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handoutMasterIdLst>
    <p:handoutMasterId r:id="rId31"/>
  </p:handoutMasterIdLst>
  <p:sldIdLst>
    <p:sldId id="256" r:id="rId2"/>
    <p:sldId id="257" r:id="rId3"/>
    <p:sldId id="266" r:id="rId4"/>
    <p:sldId id="287" r:id="rId5"/>
    <p:sldId id="307" r:id="rId6"/>
    <p:sldId id="259" r:id="rId7"/>
    <p:sldId id="280" r:id="rId8"/>
    <p:sldId id="291" r:id="rId9"/>
    <p:sldId id="288" r:id="rId10"/>
    <p:sldId id="294" r:id="rId11"/>
    <p:sldId id="293" r:id="rId12"/>
    <p:sldId id="267" r:id="rId13"/>
    <p:sldId id="263" r:id="rId14"/>
    <p:sldId id="264" r:id="rId15"/>
    <p:sldId id="272" r:id="rId16"/>
    <p:sldId id="265" r:id="rId17"/>
    <p:sldId id="300" r:id="rId18"/>
    <p:sldId id="297" r:id="rId19"/>
    <p:sldId id="296" r:id="rId20"/>
    <p:sldId id="303" r:id="rId21"/>
    <p:sldId id="301" r:id="rId22"/>
    <p:sldId id="304" r:id="rId23"/>
    <p:sldId id="274" r:id="rId24"/>
    <p:sldId id="271" r:id="rId25"/>
    <p:sldId id="298" r:id="rId26"/>
    <p:sldId id="306" r:id="rId27"/>
    <p:sldId id="305" r:id="rId28"/>
    <p:sldId id="302" r:id="rId29"/>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8" autoAdjust="0"/>
    <p:restoredTop sz="86369" autoAdjust="0"/>
  </p:normalViewPr>
  <p:slideViewPr>
    <p:cSldViewPr>
      <p:cViewPr varScale="1">
        <p:scale>
          <a:sx n="98" d="100"/>
          <a:sy n="98" d="100"/>
        </p:scale>
        <p:origin x="-684" y="-90"/>
      </p:cViewPr>
      <p:guideLst>
        <p:guide orient="horz" pos="2160"/>
        <p:guide pos="2880"/>
      </p:guideLst>
    </p:cSldViewPr>
  </p:slideViewPr>
  <p:outlineViewPr>
    <p:cViewPr>
      <p:scale>
        <a:sx n="33" d="100"/>
        <a:sy n="33" d="100"/>
      </p:scale>
      <p:origin x="0" y="578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4291" cy="46481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8968" y="0"/>
            <a:ext cx="3014291" cy="464818"/>
          </a:xfrm>
          <a:prstGeom prst="rect">
            <a:avLst/>
          </a:prstGeom>
        </p:spPr>
        <p:txBody>
          <a:bodyPr vert="horz" lIns="91440" tIns="45720" rIns="91440" bIns="45720" rtlCol="0"/>
          <a:lstStyle>
            <a:lvl1pPr algn="r">
              <a:defRPr sz="1200"/>
            </a:lvl1pPr>
          </a:lstStyle>
          <a:p>
            <a:fld id="{32CEDAA5-3B38-4C1D-8BB4-2A6BAB2A12B0}" type="datetimeFigureOut">
              <a:rPr lang="en-US" smtClean="0"/>
              <a:pPr/>
              <a:t>11/6/2013</a:t>
            </a:fld>
            <a:endParaRPr lang="en-US"/>
          </a:p>
        </p:txBody>
      </p:sp>
      <p:sp>
        <p:nvSpPr>
          <p:cNvPr id="4" name="Footer Placeholder 3"/>
          <p:cNvSpPr>
            <a:spLocks noGrp="1"/>
          </p:cNvSpPr>
          <p:nvPr>
            <p:ph type="ftr" sz="quarter" idx="2"/>
          </p:nvPr>
        </p:nvSpPr>
        <p:spPr>
          <a:xfrm>
            <a:off x="0" y="8842691"/>
            <a:ext cx="3014291" cy="46481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8968" y="8842691"/>
            <a:ext cx="3014291" cy="464818"/>
          </a:xfrm>
          <a:prstGeom prst="rect">
            <a:avLst/>
          </a:prstGeom>
        </p:spPr>
        <p:txBody>
          <a:bodyPr vert="horz" lIns="91440" tIns="45720" rIns="91440" bIns="45720" rtlCol="0" anchor="b"/>
          <a:lstStyle>
            <a:lvl1pPr algn="r">
              <a:defRPr sz="1200"/>
            </a:lvl1pPr>
          </a:lstStyle>
          <a:p>
            <a:fld id="{882BC251-28FA-45F3-ABBE-195B4006A2A7}" type="slidenum">
              <a:rPr lang="en-US" smtClean="0"/>
              <a:pPr/>
              <a:t>‹#›</a:t>
            </a:fld>
            <a:endParaRPr lang="en-US"/>
          </a:p>
        </p:txBody>
      </p:sp>
    </p:spTree>
    <p:extLst>
      <p:ext uri="{BB962C8B-B14F-4D97-AF65-F5344CB8AC3E}">
        <p14:creationId xmlns:p14="http://schemas.microsoft.com/office/powerpoint/2010/main" val="23342164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40175" y="0"/>
            <a:ext cx="3013075" cy="465138"/>
          </a:xfrm>
          <a:prstGeom prst="rect">
            <a:avLst/>
          </a:prstGeom>
        </p:spPr>
        <p:txBody>
          <a:bodyPr vert="horz" lIns="91440" tIns="45720" rIns="91440" bIns="45720" rtlCol="0"/>
          <a:lstStyle>
            <a:lvl1pPr algn="r">
              <a:defRPr sz="1200"/>
            </a:lvl1pPr>
          </a:lstStyle>
          <a:p>
            <a:fld id="{7955BDE8-3574-4C9F-8117-5C5CB2A66AF3}" type="datetimeFigureOut">
              <a:rPr lang="en-US" smtClean="0"/>
              <a:pPr/>
              <a:t>11/6/2013</a:t>
            </a:fld>
            <a:endParaRPr lang="en-US"/>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21188"/>
            <a:ext cx="5564188" cy="41894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130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40175" y="8842375"/>
            <a:ext cx="3013075" cy="465138"/>
          </a:xfrm>
          <a:prstGeom prst="rect">
            <a:avLst/>
          </a:prstGeom>
        </p:spPr>
        <p:txBody>
          <a:bodyPr vert="horz" lIns="91440" tIns="45720" rIns="91440" bIns="45720" rtlCol="0" anchor="b"/>
          <a:lstStyle>
            <a:lvl1pPr algn="r">
              <a:defRPr sz="1200"/>
            </a:lvl1pPr>
          </a:lstStyle>
          <a:p>
            <a:fld id="{D11A92BD-667B-43B8-891F-57A49F72B43C}" type="slidenum">
              <a:rPr lang="en-US" smtClean="0"/>
              <a:pPr/>
              <a:t>‹#›</a:t>
            </a:fld>
            <a:endParaRPr lang="en-US"/>
          </a:p>
        </p:txBody>
      </p:sp>
    </p:spTree>
    <p:extLst>
      <p:ext uri="{BB962C8B-B14F-4D97-AF65-F5344CB8AC3E}">
        <p14:creationId xmlns:p14="http://schemas.microsoft.com/office/powerpoint/2010/main" val="155808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1A92BD-667B-43B8-891F-57A49F72B43C}"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B4522B09-9304-4A8F-8151-66C92580C573}" type="slidenum">
              <a:rPr lang="en-US" smtClean="0">
                <a:latin typeface="Arial" pitchFamily="34" charset="0"/>
              </a:rPr>
              <a:pPr/>
              <a:t>11</a:t>
            </a:fld>
            <a:endParaRPr lang="en-US" smtClean="0">
              <a:latin typeface="Arial"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r>
              <a:rPr lang="en-US" smtClean="0">
                <a:latin typeface="Arial" pitchFamily="34" charset="0"/>
              </a:rPr>
              <a:t>E3 application server used to store the mined information and distribute the information to healthcare stakeholders. Distribution can be coordinated and automated via the implementation of workflow tools and/or a business rules engine.</a:t>
            </a:r>
          </a:p>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8507C4E3-E15E-49F2-95AE-CAB7C7F2356E}" type="datetimeFigureOut">
              <a:rPr lang="en-US" smtClean="0"/>
              <a:pPr/>
              <a:t>11/6/2013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D6F91027-3D36-4C9B-B5D4-A16A568775DA}"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507C4E3-E15E-49F2-95AE-CAB7C7F2356E}" type="datetimeFigureOut">
              <a:rPr lang="en-US" smtClean="0"/>
              <a:pPr/>
              <a:t>11/6/2013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F91027-3D36-4C9B-B5D4-A16A568775DA}"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507C4E3-E15E-49F2-95AE-CAB7C7F2356E}" type="datetimeFigureOut">
              <a:rPr lang="en-US" smtClean="0"/>
              <a:pPr/>
              <a:t>11/6/2013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F91027-3D36-4C9B-B5D4-A16A568775DA}" type="slidenum">
              <a:rPr lang="en-US" smtClean="0"/>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C65946-9E87-4804-BCA8-9973D408E07F}"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507C4E3-E15E-49F2-95AE-CAB7C7F2356E}" type="datetimeFigureOut">
              <a:rPr lang="en-US" smtClean="0"/>
              <a:pPr/>
              <a:t>11/6/2013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F91027-3D36-4C9B-B5D4-A16A568775DA}" type="slidenum">
              <a:rPr lang="en-US" smtClean="0"/>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507C4E3-E15E-49F2-95AE-CAB7C7F2356E}" type="datetimeFigureOut">
              <a:rPr lang="en-US" smtClean="0"/>
              <a:pPr/>
              <a:t>11/6/2013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D6F91027-3D36-4C9B-B5D4-A16A568775D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507C4E3-E15E-49F2-95AE-CAB7C7F2356E}" type="datetimeFigureOut">
              <a:rPr lang="en-US" smtClean="0"/>
              <a:pPr/>
              <a:t>11/6/2013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F91027-3D36-4C9B-B5D4-A16A568775DA}"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507C4E3-E15E-49F2-95AE-CAB7C7F2356E}" type="datetimeFigureOut">
              <a:rPr lang="en-US" smtClean="0"/>
              <a:pPr/>
              <a:t>11/6/2013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F91027-3D36-4C9B-B5D4-A16A568775DA}"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07C4E3-E15E-49F2-95AE-CAB7C7F2356E}" type="datetimeFigureOut">
              <a:rPr lang="en-US" smtClean="0"/>
              <a:pPr/>
              <a:t>11/6/2013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F91027-3D36-4C9B-B5D4-A16A568775DA}"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07C4E3-E15E-49F2-95AE-CAB7C7F2356E}" type="datetimeFigureOut">
              <a:rPr lang="en-US" smtClean="0"/>
              <a:pPr/>
              <a:t>11/6/2013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F91027-3D36-4C9B-B5D4-A16A568775DA}"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507C4E3-E15E-49F2-95AE-CAB7C7F2356E}" type="datetimeFigureOut">
              <a:rPr lang="en-US" smtClean="0"/>
              <a:pPr/>
              <a:t>11/6/2013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F91027-3D36-4C9B-B5D4-A16A568775DA}"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507C4E3-E15E-49F2-95AE-CAB7C7F2356E}" type="datetimeFigureOut">
              <a:rPr lang="en-US" smtClean="0"/>
              <a:pPr/>
              <a:t>11/6/2013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F91027-3D36-4C9B-B5D4-A16A568775DA}"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8507C4E3-E15E-49F2-95AE-CAB7C7F2356E}" type="datetimeFigureOut">
              <a:rPr lang="en-US" smtClean="0"/>
              <a:pPr/>
              <a:t>11/6/2013</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D6F91027-3D36-4C9B-B5D4-A16A568775DA}"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emc.vhn.net/" TargetMode="Externa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medstream.co.uk/"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2030" y="990600"/>
            <a:ext cx="8229600" cy="2209800"/>
          </a:xfrm>
          <a:solidFill>
            <a:srgbClr val="00205A"/>
          </a:solidFill>
        </p:spPr>
        <p:txBody>
          <a:bodyPr>
            <a:normAutofit fontScale="90000"/>
          </a:bodyPr>
          <a:lstStyle/>
          <a:p>
            <a:r>
              <a:rPr lang="en-US" sz="8800" cap="none" dirty="0" smtClean="0">
                <a:solidFill>
                  <a:schemeClr val="bg2">
                    <a:lumMod val="60000"/>
                    <a:lumOff val="40000"/>
                  </a:schemeClr>
                </a:solidFill>
                <a:latin typeface="Arial" panose="020B0604020202020204" pitchFamily="34" charset="0"/>
                <a:cs typeface="Arial" panose="020B0604020202020204" pitchFamily="34" charset="0"/>
              </a:rPr>
              <a:t>Daily Med </a:t>
            </a:r>
            <a:r>
              <a:rPr lang="en-US" sz="6700" cap="none" dirty="0" smtClean="0">
                <a:solidFill>
                  <a:schemeClr val="bg2">
                    <a:lumMod val="60000"/>
                    <a:lumOff val="40000"/>
                  </a:schemeClr>
                </a:solidFill>
                <a:latin typeface="Arial" panose="020B0604020202020204" pitchFamily="34" charset="0"/>
                <a:cs typeface="Arial" panose="020B0604020202020204" pitchFamily="34" charset="0"/>
              </a:rPr>
              <a:t>Jamboree</a:t>
            </a:r>
            <a:endParaRPr lang="en-US" sz="6700" cap="none" dirty="0">
              <a:solidFill>
                <a:schemeClr val="bg2">
                  <a:lumMod val="60000"/>
                  <a:lumOff val="40000"/>
                </a:schemeClr>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371600" y="3962400"/>
            <a:ext cx="6400800" cy="1752600"/>
          </a:xfrm>
        </p:spPr>
        <p:txBody>
          <a:bodyPr>
            <a:normAutofit/>
          </a:bodyPr>
          <a:lstStyle/>
          <a:p>
            <a:r>
              <a:rPr lang="en-US" sz="1800" b="1" dirty="0">
                <a:latin typeface="Arial" panose="020B0604020202020204" pitchFamily="34" charset="0"/>
                <a:cs typeface="Arial" panose="020B0604020202020204" pitchFamily="34" charset="0"/>
              </a:rPr>
              <a:t>SPL/</a:t>
            </a:r>
            <a:r>
              <a:rPr lang="en-US" sz="1800" b="1" dirty="0" err="1">
                <a:latin typeface="Arial" panose="020B0604020202020204" pitchFamily="34" charset="0"/>
                <a:cs typeface="Arial" panose="020B0604020202020204" pitchFamily="34" charset="0"/>
              </a:rPr>
              <a:t>DailyMed</a:t>
            </a:r>
            <a:r>
              <a:rPr lang="en-US" sz="1800" b="1" dirty="0">
                <a:latin typeface="Arial" panose="020B0604020202020204" pitchFamily="34" charset="0"/>
                <a:cs typeface="Arial" panose="020B0604020202020204" pitchFamily="34" charset="0"/>
              </a:rPr>
              <a:t> Jamboree Workshop</a:t>
            </a:r>
            <a:br>
              <a:rPr lang="en-US" sz="1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October 28, 2013</a:t>
            </a:r>
            <a:br>
              <a:rPr lang="en-US" sz="1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Stephen A. Weitzman, J.D., LL.M</a:t>
            </a:r>
            <a:r>
              <a:rPr lang="en-US" sz="1800" b="1" dirty="0" smtClean="0">
                <a:latin typeface="Arial" panose="020B0604020202020204" pitchFamily="34" charset="0"/>
                <a:cs typeface="Arial" panose="020B0604020202020204" pitchFamily="34" charset="0"/>
              </a:rPr>
              <a:t>.</a:t>
            </a:r>
            <a:endParaRPr lang="en-US" sz="1800" b="1"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panose="020B0604020202020204" pitchFamily="34" charset="0"/>
                <a:cs typeface="Arial" panose="020B0604020202020204" pitchFamily="34" charset="0"/>
              </a:rPr>
              <a:t>FDA DataPHARM CRADA</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77500" lnSpcReduction="20000"/>
          </a:bodyPr>
          <a:lstStyle/>
          <a:p>
            <a:r>
              <a:rPr lang="en-US" b="1" dirty="0" smtClean="0">
                <a:latin typeface="Arial" panose="020B0604020202020204" pitchFamily="34" charset="0"/>
                <a:cs typeface="Arial" panose="020B0604020202020204" pitchFamily="34" charset="0"/>
              </a:rPr>
              <a:t>Purpose: </a:t>
            </a:r>
            <a:br>
              <a:rPr lang="en-US" b="1" dirty="0" smtClean="0">
                <a:latin typeface="Arial" panose="020B0604020202020204" pitchFamily="34" charset="0"/>
                <a:cs typeface="Arial" panose="020B0604020202020204" pitchFamily="34" charset="0"/>
              </a:rPr>
            </a:br>
            <a:endParaRPr lang="en-US" b="1" dirty="0" smtClean="0">
              <a:latin typeface="Arial" panose="020B0604020202020204" pitchFamily="34" charset="0"/>
              <a:cs typeface="Arial" panose="020B0604020202020204" pitchFamily="34" charset="0"/>
            </a:endParaRPr>
          </a:p>
          <a:p>
            <a:pPr lvl="1"/>
            <a:r>
              <a:rPr lang="en-US" b="1" dirty="0" smtClean="0">
                <a:latin typeface="Arial" panose="020B0604020202020204" pitchFamily="34" charset="0"/>
                <a:cs typeface="Arial" panose="020B0604020202020204" pitchFamily="34" charset="0"/>
              </a:rPr>
              <a:t>1. Enhance patient safety and reduce medical error by making all drug labeling information used by professionals and consumers accessible in a more timely fashion </a:t>
            </a:r>
          </a:p>
          <a:p>
            <a:pPr lvl="1"/>
            <a:r>
              <a:rPr lang="en-US" b="1" dirty="0" smtClean="0">
                <a:latin typeface="Arial" panose="020B0604020202020204" pitchFamily="34" charset="0"/>
                <a:cs typeface="Arial" panose="020B0604020202020204" pitchFamily="34" charset="0"/>
              </a:rPr>
              <a:t>2. Improve the Food and Drug Administration (FDA) labeling review process. </a:t>
            </a:r>
          </a:p>
          <a:p>
            <a:pPr lvl="1"/>
            <a:r>
              <a:rPr lang="en-US" b="1" dirty="0" smtClean="0">
                <a:latin typeface="Arial" panose="020B0604020202020204" pitchFamily="34" charset="0"/>
                <a:cs typeface="Arial" panose="020B0604020202020204" pitchFamily="34" charset="0"/>
              </a:rPr>
              <a:t>3. Provide medication information in a form that can easily be used by health care information and decision making systems. </a:t>
            </a:r>
          </a:p>
          <a:p>
            <a:pPr>
              <a:buNone/>
            </a:pPr>
            <a:endParaRPr lang="en-US" b="1" dirty="0" smtClean="0">
              <a:latin typeface="Arial" panose="020B0604020202020204" pitchFamily="34" charset="0"/>
              <a:cs typeface="Arial" panose="020B0604020202020204" pitchFamily="34" charset="0"/>
            </a:endParaRPr>
          </a:p>
          <a:p>
            <a:r>
              <a:rPr lang="en-US" sz="2500" b="1" dirty="0" smtClean="0">
                <a:latin typeface="Arial" panose="020B0604020202020204" pitchFamily="34" charset="0"/>
                <a:cs typeface="Arial" panose="020B0604020202020204" pitchFamily="34" charset="0"/>
              </a:rPr>
              <a:t>This project is part of a joint FDA, National Library of Medicine (NLM) and Veterans Health Administration (VHA) initiative to disseminate medication information in electronic form called the DailyMed. </a:t>
            </a:r>
          </a:p>
          <a:p>
            <a:r>
              <a:rPr lang="en-US" sz="2500" b="1" dirty="0" smtClean="0">
                <a:latin typeface="Arial" panose="020B0604020202020204" pitchFamily="34" charset="0"/>
                <a:cs typeface="Arial" panose="020B0604020202020204" pitchFamily="34" charset="0"/>
              </a:rPr>
              <a:t>The project was built on structuring the label components into XML. [HL7]</a:t>
            </a:r>
          </a:p>
          <a:p>
            <a:pPr>
              <a:buNone/>
            </a:pPr>
            <a:endParaRPr lang="en-US" dirty="0" smtClean="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Drug Information Path: 2002 Concept</a:t>
            </a:r>
          </a:p>
        </p:txBody>
      </p:sp>
      <p:pic>
        <p:nvPicPr>
          <p:cNvPr id="7" name="Content Placeholder 6" descr="Diagram of a 2002 concept on what the drug information path would look like." title="Drug Information Path"/>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2265" y="1066800"/>
            <a:ext cx="8951735" cy="5715000"/>
          </a:xfrm>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MY HISTORY</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dirty="0" smtClean="0">
                <a:latin typeface="Arial" panose="020B0604020202020204" pitchFamily="34" charset="0"/>
                <a:cs typeface="Arial" panose="020B0604020202020204" pitchFamily="34" charset="0"/>
              </a:rPr>
              <a:t>1999 PhRMA Established the Paperless Labeling Task Force – Dr. Alan Goldhammer</a:t>
            </a:r>
          </a:p>
          <a:p>
            <a:r>
              <a:rPr lang="en-US" dirty="0" smtClean="0">
                <a:latin typeface="Arial" panose="020B0604020202020204" pitchFamily="34" charset="0"/>
                <a:cs typeface="Arial" panose="020B0604020202020204" pitchFamily="34" charset="0"/>
              </a:rPr>
              <a:t>Objective: Get rid of the Paper PPI which is out of date by the time the product reaches the pharmacy shelf</a:t>
            </a:r>
          </a:p>
          <a:p>
            <a:r>
              <a:rPr lang="en-US" dirty="0" smtClean="0">
                <a:latin typeface="Arial" panose="020B0604020202020204" pitchFamily="34" charset="0"/>
                <a:cs typeface="Arial" panose="020B0604020202020204" pitchFamily="34" charset="0"/>
              </a:rPr>
              <a:t>2000 Committee member says the U.K. has something called the eMC.</a:t>
            </a:r>
          </a:p>
          <a:p>
            <a:r>
              <a:rPr lang="en-US" dirty="0" smtClean="0">
                <a:latin typeface="Arial" panose="020B0604020202020204" pitchFamily="34" charset="0"/>
                <a:cs typeface="Arial" panose="020B0604020202020204" pitchFamily="34" charset="0"/>
              </a:rPr>
              <a:t>2000-2001 Participated in HL7 discussions relating to RxNorm and Structure. [San Diego.]</a:t>
            </a:r>
            <a:endParaRPr lang="en-US"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panose="020B0604020202020204" pitchFamily="34" charset="0"/>
                <a:cs typeface="Arial" panose="020B0604020202020204" pitchFamily="34" charset="0"/>
              </a:rPr>
              <a:t>Learned From Our Sister Organization</a:t>
            </a:r>
            <a:endParaRPr lang="en-US" dirty="0">
              <a:latin typeface="Arial" panose="020B0604020202020204" pitchFamily="34" charset="0"/>
              <a:cs typeface="Arial" panose="020B0604020202020204" pitchFamily="34" charset="0"/>
            </a:endParaRPr>
          </a:p>
        </p:txBody>
      </p:sp>
      <p:pic>
        <p:nvPicPr>
          <p:cNvPr id="5" name="Content Placeholder 4" descr="A picture of a plane flying over the Atlantic Ocean." title="Off to London"/>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81050" y="2743994"/>
            <a:ext cx="3390900" cy="2238375"/>
          </a:xfrm>
        </p:spPr>
      </p:pic>
      <p:pic>
        <p:nvPicPr>
          <p:cNvPr id="10" name="Content Placeholder 9" descr="A photo of Trafalgar Square." title="ABPI Headquarters"/>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57762" y="2515394"/>
            <a:ext cx="3419475" cy="2695575"/>
          </a:xfrm>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WHAT DO WE DISCOVER</a:t>
            </a:r>
            <a:endParaRPr lang="en-US" dirty="0">
              <a:latin typeface="Arial" panose="020B0604020202020204" pitchFamily="34" charset="0"/>
              <a:cs typeface="Arial" panose="020B0604020202020204" pitchFamily="34" charset="0"/>
            </a:endParaRPr>
          </a:p>
        </p:txBody>
      </p:sp>
      <p:sp>
        <p:nvSpPr>
          <p:cNvPr id="5" name="Content Placeholder 4"/>
          <p:cNvSpPr>
            <a:spLocks noGrp="1"/>
          </p:cNvSpPr>
          <p:nvPr>
            <p:ph sz="half" idx="1"/>
          </p:nvPr>
        </p:nvSpPr>
        <p:spPr>
          <a:xfrm>
            <a:off x="457200" y="5410201"/>
            <a:ext cx="8153400" cy="533400"/>
          </a:xfrm>
        </p:spPr>
        <p:txBody>
          <a:bodyPr>
            <a:normAutofit/>
          </a:bodyPr>
          <a:lstStyle/>
          <a:p>
            <a:pPr marL="137160" indent="0">
              <a:buNone/>
            </a:pPr>
            <a:r>
              <a:rPr lang="en-US" dirty="0">
                <a:solidFill>
                  <a:schemeClr val="bg1"/>
                </a:solidFill>
                <a:latin typeface="Arial" panose="020B0604020202020204" pitchFamily="34" charset="0"/>
                <a:cs typeface="Arial" panose="020B0604020202020204" pitchFamily="34" charset="0"/>
              </a:rPr>
              <a:t>Started in 1997 and Up and Running in 2000</a:t>
            </a:r>
          </a:p>
          <a:p>
            <a:endParaRPr lang="en-US" dirty="0"/>
          </a:p>
        </p:txBody>
      </p:sp>
      <p:pic>
        <p:nvPicPr>
          <p:cNvPr id="8" name="Content Placeholder 7" descr="Logo for Electronic Medicines Compendium." title="eMC Logo"/>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5800" y="1600200"/>
            <a:ext cx="7652030" cy="3124200"/>
          </a:xfrm>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dirty="0" smtClean="0">
                <a:effectLst/>
                <a:latin typeface="Arial" panose="020B0604020202020204" pitchFamily="34" charset="0"/>
                <a:cs typeface="Arial" panose="020B0604020202020204" pitchFamily="34" charset="0"/>
                <a:hlinkClick r:id="rId3"/>
              </a:rPr>
              <a:t>http://emc.vhn.net</a:t>
            </a:r>
            <a:r>
              <a:rPr lang="en-US" b="0" dirty="0" smtClean="0">
                <a:effectLst/>
                <a:latin typeface="Arial" panose="020B0604020202020204" pitchFamily="34" charset="0"/>
                <a:cs typeface="Arial" panose="020B0604020202020204" pitchFamily="34" charset="0"/>
              </a:rPr>
              <a:t> </a:t>
            </a:r>
            <a:endParaRPr lang="en-US" b="0" dirty="0">
              <a:effectLst/>
              <a:latin typeface="Arial" panose="020B0604020202020204" pitchFamily="34" charset="0"/>
              <a:cs typeface="Arial" panose="020B0604020202020204" pitchFamily="34" charset="0"/>
            </a:endParaRPr>
          </a:p>
        </p:txBody>
      </p:sp>
      <p:pic>
        <p:nvPicPr>
          <p:cNvPr id="9" name="Picture 2" descr="Screenshot image of an early version of Electronic Medicines Compendium's website." title="Electronic Medicines Compendium Website"/>
          <p:cNvPicPr>
            <a:picLocks noGrp="1" noChangeAspect="1" noChangeArrowheads="1"/>
          </p:cNvPicPr>
          <p:nvPr>
            <p:ph idx="1"/>
          </p:nvPr>
        </p:nvPicPr>
        <p:blipFill>
          <a:blip r:embed="rId4" cstate="print"/>
          <a:srcRect/>
          <a:stretch>
            <a:fillRect/>
          </a:stretch>
        </p:blipFill>
        <p:spPr bwMode="auto">
          <a:xfrm>
            <a:off x="1476982" y="1447800"/>
            <a:ext cx="6268609" cy="480060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panose="020B0604020202020204" pitchFamily="34" charset="0"/>
                <a:cs typeface="Arial" panose="020B0604020202020204" pitchFamily="34" charset="0"/>
              </a:rPr>
              <a:t>ACCOMPLISHMENTS TO DATE</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229600" cy="4419600"/>
          </a:xfrm>
        </p:spPr>
        <p:txBody>
          <a:bodyPr>
            <a:normAutofit fontScale="92500" lnSpcReduction="20000"/>
          </a:bodyPr>
          <a:lstStyle/>
          <a:p>
            <a:r>
              <a:rPr lang="en-US" dirty="0" smtClean="0">
                <a:latin typeface="Arial" panose="020B0604020202020204" pitchFamily="34" charset="0"/>
                <a:cs typeface="Arial" panose="020B0604020202020204" pitchFamily="34" charset="0"/>
              </a:rPr>
              <a:t>Automated FDA’s Labeling Review Process [√] </a:t>
            </a:r>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Improved labeling organization and structure [</a:t>
            </a:r>
            <a:r>
              <a:rPr lang="en-US" dirty="0" smtClean="0">
                <a:latin typeface="Arial" panose="020B0604020202020204" pitchFamily="34" charset="0"/>
                <a:cs typeface="Arial" panose="020B0604020202020204" pitchFamily="34" charset="0"/>
              </a:rPr>
              <a:t>√]</a:t>
            </a:r>
          </a:p>
          <a:p>
            <a:r>
              <a:rPr lang="en-US" dirty="0" smtClean="0">
                <a:latin typeface="Arial" panose="020B0604020202020204" pitchFamily="34" charset="0"/>
                <a:cs typeface="Arial" panose="020B0604020202020204" pitchFamily="34" charset="0"/>
              </a:rPr>
              <a:t>Established standard nomenclature– RxNorm [√]</a:t>
            </a:r>
            <a:r>
              <a:rPr lang="en-GB" dirty="0" smtClean="0">
                <a:latin typeface="Arial" panose="020B0604020202020204" pitchFamily="34" charset="0"/>
                <a:cs typeface="Arial" panose="020B0604020202020204" pitchFamily="34" charset="0"/>
              </a:rPr>
              <a:t> </a:t>
            </a:r>
          </a:p>
          <a:p>
            <a:r>
              <a:rPr lang="en-GB" dirty="0" smtClean="0">
                <a:latin typeface="Arial" panose="020B0604020202020204" pitchFamily="34" charset="0"/>
                <a:cs typeface="Arial" panose="020B0604020202020204" pitchFamily="34" charset="0"/>
              </a:rPr>
              <a:t>Provided the public with a definitive up-to-date medicines reference source – DAILYMED online[</a:t>
            </a:r>
            <a:r>
              <a:rPr lang="en-US" dirty="0" smtClean="0">
                <a:latin typeface="Arial" panose="020B0604020202020204" pitchFamily="34" charset="0"/>
                <a:cs typeface="Arial" panose="020B0604020202020204" pitchFamily="34" charset="0"/>
              </a:rPr>
              <a:t>√]</a:t>
            </a:r>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Sped the flow of this information to prescribers &amp; patients through NLM distribution methods - </a:t>
            </a:r>
            <a:r>
              <a:rPr lang="en-US" dirty="0" smtClean="0">
                <a:latin typeface="Arial" panose="020B0604020202020204" pitchFamily="34" charset="0"/>
                <a:cs typeface="Arial" panose="020B0604020202020204" pitchFamily="34" charset="0"/>
              </a:rPr>
              <a:t>Secure ftp Transfer Once Daily </a:t>
            </a:r>
            <a:r>
              <a:rPr lang="en-GB" dirty="0" smtClean="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a:t>
            </a:r>
            <a:r>
              <a:rPr lang="en-GB" dirty="0" smtClean="0">
                <a:latin typeface="Arial" panose="020B0604020202020204" pitchFamily="34" charset="0"/>
                <a:cs typeface="Arial" panose="020B0604020202020204" pitchFamily="34" charset="0"/>
              </a:rPr>
              <a:t> </a:t>
            </a:r>
          </a:p>
          <a:p>
            <a:r>
              <a:rPr lang="en-GB" dirty="0" smtClean="0">
                <a:latin typeface="Arial" panose="020B0604020202020204" pitchFamily="34" charset="0"/>
                <a:cs typeface="Arial" panose="020B0604020202020204" pitchFamily="34" charset="0"/>
              </a:rPr>
              <a:t>Downloadable for reuse [</a:t>
            </a:r>
            <a:r>
              <a:rPr lang="en-US" dirty="0" smtClean="0">
                <a:latin typeface="Arial" panose="020B0604020202020204" pitchFamily="34" charset="0"/>
                <a:cs typeface="Arial" panose="020B0604020202020204" pitchFamily="34" charset="0"/>
              </a:rPr>
              <a:t>√]</a:t>
            </a:r>
            <a:r>
              <a:rPr lang="en-GB" dirty="0" smtClean="0">
                <a:latin typeface="Arial" panose="020B0604020202020204" pitchFamily="34" charset="0"/>
                <a:cs typeface="Arial" panose="020B0604020202020204" pitchFamily="34" charset="0"/>
              </a:rPr>
              <a:t> </a:t>
            </a:r>
          </a:p>
          <a:p>
            <a:r>
              <a:rPr lang="en-GB" dirty="0" smtClean="0">
                <a:latin typeface="Arial" panose="020B0604020202020204" pitchFamily="34" charset="0"/>
                <a:cs typeface="Arial" panose="020B0604020202020204" pitchFamily="34" charset="0"/>
              </a:rPr>
              <a:t>First Label November 2005 </a:t>
            </a:r>
          </a:p>
          <a:p>
            <a:r>
              <a:rPr lang="en-GB" dirty="0" smtClean="0">
                <a:latin typeface="Arial" panose="020B0604020202020204" pitchFamily="34" charset="0"/>
                <a:cs typeface="Arial" panose="020B0604020202020204" pitchFamily="34" charset="0"/>
              </a:rPr>
              <a:t>2013 – Still have paper [F]</a:t>
            </a:r>
          </a:p>
          <a:p>
            <a:endParaRPr lang="en-GB" sz="2000" dirty="0" smtClean="0"/>
          </a:p>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childTnLst>
                                </p:cTn>
                              </p:par>
                            </p:childTnLst>
                          </p:cTn>
                        </p:par>
                        <p:par>
                          <p:cTn id="32" fill="hold">
                            <p:stCondLst>
                              <p:cond delay="7000"/>
                            </p:stCondLst>
                            <p:childTnLst>
                              <p:par>
                                <p:cTn id="33" presetID="10" presetClass="entr" presetSubtype="0"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childTnLst>
                                </p:cTn>
                              </p:par>
                            </p:childTnLst>
                          </p:cTn>
                        </p:par>
                        <p:par>
                          <p:cTn id="36" fill="hold">
                            <p:stCondLst>
                              <p:cond delay="8000"/>
                            </p:stCondLst>
                            <p:childTnLst>
                              <p:par>
                                <p:cTn id="37" presetID="4" presetClass="entr" presetSubtype="16" fill="hold"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box(in)">
                                      <p:cBhvr>
                                        <p:cTn id="39" dur="1000"/>
                                        <p:tgtEl>
                                          <p:spTgt spid="3">
                                            <p:txEl>
                                              <p:pRg st="7" end="7"/>
                                            </p:txEl>
                                          </p:spTgt>
                                        </p:tgtEl>
                                      </p:cBhvr>
                                    </p:animEffect>
                                  </p:childTnLst>
                                </p:cTn>
                              </p:par>
                            </p:childTnLst>
                          </p:cTn>
                        </p:par>
                        <p:par>
                          <p:cTn id="40" fill="hold">
                            <p:stCondLst>
                              <p:cond delay="9000"/>
                            </p:stCondLst>
                            <p:childTnLst>
                              <p:par>
                                <p:cTn id="41" presetID="2" presetClass="entr" presetSubtype="4" fill="hold" nodeType="after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latin typeface="Arial" panose="020B0604020202020204" pitchFamily="34" charset="0"/>
                <a:cs typeface="Arial" panose="020B0604020202020204" pitchFamily="34" charset="0"/>
              </a:rPr>
              <a:t>Use of DailyMed</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457200" y="1600201"/>
            <a:ext cx="4953000" cy="1371599"/>
          </a:xfrm>
        </p:spPr>
        <p:txBody>
          <a:bodyPr>
            <a:normAutofit/>
          </a:bodyPr>
          <a:lstStyle/>
          <a:p>
            <a:pPr>
              <a:defRPr/>
            </a:pPr>
            <a:r>
              <a:rPr lang="en-US" sz="2000" dirty="0" smtClean="0">
                <a:latin typeface="Arial" panose="020B0604020202020204" pitchFamily="34" charset="0"/>
                <a:cs typeface="Arial" panose="020B0604020202020204" pitchFamily="34" charset="0"/>
              </a:rPr>
              <a:t>Page View Counts Growing</a:t>
            </a:r>
          </a:p>
          <a:p>
            <a:pPr>
              <a:defRPr/>
            </a:pPr>
            <a:r>
              <a:rPr lang="en-US" sz="2000" dirty="0" smtClean="0">
                <a:latin typeface="Arial" panose="020B0604020202020204" pitchFamily="34" charset="0"/>
                <a:cs typeface="Arial" panose="020B0604020202020204" pitchFamily="34" charset="0"/>
              </a:rPr>
              <a:t>Roughly 11 Million in March, 2011</a:t>
            </a:r>
          </a:p>
          <a:p>
            <a:pPr>
              <a:defRPr/>
            </a:pPr>
            <a:r>
              <a:rPr lang="en-US" sz="2000" dirty="0" smtClean="0">
                <a:latin typeface="Arial" panose="020B0604020202020204" pitchFamily="34" charset="0"/>
                <a:cs typeface="Arial" panose="020B0604020202020204" pitchFamily="34" charset="0"/>
              </a:rPr>
              <a:t>8 Minutes Per Page View</a:t>
            </a:r>
            <a:endParaRPr lang="en-US" sz="2000" dirty="0">
              <a:latin typeface="Arial" panose="020B0604020202020204" pitchFamily="34" charset="0"/>
              <a:cs typeface="Arial" panose="020B0604020202020204" pitchFamily="34" charset="0"/>
            </a:endParaRPr>
          </a:p>
        </p:txBody>
      </p:sp>
      <p:pic>
        <p:nvPicPr>
          <p:cNvPr id="6" name="Picture 2" descr="Screenshot of DailyMed's homepage." title="DailyMed Webpage"/>
          <p:cNvPicPr>
            <a:picLocks noGrp="1" noChangeAspect="1" noChangeArrowheads="1"/>
          </p:cNvPicPr>
          <p:nvPr>
            <p:ph sz="half" idx="2"/>
          </p:nvPr>
        </p:nvPicPr>
        <p:blipFill>
          <a:blip r:embed="rId2" cstate="print"/>
          <a:srcRect/>
          <a:stretch>
            <a:fillRect/>
          </a:stretch>
        </p:blipFill>
        <p:spPr bwMode="auto">
          <a:xfrm>
            <a:off x="762000" y="3048000"/>
            <a:ext cx="7543800" cy="34054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panose="020B0604020202020204" pitchFamily="34" charset="0"/>
                <a:cs typeface="Arial" panose="020B0604020202020204" pitchFamily="34" charset="0"/>
              </a:rPr>
              <a:t>CHALLENGES GOING </a:t>
            </a:r>
            <a:r>
              <a:rPr lang="en-US" dirty="0" smtClean="0">
                <a:latin typeface="Arial" panose="020B0604020202020204" pitchFamily="34" charset="0"/>
                <a:cs typeface="Arial" panose="020B0604020202020204" pitchFamily="34" charset="0"/>
              </a:rPr>
              <a:t>FORWARD </a:t>
            </a:r>
            <a:r>
              <a:rPr lang="en-US" sz="2000"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latin typeface="Arial" panose="020B0604020202020204" pitchFamily="34" charset="0"/>
                <a:cs typeface="Arial" panose="020B0604020202020204" pitchFamily="34" charset="0"/>
              </a:rPr>
              <a:t>(1/2)</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20000"/>
          </a:bodyPr>
          <a:lstStyle/>
          <a:p>
            <a:r>
              <a:rPr lang="en-US" dirty="0" smtClean="0">
                <a:latin typeface="Arial" panose="020B0604020202020204" pitchFamily="34" charset="0"/>
                <a:cs typeface="Arial" panose="020B0604020202020204" pitchFamily="34" charset="0"/>
              </a:rPr>
              <a:t>Does the PPI (Physician Package Insert ) provide "Full prescribing information?“</a:t>
            </a:r>
          </a:p>
          <a:p>
            <a:r>
              <a:rPr lang="en-US" dirty="0" smtClean="0">
                <a:latin typeface="Arial" panose="020B0604020202020204" pitchFamily="34" charset="0"/>
                <a:cs typeface="Arial" panose="020B0604020202020204" pitchFamily="34" charset="0"/>
              </a:rPr>
              <a:t>Is current labeling ADEQUATE?</a:t>
            </a:r>
          </a:p>
          <a:p>
            <a:r>
              <a:rPr lang="en-US" dirty="0" smtClean="0">
                <a:latin typeface="Arial" panose="020B0604020202020204" pitchFamily="34" charset="0"/>
                <a:cs typeface="Arial" panose="020B0604020202020204" pitchFamily="34" charset="0"/>
              </a:rPr>
              <a:t>In the age of personalized medicine are blanket warnings or precautions adequate now that we know individual patients, because of "</a:t>
            </a:r>
            <a:r>
              <a:rPr lang="en-US" dirty="0" err="1" smtClean="0">
                <a:latin typeface="Arial" panose="020B0604020202020204" pitchFamily="34" charset="0"/>
                <a:cs typeface="Arial" panose="020B0604020202020204" pitchFamily="34" charset="0"/>
              </a:rPr>
              <a:t>omics</a:t>
            </a:r>
            <a:r>
              <a:rPr lang="en-US" dirty="0" smtClean="0">
                <a:latin typeface="Arial" panose="020B0604020202020204" pitchFamily="34" charset="0"/>
                <a:cs typeface="Arial" panose="020B0604020202020204" pitchFamily="34" charset="0"/>
              </a:rPr>
              <a:t>,” respond differently in terms of adverse events (in degree) and effectiveness (degree)?</a:t>
            </a:r>
          </a:p>
          <a:p>
            <a:r>
              <a:rPr lang="en-US" dirty="0" smtClean="0">
                <a:latin typeface="Arial" panose="020B0604020202020204" pitchFamily="34" charset="0"/>
                <a:cs typeface="Arial" panose="020B0604020202020204" pitchFamily="34" charset="0"/>
              </a:rPr>
              <a:t>In that case is there sufficient information about the patients who participated in the clinical studies for the prescriber to make the "risk benefit decision" for their patients? </a:t>
            </a:r>
          </a:p>
          <a:p>
            <a:r>
              <a:rPr lang="en-US" dirty="0" smtClean="0">
                <a:latin typeface="Arial" panose="020B0604020202020204" pitchFamily="34" charset="0"/>
                <a:cs typeface="Arial" panose="020B0604020202020204" pitchFamily="34" charset="0"/>
              </a:rPr>
              <a:t>[Sharing Clinical Trial Data At What Level?]</a:t>
            </a:r>
          </a:p>
          <a:p>
            <a:pPr>
              <a:buNone/>
            </a:pPr>
            <a:endParaRPr lang="en-US" dirty="0" smtClean="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nodeType="clickEffect">
                                  <p:stCondLst>
                                    <p:cond delay="0"/>
                                  </p:stCondLst>
                                  <p:childTnLst>
                                    <p:anim to="1.5" calcmode="lin" valueType="num">
                                      <p:cBhvr override="childStyle">
                                        <p:cTn id="6" dur="2000" fill="hold"/>
                                        <p:tgtEl>
                                          <p:spTgt spid="3">
                                            <p:txEl>
                                              <p:pRg st="4" end="4"/>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latin typeface="Arial" panose="020B0604020202020204" pitchFamily="34" charset="0"/>
                <a:cs typeface="Arial" panose="020B0604020202020204" pitchFamily="34" charset="0"/>
              </a:rPr>
              <a:t>Are we taking advantage of the structure labeling of the PPI adequately in patient engagement and product utilization?</a:t>
            </a:r>
          </a:p>
          <a:p>
            <a:r>
              <a:rPr lang="en-US" dirty="0" smtClean="0">
                <a:latin typeface="Arial" panose="020B0604020202020204" pitchFamily="34" charset="0"/>
                <a:cs typeface="Arial" panose="020B0604020202020204" pitchFamily="34" charset="0"/>
              </a:rPr>
              <a:t>Do we need a PPI for physicians for OTC drugs. While these drugs are sufficiently safe to be bought without prescriptions some were once prescription drugs?</a:t>
            </a:r>
          </a:p>
          <a:p>
            <a:r>
              <a:rPr lang="en-US" dirty="0" smtClean="0">
                <a:latin typeface="Arial" panose="020B0604020202020204" pitchFamily="34" charset="0"/>
                <a:cs typeface="Arial" panose="020B0604020202020204" pitchFamily="34" charset="0"/>
              </a:rPr>
              <a:t>Is the current DailyMed website structure improvable?</a:t>
            </a:r>
          </a:p>
          <a:p>
            <a:r>
              <a:rPr lang="en-US" dirty="0" smtClean="0">
                <a:latin typeface="Arial" panose="020B0604020202020204" pitchFamily="34" charset="0"/>
                <a:cs typeface="Arial" panose="020B0604020202020204" pitchFamily="34" charset="0"/>
              </a:rPr>
              <a:t>Who will prescribe, counsel, and monitor medication therapy? Doctors, Nurses, Pharmacists, Dentists – in the age of Accountable Care &amp; Universal Health Insurance?</a:t>
            </a:r>
            <a:endParaRPr lang="en-US" dirty="0">
              <a:latin typeface="Arial" panose="020B0604020202020204" pitchFamily="34" charset="0"/>
              <a:cs typeface="Arial" panose="020B0604020202020204" pitchFamily="34" charset="0"/>
            </a:endParaRPr>
          </a:p>
        </p:txBody>
      </p:sp>
      <p:sp>
        <p:nvSpPr>
          <p:cNvPr id="4" name="Title 1"/>
          <p:cNvSpPr>
            <a:spLocks noGrp="1"/>
          </p:cNvSpPr>
          <p:nvPr>
            <p:ph type="title"/>
          </p:nvPr>
        </p:nvSpPr>
        <p:spPr/>
        <p:txBody>
          <a:bodyPr>
            <a:normAutofit fontScale="90000"/>
          </a:bodyPr>
          <a:lstStyle/>
          <a:p>
            <a:r>
              <a:rPr lang="en-US" dirty="0" smtClean="0">
                <a:latin typeface="Arial" panose="020B0604020202020204" pitchFamily="34" charset="0"/>
                <a:cs typeface="Arial" panose="020B0604020202020204" pitchFamily="34" charset="0"/>
              </a:rPr>
              <a:t>CHALLENGES GOING </a:t>
            </a:r>
            <a:r>
              <a:rPr lang="en-US" dirty="0" smtClean="0">
                <a:latin typeface="Arial" panose="020B0604020202020204" pitchFamily="34" charset="0"/>
                <a:cs typeface="Arial" panose="020B0604020202020204" pitchFamily="34" charset="0"/>
              </a:rPr>
              <a:t>FORWARD</a:t>
            </a:r>
            <a:r>
              <a:rPr lang="en-US" sz="2000"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latin typeface="Arial" panose="020B0604020202020204" pitchFamily="34" charset="0"/>
                <a:cs typeface="Arial" panose="020B0604020202020204" pitchFamily="34" charset="0"/>
              </a:rPr>
              <a:t> </a:t>
            </a:r>
            <a:r>
              <a:rPr lang="en-US" sz="2000" dirty="0" smtClean="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latin typeface="Arial" panose="020B0604020202020204" pitchFamily="34" charset="0"/>
                <a:cs typeface="Arial" panose="020B0604020202020204" pitchFamily="34" charset="0"/>
              </a:rPr>
              <a:t>(2/2</a:t>
            </a:r>
            <a:r>
              <a:rPr lang="en-US" sz="2000"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Celebrating 10 Years</a:t>
            </a:r>
            <a:endParaRPr lang="en-US" dirty="0">
              <a:latin typeface="Arial" panose="020B0604020202020204" pitchFamily="34" charset="0"/>
              <a:cs typeface="Arial" panose="020B0604020202020204" pitchFamily="34" charset="0"/>
            </a:endParaRPr>
          </a:p>
        </p:txBody>
      </p:sp>
      <p:pic>
        <p:nvPicPr>
          <p:cNvPr id="5" name="Picture 2" descr="Birthday cartoon with Scooby Doo." title="Celebrating 10 Years of DailyMed"/>
          <p:cNvPicPr>
            <a:picLocks noGrp="1" noChangeAspect="1" noChangeArrowheads="1"/>
          </p:cNvPicPr>
          <p:nvPr>
            <p:ph idx="1"/>
          </p:nvPr>
        </p:nvPicPr>
        <p:blipFill>
          <a:blip r:embed="rId2" cstate="print"/>
          <a:srcRect/>
          <a:stretch>
            <a:fillRect/>
          </a:stretch>
        </p:blipFill>
        <p:spPr bwMode="auto">
          <a:xfrm>
            <a:off x="2231920" y="1600200"/>
            <a:ext cx="4680160" cy="470852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panose="020B0604020202020204" pitchFamily="34" charset="0"/>
                <a:cs typeface="Arial" panose="020B0604020202020204" pitchFamily="34" charset="0"/>
              </a:rPr>
              <a:t>NEW CHALLENGES</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Methods of Information Distribution</a:t>
            </a:r>
            <a:endParaRPr lang="en-US" dirty="0">
              <a:latin typeface="Arial" panose="020B0604020202020204" pitchFamily="34" charset="0"/>
              <a:cs typeface="Arial" panose="020B0604020202020204" pitchFamily="34" charset="0"/>
            </a:endParaRPr>
          </a:p>
        </p:txBody>
      </p:sp>
      <p:pic>
        <p:nvPicPr>
          <p:cNvPr id="4" name="Content Placeholder 3" descr="A collection of pictures of technology gadgets. Gadgets include a smart watch, smart glasses, tablets, and a smart prescription drug bottle." title="New Technologie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7385" y="1768475"/>
            <a:ext cx="6629230" cy="4708525"/>
          </a:xfrm>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latin typeface="Arial" panose="020B0604020202020204" pitchFamily="34" charset="0"/>
                <a:cs typeface="Arial" panose="020B0604020202020204" pitchFamily="34" charset="0"/>
              </a:rPr>
              <a:t>Next Device Label Website</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a:defRPr/>
            </a:pPr>
            <a:r>
              <a:rPr lang="en-US" dirty="0" smtClean="0">
                <a:latin typeface="Arial" panose="020B0604020202020204" pitchFamily="34" charset="0"/>
                <a:cs typeface="Arial" panose="020B0604020202020204" pitchFamily="34" charset="0"/>
              </a:rPr>
              <a:t>Separate Website [Link between Rx and </a:t>
            </a:r>
            <a:r>
              <a:rPr lang="en-US" dirty="0" err="1" smtClean="0">
                <a:latin typeface="Arial" panose="020B0604020202020204" pitchFamily="34" charset="0"/>
                <a:cs typeface="Arial" panose="020B0604020202020204" pitchFamily="34" charset="0"/>
              </a:rPr>
              <a:t>Dx</a:t>
            </a:r>
            <a:r>
              <a:rPr lang="en-US" dirty="0" smtClean="0">
                <a:latin typeface="Arial" panose="020B0604020202020204" pitchFamily="34" charset="0"/>
                <a:cs typeface="Arial" panose="020B0604020202020204" pitchFamily="34" charset="0"/>
              </a:rPr>
              <a:t>?]</a:t>
            </a:r>
          </a:p>
          <a:p>
            <a:pPr>
              <a:defRPr/>
            </a:pPr>
            <a:r>
              <a:rPr lang="en-US" dirty="0" smtClean="0">
                <a:latin typeface="Arial" panose="020B0604020202020204" pitchFamily="34" charset="0"/>
                <a:cs typeface="Arial" panose="020B0604020202020204" pitchFamily="34" charset="0"/>
              </a:rPr>
              <a:t>"Generic" or Common Names</a:t>
            </a:r>
          </a:p>
          <a:p>
            <a:pPr>
              <a:defRPr/>
            </a:pPr>
            <a:r>
              <a:rPr lang="en-US" dirty="0" smtClean="0">
                <a:latin typeface="Arial" panose="020B0604020202020204" pitchFamily="34" charset="0"/>
                <a:cs typeface="Arial" panose="020B0604020202020204" pitchFamily="34" charset="0"/>
              </a:rPr>
              <a:t>Adherence to LOINC Codes for Structure of SPL</a:t>
            </a:r>
          </a:p>
          <a:p>
            <a:pPr>
              <a:defRPr/>
            </a:pPr>
            <a:r>
              <a:rPr lang="en-US" dirty="0" smtClean="0">
                <a:latin typeface="Arial" panose="020B0604020202020204" pitchFamily="34" charset="0"/>
                <a:cs typeface="Arial" panose="020B0604020202020204" pitchFamily="34" charset="0"/>
              </a:rPr>
              <a:t>Catchy Name</a:t>
            </a:r>
          </a:p>
          <a:p>
            <a:pPr>
              <a:defRPr/>
            </a:pPr>
            <a:r>
              <a:rPr lang="en-US" dirty="0" smtClean="0">
                <a:latin typeface="Arial" panose="020B0604020202020204" pitchFamily="34" charset="0"/>
                <a:cs typeface="Arial" panose="020B0604020202020204" pitchFamily="34" charset="0"/>
              </a:rPr>
              <a:t>Uniform Device Identifier</a:t>
            </a:r>
          </a:p>
          <a:p>
            <a:pPr>
              <a:defRPr/>
            </a:pPr>
            <a:endParaRPr lang="en-US" dirty="0" smtClean="0"/>
          </a:p>
          <a:p>
            <a:pPr>
              <a:defRPr/>
            </a:pPr>
            <a:endParaRPr lang="en-US" dirty="0" smtClean="0"/>
          </a:p>
          <a:p>
            <a:pPr>
              <a:defRPr/>
            </a:pP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FUNDING</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p:txBody>
          <a:bodyPr/>
          <a:lstStyle/>
          <a:p>
            <a:r>
              <a:rPr lang="en-US" dirty="0" smtClean="0">
                <a:latin typeface="Arial" panose="020B0604020202020204" pitchFamily="34" charset="0"/>
                <a:cs typeface="Arial" panose="020B0604020202020204" pitchFamily="34" charset="0"/>
              </a:rPr>
              <a:t>DailyMed – Get rid of paper and fund DailyMed!</a:t>
            </a:r>
          </a:p>
          <a:p>
            <a:r>
              <a:rPr lang="en-US" dirty="0" smtClean="0">
                <a:latin typeface="Arial" panose="020B0604020202020204" pitchFamily="34" charset="0"/>
                <a:cs typeface="Arial" panose="020B0604020202020204" pitchFamily="34" charset="0"/>
              </a:rPr>
              <a:t>Integration with ClinicalTrials.gov</a:t>
            </a:r>
          </a:p>
          <a:p>
            <a:r>
              <a:rPr lang="en-US" dirty="0" smtClean="0">
                <a:latin typeface="Arial" panose="020B0604020202020204" pitchFamily="34" charset="0"/>
                <a:cs typeface="Arial" panose="020B0604020202020204" pitchFamily="34" charset="0"/>
              </a:rPr>
              <a:t>The Medical Device Labeling Website</a:t>
            </a:r>
            <a:endParaRPr lang="en-US" dirty="0">
              <a:latin typeface="Arial" panose="020B0604020202020204" pitchFamily="34" charset="0"/>
              <a:cs typeface="Arial" panose="020B0604020202020204" pitchFamily="34" charset="0"/>
            </a:endParaRPr>
          </a:p>
        </p:txBody>
      </p:sp>
      <p:pic>
        <p:nvPicPr>
          <p:cNvPr id="6" name="Picture 2" descr="A cartoon illustration with a man watering a tree. The tree has dollar bills instead of leaves." title="Money Grows on Trees"/>
          <p:cNvPicPr>
            <a:picLocks noGrp="1" noChangeAspect="1" noChangeArrowheads="1"/>
          </p:cNvPicPr>
          <p:nvPr>
            <p:ph sz="half" idx="2"/>
          </p:nvPr>
        </p:nvPicPr>
        <p:blipFill>
          <a:blip r:embed="rId3" cstate="print"/>
          <a:srcRect/>
          <a:stretch>
            <a:fillRect/>
          </a:stretch>
        </p:blipFill>
        <p:spPr bwMode="auto">
          <a:xfrm>
            <a:off x="4800600" y="1676400"/>
            <a:ext cx="3590476" cy="3590476"/>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6" presetClass="emph" presetSubtype="0" fill="hold" nodeType="withEffect">
                                  <p:stCondLst>
                                    <p:cond delay="0"/>
                                  </p:stCondLst>
                                  <p:childTnLst>
                                    <p:animEffect transition="out" filter="fade">
                                      <p:cBhvr>
                                        <p:cTn id="10" dur="500" tmFilter="0, 0; .2, .5; .8, .5; 1, 0"/>
                                        <p:tgtEl>
                                          <p:spTgt spid="6"/>
                                        </p:tgtEl>
                                      </p:cBhvr>
                                    </p:animEffect>
                                    <p:animScale>
                                      <p:cBhvr>
                                        <p:cTn id="11"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Alternative Views</a:t>
            </a:r>
            <a:endParaRPr lang="en-US" dirty="0">
              <a:latin typeface="Arial" panose="020B0604020202020204" pitchFamily="34" charset="0"/>
              <a:cs typeface="Arial" panose="020B0604020202020204" pitchFamily="34" charset="0"/>
            </a:endParaRPr>
          </a:p>
        </p:txBody>
      </p:sp>
      <p:pic>
        <p:nvPicPr>
          <p:cNvPr id="5" name="Picture 2" descr="A screenshot image of the eMC website." title="eMC Webpage"/>
          <p:cNvPicPr>
            <a:picLocks noGrp="1" noChangeAspect="1" noChangeArrowheads="1"/>
          </p:cNvPicPr>
          <p:nvPr>
            <p:ph idx="1"/>
          </p:nvPr>
        </p:nvPicPr>
        <p:blipFill>
          <a:blip r:embed="rId2" cstate="print"/>
          <a:srcRect/>
          <a:stretch>
            <a:fillRect/>
          </a:stretch>
        </p:blipFill>
        <p:spPr bwMode="auto">
          <a:xfrm>
            <a:off x="457200" y="1851800"/>
            <a:ext cx="8229600" cy="42053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SCREEN BOTTOM</a:t>
            </a:r>
            <a:endParaRPr lang="en-US" dirty="0">
              <a:latin typeface="Arial" panose="020B0604020202020204" pitchFamily="34" charset="0"/>
              <a:cs typeface="Arial" panose="020B0604020202020204" pitchFamily="34" charset="0"/>
            </a:endParaRPr>
          </a:p>
        </p:txBody>
      </p:sp>
      <p:pic>
        <p:nvPicPr>
          <p:cNvPr id="5" name="Picture 2" descr="Another screenshot image of the eMC webpage." title="eMC Webpage Bottom"/>
          <p:cNvPicPr>
            <a:picLocks noGrp="1" noChangeAspect="1" noChangeArrowheads="1"/>
          </p:cNvPicPr>
          <p:nvPr>
            <p:ph idx="1"/>
          </p:nvPr>
        </p:nvPicPr>
        <p:blipFill>
          <a:blip r:embed="rId2" cstate="print"/>
          <a:srcRect/>
          <a:stretch>
            <a:fillRect/>
          </a:stretch>
        </p:blipFill>
        <p:spPr bwMode="auto">
          <a:xfrm>
            <a:off x="573364" y="1600200"/>
            <a:ext cx="7997272" cy="47085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latin typeface="Arial" panose="020B0604020202020204" pitchFamily="34" charset="0"/>
                <a:cs typeface="Arial" panose="020B0604020202020204" pitchFamily="34" charset="0"/>
              </a:rPr>
              <a:t>AUSTRALIA</a:t>
            </a:r>
            <a:endParaRPr lang="en-US" dirty="0">
              <a:latin typeface="Arial" panose="020B0604020202020204" pitchFamily="34" charset="0"/>
              <a:cs typeface="Arial" panose="020B0604020202020204" pitchFamily="34" charset="0"/>
            </a:endParaRPr>
          </a:p>
        </p:txBody>
      </p:sp>
      <p:pic>
        <p:nvPicPr>
          <p:cNvPr id="5" name="Picture 2" descr="A screenshot image of the NPS Medicinewise website." title="NPS Medicinewise Webpage"/>
          <p:cNvPicPr>
            <a:picLocks noGrp="1" noChangeAspect="1" noChangeArrowheads="1"/>
          </p:cNvPicPr>
          <p:nvPr>
            <p:ph idx="1"/>
          </p:nvPr>
        </p:nvPicPr>
        <p:blipFill>
          <a:blip r:embed="rId2" cstate="print"/>
          <a:srcRect/>
          <a:stretch>
            <a:fillRect/>
          </a:stretch>
        </p:blipFill>
        <p:spPr bwMode="auto">
          <a:xfrm>
            <a:off x="836086" y="1600200"/>
            <a:ext cx="7471828" cy="47085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panose="020B0604020202020204" pitchFamily="34" charset="0"/>
                <a:cs typeface="Arial" panose="020B0604020202020204" pitchFamily="34" charset="0"/>
              </a:rPr>
              <a:t>QUSTION FROM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DR. BEN GOLDACRE</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dirty="0" smtClean="0">
                <a:latin typeface="Arial" panose="020B0604020202020204" pitchFamily="34" charset="0"/>
                <a:cs typeface="Arial" panose="020B0604020202020204" pitchFamily="34" charset="0"/>
              </a:rPr>
              <a:t>Does DataPHARM or a similar outfit have a list, nicely structured data with consistent terms, of all drugs currently on the market (including old ones) and their </a:t>
            </a:r>
            <a:r>
              <a:rPr lang="en-US" i="1" dirty="0" smtClean="0">
                <a:latin typeface="Arial" panose="020B0604020202020204" pitchFamily="34" charset="0"/>
                <a:cs typeface="Arial" panose="020B0604020202020204" pitchFamily="34" charset="0"/>
              </a:rPr>
              <a:t>approval date</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panose="020B0604020202020204" pitchFamily="34" charset="0"/>
                <a:cs typeface="Arial" panose="020B0604020202020204" pitchFamily="34" charset="0"/>
              </a:rPr>
              <a:t>Next for NLM: Clinical Trial Data?</a:t>
            </a:r>
            <a:endParaRPr lang="en-US" dirty="0">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a:xfrm>
            <a:off x="4648200" y="1600200"/>
            <a:ext cx="4038600" cy="4953000"/>
          </a:xfrm>
        </p:spPr>
        <p:txBody>
          <a:bodyPr>
            <a:normAutofit lnSpcReduction="10000"/>
          </a:bodyPr>
          <a:lstStyle/>
          <a:p>
            <a:pPr marL="137160" indent="0">
              <a:buNone/>
            </a:pPr>
            <a:r>
              <a:rPr lang="en-US" dirty="0" smtClean="0">
                <a:latin typeface="Arial" panose="020B0604020202020204" pitchFamily="34" charset="0"/>
                <a:cs typeface="Arial" panose="020B0604020202020204" pitchFamily="34" charset="0"/>
              </a:rPr>
              <a:t>Patient Data Reference – UK 2013</a:t>
            </a:r>
          </a:p>
          <a:p>
            <a:pPr marL="137160" indent="0">
              <a:buNone/>
            </a:pPr>
            <a:r>
              <a:rPr lang="en-US" sz="2000" dirty="0" smtClean="0">
                <a:latin typeface="Arial" panose="020B0604020202020204" pitchFamily="34" charset="0"/>
                <a:cs typeface="Arial" panose="020B0604020202020204" pitchFamily="34" charset="0"/>
              </a:rPr>
              <a:t>Keeping track of the </a:t>
            </a:r>
            <a:r>
              <a:rPr lang="en-US" sz="2000" dirty="0" err="1" smtClean="0">
                <a:latin typeface="Arial" panose="020B0604020202020204" pitchFamily="34" charset="0"/>
                <a:cs typeface="Arial" panose="020B0604020202020204" pitchFamily="34" charset="0"/>
              </a:rPr>
              <a:t>organisations</a:t>
            </a:r>
            <a:r>
              <a:rPr lang="en-US" sz="2000" dirty="0" smtClean="0">
                <a:latin typeface="Arial" panose="020B0604020202020204" pitchFamily="34" charset="0"/>
                <a:cs typeface="Arial" panose="020B0604020202020204" pitchFamily="34" charset="0"/>
              </a:rPr>
              <a:t> and policies that are shaping the use of patient data by the healthcare and life sciences industries.</a:t>
            </a:r>
          </a:p>
          <a:p>
            <a:r>
              <a:rPr lang="en-US" sz="1600" dirty="0" smtClean="0">
                <a:latin typeface="Arial" panose="020B0604020202020204" pitchFamily="34" charset="0"/>
                <a:cs typeface="Arial" panose="020B0604020202020204" pitchFamily="34" charset="0"/>
              </a:rPr>
              <a:t>Electronic Medical Records</a:t>
            </a:r>
          </a:p>
          <a:p>
            <a:r>
              <a:rPr lang="en-US" sz="1600" dirty="0" smtClean="0">
                <a:latin typeface="Arial" panose="020B0604020202020204" pitchFamily="34" charset="0"/>
                <a:cs typeface="Arial" panose="020B0604020202020204" pitchFamily="34" charset="0"/>
              </a:rPr>
              <a:t>Life Science Strategies</a:t>
            </a:r>
          </a:p>
          <a:p>
            <a:r>
              <a:rPr lang="en-US" sz="1600" dirty="0" smtClean="0">
                <a:latin typeface="Arial" panose="020B0604020202020204" pitchFamily="34" charset="0"/>
                <a:cs typeface="Arial" panose="020B0604020202020204" pitchFamily="34" charset="0"/>
              </a:rPr>
              <a:t>Health Research</a:t>
            </a:r>
          </a:p>
          <a:p>
            <a:r>
              <a:rPr lang="en-US" sz="1600" dirty="0" smtClean="0">
                <a:latin typeface="Arial" panose="020B0604020202020204" pitchFamily="34" charset="0"/>
                <a:cs typeface="Arial" panose="020B0604020202020204" pitchFamily="34" charset="0"/>
              </a:rPr>
              <a:t>Outcomes</a:t>
            </a:r>
          </a:p>
          <a:p>
            <a:r>
              <a:rPr lang="en-US" sz="1600" dirty="0" smtClean="0">
                <a:latin typeface="Arial" panose="020B0604020202020204" pitchFamily="34" charset="0"/>
                <a:cs typeface="Arial" panose="020B0604020202020204" pitchFamily="34" charset="0"/>
              </a:rPr>
              <a:t>Standards</a:t>
            </a:r>
          </a:p>
          <a:p>
            <a:r>
              <a:rPr lang="en-US" sz="1600" dirty="0" smtClean="0">
                <a:latin typeface="Arial" panose="020B0604020202020204" pitchFamily="34" charset="0"/>
                <a:cs typeface="Arial" panose="020B0604020202020204" pitchFamily="34" charset="0"/>
              </a:rPr>
              <a:t>Governance</a:t>
            </a:r>
          </a:p>
          <a:p>
            <a:r>
              <a:rPr lang="en-US" sz="1600" dirty="0" smtClean="0">
                <a:latin typeface="Arial" panose="020B0604020202020204" pitchFamily="34" charset="0"/>
                <a:cs typeface="Arial" panose="020B0604020202020204" pitchFamily="34" charset="0"/>
              </a:rPr>
              <a:t>Stratified Medicine</a:t>
            </a:r>
          </a:p>
          <a:p>
            <a:r>
              <a:rPr lang="en-US" sz="1600" dirty="0" smtClean="0">
                <a:latin typeface="Arial" panose="020B0604020202020204" pitchFamily="34" charset="0"/>
                <a:cs typeface="Arial" panose="020B0604020202020204" pitchFamily="34" charset="0"/>
              </a:rPr>
              <a:t>Genomics</a:t>
            </a:r>
          </a:p>
          <a:p>
            <a:endParaRPr lang="en-US" sz="1600" dirty="0">
              <a:latin typeface="Arial" panose="020B0604020202020204" pitchFamily="34" charset="0"/>
              <a:cs typeface="Arial" panose="020B0604020202020204" pitchFamily="34" charset="0"/>
            </a:endParaRPr>
          </a:p>
          <a:p>
            <a:pPr marL="137160" indent="0" algn="ctr">
              <a:buNone/>
            </a:pPr>
            <a:r>
              <a:rPr lang="en-GB" sz="1600" dirty="0" smtClean="0">
                <a:latin typeface="Arial" panose="020B0604020202020204" pitchFamily="34" charset="0"/>
                <a:cs typeface="Arial" panose="020B0604020202020204" pitchFamily="34" charset="0"/>
                <a:hlinkClick r:id="rId2"/>
              </a:rPr>
              <a:t>http://www.medstream.co.uk/</a:t>
            </a:r>
            <a:r>
              <a:rPr lang="en-GB" sz="1600" dirty="0" smtClean="0">
                <a:latin typeface="Arial" panose="020B0604020202020204" pitchFamily="34" charset="0"/>
                <a:cs typeface="Arial" panose="020B0604020202020204" pitchFamily="34" charset="0"/>
              </a:rPr>
              <a:t> </a:t>
            </a:r>
            <a:endParaRPr lang="en-GB" sz="1600" dirty="0">
              <a:latin typeface="Arial" panose="020B0604020202020204" pitchFamily="34" charset="0"/>
              <a:cs typeface="Arial" panose="020B0604020202020204" pitchFamily="34" charset="0"/>
            </a:endParaRPr>
          </a:p>
        </p:txBody>
      </p:sp>
      <p:pic>
        <p:nvPicPr>
          <p:cNvPr id="7" name="Content Placeholder 6" descr="Picture of Volume 1 of Patient Data Reference 2013." title="Patient Data Reference"/>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04887" y="1786731"/>
            <a:ext cx="2943225" cy="4152900"/>
          </a:xfrm>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THE END ?</a:t>
            </a:r>
            <a:endParaRPr lang="en-US" dirty="0">
              <a:latin typeface="Arial" panose="020B0604020202020204" pitchFamily="34" charset="0"/>
              <a:cs typeface="Arial" panose="020B0604020202020204" pitchFamily="34" charset="0"/>
            </a:endParaRPr>
          </a:p>
        </p:txBody>
      </p:sp>
      <p:pic>
        <p:nvPicPr>
          <p:cNvPr id="11" name="Content Placeholder 10" descr="A collection of pictures showing the direction medicine is headed toward. Genomics, molecular medicines, and decision support are key aspects." title="Future of Medicine"/>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7360" y="1600200"/>
            <a:ext cx="8295639" cy="4466094"/>
          </a:xfrm>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What Is The DailyMed?</a:t>
            </a:r>
            <a:endParaRPr lang="en-US" dirty="0">
              <a:latin typeface="Arial" panose="020B0604020202020204" pitchFamily="34" charset="0"/>
              <a:cs typeface="Arial" panose="020B0604020202020204" pitchFamily="34" charset="0"/>
            </a:endParaRPr>
          </a:p>
        </p:txBody>
      </p:sp>
      <p:sp>
        <p:nvSpPr>
          <p:cNvPr id="4" name="Content Placeholder 3"/>
          <p:cNvSpPr>
            <a:spLocks noGrp="1"/>
          </p:cNvSpPr>
          <p:nvPr>
            <p:ph sz="half" idx="1"/>
          </p:nvPr>
        </p:nvSpPr>
        <p:spPr>
          <a:xfrm>
            <a:off x="457200" y="1600201"/>
            <a:ext cx="8229600" cy="1523999"/>
          </a:xfrm>
        </p:spPr>
        <p:txBody>
          <a:bodyPr/>
          <a:lstStyle/>
          <a:p>
            <a:r>
              <a:rPr lang="en-US" b="1" dirty="0">
                <a:latin typeface="Arial" panose="020B0604020202020204" pitchFamily="34" charset="0"/>
                <a:cs typeface="Arial" panose="020B0604020202020204" pitchFamily="34" charset="0"/>
              </a:rPr>
              <a:t>It’s the </a:t>
            </a:r>
            <a:r>
              <a:rPr lang="en-US" b="1" dirty="0" err="1">
                <a:latin typeface="Arial" panose="020B0604020202020204" pitchFamily="34" charset="0"/>
                <a:cs typeface="Arial" panose="020B0604020202020204" pitchFamily="34" charset="0"/>
              </a:rPr>
              <a:t>DailyNews</a:t>
            </a:r>
            <a:r>
              <a:rPr lang="en-US" b="1" dirty="0">
                <a:latin typeface="Arial" panose="020B0604020202020204" pitchFamily="34" charset="0"/>
                <a:cs typeface="Arial" panose="020B0604020202020204" pitchFamily="34" charset="0"/>
              </a:rPr>
              <a:t> of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New and Changed Drug </a:t>
            </a:r>
            <a:r>
              <a:rPr lang="en-US" b="1" dirty="0" smtClean="0">
                <a:latin typeface="Arial" panose="020B0604020202020204" pitchFamily="34" charset="0"/>
                <a:cs typeface="Arial" panose="020B0604020202020204" pitchFamily="34" charset="0"/>
              </a:rPr>
              <a:t>Labeling</a:t>
            </a:r>
          </a:p>
          <a:p>
            <a:r>
              <a:rPr lang="en-US" b="1" dirty="0">
                <a:latin typeface="Arial" panose="020B0604020202020204" pitchFamily="34" charset="0"/>
                <a:cs typeface="Arial" panose="020B0604020202020204" pitchFamily="34" charset="0"/>
              </a:rPr>
              <a:t>It’s the Encyclopedia of </a:t>
            </a:r>
            <a:r>
              <a:rPr lang="en-US" b="1" dirty="0" smtClean="0">
                <a:latin typeface="Arial" panose="020B0604020202020204" pitchFamily="34" charset="0"/>
                <a:cs typeface="Arial" panose="020B0604020202020204" pitchFamily="34" charset="0"/>
              </a:rPr>
              <a:t>Drug Labeling</a:t>
            </a:r>
            <a:endParaRPr lang="en-US" b="1" dirty="0">
              <a:latin typeface="Arial" panose="020B0604020202020204" pitchFamily="34" charset="0"/>
              <a:cs typeface="Arial" panose="020B0604020202020204" pitchFamily="34" charset="0"/>
            </a:endParaRPr>
          </a:p>
          <a:p>
            <a:endParaRPr lang="en-US" dirty="0"/>
          </a:p>
        </p:txBody>
      </p:sp>
      <p:pic>
        <p:nvPicPr>
          <p:cNvPr id="8" name="Content Placeholder 7" descr="A cartoon selling newspapers on the left and a set of encyclopedias on the right." title="News and Encyclopedia"/>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066800" y="3048000"/>
            <a:ext cx="6629400" cy="3445888"/>
          </a:xfr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2"/>
          <p:cNvSpPr>
            <a:spLocks noGrp="1" noChangeArrowheads="1"/>
          </p:cNvSpPr>
          <p:nvPr>
            <p:ph type="title"/>
          </p:nvPr>
        </p:nvSpPr>
        <p:spPr/>
        <p:txBody>
          <a:bodyPr/>
          <a:lstStyle/>
          <a:p>
            <a:r>
              <a:rPr lang="en-US" dirty="0">
                <a:latin typeface="Arial" panose="020B0604020202020204" pitchFamily="34" charset="0"/>
                <a:cs typeface="Arial" panose="020B0604020202020204" pitchFamily="34" charset="0"/>
              </a:rPr>
              <a:t>The </a:t>
            </a:r>
            <a:r>
              <a:rPr lang="en-US" dirty="0" smtClean="0">
                <a:latin typeface="Arial" panose="020B0604020202020204" pitchFamily="34" charset="0"/>
                <a:cs typeface="Arial" panose="020B0604020202020204" pitchFamily="34" charset="0"/>
              </a:rPr>
              <a:t>Vision </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DailyMed</a:t>
            </a:r>
            <a:r>
              <a:rPr lang="en-US" dirty="0" smtClean="0">
                <a:latin typeface="Arial" panose="020B0604020202020204" pitchFamily="34" charset="0"/>
                <a:cs typeface="Arial" panose="020B0604020202020204" pitchFamily="34" charset="0"/>
              </a:rPr>
              <a:t> </a:t>
            </a:r>
            <a:r>
              <a:rPr lang="en-US" sz="2000"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latin typeface="Arial" panose="020B0604020202020204" pitchFamily="34" charset="0"/>
                <a:cs typeface="Arial" panose="020B0604020202020204" pitchFamily="34" charset="0"/>
              </a:rPr>
              <a:t>(1/2)</a:t>
            </a:r>
            <a:endParaRPr lang="en-US" dirty="0">
              <a:latin typeface="Arial" panose="020B0604020202020204" pitchFamily="34" charset="0"/>
              <a:cs typeface="Arial" panose="020B0604020202020204" pitchFamily="34" charset="0"/>
            </a:endParaRPr>
          </a:p>
        </p:txBody>
      </p:sp>
      <p:sp>
        <p:nvSpPr>
          <p:cNvPr id="473091" name="Rectangle 3"/>
          <p:cNvSpPr>
            <a:spLocks noGrp="1" noChangeArrowheads="1"/>
          </p:cNvSpPr>
          <p:nvPr>
            <p:ph type="body" idx="1"/>
          </p:nvPr>
        </p:nvSpPr>
        <p:spPr/>
        <p:txBody>
          <a:bodyPr>
            <a:normAutofit fontScale="92500"/>
          </a:bodyPr>
          <a:lstStyle/>
          <a:p>
            <a:pPr marL="547688" indent="20638">
              <a:lnSpc>
                <a:spcPct val="120000"/>
              </a:lnSpc>
              <a:buNone/>
            </a:pPr>
            <a:r>
              <a:rPr lang="en-US" sz="3400" dirty="0">
                <a:latin typeface="Arial" panose="020B0604020202020204" pitchFamily="34" charset="0"/>
                <a:cs typeface="Arial" panose="020B0604020202020204" pitchFamily="34" charset="0"/>
              </a:rPr>
              <a:t>Establish one </a:t>
            </a:r>
            <a:r>
              <a:rPr lang="en-US" sz="3400" dirty="0" smtClean="0">
                <a:latin typeface="Arial" panose="020B0604020202020204" pitchFamily="34" charset="0"/>
                <a:cs typeface="Arial" panose="020B0604020202020204" pitchFamily="34" charset="0"/>
              </a:rPr>
              <a:t>continuously updated </a:t>
            </a:r>
            <a:r>
              <a:rPr lang="en-US" sz="3400" dirty="0">
                <a:latin typeface="Arial" panose="020B0604020202020204" pitchFamily="34" charset="0"/>
                <a:cs typeface="Arial" panose="020B0604020202020204" pitchFamily="34" charset="0"/>
              </a:rPr>
              <a:t>resource that provides “real time” accurate, comprehensive and usable drug data to all audiences, free of charge on the Web, and distributes that information further throughout healthcare through publishers, e-health, and provider systems to </a:t>
            </a:r>
            <a:r>
              <a:rPr lang="en-US" sz="3400" dirty="0" smtClean="0">
                <a:latin typeface="Arial" panose="020B0604020202020204" pitchFamily="34" charset="0"/>
                <a:cs typeface="Arial" panose="020B0604020202020204" pitchFamily="34" charset="0"/>
              </a:rPr>
              <a:t>prescribers, dispensers, and the public. </a:t>
            </a:r>
          </a:p>
          <a:p>
            <a:pPr>
              <a:lnSpc>
                <a:spcPct val="120000"/>
              </a:lnSpc>
              <a:buNone/>
            </a:pPr>
            <a:endParaRPr lang="en-US" dirty="0" smtClean="0"/>
          </a:p>
          <a:p>
            <a:pPr>
              <a:lnSpc>
                <a:spcPct val="120000"/>
              </a:lnSpc>
              <a:buFontTx/>
              <a:buNone/>
            </a:pPr>
            <a:endParaRPr lang="en-US"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3091">
                                            <p:txEl>
                                              <p:pRg st="0" end="0"/>
                                            </p:txEl>
                                          </p:spTgt>
                                        </p:tgtEl>
                                        <p:attrNameLst>
                                          <p:attrName>style.visibility</p:attrName>
                                        </p:attrNameLst>
                                      </p:cBhvr>
                                      <p:to>
                                        <p:strVal val="visible"/>
                                      </p:to>
                                    </p:set>
                                    <p:anim calcmode="lin" valueType="num">
                                      <p:cBhvr additive="base">
                                        <p:cTn id="7" dur="500" fill="hold"/>
                                        <p:tgtEl>
                                          <p:spTgt spid="4730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7309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2"/>
          <p:cNvSpPr>
            <a:spLocks noGrp="1" noChangeArrowheads="1"/>
          </p:cNvSpPr>
          <p:nvPr>
            <p:ph type="title"/>
          </p:nvPr>
        </p:nvSpPr>
        <p:spPr/>
        <p:txBody>
          <a:bodyPr/>
          <a:lstStyle/>
          <a:p>
            <a:r>
              <a:rPr lang="en-US" dirty="0">
                <a:latin typeface="Arial" panose="020B0604020202020204" pitchFamily="34" charset="0"/>
                <a:cs typeface="Arial" panose="020B0604020202020204" pitchFamily="34" charset="0"/>
              </a:rPr>
              <a:t>The </a:t>
            </a:r>
            <a:r>
              <a:rPr lang="en-US" dirty="0" smtClean="0">
                <a:latin typeface="Arial" panose="020B0604020202020204" pitchFamily="34" charset="0"/>
                <a:cs typeface="Arial" panose="020B0604020202020204" pitchFamily="34" charset="0"/>
              </a:rPr>
              <a:t>Vision </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DailyMed</a:t>
            </a:r>
            <a:r>
              <a:rPr lang="en-US"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(2/2)</a:t>
            </a:r>
            <a:endParaRPr lang="en-US" sz="2000" dirty="0">
              <a:latin typeface="Arial" panose="020B0604020202020204" pitchFamily="34" charset="0"/>
              <a:cs typeface="Arial" panose="020B0604020202020204" pitchFamily="34" charset="0"/>
            </a:endParaRPr>
          </a:p>
        </p:txBody>
      </p:sp>
      <p:pic>
        <p:nvPicPr>
          <p:cNvPr id="6" name="Content Placeholder 5" descr="A graphic showing what was desireable at the beginning of DailyMed. Desireable traits include being reliable, current, comprehensive, accessbile through multiple platforms, easily accessible, and in a standardized regulatory format." title="DailyMed Vision"/>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9278" y="1600200"/>
            <a:ext cx="8207522" cy="4708525"/>
          </a:xfr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latin typeface="Arial" panose="020B0604020202020204" pitchFamily="34" charset="0"/>
                <a:cs typeface="Arial" panose="020B0604020202020204" pitchFamily="34" charset="0"/>
              </a:rPr>
              <a:t>IT TAKES A TEAM</a:t>
            </a:r>
            <a:endParaRPr lang="en-US" dirty="0">
              <a:latin typeface="Arial" panose="020B0604020202020204" pitchFamily="34" charset="0"/>
              <a:cs typeface="Arial" panose="020B0604020202020204" pitchFamily="34" charset="0"/>
            </a:endParaRPr>
          </a:p>
        </p:txBody>
      </p:sp>
      <p:pic>
        <p:nvPicPr>
          <p:cNvPr id="5" name="Content Placeholder 4" descr="Photos of personnel that contributed to the creation of DailyMed. Personnel included Stephen Mott (DataPharm Communications), Professor Trevor Jones (abpi), Dr. Peter Rheinstein (DataPharm Foundation), Dr. Steve Brown (VA), Dr. Randy Levin (FDA), Dr. Janet Woodcock (CDER), Dr. Stuart Nelson (formerly NLM), Betsy Humphreys (NLM), and Dr. Donald Lindberg (NLM)." title="DailyMed Team"/>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066800"/>
            <a:ext cx="8064897" cy="5562600"/>
          </a:xfr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panose="020B0604020202020204" pitchFamily="34" charset="0"/>
                <a:cs typeface="Arial" panose="020B0604020202020204" pitchFamily="34" charset="0"/>
              </a:rPr>
              <a:t>THE PRODUCT “LABEL”</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THE LAW</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sz="2700" dirty="0" smtClean="0">
                <a:latin typeface="Arial" panose="020B0604020202020204" pitchFamily="34" charset="0"/>
                <a:cs typeface="Arial" panose="020B0604020202020204" pitchFamily="34" charset="0"/>
              </a:rPr>
              <a:t>1939  STAUTORY MANDATE </a:t>
            </a:r>
            <a:br>
              <a:rPr lang="en-US" sz="2700" dirty="0" smtClean="0">
                <a:latin typeface="Arial" panose="020B0604020202020204" pitchFamily="34" charset="0"/>
                <a:cs typeface="Arial" panose="020B0604020202020204" pitchFamily="34" charset="0"/>
              </a:rPr>
            </a:br>
            <a:r>
              <a:rPr lang="en-US" sz="2700" dirty="0" smtClean="0">
                <a:latin typeface="Arial" panose="020B0604020202020204" pitchFamily="34" charset="0"/>
                <a:cs typeface="Arial" panose="020B0604020202020204" pitchFamily="34" charset="0"/>
              </a:rPr>
              <a:t>“Adequate Directions for Use” [For a lay person.]</a:t>
            </a:r>
          </a:p>
          <a:p>
            <a:r>
              <a:rPr lang="en-US" sz="2700" dirty="0" smtClean="0">
                <a:latin typeface="Arial" panose="020B0604020202020204" pitchFamily="34" charset="0"/>
                <a:cs typeface="Arial" panose="020B0604020202020204" pitchFamily="34" charset="0"/>
              </a:rPr>
              <a:t>Durham-Humphrey – 1952 </a:t>
            </a:r>
            <a:br>
              <a:rPr lang="en-US" sz="2700" dirty="0" smtClean="0">
                <a:latin typeface="Arial" panose="020B0604020202020204" pitchFamily="34" charset="0"/>
                <a:cs typeface="Arial" panose="020B0604020202020204" pitchFamily="34" charset="0"/>
              </a:rPr>
            </a:br>
            <a:r>
              <a:rPr lang="en-US" sz="2700" dirty="0" smtClean="0">
                <a:latin typeface="Arial" panose="020B0604020202020204" pitchFamily="34" charset="0"/>
                <a:cs typeface="Arial" panose="020B0604020202020204" pitchFamily="34" charset="0"/>
              </a:rPr>
              <a:t>  Exemption: If the label of such drug or device bears the statement “Caution: To be used only by or on the prescription of a _______..."</a:t>
            </a:r>
          </a:p>
          <a:p>
            <a:r>
              <a:rPr lang="en-US" sz="2700" dirty="0" smtClean="0">
                <a:latin typeface="Arial" panose="020B0604020202020204" pitchFamily="34" charset="0"/>
                <a:cs typeface="Arial" panose="020B0604020202020204" pitchFamily="34" charset="0"/>
              </a:rPr>
              <a:t>PPI – Physician Package Insert Contents are governed by the misbranding provision that labeling not be “False and Misleading.”</a:t>
            </a:r>
          </a:p>
          <a:p>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457200" y="609600"/>
            <a:ext cx="8229600" cy="1143000"/>
          </a:xfrm>
        </p:spPr>
        <p:txBody>
          <a:bodyPr>
            <a:normAutofit fontScale="90000"/>
          </a:bodyPr>
          <a:lstStyle/>
          <a:p>
            <a:r>
              <a:rPr lang="en-US" b="1" dirty="0" smtClean="0">
                <a:latin typeface="Arial" panose="020B0604020202020204" pitchFamily="34" charset="0"/>
                <a:cs typeface="Arial" panose="020B0604020202020204" pitchFamily="34" charset="0"/>
              </a:rPr>
              <a:t>Steps </a:t>
            </a:r>
            <a:r>
              <a:rPr lang="en-US" b="1" dirty="0">
                <a:latin typeface="Arial" panose="020B0604020202020204" pitchFamily="34" charset="0"/>
                <a:cs typeface="Arial" panose="020B0604020202020204" pitchFamily="34" charset="0"/>
              </a:rPr>
              <a:t>for Dissemination of Product </a:t>
            </a:r>
            <a:r>
              <a:rPr lang="en-US" b="1" dirty="0" smtClean="0">
                <a:latin typeface="Arial" panose="020B0604020202020204" pitchFamily="34" charset="0"/>
                <a:cs typeface="Arial" panose="020B0604020202020204" pitchFamily="34" charset="0"/>
              </a:rPr>
              <a:t>Information on Paper [$]</a:t>
            </a:r>
            <a:endParaRPr lang="en-US" dirty="0">
              <a:latin typeface="Arial" panose="020B0604020202020204" pitchFamily="34" charset="0"/>
              <a:cs typeface="Arial" panose="020B0604020202020204" pitchFamily="34" charset="0"/>
            </a:endParaRPr>
          </a:p>
        </p:txBody>
      </p:sp>
      <p:sp>
        <p:nvSpPr>
          <p:cNvPr id="97283" name="Rectangle 3"/>
          <p:cNvSpPr>
            <a:spLocks noGrp="1" noChangeArrowheads="1"/>
          </p:cNvSpPr>
          <p:nvPr>
            <p:ph type="body" idx="1"/>
          </p:nvPr>
        </p:nvSpPr>
        <p:spPr>
          <a:xfrm>
            <a:off x="457200" y="2057400"/>
            <a:ext cx="8229600" cy="4419600"/>
          </a:xfrm>
        </p:spPr>
        <p:txBody>
          <a:bodyPr>
            <a:noAutofit/>
          </a:bodyPr>
          <a:lstStyle/>
          <a:p>
            <a:pPr lvl="1"/>
            <a:r>
              <a:rPr lang="en-US" sz="2000" b="1" dirty="0">
                <a:solidFill>
                  <a:srgbClr val="FFFF00"/>
                </a:solidFill>
                <a:latin typeface="Arial" panose="020B0604020202020204" pitchFamily="34" charset="0"/>
                <a:cs typeface="Arial" panose="020B0604020202020204" pitchFamily="34" charset="0"/>
              </a:rPr>
              <a:t>Shrink font size to  </a:t>
            </a:r>
            <a:r>
              <a:rPr lang="en-US" sz="2000" b="1" dirty="0" smtClean="0">
                <a:solidFill>
                  <a:srgbClr val="FFFF00"/>
                </a:solidFill>
                <a:latin typeface="Arial" panose="020B0604020202020204" pitchFamily="34" charset="0"/>
                <a:cs typeface="Arial" panose="020B0604020202020204" pitchFamily="34" charset="0"/>
              </a:rPr>
              <a:t>6 </a:t>
            </a:r>
            <a:r>
              <a:rPr lang="en-US" sz="2000" b="1" dirty="0">
                <a:solidFill>
                  <a:srgbClr val="FFFF00"/>
                </a:solidFill>
                <a:latin typeface="Arial" panose="020B0604020202020204" pitchFamily="34" charset="0"/>
                <a:cs typeface="Arial" panose="020B0604020202020204" pitchFamily="34" charset="0"/>
              </a:rPr>
              <a:t>point</a:t>
            </a:r>
          </a:p>
          <a:p>
            <a:pPr lvl="1"/>
            <a:r>
              <a:rPr lang="en-US" sz="2000" dirty="0">
                <a:latin typeface="Arial" panose="020B0604020202020204" pitchFamily="34" charset="0"/>
                <a:cs typeface="Arial" panose="020B0604020202020204" pitchFamily="34" charset="0"/>
              </a:rPr>
              <a:t>Print on tissue thin paper</a:t>
            </a:r>
          </a:p>
          <a:p>
            <a:pPr lvl="1"/>
            <a:r>
              <a:rPr lang="en-US" sz="2000" dirty="0">
                <a:latin typeface="Arial" panose="020B0604020202020204" pitchFamily="34" charset="0"/>
                <a:cs typeface="Arial" panose="020B0604020202020204" pitchFamily="34" charset="0"/>
              </a:rPr>
              <a:t>Fold multiple times</a:t>
            </a:r>
          </a:p>
          <a:p>
            <a:pPr lvl="1"/>
            <a:r>
              <a:rPr lang="en-US" sz="2000" dirty="0">
                <a:latin typeface="Arial" panose="020B0604020202020204" pitchFamily="34" charset="0"/>
                <a:cs typeface="Arial" panose="020B0604020202020204" pitchFamily="34" charset="0"/>
              </a:rPr>
              <a:t>Place folded paper in to a box</a:t>
            </a:r>
          </a:p>
          <a:p>
            <a:pPr lvl="1"/>
            <a:r>
              <a:rPr lang="en-US" sz="2000" dirty="0">
                <a:latin typeface="Arial" panose="020B0604020202020204" pitchFamily="34" charset="0"/>
                <a:cs typeface="Arial" panose="020B0604020202020204" pitchFamily="34" charset="0"/>
              </a:rPr>
              <a:t>Seal box</a:t>
            </a:r>
          </a:p>
          <a:p>
            <a:pPr lvl="1"/>
            <a:r>
              <a:rPr lang="en-US" sz="2000" dirty="0">
                <a:latin typeface="Arial" panose="020B0604020202020204" pitchFamily="34" charset="0"/>
                <a:cs typeface="Arial" panose="020B0604020202020204" pitchFamily="34" charset="0"/>
              </a:rPr>
              <a:t>Place box </a:t>
            </a:r>
            <a:r>
              <a:rPr lang="en-US" sz="2000" dirty="0" smtClean="0">
                <a:latin typeface="Arial" panose="020B0604020202020204" pitchFamily="34" charset="0"/>
                <a:cs typeface="Arial" panose="020B0604020202020204" pitchFamily="34" charset="0"/>
              </a:rPr>
              <a:t>into shipping carton</a:t>
            </a:r>
          </a:p>
          <a:p>
            <a:pPr lvl="1"/>
            <a:r>
              <a:rPr lang="en-US" sz="2000" dirty="0" smtClean="0">
                <a:latin typeface="Arial" panose="020B0604020202020204" pitchFamily="34" charset="0"/>
                <a:cs typeface="Arial" panose="020B0604020202020204" pitchFamily="34" charset="0"/>
              </a:rPr>
              <a:t>Send to Warehouse</a:t>
            </a:r>
          </a:p>
          <a:p>
            <a:pPr lvl="1"/>
            <a:r>
              <a:rPr lang="en-US" sz="2000" dirty="0" smtClean="0">
                <a:latin typeface="Arial" panose="020B0604020202020204" pitchFamily="34" charset="0"/>
                <a:cs typeface="Arial" panose="020B0604020202020204" pitchFamily="34" charset="0"/>
              </a:rPr>
              <a:t>Sell Product and ship to wholesaler</a:t>
            </a:r>
          </a:p>
          <a:p>
            <a:pPr lvl="1"/>
            <a:r>
              <a:rPr lang="en-US" sz="2000" dirty="0" smtClean="0">
                <a:latin typeface="Arial" panose="020B0604020202020204" pitchFamily="34" charset="0"/>
                <a:cs typeface="Arial" panose="020B0604020202020204" pitchFamily="34" charset="0"/>
              </a:rPr>
              <a:t>Wholesaler opens shipping carton, sells and ships packages to pharmacy</a:t>
            </a:r>
          </a:p>
          <a:p>
            <a:pPr lvl="1"/>
            <a:r>
              <a:rPr lang="en-US" sz="2000" dirty="0" smtClean="0">
                <a:latin typeface="Arial" panose="020B0604020202020204" pitchFamily="34" charset="0"/>
                <a:cs typeface="Arial" panose="020B0604020202020204" pitchFamily="34" charset="0"/>
              </a:rPr>
              <a:t>Pharmacy puts on shelf</a:t>
            </a:r>
          </a:p>
          <a:p>
            <a:pPr lvl="1"/>
            <a:r>
              <a:rPr lang="en-US" sz="2000" b="1" dirty="0" smtClean="0">
                <a:solidFill>
                  <a:srgbClr val="FFFF00"/>
                </a:solidFill>
                <a:latin typeface="Arial" panose="020B0604020202020204" pitchFamily="34" charset="0"/>
                <a:cs typeface="Arial" panose="020B0604020202020204" pitchFamily="34" charset="0"/>
              </a:rPr>
              <a:t>Package insert goes into trash pail for </a:t>
            </a:r>
            <a:r>
              <a:rPr lang="en-US" sz="2000" b="1" dirty="0" smtClean="0">
                <a:solidFill>
                  <a:srgbClr val="FFFF00"/>
                </a:solidFill>
                <a:latin typeface="Arial" panose="020B0604020202020204" pitchFamily="34" charset="0"/>
                <a:cs typeface="Arial" panose="020B0604020202020204" pitchFamily="34" charset="0"/>
              </a:rPr>
              <a:t>recycling</a:t>
            </a:r>
            <a:endParaRPr lang="en-US" sz="2200" dirty="0">
              <a:latin typeface="Arial" panose="020B0604020202020204" pitchFamily="34" charset="0"/>
              <a:cs typeface="Arial" panose="020B0604020202020204"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anim calcmode="lin" valueType="num">
                                      <p:cBhvr additive="base">
                                        <p:cTn id="7" dur="1000" fill="hold"/>
                                        <p:tgtEl>
                                          <p:spTgt spid="9728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9728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97283">
                                            <p:txEl>
                                              <p:pRg st="1" end="1"/>
                                            </p:txEl>
                                          </p:spTgt>
                                        </p:tgtEl>
                                        <p:attrNameLst>
                                          <p:attrName>style.visibility</p:attrName>
                                        </p:attrNameLst>
                                      </p:cBhvr>
                                      <p:to>
                                        <p:strVal val="visible"/>
                                      </p:to>
                                    </p:set>
                                    <p:anim calcmode="lin" valueType="num">
                                      <p:cBhvr additive="base">
                                        <p:cTn id="12" dur="1000" fill="hold"/>
                                        <p:tgtEl>
                                          <p:spTgt spid="97283">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9728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97283">
                                            <p:txEl>
                                              <p:pRg st="2" end="2"/>
                                            </p:txEl>
                                          </p:spTgt>
                                        </p:tgtEl>
                                        <p:attrNameLst>
                                          <p:attrName>style.visibility</p:attrName>
                                        </p:attrNameLst>
                                      </p:cBhvr>
                                      <p:to>
                                        <p:strVal val="visible"/>
                                      </p:to>
                                    </p:set>
                                    <p:anim calcmode="lin" valueType="num">
                                      <p:cBhvr additive="base">
                                        <p:cTn id="17" dur="1000" fill="hold"/>
                                        <p:tgtEl>
                                          <p:spTgt spid="97283">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9728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0"/>
                                  </p:stCondLst>
                                  <p:childTnLst>
                                    <p:set>
                                      <p:cBhvr>
                                        <p:cTn id="21" dur="1" fill="hold">
                                          <p:stCondLst>
                                            <p:cond delay="0"/>
                                          </p:stCondLst>
                                        </p:cTn>
                                        <p:tgtEl>
                                          <p:spTgt spid="97283">
                                            <p:txEl>
                                              <p:pRg st="3" end="3"/>
                                            </p:txEl>
                                          </p:spTgt>
                                        </p:tgtEl>
                                        <p:attrNameLst>
                                          <p:attrName>style.visibility</p:attrName>
                                        </p:attrNameLst>
                                      </p:cBhvr>
                                      <p:to>
                                        <p:strVal val="visible"/>
                                      </p:to>
                                    </p:set>
                                    <p:anim calcmode="lin" valueType="num">
                                      <p:cBhvr additive="base">
                                        <p:cTn id="22" dur="1000" fill="hold"/>
                                        <p:tgtEl>
                                          <p:spTgt spid="97283">
                                            <p:txEl>
                                              <p:pRg st="3" end="3"/>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9728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0"/>
                                  </p:stCondLst>
                                  <p:childTnLst>
                                    <p:set>
                                      <p:cBhvr>
                                        <p:cTn id="26" dur="1" fill="hold">
                                          <p:stCondLst>
                                            <p:cond delay="0"/>
                                          </p:stCondLst>
                                        </p:cTn>
                                        <p:tgtEl>
                                          <p:spTgt spid="97283">
                                            <p:txEl>
                                              <p:pRg st="4" end="4"/>
                                            </p:txEl>
                                          </p:spTgt>
                                        </p:tgtEl>
                                        <p:attrNameLst>
                                          <p:attrName>style.visibility</p:attrName>
                                        </p:attrNameLst>
                                      </p:cBhvr>
                                      <p:to>
                                        <p:strVal val="visible"/>
                                      </p:to>
                                    </p:set>
                                    <p:anim calcmode="lin" valueType="num">
                                      <p:cBhvr additive="base">
                                        <p:cTn id="27" dur="1000" fill="hold"/>
                                        <p:tgtEl>
                                          <p:spTgt spid="97283">
                                            <p:txEl>
                                              <p:pRg st="4" end="4"/>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9728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0"/>
                                  </p:stCondLst>
                                  <p:childTnLst>
                                    <p:set>
                                      <p:cBhvr>
                                        <p:cTn id="31" dur="1" fill="hold">
                                          <p:stCondLst>
                                            <p:cond delay="0"/>
                                          </p:stCondLst>
                                        </p:cTn>
                                        <p:tgtEl>
                                          <p:spTgt spid="97283">
                                            <p:txEl>
                                              <p:pRg st="5" end="5"/>
                                            </p:txEl>
                                          </p:spTgt>
                                        </p:tgtEl>
                                        <p:attrNameLst>
                                          <p:attrName>style.visibility</p:attrName>
                                        </p:attrNameLst>
                                      </p:cBhvr>
                                      <p:to>
                                        <p:strVal val="visible"/>
                                      </p:to>
                                    </p:set>
                                    <p:anim calcmode="lin" valueType="num">
                                      <p:cBhvr additive="base">
                                        <p:cTn id="32" dur="1000" fill="hold"/>
                                        <p:tgtEl>
                                          <p:spTgt spid="97283">
                                            <p:txEl>
                                              <p:pRg st="5" end="5"/>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97283">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0"/>
                                  </p:stCondLst>
                                  <p:childTnLst>
                                    <p:set>
                                      <p:cBhvr>
                                        <p:cTn id="36" dur="1" fill="hold">
                                          <p:stCondLst>
                                            <p:cond delay="0"/>
                                          </p:stCondLst>
                                        </p:cTn>
                                        <p:tgtEl>
                                          <p:spTgt spid="97283">
                                            <p:txEl>
                                              <p:pRg st="6" end="6"/>
                                            </p:txEl>
                                          </p:spTgt>
                                        </p:tgtEl>
                                        <p:attrNameLst>
                                          <p:attrName>style.visibility</p:attrName>
                                        </p:attrNameLst>
                                      </p:cBhvr>
                                      <p:to>
                                        <p:strVal val="visible"/>
                                      </p:to>
                                    </p:set>
                                    <p:anim calcmode="lin" valueType="num">
                                      <p:cBhvr additive="base">
                                        <p:cTn id="37" dur="1000" fill="hold"/>
                                        <p:tgtEl>
                                          <p:spTgt spid="97283">
                                            <p:txEl>
                                              <p:pRg st="6" end="6"/>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97283">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2" presetClass="entr" presetSubtype="4" fill="hold" grpId="0" nodeType="afterEffect">
                                  <p:stCondLst>
                                    <p:cond delay="0"/>
                                  </p:stCondLst>
                                  <p:childTnLst>
                                    <p:set>
                                      <p:cBhvr>
                                        <p:cTn id="41" dur="1" fill="hold">
                                          <p:stCondLst>
                                            <p:cond delay="0"/>
                                          </p:stCondLst>
                                        </p:cTn>
                                        <p:tgtEl>
                                          <p:spTgt spid="97283">
                                            <p:txEl>
                                              <p:pRg st="7" end="7"/>
                                            </p:txEl>
                                          </p:spTgt>
                                        </p:tgtEl>
                                        <p:attrNameLst>
                                          <p:attrName>style.visibility</p:attrName>
                                        </p:attrNameLst>
                                      </p:cBhvr>
                                      <p:to>
                                        <p:strVal val="visible"/>
                                      </p:to>
                                    </p:set>
                                    <p:anim calcmode="lin" valueType="num">
                                      <p:cBhvr additive="base">
                                        <p:cTn id="42" dur="1000" fill="hold"/>
                                        <p:tgtEl>
                                          <p:spTgt spid="97283">
                                            <p:txEl>
                                              <p:pRg st="7" end="7"/>
                                            </p:txEl>
                                          </p:spTgt>
                                        </p:tgtEl>
                                        <p:attrNameLst>
                                          <p:attrName>ppt_x</p:attrName>
                                        </p:attrNameLst>
                                      </p:cBhvr>
                                      <p:tavLst>
                                        <p:tav tm="0">
                                          <p:val>
                                            <p:strVal val="#ppt_x"/>
                                          </p:val>
                                        </p:tav>
                                        <p:tav tm="100000">
                                          <p:val>
                                            <p:strVal val="#ppt_x"/>
                                          </p:val>
                                        </p:tav>
                                      </p:tavLst>
                                    </p:anim>
                                    <p:anim calcmode="lin" valueType="num">
                                      <p:cBhvr additive="base">
                                        <p:cTn id="43" dur="1000" fill="hold"/>
                                        <p:tgtEl>
                                          <p:spTgt spid="97283">
                                            <p:txEl>
                                              <p:pRg st="7" end="7"/>
                                            </p:txEl>
                                          </p:spTgt>
                                        </p:tgtEl>
                                        <p:attrNameLst>
                                          <p:attrName>ppt_y</p:attrName>
                                        </p:attrNameLst>
                                      </p:cBhvr>
                                      <p:tavLst>
                                        <p:tav tm="0">
                                          <p:val>
                                            <p:strVal val="1+#ppt_h/2"/>
                                          </p:val>
                                        </p:tav>
                                        <p:tav tm="100000">
                                          <p:val>
                                            <p:strVal val="#ppt_y"/>
                                          </p:val>
                                        </p:tav>
                                      </p:tavLst>
                                    </p:anim>
                                  </p:childTnLst>
                                </p:cTn>
                              </p:par>
                            </p:childTnLst>
                          </p:cTn>
                        </p:par>
                        <p:par>
                          <p:cTn id="44" fill="hold">
                            <p:stCondLst>
                              <p:cond delay="8000"/>
                            </p:stCondLst>
                            <p:childTnLst>
                              <p:par>
                                <p:cTn id="45" presetID="2" presetClass="entr" presetSubtype="4" fill="hold" grpId="0" nodeType="afterEffect">
                                  <p:stCondLst>
                                    <p:cond delay="0"/>
                                  </p:stCondLst>
                                  <p:childTnLst>
                                    <p:set>
                                      <p:cBhvr>
                                        <p:cTn id="46" dur="1" fill="hold">
                                          <p:stCondLst>
                                            <p:cond delay="0"/>
                                          </p:stCondLst>
                                        </p:cTn>
                                        <p:tgtEl>
                                          <p:spTgt spid="97283">
                                            <p:txEl>
                                              <p:pRg st="8" end="8"/>
                                            </p:txEl>
                                          </p:spTgt>
                                        </p:tgtEl>
                                        <p:attrNameLst>
                                          <p:attrName>style.visibility</p:attrName>
                                        </p:attrNameLst>
                                      </p:cBhvr>
                                      <p:to>
                                        <p:strVal val="visible"/>
                                      </p:to>
                                    </p:set>
                                    <p:anim calcmode="lin" valueType="num">
                                      <p:cBhvr additive="base">
                                        <p:cTn id="47" dur="1000" fill="hold"/>
                                        <p:tgtEl>
                                          <p:spTgt spid="97283">
                                            <p:txEl>
                                              <p:pRg st="8" end="8"/>
                                            </p:txEl>
                                          </p:spTgt>
                                        </p:tgtEl>
                                        <p:attrNameLst>
                                          <p:attrName>ppt_x</p:attrName>
                                        </p:attrNameLst>
                                      </p:cBhvr>
                                      <p:tavLst>
                                        <p:tav tm="0">
                                          <p:val>
                                            <p:strVal val="#ppt_x"/>
                                          </p:val>
                                        </p:tav>
                                        <p:tav tm="100000">
                                          <p:val>
                                            <p:strVal val="#ppt_x"/>
                                          </p:val>
                                        </p:tav>
                                      </p:tavLst>
                                    </p:anim>
                                    <p:anim calcmode="lin" valueType="num">
                                      <p:cBhvr additive="base">
                                        <p:cTn id="48" dur="1000" fill="hold"/>
                                        <p:tgtEl>
                                          <p:spTgt spid="97283">
                                            <p:txEl>
                                              <p:pRg st="8" end="8"/>
                                            </p:txEl>
                                          </p:spTgt>
                                        </p:tgtEl>
                                        <p:attrNameLst>
                                          <p:attrName>ppt_y</p:attrName>
                                        </p:attrNameLst>
                                      </p:cBhvr>
                                      <p:tavLst>
                                        <p:tav tm="0">
                                          <p:val>
                                            <p:strVal val="1+#ppt_h/2"/>
                                          </p:val>
                                        </p:tav>
                                        <p:tav tm="100000">
                                          <p:val>
                                            <p:strVal val="#ppt_y"/>
                                          </p:val>
                                        </p:tav>
                                      </p:tavLst>
                                    </p:anim>
                                  </p:childTnLst>
                                </p:cTn>
                              </p:par>
                            </p:childTnLst>
                          </p:cTn>
                        </p:par>
                        <p:par>
                          <p:cTn id="49" fill="hold">
                            <p:stCondLst>
                              <p:cond delay="9000"/>
                            </p:stCondLst>
                            <p:childTnLst>
                              <p:par>
                                <p:cTn id="50" presetID="4" presetClass="entr" presetSubtype="16" fill="hold" nodeType="afterEffect">
                                  <p:stCondLst>
                                    <p:cond delay="0"/>
                                  </p:stCondLst>
                                  <p:childTnLst>
                                    <p:set>
                                      <p:cBhvr>
                                        <p:cTn id="51" dur="1" fill="hold">
                                          <p:stCondLst>
                                            <p:cond delay="0"/>
                                          </p:stCondLst>
                                        </p:cTn>
                                        <p:tgtEl>
                                          <p:spTgt spid="97283">
                                            <p:txEl>
                                              <p:pRg st="9" end="9"/>
                                            </p:txEl>
                                          </p:spTgt>
                                        </p:tgtEl>
                                        <p:attrNameLst>
                                          <p:attrName>style.visibility</p:attrName>
                                        </p:attrNameLst>
                                      </p:cBhvr>
                                      <p:to>
                                        <p:strVal val="visible"/>
                                      </p:to>
                                    </p:set>
                                    <p:animEffect transition="in" filter="box(in)">
                                      <p:cBhvr>
                                        <p:cTn id="52" dur="500"/>
                                        <p:tgtEl>
                                          <p:spTgt spid="9728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8" presetClass="entr" presetSubtype="16" fill="hold" nodeType="clickEffect">
                                  <p:stCondLst>
                                    <p:cond delay="0"/>
                                  </p:stCondLst>
                                  <p:childTnLst>
                                    <p:set>
                                      <p:cBhvr>
                                        <p:cTn id="56" dur="1" fill="hold">
                                          <p:stCondLst>
                                            <p:cond delay="0"/>
                                          </p:stCondLst>
                                        </p:cTn>
                                        <p:tgtEl>
                                          <p:spTgt spid="97283">
                                            <p:txEl>
                                              <p:pRg st="10" end="10"/>
                                            </p:txEl>
                                          </p:spTgt>
                                        </p:tgtEl>
                                        <p:attrNameLst>
                                          <p:attrName>style.visibility</p:attrName>
                                        </p:attrNameLst>
                                      </p:cBhvr>
                                      <p:to>
                                        <p:strVal val="visible"/>
                                      </p:to>
                                    </p:set>
                                    <p:animEffect transition="in" filter="diamond(in)">
                                      <p:cBhvr>
                                        <p:cTn id="57" dur="2000"/>
                                        <p:tgtEl>
                                          <p:spTgt spid="9728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uiExpand="1"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smtClean="0">
                <a:latin typeface="Arial" panose="020B0604020202020204" pitchFamily="34" charset="0"/>
                <a:cs typeface="Arial" panose="020B0604020202020204" pitchFamily="34" charset="0"/>
              </a:rPr>
              <a:t>CHALLENGES IN 2000</a:t>
            </a:r>
            <a:br>
              <a:rPr lang="en-US" dirty="0" smtClean="0">
                <a:latin typeface="Arial" panose="020B0604020202020204" pitchFamily="34" charset="0"/>
                <a:cs typeface="Arial" panose="020B0604020202020204" pitchFamily="34" charset="0"/>
              </a:rPr>
            </a:br>
            <a:r>
              <a:rPr lang="en-US" sz="3100" dirty="0" smtClean="0">
                <a:latin typeface="Arial" panose="020B0604020202020204" pitchFamily="34" charset="0"/>
                <a:cs typeface="Arial" panose="020B0604020202020204" pitchFamily="34" charset="0"/>
              </a:rPr>
              <a:t>Modernize FDA’s labeling review process </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85000" lnSpcReduction="10000"/>
          </a:bodyPr>
          <a:lstStyle/>
          <a:p>
            <a:r>
              <a:rPr lang="en-US" b="1" dirty="0" smtClean="0">
                <a:solidFill>
                  <a:schemeClr val="bg1"/>
                </a:solidFill>
                <a:latin typeface="Arial" panose="020B0604020202020204" pitchFamily="34" charset="0"/>
                <a:cs typeface="Arial" panose="020B0604020202020204" pitchFamily="34" charset="0"/>
              </a:rPr>
              <a:t>OLD-Processing and Review of Labeling Changes</a:t>
            </a:r>
          </a:p>
          <a:p>
            <a:pPr lvl="1"/>
            <a:r>
              <a:rPr lang="en-US" dirty="0" smtClean="0">
                <a:latin typeface="Arial" panose="020B0604020202020204" pitchFamily="34" charset="0"/>
                <a:cs typeface="Arial" panose="020B0604020202020204" pitchFamily="34" charset="0"/>
              </a:rPr>
              <a:t>Word for word comparison with previous examples of labeling</a:t>
            </a:r>
          </a:p>
          <a:p>
            <a:pPr lvl="1"/>
            <a:r>
              <a:rPr lang="en-US" dirty="0" smtClean="0">
                <a:latin typeface="Arial" panose="020B0604020202020204" pitchFamily="34" charset="0"/>
                <a:cs typeface="Arial" panose="020B0604020202020204" pitchFamily="34" charset="0"/>
              </a:rPr>
              <a:t>Identify all changes</a:t>
            </a:r>
          </a:p>
          <a:p>
            <a:pPr lvl="1"/>
            <a:r>
              <a:rPr lang="en-US" dirty="0" smtClean="0">
                <a:latin typeface="Arial" panose="020B0604020202020204" pitchFamily="34" charset="0"/>
                <a:cs typeface="Arial" panose="020B0604020202020204" pitchFamily="34" charset="0"/>
              </a:rPr>
              <a:t>Review changes</a:t>
            </a:r>
          </a:p>
          <a:p>
            <a:pPr lvl="1"/>
            <a:r>
              <a:rPr lang="en-US" dirty="0" smtClean="0">
                <a:latin typeface="Arial" panose="020B0604020202020204" pitchFamily="34" charset="0"/>
                <a:cs typeface="Arial" panose="020B0604020202020204" pitchFamily="34" charset="0"/>
              </a:rPr>
              <a:t>Negotiate changes with applicant</a:t>
            </a:r>
          </a:p>
          <a:p>
            <a:pPr lvl="1"/>
            <a:r>
              <a:rPr lang="en-US" dirty="0" smtClean="0">
                <a:latin typeface="Arial" panose="020B0604020202020204" pitchFamily="34" charset="0"/>
                <a:cs typeface="Arial" panose="020B0604020202020204" pitchFamily="34" charset="0"/>
              </a:rPr>
              <a:t>Distribute new labeling internally</a:t>
            </a:r>
          </a:p>
          <a:p>
            <a:pPr>
              <a:tabLst>
                <a:tab pos="2062163" algn="l"/>
              </a:tabLst>
            </a:pPr>
            <a:r>
              <a:rPr lang="en-US" b="1" dirty="0" smtClean="0">
                <a:solidFill>
                  <a:schemeClr val="bg1"/>
                </a:solidFill>
                <a:latin typeface="Arial" panose="020B0604020202020204" pitchFamily="34" charset="0"/>
                <a:cs typeface="Arial" panose="020B0604020202020204" pitchFamily="34" charset="0"/>
              </a:rPr>
              <a:t>OLD-Steps for Preparation of Labeling for review and Comparison</a:t>
            </a:r>
            <a:endParaRPr lang="en-US" dirty="0" smtClean="0">
              <a:solidFill>
                <a:schemeClr val="bg1"/>
              </a:solidFill>
              <a:latin typeface="Arial" panose="020B0604020202020204" pitchFamily="34" charset="0"/>
              <a:cs typeface="Arial" panose="020B0604020202020204" pitchFamily="34" charset="0"/>
            </a:endParaRPr>
          </a:p>
          <a:p>
            <a:pPr lvl="1">
              <a:lnSpc>
                <a:spcPct val="90000"/>
              </a:lnSpc>
            </a:pPr>
            <a:r>
              <a:rPr lang="en-US" dirty="0" smtClean="0">
                <a:latin typeface="Arial" panose="020B0604020202020204" pitchFamily="34" charset="0"/>
                <a:cs typeface="Arial" panose="020B0604020202020204" pitchFamily="34" charset="0"/>
              </a:rPr>
              <a:t>Photocopy parts of package insert</a:t>
            </a:r>
          </a:p>
          <a:p>
            <a:pPr lvl="1">
              <a:lnSpc>
                <a:spcPct val="90000"/>
              </a:lnSpc>
            </a:pPr>
            <a:r>
              <a:rPr lang="en-US" dirty="0" smtClean="0">
                <a:latin typeface="Arial" panose="020B0604020202020204" pitchFamily="34" charset="0"/>
                <a:cs typeface="Arial" panose="020B0604020202020204" pitchFamily="34" charset="0"/>
              </a:rPr>
              <a:t>Cut copy of package insert into parts</a:t>
            </a:r>
          </a:p>
          <a:p>
            <a:pPr lvl="1">
              <a:lnSpc>
                <a:spcPct val="90000"/>
              </a:lnSpc>
            </a:pPr>
            <a:r>
              <a:rPr lang="en-US" dirty="0" smtClean="0">
                <a:latin typeface="Arial" panose="020B0604020202020204" pitchFamily="34" charset="0"/>
                <a:cs typeface="Arial" panose="020B0604020202020204" pitchFamily="34" charset="0"/>
              </a:rPr>
              <a:t>Photocopy again to enlarge each part</a:t>
            </a:r>
          </a:p>
          <a:p>
            <a:pPr lvl="1">
              <a:lnSpc>
                <a:spcPct val="90000"/>
              </a:lnSpc>
            </a:pPr>
            <a:r>
              <a:rPr lang="en-US" dirty="0" smtClean="0">
                <a:latin typeface="Arial" panose="020B0604020202020204" pitchFamily="34" charset="0"/>
                <a:cs typeface="Arial" panose="020B0604020202020204" pitchFamily="34" charset="0"/>
              </a:rPr>
              <a:t>Tape each part together so it will fit on a single sheet of paper</a:t>
            </a:r>
          </a:p>
          <a:p>
            <a:pPr lvl="1">
              <a:lnSpc>
                <a:spcPct val="90000"/>
              </a:lnSpc>
            </a:pPr>
            <a:r>
              <a:rPr lang="en-US" dirty="0" smtClean="0">
                <a:latin typeface="Arial" panose="020B0604020202020204" pitchFamily="34" charset="0"/>
                <a:cs typeface="Arial" panose="020B0604020202020204" pitchFamily="34" charset="0"/>
              </a:rPr>
              <a:t>Photocopy taped paper</a:t>
            </a:r>
          </a:p>
          <a:p>
            <a:pPr lvl="1">
              <a:lnSpc>
                <a:spcPct val="90000"/>
              </a:lnSpc>
            </a:pPr>
            <a:r>
              <a:rPr lang="en-US" dirty="0" smtClean="0">
                <a:latin typeface="Arial" panose="020B0604020202020204" pitchFamily="34" charset="0"/>
                <a:cs typeface="Arial" panose="020B0604020202020204" pitchFamily="34" charset="0"/>
              </a:rPr>
              <a:t>Repeat for each example used in the comparison and review</a:t>
            </a:r>
          </a:p>
          <a:p>
            <a:pPr lvl="1"/>
            <a:endParaRPr lang="en-US" dirty="0" smtClean="0"/>
          </a:p>
          <a:p>
            <a:endParaRPr lang="en-US"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20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2000"/>
                                        <p:tgtEl>
                                          <p:spTgt spid="3">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2000"/>
                                        <p:tgtEl>
                                          <p:spTgt spid="3">
                                            <p:txEl>
                                              <p:pRg st="9" end="9"/>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2000"/>
                                        <p:tgtEl>
                                          <p:spTgt spid="3">
                                            <p:txEl>
                                              <p:pRg st="10" end="10"/>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2000"/>
                                        <p:tgtEl>
                                          <p:spTgt spid="3">
                                            <p:txEl>
                                              <p:pRg st="11" end="11"/>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animEffect transition="in" filter="fade">
                                      <p:cBhvr>
                                        <p:cTn id="45" dur="2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8"/>
</p:tagLst>
</file>

<file path=ppt/tags/tag2.xml><?xml version="1.0" encoding="utf-8"?>
<p:tagLst xmlns:a="http://schemas.openxmlformats.org/drawingml/2006/main" xmlns:r="http://schemas.openxmlformats.org/officeDocument/2006/relationships" xmlns:p="http://schemas.openxmlformats.org/presentationml/2006/main">
  <p:tag name="TIMING" val="|2.9|19.3|2.7"/>
</p:tagLst>
</file>

<file path=ppt/tags/tag3.xml><?xml version="1.0" encoding="utf-8"?>
<p:tagLst xmlns:a="http://schemas.openxmlformats.org/drawingml/2006/main" xmlns:r="http://schemas.openxmlformats.org/officeDocument/2006/relationships" xmlns:p="http://schemas.openxmlformats.org/presentationml/2006/main">
  <p:tag name="TIMING" val="|2.1|18.2|7.2"/>
</p:tagLst>
</file>

<file path=ppt/tags/tag4.xml><?xml version="1.0" encoding="utf-8"?>
<p:tagLst xmlns:a="http://schemas.openxmlformats.org/drawingml/2006/main" xmlns:r="http://schemas.openxmlformats.org/officeDocument/2006/relationships" xmlns:p="http://schemas.openxmlformats.org/presentationml/2006/main">
  <p:tag name="POWER3D TRANSITION" val="Spring.p3d 0"/>
  <p:tag name="POWER3D OPTIONS" val="Medium "/>
  <p:tag name="POWER3D SOUND" val="Spring Away"/>
  <p:tag name="POWER3D CRC" val="836365570121"/>
  <p:tag name="TIMING" val="|5.3"/>
</p:tagLst>
</file>

<file path=ppt/tags/tag5.xml><?xml version="1.0" encoding="utf-8"?>
<p:tagLst xmlns:a="http://schemas.openxmlformats.org/drawingml/2006/main" xmlns:r="http://schemas.openxmlformats.org/officeDocument/2006/relationships" xmlns:p="http://schemas.openxmlformats.org/presentationml/2006/main">
  <p:tag name="TIMING" val="|22.5"/>
</p:tagLst>
</file>

<file path=ppt/tags/tag6.xml><?xml version="1.0" encoding="utf-8"?>
<p:tagLst xmlns:a="http://schemas.openxmlformats.org/drawingml/2006/main" xmlns:r="http://schemas.openxmlformats.org/officeDocument/2006/relationships" xmlns:p="http://schemas.openxmlformats.org/presentationml/2006/main">
  <p:tag name="TIMING" val="|6.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1940</TotalTime>
  <Words>836</Words>
  <Application>Microsoft Office PowerPoint</Application>
  <PresentationFormat>On-screen Show (4:3)</PresentationFormat>
  <Paragraphs>116</Paragraphs>
  <Slides>28</Slides>
  <Notes>2</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Apex</vt:lpstr>
      <vt:lpstr>Daily Med Jamboree</vt:lpstr>
      <vt:lpstr>Celebrating 10 Years</vt:lpstr>
      <vt:lpstr>What Is The DailyMed?</vt:lpstr>
      <vt:lpstr>The Vision – DailyMed (1/2)</vt:lpstr>
      <vt:lpstr>The Vision – DailyMed (2/2)</vt:lpstr>
      <vt:lpstr>IT TAKES A TEAM</vt:lpstr>
      <vt:lpstr>THE PRODUCT “LABEL” THE LAW</vt:lpstr>
      <vt:lpstr>Steps for Dissemination of Product Information on Paper [$]</vt:lpstr>
      <vt:lpstr>CHALLENGES IN 2000 Modernize FDA’s labeling review process </vt:lpstr>
      <vt:lpstr>FDA DataPHARM CRADA</vt:lpstr>
      <vt:lpstr>Drug Information Path: 2002 Concept</vt:lpstr>
      <vt:lpstr>MY HISTORY</vt:lpstr>
      <vt:lpstr>Learned From Our Sister Organization</vt:lpstr>
      <vt:lpstr>WHAT DO WE DISCOVER</vt:lpstr>
      <vt:lpstr>http://emc.vhn.net </vt:lpstr>
      <vt:lpstr>ACCOMPLISHMENTS TO DATE</vt:lpstr>
      <vt:lpstr>Use of DailyMed</vt:lpstr>
      <vt:lpstr>CHALLENGES GOING FORWARD (1/2)</vt:lpstr>
      <vt:lpstr>CHALLENGES GOING FORWARD (2/2) </vt:lpstr>
      <vt:lpstr>NEW CHALLENGES Methods of Information Distribution</vt:lpstr>
      <vt:lpstr>Next Device Label Website</vt:lpstr>
      <vt:lpstr>FUNDING</vt:lpstr>
      <vt:lpstr>Alternative Views</vt:lpstr>
      <vt:lpstr>SCREEN BOTTOM</vt:lpstr>
      <vt:lpstr>AUSTRALIA</vt:lpstr>
      <vt:lpstr>QUSTION FROM  DR. BEN GOLDACRE</vt:lpstr>
      <vt:lpstr>Next for NLM: Clinical Trial Data?</vt:lpstr>
      <vt:lpstr>THE END ?</vt:lpstr>
    </vt:vector>
  </TitlesOfParts>
  <Company>MedDATA Foundation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 Years of DailyMed</dc:title>
  <dc:subject>10 Years of DailyMed</dc:subject>
  <dc:creator>MedDATA Foundation</dc:creator>
  <cp:lastModifiedBy>NLM01792342TEST</cp:lastModifiedBy>
  <cp:revision>143</cp:revision>
  <dcterms:created xsi:type="dcterms:W3CDTF">2013-10-26T13:58:01Z</dcterms:created>
  <dcterms:modified xsi:type="dcterms:W3CDTF">2013-11-06T13:15:42Z</dcterms:modified>
</cp:coreProperties>
</file>