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8"/>
  </p:notesMasterIdLst>
  <p:handoutMasterIdLst>
    <p:handoutMasterId r:id="rId39"/>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8" r:id="rId16"/>
    <p:sldId id="274" r:id="rId17"/>
    <p:sldId id="295" r:id="rId18"/>
    <p:sldId id="296" r:id="rId19"/>
    <p:sldId id="275"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71" r:id="rId36"/>
    <p:sldId id="257" r:id="rId3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2350"/>
    <a:srgbClr val="0F5F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15" autoAdjust="0"/>
    <p:restoredTop sz="94660"/>
  </p:normalViewPr>
  <p:slideViewPr>
    <p:cSldViewPr>
      <p:cViewPr varScale="1">
        <p:scale>
          <a:sx n="110" d="100"/>
          <a:sy n="110" d="100"/>
        </p:scale>
        <p:origin x="-96" y="-720"/>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8" charset="0"/>
              </a:defRPr>
            </a:lvl1pPr>
          </a:lstStyle>
          <a:p>
            <a:pPr>
              <a:defRPr/>
            </a:pPr>
            <a:endParaRPr lang="en-US" dirty="0"/>
          </a:p>
        </p:txBody>
      </p:sp>
      <p:sp>
        <p:nvSpPr>
          <p:cNvPr id="51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8" charset="0"/>
              </a:defRPr>
            </a:lvl1pPr>
          </a:lstStyle>
          <a:p>
            <a:pPr>
              <a:defRPr/>
            </a:pPr>
            <a:endParaRPr lang="en-US" dirty="0"/>
          </a:p>
        </p:txBody>
      </p:sp>
      <p:sp>
        <p:nvSpPr>
          <p:cNvPr id="51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8" charset="0"/>
              </a:defRPr>
            </a:lvl1pPr>
          </a:lstStyle>
          <a:p>
            <a:pPr>
              <a:defRPr/>
            </a:pPr>
            <a:endParaRPr lang="en-US" dirty="0"/>
          </a:p>
        </p:txBody>
      </p:sp>
      <p:sp>
        <p:nvSpPr>
          <p:cNvPr id="51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8" charset="0"/>
              </a:defRPr>
            </a:lvl1pPr>
          </a:lstStyle>
          <a:p>
            <a:pPr>
              <a:defRPr/>
            </a:pPr>
            <a:fld id="{E038D198-67B6-47C4-AAB0-4FA12380AECC}" type="slidenum">
              <a:rPr lang="en-US"/>
              <a:pPr>
                <a:defRPr/>
              </a:pPr>
              <a:t>‹#›</a:t>
            </a:fld>
            <a:endParaRPr lang="en-US" dirty="0"/>
          </a:p>
        </p:txBody>
      </p:sp>
    </p:spTree>
    <p:extLst>
      <p:ext uri="{BB962C8B-B14F-4D97-AF65-F5344CB8AC3E}">
        <p14:creationId xmlns:p14="http://schemas.microsoft.com/office/powerpoint/2010/main" val="3335293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8" charset="0"/>
              </a:defRPr>
            </a:lvl1pPr>
          </a:lstStyle>
          <a:p>
            <a:pPr>
              <a:defRPr/>
            </a:pPr>
            <a:endParaRPr lang="en-US" dirty="0"/>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8" charset="0"/>
              </a:defRPr>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8" charset="0"/>
              </a:defRPr>
            </a:lvl1pPr>
          </a:lstStyle>
          <a:p>
            <a:pPr>
              <a:defRPr/>
            </a:pPr>
            <a:endParaRPr lang="en-US" dirty="0"/>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8" charset="0"/>
              </a:defRPr>
            </a:lvl1pPr>
          </a:lstStyle>
          <a:p>
            <a:pPr>
              <a:defRPr/>
            </a:pPr>
            <a:fld id="{EB41C865-564A-45D5-A940-8C046424DE61}" type="slidenum">
              <a:rPr lang="en-US"/>
              <a:pPr>
                <a:defRPr/>
              </a:pPr>
              <a:t>‹#›</a:t>
            </a:fld>
            <a:endParaRPr lang="en-US" dirty="0"/>
          </a:p>
        </p:txBody>
      </p:sp>
    </p:spTree>
    <p:extLst>
      <p:ext uri="{BB962C8B-B14F-4D97-AF65-F5344CB8AC3E}">
        <p14:creationId xmlns:p14="http://schemas.microsoft.com/office/powerpoint/2010/main" val="38338385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8ADB8016-0CA6-41A7-8E82-2D9B6C34C1CB}" type="slidenum">
              <a:rPr lang="en-US" smtClean="0">
                <a:latin typeface="Times"/>
              </a:rPr>
              <a:pPr/>
              <a:t>1</a:t>
            </a:fld>
            <a:endParaRPr lang="en-US" dirty="0" smtClean="0">
              <a:latin typeface="Time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endParaRPr lang="en-US" dirty="0" smtClean="0">
              <a:latin typeface="Time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381000"/>
          </a:xfrm>
          <a:prstGeom prst="rect">
            <a:avLst/>
          </a:prstGeom>
          <a:solidFill>
            <a:srgbClr val="0F5FA5"/>
          </a:solidFill>
          <a:ln w="9525">
            <a:solidFill>
              <a:srgbClr val="0F5FA5"/>
            </a:solidFill>
            <a:miter lim="800000"/>
            <a:headEnd/>
            <a:tailEnd/>
          </a:ln>
          <a:effectLst/>
        </p:spPr>
        <p:txBody>
          <a:bodyPr wrap="none" anchor="ctr"/>
          <a:lstStyle/>
          <a:p>
            <a:pPr>
              <a:defRPr/>
            </a:pPr>
            <a:endParaRPr lang="en-US" dirty="0">
              <a:latin typeface="Times" pitchFamily="18" charset="0"/>
            </a:endParaRPr>
          </a:p>
        </p:txBody>
      </p:sp>
      <p:sp>
        <p:nvSpPr>
          <p:cNvPr id="5" name="Line 10"/>
          <p:cNvSpPr>
            <a:spLocks noChangeShapeType="1"/>
          </p:cNvSpPr>
          <p:nvPr/>
        </p:nvSpPr>
        <p:spPr bwMode="auto">
          <a:xfrm>
            <a:off x="0" y="457200"/>
            <a:ext cx="9144000" cy="0"/>
          </a:xfrm>
          <a:prstGeom prst="line">
            <a:avLst/>
          </a:prstGeom>
          <a:noFill/>
          <a:ln w="28575">
            <a:solidFill>
              <a:srgbClr val="EB2350"/>
            </a:solidFill>
            <a:round/>
            <a:headEnd/>
            <a:tailEnd/>
          </a:ln>
          <a:effectLst/>
        </p:spPr>
        <p:txBody>
          <a:bodyPr wrap="none" anchor="ctr"/>
          <a:lstStyle/>
          <a:p>
            <a:pPr>
              <a:defRPr/>
            </a:pPr>
            <a:endParaRPr lang="en-US" dirty="0">
              <a:latin typeface="Times" pitchFamily="18" charset="0"/>
            </a:endParaRPr>
          </a:p>
        </p:txBody>
      </p:sp>
      <p:pic>
        <p:nvPicPr>
          <p:cNvPr id="6" name="Picture 11" descr="Logo of the American Health Information Management Association (AHIMA)" title="AHIMA Logo"/>
          <p:cNvPicPr>
            <a:picLocks noChangeAspect="1" noChangeArrowheads="1"/>
          </p:cNvPicPr>
          <p:nvPr/>
        </p:nvPicPr>
        <p:blipFill>
          <a:blip r:embed="rId2" cstate="print"/>
          <a:srcRect/>
          <a:stretch>
            <a:fillRect/>
          </a:stretch>
        </p:blipFill>
        <p:spPr bwMode="auto">
          <a:xfrm>
            <a:off x="7239000" y="5867400"/>
            <a:ext cx="1758950" cy="766763"/>
          </a:xfrm>
          <a:prstGeom prst="rect">
            <a:avLst/>
          </a:prstGeom>
          <a:noFill/>
          <a:ln w="9525">
            <a:noFill/>
            <a:miter lim="800000"/>
            <a:headEnd/>
            <a:tailEnd/>
          </a:ln>
        </p:spPr>
      </p:pic>
      <p:sp>
        <p:nvSpPr>
          <p:cNvPr id="7" name="Line 12"/>
          <p:cNvSpPr>
            <a:spLocks noChangeShapeType="1"/>
          </p:cNvSpPr>
          <p:nvPr/>
        </p:nvSpPr>
        <p:spPr bwMode="auto">
          <a:xfrm>
            <a:off x="0" y="6858000"/>
            <a:ext cx="9144000" cy="0"/>
          </a:xfrm>
          <a:prstGeom prst="line">
            <a:avLst/>
          </a:prstGeom>
          <a:noFill/>
          <a:ln w="28575">
            <a:solidFill>
              <a:srgbClr val="EB2350"/>
            </a:solidFill>
            <a:round/>
            <a:headEnd/>
            <a:tailEnd/>
          </a:ln>
          <a:effectLst/>
        </p:spPr>
        <p:txBody>
          <a:bodyPr wrap="none" anchor="ctr"/>
          <a:lstStyle/>
          <a:p>
            <a:pPr>
              <a:defRPr/>
            </a:pPr>
            <a:endParaRPr lang="en-US" dirty="0">
              <a:latin typeface="Times" pitchFamily="18" charset="0"/>
            </a:endParaRPr>
          </a:p>
        </p:txBody>
      </p:sp>
      <p:sp>
        <p:nvSpPr>
          <p:cNvPr id="8" name="Text Box 15"/>
          <p:cNvSpPr txBox="1">
            <a:spLocks noChangeArrowheads="1"/>
          </p:cNvSpPr>
          <p:nvPr/>
        </p:nvSpPr>
        <p:spPr bwMode="auto">
          <a:xfrm>
            <a:off x="8458200" y="6629400"/>
            <a:ext cx="533400" cy="198438"/>
          </a:xfrm>
          <a:prstGeom prst="rect">
            <a:avLst/>
          </a:prstGeom>
          <a:noFill/>
          <a:ln w="9525">
            <a:noFill/>
            <a:miter lim="800000"/>
            <a:headEnd/>
            <a:tailEnd/>
          </a:ln>
          <a:effectLst/>
        </p:spPr>
        <p:txBody>
          <a:bodyPr>
            <a:spAutoFit/>
          </a:bodyPr>
          <a:lstStyle/>
          <a:p>
            <a:pPr algn="r">
              <a:spcBef>
                <a:spcPct val="50000"/>
              </a:spcBef>
              <a:defRPr/>
            </a:pPr>
            <a:r>
              <a:rPr lang="en-US" sz="700" dirty="0">
                <a:latin typeface="Arial" charset="0"/>
              </a:rPr>
              <a:t>© 2010</a:t>
            </a:r>
          </a:p>
        </p:txBody>
      </p:sp>
      <p:pic>
        <p:nvPicPr>
          <p:cNvPr id="9" name="Picture 10" descr="Logo for ICD-10 (International Classification of Diseases, 10th Revision)" title="ICD-10 Logo"/>
          <p:cNvPicPr>
            <a:picLocks noChangeAspect="1" noChangeArrowheads="1"/>
          </p:cNvPicPr>
          <p:nvPr userDrawn="1"/>
        </p:nvPicPr>
        <p:blipFill>
          <a:blip r:embed="rId3" cstate="print"/>
          <a:srcRect/>
          <a:stretch>
            <a:fillRect/>
          </a:stretch>
        </p:blipFill>
        <p:spPr bwMode="auto">
          <a:xfrm>
            <a:off x="304800" y="5867400"/>
            <a:ext cx="609600" cy="609600"/>
          </a:xfrm>
          <a:prstGeom prst="rect">
            <a:avLst/>
          </a:prstGeom>
          <a:noFill/>
          <a:ln w="9525">
            <a:noFill/>
            <a:miter lim="800000"/>
            <a:headEnd/>
            <a:tailEnd/>
          </a:ln>
        </p:spPr>
      </p:pic>
      <p:sp>
        <p:nvSpPr>
          <p:cNvPr id="4098" name="Rectangle 2"/>
          <p:cNvSpPr>
            <a:spLocks noGrp="1" noChangeArrowheads="1"/>
          </p:cNvSpPr>
          <p:nvPr>
            <p:ph type="ctrTitle"/>
          </p:nvPr>
        </p:nvSpPr>
        <p:spPr>
          <a:xfrm>
            <a:off x="685800" y="609600"/>
            <a:ext cx="7772400" cy="2209800"/>
          </a:xfrm>
        </p:spPr>
        <p:txBody>
          <a:bodyPr anchor="ctr"/>
          <a:lstStyle>
            <a:lvl1pPr algn="ctr">
              <a:defRPr/>
            </a:lvl1pPr>
          </a:lstStyle>
          <a:p>
            <a:r>
              <a:rPr lang="en-US"/>
              <a:t>Click to edit Master title style</a:t>
            </a:r>
          </a:p>
        </p:txBody>
      </p:sp>
      <p:sp>
        <p:nvSpPr>
          <p:cNvPr id="4099" name="Rectangle 3"/>
          <p:cNvSpPr>
            <a:spLocks noGrp="1" noChangeArrowheads="1"/>
          </p:cNvSpPr>
          <p:nvPr>
            <p:ph type="subTitle" idx="1"/>
          </p:nvPr>
        </p:nvSpPr>
        <p:spPr>
          <a:xfrm>
            <a:off x="685800" y="3429000"/>
            <a:ext cx="7772400" cy="2209800"/>
          </a:xfrm>
        </p:spPr>
        <p:txBody>
          <a:bodyPr/>
          <a:lstStyle>
            <a:lvl1pPr marL="0" indent="0" algn="ctr">
              <a:buFontTx/>
              <a:buNone/>
              <a:defRPr/>
            </a:lvl1pPr>
          </a:lstStyle>
          <a:p>
            <a:r>
              <a:rPr lang="en-US"/>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63C40912-76C8-4B07-9C41-E5C56DD91F3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609600"/>
            <a:ext cx="21526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609600"/>
            <a:ext cx="63055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2D7334E6-703B-414B-AD58-F685A547C7B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9BF11D7A-5E17-430A-913B-653FD33B476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lvl1pPr>
          </a:lstStyle>
          <a:p>
            <a:pPr>
              <a:defRPr/>
            </a:pPr>
            <a:fld id="{B24DEEDE-C973-4ACB-A962-093C4A2B3294}"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981200"/>
            <a:ext cx="4229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81200"/>
            <a:ext cx="4229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FA9CB7E0-766F-48B8-A105-5CC4E3A2E43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pPr>
              <a:defRPr/>
            </a:pPr>
            <a:fld id="{A912055E-7D7B-400C-B8CC-779FF54851D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169618B7-44DA-4EBD-9275-EE37D7B6A0A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87F68FA6-C139-4505-9875-39032D482177}"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7D9485C7-DA68-404A-84C2-37971ABD0C5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7E08AEE3-29A3-4130-B633-56185747A47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609600"/>
            <a:ext cx="8610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1981200"/>
            <a:ext cx="8610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ChangeArrowheads="1"/>
          </p:cNvSpPr>
          <p:nvPr/>
        </p:nvSpPr>
        <p:spPr bwMode="auto">
          <a:xfrm>
            <a:off x="0" y="0"/>
            <a:ext cx="9144000" cy="381000"/>
          </a:xfrm>
          <a:prstGeom prst="rect">
            <a:avLst/>
          </a:prstGeom>
          <a:solidFill>
            <a:srgbClr val="0F5FA5"/>
          </a:solidFill>
          <a:ln w="9525">
            <a:solidFill>
              <a:srgbClr val="0F5FA5"/>
            </a:solidFill>
            <a:miter lim="800000"/>
            <a:headEnd/>
            <a:tailEnd/>
          </a:ln>
          <a:effectLst/>
        </p:spPr>
        <p:txBody>
          <a:bodyPr wrap="none" anchor="ctr"/>
          <a:lstStyle/>
          <a:p>
            <a:pPr>
              <a:defRPr/>
            </a:pPr>
            <a:endParaRPr lang="en-US" dirty="0">
              <a:latin typeface="Times" pitchFamily="18" charset="0"/>
            </a:endParaRPr>
          </a:p>
        </p:txBody>
      </p:sp>
      <p:sp>
        <p:nvSpPr>
          <p:cNvPr id="1032" name="Line 8"/>
          <p:cNvSpPr>
            <a:spLocks noChangeShapeType="1"/>
          </p:cNvSpPr>
          <p:nvPr/>
        </p:nvSpPr>
        <p:spPr bwMode="auto">
          <a:xfrm>
            <a:off x="0" y="457200"/>
            <a:ext cx="9144000" cy="0"/>
          </a:xfrm>
          <a:prstGeom prst="line">
            <a:avLst/>
          </a:prstGeom>
          <a:noFill/>
          <a:ln w="28575">
            <a:solidFill>
              <a:srgbClr val="EB2350"/>
            </a:solidFill>
            <a:round/>
            <a:headEnd/>
            <a:tailEnd/>
          </a:ln>
          <a:effectLst/>
        </p:spPr>
        <p:txBody>
          <a:bodyPr wrap="none" anchor="ctr"/>
          <a:lstStyle/>
          <a:p>
            <a:pPr>
              <a:defRPr/>
            </a:pPr>
            <a:endParaRPr lang="en-US" dirty="0">
              <a:latin typeface="Times" pitchFamily="18" charset="0"/>
            </a:endParaRPr>
          </a:p>
        </p:txBody>
      </p:sp>
      <p:sp>
        <p:nvSpPr>
          <p:cNvPr id="1033" name="Line 9"/>
          <p:cNvSpPr>
            <a:spLocks noChangeShapeType="1"/>
          </p:cNvSpPr>
          <p:nvPr/>
        </p:nvSpPr>
        <p:spPr bwMode="auto">
          <a:xfrm>
            <a:off x="0" y="6858000"/>
            <a:ext cx="9144000" cy="0"/>
          </a:xfrm>
          <a:prstGeom prst="line">
            <a:avLst/>
          </a:prstGeom>
          <a:noFill/>
          <a:ln w="28575">
            <a:solidFill>
              <a:srgbClr val="EB2350"/>
            </a:solidFill>
            <a:round/>
            <a:headEnd/>
            <a:tailEnd/>
          </a:ln>
          <a:effectLst/>
        </p:spPr>
        <p:txBody>
          <a:bodyPr wrap="none" anchor="ctr"/>
          <a:lstStyle/>
          <a:p>
            <a:pPr>
              <a:defRPr/>
            </a:pPr>
            <a:endParaRPr lang="en-US" dirty="0">
              <a:latin typeface="Times" pitchFamily="18" charset="0"/>
            </a:endParaRPr>
          </a:p>
        </p:txBody>
      </p:sp>
      <p:sp>
        <p:nvSpPr>
          <p:cNvPr id="1035" name="Rectangle 11"/>
          <p:cNvSpPr>
            <a:spLocks noGrp="1" noChangeArrowheads="1"/>
          </p:cNvSpPr>
          <p:nvPr>
            <p:ph type="sldNum" sz="quarter" idx="4"/>
          </p:nvPr>
        </p:nvSpPr>
        <p:spPr bwMode="auto">
          <a:xfrm>
            <a:off x="838200" y="6477000"/>
            <a:ext cx="1752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a:latin typeface="+mj-lt"/>
              </a:defRPr>
            </a:lvl1pPr>
          </a:lstStyle>
          <a:p>
            <a:pPr>
              <a:defRPr/>
            </a:pPr>
            <a:fld id="{4B7511E4-85A7-4A2A-8D0F-4A65969EC89A}" type="slidenum">
              <a:rPr lang="en-US"/>
              <a:pPr>
                <a:defRPr/>
              </a:pPr>
              <a:t>‹#›</a:t>
            </a:fld>
            <a:endParaRPr lang="en-US" dirty="0"/>
          </a:p>
        </p:txBody>
      </p:sp>
      <p:pic>
        <p:nvPicPr>
          <p:cNvPr id="2" name="Picture 12" descr="Logo of the American Health Information Management Association (AHIMA)" title="AHIMA Logo"/>
          <p:cNvPicPr>
            <a:picLocks noChangeAspect="1" noChangeArrowheads="1"/>
          </p:cNvPicPr>
          <p:nvPr/>
        </p:nvPicPr>
        <p:blipFill>
          <a:blip r:embed="rId13" cstate="print"/>
          <a:srcRect/>
          <a:stretch>
            <a:fillRect/>
          </a:stretch>
        </p:blipFill>
        <p:spPr bwMode="auto">
          <a:xfrm>
            <a:off x="7162800" y="6248400"/>
            <a:ext cx="1758950" cy="434975"/>
          </a:xfrm>
          <a:prstGeom prst="rect">
            <a:avLst/>
          </a:prstGeom>
          <a:noFill/>
          <a:ln w="9525">
            <a:noFill/>
            <a:miter lim="800000"/>
            <a:headEnd/>
            <a:tailEnd/>
          </a:ln>
        </p:spPr>
      </p:pic>
      <p:sp>
        <p:nvSpPr>
          <p:cNvPr id="1034" name="Text Box 10"/>
          <p:cNvSpPr txBox="1">
            <a:spLocks noChangeArrowheads="1"/>
          </p:cNvSpPr>
          <p:nvPr/>
        </p:nvSpPr>
        <p:spPr bwMode="auto">
          <a:xfrm>
            <a:off x="8458200" y="6629400"/>
            <a:ext cx="533400" cy="198438"/>
          </a:xfrm>
          <a:prstGeom prst="rect">
            <a:avLst/>
          </a:prstGeom>
          <a:noFill/>
          <a:ln w="9525">
            <a:noFill/>
            <a:miter lim="800000"/>
            <a:headEnd/>
            <a:tailEnd/>
          </a:ln>
          <a:effectLst/>
        </p:spPr>
        <p:txBody>
          <a:bodyPr>
            <a:spAutoFit/>
          </a:bodyPr>
          <a:lstStyle/>
          <a:p>
            <a:pPr algn="r">
              <a:spcBef>
                <a:spcPct val="50000"/>
              </a:spcBef>
              <a:defRPr/>
            </a:pPr>
            <a:r>
              <a:rPr lang="en-US" sz="700" dirty="0">
                <a:latin typeface="Arial" charset="0"/>
              </a:rPr>
              <a:t>© 2010</a:t>
            </a:r>
          </a:p>
        </p:txBody>
      </p:sp>
      <p:pic>
        <p:nvPicPr>
          <p:cNvPr id="3" name="Picture 10" descr="Logo for ICD-10 (International Classification of Diseases, 10th Revision)" title="ICD-10 Logo"/>
          <p:cNvPicPr>
            <a:picLocks noChangeAspect="1" noChangeArrowheads="1"/>
          </p:cNvPicPr>
          <p:nvPr userDrawn="1"/>
        </p:nvPicPr>
        <p:blipFill>
          <a:blip r:embed="rId14" cstate="print"/>
          <a:srcRect/>
          <a:stretch>
            <a:fillRect/>
          </a:stretch>
        </p:blipFill>
        <p:spPr bwMode="auto">
          <a:xfrm>
            <a:off x="304800" y="6248400"/>
            <a:ext cx="457200"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iming>
    <p:tnLst>
      <p:par>
        <p:cTn id="1" dur="indefinite" restart="never" nodeType="tmRoot"/>
      </p:par>
    </p:tnLst>
  </p:timing>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imagic.nlm.nih.gov/imagic/code/ma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hyperlink" Target="http://www.nlm.nih.gov/research/umls/Snomed/us_extension.html" TargetMode="External"/><Relationship Id="rId3" Type="http://schemas.openxmlformats.org/officeDocument/2006/relationships/hyperlink" Target="http://www.nlm.nih.gov/research/umls/Snomed/cmt.html" TargetMode="External"/><Relationship Id="rId7" Type="http://schemas.openxmlformats.org/officeDocument/2006/relationships/hyperlink" Target="http://www.nlm.nih.gov/research/umls/mapping_projects/snomedct_to_icd9cm_reimburse.html" TargetMode="External"/><Relationship Id="rId2" Type="http://schemas.openxmlformats.org/officeDocument/2006/relationships/hyperlink" Target="http://www.nlm.nih.gov/research/umls/Snomed/core_subset.html" TargetMode="External"/><Relationship Id="rId1" Type="http://schemas.openxmlformats.org/officeDocument/2006/relationships/slideLayout" Target="../slideLayouts/slideLayout2.xml"/><Relationship Id="rId6" Type="http://schemas.openxmlformats.org/officeDocument/2006/relationships/hyperlink" Target="http://www.nlm.nih.gov/research/umls/mapping_projects/snomedct_to_icd10cm.html" TargetMode="External"/><Relationship Id="rId5" Type="http://schemas.openxmlformats.org/officeDocument/2006/relationships/hyperlink" Target="http://www.nlm.nih.gov/research/umls/Snomed/roa_subset.html" TargetMode="External"/><Relationship Id="rId10" Type="http://schemas.openxmlformats.org/officeDocument/2006/relationships/hyperlink" Target="https://uts.nlm.nih.gov/snomedctBrowser.html" TargetMode="External"/><Relationship Id="rId4" Type="http://schemas.openxmlformats.org/officeDocument/2006/relationships/hyperlink" Target="http://www.nlm.nih.gov/research/umls/Snomed/nursing_problemlist_subset.html" TargetMode="External"/><Relationship Id="rId9" Type="http://schemas.openxmlformats.org/officeDocument/2006/relationships/hyperlink" Target="https://uscrs.nlm.nih.gov/"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dirty="0" smtClean="0">
                <a:latin typeface="Tahoma" pitchFamily="34" charset="0"/>
                <a:cs typeface="Tahoma" pitchFamily="34" charset="0"/>
              </a:rPr>
              <a:t>How SNOMED CT can help in the ICD-10-CM transition</a:t>
            </a:r>
          </a:p>
        </p:txBody>
      </p:sp>
      <p:sp>
        <p:nvSpPr>
          <p:cNvPr id="3075" name="Rectangle 5"/>
          <p:cNvSpPr>
            <a:spLocks noGrp="1" noChangeArrowheads="1"/>
          </p:cNvSpPr>
          <p:nvPr>
            <p:ph type="subTitle" idx="1"/>
          </p:nvPr>
        </p:nvSpPr>
        <p:spPr>
          <a:xfrm>
            <a:off x="838200" y="3581400"/>
            <a:ext cx="7772400" cy="1219200"/>
          </a:xfrm>
        </p:spPr>
        <p:txBody>
          <a:bodyPr/>
          <a:lstStyle/>
          <a:p>
            <a:pPr eaLnBrk="1" hangingPunct="1"/>
            <a:r>
              <a:rPr lang="en-US" sz="2400" dirty="0" smtClean="0">
                <a:latin typeface="Tahoma" pitchFamily="34" charset="0"/>
                <a:cs typeface="Tahoma" pitchFamily="34" charset="0"/>
              </a:rPr>
              <a:t>Kin Wah Fung, MD, FRCSEd, MS, MA</a:t>
            </a:r>
          </a:p>
          <a:p>
            <a:pPr eaLnBrk="1" hangingPunct="1"/>
            <a:r>
              <a:rPr lang="en-US" sz="2000" i="1" dirty="0" smtClean="0">
                <a:latin typeface="Tahoma" pitchFamily="34" charset="0"/>
                <a:cs typeface="Tahoma" pitchFamily="34" charset="0"/>
              </a:rPr>
              <a:t>National Library of Medicine</a:t>
            </a:r>
          </a:p>
          <a:p>
            <a:pPr eaLnBrk="1" hangingPunct="1"/>
            <a:r>
              <a:rPr lang="en-US" sz="2000" i="1" dirty="0" smtClean="0">
                <a:latin typeface="Tahoma" pitchFamily="34" charset="0"/>
                <a:cs typeface="Tahoma" pitchFamily="34" charset="0"/>
              </a:rPr>
              <a:t>National Institutes of Health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609600"/>
            <a:ext cx="8610600" cy="838200"/>
          </a:xfrm>
        </p:spPr>
        <p:txBody>
          <a:bodyPr/>
          <a:lstStyle/>
          <a:p>
            <a:pPr>
              <a:defRPr/>
            </a:pPr>
            <a:r>
              <a:rPr lang="en-US" dirty="0" smtClean="0"/>
              <a:t>Flexible data entry and retrieval</a:t>
            </a:r>
            <a:endParaRPr lang="en-US" dirty="0"/>
          </a:p>
        </p:txBody>
      </p:sp>
      <p:sp>
        <p:nvSpPr>
          <p:cNvPr id="2" name="Content Placeholder 1"/>
          <p:cNvSpPr>
            <a:spLocks noGrp="1"/>
          </p:cNvSpPr>
          <p:nvPr>
            <p:ph idx="1"/>
          </p:nvPr>
        </p:nvSpPr>
        <p:spPr>
          <a:xfrm>
            <a:off x="457200" y="1447800"/>
            <a:ext cx="8001000" cy="4572000"/>
          </a:xfrm>
        </p:spPr>
        <p:txBody>
          <a:bodyPr/>
          <a:lstStyle/>
          <a:p>
            <a:pPr>
              <a:defRPr/>
            </a:pPr>
            <a:r>
              <a:rPr lang="en-US" sz="2400" dirty="0" smtClean="0"/>
              <a:t>ICD dictates level of granularity of coding</a:t>
            </a:r>
          </a:p>
          <a:p>
            <a:pPr lvl="1">
              <a:defRPr/>
            </a:pPr>
            <a:r>
              <a:rPr lang="en-US" sz="2000" dirty="0" smtClean="0"/>
              <a:t>NOS (Not otherwise specified) codes - cases with insufficient information for more specific codes</a:t>
            </a:r>
          </a:p>
          <a:p>
            <a:pPr lvl="1">
              <a:defRPr/>
            </a:pPr>
            <a:r>
              <a:rPr lang="en-US" sz="2000" dirty="0" smtClean="0"/>
              <a:t>NEC (Not elsewhere classified) codes - cases with more specific information but not covered by existing codes</a:t>
            </a:r>
          </a:p>
          <a:p>
            <a:pPr>
              <a:defRPr/>
            </a:pPr>
            <a:r>
              <a:rPr lang="en-US" sz="2400" dirty="0" smtClean="0"/>
              <a:t>SNOMED CT allows coding at any level of granularity as appropriate for the clinical situation - no need for NOS, NEC codes</a:t>
            </a:r>
          </a:p>
          <a:p>
            <a:pPr>
              <a:defRPr/>
            </a:pPr>
            <a:r>
              <a:rPr lang="en-US" sz="2400" dirty="0" smtClean="0"/>
              <a:t>Flexible data retrieval</a:t>
            </a:r>
          </a:p>
          <a:p>
            <a:pPr lvl="1">
              <a:defRPr/>
            </a:pPr>
            <a:r>
              <a:rPr lang="en-US" sz="2000" dirty="0" smtClean="0"/>
              <a:t>SNOMED CT has multiple hierarchy (single hierarchy for ICD)</a:t>
            </a:r>
          </a:p>
          <a:p>
            <a:pPr lvl="1">
              <a:defRPr/>
            </a:pPr>
            <a:r>
              <a:rPr lang="en-US" sz="2000" dirty="0" smtClean="0"/>
              <a:t>SNOMED CT concepts are defined logically by their attributes (only textual rules and definitions in ICD)</a:t>
            </a:r>
          </a:p>
        </p:txBody>
      </p:sp>
      <p:sp>
        <p:nvSpPr>
          <p:cNvPr id="33796" name="Slide Number Placeholder 3"/>
          <p:cNvSpPr>
            <a:spLocks noGrp="1"/>
          </p:cNvSpPr>
          <p:nvPr>
            <p:ph type="sldNum" sz="quarter" idx="10"/>
          </p:nvPr>
        </p:nvSpPr>
        <p:spPr>
          <a:xfrm>
            <a:off x="8476488" y="6305550"/>
            <a:ext cx="457200" cy="476250"/>
          </a:xfrm>
          <a:prstGeom prst="rect">
            <a:avLst/>
          </a:prstGeom>
          <a:noFill/>
        </p:spPr>
        <p:txBody>
          <a:bodyPr/>
          <a:lstStyle/>
          <a:p>
            <a:fld id="{7181BE69-A659-430A-81A5-1EC7EBBF5F72}" type="slidenum">
              <a:rPr lang="en-US" smtClean="0">
                <a:latin typeface="Arial" pitchFamily="34" charset="0"/>
              </a:rPr>
              <a:pPr/>
              <a:t>10</a:t>
            </a:fld>
            <a:endParaRPr lang="en-US" dirty="0" smtClean="0">
              <a:latin typeface="Arial"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dirty="0" smtClean="0"/>
              <a:t>Clinical guideline for hypertension</a:t>
            </a:r>
            <a:endParaRPr lang="en-US" dirty="0"/>
          </a:p>
        </p:txBody>
      </p:sp>
      <p:sp>
        <p:nvSpPr>
          <p:cNvPr id="2" name="Content Placeholder 1"/>
          <p:cNvSpPr>
            <a:spLocks noGrp="1"/>
          </p:cNvSpPr>
          <p:nvPr>
            <p:ph idx="1"/>
          </p:nvPr>
        </p:nvSpPr>
        <p:spPr>
          <a:xfrm>
            <a:off x="304800" y="1752600"/>
            <a:ext cx="8610600" cy="4114800"/>
          </a:xfrm>
        </p:spPr>
        <p:txBody>
          <a:bodyPr>
            <a:normAutofit/>
          </a:bodyPr>
          <a:lstStyle/>
          <a:p>
            <a:pPr>
              <a:defRPr/>
            </a:pPr>
            <a:r>
              <a:rPr lang="en-US" sz="2800" dirty="0" smtClean="0"/>
              <a:t>ICD-9-CM</a:t>
            </a:r>
          </a:p>
          <a:p>
            <a:pPr lvl="1">
              <a:defRPr/>
            </a:pPr>
            <a:r>
              <a:rPr lang="en-US" sz="2400" dirty="0" smtClean="0"/>
              <a:t>If one uses only codes in the range </a:t>
            </a:r>
            <a:r>
              <a:rPr lang="en-US" sz="2400" i="1" dirty="0" smtClean="0"/>
              <a:t>HYPERTENSIVE DISEASE (401-405)</a:t>
            </a:r>
            <a:r>
              <a:rPr lang="en-US" sz="2400" dirty="0" smtClean="0"/>
              <a:t>, will be missing</a:t>
            </a:r>
          </a:p>
          <a:p>
            <a:pPr lvl="2">
              <a:defRPr/>
            </a:pPr>
            <a:r>
              <a:rPr lang="en-US" sz="2000" i="1" dirty="0" smtClean="0"/>
              <a:t>410.9 Myocardial infarction with hypertension</a:t>
            </a:r>
          </a:p>
          <a:p>
            <a:pPr lvl="2">
              <a:defRPr/>
            </a:pPr>
            <a:r>
              <a:rPr lang="en-US" sz="2000" i="1" dirty="0" smtClean="0"/>
              <a:t>642 Hypertension complicating pregnancy, childbirth, and the puerperium</a:t>
            </a:r>
          </a:p>
          <a:p>
            <a:pPr>
              <a:defRPr/>
            </a:pPr>
            <a:r>
              <a:rPr lang="en-US" sz="2800" dirty="0" smtClean="0"/>
              <a:t>SNOMED CT</a:t>
            </a:r>
          </a:p>
          <a:p>
            <a:pPr lvl="1">
              <a:defRPr/>
            </a:pPr>
            <a:r>
              <a:rPr lang="en-US" sz="2400" dirty="0" smtClean="0"/>
              <a:t>All descendants of </a:t>
            </a:r>
            <a:r>
              <a:rPr lang="en-US" sz="2400" i="1" dirty="0" smtClean="0"/>
              <a:t>38341003 Hypertensive disorder</a:t>
            </a:r>
            <a:br>
              <a:rPr lang="en-US" sz="2400" i="1" dirty="0" smtClean="0"/>
            </a:br>
            <a:endParaRPr lang="en-US" sz="2400" i="1" dirty="0" smtClean="0"/>
          </a:p>
          <a:p>
            <a:pPr lvl="2">
              <a:defRPr/>
            </a:pPr>
            <a:endParaRPr lang="en-US" dirty="0"/>
          </a:p>
        </p:txBody>
      </p:sp>
      <p:sp>
        <p:nvSpPr>
          <p:cNvPr id="34820" name="Slide Number Placeholder 3"/>
          <p:cNvSpPr>
            <a:spLocks noGrp="1"/>
          </p:cNvSpPr>
          <p:nvPr>
            <p:ph type="sldNum" sz="quarter" idx="10"/>
          </p:nvPr>
        </p:nvSpPr>
        <p:spPr>
          <a:xfrm>
            <a:off x="8476488" y="6305550"/>
            <a:ext cx="457200" cy="476250"/>
          </a:xfrm>
          <a:prstGeom prst="rect">
            <a:avLst/>
          </a:prstGeom>
          <a:noFill/>
        </p:spPr>
        <p:txBody>
          <a:bodyPr/>
          <a:lstStyle/>
          <a:p>
            <a:fld id="{485EEE49-7B3D-4A3A-8430-390EA96BB669}" type="slidenum">
              <a:rPr lang="en-US" smtClean="0">
                <a:latin typeface="Arial" pitchFamily="34" charset="0"/>
              </a:rPr>
              <a:pPr/>
              <a:t>11</a:t>
            </a:fld>
            <a:endParaRPr lang="en-US" dirty="0" smtClean="0">
              <a:latin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609600"/>
            <a:ext cx="8610600" cy="762000"/>
          </a:xfrm>
        </p:spPr>
        <p:txBody>
          <a:bodyPr/>
          <a:lstStyle/>
          <a:p>
            <a:pPr>
              <a:defRPr/>
            </a:pPr>
            <a:r>
              <a:rPr lang="en-US" dirty="0" smtClean="0"/>
              <a:t>Data retrieval using attributes</a:t>
            </a:r>
            <a:endParaRPr lang="en-US" dirty="0"/>
          </a:p>
        </p:txBody>
      </p:sp>
      <p:sp>
        <p:nvSpPr>
          <p:cNvPr id="2" name="Content Placeholder 1"/>
          <p:cNvSpPr>
            <a:spLocks noGrp="1"/>
          </p:cNvSpPr>
          <p:nvPr>
            <p:ph idx="1"/>
          </p:nvPr>
        </p:nvSpPr>
        <p:spPr>
          <a:xfrm>
            <a:off x="838200" y="1600200"/>
            <a:ext cx="7772400" cy="4572000"/>
          </a:xfrm>
        </p:spPr>
        <p:txBody>
          <a:bodyPr>
            <a:normAutofit fontScale="92500" lnSpcReduction="20000"/>
          </a:bodyPr>
          <a:lstStyle/>
          <a:p>
            <a:pPr>
              <a:defRPr/>
            </a:pPr>
            <a:r>
              <a:rPr lang="en-US" sz="2400" dirty="0" smtClean="0"/>
              <a:t>Find all diseases caused by occlusion of artery affecting any artery except mesenteric or renal arteries</a:t>
            </a:r>
          </a:p>
          <a:p>
            <a:pPr>
              <a:defRPr/>
            </a:pPr>
            <a:r>
              <a:rPr lang="en-US" sz="2400" dirty="0" smtClean="0"/>
              <a:t>SNOMED CT</a:t>
            </a:r>
          </a:p>
          <a:p>
            <a:pPr lvl="1">
              <a:defRPr/>
            </a:pPr>
            <a:r>
              <a:rPr lang="en-US" sz="2000" dirty="0" smtClean="0"/>
              <a:t>Find all descendants of </a:t>
            </a:r>
            <a:r>
              <a:rPr lang="en-US" sz="2000" i="1" dirty="0" smtClean="0"/>
              <a:t>2929001 Occlusion of artery</a:t>
            </a:r>
          </a:p>
          <a:p>
            <a:pPr lvl="1">
              <a:defRPr/>
            </a:pPr>
            <a:r>
              <a:rPr lang="en-US" sz="2000" dirty="0" smtClean="0"/>
              <a:t>Exclude those with “Finding site” = ‘Structure of mesenteric artery’ or ‘Structure of renal artery’</a:t>
            </a:r>
          </a:p>
          <a:p>
            <a:pPr>
              <a:defRPr/>
            </a:pPr>
            <a:r>
              <a:rPr lang="en-US" sz="2400" dirty="0" smtClean="0"/>
              <a:t>ICD-9-CM</a:t>
            </a:r>
          </a:p>
          <a:p>
            <a:pPr lvl="1">
              <a:defRPr/>
            </a:pPr>
            <a:r>
              <a:rPr lang="en-US" sz="2000" i="1" dirty="0" smtClean="0"/>
              <a:t>440 Atherosclerosis and descendants (except 440.1 Of renal artery)</a:t>
            </a:r>
          </a:p>
          <a:p>
            <a:pPr lvl="1">
              <a:defRPr/>
            </a:pPr>
            <a:r>
              <a:rPr lang="en-US" sz="2000" i="1" dirty="0" smtClean="0"/>
              <a:t>433 Occlusion and stenosis of precerebral arteries and descendants</a:t>
            </a:r>
          </a:p>
          <a:p>
            <a:pPr lvl="1">
              <a:defRPr/>
            </a:pPr>
            <a:r>
              <a:rPr lang="en-US" sz="2000" i="1" dirty="0" smtClean="0"/>
              <a:t>437.0 Cerebral atherosclerosis</a:t>
            </a:r>
          </a:p>
          <a:p>
            <a:pPr lvl="1">
              <a:defRPr/>
            </a:pPr>
            <a:r>
              <a:rPr lang="en-US" sz="2000" i="1" dirty="0" smtClean="0"/>
              <a:t>414.0 Coronary atherosclerosis </a:t>
            </a:r>
          </a:p>
          <a:p>
            <a:pPr lvl="1">
              <a:defRPr/>
            </a:pPr>
            <a:r>
              <a:rPr lang="en-US" sz="2000" i="1" dirty="0" smtClean="0"/>
              <a:t>416.0 Idiopathic pulmonary arteriosclerosis </a:t>
            </a:r>
          </a:p>
          <a:p>
            <a:pPr lvl="1">
              <a:defRPr/>
            </a:pPr>
            <a:r>
              <a:rPr lang="en-US" sz="2000" i="1" dirty="0" smtClean="0"/>
              <a:t>443.9 Peripheral vascular disease, unspecified…</a:t>
            </a:r>
          </a:p>
          <a:p>
            <a:pPr lvl="1">
              <a:defRPr/>
            </a:pPr>
            <a:r>
              <a:rPr lang="en-US" sz="2000" dirty="0" smtClean="0"/>
              <a:t>List needs to be reviewed with each update</a:t>
            </a:r>
            <a:r>
              <a:rPr lang="en-US" dirty="0" smtClean="0"/>
              <a:t/>
            </a:r>
            <a:br>
              <a:rPr lang="en-US" dirty="0" smtClean="0"/>
            </a:br>
            <a:endParaRPr lang="en-US" dirty="0"/>
          </a:p>
        </p:txBody>
      </p:sp>
      <p:sp>
        <p:nvSpPr>
          <p:cNvPr id="35844" name="Slide Number Placeholder 3"/>
          <p:cNvSpPr>
            <a:spLocks noGrp="1"/>
          </p:cNvSpPr>
          <p:nvPr>
            <p:ph type="sldNum" sz="quarter" idx="10"/>
          </p:nvPr>
        </p:nvSpPr>
        <p:spPr>
          <a:xfrm>
            <a:off x="8476488" y="6305550"/>
            <a:ext cx="457200" cy="476250"/>
          </a:xfrm>
          <a:prstGeom prst="rect">
            <a:avLst/>
          </a:prstGeom>
          <a:noFill/>
        </p:spPr>
        <p:txBody>
          <a:bodyPr/>
          <a:lstStyle/>
          <a:p>
            <a:fld id="{8A3B235A-44F5-4B94-9854-2379C0A1528D}" type="slidenum">
              <a:rPr lang="en-US" smtClean="0">
                <a:latin typeface="Arial" pitchFamily="34" charset="0"/>
              </a:rPr>
              <a:pPr/>
              <a:t>12</a:t>
            </a:fld>
            <a:endParaRPr lang="en-US" dirty="0" smtClean="0">
              <a:latin typeface="Arial"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609600"/>
            <a:ext cx="8610600" cy="762000"/>
          </a:xfrm>
        </p:spPr>
        <p:txBody>
          <a:bodyPr/>
          <a:lstStyle/>
          <a:p>
            <a:pPr>
              <a:defRPr/>
            </a:pPr>
            <a:r>
              <a:rPr lang="en-US" dirty="0" smtClean="0"/>
              <a:t>Extensibility</a:t>
            </a:r>
            <a:endParaRPr lang="en-US" dirty="0"/>
          </a:p>
        </p:txBody>
      </p:sp>
      <p:sp>
        <p:nvSpPr>
          <p:cNvPr id="2" name="Content Placeholder 1"/>
          <p:cNvSpPr>
            <a:spLocks noGrp="1"/>
          </p:cNvSpPr>
          <p:nvPr>
            <p:ph idx="1"/>
          </p:nvPr>
        </p:nvSpPr>
        <p:spPr>
          <a:xfrm>
            <a:off x="1066800" y="1371600"/>
            <a:ext cx="7772400" cy="4572000"/>
          </a:xfrm>
        </p:spPr>
        <p:txBody>
          <a:bodyPr>
            <a:normAutofit lnSpcReduction="10000"/>
          </a:bodyPr>
          <a:lstStyle/>
          <a:p>
            <a:pPr>
              <a:defRPr/>
            </a:pPr>
            <a:r>
              <a:rPr lang="en-US" sz="2400" dirty="0" smtClean="0"/>
              <a:t>No single terminology will be complete for every use case - there is always a need for extension</a:t>
            </a:r>
          </a:p>
          <a:p>
            <a:pPr>
              <a:defRPr/>
            </a:pPr>
            <a:r>
              <a:rPr lang="en-US" sz="2400" dirty="0" smtClean="0"/>
              <a:t>ICD – no available method for extension provided by the classification</a:t>
            </a:r>
          </a:p>
          <a:p>
            <a:pPr>
              <a:defRPr/>
            </a:pPr>
            <a:r>
              <a:rPr lang="en-US" sz="2400" dirty="0" smtClean="0"/>
              <a:t>SNOMED CT – well-defined rules to extend coverage by combining existing concepts (post-coordination) e.g. </a:t>
            </a:r>
          </a:p>
          <a:p>
            <a:pPr lvl="1">
              <a:defRPr/>
            </a:pPr>
            <a:r>
              <a:rPr lang="en-US" sz="2000" dirty="0" smtClean="0"/>
              <a:t>“Left kidney stone” can be represented by adding the laterality attribute </a:t>
            </a:r>
            <a:r>
              <a:rPr lang="en-US" sz="2000" i="1" dirty="0" smtClean="0"/>
              <a:t>7771000 Left</a:t>
            </a:r>
            <a:r>
              <a:rPr lang="en-US" sz="2000" dirty="0" smtClean="0"/>
              <a:t> to </a:t>
            </a:r>
            <a:r>
              <a:rPr lang="en-US" sz="2000" i="1" dirty="0" smtClean="0"/>
              <a:t>95570007 Kidney stone</a:t>
            </a:r>
          </a:p>
          <a:p>
            <a:pPr>
              <a:defRPr/>
            </a:pPr>
            <a:r>
              <a:rPr lang="en-US" sz="2400" dirty="0" smtClean="0"/>
              <a:t>Advantages: </a:t>
            </a:r>
          </a:p>
          <a:p>
            <a:pPr lvl="1">
              <a:defRPr/>
            </a:pPr>
            <a:r>
              <a:rPr lang="en-US" sz="2000" dirty="0" smtClean="0"/>
              <a:t>Can compute equivalence of new concepts to existing concepts</a:t>
            </a:r>
          </a:p>
          <a:p>
            <a:pPr lvl="1">
              <a:defRPr/>
            </a:pPr>
            <a:r>
              <a:rPr lang="en-US" sz="2000" dirty="0" smtClean="0"/>
              <a:t>The new concept will be recognized as a sub-class of existing concepts</a:t>
            </a:r>
          </a:p>
          <a:p>
            <a:pPr>
              <a:defRPr/>
            </a:pPr>
            <a:endParaRPr lang="en-US" dirty="0" smtClean="0"/>
          </a:p>
        </p:txBody>
      </p:sp>
      <p:sp>
        <p:nvSpPr>
          <p:cNvPr id="36868" name="Slide Number Placeholder 3"/>
          <p:cNvSpPr>
            <a:spLocks noGrp="1"/>
          </p:cNvSpPr>
          <p:nvPr>
            <p:ph type="sldNum" sz="quarter" idx="10"/>
          </p:nvPr>
        </p:nvSpPr>
        <p:spPr>
          <a:xfrm>
            <a:off x="8476488" y="6305550"/>
            <a:ext cx="457200" cy="476250"/>
          </a:xfrm>
          <a:prstGeom prst="rect">
            <a:avLst/>
          </a:prstGeom>
          <a:noFill/>
        </p:spPr>
        <p:txBody>
          <a:bodyPr/>
          <a:lstStyle/>
          <a:p>
            <a:fld id="{42BFD21A-DF9F-4DAA-8115-AB69D6990058}" type="slidenum">
              <a:rPr lang="en-US" smtClean="0">
                <a:latin typeface="Arial" pitchFamily="34" charset="0"/>
              </a:rPr>
              <a:pPr/>
              <a:t>13</a:t>
            </a:fld>
            <a:endParaRPr lang="en-US" dirty="0" smtClean="0">
              <a:latin typeface="Arial"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685800"/>
            <a:ext cx="8610600" cy="914400"/>
          </a:xfrm>
        </p:spPr>
        <p:txBody>
          <a:bodyPr>
            <a:normAutofit/>
          </a:bodyPr>
          <a:lstStyle/>
          <a:p>
            <a:r>
              <a:rPr lang="en-US" dirty="0" smtClean="0"/>
              <a:t>Meaningful Use Criteria for EHR</a:t>
            </a:r>
            <a:endParaRPr lang="en-US" dirty="0"/>
          </a:p>
        </p:txBody>
      </p:sp>
      <p:sp>
        <p:nvSpPr>
          <p:cNvPr id="5" name="Content Placeholder 4"/>
          <p:cNvSpPr>
            <a:spLocks noGrp="1"/>
          </p:cNvSpPr>
          <p:nvPr>
            <p:ph idx="1"/>
          </p:nvPr>
        </p:nvSpPr>
        <p:spPr/>
        <p:txBody>
          <a:bodyPr/>
          <a:lstStyle/>
          <a:p>
            <a:r>
              <a:rPr lang="en-US" sz="2800" dirty="0" smtClean="0"/>
              <a:t>Stage1Meaningful Use – problem list data should be encoded in either SNOMED CT or ICD-9-CM</a:t>
            </a:r>
          </a:p>
          <a:p>
            <a:pPr lvl="0"/>
            <a:r>
              <a:rPr lang="en-US" sz="2800" smtClean="0"/>
              <a:t>NPRM (Notice of Proposed Rule Making) for 2014 EHR Certification Criteria (for Stage 2 Meaningful Use)  – SNOMED CT proposed as the preferred problem list terminology</a:t>
            </a:r>
            <a:endParaRPr lang="en-US" sz="28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generation of ICD-10-CM codes from clinical data</a:t>
            </a:r>
            <a:endParaRPr lang="en-US" dirty="0"/>
          </a:p>
        </p:txBody>
      </p:sp>
      <p:sp>
        <p:nvSpPr>
          <p:cNvPr id="3" name="Content Placeholder 2"/>
          <p:cNvSpPr>
            <a:spLocks noGrp="1"/>
          </p:cNvSpPr>
          <p:nvPr>
            <p:ph idx="1"/>
          </p:nvPr>
        </p:nvSpPr>
        <p:spPr>
          <a:xfrm>
            <a:off x="304800" y="1981200"/>
            <a:ext cx="8610600" cy="3048000"/>
          </a:xfrm>
        </p:spPr>
        <p:txBody>
          <a:bodyPr/>
          <a:lstStyle/>
          <a:p>
            <a:r>
              <a:rPr lang="en-US" sz="2800" dirty="0" smtClean="0"/>
              <a:t>Clinical data coded in SNOMED CT can be used to generate ICD-10-CM codes (“code once, use multiple times”)</a:t>
            </a:r>
          </a:p>
          <a:p>
            <a:r>
              <a:rPr lang="en-US" sz="2800" dirty="0" smtClean="0"/>
              <a:t>Implementation of SNOMED CT in the EHR will not only improve the quality of data, but can also help the transition to ICD-10-CM</a:t>
            </a: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SNOMED CT to ICD-10-CM Map</a:t>
            </a:r>
            <a:endParaRPr lang="en-US" dirty="0"/>
          </a:p>
        </p:txBody>
      </p:sp>
      <p:sp>
        <p:nvSpPr>
          <p:cNvPr id="3" name="Content Placeholder 2"/>
          <p:cNvSpPr>
            <a:spLocks noGrp="1"/>
          </p:cNvSpPr>
          <p:nvPr>
            <p:ph idx="1"/>
          </p:nvPr>
        </p:nvSpPr>
        <p:spPr>
          <a:xfrm>
            <a:off x="228600" y="1600200"/>
            <a:ext cx="8610600" cy="4114800"/>
          </a:xfrm>
        </p:spPr>
        <p:txBody>
          <a:bodyPr>
            <a:noAutofit/>
          </a:bodyPr>
          <a:lstStyle/>
          <a:p>
            <a:r>
              <a:rPr lang="en-US" sz="2400" dirty="0" smtClean="0"/>
              <a:t>NLM project with participation from National Center for Health Statistics (NCHS) </a:t>
            </a:r>
          </a:p>
          <a:p>
            <a:r>
              <a:rPr lang="en-US" sz="2400" dirty="0" smtClean="0"/>
              <a:t>Re-use of methodology, tools and data from the IHTSDO/WHO project to map SNOMED CT to ICD-10</a:t>
            </a:r>
          </a:p>
          <a:p>
            <a:r>
              <a:rPr lang="en-US" sz="2400" dirty="0" smtClean="0"/>
              <a:t>Rule-based map because</a:t>
            </a:r>
          </a:p>
          <a:p>
            <a:pPr lvl="1"/>
            <a:r>
              <a:rPr lang="en-US" sz="2000" dirty="0" smtClean="0"/>
              <a:t>One SNOMED CT concept may need more than one ICD-10-CM codes to fully represent its meaning e.g. etiology and manifestation, injury codes</a:t>
            </a:r>
          </a:p>
          <a:p>
            <a:pPr lvl="1"/>
            <a:r>
              <a:rPr lang="en-US" sz="2000" dirty="0" smtClean="0"/>
              <a:t>One SNOMED CT concept may have  multiple alternative ICD-10-CM  target codes</a:t>
            </a:r>
          </a:p>
          <a:p>
            <a:r>
              <a:rPr lang="en-US" sz="2400" dirty="0" smtClean="0"/>
              <a:t>Dual independent mapping – as built-in quality assurance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the map</a:t>
            </a:r>
            <a:endParaRPr lang="en-US" dirty="0"/>
          </a:p>
        </p:txBody>
      </p:sp>
      <p:sp>
        <p:nvSpPr>
          <p:cNvPr id="3" name="Content Placeholder 2"/>
          <p:cNvSpPr>
            <a:spLocks noGrp="1"/>
          </p:cNvSpPr>
          <p:nvPr>
            <p:ph idx="1"/>
          </p:nvPr>
        </p:nvSpPr>
        <p:spPr>
          <a:xfrm>
            <a:off x="304800" y="1600200"/>
            <a:ext cx="8610600" cy="4495800"/>
          </a:xfrm>
        </p:spPr>
        <p:txBody>
          <a:bodyPr/>
          <a:lstStyle/>
          <a:p>
            <a:r>
              <a:rPr lang="en-US" sz="2800" dirty="0" smtClean="0"/>
              <a:t>Only mapping those SNOMED CT concepts suitable for the problem list: clinical findings, events and situation</a:t>
            </a:r>
            <a:endParaRPr lang="en-US" dirty="0" smtClean="0"/>
          </a:p>
          <a:p>
            <a:r>
              <a:rPr lang="en-US" sz="2800" dirty="0" smtClean="0"/>
              <a:t>Commonly occurring concepts are mapped first</a:t>
            </a:r>
          </a:p>
          <a:p>
            <a:pPr lvl="1"/>
            <a:r>
              <a:rPr lang="en-US" sz="2400" dirty="0" smtClean="0"/>
              <a:t>CORE Problem List Subset</a:t>
            </a:r>
          </a:p>
          <a:p>
            <a:pPr lvl="1"/>
            <a:r>
              <a:rPr lang="en-US" sz="2400" dirty="0" smtClean="0"/>
              <a:t>Donated content from Kaiser Permanente’s Convergent Medical Terminology (CMT) </a:t>
            </a:r>
          </a:p>
          <a:p>
            <a:r>
              <a:rPr lang="en-US" sz="2800" dirty="0" smtClean="0"/>
              <a:t>Preview publication released in February - covers 7,000 concepts</a:t>
            </a:r>
          </a:p>
          <a:p>
            <a:r>
              <a:rPr lang="en-US" sz="2800" dirty="0" smtClean="0"/>
              <a:t>Final release in June – about 15,000 concepts</a:t>
            </a:r>
          </a:p>
          <a:p>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Intended uses of the map</a:t>
            </a:r>
            <a:endParaRPr lang="en-US" dirty="0"/>
          </a:p>
        </p:txBody>
      </p:sp>
      <p:sp>
        <p:nvSpPr>
          <p:cNvPr id="3" name="Content Placeholder 2"/>
          <p:cNvSpPr>
            <a:spLocks noGrp="1"/>
          </p:cNvSpPr>
          <p:nvPr>
            <p:ph idx="1"/>
          </p:nvPr>
        </p:nvSpPr>
        <p:spPr>
          <a:xfrm>
            <a:off x="304800" y="1600200"/>
            <a:ext cx="8610600" cy="2895600"/>
          </a:xfrm>
        </p:spPr>
        <p:txBody>
          <a:bodyPr/>
          <a:lstStyle/>
          <a:p>
            <a:r>
              <a:rPr lang="en-US" sz="2800" dirty="0" smtClean="0"/>
              <a:t>Embedded in the EHR to find ICD-10-CM codes in real-time – the I-MAGIC (</a:t>
            </a:r>
            <a:r>
              <a:rPr lang="en-US" sz="2800" dirty="0" smtClean="0">
                <a:solidFill>
                  <a:srgbClr val="FF0000"/>
                </a:solidFill>
              </a:rPr>
              <a:t>I</a:t>
            </a:r>
            <a:r>
              <a:rPr lang="en-US" sz="2800" dirty="0" smtClean="0"/>
              <a:t>nteractive </a:t>
            </a:r>
            <a:r>
              <a:rPr lang="en-US" sz="2800" dirty="0" smtClean="0">
                <a:solidFill>
                  <a:srgbClr val="FF0000"/>
                </a:solidFill>
              </a:rPr>
              <a:t>M</a:t>
            </a:r>
            <a:r>
              <a:rPr lang="en-US" sz="2800" dirty="0" smtClean="0"/>
              <a:t>ap-</a:t>
            </a:r>
            <a:r>
              <a:rPr lang="en-US" sz="2800" dirty="0" smtClean="0">
                <a:solidFill>
                  <a:srgbClr val="FF0000"/>
                </a:solidFill>
              </a:rPr>
              <a:t>A</a:t>
            </a:r>
            <a:r>
              <a:rPr lang="en-US" sz="2800" dirty="0" smtClean="0"/>
              <a:t>ssisted </a:t>
            </a:r>
            <a:r>
              <a:rPr lang="en-US" sz="2800" dirty="0" smtClean="0">
                <a:solidFill>
                  <a:srgbClr val="FF0000"/>
                </a:solidFill>
              </a:rPr>
              <a:t>G</a:t>
            </a:r>
            <a:r>
              <a:rPr lang="en-US" sz="2800" dirty="0" smtClean="0"/>
              <a:t>eneration of </a:t>
            </a:r>
            <a:r>
              <a:rPr lang="en-US" sz="2800" dirty="0" smtClean="0">
                <a:solidFill>
                  <a:srgbClr val="FF0000"/>
                </a:solidFill>
              </a:rPr>
              <a:t>I</a:t>
            </a:r>
            <a:r>
              <a:rPr lang="en-US" sz="2800" dirty="0" smtClean="0"/>
              <a:t>CD </a:t>
            </a:r>
            <a:r>
              <a:rPr lang="en-US" sz="2800" dirty="0" smtClean="0">
                <a:solidFill>
                  <a:srgbClr val="FF0000"/>
                </a:solidFill>
              </a:rPr>
              <a:t>C</a:t>
            </a:r>
            <a:r>
              <a:rPr lang="en-US" sz="2800" dirty="0" smtClean="0"/>
              <a:t>odes) use case</a:t>
            </a:r>
          </a:p>
          <a:p>
            <a:r>
              <a:rPr lang="en-US" sz="2800" dirty="0" smtClean="0"/>
              <a:t>To assist coding professionals by suggesting ICD codes based on SNOMED CT-encoded problems</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I-MAGIC demo tool</a:t>
            </a:r>
            <a:endParaRPr lang="en-US" dirty="0"/>
          </a:p>
        </p:txBody>
      </p:sp>
      <p:sp>
        <p:nvSpPr>
          <p:cNvPr id="3" name="Content Placeholder 2"/>
          <p:cNvSpPr>
            <a:spLocks noGrp="1"/>
          </p:cNvSpPr>
          <p:nvPr>
            <p:ph idx="1"/>
          </p:nvPr>
        </p:nvSpPr>
        <p:spPr>
          <a:xfrm>
            <a:off x="304800" y="1981200"/>
            <a:ext cx="8610600" cy="914400"/>
          </a:xfrm>
        </p:spPr>
        <p:txBody>
          <a:bodyPr/>
          <a:lstStyle/>
          <a:p>
            <a:r>
              <a:rPr lang="en-US" dirty="0" smtClean="0">
                <a:hlinkClick r:id="rId2" tooltip="I-MAGIC Demo Tool URL"/>
              </a:rPr>
              <a:t>http://imagic.nlm.nih.gov/imagic/code/map</a:t>
            </a:r>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SNOMED CT </a:t>
            </a:r>
            <a:endParaRPr lang="en-US" dirty="0"/>
          </a:p>
        </p:txBody>
      </p:sp>
      <p:sp>
        <p:nvSpPr>
          <p:cNvPr id="3" name="Content Placeholder 2"/>
          <p:cNvSpPr>
            <a:spLocks noGrp="1"/>
          </p:cNvSpPr>
          <p:nvPr>
            <p:ph idx="1"/>
          </p:nvPr>
        </p:nvSpPr>
        <p:spPr>
          <a:xfrm>
            <a:off x="533400" y="1600200"/>
            <a:ext cx="8610600" cy="4114800"/>
          </a:xfrm>
        </p:spPr>
        <p:txBody>
          <a:bodyPr/>
          <a:lstStyle/>
          <a:p>
            <a:pPr>
              <a:defRPr/>
            </a:pPr>
            <a:r>
              <a:rPr lang="en-US" sz="2800" dirty="0" smtClean="0">
                <a:solidFill>
                  <a:srgbClr val="FF0000"/>
                </a:solidFill>
              </a:rPr>
              <a:t>S</a:t>
            </a:r>
            <a:r>
              <a:rPr lang="en-US" sz="2800" dirty="0" smtClean="0"/>
              <a:t>ystematized </a:t>
            </a:r>
            <a:r>
              <a:rPr lang="en-US" sz="2800" dirty="0" smtClean="0">
                <a:solidFill>
                  <a:srgbClr val="FF0000"/>
                </a:solidFill>
              </a:rPr>
              <a:t>No</a:t>
            </a:r>
            <a:r>
              <a:rPr lang="en-US" sz="2800" dirty="0" smtClean="0"/>
              <a:t>menclature of </a:t>
            </a:r>
            <a:r>
              <a:rPr lang="en-US" sz="2800" dirty="0" smtClean="0">
                <a:solidFill>
                  <a:srgbClr val="FF0000"/>
                </a:solidFill>
              </a:rPr>
              <a:t>Med</a:t>
            </a:r>
            <a:r>
              <a:rPr lang="en-US" sz="2800" dirty="0" smtClean="0"/>
              <a:t>icine - </a:t>
            </a:r>
            <a:r>
              <a:rPr lang="en-US" sz="2800" dirty="0" smtClean="0">
                <a:solidFill>
                  <a:srgbClr val="FF0000"/>
                </a:solidFill>
              </a:rPr>
              <a:t>C</a:t>
            </a:r>
            <a:r>
              <a:rPr lang="en-US" sz="2800" dirty="0" smtClean="0"/>
              <a:t>linical </a:t>
            </a:r>
            <a:r>
              <a:rPr lang="en-US" sz="2800" dirty="0" smtClean="0">
                <a:solidFill>
                  <a:srgbClr val="FF0000"/>
                </a:solidFill>
              </a:rPr>
              <a:t>T</a:t>
            </a:r>
            <a:r>
              <a:rPr lang="en-US" sz="2800" dirty="0" smtClean="0"/>
              <a:t>erms</a:t>
            </a:r>
          </a:p>
          <a:p>
            <a:pPr>
              <a:defRPr/>
            </a:pPr>
            <a:r>
              <a:rPr lang="en-US" sz="2800" dirty="0" smtClean="0"/>
              <a:t>The most comprehensive, multilingual clinical healthcare terminology in the world</a:t>
            </a:r>
          </a:p>
          <a:p>
            <a:pPr>
              <a:defRPr/>
            </a:pPr>
            <a:r>
              <a:rPr lang="en-US" sz="2800" dirty="0" smtClean="0"/>
              <a:t>Created by the merging of SNOMED RT (Reference Terminology) with CTV3 (Clinical Terms version 3) in 2002</a:t>
            </a:r>
          </a:p>
        </p:txBody>
      </p:sp>
      <p:sp>
        <p:nvSpPr>
          <p:cNvPr id="38916" name="Slide Number Placeholder 3"/>
          <p:cNvSpPr>
            <a:spLocks noGrp="1"/>
          </p:cNvSpPr>
          <p:nvPr>
            <p:ph type="sldNum" sz="quarter" idx="10"/>
          </p:nvPr>
        </p:nvSpPr>
        <p:spPr>
          <a:xfrm>
            <a:off x="8476488" y="6305550"/>
            <a:ext cx="457200" cy="476250"/>
          </a:xfrm>
          <a:prstGeom prst="rect">
            <a:avLst/>
          </a:prstGeom>
          <a:noFill/>
        </p:spPr>
        <p:txBody>
          <a:bodyPr/>
          <a:lstStyle/>
          <a:p>
            <a:fld id="{82FBB48C-B052-4722-9AAB-210A7808B8CA}" type="slidenum">
              <a:rPr lang="en-US" smtClean="0">
                <a:latin typeface="Arial" pitchFamily="34" charset="0"/>
              </a:rPr>
              <a:pPr/>
              <a:t>2</a:t>
            </a:fld>
            <a:endParaRPr lang="en-US" dirty="0" smtClean="0">
              <a:latin typeface="Arial"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to I-MAGIC Demo Tool</a:t>
            </a:r>
            <a:endParaRPr lang="en-US" dirty="0"/>
          </a:p>
        </p:txBody>
      </p:sp>
      <p:pic>
        <p:nvPicPr>
          <p:cNvPr id="1026" name="Picture 2" descr="Picture showing the SNOMED CT to ICD-10-CM Map web page and  where to find the link to the I-MAGIC Demo Page." title="How to Access I-MAGIC Demo Page from the SNOMED CT to ICD-10-CM Map Page"/>
          <p:cNvPicPr>
            <a:picLocks noChangeAspect="1" noChangeArrowheads="1"/>
          </p:cNvPicPr>
          <p:nvPr/>
        </p:nvPicPr>
        <p:blipFill>
          <a:blip r:embed="rId2" cstate="print"/>
          <a:srcRect/>
          <a:stretch>
            <a:fillRect/>
          </a:stretch>
        </p:blipFill>
        <p:spPr bwMode="auto">
          <a:xfrm>
            <a:off x="11112" y="0"/>
            <a:ext cx="9132888" cy="6820727"/>
          </a:xfrm>
          <a:prstGeom prst="rect">
            <a:avLst/>
          </a:prstGeom>
          <a:noFill/>
          <a:ln w="9525">
            <a:noFill/>
            <a:miter lim="800000"/>
            <a:headEnd/>
            <a:tailEnd/>
          </a:ln>
        </p:spPr>
      </p:pic>
      <p:sp>
        <p:nvSpPr>
          <p:cNvPr id="4" name="TextBox 3"/>
          <p:cNvSpPr txBox="1"/>
          <p:nvPr/>
        </p:nvSpPr>
        <p:spPr>
          <a:xfrm>
            <a:off x="1143000" y="2159285"/>
            <a:ext cx="7239000" cy="830997"/>
          </a:xfrm>
          <a:prstGeom prst="rect">
            <a:avLst/>
          </a:prstGeom>
          <a:solidFill>
            <a:schemeClr val="accent1"/>
          </a:solidFill>
        </p:spPr>
        <p:txBody>
          <a:bodyPr wrap="square" rtlCol="0">
            <a:spAutoFit/>
          </a:bodyPr>
          <a:lstStyle/>
          <a:p>
            <a:r>
              <a:rPr lang="en-US" dirty="0" smtClean="0"/>
              <a:t>http://www.nlm.nih.gov/research/umls/mapping_projects/snomedct_to_icd10cm.html</a:t>
            </a:r>
            <a:endParaRPr lang="en-US" dirty="0"/>
          </a:p>
        </p:txBody>
      </p:sp>
      <p:sp>
        <p:nvSpPr>
          <p:cNvPr id="3" name="Rounded Rectangular Callout 2"/>
          <p:cNvSpPr/>
          <p:nvPr/>
        </p:nvSpPr>
        <p:spPr bwMode="auto">
          <a:xfrm>
            <a:off x="3581400" y="4038600"/>
            <a:ext cx="2514600" cy="1143000"/>
          </a:xfrm>
          <a:prstGeom prst="wedgeRoundRectCallout">
            <a:avLst>
              <a:gd name="adj1" fmla="val -123254"/>
              <a:gd name="adj2" fmla="val -75339"/>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Times" pitchFamily="18" charset="0"/>
              </a:rPr>
              <a:t>Link</a:t>
            </a:r>
            <a:r>
              <a:rPr kumimoji="0" lang="en-US" sz="2400" b="0" i="0" u="none" strike="noStrike" cap="none" normalizeH="0" baseline="0" dirty="0" smtClean="0">
                <a:ln>
                  <a:noFill/>
                </a:ln>
                <a:solidFill>
                  <a:schemeClr val="tx1"/>
                </a:solidFill>
                <a:effectLst/>
                <a:latin typeface="Times" pitchFamily="18" charset="0"/>
              </a:rPr>
              <a:t> to I-MAGIC demo tool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I-MAGIC Screen Capture - Homepage</a:t>
            </a:r>
            <a:br>
              <a:rPr lang="en-US" dirty="0" smtClean="0"/>
            </a:br>
            <a:endParaRPr lang="en-US" dirty="0"/>
          </a:p>
        </p:txBody>
      </p:sp>
      <p:pic>
        <p:nvPicPr>
          <p:cNvPr id="2050" name="Picture 2" descr="Screen Capture showing the main page of I-MAGIC." title="Screen Capture of I-MAGIC"/>
          <p:cNvPicPr>
            <a:picLocks noChangeAspect="1" noChangeArrowheads="1"/>
          </p:cNvPicPr>
          <p:nvPr/>
        </p:nvPicPr>
        <p:blipFill>
          <a:blip r:embed="rId2" cstate="print"/>
          <a:srcRect/>
          <a:stretch>
            <a:fillRect/>
          </a:stretch>
        </p:blipFill>
        <p:spPr bwMode="auto">
          <a:xfrm>
            <a:off x="0" y="147639"/>
            <a:ext cx="9143999" cy="6092559"/>
          </a:xfrm>
          <a:prstGeom prst="rect">
            <a:avLst/>
          </a:prstGeom>
          <a:noFill/>
          <a:ln w="9525">
            <a:noFill/>
            <a:miter lim="800000"/>
            <a:headEnd/>
            <a:tailEnd/>
          </a:ln>
        </p:spPr>
      </p:pic>
      <p:sp>
        <p:nvSpPr>
          <p:cNvPr id="3" name="Rounded Rectangular Callout 2"/>
          <p:cNvSpPr/>
          <p:nvPr/>
        </p:nvSpPr>
        <p:spPr bwMode="auto">
          <a:xfrm>
            <a:off x="6781800" y="2057400"/>
            <a:ext cx="1524000" cy="838200"/>
          </a:xfrm>
          <a:prstGeom prst="wedgeRoundRectCallout">
            <a:avLst>
              <a:gd name="adj1" fmla="val -105711"/>
              <a:gd name="adj2" fmla="val -58564"/>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pitchFamily="18" charset="0"/>
              </a:rPr>
              <a:t>Information from EHR</a:t>
            </a:r>
          </a:p>
        </p:txBody>
      </p:sp>
      <p:sp>
        <p:nvSpPr>
          <p:cNvPr id="4" name="Rounded Rectangular Callout 3"/>
          <p:cNvSpPr/>
          <p:nvPr/>
        </p:nvSpPr>
        <p:spPr bwMode="auto">
          <a:xfrm>
            <a:off x="6553200" y="3733800"/>
            <a:ext cx="2133600" cy="1295400"/>
          </a:xfrm>
          <a:prstGeom prst="wedgeRoundRectCallout">
            <a:avLst>
              <a:gd name="adj1" fmla="val -84073"/>
              <a:gd name="adj2" fmla="val -77816"/>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8" charset="0"/>
              </a:rPr>
              <a:t>Problem list entry interface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I-MAGIC Screen Capture – Problem List</a:t>
            </a:r>
            <a:endParaRPr lang="en-US" dirty="0"/>
          </a:p>
        </p:txBody>
      </p:sp>
      <p:pic>
        <p:nvPicPr>
          <p:cNvPr id="3075" name="Picture 3" descr="Screen capture showing what happens when you begin entering terms to your problem list.  Based on what you type, the system suggests relevant SNOMED CT terms included in the published map." title="Screen Capture of I-MAGIC - Entering Problem List"/>
          <p:cNvPicPr>
            <a:picLocks noChangeAspect="1" noChangeArrowheads="1"/>
          </p:cNvPicPr>
          <p:nvPr/>
        </p:nvPicPr>
        <p:blipFill>
          <a:blip r:embed="rId2" cstate="print"/>
          <a:srcRect/>
          <a:stretch>
            <a:fillRect/>
          </a:stretch>
        </p:blipFill>
        <p:spPr bwMode="auto">
          <a:xfrm>
            <a:off x="163512" y="1"/>
            <a:ext cx="8370888" cy="6845874"/>
          </a:xfrm>
          <a:prstGeom prst="rect">
            <a:avLst/>
          </a:prstGeom>
          <a:noFill/>
          <a:ln w="9525">
            <a:noFill/>
            <a:miter lim="800000"/>
            <a:headEnd/>
            <a:tailEnd/>
          </a:ln>
        </p:spPr>
      </p:pic>
      <p:sp>
        <p:nvSpPr>
          <p:cNvPr id="4" name="Rounded Rectangular Callout 3"/>
          <p:cNvSpPr/>
          <p:nvPr/>
        </p:nvSpPr>
        <p:spPr bwMode="auto">
          <a:xfrm>
            <a:off x="6400800" y="2895600"/>
            <a:ext cx="2590800" cy="1447800"/>
          </a:xfrm>
          <a:prstGeom prst="wedgeRoundRectCallout">
            <a:avLst>
              <a:gd name="adj1" fmla="val -76873"/>
              <a:gd name="adj2" fmla="val 56783"/>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pitchFamily="18" charset="0"/>
              </a:rPr>
              <a:t>SNOMED CT terms included in the published map</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90562"/>
            <a:ext cx="8610600" cy="1062037"/>
          </a:xfrm>
        </p:spPr>
        <p:txBody>
          <a:bodyPr/>
          <a:lstStyle/>
          <a:p>
            <a:r>
              <a:rPr lang="en-US" dirty="0" smtClean="0"/>
              <a:t>I-MAGIC Screen Capture – Get ICD Codes Button</a:t>
            </a:r>
            <a:endParaRPr lang="en-US" dirty="0"/>
          </a:p>
        </p:txBody>
      </p:sp>
      <p:pic>
        <p:nvPicPr>
          <p:cNvPr id="4098" name="Picture 2" descr="Screen capture of main I-MAGIC page showing which button to select in order to see related ICD-10-CM codes related to your problem list." title="Screen Capture of I-MAGIC - Get ICD Codes Button"/>
          <p:cNvPicPr>
            <a:picLocks noChangeAspect="1" noChangeArrowheads="1"/>
          </p:cNvPicPr>
          <p:nvPr/>
        </p:nvPicPr>
        <p:blipFill>
          <a:blip r:embed="rId2" cstate="print"/>
          <a:srcRect/>
          <a:stretch>
            <a:fillRect/>
          </a:stretch>
        </p:blipFill>
        <p:spPr bwMode="auto">
          <a:xfrm>
            <a:off x="0" y="690563"/>
            <a:ext cx="9144000" cy="5226441"/>
          </a:xfrm>
          <a:prstGeom prst="rect">
            <a:avLst/>
          </a:prstGeom>
          <a:noFill/>
          <a:ln w="9525">
            <a:noFill/>
            <a:miter lim="800000"/>
            <a:headEnd/>
            <a:tailEnd/>
          </a:ln>
        </p:spPr>
      </p:pic>
      <p:sp>
        <p:nvSpPr>
          <p:cNvPr id="3" name="Rounded Rectangular Callout 2"/>
          <p:cNvSpPr/>
          <p:nvPr/>
        </p:nvSpPr>
        <p:spPr bwMode="auto">
          <a:xfrm>
            <a:off x="3886200" y="3581400"/>
            <a:ext cx="2514600" cy="1447800"/>
          </a:xfrm>
          <a:prstGeom prst="wedgeRoundRectCallout">
            <a:avLst>
              <a:gd name="adj1" fmla="val -97005"/>
              <a:gd name="adj2" fmla="val 91087"/>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8" charset="0"/>
              </a:rPr>
              <a:t>Click here to see ICD-10-CM codes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610600" cy="1143000"/>
          </a:xfrm>
        </p:spPr>
        <p:txBody>
          <a:bodyPr/>
          <a:lstStyle/>
          <a:p>
            <a:r>
              <a:rPr lang="en-US" dirty="0" smtClean="0"/>
              <a:t>I-MAGIC Screen Capture – Refine ICD-10-CM Codes</a:t>
            </a:r>
            <a:endParaRPr lang="en-US" dirty="0"/>
          </a:p>
        </p:txBody>
      </p:sp>
      <p:pic>
        <p:nvPicPr>
          <p:cNvPr id="5122" name="Picture 2" descr="Screen Capture of I-MAGIC page showing details on the ICD-10-CM codes.  Any available options for refining the ICD-10-CM codes listed are available on the right of the page (e.g. specifying laterality or seeing relevant ICD notes)." title="Screen Capture I-MAGIC - Refining ICD-10-CM Codes"/>
          <p:cNvPicPr>
            <a:picLocks noChangeAspect="1" noChangeArrowheads="1"/>
          </p:cNvPicPr>
          <p:nvPr/>
        </p:nvPicPr>
        <p:blipFill>
          <a:blip r:embed="rId2" cstate="print"/>
          <a:srcRect/>
          <a:stretch>
            <a:fillRect/>
          </a:stretch>
        </p:blipFill>
        <p:spPr bwMode="auto">
          <a:xfrm>
            <a:off x="1" y="847725"/>
            <a:ext cx="9144000" cy="4882806"/>
          </a:xfrm>
          <a:prstGeom prst="rect">
            <a:avLst/>
          </a:prstGeom>
          <a:noFill/>
          <a:ln w="9525">
            <a:noFill/>
            <a:miter lim="800000"/>
            <a:headEnd/>
            <a:tailEnd/>
          </a:ln>
        </p:spPr>
      </p:pic>
      <p:sp>
        <p:nvSpPr>
          <p:cNvPr id="4" name="TextBox 3"/>
          <p:cNvSpPr txBox="1"/>
          <p:nvPr/>
        </p:nvSpPr>
        <p:spPr>
          <a:xfrm>
            <a:off x="990600" y="5638800"/>
            <a:ext cx="1828800" cy="830997"/>
          </a:xfrm>
          <a:prstGeom prst="rect">
            <a:avLst/>
          </a:prstGeom>
          <a:noFill/>
        </p:spPr>
        <p:txBody>
          <a:bodyPr wrap="square" rtlCol="0">
            <a:spAutoFit/>
          </a:bodyPr>
          <a:lstStyle/>
          <a:p>
            <a:r>
              <a:rPr lang="en-US" dirty="0" smtClean="0">
                <a:solidFill>
                  <a:srgbClr val="FF0000"/>
                </a:solidFill>
              </a:rPr>
              <a:t>ICD-10-CM codes</a:t>
            </a:r>
            <a:endParaRPr lang="en-US" dirty="0">
              <a:solidFill>
                <a:srgbClr val="FF0000"/>
              </a:solidFill>
            </a:endParaRPr>
          </a:p>
        </p:txBody>
      </p:sp>
      <p:sp>
        <p:nvSpPr>
          <p:cNvPr id="3" name="Oval 2" descr="Screen capture of I-MAGIC showing where the ICD-10-CM codes are located on the page.  " title="I-MAGIC - location of ICD-10-CM Codes"/>
          <p:cNvSpPr/>
          <p:nvPr/>
        </p:nvSpPr>
        <p:spPr bwMode="auto">
          <a:xfrm>
            <a:off x="1143000" y="3352800"/>
            <a:ext cx="990600" cy="2133600"/>
          </a:xfrm>
          <a:prstGeom prst="ellipse">
            <a:avLst/>
          </a:prstGeom>
          <a:noFill/>
          <a:ln w="9525" cap="flat" cmpd="sng" algn="ctr">
            <a:solidFill>
              <a:srgbClr val="EB23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sp>
        <p:nvSpPr>
          <p:cNvPr id="5" name="Rounded Rectangular Callout 4"/>
          <p:cNvSpPr/>
          <p:nvPr/>
        </p:nvSpPr>
        <p:spPr bwMode="auto">
          <a:xfrm>
            <a:off x="4876800" y="5029200"/>
            <a:ext cx="2667000" cy="990600"/>
          </a:xfrm>
          <a:prstGeom prst="wedgeRoundRectCallout">
            <a:avLst>
              <a:gd name="adj1" fmla="val 65636"/>
              <a:gd name="adj2" fmla="val -183331"/>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8" charset="0"/>
              </a:rPr>
              <a:t>Options to refine ICD-10-CM codes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I-MAGIC Screen Capture – Laterality Refinement</a:t>
            </a:r>
            <a:endParaRPr lang="en-US" dirty="0"/>
          </a:p>
        </p:txBody>
      </p:sp>
      <p:pic>
        <p:nvPicPr>
          <p:cNvPr id="6146" name="Picture 2" descr="Screen capture of I-MAGIC showing laterality refinement choices available for refining ICD-10-CM codes." title="Screen Capture of I-MAGIC - Laterality"/>
          <p:cNvPicPr>
            <a:picLocks noChangeAspect="1" noChangeArrowheads="1"/>
          </p:cNvPicPr>
          <p:nvPr/>
        </p:nvPicPr>
        <p:blipFill>
          <a:blip r:embed="rId2" cstate="print"/>
          <a:srcRect/>
          <a:stretch>
            <a:fillRect/>
          </a:stretch>
        </p:blipFill>
        <p:spPr bwMode="auto">
          <a:xfrm>
            <a:off x="0" y="114301"/>
            <a:ext cx="9164469" cy="6210300"/>
          </a:xfrm>
          <a:prstGeom prst="rect">
            <a:avLst/>
          </a:prstGeom>
          <a:noFill/>
          <a:ln w="9525">
            <a:noFill/>
            <a:miter lim="800000"/>
            <a:headEnd/>
            <a:tailEnd/>
          </a:ln>
        </p:spPr>
      </p:pic>
      <p:sp>
        <p:nvSpPr>
          <p:cNvPr id="4" name="TextBox 3"/>
          <p:cNvSpPr txBox="1"/>
          <p:nvPr/>
        </p:nvSpPr>
        <p:spPr>
          <a:xfrm>
            <a:off x="6705600" y="3657600"/>
            <a:ext cx="2133600" cy="707886"/>
          </a:xfrm>
          <a:prstGeom prst="rect">
            <a:avLst/>
          </a:prstGeom>
          <a:noFill/>
        </p:spPr>
        <p:txBody>
          <a:bodyPr wrap="square" rtlCol="0">
            <a:spAutoFit/>
          </a:bodyPr>
          <a:lstStyle/>
          <a:p>
            <a:r>
              <a:rPr lang="en-US" sz="2000" dirty="0" smtClean="0">
                <a:solidFill>
                  <a:srgbClr val="FF0000"/>
                </a:solidFill>
              </a:rPr>
              <a:t>Laterality refinement choices</a:t>
            </a:r>
            <a:endParaRPr lang="en-US" sz="2000" dirty="0">
              <a:solidFill>
                <a:srgbClr val="FF0000"/>
              </a:solidFill>
            </a:endParaRPr>
          </a:p>
        </p:txBody>
      </p:sp>
      <p:sp>
        <p:nvSpPr>
          <p:cNvPr id="3" name="Oval 2" descr="Screen capture of I-MAGIC page highlighting the radio buttons available for Laterality refinement of the ICD-10-CM codes." title="I-MAGIC Laterality Refinement Choices"/>
          <p:cNvSpPr/>
          <p:nvPr/>
        </p:nvSpPr>
        <p:spPr bwMode="auto">
          <a:xfrm>
            <a:off x="1828800" y="3200400"/>
            <a:ext cx="4800600" cy="1676400"/>
          </a:xfrm>
          <a:prstGeom prst="ellipse">
            <a:avLst/>
          </a:prstGeom>
          <a:noFill/>
          <a:ln w="9525" cap="flat" cmpd="sng" algn="ctr">
            <a:solidFill>
              <a:srgbClr val="EB23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I-MAGIC Screen Capture – ICD Coding Notes</a:t>
            </a:r>
            <a:endParaRPr lang="en-US" dirty="0"/>
          </a:p>
        </p:txBody>
      </p:sp>
      <p:pic>
        <p:nvPicPr>
          <p:cNvPr id="7170" name="Picture 2" descr="Screen Capture showing an example of ICD Notes available for refining ICD-10-CM codes." title="Screen Capture of I-MAGIC - ICD Notes"/>
          <p:cNvPicPr>
            <a:picLocks noChangeAspect="1" noChangeArrowheads="1"/>
          </p:cNvPicPr>
          <p:nvPr/>
        </p:nvPicPr>
        <p:blipFill>
          <a:blip r:embed="rId2" cstate="print"/>
          <a:srcRect/>
          <a:stretch>
            <a:fillRect/>
          </a:stretch>
        </p:blipFill>
        <p:spPr bwMode="auto">
          <a:xfrm>
            <a:off x="-1" y="0"/>
            <a:ext cx="9147545" cy="6857999"/>
          </a:xfrm>
          <a:prstGeom prst="rect">
            <a:avLst/>
          </a:prstGeom>
          <a:noFill/>
          <a:ln w="9525">
            <a:noFill/>
            <a:miter lim="800000"/>
            <a:headEnd/>
            <a:tailEnd/>
          </a:ln>
        </p:spPr>
      </p:pic>
      <p:sp>
        <p:nvSpPr>
          <p:cNvPr id="4" name="TextBox 3"/>
          <p:cNvSpPr txBox="1"/>
          <p:nvPr/>
        </p:nvSpPr>
        <p:spPr>
          <a:xfrm>
            <a:off x="381000" y="3505200"/>
            <a:ext cx="1676400" cy="830997"/>
          </a:xfrm>
          <a:prstGeom prst="rect">
            <a:avLst/>
          </a:prstGeom>
          <a:noFill/>
        </p:spPr>
        <p:txBody>
          <a:bodyPr wrap="square" rtlCol="0">
            <a:spAutoFit/>
          </a:bodyPr>
          <a:lstStyle/>
          <a:p>
            <a:r>
              <a:rPr lang="en-US" dirty="0" smtClean="0">
                <a:solidFill>
                  <a:srgbClr val="FF0000"/>
                </a:solidFill>
              </a:rPr>
              <a:t>ICD coding notes</a:t>
            </a:r>
            <a:endParaRPr lang="en-US" dirty="0">
              <a:solidFill>
                <a:srgbClr val="FF0000"/>
              </a:solidFill>
            </a:endParaRPr>
          </a:p>
        </p:txBody>
      </p:sp>
      <p:sp>
        <p:nvSpPr>
          <p:cNvPr id="3" name="Oval 2" descr="Screen capture of I-MAGIC page providing an example of the type of ICD coding notes that will be available in the system.  " title="I-MAGIC ICD Notes"/>
          <p:cNvSpPr/>
          <p:nvPr/>
        </p:nvSpPr>
        <p:spPr bwMode="auto">
          <a:xfrm>
            <a:off x="1981200" y="2819400"/>
            <a:ext cx="6172200" cy="28956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8610600" cy="1066800"/>
          </a:xfrm>
        </p:spPr>
        <p:txBody>
          <a:bodyPr/>
          <a:lstStyle/>
          <a:p>
            <a:r>
              <a:rPr lang="en-US" dirty="0" smtClean="0"/>
              <a:t>I-MAGIC Screen Capture – ICD-10-CM Code for Adult</a:t>
            </a:r>
            <a:endParaRPr lang="en-US" dirty="0"/>
          </a:p>
        </p:txBody>
      </p:sp>
      <p:pic>
        <p:nvPicPr>
          <p:cNvPr id="8194" name="Picture 2" descr="Screen Capture showing how I-MAGIC provides the relveant ICD-10-CM code for an adult based on the &quot;Date of Birth&quot; provided for this patient." title="Screen Capture I-MAGIC - ICD-10-CM Code for Adult"/>
          <p:cNvPicPr>
            <a:picLocks noChangeAspect="1" noChangeArrowheads="1"/>
          </p:cNvPicPr>
          <p:nvPr/>
        </p:nvPicPr>
        <p:blipFill>
          <a:blip r:embed="rId2" cstate="print"/>
          <a:srcRect/>
          <a:stretch>
            <a:fillRect/>
          </a:stretch>
        </p:blipFill>
        <p:spPr bwMode="auto">
          <a:xfrm>
            <a:off x="1" y="828675"/>
            <a:ext cx="9144000" cy="4918841"/>
          </a:xfrm>
          <a:prstGeom prst="rect">
            <a:avLst/>
          </a:prstGeom>
          <a:noFill/>
          <a:ln w="9525">
            <a:noFill/>
            <a:miter lim="800000"/>
            <a:headEnd/>
            <a:tailEnd/>
          </a:ln>
        </p:spPr>
      </p:pic>
      <p:sp>
        <p:nvSpPr>
          <p:cNvPr id="3" name="Rounded Rectangular Callout 2"/>
          <p:cNvSpPr/>
          <p:nvPr/>
        </p:nvSpPr>
        <p:spPr bwMode="auto">
          <a:xfrm>
            <a:off x="4876800" y="3962400"/>
            <a:ext cx="2743200" cy="1143000"/>
          </a:xfrm>
          <a:prstGeom prst="wedgeRoundRectCallout">
            <a:avLst>
              <a:gd name="adj1" fmla="val -87141"/>
              <a:gd name="adj2" fmla="val -296"/>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8" charset="0"/>
              </a:rPr>
              <a:t>ICD-10-CM code for adult</a:t>
            </a:r>
          </a:p>
        </p:txBody>
      </p:sp>
      <p:cxnSp>
        <p:nvCxnSpPr>
          <p:cNvPr id="5" name="Straight Arrow Connector 4" descr="Arrow showing the location of the &quot;Date of Birth&quot; used by the system to determine that an ICD-10-CM code for an adult is appropriate." title="I-MAGIC - ICD-10-CM Code for Adult"/>
          <p:cNvCxnSpPr/>
          <p:nvPr/>
        </p:nvCxnSpPr>
        <p:spPr bwMode="auto">
          <a:xfrm flipV="1">
            <a:off x="6553200" y="2667000"/>
            <a:ext cx="304800" cy="1219200"/>
          </a:xfrm>
          <a:prstGeom prst="straightConnector1">
            <a:avLst/>
          </a:prstGeom>
          <a:solidFill>
            <a:schemeClr val="accent1"/>
          </a:solidFill>
          <a:ln w="9525" cap="flat" cmpd="sng" algn="ctr">
            <a:solidFill>
              <a:srgbClr val="EB235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8610600" cy="990600"/>
          </a:xfrm>
        </p:spPr>
        <p:txBody>
          <a:bodyPr/>
          <a:lstStyle/>
          <a:p>
            <a:r>
              <a:rPr lang="en-US" dirty="0" smtClean="0"/>
              <a:t>I-MAGIC Screen Capture – ICD-10-Code for Child</a:t>
            </a:r>
            <a:endParaRPr lang="en-US" dirty="0"/>
          </a:p>
        </p:txBody>
      </p:sp>
      <p:pic>
        <p:nvPicPr>
          <p:cNvPr id="9218" name="Picture 2" descr="Screen Capture showing how I-MAGIC provides the relveant ICD-10-CM code for a child based on the &quot;Date of Birth&quot; provided for this patient." title="Screen Capture I-MAGIC - ICD-10-CM Code for Child"/>
          <p:cNvPicPr>
            <a:picLocks noChangeAspect="1" noChangeArrowheads="1"/>
          </p:cNvPicPr>
          <p:nvPr/>
        </p:nvPicPr>
        <p:blipFill>
          <a:blip r:embed="rId2" cstate="print"/>
          <a:srcRect/>
          <a:stretch>
            <a:fillRect/>
          </a:stretch>
        </p:blipFill>
        <p:spPr bwMode="auto">
          <a:xfrm>
            <a:off x="0" y="800099"/>
            <a:ext cx="9143999" cy="4910007"/>
          </a:xfrm>
          <a:prstGeom prst="rect">
            <a:avLst/>
          </a:prstGeom>
          <a:noFill/>
          <a:ln w="9525">
            <a:noFill/>
            <a:miter lim="800000"/>
            <a:headEnd/>
            <a:tailEnd/>
          </a:ln>
        </p:spPr>
      </p:pic>
      <p:sp>
        <p:nvSpPr>
          <p:cNvPr id="4" name="Rounded Rectangular Callout 3"/>
          <p:cNvSpPr/>
          <p:nvPr/>
        </p:nvSpPr>
        <p:spPr bwMode="auto">
          <a:xfrm>
            <a:off x="4876800" y="3962400"/>
            <a:ext cx="2743200" cy="1143000"/>
          </a:xfrm>
          <a:prstGeom prst="wedgeRoundRectCallout">
            <a:avLst>
              <a:gd name="adj1" fmla="val -80474"/>
              <a:gd name="adj2" fmla="val -6191"/>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8" charset="0"/>
              </a:rPr>
              <a:t>ICD-10-CM code for child</a:t>
            </a:r>
          </a:p>
        </p:txBody>
      </p:sp>
      <p:cxnSp>
        <p:nvCxnSpPr>
          <p:cNvPr id="5" name="Straight Arrow Connector 4" descr="Arrow showing the location of the &quot;Date of Birth&quot; used by the system to determine that an ICD-10-CM code for a child is appropriate." title="I-MAGIC - ICD-10-CM Code for Child"/>
          <p:cNvCxnSpPr/>
          <p:nvPr/>
        </p:nvCxnSpPr>
        <p:spPr bwMode="auto">
          <a:xfrm flipV="1">
            <a:off x="6553200" y="2667000"/>
            <a:ext cx="304800" cy="1219200"/>
          </a:xfrm>
          <a:prstGeom prst="straightConnector1">
            <a:avLst/>
          </a:prstGeom>
          <a:solidFill>
            <a:schemeClr val="accent1"/>
          </a:solidFill>
          <a:ln w="9525" cap="flat" cmpd="sng" algn="ctr">
            <a:solidFill>
              <a:srgbClr val="EB235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610600" cy="1143000"/>
          </a:xfrm>
        </p:spPr>
        <p:txBody>
          <a:bodyPr/>
          <a:lstStyle/>
          <a:p>
            <a:r>
              <a:rPr lang="en-US" dirty="0" smtClean="0"/>
              <a:t>I-MAGIC Screen Capture – ICD-10-CM Code for Newborn</a:t>
            </a:r>
            <a:endParaRPr lang="en-US" dirty="0"/>
          </a:p>
        </p:txBody>
      </p:sp>
      <p:pic>
        <p:nvPicPr>
          <p:cNvPr id="10242" name="Picture 2" descr="Screen Capture showing how I-MAGIC provides the relveant ICD-10-CM code for a newborn based on the &quot;Date of Birth&quot; provided for this patient." title="Screen Capture I-MAGIC - ICD-10-CM Code for Newborn"/>
          <p:cNvPicPr>
            <a:picLocks noChangeAspect="1" noChangeArrowheads="1"/>
          </p:cNvPicPr>
          <p:nvPr/>
        </p:nvPicPr>
        <p:blipFill>
          <a:blip r:embed="rId2" cstate="print"/>
          <a:srcRect/>
          <a:stretch>
            <a:fillRect/>
          </a:stretch>
        </p:blipFill>
        <p:spPr bwMode="auto">
          <a:xfrm>
            <a:off x="1" y="804863"/>
            <a:ext cx="9143999" cy="4915457"/>
          </a:xfrm>
          <a:prstGeom prst="rect">
            <a:avLst/>
          </a:prstGeom>
          <a:noFill/>
          <a:ln w="9525">
            <a:noFill/>
            <a:miter lim="800000"/>
            <a:headEnd/>
            <a:tailEnd/>
          </a:ln>
        </p:spPr>
      </p:pic>
      <p:sp>
        <p:nvSpPr>
          <p:cNvPr id="3" name="Rounded Rectangular Callout 2"/>
          <p:cNvSpPr/>
          <p:nvPr/>
        </p:nvSpPr>
        <p:spPr bwMode="auto">
          <a:xfrm>
            <a:off x="4876800" y="3962400"/>
            <a:ext cx="2743200" cy="1143000"/>
          </a:xfrm>
          <a:prstGeom prst="wedgeRoundRectCallout">
            <a:avLst>
              <a:gd name="adj1" fmla="val -69597"/>
              <a:gd name="adj2" fmla="val -4507"/>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8" charset="0"/>
              </a:rPr>
              <a:t>ICD-10-CM code for newborn</a:t>
            </a:r>
          </a:p>
        </p:txBody>
      </p:sp>
      <p:cxnSp>
        <p:nvCxnSpPr>
          <p:cNvPr id="4" name="Straight Arrow Connector 3" descr="Arrow showing the location of the &quot;Date of Birth&quot; used by the system to determine that an ICD-10-CM code for a newborn is appropriate." title="I-MAGIC - ICD-10-CM Code for Newborn"/>
          <p:cNvCxnSpPr/>
          <p:nvPr/>
        </p:nvCxnSpPr>
        <p:spPr bwMode="auto">
          <a:xfrm flipV="1">
            <a:off x="6553200" y="2667000"/>
            <a:ext cx="304800" cy="1219200"/>
          </a:xfrm>
          <a:prstGeom prst="straightConnector1">
            <a:avLst/>
          </a:prstGeom>
          <a:solidFill>
            <a:schemeClr val="accent1"/>
          </a:solidFill>
          <a:ln w="9525" cap="flat" cmpd="sng" algn="ctr">
            <a:solidFill>
              <a:srgbClr val="EB235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610600" cy="838200"/>
          </a:xfrm>
        </p:spPr>
        <p:txBody>
          <a:bodyPr/>
          <a:lstStyle/>
          <a:p>
            <a:pPr>
              <a:defRPr/>
            </a:pPr>
            <a:r>
              <a:rPr lang="en-US" dirty="0" smtClean="0"/>
              <a:t>An international standard</a:t>
            </a:r>
            <a:endParaRPr lang="en-US" dirty="0"/>
          </a:p>
        </p:txBody>
      </p:sp>
      <p:sp>
        <p:nvSpPr>
          <p:cNvPr id="3" name="Content Placeholder 2"/>
          <p:cNvSpPr>
            <a:spLocks noGrp="1"/>
          </p:cNvSpPr>
          <p:nvPr>
            <p:ph idx="1"/>
          </p:nvPr>
        </p:nvSpPr>
        <p:spPr>
          <a:xfrm>
            <a:off x="685800" y="1447800"/>
            <a:ext cx="8305800" cy="4572000"/>
          </a:xfrm>
        </p:spPr>
        <p:txBody>
          <a:bodyPr>
            <a:normAutofit/>
          </a:bodyPr>
          <a:lstStyle/>
          <a:p>
            <a:pPr>
              <a:defRPr/>
            </a:pPr>
            <a:r>
              <a:rPr lang="en-US" sz="2800" dirty="0" smtClean="0"/>
              <a:t>Owned by IHTSDO (International Health Terminology Standards Development Organisation</a:t>
            </a:r>
            <a:r>
              <a:rPr lang="en-US" sz="3000" dirty="0" smtClean="0"/>
              <a:t>)</a:t>
            </a:r>
          </a:p>
          <a:p>
            <a:pPr>
              <a:defRPr/>
            </a:pPr>
            <a:r>
              <a:rPr lang="en-US" sz="2800" dirty="0" smtClean="0"/>
              <a:t>18 member countries so far, including</a:t>
            </a:r>
          </a:p>
          <a:p>
            <a:pPr lvl="1">
              <a:defRPr/>
            </a:pPr>
            <a:r>
              <a:rPr lang="en-US" sz="2600" dirty="0" smtClean="0"/>
              <a:t>US, UK, Canada, The Netherlands, Spain, Denmark, Australia, New Zealand</a:t>
            </a:r>
          </a:p>
          <a:p>
            <a:pPr>
              <a:defRPr/>
            </a:pPr>
            <a:r>
              <a:rPr lang="en-US" sz="2800" dirty="0" smtClean="0"/>
              <a:t>SNOMED CT can be used by</a:t>
            </a:r>
          </a:p>
          <a:p>
            <a:pPr lvl="2">
              <a:defRPr/>
            </a:pPr>
            <a:r>
              <a:rPr lang="en-US" sz="2000" dirty="0" smtClean="0"/>
              <a:t>Anyone with an Affiliate License (free for all member countries)</a:t>
            </a:r>
          </a:p>
          <a:p>
            <a:pPr lvl="2">
              <a:defRPr/>
            </a:pPr>
            <a:r>
              <a:rPr lang="en-US" sz="2000" dirty="0" smtClean="0"/>
              <a:t>40 low income countries (defined by the World Bank)</a:t>
            </a:r>
          </a:p>
          <a:p>
            <a:pPr lvl="2">
              <a:defRPr/>
            </a:pPr>
            <a:r>
              <a:rPr lang="en-US" sz="2000" dirty="0" smtClean="0"/>
              <a:t>Qualifying research/humanitarian/charitable projects</a:t>
            </a:r>
          </a:p>
          <a:p>
            <a:pPr>
              <a:defRPr/>
            </a:pPr>
            <a:endParaRPr lang="en-US" dirty="0" smtClean="0"/>
          </a:p>
          <a:p>
            <a:pPr>
              <a:defRPr/>
            </a:pPr>
            <a:endParaRPr lang="en-US" dirty="0" smtClean="0"/>
          </a:p>
          <a:p>
            <a:pPr>
              <a:defRPr/>
            </a:pPr>
            <a:endParaRPr lang="en-US" dirty="0" smtClean="0"/>
          </a:p>
          <a:p>
            <a:pPr>
              <a:defRPr/>
            </a:pPr>
            <a:endParaRPr lang="en-US" dirty="0"/>
          </a:p>
        </p:txBody>
      </p:sp>
      <p:sp>
        <p:nvSpPr>
          <p:cNvPr id="39940" name="Slide Number Placeholder 3"/>
          <p:cNvSpPr>
            <a:spLocks noGrp="1"/>
          </p:cNvSpPr>
          <p:nvPr>
            <p:ph type="sldNum" sz="quarter" idx="10"/>
          </p:nvPr>
        </p:nvSpPr>
        <p:spPr>
          <a:xfrm>
            <a:off x="8476488" y="6305550"/>
            <a:ext cx="457200" cy="476250"/>
          </a:xfrm>
          <a:prstGeom prst="rect">
            <a:avLst/>
          </a:prstGeom>
          <a:noFill/>
        </p:spPr>
        <p:txBody>
          <a:bodyPr/>
          <a:lstStyle/>
          <a:p>
            <a:fld id="{831D25A6-70DC-485D-AE0A-897F768D995D}" type="slidenum">
              <a:rPr lang="en-US" smtClean="0">
                <a:latin typeface="Arial" pitchFamily="34" charset="0"/>
              </a:rPr>
              <a:pPr/>
              <a:t>3</a:t>
            </a:fld>
            <a:endParaRPr lang="en-US" dirty="0" smtClean="0">
              <a:latin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610600" cy="1143000"/>
          </a:xfrm>
        </p:spPr>
        <p:txBody>
          <a:bodyPr/>
          <a:lstStyle/>
          <a:p>
            <a:r>
              <a:rPr lang="en-US" dirty="0" smtClean="0"/>
              <a:t>I-MAGIC Screen Capture – ICD-10-CM Code for Male</a:t>
            </a:r>
            <a:endParaRPr lang="en-US" dirty="0"/>
          </a:p>
        </p:txBody>
      </p:sp>
      <p:pic>
        <p:nvPicPr>
          <p:cNvPr id="11266" name="Picture 2" descr="Screen Capture showing how I-MAGIC provides the relveant ICD-10-CM code for a male based on the &quot;Gender&quot; provided for this patient." title="Screen Capture I-MAGIC - ICD-10-CM Code for Male"/>
          <p:cNvPicPr>
            <a:picLocks noChangeAspect="1" noChangeArrowheads="1"/>
          </p:cNvPicPr>
          <p:nvPr/>
        </p:nvPicPr>
        <p:blipFill>
          <a:blip r:embed="rId2" cstate="print"/>
          <a:srcRect/>
          <a:stretch>
            <a:fillRect/>
          </a:stretch>
        </p:blipFill>
        <p:spPr bwMode="auto">
          <a:xfrm>
            <a:off x="1" y="814389"/>
            <a:ext cx="9144000" cy="4864396"/>
          </a:xfrm>
          <a:prstGeom prst="rect">
            <a:avLst/>
          </a:prstGeom>
          <a:noFill/>
          <a:ln w="9525">
            <a:noFill/>
            <a:miter lim="800000"/>
            <a:headEnd/>
            <a:tailEnd/>
          </a:ln>
        </p:spPr>
      </p:pic>
      <p:sp>
        <p:nvSpPr>
          <p:cNvPr id="3" name="Rounded Rectangular Callout 2"/>
          <p:cNvSpPr/>
          <p:nvPr/>
        </p:nvSpPr>
        <p:spPr bwMode="auto">
          <a:xfrm>
            <a:off x="5638800" y="4419600"/>
            <a:ext cx="2743200" cy="1143000"/>
          </a:xfrm>
          <a:prstGeom prst="wedgeRoundRectCallout">
            <a:avLst>
              <a:gd name="adj1" fmla="val -78369"/>
              <a:gd name="adj2" fmla="val -7875"/>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8" charset="0"/>
              </a:rPr>
              <a:t>ICD-10-CM code for male</a:t>
            </a:r>
          </a:p>
        </p:txBody>
      </p:sp>
      <p:cxnSp>
        <p:nvCxnSpPr>
          <p:cNvPr id="4" name="Straight Arrow Connector 3" descr="Arrow showing the location of the &quot;Gender&quot; used by the system to determine that an ICD-10-CM code for a male is appropriate." title="I-MAGIC - ICD-10-CM Code for Male"/>
          <p:cNvCxnSpPr/>
          <p:nvPr/>
        </p:nvCxnSpPr>
        <p:spPr bwMode="auto">
          <a:xfrm flipH="1" flipV="1">
            <a:off x="4953000" y="2667000"/>
            <a:ext cx="1524000" cy="1676400"/>
          </a:xfrm>
          <a:prstGeom prst="straightConnector1">
            <a:avLst/>
          </a:prstGeom>
          <a:solidFill>
            <a:schemeClr val="accent1"/>
          </a:solidFill>
          <a:ln w="9525" cap="flat" cmpd="sng" algn="ctr">
            <a:solidFill>
              <a:srgbClr val="EB235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610600" cy="1066800"/>
          </a:xfrm>
        </p:spPr>
        <p:txBody>
          <a:bodyPr/>
          <a:lstStyle/>
          <a:p>
            <a:r>
              <a:rPr lang="en-US" dirty="0" smtClean="0"/>
              <a:t>I-MAGIC Screen Capture – ICD-10-CM Code for Female</a:t>
            </a:r>
            <a:endParaRPr lang="en-US" dirty="0"/>
          </a:p>
        </p:txBody>
      </p:sp>
      <p:pic>
        <p:nvPicPr>
          <p:cNvPr id="12290" name="Picture 2" descr="Screen Capture showing how I-MAGIC provides the relveant ICD-10-CM code for a female based on the &quot;Gender&quot; provided for this patient." title="Screen Capture I-MAGIC - ICD-10-CM Code for Female"/>
          <p:cNvPicPr>
            <a:picLocks noChangeAspect="1" noChangeArrowheads="1"/>
          </p:cNvPicPr>
          <p:nvPr/>
        </p:nvPicPr>
        <p:blipFill>
          <a:blip r:embed="rId2" cstate="print"/>
          <a:srcRect/>
          <a:stretch>
            <a:fillRect/>
          </a:stretch>
        </p:blipFill>
        <p:spPr bwMode="auto">
          <a:xfrm>
            <a:off x="1" y="804864"/>
            <a:ext cx="9144000" cy="4929886"/>
          </a:xfrm>
          <a:prstGeom prst="rect">
            <a:avLst/>
          </a:prstGeom>
          <a:noFill/>
          <a:ln w="9525">
            <a:noFill/>
            <a:miter lim="800000"/>
            <a:headEnd/>
            <a:tailEnd/>
          </a:ln>
        </p:spPr>
      </p:pic>
      <p:sp>
        <p:nvSpPr>
          <p:cNvPr id="3" name="Rounded Rectangular Callout 2"/>
          <p:cNvSpPr/>
          <p:nvPr/>
        </p:nvSpPr>
        <p:spPr bwMode="auto">
          <a:xfrm>
            <a:off x="5638800" y="4419600"/>
            <a:ext cx="2743200" cy="1143000"/>
          </a:xfrm>
          <a:prstGeom prst="wedgeRoundRectCallout">
            <a:avLst>
              <a:gd name="adj1" fmla="val -109246"/>
              <a:gd name="adj2" fmla="val -6191"/>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8" charset="0"/>
              </a:rPr>
              <a:t>ICD-10-CM code for female</a:t>
            </a:r>
          </a:p>
        </p:txBody>
      </p:sp>
      <p:cxnSp>
        <p:nvCxnSpPr>
          <p:cNvPr id="4" name="Straight Arrow Connector 3" descr="Arrow showing the location of the &quot;Gender&quot; used by the system to determine that an ICD-10-CM code for a female is appropriate." title="I-MAGIC - ICD-10-CM Code for Female"/>
          <p:cNvCxnSpPr/>
          <p:nvPr/>
        </p:nvCxnSpPr>
        <p:spPr bwMode="auto">
          <a:xfrm flipH="1" flipV="1">
            <a:off x="4953000" y="2667000"/>
            <a:ext cx="1524000" cy="1676400"/>
          </a:xfrm>
          <a:prstGeom prst="straightConnector1">
            <a:avLst/>
          </a:prstGeom>
          <a:solidFill>
            <a:schemeClr val="accent1"/>
          </a:solidFill>
          <a:ln w="9525" cap="flat" cmpd="sng" algn="ctr">
            <a:solidFill>
              <a:srgbClr val="EB235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I-MAGIC Screen Capture – Trimester and Fetus Specification</a:t>
            </a:r>
            <a:endParaRPr lang="en-US" dirty="0"/>
          </a:p>
        </p:txBody>
      </p:sp>
      <p:pic>
        <p:nvPicPr>
          <p:cNvPr id="13314" name="Picture 2" descr="Screen capture of I-Magic showing the radio buttons that might be avaialble for refining ICD-10-CM codes based on trimester and fetus specifications." title="Screen Capture I-Magic - Trimester and Fetus Specifications"/>
          <p:cNvPicPr>
            <a:picLocks noChangeAspect="1" noChangeArrowheads="1"/>
          </p:cNvPicPr>
          <p:nvPr/>
        </p:nvPicPr>
        <p:blipFill>
          <a:blip r:embed="rId2" cstate="print"/>
          <a:srcRect/>
          <a:stretch>
            <a:fillRect/>
          </a:stretch>
        </p:blipFill>
        <p:spPr bwMode="auto">
          <a:xfrm>
            <a:off x="0" y="0"/>
            <a:ext cx="9144000" cy="6802619"/>
          </a:xfrm>
          <a:prstGeom prst="rect">
            <a:avLst/>
          </a:prstGeom>
          <a:noFill/>
          <a:ln w="9525">
            <a:noFill/>
            <a:miter lim="800000"/>
            <a:headEnd/>
            <a:tailEnd/>
          </a:ln>
        </p:spPr>
      </p:pic>
      <p:sp>
        <p:nvSpPr>
          <p:cNvPr id="5" name="TextBox 4"/>
          <p:cNvSpPr txBox="1"/>
          <p:nvPr/>
        </p:nvSpPr>
        <p:spPr>
          <a:xfrm>
            <a:off x="5257800" y="3124200"/>
            <a:ext cx="2362200" cy="830997"/>
          </a:xfrm>
          <a:prstGeom prst="rect">
            <a:avLst/>
          </a:prstGeom>
          <a:noFill/>
        </p:spPr>
        <p:txBody>
          <a:bodyPr wrap="square" rtlCol="0">
            <a:spAutoFit/>
          </a:bodyPr>
          <a:lstStyle/>
          <a:p>
            <a:r>
              <a:rPr lang="en-US" dirty="0" smtClean="0">
                <a:solidFill>
                  <a:srgbClr val="FF0000"/>
                </a:solidFill>
              </a:rPr>
              <a:t>Trimester specification</a:t>
            </a:r>
            <a:endParaRPr lang="en-US" dirty="0">
              <a:solidFill>
                <a:srgbClr val="FF0000"/>
              </a:solidFill>
            </a:endParaRPr>
          </a:p>
        </p:txBody>
      </p:sp>
      <p:sp>
        <p:nvSpPr>
          <p:cNvPr id="3" name="Oval 2" descr="Screen capture of I-MAGIC page highlighting the radio buttons available for refinement of the ICD-10-CM codes based on trimester specification. " title="I-MAGIC - Trimester Specification"/>
          <p:cNvSpPr/>
          <p:nvPr/>
        </p:nvSpPr>
        <p:spPr bwMode="auto">
          <a:xfrm>
            <a:off x="2133600" y="2971800"/>
            <a:ext cx="2667000" cy="13716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sp>
        <p:nvSpPr>
          <p:cNvPr id="6" name="TextBox 5"/>
          <p:cNvSpPr txBox="1"/>
          <p:nvPr/>
        </p:nvSpPr>
        <p:spPr>
          <a:xfrm>
            <a:off x="5486400" y="4648200"/>
            <a:ext cx="2362200" cy="830997"/>
          </a:xfrm>
          <a:prstGeom prst="rect">
            <a:avLst/>
          </a:prstGeom>
          <a:noFill/>
        </p:spPr>
        <p:txBody>
          <a:bodyPr wrap="square" rtlCol="0">
            <a:spAutoFit/>
          </a:bodyPr>
          <a:lstStyle/>
          <a:p>
            <a:r>
              <a:rPr lang="en-US" dirty="0" smtClean="0">
                <a:solidFill>
                  <a:srgbClr val="FF0000"/>
                </a:solidFill>
              </a:rPr>
              <a:t>Fetus specification</a:t>
            </a:r>
            <a:endParaRPr lang="en-US" dirty="0">
              <a:solidFill>
                <a:srgbClr val="FF0000"/>
              </a:solidFill>
            </a:endParaRPr>
          </a:p>
        </p:txBody>
      </p:sp>
      <p:sp>
        <p:nvSpPr>
          <p:cNvPr id="4" name="Oval 3" descr="Screen capture of I-MAGIC page highlighting the radio buttons available for refinement of the ICD-10-CM codes based on fetus specification." title="I-MAGIC - Fetus Specification"/>
          <p:cNvSpPr/>
          <p:nvPr/>
        </p:nvSpPr>
        <p:spPr bwMode="auto">
          <a:xfrm flipV="1">
            <a:off x="1905000" y="4343400"/>
            <a:ext cx="3429000" cy="18288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I-MAGIC Screen Capture – Problem Refinement</a:t>
            </a:r>
            <a:endParaRPr lang="en-US" dirty="0"/>
          </a:p>
        </p:txBody>
      </p:sp>
      <p:pic>
        <p:nvPicPr>
          <p:cNvPr id="14338" name="Picture 2" descr="Screen capture of I-Magic showing an example of the radio buttons indicating that different ICD-10-CM codes might be used if more specific conditions apply.  If additional conditions apply then the user can instruct I-MAGIC to replace the original problem with the more specific diagnosis." title="Screen Capture I-MAGIC - Problem Refinement"/>
          <p:cNvPicPr>
            <a:picLocks noChangeAspect="1" noChangeArrowheads="1"/>
          </p:cNvPicPr>
          <p:nvPr/>
        </p:nvPicPr>
        <p:blipFill>
          <a:blip r:embed="rId2" cstate="print"/>
          <a:srcRect/>
          <a:stretch>
            <a:fillRect/>
          </a:stretch>
        </p:blipFill>
        <p:spPr bwMode="auto">
          <a:xfrm>
            <a:off x="1" y="338139"/>
            <a:ext cx="9143999" cy="5789713"/>
          </a:xfrm>
          <a:prstGeom prst="rect">
            <a:avLst/>
          </a:prstGeom>
          <a:noFill/>
          <a:ln w="9525">
            <a:noFill/>
            <a:miter lim="800000"/>
            <a:headEnd/>
            <a:tailEnd/>
          </a:ln>
        </p:spPr>
      </p:pic>
      <p:sp>
        <p:nvSpPr>
          <p:cNvPr id="5" name="TextBox 4"/>
          <p:cNvSpPr txBox="1"/>
          <p:nvPr/>
        </p:nvSpPr>
        <p:spPr>
          <a:xfrm>
            <a:off x="5334000" y="3886200"/>
            <a:ext cx="3276600" cy="1015663"/>
          </a:xfrm>
          <a:prstGeom prst="rect">
            <a:avLst/>
          </a:prstGeom>
          <a:noFill/>
        </p:spPr>
        <p:txBody>
          <a:bodyPr wrap="square" rtlCol="0">
            <a:spAutoFit/>
          </a:bodyPr>
          <a:lstStyle/>
          <a:p>
            <a:r>
              <a:rPr lang="en-US" sz="2000" dirty="0" smtClean="0">
                <a:solidFill>
                  <a:srgbClr val="FF0000"/>
                </a:solidFill>
              </a:rPr>
              <a:t>Different ICD-10-CM codes if these more specific conditions apply</a:t>
            </a:r>
            <a:endParaRPr lang="en-US" sz="2000" dirty="0">
              <a:solidFill>
                <a:srgbClr val="FF0000"/>
              </a:solidFill>
            </a:endParaRPr>
          </a:p>
        </p:txBody>
      </p:sp>
      <p:sp>
        <p:nvSpPr>
          <p:cNvPr id="4" name="Oval 3" descr="Screen capture of I-MAGIC page highlighting the radio buttons available for indicating if more specific conditions apply that may generate more specific ICD-10-CM codes." title="I-MAGIC - Specific Conditions Apply"/>
          <p:cNvSpPr/>
          <p:nvPr/>
        </p:nvSpPr>
        <p:spPr bwMode="auto">
          <a:xfrm>
            <a:off x="2209800" y="3810000"/>
            <a:ext cx="2590800" cy="990600"/>
          </a:xfrm>
          <a:prstGeom prst="ellipse">
            <a:avLst/>
          </a:prstGeom>
          <a:noFill/>
          <a:ln w="9525" cap="flat" cmpd="sng" algn="ctr">
            <a:solidFill>
              <a:srgbClr val="EB23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I-MAGIC Screen Capture – Mandatory Refinement Choices</a:t>
            </a:r>
            <a:endParaRPr lang="en-US" dirty="0"/>
          </a:p>
        </p:txBody>
      </p:sp>
      <p:pic>
        <p:nvPicPr>
          <p:cNvPr id="15362" name="Picture 2" descr="Screen capture of I-MAGIC showing an example of what will be seen when no valid default ICD-10-CM code is available based on the problem entered.  A list of radio buttons will be available showing the mandatory refinement choices." title="Screen Capture I-MAGIC - No Valid Default ICD-10-CM Code Available"/>
          <p:cNvPicPr>
            <a:picLocks noChangeAspect="1" noChangeArrowheads="1"/>
          </p:cNvPicPr>
          <p:nvPr/>
        </p:nvPicPr>
        <p:blipFill>
          <a:blip r:embed="rId2" cstate="print"/>
          <a:srcRect/>
          <a:stretch>
            <a:fillRect/>
          </a:stretch>
        </p:blipFill>
        <p:spPr bwMode="auto">
          <a:xfrm>
            <a:off x="1" y="661989"/>
            <a:ext cx="9143999" cy="5083889"/>
          </a:xfrm>
          <a:prstGeom prst="rect">
            <a:avLst/>
          </a:prstGeom>
          <a:noFill/>
          <a:ln w="9525">
            <a:noFill/>
            <a:miter lim="800000"/>
            <a:headEnd/>
            <a:tailEnd/>
          </a:ln>
        </p:spPr>
      </p:pic>
      <p:sp>
        <p:nvSpPr>
          <p:cNvPr id="3" name="Rounded Rectangular Callout 2"/>
          <p:cNvSpPr/>
          <p:nvPr/>
        </p:nvSpPr>
        <p:spPr bwMode="auto">
          <a:xfrm>
            <a:off x="533400" y="3886200"/>
            <a:ext cx="1676400" cy="990600"/>
          </a:xfrm>
          <a:prstGeom prst="wedgeRoundRectCallout">
            <a:avLst>
              <a:gd name="adj1" fmla="val 26593"/>
              <a:gd name="adj2" fmla="val -103465"/>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pitchFamily="18" charset="0"/>
              </a:rPr>
              <a:t>No valid default ICD-10-CM code</a:t>
            </a:r>
          </a:p>
        </p:txBody>
      </p:sp>
      <p:sp>
        <p:nvSpPr>
          <p:cNvPr id="5" name="TextBox 4"/>
          <p:cNvSpPr txBox="1"/>
          <p:nvPr/>
        </p:nvSpPr>
        <p:spPr>
          <a:xfrm>
            <a:off x="7086600" y="3886200"/>
            <a:ext cx="1828800" cy="1015663"/>
          </a:xfrm>
          <a:prstGeom prst="rect">
            <a:avLst/>
          </a:prstGeom>
          <a:noFill/>
        </p:spPr>
        <p:txBody>
          <a:bodyPr wrap="square" rtlCol="0">
            <a:spAutoFit/>
          </a:bodyPr>
          <a:lstStyle/>
          <a:p>
            <a:r>
              <a:rPr lang="en-US" sz="2000" dirty="0" smtClean="0">
                <a:solidFill>
                  <a:srgbClr val="FF0000"/>
                </a:solidFill>
              </a:rPr>
              <a:t>Mandatory refinement choices</a:t>
            </a:r>
            <a:endParaRPr lang="en-US" sz="2000" dirty="0">
              <a:solidFill>
                <a:srgbClr val="FF0000"/>
              </a:solidFill>
            </a:endParaRPr>
          </a:p>
        </p:txBody>
      </p:sp>
      <p:sp>
        <p:nvSpPr>
          <p:cNvPr id="4" name="Oval 3" descr="Screen capture of I-MAGIC page highlighting the radio buttons available for selecting from the mandatory refinement choices that appear when no valid default ICD-10-CM code is available based on the problem entered into the system." title="I-MAGIC - Mandatory Refinement Choices"/>
          <p:cNvSpPr/>
          <p:nvPr/>
        </p:nvSpPr>
        <p:spPr bwMode="auto">
          <a:xfrm>
            <a:off x="2209800" y="3200400"/>
            <a:ext cx="4724400" cy="19812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610600" cy="838200"/>
          </a:xfrm>
        </p:spPr>
        <p:txBody>
          <a:bodyPr/>
          <a:lstStyle/>
          <a:p>
            <a:r>
              <a:rPr lang="en-US" dirty="0" smtClean="0"/>
              <a:t>NLM SNOMED CT resources</a:t>
            </a:r>
            <a:endParaRPr lang="en-US" dirty="0"/>
          </a:p>
        </p:txBody>
      </p:sp>
      <p:sp>
        <p:nvSpPr>
          <p:cNvPr id="3" name="Content Placeholder 2"/>
          <p:cNvSpPr>
            <a:spLocks noGrp="1"/>
          </p:cNvSpPr>
          <p:nvPr>
            <p:ph idx="1"/>
          </p:nvPr>
        </p:nvSpPr>
        <p:spPr>
          <a:xfrm>
            <a:off x="228600" y="1600200"/>
            <a:ext cx="8610600" cy="4114800"/>
          </a:xfrm>
        </p:spPr>
        <p:txBody>
          <a:bodyPr>
            <a:noAutofit/>
          </a:bodyPr>
          <a:lstStyle/>
          <a:p>
            <a:r>
              <a:rPr lang="en-US" sz="1600" dirty="0" smtClean="0"/>
              <a:t>Subsets</a:t>
            </a:r>
          </a:p>
          <a:p>
            <a:pPr lvl="1"/>
            <a:r>
              <a:rPr lang="en-US" sz="1200" dirty="0" smtClean="0"/>
              <a:t>CORE Problem List Subset  </a:t>
            </a:r>
            <a:r>
              <a:rPr lang="en-US" sz="1200" dirty="0" smtClean="0">
                <a:hlinkClick r:id="rId2" tooltip="CORE Problem List Subset URL"/>
              </a:rPr>
              <a:t>http://www.nlm.nih.gov/research/umls/Snomed/core_subset.html</a:t>
            </a:r>
            <a:endParaRPr lang="en-US" sz="1200" dirty="0" smtClean="0"/>
          </a:p>
          <a:p>
            <a:pPr lvl="1"/>
            <a:endParaRPr lang="en-US" sz="1200" dirty="0" smtClean="0"/>
          </a:p>
          <a:p>
            <a:pPr lvl="1"/>
            <a:r>
              <a:rPr lang="en-US" sz="1200" dirty="0" smtClean="0"/>
              <a:t>Convergent Medical Terminology Subsets   </a:t>
            </a:r>
            <a:r>
              <a:rPr lang="en-US" sz="1200" dirty="0" smtClean="0">
                <a:hlinkClick r:id="rId3" tooltip="Convergent Medical Terminology Subsets URL"/>
              </a:rPr>
              <a:t>http://www.nlm.nih.gov/research/umls/Snomed/cmt.html</a:t>
            </a:r>
            <a:endParaRPr lang="en-US" sz="1200" dirty="0" smtClean="0"/>
          </a:p>
          <a:p>
            <a:pPr lvl="1"/>
            <a:endParaRPr lang="en-US" sz="1200" dirty="0" smtClean="0"/>
          </a:p>
          <a:p>
            <a:pPr lvl="1"/>
            <a:r>
              <a:rPr lang="en-US" sz="1200" dirty="0" smtClean="0"/>
              <a:t>Nursing Problem List Subset </a:t>
            </a:r>
            <a:r>
              <a:rPr lang="en-US" sz="1200" dirty="0" smtClean="0">
                <a:hlinkClick r:id="rId4" tooltip="Nursing Problem List Subset URL"/>
              </a:rPr>
              <a:t>http://www.nlm.nih.gov/research/umls/Snomed/nursing_problemlist_subset.html</a:t>
            </a:r>
            <a:endParaRPr lang="en-US" sz="1200" dirty="0" smtClean="0"/>
          </a:p>
          <a:p>
            <a:pPr lvl="1"/>
            <a:endParaRPr lang="en-US" sz="1200" dirty="0" smtClean="0"/>
          </a:p>
          <a:p>
            <a:pPr lvl="1"/>
            <a:r>
              <a:rPr lang="en-US" sz="1200" dirty="0" smtClean="0"/>
              <a:t>Route of Administration Subset   </a:t>
            </a:r>
            <a:r>
              <a:rPr lang="en-US" sz="1200" dirty="0" smtClean="0">
                <a:hlinkClick r:id="rId5" tooltip="Route of Administration Subset URL"/>
              </a:rPr>
              <a:t>http://www.nlm.nih.gov/research/umls/Snomed/roa_subset.html</a:t>
            </a:r>
            <a:endParaRPr lang="en-US" sz="1200" dirty="0" smtClean="0"/>
          </a:p>
          <a:p>
            <a:r>
              <a:rPr lang="en-US" sz="1600" dirty="0" smtClean="0"/>
              <a:t>Mappings</a:t>
            </a:r>
          </a:p>
          <a:p>
            <a:pPr lvl="1"/>
            <a:r>
              <a:rPr lang="en-US" sz="1200" dirty="0" smtClean="0"/>
              <a:t>SNOMED CT to ICD-10-CM Map </a:t>
            </a:r>
            <a:r>
              <a:rPr lang="en-US" sz="1200" dirty="0" smtClean="0">
                <a:hlinkClick r:id="rId6" tooltip="SNOMED CT to ICD-10-CM Map URL"/>
              </a:rPr>
              <a:t>http://www.nlm.nih.gov/research/umls/mapping_projects/snomedct_to_icd10cm.html</a:t>
            </a:r>
            <a:endParaRPr lang="en-US" sz="1200" dirty="0" smtClean="0"/>
          </a:p>
          <a:p>
            <a:pPr lvl="1"/>
            <a:endParaRPr lang="en-US" sz="1200" dirty="0" smtClean="0"/>
          </a:p>
          <a:p>
            <a:pPr lvl="1"/>
            <a:r>
              <a:rPr lang="en-US" sz="1200" dirty="0" smtClean="0"/>
              <a:t>SNOMED CT to ICD-9-CM Map </a:t>
            </a:r>
            <a:r>
              <a:rPr lang="en-US" sz="1200" dirty="0" smtClean="0">
                <a:hlinkClick r:id="rId7" tooltip="SNOMED CT to ICD-9-CM Map URL"/>
              </a:rPr>
              <a:t>http://www.nlm.nih.gov/research/umls/mapping_projects/snomedct_to_icd9cm_reimburse.html</a:t>
            </a:r>
            <a:endParaRPr lang="en-US" sz="1200" dirty="0" smtClean="0"/>
          </a:p>
          <a:p>
            <a:pPr lvl="1"/>
            <a:endParaRPr lang="en-US" sz="1200" dirty="0" smtClean="0"/>
          </a:p>
          <a:p>
            <a:pPr lvl="1"/>
            <a:r>
              <a:rPr lang="en-US" sz="1200" dirty="0" smtClean="0"/>
              <a:t>ICD-9-CM Map to SNOMED CT map (under development)</a:t>
            </a:r>
          </a:p>
          <a:p>
            <a:r>
              <a:rPr lang="en-US" sz="1600" dirty="0" smtClean="0"/>
              <a:t>US Extension </a:t>
            </a:r>
            <a:r>
              <a:rPr lang="en-US" sz="1200" dirty="0" smtClean="0">
                <a:hlinkClick r:id="rId8" tooltip="US Extension URL"/>
              </a:rPr>
              <a:t>http://www.nlm.nih.gov/research/umls/Snomed/us_extension.html</a:t>
            </a:r>
            <a:endParaRPr lang="en-US" sz="1400" dirty="0" smtClean="0"/>
          </a:p>
          <a:p>
            <a:r>
              <a:rPr lang="en-US" sz="1600" dirty="0" smtClean="0"/>
              <a:t>US SNOMED CT Content Request System </a:t>
            </a:r>
            <a:r>
              <a:rPr lang="en-US" sz="1200" dirty="0" smtClean="0">
                <a:solidFill>
                  <a:schemeClr val="accent1">
                    <a:lumMod val="50000"/>
                  </a:schemeClr>
                </a:solidFill>
                <a:hlinkClick r:id="rId9" tooltip="US SNOMED CT Content Request System URL"/>
              </a:rPr>
              <a:t>https://uscrs.nlm.nih.gov/</a:t>
            </a:r>
            <a:endParaRPr lang="en-US" sz="1400" dirty="0" smtClean="0">
              <a:solidFill>
                <a:schemeClr val="accent1">
                  <a:lumMod val="50000"/>
                </a:schemeClr>
              </a:solidFill>
            </a:endParaRPr>
          </a:p>
          <a:p>
            <a:r>
              <a:rPr lang="en-US" sz="1600" dirty="0" smtClean="0"/>
              <a:t>UMLS-enhanced SNOMED CT browser </a:t>
            </a:r>
            <a:r>
              <a:rPr lang="en-US" sz="1200" dirty="0" smtClean="0">
                <a:hlinkClick r:id="rId10" tooltip="UMLS-enhanced SNOMED CT browser URL"/>
              </a:rPr>
              <a:t>https://uts.nlm.nih.gov/snomedctBrowser.html</a:t>
            </a:r>
            <a:endParaRPr lang="en-US" sz="1400" dirty="0" smtClean="0"/>
          </a:p>
          <a:p>
            <a:endParaRPr lang="en-US" sz="1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8200" y="838200"/>
            <a:ext cx="4648200" cy="1143000"/>
          </a:xfrm>
        </p:spPr>
        <p:txBody>
          <a:bodyPr/>
          <a:lstStyle/>
          <a:p>
            <a:pPr eaLnBrk="1" hangingPunct="1"/>
            <a:r>
              <a:rPr lang="en-US" dirty="0" smtClean="0"/>
              <a:t>Questions?</a:t>
            </a:r>
          </a:p>
        </p:txBody>
      </p:sp>
      <p:sp>
        <p:nvSpPr>
          <p:cNvPr id="4099" name="Rectangle 3"/>
          <p:cNvSpPr>
            <a:spLocks noGrp="1" noChangeArrowheads="1"/>
          </p:cNvSpPr>
          <p:nvPr>
            <p:ph idx="1"/>
          </p:nvPr>
        </p:nvSpPr>
        <p:spPr>
          <a:xfrm>
            <a:off x="2209800" y="2438400"/>
            <a:ext cx="4572000" cy="838200"/>
          </a:xfrm>
        </p:spPr>
        <p:txBody>
          <a:bodyPr/>
          <a:lstStyle/>
          <a:p>
            <a:pPr eaLnBrk="1" hangingPunct="1"/>
            <a:r>
              <a:rPr lang="en-US" dirty="0" smtClean="0"/>
              <a:t>kwfung@nlm.nih.gov</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Terminology for the EHR</a:t>
            </a:r>
            <a:endParaRPr lang="en-US" dirty="0"/>
          </a:p>
        </p:txBody>
      </p:sp>
      <p:sp>
        <p:nvSpPr>
          <p:cNvPr id="2" name="Content Placeholder 1"/>
          <p:cNvSpPr>
            <a:spLocks noGrp="1"/>
          </p:cNvSpPr>
          <p:nvPr>
            <p:ph idx="1"/>
          </p:nvPr>
        </p:nvSpPr>
        <p:spPr>
          <a:xfrm>
            <a:off x="304800" y="1676400"/>
            <a:ext cx="8610600" cy="4267200"/>
          </a:xfrm>
        </p:spPr>
        <p:txBody>
          <a:bodyPr>
            <a:normAutofit/>
          </a:bodyPr>
          <a:lstStyle/>
          <a:p>
            <a:pPr>
              <a:defRPr/>
            </a:pPr>
            <a:r>
              <a:rPr lang="en-US" sz="2800" dirty="0" smtClean="0"/>
              <a:t>As a clinical terminology, SNOMED CT is inherently more suitable than other terminologies/classifications for clinical documentation in the EHR (electronic health record)</a:t>
            </a:r>
          </a:p>
          <a:p>
            <a:r>
              <a:rPr lang="en-US" sz="2800" dirty="0" smtClean="0"/>
              <a:t>This is not to say that ‘SNOMED CT is superior to ICD’, since they are designed for different purposes and each should each be used for the purpose for which it was designed</a:t>
            </a:r>
          </a:p>
        </p:txBody>
      </p:sp>
      <p:sp>
        <p:nvSpPr>
          <p:cNvPr id="27652" name="Slide Number Placeholder 3"/>
          <p:cNvSpPr>
            <a:spLocks noGrp="1"/>
          </p:cNvSpPr>
          <p:nvPr>
            <p:ph type="sldNum" sz="quarter" idx="10"/>
          </p:nvPr>
        </p:nvSpPr>
        <p:spPr>
          <a:xfrm>
            <a:off x="8476488" y="6305550"/>
            <a:ext cx="457200" cy="476250"/>
          </a:xfrm>
          <a:prstGeom prst="rect">
            <a:avLst/>
          </a:prstGeom>
          <a:noFill/>
        </p:spPr>
        <p:txBody>
          <a:bodyPr/>
          <a:lstStyle/>
          <a:p>
            <a:fld id="{9EBD3848-9485-4FCF-86E9-5AF9A8035069}" type="slidenum">
              <a:rPr lang="en-US" smtClean="0">
                <a:latin typeface="Arial" pitchFamily="34" charset="0"/>
              </a:rPr>
              <a:pPr/>
              <a:t>4</a:t>
            </a:fld>
            <a:endParaRPr lang="en-US" dirty="0" smtClean="0">
              <a:latin typeface="Arial"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Content coverage</a:t>
            </a:r>
            <a:endParaRPr lang="en-US" dirty="0"/>
          </a:p>
        </p:txBody>
      </p:sp>
      <p:sp>
        <p:nvSpPr>
          <p:cNvPr id="2" name="Content Placeholder 1"/>
          <p:cNvSpPr>
            <a:spLocks noGrp="1"/>
          </p:cNvSpPr>
          <p:nvPr>
            <p:ph idx="1"/>
          </p:nvPr>
        </p:nvSpPr>
        <p:spPr>
          <a:xfrm>
            <a:off x="762000" y="1524000"/>
            <a:ext cx="8001000" cy="4419600"/>
          </a:xfrm>
        </p:spPr>
        <p:txBody>
          <a:bodyPr>
            <a:normAutofit lnSpcReduction="10000"/>
          </a:bodyPr>
          <a:lstStyle/>
          <a:p>
            <a:pPr>
              <a:defRPr/>
            </a:pPr>
            <a:r>
              <a:rPr lang="en-US" sz="2400" dirty="0" smtClean="0"/>
              <a:t>SNOMED CT has better clinical coverage than ICD</a:t>
            </a:r>
          </a:p>
          <a:p>
            <a:pPr>
              <a:defRPr/>
            </a:pPr>
            <a:r>
              <a:rPr lang="en-US" sz="2400" dirty="0" smtClean="0"/>
              <a:t>Number of codes:</a:t>
            </a:r>
          </a:p>
          <a:p>
            <a:pPr lvl="1">
              <a:defRPr/>
            </a:pPr>
            <a:r>
              <a:rPr lang="en-US" sz="2000" dirty="0" smtClean="0"/>
              <a:t>SNOMED CT (Clinical finding): 100,000</a:t>
            </a:r>
          </a:p>
          <a:p>
            <a:pPr lvl="1">
              <a:defRPr/>
            </a:pPr>
            <a:r>
              <a:rPr lang="en-US" sz="2000" dirty="0" smtClean="0"/>
              <a:t>ICD-9-CM: 14,000</a:t>
            </a:r>
          </a:p>
          <a:p>
            <a:pPr lvl="1">
              <a:defRPr/>
            </a:pPr>
            <a:r>
              <a:rPr lang="en-US" sz="2000" dirty="0" smtClean="0"/>
              <a:t>ICD-10-CM: 68,000</a:t>
            </a:r>
          </a:p>
          <a:p>
            <a:pPr>
              <a:defRPr/>
            </a:pPr>
            <a:r>
              <a:rPr lang="en-US" sz="2400" dirty="0" smtClean="0"/>
              <a:t>ICD’s focus is statistical – less common diseases get lumped together in “catch-all” categories e.g. </a:t>
            </a:r>
            <a:r>
              <a:rPr lang="en-US" sz="2400" i="1" dirty="0" smtClean="0"/>
              <a:t>J15.8 Pneumonia due to other specified bacteria</a:t>
            </a:r>
            <a:r>
              <a:rPr lang="en-US" sz="2400" dirty="0" smtClean="0"/>
              <a:t>, which could result in loss of information</a:t>
            </a:r>
          </a:p>
          <a:p>
            <a:pPr>
              <a:defRPr/>
            </a:pPr>
            <a:r>
              <a:rPr lang="en-US" sz="2400" dirty="0" smtClean="0"/>
              <a:t>SNOMED CT is clinically-based – document whatever is needed for patient care</a:t>
            </a:r>
            <a:r>
              <a:rPr lang="en-US" dirty="0" smtClean="0"/>
              <a:t/>
            </a:r>
            <a:br>
              <a:rPr lang="en-US" dirty="0" smtClean="0"/>
            </a:br>
            <a:endParaRPr lang="en-US" dirty="0" smtClean="0"/>
          </a:p>
        </p:txBody>
      </p:sp>
      <p:sp>
        <p:nvSpPr>
          <p:cNvPr id="28676" name="Slide Number Placeholder 3"/>
          <p:cNvSpPr>
            <a:spLocks noGrp="1"/>
          </p:cNvSpPr>
          <p:nvPr>
            <p:ph type="sldNum" sz="quarter" idx="10"/>
          </p:nvPr>
        </p:nvSpPr>
        <p:spPr>
          <a:xfrm>
            <a:off x="8476488" y="6305550"/>
            <a:ext cx="457200" cy="476250"/>
          </a:xfrm>
          <a:prstGeom prst="rect">
            <a:avLst/>
          </a:prstGeom>
          <a:noFill/>
        </p:spPr>
        <p:txBody>
          <a:bodyPr/>
          <a:lstStyle/>
          <a:p>
            <a:fld id="{440DD964-3809-41BC-AAB8-4E3EA0C474CC}" type="slidenum">
              <a:rPr lang="en-US" smtClean="0">
                <a:latin typeface="Arial" pitchFamily="34" charset="0"/>
              </a:rPr>
              <a:pPr/>
              <a:t>5</a:t>
            </a:fld>
            <a:endParaRPr lang="en-US" dirty="0" smtClean="0">
              <a:latin typeface="Arial"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Differences Between ICD-9-CM, ICD-10-CM and SNOMED CT</a:t>
            </a:r>
          </a:p>
        </p:txBody>
      </p:sp>
      <p:sp>
        <p:nvSpPr>
          <p:cNvPr id="29698" name="Slide Number Placeholder 3"/>
          <p:cNvSpPr>
            <a:spLocks noGrp="1"/>
          </p:cNvSpPr>
          <p:nvPr>
            <p:ph type="sldNum" sz="quarter" idx="10"/>
          </p:nvPr>
        </p:nvSpPr>
        <p:spPr>
          <a:prstGeom prst="rect">
            <a:avLst/>
          </a:prstGeom>
          <a:noFill/>
        </p:spPr>
        <p:txBody>
          <a:bodyPr/>
          <a:lstStyle/>
          <a:p>
            <a:fld id="{61492763-8539-48E0-9799-21E91CEDE6C7}" type="slidenum">
              <a:rPr lang="en-US" smtClean="0">
                <a:latin typeface="Arial" pitchFamily="34" charset="0"/>
              </a:rPr>
              <a:pPr/>
              <a:t>6</a:t>
            </a:fld>
            <a:endParaRPr lang="en-US" dirty="0" smtClean="0">
              <a:latin typeface="Arial" pitchFamily="34" charset="0"/>
            </a:endParaRPr>
          </a:p>
        </p:txBody>
      </p:sp>
      <p:graphicFrame>
        <p:nvGraphicFramePr>
          <p:cNvPr id="5" name="Table 4" descr="Table showing the difference in granularity between ICD-9-CM, ICD-10-CM, and SNOMED CT." title="Example of Differences Between ICD-9-CM, ICD-10-CM and SNOMED CT"/>
          <p:cNvGraphicFramePr>
            <a:graphicFrameLocks noGrp="1"/>
          </p:cNvGraphicFramePr>
          <p:nvPr>
            <p:extLst>
              <p:ext uri="{D42A27DB-BD31-4B8C-83A1-F6EECF244321}">
                <p14:modId xmlns:p14="http://schemas.microsoft.com/office/powerpoint/2010/main" val="1013048108"/>
              </p:ext>
            </p:extLst>
          </p:nvPr>
        </p:nvGraphicFramePr>
        <p:xfrm>
          <a:off x="304800" y="457200"/>
          <a:ext cx="8229601" cy="5715000"/>
        </p:xfrm>
        <a:graphic>
          <a:graphicData uri="http://schemas.openxmlformats.org/drawingml/2006/table">
            <a:tbl>
              <a:tblPr firstRow="1" bandRow="1">
                <a:tableStyleId>{5C22544A-7EE6-4342-B048-85BDC9FD1C3A}</a:tableStyleId>
              </a:tblPr>
              <a:tblGrid>
                <a:gridCol w="1978269"/>
                <a:gridCol w="2334358"/>
                <a:gridCol w="1958487"/>
                <a:gridCol w="1958487"/>
              </a:tblGrid>
              <a:tr h="374813">
                <a:tc>
                  <a:txBody>
                    <a:bodyPr/>
                    <a:lstStyle/>
                    <a:p>
                      <a:endParaRPr lang="en-US" dirty="0"/>
                    </a:p>
                  </a:txBody>
                  <a:tcPr/>
                </a:tc>
                <a:tc>
                  <a:txBody>
                    <a:bodyPr/>
                    <a:lstStyle/>
                    <a:p>
                      <a:r>
                        <a:rPr lang="en-US" dirty="0" smtClean="0">
                          <a:solidFill>
                            <a:schemeClr val="accent3">
                              <a:lumMod val="10000"/>
                            </a:schemeClr>
                          </a:solidFill>
                        </a:rPr>
                        <a:t>ICD-9-CM</a:t>
                      </a:r>
                      <a:endParaRPr lang="en-US" dirty="0">
                        <a:solidFill>
                          <a:schemeClr val="accent3">
                            <a:lumMod val="10000"/>
                          </a:schemeClr>
                        </a:solidFill>
                      </a:endParaRPr>
                    </a:p>
                  </a:txBody>
                  <a:tcPr/>
                </a:tc>
                <a:tc>
                  <a:txBody>
                    <a:bodyPr/>
                    <a:lstStyle/>
                    <a:p>
                      <a:r>
                        <a:rPr lang="en-US" dirty="0" smtClean="0">
                          <a:solidFill>
                            <a:schemeClr val="accent3">
                              <a:lumMod val="10000"/>
                            </a:schemeClr>
                          </a:solidFill>
                        </a:rPr>
                        <a:t>ICD-10-CM</a:t>
                      </a:r>
                      <a:endParaRPr lang="en-US" dirty="0">
                        <a:solidFill>
                          <a:schemeClr val="accent3">
                            <a:lumMod val="10000"/>
                          </a:schemeClr>
                        </a:solidFill>
                      </a:endParaRPr>
                    </a:p>
                  </a:txBody>
                  <a:tcPr/>
                </a:tc>
                <a:tc>
                  <a:txBody>
                    <a:bodyPr/>
                    <a:lstStyle/>
                    <a:p>
                      <a:r>
                        <a:rPr lang="en-US" dirty="0" smtClean="0">
                          <a:solidFill>
                            <a:schemeClr val="accent3">
                              <a:lumMod val="10000"/>
                            </a:schemeClr>
                          </a:solidFill>
                        </a:rPr>
                        <a:t>SNOMED CT</a:t>
                      </a:r>
                      <a:endParaRPr lang="en-US" dirty="0">
                        <a:solidFill>
                          <a:schemeClr val="accent3">
                            <a:lumMod val="10000"/>
                          </a:schemeClr>
                        </a:solidFill>
                      </a:endParaRPr>
                    </a:p>
                  </a:txBody>
                  <a:tcPr/>
                </a:tc>
              </a:tr>
              <a:tr h="1018727">
                <a:tc>
                  <a:txBody>
                    <a:bodyPr/>
                    <a:lstStyle/>
                    <a:p>
                      <a:r>
                        <a:rPr lang="en-US" sz="1600" dirty="0" smtClean="0">
                          <a:solidFill>
                            <a:schemeClr val="accent3">
                              <a:lumMod val="25000"/>
                            </a:schemeClr>
                          </a:solidFill>
                        </a:rPr>
                        <a:t>Asperger’s disorder</a:t>
                      </a:r>
                      <a:endParaRPr lang="en-US" sz="1600" dirty="0">
                        <a:solidFill>
                          <a:schemeClr val="accent3">
                            <a:lumMod val="25000"/>
                          </a:schemeClr>
                        </a:solidFill>
                      </a:endParaRPr>
                    </a:p>
                  </a:txBody>
                  <a:tcPr/>
                </a:tc>
                <a:tc>
                  <a:txBody>
                    <a:bodyPr/>
                    <a:lstStyle/>
                    <a:p>
                      <a:r>
                        <a:rPr lang="en-US" sz="1600" dirty="0" smtClean="0">
                          <a:solidFill>
                            <a:srgbClr val="0070C0"/>
                          </a:solidFill>
                        </a:rPr>
                        <a:t>299.8 Other specified pervasive developmental disorders</a:t>
                      </a:r>
                      <a:endParaRPr lang="en-US" sz="1600" dirty="0">
                        <a:solidFill>
                          <a:srgbClr val="0070C0"/>
                        </a:solidFill>
                      </a:endParaRPr>
                    </a:p>
                  </a:txBody>
                  <a:tcPr/>
                </a:tc>
                <a:tc>
                  <a:txBody>
                    <a:bodyPr/>
                    <a:lstStyle/>
                    <a:p>
                      <a:r>
                        <a:rPr lang="en-US" sz="1600" dirty="0" smtClean="0">
                          <a:solidFill>
                            <a:srgbClr val="0070C0"/>
                          </a:solidFill>
                        </a:rPr>
                        <a:t>F84.5 Asperger’s disorder</a:t>
                      </a:r>
                      <a:endParaRPr lang="en-US" sz="1600" dirty="0">
                        <a:solidFill>
                          <a:srgbClr val="0070C0"/>
                        </a:solidFill>
                      </a:endParaRPr>
                    </a:p>
                  </a:txBody>
                  <a:tcPr/>
                </a:tc>
                <a:tc>
                  <a:txBody>
                    <a:bodyPr/>
                    <a:lstStyle/>
                    <a:p>
                      <a:r>
                        <a:rPr lang="en-US" sz="1600" dirty="0" smtClean="0">
                          <a:solidFill>
                            <a:srgbClr val="0070C0"/>
                          </a:solidFill>
                        </a:rPr>
                        <a:t>23560001 Asperger’s disorder</a:t>
                      </a:r>
                      <a:endParaRPr lang="en-US" sz="1600" dirty="0">
                        <a:solidFill>
                          <a:srgbClr val="0070C0"/>
                        </a:solidFill>
                      </a:endParaRPr>
                    </a:p>
                  </a:txBody>
                  <a:tcPr/>
                </a:tc>
              </a:tr>
              <a:tr h="1592957">
                <a:tc>
                  <a:txBody>
                    <a:bodyPr/>
                    <a:lstStyle/>
                    <a:p>
                      <a:r>
                        <a:rPr lang="en-US" sz="1600" dirty="0" smtClean="0">
                          <a:solidFill>
                            <a:schemeClr val="accent3">
                              <a:lumMod val="25000"/>
                            </a:schemeClr>
                          </a:solidFill>
                        </a:rPr>
                        <a:t>Apert syndrome</a:t>
                      </a:r>
                      <a:endParaRPr lang="en-US" sz="1600" dirty="0">
                        <a:solidFill>
                          <a:schemeClr val="accent3">
                            <a:lumMod val="25000"/>
                          </a:schemeClr>
                        </a:solidFill>
                      </a:endParaRPr>
                    </a:p>
                  </a:txBody>
                  <a:tcPr/>
                </a:tc>
                <a:tc>
                  <a:txBody>
                    <a:bodyPr/>
                    <a:lstStyle/>
                    <a:p>
                      <a:r>
                        <a:rPr lang="en-US" sz="1600" dirty="0" smtClean="0">
                          <a:solidFill>
                            <a:srgbClr val="0070C0"/>
                          </a:solidFill>
                        </a:rPr>
                        <a:t>755.55 Acrocephalosyndactyly</a:t>
                      </a:r>
                      <a:endParaRPr lang="en-US" sz="1600" dirty="0">
                        <a:solidFill>
                          <a:srgbClr val="0070C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70C0"/>
                          </a:solidFill>
                        </a:rPr>
                        <a:t>Q87.0 Congenital malformation syndromes predominantly affecting facial appearance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70C0"/>
                          </a:solidFill>
                        </a:rPr>
                        <a:t>205258009 Apert syndrome</a:t>
                      </a:r>
                    </a:p>
                  </a:txBody>
                  <a:tcPr/>
                </a:tc>
              </a:tr>
              <a:tr h="843330">
                <a:tc>
                  <a:txBody>
                    <a:bodyPr/>
                    <a:lstStyle/>
                    <a:p>
                      <a:r>
                        <a:rPr lang="en-US" sz="1600" dirty="0" smtClean="0">
                          <a:solidFill>
                            <a:schemeClr val="accent3">
                              <a:lumMod val="25000"/>
                            </a:schemeClr>
                          </a:solidFill>
                        </a:rPr>
                        <a:t>Metabolic acidosis</a:t>
                      </a:r>
                      <a:endParaRPr lang="en-US" sz="1600" dirty="0">
                        <a:solidFill>
                          <a:schemeClr val="accent3">
                            <a:lumMod val="25000"/>
                          </a:schemeClr>
                        </a:solidFill>
                      </a:endParaRPr>
                    </a:p>
                  </a:txBody>
                  <a:tcPr/>
                </a:tc>
                <a:tc>
                  <a:txBody>
                    <a:bodyPr/>
                    <a:lstStyle/>
                    <a:p>
                      <a:r>
                        <a:rPr lang="en-US" sz="1600" dirty="0" smtClean="0">
                          <a:solidFill>
                            <a:srgbClr val="0070C0"/>
                          </a:solidFill>
                        </a:rPr>
                        <a:t>276.2 Acidosis</a:t>
                      </a:r>
                      <a:endParaRPr lang="en-US" sz="1600" dirty="0">
                        <a:solidFill>
                          <a:srgbClr val="0070C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70C0"/>
                          </a:solidFill>
                        </a:rPr>
                        <a:t>E87.2 Acidosis </a:t>
                      </a:r>
                      <a:endParaRPr lang="en-US" sz="1600" dirty="0">
                        <a:solidFill>
                          <a:srgbClr val="0070C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70C0"/>
                          </a:solidFill>
                        </a:rPr>
                        <a:t>59455009 Metabolic acidosis</a:t>
                      </a:r>
                      <a:br>
                        <a:rPr lang="en-US" sz="1600" dirty="0" smtClean="0">
                          <a:solidFill>
                            <a:srgbClr val="0070C0"/>
                          </a:solidFill>
                        </a:rPr>
                      </a:br>
                      <a:endParaRPr lang="en-US" sz="1600" dirty="0">
                        <a:solidFill>
                          <a:srgbClr val="0070C0"/>
                        </a:solidFill>
                      </a:endParaRPr>
                    </a:p>
                  </a:txBody>
                  <a:tcPr/>
                </a:tc>
              </a:tr>
              <a:tr h="843330">
                <a:tc>
                  <a:txBody>
                    <a:bodyPr/>
                    <a:lstStyle/>
                    <a:p>
                      <a:r>
                        <a:rPr lang="en-US" sz="1600" dirty="0" smtClean="0">
                          <a:solidFill>
                            <a:schemeClr val="accent3">
                              <a:lumMod val="25000"/>
                            </a:schemeClr>
                          </a:solidFill>
                        </a:rPr>
                        <a:t>Respiratory acidosis</a:t>
                      </a:r>
                      <a:endParaRPr lang="en-US" sz="1600" dirty="0">
                        <a:solidFill>
                          <a:schemeClr val="accent3">
                            <a:lumMod val="2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70C0"/>
                          </a:solidFill>
                        </a:rPr>
                        <a:t>276.2 Acidosis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70C0"/>
                          </a:solidFill>
                        </a:rPr>
                        <a:t>E87.2 Acidosis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70C0"/>
                          </a:solidFill>
                        </a:rPr>
                        <a:t>12326000 Respiratory acidosis</a:t>
                      </a:r>
                      <a:br>
                        <a:rPr lang="en-US" sz="1600" dirty="0" smtClean="0">
                          <a:solidFill>
                            <a:srgbClr val="0070C0"/>
                          </a:solidFill>
                        </a:rPr>
                      </a:br>
                      <a:endParaRPr lang="en-US" sz="1600" dirty="0">
                        <a:solidFill>
                          <a:srgbClr val="0070C0"/>
                        </a:solidFill>
                      </a:endParaRPr>
                    </a:p>
                  </a:txBody>
                  <a:tcPr/>
                </a:tc>
              </a:tr>
              <a:tr h="1041843">
                <a:tc>
                  <a:txBody>
                    <a:bodyPr/>
                    <a:lstStyle/>
                    <a:p>
                      <a:r>
                        <a:rPr lang="en-US" sz="1600" dirty="0" smtClean="0">
                          <a:solidFill>
                            <a:schemeClr val="accent3">
                              <a:lumMod val="25000"/>
                            </a:schemeClr>
                          </a:solidFill>
                        </a:rPr>
                        <a:t>Lactic acidosis</a:t>
                      </a:r>
                      <a:endParaRPr lang="en-US" sz="1600" dirty="0">
                        <a:solidFill>
                          <a:schemeClr val="accent3">
                            <a:lumMod val="2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70C0"/>
                          </a:solidFill>
                        </a:rPr>
                        <a:t>276.2 Acidosis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70C0"/>
                          </a:solidFill>
                        </a:rPr>
                        <a:t>E87.2 Acidosis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70C0"/>
                          </a:solidFill>
                        </a:rPr>
                        <a:t>91273001 Lactic acidosis</a:t>
                      </a:r>
                    </a:p>
                  </a:txBody>
                  <a:tcPr/>
                </a:tc>
              </a:tr>
            </a:tbl>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Clinical orientation</a:t>
            </a:r>
            <a:endParaRPr lang="en-US" dirty="0"/>
          </a:p>
        </p:txBody>
      </p:sp>
      <p:sp>
        <p:nvSpPr>
          <p:cNvPr id="2" name="Content Placeholder 1"/>
          <p:cNvSpPr>
            <a:spLocks noGrp="1"/>
          </p:cNvSpPr>
          <p:nvPr>
            <p:ph idx="1"/>
          </p:nvPr>
        </p:nvSpPr>
        <p:spPr>
          <a:xfrm>
            <a:off x="304800" y="1600200"/>
            <a:ext cx="8610600" cy="4114800"/>
          </a:xfrm>
        </p:spPr>
        <p:txBody>
          <a:bodyPr>
            <a:normAutofit/>
          </a:bodyPr>
          <a:lstStyle/>
          <a:p>
            <a:pPr>
              <a:defRPr/>
            </a:pPr>
            <a:r>
              <a:rPr lang="en-US" sz="2800" dirty="0" smtClean="0"/>
              <a:t>Different users and usage</a:t>
            </a:r>
          </a:p>
          <a:p>
            <a:pPr lvl="1">
              <a:defRPr/>
            </a:pPr>
            <a:r>
              <a:rPr lang="en-US" sz="2400" dirty="0" smtClean="0"/>
              <a:t>SNOMED CT - direct use by healthcare providers during the process of care</a:t>
            </a:r>
          </a:p>
          <a:p>
            <a:pPr lvl="1">
              <a:defRPr/>
            </a:pPr>
            <a:r>
              <a:rPr lang="en-US" sz="2400" dirty="0" smtClean="0"/>
              <a:t>ICD – use by coding professionals after the episode of care</a:t>
            </a:r>
          </a:p>
          <a:p>
            <a:pPr>
              <a:defRPr/>
            </a:pPr>
            <a:r>
              <a:rPr lang="en-US" sz="2800" dirty="0" smtClean="0"/>
              <a:t>It may be problematic for healthcare providers to use ICD directly</a:t>
            </a:r>
          </a:p>
          <a:p>
            <a:pPr lvl="1">
              <a:defRPr/>
            </a:pPr>
            <a:r>
              <a:rPr lang="en-US" sz="2400" dirty="0" smtClean="0"/>
              <a:t>Some terms are not ‘clinical user-friendly’</a:t>
            </a:r>
          </a:p>
          <a:p>
            <a:pPr lvl="1">
              <a:defRPr/>
            </a:pPr>
            <a:r>
              <a:rPr lang="en-US" sz="2400" dirty="0" smtClean="0"/>
              <a:t>Some contents have little clinical relevance</a:t>
            </a:r>
          </a:p>
          <a:p>
            <a:pPr lvl="1">
              <a:defRPr/>
            </a:pPr>
            <a:r>
              <a:rPr lang="en-US" sz="2400" dirty="0" smtClean="0"/>
              <a:t>Presumed knowledge of coding rules and conventions</a:t>
            </a:r>
            <a:endParaRPr lang="en-US" sz="2400" dirty="0"/>
          </a:p>
        </p:txBody>
      </p:sp>
      <p:sp>
        <p:nvSpPr>
          <p:cNvPr id="30724" name="Slide Number Placeholder 3"/>
          <p:cNvSpPr>
            <a:spLocks noGrp="1"/>
          </p:cNvSpPr>
          <p:nvPr>
            <p:ph type="sldNum" sz="quarter" idx="10"/>
          </p:nvPr>
        </p:nvSpPr>
        <p:spPr>
          <a:xfrm>
            <a:off x="8476488" y="6305550"/>
            <a:ext cx="457200" cy="476250"/>
          </a:xfrm>
          <a:prstGeom prst="rect">
            <a:avLst/>
          </a:prstGeom>
          <a:noFill/>
        </p:spPr>
        <p:txBody>
          <a:bodyPr/>
          <a:lstStyle/>
          <a:p>
            <a:fld id="{34C1656F-5F80-4CC6-A95A-2FB078DE90A1}" type="slidenum">
              <a:rPr lang="en-US" smtClean="0">
                <a:latin typeface="Arial" pitchFamily="34" charset="0"/>
              </a:rPr>
              <a:pPr/>
              <a:t>7</a:t>
            </a:fld>
            <a:endParaRPr lang="en-US" dirty="0" smtClean="0">
              <a:latin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762000"/>
            <a:ext cx="8610600" cy="914400"/>
          </a:xfrm>
        </p:spPr>
        <p:txBody>
          <a:bodyPr/>
          <a:lstStyle/>
          <a:p>
            <a:pPr>
              <a:defRPr/>
            </a:pPr>
            <a:r>
              <a:rPr lang="en-US" dirty="0" smtClean="0"/>
              <a:t>“Unfriendly” terms</a:t>
            </a:r>
            <a:endParaRPr lang="en-US" dirty="0"/>
          </a:p>
        </p:txBody>
      </p:sp>
      <p:sp>
        <p:nvSpPr>
          <p:cNvPr id="2" name="Content Placeholder 1"/>
          <p:cNvSpPr>
            <a:spLocks noGrp="1"/>
          </p:cNvSpPr>
          <p:nvPr>
            <p:ph idx="1"/>
          </p:nvPr>
        </p:nvSpPr>
        <p:spPr>
          <a:xfrm>
            <a:off x="304800" y="1981200"/>
            <a:ext cx="8610600" cy="3886200"/>
          </a:xfrm>
        </p:spPr>
        <p:txBody>
          <a:bodyPr>
            <a:normAutofit lnSpcReduction="10000"/>
          </a:bodyPr>
          <a:lstStyle/>
          <a:p>
            <a:pPr>
              <a:defRPr/>
            </a:pPr>
            <a:r>
              <a:rPr lang="en-US" sz="2800" dirty="0" smtClean="0"/>
              <a:t>Apparently “awkward” names (embedded coding guidelines) </a:t>
            </a:r>
          </a:p>
          <a:p>
            <a:pPr lvl="1">
              <a:defRPr/>
            </a:pPr>
            <a:r>
              <a:rPr lang="en-US" sz="2400" i="1" dirty="0" smtClean="0"/>
              <a:t>E878.2 Surgical operation with anastomosis, bypass, or graft, with natural or artificial tissues used as implant causing abnormal patient reaction, or later complication, without mention of misadventure at time of operation </a:t>
            </a:r>
            <a:r>
              <a:rPr lang="en-US" sz="2400" dirty="0" smtClean="0"/>
              <a:t>(ICD-9-CM)</a:t>
            </a:r>
          </a:p>
          <a:p>
            <a:pPr>
              <a:defRPr/>
            </a:pPr>
            <a:r>
              <a:rPr lang="en-US" sz="2800" dirty="0" smtClean="0"/>
              <a:t>Clinically “irrelevant” details</a:t>
            </a:r>
          </a:p>
          <a:p>
            <a:pPr lvl="1">
              <a:defRPr/>
            </a:pPr>
            <a:r>
              <a:rPr lang="en-US" sz="2400" i="1" dirty="0" smtClean="0"/>
              <a:t>V30.2xxD Person on outside of three-wheeled motor vehicle injured in collision with pedestrian or animal in nontraffic accident, subsequent encounter</a:t>
            </a:r>
            <a:r>
              <a:rPr lang="en-US" sz="2400" dirty="0" smtClean="0"/>
              <a:t> (ICD-10-CM)</a:t>
            </a:r>
          </a:p>
          <a:p>
            <a:pPr>
              <a:defRPr/>
            </a:pPr>
            <a:endParaRPr lang="en-US" dirty="0" smtClean="0"/>
          </a:p>
          <a:p>
            <a:pPr>
              <a:defRPr/>
            </a:pPr>
            <a:endParaRPr lang="en-US" dirty="0"/>
          </a:p>
        </p:txBody>
      </p:sp>
      <p:sp>
        <p:nvSpPr>
          <p:cNvPr id="31748" name="Slide Number Placeholder 3"/>
          <p:cNvSpPr>
            <a:spLocks noGrp="1"/>
          </p:cNvSpPr>
          <p:nvPr>
            <p:ph type="sldNum" sz="quarter" idx="10"/>
          </p:nvPr>
        </p:nvSpPr>
        <p:spPr>
          <a:xfrm>
            <a:off x="8476488" y="6305550"/>
            <a:ext cx="457200" cy="476250"/>
          </a:xfrm>
          <a:prstGeom prst="rect">
            <a:avLst/>
          </a:prstGeom>
          <a:noFill/>
        </p:spPr>
        <p:txBody>
          <a:bodyPr/>
          <a:lstStyle/>
          <a:p>
            <a:fld id="{2E98ED40-5E2F-4BA5-BCB0-94798196AF6A}" type="slidenum">
              <a:rPr lang="en-US" smtClean="0">
                <a:latin typeface="Arial" pitchFamily="34" charset="0"/>
              </a:rPr>
              <a:pPr/>
              <a:t>8</a:t>
            </a:fld>
            <a:endParaRPr lang="en-US" dirty="0" smtClean="0">
              <a:latin typeface="Arial"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dirty="0" smtClean="0"/>
              <a:t>ICD coding rules and conventions</a:t>
            </a:r>
            <a:endParaRPr lang="en-US" dirty="0"/>
          </a:p>
        </p:txBody>
      </p:sp>
      <p:sp>
        <p:nvSpPr>
          <p:cNvPr id="2" name="Content Placeholder 1"/>
          <p:cNvSpPr>
            <a:spLocks noGrp="1"/>
          </p:cNvSpPr>
          <p:nvPr>
            <p:ph idx="1"/>
          </p:nvPr>
        </p:nvSpPr>
        <p:spPr>
          <a:xfrm>
            <a:off x="381000" y="1676400"/>
            <a:ext cx="8610600" cy="4114800"/>
          </a:xfrm>
        </p:spPr>
        <p:txBody>
          <a:bodyPr>
            <a:normAutofit fontScale="92500"/>
          </a:bodyPr>
          <a:lstStyle/>
          <a:p>
            <a:pPr>
              <a:defRPr/>
            </a:pPr>
            <a:r>
              <a:rPr lang="en-US" sz="2400" dirty="0" smtClean="0"/>
              <a:t>Patient admitted with gastrointestional bleeding and found to be anemic. Which is the correct code?</a:t>
            </a:r>
          </a:p>
          <a:p>
            <a:pPr lvl="1">
              <a:defRPr/>
            </a:pPr>
            <a:r>
              <a:rPr lang="en-US" sz="2000" i="1" dirty="0" smtClean="0"/>
              <a:t>280 Iron deficiency anemias secondary to blood loss (chronic</a:t>
            </a:r>
            <a:r>
              <a:rPr lang="en-US" sz="2000" dirty="0" smtClean="0"/>
              <a:t>), OR</a:t>
            </a:r>
          </a:p>
          <a:p>
            <a:pPr lvl="1">
              <a:defRPr/>
            </a:pPr>
            <a:r>
              <a:rPr lang="en-US" sz="2000" i="1" dirty="0" smtClean="0"/>
              <a:t>285.1 Acute posthemorrhagic anemia</a:t>
            </a:r>
          </a:p>
          <a:p>
            <a:pPr lvl="1">
              <a:defRPr/>
            </a:pPr>
            <a:r>
              <a:rPr lang="en-US" sz="2000" dirty="0" smtClean="0"/>
              <a:t>There is no general code to cover both cases of acute and chronic blood loss</a:t>
            </a:r>
          </a:p>
          <a:p>
            <a:pPr>
              <a:defRPr/>
            </a:pPr>
            <a:r>
              <a:rPr lang="en-US" sz="2400" dirty="0" smtClean="0"/>
              <a:t>In ICD convention, words in parenthesis e.g. (chronic) are known as “non-essential modifiers” – whether they are present or not doesn’t affect coding, so 280 is the correct code if the clinical course is not certain. But clinical users may not be aware of this convention.</a:t>
            </a:r>
          </a:p>
          <a:p>
            <a:pPr>
              <a:defRPr/>
            </a:pPr>
            <a:r>
              <a:rPr lang="en-US" sz="2400" dirty="0" smtClean="0"/>
              <a:t>SNOMED CT: </a:t>
            </a:r>
            <a:r>
              <a:rPr lang="en-US" sz="2400" i="1" dirty="0" smtClean="0"/>
              <a:t>413532003 Anemia due to blood loss</a:t>
            </a:r>
            <a:r>
              <a:rPr lang="en-US" i="1" dirty="0" smtClean="0"/>
              <a:t/>
            </a:r>
            <a:br>
              <a:rPr lang="en-US" i="1" dirty="0" smtClean="0"/>
            </a:br>
            <a:endParaRPr lang="en-US" i="1" dirty="0"/>
          </a:p>
        </p:txBody>
      </p:sp>
      <p:sp>
        <p:nvSpPr>
          <p:cNvPr id="32772" name="Slide Number Placeholder 3"/>
          <p:cNvSpPr>
            <a:spLocks noGrp="1"/>
          </p:cNvSpPr>
          <p:nvPr>
            <p:ph type="sldNum" sz="quarter" idx="10"/>
          </p:nvPr>
        </p:nvSpPr>
        <p:spPr>
          <a:xfrm>
            <a:off x="8476488" y="6305550"/>
            <a:ext cx="457200" cy="476250"/>
          </a:xfrm>
          <a:prstGeom prst="rect">
            <a:avLst/>
          </a:prstGeom>
          <a:noFill/>
        </p:spPr>
        <p:txBody>
          <a:bodyPr/>
          <a:lstStyle/>
          <a:p>
            <a:fld id="{2694C81F-D75B-47C7-98D2-FEA435C3BBE6}" type="slidenum">
              <a:rPr lang="en-US" smtClean="0">
                <a:latin typeface="Arial" pitchFamily="34" charset="0"/>
              </a:rPr>
              <a:pPr/>
              <a:t>9</a:t>
            </a:fld>
            <a:endParaRPr lang="en-US" dirty="0" smtClean="0">
              <a:latin typeface="Arial"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AHIMA_PPT">
  <a:themeElements>
    <a:clrScheme name="AHIMA_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HIMA_PPT">
      <a:majorFont>
        <a:latin typeface="Arial"/>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AHIMA_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HIMA_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HIMA_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HIMA_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HIMA_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HIMA_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HIMA_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HIMA_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HIMA_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HIMA_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HIMA_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HIMA_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8469</TotalTime>
  <Words>1503</Words>
  <Application>Microsoft Office PowerPoint</Application>
  <PresentationFormat>On-screen Show (4:3)</PresentationFormat>
  <Paragraphs>203</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AHIMA_PPT</vt:lpstr>
      <vt:lpstr>How SNOMED CT can help in the ICD-10-CM transition</vt:lpstr>
      <vt:lpstr>SNOMED CT </vt:lpstr>
      <vt:lpstr>An international standard</vt:lpstr>
      <vt:lpstr>Terminology for the EHR</vt:lpstr>
      <vt:lpstr>Content coverage</vt:lpstr>
      <vt:lpstr>Differences Between ICD-9-CM, ICD-10-CM and SNOMED CT</vt:lpstr>
      <vt:lpstr>Clinical orientation</vt:lpstr>
      <vt:lpstr>“Unfriendly” terms</vt:lpstr>
      <vt:lpstr>ICD coding rules and conventions</vt:lpstr>
      <vt:lpstr>Flexible data entry and retrieval</vt:lpstr>
      <vt:lpstr>Clinical guideline for hypertension</vt:lpstr>
      <vt:lpstr>Data retrieval using attributes</vt:lpstr>
      <vt:lpstr>Extensibility</vt:lpstr>
      <vt:lpstr>Meaningful Use Criteria for EHR</vt:lpstr>
      <vt:lpstr>Direct generation of ICD-10-CM codes from clinical data</vt:lpstr>
      <vt:lpstr>SNOMED CT to ICD-10-CM Map</vt:lpstr>
      <vt:lpstr>Scope of the map</vt:lpstr>
      <vt:lpstr>Intended uses of the map</vt:lpstr>
      <vt:lpstr>I-MAGIC demo tool</vt:lpstr>
      <vt:lpstr>Link to I-MAGIC Demo Tool</vt:lpstr>
      <vt:lpstr>I-MAGIC Screen Capture - Homepage </vt:lpstr>
      <vt:lpstr>I-MAGIC Screen Capture – Problem List</vt:lpstr>
      <vt:lpstr>I-MAGIC Screen Capture – Get ICD Codes Button</vt:lpstr>
      <vt:lpstr>I-MAGIC Screen Capture – Refine ICD-10-CM Codes</vt:lpstr>
      <vt:lpstr>I-MAGIC Screen Capture – Laterality Refinement</vt:lpstr>
      <vt:lpstr>I-MAGIC Screen Capture – ICD Coding Notes</vt:lpstr>
      <vt:lpstr>I-MAGIC Screen Capture – ICD-10-CM Code for Adult</vt:lpstr>
      <vt:lpstr>I-MAGIC Screen Capture – ICD-10-Code for Child</vt:lpstr>
      <vt:lpstr>I-MAGIC Screen Capture – ICD-10-CM Code for Newborn</vt:lpstr>
      <vt:lpstr>I-MAGIC Screen Capture – ICD-10-CM Code for Male</vt:lpstr>
      <vt:lpstr>I-MAGIC Screen Capture – ICD-10-CM Code for Female</vt:lpstr>
      <vt:lpstr>I-MAGIC Screen Capture – Trimester and Fetus Specification</vt:lpstr>
      <vt:lpstr>I-MAGIC Screen Capture – Problem Refinement</vt:lpstr>
      <vt:lpstr>I-MAGIC Screen Capture – Mandatory Refinement Choices</vt:lpstr>
      <vt:lpstr>NLM SNOMED CT resources</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SNOMED CT Can Help in the ICD-10-CM Transition</dc:title>
  <dc:creator>US National Library of Medicine</dc:creator>
  <cp:lastModifiedBy>Vivian Auld</cp:lastModifiedBy>
  <cp:revision>118</cp:revision>
  <cp:lastPrinted>2007-06-15T13:56:37Z</cp:lastPrinted>
  <dcterms:created xsi:type="dcterms:W3CDTF">2008-01-23T16:32:30Z</dcterms:created>
  <dcterms:modified xsi:type="dcterms:W3CDTF">2012-07-15T23:35:07Z</dcterms:modified>
</cp:coreProperties>
</file>