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63" r:id="rId6"/>
    <p:sldId id="262" r:id="rId7"/>
    <p:sldId id="267" r:id="rId8"/>
    <p:sldId id="266" r:id="rId9"/>
    <p:sldId id="259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1779" autoAdjust="0"/>
  </p:normalViewPr>
  <p:slideViewPr>
    <p:cSldViewPr>
      <p:cViewPr varScale="1">
        <p:scale>
          <a:sx n="93" d="100"/>
          <a:sy n="93" d="100"/>
        </p:scale>
        <p:origin x="121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F969-B3EE-4C4D-89F1-3968F7636099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A9AA1-13A4-4BEB-8984-E640C3033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20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12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03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16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09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9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A9AA1-13A4-4BEB-8984-E640C30339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58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8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172200"/>
            <a:ext cx="12192000" cy="762001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48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48400"/>
            <a:ext cx="3389810" cy="5486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m.nih.gov/bsd/disted/linkout_for_libraries/transitionfaq.html" TargetMode="External"/><Relationship Id="rId2" Type="http://schemas.openxmlformats.org/officeDocument/2006/relationships/hyperlink" Target="https://www.ncbi.nlm.nih.gov/books/NBK3803/#related.Register_Your_Outside_Tool_Serv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nlm.nih.gov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LinkOut Consolidation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267200"/>
            <a:ext cx="83820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solidFill>
                  <a:schemeClr val="tx1"/>
                </a:solidFill>
              </a:rPr>
              <a:t>Sarah Helson</a:t>
            </a:r>
          </a:p>
          <a:p>
            <a:pPr lvl="0"/>
            <a:endParaRPr lang="en-US" sz="2000" dirty="0">
              <a:solidFill>
                <a:schemeClr val="tx1"/>
              </a:solidFill>
            </a:endParaRPr>
          </a:p>
          <a:p>
            <a:pPr lvl="0"/>
            <a:r>
              <a:rPr lang="en-US" sz="1600" dirty="0">
                <a:solidFill>
                  <a:schemeClr val="tx1"/>
                </a:solidFill>
              </a:rPr>
              <a:t>National Library of Medicine</a:t>
            </a:r>
          </a:p>
        </p:txBody>
      </p:sp>
    </p:spTree>
    <p:extLst>
      <p:ext uri="{BB962C8B-B14F-4D97-AF65-F5344CB8AC3E}">
        <p14:creationId xmlns:p14="http://schemas.microsoft.com/office/powerpoint/2010/main" val="1160859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B72A-56B7-44BE-9830-6CAC397E1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E2328-30E6-4323-996C-E5C57AA22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Outside Tool Registration information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Frequently Asked Questions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Contact Us: </a:t>
            </a:r>
            <a:r>
              <a:rPr lang="en-US" dirty="0">
                <a:hlinkClick r:id="rId4"/>
              </a:rPr>
              <a:t>https://support.nlm.nih.gov/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629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123366-8FB7-4035-B9D6-97C0DBD907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3032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83C19-1296-4B61-8CCF-7F8080F5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LinkOut for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1095C-D65A-48B5-BF08-0276A5EA8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Allows libraries to share their holdings with users</a:t>
            </a:r>
          </a:p>
          <a:p>
            <a:endParaRPr lang="en-US" dirty="0"/>
          </a:p>
          <a:p>
            <a:r>
              <a:rPr lang="en-US" dirty="0"/>
              <a:t>Places an icon on citations in PubMed</a:t>
            </a:r>
          </a:p>
          <a:p>
            <a:endParaRPr lang="en-US" dirty="0"/>
          </a:p>
          <a:p>
            <a:r>
              <a:rPr lang="en-US" dirty="0"/>
              <a:t>Three services:</a:t>
            </a:r>
          </a:p>
          <a:p>
            <a:pPr lvl="1"/>
            <a:r>
              <a:rPr lang="en-US" dirty="0"/>
              <a:t>LinkOut</a:t>
            </a:r>
          </a:p>
          <a:p>
            <a:pPr lvl="1"/>
            <a:r>
              <a:rPr lang="en-US" dirty="0"/>
              <a:t>LinkOut Local</a:t>
            </a:r>
          </a:p>
          <a:p>
            <a:pPr lvl="1"/>
            <a:r>
              <a:rPr lang="en-US" dirty="0"/>
              <a:t>Outside Tool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13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Transitioning to Outside Tool only </a:t>
            </a:r>
          </a:p>
          <a:p>
            <a:pPr lvl="1"/>
            <a:r>
              <a:rPr lang="en-US" dirty="0"/>
              <a:t>Now until the end of 2019</a:t>
            </a:r>
          </a:p>
          <a:p>
            <a:endParaRPr lang="en-US" dirty="0"/>
          </a:p>
          <a:p>
            <a:r>
              <a:rPr lang="en-US" dirty="0"/>
              <a:t>LinkOut and LinkOut Local will be available in PubMed until the end of 2019</a:t>
            </a:r>
          </a:p>
        </p:txBody>
      </p:sp>
    </p:spTree>
    <p:extLst>
      <p:ext uri="{BB962C8B-B14F-4D97-AF65-F5344CB8AC3E}">
        <p14:creationId xmlns:p14="http://schemas.microsoft.com/office/powerpoint/2010/main" val="329470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947A3-49DF-45ED-AC49-AA81370F2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74D11-0354-4E0E-95FA-5BA54498B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NLM retains a file for each library using LinkOut or LinkOut Local that tells us the journals they have access to.</a:t>
            </a:r>
          </a:p>
          <a:p>
            <a:endParaRPr lang="en-US" dirty="0"/>
          </a:p>
          <a:p>
            <a:r>
              <a:rPr lang="en-US" dirty="0"/>
              <a:t>These files are very large and resource heavy to process</a:t>
            </a:r>
          </a:p>
          <a:p>
            <a:pPr lvl="1"/>
            <a:r>
              <a:rPr lang="en-US" dirty="0"/>
              <a:t>Example: "0098-7484" [is] AND 1998/01/07:2020/12/31[</a:t>
            </a:r>
            <a:r>
              <a:rPr lang="en-US" dirty="0" err="1"/>
              <a:t>dp</a:t>
            </a:r>
            <a:r>
              <a:rPr lang="en-US" dirty="0"/>
              <a:t>]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r>
              <a:rPr lang="en-US" dirty="0"/>
              <a:t>The new technological approach will allow for more efficient, effective, and reliable daily PubMed indexing.</a:t>
            </a:r>
          </a:p>
        </p:txBody>
      </p:sp>
    </p:spTree>
    <p:extLst>
      <p:ext uri="{BB962C8B-B14F-4D97-AF65-F5344CB8AC3E}">
        <p14:creationId xmlns:p14="http://schemas.microsoft.com/office/powerpoint/2010/main" val="177921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6851-4761-4434-A558-2E80FF1B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Outside Tool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65D28-2B84-43E0-AA24-669BC92B0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Resolver – either from a vendor or open source</a:t>
            </a:r>
          </a:p>
          <a:p>
            <a:endParaRPr lang="en-US" dirty="0"/>
          </a:p>
          <a:p>
            <a:r>
              <a:rPr lang="en-US" dirty="0"/>
              <a:t>ILL form that pre-populates the form with PubMed citation information</a:t>
            </a:r>
          </a:p>
          <a:p>
            <a:pPr lvl="1"/>
            <a:r>
              <a:rPr lang="en-US" dirty="0"/>
              <a:t>Email form pre-filled with citation information is acceptable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8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83261-2E21-4CD8-9F6C-82D31863D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Outside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87E49-FB3E-4CF2-AAD6-4965F3C3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Library’s icon on every citation in PubMed</a:t>
            </a:r>
          </a:p>
          <a:p>
            <a:endParaRPr lang="en-US" dirty="0"/>
          </a:p>
          <a:p>
            <a:r>
              <a:rPr lang="en-US" dirty="0"/>
              <a:t>Libraries currently using LinkOut or LinkOut Local no longer need to generate and maintain their extensive holdings records in our system.</a:t>
            </a:r>
          </a:p>
          <a:p>
            <a:endParaRPr lang="en-US" dirty="0"/>
          </a:p>
          <a:p>
            <a:r>
              <a:rPr lang="en-US" dirty="0"/>
              <a:t>Libraries will be able to see their Outside Tool icon in PubMed Mobile</a:t>
            </a:r>
          </a:p>
        </p:txBody>
      </p:sp>
    </p:spTree>
    <p:extLst>
      <p:ext uri="{BB962C8B-B14F-4D97-AF65-F5344CB8AC3E}">
        <p14:creationId xmlns:p14="http://schemas.microsoft.com/office/powerpoint/2010/main" val="342774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A8431-D67B-4A5D-BFE5-E0410C1BE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Libraries with LinkOut or LinkOut Local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EC386-C903-4C5E-A07D-F9DDD60B4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Switch to Outside Tool by the end of 2019</a:t>
            </a:r>
          </a:p>
          <a:p>
            <a:pPr lvl="1"/>
            <a:r>
              <a:rPr lang="en-US" dirty="0"/>
              <a:t>Link resolver and ILL form required</a:t>
            </a:r>
          </a:p>
          <a:p>
            <a:endParaRPr lang="en-US" dirty="0"/>
          </a:p>
          <a:p>
            <a:r>
              <a:rPr lang="en-US" dirty="0"/>
              <a:t>Publisher icons will remain in PubMed</a:t>
            </a:r>
          </a:p>
        </p:txBody>
      </p:sp>
    </p:spTree>
    <p:extLst>
      <p:ext uri="{BB962C8B-B14F-4D97-AF65-F5344CB8AC3E}">
        <p14:creationId xmlns:p14="http://schemas.microsoft.com/office/powerpoint/2010/main" val="690377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E064-60E0-4C64-8A69-253F75FE6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Libraries with Outside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A48BA-BAA5-46A1-A1AE-5941D1E1F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impacted by the transition</a:t>
            </a:r>
          </a:p>
          <a:p>
            <a:endParaRPr lang="en-US" dirty="0"/>
          </a:p>
          <a:p>
            <a:r>
              <a:rPr lang="en-US" dirty="0"/>
              <a:t>Recommendation: update your contact information in the Submission Utility</a:t>
            </a:r>
          </a:p>
        </p:txBody>
      </p:sp>
    </p:spTree>
    <p:extLst>
      <p:ext uri="{BB962C8B-B14F-4D97-AF65-F5344CB8AC3E}">
        <p14:creationId xmlns:p14="http://schemas.microsoft.com/office/powerpoint/2010/main" val="1175595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ABF1C-D58C-4153-97BA-5A16A836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F5F1D-BDBD-44C4-BB76-C9D1379E8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Libraries using LinkOut or LinkOut Local will need to switch to Outside Tool by the end of 2019</a:t>
            </a:r>
          </a:p>
          <a:p>
            <a:endParaRPr lang="en-US" dirty="0"/>
          </a:p>
          <a:p>
            <a:r>
              <a:rPr lang="en-US" dirty="0"/>
              <a:t>NLM booth at MLA – May 4</a:t>
            </a:r>
            <a:r>
              <a:rPr lang="en-US" baseline="30000" dirty="0"/>
              <a:t>th</a:t>
            </a:r>
            <a:r>
              <a:rPr lang="en-US" dirty="0"/>
              <a:t>-6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Expanded our team to answer your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27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H NLM White wide.potx" id="{75A6CFD1-C243-4243-AEDC-DD99682156A9}" vid="{5B682493-D44A-4463-ABC3-895D05FECC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NLM White wide</Template>
  <TotalTime>1049</TotalTime>
  <Words>314</Words>
  <Application>Microsoft Office PowerPoint</Application>
  <PresentationFormat>Widescreen</PresentationFormat>
  <Paragraphs>68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Office Theme</vt:lpstr>
      <vt:lpstr>LinkOut Consolidation Webinar</vt:lpstr>
      <vt:lpstr>LinkOut for Libraries</vt:lpstr>
      <vt:lpstr>Updates</vt:lpstr>
      <vt:lpstr>Reasoning</vt:lpstr>
      <vt:lpstr>Outside Tool Requirements</vt:lpstr>
      <vt:lpstr>Benefits of Outside Tool</vt:lpstr>
      <vt:lpstr>Libraries with LinkOut or LinkOut Local</vt:lpstr>
      <vt:lpstr>Libraries with Outside Tool</vt:lpstr>
      <vt:lpstr>Next Steps</vt:lpstr>
      <vt:lpstr>Resources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Helson, Sarah (NIH/NLM) [E]</dc:creator>
  <cp:lastModifiedBy>Helson, Sarah (NIH/NLM) [E]</cp:lastModifiedBy>
  <cp:revision>32</cp:revision>
  <dcterms:created xsi:type="dcterms:W3CDTF">2019-03-15T15:23:39Z</dcterms:created>
  <dcterms:modified xsi:type="dcterms:W3CDTF">2019-05-13T19:18:05Z</dcterms:modified>
</cp:coreProperties>
</file>