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9" r:id="rId2"/>
    <p:sldId id="288" r:id="rId3"/>
    <p:sldId id="296" r:id="rId4"/>
    <p:sldId id="287" r:id="rId5"/>
    <p:sldId id="259" r:id="rId6"/>
    <p:sldId id="260" r:id="rId7"/>
    <p:sldId id="262" r:id="rId8"/>
    <p:sldId id="261" r:id="rId9"/>
    <p:sldId id="263" r:id="rId10"/>
    <p:sldId id="264" r:id="rId11"/>
    <p:sldId id="298" r:id="rId12"/>
    <p:sldId id="290" r:id="rId13"/>
    <p:sldId id="291" r:id="rId14"/>
    <p:sldId id="292" r:id="rId15"/>
    <p:sldId id="293" r:id="rId16"/>
    <p:sldId id="294" r:id="rId17"/>
    <p:sldId id="295" r:id="rId18"/>
    <p:sldId id="265" r:id="rId19"/>
    <p:sldId id="266" r:id="rId20"/>
    <p:sldId id="267" r:id="rId21"/>
    <p:sldId id="268" r:id="rId22"/>
    <p:sldId id="270" r:id="rId23"/>
    <p:sldId id="271" r:id="rId24"/>
    <p:sldId id="273" r:id="rId25"/>
    <p:sldId id="274" r:id="rId26"/>
    <p:sldId id="275" r:id="rId27"/>
    <p:sldId id="276" r:id="rId28"/>
    <p:sldId id="297" r:id="rId29"/>
    <p:sldId id="278" r:id="rId30"/>
    <p:sldId id="277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75" d="100"/>
          <a:sy n="75" d="100"/>
        </p:scale>
        <p:origin x="60" y="7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C7CDA-9F4C-4C5E-BA7C-2FD801F3F8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9D258-9B66-457F-B48E-79E3D6BC0746}">
      <dgm:prSet phldrT="[Text]"/>
      <dgm:spPr/>
      <dgm:t>
        <a:bodyPr/>
        <a:lstStyle/>
        <a:p>
          <a:r>
            <a:rPr lang="en-US" dirty="0"/>
            <a:t>RXNCONSO</a:t>
          </a:r>
        </a:p>
      </dgm:t>
    </dgm:pt>
    <dgm:pt modelId="{B91A36B6-4778-46AA-A32B-DC9EADD7192F}" type="parTrans" cxnId="{932F686D-6486-49EF-BCDF-94EC3BA8FECE}">
      <dgm:prSet/>
      <dgm:spPr/>
      <dgm:t>
        <a:bodyPr/>
        <a:lstStyle/>
        <a:p>
          <a:endParaRPr lang="en-US"/>
        </a:p>
      </dgm:t>
    </dgm:pt>
    <dgm:pt modelId="{3E84E17D-FA80-445B-A133-19671B935CE8}" type="sibTrans" cxnId="{932F686D-6486-49EF-BCDF-94EC3BA8FECE}">
      <dgm:prSet/>
      <dgm:spPr/>
      <dgm:t>
        <a:bodyPr/>
        <a:lstStyle/>
        <a:p>
          <a:endParaRPr lang="en-US"/>
        </a:p>
      </dgm:t>
    </dgm:pt>
    <dgm:pt modelId="{425FB88F-671B-4177-98AF-D432342CE7F3}">
      <dgm:prSet phldrT="[Text]"/>
      <dgm:spPr/>
      <dgm:t>
        <a:bodyPr/>
        <a:lstStyle/>
        <a:p>
          <a:r>
            <a:rPr lang="en-US" dirty="0"/>
            <a:t>Drug Names</a:t>
          </a:r>
        </a:p>
      </dgm:t>
    </dgm:pt>
    <dgm:pt modelId="{B110CB93-9439-4CFB-BFED-634967B41C75}" type="parTrans" cxnId="{12B31902-CB79-42AD-85D0-F402C44F4C75}">
      <dgm:prSet/>
      <dgm:spPr/>
      <dgm:t>
        <a:bodyPr/>
        <a:lstStyle/>
        <a:p>
          <a:endParaRPr lang="en-US"/>
        </a:p>
      </dgm:t>
    </dgm:pt>
    <dgm:pt modelId="{FD613784-1E14-4F4F-A81D-FF9CC64A7C3A}" type="sibTrans" cxnId="{12B31902-CB79-42AD-85D0-F402C44F4C75}">
      <dgm:prSet/>
      <dgm:spPr/>
      <dgm:t>
        <a:bodyPr/>
        <a:lstStyle/>
        <a:p>
          <a:endParaRPr lang="en-US"/>
        </a:p>
      </dgm:t>
    </dgm:pt>
    <dgm:pt modelId="{1F56D0DB-E5FE-4AFD-BF7F-28480B8ADA31}">
      <dgm:prSet phldrT="[Text]"/>
      <dgm:spPr/>
      <dgm:t>
        <a:bodyPr/>
        <a:lstStyle/>
        <a:p>
          <a:r>
            <a:rPr lang="en-US" dirty="0"/>
            <a:t>RXCUI</a:t>
          </a:r>
        </a:p>
      </dgm:t>
    </dgm:pt>
    <dgm:pt modelId="{5A1A68E6-535D-4E1C-9BC7-5FB551CCAAB6}" type="parTrans" cxnId="{DB54AC51-31C3-4018-9AA5-C25E07E612BE}">
      <dgm:prSet/>
      <dgm:spPr/>
      <dgm:t>
        <a:bodyPr/>
        <a:lstStyle/>
        <a:p>
          <a:endParaRPr lang="en-US"/>
        </a:p>
      </dgm:t>
    </dgm:pt>
    <dgm:pt modelId="{A60B0A73-858E-4748-B821-505E5CF2CB7B}" type="sibTrans" cxnId="{DB54AC51-31C3-4018-9AA5-C25E07E612BE}">
      <dgm:prSet/>
      <dgm:spPr/>
      <dgm:t>
        <a:bodyPr/>
        <a:lstStyle/>
        <a:p>
          <a:endParaRPr lang="en-US"/>
        </a:p>
      </dgm:t>
    </dgm:pt>
    <dgm:pt modelId="{6E5EB800-0856-4F7F-A3DE-6078225964C0}">
      <dgm:prSet phldrT="[Text]"/>
      <dgm:spPr/>
      <dgm:t>
        <a:bodyPr/>
        <a:lstStyle/>
        <a:p>
          <a:r>
            <a:rPr lang="en-US" dirty="0"/>
            <a:t>RXNREL</a:t>
          </a:r>
        </a:p>
      </dgm:t>
    </dgm:pt>
    <dgm:pt modelId="{8CE21D77-2A7B-4F1D-8718-B99B5C497420}" type="parTrans" cxnId="{5A1C2181-FFF8-4C9E-ADCE-946A2FC29A4F}">
      <dgm:prSet/>
      <dgm:spPr/>
      <dgm:t>
        <a:bodyPr/>
        <a:lstStyle/>
        <a:p>
          <a:endParaRPr lang="en-US"/>
        </a:p>
      </dgm:t>
    </dgm:pt>
    <dgm:pt modelId="{1CC14F26-0BBA-4FA6-AC6F-04456D75D584}" type="sibTrans" cxnId="{5A1C2181-FFF8-4C9E-ADCE-946A2FC29A4F}">
      <dgm:prSet/>
      <dgm:spPr/>
      <dgm:t>
        <a:bodyPr/>
        <a:lstStyle/>
        <a:p>
          <a:endParaRPr lang="en-US"/>
        </a:p>
      </dgm:t>
    </dgm:pt>
    <dgm:pt modelId="{59608AEF-8FE7-48F6-9569-02ED97946EDF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C9335697-446F-43C5-B98A-ECBE48916D10}" type="parTrans" cxnId="{7660C12E-77F1-4295-BBAA-664EE3642A68}">
      <dgm:prSet/>
      <dgm:spPr/>
      <dgm:t>
        <a:bodyPr/>
        <a:lstStyle/>
        <a:p>
          <a:endParaRPr lang="en-US"/>
        </a:p>
      </dgm:t>
    </dgm:pt>
    <dgm:pt modelId="{D181D9D5-E468-42D0-832F-0EE062451012}" type="sibTrans" cxnId="{7660C12E-77F1-4295-BBAA-664EE3642A68}">
      <dgm:prSet/>
      <dgm:spPr/>
      <dgm:t>
        <a:bodyPr/>
        <a:lstStyle/>
        <a:p>
          <a:endParaRPr lang="en-US"/>
        </a:p>
      </dgm:t>
    </dgm:pt>
    <dgm:pt modelId="{D3EADD22-3751-44E6-867F-CD51CA32EF4C}">
      <dgm:prSet phldrT="[Text]"/>
      <dgm:spPr/>
      <dgm:t>
        <a:bodyPr/>
        <a:lstStyle/>
        <a:p>
          <a:r>
            <a:rPr lang="en-US" dirty="0"/>
            <a:t>RXCUI</a:t>
          </a:r>
        </a:p>
      </dgm:t>
    </dgm:pt>
    <dgm:pt modelId="{5A07BB40-84D2-41F4-B259-75A851B6E9FC}" type="parTrans" cxnId="{F7D92722-0ADF-43A5-9655-20279B40DF97}">
      <dgm:prSet/>
      <dgm:spPr/>
      <dgm:t>
        <a:bodyPr/>
        <a:lstStyle/>
        <a:p>
          <a:endParaRPr lang="en-US"/>
        </a:p>
      </dgm:t>
    </dgm:pt>
    <dgm:pt modelId="{C53BD728-19BD-4F9D-BA2B-B5393831BC60}" type="sibTrans" cxnId="{F7D92722-0ADF-43A5-9655-20279B40DF97}">
      <dgm:prSet/>
      <dgm:spPr/>
      <dgm:t>
        <a:bodyPr/>
        <a:lstStyle/>
        <a:p>
          <a:endParaRPr lang="en-US"/>
        </a:p>
      </dgm:t>
    </dgm:pt>
    <dgm:pt modelId="{BC36F160-7EE6-4DF3-9EA4-BC0D700DE92D}">
      <dgm:prSet phldrT="[Text]"/>
      <dgm:spPr/>
      <dgm:t>
        <a:bodyPr/>
        <a:lstStyle/>
        <a:p>
          <a:r>
            <a:rPr lang="en-US" dirty="0"/>
            <a:t>RXNSAT</a:t>
          </a:r>
        </a:p>
      </dgm:t>
    </dgm:pt>
    <dgm:pt modelId="{1A458F32-C85F-48DA-BF43-2F5753329626}" type="parTrans" cxnId="{8BE374DA-027A-424C-A58F-E4D44A2B8479}">
      <dgm:prSet/>
      <dgm:spPr/>
      <dgm:t>
        <a:bodyPr/>
        <a:lstStyle/>
        <a:p>
          <a:endParaRPr lang="en-US"/>
        </a:p>
      </dgm:t>
    </dgm:pt>
    <dgm:pt modelId="{33D3BBF0-1221-487C-9A3D-15CCC9B0A8F5}" type="sibTrans" cxnId="{8BE374DA-027A-424C-A58F-E4D44A2B8479}">
      <dgm:prSet/>
      <dgm:spPr/>
      <dgm:t>
        <a:bodyPr/>
        <a:lstStyle/>
        <a:p>
          <a:endParaRPr lang="en-US"/>
        </a:p>
      </dgm:t>
    </dgm:pt>
    <dgm:pt modelId="{D29B9452-ECE6-4373-B782-225FC49F3DC1}">
      <dgm:prSet phldrT="[Text]"/>
      <dgm:spPr/>
      <dgm:t>
        <a:bodyPr/>
        <a:lstStyle/>
        <a:p>
          <a:r>
            <a:rPr lang="en-US" dirty="0"/>
            <a:t>Attributes</a:t>
          </a:r>
        </a:p>
      </dgm:t>
    </dgm:pt>
    <dgm:pt modelId="{314E9FBA-40F1-4BA0-9588-B7CC24A9ADD4}" type="parTrans" cxnId="{16791299-1971-4792-A533-CF79B5399866}">
      <dgm:prSet/>
      <dgm:spPr/>
      <dgm:t>
        <a:bodyPr/>
        <a:lstStyle/>
        <a:p>
          <a:endParaRPr lang="en-US"/>
        </a:p>
      </dgm:t>
    </dgm:pt>
    <dgm:pt modelId="{413971B9-021E-403C-B99A-012105AD469C}" type="sibTrans" cxnId="{16791299-1971-4792-A533-CF79B5399866}">
      <dgm:prSet/>
      <dgm:spPr/>
      <dgm:t>
        <a:bodyPr/>
        <a:lstStyle/>
        <a:p>
          <a:endParaRPr lang="en-US"/>
        </a:p>
      </dgm:t>
    </dgm:pt>
    <dgm:pt modelId="{71F92F43-BDAC-4625-9FC6-494CFC9B51F7}">
      <dgm:prSet phldrT="[Text]"/>
      <dgm:spPr/>
      <dgm:t>
        <a:bodyPr/>
        <a:lstStyle/>
        <a:p>
          <a:r>
            <a:rPr lang="en-US" dirty="0"/>
            <a:t>NDC</a:t>
          </a:r>
        </a:p>
      </dgm:t>
    </dgm:pt>
    <dgm:pt modelId="{C4166FCA-4383-428D-9872-19AE5D659D56}" type="parTrans" cxnId="{1FAD867A-1274-46EF-8E4F-9F06CB0C1040}">
      <dgm:prSet/>
      <dgm:spPr/>
      <dgm:t>
        <a:bodyPr/>
        <a:lstStyle/>
        <a:p>
          <a:endParaRPr lang="en-US"/>
        </a:p>
      </dgm:t>
    </dgm:pt>
    <dgm:pt modelId="{A76FDC94-28BB-45AC-9C4F-FC21BCF4D8E7}" type="sibTrans" cxnId="{1FAD867A-1274-46EF-8E4F-9F06CB0C1040}">
      <dgm:prSet/>
      <dgm:spPr/>
      <dgm:t>
        <a:bodyPr/>
        <a:lstStyle/>
        <a:p>
          <a:endParaRPr lang="en-US"/>
        </a:p>
      </dgm:t>
    </dgm:pt>
    <dgm:pt modelId="{F03B0622-EA32-44FA-A940-DCB65DD439D2}" type="pres">
      <dgm:prSet presAssocID="{BDEC7CDA-9F4C-4C5E-BA7C-2FD801F3F807}" presName="Name0" presStyleCnt="0">
        <dgm:presLayoutVars>
          <dgm:dir/>
          <dgm:resizeHandles val="exact"/>
        </dgm:presLayoutVars>
      </dgm:prSet>
      <dgm:spPr/>
    </dgm:pt>
    <dgm:pt modelId="{EC049117-0CDB-4F7A-8E23-AE32E52F7744}" type="pres">
      <dgm:prSet presAssocID="{8E79D258-9B66-457F-B48E-79E3D6BC0746}" presName="node" presStyleLbl="node1" presStyleIdx="0" presStyleCnt="3">
        <dgm:presLayoutVars>
          <dgm:bulletEnabled val="1"/>
        </dgm:presLayoutVars>
      </dgm:prSet>
      <dgm:spPr/>
    </dgm:pt>
    <dgm:pt modelId="{F84B415A-9B98-492A-84F0-4F76EA0C1084}" type="pres">
      <dgm:prSet presAssocID="{3E84E17D-FA80-445B-A133-19671B935CE8}" presName="sibTrans" presStyleCnt="0"/>
      <dgm:spPr/>
    </dgm:pt>
    <dgm:pt modelId="{3356D3A0-FCE0-41C5-9112-D6623446BED0}" type="pres">
      <dgm:prSet presAssocID="{6E5EB800-0856-4F7F-A3DE-6078225964C0}" presName="node" presStyleLbl="node1" presStyleIdx="1" presStyleCnt="3">
        <dgm:presLayoutVars>
          <dgm:bulletEnabled val="1"/>
        </dgm:presLayoutVars>
      </dgm:prSet>
      <dgm:spPr/>
    </dgm:pt>
    <dgm:pt modelId="{13BD3C1D-698F-4B55-B6B0-245C4AE7CFF2}" type="pres">
      <dgm:prSet presAssocID="{1CC14F26-0BBA-4FA6-AC6F-04456D75D584}" presName="sibTrans" presStyleCnt="0"/>
      <dgm:spPr/>
    </dgm:pt>
    <dgm:pt modelId="{9394ADC8-D204-4B60-8CC2-0D211A67F996}" type="pres">
      <dgm:prSet presAssocID="{BC36F160-7EE6-4DF3-9EA4-BC0D700DE92D}" presName="node" presStyleLbl="node1" presStyleIdx="2" presStyleCnt="3">
        <dgm:presLayoutVars>
          <dgm:bulletEnabled val="1"/>
        </dgm:presLayoutVars>
      </dgm:prSet>
      <dgm:spPr/>
    </dgm:pt>
  </dgm:ptLst>
  <dgm:cxnLst>
    <dgm:cxn modelId="{12B31902-CB79-42AD-85D0-F402C44F4C75}" srcId="{8E79D258-9B66-457F-B48E-79E3D6BC0746}" destId="{425FB88F-671B-4177-98AF-D432342CE7F3}" srcOrd="0" destOrd="0" parTransId="{B110CB93-9439-4CFB-BFED-634967B41C75}" sibTransId="{FD613784-1E14-4F4F-A81D-FF9CC64A7C3A}"/>
    <dgm:cxn modelId="{F7D92722-0ADF-43A5-9655-20279B40DF97}" srcId="{6E5EB800-0856-4F7F-A3DE-6078225964C0}" destId="{D3EADD22-3751-44E6-867F-CD51CA32EF4C}" srcOrd="1" destOrd="0" parTransId="{5A07BB40-84D2-41F4-B259-75A851B6E9FC}" sibTransId="{C53BD728-19BD-4F9D-BA2B-B5393831BC60}"/>
    <dgm:cxn modelId="{F0E9A522-57B0-48C2-999B-AA9B0CFFE4BB}" type="presOf" srcId="{BDEC7CDA-9F4C-4C5E-BA7C-2FD801F3F807}" destId="{F03B0622-EA32-44FA-A940-DCB65DD439D2}" srcOrd="0" destOrd="0" presId="urn:microsoft.com/office/officeart/2005/8/layout/hList6"/>
    <dgm:cxn modelId="{7660C12E-77F1-4295-BBAA-664EE3642A68}" srcId="{6E5EB800-0856-4F7F-A3DE-6078225964C0}" destId="{59608AEF-8FE7-48F6-9569-02ED97946EDF}" srcOrd="0" destOrd="0" parTransId="{C9335697-446F-43C5-B98A-ECBE48916D10}" sibTransId="{D181D9D5-E468-42D0-832F-0EE062451012}"/>
    <dgm:cxn modelId="{E61B0F65-3012-4C04-B1C9-BA4714BFD29B}" type="presOf" srcId="{D29B9452-ECE6-4373-B782-225FC49F3DC1}" destId="{9394ADC8-D204-4B60-8CC2-0D211A67F996}" srcOrd="0" destOrd="1" presId="urn:microsoft.com/office/officeart/2005/8/layout/hList6"/>
    <dgm:cxn modelId="{30E40847-5725-46A4-AC19-49474E687570}" type="presOf" srcId="{6E5EB800-0856-4F7F-A3DE-6078225964C0}" destId="{3356D3A0-FCE0-41C5-9112-D6623446BED0}" srcOrd="0" destOrd="0" presId="urn:microsoft.com/office/officeart/2005/8/layout/hList6"/>
    <dgm:cxn modelId="{932F686D-6486-49EF-BCDF-94EC3BA8FECE}" srcId="{BDEC7CDA-9F4C-4C5E-BA7C-2FD801F3F807}" destId="{8E79D258-9B66-457F-B48E-79E3D6BC0746}" srcOrd="0" destOrd="0" parTransId="{B91A36B6-4778-46AA-A32B-DC9EADD7192F}" sibTransId="{3E84E17D-FA80-445B-A133-19671B935CE8}"/>
    <dgm:cxn modelId="{DB54AC51-31C3-4018-9AA5-C25E07E612BE}" srcId="{8E79D258-9B66-457F-B48E-79E3D6BC0746}" destId="{1F56D0DB-E5FE-4AFD-BF7F-28480B8ADA31}" srcOrd="1" destOrd="0" parTransId="{5A1A68E6-535D-4E1C-9BC7-5FB551CCAAB6}" sibTransId="{A60B0A73-858E-4748-B821-505E5CF2CB7B}"/>
    <dgm:cxn modelId="{267FE571-28F1-4A66-82BA-7EFEF509C4E2}" type="presOf" srcId="{425FB88F-671B-4177-98AF-D432342CE7F3}" destId="{EC049117-0CDB-4F7A-8E23-AE32E52F7744}" srcOrd="0" destOrd="1" presId="urn:microsoft.com/office/officeart/2005/8/layout/hList6"/>
    <dgm:cxn modelId="{FD79DE76-8BC1-4B43-BEC4-349DD5B99937}" type="presOf" srcId="{8E79D258-9B66-457F-B48E-79E3D6BC0746}" destId="{EC049117-0CDB-4F7A-8E23-AE32E52F7744}" srcOrd="0" destOrd="0" presId="urn:microsoft.com/office/officeart/2005/8/layout/hList6"/>
    <dgm:cxn modelId="{1FAD867A-1274-46EF-8E4F-9F06CB0C1040}" srcId="{BC36F160-7EE6-4DF3-9EA4-BC0D700DE92D}" destId="{71F92F43-BDAC-4625-9FC6-494CFC9B51F7}" srcOrd="1" destOrd="0" parTransId="{C4166FCA-4383-428D-9872-19AE5D659D56}" sibTransId="{A76FDC94-28BB-45AC-9C4F-FC21BCF4D8E7}"/>
    <dgm:cxn modelId="{5A1C2181-FFF8-4C9E-ADCE-946A2FC29A4F}" srcId="{BDEC7CDA-9F4C-4C5E-BA7C-2FD801F3F807}" destId="{6E5EB800-0856-4F7F-A3DE-6078225964C0}" srcOrd="1" destOrd="0" parTransId="{8CE21D77-2A7B-4F1D-8718-B99B5C497420}" sibTransId="{1CC14F26-0BBA-4FA6-AC6F-04456D75D584}"/>
    <dgm:cxn modelId="{17B21195-5AE2-4022-9932-1838D9AA52F8}" type="presOf" srcId="{59608AEF-8FE7-48F6-9569-02ED97946EDF}" destId="{3356D3A0-FCE0-41C5-9112-D6623446BED0}" srcOrd="0" destOrd="1" presId="urn:microsoft.com/office/officeart/2005/8/layout/hList6"/>
    <dgm:cxn modelId="{16791299-1971-4792-A533-CF79B5399866}" srcId="{BC36F160-7EE6-4DF3-9EA4-BC0D700DE92D}" destId="{D29B9452-ECE6-4373-B782-225FC49F3DC1}" srcOrd="0" destOrd="0" parTransId="{314E9FBA-40F1-4BA0-9588-B7CC24A9ADD4}" sibTransId="{413971B9-021E-403C-B99A-012105AD469C}"/>
    <dgm:cxn modelId="{5479A5A6-F1CB-4C04-AD72-4A2A5C3EEAA7}" type="presOf" srcId="{BC36F160-7EE6-4DF3-9EA4-BC0D700DE92D}" destId="{9394ADC8-D204-4B60-8CC2-0D211A67F996}" srcOrd="0" destOrd="0" presId="urn:microsoft.com/office/officeart/2005/8/layout/hList6"/>
    <dgm:cxn modelId="{17822FCD-29C3-43C0-830B-79D28A2A5B9C}" type="presOf" srcId="{D3EADD22-3751-44E6-867F-CD51CA32EF4C}" destId="{3356D3A0-FCE0-41C5-9112-D6623446BED0}" srcOrd="0" destOrd="2" presId="urn:microsoft.com/office/officeart/2005/8/layout/hList6"/>
    <dgm:cxn modelId="{FCCDB9D9-011E-45F3-ADC1-D1D06DFD99B3}" type="presOf" srcId="{1F56D0DB-E5FE-4AFD-BF7F-28480B8ADA31}" destId="{EC049117-0CDB-4F7A-8E23-AE32E52F7744}" srcOrd="0" destOrd="2" presId="urn:microsoft.com/office/officeart/2005/8/layout/hList6"/>
    <dgm:cxn modelId="{8BE374DA-027A-424C-A58F-E4D44A2B8479}" srcId="{BDEC7CDA-9F4C-4C5E-BA7C-2FD801F3F807}" destId="{BC36F160-7EE6-4DF3-9EA4-BC0D700DE92D}" srcOrd="2" destOrd="0" parTransId="{1A458F32-C85F-48DA-BF43-2F5753329626}" sibTransId="{33D3BBF0-1221-487C-9A3D-15CCC9B0A8F5}"/>
    <dgm:cxn modelId="{B9451DE7-6C4D-40C3-936F-0ED237F594D5}" type="presOf" srcId="{71F92F43-BDAC-4625-9FC6-494CFC9B51F7}" destId="{9394ADC8-D204-4B60-8CC2-0D211A67F996}" srcOrd="0" destOrd="2" presId="urn:microsoft.com/office/officeart/2005/8/layout/hList6"/>
    <dgm:cxn modelId="{D15B2738-CD24-4E1B-A0B9-0A32245A8730}" type="presParOf" srcId="{F03B0622-EA32-44FA-A940-DCB65DD439D2}" destId="{EC049117-0CDB-4F7A-8E23-AE32E52F7744}" srcOrd="0" destOrd="0" presId="urn:microsoft.com/office/officeart/2005/8/layout/hList6"/>
    <dgm:cxn modelId="{2A17EB2D-20D6-49E9-996D-C842E435838F}" type="presParOf" srcId="{F03B0622-EA32-44FA-A940-DCB65DD439D2}" destId="{F84B415A-9B98-492A-84F0-4F76EA0C1084}" srcOrd="1" destOrd="0" presId="urn:microsoft.com/office/officeart/2005/8/layout/hList6"/>
    <dgm:cxn modelId="{57585CD5-BA2B-415F-996C-9375603798BD}" type="presParOf" srcId="{F03B0622-EA32-44FA-A940-DCB65DD439D2}" destId="{3356D3A0-FCE0-41C5-9112-D6623446BED0}" srcOrd="2" destOrd="0" presId="urn:microsoft.com/office/officeart/2005/8/layout/hList6"/>
    <dgm:cxn modelId="{28A1A27D-1EB4-4893-91CF-9AE75DBBE4C4}" type="presParOf" srcId="{F03B0622-EA32-44FA-A940-DCB65DD439D2}" destId="{13BD3C1D-698F-4B55-B6B0-245C4AE7CFF2}" srcOrd="3" destOrd="0" presId="urn:microsoft.com/office/officeart/2005/8/layout/hList6"/>
    <dgm:cxn modelId="{4E7628C7-0D81-47A9-BA32-A049D620517F}" type="presParOf" srcId="{F03B0622-EA32-44FA-A940-DCB65DD439D2}" destId="{9394ADC8-D204-4B60-8CC2-0D211A67F99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C7CDA-9F4C-4C5E-BA7C-2FD801F3F8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9D258-9B66-457F-B48E-79E3D6BC0746}">
      <dgm:prSet phldrT="[Text]"/>
      <dgm:spPr/>
      <dgm:t>
        <a:bodyPr/>
        <a:lstStyle/>
        <a:p>
          <a:r>
            <a:rPr lang="en-US" dirty="0"/>
            <a:t>RXNCUI</a:t>
          </a:r>
        </a:p>
      </dgm:t>
    </dgm:pt>
    <dgm:pt modelId="{B91A36B6-4778-46AA-A32B-DC9EADD7192F}" type="parTrans" cxnId="{932F686D-6486-49EF-BCDF-94EC3BA8FECE}">
      <dgm:prSet/>
      <dgm:spPr/>
      <dgm:t>
        <a:bodyPr/>
        <a:lstStyle/>
        <a:p>
          <a:endParaRPr lang="en-US"/>
        </a:p>
      </dgm:t>
    </dgm:pt>
    <dgm:pt modelId="{3E84E17D-FA80-445B-A133-19671B935CE8}" type="sibTrans" cxnId="{932F686D-6486-49EF-BCDF-94EC3BA8FECE}">
      <dgm:prSet/>
      <dgm:spPr/>
      <dgm:t>
        <a:bodyPr/>
        <a:lstStyle/>
        <a:p>
          <a:endParaRPr lang="en-US"/>
        </a:p>
      </dgm:t>
    </dgm:pt>
    <dgm:pt modelId="{425FB88F-671B-4177-98AF-D432342CE7F3}">
      <dgm:prSet phldrT="[Text]"/>
      <dgm:spPr/>
      <dgm:t>
        <a:bodyPr/>
        <a:lstStyle/>
        <a:p>
          <a:r>
            <a:rPr lang="en-US" dirty="0"/>
            <a:t>VER_START</a:t>
          </a:r>
        </a:p>
      </dgm:t>
    </dgm:pt>
    <dgm:pt modelId="{B110CB93-9439-4CFB-BFED-634967B41C75}" type="parTrans" cxnId="{12B31902-CB79-42AD-85D0-F402C44F4C75}">
      <dgm:prSet/>
      <dgm:spPr/>
      <dgm:t>
        <a:bodyPr/>
        <a:lstStyle/>
        <a:p>
          <a:endParaRPr lang="en-US"/>
        </a:p>
      </dgm:t>
    </dgm:pt>
    <dgm:pt modelId="{FD613784-1E14-4F4F-A81D-FF9CC64A7C3A}" type="sibTrans" cxnId="{12B31902-CB79-42AD-85D0-F402C44F4C75}">
      <dgm:prSet/>
      <dgm:spPr/>
      <dgm:t>
        <a:bodyPr/>
        <a:lstStyle/>
        <a:p>
          <a:endParaRPr lang="en-US"/>
        </a:p>
      </dgm:t>
    </dgm:pt>
    <dgm:pt modelId="{1F56D0DB-E5FE-4AFD-BF7F-28480B8ADA31}">
      <dgm:prSet phldrT="[Text]"/>
      <dgm:spPr/>
      <dgm:t>
        <a:bodyPr/>
        <a:lstStyle/>
        <a:p>
          <a:r>
            <a:rPr lang="en-US" dirty="0"/>
            <a:t>VER_END</a:t>
          </a:r>
        </a:p>
      </dgm:t>
    </dgm:pt>
    <dgm:pt modelId="{5A1A68E6-535D-4E1C-9BC7-5FB551CCAAB6}" type="parTrans" cxnId="{DB54AC51-31C3-4018-9AA5-C25E07E612BE}">
      <dgm:prSet/>
      <dgm:spPr/>
      <dgm:t>
        <a:bodyPr/>
        <a:lstStyle/>
        <a:p>
          <a:endParaRPr lang="en-US"/>
        </a:p>
      </dgm:t>
    </dgm:pt>
    <dgm:pt modelId="{A60B0A73-858E-4748-B821-505E5CF2CB7B}" type="sibTrans" cxnId="{DB54AC51-31C3-4018-9AA5-C25E07E612BE}">
      <dgm:prSet/>
      <dgm:spPr/>
      <dgm:t>
        <a:bodyPr/>
        <a:lstStyle/>
        <a:p>
          <a:endParaRPr lang="en-US"/>
        </a:p>
      </dgm:t>
    </dgm:pt>
    <dgm:pt modelId="{6E5EB800-0856-4F7F-A3DE-6078225964C0}">
      <dgm:prSet phldrT="[Text]"/>
      <dgm:spPr/>
      <dgm:t>
        <a:bodyPr/>
        <a:lstStyle/>
        <a:p>
          <a:r>
            <a:rPr lang="en-US" dirty="0"/>
            <a:t>RXNCUICHANGES</a:t>
          </a:r>
        </a:p>
      </dgm:t>
    </dgm:pt>
    <dgm:pt modelId="{8CE21D77-2A7B-4F1D-8718-B99B5C497420}" type="parTrans" cxnId="{5A1C2181-FFF8-4C9E-ADCE-946A2FC29A4F}">
      <dgm:prSet/>
      <dgm:spPr/>
      <dgm:t>
        <a:bodyPr/>
        <a:lstStyle/>
        <a:p>
          <a:endParaRPr lang="en-US"/>
        </a:p>
      </dgm:t>
    </dgm:pt>
    <dgm:pt modelId="{1CC14F26-0BBA-4FA6-AC6F-04456D75D584}" type="sibTrans" cxnId="{5A1C2181-FFF8-4C9E-ADCE-946A2FC29A4F}">
      <dgm:prSet/>
      <dgm:spPr/>
      <dgm:t>
        <a:bodyPr/>
        <a:lstStyle/>
        <a:p>
          <a:endParaRPr lang="en-US"/>
        </a:p>
      </dgm:t>
    </dgm:pt>
    <dgm:pt modelId="{59608AEF-8FE7-48F6-9569-02ED97946EDF}">
      <dgm:prSet phldrT="[Text]"/>
      <dgm:spPr/>
      <dgm:t>
        <a:bodyPr/>
        <a:lstStyle/>
        <a:p>
          <a:r>
            <a:rPr lang="en-US" dirty="0"/>
            <a:t>OLD_RXCUI</a:t>
          </a:r>
        </a:p>
      </dgm:t>
    </dgm:pt>
    <dgm:pt modelId="{C9335697-446F-43C5-B98A-ECBE48916D10}" type="parTrans" cxnId="{7660C12E-77F1-4295-BBAA-664EE3642A68}">
      <dgm:prSet/>
      <dgm:spPr/>
      <dgm:t>
        <a:bodyPr/>
        <a:lstStyle/>
        <a:p>
          <a:endParaRPr lang="en-US"/>
        </a:p>
      </dgm:t>
    </dgm:pt>
    <dgm:pt modelId="{D181D9D5-E468-42D0-832F-0EE062451012}" type="sibTrans" cxnId="{7660C12E-77F1-4295-BBAA-664EE3642A68}">
      <dgm:prSet/>
      <dgm:spPr/>
      <dgm:t>
        <a:bodyPr/>
        <a:lstStyle/>
        <a:p>
          <a:endParaRPr lang="en-US"/>
        </a:p>
      </dgm:t>
    </dgm:pt>
    <dgm:pt modelId="{D3EADD22-3751-44E6-867F-CD51CA32EF4C}">
      <dgm:prSet phldrT="[Text]"/>
      <dgm:spPr/>
      <dgm:t>
        <a:bodyPr/>
        <a:lstStyle/>
        <a:p>
          <a:r>
            <a:rPr lang="en-US" dirty="0"/>
            <a:t>NEW_RXCUI</a:t>
          </a:r>
        </a:p>
      </dgm:t>
    </dgm:pt>
    <dgm:pt modelId="{5A07BB40-84D2-41F4-B259-75A851B6E9FC}" type="parTrans" cxnId="{F7D92722-0ADF-43A5-9655-20279B40DF97}">
      <dgm:prSet/>
      <dgm:spPr/>
      <dgm:t>
        <a:bodyPr/>
        <a:lstStyle/>
        <a:p>
          <a:endParaRPr lang="en-US"/>
        </a:p>
      </dgm:t>
    </dgm:pt>
    <dgm:pt modelId="{C53BD728-19BD-4F9D-BA2B-B5393831BC60}" type="sibTrans" cxnId="{F7D92722-0ADF-43A5-9655-20279B40DF97}">
      <dgm:prSet/>
      <dgm:spPr/>
      <dgm:t>
        <a:bodyPr/>
        <a:lstStyle/>
        <a:p>
          <a:endParaRPr lang="en-US"/>
        </a:p>
      </dgm:t>
    </dgm:pt>
    <dgm:pt modelId="{BC36F160-7EE6-4DF3-9EA4-BC0D700DE92D}">
      <dgm:prSet phldrT="[Text]"/>
      <dgm:spPr/>
      <dgm:t>
        <a:bodyPr/>
        <a:lstStyle/>
        <a:p>
          <a:r>
            <a:rPr lang="en-US" dirty="0"/>
            <a:t>RXNATOMARCHIVE</a:t>
          </a:r>
        </a:p>
      </dgm:t>
    </dgm:pt>
    <dgm:pt modelId="{1A458F32-C85F-48DA-BF43-2F5753329626}" type="parTrans" cxnId="{8BE374DA-027A-424C-A58F-E4D44A2B8479}">
      <dgm:prSet/>
      <dgm:spPr/>
      <dgm:t>
        <a:bodyPr/>
        <a:lstStyle/>
        <a:p>
          <a:endParaRPr lang="en-US"/>
        </a:p>
      </dgm:t>
    </dgm:pt>
    <dgm:pt modelId="{33D3BBF0-1221-487C-9A3D-15CCC9B0A8F5}" type="sibTrans" cxnId="{8BE374DA-027A-424C-A58F-E4D44A2B8479}">
      <dgm:prSet/>
      <dgm:spPr/>
      <dgm:t>
        <a:bodyPr/>
        <a:lstStyle/>
        <a:p>
          <a:endParaRPr lang="en-US"/>
        </a:p>
      </dgm:t>
    </dgm:pt>
    <dgm:pt modelId="{D29B9452-ECE6-4373-B782-225FC49F3DC1}">
      <dgm:prSet phldrT="[Text]"/>
      <dgm:spPr/>
      <dgm:t>
        <a:bodyPr/>
        <a:lstStyle/>
        <a:p>
          <a:r>
            <a:rPr lang="en-US" dirty="0"/>
            <a:t>RXCUI</a:t>
          </a:r>
        </a:p>
      </dgm:t>
    </dgm:pt>
    <dgm:pt modelId="{314E9FBA-40F1-4BA0-9588-B7CC24A9ADD4}" type="parTrans" cxnId="{16791299-1971-4792-A533-CF79B5399866}">
      <dgm:prSet/>
      <dgm:spPr/>
      <dgm:t>
        <a:bodyPr/>
        <a:lstStyle/>
        <a:p>
          <a:endParaRPr lang="en-US"/>
        </a:p>
      </dgm:t>
    </dgm:pt>
    <dgm:pt modelId="{413971B9-021E-403C-B99A-012105AD469C}" type="sibTrans" cxnId="{16791299-1971-4792-A533-CF79B5399866}">
      <dgm:prSet/>
      <dgm:spPr/>
      <dgm:t>
        <a:bodyPr/>
        <a:lstStyle/>
        <a:p>
          <a:endParaRPr lang="en-US"/>
        </a:p>
      </dgm:t>
    </dgm:pt>
    <dgm:pt modelId="{C3D5F52E-1DE7-4123-AB48-243564186CC2}">
      <dgm:prSet phldrT="[Text]"/>
      <dgm:spPr/>
      <dgm:t>
        <a:bodyPr/>
        <a:lstStyle/>
        <a:p>
          <a:r>
            <a:rPr lang="en-US" dirty="0"/>
            <a:t>ARCHIVE_TIMESTAMP</a:t>
          </a:r>
        </a:p>
      </dgm:t>
    </dgm:pt>
    <dgm:pt modelId="{ABCCBA64-B3EB-4438-9B80-E49C225C934F}" type="parTrans" cxnId="{BF9AF329-E61D-4E09-8F70-20B06F5A581B}">
      <dgm:prSet/>
      <dgm:spPr/>
      <dgm:t>
        <a:bodyPr/>
        <a:lstStyle/>
        <a:p>
          <a:endParaRPr lang="en-US"/>
        </a:p>
      </dgm:t>
    </dgm:pt>
    <dgm:pt modelId="{CBE0DB29-F41D-4834-9737-7EF3FEF9F69B}" type="sibTrans" cxnId="{BF9AF329-E61D-4E09-8F70-20B06F5A581B}">
      <dgm:prSet/>
      <dgm:spPr/>
      <dgm:t>
        <a:bodyPr/>
        <a:lstStyle/>
        <a:p>
          <a:endParaRPr lang="en-US"/>
        </a:p>
      </dgm:t>
    </dgm:pt>
    <dgm:pt modelId="{F03B0622-EA32-44FA-A940-DCB65DD439D2}" type="pres">
      <dgm:prSet presAssocID="{BDEC7CDA-9F4C-4C5E-BA7C-2FD801F3F807}" presName="Name0" presStyleCnt="0">
        <dgm:presLayoutVars>
          <dgm:dir/>
          <dgm:resizeHandles val="exact"/>
        </dgm:presLayoutVars>
      </dgm:prSet>
      <dgm:spPr/>
    </dgm:pt>
    <dgm:pt modelId="{EC049117-0CDB-4F7A-8E23-AE32E52F7744}" type="pres">
      <dgm:prSet presAssocID="{8E79D258-9B66-457F-B48E-79E3D6BC0746}" presName="node" presStyleLbl="node1" presStyleIdx="0" presStyleCnt="3">
        <dgm:presLayoutVars>
          <dgm:bulletEnabled val="1"/>
        </dgm:presLayoutVars>
      </dgm:prSet>
      <dgm:spPr/>
    </dgm:pt>
    <dgm:pt modelId="{F84B415A-9B98-492A-84F0-4F76EA0C1084}" type="pres">
      <dgm:prSet presAssocID="{3E84E17D-FA80-445B-A133-19671B935CE8}" presName="sibTrans" presStyleCnt="0"/>
      <dgm:spPr/>
    </dgm:pt>
    <dgm:pt modelId="{3356D3A0-FCE0-41C5-9112-D6623446BED0}" type="pres">
      <dgm:prSet presAssocID="{6E5EB800-0856-4F7F-A3DE-6078225964C0}" presName="node" presStyleLbl="node1" presStyleIdx="1" presStyleCnt="3">
        <dgm:presLayoutVars>
          <dgm:bulletEnabled val="1"/>
        </dgm:presLayoutVars>
      </dgm:prSet>
      <dgm:spPr/>
    </dgm:pt>
    <dgm:pt modelId="{13BD3C1D-698F-4B55-B6B0-245C4AE7CFF2}" type="pres">
      <dgm:prSet presAssocID="{1CC14F26-0BBA-4FA6-AC6F-04456D75D584}" presName="sibTrans" presStyleCnt="0"/>
      <dgm:spPr/>
    </dgm:pt>
    <dgm:pt modelId="{9394ADC8-D204-4B60-8CC2-0D211A67F996}" type="pres">
      <dgm:prSet presAssocID="{BC36F160-7EE6-4DF3-9EA4-BC0D700DE92D}" presName="node" presStyleLbl="node1" presStyleIdx="2" presStyleCnt="3">
        <dgm:presLayoutVars>
          <dgm:bulletEnabled val="1"/>
        </dgm:presLayoutVars>
      </dgm:prSet>
      <dgm:spPr/>
    </dgm:pt>
  </dgm:ptLst>
  <dgm:cxnLst>
    <dgm:cxn modelId="{12B31902-CB79-42AD-85D0-F402C44F4C75}" srcId="{8E79D258-9B66-457F-B48E-79E3D6BC0746}" destId="{425FB88F-671B-4177-98AF-D432342CE7F3}" srcOrd="0" destOrd="0" parTransId="{B110CB93-9439-4CFB-BFED-634967B41C75}" sibTransId="{FD613784-1E14-4F4F-A81D-FF9CC64A7C3A}"/>
    <dgm:cxn modelId="{F7D92722-0ADF-43A5-9655-20279B40DF97}" srcId="{6E5EB800-0856-4F7F-A3DE-6078225964C0}" destId="{D3EADD22-3751-44E6-867F-CD51CA32EF4C}" srcOrd="1" destOrd="0" parTransId="{5A07BB40-84D2-41F4-B259-75A851B6E9FC}" sibTransId="{C53BD728-19BD-4F9D-BA2B-B5393831BC60}"/>
    <dgm:cxn modelId="{F0E9A522-57B0-48C2-999B-AA9B0CFFE4BB}" type="presOf" srcId="{BDEC7CDA-9F4C-4C5E-BA7C-2FD801F3F807}" destId="{F03B0622-EA32-44FA-A940-DCB65DD439D2}" srcOrd="0" destOrd="0" presId="urn:microsoft.com/office/officeart/2005/8/layout/hList6"/>
    <dgm:cxn modelId="{BF9AF329-E61D-4E09-8F70-20B06F5A581B}" srcId="{BC36F160-7EE6-4DF3-9EA4-BC0D700DE92D}" destId="{C3D5F52E-1DE7-4123-AB48-243564186CC2}" srcOrd="1" destOrd="0" parTransId="{ABCCBA64-B3EB-4438-9B80-E49C225C934F}" sibTransId="{CBE0DB29-F41D-4834-9737-7EF3FEF9F69B}"/>
    <dgm:cxn modelId="{7660C12E-77F1-4295-BBAA-664EE3642A68}" srcId="{6E5EB800-0856-4F7F-A3DE-6078225964C0}" destId="{59608AEF-8FE7-48F6-9569-02ED97946EDF}" srcOrd="0" destOrd="0" parTransId="{C9335697-446F-43C5-B98A-ECBE48916D10}" sibTransId="{D181D9D5-E468-42D0-832F-0EE062451012}"/>
    <dgm:cxn modelId="{E61B0F65-3012-4C04-B1C9-BA4714BFD29B}" type="presOf" srcId="{D29B9452-ECE6-4373-B782-225FC49F3DC1}" destId="{9394ADC8-D204-4B60-8CC2-0D211A67F996}" srcOrd="0" destOrd="1" presId="urn:microsoft.com/office/officeart/2005/8/layout/hList6"/>
    <dgm:cxn modelId="{30E40847-5725-46A4-AC19-49474E687570}" type="presOf" srcId="{6E5EB800-0856-4F7F-A3DE-6078225964C0}" destId="{3356D3A0-FCE0-41C5-9112-D6623446BED0}" srcOrd="0" destOrd="0" presId="urn:microsoft.com/office/officeart/2005/8/layout/hList6"/>
    <dgm:cxn modelId="{932F686D-6486-49EF-BCDF-94EC3BA8FECE}" srcId="{BDEC7CDA-9F4C-4C5E-BA7C-2FD801F3F807}" destId="{8E79D258-9B66-457F-B48E-79E3D6BC0746}" srcOrd="0" destOrd="0" parTransId="{B91A36B6-4778-46AA-A32B-DC9EADD7192F}" sibTransId="{3E84E17D-FA80-445B-A133-19671B935CE8}"/>
    <dgm:cxn modelId="{DB54AC51-31C3-4018-9AA5-C25E07E612BE}" srcId="{8E79D258-9B66-457F-B48E-79E3D6BC0746}" destId="{1F56D0DB-E5FE-4AFD-BF7F-28480B8ADA31}" srcOrd="1" destOrd="0" parTransId="{5A1A68E6-535D-4E1C-9BC7-5FB551CCAAB6}" sibTransId="{A60B0A73-858E-4748-B821-505E5CF2CB7B}"/>
    <dgm:cxn modelId="{267FE571-28F1-4A66-82BA-7EFEF509C4E2}" type="presOf" srcId="{425FB88F-671B-4177-98AF-D432342CE7F3}" destId="{EC049117-0CDB-4F7A-8E23-AE32E52F7744}" srcOrd="0" destOrd="1" presId="urn:microsoft.com/office/officeart/2005/8/layout/hList6"/>
    <dgm:cxn modelId="{FD79DE76-8BC1-4B43-BEC4-349DD5B99937}" type="presOf" srcId="{8E79D258-9B66-457F-B48E-79E3D6BC0746}" destId="{EC049117-0CDB-4F7A-8E23-AE32E52F7744}" srcOrd="0" destOrd="0" presId="urn:microsoft.com/office/officeart/2005/8/layout/hList6"/>
    <dgm:cxn modelId="{5A1C2181-FFF8-4C9E-ADCE-946A2FC29A4F}" srcId="{BDEC7CDA-9F4C-4C5E-BA7C-2FD801F3F807}" destId="{6E5EB800-0856-4F7F-A3DE-6078225964C0}" srcOrd="1" destOrd="0" parTransId="{8CE21D77-2A7B-4F1D-8718-B99B5C497420}" sibTransId="{1CC14F26-0BBA-4FA6-AC6F-04456D75D584}"/>
    <dgm:cxn modelId="{17B21195-5AE2-4022-9932-1838D9AA52F8}" type="presOf" srcId="{59608AEF-8FE7-48F6-9569-02ED97946EDF}" destId="{3356D3A0-FCE0-41C5-9112-D6623446BED0}" srcOrd="0" destOrd="1" presId="urn:microsoft.com/office/officeart/2005/8/layout/hList6"/>
    <dgm:cxn modelId="{16791299-1971-4792-A533-CF79B5399866}" srcId="{BC36F160-7EE6-4DF3-9EA4-BC0D700DE92D}" destId="{D29B9452-ECE6-4373-B782-225FC49F3DC1}" srcOrd="0" destOrd="0" parTransId="{314E9FBA-40F1-4BA0-9588-B7CC24A9ADD4}" sibTransId="{413971B9-021E-403C-B99A-012105AD469C}"/>
    <dgm:cxn modelId="{5479A5A6-F1CB-4C04-AD72-4A2A5C3EEAA7}" type="presOf" srcId="{BC36F160-7EE6-4DF3-9EA4-BC0D700DE92D}" destId="{9394ADC8-D204-4B60-8CC2-0D211A67F996}" srcOrd="0" destOrd="0" presId="urn:microsoft.com/office/officeart/2005/8/layout/hList6"/>
    <dgm:cxn modelId="{17822FCD-29C3-43C0-830B-79D28A2A5B9C}" type="presOf" srcId="{D3EADD22-3751-44E6-867F-CD51CA32EF4C}" destId="{3356D3A0-FCE0-41C5-9112-D6623446BED0}" srcOrd="0" destOrd="2" presId="urn:microsoft.com/office/officeart/2005/8/layout/hList6"/>
    <dgm:cxn modelId="{FCCDB9D9-011E-45F3-ADC1-D1D06DFD99B3}" type="presOf" srcId="{1F56D0DB-E5FE-4AFD-BF7F-28480B8ADA31}" destId="{EC049117-0CDB-4F7A-8E23-AE32E52F7744}" srcOrd="0" destOrd="2" presId="urn:microsoft.com/office/officeart/2005/8/layout/hList6"/>
    <dgm:cxn modelId="{8BE374DA-027A-424C-A58F-E4D44A2B8479}" srcId="{BDEC7CDA-9F4C-4C5E-BA7C-2FD801F3F807}" destId="{BC36F160-7EE6-4DF3-9EA4-BC0D700DE92D}" srcOrd="2" destOrd="0" parTransId="{1A458F32-C85F-48DA-BF43-2F5753329626}" sibTransId="{33D3BBF0-1221-487C-9A3D-15CCC9B0A8F5}"/>
    <dgm:cxn modelId="{969545F0-22B1-4778-9718-DC787BCBEB3A}" type="presOf" srcId="{C3D5F52E-1DE7-4123-AB48-243564186CC2}" destId="{9394ADC8-D204-4B60-8CC2-0D211A67F996}" srcOrd="0" destOrd="2" presId="urn:microsoft.com/office/officeart/2005/8/layout/hList6"/>
    <dgm:cxn modelId="{D15B2738-CD24-4E1B-A0B9-0A32245A8730}" type="presParOf" srcId="{F03B0622-EA32-44FA-A940-DCB65DD439D2}" destId="{EC049117-0CDB-4F7A-8E23-AE32E52F7744}" srcOrd="0" destOrd="0" presId="urn:microsoft.com/office/officeart/2005/8/layout/hList6"/>
    <dgm:cxn modelId="{2A17EB2D-20D6-49E9-996D-C842E435838F}" type="presParOf" srcId="{F03B0622-EA32-44FA-A940-DCB65DD439D2}" destId="{F84B415A-9B98-492A-84F0-4F76EA0C1084}" srcOrd="1" destOrd="0" presId="urn:microsoft.com/office/officeart/2005/8/layout/hList6"/>
    <dgm:cxn modelId="{57585CD5-BA2B-415F-996C-9375603798BD}" type="presParOf" srcId="{F03B0622-EA32-44FA-A940-DCB65DD439D2}" destId="{3356D3A0-FCE0-41C5-9112-D6623446BED0}" srcOrd="2" destOrd="0" presId="urn:microsoft.com/office/officeart/2005/8/layout/hList6"/>
    <dgm:cxn modelId="{28A1A27D-1EB4-4893-91CF-9AE75DBBE4C4}" type="presParOf" srcId="{F03B0622-EA32-44FA-A940-DCB65DD439D2}" destId="{13BD3C1D-698F-4B55-B6B0-245C4AE7CFF2}" srcOrd="3" destOrd="0" presId="urn:microsoft.com/office/officeart/2005/8/layout/hList6"/>
    <dgm:cxn modelId="{4E7628C7-0D81-47A9-BA32-A049D620517F}" type="presParOf" srcId="{F03B0622-EA32-44FA-A940-DCB65DD439D2}" destId="{9394ADC8-D204-4B60-8CC2-0D211A67F99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C7CDA-9F4C-4C5E-BA7C-2FD801F3F8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EB800-0856-4F7F-A3DE-6078225964C0}">
      <dgm:prSet phldrT="[Text]"/>
      <dgm:spPr/>
      <dgm:t>
        <a:bodyPr/>
        <a:lstStyle/>
        <a:p>
          <a:r>
            <a:rPr lang="en-US" dirty="0"/>
            <a:t>RXNSAB</a:t>
          </a:r>
        </a:p>
      </dgm:t>
    </dgm:pt>
    <dgm:pt modelId="{8CE21D77-2A7B-4F1D-8718-B99B5C497420}" type="parTrans" cxnId="{5A1C2181-FFF8-4C9E-ADCE-946A2FC29A4F}">
      <dgm:prSet/>
      <dgm:spPr/>
      <dgm:t>
        <a:bodyPr/>
        <a:lstStyle/>
        <a:p>
          <a:endParaRPr lang="en-US"/>
        </a:p>
      </dgm:t>
    </dgm:pt>
    <dgm:pt modelId="{1CC14F26-0BBA-4FA6-AC6F-04456D75D584}" type="sibTrans" cxnId="{5A1C2181-FFF8-4C9E-ADCE-946A2FC29A4F}">
      <dgm:prSet/>
      <dgm:spPr/>
      <dgm:t>
        <a:bodyPr/>
        <a:lstStyle/>
        <a:p>
          <a:endParaRPr lang="en-US"/>
        </a:p>
      </dgm:t>
    </dgm:pt>
    <dgm:pt modelId="{59608AEF-8FE7-48F6-9569-02ED97946EDF}">
      <dgm:prSet phldrT="[Text]"/>
      <dgm:spPr/>
      <dgm:t>
        <a:bodyPr/>
        <a:lstStyle/>
        <a:p>
          <a:r>
            <a:rPr lang="en-US" dirty="0"/>
            <a:t>Source Information</a:t>
          </a:r>
        </a:p>
      </dgm:t>
    </dgm:pt>
    <dgm:pt modelId="{C9335697-446F-43C5-B98A-ECBE48916D10}" type="parTrans" cxnId="{7660C12E-77F1-4295-BBAA-664EE3642A68}">
      <dgm:prSet/>
      <dgm:spPr/>
      <dgm:t>
        <a:bodyPr/>
        <a:lstStyle/>
        <a:p>
          <a:endParaRPr lang="en-US"/>
        </a:p>
      </dgm:t>
    </dgm:pt>
    <dgm:pt modelId="{D181D9D5-E468-42D0-832F-0EE062451012}" type="sibTrans" cxnId="{7660C12E-77F1-4295-BBAA-664EE3642A68}">
      <dgm:prSet/>
      <dgm:spPr/>
      <dgm:t>
        <a:bodyPr/>
        <a:lstStyle/>
        <a:p>
          <a:endParaRPr lang="en-US"/>
        </a:p>
      </dgm:t>
    </dgm:pt>
    <dgm:pt modelId="{BC36F160-7EE6-4DF3-9EA4-BC0D700DE92D}">
      <dgm:prSet phldrT="[Text]"/>
      <dgm:spPr/>
      <dgm:t>
        <a:bodyPr/>
        <a:lstStyle/>
        <a:p>
          <a:r>
            <a:rPr lang="en-US" dirty="0"/>
            <a:t>RXNDOC</a:t>
          </a:r>
        </a:p>
      </dgm:t>
    </dgm:pt>
    <dgm:pt modelId="{1A458F32-C85F-48DA-BF43-2F5753329626}" type="parTrans" cxnId="{8BE374DA-027A-424C-A58F-E4D44A2B8479}">
      <dgm:prSet/>
      <dgm:spPr/>
      <dgm:t>
        <a:bodyPr/>
        <a:lstStyle/>
        <a:p>
          <a:endParaRPr lang="en-US"/>
        </a:p>
      </dgm:t>
    </dgm:pt>
    <dgm:pt modelId="{33D3BBF0-1221-487C-9A3D-15CCC9B0A8F5}" type="sibTrans" cxnId="{8BE374DA-027A-424C-A58F-E4D44A2B8479}">
      <dgm:prSet/>
      <dgm:spPr/>
      <dgm:t>
        <a:bodyPr/>
        <a:lstStyle/>
        <a:p>
          <a:endParaRPr lang="en-US"/>
        </a:p>
      </dgm:t>
    </dgm:pt>
    <dgm:pt modelId="{D29B9452-ECE6-4373-B782-225FC49F3DC1}">
      <dgm:prSet phldrT="[Text]"/>
      <dgm:spPr/>
      <dgm:t>
        <a:bodyPr/>
        <a:lstStyle/>
        <a:p>
          <a:r>
            <a:rPr lang="en-US" dirty="0"/>
            <a:t>Data Type Explanations</a:t>
          </a:r>
        </a:p>
      </dgm:t>
    </dgm:pt>
    <dgm:pt modelId="{314E9FBA-40F1-4BA0-9588-B7CC24A9ADD4}" type="parTrans" cxnId="{16791299-1971-4792-A533-CF79B5399866}">
      <dgm:prSet/>
      <dgm:spPr/>
      <dgm:t>
        <a:bodyPr/>
        <a:lstStyle/>
        <a:p>
          <a:endParaRPr lang="en-US"/>
        </a:p>
      </dgm:t>
    </dgm:pt>
    <dgm:pt modelId="{413971B9-021E-403C-B99A-012105AD469C}" type="sibTrans" cxnId="{16791299-1971-4792-A533-CF79B5399866}">
      <dgm:prSet/>
      <dgm:spPr/>
      <dgm:t>
        <a:bodyPr/>
        <a:lstStyle/>
        <a:p>
          <a:endParaRPr lang="en-US"/>
        </a:p>
      </dgm:t>
    </dgm:pt>
    <dgm:pt modelId="{F03B0622-EA32-44FA-A940-DCB65DD439D2}" type="pres">
      <dgm:prSet presAssocID="{BDEC7CDA-9F4C-4C5E-BA7C-2FD801F3F807}" presName="Name0" presStyleCnt="0">
        <dgm:presLayoutVars>
          <dgm:dir/>
          <dgm:resizeHandles val="exact"/>
        </dgm:presLayoutVars>
      </dgm:prSet>
      <dgm:spPr/>
    </dgm:pt>
    <dgm:pt modelId="{3356D3A0-FCE0-41C5-9112-D6623446BED0}" type="pres">
      <dgm:prSet presAssocID="{6E5EB800-0856-4F7F-A3DE-6078225964C0}" presName="node" presStyleLbl="node1" presStyleIdx="0" presStyleCnt="2" custLinFactNeighborX="-33412" custLinFactNeighborY="512">
        <dgm:presLayoutVars>
          <dgm:bulletEnabled val="1"/>
        </dgm:presLayoutVars>
      </dgm:prSet>
      <dgm:spPr/>
    </dgm:pt>
    <dgm:pt modelId="{13BD3C1D-698F-4B55-B6B0-245C4AE7CFF2}" type="pres">
      <dgm:prSet presAssocID="{1CC14F26-0BBA-4FA6-AC6F-04456D75D584}" presName="sibTrans" presStyleCnt="0"/>
      <dgm:spPr/>
    </dgm:pt>
    <dgm:pt modelId="{9394ADC8-D204-4B60-8CC2-0D211A67F996}" type="pres">
      <dgm:prSet presAssocID="{BC36F160-7EE6-4DF3-9EA4-BC0D700DE92D}" presName="node" presStyleLbl="node1" presStyleIdx="1" presStyleCnt="2" custLinFactNeighborX="91285" custLinFactNeighborY="-515">
        <dgm:presLayoutVars>
          <dgm:bulletEnabled val="1"/>
        </dgm:presLayoutVars>
      </dgm:prSet>
      <dgm:spPr/>
    </dgm:pt>
  </dgm:ptLst>
  <dgm:cxnLst>
    <dgm:cxn modelId="{F0E9A522-57B0-48C2-999B-AA9B0CFFE4BB}" type="presOf" srcId="{BDEC7CDA-9F4C-4C5E-BA7C-2FD801F3F807}" destId="{F03B0622-EA32-44FA-A940-DCB65DD439D2}" srcOrd="0" destOrd="0" presId="urn:microsoft.com/office/officeart/2005/8/layout/hList6"/>
    <dgm:cxn modelId="{7660C12E-77F1-4295-BBAA-664EE3642A68}" srcId="{6E5EB800-0856-4F7F-A3DE-6078225964C0}" destId="{59608AEF-8FE7-48F6-9569-02ED97946EDF}" srcOrd="0" destOrd="0" parTransId="{C9335697-446F-43C5-B98A-ECBE48916D10}" sibTransId="{D181D9D5-E468-42D0-832F-0EE062451012}"/>
    <dgm:cxn modelId="{E61B0F65-3012-4C04-B1C9-BA4714BFD29B}" type="presOf" srcId="{D29B9452-ECE6-4373-B782-225FC49F3DC1}" destId="{9394ADC8-D204-4B60-8CC2-0D211A67F996}" srcOrd="0" destOrd="1" presId="urn:microsoft.com/office/officeart/2005/8/layout/hList6"/>
    <dgm:cxn modelId="{30E40847-5725-46A4-AC19-49474E687570}" type="presOf" srcId="{6E5EB800-0856-4F7F-A3DE-6078225964C0}" destId="{3356D3A0-FCE0-41C5-9112-D6623446BED0}" srcOrd="0" destOrd="0" presId="urn:microsoft.com/office/officeart/2005/8/layout/hList6"/>
    <dgm:cxn modelId="{5A1C2181-FFF8-4C9E-ADCE-946A2FC29A4F}" srcId="{BDEC7CDA-9F4C-4C5E-BA7C-2FD801F3F807}" destId="{6E5EB800-0856-4F7F-A3DE-6078225964C0}" srcOrd="0" destOrd="0" parTransId="{8CE21D77-2A7B-4F1D-8718-B99B5C497420}" sibTransId="{1CC14F26-0BBA-4FA6-AC6F-04456D75D584}"/>
    <dgm:cxn modelId="{17B21195-5AE2-4022-9932-1838D9AA52F8}" type="presOf" srcId="{59608AEF-8FE7-48F6-9569-02ED97946EDF}" destId="{3356D3A0-FCE0-41C5-9112-D6623446BED0}" srcOrd="0" destOrd="1" presId="urn:microsoft.com/office/officeart/2005/8/layout/hList6"/>
    <dgm:cxn modelId="{16791299-1971-4792-A533-CF79B5399866}" srcId="{BC36F160-7EE6-4DF3-9EA4-BC0D700DE92D}" destId="{D29B9452-ECE6-4373-B782-225FC49F3DC1}" srcOrd="0" destOrd="0" parTransId="{314E9FBA-40F1-4BA0-9588-B7CC24A9ADD4}" sibTransId="{413971B9-021E-403C-B99A-012105AD469C}"/>
    <dgm:cxn modelId="{5479A5A6-F1CB-4C04-AD72-4A2A5C3EEAA7}" type="presOf" srcId="{BC36F160-7EE6-4DF3-9EA4-BC0D700DE92D}" destId="{9394ADC8-D204-4B60-8CC2-0D211A67F996}" srcOrd="0" destOrd="0" presId="urn:microsoft.com/office/officeart/2005/8/layout/hList6"/>
    <dgm:cxn modelId="{8BE374DA-027A-424C-A58F-E4D44A2B8479}" srcId="{BDEC7CDA-9F4C-4C5E-BA7C-2FD801F3F807}" destId="{BC36F160-7EE6-4DF3-9EA4-BC0D700DE92D}" srcOrd="1" destOrd="0" parTransId="{1A458F32-C85F-48DA-BF43-2F5753329626}" sibTransId="{33D3BBF0-1221-487C-9A3D-15CCC9B0A8F5}"/>
    <dgm:cxn modelId="{57585CD5-BA2B-415F-996C-9375603798BD}" type="presParOf" srcId="{F03B0622-EA32-44FA-A940-DCB65DD439D2}" destId="{3356D3A0-FCE0-41C5-9112-D6623446BED0}" srcOrd="0" destOrd="0" presId="urn:microsoft.com/office/officeart/2005/8/layout/hList6"/>
    <dgm:cxn modelId="{28A1A27D-1EB4-4893-91CF-9AE75DBBE4C4}" type="presParOf" srcId="{F03B0622-EA32-44FA-A940-DCB65DD439D2}" destId="{13BD3C1D-698F-4B55-B6B0-245C4AE7CFF2}" srcOrd="1" destOrd="0" presId="urn:microsoft.com/office/officeart/2005/8/layout/hList6"/>
    <dgm:cxn modelId="{4E7628C7-0D81-47A9-BA32-A049D620517F}" type="presParOf" srcId="{F03B0622-EA32-44FA-A940-DCB65DD439D2}" destId="{9394ADC8-D204-4B60-8CC2-0D211A67F9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49117-0CDB-4F7A-8E23-AE32E52F7744}">
      <dsp:nvSpPr>
        <dsp:cNvPr id="0" name=""/>
        <dsp:cNvSpPr/>
      </dsp:nvSpPr>
      <dsp:spPr>
        <a:xfrm rot="16200000">
          <a:off x="-545580" y="546060"/>
          <a:ext cx="2340809" cy="1248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095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RXNCONSO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Drug Names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RXCUI</a:t>
          </a:r>
        </a:p>
      </dsp:txBody>
      <dsp:txXfrm rot="5400000">
        <a:off x="481" y="468161"/>
        <a:ext cx="1248687" cy="1404485"/>
      </dsp:txXfrm>
    </dsp:sp>
    <dsp:sp modelId="{3356D3A0-FCE0-41C5-9112-D6623446BED0}">
      <dsp:nvSpPr>
        <dsp:cNvPr id="0" name=""/>
        <dsp:cNvSpPr/>
      </dsp:nvSpPr>
      <dsp:spPr>
        <a:xfrm rot="16200000">
          <a:off x="796758" y="546060"/>
          <a:ext cx="2340809" cy="1248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095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RXNREL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Relationships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RXCUI</a:t>
          </a:r>
        </a:p>
      </dsp:txBody>
      <dsp:txXfrm rot="5400000">
        <a:off x="1342819" y="468161"/>
        <a:ext cx="1248687" cy="1404485"/>
      </dsp:txXfrm>
    </dsp:sp>
    <dsp:sp modelId="{9394ADC8-D204-4B60-8CC2-0D211A67F996}">
      <dsp:nvSpPr>
        <dsp:cNvPr id="0" name=""/>
        <dsp:cNvSpPr/>
      </dsp:nvSpPr>
      <dsp:spPr>
        <a:xfrm rot="16200000">
          <a:off x="2139097" y="546060"/>
          <a:ext cx="2340809" cy="1248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095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RXNSAT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Attributes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NDC</a:t>
          </a:r>
        </a:p>
      </dsp:txBody>
      <dsp:txXfrm rot="5400000">
        <a:off x="2685158" y="468161"/>
        <a:ext cx="1248687" cy="1404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49117-0CDB-4F7A-8E23-AE32E52F7744}">
      <dsp:nvSpPr>
        <dsp:cNvPr id="0" name=""/>
        <dsp:cNvSpPr/>
      </dsp:nvSpPr>
      <dsp:spPr>
        <a:xfrm rot="16200000">
          <a:off x="-442909" y="443419"/>
          <a:ext cx="2213145" cy="13263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738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RXNCUI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VER_START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VER_END</a:t>
          </a:r>
        </a:p>
      </dsp:txBody>
      <dsp:txXfrm rot="5400000">
        <a:off x="511" y="442628"/>
        <a:ext cx="1326305" cy="1327887"/>
      </dsp:txXfrm>
    </dsp:sp>
    <dsp:sp modelId="{3356D3A0-FCE0-41C5-9112-D6623446BED0}">
      <dsp:nvSpPr>
        <dsp:cNvPr id="0" name=""/>
        <dsp:cNvSpPr/>
      </dsp:nvSpPr>
      <dsp:spPr>
        <a:xfrm rot="16200000">
          <a:off x="982867" y="443419"/>
          <a:ext cx="2213145" cy="13263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738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RXNCUICHANGES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OLD_RXCUI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NEW_RXCUI</a:t>
          </a:r>
        </a:p>
      </dsp:txBody>
      <dsp:txXfrm rot="5400000">
        <a:off x="1426287" y="442628"/>
        <a:ext cx="1326305" cy="1327887"/>
      </dsp:txXfrm>
    </dsp:sp>
    <dsp:sp modelId="{9394ADC8-D204-4B60-8CC2-0D211A67F996}">
      <dsp:nvSpPr>
        <dsp:cNvPr id="0" name=""/>
        <dsp:cNvSpPr/>
      </dsp:nvSpPr>
      <dsp:spPr>
        <a:xfrm rot="16200000">
          <a:off x="2408645" y="443419"/>
          <a:ext cx="2213145" cy="13263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738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RXNATOMARCHIVE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RXCUI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ARCHIVE_TIMESTAMP</a:t>
          </a:r>
        </a:p>
      </dsp:txBody>
      <dsp:txXfrm rot="5400000">
        <a:off x="2852065" y="442628"/>
        <a:ext cx="1326305" cy="132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6D3A0-FCE0-41C5-9112-D6623446BED0}">
      <dsp:nvSpPr>
        <dsp:cNvPr id="0" name=""/>
        <dsp:cNvSpPr/>
      </dsp:nvSpPr>
      <dsp:spPr>
        <a:xfrm rot="16200000">
          <a:off x="-475556" y="475556"/>
          <a:ext cx="2220696" cy="12695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0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RXNSAB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Source Information</a:t>
          </a:r>
        </a:p>
      </dsp:txBody>
      <dsp:txXfrm rot="5400000">
        <a:off x="0" y="444139"/>
        <a:ext cx="1269583" cy="1332418"/>
      </dsp:txXfrm>
    </dsp:sp>
    <dsp:sp modelId="{9394ADC8-D204-4B60-8CC2-0D211A67F996}">
      <dsp:nvSpPr>
        <dsp:cNvPr id="0" name=""/>
        <dsp:cNvSpPr/>
      </dsp:nvSpPr>
      <dsp:spPr>
        <a:xfrm rot="16200000">
          <a:off x="891885" y="475556"/>
          <a:ext cx="2220696" cy="12695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01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RXNDOC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Data Type Explanations</a:t>
          </a:r>
        </a:p>
      </dsp:txBody>
      <dsp:txXfrm rot="5400000">
        <a:off x="1367441" y="444139"/>
        <a:ext cx="1269583" cy="133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975F-4401-4728-A996-40FF46DA23F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AE20-B9C5-4920-8392-DB25C42A2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9ACE-C428-43E6-915E-63915AAA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9ACE-C428-43E6-915E-63915AAAA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9ACE-C428-43E6-915E-63915AAAA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9ACE-C428-43E6-915E-63915AAAAB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39ACE-C428-43E6-915E-63915AAAAB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12192000" cy="762001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8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0"/>
            <a:ext cx="3389810" cy="5486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EC8B-9E95-4567-92FB-64514F57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eddy.epi.usf.edu/teddy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xnav.nlm.nih.gov/" TargetMode="External"/><Relationship Id="rId2" Type="http://schemas.openxmlformats.org/officeDocument/2006/relationships/hyperlink" Target="https://www.nlm.nih.gov/research/umls/rxnorm/docs/rxnormfil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xnav.nlm.nih.gov/" TargetMode="External"/><Relationship Id="rId2" Type="http://schemas.openxmlformats.org/officeDocument/2006/relationships/hyperlink" Target="https://www.nlm.nih.gov/research/umls/rxnor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lm.nih.gov/research/umls/rxnorm/docs/rxnormfile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research/umls/rxnorm/overview.html" TargetMode="External"/><Relationship Id="rId7" Type="http://schemas.openxmlformats.org/officeDocument/2006/relationships/hyperlink" Target="http://www.hschange.org/CONTENT/1202/" TargetMode="External"/><Relationship Id="rId2" Type="http://schemas.openxmlformats.org/officeDocument/2006/relationships/hyperlink" Target="http://www.washingtonpost.com/wp-dyn/content/article/2006/11/24/AR200611240098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lm.nih.gov/bsd/videos/p39513263-2.mp4" TargetMode="External"/><Relationship Id="rId5" Type="http://schemas.openxmlformats.org/officeDocument/2006/relationships/hyperlink" Target="https://www.nlm.nih.gov/research/umls/rxnorm/overview.html" TargetMode="External"/><Relationship Id="rId4" Type="http://schemas.openxmlformats.org/officeDocument/2006/relationships/hyperlink" Target="https://www.nlm.nih.gov/bsd/videos/p90p11467vj-2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108966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Clinical Information, Librarians and the NLM: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98298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From Health Data Standards to Better Health</a:t>
            </a:r>
          </a:p>
        </p:txBody>
      </p:sp>
      <p:pic>
        <p:nvPicPr>
          <p:cNvPr id="4" name="Picture 3" descr="image of laptop, paper survey on table with resting hands of two people seated opposite each other.">
            <a:extLst>
              <a:ext uri="{FF2B5EF4-FFF2-40B4-BE49-F238E27FC236}">
                <a16:creationId xmlns:a16="http://schemas.microsoft.com/office/drawing/2014/main" id="{C89D1144-DBDE-4980-8F8A-06E38D31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2600"/>
            <a:ext cx="12192000" cy="7937500"/>
          </a:xfrm>
          <a:prstGeom prst="rect">
            <a:avLst/>
          </a:prstGeom>
          <a:effectLst>
            <a:reflection stA="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387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EE6D-D198-4537-A300-5A5F72DA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1150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terminologies help solve this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19710-4C80-428F-A220-AB38ED66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 as a cross-walk or mapping.</a:t>
            </a:r>
          </a:p>
          <a:p>
            <a:r>
              <a:rPr lang="en-US" dirty="0"/>
              <a:t>Ensure interoperability between systems.</a:t>
            </a:r>
          </a:p>
          <a:p>
            <a:r>
              <a:rPr lang="en-US" dirty="0"/>
              <a:t>Provide their own unique identifiers for concepts…</a:t>
            </a:r>
          </a:p>
          <a:p>
            <a:r>
              <a:rPr lang="en-US" dirty="0"/>
              <a:t>…but also integrate with other terminologies.</a:t>
            </a:r>
          </a:p>
          <a:p>
            <a:r>
              <a:rPr lang="en-US" dirty="0"/>
              <a:t>Examples include the UMLS and </a:t>
            </a:r>
            <a:r>
              <a:rPr lang="en-US" dirty="0" err="1"/>
              <a:t>RxNorm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1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E9-EC3A-40BA-97A2-285BE58C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Problem:</a:t>
            </a:r>
            <a:br>
              <a:rPr lang="en-US" dirty="0"/>
            </a:br>
            <a:r>
              <a:rPr lang="en-US" dirty="0"/>
              <a:t>The US Lacks a Centralized Health Care Data System</a:t>
            </a:r>
          </a:p>
        </p:txBody>
      </p:sp>
      <p:pic>
        <p:nvPicPr>
          <p:cNvPr id="5" name="Content Placeholder 4" descr="A map of the United States.">
            <a:extLst>
              <a:ext uri="{FF2B5EF4-FFF2-40B4-BE49-F238E27FC236}">
                <a16:creationId xmlns:a16="http://schemas.microsoft.com/office/drawing/2014/main" id="{6484E3A1-7026-4CDB-B35E-D5052CCF2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6" y="2133600"/>
            <a:ext cx="6507888" cy="3953543"/>
          </a:xfrm>
        </p:spPr>
      </p:pic>
    </p:spTree>
    <p:extLst>
      <p:ext uri="{BB962C8B-B14F-4D97-AF65-F5344CB8AC3E}">
        <p14:creationId xmlns:p14="http://schemas.microsoft.com/office/powerpoint/2010/main" val="222202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CB5D-79E1-41C6-AED9-D3166D7C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613"/>
            <a:ext cx="109728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Problem:</a:t>
            </a:r>
            <a:br>
              <a:rPr lang="en-US" dirty="0"/>
            </a:br>
            <a:r>
              <a:rPr lang="en-US" dirty="0"/>
              <a:t>The US Lacks a Centralized Health Care Data System</a:t>
            </a:r>
          </a:p>
        </p:txBody>
      </p:sp>
      <p:pic>
        <p:nvPicPr>
          <p:cNvPr id="4" name="Content Placeholder 3" descr="Man">
            <a:extLst>
              <a:ext uri="{FF2B5EF4-FFF2-40B4-BE49-F238E27FC236}">
                <a16:creationId xmlns:a16="http://schemas.microsoft.com/office/drawing/2014/main" id="{346E31F3-2DB6-4847-AF55-2DB3812EB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080119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9671A0-214B-4366-B82B-AF29D49DA3A8}"/>
              </a:ext>
            </a:extLst>
          </p:cNvPr>
          <p:cNvSpPr/>
          <p:nvPr/>
        </p:nvSpPr>
        <p:spPr>
          <a:xfrm>
            <a:off x="4876800" y="2987456"/>
            <a:ext cx="273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Joe has a bad cough with a lot of mucous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5390DA48-269D-46E8-BD64-DEFFFA74E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3411" y="383638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C5D699-82AE-4140-AA1F-4FDF04B573E2}"/>
              </a:ext>
            </a:extLst>
          </p:cNvPr>
          <p:cNvSpPr txBox="1"/>
          <p:nvPr/>
        </p:nvSpPr>
        <p:spPr>
          <a:xfrm>
            <a:off x="2209800" y="4884601"/>
            <a:ext cx="329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OBREDON 2.5mg-200mg/5mL Solution; (9487)</a:t>
            </a:r>
          </a:p>
        </p:txBody>
      </p:sp>
      <p:pic>
        <p:nvPicPr>
          <p:cNvPr id="8" name="Graphic 7" descr="Medicine">
            <a:extLst>
              <a:ext uri="{FF2B5EF4-FFF2-40B4-BE49-F238E27FC236}">
                <a16:creationId xmlns:a16="http://schemas.microsoft.com/office/drawing/2014/main" id="{8AE64697-3F5C-45D8-93F9-AFE4A3AA2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1609" y="374666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FD1ACC-C1F2-4BA6-B8F5-D7176D6B1F2E}"/>
              </a:ext>
            </a:extLst>
          </p:cNvPr>
          <p:cNvSpPr txBox="1"/>
          <p:nvPr/>
        </p:nvSpPr>
        <p:spPr>
          <a:xfrm>
            <a:off x="7244493" y="4750786"/>
            <a:ext cx="329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HYDROCODONE BITARTRATE 2.5 mg in 5 mL / GUAIFENESIN 200 mg in 5 mL ORAL SOLUTION [OBREDON]; (6069433)</a:t>
            </a:r>
          </a:p>
          <a:p>
            <a:endParaRPr lang="en-US" sz="1600" dirty="0"/>
          </a:p>
        </p:txBody>
      </p:sp>
      <p:grpSp>
        <p:nvGrpSpPr>
          <p:cNvPr id="3" name="Group 2" descr="A figure showing two arrows pointing between the stethescope and pill bottle, with a large X over both arrows indicating that information is not being transmitted correctly.">
            <a:extLst>
              <a:ext uri="{FF2B5EF4-FFF2-40B4-BE49-F238E27FC236}">
                <a16:creationId xmlns:a16="http://schemas.microsoft.com/office/drawing/2014/main" id="{FADF66DF-B8D4-43C2-8AF3-2E3B78DDEA18}"/>
              </a:ext>
            </a:extLst>
          </p:cNvPr>
          <p:cNvGrpSpPr/>
          <p:nvPr/>
        </p:nvGrpSpPr>
        <p:grpSpPr>
          <a:xfrm>
            <a:off x="5212857" y="3657600"/>
            <a:ext cx="1737360" cy="1083187"/>
            <a:chOff x="5212857" y="3657600"/>
            <a:chExt cx="1737360" cy="108318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B8EFB27-E109-4C37-BF6A-077EE28AC5B4}"/>
                </a:ext>
              </a:extLst>
            </p:cNvPr>
            <p:cNvCxnSpPr/>
            <p:nvPr/>
          </p:nvCxnSpPr>
          <p:spPr>
            <a:xfrm>
              <a:off x="5212857" y="4023400"/>
              <a:ext cx="1623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433A74-39BF-4597-AD20-83D809A523CA}"/>
                </a:ext>
              </a:extLst>
            </p:cNvPr>
            <p:cNvCxnSpPr/>
            <p:nvPr/>
          </p:nvCxnSpPr>
          <p:spPr>
            <a:xfrm flipH="1">
              <a:off x="5212857" y="4366300"/>
              <a:ext cx="17373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DA9986A3-372A-48F0-BDFA-0A30F8088033}"/>
                </a:ext>
              </a:extLst>
            </p:cNvPr>
            <p:cNvSpPr/>
            <p:nvPr/>
          </p:nvSpPr>
          <p:spPr>
            <a:xfrm>
              <a:off x="5715777" y="3657600"/>
              <a:ext cx="670443" cy="1083187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57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78BA-7869-4277-B363-0AE368C8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Solution: </a:t>
            </a:r>
            <a:br>
              <a:rPr lang="en-US" dirty="0"/>
            </a:br>
            <a:r>
              <a:rPr lang="en-US" dirty="0"/>
              <a:t>RxNorm Standardized Drug Terminology</a:t>
            </a:r>
          </a:p>
        </p:txBody>
      </p:sp>
      <p:pic>
        <p:nvPicPr>
          <p:cNvPr id="5" name="Graphic 4" descr="Stethoscope">
            <a:extLst>
              <a:ext uri="{FF2B5EF4-FFF2-40B4-BE49-F238E27FC236}">
                <a16:creationId xmlns:a16="http://schemas.microsoft.com/office/drawing/2014/main" id="{486CFC12-F813-45FE-843F-76D374A6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8927" y="1692860"/>
            <a:ext cx="986221" cy="944372"/>
          </a:xfrm>
          <a:prstGeom prst="rect">
            <a:avLst/>
          </a:prstGeom>
        </p:spPr>
      </p:pic>
      <p:pic>
        <p:nvPicPr>
          <p:cNvPr id="6" name="Graphic 5" descr="Medicine">
            <a:extLst>
              <a:ext uri="{FF2B5EF4-FFF2-40B4-BE49-F238E27FC236}">
                <a16:creationId xmlns:a16="http://schemas.microsoft.com/office/drawing/2014/main" id="{A904656F-D42A-4332-8514-CA1B4C9F3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4419" y="1600200"/>
            <a:ext cx="986221" cy="944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D28B9-1A94-4B39-9ACB-5CFE47732172}"/>
              </a:ext>
            </a:extLst>
          </p:cNvPr>
          <p:cNvSpPr txBox="1"/>
          <p:nvPr/>
        </p:nvSpPr>
        <p:spPr>
          <a:xfrm>
            <a:off x="1981200" y="2775434"/>
            <a:ext cx="3553527" cy="95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OBREDON 2.5mg-200mg/5mL Solution (9487)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98DA9-7B30-41EF-AEA9-8AA6A5E9EFEA}"/>
              </a:ext>
            </a:extLst>
          </p:cNvPr>
          <p:cNvSpPr txBox="1"/>
          <p:nvPr/>
        </p:nvSpPr>
        <p:spPr>
          <a:xfrm>
            <a:off x="7411341" y="2637232"/>
            <a:ext cx="3553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HYDROCODONE BITARTRATE 2.5 mg in 5 mL / GUAIFENESIN 200 mg in 5 mL ORAL SOLUTION [OBREDON] (6069433)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3F9D4-073C-4876-9E6D-999636F55224}"/>
              </a:ext>
            </a:extLst>
          </p:cNvPr>
          <p:cNvSpPr/>
          <p:nvPr/>
        </p:nvSpPr>
        <p:spPr>
          <a:xfrm>
            <a:off x="609600" y="4266569"/>
            <a:ext cx="11081241" cy="175432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RxNorm Standardized Name and Code</a:t>
            </a:r>
            <a:endParaRPr lang="en-US" dirty="0"/>
          </a:p>
          <a:p>
            <a:r>
              <a:rPr lang="en-US" b="1" dirty="0"/>
              <a:t>Name: </a:t>
            </a:r>
            <a:r>
              <a:rPr lang="en-US" dirty="0"/>
              <a:t>Guaifenesin 40 MG/ML / Hydrocodone Bitartrate 0.5 MG/ML Oral Solution [</a:t>
            </a:r>
            <a:r>
              <a:rPr lang="en-US" dirty="0" err="1"/>
              <a:t>Obredon</a:t>
            </a:r>
            <a:r>
              <a:rPr lang="en-US" dirty="0"/>
              <a:t>]  </a:t>
            </a:r>
            <a:r>
              <a:rPr lang="en-US" b="1" dirty="0"/>
              <a:t>Code: </a:t>
            </a:r>
            <a:r>
              <a:rPr lang="en-US" dirty="0"/>
              <a:t>1598284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OBREDON 2.5mg-200mg/5mL Solution (9487)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HYDROCODONE BITARTRATE 2.5 mg in 5 mL / GUAIFENESIN 200 mg in 5 mL ORAL SOLUTION [OBREDON] (6069433)</a:t>
            </a:r>
          </a:p>
        </p:txBody>
      </p:sp>
      <p:grpSp>
        <p:nvGrpSpPr>
          <p:cNvPr id="3" name="Group 2" descr="A figure showing two arrows pointing between the stethescope and pill bottle, with the word &quot;interoperability&quot; indicating that information is being transmitted correctly.">
            <a:extLst>
              <a:ext uri="{FF2B5EF4-FFF2-40B4-BE49-F238E27FC236}">
                <a16:creationId xmlns:a16="http://schemas.microsoft.com/office/drawing/2014/main" id="{8471817B-38A7-4802-86BC-57D82A11BC9E}"/>
              </a:ext>
            </a:extLst>
          </p:cNvPr>
          <p:cNvGrpSpPr/>
          <p:nvPr/>
        </p:nvGrpSpPr>
        <p:grpSpPr>
          <a:xfrm>
            <a:off x="5189634" y="1815176"/>
            <a:ext cx="1981200" cy="424967"/>
            <a:chOff x="5189634" y="1815176"/>
            <a:chExt cx="1981200" cy="42496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1AFA1C7-E129-4ABE-8371-AF88446DDA5C}"/>
                </a:ext>
              </a:extLst>
            </p:cNvPr>
            <p:cNvCxnSpPr>
              <a:cxnSpLocks/>
            </p:cNvCxnSpPr>
            <p:nvPr/>
          </p:nvCxnSpPr>
          <p:spPr>
            <a:xfrm>
              <a:off x="5220131" y="1815176"/>
              <a:ext cx="18738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937772-6E3B-4DC5-B823-0C7D146BBDCC}"/>
                </a:ext>
              </a:extLst>
            </p:cNvPr>
            <p:cNvCxnSpPr/>
            <p:nvPr/>
          </p:nvCxnSpPr>
          <p:spPr>
            <a:xfrm flipH="1">
              <a:off x="5220131" y="2240143"/>
              <a:ext cx="18738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C7FC13-BEAD-4DF7-8B28-DCB9FB0B47C8}"/>
                </a:ext>
              </a:extLst>
            </p:cNvPr>
            <p:cNvSpPr txBox="1"/>
            <p:nvPr/>
          </p:nvSpPr>
          <p:spPr>
            <a:xfrm>
              <a:off x="5189634" y="1829117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interoperability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D66E-6888-44B4-93F0-AA4D72C8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RxNorm?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5D3ABC-2E80-4265-9737-77128ACE7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4800600" cy="39623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Standardized naming system to codify clinical drugs.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 standard for coding clinical drugs in the U.S.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Tool for supporting semantic interoperation between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different systems.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 descr="A Venn diagram, showing the intersection between three circles labelled &quot;Humans&quot;, &quot;Computers&quot;, and &quot;Health Care: Drug Information&quot;">
            <a:extLst>
              <a:ext uri="{FF2B5EF4-FFF2-40B4-BE49-F238E27FC236}">
                <a16:creationId xmlns:a16="http://schemas.microsoft.com/office/drawing/2014/main" id="{5B80E875-DD0D-4BBF-B6D7-760D2368E675}"/>
              </a:ext>
            </a:extLst>
          </p:cNvPr>
          <p:cNvGrpSpPr/>
          <p:nvPr/>
        </p:nvGrpSpPr>
        <p:grpSpPr>
          <a:xfrm>
            <a:off x="6314051" y="1257585"/>
            <a:ext cx="5268349" cy="4491705"/>
            <a:chOff x="6314051" y="1257585"/>
            <a:chExt cx="5268349" cy="4491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E35835-6BD4-4495-91AE-BE56E5B9CE53}"/>
                </a:ext>
              </a:extLst>
            </p:cNvPr>
            <p:cNvGrpSpPr/>
            <p:nvPr/>
          </p:nvGrpSpPr>
          <p:grpSpPr>
            <a:xfrm>
              <a:off x="7495833" y="1257585"/>
              <a:ext cx="3019591" cy="2681641"/>
              <a:chOff x="3071281" y="91428"/>
              <a:chExt cx="2944246" cy="294424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17CC69E-D649-454D-BB72-B2874CD83378}"/>
                  </a:ext>
                </a:extLst>
              </p:cNvPr>
              <p:cNvSpPr/>
              <p:nvPr/>
            </p:nvSpPr>
            <p:spPr>
              <a:xfrm>
                <a:off x="3071281" y="91428"/>
                <a:ext cx="2944246" cy="294424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6CF1E496-E6A4-46BC-8FEC-025F4CEF7220}"/>
                  </a:ext>
                </a:extLst>
              </p:cNvPr>
              <p:cNvSpPr txBox="1"/>
              <p:nvPr/>
            </p:nvSpPr>
            <p:spPr>
              <a:xfrm>
                <a:off x="3463847" y="736302"/>
                <a:ext cx="2159113" cy="13249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Humans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B90A77-1CD0-4FE0-8BA9-568D4997A3C7}"/>
                </a:ext>
              </a:extLst>
            </p:cNvPr>
            <p:cNvGrpSpPr/>
            <p:nvPr/>
          </p:nvGrpSpPr>
          <p:grpSpPr>
            <a:xfrm>
              <a:off x="8562809" y="3067649"/>
              <a:ext cx="3019591" cy="2681641"/>
              <a:chOff x="4138257" y="1901492"/>
              <a:chExt cx="2944246" cy="294424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7ECC56C-944F-4AAD-A5EC-4D155977E38D}"/>
                  </a:ext>
                </a:extLst>
              </p:cNvPr>
              <p:cNvSpPr/>
              <p:nvPr/>
            </p:nvSpPr>
            <p:spPr>
              <a:xfrm>
                <a:off x="4138257" y="1901492"/>
                <a:ext cx="2944246" cy="294424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7"/>
                  <a:satOff val="1521"/>
                  <a:lumOff val="2542"/>
                  <a:alphaOff val="15000"/>
                </a:schemeClr>
              </a:fillRef>
              <a:effectRef idx="0">
                <a:schemeClr val="accent1">
                  <a:shade val="80000"/>
                  <a:alpha val="50000"/>
                  <a:hueOff val="7"/>
                  <a:satOff val="1521"/>
                  <a:lumOff val="2542"/>
                  <a:alphaOff val="15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40C6002B-BE34-4615-9573-24D11D5362BF}"/>
                  </a:ext>
                </a:extLst>
              </p:cNvPr>
              <p:cNvSpPr txBox="1"/>
              <p:nvPr/>
            </p:nvSpPr>
            <p:spPr>
              <a:xfrm>
                <a:off x="4904511" y="2597067"/>
                <a:ext cx="1766547" cy="16193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Health Care: Drug Information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918D64-4790-4DE8-A732-FC2E3FD1BCD8}"/>
                </a:ext>
              </a:extLst>
            </p:cNvPr>
            <p:cNvGrpSpPr/>
            <p:nvPr/>
          </p:nvGrpSpPr>
          <p:grpSpPr>
            <a:xfrm>
              <a:off x="6314051" y="3067649"/>
              <a:ext cx="3019591" cy="2681641"/>
              <a:chOff x="2013492" y="1901492"/>
              <a:chExt cx="2944246" cy="294424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0BFC4F5-5C68-4887-8DAE-564D88B62B96}"/>
                  </a:ext>
                </a:extLst>
              </p:cNvPr>
              <p:cNvSpPr/>
              <p:nvPr/>
            </p:nvSpPr>
            <p:spPr>
              <a:xfrm>
                <a:off x="2013492" y="1901492"/>
                <a:ext cx="2944246" cy="294424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5"/>
                  <a:satOff val="3042"/>
                  <a:lumOff val="5084"/>
                  <a:alphaOff val="30000"/>
                </a:schemeClr>
              </a:fillRef>
              <a:effectRef idx="0">
                <a:schemeClr val="accent1">
                  <a:shade val="80000"/>
                  <a:alpha val="50000"/>
                  <a:hueOff val="15"/>
                  <a:satOff val="3042"/>
                  <a:lumOff val="5084"/>
                  <a:alphaOff val="3000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3" name="Oval 8">
                <a:extLst>
                  <a:ext uri="{FF2B5EF4-FFF2-40B4-BE49-F238E27FC236}">
                    <a16:creationId xmlns:a16="http://schemas.microsoft.com/office/drawing/2014/main" id="{B3B34255-4582-43C4-8B5B-EEEF346D3DDC}"/>
                  </a:ext>
                </a:extLst>
              </p:cNvPr>
              <p:cNvSpPr txBox="1"/>
              <p:nvPr/>
            </p:nvSpPr>
            <p:spPr>
              <a:xfrm>
                <a:off x="2424937" y="2563947"/>
                <a:ext cx="1766547" cy="16193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09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729F-6BB0-444C-95B2-037BF7E5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RxNorm </a:t>
            </a:r>
            <a:r>
              <a:rPr lang="en-US" dirty="0"/>
              <a:t>in the </a:t>
            </a:r>
            <a:br>
              <a:rPr lang="en-US" dirty="0"/>
            </a:br>
            <a:r>
              <a:rPr lang="en-US" dirty="0"/>
              <a:t>Health Ecosystem</a:t>
            </a:r>
          </a:p>
        </p:txBody>
      </p:sp>
      <p:grpSp>
        <p:nvGrpSpPr>
          <p:cNvPr id="3" name="Group 2" descr="A diagram showing the Health Ecosystem, including the connections between Hospitals, PHR, Application PRoviders, Physicians, Pharmacies and PBMs, Health Plans, Health &amp; fitness Device Manufacturers, Employers, Laboratories, and Healthcare Associations. The diagram indicates that different drug terminologies may be used by different portions of the health ecosystem, including &quot;GS&quot; by physicians, &quot;MMSL&quot; by Pharmacies and PBMs, and &quot;MTHSPL&quot; by Healthcare Associations. The intersection of these different portions of the Health Ecosystesm is RxNorm and its standardized drug name: &quot;RxNorm: Guaifenesin 40 MG/ML / Hydrocodone Bitartrate 0.5 MG/ML Oral Solution [Obredon] RXCUI 1598284&quot;">
            <a:extLst>
              <a:ext uri="{FF2B5EF4-FFF2-40B4-BE49-F238E27FC236}">
                <a16:creationId xmlns:a16="http://schemas.microsoft.com/office/drawing/2014/main" id="{87450E34-AC48-404F-9BFA-8507C075F3C2}"/>
              </a:ext>
            </a:extLst>
          </p:cNvPr>
          <p:cNvGrpSpPr/>
          <p:nvPr/>
        </p:nvGrpSpPr>
        <p:grpSpPr>
          <a:xfrm>
            <a:off x="2209800" y="1752600"/>
            <a:ext cx="7473089" cy="4557135"/>
            <a:chOff x="2209800" y="1752600"/>
            <a:chExt cx="7473089" cy="4557135"/>
          </a:xfrm>
        </p:grpSpPr>
        <p:grpSp>
          <p:nvGrpSpPr>
            <p:cNvPr id="7" name="Group 6" descr="A diagram showing the Health Ecosystem, including the connections between Hospitals, PHR, Application PRoviders, Physicians, Pharmacies and PBMs, Health Plans, Health &amp; fitness Device Manufacturers, Employers, Laboratories, and Healthcare Associations. The diagram indicates that different drug terminologies may be used by different portions of the health ecosystem, including &quot;GS&quot; by physicians, &quot;MMSL&quot; by Pharmacies and PBMs, and &quot;MTHSPL&quot; by Healthcare Associations. The intersection of these different portions of the Health Ecosystesm is RxNorm and its standardized drug name: &quot;RxNorm: Guaifenesin 40 MG/ML / Hydrocodone Bitartrate 0.5 MG/ML Oral Solution [Obredon] RXCUI 1598284&quot;">
              <a:extLst>
                <a:ext uri="{FF2B5EF4-FFF2-40B4-BE49-F238E27FC236}">
                  <a16:creationId xmlns:a16="http://schemas.microsoft.com/office/drawing/2014/main" id="{67B2D569-9354-4D28-8150-F19D928130AE}"/>
                </a:ext>
              </a:extLst>
            </p:cNvPr>
            <p:cNvGrpSpPr/>
            <p:nvPr/>
          </p:nvGrpSpPr>
          <p:grpSpPr>
            <a:xfrm>
              <a:off x="2209800" y="1752600"/>
              <a:ext cx="7473089" cy="4557135"/>
              <a:chOff x="4402422" y="1935740"/>
              <a:chExt cx="7473089" cy="455713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C438C1-1416-403A-85D3-0DDFBECFC04B}"/>
                  </a:ext>
                </a:extLst>
              </p:cNvPr>
              <p:cNvGrpSpPr/>
              <p:nvPr/>
            </p:nvGrpSpPr>
            <p:grpSpPr>
              <a:xfrm>
                <a:off x="6318227" y="1935740"/>
                <a:ext cx="5557284" cy="4557135"/>
                <a:chOff x="5222434" y="1371356"/>
                <a:chExt cx="6891822" cy="5120840"/>
              </a:xfrm>
            </p:grpSpPr>
            <p:pic>
              <p:nvPicPr>
                <p:cNvPr id="11" name="Picture 10" descr="... &lt;strong&gt;interoperability&lt;/strong&gt; figure 2 categorization of &lt;strong&gt;interoperability&lt;/strong&gt; by">
                  <a:extLst>
                    <a:ext uri="{FF2B5EF4-FFF2-40B4-BE49-F238E27FC236}">
                      <a16:creationId xmlns:a16="http://schemas.microsoft.com/office/drawing/2014/main" id="{A069698E-DEFF-41AA-A3B6-6E8F92A88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2434" y="1371356"/>
                  <a:ext cx="5032210" cy="512084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5FE6FF4-C05D-4BCE-95FC-CCE39DD7FB38}"/>
                    </a:ext>
                  </a:extLst>
                </p:cNvPr>
                <p:cNvSpPr/>
                <p:nvPr/>
              </p:nvSpPr>
              <p:spPr>
                <a:xfrm>
                  <a:off x="6660509" y="2668285"/>
                  <a:ext cx="2129195" cy="259385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RxNorm: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Guaifenesin 40 MG/ML / Hydrocodone Bitartrate 0.5 MG/ML Oral Solution [</a:t>
                  </a:r>
                  <a:r>
                    <a:rPr lang="en-US" sz="16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Obredon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]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RXCUI 1598284</a:t>
                  </a: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0B3699-9AFD-492F-8BA9-4D9F2A02EFBA}"/>
                    </a:ext>
                  </a:extLst>
                </p:cNvPr>
                <p:cNvSpPr txBox="1"/>
                <p:nvPr/>
              </p:nvSpPr>
              <p:spPr>
                <a:xfrm>
                  <a:off x="10354959" y="3233392"/>
                  <a:ext cx="1756738" cy="1487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alibri" panose="020F0502020204030204" pitchFamily="34" charset="0"/>
                    </a:rPr>
                    <a:t>GS: </a:t>
                  </a:r>
                  <a:r>
                    <a:rPr lang="en-US" sz="1600" dirty="0"/>
                    <a:t>OBREDON 2.5mg-200mg/5mL Solution</a:t>
                  </a:r>
                </a:p>
                <a:p>
                  <a:endParaRPr lang="en-US" sz="160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5C0D766-22CC-475C-94C8-FFD66D772554}"/>
                    </a:ext>
                  </a:extLst>
                </p:cNvPr>
                <p:cNvSpPr txBox="1"/>
                <p:nvPr/>
              </p:nvSpPr>
              <p:spPr>
                <a:xfrm>
                  <a:off x="10354959" y="5013325"/>
                  <a:ext cx="1759297" cy="1210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alibri" panose="020F0502020204030204" pitchFamily="34" charset="0"/>
                    </a:rPr>
                    <a:t>MMSL: </a:t>
                  </a:r>
                  <a:r>
                    <a:rPr lang="pt-BR" sz="1600" dirty="0">
                      <a:latin typeface="Calibri" panose="020F0502020204030204" pitchFamily="34" charset="0"/>
                    </a:rPr>
                    <a:t>Obredon, 200 mg-2.5 mg/5 mL oral liquid</a:t>
                  </a:r>
                  <a:endParaRPr lang="en-US" sz="1600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EF7355-4A8E-423D-858A-9C99107BC5E4}"/>
                  </a:ext>
                </a:extLst>
              </p:cNvPr>
              <p:cNvSpPr/>
              <p:nvPr/>
            </p:nvSpPr>
            <p:spPr>
              <a:xfrm>
                <a:off x="4402422" y="1935740"/>
                <a:ext cx="194665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MTHSPL: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HYDROCODONE BITARTRATE 2.5 mg in 5 mL / GUAIFENESIN 200 mg in 5 mL ORAL SOLUTION [OBREDON]</a:t>
                </a:r>
              </a:p>
              <a:p>
                <a:endParaRPr lang="en-US" sz="16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9854E6-3757-4FFF-B5B0-4B0011CC3555}"/>
                </a:ext>
              </a:extLst>
            </p:cNvPr>
            <p:cNvSpPr/>
            <p:nvPr/>
          </p:nvSpPr>
          <p:spPr>
            <a:xfrm>
              <a:off x="5508731" y="1752600"/>
              <a:ext cx="1127051" cy="2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51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E9D8-97F1-4E88-9B7C-B7D4EF2E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A19A-5648-401D-BB5C-7A54C6BD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48157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e-Prescribing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Clinical Research</a:t>
            </a:r>
          </a:p>
          <a:p>
            <a:pPr marL="1200150" lvl="2" indent="-285750"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US" dirty="0">
                <a:latin typeface="Calibri" panose="020F0502020204030204" pitchFamily="34" charset="0"/>
              </a:rPr>
              <a:t>Aggregate and analyze prescription datasets</a:t>
            </a:r>
          </a:p>
          <a:p>
            <a:pPr marL="1200150" lvl="2" indent="-285750">
              <a:lnSpc>
                <a:spcPct val="90000"/>
              </a:lnSpc>
              <a:buClr>
                <a:schemeClr val="tx1"/>
              </a:buClr>
              <a:buSzPct val="100000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Research Data Management </a:t>
            </a:r>
          </a:p>
          <a:p>
            <a:pPr marL="1200150" lvl="2" indent="-285750">
              <a:buClr>
                <a:schemeClr val="tx1"/>
              </a:buClr>
              <a:buSzPct val="100000"/>
            </a:pPr>
            <a:r>
              <a:rPr lang="en-US" dirty="0">
                <a:latin typeface="Calibri" panose="020F0502020204030204" pitchFamily="34" charset="0"/>
              </a:rPr>
              <a:t>Data management plans to make data FAIR:</a:t>
            </a:r>
          </a:p>
          <a:p>
            <a:pPr marL="1657350" lvl="3" indent="-285750">
              <a:buClr>
                <a:schemeClr val="tx1"/>
              </a:buClr>
              <a:buSzPct val="100000"/>
            </a:pPr>
            <a:r>
              <a:rPr lang="en-US" b="1" dirty="0">
                <a:latin typeface="Calibri" panose="020F0502020204030204" pitchFamily="34" charset="0"/>
              </a:rPr>
              <a:t>F</a:t>
            </a:r>
            <a:r>
              <a:rPr lang="en-US" dirty="0">
                <a:latin typeface="Calibri" panose="020F0502020204030204" pitchFamily="34" charset="0"/>
              </a:rPr>
              <a:t>indable</a:t>
            </a:r>
          </a:p>
          <a:p>
            <a:pPr marL="1657350" lvl="3" indent="-285750">
              <a:buClr>
                <a:schemeClr val="tx1"/>
              </a:buClr>
              <a:buSzPct val="100000"/>
            </a:pPr>
            <a:r>
              <a:rPr lang="en-US" b="1" dirty="0"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ccessible</a:t>
            </a:r>
          </a:p>
          <a:p>
            <a:pPr marL="1657350" lvl="3" indent="-285750">
              <a:buClr>
                <a:schemeClr val="tx1"/>
              </a:buClr>
              <a:buSzPct val="100000"/>
            </a:pPr>
            <a:r>
              <a:rPr lang="en-US" b="1" dirty="0">
                <a:latin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</a:rPr>
              <a:t>nteroperable</a:t>
            </a:r>
          </a:p>
          <a:p>
            <a:pPr marL="1657350" lvl="3" indent="-285750">
              <a:buClr>
                <a:schemeClr val="tx1"/>
              </a:buClr>
              <a:buSzPct val="100000"/>
            </a:pPr>
            <a:r>
              <a:rPr lang="en-US" b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eusable</a:t>
            </a:r>
            <a:endParaRPr lang="en-US" b="1" dirty="0">
              <a:latin typeface="Calibri" panose="020F0502020204030204" pitchFamily="34" charset="0"/>
            </a:endParaRPr>
          </a:p>
          <a:p>
            <a:pPr marL="400050">
              <a:lnSpc>
                <a:spcPct val="90000"/>
              </a:lnSpc>
              <a:buClr>
                <a:schemeClr val="tx1"/>
              </a:buClr>
              <a:buSzPct val="100000"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8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AC58-01A5-4D93-B712-85EA641F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librarians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7362-DE87-4E55-B53B-69CA6F71B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better connect people and </a:t>
            </a:r>
            <a:r>
              <a:rPr lang="en-US">
                <a:latin typeface="Calibri" panose="020F0502020204030204" pitchFamily="34" charset="0"/>
              </a:rPr>
              <a:t>resources in a </a:t>
            </a:r>
            <a:r>
              <a:rPr lang="en-US" dirty="0">
                <a:latin typeface="Calibri" panose="020F0502020204030204" pitchFamily="34" charset="0"/>
              </a:rPr>
              <a:t>data </a:t>
            </a:r>
            <a:r>
              <a:rPr lang="en-US">
                <a:latin typeface="Calibri" panose="020F0502020204030204" pitchFamily="34" charset="0"/>
              </a:rPr>
              <a:t>driven world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Clinical Research </a:t>
            </a:r>
          </a:p>
          <a:p>
            <a:pPr lvl="2"/>
            <a:r>
              <a:rPr lang="en-US" dirty="0"/>
              <a:t>Inform researchers about RxNorm, associated tools, and where to get it. 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Research Data Management (RDM)</a:t>
            </a:r>
          </a:p>
          <a:p>
            <a:pPr lvl="2"/>
            <a:r>
              <a:rPr lang="en-US" dirty="0"/>
              <a:t>Guide and influence researchers towards using standard vocabularies and terminologies in their RDM plans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???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9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C1BE-BB56-436A-B454-1902B4D8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in Clinical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E099-6245-4E72-91E7-6C232CE6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481570"/>
          </a:xfrm>
        </p:spPr>
        <p:txBody>
          <a:bodyPr/>
          <a:lstStyle/>
          <a:p>
            <a:r>
              <a:rPr lang="en-US" dirty="0"/>
              <a:t>RxNorm allows population-based studies of prescription drugs.</a:t>
            </a:r>
          </a:p>
          <a:p>
            <a:pPr lvl="1"/>
            <a:r>
              <a:rPr lang="en-US" dirty="0"/>
              <a:t>Joe is taking an opioid. </a:t>
            </a:r>
          </a:p>
          <a:p>
            <a:pPr lvl="1"/>
            <a:r>
              <a:rPr lang="en-US" dirty="0"/>
              <a:t>Researchers want to know about the prescribing patterns in Joe’s county.</a:t>
            </a:r>
          </a:p>
          <a:p>
            <a:pPr lvl="1"/>
            <a:r>
              <a:rPr lang="en-US" b="1" dirty="0"/>
              <a:t>Prescription medications already coded with RxNorm can yield faster results.</a:t>
            </a:r>
          </a:p>
          <a:p>
            <a:endParaRPr lang="en-US" dirty="0"/>
          </a:p>
        </p:txBody>
      </p:sp>
      <p:grpSp>
        <p:nvGrpSpPr>
          <p:cNvPr id="4" name="Group 3" descr="A series of icons to indicate Joe's community, including a group of three men, a woman, a group of two men and two women, a family, an elderly man, a group of three people, and another family.">
            <a:extLst>
              <a:ext uri="{FF2B5EF4-FFF2-40B4-BE49-F238E27FC236}">
                <a16:creationId xmlns:a16="http://schemas.microsoft.com/office/drawing/2014/main" id="{3922B7AE-D698-475D-BFE7-125E3782F67C}"/>
              </a:ext>
            </a:extLst>
          </p:cNvPr>
          <p:cNvGrpSpPr/>
          <p:nvPr/>
        </p:nvGrpSpPr>
        <p:grpSpPr>
          <a:xfrm>
            <a:off x="1676400" y="5105400"/>
            <a:ext cx="9372600" cy="1290886"/>
            <a:chOff x="1933686" y="4897250"/>
            <a:chExt cx="9209214" cy="1367086"/>
          </a:xfrm>
        </p:grpSpPr>
        <p:grpSp>
          <p:nvGrpSpPr>
            <p:cNvPr id="6" name="Graphic 5" descr="Woman">
              <a:extLst>
                <a:ext uri="{FF2B5EF4-FFF2-40B4-BE49-F238E27FC236}">
                  <a16:creationId xmlns:a16="http://schemas.microsoft.com/office/drawing/2014/main" id="{9423EF9C-66A7-401E-A625-D47EC6BF9338}"/>
                </a:ext>
              </a:extLst>
            </p:cNvPr>
            <p:cNvGrpSpPr/>
            <p:nvPr/>
          </p:nvGrpSpPr>
          <p:grpSpPr>
            <a:xfrm>
              <a:off x="3394839" y="4908174"/>
              <a:ext cx="428625" cy="866775"/>
              <a:chOff x="4821593" y="3422725"/>
              <a:chExt cx="428625" cy="86677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D974EF8-BAAA-4A4B-AD9E-8349BA124B14}"/>
                  </a:ext>
                </a:extLst>
              </p:cNvPr>
              <p:cNvSpPr/>
              <p:nvPr/>
            </p:nvSpPr>
            <p:spPr>
              <a:xfrm>
                <a:off x="4956409" y="3422725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C13EA90-F4C1-4D85-8A9E-96818E04BF4F}"/>
                  </a:ext>
                </a:extLst>
              </p:cNvPr>
              <p:cNvSpPr/>
              <p:nvPr/>
            </p:nvSpPr>
            <p:spPr>
              <a:xfrm>
                <a:off x="4821593" y="3594175"/>
                <a:ext cx="428625" cy="69532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8625" h="695325">
                    <a:moveTo>
                      <a:pt x="425805" y="300514"/>
                    </a:moveTo>
                    <a:lnTo>
                      <a:pt x="357225" y="64294"/>
                    </a:lnTo>
                    <a:cubicBezTo>
                      <a:pt x="355320" y="54769"/>
                      <a:pt x="349605" y="47149"/>
                      <a:pt x="341985" y="43339"/>
                    </a:cubicBezTo>
                    <a:cubicBezTo>
                      <a:pt x="319125" y="28099"/>
                      <a:pt x="292455" y="18574"/>
                      <a:pt x="261975" y="10954"/>
                    </a:cubicBezTo>
                    <a:cubicBezTo>
                      <a:pt x="246735" y="9049"/>
                      <a:pt x="233400" y="7144"/>
                      <a:pt x="218160" y="7144"/>
                    </a:cubicBezTo>
                    <a:cubicBezTo>
                      <a:pt x="202920" y="7144"/>
                      <a:pt x="189585" y="9049"/>
                      <a:pt x="174345" y="10954"/>
                    </a:cubicBezTo>
                    <a:cubicBezTo>
                      <a:pt x="143865" y="16669"/>
                      <a:pt x="117195" y="28099"/>
                      <a:pt x="94335" y="43339"/>
                    </a:cubicBezTo>
                    <a:cubicBezTo>
                      <a:pt x="86715" y="49054"/>
                      <a:pt x="81000" y="54769"/>
                      <a:pt x="79095" y="64294"/>
                    </a:cubicBezTo>
                    <a:lnTo>
                      <a:pt x="8610" y="300514"/>
                    </a:lnTo>
                    <a:cubicBezTo>
                      <a:pt x="2895" y="321469"/>
                      <a:pt x="14325" y="342424"/>
                      <a:pt x="35280" y="348139"/>
                    </a:cubicBezTo>
                    <a:cubicBezTo>
                      <a:pt x="39090" y="350044"/>
                      <a:pt x="42900" y="350044"/>
                      <a:pt x="46710" y="350044"/>
                    </a:cubicBezTo>
                    <a:cubicBezTo>
                      <a:pt x="63855" y="350044"/>
                      <a:pt x="79095" y="338614"/>
                      <a:pt x="82905" y="323374"/>
                    </a:cubicBezTo>
                    <a:lnTo>
                      <a:pt x="141960" y="123349"/>
                    </a:lnTo>
                    <a:lnTo>
                      <a:pt x="141960" y="190024"/>
                    </a:lnTo>
                    <a:lnTo>
                      <a:pt x="71475" y="426244"/>
                    </a:lnTo>
                    <a:lnTo>
                      <a:pt x="122910" y="426244"/>
                    </a:lnTo>
                    <a:lnTo>
                      <a:pt x="122910" y="692944"/>
                    </a:lnTo>
                    <a:lnTo>
                      <a:pt x="199110" y="692944"/>
                    </a:lnTo>
                    <a:lnTo>
                      <a:pt x="199110" y="426244"/>
                    </a:lnTo>
                    <a:lnTo>
                      <a:pt x="237210" y="426244"/>
                    </a:lnTo>
                    <a:lnTo>
                      <a:pt x="237210" y="692944"/>
                    </a:lnTo>
                    <a:lnTo>
                      <a:pt x="313410" y="692944"/>
                    </a:lnTo>
                    <a:lnTo>
                      <a:pt x="313410" y="426244"/>
                    </a:lnTo>
                    <a:lnTo>
                      <a:pt x="364845" y="426244"/>
                    </a:lnTo>
                    <a:lnTo>
                      <a:pt x="294360" y="190024"/>
                    </a:lnTo>
                    <a:lnTo>
                      <a:pt x="294360" y="123349"/>
                    </a:lnTo>
                    <a:lnTo>
                      <a:pt x="353415" y="323374"/>
                    </a:lnTo>
                    <a:cubicBezTo>
                      <a:pt x="359130" y="340519"/>
                      <a:pt x="374370" y="350044"/>
                      <a:pt x="389610" y="350044"/>
                    </a:cubicBezTo>
                    <a:cubicBezTo>
                      <a:pt x="393420" y="350044"/>
                      <a:pt x="397230" y="350044"/>
                      <a:pt x="401040" y="348139"/>
                    </a:cubicBezTo>
                    <a:cubicBezTo>
                      <a:pt x="420090" y="342424"/>
                      <a:pt x="431520" y="321469"/>
                      <a:pt x="425805" y="3005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7" descr="Family with boy">
              <a:extLst>
                <a:ext uri="{FF2B5EF4-FFF2-40B4-BE49-F238E27FC236}">
                  <a16:creationId xmlns:a16="http://schemas.microsoft.com/office/drawing/2014/main" id="{C475C251-99FE-4EF4-8065-A9124F4E0E28}"/>
                </a:ext>
              </a:extLst>
            </p:cNvPr>
            <p:cNvGrpSpPr/>
            <p:nvPr/>
          </p:nvGrpSpPr>
          <p:grpSpPr>
            <a:xfrm>
              <a:off x="10228500" y="5049650"/>
              <a:ext cx="914400" cy="914400"/>
              <a:chOff x="4731600" y="3551294"/>
              <a:chExt cx="914400" cy="91440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EBF8130-DCBF-4947-AC12-7488D78148C4}"/>
                  </a:ext>
                </a:extLst>
              </p:cNvPr>
              <p:cNvSpPr/>
              <p:nvPr/>
            </p:nvSpPr>
            <p:spPr>
              <a:xfrm>
                <a:off x="4876856" y="3620350"/>
                <a:ext cx="142875" cy="142875"/>
              </a:xfrm>
              <a:custGeom>
                <a:avLst/>
                <a:gdLst>
                  <a:gd name="connsiteX0" fmla="*/ 140494 w 142875"/>
                  <a:gd name="connsiteY0" fmla="*/ 73819 h 142875"/>
                  <a:gd name="connsiteX1" fmla="*/ 73819 w 142875"/>
                  <a:gd name="connsiteY1" fmla="*/ 140494 h 142875"/>
                  <a:gd name="connsiteX2" fmla="*/ 7144 w 142875"/>
                  <a:gd name="connsiteY2" fmla="*/ 73819 h 142875"/>
                  <a:gd name="connsiteX3" fmla="*/ 73819 w 142875"/>
                  <a:gd name="connsiteY3" fmla="*/ 7144 h 142875"/>
                  <a:gd name="connsiteX4" fmla="*/ 140494 w 142875"/>
                  <a:gd name="connsiteY4" fmla="*/ 7381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0494" y="73819"/>
                    </a:moveTo>
                    <a:cubicBezTo>
                      <a:pt x="140494" y="110642"/>
                      <a:pt x="110642" y="140494"/>
                      <a:pt x="73819" y="140494"/>
                    </a:cubicBezTo>
                    <a:cubicBezTo>
                      <a:pt x="36995" y="140494"/>
                      <a:pt x="7144" y="110642"/>
                      <a:pt x="7144" y="73819"/>
                    </a:cubicBezTo>
                    <a:cubicBezTo>
                      <a:pt x="7144" y="36995"/>
                      <a:pt x="36995" y="7144"/>
                      <a:pt x="73819" y="7144"/>
                    </a:cubicBezTo>
                    <a:cubicBezTo>
                      <a:pt x="110642" y="7144"/>
                      <a:pt x="140494" y="36995"/>
                      <a:pt x="140494" y="738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878A05A-742E-4443-9714-D841AAFF8DCA}"/>
                  </a:ext>
                </a:extLst>
              </p:cNvPr>
              <p:cNvSpPr/>
              <p:nvPr/>
            </p:nvSpPr>
            <p:spPr>
              <a:xfrm>
                <a:off x="5162606" y="3620350"/>
                <a:ext cx="142875" cy="142875"/>
              </a:xfrm>
              <a:custGeom>
                <a:avLst/>
                <a:gdLst>
                  <a:gd name="connsiteX0" fmla="*/ 140494 w 142875"/>
                  <a:gd name="connsiteY0" fmla="*/ 73819 h 142875"/>
                  <a:gd name="connsiteX1" fmla="*/ 73819 w 142875"/>
                  <a:gd name="connsiteY1" fmla="*/ 140494 h 142875"/>
                  <a:gd name="connsiteX2" fmla="*/ 7144 w 142875"/>
                  <a:gd name="connsiteY2" fmla="*/ 73819 h 142875"/>
                  <a:gd name="connsiteX3" fmla="*/ 73819 w 142875"/>
                  <a:gd name="connsiteY3" fmla="*/ 7144 h 142875"/>
                  <a:gd name="connsiteX4" fmla="*/ 140494 w 142875"/>
                  <a:gd name="connsiteY4" fmla="*/ 7381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0494" y="73819"/>
                    </a:moveTo>
                    <a:cubicBezTo>
                      <a:pt x="140494" y="110642"/>
                      <a:pt x="110642" y="140494"/>
                      <a:pt x="73819" y="140494"/>
                    </a:cubicBezTo>
                    <a:cubicBezTo>
                      <a:pt x="36995" y="140494"/>
                      <a:pt x="7144" y="110642"/>
                      <a:pt x="7144" y="73819"/>
                    </a:cubicBezTo>
                    <a:cubicBezTo>
                      <a:pt x="7144" y="36995"/>
                      <a:pt x="36995" y="7144"/>
                      <a:pt x="73819" y="7144"/>
                    </a:cubicBezTo>
                    <a:cubicBezTo>
                      <a:pt x="110642" y="7144"/>
                      <a:pt x="140494" y="36995"/>
                      <a:pt x="140494" y="738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7DD19D2-D4B0-4EF8-A9F4-4CEB740157C7}"/>
                  </a:ext>
                </a:extLst>
              </p:cNvPr>
              <p:cNvSpPr/>
              <p:nvPr/>
            </p:nvSpPr>
            <p:spPr>
              <a:xfrm>
                <a:off x="5438831" y="4029925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5D1A2BB-958C-42DB-B134-B65A1BEEB6C5}"/>
                  </a:ext>
                </a:extLst>
              </p:cNvPr>
              <p:cNvSpPr/>
              <p:nvPr/>
            </p:nvSpPr>
            <p:spPr>
              <a:xfrm>
                <a:off x="4772530" y="3772750"/>
                <a:ext cx="828675" cy="619125"/>
              </a:xfrm>
              <a:custGeom>
                <a:avLst/>
                <a:gdLst>
                  <a:gd name="connsiteX0" fmla="*/ 823940 w 828675"/>
                  <a:gd name="connsiteY0" fmla="*/ 485299 h 619125"/>
                  <a:gd name="connsiteX1" fmla="*/ 790603 w 828675"/>
                  <a:gd name="connsiteY1" fmla="*/ 405289 h 619125"/>
                  <a:gd name="connsiteX2" fmla="*/ 741072 w 828675"/>
                  <a:gd name="connsiteY2" fmla="*/ 370999 h 619125"/>
                  <a:gd name="connsiteX3" fmla="*/ 721070 w 828675"/>
                  <a:gd name="connsiteY3" fmla="*/ 369094 h 619125"/>
                  <a:gd name="connsiteX4" fmla="*/ 673445 w 828675"/>
                  <a:gd name="connsiteY4" fmla="*/ 369094 h 619125"/>
                  <a:gd name="connsiteX5" fmla="*/ 633440 w 828675"/>
                  <a:gd name="connsiteY5" fmla="*/ 301466 h 619125"/>
                  <a:gd name="connsiteX6" fmla="*/ 634393 w 828675"/>
                  <a:gd name="connsiteY6" fmla="*/ 287179 h 619125"/>
                  <a:gd name="connsiteX7" fmla="*/ 589625 w 828675"/>
                  <a:gd name="connsiteY7" fmla="*/ 62389 h 619125"/>
                  <a:gd name="connsiteX8" fmla="*/ 521997 w 828675"/>
                  <a:gd name="connsiteY8" fmla="*/ 17621 h 619125"/>
                  <a:gd name="connsiteX9" fmla="*/ 462942 w 828675"/>
                  <a:gd name="connsiteY9" fmla="*/ 7144 h 619125"/>
                  <a:gd name="connsiteX10" fmla="*/ 403887 w 828675"/>
                  <a:gd name="connsiteY10" fmla="*/ 17621 h 619125"/>
                  <a:gd name="connsiteX11" fmla="*/ 336260 w 828675"/>
                  <a:gd name="connsiteY11" fmla="*/ 62389 h 619125"/>
                  <a:gd name="connsiteX12" fmla="*/ 321020 w 828675"/>
                  <a:gd name="connsiteY12" fmla="*/ 147161 h 619125"/>
                  <a:gd name="connsiteX13" fmla="*/ 303875 w 828675"/>
                  <a:gd name="connsiteY13" fmla="*/ 62389 h 619125"/>
                  <a:gd name="connsiteX14" fmla="*/ 236247 w 828675"/>
                  <a:gd name="connsiteY14" fmla="*/ 17621 h 619125"/>
                  <a:gd name="connsiteX15" fmla="*/ 177192 w 828675"/>
                  <a:gd name="connsiteY15" fmla="*/ 7144 h 619125"/>
                  <a:gd name="connsiteX16" fmla="*/ 118137 w 828675"/>
                  <a:gd name="connsiteY16" fmla="*/ 17621 h 619125"/>
                  <a:gd name="connsiteX17" fmla="*/ 50510 w 828675"/>
                  <a:gd name="connsiteY17" fmla="*/ 62389 h 619125"/>
                  <a:gd name="connsiteX18" fmla="*/ 7647 w 828675"/>
                  <a:gd name="connsiteY18" fmla="*/ 287179 h 619125"/>
                  <a:gd name="connsiteX19" fmla="*/ 30507 w 828675"/>
                  <a:gd name="connsiteY19" fmla="*/ 320516 h 619125"/>
                  <a:gd name="connsiteX20" fmla="*/ 35270 w 828675"/>
                  <a:gd name="connsiteY20" fmla="*/ 321469 h 619125"/>
                  <a:gd name="connsiteX21" fmla="*/ 62892 w 828675"/>
                  <a:gd name="connsiteY21" fmla="*/ 298609 h 619125"/>
                  <a:gd name="connsiteX22" fmla="*/ 101945 w 828675"/>
                  <a:gd name="connsiteY22" fmla="*/ 105251 h 619125"/>
                  <a:gd name="connsiteX23" fmla="*/ 101945 w 828675"/>
                  <a:gd name="connsiteY23" fmla="*/ 616744 h 619125"/>
                  <a:gd name="connsiteX24" fmla="*/ 159095 w 828675"/>
                  <a:gd name="connsiteY24" fmla="*/ 616744 h 619125"/>
                  <a:gd name="connsiteX25" fmla="*/ 159095 w 828675"/>
                  <a:gd name="connsiteY25" fmla="*/ 321469 h 619125"/>
                  <a:gd name="connsiteX26" fmla="*/ 197195 w 828675"/>
                  <a:gd name="connsiteY26" fmla="*/ 321469 h 619125"/>
                  <a:gd name="connsiteX27" fmla="*/ 197195 w 828675"/>
                  <a:gd name="connsiteY27" fmla="*/ 616744 h 619125"/>
                  <a:gd name="connsiteX28" fmla="*/ 254345 w 828675"/>
                  <a:gd name="connsiteY28" fmla="*/ 616744 h 619125"/>
                  <a:gd name="connsiteX29" fmla="*/ 254345 w 828675"/>
                  <a:gd name="connsiteY29" fmla="*/ 105251 h 619125"/>
                  <a:gd name="connsiteX30" fmla="*/ 293397 w 828675"/>
                  <a:gd name="connsiteY30" fmla="*/ 298609 h 619125"/>
                  <a:gd name="connsiteX31" fmla="*/ 321020 w 828675"/>
                  <a:gd name="connsiteY31" fmla="*/ 321469 h 619125"/>
                  <a:gd name="connsiteX32" fmla="*/ 321020 w 828675"/>
                  <a:gd name="connsiteY32" fmla="*/ 321469 h 619125"/>
                  <a:gd name="connsiteX33" fmla="*/ 348642 w 828675"/>
                  <a:gd name="connsiteY33" fmla="*/ 298609 h 619125"/>
                  <a:gd name="connsiteX34" fmla="*/ 387695 w 828675"/>
                  <a:gd name="connsiteY34" fmla="*/ 105251 h 619125"/>
                  <a:gd name="connsiteX35" fmla="*/ 387695 w 828675"/>
                  <a:gd name="connsiteY35" fmla="*/ 209074 h 619125"/>
                  <a:gd name="connsiteX36" fmla="*/ 351500 w 828675"/>
                  <a:gd name="connsiteY36" fmla="*/ 389096 h 619125"/>
                  <a:gd name="connsiteX37" fmla="*/ 387695 w 828675"/>
                  <a:gd name="connsiteY37" fmla="*/ 389096 h 619125"/>
                  <a:gd name="connsiteX38" fmla="*/ 387695 w 828675"/>
                  <a:gd name="connsiteY38" fmla="*/ 616744 h 619125"/>
                  <a:gd name="connsiteX39" fmla="*/ 444845 w 828675"/>
                  <a:gd name="connsiteY39" fmla="*/ 616744 h 619125"/>
                  <a:gd name="connsiteX40" fmla="*/ 444845 w 828675"/>
                  <a:gd name="connsiteY40" fmla="*/ 388144 h 619125"/>
                  <a:gd name="connsiteX41" fmla="*/ 482945 w 828675"/>
                  <a:gd name="connsiteY41" fmla="*/ 388144 h 619125"/>
                  <a:gd name="connsiteX42" fmla="*/ 482945 w 828675"/>
                  <a:gd name="connsiteY42" fmla="*/ 616744 h 619125"/>
                  <a:gd name="connsiteX43" fmla="*/ 540095 w 828675"/>
                  <a:gd name="connsiteY43" fmla="*/ 616744 h 619125"/>
                  <a:gd name="connsiteX44" fmla="*/ 540095 w 828675"/>
                  <a:gd name="connsiteY44" fmla="*/ 389096 h 619125"/>
                  <a:gd name="connsiteX45" fmla="*/ 576290 w 828675"/>
                  <a:gd name="connsiteY45" fmla="*/ 389096 h 619125"/>
                  <a:gd name="connsiteX46" fmla="*/ 540095 w 828675"/>
                  <a:gd name="connsiteY46" fmla="*/ 209074 h 619125"/>
                  <a:gd name="connsiteX47" fmla="*/ 540095 w 828675"/>
                  <a:gd name="connsiteY47" fmla="*/ 105251 h 619125"/>
                  <a:gd name="connsiteX48" fmla="*/ 579147 w 828675"/>
                  <a:gd name="connsiteY48" fmla="*/ 298609 h 619125"/>
                  <a:gd name="connsiteX49" fmla="*/ 601055 w 828675"/>
                  <a:gd name="connsiteY49" fmla="*/ 320516 h 619125"/>
                  <a:gd name="connsiteX50" fmla="*/ 673445 w 828675"/>
                  <a:gd name="connsiteY50" fmla="*/ 443389 h 619125"/>
                  <a:gd name="connsiteX51" fmla="*/ 673445 w 828675"/>
                  <a:gd name="connsiteY51" fmla="*/ 616744 h 619125"/>
                  <a:gd name="connsiteX52" fmla="*/ 711545 w 828675"/>
                  <a:gd name="connsiteY52" fmla="*/ 616744 h 619125"/>
                  <a:gd name="connsiteX53" fmla="*/ 711545 w 828675"/>
                  <a:gd name="connsiteY53" fmla="*/ 502444 h 619125"/>
                  <a:gd name="connsiteX54" fmla="*/ 730595 w 828675"/>
                  <a:gd name="connsiteY54" fmla="*/ 502444 h 619125"/>
                  <a:gd name="connsiteX55" fmla="*/ 730595 w 828675"/>
                  <a:gd name="connsiteY55" fmla="*/ 616744 h 619125"/>
                  <a:gd name="connsiteX56" fmla="*/ 768695 w 828675"/>
                  <a:gd name="connsiteY56" fmla="*/ 616744 h 619125"/>
                  <a:gd name="connsiteX57" fmla="*/ 768695 w 828675"/>
                  <a:gd name="connsiteY57" fmla="*/ 451009 h 619125"/>
                  <a:gd name="connsiteX58" fmla="*/ 789650 w 828675"/>
                  <a:gd name="connsiteY58" fmla="*/ 500539 h 619125"/>
                  <a:gd name="connsiteX59" fmla="*/ 806795 w 828675"/>
                  <a:gd name="connsiteY59" fmla="*/ 511969 h 619125"/>
                  <a:gd name="connsiteX60" fmla="*/ 814415 w 828675"/>
                  <a:gd name="connsiteY60" fmla="*/ 510064 h 619125"/>
                  <a:gd name="connsiteX61" fmla="*/ 823940 w 828675"/>
                  <a:gd name="connsiteY61" fmla="*/ 485299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28675" h="619125">
                    <a:moveTo>
                      <a:pt x="823940" y="485299"/>
                    </a:moveTo>
                    <a:lnTo>
                      <a:pt x="790603" y="405289"/>
                    </a:lnTo>
                    <a:cubicBezTo>
                      <a:pt x="779172" y="389096"/>
                      <a:pt x="761075" y="376714"/>
                      <a:pt x="741072" y="370999"/>
                    </a:cubicBezTo>
                    <a:cubicBezTo>
                      <a:pt x="735357" y="370046"/>
                      <a:pt x="727737" y="369094"/>
                      <a:pt x="721070" y="369094"/>
                    </a:cubicBezTo>
                    <a:lnTo>
                      <a:pt x="673445" y="369094"/>
                    </a:lnTo>
                    <a:lnTo>
                      <a:pt x="633440" y="301466"/>
                    </a:lnTo>
                    <a:cubicBezTo>
                      <a:pt x="634393" y="296704"/>
                      <a:pt x="635345" y="291941"/>
                      <a:pt x="634393" y="287179"/>
                    </a:cubicBezTo>
                    <a:lnTo>
                      <a:pt x="589625" y="62389"/>
                    </a:lnTo>
                    <a:cubicBezTo>
                      <a:pt x="571528" y="42386"/>
                      <a:pt x="548668" y="27146"/>
                      <a:pt x="521997" y="17621"/>
                    </a:cubicBezTo>
                    <a:cubicBezTo>
                      <a:pt x="503900" y="10954"/>
                      <a:pt x="483897" y="7144"/>
                      <a:pt x="462942" y="7144"/>
                    </a:cubicBezTo>
                    <a:cubicBezTo>
                      <a:pt x="441987" y="7144"/>
                      <a:pt x="422937" y="10954"/>
                      <a:pt x="403887" y="17621"/>
                    </a:cubicBezTo>
                    <a:cubicBezTo>
                      <a:pt x="378170" y="27146"/>
                      <a:pt x="355310" y="42386"/>
                      <a:pt x="336260" y="62389"/>
                    </a:cubicBezTo>
                    <a:lnTo>
                      <a:pt x="321020" y="147161"/>
                    </a:lnTo>
                    <a:lnTo>
                      <a:pt x="303875" y="62389"/>
                    </a:lnTo>
                    <a:cubicBezTo>
                      <a:pt x="285777" y="42386"/>
                      <a:pt x="262917" y="27146"/>
                      <a:pt x="236247" y="17621"/>
                    </a:cubicBezTo>
                    <a:cubicBezTo>
                      <a:pt x="218150" y="10954"/>
                      <a:pt x="198147" y="7144"/>
                      <a:pt x="177192" y="7144"/>
                    </a:cubicBezTo>
                    <a:cubicBezTo>
                      <a:pt x="156237" y="7144"/>
                      <a:pt x="137187" y="10954"/>
                      <a:pt x="118137" y="17621"/>
                    </a:cubicBezTo>
                    <a:cubicBezTo>
                      <a:pt x="92420" y="27146"/>
                      <a:pt x="69560" y="42386"/>
                      <a:pt x="50510" y="62389"/>
                    </a:cubicBezTo>
                    <a:lnTo>
                      <a:pt x="7647" y="287179"/>
                    </a:lnTo>
                    <a:cubicBezTo>
                      <a:pt x="4790" y="302419"/>
                      <a:pt x="14315" y="317659"/>
                      <a:pt x="30507" y="320516"/>
                    </a:cubicBezTo>
                    <a:cubicBezTo>
                      <a:pt x="31460" y="321469"/>
                      <a:pt x="33365" y="321469"/>
                      <a:pt x="35270" y="321469"/>
                    </a:cubicBezTo>
                    <a:cubicBezTo>
                      <a:pt x="48605" y="321469"/>
                      <a:pt x="60987" y="311944"/>
                      <a:pt x="62892" y="298609"/>
                    </a:cubicBezTo>
                    <a:lnTo>
                      <a:pt x="101945" y="105251"/>
                    </a:lnTo>
                    <a:lnTo>
                      <a:pt x="101945" y="616744"/>
                    </a:lnTo>
                    <a:lnTo>
                      <a:pt x="159095" y="616744"/>
                    </a:lnTo>
                    <a:lnTo>
                      <a:pt x="159095" y="321469"/>
                    </a:lnTo>
                    <a:lnTo>
                      <a:pt x="197195" y="321469"/>
                    </a:lnTo>
                    <a:lnTo>
                      <a:pt x="197195" y="616744"/>
                    </a:lnTo>
                    <a:lnTo>
                      <a:pt x="254345" y="616744"/>
                    </a:lnTo>
                    <a:lnTo>
                      <a:pt x="254345" y="105251"/>
                    </a:lnTo>
                    <a:lnTo>
                      <a:pt x="293397" y="298609"/>
                    </a:lnTo>
                    <a:cubicBezTo>
                      <a:pt x="295302" y="311944"/>
                      <a:pt x="307685" y="321469"/>
                      <a:pt x="321020" y="321469"/>
                    </a:cubicBezTo>
                    <a:lnTo>
                      <a:pt x="321020" y="321469"/>
                    </a:lnTo>
                    <a:cubicBezTo>
                      <a:pt x="334355" y="321469"/>
                      <a:pt x="346737" y="311944"/>
                      <a:pt x="348642" y="298609"/>
                    </a:cubicBezTo>
                    <a:lnTo>
                      <a:pt x="387695" y="105251"/>
                    </a:lnTo>
                    <a:lnTo>
                      <a:pt x="387695" y="209074"/>
                    </a:lnTo>
                    <a:lnTo>
                      <a:pt x="351500" y="389096"/>
                    </a:lnTo>
                    <a:lnTo>
                      <a:pt x="387695" y="389096"/>
                    </a:lnTo>
                    <a:lnTo>
                      <a:pt x="387695" y="616744"/>
                    </a:lnTo>
                    <a:lnTo>
                      <a:pt x="444845" y="616744"/>
                    </a:lnTo>
                    <a:lnTo>
                      <a:pt x="444845" y="388144"/>
                    </a:lnTo>
                    <a:lnTo>
                      <a:pt x="482945" y="388144"/>
                    </a:lnTo>
                    <a:lnTo>
                      <a:pt x="482945" y="616744"/>
                    </a:lnTo>
                    <a:lnTo>
                      <a:pt x="540095" y="616744"/>
                    </a:lnTo>
                    <a:lnTo>
                      <a:pt x="540095" y="389096"/>
                    </a:lnTo>
                    <a:lnTo>
                      <a:pt x="576290" y="389096"/>
                    </a:lnTo>
                    <a:lnTo>
                      <a:pt x="540095" y="209074"/>
                    </a:lnTo>
                    <a:lnTo>
                      <a:pt x="540095" y="105251"/>
                    </a:lnTo>
                    <a:lnTo>
                      <a:pt x="579147" y="298609"/>
                    </a:lnTo>
                    <a:cubicBezTo>
                      <a:pt x="581053" y="310039"/>
                      <a:pt x="590578" y="318611"/>
                      <a:pt x="601055" y="320516"/>
                    </a:cubicBezTo>
                    <a:lnTo>
                      <a:pt x="673445" y="443389"/>
                    </a:lnTo>
                    <a:lnTo>
                      <a:pt x="673445" y="616744"/>
                    </a:lnTo>
                    <a:lnTo>
                      <a:pt x="711545" y="616744"/>
                    </a:lnTo>
                    <a:lnTo>
                      <a:pt x="711545" y="502444"/>
                    </a:lnTo>
                    <a:lnTo>
                      <a:pt x="730595" y="502444"/>
                    </a:lnTo>
                    <a:lnTo>
                      <a:pt x="730595" y="616744"/>
                    </a:lnTo>
                    <a:lnTo>
                      <a:pt x="768695" y="616744"/>
                    </a:lnTo>
                    <a:lnTo>
                      <a:pt x="768695" y="451009"/>
                    </a:lnTo>
                    <a:lnTo>
                      <a:pt x="789650" y="500539"/>
                    </a:lnTo>
                    <a:cubicBezTo>
                      <a:pt x="792507" y="508159"/>
                      <a:pt x="800128" y="511969"/>
                      <a:pt x="806795" y="511969"/>
                    </a:cubicBezTo>
                    <a:cubicBezTo>
                      <a:pt x="809653" y="511969"/>
                      <a:pt x="811557" y="511969"/>
                      <a:pt x="814415" y="510064"/>
                    </a:cubicBezTo>
                    <a:cubicBezTo>
                      <a:pt x="823940" y="506254"/>
                      <a:pt x="828703" y="494824"/>
                      <a:pt x="823940" y="4852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9" descr="Team">
              <a:extLst>
                <a:ext uri="{FF2B5EF4-FFF2-40B4-BE49-F238E27FC236}">
                  <a16:creationId xmlns:a16="http://schemas.microsoft.com/office/drawing/2014/main" id="{DEEAF788-467B-4DDC-A6AB-D0A489DA5A1A}"/>
                </a:ext>
              </a:extLst>
            </p:cNvPr>
            <p:cNvGrpSpPr/>
            <p:nvPr/>
          </p:nvGrpSpPr>
          <p:grpSpPr>
            <a:xfrm>
              <a:off x="1933686" y="5129432"/>
              <a:ext cx="914400" cy="914400"/>
              <a:chOff x="4881600" y="3701294"/>
              <a:chExt cx="914400" cy="91440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96FF06-F302-4E61-BC6A-29554C4FAE8B}"/>
                  </a:ext>
                </a:extLst>
              </p:cNvPr>
              <p:cNvSpPr/>
              <p:nvPr/>
            </p:nvSpPr>
            <p:spPr>
              <a:xfrm>
                <a:off x="5503106" y="3781780"/>
                <a:ext cx="142875" cy="142875"/>
              </a:xfrm>
              <a:custGeom>
                <a:avLst/>
                <a:gdLst>
                  <a:gd name="connsiteX0" fmla="*/ 140494 w 142875"/>
                  <a:gd name="connsiteY0" fmla="*/ 73819 h 142875"/>
                  <a:gd name="connsiteX1" fmla="*/ 73819 w 142875"/>
                  <a:gd name="connsiteY1" fmla="*/ 140494 h 142875"/>
                  <a:gd name="connsiteX2" fmla="*/ 7144 w 142875"/>
                  <a:gd name="connsiteY2" fmla="*/ 73819 h 142875"/>
                  <a:gd name="connsiteX3" fmla="*/ 73819 w 142875"/>
                  <a:gd name="connsiteY3" fmla="*/ 7144 h 142875"/>
                  <a:gd name="connsiteX4" fmla="*/ 140494 w 142875"/>
                  <a:gd name="connsiteY4" fmla="*/ 7381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0494" y="73819"/>
                    </a:moveTo>
                    <a:cubicBezTo>
                      <a:pt x="140494" y="110642"/>
                      <a:pt x="110642" y="140494"/>
                      <a:pt x="73819" y="140494"/>
                    </a:cubicBezTo>
                    <a:cubicBezTo>
                      <a:pt x="36995" y="140494"/>
                      <a:pt x="7144" y="110642"/>
                      <a:pt x="7144" y="73819"/>
                    </a:cubicBezTo>
                    <a:cubicBezTo>
                      <a:pt x="7144" y="36995"/>
                      <a:pt x="36995" y="7144"/>
                      <a:pt x="73819" y="7144"/>
                    </a:cubicBezTo>
                    <a:cubicBezTo>
                      <a:pt x="110642" y="7144"/>
                      <a:pt x="140494" y="36995"/>
                      <a:pt x="140494" y="738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4324DCD-1982-4595-880B-C2DD726229A1}"/>
                  </a:ext>
                </a:extLst>
              </p:cNvPr>
              <p:cNvSpPr/>
              <p:nvPr/>
            </p:nvSpPr>
            <p:spPr>
              <a:xfrm>
                <a:off x="5026856" y="3781780"/>
                <a:ext cx="142875" cy="142875"/>
              </a:xfrm>
              <a:custGeom>
                <a:avLst/>
                <a:gdLst>
                  <a:gd name="connsiteX0" fmla="*/ 140494 w 142875"/>
                  <a:gd name="connsiteY0" fmla="*/ 73819 h 142875"/>
                  <a:gd name="connsiteX1" fmla="*/ 73819 w 142875"/>
                  <a:gd name="connsiteY1" fmla="*/ 140494 h 142875"/>
                  <a:gd name="connsiteX2" fmla="*/ 7144 w 142875"/>
                  <a:gd name="connsiteY2" fmla="*/ 73819 h 142875"/>
                  <a:gd name="connsiteX3" fmla="*/ 73819 w 142875"/>
                  <a:gd name="connsiteY3" fmla="*/ 7144 h 142875"/>
                  <a:gd name="connsiteX4" fmla="*/ 140494 w 142875"/>
                  <a:gd name="connsiteY4" fmla="*/ 7381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0494" y="73819"/>
                    </a:moveTo>
                    <a:cubicBezTo>
                      <a:pt x="140494" y="110642"/>
                      <a:pt x="110642" y="140494"/>
                      <a:pt x="73819" y="140494"/>
                    </a:cubicBezTo>
                    <a:cubicBezTo>
                      <a:pt x="36995" y="140494"/>
                      <a:pt x="7144" y="110642"/>
                      <a:pt x="7144" y="73819"/>
                    </a:cubicBezTo>
                    <a:cubicBezTo>
                      <a:pt x="7144" y="36995"/>
                      <a:pt x="36995" y="7144"/>
                      <a:pt x="73819" y="7144"/>
                    </a:cubicBezTo>
                    <a:cubicBezTo>
                      <a:pt x="110642" y="7144"/>
                      <a:pt x="140494" y="36995"/>
                      <a:pt x="140494" y="738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9731A2-9BB9-49A9-8210-20477D3CFD35}"/>
                  </a:ext>
                </a:extLst>
              </p:cNvPr>
              <p:cNvSpPr/>
              <p:nvPr/>
            </p:nvSpPr>
            <p:spPr>
              <a:xfrm>
                <a:off x="5264981" y="3781780"/>
                <a:ext cx="142875" cy="142875"/>
              </a:xfrm>
              <a:custGeom>
                <a:avLst/>
                <a:gdLst>
                  <a:gd name="connsiteX0" fmla="*/ 140494 w 142875"/>
                  <a:gd name="connsiteY0" fmla="*/ 73819 h 142875"/>
                  <a:gd name="connsiteX1" fmla="*/ 73819 w 142875"/>
                  <a:gd name="connsiteY1" fmla="*/ 140494 h 142875"/>
                  <a:gd name="connsiteX2" fmla="*/ 7144 w 142875"/>
                  <a:gd name="connsiteY2" fmla="*/ 73819 h 142875"/>
                  <a:gd name="connsiteX3" fmla="*/ 73819 w 142875"/>
                  <a:gd name="connsiteY3" fmla="*/ 7144 h 142875"/>
                  <a:gd name="connsiteX4" fmla="*/ 140494 w 142875"/>
                  <a:gd name="connsiteY4" fmla="*/ 7381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0494" y="73819"/>
                    </a:moveTo>
                    <a:cubicBezTo>
                      <a:pt x="140494" y="110642"/>
                      <a:pt x="110642" y="140494"/>
                      <a:pt x="73819" y="140494"/>
                    </a:cubicBezTo>
                    <a:cubicBezTo>
                      <a:pt x="36995" y="140494"/>
                      <a:pt x="7144" y="110642"/>
                      <a:pt x="7144" y="73819"/>
                    </a:cubicBezTo>
                    <a:cubicBezTo>
                      <a:pt x="7144" y="36995"/>
                      <a:pt x="36995" y="7144"/>
                      <a:pt x="73819" y="7144"/>
                    </a:cubicBezTo>
                    <a:cubicBezTo>
                      <a:pt x="110642" y="7144"/>
                      <a:pt x="140494" y="36995"/>
                      <a:pt x="140494" y="738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2F2772A-FA0D-4E9D-8748-D2FB7279A588}"/>
                  </a:ext>
                </a:extLst>
              </p:cNvPr>
              <p:cNvSpPr/>
              <p:nvPr/>
            </p:nvSpPr>
            <p:spPr>
              <a:xfrm>
                <a:off x="5163050" y="3935133"/>
                <a:ext cx="352425" cy="600075"/>
              </a:xfrm>
              <a:custGeom>
                <a:avLst/>
                <a:gdLst>
                  <a:gd name="connsiteX0" fmla="*/ 345295 w 352425"/>
                  <a:gd name="connsiteY0" fmla="*/ 230981 h 600075"/>
                  <a:gd name="connsiteX1" fmla="*/ 302432 w 352425"/>
                  <a:gd name="connsiteY1" fmla="*/ 72866 h 600075"/>
                  <a:gd name="connsiteX2" fmla="*/ 293860 w 352425"/>
                  <a:gd name="connsiteY2" fmla="*/ 57626 h 600075"/>
                  <a:gd name="connsiteX3" fmla="*/ 228137 w 352425"/>
                  <a:gd name="connsiteY3" fmla="*/ 15716 h 600075"/>
                  <a:gd name="connsiteX4" fmla="*/ 176702 w 352425"/>
                  <a:gd name="connsiteY4" fmla="*/ 7144 h 600075"/>
                  <a:gd name="connsiteX5" fmla="*/ 125267 w 352425"/>
                  <a:gd name="connsiteY5" fmla="*/ 15716 h 600075"/>
                  <a:gd name="connsiteX6" fmla="*/ 59545 w 352425"/>
                  <a:gd name="connsiteY6" fmla="*/ 57626 h 600075"/>
                  <a:gd name="connsiteX7" fmla="*/ 50972 w 352425"/>
                  <a:gd name="connsiteY7" fmla="*/ 72866 h 600075"/>
                  <a:gd name="connsiteX8" fmla="*/ 8110 w 352425"/>
                  <a:gd name="connsiteY8" fmla="*/ 230981 h 600075"/>
                  <a:gd name="connsiteX9" fmla="*/ 28112 w 352425"/>
                  <a:gd name="connsiteY9" fmla="*/ 267176 h 600075"/>
                  <a:gd name="connsiteX10" fmla="*/ 35732 w 352425"/>
                  <a:gd name="connsiteY10" fmla="*/ 268129 h 600075"/>
                  <a:gd name="connsiteX11" fmla="*/ 63355 w 352425"/>
                  <a:gd name="connsiteY11" fmla="*/ 247174 h 600075"/>
                  <a:gd name="connsiteX12" fmla="*/ 101455 w 352425"/>
                  <a:gd name="connsiteY12" fmla="*/ 108109 h 600075"/>
                  <a:gd name="connsiteX13" fmla="*/ 101455 w 352425"/>
                  <a:gd name="connsiteY13" fmla="*/ 592931 h 600075"/>
                  <a:gd name="connsiteX14" fmla="*/ 158605 w 352425"/>
                  <a:gd name="connsiteY14" fmla="*/ 592931 h 600075"/>
                  <a:gd name="connsiteX15" fmla="*/ 158605 w 352425"/>
                  <a:gd name="connsiteY15" fmla="*/ 320516 h 600075"/>
                  <a:gd name="connsiteX16" fmla="*/ 196705 w 352425"/>
                  <a:gd name="connsiteY16" fmla="*/ 320516 h 600075"/>
                  <a:gd name="connsiteX17" fmla="*/ 196705 w 352425"/>
                  <a:gd name="connsiteY17" fmla="*/ 591979 h 600075"/>
                  <a:gd name="connsiteX18" fmla="*/ 253855 w 352425"/>
                  <a:gd name="connsiteY18" fmla="*/ 591979 h 600075"/>
                  <a:gd name="connsiteX19" fmla="*/ 253855 w 352425"/>
                  <a:gd name="connsiteY19" fmla="*/ 108109 h 600075"/>
                  <a:gd name="connsiteX20" fmla="*/ 291955 w 352425"/>
                  <a:gd name="connsiteY20" fmla="*/ 247174 h 600075"/>
                  <a:gd name="connsiteX21" fmla="*/ 319577 w 352425"/>
                  <a:gd name="connsiteY21" fmla="*/ 268129 h 600075"/>
                  <a:gd name="connsiteX22" fmla="*/ 327197 w 352425"/>
                  <a:gd name="connsiteY22" fmla="*/ 267176 h 600075"/>
                  <a:gd name="connsiteX23" fmla="*/ 345295 w 352425"/>
                  <a:gd name="connsiteY23" fmla="*/ 230981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2425" h="600075">
                    <a:moveTo>
                      <a:pt x="345295" y="230981"/>
                    </a:moveTo>
                    <a:lnTo>
                      <a:pt x="302432" y="72866"/>
                    </a:lnTo>
                    <a:cubicBezTo>
                      <a:pt x="300527" y="67151"/>
                      <a:pt x="297670" y="61436"/>
                      <a:pt x="293860" y="57626"/>
                    </a:cubicBezTo>
                    <a:cubicBezTo>
                      <a:pt x="275762" y="38576"/>
                      <a:pt x="252902" y="24289"/>
                      <a:pt x="228137" y="15716"/>
                    </a:cubicBezTo>
                    <a:cubicBezTo>
                      <a:pt x="211945" y="10001"/>
                      <a:pt x="194800" y="7144"/>
                      <a:pt x="176702" y="7144"/>
                    </a:cubicBezTo>
                    <a:cubicBezTo>
                      <a:pt x="158605" y="7144"/>
                      <a:pt x="141460" y="10001"/>
                      <a:pt x="125267" y="15716"/>
                    </a:cubicBezTo>
                    <a:cubicBezTo>
                      <a:pt x="99550" y="24289"/>
                      <a:pt x="77642" y="38576"/>
                      <a:pt x="59545" y="57626"/>
                    </a:cubicBezTo>
                    <a:cubicBezTo>
                      <a:pt x="55735" y="62389"/>
                      <a:pt x="52877" y="67151"/>
                      <a:pt x="50972" y="72866"/>
                    </a:cubicBezTo>
                    <a:lnTo>
                      <a:pt x="8110" y="230981"/>
                    </a:lnTo>
                    <a:cubicBezTo>
                      <a:pt x="4300" y="246221"/>
                      <a:pt x="11920" y="263366"/>
                      <a:pt x="28112" y="267176"/>
                    </a:cubicBezTo>
                    <a:cubicBezTo>
                      <a:pt x="30970" y="268129"/>
                      <a:pt x="32875" y="268129"/>
                      <a:pt x="35732" y="268129"/>
                    </a:cubicBezTo>
                    <a:cubicBezTo>
                      <a:pt x="48115" y="268129"/>
                      <a:pt x="59545" y="259556"/>
                      <a:pt x="63355" y="247174"/>
                    </a:cubicBezTo>
                    <a:lnTo>
                      <a:pt x="101455" y="108109"/>
                    </a:lnTo>
                    <a:lnTo>
                      <a:pt x="101455" y="592931"/>
                    </a:lnTo>
                    <a:lnTo>
                      <a:pt x="158605" y="592931"/>
                    </a:lnTo>
                    <a:lnTo>
                      <a:pt x="158605" y="320516"/>
                    </a:lnTo>
                    <a:lnTo>
                      <a:pt x="196705" y="320516"/>
                    </a:lnTo>
                    <a:lnTo>
                      <a:pt x="196705" y="591979"/>
                    </a:lnTo>
                    <a:lnTo>
                      <a:pt x="253855" y="591979"/>
                    </a:lnTo>
                    <a:lnTo>
                      <a:pt x="253855" y="108109"/>
                    </a:lnTo>
                    <a:lnTo>
                      <a:pt x="291955" y="247174"/>
                    </a:lnTo>
                    <a:cubicBezTo>
                      <a:pt x="295765" y="259556"/>
                      <a:pt x="307195" y="268129"/>
                      <a:pt x="319577" y="268129"/>
                    </a:cubicBezTo>
                    <a:cubicBezTo>
                      <a:pt x="322435" y="268129"/>
                      <a:pt x="324340" y="268129"/>
                      <a:pt x="327197" y="267176"/>
                    </a:cubicBezTo>
                    <a:cubicBezTo>
                      <a:pt x="340532" y="263366"/>
                      <a:pt x="349105" y="246221"/>
                      <a:pt x="345295" y="2309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FF7B535-5355-4C85-9A02-5A6DF0B6CBE3}"/>
                  </a:ext>
                </a:extLst>
              </p:cNvPr>
              <p:cNvSpPr/>
              <p:nvPr/>
            </p:nvSpPr>
            <p:spPr>
              <a:xfrm>
                <a:off x="4923020" y="3934180"/>
                <a:ext cx="285750" cy="600075"/>
              </a:xfrm>
              <a:custGeom>
                <a:avLst/>
                <a:gdLst>
                  <a:gd name="connsiteX0" fmla="*/ 228137 w 285750"/>
                  <a:gd name="connsiteY0" fmla="*/ 227171 h 600075"/>
                  <a:gd name="connsiteX1" fmla="*/ 271000 w 285750"/>
                  <a:gd name="connsiteY1" fmla="*/ 69056 h 600075"/>
                  <a:gd name="connsiteX2" fmla="*/ 282430 w 285750"/>
                  <a:gd name="connsiteY2" fmla="*/ 46196 h 600075"/>
                  <a:gd name="connsiteX3" fmla="*/ 228137 w 285750"/>
                  <a:gd name="connsiteY3" fmla="*/ 15716 h 600075"/>
                  <a:gd name="connsiteX4" fmla="*/ 176702 w 285750"/>
                  <a:gd name="connsiteY4" fmla="*/ 7144 h 600075"/>
                  <a:gd name="connsiteX5" fmla="*/ 125267 w 285750"/>
                  <a:gd name="connsiteY5" fmla="*/ 15716 h 600075"/>
                  <a:gd name="connsiteX6" fmla="*/ 59545 w 285750"/>
                  <a:gd name="connsiteY6" fmla="*/ 57626 h 600075"/>
                  <a:gd name="connsiteX7" fmla="*/ 50972 w 285750"/>
                  <a:gd name="connsiteY7" fmla="*/ 72866 h 600075"/>
                  <a:gd name="connsiteX8" fmla="*/ 8110 w 285750"/>
                  <a:gd name="connsiteY8" fmla="*/ 231934 h 600075"/>
                  <a:gd name="connsiteX9" fmla="*/ 28112 w 285750"/>
                  <a:gd name="connsiteY9" fmla="*/ 268129 h 600075"/>
                  <a:gd name="connsiteX10" fmla="*/ 35732 w 285750"/>
                  <a:gd name="connsiteY10" fmla="*/ 269081 h 600075"/>
                  <a:gd name="connsiteX11" fmla="*/ 63355 w 285750"/>
                  <a:gd name="connsiteY11" fmla="*/ 248126 h 600075"/>
                  <a:gd name="connsiteX12" fmla="*/ 101455 w 285750"/>
                  <a:gd name="connsiteY12" fmla="*/ 109061 h 600075"/>
                  <a:gd name="connsiteX13" fmla="*/ 101455 w 285750"/>
                  <a:gd name="connsiteY13" fmla="*/ 593884 h 600075"/>
                  <a:gd name="connsiteX14" fmla="*/ 158605 w 285750"/>
                  <a:gd name="connsiteY14" fmla="*/ 593884 h 600075"/>
                  <a:gd name="connsiteX15" fmla="*/ 158605 w 285750"/>
                  <a:gd name="connsiteY15" fmla="*/ 321469 h 600075"/>
                  <a:gd name="connsiteX16" fmla="*/ 196705 w 285750"/>
                  <a:gd name="connsiteY16" fmla="*/ 321469 h 600075"/>
                  <a:gd name="connsiteX17" fmla="*/ 196705 w 285750"/>
                  <a:gd name="connsiteY17" fmla="*/ 592931 h 600075"/>
                  <a:gd name="connsiteX18" fmla="*/ 253855 w 285750"/>
                  <a:gd name="connsiteY18" fmla="*/ 592931 h 600075"/>
                  <a:gd name="connsiteX19" fmla="*/ 253855 w 285750"/>
                  <a:gd name="connsiteY19" fmla="*/ 284321 h 600075"/>
                  <a:gd name="connsiteX20" fmla="*/ 228137 w 285750"/>
                  <a:gd name="connsiteY20" fmla="*/ 227171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600075">
                    <a:moveTo>
                      <a:pt x="228137" y="227171"/>
                    </a:moveTo>
                    <a:lnTo>
                      <a:pt x="271000" y="69056"/>
                    </a:lnTo>
                    <a:cubicBezTo>
                      <a:pt x="272905" y="60484"/>
                      <a:pt x="277667" y="52864"/>
                      <a:pt x="282430" y="46196"/>
                    </a:cubicBezTo>
                    <a:cubicBezTo>
                      <a:pt x="267190" y="32861"/>
                      <a:pt x="248140" y="22384"/>
                      <a:pt x="228137" y="15716"/>
                    </a:cubicBezTo>
                    <a:cubicBezTo>
                      <a:pt x="211945" y="10001"/>
                      <a:pt x="194800" y="7144"/>
                      <a:pt x="176702" y="7144"/>
                    </a:cubicBezTo>
                    <a:cubicBezTo>
                      <a:pt x="158605" y="7144"/>
                      <a:pt x="141460" y="10001"/>
                      <a:pt x="125267" y="15716"/>
                    </a:cubicBezTo>
                    <a:cubicBezTo>
                      <a:pt x="99550" y="24289"/>
                      <a:pt x="77642" y="38576"/>
                      <a:pt x="59545" y="57626"/>
                    </a:cubicBezTo>
                    <a:cubicBezTo>
                      <a:pt x="55735" y="62389"/>
                      <a:pt x="52877" y="67151"/>
                      <a:pt x="50972" y="72866"/>
                    </a:cubicBezTo>
                    <a:lnTo>
                      <a:pt x="8110" y="231934"/>
                    </a:lnTo>
                    <a:cubicBezTo>
                      <a:pt x="4300" y="247174"/>
                      <a:pt x="11920" y="264319"/>
                      <a:pt x="28112" y="268129"/>
                    </a:cubicBezTo>
                    <a:cubicBezTo>
                      <a:pt x="30970" y="269081"/>
                      <a:pt x="32875" y="269081"/>
                      <a:pt x="35732" y="269081"/>
                    </a:cubicBezTo>
                    <a:cubicBezTo>
                      <a:pt x="48115" y="269081"/>
                      <a:pt x="59545" y="260509"/>
                      <a:pt x="63355" y="248126"/>
                    </a:cubicBezTo>
                    <a:lnTo>
                      <a:pt x="101455" y="109061"/>
                    </a:lnTo>
                    <a:lnTo>
                      <a:pt x="101455" y="593884"/>
                    </a:lnTo>
                    <a:lnTo>
                      <a:pt x="158605" y="593884"/>
                    </a:lnTo>
                    <a:lnTo>
                      <a:pt x="158605" y="321469"/>
                    </a:lnTo>
                    <a:lnTo>
                      <a:pt x="196705" y="321469"/>
                    </a:lnTo>
                    <a:lnTo>
                      <a:pt x="196705" y="592931"/>
                    </a:lnTo>
                    <a:lnTo>
                      <a:pt x="253855" y="592931"/>
                    </a:lnTo>
                    <a:lnTo>
                      <a:pt x="253855" y="284321"/>
                    </a:lnTo>
                    <a:cubicBezTo>
                      <a:pt x="233852" y="274796"/>
                      <a:pt x="222422" y="250984"/>
                      <a:pt x="228137" y="2271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1436B84-18BB-45F3-A1BB-226968EA168C}"/>
                  </a:ext>
                </a:extLst>
              </p:cNvPr>
              <p:cNvSpPr/>
              <p:nvPr/>
            </p:nvSpPr>
            <p:spPr>
              <a:xfrm>
                <a:off x="5464054" y="3935133"/>
                <a:ext cx="285750" cy="600075"/>
              </a:xfrm>
              <a:custGeom>
                <a:avLst/>
                <a:gdLst>
                  <a:gd name="connsiteX0" fmla="*/ 282416 w 285750"/>
                  <a:gd name="connsiteY0" fmla="*/ 230981 h 600075"/>
                  <a:gd name="connsiteX1" fmla="*/ 238601 w 285750"/>
                  <a:gd name="connsiteY1" fmla="*/ 72866 h 600075"/>
                  <a:gd name="connsiteX2" fmla="*/ 230029 w 285750"/>
                  <a:gd name="connsiteY2" fmla="*/ 57626 h 600075"/>
                  <a:gd name="connsiteX3" fmla="*/ 164306 w 285750"/>
                  <a:gd name="connsiteY3" fmla="*/ 15716 h 600075"/>
                  <a:gd name="connsiteX4" fmla="*/ 112871 w 285750"/>
                  <a:gd name="connsiteY4" fmla="*/ 7144 h 600075"/>
                  <a:gd name="connsiteX5" fmla="*/ 61436 w 285750"/>
                  <a:gd name="connsiteY5" fmla="*/ 15716 h 600075"/>
                  <a:gd name="connsiteX6" fmla="*/ 7144 w 285750"/>
                  <a:gd name="connsiteY6" fmla="*/ 46196 h 600075"/>
                  <a:gd name="connsiteX7" fmla="*/ 18574 w 285750"/>
                  <a:gd name="connsiteY7" fmla="*/ 68104 h 600075"/>
                  <a:gd name="connsiteX8" fmla="*/ 61436 w 285750"/>
                  <a:gd name="connsiteY8" fmla="*/ 226219 h 600075"/>
                  <a:gd name="connsiteX9" fmla="*/ 35719 w 285750"/>
                  <a:gd name="connsiteY9" fmla="*/ 283369 h 600075"/>
                  <a:gd name="connsiteX10" fmla="*/ 35719 w 285750"/>
                  <a:gd name="connsiteY10" fmla="*/ 592931 h 600075"/>
                  <a:gd name="connsiteX11" fmla="*/ 92869 w 285750"/>
                  <a:gd name="connsiteY11" fmla="*/ 592931 h 600075"/>
                  <a:gd name="connsiteX12" fmla="*/ 92869 w 285750"/>
                  <a:gd name="connsiteY12" fmla="*/ 320516 h 600075"/>
                  <a:gd name="connsiteX13" fmla="*/ 130969 w 285750"/>
                  <a:gd name="connsiteY13" fmla="*/ 320516 h 600075"/>
                  <a:gd name="connsiteX14" fmla="*/ 130969 w 285750"/>
                  <a:gd name="connsiteY14" fmla="*/ 591979 h 600075"/>
                  <a:gd name="connsiteX15" fmla="*/ 188119 w 285750"/>
                  <a:gd name="connsiteY15" fmla="*/ 591979 h 600075"/>
                  <a:gd name="connsiteX16" fmla="*/ 188119 w 285750"/>
                  <a:gd name="connsiteY16" fmla="*/ 108109 h 600075"/>
                  <a:gd name="connsiteX17" fmla="*/ 226219 w 285750"/>
                  <a:gd name="connsiteY17" fmla="*/ 247174 h 600075"/>
                  <a:gd name="connsiteX18" fmla="*/ 253841 w 285750"/>
                  <a:gd name="connsiteY18" fmla="*/ 268129 h 600075"/>
                  <a:gd name="connsiteX19" fmla="*/ 261461 w 285750"/>
                  <a:gd name="connsiteY19" fmla="*/ 267176 h 600075"/>
                  <a:gd name="connsiteX20" fmla="*/ 282416 w 285750"/>
                  <a:gd name="connsiteY20" fmla="*/ 230981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750" h="600075">
                    <a:moveTo>
                      <a:pt x="282416" y="230981"/>
                    </a:moveTo>
                    <a:lnTo>
                      <a:pt x="238601" y="72866"/>
                    </a:lnTo>
                    <a:cubicBezTo>
                      <a:pt x="236696" y="67151"/>
                      <a:pt x="233839" y="61436"/>
                      <a:pt x="230029" y="57626"/>
                    </a:cubicBezTo>
                    <a:cubicBezTo>
                      <a:pt x="211931" y="38576"/>
                      <a:pt x="189071" y="24289"/>
                      <a:pt x="164306" y="15716"/>
                    </a:cubicBezTo>
                    <a:cubicBezTo>
                      <a:pt x="148114" y="10001"/>
                      <a:pt x="130969" y="7144"/>
                      <a:pt x="112871" y="7144"/>
                    </a:cubicBezTo>
                    <a:cubicBezTo>
                      <a:pt x="94774" y="7144"/>
                      <a:pt x="77629" y="10001"/>
                      <a:pt x="61436" y="15716"/>
                    </a:cubicBezTo>
                    <a:cubicBezTo>
                      <a:pt x="41434" y="22384"/>
                      <a:pt x="23336" y="32861"/>
                      <a:pt x="7144" y="46196"/>
                    </a:cubicBezTo>
                    <a:cubicBezTo>
                      <a:pt x="12859" y="52864"/>
                      <a:pt x="16669" y="60484"/>
                      <a:pt x="18574" y="68104"/>
                    </a:cubicBezTo>
                    <a:lnTo>
                      <a:pt x="61436" y="226219"/>
                    </a:lnTo>
                    <a:cubicBezTo>
                      <a:pt x="68104" y="250031"/>
                      <a:pt x="55721" y="273844"/>
                      <a:pt x="35719" y="283369"/>
                    </a:cubicBezTo>
                    <a:lnTo>
                      <a:pt x="35719" y="592931"/>
                    </a:lnTo>
                    <a:lnTo>
                      <a:pt x="92869" y="592931"/>
                    </a:lnTo>
                    <a:lnTo>
                      <a:pt x="92869" y="320516"/>
                    </a:lnTo>
                    <a:lnTo>
                      <a:pt x="130969" y="320516"/>
                    </a:lnTo>
                    <a:lnTo>
                      <a:pt x="130969" y="591979"/>
                    </a:lnTo>
                    <a:lnTo>
                      <a:pt x="188119" y="591979"/>
                    </a:lnTo>
                    <a:lnTo>
                      <a:pt x="188119" y="108109"/>
                    </a:lnTo>
                    <a:lnTo>
                      <a:pt x="226219" y="247174"/>
                    </a:lnTo>
                    <a:cubicBezTo>
                      <a:pt x="230029" y="259556"/>
                      <a:pt x="241459" y="268129"/>
                      <a:pt x="253841" y="268129"/>
                    </a:cubicBezTo>
                    <a:cubicBezTo>
                      <a:pt x="256699" y="268129"/>
                      <a:pt x="258604" y="268129"/>
                      <a:pt x="261461" y="267176"/>
                    </a:cubicBezTo>
                    <a:cubicBezTo>
                      <a:pt x="277654" y="263366"/>
                      <a:pt x="286226" y="246221"/>
                      <a:pt x="282416" y="2309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11" descr="Group">
              <a:extLst>
                <a:ext uri="{FF2B5EF4-FFF2-40B4-BE49-F238E27FC236}">
                  <a16:creationId xmlns:a16="http://schemas.microsoft.com/office/drawing/2014/main" id="{14DE8B37-E98A-47B6-9128-5C48770172A3}"/>
                </a:ext>
              </a:extLst>
            </p:cNvPr>
            <p:cNvGrpSpPr/>
            <p:nvPr/>
          </p:nvGrpSpPr>
          <p:grpSpPr>
            <a:xfrm>
              <a:off x="4208175" y="5111859"/>
              <a:ext cx="1383629" cy="1152477"/>
              <a:chOff x="5031600" y="3851294"/>
              <a:chExt cx="914400" cy="9144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3DCE88E-2AAA-4FDD-86B7-9DE8FDDFAEC5}"/>
                  </a:ext>
                </a:extLst>
              </p:cNvPr>
              <p:cNvSpPr/>
              <p:nvPr/>
            </p:nvSpPr>
            <p:spPr>
              <a:xfrm>
                <a:off x="5719781" y="4034650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96C65D4-D37A-4930-98FB-3BEF37D99075}"/>
                  </a:ext>
                </a:extLst>
              </p:cNvPr>
              <p:cNvSpPr/>
              <p:nvPr/>
            </p:nvSpPr>
            <p:spPr>
              <a:xfrm>
                <a:off x="5148281" y="4034650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06444DF-B4A8-4509-997F-9AF12F36D9BE}"/>
                  </a:ext>
                </a:extLst>
              </p:cNvPr>
              <p:cNvSpPr/>
              <p:nvPr/>
            </p:nvSpPr>
            <p:spPr>
              <a:xfrm>
                <a:off x="5529281" y="4034650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15CF2EB-7068-45E7-8A34-D145308A6512}"/>
                  </a:ext>
                </a:extLst>
              </p:cNvPr>
              <p:cNvSpPr/>
              <p:nvPr/>
            </p:nvSpPr>
            <p:spPr>
              <a:xfrm>
                <a:off x="5338781" y="4034650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26D8CE2-9A14-4013-87F6-8CA365C81F65}"/>
                  </a:ext>
                </a:extLst>
              </p:cNvPr>
              <p:cNvSpPr/>
              <p:nvPr/>
            </p:nvSpPr>
            <p:spPr>
              <a:xfrm>
                <a:off x="5081899" y="4139425"/>
                <a:ext cx="809625" cy="438150"/>
              </a:xfrm>
              <a:custGeom>
                <a:avLst/>
                <a:gdLst>
                  <a:gd name="connsiteX0" fmla="*/ 805999 w 809625"/>
                  <a:gd name="connsiteY0" fmla="*/ 183356 h 438150"/>
                  <a:gd name="connsiteX1" fmla="*/ 775519 w 809625"/>
                  <a:gd name="connsiteY1" fmla="*/ 44291 h 438150"/>
                  <a:gd name="connsiteX2" fmla="*/ 768851 w 809625"/>
                  <a:gd name="connsiteY2" fmla="*/ 33814 h 438150"/>
                  <a:gd name="connsiteX3" fmla="*/ 730751 w 809625"/>
                  <a:gd name="connsiteY3" fmla="*/ 13811 h 438150"/>
                  <a:gd name="connsiteX4" fmla="*/ 692651 w 809625"/>
                  <a:gd name="connsiteY4" fmla="*/ 7144 h 438150"/>
                  <a:gd name="connsiteX5" fmla="*/ 654551 w 809625"/>
                  <a:gd name="connsiteY5" fmla="*/ 13811 h 438150"/>
                  <a:gd name="connsiteX6" fmla="*/ 616451 w 809625"/>
                  <a:gd name="connsiteY6" fmla="*/ 33814 h 438150"/>
                  <a:gd name="connsiteX7" fmla="*/ 609784 w 809625"/>
                  <a:gd name="connsiteY7" fmla="*/ 44291 h 438150"/>
                  <a:gd name="connsiteX8" fmla="*/ 597401 w 809625"/>
                  <a:gd name="connsiteY8" fmla="*/ 100489 h 438150"/>
                  <a:gd name="connsiteX9" fmla="*/ 597401 w 809625"/>
                  <a:gd name="connsiteY9" fmla="*/ 100489 h 438150"/>
                  <a:gd name="connsiteX10" fmla="*/ 585019 w 809625"/>
                  <a:gd name="connsiteY10" fmla="*/ 44291 h 438150"/>
                  <a:gd name="connsiteX11" fmla="*/ 578351 w 809625"/>
                  <a:gd name="connsiteY11" fmla="*/ 33814 h 438150"/>
                  <a:gd name="connsiteX12" fmla="*/ 540251 w 809625"/>
                  <a:gd name="connsiteY12" fmla="*/ 13811 h 438150"/>
                  <a:gd name="connsiteX13" fmla="*/ 502151 w 809625"/>
                  <a:gd name="connsiteY13" fmla="*/ 7144 h 438150"/>
                  <a:gd name="connsiteX14" fmla="*/ 464051 w 809625"/>
                  <a:gd name="connsiteY14" fmla="*/ 13811 h 438150"/>
                  <a:gd name="connsiteX15" fmla="*/ 425951 w 809625"/>
                  <a:gd name="connsiteY15" fmla="*/ 33814 h 438150"/>
                  <a:gd name="connsiteX16" fmla="*/ 419284 w 809625"/>
                  <a:gd name="connsiteY16" fmla="*/ 44291 h 438150"/>
                  <a:gd name="connsiteX17" fmla="*/ 406901 w 809625"/>
                  <a:gd name="connsiteY17" fmla="*/ 99536 h 438150"/>
                  <a:gd name="connsiteX18" fmla="*/ 406901 w 809625"/>
                  <a:gd name="connsiteY18" fmla="*/ 100489 h 438150"/>
                  <a:gd name="connsiteX19" fmla="*/ 394519 w 809625"/>
                  <a:gd name="connsiteY19" fmla="*/ 44291 h 438150"/>
                  <a:gd name="connsiteX20" fmla="*/ 387851 w 809625"/>
                  <a:gd name="connsiteY20" fmla="*/ 33814 h 438150"/>
                  <a:gd name="connsiteX21" fmla="*/ 349751 w 809625"/>
                  <a:gd name="connsiteY21" fmla="*/ 13811 h 438150"/>
                  <a:gd name="connsiteX22" fmla="*/ 311651 w 809625"/>
                  <a:gd name="connsiteY22" fmla="*/ 7144 h 438150"/>
                  <a:gd name="connsiteX23" fmla="*/ 273551 w 809625"/>
                  <a:gd name="connsiteY23" fmla="*/ 13811 h 438150"/>
                  <a:gd name="connsiteX24" fmla="*/ 235451 w 809625"/>
                  <a:gd name="connsiteY24" fmla="*/ 33814 h 438150"/>
                  <a:gd name="connsiteX25" fmla="*/ 228784 w 809625"/>
                  <a:gd name="connsiteY25" fmla="*/ 44291 h 438150"/>
                  <a:gd name="connsiteX26" fmla="*/ 216401 w 809625"/>
                  <a:gd name="connsiteY26" fmla="*/ 99536 h 438150"/>
                  <a:gd name="connsiteX27" fmla="*/ 216401 w 809625"/>
                  <a:gd name="connsiteY27" fmla="*/ 99536 h 438150"/>
                  <a:gd name="connsiteX28" fmla="*/ 204019 w 809625"/>
                  <a:gd name="connsiteY28" fmla="*/ 44291 h 438150"/>
                  <a:gd name="connsiteX29" fmla="*/ 197351 w 809625"/>
                  <a:gd name="connsiteY29" fmla="*/ 33814 h 438150"/>
                  <a:gd name="connsiteX30" fmla="*/ 159251 w 809625"/>
                  <a:gd name="connsiteY30" fmla="*/ 13811 h 438150"/>
                  <a:gd name="connsiteX31" fmla="*/ 121151 w 809625"/>
                  <a:gd name="connsiteY31" fmla="*/ 7144 h 438150"/>
                  <a:gd name="connsiteX32" fmla="*/ 83051 w 809625"/>
                  <a:gd name="connsiteY32" fmla="*/ 13811 h 438150"/>
                  <a:gd name="connsiteX33" fmla="*/ 44951 w 809625"/>
                  <a:gd name="connsiteY33" fmla="*/ 33814 h 438150"/>
                  <a:gd name="connsiteX34" fmla="*/ 38284 w 809625"/>
                  <a:gd name="connsiteY34" fmla="*/ 44291 h 438150"/>
                  <a:gd name="connsiteX35" fmla="*/ 7804 w 809625"/>
                  <a:gd name="connsiteY35" fmla="*/ 182404 h 438150"/>
                  <a:gd name="connsiteX36" fmla="*/ 23044 w 809625"/>
                  <a:gd name="connsiteY36" fmla="*/ 206216 h 438150"/>
                  <a:gd name="connsiteX37" fmla="*/ 25901 w 809625"/>
                  <a:gd name="connsiteY37" fmla="*/ 206216 h 438150"/>
                  <a:gd name="connsiteX38" fmla="*/ 44951 w 809625"/>
                  <a:gd name="connsiteY38" fmla="*/ 190976 h 438150"/>
                  <a:gd name="connsiteX39" fmla="*/ 73526 w 809625"/>
                  <a:gd name="connsiteY39" fmla="*/ 64294 h 438150"/>
                  <a:gd name="connsiteX40" fmla="*/ 73526 w 809625"/>
                  <a:gd name="connsiteY40" fmla="*/ 131921 h 438150"/>
                  <a:gd name="connsiteX41" fmla="*/ 44951 w 809625"/>
                  <a:gd name="connsiteY41" fmla="*/ 273844 h 438150"/>
                  <a:gd name="connsiteX42" fmla="*/ 73526 w 809625"/>
                  <a:gd name="connsiteY42" fmla="*/ 273844 h 438150"/>
                  <a:gd name="connsiteX43" fmla="*/ 73526 w 809625"/>
                  <a:gd name="connsiteY43" fmla="*/ 435769 h 438150"/>
                  <a:gd name="connsiteX44" fmla="*/ 111626 w 809625"/>
                  <a:gd name="connsiteY44" fmla="*/ 435769 h 438150"/>
                  <a:gd name="connsiteX45" fmla="*/ 111626 w 809625"/>
                  <a:gd name="connsiteY45" fmla="*/ 273844 h 438150"/>
                  <a:gd name="connsiteX46" fmla="*/ 130676 w 809625"/>
                  <a:gd name="connsiteY46" fmla="*/ 273844 h 438150"/>
                  <a:gd name="connsiteX47" fmla="*/ 130676 w 809625"/>
                  <a:gd name="connsiteY47" fmla="*/ 435769 h 438150"/>
                  <a:gd name="connsiteX48" fmla="*/ 168776 w 809625"/>
                  <a:gd name="connsiteY48" fmla="*/ 435769 h 438150"/>
                  <a:gd name="connsiteX49" fmla="*/ 168776 w 809625"/>
                  <a:gd name="connsiteY49" fmla="*/ 273844 h 438150"/>
                  <a:gd name="connsiteX50" fmla="*/ 197351 w 809625"/>
                  <a:gd name="connsiteY50" fmla="*/ 273844 h 438150"/>
                  <a:gd name="connsiteX51" fmla="*/ 168776 w 809625"/>
                  <a:gd name="connsiteY51" fmla="*/ 131921 h 438150"/>
                  <a:gd name="connsiteX52" fmla="*/ 168776 w 809625"/>
                  <a:gd name="connsiteY52" fmla="*/ 64294 h 438150"/>
                  <a:gd name="connsiteX53" fmla="*/ 197351 w 809625"/>
                  <a:gd name="connsiteY53" fmla="*/ 191929 h 438150"/>
                  <a:gd name="connsiteX54" fmla="*/ 215449 w 809625"/>
                  <a:gd name="connsiteY54" fmla="*/ 207169 h 438150"/>
                  <a:gd name="connsiteX55" fmla="*/ 215449 w 809625"/>
                  <a:gd name="connsiteY55" fmla="*/ 207169 h 438150"/>
                  <a:gd name="connsiteX56" fmla="*/ 233546 w 809625"/>
                  <a:gd name="connsiteY56" fmla="*/ 191929 h 438150"/>
                  <a:gd name="connsiteX57" fmla="*/ 264026 w 809625"/>
                  <a:gd name="connsiteY57" fmla="*/ 64294 h 438150"/>
                  <a:gd name="connsiteX58" fmla="*/ 264026 w 809625"/>
                  <a:gd name="connsiteY58" fmla="*/ 216694 h 438150"/>
                  <a:gd name="connsiteX59" fmla="*/ 264026 w 809625"/>
                  <a:gd name="connsiteY59" fmla="*/ 435769 h 438150"/>
                  <a:gd name="connsiteX60" fmla="*/ 302126 w 809625"/>
                  <a:gd name="connsiteY60" fmla="*/ 435769 h 438150"/>
                  <a:gd name="connsiteX61" fmla="*/ 302126 w 809625"/>
                  <a:gd name="connsiteY61" fmla="*/ 216694 h 438150"/>
                  <a:gd name="connsiteX62" fmla="*/ 321176 w 809625"/>
                  <a:gd name="connsiteY62" fmla="*/ 216694 h 438150"/>
                  <a:gd name="connsiteX63" fmla="*/ 321176 w 809625"/>
                  <a:gd name="connsiteY63" fmla="*/ 435769 h 438150"/>
                  <a:gd name="connsiteX64" fmla="*/ 359276 w 809625"/>
                  <a:gd name="connsiteY64" fmla="*/ 435769 h 438150"/>
                  <a:gd name="connsiteX65" fmla="*/ 359276 w 809625"/>
                  <a:gd name="connsiteY65" fmla="*/ 216694 h 438150"/>
                  <a:gd name="connsiteX66" fmla="*/ 359276 w 809625"/>
                  <a:gd name="connsiteY66" fmla="*/ 64294 h 438150"/>
                  <a:gd name="connsiteX67" fmla="*/ 387851 w 809625"/>
                  <a:gd name="connsiteY67" fmla="*/ 191929 h 438150"/>
                  <a:gd name="connsiteX68" fmla="*/ 406901 w 809625"/>
                  <a:gd name="connsiteY68" fmla="*/ 207169 h 438150"/>
                  <a:gd name="connsiteX69" fmla="*/ 406901 w 809625"/>
                  <a:gd name="connsiteY69" fmla="*/ 207169 h 438150"/>
                  <a:gd name="connsiteX70" fmla="*/ 406901 w 809625"/>
                  <a:gd name="connsiteY70" fmla="*/ 207169 h 438150"/>
                  <a:gd name="connsiteX71" fmla="*/ 424999 w 809625"/>
                  <a:gd name="connsiteY71" fmla="*/ 191929 h 438150"/>
                  <a:gd name="connsiteX72" fmla="*/ 454526 w 809625"/>
                  <a:gd name="connsiteY72" fmla="*/ 64294 h 438150"/>
                  <a:gd name="connsiteX73" fmla="*/ 454526 w 809625"/>
                  <a:gd name="connsiteY73" fmla="*/ 132874 h 438150"/>
                  <a:gd name="connsiteX74" fmla="*/ 425951 w 809625"/>
                  <a:gd name="connsiteY74" fmla="*/ 273844 h 438150"/>
                  <a:gd name="connsiteX75" fmla="*/ 454526 w 809625"/>
                  <a:gd name="connsiteY75" fmla="*/ 273844 h 438150"/>
                  <a:gd name="connsiteX76" fmla="*/ 454526 w 809625"/>
                  <a:gd name="connsiteY76" fmla="*/ 435769 h 438150"/>
                  <a:gd name="connsiteX77" fmla="*/ 492626 w 809625"/>
                  <a:gd name="connsiteY77" fmla="*/ 435769 h 438150"/>
                  <a:gd name="connsiteX78" fmla="*/ 492626 w 809625"/>
                  <a:gd name="connsiteY78" fmla="*/ 273844 h 438150"/>
                  <a:gd name="connsiteX79" fmla="*/ 511676 w 809625"/>
                  <a:gd name="connsiteY79" fmla="*/ 273844 h 438150"/>
                  <a:gd name="connsiteX80" fmla="*/ 511676 w 809625"/>
                  <a:gd name="connsiteY80" fmla="*/ 435769 h 438150"/>
                  <a:gd name="connsiteX81" fmla="*/ 549776 w 809625"/>
                  <a:gd name="connsiteY81" fmla="*/ 435769 h 438150"/>
                  <a:gd name="connsiteX82" fmla="*/ 549776 w 809625"/>
                  <a:gd name="connsiteY82" fmla="*/ 273844 h 438150"/>
                  <a:gd name="connsiteX83" fmla="*/ 578351 w 809625"/>
                  <a:gd name="connsiteY83" fmla="*/ 273844 h 438150"/>
                  <a:gd name="connsiteX84" fmla="*/ 549776 w 809625"/>
                  <a:gd name="connsiteY84" fmla="*/ 130969 h 438150"/>
                  <a:gd name="connsiteX85" fmla="*/ 549776 w 809625"/>
                  <a:gd name="connsiteY85" fmla="*/ 64294 h 438150"/>
                  <a:gd name="connsiteX86" fmla="*/ 578351 w 809625"/>
                  <a:gd name="connsiteY86" fmla="*/ 191929 h 438150"/>
                  <a:gd name="connsiteX87" fmla="*/ 597401 w 809625"/>
                  <a:gd name="connsiteY87" fmla="*/ 207169 h 438150"/>
                  <a:gd name="connsiteX88" fmla="*/ 597401 w 809625"/>
                  <a:gd name="connsiteY88" fmla="*/ 207169 h 438150"/>
                  <a:gd name="connsiteX89" fmla="*/ 597401 w 809625"/>
                  <a:gd name="connsiteY89" fmla="*/ 207169 h 438150"/>
                  <a:gd name="connsiteX90" fmla="*/ 597401 w 809625"/>
                  <a:gd name="connsiteY90" fmla="*/ 207169 h 438150"/>
                  <a:gd name="connsiteX91" fmla="*/ 616451 w 809625"/>
                  <a:gd name="connsiteY91" fmla="*/ 191929 h 438150"/>
                  <a:gd name="connsiteX92" fmla="*/ 645026 w 809625"/>
                  <a:gd name="connsiteY92" fmla="*/ 64294 h 438150"/>
                  <a:gd name="connsiteX93" fmla="*/ 645026 w 809625"/>
                  <a:gd name="connsiteY93" fmla="*/ 216694 h 438150"/>
                  <a:gd name="connsiteX94" fmla="*/ 645026 w 809625"/>
                  <a:gd name="connsiteY94" fmla="*/ 435769 h 438150"/>
                  <a:gd name="connsiteX95" fmla="*/ 683126 w 809625"/>
                  <a:gd name="connsiteY95" fmla="*/ 435769 h 438150"/>
                  <a:gd name="connsiteX96" fmla="*/ 683126 w 809625"/>
                  <a:gd name="connsiteY96" fmla="*/ 216694 h 438150"/>
                  <a:gd name="connsiteX97" fmla="*/ 702176 w 809625"/>
                  <a:gd name="connsiteY97" fmla="*/ 216694 h 438150"/>
                  <a:gd name="connsiteX98" fmla="*/ 702176 w 809625"/>
                  <a:gd name="connsiteY98" fmla="*/ 435769 h 438150"/>
                  <a:gd name="connsiteX99" fmla="*/ 740276 w 809625"/>
                  <a:gd name="connsiteY99" fmla="*/ 435769 h 438150"/>
                  <a:gd name="connsiteX100" fmla="*/ 740276 w 809625"/>
                  <a:gd name="connsiteY100" fmla="*/ 216694 h 438150"/>
                  <a:gd name="connsiteX101" fmla="*/ 740276 w 809625"/>
                  <a:gd name="connsiteY101" fmla="*/ 64294 h 438150"/>
                  <a:gd name="connsiteX102" fmla="*/ 768851 w 809625"/>
                  <a:gd name="connsiteY102" fmla="*/ 191929 h 438150"/>
                  <a:gd name="connsiteX103" fmla="*/ 787901 w 809625"/>
                  <a:gd name="connsiteY103" fmla="*/ 207169 h 438150"/>
                  <a:gd name="connsiteX104" fmla="*/ 794569 w 809625"/>
                  <a:gd name="connsiteY104" fmla="*/ 206216 h 438150"/>
                  <a:gd name="connsiteX105" fmla="*/ 805999 w 809625"/>
                  <a:gd name="connsiteY105" fmla="*/ 183356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09625" h="438150">
                    <a:moveTo>
                      <a:pt x="805999" y="183356"/>
                    </a:moveTo>
                    <a:lnTo>
                      <a:pt x="775519" y="44291"/>
                    </a:lnTo>
                    <a:cubicBezTo>
                      <a:pt x="774566" y="40481"/>
                      <a:pt x="772661" y="36671"/>
                      <a:pt x="768851" y="33814"/>
                    </a:cubicBezTo>
                    <a:cubicBezTo>
                      <a:pt x="757421" y="25241"/>
                      <a:pt x="745039" y="17621"/>
                      <a:pt x="730751" y="13811"/>
                    </a:cubicBezTo>
                    <a:cubicBezTo>
                      <a:pt x="718369" y="10001"/>
                      <a:pt x="705986" y="7144"/>
                      <a:pt x="692651" y="7144"/>
                    </a:cubicBezTo>
                    <a:cubicBezTo>
                      <a:pt x="679316" y="7144"/>
                      <a:pt x="665981" y="9049"/>
                      <a:pt x="654551" y="13811"/>
                    </a:cubicBezTo>
                    <a:cubicBezTo>
                      <a:pt x="640264" y="18574"/>
                      <a:pt x="627881" y="25241"/>
                      <a:pt x="616451" y="33814"/>
                    </a:cubicBezTo>
                    <a:cubicBezTo>
                      <a:pt x="612641" y="36671"/>
                      <a:pt x="610736" y="40481"/>
                      <a:pt x="609784" y="44291"/>
                    </a:cubicBezTo>
                    <a:lnTo>
                      <a:pt x="597401" y="100489"/>
                    </a:lnTo>
                    <a:lnTo>
                      <a:pt x="597401" y="100489"/>
                    </a:lnTo>
                    <a:lnTo>
                      <a:pt x="585019" y="44291"/>
                    </a:lnTo>
                    <a:cubicBezTo>
                      <a:pt x="584066" y="40481"/>
                      <a:pt x="582161" y="36671"/>
                      <a:pt x="578351" y="33814"/>
                    </a:cubicBezTo>
                    <a:cubicBezTo>
                      <a:pt x="566921" y="25241"/>
                      <a:pt x="554539" y="17621"/>
                      <a:pt x="540251" y="13811"/>
                    </a:cubicBezTo>
                    <a:cubicBezTo>
                      <a:pt x="527869" y="10001"/>
                      <a:pt x="515486" y="7144"/>
                      <a:pt x="502151" y="7144"/>
                    </a:cubicBezTo>
                    <a:cubicBezTo>
                      <a:pt x="488816" y="7144"/>
                      <a:pt x="475481" y="9049"/>
                      <a:pt x="464051" y="13811"/>
                    </a:cubicBezTo>
                    <a:cubicBezTo>
                      <a:pt x="449764" y="18574"/>
                      <a:pt x="437381" y="25241"/>
                      <a:pt x="425951" y="33814"/>
                    </a:cubicBezTo>
                    <a:cubicBezTo>
                      <a:pt x="422141" y="36671"/>
                      <a:pt x="420236" y="40481"/>
                      <a:pt x="419284" y="44291"/>
                    </a:cubicBezTo>
                    <a:lnTo>
                      <a:pt x="406901" y="99536"/>
                    </a:lnTo>
                    <a:lnTo>
                      <a:pt x="406901" y="100489"/>
                    </a:lnTo>
                    <a:lnTo>
                      <a:pt x="394519" y="44291"/>
                    </a:lnTo>
                    <a:cubicBezTo>
                      <a:pt x="393566" y="40481"/>
                      <a:pt x="391661" y="36671"/>
                      <a:pt x="387851" y="33814"/>
                    </a:cubicBezTo>
                    <a:cubicBezTo>
                      <a:pt x="376421" y="25241"/>
                      <a:pt x="364039" y="17621"/>
                      <a:pt x="349751" y="13811"/>
                    </a:cubicBezTo>
                    <a:cubicBezTo>
                      <a:pt x="337369" y="10001"/>
                      <a:pt x="324986" y="7144"/>
                      <a:pt x="311651" y="7144"/>
                    </a:cubicBezTo>
                    <a:cubicBezTo>
                      <a:pt x="298316" y="7144"/>
                      <a:pt x="284981" y="9049"/>
                      <a:pt x="273551" y="13811"/>
                    </a:cubicBezTo>
                    <a:cubicBezTo>
                      <a:pt x="259264" y="18574"/>
                      <a:pt x="246881" y="25241"/>
                      <a:pt x="235451" y="33814"/>
                    </a:cubicBezTo>
                    <a:cubicBezTo>
                      <a:pt x="231641" y="36671"/>
                      <a:pt x="229736" y="40481"/>
                      <a:pt x="228784" y="44291"/>
                    </a:cubicBezTo>
                    <a:lnTo>
                      <a:pt x="216401" y="99536"/>
                    </a:lnTo>
                    <a:lnTo>
                      <a:pt x="216401" y="99536"/>
                    </a:lnTo>
                    <a:lnTo>
                      <a:pt x="204019" y="44291"/>
                    </a:lnTo>
                    <a:cubicBezTo>
                      <a:pt x="203066" y="40481"/>
                      <a:pt x="201161" y="36671"/>
                      <a:pt x="197351" y="33814"/>
                    </a:cubicBezTo>
                    <a:cubicBezTo>
                      <a:pt x="185921" y="25241"/>
                      <a:pt x="173539" y="17621"/>
                      <a:pt x="159251" y="13811"/>
                    </a:cubicBezTo>
                    <a:cubicBezTo>
                      <a:pt x="146869" y="10001"/>
                      <a:pt x="134486" y="7144"/>
                      <a:pt x="121151" y="7144"/>
                    </a:cubicBezTo>
                    <a:cubicBezTo>
                      <a:pt x="107816" y="7144"/>
                      <a:pt x="94481" y="9049"/>
                      <a:pt x="83051" y="13811"/>
                    </a:cubicBezTo>
                    <a:cubicBezTo>
                      <a:pt x="68764" y="18574"/>
                      <a:pt x="56381" y="25241"/>
                      <a:pt x="44951" y="33814"/>
                    </a:cubicBezTo>
                    <a:cubicBezTo>
                      <a:pt x="41141" y="36671"/>
                      <a:pt x="39236" y="40481"/>
                      <a:pt x="38284" y="44291"/>
                    </a:cubicBezTo>
                    <a:lnTo>
                      <a:pt x="7804" y="182404"/>
                    </a:lnTo>
                    <a:cubicBezTo>
                      <a:pt x="4946" y="192881"/>
                      <a:pt x="11614" y="204311"/>
                      <a:pt x="23044" y="206216"/>
                    </a:cubicBezTo>
                    <a:cubicBezTo>
                      <a:pt x="23996" y="206216"/>
                      <a:pt x="24949" y="206216"/>
                      <a:pt x="25901" y="206216"/>
                    </a:cubicBezTo>
                    <a:cubicBezTo>
                      <a:pt x="34474" y="206216"/>
                      <a:pt x="42094" y="200501"/>
                      <a:pt x="44951" y="190976"/>
                    </a:cubicBezTo>
                    <a:lnTo>
                      <a:pt x="73526" y="64294"/>
                    </a:lnTo>
                    <a:lnTo>
                      <a:pt x="73526" y="131921"/>
                    </a:lnTo>
                    <a:lnTo>
                      <a:pt x="44951" y="273844"/>
                    </a:lnTo>
                    <a:lnTo>
                      <a:pt x="73526" y="273844"/>
                    </a:lnTo>
                    <a:lnTo>
                      <a:pt x="73526" y="435769"/>
                    </a:lnTo>
                    <a:lnTo>
                      <a:pt x="111626" y="435769"/>
                    </a:lnTo>
                    <a:lnTo>
                      <a:pt x="111626" y="273844"/>
                    </a:lnTo>
                    <a:lnTo>
                      <a:pt x="130676" y="273844"/>
                    </a:lnTo>
                    <a:lnTo>
                      <a:pt x="130676" y="435769"/>
                    </a:lnTo>
                    <a:lnTo>
                      <a:pt x="168776" y="435769"/>
                    </a:lnTo>
                    <a:lnTo>
                      <a:pt x="168776" y="273844"/>
                    </a:lnTo>
                    <a:lnTo>
                      <a:pt x="197351" y="273844"/>
                    </a:lnTo>
                    <a:lnTo>
                      <a:pt x="168776" y="131921"/>
                    </a:lnTo>
                    <a:lnTo>
                      <a:pt x="168776" y="64294"/>
                    </a:lnTo>
                    <a:lnTo>
                      <a:pt x="197351" y="191929"/>
                    </a:lnTo>
                    <a:cubicBezTo>
                      <a:pt x="199256" y="200501"/>
                      <a:pt x="206876" y="207169"/>
                      <a:pt x="215449" y="207169"/>
                    </a:cubicBezTo>
                    <a:lnTo>
                      <a:pt x="215449" y="207169"/>
                    </a:lnTo>
                    <a:cubicBezTo>
                      <a:pt x="224021" y="207169"/>
                      <a:pt x="231641" y="201454"/>
                      <a:pt x="233546" y="191929"/>
                    </a:cubicBezTo>
                    <a:lnTo>
                      <a:pt x="264026" y="64294"/>
                    </a:lnTo>
                    <a:lnTo>
                      <a:pt x="264026" y="216694"/>
                    </a:lnTo>
                    <a:lnTo>
                      <a:pt x="264026" y="435769"/>
                    </a:lnTo>
                    <a:lnTo>
                      <a:pt x="302126" y="435769"/>
                    </a:lnTo>
                    <a:lnTo>
                      <a:pt x="302126" y="216694"/>
                    </a:lnTo>
                    <a:lnTo>
                      <a:pt x="321176" y="216694"/>
                    </a:lnTo>
                    <a:lnTo>
                      <a:pt x="321176" y="435769"/>
                    </a:lnTo>
                    <a:lnTo>
                      <a:pt x="359276" y="435769"/>
                    </a:lnTo>
                    <a:lnTo>
                      <a:pt x="359276" y="216694"/>
                    </a:lnTo>
                    <a:lnTo>
                      <a:pt x="359276" y="64294"/>
                    </a:lnTo>
                    <a:lnTo>
                      <a:pt x="387851" y="191929"/>
                    </a:lnTo>
                    <a:cubicBezTo>
                      <a:pt x="389756" y="200501"/>
                      <a:pt x="397376" y="207169"/>
                      <a:pt x="406901" y="207169"/>
                    </a:cubicBezTo>
                    <a:cubicBezTo>
                      <a:pt x="406901" y="207169"/>
                      <a:pt x="406901" y="207169"/>
                      <a:pt x="406901" y="207169"/>
                    </a:cubicBezTo>
                    <a:lnTo>
                      <a:pt x="406901" y="207169"/>
                    </a:lnTo>
                    <a:cubicBezTo>
                      <a:pt x="415474" y="207169"/>
                      <a:pt x="423094" y="201454"/>
                      <a:pt x="424999" y="191929"/>
                    </a:cubicBezTo>
                    <a:lnTo>
                      <a:pt x="454526" y="64294"/>
                    </a:lnTo>
                    <a:lnTo>
                      <a:pt x="454526" y="132874"/>
                    </a:lnTo>
                    <a:lnTo>
                      <a:pt x="425951" y="273844"/>
                    </a:lnTo>
                    <a:lnTo>
                      <a:pt x="454526" y="273844"/>
                    </a:lnTo>
                    <a:lnTo>
                      <a:pt x="454526" y="435769"/>
                    </a:lnTo>
                    <a:lnTo>
                      <a:pt x="492626" y="435769"/>
                    </a:lnTo>
                    <a:lnTo>
                      <a:pt x="492626" y="273844"/>
                    </a:lnTo>
                    <a:lnTo>
                      <a:pt x="511676" y="273844"/>
                    </a:lnTo>
                    <a:lnTo>
                      <a:pt x="511676" y="435769"/>
                    </a:lnTo>
                    <a:lnTo>
                      <a:pt x="549776" y="435769"/>
                    </a:lnTo>
                    <a:lnTo>
                      <a:pt x="549776" y="273844"/>
                    </a:lnTo>
                    <a:lnTo>
                      <a:pt x="578351" y="273844"/>
                    </a:lnTo>
                    <a:lnTo>
                      <a:pt x="549776" y="130969"/>
                    </a:lnTo>
                    <a:lnTo>
                      <a:pt x="549776" y="64294"/>
                    </a:lnTo>
                    <a:lnTo>
                      <a:pt x="578351" y="191929"/>
                    </a:lnTo>
                    <a:cubicBezTo>
                      <a:pt x="580256" y="200501"/>
                      <a:pt x="587876" y="207169"/>
                      <a:pt x="597401" y="207169"/>
                    </a:cubicBezTo>
                    <a:cubicBezTo>
                      <a:pt x="597401" y="207169"/>
                      <a:pt x="597401" y="207169"/>
                      <a:pt x="597401" y="207169"/>
                    </a:cubicBezTo>
                    <a:lnTo>
                      <a:pt x="597401" y="207169"/>
                    </a:lnTo>
                    <a:cubicBezTo>
                      <a:pt x="597401" y="207169"/>
                      <a:pt x="597401" y="207169"/>
                      <a:pt x="597401" y="207169"/>
                    </a:cubicBezTo>
                    <a:cubicBezTo>
                      <a:pt x="605974" y="207169"/>
                      <a:pt x="613594" y="201454"/>
                      <a:pt x="616451" y="191929"/>
                    </a:cubicBezTo>
                    <a:lnTo>
                      <a:pt x="645026" y="64294"/>
                    </a:lnTo>
                    <a:lnTo>
                      <a:pt x="645026" y="216694"/>
                    </a:lnTo>
                    <a:lnTo>
                      <a:pt x="645026" y="435769"/>
                    </a:lnTo>
                    <a:lnTo>
                      <a:pt x="683126" y="435769"/>
                    </a:lnTo>
                    <a:lnTo>
                      <a:pt x="683126" y="216694"/>
                    </a:lnTo>
                    <a:lnTo>
                      <a:pt x="702176" y="216694"/>
                    </a:lnTo>
                    <a:lnTo>
                      <a:pt x="702176" y="435769"/>
                    </a:lnTo>
                    <a:lnTo>
                      <a:pt x="740276" y="435769"/>
                    </a:lnTo>
                    <a:lnTo>
                      <a:pt x="740276" y="216694"/>
                    </a:lnTo>
                    <a:lnTo>
                      <a:pt x="740276" y="64294"/>
                    </a:lnTo>
                    <a:lnTo>
                      <a:pt x="768851" y="191929"/>
                    </a:lnTo>
                    <a:cubicBezTo>
                      <a:pt x="770756" y="200501"/>
                      <a:pt x="778376" y="207169"/>
                      <a:pt x="787901" y="207169"/>
                    </a:cubicBezTo>
                    <a:cubicBezTo>
                      <a:pt x="789806" y="207169"/>
                      <a:pt x="792664" y="207169"/>
                      <a:pt x="794569" y="206216"/>
                    </a:cubicBezTo>
                    <a:cubicBezTo>
                      <a:pt x="803141" y="202406"/>
                      <a:pt x="807904" y="192881"/>
                      <a:pt x="805999" y="1833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13" descr="Family with two children">
              <a:extLst>
                <a:ext uri="{FF2B5EF4-FFF2-40B4-BE49-F238E27FC236}">
                  <a16:creationId xmlns:a16="http://schemas.microsoft.com/office/drawing/2014/main" id="{DEF862C3-62C5-4901-A9E2-242E5DEC56B7}"/>
                </a:ext>
              </a:extLst>
            </p:cNvPr>
            <p:cNvGrpSpPr/>
            <p:nvPr/>
          </p:nvGrpSpPr>
          <p:grpSpPr>
            <a:xfrm>
              <a:off x="6132428" y="4987172"/>
              <a:ext cx="914400" cy="914400"/>
              <a:chOff x="5181600" y="4001294"/>
              <a:chExt cx="914400" cy="91440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3A01C3-B771-4D2F-9DA2-F067C03FDC98}"/>
                  </a:ext>
                </a:extLst>
              </p:cNvPr>
              <p:cNvSpPr/>
              <p:nvPr/>
            </p:nvSpPr>
            <p:spPr>
              <a:xfrm>
                <a:off x="5688806" y="4165600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3A287BF-810E-43D3-B51A-5DFE9B64566D}"/>
                  </a:ext>
                </a:extLst>
              </p:cNvPr>
              <p:cNvSpPr/>
              <p:nvPr/>
            </p:nvSpPr>
            <p:spPr>
              <a:xfrm>
                <a:off x="5907881" y="4403725"/>
                <a:ext cx="85725" cy="85725"/>
              </a:xfrm>
              <a:custGeom>
                <a:avLst/>
                <a:gdLst>
                  <a:gd name="connsiteX0" fmla="*/ 83344 w 85725"/>
                  <a:gd name="connsiteY0" fmla="*/ 45244 h 85725"/>
                  <a:gd name="connsiteX1" fmla="*/ 45244 w 85725"/>
                  <a:gd name="connsiteY1" fmla="*/ 83344 h 85725"/>
                  <a:gd name="connsiteX2" fmla="*/ 7144 w 85725"/>
                  <a:gd name="connsiteY2" fmla="*/ 45244 h 85725"/>
                  <a:gd name="connsiteX3" fmla="*/ 45244 w 85725"/>
                  <a:gd name="connsiteY3" fmla="*/ 7144 h 85725"/>
                  <a:gd name="connsiteX4" fmla="*/ 83344 w 85725"/>
                  <a:gd name="connsiteY4" fmla="*/ 452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3344" y="45244"/>
                    </a:moveTo>
                    <a:cubicBezTo>
                      <a:pt x="83344" y="66286"/>
                      <a:pt x="66286" y="83344"/>
                      <a:pt x="45244" y="83344"/>
                    </a:cubicBezTo>
                    <a:cubicBezTo>
                      <a:pt x="24202" y="83344"/>
                      <a:pt x="7144" y="66286"/>
                      <a:pt x="7144" y="45244"/>
                    </a:cubicBezTo>
                    <a:cubicBezTo>
                      <a:pt x="7144" y="24202"/>
                      <a:pt x="24202" y="7144"/>
                      <a:pt x="45244" y="7144"/>
                    </a:cubicBezTo>
                    <a:cubicBezTo>
                      <a:pt x="66286" y="7144"/>
                      <a:pt x="83344" y="24202"/>
                      <a:pt x="83344" y="452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03BF9AD-584C-42E8-8ED9-EB98B531A321}"/>
                  </a:ext>
                </a:extLst>
              </p:cNvPr>
              <p:cNvSpPr/>
              <p:nvPr/>
            </p:nvSpPr>
            <p:spPr>
              <a:xfrm>
                <a:off x="5479256" y="4165600"/>
                <a:ext cx="104775" cy="104775"/>
              </a:xfrm>
              <a:custGeom>
                <a:avLst/>
                <a:gdLst>
                  <a:gd name="connsiteX0" fmla="*/ 102394 w 104775"/>
                  <a:gd name="connsiteY0" fmla="*/ 54769 h 104775"/>
                  <a:gd name="connsiteX1" fmla="*/ 54769 w 104775"/>
                  <a:gd name="connsiteY1" fmla="*/ 102394 h 104775"/>
                  <a:gd name="connsiteX2" fmla="*/ 7144 w 104775"/>
                  <a:gd name="connsiteY2" fmla="*/ 54769 h 104775"/>
                  <a:gd name="connsiteX3" fmla="*/ 54769 w 104775"/>
                  <a:gd name="connsiteY3" fmla="*/ 7144 h 104775"/>
                  <a:gd name="connsiteX4" fmla="*/ 102394 w 104775"/>
                  <a:gd name="connsiteY4" fmla="*/ 5476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102394" y="54769"/>
                    </a:moveTo>
                    <a:cubicBezTo>
                      <a:pt x="102394" y="81071"/>
                      <a:pt x="81071" y="102394"/>
                      <a:pt x="54769" y="102394"/>
                    </a:cubicBezTo>
                    <a:cubicBezTo>
                      <a:pt x="28466" y="102394"/>
                      <a:pt x="7144" y="81071"/>
                      <a:pt x="7144" y="54769"/>
                    </a:cubicBezTo>
                    <a:cubicBezTo>
                      <a:pt x="7144" y="28466"/>
                      <a:pt x="28466" y="7144"/>
                      <a:pt x="54769" y="7144"/>
                    </a:cubicBezTo>
                    <a:cubicBezTo>
                      <a:pt x="81071" y="7144"/>
                      <a:pt x="102394" y="28466"/>
                      <a:pt x="102394" y="54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4F7EC7F-BDD6-4C42-9257-5CDEDB1C8DD4}"/>
                  </a:ext>
                </a:extLst>
              </p:cNvPr>
              <p:cNvSpPr/>
              <p:nvPr/>
            </p:nvSpPr>
            <p:spPr>
              <a:xfrm>
                <a:off x="5279231" y="4403725"/>
                <a:ext cx="85725" cy="85725"/>
              </a:xfrm>
              <a:custGeom>
                <a:avLst/>
                <a:gdLst>
                  <a:gd name="connsiteX0" fmla="*/ 83344 w 85725"/>
                  <a:gd name="connsiteY0" fmla="*/ 45244 h 85725"/>
                  <a:gd name="connsiteX1" fmla="*/ 45244 w 85725"/>
                  <a:gd name="connsiteY1" fmla="*/ 83344 h 85725"/>
                  <a:gd name="connsiteX2" fmla="*/ 7144 w 85725"/>
                  <a:gd name="connsiteY2" fmla="*/ 45244 h 85725"/>
                  <a:gd name="connsiteX3" fmla="*/ 45244 w 85725"/>
                  <a:gd name="connsiteY3" fmla="*/ 7144 h 85725"/>
                  <a:gd name="connsiteX4" fmla="*/ 83344 w 85725"/>
                  <a:gd name="connsiteY4" fmla="*/ 452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3344" y="45244"/>
                    </a:moveTo>
                    <a:cubicBezTo>
                      <a:pt x="83344" y="66286"/>
                      <a:pt x="66286" y="83344"/>
                      <a:pt x="45244" y="83344"/>
                    </a:cubicBezTo>
                    <a:cubicBezTo>
                      <a:pt x="24202" y="83344"/>
                      <a:pt x="7144" y="66286"/>
                      <a:pt x="7144" y="45244"/>
                    </a:cubicBezTo>
                    <a:cubicBezTo>
                      <a:pt x="7144" y="24202"/>
                      <a:pt x="24202" y="7144"/>
                      <a:pt x="45244" y="7144"/>
                    </a:cubicBezTo>
                    <a:cubicBezTo>
                      <a:pt x="66286" y="7144"/>
                      <a:pt x="83344" y="24202"/>
                      <a:pt x="83344" y="452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23811C8-42D7-47CD-AC30-3948791280D9}"/>
                  </a:ext>
                </a:extLst>
              </p:cNvPr>
              <p:cNvSpPr/>
              <p:nvPr/>
            </p:nvSpPr>
            <p:spPr>
              <a:xfrm>
                <a:off x="5212755" y="4279900"/>
                <a:ext cx="847725" cy="466725"/>
              </a:xfrm>
              <a:custGeom>
                <a:avLst/>
                <a:gdLst>
                  <a:gd name="connsiteX0" fmla="*/ 843240 w 847725"/>
                  <a:gd name="connsiteY0" fmla="*/ 332899 h 466725"/>
                  <a:gd name="connsiteX1" fmla="*/ 809903 w 847725"/>
                  <a:gd name="connsiteY1" fmla="*/ 253841 h 466725"/>
                  <a:gd name="connsiteX2" fmla="*/ 760373 w 847725"/>
                  <a:gd name="connsiteY2" fmla="*/ 219551 h 466725"/>
                  <a:gd name="connsiteX3" fmla="*/ 740370 w 847725"/>
                  <a:gd name="connsiteY3" fmla="*/ 216694 h 466725"/>
                  <a:gd name="connsiteX4" fmla="*/ 703223 w 847725"/>
                  <a:gd name="connsiteY4" fmla="*/ 225266 h 466725"/>
                  <a:gd name="connsiteX5" fmla="*/ 645120 w 847725"/>
                  <a:gd name="connsiteY5" fmla="*/ 184309 h 466725"/>
                  <a:gd name="connsiteX6" fmla="*/ 610830 w 847725"/>
                  <a:gd name="connsiteY6" fmla="*/ 41434 h 466725"/>
                  <a:gd name="connsiteX7" fmla="*/ 604163 w 847725"/>
                  <a:gd name="connsiteY7" fmla="*/ 30956 h 466725"/>
                  <a:gd name="connsiteX8" fmla="*/ 565110 w 847725"/>
                  <a:gd name="connsiteY8" fmla="*/ 11906 h 466725"/>
                  <a:gd name="connsiteX9" fmla="*/ 530820 w 847725"/>
                  <a:gd name="connsiteY9" fmla="*/ 7144 h 466725"/>
                  <a:gd name="connsiteX10" fmla="*/ 497483 w 847725"/>
                  <a:gd name="connsiteY10" fmla="*/ 11906 h 466725"/>
                  <a:gd name="connsiteX11" fmla="*/ 458430 w 847725"/>
                  <a:gd name="connsiteY11" fmla="*/ 30956 h 466725"/>
                  <a:gd name="connsiteX12" fmla="*/ 451763 w 847725"/>
                  <a:gd name="connsiteY12" fmla="*/ 41434 h 466725"/>
                  <a:gd name="connsiteX13" fmla="*/ 426045 w 847725"/>
                  <a:gd name="connsiteY13" fmla="*/ 144304 h 466725"/>
                  <a:gd name="connsiteX14" fmla="*/ 401280 w 847725"/>
                  <a:gd name="connsiteY14" fmla="*/ 41434 h 466725"/>
                  <a:gd name="connsiteX15" fmla="*/ 394613 w 847725"/>
                  <a:gd name="connsiteY15" fmla="*/ 30956 h 466725"/>
                  <a:gd name="connsiteX16" fmla="*/ 355560 w 847725"/>
                  <a:gd name="connsiteY16" fmla="*/ 11906 h 466725"/>
                  <a:gd name="connsiteX17" fmla="*/ 321270 w 847725"/>
                  <a:gd name="connsiteY17" fmla="*/ 7144 h 466725"/>
                  <a:gd name="connsiteX18" fmla="*/ 287933 w 847725"/>
                  <a:gd name="connsiteY18" fmla="*/ 11906 h 466725"/>
                  <a:gd name="connsiteX19" fmla="*/ 248880 w 847725"/>
                  <a:gd name="connsiteY19" fmla="*/ 30956 h 466725"/>
                  <a:gd name="connsiteX20" fmla="*/ 242213 w 847725"/>
                  <a:gd name="connsiteY20" fmla="*/ 41434 h 466725"/>
                  <a:gd name="connsiteX21" fmla="*/ 207923 w 847725"/>
                  <a:gd name="connsiteY21" fmla="*/ 184309 h 466725"/>
                  <a:gd name="connsiteX22" fmla="*/ 149820 w 847725"/>
                  <a:gd name="connsiteY22" fmla="*/ 225266 h 466725"/>
                  <a:gd name="connsiteX23" fmla="*/ 111720 w 847725"/>
                  <a:gd name="connsiteY23" fmla="*/ 216694 h 466725"/>
                  <a:gd name="connsiteX24" fmla="*/ 91718 w 847725"/>
                  <a:gd name="connsiteY24" fmla="*/ 219551 h 466725"/>
                  <a:gd name="connsiteX25" fmla="*/ 42188 w 847725"/>
                  <a:gd name="connsiteY25" fmla="*/ 253841 h 466725"/>
                  <a:gd name="connsiteX26" fmla="*/ 8850 w 847725"/>
                  <a:gd name="connsiteY26" fmla="*/ 332899 h 466725"/>
                  <a:gd name="connsiteX27" fmla="*/ 14565 w 847725"/>
                  <a:gd name="connsiteY27" fmla="*/ 356711 h 466725"/>
                  <a:gd name="connsiteX28" fmla="*/ 25995 w 847725"/>
                  <a:gd name="connsiteY28" fmla="*/ 359569 h 466725"/>
                  <a:gd name="connsiteX29" fmla="*/ 43140 w 847725"/>
                  <a:gd name="connsiteY29" fmla="*/ 348139 h 466725"/>
                  <a:gd name="connsiteX30" fmla="*/ 64095 w 847725"/>
                  <a:gd name="connsiteY30" fmla="*/ 298609 h 466725"/>
                  <a:gd name="connsiteX31" fmla="*/ 64095 w 847725"/>
                  <a:gd name="connsiteY31" fmla="*/ 350044 h 466725"/>
                  <a:gd name="connsiteX32" fmla="*/ 64095 w 847725"/>
                  <a:gd name="connsiteY32" fmla="*/ 464344 h 466725"/>
                  <a:gd name="connsiteX33" fmla="*/ 102195 w 847725"/>
                  <a:gd name="connsiteY33" fmla="*/ 464344 h 466725"/>
                  <a:gd name="connsiteX34" fmla="*/ 102195 w 847725"/>
                  <a:gd name="connsiteY34" fmla="*/ 350044 h 466725"/>
                  <a:gd name="connsiteX35" fmla="*/ 121245 w 847725"/>
                  <a:gd name="connsiteY35" fmla="*/ 350044 h 466725"/>
                  <a:gd name="connsiteX36" fmla="*/ 121245 w 847725"/>
                  <a:gd name="connsiteY36" fmla="*/ 464344 h 466725"/>
                  <a:gd name="connsiteX37" fmla="*/ 159345 w 847725"/>
                  <a:gd name="connsiteY37" fmla="*/ 464344 h 466725"/>
                  <a:gd name="connsiteX38" fmla="*/ 159345 w 847725"/>
                  <a:gd name="connsiteY38" fmla="*/ 264319 h 466725"/>
                  <a:gd name="connsiteX39" fmla="*/ 160298 w 847725"/>
                  <a:gd name="connsiteY39" fmla="*/ 264319 h 466725"/>
                  <a:gd name="connsiteX40" fmla="*/ 235545 w 847725"/>
                  <a:gd name="connsiteY40" fmla="*/ 211931 h 466725"/>
                  <a:gd name="connsiteX41" fmla="*/ 243165 w 847725"/>
                  <a:gd name="connsiteY41" fmla="*/ 200501 h 466725"/>
                  <a:gd name="connsiteX42" fmla="*/ 273645 w 847725"/>
                  <a:gd name="connsiteY42" fmla="*/ 73819 h 466725"/>
                  <a:gd name="connsiteX43" fmla="*/ 273645 w 847725"/>
                  <a:gd name="connsiteY43" fmla="*/ 464344 h 466725"/>
                  <a:gd name="connsiteX44" fmla="*/ 311745 w 847725"/>
                  <a:gd name="connsiteY44" fmla="*/ 464344 h 466725"/>
                  <a:gd name="connsiteX45" fmla="*/ 311745 w 847725"/>
                  <a:gd name="connsiteY45" fmla="*/ 245269 h 466725"/>
                  <a:gd name="connsiteX46" fmla="*/ 330795 w 847725"/>
                  <a:gd name="connsiteY46" fmla="*/ 245269 h 466725"/>
                  <a:gd name="connsiteX47" fmla="*/ 330795 w 847725"/>
                  <a:gd name="connsiteY47" fmla="*/ 464344 h 466725"/>
                  <a:gd name="connsiteX48" fmla="*/ 368895 w 847725"/>
                  <a:gd name="connsiteY48" fmla="*/ 464344 h 466725"/>
                  <a:gd name="connsiteX49" fmla="*/ 368895 w 847725"/>
                  <a:gd name="connsiteY49" fmla="*/ 73819 h 466725"/>
                  <a:gd name="connsiteX50" fmla="*/ 407948 w 847725"/>
                  <a:gd name="connsiteY50" fmla="*/ 230981 h 466725"/>
                  <a:gd name="connsiteX51" fmla="*/ 426045 w 847725"/>
                  <a:gd name="connsiteY51" fmla="*/ 245269 h 466725"/>
                  <a:gd name="connsiteX52" fmla="*/ 444143 w 847725"/>
                  <a:gd name="connsiteY52" fmla="*/ 230981 h 466725"/>
                  <a:gd name="connsiteX53" fmla="*/ 483195 w 847725"/>
                  <a:gd name="connsiteY53" fmla="*/ 73819 h 466725"/>
                  <a:gd name="connsiteX54" fmla="*/ 483195 w 847725"/>
                  <a:gd name="connsiteY54" fmla="*/ 153829 h 466725"/>
                  <a:gd name="connsiteX55" fmla="*/ 449858 w 847725"/>
                  <a:gd name="connsiteY55" fmla="*/ 292894 h 466725"/>
                  <a:gd name="connsiteX56" fmla="*/ 483195 w 847725"/>
                  <a:gd name="connsiteY56" fmla="*/ 292894 h 466725"/>
                  <a:gd name="connsiteX57" fmla="*/ 483195 w 847725"/>
                  <a:gd name="connsiteY57" fmla="*/ 464344 h 466725"/>
                  <a:gd name="connsiteX58" fmla="*/ 521295 w 847725"/>
                  <a:gd name="connsiteY58" fmla="*/ 464344 h 466725"/>
                  <a:gd name="connsiteX59" fmla="*/ 521295 w 847725"/>
                  <a:gd name="connsiteY59" fmla="*/ 292894 h 466725"/>
                  <a:gd name="connsiteX60" fmla="*/ 540345 w 847725"/>
                  <a:gd name="connsiteY60" fmla="*/ 292894 h 466725"/>
                  <a:gd name="connsiteX61" fmla="*/ 540345 w 847725"/>
                  <a:gd name="connsiteY61" fmla="*/ 464344 h 466725"/>
                  <a:gd name="connsiteX62" fmla="*/ 578445 w 847725"/>
                  <a:gd name="connsiteY62" fmla="*/ 464344 h 466725"/>
                  <a:gd name="connsiteX63" fmla="*/ 578445 w 847725"/>
                  <a:gd name="connsiteY63" fmla="*/ 292894 h 466725"/>
                  <a:gd name="connsiteX64" fmla="*/ 611783 w 847725"/>
                  <a:gd name="connsiteY64" fmla="*/ 292894 h 466725"/>
                  <a:gd name="connsiteX65" fmla="*/ 578445 w 847725"/>
                  <a:gd name="connsiteY65" fmla="*/ 153829 h 466725"/>
                  <a:gd name="connsiteX66" fmla="*/ 578445 w 847725"/>
                  <a:gd name="connsiteY66" fmla="*/ 73819 h 466725"/>
                  <a:gd name="connsiteX67" fmla="*/ 609878 w 847725"/>
                  <a:gd name="connsiteY67" fmla="*/ 200501 h 466725"/>
                  <a:gd name="connsiteX68" fmla="*/ 617498 w 847725"/>
                  <a:gd name="connsiteY68" fmla="*/ 211931 h 466725"/>
                  <a:gd name="connsiteX69" fmla="*/ 693698 w 847725"/>
                  <a:gd name="connsiteY69" fmla="*/ 265271 h 466725"/>
                  <a:gd name="connsiteX70" fmla="*/ 693698 w 847725"/>
                  <a:gd name="connsiteY70" fmla="*/ 324326 h 466725"/>
                  <a:gd name="connsiteX71" fmla="*/ 673695 w 847725"/>
                  <a:gd name="connsiteY71" fmla="*/ 378619 h 466725"/>
                  <a:gd name="connsiteX72" fmla="*/ 692745 w 847725"/>
                  <a:gd name="connsiteY72" fmla="*/ 378619 h 466725"/>
                  <a:gd name="connsiteX73" fmla="*/ 692745 w 847725"/>
                  <a:gd name="connsiteY73" fmla="*/ 464344 h 466725"/>
                  <a:gd name="connsiteX74" fmla="*/ 730845 w 847725"/>
                  <a:gd name="connsiteY74" fmla="*/ 464344 h 466725"/>
                  <a:gd name="connsiteX75" fmla="*/ 730845 w 847725"/>
                  <a:gd name="connsiteY75" fmla="*/ 378619 h 466725"/>
                  <a:gd name="connsiteX76" fmla="*/ 749895 w 847725"/>
                  <a:gd name="connsiteY76" fmla="*/ 378619 h 466725"/>
                  <a:gd name="connsiteX77" fmla="*/ 749895 w 847725"/>
                  <a:gd name="connsiteY77" fmla="*/ 464344 h 466725"/>
                  <a:gd name="connsiteX78" fmla="*/ 787995 w 847725"/>
                  <a:gd name="connsiteY78" fmla="*/ 464344 h 466725"/>
                  <a:gd name="connsiteX79" fmla="*/ 787995 w 847725"/>
                  <a:gd name="connsiteY79" fmla="*/ 378619 h 466725"/>
                  <a:gd name="connsiteX80" fmla="*/ 807045 w 847725"/>
                  <a:gd name="connsiteY80" fmla="*/ 378619 h 466725"/>
                  <a:gd name="connsiteX81" fmla="*/ 788948 w 847725"/>
                  <a:gd name="connsiteY81" fmla="*/ 328136 h 466725"/>
                  <a:gd name="connsiteX82" fmla="*/ 788948 w 847725"/>
                  <a:gd name="connsiteY82" fmla="*/ 298609 h 466725"/>
                  <a:gd name="connsiteX83" fmla="*/ 809903 w 847725"/>
                  <a:gd name="connsiteY83" fmla="*/ 348139 h 466725"/>
                  <a:gd name="connsiteX84" fmla="*/ 827048 w 847725"/>
                  <a:gd name="connsiteY84" fmla="*/ 359569 h 466725"/>
                  <a:gd name="connsiteX85" fmla="*/ 838478 w 847725"/>
                  <a:gd name="connsiteY85" fmla="*/ 355759 h 466725"/>
                  <a:gd name="connsiteX86" fmla="*/ 843240 w 847725"/>
                  <a:gd name="connsiteY86" fmla="*/ 33289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847725" h="466725">
                    <a:moveTo>
                      <a:pt x="843240" y="332899"/>
                    </a:moveTo>
                    <a:lnTo>
                      <a:pt x="809903" y="253841"/>
                    </a:lnTo>
                    <a:cubicBezTo>
                      <a:pt x="798473" y="237649"/>
                      <a:pt x="780375" y="225266"/>
                      <a:pt x="760373" y="219551"/>
                    </a:cubicBezTo>
                    <a:cubicBezTo>
                      <a:pt x="754658" y="217646"/>
                      <a:pt x="747038" y="216694"/>
                      <a:pt x="740370" y="216694"/>
                    </a:cubicBezTo>
                    <a:cubicBezTo>
                      <a:pt x="727035" y="216694"/>
                      <a:pt x="714653" y="219551"/>
                      <a:pt x="703223" y="225266"/>
                    </a:cubicBezTo>
                    <a:lnTo>
                      <a:pt x="645120" y="184309"/>
                    </a:lnTo>
                    <a:lnTo>
                      <a:pt x="610830" y="41434"/>
                    </a:lnTo>
                    <a:cubicBezTo>
                      <a:pt x="609878" y="37624"/>
                      <a:pt x="607020" y="32861"/>
                      <a:pt x="604163" y="30956"/>
                    </a:cubicBezTo>
                    <a:cubicBezTo>
                      <a:pt x="592733" y="22384"/>
                      <a:pt x="579398" y="15716"/>
                      <a:pt x="565110" y="11906"/>
                    </a:cubicBezTo>
                    <a:cubicBezTo>
                      <a:pt x="553680" y="9049"/>
                      <a:pt x="542250" y="7144"/>
                      <a:pt x="530820" y="7144"/>
                    </a:cubicBezTo>
                    <a:cubicBezTo>
                      <a:pt x="519390" y="7144"/>
                      <a:pt x="507960" y="9049"/>
                      <a:pt x="497483" y="11906"/>
                    </a:cubicBezTo>
                    <a:cubicBezTo>
                      <a:pt x="483195" y="15716"/>
                      <a:pt x="469860" y="22384"/>
                      <a:pt x="458430" y="30956"/>
                    </a:cubicBezTo>
                    <a:cubicBezTo>
                      <a:pt x="454620" y="33814"/>
                      <a:pt x="452715" y="37624"/>
                      <a:pt x="451763" y="41434"/>
                    </a:cubicBezTo>
                    <a:lnTo>
                      <a:pt x="426045" y="144304"/>
                    </a:lnTo>
                    <a:lnTo>
                      <a:pt x="401280" y="41434"/>
                    </a:lnTo>
                    <a:cubicBezTo>
                      <a:pt x="400328" y="37624"/>
                      <a:pt x="397470" y="32861"/>
                      <a:pt x="394613" y="30956"/>
                    </a:cubicBezTo>
                    <a:cubicBezTo>
                      <a:pt x="383183" y="22384"/>
                      <a:pt x="369848" y="15716"/>
                      <a:pt x="355560" y="11906"/>
                    </a:cubicBezTo>
                    <a:cubicBezTo>
                      <a:pt x="344130" y="9049"/>
                      <a:pt x="332700" y="7144"/>
                      <a:pt x="321270" y="7144"/>
                    </a:cubicBezTo>
                    <a:cubicBezTo>
                      <a:pt x="309840" y="7144"/>
                      <a:pt x="298410" y="9049"/>
                      <a:pt x="287933" y="11906"/>
                    </a:cubicBezTo>
                    <a:cubicBezTo>
                      <a:pt x="273645" y="15716"/>
                      <a:pt x="260310" y="22384"/>
                      <a:pt x="248880" y="30956"/>
                    </a:cubicBezTo>
                    <a:cubicBezTo>
                      <a:pt x="245070" y="33814"/>
                      <a:pt x="243165" y="37624"/>
                      <a:pt x="242213" y="41434"/>
                    </a:cubicBezTo>
                    <a:lnTo>
                      <a:pt x="207923" y="184309"/>
                    </a:lnTo>
                    <a:lnTo>
                      <a:pt x="149820" y="225266"/>
                    </a:lnTo>
                    <a:cubicBezTo>
                      <a:pt x="137438" y="219551"/>
                      <a:pt x="125055" y="216694"/>
                      <a:pt x="111720" y="216694"/>
                    </a:cubicBezTo>
                    <a:cubicBezTo>
                      <a:pt x="105053" y="216694"/>
                      <a:pt x="97433" y="217646"/>
                      <a:pt x="91718" y="219551"/>
                    </a:cubicBezTo>
                    <a:cubicBezTo>
                      <a:pt x="71715" y="224314"/>
                      <a:pt x="53618" y="236696"/>
                      <a:pt x="42188" y="253841"/>
                    </a:cubicBezTo>
                    <a:lnTo>
                      <a:pt x="8850" y="332899"/>
                    </a:lnTo>
                    <a:cubicBezTo>
                      <a:pt x="5040" y="341471"/>
                      <a:pt x="7898" y="350996"/>
                      <a:pt x="14565" y="356711"/>
                    </a:cubicBezTo>
                    <a:cubicBezTo>
                      <a:pt x="18375" y="358616"/>
                      <a:pt x="22185" y="359569"/>
                      <a:pt x="25995" y="359569"/>
                    </a:cubicBezTo>
                    <a:cubicBezTo>
                      <a:pt x="33615" y="359569"/>
                      <a:pt x="40283" y="354806"/>
                      <a:pt x="43140" y="348139"/>
                    </a:cubicBezTo>
                    <a:lnTo>
                      <a:pt x="64095" y="298609"/>
                    </a:lnTo>
                    <a:lnTo>
                      <a:pt x="64095" y="350044"/>
                    </a:lnTo>
                    <a:lnTo>
                      <a:pt x="64095" y="464344"/>
                    </a:lnTo>
                    <a:lnTo>
                      <a:pt x="102195" y="464344"/>
                    </a:lnTo>
                    <a:lnTo>
                      <a:pt x="102195" y="350044"/>
                    </a:lnTo>
                    <a:lnTo>
                      <a:pt x="121245" y="350044"/>
                    </a:lnTo>
                    <a:lnTo>
                      <a:pt x="121245" y="464344"/>
                    </a:lnTo>
                    <a:lnTo>
                      <a:pt x="159345" y="464344"/>
                    </a:lnTo>
                    <a:lnTo>
                      <a:pt x="159345" y="264319"/>
                    </a:lnTo>
                    <a:lnTo>
                      <a:pt x="160298" y="264319"/>
                    </a:lnTo>
                    <a:lnTo>
                      <a:pt x="235545" y="211931"/>
                    </a:lnTo>
                    <a:cubicBezTo>
                      <a:pt x="239355" y="209074"/>
                      <a:pt x="242213" y="205264"/>
                      <a:pt x="243165" y="200501"/>
                    </a:cubicBezTo>
                    <a:lnTo>
                      <a:pt x="273645" y="73819"/>
                    </a:lnTo>
                    <a:lnTo>
                      <a:pt x="273645" y="464344"/>
                    </a:lnTo>
                    <a:lnTo>
                      <a:pt x="311745" y="464344"/>
                    </a:lnTo>
                    <a:lnTo>
                      <a:pt x="311745" y="245269"/>
                    </a:lnTo>
                    <a:lnTo>
                      <a:pt x="330795" y="245269"/>
                    </a:lnTo>
                    <a:lnTo>
                      <a:pt x="330795" y="464344"/>
                    </a:lnTo>
                    <a:lnTo>
                      <a:pt x="368895" y="464344"/>
                    </a:lnTo>
                    <a:lnTo>
                      <a:pt x="368895" y="73819"/>
                    </a:lnTo>
                    <a:lnTo>
                      <a:pt x="407948" y="230981"/>
                    </a:lnTo>
                    <a:cubicBezTo>
                      <a:pt x="409853" y="239554"/>
                      <a:pt x="417473" y="245269"/>
                      <a:pt x="426045" y="245269"/>
                    </a:cubicBezTo>
                    <a:cubicBezTo>
                      <a:pt x="434618" y="245269"/>
                      <a:pt x="442238" y="239554"/>
                      <a:pt x="444143" y="230981"/>
                    </a:cubicBezTo>
                    <a:lnTo>
                      <a:pt x="483195" y="73819"/>
                    </a:lnTo>
                    <a:lnTo>
                      <a:pt x="483195" y="153829"/>
                    </a:lnTo>
                    <a:lnTo>
                      <a:pt x="449858" y="292894"/>
                    </a:lnTo>
                    <a:lnTo>
                      <a:pt x="483195" y="292894"/>
                    </a:lnTo>
                    <a:lnTo>
                      <a:pt x="483195" y="464344"/>
                    </a:lnTo>
                    <a:lnTo>
                      <a:pt x="521295" y="464344"/>
                    </a:lnTo>
                    <a:lnTo>
                      <a:pt x="521295" y="292894"/>
                    </a:lnTo>
                    <a:lnTo>
                      <a:pt x="540345" y="292894"/>
                    </a:lnTo>
                    <a:lnTo>
                      <a:pt x="540345" y="464344"/>
                    </a:lnTo>
                    <a:lnTo>
                      <a:pt x="578445" y="464344"/>
                    </a:lnTo>
                    <a:lnTo>
                      <a:pt x="578445" y="292894"/>
                    </a:lnTo>
                    <a:lnTo>
                      <a:pt x="611783" y="292894"/>
                    </a:lnTo>
                    <a:lnTo>
                      <a:pt x="578445" y="153829"/>
                    </a:lnTo>
                    <a:lnTo>
                      <a:pt x="578445" y="73819"/>
                    </a:lnTo>
                    <a:lnTo>
                      <a:pt x="609878" y="200501"/>
                    </a:lnTo>
                    <a:cubicBezTo>
                      <a:pt x="610830" y="205264"/>
                      <a:pt x="613688" y="209074"/>
                      <a:pt x="617498" y="211931"/>
                    </a:cubicBezTo>
                    <a:lnTo>
                      <a:pt x="693698" y="265271"/>
                    </a:lnTo>
                    <a:lnTo>
                      <a:pt x="693698" y="324326"/>
                    </a:lnTo>
                    <a:lnTo>
                      <a:pt x="673695" y="378619"/>
                    </a:lnTo>
                    <a:lnTo>
                      <a:pt x="692745" y="378619"/>
                    </a:lnTo>
                    <a:lnTo>
                      <a:pt x="692745" y="464344"/>
                    </a:lnTo>
                    <a:lnTo>
                      <a:pt x="730845" y="464344"/>
                    </a:lnTo>
                    <a:lnTo>
                      <a:pt x="730845" y="378619"/>
                    </a:lnTo>
                    <a:lnTo>
                      <a:pt x="749895" y="378619"/>
                    </a:lnTo>
                    <a:lnTo>
                      <a:pt x="749895" y="464344"/>
                    </a:lnTo>
                    <a:lnTo>
                      <a:pt x="787995" y="464344"/>
                    </a:lnTo>
                    <a:lnTo>
                      <a:pt x="787995" y="378619"/>
                    </a:lnTo>
                    <a:lnTo>
                      <a:pt x="807045" y="378619"/>
                    </a:lnTo>
                    <a:lnTo>
                      <a:pt x="788948" y="328136"/>
                    </a:lnTo>
                    <a:lnTo>
                      <a:pt x="788948" y="298609"/>
                    </a:lnTo>
                    <a:lnTo>
                      <a:pt x="809903" y="348139"/>
                    </a:lnTo>
                    <a:cubicBezTo>
                      <a:pt x="812760" y="355759"/>
                      <a:pt x="820380" y="359569"/>
                      <a:pt x="827048" y="359569"/>
                    </a:cubicBezTo>
                    <a:cubicBezTo>
                      <a:pt x="830858" y="359569"/>
                      <a:pt x="834668" y="358616"/>
                      <a:pt x="838478" y="355759"/>
                    </a:cubicBezTo>
                    <a:cubicBezTo>
                      <a:pt x="844193" y="350996"/>
                      <a:pt x="847050" y="340519"/>
                      <a:pt x="843240" y="3328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15" descr="Users">
              <a:extLst>
                <a:ext uri="{FF2B5EF4-FFF2-40B4-BE49-F238E27FC236}">
                  <a16:creationId xmlns:a16="http://schemas.microsoft.com/office/drawing/2014/main" id="{491063A8-66C8-49DE-AD74-33004DF10801}"/>
                </a:ext>
              </a:extLst>
            </p:cNvPr>
            <p:cNvGrpSpPr/>
            <p:nvPr/>
          </p:nvGrpSpPr>
          <p:grpSpPr>
            <a:xfrm>
              <a:off x="8791879" y="5223759"/>
              <a:ext cx="914400" cy="914400"/>
              <a:chOff x="5331600" y="4151294"/>
              <a:chExt cx="914400" cy="9144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59E3D6D-5072-42A4-9776-46A7F3A84EB0}"/>
                  </a:ext>
                </a:extLst>
              </p:cNvPr>
              <p:cNvSpPr/>
              <p:nvPr/>
            </p:nvSpPr>
            <p:spPr>
              <a:xfrm>
                <a:off x="5467331" y="4351795"/>
                <a:ext cx="180975" cy="180975"/>
              </a:xfrm>
              <a:custGeom>
                <a:avLst/>
                <a:gdLst>
                  <a:gd name="connsiteX0" fmla="*/ 178594 w 180975"/>
                  <a:gd name="connsiteY0" fmla="*/ 92869 h 180975"/>
                  <a:gd name="connsiteX1" fmla="*/ 92869 w 180975"/>
                  <a:gd name="connsiteY1" fmla="*/ 178594 h 180975"/>
                  <a:gd name="connsiteX2" fmla="*/ 7144 w 180975"/>
                  <a:gd name="connsiteY2" fmla="*/ 92869 h 180975"/>
                  <a:gd name="connsiteX3" fmla="*/ 92869 w 180975"/>
                  <a:gd name="connsiteY3" fmla="*/ 7144 h 180975"/>
                  <a:gd name="connsiteX4" fmla="*/ 178594 w 180975"/>
                  <a:gd name="connsiteY4" fmla="*/ 928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178594" y="92869"/>
                    </a:moveTo>
                    <a:cubicBezTo>
                      <a:pt x="178594" y="140213"/>
                      <a:pt x="140213" y="178594"/>
                      <a:pt x="92869" y="178594"/>
                    </a:cubicBezTo>
                    <a:cubicBezTo>
                      <a:pt x="45524" y="178594"/>
                      <a:pt x="7144" y="140213"/>
                      <a:pt x="7144" y="92869"/>
                    </a:cubicBezTo>
                    <a:cubicBezTo>
                      <a:pt x="7144" y="45524"/>
                      <a:pt x="45524" y="7144"/>
                      <a:pt x="92869" y="7144"/>
                    </a:cubicBezTo>
                    <a:cubicBezTo>
                      <a:pt x="140213" y="7144"/>
                      <a:pt x="178594" y="45524"/>
                      <a:pt x="178594" y="92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869B575-EBA7-40FE-B235-ACAE43263370}"/>
                  </a:ext>
                </a:extLst>
              </p:cNvPr>
              <p:cNvSpPr/>
              <p:nvPr/>
            </p:nvSpPr>
            <p:spPr>
              <a:xfrm>
                <a:off x="5924531" y="4351795"/>
                <a:ext cx="180975" cy="180975"/>
              </a:xfrm>
              <a:custGeom>
                <a:avLst/>
                <a:gdLst>
                  <a:gd name="connsiteX0" fmla="*/ 178594 w 180975"/>
                  <a:gd name="connsiteY0" fmla="*/ 92869 h 180975"/>
                  <a:gd name="connsiteX1" fmla="*/ 92869 w 180975"/>
                  <a:gd name="connsiteY1" fmla="*/ 178594 h 180975"/>
                  <a:gd name="connsiteX2" fmla="*/ 7144 w 180975"/>
                  <a:gd name="connsiteY2" fmla="*/ 92869 h 180975"/>
                  <a:gd name="connsiteX3" fmla="*/ 92869 w 180975"/>
                  <a:gd name="connsiteY3" fmla="*/ 7144 h 180975"/>
                  <a:gd name="connsiteX4" fmla="*/ 178594 w 180975"/>
                  <a:gd name="connsiteY4" fmla="*/ 928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178594" y="92869"/>
                    </a:moveTo>
                    <a:cubicBezTo>
                      <a:pt x="178594" y="140213"/>
                      <a:pt x="140213" y="178594"/>
                      <a:pt x="92869" y="178594"/>
                    </a:cubicBezTo>
                    <a:cubicBezTo>
                      <a:pt x="45524" y="178594"/>
                      <a:pt x="7144" y="140213"/>
                      <a:pt x="7144" y="92869"/>
                    </a:cubicBezTo>
                    <a:cubicBezTo>
                      <a:pt x="7144" y="45524"/>
                      <a:pt x="45524" y="7144"/>
                      <a:pt x="92869" y="7144"/>
                    </a:cubicBezTo>
                    <a:cubicBezTo>
                      <a:pt x="140213" y="7144"/>
                      <a:pt x="178594" y="45524"/>
                      <a:pt x="178594" y="92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FAB358C-7DE2-47F5-8448-746814A7B47C}"/>
                  </a:ext>
                </a:extLst>
              </p:cNvPr>
              <p:cNvSpPr/>
              <p:nvPr/>
            </p:nvSpPr>
            <p:spPr>
              <a:xfrm>
                <a:off x="5610206" y="4679455"/>
                <a:ext cx="352425" cy="180975"/>
              </a:xfrm>
              <a:custGeom>
                <a:avLst/>
                <a:gdLst>
                  <a:gd name="connsiteX0" fmla="*/ 350044 w 352425"/>
                  <a:gd name="connsiteY0" fmla="*/ 178594 h 180975"/>
                  <a:gd name="connsiteX1" fmla="*/ 350044 w 352425"/>
                  <a:gd name="connsiteY1" fmla="*/ 92869 h 180975"/>
                  <a:gd name="connsiteX2" fmla="*/ 332899 w 352425"/>
                  <a:gd name="connsiteY2" fmla="*/ 58579 h 180975"/>
                  <a:gd name="connsiteX3" fmla="*/ 249079 w 352425"/>
                  <a:gd name="connsiteY3" fmla="*/ 18574 h 180975"/>
                  <a:gd name="connsiteX4" fmla="*/ 178594 w 352425"/>
                  <a:gd name="connsiteY4" fmla="*/ 7144 h 180975"/>
                  <a:gd name="connsiteX5" fmla="*/ 108109 w 352425"/>
                  <a:gd name="connsiteY5" fmla="*/ 18574 h 180975"/>
                  <a:gd name="connsiteX6" fmla="*/ 24289 w 352425"/>
                  <a:gd name="connsiteY6" fmla="*/ 58579 h 180975"/>
                  <a:gd name="connsiteX7" fmla="*/ 7144 w 352425"/>
                  <a:gd name="connsiteY7" fmla="*/ 92869 h 180975"/>
                  <a:gd name="connsiteX8" fmla="*/ 7144 w 352425"/>
                  <a:gd name="connsiteY8" fmla="*/ 178594 h 180975"/>
                  <a:gd name="connsiteX9" fmla="*/ 350044 w 352425"/>
                  <a:gd name="connsiteY9" fmla="*/ 1785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25" h="180975">
                    <a:moveTo>
                      <a:pt x="350044" y="178594"/>
                    </a:moveTo>
                    <a:lnTo>
                      <a:pt x="350044" y="92869"/>
                    </a:lnTo>
                    <a:cubicBezTo>
                      <a:pt x="350044" y="79534"/>
                      <a:pt x="344329" y="66199"/>
                      <a:pt x="332899" y="58579"/>
                    </a:cubicBezTo>
                    <a:cubicBezTo>
                      <a:pt x="310039" y="39529"/>
                      <a:pt x="279559" y="26194"/>
                      <a:pt x="249079" y="18574"/>
                    </a:cubicBezTo>
                    <a:cubicBezTo>
                      <a:pt x="228124" y="12859"/>
                      <a:pt x="203359" y="7144"/>
                      <a:pt x="178594" y="7144"/>
                    </a:cubicBezTo>
                    <a:cubicBezTo>
                      <a:pt x="155734" y="7144"/>
                      <a:pt x="130969" y="10954"/>
                      <a:pt x="108109" y="18574"/>
                    </a:cubicBezTo>
                    <a:cubicBezTo>
                      <a:pt x="77629" y="26194"/>
                      <a:pt x="49054" y="41434"/>
                      <a:pt x="24289" y="58579"/>
                    </a:cubicBezTo>
                    <a:cubicBezTo>
                      <a:pt x="12859" y="68104"/>
                      <a:pt x="7144" y="79534"/>
                      <a:pt x="7144" y="92869"/>
                    </a:cubicBezTo>
                    <a:lnTo>
                      <a:pt x="7144" y="178594"/>
                    </a:lnTo>
                    <a:lnTo>
                      <a:pt x="350044" y="178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7B017B8-3701-40E4-B428-D317A0C70FFA}"/>
                  </a:ext>
                </a:extLst>
              </p:cNvPr>
              <p:cNvSpPr/>
              <p:nvPr/>
            </p:nvSpPr>
            <p:spPr>
              <a:xfrm>
                <a:off x="5695931" y="4485145"/>
                <a:ext cx="180975" cy="180975"/>
              </a:xfrm>
              <a:custGeom>
                <a:avLst/>
                <a:gdLst>
                  <a:gd name="connsiteX0" fmla="*/ 178594 w 180975"/>
                  <a:gd name="connsiteY0" fmla="*/ 92869 h 180975"/>
                  <a:gd name="connsiteX1" fmla="*/ 92869 w 180975"/>
                  <a:gd name="connsiteY1" fmla="*/ 178594 h 180975"/>
                  <a:gd name="connsiteX2" fmla="*/ 7144 w 180975"/>
                  <a:gd name="connsiteY2" fmla="*/ 92869 h 180975"/>
                  <a:gd name="connsiteX3" fmla="*/ 92869 w 180975"/>
                  <a:gd name="connsiteY3" fmla="*/ 7144 h 180975"/>
                  <a:gd name="connsiteX4" fmla="*/ 178594 w 180975"/>
                  <a:gd name="connsiteY4" fmla="*/ 9286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178594" y="92869"/>
                    </a:moveTo>
                    <a:cubicBezTo>
                      <a:pt x="178594" y="140213"/>
                      <a:pt x="140213" y="178594"/>
                      <a:pt x="92869" y="178594"/>
                    </a:cubicBezTo>
                    <a:cubicBezTo>
                      <a:pt x="45524" y="178594"/>
                      <a:pt x="7144" y="140213"/>
                      <a:pt x="7144" y="92869"/>
                    </a:cubicBezTo>
                    <a:cubicBezTo>
                      <a:pt x="7144" y="45524"/>
                      <a:pt x="45524" y="7144"/>
                      <a:pt x="92869" y="7144"/>
                    </a:cubicBezTo>
                    <a:cubicBezTo>
                      <a:pt x="140213" y="7144"/>
                      <a:pt x="178594" y="45524"/>
                      <a:pt x="178594" y="92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EDD5EDA-3CD6-415E-8E82-CEFB3A70D45F}"/>
                  </a:ext>
                </a:extLst>
              </p:cNvPr>
              <p:cNvSpPr/>
              <p:nvPr/>
            </p:nvSpPr>
            <p:spPr>
              <a:xfrm>
                <a:off x="5871191" y="4546105"/>
                <a:ext cx="323850" cy="180975"/>
              </a:xfrm>
              <a:custGeom>
                <a:avLst/>
                <a:gdLst>
                  <a:gd name="connsiteX0" fmla="*/ 300514 w 323850"/>
                  <a:gd name="connsiteY0" fmla="*/ 58579 h 180975"/>
                  <a:gd name="connsiteX1" fmla="*/ 216694 w 323850"/>
                  <a:gd name="connsiteY1" fmla="*/ 18574 h 180975"/>
                  <a:gd name="connsiteX2" fmla="*/ 146209 w 323850"/>
                  <a:gd name="connsiteY2" fmla="*/ 7144 h 180975"/>
                  <a:gd name="connsiteX3" fmla="*/ 75724 w 323850"/>
                  <a:gd name="connsiteY3" fmla="*/ 18574 h 180975"/>
                  <a:gd name="connsiteX4" fmla="*/ 41434 w 323850"/>
                  <a:gd name="connsiteY4" fmla="*/ 31909 h 180975"/>
                  <a:gd name="connsiteX5" fmla="*/ 41434 w 323850"/>
                  <a:gd name="connsiteY5" fmla="*/ 33814 h 180975"/>
                  <a:gd name="connsiteX6" fmla="*/ 7144 w 323850"/>
                  <a:gd name="connsiteY6" fmla="*/ 117634 h 180975"/>
                  <a:gd name="connsiteX7" fmla="*/ 94774 w 323850"/>
                  <a:gd name="connsiteY7" fmla="*/ 161449 h 180975"/>
                  <a:gd name="connsiteX8" fmla="*/ 110014 w 323850"/>
                  <a:gd name="connsiteY8" fmla="*/ 178594 h 180975"/>
                  <a:gd name="connsiteX9" fmla="*/ 317659 w 323850"/>
                  <a:gd name="connsiteY9" fmla="*/ 178594 h 180975"/>
                  <a:gd name="connsiteX10" fmla="*/ 317659 w 323850"/>
                  <a:gd name="connsiteY10" fmla="*/ 92869 h 180975"/>
                  <a:gd name="connsiteX11" fmla="*/ 300514 w 323850"/>
                  <a:gd name="connsiteY11" fmla="*/ 5857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80975">
                    <a:moveTo>
                      <a:pt x="300514" y="58579"/>
                    </a:moveTo>
                    <a:cubicBezTo>
                      <a:pt x="277654" y="39529"/>
                      <a:pt x="247174" y="26194"/>
                      <a:pt x="216694" y="18574"/>
                    </a:cubicBezTo>
                    <a:cubicBezTo>
                      <a:pt x="195739" y="12859"/>
                      <a:pt x="170974" y="7144"/>
                      <a:pt x="146209" y="7144"/>
                    </a:cubicBezTo>
                    <a:cubicBezTo>
                      <a:pt x="123349" y="7144"/>
                      <a:pt x="98584" y="10954"/>
                      <a:pt x="75724" y="18574"/>
                    </a:cubicBezTo>
                    <a:cubicBezTo>
                      <a:pt x="64294" y="22384"/>
                      <a:pt x="52864" y="26194"/>
                      <a:pt x="41434" y="31909"/>
                    </a:cubicBezTo>
                    <a:lnTo>
                      <a:pt x="41434" y="33814"/>
                    </a:lnTo>
                    <a:cubicBezTo>
                      <a:pt x="41434" y="66199"/>
                      <a:pt x="28099" y="96679"/>
                      <a:pt x="7144" y="117634"/>
                    </a:cubicBezTo>
                    <a:cubicBezTo>
                      <a:pt x="43339" y="129064"/>
                      <a:pt x="71914" y="144304"/>
                      <a:pt x="94774" y="161449"/>
                    </a:cubicBezTo>
                    <a:cubicBezTo>
                      <a:pt x="100489" y="167164"/>
                      <a:pt x="106204" y="170974"/>
                      <a:pt x="110014" y="178594"/>
                    </a:cubicBezTo>
                    <a:lnTo>
                      <a:pt x="317659" y="178594"/>
                    </a:lnTo>
                    <a:lnTo>
                      <a:pt x="317659" y="92869"/>
                    </a:lnTo>
                    <a:cubicBezTo>
                      <a:pt x="317659" y="79534"/>
                      <a:pt x="311944" y="66199"/>
                      <a:pt x="300514" y="58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1EA7F7A-333F-4FD0-AEA0-D7B0AF24F93C}"/>
                  </a:ext>
                </a:extLst>
              </p:cNvPr>
              <p:cNvSpPr/>
              <p:nvPr/>
            </p:nvSpPr>
            <p:spPr>
              <a:xfrm>
                <a:off x="5381606" y="4546105"/>
                <a:ext cx="323850" cy="180975"/>
              </a:xfrm>
              <a:custGeom>
                <a:avLst/>
                <a:gdLst>
                  <a:gd name="connsiteX0" fmla="*/ 230029 w 323850"/>
                  <a:gd name="connsiteY0" fmla="*/ 161449 h 180975"/>
                  <a:gd name="connsiteX1" fmla="*/ 230029 w 323850"/>
                  <a:gd name="connsiteY1" fmla="*/ 161449 h 180975"/>
                  <a:gd name="connsiteX2" fmla="*/ 317659 w 323850"/>
                  <a:gd name="connsiteY2" fmla="*/ 117634 h 180975"/>
                  <a:gd name="connsiteX3" fmla="*/ 283369 w 323850"/>
                  <a:gd name="connsiteY3" fmla="*/ 33814 h 180975"/>
                  <a:gd name="connsiteX4" fmla="*/ 283369 w 323850"/>
                  <a:gd name="connsiteY4" fmla="*/ 30004 h 180975"/>
                  <a:gd name="connsiteX5" fmla="*/ 249079 w 323850"/>
                  <a:gd name="connsiteY5" fmla="*/ 18574 h 180975"/>
                  <a:gd name="connsiteX6" fmla="*/ 178594 w 323850"/>
                  <a:gd name="connsiteY6" fmla="*/ 7144 h 180975"/>
                  <a:gd name="connsiteX7" fmla="*/ 108109 w 323850"/>
                  <a:gd name="connsiteY7" fmla="*/ 18574 h 180975"/>
                  <a:gd name="connsiteX8" fmla="*/ 24289 w 323850"/>
                  <a:gd name="connsiteY8" fmla="*/ 58579 h 180975"/>
                  <a:gd name="connsiteX9" fmla="*/ 7144 w 323850"/>
                  <a:gd name="connsiteY9" fmla="*/ 92869 h 180975"/>
                  <a:gd name="connsiteX10" fmla="*/ 7144 w 323850"/>
                  <a:gd name="connsiteY10" fmla="*/ 178594 h 180975"/>
                  <a:gd name="connsiteX11" fmla="*/ 212884 w 323850"/>
                  <a:gd name="connsiteY11" fmla="*/ 178594 h 180975"/>
                  <a:gd name="connsiteX12" fmla="*/ 230029 w 323850"/>
                  <a:gd name="connsiteY12" fmla="*/ 16144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3850" h="180975">
                    <a:moveTo>
                      <a:pt x="230029" y="161449"/>
                    </a:moveTo>
                    <a:lnTo>
                      <a:pt x="230029" y="161449"/>
                    </a:lnTo>
                    <a:cubicBezTo>
                      <a:pt x="256699" y="142399"/>
                      <a:pt x="287179" y="127159"/>
                      <a:pt x="317659" y="117634"/>
                    </a:cubicBezTo>
                    <a:cubicBezTo>
                      <a:pt x="296704" y="94774"/>
                      <a:pt x="283369" y="66199"/>
                      <a:pt x="283369" y="33814"/>
                    </a:cubicBezTo>
                    <a:cubicBezTo>
                      <a:pt x="283369" y="31909"/>
                      <a:pt x="283369" y="31909"/>
                      <a:pt x="283369" y="30004"/>
                    </a:cubicBezTo>
                    <a:cubicBezTo>
                      <a:pt x="271939" y="26194"/>
                      <a:pt x="260509" y="20479"/>
                      <a:pt x="249079" y="18574"/>
                    </a:cubicBezTo>
                    <a:cubicBezTo>
                      <a:pt x="228124" y="12859"/>
                      <a:pt x="203359" y="7144"/>
                      <a:pt x="178594" y="7144"/>
                    </a:cubicBezTo>
                    <a:cubicBezTo>
                      <a:pt x="155734" y="7144"/>
                      <a:pt x="130969" y="10954"/>
                      <a:pt x="108109" y="18574"/>
                    </a:cubicBezTo>
                    <a:cubicBezTo>
                      <a:pt x="77629" y="28099"/>
                      <a:pt x="49054" y="41434"/>
                      <a:pt x="24289" y="58579"/>
                    </a:cubicBezTo>
                    <a:cubicBezTo>
                      <a:pt x="12859" y="66199"/>
                      <a:pt x="7144" y="79534"/>
                      <a:pt x="7144" y="92869"/>
                    </a:cubicBezTo>
                    <a:lnTo>
                      <a:pt x="7144" y="178594"/>
                    </a:lnTo>
                    <a:lnTo>
                      <a:pt x="212884" y="178594"/>
                    </a:lnTo>
                    <a:cubicBezTo>
                      <a:pt x="218599" y="170974"/>
                      <a:pt x="222409" y="167164"/>
                      <a:pt x="230029" y="1614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17" descr="Person with Cane">
              <a:extLst>
                <a:ext uri="{FF2B5EF4-FFF2-40B4-BE49-F238E27FC236}">
                  <a16:creationId xmlns:a16="http://schemas.microsoft.com/office/drawing/2014/main" id="{1B5F37C3-5026-46A1-8A54-051FFDE575EA}"/>
                </a:ext>
              </a:extLst>
            </p:cNvPr>
            <p:cNvGrpSpPr/>
            <p:nvPr/>
          </p:nvGrpSpPr>
          <p:grpSpPr>
            <a:xfrm>
              <a:off x="7475862" y="4897250"/>
              <a:ext cx="914400" cy="914400"/>
              <a:chOff x="5481600" y="4301294"/>
              <a:chExt cx="914400" cy="91440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9D4B6DD-9A61-410B-94B8-A5B38AA16112}"/>
                  </a:ext>
                </a:extLst>
              </p:cNvPr>
              <p:cNvSpPr/>
              <p:nvPr/>
            </p:nvSpPr>
            <p:spPr>
              <a:xfrm>
                <a:off x="5669655" y="4513225"/>
                <a:ext cx="533400" cy="657225"/>
              </a:xfrm>
              <a:custGeom>
                <a:avLst/>
                <a:gdLst>
                  <a:gd name="connsiteX0" fmla="*/ 464408 w 533400"/>
                  <a:gd name="connsiteY0" fmla="*/ 235744 h 657225"/>
                  <a:gd name="connsiteX1" fmla="*/ 453930 w 533400"/>
                  <a:gd name="connsiteY1" fmla="*/ 236696 h 657225"/>
                  <a:gd name="connsiteX2" fmla="*/ 431070 w 533400"/>
                  <a:gd name="connsiteY2" fmla="*/ 210026 h 657225"/>
                  <a:gd name="connsiteX3" fmla="*/ 350108 w 533400"/>
                  <a:gd name="connsiteY3" fmla="*/ 177641 h 657225"/>
                  <a:gd name="connsiteX4" fmla="*/ 297720 w 533400"/>
                  <a:gd name="connsiteY4" fmla="*/ 56674 h 657225"/>
                  <a:gd name="connsiteX5" fmla="*/ 297720 w 533400"/>
                  <a:gd name="connsiteY5" fmla="*/ 56674 h 657225"/>
                  <a:gd name="connsiteX6" fmla="*/ 226283 w 533400"/>
                  <a:gd name="connsiteY6" fmla="*/ 7144 h 657225"/>
                  <a:gd name="connsiteX7" fmla="*/ 181515 w 533400"/>
                  <a:gd name="connsiteY7" fmla="*/ 21431 h 657225"/>
                  <a:gd name="connsiteX8" fmla="*/ 181515 w 533400"/>
                  <a:gd name="connsiteY8" fmla="*/ 21431 h 657225"/>
                  <a:gd name="connsiteX9" fmla="*/ 52928 w 533400"/>
                  <a:gd name="connsiteY9" fmla="*/ 108109 h 657225"/>
                  <a:gd name="connsiteX10" fmla="*/ 36735 w 533400"/>
                  <a:gd name="connsiteY10" fmla="*/ 130969 h 657225"/>
                  <a:gd name="connsiteX11" fmla="*/ 8160 w 533400"/>
                  <a:gd name="connsiteY11" fmla="*/ 254794 h 657225"/>
                  <a:gd name="connsiteX12" fmla="*/ 36735 w 533400"/>
                  <a:gd name="connsiteY12" fmla="*/ 300514 h 657225"/>
                  <a:gd name="connsiteX13" fmla="*/ 45308 w 533400"/>
                  <a:gd name="connsiteY13" fmla="*/ 301466 h 657225"/>
                  <a:gd name="connsiteX14" fmla="*/ 82455 w 533400"/>
                  <a:gd name="connsiteY14" fmla="*/ 271939 h 657225"/>
                  <a:gd name="connsiteX15" fmla="*/ 107220 w 533400"/>
                  <a:gd name="connsiteY15" fmla="*/ 163354 h 657225"/>
                  <a:gd name="connsiteX16" fmla="*/ 131033 w 533400"/>
                  <a:gd name="connsiteY16" fmla="*/ 147161 h 657225"/>
                  <a:gd name="connsiteX17" fmla="*/ 120555 w 533400"/>
                  <a:gd name="connsiteY17" fmla="*/ 271939 h 657225"/>
                  <a:gd name="connsiteX18" fmla="*/ 111030 w 533400"/>
                  <a:gd name="connsiteY18" fmla="*/ 438626 h 657225"/>
                  <a:gd name="connsiteX19" fmla="*/ 73883 w 533400"/>
                  <a:gd name="connsiteY19" fmla="*/ 607219 h 657225"/>
                  <a:gd name="connsiteX20" fmla="*/ 102458 w 533400"/>
                  <a:gd name="connsiteY20" fmla="*/ 652939 h 657225"/>
                  <a:gd name="connsiteX21" fmla="*/ 111030 w 533400"/>
                  <a:gd name="connsiteY21" fmla="*/ 653891 h 657225"/>
                  <a:gd name="connsiteX22" fmla="*/ 148178 w 533400"/>
                  <a:gd name="connsiteY22" fmla="*/ 624364 h 657225"/>
                  <a:gd name="connsiteX23" fmla="*/ 186278 w 533400"/>
                  <a:gd name="connsiteY23" fmla="*/ 452914 h 657225"/>
                  <a:gd name="connsiteX24" fmla="*/ 187230 w 533400"/>
                  <a:gd name="connsiteY24" fmla="*/ 447199 h 657225"/>
                  <a:gd name="connsiteX25" fmla="*/ 191993 w 533400"/>
                  <a:gd name="connsiteY25" fmla="*/ 353854 h 657225"/>
                  <a:gd name="connsiteX26" fmla="*/ 253905 w 533400"/>
                  <a:gd name="connsiteY26" fmla="*/ 422434 h 657225"/>
                  <a:gd name="connsiteX27" fmla="*/ 262478 w 533400"/>
                  <a:gd name="connsiteY27" fmla="*/ 599599 h 657225"/>
                  <a:gd name="connsiteX28" fmla="*/ 300578 w 533400"/>
                  <a:gd name="connsiteY28" fmla="*/ 635794 h 657225"/>
                  <a:gd name="connsiteX29" fmla="*/ 302483 w 533400"/>
                  <a:gd name="connsiteY29" fmla="*/ 635794 h 657225"/>
                  <a:gd name="connsiteX30" fmla="*/ 338678 w 533400"/>
                  <a:gd name="connsiteY30" fmla="*/ 595789 h 657225"/>
                  <a:gd name="connsiteX31" fmla="*/ 329153 w 533400"/>
                  <a:gd name="connsiteY31" fmla="*/ 405289 h 657225"/>
                  <a:gd name="connsiteX32" fmla="*/ 319628 w 533400"/>
                  <a:gd name="connsiteY32" fmla="*/ 381476 h 657225"/>
                  <a:gd name="connsiteX33" fmla="*/ 252953 w 533400"/>
                  <a:gd name="connsiteY33" fmla="*/ 308134 h 657225"/>
                  <a:gd name="connsiteX34" fmla="*/ 252953 w 533400"/>
                  <a:gd name="connsiteY34" fmla="*/ 153829 h 657225"/>
                  <a:gd name="connsiteX35" fmla="*/ 253905 w 533400"/>
                  <a:gd name="connsiteY35" fmla="*/ 152876 h 657225"/>
                  <a:gd name="connsiteX36" fmla="*/ 284385 w 533400"/>
                  <a:gd name="connsiteY36" fmla="*/ 222409 h 657225"/>
                  <a:gd name="connsiteX37" fmla="*/ 305340 w 533400"/>
                  <a:gd name="connsiteY37" fmla="*/ 242411 h 657225"/>
                  <a:gd name="connsiteX38" fmla="*/ 399638 w 533400"/>
                  <a:gd name="connsiteY38" fmla="*/ 280511 h 657225"/>
                  <a:gd name="connsiteX39" fmla="*/ 395828 w 533400"/>
                  <a:gd name="connsiteY39" fmla="*/ 302419 h 657225"/>
                  <a:gd name="connsiteX40" fmla="*/ 420593 w 533400"/>
                  <a:gd name="connsiteY40" fmla="*/ 353854 h 657225"/>
                  <a:gd name="connsiteX41" fmla="*/ 421545 w 533400"/>
                  <a:gd name="connsiteY41" fmla="*/ 354806 h 657225"/>
                  <a:gd name="connsiteX42" fmla="*/ 433928 w 533400"/>
                  <a:gd name="connsiteY42" fmla="*/ 359569 h 657225"/>
                  <a:gd name="connsiteX43" fmla="*/ 452978 w 533400"/>
                  <a:gd name="connsiteY43" fmla="*/ 340519 h 657225"/>
                  <a:gd name="connsiteX44" fmla="*/ 445358 w 533400"/>
                  <a:gd name="connsiteY44" fmla="*/ 325279 h 657225"/>
                  <a:gd name="connsiteX45" fmla="*/ 435833 w 533400"/>
                  <a:gd name="connsiteY45" fmla="*/ 302419 h 657225"/>
                  <a:gd name="connsiteX46" fmla="*/ 464408 w 533400"/>
                  <a:gd name="connsiteY46" fmla="*/ 273844 h 657225"/>
                  <a:gd name="connsiteX47" fmla="*/ 492983 w 533400"/>
                  <a:gd name="connsiteY47" fmla="*/ 302419 h 657225"/>
                  <a:gd name="connsiteX48" fmla="*/ 492983 w 533400"/>
                  <a:gd name="connsiteY48" fmla="*/ 362426 h 657225"/>
                  <a:gd name="connsiteX49" fmla="*/ 492983 w 533400"/>
                  <a:gd name="connsiteY49" fmla="*/ 388144 h 657225"/>
                  <a:gd name="connsiteX50" fmla="*/ 492983 w 533400"/>
                  <a:gd name="connsiteY50" fmla="*/ 635794 h 657225"/>
                  <a:gd name="connsiteX51" fmla="*/ 512033 w 533400"/>
                  <a:gd name="connsiteY51" fmla="*/ 654844 h 657225"/>
                  <a:gd name="connsiteX52" fmla="*/ 531083 w 533400"/>
                  <a:gd name="connsiteY52" fmla="*/ 635794 h 657225"/>
                  <a:gd name="connsiteX53" fmla="*/ 531083 w 533400"/>
                  <a:gd name="connsiteY53" fmla="*/ 302419 h 657225"/>
                  <a:gd name="connsiteX54" fmla="*/ 464408 w 533400"/>
                  <a:gd name="connsiteY54" fmla="*/ 235744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33400" h="657225">
                    <a:moveTo>
                      <a:pt x="464408" y="235744"/>
                    </a:moveTo>
                    <a:cubicBezTo>
                      <a:pt x="460598" y="235744"/>
                      <a:pt x="457740" y="235744"/>
                      <a:pt x="453930" y="236696"/>
                    </a:cubicBezTo>
                    <a:cubicBezTo>
                      <a:pt x="451073" y="225266"/>
                      <a:pt x="443453" y="214789"/>
                      <a:pt x="431070" y="210026"/>
                    </a:cubicBezTo>
                    <a:lnTo>
                      <a:pt x="350108" y="177641"/>
                    </a:lnTo>
                    <a:lnTo>
                      <a:pt x="297720" y="56674"/>
                    </a:lnTo>
                    <a:lnTo>
                      <a:pt x="297720" y="56674"/>
                    </a:lnTo>
                    <a:cubicBezTo>
                      <a:pt x="287243" y="28099"/>
                      <a:pt x="259620" y="7144"/>
                      <a:pt x="226283" y="7144"/>
                    </a:cubicBezTo>
                    <a:cubicBezTo>
                      <a:pt x="209138" y="7144"/>
                      <a:pt x="193898" y="12859"/>
                      <a:pt x="181515" y="21431"/>
                    </a:cubicBezTo>
                    <a:lnTo>
                      <a:pt x="181515" y="21431"/>
                    </a:lnTo>
                    <a:lnTo>
                      <a:pt x="52928" y="108109"/>
                    </a:lnTo>
                    <a:cubicBezTo>
                      <a:pt x="45308" y="113824"/>
                      <a:pt x="39593" y="121444"/>
                      <a:pt x="36735" y="130969"/>
                    </a:cubicBezTo>
                    <a:lnTo>
                      <a:pt x="8160" y="254794"/>
                    </a:lnTo>
                    <a:cubicBezTo>
                      <a:pt x="3398" y="275749"/>
                      <a:pt x="15780" y="295751"/>
                      <a:pt x="36735" y="300514"/>
                    </a:cubicBezTo>
                    <a:cubicBezTo>
                      <a:pt x="39593" y="301466"/>
                      <a:pt x="42450" y="301466"/>
                      <a:pt x="45308" y="301466"/>
                    </a:cubicBezTo>
                    <a:cubicBezTo>
                      <a:pt x="62453" y="301466"/>
                      <a:pt x="78645" y="289084"/>
                      <a:pt x="82455" y="271939"/>
                    </a:cubicBezTo>
                    <a:lnTo>
                      <a:pt x="107220" y="163354"/>
                    </a:lnTo>
                    <a:lnTo>
                      <a:pt x="131033" y="147161"/>
                    </a:lnTo>
                    <a:cubicBezTo>
                      <a:pt x="121508" y="211931"/>
                      <a:pt x="120555" y="263366"/>
                      <a:pt x="120555" y="271939"/>
                    </a:cubicBezTo>
                    <a:lnTo>
                      <a:pt x="111030" y="438626"/>
                    </a:lnTo>
                    <a:lnTo>
                      <a:pt x="73883" y="607219"/>
                    </a:lnTo>
                    <a:cubicBezTo>
                      <a:pt x="69120" y="628174"/>
                      <a:pt x="82455" y="648176"/>
                      <a:pt x="102458" y="652939"/>
                    </a:cubicBezTo>
                    <a:cubicBezTo>
                      <a:pt x="105315" y="653891"/>
                      <a:pt x="108173" y="653891"/>
                      <a:pt x="111030" y="653891"/>
                    </a:cubicBezTo>
                    <a:cubicBezTo>
                      <a:pt x="128175" y="653891"/>
                      <a:pt x="144368" y="641509"/>
                      <a:pt x="148178" y="624364"/>
                    </a:cubicBezTo>
                    <a:lnTo>
                      <a:pt x="186278" y="452914"/>
                    </a:lnTo>
                    <a:cubicBezTo>
                      <a:pt x="186278" y="451009"/>
                      <a:pt x="187230" y="449104"/>
                      <a:pt x="187230" y="447199"/>
                    </a:cubicBezTo>
                    <a:lnTo>
                      <a:pt x="191993" y="353854"/>
                    </a:lnTo>
                    <a:lnTo>
                      <a:pt x="253905" y="422434"/>
                    </a:lnTo>
                    <a:lnTo>
                      <a:pt x="262478" y="599599"/>
                    </a:lnTo>
                    <a:cubicBezTo>
                      <a:pt x="263430" y="619601"/>
                      <a:pt x="280575" y="635794"/>
                      <a:pt x="300578" y="635794"/>
                    </a:cubicBezTo>
                    <a:cubicBezTo>
                      <a:pt x="301530" y="635794"/>
                      <a:pt x="301530" y="635794"/>
                      <a:pt x="302483" y="635794"/>
                    </a:cubicBezTo>
                    <a:cubicBezTo>
                      <a:pt x="323438" y="634841"/>
                      <a:pt x="339630" y="616744"/>
                      <a:pt x="338678" y="595789"/>
                    </a:cubicBezTo>
                    <a:lnTo>
                      <a:pt x="329153" y="405289"/>
                    </a:lnTo>
                    <a:cubicBezTo>
                      <a:pt x="329153" y="396716"/>
                      <a:pt x="325343" y="388144"/>
                      <a:pt x="319628" y="381476"/>
                    </a:cubicBezTo>
                    <a:lnTo>
                      <a:pt x="252953" y="308134"/>
                    </a:lnTo>
                    <a:lnTo>
                      <a:pt x="252953" y="153829"/>
                    </a:lnTo>
                    <a:cubicBezTo>
                      <a:pt x="252953" y="153829"/>
                      <a:pt x="253905" y="153829"/>
                      <a:pt x="253905" y="152876"/>
                    </a:cubicBezTo>
                    <a:lnTo>
                      <a:pt x="284385" y="222409"/>
                    </a:lnTo>
                    <a:cubicBezTo>
                      <a:pt x="288195" y="231934"/>
                      <a:pt x="295815" y="238601"/>
                      <a:pt x="305340" y="242411"/>
                    </a:cubicBezTo>
                    <a:lnTo>
                      <a:pt x="399638" y="280511"/>
                    </a:lnTo>
                    <a:cubicBezTo>
                      <a:pt x="396780" y="287179"/>
                      <a:pt x="395828" y="294799"/>
                      <a:pt x="395828" y="302419"/>
                    </a:cubicBezTo>
                    <a:cubicBezTo>
                      <a:pt x="395828" y="323374"/>
                      <a:pt x="405353" y="341471"/>
                      <a:pt x="420593" y="353854"/>
                    </a:cubicBezTo>
                    <a:cubicBezTo>
                      <a:pt x="420593" y="353854"/>
                      <a:pt x="421545" y="354806"/>
                      <a:pt x="421545" y="354806"/>
                    </a:cubicBezTo>
                    <a:cubicBezTo>
                      <a:pt x="424403" y="357664"/>
                      <a:pt x="429165" y="359569"/>
                      <a:pt x="433928" y="359569"/>
                    </a:cubicBezTo>
                    <a:cubicBezTo>
                      <a:pt x="444405" y="359569"/>
                      <a:pt x="452978" y="350996"/>
                      <a:pt x="452978" y="340519"/>
                    </a:cubicBezTo>
                    <a:cubicBezTo>
                      <a:pt x="452978" y="333851"/>
                      <a:pt x="450120" y="328136"/>
                      <a:pt x="445358" y="325279"/>
                    </a:cubicBezTo>
                    <a:cubicBezTo>
                      <a:pt x="440595" y="319564"/>
                      <a:pt x="435833" y="311944"/>
                      <a:pt x="435833" y="302419"/>
                    </a:cubicBezTo>
                    <a:cubicBezTo>
                      <a:pt x="435833" y="286226"/>
                      <a:pt x="448215" y="273844"/>
                      <a:pt x="464408" y="273844"/>
                    </a:cubicBezTo>
                    <a:cubicBezTo>
                      <a:pt x="480600" y="273844"/>
                      <a:pt x="492983" y="286226"/>
                      <a:pt x="492983" y="302419"/>
                    </a:cubicBezTo>
                    <a:lnTo>
                      <a:pt x="492983" y="362426"/>
                    </a:lnTo>
                    <a:lnTo>
                      <a:pt x="492983" y="388144"/>
                    </a:lnTo>
                    <a:lnTo>
                      <a:pt x="492983" y="635794"/>
                    </a:lnTo>
                    <a:cubicBezTo>
                      <a:pt x="492983" y="646271"/>
                      <a:pt x="501555" y="654844"/>
                      <a:pt x="512033" y="654844"/>
                    </a:cubicBezTo>
                    <a:cubicBezTo>
                      <a:pt x="522510" y="654844"/>
                      <a:pt x="531083" y="646271"/>
                      <a:pt x="531083" y="635794"/>
                    </a:cubicBezTo>
                    <a:lnTo>
                      <a:pt x="531083" y="302419"/>
                    </a:lnTo>
                    <a:cubicBezTo>
                      <a:pt x="531083" y="265271"/>
                      <a:pt x="501555" y="235744"/>
                      <a:pt x="464408" y="2357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FACE91-75A6-43BA-9DCE-C74A6BECF613}"/>
                  </a:ext>
                </a:extLst>
              </p:cNvPr>
              <p:cNvSpPr/>
              <p:nvPr/>
            </p:nvSpPr>
            <p:spPr>
              <a:xfrm>
                <a:off x="5864981" y="435130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3" name="Graphic 42" descr="Man">
            <a:extLst>
              <a:ext uri="{FF2B5EF4-FFF2-40B4-BE49-F238E27FC236}">
                <a16:creationId xmlns:a16="http://schemas.microsoft.com/office/drawing/2014/main" id="{EA2CAB75-A949-4AD5-8278-4C8FEDC5F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2205" y="2362200"/>
            <a:ext cx="930519" cy="8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9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D5A8-6B5E-45A9-A4A8-13A005DB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RxNorm in Research 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FAC1-B40F-4952-ACB6-5C047ED0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TEDDY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Study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nvironmental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eterminants of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iabetes in the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oung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Epidemiologic study exploring genetic and environmental factors related to childhood diabetes in children (from birth to age 15) by collecting medication data.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Researchers decided to use RxNorm to code medications when developing the Research Data Management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Medical Terminologies and </a:t>
            </a:r>
            <a:r>
              <a:rPr lang="en-US" dirty="0" err="1"/>
              <a:t>RxNorm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Mike Davidson, MLS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In Hye Cho, MS</a:t>
            </a:r>
          </a:p>
          <a:p>
            <a:pPr lvl="0"/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National Library of Medicine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National Institutes of Health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U.S. Department of Health &amp;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4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990E-705A-42D2-943B-A03E970F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RxNorm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7DDC6-6C09-4417-8884-3CA470DA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RxNorm is two things: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 clinical drug terminology (i.e. naming system)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Curated collection of drug names (i.e. drug thesaurus)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1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6A9E-1A5B-4CCE-80F4-13A2C293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RxNorm</a:t>
            </a:r>
            <a:r>
              <a:rPr lang="en-US" dirty="0"/>
              <a:t> Details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0093-334B-4F2E-92F0-962983C1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972800" cy="4481570"/>
          </a:xfrm>
        </p:spPr>
        <p:txBody>
          <a:bodyPr/>
          <a:lstStyle/>
          <a:p>
            <a:pPr marL="914400" lvl="2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Standardized clinical drug terminology (naming system)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ingredient + strength + dose form [+brand name]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RxNorm Concept Unique Identifier (RXCUI)</a:t>
            </a:r>
          </a:p>
          <a:p>
            <a:pPr marL="1371600" lvl="3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Guaifenesin 40 MG/ML / Hydrocodone Bitartrate 0.5 MG/ML Oral Solution [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Obredon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]; RXCUI 1598284</a:t>
            </a:r>
          </a:p>
          <a:p>
            <a:pPr lvl="4">
              <a:buFont typeface="Calibri" panose="020F0502020204030204" pitchFamily="34" charset="0"/>
              <a:buChar char="⁻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Guaifenesin 40 MG/ML / Hydrocodone Bitartrate 0.5 MG/ML Oral Solution; RXCUI 859383</a:t>
            </a:r>
          </a:p>
          <a:p>
            <a:endParaRPr lang="en-US" dirty="0"/>
          </a:p>
        </p:txBody>
      </p:sp>
      <p:grpSp>
        <p:nvGrpSpPr>
          <p:cNvPr id="7" name="Group 6" descr="A diagram showing the relationship between two RXCUIs: RXCUI 1598284 is connected to RXCUI 859383 by the relationship &quot;tradename_of&quot;. RXCUI 859383 is connected to RXCUI 1598284 by the relationship &quot;has_tradename&quot;.">
            <a:extLst>
              <a:ext uri="{FF2B5EF4-FFF2-40B4-BE49-F238E27FC236}">
                <a16:creationId xmlns:a16="http://schemas.microsoft.com/office/drawing/2014/main" id="{2E25CA61-8754-46BA-ACE5-1BCA02CF398E}"/>
              </a:ext>
            </a:extLst>
          </p:cNvPr>
          <p:cNvGrpSpPr/>
          <p:nvPr/>
        </p:nvGrpSpPr>
        <p:grpSpPr>
          <a:xfrm>
            <a:off x="2895600" y="4800600"/>
            <a:ext cx="7543800" cy="381000"/>
            <a:chOff x="2895600" y="4800600"/>
            <a:chExt cx="7543800" cy="3810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7BBF5AE-E32E-449B-8438-23BCF3DB90B2}"/>
                </a:ext>
              </a:extLst>
            </p:cNvPr>
            <p:cNvCxnSpPr/>
            <p:nvPr/>
          </p:nvCxnSpPr>
          <p:spPr>
            <a:xfrm>
              <a:off x="6553200" y="48006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21E439-601F-4041-8979-A309823E2DD8}"/>
                </a:ext>
              </a:extLst>
            </p:cNvPr>
            <p:cNvCxnSpPr/>
            <p:nvPr/>
          </p:nvCxnSpPr>
          <p:spPr>
            <a:xfrm flipV="1">
              <a:off x="7162800" y="48006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B62F6-B06D-4B2E-9137-2CAF88AC7192}"/>
                </a:ext>
              </a:extLst>
            </p:cNvPr>
            <p:cNvSpPr/>
            <p:nvPr/>
          </p:nvSpPr>
          <p:spPr>
            <a:xfrm>
              <a:off x="2895600" y="4800600"/>
              <a:ext cx="754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4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tradename_of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”                   “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has_tradename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87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76AA-A859-4395-860A-67D54DFF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9649"/>
            <a:ext cx="10972800" cy="1143000"/>
          </a:xfrm>
        </p:spPr>
        <p:txBody>
          <a:bodyPr/>
          <a:lstStyle/>
          <a:p>
            <a:r>
              <a:rPr lang="en-US" dirty="0"/>
              <a:t>RxNorm Data 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B4C9D-A292-4F49-A122-53CC57EABC22}"/>
              </a:ext>
            </a:extLst>
          </p:cNvPr>
          <p:cNvSpPr/>
          <p:nvPr/>
        </p:nvSpPr>
        <p:spPr>
          <a:xfrm>
            <a:off x="685800" y="5925065"/>
            <a:ext cx="11353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*</a:t>
            </a:r>
            <a:r>
              <a:rPr lang="en-US" sz="1400" dirty="0" err="1">
                <a:latin typeface="Calibri" panose="020F0502020204030204" pitchFamily="34" charset="0"/>
              </a:rPr>
              <a:t>Medi</a:t>
            </a:r>
            <a:r>
              <a:rPr lang="en-US" sz="1400" dirty="0">
                <a:latin typeface="Calibri" panose="020F0502020204030204" pitchFamily="34" charset="0"/>
              </a:rPr>
              <a:t>-Span Master Drug Data Base (MDDB) has been removed from the RxNorm data until further notice starting with the October 2017 release.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C10F0-FF62-4A3A-8703-E3CB16757DFF}"/>
              </a:ext>
            </a:extLst>
          </p:cNvPr>
          <p:cNvSpPr/>
          <p:nvPr/>
        </p:nvSpPr>
        <p:spPr>
          <a:xfrm>
            <a:off x="723899" y="1094785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>
                <a:latin typeface="Calibri" panose="020F0502020204030204" pitchFamily="34" charset="0"/>
              </a:rPr>
              <a:t>2. </a:t>
            </a:r>
            <a:r>
              <a:rPr lang="en-US" sz="3200" dirty="0">
                <a:latin typeface="Calibri" panose="020F0502020204030204" pitchFamily="34" charset="0"/>
              </a:rPr>
              <a:t>Curated collection of drug information sources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CBA07C1-6E73-4607-8FCA-C2CDC0317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932162"/>
              </p:ext>
            </p:extLst>
          </p:nvPr>
        </p:nvGraphicFramePr>
        <p:xfrm>
          <a:off x="1676399" y="1679560"/>
          <a:ext cx="8839200" cy="419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771">
                  <a:extLst>
                    <a:ext uri="{9D8B030D-6E8A-4147-A177-3AD203B41FA5}">
                      <a16:colId xmlns:a16="http://schemas.microsoft.com/office/drawing/2014/main" val="21795433"/>
                    </a:ext>
                  </a:extLst>
                </a:gridCol>
                <a:gridCol w="4969406">
                  <a:extLst>
                    <a:ext uri="{9D8B030D-6E8A-4147-A177-3AD203B41FA5}">
                      <a16:colId xmlns:a16="http://schemas.microsoft.com/office/drawing/2014/main" val="1120675415"/>
                    </a:ext>
                  </a:extLst>
                </a:gridCol>
                <a:gridCol w="2179023">
                  <a:extLst>
                    <a:ext uri="{9D8B030D-6E8A-4147-A177-3AD203B41FA5}">
                      <a16:colId xmlns:a16="http://schemas.microsoft.com/office/drawing/2014/main" val="37793822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SAB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Source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Source Restriction Level (SRL)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3331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ATC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Anatomical Therapeutic Chemical Classification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606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CVX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Vaccines Administered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971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DRUGBANK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 err="1"/>
                        <a:t>DrugBank</a:t>
                      </a:r>
                      <a:endParaRPr lang="en-US" sz="8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601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Gold Standard Drug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4330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MDDB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50" dirty="0"/>
                        <a:t>Medi-Span Master Drug Data Base*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131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MMSL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 err="1"/>
                        <a:t>Multum</a:t>
                      </a:r>
                      <a:r>
                        <a:rPr lang="en-US" sz="850" dirty="0"/>
                        <a:t> </a:t>
                      </a:r>
                      <a:r>
                        <a:rPr lang="en-US" sz="850" dirty="0" err="1"/>
                        <a:t>MediSource</a:t>
                      </a:r>
                      <a:r>
                        <a:rPr lang="en-US" sz="850" dirty="0"/>
                        <a:t> Lexicon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230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MMX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Micromedex RED 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8627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MSH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Medical Subject Headings (</a:t>
                      </a:r>
                      <a:r>
                        <a:rPr lang="en-US" sz="850" dirty="0" err="1"/>
                        <a:t>MeSH</a:t>
                      </a:r>
                      <a:r>
                        <a:rPr lang="en-US" sz="850" dirty="0"/>
                        <a:t>) [subset]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69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MTHCMSFRF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CMS Formulary Reference File [subset]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4504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MTHSPL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FDA Structured Product Labels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6971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NDDF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FDB </a:t>
                      </a:r>
                      <a:r>
                        <a:rPr lang="en-US" sz="850" dirty="0" err="1"/>
                        <a:t>MedKnowledge</a:t>
                      </a:r>
                      <a:r>
                        <a:rPr lang="en-US" sz="850" dirty="0"/>
                        <a:t> (formerly NDDF Plus)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461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NDFRT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Veterans Health Administration National Drug File - Reference Terminology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891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NDFRT_FDASPL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/>
                        <a:t>NDFRT FDASPL 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816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NDFRT_FMTSME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/>
                        <a:t>NDFRT FMTSME 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914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/>
                        <a:t>RXNORM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/>
                        <a:t>RxNorm normalized names and codes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8706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SNOMEDCT_US  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/>
                        <a:t>US Edition of SNOMED CT [drug information subset]**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96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USP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/>
                        <a:t>USP Compendial Nomenclature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009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50" dirty="0"/>
                        <a:t>VANDF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/>
                        <a:t>Veterans Health Administration National Drug 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04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7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AA7E-CDD2-4A95-A7E3-876C8C29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Drug Names from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3097-5FEE-402B-B3E9-8EA05990D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752600"/>
            <a:ext cx="5334000" cy="3352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15 mg/mL oral syrup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HCL 15 mg/mL ORAL SYRUP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HCL 15 mg/mL ORAL SYRUP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HCL@15 mg/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mL@ORAL@SYRUP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HCl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Syrup 15 MG/ML (75 MG/5ML)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15 MG/ML Oral 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15mg/1mL Oral 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15 MG/ML Oral 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15 MG ORAL SYRUP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031AE9-01F8-4729-9098-253914F5DA21}"/>
              </a:ext>
            </a:extLst>
          </p:cNvPr>
          <p:cNvSpPr/>
          <p:nvPr/>
        </p:nvSpPr>
        <p:spPr>
          <a:xfrm>
            <a:off x="5913120" y="175641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15 MG ORAL SYRUP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16.8 MG ORAL SYRUP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75 MG ORAL SOLUTION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15 mg in 1 mL ORAL SYRUP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15 MG ORAL SYRUP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15 mg in 1 mL ORAL SOLUTION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15 MG ORAL SOLUTION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RANITIDINE HYDROCHLORIDE 16.8 MG ORAL SOLUTION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CB108-16AD-46CE-95FE-34CFC8D0371F}"/>
              </a:ext>
            </a:extLst>
          </p:cNvPr>
          <p:cNvSpPr/>
          <p:nvPr/>
        </p:nvSpPr>
        <p:spPr>
          <a:xfrm>
            <a:off x="2202182" y="4971732"/>
            <a:ext cx="8153400" cy="93726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n-US" dirty="0"/>
              <a:t>RxNorm Normalized Name: </a:t>
            </a:r>
            <a:r>
              <a:rPr lang="en-US" b="1" dirty="0"/>
              <a:t>Ranitidine 15 MG/ML Oral Solution</a:t>
            </a:r>
          </a:p>
          <a:p>
            <a:r>
              <a:rPr lang="en-US" dirty="0"/>
              <a:t>RxNorm Concept Unique Identifier (RXCUI) = </a:t>
            </a:r>
            <a:r>
              <a:rPr lang="en-US" b="1" dirty="0"/>
              <a:t>705610</a:t>
            </a:r>
          </a:p>
        </p:txBody>
      </p:sp>
    </p:spTree>
    <p:extLst>
      <p:ext uri="{BB962C8B-B14F-4D97-AF65-F5344CB8AC3E}">
        <p14:creationId xmlns:p14="http://schemas.microsoft.com/office/powerpoint/2010/main" val="792653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393E-BF2A-4253-8AAE-2B14CA33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National Drug Codes (NDCs) </a:t>
            </a:r>
            <a:br>
              <a:rPr lang="en-US" dirty="0"/>
            </a:br>
            <a:r>
              <a:rPr lang="en-US" dirty="0"/>
              <a:t>from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A5717-F23E-452C-BF2D-41EF152D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676400"/>
            <a:ext cx="3352800" cy="44195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000121-4727-10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603941854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050383-*051-04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050962-*203-59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55648069401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472038316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051660-*851-16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49884-0396-33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</a:rPr>
              <a:t>68094-0316-58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7F529-A96F-4D91-AE4D-B614A57623A0}"/>
              </a:ext>
            </a:extLst>
          </p:cNvPr>
          <p:cNvSpPr/>
          <p:nvPr/>
        </p:nvSpPr>
        <p:spPr>
          <a:xfrm>
            <a:off x="3200401" y="16764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049856-0351-*1</a:t>
            </a:r>
          </a:p>
          <a:p>
            <a:r>
              <a:rPr lang="en-US" sz="2400" dirty="0">
                <a:latin typeface="Calibri" panose="020F0502020204030204" pitchFamily="34" charset="0"/>
              </a:rPr>
              <a:t>55111060216</a:t>
            </a:r>
          </a:p>
          <a:p>
            <a:r>
              <a:rPr lang="en-US" sz="2400" dirty="0">
                <a:latin typeface="Calibri" panose="020F0502020204030204" pitchFamily="34" charset="0"/>
              </a:rPr>
              <a:t>50962-0203-60</a:t>
            </a:r>
          </a:p>
          <a:p>
            <a:r>
              <a:rPr lang="en-US" sz="2400" dirty="0">
                <a:latin typeface="Calibri" panose="020F0502020204030204" pitchFamily="34" charset="0"/>
              </a:rPr>
              <a:t>55111-0602-16</a:t>
            </a:r>
          </a:p>
          <a:p>
            <a:r>
              <a:rPr lang="en-US" sz="2400" dirty="0">
                <a:latin typeface="Calibri" panose="020F0502020204030204" pitchFamily="34" charset="0"/>
              </a:rPr>
              <a:t>121472710</a:t>
            </a:r>
          </a:p>
          <a:p>
            <a:r>
              <a:rPr lang="en-US" sz="2400" dirty="0">
                <a:latin typeface="Calibri" panose="020F0502020204030204" pitchFamily="34" charset="0"/>
              </a:rPr>
              <a:t>050962-*203-60</a:t>
            </a:r>
          </a:p>
          <a:p>
            <a:r>
              <a:rPr lang="en-US" sz="2400" dirty="0">
                <a:latin typeface="Calibri" panose="020F0502020204030204" pitchFamily="34" charset="0"/>
              </a:rPr>
              <a:t>173038354</a:t>
            </a:r>
          </a:p>
          <a:p>
            <a:r>
              <a:rPr lang="en-US" sz="2400" dirty="0">
                <a:latin typeface="Calibri" panose="020F0502020204030204" pitchFamily="34" charset="0"/>
              </a:rPr>
              <a:t>68094031658</a:t>
            </a:r>
          </a:p>
          <a:p>
            <a:r>
              <a:rPr lang="en-US" sz="2400" dirty="0">
                <a:latin typeface="Calibri" panose="020F0502020204030204" pitchFamily="34" charset="0"/>
              </a:rPr>
              <a:t>000121-0727-16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52C48-9DA0-4124-A24E-464E4333F4AA}"/>
              </a:ext>
            </a:extLst>
          </p:cNvPr>
          <p:cNvSpPr/>
          <p:nvPr/>
        </p:nvSpPr>
        <p:spPr>
          <a:xfrm>
            <a:off x="1792165" y="5110520"/>
            <a:ext cx="8590085" cy="9563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RxNorm Normalized Name: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Ranitidine 15 MG/ML Oral Solution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RxNorm Concept Unique Identifier (RXCUI)=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705610</a:t>
            </a:r>
          </a:p>
        </p:txBody>
      </p:sp>
    </p:spTree>
    <p:extLst>
      <p:ext uri="{BB962C8B-B14F-4D97-AF65-F5344CB8AC3E}">
        <p14:creationId xmlns:p14="http://schemas.microsoft.com/office/powerpoint/2010/main" val="166878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35C8-DAB7-4260-896F-BC070C0E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RxNorm is a Set of Data Files in Text Format: </a:t>
            </a:r>
            <a:br>
              <a:rPr lang="en-US" sz="2800" dirty="0"/>
            </a:br>
            <a:r>
              <a:rPr lang="en-US" sz="1800" dirty="0"/>
              <a:t>https://www.nlm.nih.gov/research/umls/rxnorm/docs/rxnormfiles.html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C266B-0122-4A9E-8470-B604BC4EDFB8}"/>
              </a:ext>
            </a:extLst>
          </p:cNvPr>
          <p:cNvSpPr txBox="1"/>
          <p:nvPr/>
        </p:nvSpPr>
        <p:spPr>
          <a:xfrm>
            <a:off x="2278356" y="1500627"/>
            <a:ext cx="19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3AF95-FA29-4E4E-ACFF-68806BA83443}"/>
              </a:ext>
            </a:extLst>
          </p:cNvPr>
          <p:cNvSpPr txBox="1"/>
          <p:nvPr/>
        </p:nvSpPr>
        <p:spPr>
          <a:xfrm>
            <a:off x="7772400" y="1502728"/>
            <a:ext cx="257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History</a:t>
            </a:r>
          </a:p>
        </p:txBody>
      </p:sp>
      <p:grpSp>
        <p:nvGrpSpPr>
          <p:cNvPr id="3" name="Group 2" descr="A diagram showing the structure and contents of the RxNorm Data Files. Three groups are depicted. In the first group, Main Content, three files are shown: RXNCONSO, which contains Drug Names and RXCUI; RXNREL, which contains Relationships and RXCUI; and RXNSAT, which contains Attributes and NDC. In the second group, Data History, three files are shown: RXNCUI, which contains VER_START and VER_END; RXNCUICHANGES, which contains OLD_RXCUI and NEW_RXCUI; and RXNATOMARCHIVE, which contains RXCUI and ARCHIVE_TIMESTAMP. In the third group, Metadata, three files are shown: RXNSTY, which contains semantic types; RXNSAB, which contains Source Information; and RXNDOC, which contains Data Type Explanations.">
            <a:extLst>
              <a:ext uri="{FF2B5EF4-FFF2-40B4-BE49-F238E27FC236}">
                <a16:creationId xmlns:a16="http://schemas.microsoft.com/office/drawing/2014/main" id="{4689D818-563B-476F-B1A4-8365930BA172}"/>
              </a:ext>
            </a:extLst>
          </p:cNvPr>
          <p:cNvGrpSpPr/>
          <p:nvPr/>
        </p:nvGrpSpPr>
        <p:grpSpPr>
          <a:xfrm>
            <a:off x="1005218" y="1570466"/>
            <a:ext cx="10181564" cy="5287534"/>
            <a:chOff x="1005218" y="1570466"/>
            <a:chExt cx="10181564" cy="5287534"/>
          </a:xfrm>
        </p:grpSpPr>
        <p:graphicFrame>
          <p:nvGraphicFramePr>
            <p:cNvPr id="4" name="Content Placeholder 3">
              <a:extLst>
                <a:ext uri="{FF2B5EF4-FFF2-40B4-BE49-F238E27FC236}">
                  <a16:creationId xmlns:a16="http://schemas.microsoft.com/office/drawing/2014/main" id="{F36F52C1-A418-4EB9-909E-EDBB7BDDE6C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0802995"/>
                </p:ext>
              </p:extLst>
            </p:nvPr>
          </p:nvGraphicFramePr>
          <p:xfrm>
            <a:off x="1295312" y="1778668"/>
            <a:ext cx="3934326" cy="23408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55D2F7-E1E1-48C9-A169-F9EB397D9F16}"/>
                </a:ext>
              </a:extLst>
            </p:cNvPr>
            <p:cNvSpPr/>
            <p:nvPr/>
          </p:nvSpPr>
          <p:spPr>
            <a:xfrm>
              <a:off x="1005218" y="1570466"/>
              <a:ext cx="4481182" cy="25564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542FD0-3530-4CD3-B759-D07B1579290D}"/>
                </a:ext>
              </a:extLst>
            </p:cNvPr>
            <p:cNvGrpSpPr/>
            <p:nvPr/>
          </p:nvGrpSpPr>
          <p:grpSpPr>
            <a:xfrm>
              <a:off x="6193677" y="1570774"/>
              <a:ext cx="4993105" cy="2563410"/>
              <a:chOff x="2562726" y="4210370"/>
              <a:chExt cx="4993105" cy="2563410"/>
            </a:xfrm>
          </p:grpSpPr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id="{EC4F24E9-4D90-4769-84FF-A591D4734C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397071"/>
                  </p:ext>
                </p:extLst>
              </p:nvPr>
            </p:nvGraphicFramePr>
            <p:xfrm>
              <a:off x="2969837" y="4482095"/>
              <a:ext cx="4178881" cy="22131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CBD0370-30A1-41CD-B0C6-6E0A51B3FBBC}"/>
                  </a:ext>
                </a:extLst>
              </p:cNvPr>
              <p:cNvSpPr/>
              <p:nvPr/>
            </p:nvSpPr>
            <p:spPr>
              <a:xfrm>
                <a:off x="2562726" y="4210370"/>
                <a:ext cx="4993105" cy="256341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id="{68923DB0-A6EC-4349-96C2-7C943055DF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2553194"/>
                </p:ext>
              </p:extLst>
            </p:nvPr>
          </p:nvGraphicFramePr>
          <p:xfrm>
            <a:off x="5363974" y="4542751"/>
            <a:ext cx="2637025" cy="2220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DD18FC-C880-4FF9-830C-EAA3FFA0773F}"/>
                </a:ext>
              </a:extLst>
            </p:cNvPr>
            <p:cNvGrpSpPr/>
            <p:nvPr/>
          </p:nvGrpSpPr>
          <p:grpSpPr>
            <a:xfrm>
              <a:off x="3976601" y="4352359"/>
              <a:ext cx="1267239" cy="2411086"/>
              <a:chOff x="0" y="-1"/>
              <a:chExt cx="1145585" cy="2340809"/>
            </a:xfrm>
          </p:grpSpPr>
          <p:sp>
            <p:nvSpPr>
              <p:cNvPr id="13" name="Flowchart: Manual Operation 12">
                <a:extLst>
                  <a:ext uri="{FF2B5EF4-FFF2-40B4-BE49-F238E27FC236}">
                    <a16:creationId xmlns:a16="http://schemas.microsoft.com/office/drawing/2014/main" id="{53402431-7003-4D4B-B4C4-5C6771B4D4EC}"/>
                  </a:ext>
                </a:extLst>
              </p:cNvPr>
              <p:cNvSpPr/>
              <p:nvPr/>
            </p:nvSpPr>
            <p:spPr>
              <a:xfrm rot="16200000">
                <a:off x="-597612" y="597612"/>
                <a:ext cx="2340809" cy="1145584"/>
              </a:xfrm>
              <a:prstGeom prst="flowChartManualOperati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lowchart: Manual Operation 4">
                <a:extLst>
                  <a:ext uri="{FF2B5EF4-FFF2-40B4-BE49-F238E27FC236}">
                    <a16:creationId xmlns:a16="http://schemas.microsoft.com/office/drawing/2014/main" id="{2BA56443-EDFC-42A2-AFF2-9357B1768647}"/>
                  </a:ext>
                </a:extLst>
              </p:cNvPr>
              <p:cNvSpPr txBox="1"/>
              <p:nvPr/>
            </p:nvSpPr>
            <p:spPr>
              <a:xfrm>
                <a:off x="0" y="623757"/>
                <a:ext cx="1145584" cy="1248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0" tIns="0" rIns="123663" bIns="0" numCol="1" spcCol="1270" anchor="t" anchorCtr="0">
                <a:noAutofit/>
              </a:bodyPr>
              <a:lstStyle/>
              <a:p>
                <a:pPr marL="0" lvl="0" indent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RXNSTY</a:t>
                </a: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Semantic Types</a:t>
                </a: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500" kern="1200" dirty="0"/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264373C-E378-4E94-B5EE-3F0D3B625BEA}"/>
                </a:ext>
              </a:extLst>
            </p:cNvPr>
            <p:cNvSpPr/>
            <p:nvPr/>
          </p:nvSpPr>
          <p:spPr>
            <a:xfrm>
              <a:off x="3733800" y="4231758"/>
              <a:ext cx="4419600" cy="26262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16E35F-1905-4443-942F-826A61D4FA35}"/>
              </a:ext>
            </a:extLst>
          </p:cNvPr>
          <p:cNvSpPr txBox="1"/>
          <p:nvPr/>
        </p:nvSpPr>
        <p:spPr>
          <a:xfrm>
            <a:off x="5363975" y="4173418"/>
            <a:ext cx="194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3933104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5335-0B01-4EA1-80FE-3BC77993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RxNorm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856F-E7B8-4C5C-B62F-459C3E2FC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RxNorm Files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Download page (UMLS License might be required).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RxNorm-related Application Programming Interfaces (APIs)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allows web-based access using pre-installed queries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RxNorm web-based browser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RxNav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https://rxnav.nlm.nih.gov/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screenshot of the RxNav browser">
            <a:extLst>
              <a:ext uri="{FF2B5EF4-FFF2-40B4-BE49-F238E27FC236}">
                <a16:creationId xmlns:a16="http://schemas.microsoft.com/office/drawing/2014/main" id="{849357FB-5249-476C-8B60-10AC1A08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730941"/>
            <a:ext cx="5253091" cy="23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4FA8-CD44-4DE1-9DB4-24D01D33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now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163E-B031-4AF0-8618-09B40FD7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>
              <a:buAutoNum type="arabicPeriod"/>
            </a:pPr>
            <a:r>
              <a:rPr lang="en-US" dirty="0"/>
              <a:t>A medical terminology is:</a:t>
            </a:r>
          </a:p>
          <a:p>
            <a:pPr marL="1314450" lvl="2" indent="-457200">
              <a:buFont typeface="Verdana" panose="020B0604030504040204" pitchFamily="34" charset="0"/>
              <a:buChar char="-"/>
            </a:pPr>
            <a:r>
              <a:rPr lang="en-US" sz="2000" dirty="0"/>
              <a:t>A set of specialized terms used in health care that facilitate precise communication by minimizing ambiguity</a:t>
            </a:r>
          </a:p>
          <a:p>
            <a:pPr marL="1314450" lvl="2" indent="-457200">
              <a:buFont typeface="Verdana" panose="020B0604030504040204" pitchFamily="34" charset="0"/>
              <a:buChar char="-"/>
            </a:pPr>
            <a:r>
              <a:rPr lang="en-US" sz="2000" dirty="0"/>
              <a:t>Contains a computer readable code and a human readable name along with synonyms</a:t>
            </a:r>
          </a:p>
          <a:p>
            <a:pPr marL="857250" lvl="2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dirty="0"/>
              <a:t>2. RxNorm is: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dirty="0"/>
              <a:t>A standardized drug terminology derived from various sources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3. I should care about RxNorm because: 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dirty="0"/>
              <a:t>Used in clinical research and research data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66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341C-ED99-450D-A454-1EE8FFD8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now know (continued):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A973-A6EF-48A1-AEA4-F6770F399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4. RxNorm is used in: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dirty="0"/>
              <a:t>Electronic systems to store and transmit drug data and to analyze drug data sets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5. Groups who use RxNorm include: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dirty="0"/>
              <a:t>Clinicians, pharmacies, hospitals, insurance companies, IT developers, researchers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6. RxNorm can be accessed using:</a:t>
            </a:r>
          </a:p>
          <a:p>
            <a:pPr lvl="2">
              <a:buFont typeface="Verdana" panose="020B0604030504040204" pitchFamily="34" charset="0"/>
              <a:buChar char="-"/>
            </a:pPr>
            <a:r>
              <a:rPr lang="en-US" dirty="0" err="1"/>
              <a:t>RxNav</a:t>
            </a:r>
            <a:r>
              <a:rPr lang="en-US" dirty="0"/>
              <a:t>, APIs, database query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62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6C71-1C90-41B7-A53F-16558648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4F90-D4F4-44EC-B682-FF11B37F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RxNorm Home Page: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https://www.nlm.nih.gov/research/umls/rxnorm/index.html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RxNav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API Landing Page: </a:t>
            </a:r>
          </a:p>
          <a:p>
            <a:pPr marL="400050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https://rxnav.nlm.nih.gov/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RxNorm Download Files Page: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https://www.nlm.nih.gov/research/umls/rxnorm/docs/rxnormfiles.html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3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9829800" cy="4419598"/>
          </a:xfrm>
        </p:spPr>
        <p:txBody>
          <a:bodyPr/>
          <a:lstStyle/>
          <a:p>
            <a:r>
              <a:rPr lang="en-US" dirty="0"/>
              <a:t>What are medical terminologies?</a:t>
            </a:r>
          </a:p>
          <a:p>
            <a:r>
              <a:rPr lang="en-US" dirty="0"/>
              <a:t>The problem solved by </a:t>
            </a:r>
            <a:r>
              <a:rPr lang="en-US" dirty="0" err="1"/>
              <a:t>RxNorm</a:t>
            </a:r>
            <a:endParaRPr lang="en-US" dirty="0"/>
          </a:p>
          <a:p>
            <a:r>
              <a:rPr lang="en-US" dirty="0" err="1"/>
              <a:t>RxNorm</a:t>
            </a:r>
            <a:r>
              <a:rPr lang="en-US" dirty="0"/>
              <a:t> overview</a:t>
            </a:r>
          </a:p>
          <a:p>
            <a:r>
              <a:rPr lang="en-US" dirty="0"/>
              <a:t>Why should librarians care?</a:t>
            </a:r>
          </a:p>
          <a:p>
            <a:r>
              <a:rPr lang="en-US" dirty="0"/>
              <a:t>How </a:t>
            </a:r>
            <a:r>
              <a:rPr lang="en-US" dirty="0" err="1"/>
              <a:t>RxNorm</a:t>
            </a:r>
            <a:r>
              <a:rPr lang="en-US" dirty="0"/>
              <a:t> works</a:t>
            </a:r>
          </a:p>
          <a:p>
            <a:r>
              <a:rPr lang="en-US" dirty="0"/>
              <a:t>Accessing RxNorm </a:t>
            </a:r>
          </a:p>
        </p:txBody>
      </p:sp>
    </p:spTree>
    <p:extLst>
      <p:ext uri="{BB962C8B-B14F-4D97-AF65-F5344CB8AC3E}">
        <p14:creationId xmlns:p14="http://schemas.microsoft.com/office/powerpoint/2010/main" val="4294833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BA18-3B0E-4435-BD04-0E1A1276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963F9-E1F8-4FCE-9DA0-E5694C14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676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Zhong W,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Maradit-Kremers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H, St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Sauver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JL, Yawn BP, et al. Age and sex patterns of drug prescribing in a defined American Population. Mayo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Proc. 2013 Jul;88(7):697-707.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10.1016/j.mayocp.2013.04.021. PubMed PMID: 23790544.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Richesson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RL, Smith SB, Malloy J,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Krischer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JP. Achieving standardized medication data in clinical research studies: two approaches and applications for implementing RxNorm. J Med Syst. 2010 Aug;34(4):651-7.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10.1007/s10916-009-9278-5. PubMed PMID: 20703919.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Lerner, Barron H. “A Case That Shook Medicine; How One Man's Rage Over His Daughter's Death Sped Reform of Doctor Training.” The Washington Post, 2006 Nov 6.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www.washingtonpost.com/wp-dyn/content/article/2006/11/24/AR2006112400985.html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RxNorm Overview. U.S. National Library of Medicine, National Institutes of Health, 2018 Sept 4.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www.nlm.nih.gov/research/umls/rxnorm/overview.html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McLaughlin, P. NLM Resources &amp; Electronic Health Records: MedlinePlus Connect, RxNorm and UMLS [Webinar]. U.S. National Library of Medicine, National Institutes of Health. 2014 May 18.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https://www.nlm.nih.gov/bsd/videos/p90p11467vj-2.mp4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Nelson, SJ. RxNorm: An Update [Webinar]. 2013 Dec 6. U.S. National Library of Medicine, National Institutes of Health.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https://www.nlm.nih.gov/bsd/videos/p39513263-2.mp4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Grossman, JM,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Boukus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ER, Cross, DA, Cohen, GR. Physician Practices, E-Prescribing and Accessing Information to Improve Prescribing Decisions. HSC Research Brief No. 20. 2011 May.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http://www.hschange.org/CONTENT/1202/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91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658E-4D2A-48AA-B8FC-DF604641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endParaRPr lang="en-US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36AD0-7919-4195-9CBB-2F9BD6672827}"/>
              </a:ext>
            </a:extLst>
          </p:cNvPr>
          <p:cNvSpPr txBox="1">
            <a:spLocks/>
          </p:cNvSpPr>
          <p:nvPr/>
        </p:nvSpPr>
        <p:spPr>
          <a:xfrm>
            <a:off x="1524000" y="4267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Mike Davidson, MLS</a:t>
            </a:r>
          </a:p>
          <a:p>
            <a:pPr marL="0" indent="0" algn="ctr">
              <a:buNone/>
            </a:pPr>
            <a:r>
              <a:rPr lang="en-US" sz="2100" dirty="0"/>
              <a:t>In Hye Cho, MS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National Library of Medicine</a:t>
            </a:r>
          </a:p>
          <a:p>
            <a:pPr marL="0" indent="0" algn="ctr">
              <a:buNone/>
            </a:pPr>
            <a:r>
              <a:rPr lang="en-US" sz="1600" dirty="0"/>
              <a:t>National Institutes of Health</a:t>
            </a:r>
          </a:p>
          <a:p>
            <a:pPr marL="0" indent="0" algn="ctr">
              <a:buNone/>
            </a:pPr>
            <a:r>
              <a:rPr lang="en-US" sz="1600" dirty="0"/>
              <a:t>U.S. Department of Health &amp;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6C37-B7ED-4B89-A07A-FA175A03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After this webinar, you will know…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1286-025C-4AC5-8BA5-D6C83FF3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4815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 "medical terminology"?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</a:t>
            </a:r>
            <a:r>
              <a:rPr lang="en-US" dirty="0" err="1"/>
              <a:t>RxNorm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should I care about </a:t>
            </a:r>
            <a:r>
              <a:rPr lang="en-US" dirty="0" err="1"/>
              <a:t>RxNorm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is </a:t>
            </a:r>
            <a:r>
              <a:rPr lang="en-US" dirty="0" err="1"/>
              <a:t>RxNorm</a:t>
            </a:r>
            <a:r>
              <a:rPr lang="en-US" dirty="0"/>
              <a:t> used?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uses </a:t>
            </a:r>
            <a:r>
              <a:rPr lang="en-US" dirty="0" err="1"/>
              <a:t>RxNorm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I search </a:t>
            </a:r>
            <a:r>
              <a:rPr lang="en-US" dirty="0" err="1"/>
              <a:t>RxNorm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4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C054-0040-4267-9BD6-9168F9F3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need medical terminologies?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408B-796B-4A0F-8655-F6EF3F05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Sharing information is hard!</a:t>
            </a:r>
          </a:p>
          <a:p>
            <a:r>
              <a:rPr lang="en-US" dirty="0"/>
              <a:t>Meaning and context can be lost.</a:t>
            </a:r>
          </a:p>
          <a:p>
            <a:r>
              <a:rPr lang="en-US" dirty="0"/>
              <a:t>The same word can mean different things.</a:t>
            </a:r>
          </a:p>
          <a:p>
            <a:r>
              <a:rPr lang="en-US" dirty="0"/>
              <a:t>Different words can mean the same thing.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 a medical context, communicating clearly is critically important.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93DF-C8C2-437B-B85B-8ADAD4EB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medical terminology?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8AC1-3864-4DAA-9AE2-AEC0B2A3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set of specialized terms that facilitate precise communication by minimizing or eliminating ambiguity.</a:t>
            </a:r>
          </a:p>
          <a:p>
            <a:r>
              <a:rPr lang="en-US" dirty="0"/>
              <a:t>Features of a terminology</a:t>
            </a:r>
          </a:p>
          <a:p>
            <a:pPr lvl="1"/>
            <a:r>
              <a:rPr lang="en-US" dirty="0"/>
              <a:t>Unique Identifier (often a code)</a:t>
            </a:r>
          </a:p>
          <a:p>
            <a:pPr lvl="1"/>
            <a:r>
              <a:rPr lang="en-US" dirty="0"/>
              <a:t>Official Name</a:t>
            </a:r>
          </a:p>
          <a:p>
            <a:pPr lvl="1"/>
            <a:r>
              <a:rPr lang="en-US" dirty="0"/>
              <a:t>Synonyms (in many cases)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CPT, ICD-10, SNOMED-CT, LOINC, </a:t>
            </a:r>
            <a:r>
              <a:rPr lang="en-US" dirty="0" err="1"/>
              <a:t>RxNorm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9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2DFE-03CE-4908-9F3B-9732C77D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Isn't that just a controlled vocabulary?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1A06-3C4F-41DE-BF48-BECBF68F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52396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3B86-7315-4976-9742-F2E4EA2E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1201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Terminologies and Controlled Vocabularies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536E-236E-4564-B6BB-D13815399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to disambiguate and facilitate clear communication.</a:t>
            </a:r>
          </a:p>
          <a:p>
            <a:r>
              <a:rPr lang="en-US" dirty="0"/>
              <a:t>Assign an identifier to describe/refer to a specific concept.</a:t>
            </a:r>
          </a:p>
          <a:p>
            <a:r>
              <a:rPr lang="en-US" dirty="0"/>
              <a:t>May be broad, or cover a specific domain.</a:t>
            </a:r>
          </a:p>
          <a:p>
            <a:r>
              <a:rPr lang="en-US" dirty="0"/>
              <a:t>Medical Subject Headings (</a:t>
            </a:r>
            <a:r>
              <a:rPr lang="en-US" dirty="0" err="1"/>
              <a:t>MeSH</a:t>
            </a:r>
            <a:r>
              <a:rPr lang="en-US" dirty="0"/>
              <a:t>) is both!</a:t>
            </a:r>
          </a:p>
        </p:txBody>
      </p:sp>
    </p:spTree>
    <p:extLst>
      <p:ext uri="{BB962C8B-B14F-4D97-AF65-F5344CB8AC3E}">
        <p14:creationId xmlns:p14="http://schemas.microsoft.com/office/powerpoint/2010/main" val="328571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5354-85AA-47A7-BC42-425FB62C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Wouldn't it be better to have just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D727-018F-4C40-B5E0-EC3BD0CC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theory, yes.</a:t>
            </a:r>
          </a:p>
          <a:p>
            <a:r>
              <a:rPr lang="en-US" dirty="0"/>
              <a:t>Different standards have evolved over time.</a:t>
            </a:r>
          </a:p>
          <a:p>
            <a:r>
              <a:rPr lang="en-US" dirty="0"/>
              <a:t>Different concepts need to be described differently.</a:t>
            </a:r>
          </a:p>
          <a:p>
            <a:r>
              <a:rPr lang="en-US" dirty="0"/>
              <a:t>Different purposes require different features.</a:t>
            </a:r>
          </a:p>
        </p:txBody>
      </p:sp>
    </p:spTree>
    <p:extLst>
      <p:ext uri="{BB962C8B-B14F-4D97-AF65-F5344CB8AC3E}">
        <p14:creationId xmlns:p14="http://schemas.microsoft.com/office/powerpoint/2010/main" val="204951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 NLM White wide.potx" id="{75A6CFD1-C243-4243-AEDC-DD99682156A9}" vid="{5B682493-D44A-4463-ABC3-895D05FEC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NLM White wide</Template>
  <TotalTime>1427</TotalTime>
  <Words>1917</Words>
  <Application>Microsoft Office PowerPoint</Application>
  <PresentationFormat>Widescreen</PresentationFormat>
  <Paragraphs>313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Office Theme</vt:lpstr>
      <vt:lpstr>Clinical Information, Librarians and the NLM:</vt:lpstr>
      <vt:lpstr>Introduction to Medical Terminologies and RxNorm</vt:lpstr>
      <vt:lpstr>Agenda</vt:lpstr>
      <vt:lpstr> After this webinar, you will know… </vt:lpstr>
      <vt:lpstr>Why do we need medical terminologies?</vt:lpstr>
      <vt:lpstr>What is a medical terminology?</vt:lpstr>
      <vt:lpstr>Isn't that just a controlled vocabulary?</vt:lpstr>
      <vt:lpstr>Terminologies and Controlled Vocabularies</vt:lpstr>
      <vt:lpstr>Wouldn't it be better to have just one?</vt:lpstr>
      <vt:lpstr>Some terminologies help solve this problem</vt:lpstr>
      <vt:lpstr>The Problem: The US Lacks a Centralized Health Care Data System</vt:lpstr>
      <vt:lpstr>The Problem: The US Lacks a Centralized Health Care Data System</vt:lpstr>
      <vt:lpstr>The Solution:  RxNorm Standardized Drug Terminology</vt:lpstr>
      <vt:lpstr>What is RxNorm? </vt:lpstr>
      <vt:lpstr>RxNorm in the  Health Ecosystem</vt:lpstr>
      <vt:lpstr>RxNorm Use Cases</vt:lpstr>
      <vt:lpstr>Why should librarians care?</vt:lpstr>
      <vt:lpstr>RxNorm in Clinical Research</vt:lpstr>
      <vt:lpstr>RxNorm in Research Data Management</vt:lpstr>
      <vt:lpstr>RxNorm Details</vt:lpstr>
      <vt:lpstr>RxNorm Details (continued)</vt:lpstr>
      <vt:lpstr>RxNorm Data Sources</vt:lpstr>
      <vt:lpstr>Sample Drug Names from Data Sources</vt:lpstr>
      <vt:lpstr>Sample National Drug Codes (NDCs)  from Data Sources</vt:lpstr>
      <vt:lpstr>RxNorm is a Set of Data Files in Text Format:  https://www.nlm.nih.gov/research/umls/rxnorm/docs/rxnormfiles.html</vt:lpstr>
      <vt:lpstr>Accessing RxNorm Data</vt:lpstr>
      <vt:lpstr>You now know:</vt:lpstr>
      <vt:lpstr>You now know (continued):</vt:lpstr>
      <vt:lpstr>RxNorm Resources</vt:lpstr>
      <vt:lpstr>References</vt:lpstr>
      <vt:lpstr> Thank you! </vt:lpstr>
    </vt:vector>
  </TitlesOfParts>
  <Company>National Library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</dc:title>
  <dc:creator>Davidson, Mike (NIH/NLM) [E]</dc:creator>
  <cp:lastModifiedBy>Davidson, Mike (NIH/NLM) [E]</cp:lastModifiedBy>
  <cp:revision>102</cp:revision>
  <dcterms:created xsi:type="dcterms:W3CDTF">2018-08-31T12:13:41Z</dcterms:created>
  <dcterms:modified xsi:type="dcterms:W3CDTF">2018-09-13T18:50:56Z</dcterms:modified>
</cp:coreProperties>
</file>