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74" r:id="rId2"/>
    <p:sldId id="288" r:id="rId3"/>
    <p:sldId id="352" r:id="rId4"/>
    <p:sldId id="353" r:id="rId5"/>
    <p:sldId id="300" r:id="rId6"/>
    <p:sldId id="351" r:id="rId7"/>
    <p:sldId id="260" r:id="rId8"/>
    <p:sldId id="302" r:id="rId9"/>
    <p:sldId id="259" r:id="rId10"/>
    <p:sldId id="334" r:id="rId11"/>
    <p:sldId id="367" r:id="rId12"/>
    <p:sldId id="368" r:id="rId13"/>
    <p:sldId id="371" r:id="rId14"/>
    <p:sldId id="372" r:id="rId15"/>
    <p:sldId id="375" r:id="rId16"/>
    <p:sldId id="307" r:id="rId17"/>
    <p:sldId id="313" r:id="rId18"/>
    <p:sldId id="338" r:id="rId19"/>
    <p:sldId id="379" r:id="rId20"/>
    <p:sldId id="339" r:id="rId21"/>
    <p:sldId id="380" r:id="rId22"/>
    <p:sldId id="335" r:id="rId23"/>
    <p:sldId id="308" r:id="rId24"/>
    <p:sldId id="350" r:id="rId25"/>
    <p:sldId id="376" r:id="rId26"/>
    <p:sldId id="345" r:id="rId27"/>
    <p:sldId id="349" r:id="rId28"/>
    <p:sldId id="346" r:id="rId29"/>
    <p:sldId id="347" r:id="rId30"/>
    <p:sldId id="348" r:id="rId31"/>
    <p:sldId id="319" r:id="rId32"/>
    <p:sldId id="364" r:id="rId33"/>
    <p:sldId id="377" r:id="rId34"/>
    <p:sldId id="365" r:id="rId35"/>
    <p:sldId id="320" r:id="rId36"/>
    <p:sldId id="272" r:id="rId37"/>
    <p:sldId id="382" r:id="rId38"/>
    <p:sldId id="3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1C2A"/>
    <a:srgbClr val="205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1876" autoAdjust="0"/>
  </p:normalViewPr>
  <p:slideViewPr>
    <p:cSldViewPr>
      <p:cViewPr varScale="1">
        <p:scale>
          <a:sx n="45" d="100"/>
          <a:sy n="45" d="100"/>
        </p:scale>
        <p:origin x="1272" y="24"/>
      </p:cViewPr>
      <p:guideLst>
        <p:guide orient="horz" pos="2160"/>
        <p:guide pos="3840"/>
      </p:guideLst>
    </p:cSldViewPr>
  </p:slideViewPr>
  <p:notesTextViewPr>
    <p:cViewPr>
      <p:scale>
        <a:sx n="3" d="2"/>
        <a:sy n="3" d="2"/>
      </p:scale>
      <p:origin x="0" y="0"/>
    </p:cViewPr>
  </p:notesTextViewPr>
  <p:notesViewPr>
    <p:cSldViewPr>
      <p:cViewPr varScale="1">
        <p:scale>
          <a:sx n="58" d="100"/>
          <a:sy n="58" d="100"/>
        </p:scale>
        <p:origin x="302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1975F-4401-4728-A996-40FF46DA23FA}"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0AE20-B9C5-4920-8392-DB25C42A288D}" type="slidenum">
              <a:rPr lang="en-US" smtClean="0"/>
              <a:t>‹#›</a:t>
            </a:fld>
            <a:endParaRPr lang="en-US"/>
          </a:p>
        </p:txBody>
      </p:sp>
    </p:spTree>
    <p:extLst>
      <p:ext uri="{BB962C8B-B14F-4D97-AF65-F5344CB8AC3E}">
        <p14:creationId xmlns:p14="http://schemas.microsoft.com/office/powerpoint/2010/main" val="16464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A39C0A-C793-4372-962D-3E4173FA06F6}" type="slidenum">
              <a:rPr lang="en-US" smtClean="0"/>
              <a:t>1</a:t>
            </a:fld>
            <a:endParaRPr lang="en-US"/>
          </a:p>
        </p:txBody>
      </p:sp>
    </p:spTree>
    <p:extLst>
      <p:ext uri="{BB962C8B-B14F-4D97-AF65-F5344CB8AC3E}">
        <p14:creationId xmlns:p14="http://schemas.microsoft.com/office/powerpoint/2010/main" val="1933575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a:t>
            </a:r>
            <a:r>
              <a:rPr lang="en-US" baseline="0" dirty="0"/>
              <a:t> the UMLS provides access to terminology data.</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10</a:t>
            </a:fld>
            <a:endParaRPr lang="en-US"/>
          </a:p>
        </p:txBody>
      </p:sp>
    </p:spTree>
    <p:extLst>
      <p:ext uri="{BB962C8B-B14F-4D97-AF65-F5344CB8AC3E}">
        <p14:creationId xmlns:p14="http://schemas.microsoft.com/office/powerpoint/2010/main" val="330187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a:t>
            </a:r>
            <a:r>
              <a:rPr lang="en-US" baseline="0" dirty="0"/>
              <a:t> Terminology data is not always freely available. Some terminologies are free to download on the web. Medical Subject Headings, for instance. Others are not available freely on the web, and in some cases are licensed for a fee. This makes it challenging for researchers to gather all of the terminology data that they might need for a particular project. As a solution, NLM has negotiated the rights to redistribute many terminologies via the UMLS for use in research. Users must sign up for a free account and agree to the terms of the UMLS </a:t>
            </a:r>
            <a:r>
              <a:rPr lang="en-US" baseline="0" dirty="0" err="1"/>
              <a:t>Metathesaurus</a:t>
            </a:r>
            <a:r>
              <a:rPr lang="en-US" baseline="0" dirty="0"/>
              <a:t> License. This license stipulates what can and cannot be done with individual terminologies in the UMLS. Some terminologies, such as those produced by the U.S. government have very few restrictions on their use. Others are restricted to research use only. Anyone can sign up for an account, including you. The account gives you access to the UMLS, as well as </a:t>
            </a:r>
            <a:r>
              <a:rPr lang="en-US" baseline="0" dirty="0" err="1"/>
              <a:t>RxNorm</a:t>
            </a:r>
            <a:r>
              <a:rPr lang="en-US" baseline="0" dirty="0"/>
              <a:t>, SNOMED CT, the Value Set Authority Center, and other NLM data and applications. Once you sign up for an account, you can use UMLS. There are three main ways to use the UMLS. </a:t>
            </a:r>
          </a:p>
        </p:txBody>
      </p:sp>
      <p:sp>
        <p:nvSpPr>
          <p:cNvPr id="4" name="Slide Number Placeholder 3"/>
          <p:cNvSpPr>
            <a:spLocks noGrp="1"/>
          </p:cNvSpPr>
          <p:nvPr>
            <p:ph type="sldNum" sz="quarter" idx="5"/>
          </p:nvPr>
        </p:nvSpPr>
        <p:spPr/>
        <p:txBody>
          <a:bodyPr/>
          <a:lstStyle/>
          <a:p>
            <a:fld id="{08DF478F-AB43-974B-97E4-1094F6AAE9AE}" type="slidenum">
              <a:rPr lang="en-US" smtClean="0"/>
              <a:t>11</a:t>
            </a:fld>
            <a:endParaRPr lang="en-US"/>
          </a:p>
        </p:txBody>
      </p:sp>
    </p:spTree>
    <p:extLst>
      <p:ext uri="{BB962C8B-B14F-4D97-AF65-F5344CB8AC3E}">
        <p14:creationId xmlns:p14="http://schemas.microsoft.com/office/powerpoint/2010/main" val="345169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main ways to access the UMLS. Most users download the UMLS and use it locally in their own environment. There’s also a web interface and a REST API for machines to interface remotely with the UMLS.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12</a:t>
            </a:fld>
            <a:endParaRPr lang="en-US"/>
          </a:p>
        </p:txBody>
      </p:sp>
    </p:spTree>
    <p:extLst>
      <p:ext uri="{BB962C8B-B14F-4D97-AF65-F5344CB8AC3E}">
        <p14:creationId xmlns:p14="http://schemas.microsoft.com/office/powerpoint/2010/main" val="138282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’m not going to demonstrate the UMLS in the presentation. The data is too complex to cover in the time allotted. But I do</a:t>
            </a:r>
            <a:r>
              <a:rPr lang="en-US" dirty="0"/>
              <a:t> want to give you</a:t>
            </a:r>
            <a:r>
              <a:rPr lang="en-US" baseline="0" dirty="0"/>
              <a:t> a sense of what you get when you download the UMLS. The UMLS download includes several gigabytes of data as well as some tools to help you use that data. </a:t>
            </a:r>
            <a:r>
              <a:rPr lang="en-US" dirty="0"/>
              <a:t>The</a:t>
            </a:r>
            <a:r>
              <a:rPr lang="en-US" baseline="0" dirty="0"/>
              <a:t> UMLS </a:t>
            </a:r>
            <a:r>
              <a:rPr lang="en-US" baseline="0" dirty="0" err="1"/>
              <a:t>Metathesaurus</a:t>
            </a:r>
            <a:r>
              <a:rPr lang="en-US" baseline="0" dirty="0"/>
              <a:t> is the primary data component of the UMLS. I want you to picture in your mind a list of 14 million names. These names come from 209 different source terminologies in 25 different languages grouped into 3.8 million concepts. In addition to the names, there are 78 million relationships both hierarchical (picture a taxonomy) and non-hierarchical. There are also definitions and other attributes as well as word indexes and other information.</a:t>
            </a:r>
          </a:p>
          <a:p>
            <a:endParaRPr lang="en-US" baseline="0" dirty="0"/>
          </a:p>
          <a:p>
            <a:r>
              <a:rPr lang="en-US" baseline="0" dirty="0"/>
              <a:t>Complementing the </a:t>
            </a:r>
            <a:r>
              <a:rPr lang="en-US" baseline="0" dirty="0" err="1"/>
              <a:t>Metathesaurus</a:t>
            </a:r>
            <a:r>
              <a:rPr lang="en-US" baseline="0" dirty="0"/>
              <a:t> is the Semantic Network. The Semantic Network is a classification scheme for the UMLS concepts. It includes 127 broad classes called Semantic Types and every UMLS Concept gets at least one Semantic Type. </a:t>
            </a:r>
          </a:p>
          <a:p>
            <a:endParaRPr lang="en-US" baseline="0" dirty="0"/>
          </a:p>
          <a:p>
            <a:r>
              <a:rPr lang="en-US" baseline="0" dirty="0"/>
              <a:t>Finally, there is the SPECIALIST Lexicon, which includes over 500 thousand lexical records that are useful in handling the lexical variation that occurs in natural language. When you download the UMLS, this is the data that you get.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13</a:t>
            </a:fld>
            <a:endParaRPr lang="en-US"/>
          </a:p>
        </p:txBody>
      </p:sp>
    </p:spTree>
    <p:extLst>
      <p:ext uri="{BB962C8B-B14F-4D97-AF65-F5344CB8AC3E}">
        <p14:creationId xmlns:p14="http://schemas.microsoft.com/office/powerpoint/2010/main" val="3778117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to terminology data you also get tools. These help in configuring the UMLS, loading the data into relational databases and browsing the data locally on your machine. </a:t>
            </a:r>
            <a:r>
              <a:rPr lang="en-US" dirty="0"/>
              <a:t>By</a:t>
            </a:r>
            <a:r>
              <a:rPr lang="en-US" baseline="0" dirty="0"/>
              <a:t> providing access to terminologies and providing tools to use them, we make it easier for researchers and application developers to do their work.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14</a:t>
            </a:fld>
            <a:endParaRPr lang="en-US"/>
          </a:p>
        </p:txBody>
      </p:sp>
    </p:spTree>
    <p:extLst>
      <p:ext uri="{BB962C8B-B14F-4D97-AF65-F5344CB8AC3E}">
        <p14:creationId xmlns:p14="http://schemas.microsoft.com/office/powerpoint/2010/main" val="1690240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l</a:t>
            </a:r>
            <a:r>
              <a:rPr lang="en-US" dirty="0"/>
              <a:t>et’s talk about how UMLS provides a common data model for terminologies.</a:t>
            </a:r>
            <a:r>
              <a:rPr lang="en-US" baseline="0" dirty="0"/>
              <a:t>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15</a:t>
            </a:fld>
            <a:endParaRPr lang="en-US"/>
          </a:p>
        </p:txBody>
      </p:sp>
    </p:spTree>
    <p:extLst>
      <p:ext uri="{BB962C8B-B14F-4D97-AF65-F5344CB8AC3E}">
        <p14:creationId xmlns:p14="http://schemas.microsoft.com/office/powerpoint/2010/main" val="2504087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problem: </a:t>
            </a:r>
            <a:r>
              <a:rPr lang="en-US" sz="800" kern="1200" dirty="0">
                <a:solidFill>
                  <a:schemeClr val="tx1"/>
                </a:solidFill>
                <a:latin typeface="+mn-lt"/>
                <a:ea typeface="+mn-ea"/>
                <a:cs typeface="+mn-cs"/>
              </a:rPr>
              <a:t>Terminology data is represented in a variety of formats according to a variety of data models. If I want to use multiple</a:t>
            </a:r>
            <a:r>
              <a:rPr lang="en-US" sz="800" kern="1200" baseline="0" dirty="0">
                <a:solidFill>
                  <a:schemeClr val="tx1"/>
                </a:solidFill>
                <a:latin typeface="+mn-lt"/>
                <a:ea typeface="+mn-ea"/>
                <a:cs typeface="+mn-cs"/>
              </a:rPr>
              <a:t> terminologies in my information system, I have to first understand each one in order to implement properly.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baseline="0" dirty="0">
                <a:solidFill>
                  <a:schemeClr val="tx1"/>
                </a:solidFill>
                <a:latin typeface="+mn-lt"/>
                <a:ea typeface="+mn-ea"/>
                <a:cs typeface="+mn-cs"/>
              </a:rPr>
              <a:t>UMLS does the work for me by representing terminologies according to a standard data model. Just to give you an example of how that works, I mentioned that there are 14 million names in the UMLS. All of those names and their identifiers and their source terminologies are presented in one table in the UMLS. If I want to use names and identifiers from various terminologies in my application, the UMLS provides them all in one file. Similarly, hierarchical and other relationships that are asserted in the UMLS source terminologies are presented in a single table according to a single model. This is incredibly convenient, because as an implementer, I do not have to do any modeling work. I can go ahead and use the data because every terminology is represented in the same manner. </a:t>
            </a:r>
            <a:endParaRPr lang="en-US" dirty="0"/>
          </a:p>
        </p:txBody>
      </p:sp>
      <p:sp>
        <p:nvSpPr>
          <p:cNvPr id="4" name="Slide Number Placeholder 3"/>
          <p:cNvSpPr>
            <a:spLocks noGrp="1"/>
          </p:cNvSpPr>
          <p:nvPr>
            <p:ph type="sldNum" sz="quarter" idx="5"/>
          </p:nvPr>
        </p:nvSpPr>
        <p:spPr/>
        <p:txBody>
          <a:bodyPr/>
          <a:lstStyle/>
          <a:p>
            <a:fld id="{08DF478F-AB43-974B-97E4-1094F6AAE9AE}" type="slidenum">
              <a:rPr lang="en-US" smtClean="0"/>
              <a:t>16</a:t>
            </a:fld>
            <a:endParaRPr lang="en-US"/>
          </a:p>
        </p:txBody>
      </p:sp>
    </p:spTree>
    <p:extLst>
      <p:ext uri="{BB962C8B-B14F-4D97-AF65-F5344CB8AC3E}">
        <p14:creationId xmlns:p14="http://schemas.microsoft.com/office/powerpoint/2010/main" val="74574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example</a:t>
            </a:r>
            <a:r>
              <a:rPr lang="en-US" baseline="0" dirty="0"/>
              <a:t> of a UMLS implementation at the Cleveland Clinic as described in a manuscript published in 2018. The problem: how do you make patient data ready for researchers to discover and use? The Cleveland Clinic built a research-ready database that integrates identifiers, hierarchies and relationships from the UMLS.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17</a:t>
            </a:fld>
            <a:endParaRPr lang="en-US"/>
          </a:p>
        </p:txBody>
      </p:sp>
    </p:spTree>
    <p:extLst>
      <p:ext uri="{BB962C8B-B14F-4D97-AF65-F5344CB8AC3E}">
        <p14:creationId xmlns:p14="http://schemas.microsoft.com/office/powerpoint/2010/main" val="3269808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electronic health record system is meant for handling all of the data that must be managed by a healthcare provider. They are not really designed for researchers to use. </a:t>
            </a:r>
            <a:r>
              <a:rPr lang="en-US" dirty="0"/>
              <a:t>The Cleveland Clinic converts electronic health record data from 185</a:t>
            </a:r>
            <a:r>
              <a:rPr lang="en-US" baseline="0" dirty="0"/>
              <a:t> tables in an EHR to 18 research-ready tables annotated with UMLS identifiers. They update this data on a weekly basis.</a:t>
            </a:r>
          </a:p>
          <a:p>
            <a:endParaRPr lang="en-US" baseline="0" dirty="0"/>
          </a:p>
          <a:p>
            <a:r>
              <a:rPr lang="en-US" baseline="0" dirty="0"/>
              <a:t>The result, and I’m going to quote the claims from the manuscript here, is that “Cleveland Clinic can do live population exploration as well as produce datasets for analysis faster than it takes most organizations to simply identify their base population.”</a:t>
            </a:r>
            <a:endParaRPr lang="en-US" dirty="0"/>
          </a:p>
          <a:p>
            <a:endParaRPr lang="en-US" dirty="0"/>
          </a:p>
          <a:p>
            <a:r>
              <a:rPr lang="en-US" dirty="0"/>
              <a:t>“By mapping as many variables as possible to UMLS identifiers, a simplified data structure can be implemented to store and query the EHR data. Because the UMLS combines many disparate medical vocabularies […], queries become simpler yet more robust with the UMLS’s inclusion of relationships, hierarchies, and synonyms...”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“Simplifying the data structure into UMLS identifiers saves thousands of hours in defining populations and extracting normalized data sets for analysis.”</a:t>
            </a:r>
          </a:p>
          <a:p>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18</a:t>
            </a:fld>
            <a:endParaRPr lang="en-US"/>
          </a:p>
        </p:txBody>
      </p:sp>
    </p:spTree>
    <p:extLst>
      <p:ext uri="{BB962C8B-B14F-4D97-AF65-F5344CB8AC3E}">
        <p14:creationId xmlns:p14="http://schemas.microsoft.com/office/powerpoint/2010/main" val="341745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is this applied in the Cleveland Clinic’s research database? Imagine</a:t>
            </a:r>
            <a:r>
              <a:rPr lang="en-US" baseline="0" dirty="0"/>
              <a:t> you want to study some patient records. You don’t want to study all of them. You want to identify a patient population. In this example from the manuscript, we’re identifying Diabetic patients on a GLP-1 medication with an HbA1c (that’s a blood test) of greater than 10. How do you isolate just those patients?</a:t>
            </a:r>
          </a:p>
          <a:p>
            <a:endParaRPr lang="en-US" baseline="0" dirty="0"/>
          </a:p>
          <a:p>
            <a:r>
              <a:rPr lang="en-US" baseline="0" dirty="0"/>
              <a:t>Turns out there are many different very specific diagnoses related to Diabetes Mellitus. Ultimately, it comes to over 26 hundred specific ways to code Diabetes. Fortunately, in the UMLS, there is a concept for Diabetes Mellitus, and because we aggregate hierarchies from multiple terminologies, it is possible to specify that concept and get a list of diagnoses that fall under or are descendants of that concept. Here’s just a sampling of terms from ICD9CM, ICD10CM and SNOMED CT that express the variety of ways in which diabetes mellitus can be described and qualified in standard terminologies. So using one UMLS concept, we have identified any patient diagnosed with some form of diabetes mellitus. </a:t>
            </a:r>
          </a:p>
        </p:txBody>
      </p:sp>
      <p:sp>
        <p:nvSpPr>
          <p:cNvPr id="4" name="Slide Number Placeholder 3"/>
          <p:cNvSpPr>
            <a:spLocks noGrp="1"/>
          </p:cNvSpPr>
          <p:nvPr>
            <p:ph type="sldNum" sz="quarter" idx="10"/>
          </p:nvPr>
        </p:nvSpPr>
        <p:spPr/>
        <p:txBody>
          <a:bodyPr/>
          <a:lstStyle/>
          <a:p>
            <a:fld id="{AA10AE20-B9C5-4920-8392-DB25C42A288D}" type="slidenum">
              <a:rPr lang="en-US" smtClean="0"/>
              <a:t>19</a:t>
            </a:fld>
            <a:endParaRPr lang="en-US"/>
          </a:p>
        </p:txBody>
      </p:sp>
    </p:spTree>
    <p:extLst>
      <p:ext uri="{BB962C8B-B14F-4D97-AF65-F5344CB8AC3E}">
        <p14:creationId xmlns:p14="http://schemas.microsoft.com/office/powerpoint/2010/main" val="71759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a:t>
            </a:r>
            <a:r>
              <a:rPr lang="en-US"/>
              <a:t>you for </a:t>
            </a:r>
            <a:r>
              <a:rPr lang="en-US" dirty="0"/>
              <a:t>the introduction, and thank you all for joining us for today’s session: Introduction</a:t>
            </a:r>
            <a:r>
              <a:rPr lang="en-US" baseline="0" dirty="0"/>
              <a:t> to the Unified Medical Language System. </a:t>
            </a:r>
            <a:r>
              <a:rPr lang="en-US" dirty="0"/>
              <a:t>My name is David Anderson. I am a librarian at the National Library of Medicine.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a:t>
            </a:fld>
            <a:endParaRPr lang="en-US"/>
          </a:p>
        </p:txBody>
      </p:sp>
    </p:spTree>
    <p:extLst>
      <p:ext uri="{BB962C8B-B14F-4D97-AF65-F5344CB8AC3E}">
        <p14:creationId xmlns:p14="http://schemas.microsoft.com/office/powerpoint/2010/main" val="3062292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can do the same for medications and lab tests. GLP-1 is a class of drugs identified in a terminology called MED-RT, and there is a corresponding UMLS concept. Again, because of the relationships aggregated in the UMLS, it is possible to identify 69 different medications associated with that drug class.</a:t>
            </a:r>
          </a:p>
          <a:p>
            <a:endParaRPr lang="en-US" baseline="0" dirty="0"/>
          </a:p>
          <a:p>
            <a:r>
              <a:rPr lang="en-US" baseline="0" dirty="0"/>
              <a:t>Finally, there is a UMLS concept for an HbA1c lab test. And by specifying that concept, the system can identify 15 different lab tests from the Cleveland Clinic’s EHR system.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20</a:t>
            </a:fld>
            <a:endParaRPr lang="en-US"/>
          </a:p>
        </p:txBody>
      </p:sp>
    </p:spTree>
    <p:extLst>
      <p:ext uri="{BB962C8B-B14F-4D97-AF65-F5344CB8AC3E}">
        <p14:creationId xmlns:p14="http://schemas.microsoft.com/office/powerpoint/2010/main" val="2577856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By specifying three values from the UMLS, we’ve quickly identified patients with 26 hundred different diagnoses, 69 different medications prescribed, and a score of greater than 10 on 15 different lab tests. Now, that patient data can be isolated and studied. </a:t>
            </a:r>
          </a:p>
          <a:p>
            <a:endParaRPr lang="en-US" baseline="0" dirty="0"/>
          </a:p>
          <a:p>
            <a:r>
              <a:rPr lang="en-US" dirty="0"/>
              <a:t>Hopefully </a:t>
            </a:r>
            <a:r>
              <a:rPr lang="en-US" baseline="0" dirty="0"/>
              <a:t>that gives you a sense for how a common data model for terminologies might provide value for researchers who want to study data that includes multiple terminologies. This is an example of where UMLS was implemented on a large scale in a production system. Most users of the UMLS are implementing it on a smaller scale for research and development projects, but they get the same benefit of a common data model for terminologies.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21</a:t>
            </a:fld>
            <a:endParaRPr lang="en-US"/>
          </a:p>
        </p:txBody>
      </p:sp>
    </p:spTree>
    <p:extLst>
      <p:ext uri="{BB962C8B-B14F-4D97-AF65-F5344CB8AC3E}">
        <p14:creationId xmlns:p14="http://schemas.microsoft.com/office/powerpoint/2010/main" val="336850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final takeaway,</a:t>
            </a:r>
            <a:r>
              <a:rPr lang="en-US" baseline="0" dirty="0"/>
              <a:t> I want to talk about how the UMLS provides interoperability through synonymy. I mention this last not because it’s the least important, but because if you remember anything from this talk, I want you to remember synonymy.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22</a:t>
            </a:fld>
            <a:endParaRPr lang="en-US"/>
          </a:p>
        </p:txBody>
      </p:sp>
    </p:spTree>
    <p:extLst>
      <p:ext uri="{BB962C8B-B14F-4D97-AF65-F5344CB8AC3E}">
        <p14:creationId xmlns:p14="http://schemas.microsoft.com/office/powerpoint/2010/main" val="3139115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Problem: Terminologies are not always linked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solution: </a:t>
            </a:r>
            <a:r>
              <a:rPr lang="en-US" sz="1000" kern="1200" dirty="0">
                <a:solidFill>
                  <a:schemeClr val="tx1"/>
                </a:solidFill>
                <a:latin typeface="+mn-lt"/>
                <a:ea typeface="+mn-ea"/>
                <a:cs typeface="+mn-cs"/>
              </a:rPr>
              <a:t>UMLS asserts synonymy by grouping names from different terminologies into concepts,</a:t>
            </a:r>
            <a:r>
              <a:rPr lang="en-US" sz="1000" kern="1200" baseline="0" dirty="0">
                <a:solidFill>
                  <a:schemeClr val="tx1"/>
                </a:solidFill>
                <a:latin typeface="+mn-lt"/>
                <a:ea typeface="+mn-ea"/>
                <a:cs typeface="+mn-cs"/>
              </a:rPr>
              <a:t> or units of meaning</a:t>
            </a:r>
            <a:r>
              <a:rPr lang="en-US" sz="1000" kern="1200" dirty="0">
                <a:solidFill>
                  <a:schemeClr val="tx1"/>
                </a:solidFill>
                <a:latin typeface="+mn-lt"/>
                <a:ea typeface="+mn-ea"/>
                <a:cs typeface="+mn-cs"/>
              </a:rPr>
              <a:t>. This can be used as a starting point for </a:t>
            </a:r>
            <a:r>
              <a:rPr lang="en-US" sz="1000" kern="1200" dirty="0" err="1">
                <a:solidFill>
                  <a:schemeClr val="tx1"/>
                </a:solidFill>
                <a:latin typeface="+mn-lt"/>
                <a:ea typeface="+mn-ea"/>
                <a:cs typeface="+mn-cs"/>
              </a:rPr>
              <a:t>crosswalking</a:t>
            </a:r>
            <a:r>
              <a:rPr lang="en-US" sz="1000" kern="1200" dirty="0">
                <a:solidFill>
                  <a:schemeClr val="tx1"/>
                </a:solidFill>
                <a:latin typeface="+mn-lt"/>
                <a:ea typeface="+mn-ea"/>
                <a:cs typeface="+mn-cs"/>
              </a:rPr>
              <a:t> from one terminology to another. </a:t>
            </a:r>
            <a:r>
              <a:rPr lang="en-US" baseline="0" dirty="0"/>
              <a:t>This is one of the key features of the UMLS, and I have been hinting at it throughout this talk. Every name in the UMLS is grouped with its synonyms. This grouping is known as a UMLS Concept, and each Concept gets a unique identifier that we assign. NLM asserts synonymy between names from different terminologies through a combination of algorithms and human editing. </a:t>
            </a:r>
            <a:endParaRPr lang="en-US" dirty="0"/>
          </a:p>
        </p:txBody>
      </p:sp>
      <p:sp>
        <p:nvSpPr>
          <p:cNvPr id="4" name="Slide Number Placeholder 3"/>
          <p:cNvSpPr>
            <a:spLocks noGrp="1"/>
          </p:cNvSpPr>
          <p:nvPr>
            <p:ph type="sldNum" sz="quarter" idx="5"/>
          </p:nvPr>
        </p:nvSpPr>
        <p:spPr/>
        <p:txBody>
          <a:bodyPr/>
          <a:lstStyle/>
          <a:p>
            <a:fld id="{08DF478F-AB43-974B-97E4-1094F6AAE9AE}" type="slidenum">
              <a:rPr lang="en-US" smtClean="0"/>
              <a:t>23</a:t>
            </a:fld>
            <a:endParaRPr lang="en-US"/>
          </a:p>
        </p:txBody>
      </p:sp>
    </p:spTree>
    <p:extLst>
      <p:ext uri="{BB962C8B-B14F-4D97-AF65-F5344CB8AC3E}">
        <p14:creationId xmlns:p14="http://schemas.microsoft.com/office/powerpoint/2010/main" val="63472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give you an idea what the UMLS data looks like. Let’s look at a specific</a:t>
            </a:r>
            <a:r>
              <a:rPr lang="en-US" baseline="0" dirty="0"/>
              <a:t> UMLS Concept for Addison Disease. As I mentioned, the UMLS groups biomedical names into units of meaning or concepts. Here are some names used to refer to Addison Disease. You can see here the kind of variation that exists. </a:t>
            </a:r>
          </a:p>
          <a:p>
            <a:endParaRPr lang="en-US" baseline="0" dirty="0"/>
          </a:p>
          <a:p>
            <a:r>
              <a:rPr lang="en-US" baseline="0" dirty="0"/>
              <a:t>Each of these comes from a UMLS Source Terminology. I’ve selected terms from MeSH, ICD-10-CM, </a:t>
            </a:r>
            <a:r>
              <a:rPr lang="en-US" baseline="0" dirty="0" err="1"/>
              <a:t>MedDRA</a:t>
            </a:r>
            <a:r>
              <a:rPr lang="en-US" baseline="0" dirty="0"/>
              <a:t>, SNOMED CT and the Spanish translation of MeSH. </a:t>
            </a:r>
          </a:p>
          <a:p>
            <a:endParaRPr lang="en-US" baseline="0" dirty="0"/>
          </a:p>
          <a:p>
            <a:r>
              <a:rPr lang="en-US" baseline="0" dirty="0"/>
              <a:t>Each name has a code assigned by its source terminology. These are identifiers that are used in real-world systems. For example, you’ll find SNOMED CT codes in a clinical system. You’ll find MeSH Descriptor codes in PubMed. </a:t>
            </a:r>
          </a:p>
          <a:p>
            <a:endParaRPr lang="en-US" baseline="0" dirty="0"/>
          </a:p>
          <a:p>
            <a:r>
              <a:rPr lang="en-US" baseline="0" dirty="0"/>
              <a:t>This data comes from the main UMLS </a:t>
            </a:r>
            <a:r>
              <a:rPr lang="en-US" baseline="0" dirty="0" err="1"/>
              <a:t>Metathesaurus</a:t>
            </a:r>
            <a:r>
              <a:rPr lang="en-US" baseline="0" dirty="0"/>
              <a:t> table, which has 14 million rows, one for each of 14 million names. Each unique string from a unique source with a unique code is called an “atom,” and each gets a unique identifier. </a:t>
            </a:r>
          </a:p>
          <a:p>
            <a:endParaRPr lang="en-US" baseline="0" dirty="0"/>
          </a:p>
          <a:p>
            <a:r>
              <a:rPr lang="en-US" baseline="0" dirty="0"/>
              <a:t>Finally all of these names or atoms are considered synonyms in the UMLS, and they are given the same Concept Unique Identifier. This is how we link names and codes from different terminologies together in the UMLS.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24</a:t>
            </a:fld>
            <a:endParaRPr lang="en-US"/>
          </a:p>
        </p:txBody>
      </p:sp>
    </p:spTree>
    <p:extLst>
      <p:ext uri="{BB962C8B-B14F-4D97-AF65-F5344CB8AC3E}">
        <p14:creationId xmlns:p14="http://schemas.microsoft.com/office/powerpoint/2010/main" val="2234245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is this applied? I mentioned </a:t>
            </a:r>
            <a:r>
              <a:rPr lang="en-US" baseline="0" dirty="0" err="1"/>
              <a:t>crosswalking</a:t>
            </a:r>
            <a:r>
              <a:rPr lang="en-US" baseline="0" dirty="0"/>
              <a:t> from one terminology to another. Say you have a set of data that is annotated with one terminology, and but you need it to be annotated with another terminology for whatever reason. UMLS can provide the link to be able to do that. I do want to note that synonymy can be subjective. Synonymy as its represented in the UMLS may not always be valid in your specific context. That’s why we say that UMLS is a starting point for </a:t>
            </a:r>
            <a:r>
              <a:rPr lang="en-US" baseline="0" dirty="0" err="1"/>
              <a:t>crosswalking</a:t>
            </a:r>
            <a:r>
              <a:rPr lang="en-US" baseline="0" dirty="0"/>
              <a:t> between terminologies. Some additional review may be required. Even so, this is a common use for the UMLS. Another use is identifying meaning in text. </a:t>
            </a:r>
            <a:endParaRPr lang="en-US" dirty="0"/>
          </a:p>
          <a:p>
            <a:endParaRPr lang="en-US" dirty="0"/>
          </a:p>
        </p:txBody>
      </p:sp>
      <p:sp>
        <p:nvSpPr>
          <p:cNvPr id="4" name="Slide Number Placeholder 3"/>
          <p:cNvSpPr>
            <a:spLocks noGrp="1"/>
          </p:cNvSpPr>
          <p:nvPr>
            <p:ph type="sldNum" sz="quarter" idx="5"/>
          </p:nvPr>
        </p:nvSpPr>
        <p:spPr/>
        <p:txBody>
          <a:bodyPr/>
          <a:lstStyle/>
          <a:p>
            <a:fld id="{08DF478F-AB43-974B-97E4-1094F6AAE9AE}" type="slidenum">
              <a:rPr lang="en-US" smtClean="0"/>
              <a:t>25</a:t>
            </a:fld>
            <a:endParaRPr lang="en-US"/>
          </a:p>
        </p:txBody>
      </p:sp>
    </p:spTree>
    <p:extLst>
      <p:ext uri="{BB962C8B-B14F-4D97-AF65-F5344CB8AC3E}">
        <p14:creationId xmlns:p14="http://schemas.microsoft.com/office/powerpoint/2010/main" val="33360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a:t>
            </a:r>
            <a:r>
              <a:rPr lang="en-US" baseline="0" dirty="0"/>
              <a:t> Medical data in the real world is often unstructured. For example, clinical notes. A doctor might type up or dictate notes about a patient encounter. A radiologist might write up a report on MRI imaging for the doctor who requested the MRI. Or a psychiatrist might write up a discharge summary for a patient who is being discharged. All of this generates a lot of data that can be studied and analyzed. In addition to clinical notes, we can also study the contents of biomedical research databases, including literature abstracts and full text. </a:t>
            </a:r>
          </a:p>
          <a:p>
            <a:endParaRPr lang="en-US" baseline="0" dirty="0"/>
          </a:p>
          <a:p>
            <a:r>
              <a:rPr lang="en-US" baseline="0" dirty="0"/>
              <a:t>One of the ways that can be done is to use the UMLS to identify meaning in text in combination with various tools. The synonymy in the UMLS allows it to link words in text to UMLS concepts and by extension codes in standard terminologies. </a:t>
            </a:r>
            <a:endParaRPr lang="en-US" dirty="0"/>
          </a:p>
        </p:txBody>
      </p:sp>
      <p:sp>
        <p:nvSpPr>
          <p:cNvPr id="4" name="Slide Number Placeholder 3"/>
          <p:cNvSpPr>
            <a:spLocks noGrp="1"/>
          </p:cNvSpPr>
          <p:nvPr>
            <p:ph type="sldNum" sz="quarter" idx="5"/>
          </p:nvPr>
        </p:nvSpPr>
        <p:spPr/>
        <p:txBody>
          <a:bodyPr/>
          <a:lstStyle/>
          <a:p>
            <a:fld id="{08DF478F-AB43-974B-97E4-1094F6AAE9AE}" type="slidenum">
              <a:rPr lang="en-US" smtClean="0"/>
              <a:t>26</a:t>
            </a:fld>
            <a:endParaRPr lang="en-US"/>
          </a:p>
        </p:txBody>
      </p:sp>
    </p:spTree>
    <p:extLst>
      <p:ext uri="{BB962C8B-B14F-4D97-AF65-F5344CB8AC3E}">
        <p14:creationId xmlns:p14="http://schemas.microsoft.com/office/powerpoint/2010/main" val="1124089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identify meaning in text?</a:t>
            </a:r>
            <a:r>
              <a:rPr lang="en-US" baseline="0" dirty="0"/>
              <a:t> One reason is to improve search and retrieval by annotating records in a research database. Identifying co-occurrences of concepts in text can help in formulating research hypotheses. Clinical notes like the ones described earlier can be processed on the fly in order to improve clinical documentation or provide coding suggestions. Finally, going back to our Cleveland Clinic example, it might be helpful to process text in order to help identify a patient population. The idea is to provide some structure to data that was previously unstructured.</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27</a:t>
            </a:fld>
            <a:endParaRPr lang="en-US"/>
          </a:p>
        </p:txBody>
      </p:sp>
    </p:spTree>
    <p:extLst>
      <p:ext uri="{BB962C8B-B14F-4D97-AF65-F5344CB8AC3E}">
        <p14:creationId xmlns:p14="http://schemas.microsoft.com/office/powerpoint/2010/main" val="9001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do this with UMLS? UMLS</a:t>
            </a:r>
            <a:r>
              <a:rPr lang="en-US" baseline="0" dirty="0"/>
              <a:t> can be combined with tools that help with the processing of text. If you look at the biomedical literature, you will see some of these tools mentioned. </a:t>
            </a:r>
            <a:r>
              <a:rPr lang="en-US" baseline="0" dirty="0" err="1"/>
              <a:t>MetaMap</a:t>
            </a:r>
            <a:r>
              <a:rPr lang="en-US" baseline="0" dirty="0"/>
              <a:t> is an NLM tool for recognizing UMLS concepts in text. The Medical Text Indexer is a tool for automated indexing of the biomedical literature. MeSH on Demand uses the Medical Text Indexer to extract MeSH terms via UMLS Concepts. </a:t>
            </a:r>
            <a:r>
              <a:rPr lang="en-US" baseline="0" dirty="0" err="1"/>
              <a:t>SemRep</a:t>
            </a:r>
            <a:r>
              <a:rPr lang="en-US" baseline="0" dirty="0"/>
              <a:t> is a tool for extracting more complex assertions from text – for example – detecting if one condition complicates another. </a:t>
            </a:r>
          </a:p>
          <a:p>
            <a:endParaRPr lang="en-US" baseline="0" dirty="0"/>
          </a:p>
          <a:p>
            <a:r>
              <a:rPr lang="en-US" baseline="0" dirty="0"/>
              <a:t>There are also many third-party tools that have been developed for use with the UMLS. Apache </a:t>
            </a:r>
            <a:r>
              <a:rPr lang="en-US" baseline="0" dirty="0" err="1"/>
              <a:t>cTakes</a:t>
            </a:r>
            <a:r>
              <a:rPr lang="en-US" baseline="0" dirty="0"/>
              <a:t> and CLAMP are used to analyze clinical free-text, and they package subsets of the UMLS, which acts as a knowledge base for these tools. </a:t>
            </a:r>
          </a:p>
        </p:txBody>
      </p:sp>
      <p:sp>
        <p:nvSpPr>
          <p:cNvPr id="4" name="Slide Number Placeholder 3"/>
          <p:cNvSpPr>
            <a:spLocks noGrp="1"/>
          </p:cNvSpPr>
          <p:nvPr>
            <p:ph type="sldNum" sz="quarter" idx="10"/>
          </p:nvPr>
        </p:nvSpPr>
        <p:spPr/>
        <p:txBody>
          <a:bodyPr/>
          <a:lstStyle/>
          <a:p>
            <a:fld id="{AA10AE20-B9C5-4920-8392-DB25C42A288D}" type="slidenum">
              <a:rPr lang="en-US" smtClean="0"/>
              <a:t>28</a:t>
            </a:fld>
            <a:endParaRPr lang="en-US"/>
          </a:p>
        </p:txBody>
      </p:sp>
    </p:spTree>
    <p:extLst>
      <p:ext uri="{BB962C8B-B14F-4D97-AF65-F5344CB8AC3E}">
        <p14:creationId xmlns:p14="http://schemas.microsoft.com/office/powerpoint/2010/main" val="426512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a basic example of how you can identify meaning in text, let’s look at the NLM’s MeSH on Demand. This application looks at some text and finds subject terms via UMLS Concepts. Here we have an abstract from a highly-cited paper on Type 2 Diabetes. If we input that text into MeSH on Demand, it will output a set of MeSH terms that are mentioned in that text. Then it provides some options for searching PubMed.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29</a:t>
            </a:fld>
            <a:endParaRPr lang="en-US"/>
          </a:p>
        </p:txBody>
      </p:sp>
    </p:spTree>
    <p:extLst>
      <p:ext uri="{BB962C8B-B14F-4D97-AF65-F5344CB8AC3E}">
        <p14:creationId xmlns:p14="http://schemas.microsoft.com/office/powerpoint/2010/main" val="20956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want to start by identifying some problems that a biomedical researcher might encounter with regard to terminology. I’ll ask you to imagine that you are studying a set of patient records from an electronic health record system. These patient records might include information about diagnoses, drugs prescribed, lab tests, procedures, and billing information, as well as free-text notes recorded by health professionals. How do you wrangle all of that information so that you can meaningfully analyze it. Standard terminologies provide the backbone for health systems by acting as a standard language for information exchange. </a:t>
            </a:r>
          </a:p>
          <a:p>
            <a:endParaRPr lang="en-US" baseline="0" dirty="0"/>
          </a:p>
          <a:p>
            <a:r>
              <a:rPr lang="en-US" baseline="0" dirty="0"/>
              <a:t>But there are many biomedical terminologies in use in different contexts. A few are displayed in this slide. There is no one unifying terminology for biomedicine. There are good reasons for this, but the sheer number of terminologies presents some challenges. </a:t>
            </a:r>
          </a:p>
          <a:p>
            <a:endParaRPr lang="en-US" baseline="0" dirty="0"/>
          </a:p>
          <a:p>
            <a:r>
              <a:rPr lang="en-US" baseline="0" dirty="0"/>
              <a:t>Terminologies come in a variety of formats and a variety of data models. They are curated by various organizations for various purposes. It can be challenging to understand how each terminology is organized, because they are all different. </a:t>
            </a:r>
          </a:p>
          <a:p>
            <a:endParaRPr lang="en-US" baseline="0" dirty="0"/>
          </a:p>
          <a:p>
            <a:r>
              <a:rPr lang="en-US" baseline="0" dirty="0"/>
              <a:t>Terminologies do not necessarily link to each other. You might have two different datasets that are annotated with different terminologies, and you need to link them together. Sometimes those links are not available, so where do you start? </a:t>
            </a:r>
          </a:p>
          <a:p>
            <a:endParaRPr lang="en-US" baseline="0" dirty="0"/>
          </a:p>
          <a:p>
            <a:r>
              <a:rPr lang="en-US" baseline="0" dirty="0"/>
              <a:t>Finally, terminologies are not always freely available. Imagine you need to look up some identifiers or codes from a terminology for your research project, only to find that there is no easily accessible version of that terminology for you to reference. </a:t>
            </a:r>
          </a:p>
        </p:txBody>
      </p:sp>
      <p:sp>
        <p:nvSpPr>
          <p:cNvPr id="4" name="Slide Number Placeholder 3"/>
          <p:cNvSpPr>
            <a:spLocks noGrp="1"/>
          </p:cNvSpPr>
          <p:nvPr>
            <p:ph type="sldNum" sz="quarter" idx="5"/>
          </p:nvPr>
        </p:nvSpPr>
        <p:spPr/>
        <p:txBody>
          <a:bodyPr/>
          <a:lstStyle/>
          <a:p>
            <a:fld id="{08DF478F-AB43-974B-97E4-1094F6AAE9AE}" type="slidenum">
              <a:rPr lang="en-US" smtClean="0"/>
              <a:t>3</a:t>
            </a:fld>
            <a:endParaRPr lang="en-US"/>
          </a:p>
        </p:txBody>
      </p:sp>
    </p:spTree>
    <p:extLst>
      <p:ext uri="{BB962C8B-B14F-4D97-AF65-F5344CB8AC3E}">
        <p14:creationId xmlns:p14="http://schemas.microsoft.com/office/powerpoint/2010/main" val="165612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 of the third-party tools. This is CLAMP: Clinical Language Annotation, Modeling and Processing Toolkit. And I want to show this one because it has a nice</a:t>
            </a:r>
            <a:r>
              <a:rPr lang="en-US" baseline="0" dirty="0"/>
              <a:t> color-coded demo. </a:t>
            </a:r>
          </a:p>
          <a:p>
            <a:endParaRPr lang="en-US" baseline="0" dirty="0"/>
          </a:p>
          <a:p>
            <a:r>
              <a:rPr lang="en-US" baseline="0" dirty="0"/>
              <a:t>This is a psychiatric discharge summary for a patient with mood swings and oppositional defiant disorder. You can see that this mostly unstructured text. If you run the demo, we a get a nice color-coded summary that has classified the text in terms of problems, treatments, tests, drugs prescribed. Behind the scenes, it also identifies a UMLS Concept. This application detects some more complex ideas. For instance, it can detect a drug, its strength, and other attributes of the medication. You could imagine running this application on thousands of psychiatric discharge summaries in order to identify patterns in a set of documents. </a:t>
            </a:r>
          </a:p>
        </p:txBody>
      </p:sp>
      <p:sp>
        <p:nvSpPr>
          <p:cNvPr id="4" name="Slide Number Placeholder 3"/>
          <p:cNvSpPr>
            <a:spLocks noGrp="1"/>
          </p:cNvSpPr>
          <p:nvPr>
            <p:ph type="sldNum" sz="quarter" idx="10"/>
          </p:nvPr>
        </p:nvSpPr>
        <p:spPr/>
        <p:txBody>
          <a:bodyPr/>
          <a:lstStyle/>
          <a:p>
            <a:fld id="{AA10AE20-B9C5-4920-8392-DB25C42A288D}" type="slidenum">
              <a:rPr lang="en-US" smtClean="0"/>
              <a:t>30</a:t>
            </a:fld>
            <a:endParaRPr lang="en-US"/>
          </a:p>
        </p:txBody>
      </p:sp>
    </p:spTree>
    <p:extLst>
      <p:ext uri="{BB962C8B-B14F-4D97-AF65-F5344CB8AC3E}">
        <p14:creationId xmlns:p14="http://schemas.microsoft.com/office/powerpoint/2010/main" val="1584392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homework</a:t>
            </a:r>
            <a:r>
              <a:rPr lang="en-US" baseline="0" dirty="0"/>
              <a:t> is to remember these takeaways, and if anyone asks you about the UMLS, here are a few things you can tell them. The UMLS provides access to terminology data, a common data model for terminologies, and interoperability through synonymy. Users of the UMLS take advantage of these features in a wide variety of ways, and there are a few different kinds of users.</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31</a:t>
            </a:fld>
            <a:endParaRPr lang="en-US"/>
          </a:p>
        </p:txBody>
      </p:sp>
    </p:spTree>
    <p:extLst>
      <p:ext uri="{BB962C8B-B14F-4D97-AF65-F5344CB8AC3E}">
        <p14:creationId xmlns:p14="http://schemas.microsoft.com/office/powerpoint/2010/main" val="10547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t>
            </a:r>
            <a:r>
              <a:rPr lang="en-US" baseline="0" dirty="0"/>
              <a:t> uses the UMLS? We’ve been updating the UMLS for 29 years now. Even so, for the past few years, the number of downloads and the number of users of our interfaces have increased significantly. Most users fall into these main categories. Researchers are the primary user of the UMLS. Researchers focus on a few different areas. They might work to further the field of natural language processing and machine learning by developing tools and algorithms that can be used and reused in the analysis of health data. They might use those tools and algorithms in conjunction with UMLS to test hypotheses by processing patient records and insurance claims data. Researchers also study terminologies themselves in order to improve them.</a:t>
            </a:r>
          </a:p>
          <a:p>
            <a:endParaRPr lang="en-US" baseline="0" dirty="0"/>
          </a:p>
          <a:p>
            <a:r>
              <a:rPr lang="en-US" baseline="0" dirty="0"/>
              <a:t>Health Application Developers include developers of large electronic health record systems used by hospitals as well as developers of research databases, terminology services, and other specialized applications in the healthcare space. These applications might support clinical care, provide access to electronic health record data for research purposes, enable searching of the biomedical literature or other records, or target specific problems in the healthcare space. </a:t>
            </a:r>
          </a:p>
          <a:p>
            <a:endParaRPr lang="en-US" baseline="0" dirty="0"/>
          </a:p>
          <a:p>
            <a:r>
              <a:rPr lang="en-US" baseline="0" dirty="0"/>
              <a:t>Health Service Providers include hospitals and other healthcare providers, and they are typical users of the applications I just mentioned. They may rely on UMLS for displaying terms in their systems, performing complex queries, improving clinical documentation, automated coding suggestions, clinical decision support, and reporting information to registries and regulatory agencies. </a:t>
            </a:r>
          </a:p>
          <a:p>
            <a:endParaRPr lang="en-US" baseline="0" dirty="0"/>
          </a:p>
          <a:p>
            <a:r>
              <a:rPr lang="en-US" baseline="0" dirty="0"/>
              <a:t>Educators use UMLS as a teaching tool for natural language processing and medical terminology courses.</a:t>
            </a:r>
          </a:p>
          <a:p>
            <a:endParaRPr lang="en-US" baseline="0" dirty="0"/>
          </a:p>
          <a:p>
            <a:r>
              <a:rPr lang="en-US" baseline="0" dirty="0"/>
              <a:t>Not all users fall neatly into these categories. Other users of the UMLS include terminology publishers, pharmaceutical companies, insurance companies, regulatory agencies and standards organizations. </a:t>
            </a:r>
          </a:p>
        </p:txBody>
      </p:sp>
      <p:sp>
        <p:nvSpPr>
          <p:cNvPr id="4" name="Slide Number Placeholder 3"/>
          <p:cNvSpPr>
            <a:spLocks noGrp="1"/>
          </p:cNvSpPr>
          <p:nvPr>
            <p:ph type="sldNum" sz="quarter" idx="10"/>
          </p:nvPr>
        </p:nvSpPr>
        <p:spPr/>
        <p:txBody>
          <a:bodyPr/>
          <a:lstStyle/>
          <a:p>
            <a:fld id="{AA10AE20-B9C5-4920-8392-DB25C42A288D}" type="slidenum">
              <a:rPr lang="en-US" smtClean="0"/>
              <a:t>32</a:t>
            </a:fld>
            <a:endParaRPr lang="en-US"/>
          </a:p>
        </p:txBody>
      </p:sp>
    </p:spTree>
    <p:extLst>
      <p:ext uri="{BB962C8B-B14F-4D97-AF65-F5344CB8AC3E}">
        <p14:creationId xmlns:p14="http://schemas.microsoft.com/office/powerpoint/2010/main" val="3836248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difficult to express</a:t>
            </a:r>
            <a:r>
              <a:rPr lang="en-US" baseline="0" dirty="0"/>
              <a:t> the variety of uses of the UMLS. This presentation really only scratches the surface, so I wanted to share some more interesting recent implementations from the UMLS to give you a sense of the variety of scenarios where UMLS can play a role. </a:t>
            </a:r>
          </a:p>
          <a:p>
            <a:endParaRPr lang="en-US" baseline="0" dirty="0"/>
          </a:p>
          <a:p>
            <a:r>
              <a:rPr lang="en-US" baseline="0" dirty="0"/>
              <a:t>UMLS is implemented in clinical systems. Some examples include clinical documentation improvement products, an EHR virtual assistant and transcriptionist for doctors, and automated clinical coding systems. </a:t>
            </a:r>
          </a:p>
          <a:p>
            <a:endParaRPr lang="en-US" baseline="0" dirty="0"/>
          </a:p>
          <a:p>
            <a:r>
              <a:rPr lang="en-US" baseline="0" dirty="0"/>
              <a:t>UMLS is often used for clinical research. UMLS has been used for linking pharmacovigilance sources to clinical data. For identifying metastatic disease in radiology reports. One startup is using AI techniques to match patients to clinical trials. </a:t>
            </a:r>
          </a:p>
          <a:p>
            <a:endParaRPr lang="en-US" baseline="0" dirty="0"/>
          </a:p>
          <a:p>
            <a:r>
              <a:rPr lang="en-US" baseline="0" dirty="0"/>
              <a:t>It’s implemented in research databases to help with search and retrieval. One startup is building a platform for visualizing research trends over time. It’s been used to annotate a tissue research database. And in a commercial toolkit for classifying content in biomedical databases. </a:t>
            </a:r>
          </a:p>
          <a:p>
            <a:endParaRPr lang="en-US" baseline="0" dirty="0"/>
          </a:p>
          <a:p>
            <a:r>
              <a:rPr lang="en-US" baseline="0" dirty="0"/>
              <a:t>Finally I want to mention translation. UMLS has terms from 25 different languages, and it has been integrated in </a:t>
            </a:r>
            <a:r>
              <a:rPr lang="en-US" baseline="0" dirty="0" err="1"/>
              <a:t>PanLex</a:t>
            </a:r>
            <a:r>
              <a:rPr lang="en-US" baseline="0" dirty="0"/>
              <a:t>, which bills itself as the world’s largest translation database. Some other examples - We’ve also seen it used as a translation tool for Brazilian Portuguese electronic health records and it’s been used to automate enrichment of French biomedical ontologies. </a:t>
            </a:r>
          </a:p>
        </p:txBody>
      </p:sp>
      <p:sp>
        <p:nvSpPr>
          <p:cNvPr id="4" name="Slide Number Placeholder 3"/>
          <p:cNvSpPr>
            <a:spLocks noGrp="1"/>
          </p:cNvSpPr>
          <p:nvPr>
            <p:ph type="sldNum" sz="quarter" idx="10"/>
          </p:nvPr>
        </p:nvSpPr>
        <p:spPr/>
        <p:txBody>
          <a:bodyPr/>
          <a:lstStyle/>
          <a:p>
            <a:fld id="{AA10AE20-B9C5-4920-8392-DB25C42A288D}" type="slidenum">
              <a:rPr lang="en-US" smtClean="0"/>
              <a:t>33</a:t>
            </a:fld>
            <a:endParaRPr lang="en-US"/>
          </a:p>
        </p:txBody>
      </p:sp>
    </p:spTree>
    <p:extLst>
      <p:ext uri="{BB962C8B-B14F-4D97-AF65-F5344CB8AC3E}">
        <p14:creationId xmlns:p14="http://schemas.microsoft.com/office/powerpoint/2010/main" val="3191090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be a UMLS implementer, what</a:t>
            </a:r>
            <a:r>
              <a:rPr lang="en-US" baseline="0" dirty="0"/>
              <a:t> skills and knowledge are useful? UMLS has a steep learning curve. It takes time and effort to learn how to extract the data and put it to use. However, there are many tools available to help. To fully leverage the UMLS, general data science skills are useful. Programming, Data Wrangling, and Natural Language Processing and Machine Learning. In addition, it’s useful to have some biomedical domain knowledge. </a:t>
            </a:r>
          </a:p>
          <a:p>
            <a:endParaRPr lang="en-US" baseline="0" dirty="0"/>
          </a:p>
          <a:p>
            <a:r>
              <a:rPr lang="en-US" baseline="0" dirty="0"/>
              <a:t>Not everyone can be an implementer of UMLS. You have to have the right project in mind, and the right skills. But hopefully this introduction will give you enough information to be conversant about the UMLS with colleagues and researchers at your institution, and I encourage you to have conversations about terminologies and the UMLS. And be sure to mention that we at the National Library of Medicine are here to help.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34</a:t>
            </a:fld>
            <a:endParaRPr lang="en-US"/>
          </a:p>
        </p:txBody>
      </p:sp>
    </p:spTree>
    <p:extLst>
      <p:ext uri="{BB962C8B-B14F-4D97-AF65-F5344CB8AC3E}">
        <p14:creationId xmlns:p14="http://schemas.microsoft.com/office/powerpoint/2010/main" val="2924152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want some additional homework, here is some further reading to get you better acquainted with the UMLS. The homepage is a good place to start – it has links to everything you need including documentation and downloads. The reference manual is an incredibly technical but very well-written resource on the UMLS. If you are interested in seeing what kind of research has been produced with the help of the UMLS, you can try searching for UMLS in PubMed. Finally, if you want to try searching and browsing the UMLS, you are encouraged to go ahead and sign up for an account, and give our web interface a try.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35</a:t>
            </a:fld>
            <a:endParaRPr lang="en-US"/>
          </a:p>
        </p:txBody>
      </p:sp>
    </p:spTree>
    <p:extLst>
      <p:ext uri="{BB962C8B-B14F-4D97-AF65-F5344CB8AC3E}">
        <p14:creationId xmlns:p14="http://schemas.microsoft.com/office/powerpoint/2010/main" val="3376600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want to thank the training and outreach unit at the National Library of Medicine for helping me with this presentation, and thanks to all of you in the audience for attending. I think we have some time to take some questions from the chat. Let me confer with my colleagues on that, just </a:t>
            </a:r>
            <a:r>
              <a:rPr lang="en-US" baseline="0"/>
              <a:t>a moment.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36</a:t>
            </a:fld>
            <a:endParaRPr lang="en-US"/>
          </a:p>
        </p:txBody>
      </p:sp>
    </p:spTree>
    <p:extLst>
      <p:ext uri="{BB962C8B-B14F-4D97-AF65-F5344CB8AC3E}">
        <p14:creationId xmlns:p14="http://schemas.microsoft.com/office/powerpoint/2010/main" val="405446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solution is to unify the medical language in one system. The National Library of Medicine designed the Unified Medical Language System, or UMLS, to contend with these and other terminology problems. The UMLS provides access to terminology data, a common data model for terminologies, and interoperability through synonymy. I’ll return to these themes throughout this talk. </a:t>
            </a:r>
          </a:p>
        </p:txBody>
      </p:sp>
      <p:sp>
        <p:nvSpPr>
          <p:cNvPr id="4" name="Slide Number Placeholder 3"/>
          <p:cNvSpPr>
            <a:spLocks noGrp="1"/>
          </p:cNvSpPr>
          <p:nvPr>
            <p:ph type="sldNum" sz="quarter" idx="5"/>
          </p:nvPr>
        </p:nvSpPr>
        <p:spPr/>
        <p:txBody>
          <a:bodyPr/>
          <a:lstStyle/>
          <a:p>
            <a:fld id="{08DF478F-AB43-974B-97E4-1094F6AAE9AE}" type="slidenum">
              <a:rPr lang="en-US" smtClean="0"/>
              <a:t>4</a:t>
            </a:fld>
            <a:endParaRPr lang="en-US"/>
          </a:p>
        </p:txBody>
      </p:sp>
    </p:spTree>
    <p:extLst>
      <p:ext uri="{BB962C8B-B14F-4D97-AF65-F5344CB8AC3E}">
        <p14:creationId xmlns:p14="http://schemas.microsoft.com/office/powerpoint/2010/main" val="117846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Kokila" panose="020B0604020202020204" pitchFamily="34" charset="0"/>
                <a:cs typeface="Kokila" panose="020B0604020202020204" pitchFamily="34" charset="0"/>
              </a:rPr>
              <a:t>So what is the UMLS? It </a:t>
            </a:r>
            <a:r>
              <a:rPr lang="en-US" sz="1200" baseline="0" dirty="0">
                <a:latin typeface="Kokila" panose="020B0604020202020204" pitchFamily="34" charset="0"/>
                <a:cs typeface="Kokila" panose="020B0604020202020204" pitchFamily="34" charset="0"/>
              </a:rPr>
              <a:t>is a</a:t>
            </a:r>
            <a:r>
              <a:rPr lang="en-US" sz="1200" dirty="0">
                <a:latin typeface="Kokila" panose="020B0604020202020204" pitchFamily="34" charset="0"/>
                <a:cs typeface="Kokila" panose="020B0604020202020204" pitchFamily="34" charset="0"/>
              </a:rPr>
              <a:t> set of files and software that brings together many biomedical terminologies and standards to enable interoperability between computer systems. The UMLS brings some amount of order to the very</a:t>
            </a:r>
            <a:r>
              <a:rPr lang="en-US" sz="1200" baseline="0" dirty="0">
                <a:latin typeface="Kokila" panose="020B0604020202020204" pitchFamily="34" charset="0"/>
                <a:cs typeface="Kokila" panose="020B0604020202020204" pitchFamily="34" charset="0"/>
              </a:rPr>
              <a:t> complex body of medical language. By medical language, I mean</a:t>
            </a:r>
            <a:r>
              <a:rPr lang="en-US" sz="1200" dirty="0">
                <a:latin typeface="Kokila" panose="020B0604020202020204" pitchFamily="34" charset="0"/>
                <a:cs typeface="Kokila" panose="020B0604020202020204" pitchFamily="34" charset="0"/>
              </a:rPr>
              <a:t> names of drugs, disorders, procedures, anatomical parts, organisms</a:t>
            </a:r>
            <a:r>
              <a:rPr lang="en-US" sz="1200" baseline="0" dirty="0">
                <a:latin typeface="Kokila" panose="020B0604020202020204" pitchFamily="34" charset="0"/>
                <a:cs typeface="Kokila" panose="020B0604020202020204" pitchFamily="34" charset="0"/>
              </a:rPr>
              <a:t>, </a:t>
            </a:r>
            <a:r>
              <a:rPr lang="en-US" sz="1200" dirty="0">
                <a:latin typeface="Kokila" panose="020B0604020202020204" pitchFamily="34" charset="0"/>
                <a:cs typeface="Kokila" panose="020B0604020202020204" pitchFamily="34" charset="0"/>
              </a:rPr>
              <a:t>and many more. The UMLS takes</a:t>
            </a:r>
            <a:r>
              <a:rPr lang="en-US" sz="1200" baseline="0" dirty="0">
                <a:latin typeface="Kokila" panose="020B0604020202020204" pitchFamily="34" charset="0"/>
                <a:cs typeface="Kokila" panose="020B0604020202020204" pitchFamily="34" charset="0"/>
              </a:rPr>
              <a:t> biomedical terminologies and integrates them into one system. The National Library of Medicine has been producing this system since 1990, when we first released the UMLS to the public on CD-ROM.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372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remember only a few things from this talk, remember these big ideas. The UMLS provides: Access to Terminology Data. A Common Data Model for Terminologies. And Interoperability through Synonymy. These ideas represent major contributions that NLM has made to the terminology world over the past few decades via the UMLS.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6</a:t>
            </a:fld>
            <a:endParaRPr lang="en-US"/>
          </a:p>
        </p:txBody>
      </p:sp>
    </p:spTree>
    <p:extLst>
      <p:ext uri="{BB962C8B-B14F-4D97-AF65-F5344CB8AC3E}">
        <p14:creationId xmlns:p14="http://schemas.microsoft.com/office/powerpoint/2010/main" val="211426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let’s review a little bit </a:t>
            </a:r>
            <a:r>
              <a:rPr lang="en-US" baseline="0" dirty="0"/>
              <a:t>what we mean by terminology. </a:t>
            </a:r>
            <a:r>
              <a:rPr lang="en-US" dirty="0"/>
              <a:t>What is a medical terminology?</a:t>
            </a:r>
            <a:r>
              <a:rPr lang="en-US" baseline="0" dirty="0"/>
              <a:t> It is a</a:t>
            </a:r>
            <a:r>
              <a:rPr lang="en-US" dirty="0"/>
              <a:t> set of specialized terms that facilitate precise communication by minimizing or eliminating ambiguity.</a:t>
            </a:r>
            <a:r>
              <a:rPr lang="en-US" baseline="0" dirty="0"/>
              <a:t> </a:t>
            </a:r>
            <a:r>
              <a:rPr lang="en-US" dirty="0"/>
              <a:t>Think of a terminology as </a:t>
            </a:r>
            <a:r>
              <a:rPr lang="en-US" baseline="0" dirty="0"/>
              <a:t>a set of names and concepts and the relationships between those names and concepts. Terminologies feature unique identifiers, which are often known as codes. They often have official names for concepts as well as synonyms, which are useful in cases where a single biomedical concept is referred to in different ways. Some examples of medical terminologies are </a:t>
            </a:r>
            <a:r>
              <a:rPr lang="en-US" dirty="0"/>
              <a:t>CPT, ICD-10, SNOMED-CT, LOINC, </a:t>
            </a:r>
            <a:r>
              <a:rPr lang="en-US" dirty="0" err="1"/>
              <a:t>RxNorm</a:t>
            </a:r>
            <a:r>
              <a:rPr lang="en-US" dirty="0"/>
              <a:t>.</a:t>
            </a:r>
            <a:r>
              <a:rPr lang="en-US" baseline="0" dirty="0"/>
              <a:t> There are also many different ways of referring to terminologies themselves. Sometimes they are called terminologies. Sometimes vocabularies. Sometimes ontologies, taxonomies, or code systems. These are all variations of the same thing. In this talk, I will stick with the word terminology, though you may see other descriptors for terminologies elsewhere, including in the UMLS documentation itself.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7</a:t>
            </a:fld>
            <a:endParaRPr lang="en-US"/>
          </a:p>
        </p:txBody>
      </p:sp>
    </p:spTree>
    <p:extLst>
      <p:ext uri="{BB962C8B-B14F-4D97-AF65-F5344CB8AC3E}">
        <p14:creationId xmlns:p14="http://schemas.microsoft.com/office/powerpoint/2010/main" val="2064898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baseline="0" dirty="0"/>
              <a:t>There are many different terminologies. The UMLS integrates over 200 biomedical terminologies in 25 different languages, mostly English. The terminologies in the UMLS are used for a variety of purposes – some are very general, like Medical Subject Headings, which is a subject terminology for the biomedical literature, or SNOMED CT, which is a broad, standard terminology for clinical systems. Others are more specific – </a:t>
            </a:r>
            <a:r>
              <a:rPr lang="en-US" baseline="0" dirty="0" err="1"/>
              <a:t>RxNorm</a:t>
            </a:r>
            <a:r>
              <a:rPr lang="en-US" baseline="0" dirty="0"/>
              <a:t> focuses on drugs. LOINC focuses on lab tests. CPT focuses on procedures for billing. Others cover anatomy, phenotypes, gene annotations, and many other areas. Some terminologies are used in specific subdomains of medicine like nursing, dentistry, oncology, or veterinary care. Some are standard terminologies developed for production systems and required by government regulation. Others are developed solely for research purposes. The point is – the UMLS includes terminologies that cover a wide range of topics in biomedicine, and they are curated and published by a variety of different organizations, both public and private, for a variety of purposes. </a:t>
            </a:r>
            <a:endParaRPr lang="en-US" dirty="0"/>
          </a:p>
        </p:txBody>
      </p:sp>
      <p:sp>
        <p:nvSpPr>
          <p:cNvPr id="4" name="Slide Number Placeholder 3"/>
          <p:cNvSpPr>
            <a:spLocks noGrp="1"/>
          </p:cNvSpPr>
          <p:nvPr>
            <p:ph type="sldNum" sz="quarter" idx="10"/>
          </p:nvPr>
        </p:nvSpPr>
        <p:spPr/>
        <p:txBody>
          <a:bodyPr/>
          <a:lstStyle/>
          <a:p>
            <a:fld id="{7607D775-181B-46E2-9FEF-6057557C383D}" type="slidenum">
              <a:rPr lang="en-US" smtClean="0"/>
              <a:t>8</a:t>
            </a:fld>
            <a:endParaRPr lang="en-US"/>
          </a:p>
        </p:txBody>
      </p:sp>
    </p:spTree>
    <p:extLst>
      <p:ext uri="{BB962C8B-B14F-4D97-AF65-F5344CB8AC3E}">
        <p14:creationId xmlns:p14="http://schemas.microsoft.com/office/powerpoint/2010/main" val="283690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we need them? </a:t>
            </a:r>
            <a:r>
              <a:rPr lang="en-US" baseline="0" dirty="0"/>
              <a:t>Sharing information is hard. Meaning and context can be lost when data is transmitted from one system to another – for instance – between a hospital and a pharmacy. The same word can mean different things in different contexts. Different words can mean the same thing. In the medical context, communicating clearly is critically important, because of what’s at stake – people’s health and their lives. Terminologies provide a standard language for information exchange. </a:t>
            </a:r>
            <a:endParaRPr lang="en-US" dirty="0"/>
          </a:p>
        </p:txBody>
      </p:sp>
      <p:sp>
        <p:nvSpPr>
          <p:cNvPr id="4" name="Slide Number Placeholder 3"/>
          <p:cNvSpPr>
            <a:spLocks noGrp="1"/>
          </p:cNvSpPr>
          <p:nvPr>
            <p:ph type="sldNum" sz="quarter" idx="10"/>
          </p:nvPr>
        </p:nvSpPr>
        <p:spPr/>
        <p:txBody>
          <a:bodyPr/>
          <a:lstStyle/>
          <a:p>
            <a:fld id="{AA10AE20-B9C5-4920-8392-DB25C42A288D}" type="slidenum">
              <a:rPr lang="en-US" smtClean="0"/>
              <a:t>9</a:t>
            </a:fld>
            <a:endParaRPr lang="en-US"/>
          </a:p>
        </p:txBody>
      </p:sp>
    </p:spTree>
    <p:extLst>
      <p:ext uri="{BB962C8B-B14F-4D97-AF65-F5344CB8AC3E}">
        <p14:creationId xmlns:p14="http://schemas.microsoft.com/office/powerpoint/2010/main" val="417362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41148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87540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30044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60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89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415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7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81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57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18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7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11620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6172200"/>
            <a:ext cx="12192000" cy="762001"/>
          </a:xfrm>
          <a:prstGeom prst="rect">
            <a:avLst/>
          </a:prstGeom>
          <a:solidFill>
            <a:srgbClr val="2055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481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9600" y="6248400"/>
            <a:ext cx="3389810" cy="54864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6EC8B-9E95-4567-92FB-64514F577C9E}" type="slidenum">
              <a:rPr lang="en-US" smtClean="0"/>
              <a:t>‹#›</a:t>
            </a:fld>
            <a:endParaRPr lang="en-US"/>
          </a:p>
        </p:txBody>
      </p:sp>
    </p:spTree>
    <p:extLst>
      <p:ext uri="{BB962C8B-B14F-4D97-AF65-F5344CB8AC3E}">
        <p14:creationId xmlns:p14="http://schemas.microsoft.com/office/powerpoint/2010/main" val="6934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uts.nlm.nih.gov/license.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ncbi.nlm.nih.gov/pmc/articles/PMC587951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ncbi.nlm.nih.gov/pmc/articles/PMC5879514/"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eshb.nlm.nih.gov/MeSHonDemand"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gif"/><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clamp.uth.edu/clampdemo.ph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nlm.nih.gov/research/uml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uts.nlm.nih.gov/license.html" TargetMode="External"/><Relationship Id="rId5" Type="http://schemas.openxmlformats.org/officeDocument/2006/relationships/hyperlink" Target="https://www.ncbi.nlm.nih.gov/pubmed/?term=umls" TargetMode="External"/><Relationship Id="rId4" Type="http://schemas.openxmlformats.org/officeDocument/2006/relationships/hyperlink" Target="https://www.ncbi.nlm.nih.gov/books/NBK9676/"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lm.nih.gov/research/umls/sourcereleasedocs/index.html" TargetMode="External"/><Relationship Id="rId2" Type="http://schemas.openxmlformats.org/officeDocument/2006/relationships/hyperlink" Target="https://www.nlm.nih.gov/research/umls/knowledge_sources/metathesaurus/source_evaluation.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nlm.nih.gov/research/umls/faq_main.html" TargetMode="External"/><Relationship Id="rId2" Type="http://schemas.openxmlformats.org/officeDocument/2006/relationships/hyperlink" Target="https://lhncbc.nlm.nih.gov/system/files/pub2001023.pdf" TargetMode="External"/><Relationship Id="rId1" Type="http://schemas.openxmlformats.org/officeDocument/2006/relationships/slideLayout" Target="../slideLayouts/slideLayout2.xml"/><Relationship Id="rId4" Type="http://schemas.openxmlformats.org/officeDocument/2006/relationships/hyperlink" Target="https://www.ncbi.nlm.nih.gov/pubmed/?term=uml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gif"/><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12.png"/><Relationship Id="rId3" Type="http://schemas.openxmlformats.org/officeDocument/2006/relationships/image" Target="../media/image3.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27.png"/><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notesSlide" Target="../notesSlides/notesSlide8.xml"/><Relationship Id="rId16" Type="http://schemas.openxmlformats.org/officeDocument/2006/relationships/image" Target="../media/image18.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24" Type="http://schemas.openxmlformats.org/officeDocument/2006/relationships/image" Target="../media/image11.jpeg"/><Relationship Id="rId5" Type="http://schemas.openxmlformats.org/officeDocument/2006/relationships/image" Target="../media/image13.png"/><Relationship Id="rId15" Type="http://schemas.openxmlformats.org/officeDocument/2006/relationships/image" Target="../media/image17.jpeg"/><Relationship Id="rId23" Type="http://schemas.openxmlformats.org/officeDocument/2006/relationships/image" Target="../media/image10.gif"/><Relationship Id="rId10" Type="http://schemas.openxmlformats.org/officeDocument/2006/relationships/image" Target="../media/image6.png"/><Relationship Id="rId19"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15.png"/><Relationship Id="rId14" Type="http://schemas.openxmlformats.org/officeDocument/2006/relationships/image" Target="../media/image8.gif"/><Relationship Id="rId22"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mage showing one set of hands near a laptop and clipboard, and another set of hands clasped across a table.">
            <a:extLst>
              <a:ext uri="{FF2B5EF4-FFF2-40B4-BE49-F238E27FC236}">
                <a16:creationId xmlns:a16="http://schemas.microsoft.com/office/drawing/2014/main" id="{C89D1144-DBDE-4980-8F8A-06E38D31C5DC}"/>
              </a:ext>
            </a:extLst>
          </p:cNvPr>
          <p:cNvPicPr>
            <a:picLocks noChangeAspect="1"/>
          </p:cNvPicPr>
          <p:nvPr/>
        </p:nvPicPr>
        <p:blipFill>
          <a:blip r:embed="rId3"/>
          <a:stretch>
            <a:fillRect/>
          </a:stretch>
        </p:blipFill>
        <p:spPr>
          <a:xfrm>
            <a:off x="0" y="-1752600"/>
            <a:ext cx="12192000" cy="7937500"/>
          </a:xfrm>
          <a:prstGeom prst="rect">
            <a:avLst/>
          </a:prstGeom>
          <a:effectLst>
            <a:reflection stA="5000" endPos="65000" dist="50800" dir="5400000" sy="-100000" algn="bl" rotWithShape="0"/>
          </a:effectLst>
        </p:spPr>
      </p:pic>
      <p:sp>
        <p:nvSpPr>
          <p:cNvPr id="7" name="Subtitle 6"/>
          <p:cNvSpPr>
            <a:spLocks noGrp="1"/>
          </p:cNvSpPr>
          <p:nvPr>
            <p:ph type="subTitle" idx="1"/>
          </p:nvPr>
        </p:nvSpPr>
        <p:spPr>
          <a:xfrm>
            <a:off x="1295400" y="2743200"/>
            <a:ext cx="9829800" cy="762000"/>
          </a:xfrm>
          <a:solidFill>
            <a:schemeClr val="bg1"/>
          </a:solidFill>
        </p:spPr>
        <p:txBody>
          <a:bodyPr>
            <a:normAutofit/>
          </a:bodyPr>
          <a:lstStyle/>
          <a:p>
            <a:r>
              <a:rPr lang="en-US" dirty="0"/>
              <a:t>From Health Data Standards to Better Health</a:t>
            </a:r>
          </a:p>
        </p:txBody>
      </p:sp>
      <p:sp>
        <p:nvSpPr>
          <p:cNvPr id="6" name="Title 5"/>
          <p:cNvSpPr>
            <a:spLocks noGrp="1"/>
          </p:cNvSpPr>
          <p:nvPr>
            <p:ph type="ctrTitle"/>
          </p:nvPr>
        </p:nvSpPr>
        <p:spPr>
          <a:xfrm>
            <a:off x="762000" y="1752600"/>
            <a:ext cx="10896600" cy="990600"/>
          </a:xfrm>
          <a:solidFill>
            <a:schemeClr val="bg1"/>
          </a:solidFill>
        </p:spPr>
        <p:txBody>
          <a:bodyPr>
            <a:normAutofit/>
          </a:bodyPr>
          <a:lstStyle/>
          <a:p>
            <a:r>
              <a:rPr lang="en-US" sz="3600" dirty="0"/>
              <a:t>Clinical Information, Librarians and the NLM:</a:t>
            </a:r>
          </a:p>
        </p:txBody>
      </p:sp>
    </p:spTree>
    <p:extLst>
      <p:ext uri="{BB962C8B-B14F-4D97-AF65-F5344CB8AC3E}">
        <p14:creationId xmlns:p14="http://schemas.microsoft.com/office/powerpoint/2010/main" val="1584705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895600"/>
            <a:ext cx="12744450" cy="3108543"/>
          </a:xfrm>
          <a:prstGeom prst="rect">
            <a:avLst/>
          </a:prstGeom>
          <a:noFill/>
        </p:spPr>
        <p:txBody>
          <a:bodyPr wrap="square" rtlCol="0">
            <a:spAutoFit/>
          </a:bodyPr>
          <a:lstStyle/>
          <a:p>
            <a:pPr marL="571500" indent="-571500">
              <a:buFont typeface="Arial" panose="020B0604020202020204" pitchFamily="34" charset="0"/>
              <a:buChar char="•"/>
            </a:pPr>
            <a:r>
              <a:rPr lang="en-US" sz="3600" b="1" dirty="0"/>
              <a:t>Access to Terminology Data</a:t>
            </a:r>
          </a:p>
          <a:p>
            <a:pPr marL="571500" indent="-571500">
              <a:buFont typeface="Arial" panose="020B0604020202020204" pitchFamily="34" charset="0"/>
              <a:buChar char="•"/>
            </a:pPr>
            <a:r>
              <a:rPr lang="en-US" sz="3600" dirty="0"/>
              <a:t>A Common Data Model for Terminologies</a:t>
            </a:r>
          </a:p>
          <a:p>
            <a:pPr marL="571500" indent="-571500">
              <a:buFont typeface="Arial" panose="020B0604020202020204" pitchFamily="34" charset="0"/>
              <a:buChar char="•"/>
            </a:pPr>
            <a:r>
              <a:rPr lang="en-US" sz="3600" dirty="0"/>
              <a:t>Interoperability through Synonymy</a:t>
            </a:r>
          </a:p>
          <a:p>
            <a:endParaRPr lang="en-US" sz="4400" dirty="0"/>
          </a:p>
          <a:p>
            <a:endParaRPr lang="en-US" sz="4400" dirty="0"/>
          </a:p>
        </p:txBody>
      </p:sp>
      <p:sp>
        <p:nvSpPr>
          <p:cNvPr id="8" name="TextBox 7"/>
          <p:cNvSpPr txBox="1"/>
          <p:nvPr/>
        </p:nvSpPr>
        <p:spPr>
          <a:xfrm>
            <a:off x="385762" y="1403350"/>
            <a:ext cx="9748838" cy="707886"/>
          </a:xfrm>
          <a:prstGeom prst="rect">
            <a:avLst/>
          </a:prstGeom>
          <a:noFill/>
        </p:spPr>
        <p:txBody>
          <a:bodyPr wrap="square" rtlCol="0">
            <a:spAutoFit/>
          </a:bodyPr>
          <a:lstStyle/>
          <a:p>
            <a:r>
              <a:rPr lang="en-US" sz="4000" dirty="0"/>
              <a:t>The UMLS provides:</a:t>
            </a:r>
          </a:p>
        </p:txBody>
      </p:sp>
    </p:spTree>
    <p:extLst>
      <p:ext uri="{BB962C8B-B14F-4D97-AF65-F5344CB8AC3E}">
        <p14:creationId xmlns:p14="http://schemas.microsoft.com/office/powerpoint/2010/main" val="2222252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53B8-F4E3-0E4E-978F-EC52443EBCAA}"/>
              </a:ext>
            </a:extLst>
          </p:cNvPr>
          <p:cNvSpPr>
            <a:spLocks noGrp="1"/>
          </p:cNvSpPr>
          <p:nvPr>
            <p:ph type="title"/>
          </p:nvPr>
        </p:nvSpPr>
        <p:spPr>
          <a:xfrm>
            <a:off x="609600" y="274638"/>
            <a:ext cx="11277600" cy="1143000"/>
          </a:xfrm>
        </p:spPr>
        <p:txBody>
          <a:bodyPr/>
          <a:lstStyle/>
          <a:p>
            <a:r>
              <a:rPr lang="en-US" dirty="0">
                <a:latin typeface="+mj-lt"/>
              </a:rPr>
              <a:t>Access to Data</a:t>
            </a:r>
          </a:p>
        </p:txBody>
      </p:sp>
      <p:sp>
        <p:nvSpPr>
          <p:cNvPr id="3" name="Content Placeholder 2">
            <a:extLst>
              <a:ext uri="{FF2B5EF4-FFF2-40B4-BE49-F238E27FC236}">
                <a16:creationId xmlns:a16="http://schemas.microsoft.com/office/drawing/2014/main" id="{15D5C665-56E8-F441-858E-8494A9521EC9}"/>
              </a:ext>
            </a:extLst>
          </p:cNvPr>
          <p:cNvSpPr>
            <a:spLocks noGrp="1"/>
          </p:cNvSpPr>
          <p:nvPr>
            <p:ph idx="1"/>
          </p:nvPr>
        </p:nvSpPr>
        <p:spPr>
          <a:xfrm>
            <a:off x="609600" y="1600200"/>
            <a:ext cx="7543800" cy="1219200"/>
          </a:xfrm>
        </p:spPr>
        <p:txBody>
          <a:bodyPr>
            <a:normAutofit/>
          </a:bodyPr>
          <a:lstStyle/>
          <a:p>
            <a:pPr marL="0" indent="0">
              <a:buNone/>
            </a:pPr>
            <a:r>
              <a:rPr lang="en-US" b="1" dirty="0">
                <a:latin typeface="+mj-lt"/>
              </a:rPr>
              <a:t>Problem: </a:t>
            </a:r>
            <a:r>
              <a:rPr lang="en-US" dirty="0">
                <a:latin typeface="+mj-lt"/>
              </a:rPr>
              <a:t>Terminology data is not always freely available. </a:t>
            </a:r>
          </a:p>
          <a:p>
            <a:pPr marL="0" indent="0">
              <a:buNone/>
            </a:pPr>
            <a:endParaRPr lang="en-US" dirty="0">
              <a:latin typeface="+mj-lt"/>
            </a:endParaRPr>
          </a:p>
        </p:txBody>
      </p:sp>
      <p:sp>
        <p:nvSpPr>
          <p:cNvPr id="4" name="Content Placeholder 2">
            <a:extLst>
              <a:ext uri="{FF2B5EF4-FFF2-40B4-BE49-F238E27FC236}">
                <a16:creationId xmlns:a16="http://schemas.microsoft.com/office/drawing/2014/main" id="{15D5C665-56E8-F441-858E-8494A9521EC9}"/>
              </a:ext>
            </a:extLst>
          </p:cNvPr>
          <p:cNvSpPr txBox="1">
            <a:spLocks/>
          </p:cNvSpPr>
          <p:nvPr/>
        </p:nvSpPr>
        <p:spPr>
          <a:xfrm>
            <a:off x="600075" y="3078162"/>
            <a:ext cx="7553325" cy="2590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latin typeface="+mj-lt"/>
              </a:rPr>
              <a:t>Solution: </a:t>
            </a:r>
            <a:r>
              <a:rPr lang="en-US" dirty="0">
                <a:latin typeface="+mj-lt"/>
              </a:rPr>
              <a:t>NLM has negotiated the right to redistribute terminologies via UMLS for use in research. Users must sign up for a </a:t>
            </a:r>
            <a:r>
              <a:rPr lang="en-US" b="1" dirty="0">
                <a:latin typeface="+mj-lt"/>
              </a:rPr>
              <a:t>free </a:t>
            </a:r>
            <a:r>
              <a:rPr lang="en-US" dirty="0">
                <a:latin typeface="+mj-lt"/>
              </a:rPr>
              <a:t>account and agree to terms of the UMLS </a:t>
            </a:r>
            <a:r>
              <a:rPr lang="en-US" dirty="0" err="1">
                <a:latin typeface="+mj-lt"/>
              </a:rPr>
              <a:t>Metathesaurus</a:t>
            </a:r>
            <a:r>
              <a:rPr lang="en-US" dirty="0">
                <a:latin typeface="+mj-lt"/>
              </a:rPr>
              <a:t> License. </a:t>
            </a:r>
          </a:p>
        </p:txBody>
      </p:sp>
      <p:pic>
        <p:nvPicPr>
          <p:cNvPr id="5" name="Picture 4" descr="UMLS sign-on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828800"/>
            <a:ext cx="3476625" cy="3143250"/>
          </a:xfrm>
          <a:prstGeom prst="rect">
            <a:avLst/>
          </a:prstGeom>
        </p:spPr>
      </p:pic>
      <p:sp>
        <p:nvSpPr>
          <p:cNvPr id="6" name="Rectangle 5"/>
          <p:cNvSpPr/>
          <p:nvPr/>
        </p:nvSpPr>
        <p:spPr>
          <a:xfrm>
            <a:off x="6091237" y="5680074"/>
            <a:ext cx="6006709" cy="369332"/>
          </a:xfrm>
          <a:prstGeom prst="rect">
            <a:avLst/>
          </a:prstGeom>
        </p:spPr>
        <p:txBody>
          <a:bodyPr wrap="none">
            <a:spAutoFit/>
          </a:bodyPr>
          <a:lstStyle/>
          <a:p>
            <a:r>
              <a:rPr lang="en-US" dirty="0"/>
              <a:t>Learn more: </a:t>
            </a:r>
            <a:r>
              <a:rPr lang="en-US" dirty="0">
                <a:hlinkClick r:id="rId4"/>
              </a:rPr>
              <a:t>https://uts.nlm.nih.gov/license.html</a:t>
            </a:r>
            <a:r>
              <a:rPr lang="en-US" dirty="0"/>
              <a:t> </a:t>
            </a:r>
          </a:p>
        </p:txBody>
      </p:sp>
    </p:spTree>
    <p:extLst>
      <p:ext uri="{BB962C8B-B14F-4D97-AF65-F5344CB8AC3E}">
        <p14:creationId xmlns:p14="http://schemas.microsoft.com/office/powerpoint/2010/main" val="2790056754"/>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Ways to Access UMLS</a:t>
            </a:r>
          </a:p>
        </p:txBody>
      </p:sp>
      <p:sp>
        <p:nvSpPr>
          <p:cNvPr id="5" name="TextBox 4"/>
          <p:cNvSpPr txBox="1"/>
          <p:nvPr/>
        </p:nvSpPr>
        <p:spPr>
          <a:xfrm>
            <a:off x="3581400" y="1828800"/>
            <a:ext cx="7239000" cy="4708981"/>
          </a:xfrm>
          <a:prstGeom prst="rect">
            <a:avLst/>
          </a:prstGeom>
          <a:noFill/>
        </p:spPr>
        <p:txBody>
          <a:bodyPr wrap="square" rtlCol="0">
            <a:spAutoFit/>
          </a:bodyPr>
          <a:lstStyle/>
          <a:p>
            <a:pPr marL="457200" indent="-457200">
              <a:buFont typeface="Arial" panose="020B0604020202020204" pitchFamily="34" charset="0"/>
              <a:buChar char="•"/>
            </a:pPr>
            <a:r>
              <a:rPr lang="en-US" sz="4800" dirty="0"/>
              <a:t>Download</a:t>
            </a:r>
          </a:p>
          <a:p>
            <a:pPr marL="457200" indent="-457200">
              <a:buFont typeface="Arial" panose="020B0604020202020204" pitchFamily="34" charset="0"/>
              <a:buChar char="•"/>
            </a:pPr>
            <a:endParaRPr lang="en-US" sz="4800" dirty="0"/>
          </a:p>
          <a:p>
            <a:pPr marL="457200" indent="-457200">
              <a:buFont typeface="Arial" panose="020B0604020202020204" pitchFamily="34" charset="0"/>
              <a:buChar char="•"/>
            </a:pPr>
            <a:r>
              <a:rPr lang="en-US" sz="4800" dirty="0"/>
              <a:t>Web Interface</a:t>
            </a:r>
          </a:p>
          <a:p>
            <a:pPr marL="457200" indent="-457200">
              <a:buFont typeface="Arial" panose="020B0604020202020204" pitchFamily="34" charset="0"/>
              <a:buChar char="•"/>
            </a:pPr>
            <a:endParaRPr lang="en-US" sz="4800" dirty="0"/>
          </a:p>
          <a:p>
            <a:pPr marL="457200" indent="-457200">
              <a:buFont typeface="Arial" panose="020B0604020202020204" pitchFamily="34" charset="0"/>
              <a:buChar char="•"/>
            </a:pPr>
            <a:r>
              <a:rPr lang="en-US" sz="4800" dirty="0"/>
              <a:t>REST API</a:t>
            </a:r>
          </a:p>
          <a:p>
            <a:endParaRPr lang="en-US" sz="2400" b="1"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4449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UMLS Data</a:t>
            </a:r>
            <a:br>
              <a:rPr lang="en-US" dirty="0"/>
            </a:br>
            <a:r>
              <a:rPr lang="en-US" sz="2000" dirty="0"/>
              <a:t>Three Knowledge Sources</a:t>
            </a:r>
          </a:p>
        </p:txBody>
      </p:sp>
      <p:sp>
        <p:nvSpPr>
          <p:cNvPr id="3" name="Content Placeholder 2"/>
          <p:cNvSpPr>
            <a:spLocks noGrp="1"/>
          </p:cNvSpPr>
          <p:nvPr>
            <p:ph idx="1"/>
          </p:nvPr>
        </p:nvSpPr>
        <p:spPr>
          <a:xfrm>
            <a:off x="304800" y="1752600"/>
            <a:ext cx="5410200" cy="3810000"/>
          </a:xfrm>
        </p:spPr>
        <p:txBody>
          <a:bodyPr>
            <a:normAutofit/>
          </a:bodyPr>
          <a:lstStyle/>
          <a:p>
            <a:pPr marL="0" indent="0">
              <a:buNone/>
            </a:pPr>
            <a:r>
              <a:rPr lang="en-US" b="1" dirty="0" err="1"/>
              <a:t>Metathesaurus</a:t>
            </a:r>
            <a:r>
              <a:rPr lang="en-US" b="1" dirty="0"/>
              <a:t> (30GB)</a:t>
            </a:r>
          </a:p>
          <a:p>
            <a:r>
              <a:rPr lang="en-US" dirty="0"/>
              <a:t>14 million Names</a:t>
            </a:r>
          </a:p>
          <a:p>
            <a:r>
              <a:rPr lang="en-US" dirty="0"/>
              <a:t>209 Terminologies</a:t>
            </a:r>
          </a:p>
          <a:p>
            <a:r>
              <a:rPr lang="en-US" dirty="0"/>
              <a:t>25 Languages</a:t>
            </a:r>
            <a:endParaRPr lang="en-US" b="1" dirty="0"/>
          </a:p>
          <a:p>
            <a:r>
              <a:rPr lang="en-US" dirty="0"/>
              <a:t>3.8 Million Concepts</a:t>
            </a:r>
          </a:p>
          <a:p>
            <a:r>
              <a:rPr lang="en-US" dirty="0"/>
              <a:t>78 Million Relationships</a:t>
            </a:r>
          </a:p>
          <a:p>
            <a:pPr marL="0" indent="0">
              <a:buNone/>
            </a:pPr>
            <a:endParaRPr lang="en-US" dirty="0"/>
          </a:p>
          <a:p>
            <a:pPr marL="0" indent="0">
              <a:buNone/>
            </a:pPr>
            <a:endParaRPr lang="en-US" dirty="0"/>
          </a:p>
        </p:txBody>
      </p:sp>
      <p:sp>
        <p:nvSpPr>
          <p:cNvPr id="7" name="Content Placeholder 2"/>
          <p:cNvSpPr txBox="1">
            <a:spLocks/>
          </p:cNvSpPr>
          <p:nvPr/>
        </p:nvSpPr>
        <p:spPr>
          <a:xfrm>
            <a:off x="6248400" y="3576918"/>
            <a:ext cx="6096000"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a:t>SPECIALIST Lexicon (1.5 GB)</a:t>
            </a:r>
          </a:p>
          <a:p>
            <a:r>
              <a:rPr lang="en-US" sz="2800" dirty="0"/>
              <a:t>500K lexical records</a:t>
            </a:r>
          </a:p>
        </p:txBody>
      </p:sp>
      <p:sp>
        <p:nvSpPr>
          <p:cNvPr id="8" name="Content Placeholder 2"/>
          <p:cNvSpPr txBox="1">
            <a:spLocks/>
          </p:cNvSpPr>
          <p:nvPr/>
        </p:nvSpPr>
        <p:spPr>
          <a:xfrm>
            <a:off x="6248400" y="1752600"/>
            <a:ext cx="6429375"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a:t>Semantic Network (575KB)</a:t>
            </a:r>
          </a:p>
          <a:p>
            <a:r>
              <a:rPr lang="en-US" sz="2800" dirty="0"/>
              <a:t>127 Semantic Types</a:t>
            </a:r>
          </a:p>
        </p:txBody>
      </p:sp>
    </p:spTree>
    <p:extLst>
      <p:ext uri="{BB962C8B-B14F-4D97-AF65-F5344CB8AC3E}">
        <p14:creationId xmlns:p14="http://schemas.microsoft.com/office/powerpoint/2010/main" val="277522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allAtOnce"/>
      <p:bldP spid="8"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UMLS Tools</a:t>
            </a:r>
            <a:endParaRPr lang="en-US" sz="2000" dirty="0"/>
          </a:p>
        </p:txBody>
      </p:sp>
      <p:sp>
        <p:nvSpPr>
          <p:cNvPr id="3" name="Content Placeholder 2"/>
          <p:cNvSpPr>
            <a:spLocks noGrp="1"/>
          </p:cNvSpPr>
          <p:nvPr>
            <p:ph idx="1"/>
          </p:nvPr>
        </p:nvSpPr>
        <p:spPr>
          <a:xfrm>
            <a:off x="304800" y="1752600"/>
            <a:ext cx="10972800" cy="4114800"/>
          </a:xfrm>
        </p:spPr>
        <p:txBody>
          <a:bodyPr>
            <a:normAutofit fontScale="92500" lnSpcReduction="20000"/>
          </a:bodyPr>
          <a:lstStyle/>
          <a:p>
            <a:pPr marL="0" indent="0">
              <a:buNone/>
            </a:pPr>
            <a:r>
              <a:rPr lang="en-US" b="1" dirty="0"/>
              <a:t>Included in the UMLS Download:</a:t>
            </a:r>
          </a:p>
          <a:p>
            <a:pPr marL="0" indent="0">
              <a:buNone/>
            </a:pPr>
            <a:endParaRPr lang="en-US" b="1" dirty="0"/>
          </a:p>
          <a:p>
            <a:r>
              <a:rPr lang="en-US" b="1" dirty="0" err="1"/>
              <a:t>MetamorphoSys</a:t>
            </a:r>
            <a:r>
              <a:rPr lang="en-US" dirty="0"/>
              <a:t> – for </a:t>
            </a:r>
            <a:r>
              <a:rPr lang="en-US" dirty="0" err="1"/>
              <a:t>subsetting</a:t>
            </a:r>
            <a:r>
              <a:rPr lang="en-US" dirty="0"/>
              <a:t> the UMLS</a:t>
            </a:r>
          </a:p>
          <a:p>
            <a:r>
              <a:rPr lang="en-US" b="1" dirty="0"/>
              <a:t>Database Load Scripts </a:t>
            </a:r>
            <a:r>
              <a:rPr lang="en-US" dirty="0"/>
              <a:t>– for loading UMLS into relational databases</a:t>
            </a:r>
          </a:p>
          <a:p>
            <a:r>
              <a:rPr lang="en-US" b="1" dirty="0"/>
              <a:t>A Local Browser Application </a:t>
            </a:r>
            <a:r>
              <a:rPr lang="en-US" dirty="0"/>
              <a:t>– for browsing your UMLS subset locally</a:t>
            </a:r>
          </a:p>
          <a:p>
            <a:r>
              <a:rPr lang="en-US" b="1" dirty="0"/>
              <a:t>Lexical Tools </a:t>
            </a:r>
            <a:r>
              <a:rPr lang="en-US" dirty="0"/>
              <a:t>– for normalizing strings, generating word indexes, generating lexical variants and more</a:t>
            </a:r>
            <a:endParaRPr lang="en-US" b="1" dirty="0"/>
          </a:p>
          <a:p>
            <a:pPr marL="0" indent="0">
              <a:buNone/>
            </a:pPr>
            <a:endParaRPr lang="en-US" dirty="0"/>
          </a:p>
        </p:txBody>
      </p:sp>
    </p:spTree>
    <p:extLst>
      <p:ext uri="{BB962C8B-B14F-4D97-AF65-F5344CB8AC3E}">
        <p14:creationId xmlns:p14="http://schemas.microsoft.com/office/powerpoint/2010/main" val="126583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895600"/>
            <a:ext cx="12744450" cy="3108543"/>
          </a:xfrm>
          <a:prstGeom prst="rect">
            <a:avLst/>
          </a:prstGeom>
          <a:noFill/>
        </p:spPr>
        <p:txBody>
          <a:bodyPr wrap="square" rtlCol="0">
            <a:spAutoFit/>
          </a:bodyPr>
          <a:lstStyle/>
          <a:p>
            <a:pPr marL="571500" indent="-571500">
              <a:buFont typeface="Arial" panose="020B0604020202020204" pitchFamily="34" charset="0"/>
              <a:buChar char="•"/>
            </a:pPr>
            <a:r>
              <a:rPr lang="en-US" sz="3600" dirty="0"/>
              <a:t>Access to Terminology Data</a:t>
            </a:r>
          </a:p>
          <a:p>
            <a:pPr marL="571500" indent="-571500">
              <a:buFont typeface="Arial" panose="020B0604020202020204" pitchFamily="34" charset="0"/>
              <a:buChar char="•"/>
            </a:pPr>
            <a:r>
              <a:rPr lang="en-US" sz="3600" b="1" dirty="0"/>
              <a:t>A Common Data Model for Terminologies</a:t>
            </a:r>
          </a:p>
          <a:p>
            <a:pPr marL="571500" indent="-571500">
              <a:buFont typeface="Arial" panose="020B0604020202020204" pitchFamily="34" charset="0"/>
              <a:buChar char="•"/>
            </a:pPr>
            <a:r>
              <a:rPr lang="en-US" sz="3600" dirty="0"/>
              <a:t>Interoperability through Synonymy</a:t>
            </a:r>
          </a:p>
          <a:p>
            <a:endParaRPr lang="en-US" sz="4400" dirty="0"/>
          </a:p>
          <a:p>
            <a:endParaRPr lang="en-US" sz="4400" dirty="0"/>
          </a:p>
        </p:txBody>
      </p:sp>
      <p:sp>
        <p:nvSpPr>
          <p:cNvPr id="8" name="TextBox 7"/>
          <p:cNvSpPr txBox="1"/>
          <p:nvPr/>
        </p:nvSpPr>
        <p:spPr>
          <a:xfrm>
            <a:off x="385762" y="1403350"/>
            <a:ext cx="9748838" cy="707886"/>
          </a:xfrm>
          <a:prstGeom prst="rect">
            <a:avLst/>
          </a:prstGeom>
          <a:noFill/>
        </p:spPr>
        <p:txBody>
          <a:bodyPr wrap="square" rtlCol="0">
            <a:spAutoFit/>
          </a:bodyPr>
          <a:lstStyle/>
          <a:p>
            <a:r>
              <a:rPr lang="en-US" sz="4000" dirty="0"/>
              <a:t>The UMLS provides:</a:t>
            </a:r>
          </a:p>
        </p:txBody>
      </p:sp>
    </p:spTree>
    <p:extLst>
      <p:ext uri="{BB962C8B-B14F-4D97-AF65-F5344CB8AC3E}">
        <p14:creationId xmlns:p14="http://schemas.microsoft.com/office/powerpoint/2010/main" val="369123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53B8-F4E3-0E4E-978F-EC52443EBCAA}"/>
              </a:ext>
            </a:extLst>
          </p:cNvPr>
          <p:cNvSpPr>
            <a:spLocks noGrp="1"/>
          </p:cNvSpPr>
          <p:nvPr>
            <p:ph type="title"/>
          </p:nvPr>
        </p:nvSpPr>
        <p:spPr/>
        <p:txBody>
          <a:bodyPr/>
          <a:lstStyle/>
          <a:p>
            <a:r>
              <a:rPr lang="en-US" dirty="0">
                <a:latin typeface="+mj-lt"/>
              </a:rPr>
              <a:t>A Common Data Model</a:t>
            </a:r>
          </a:p>
        </p:txBody>
      </p:sp>
      <p:sp>
        <p:nvSpPr>
          <p:cNvPr id="3" name="Content Placeholder 2">
            <a:extLst>
              <a:ext uri="{FF2B5EF4-FFF2-40B4-BE49-F238E27FC236}">
                <a16:creationId xmlns:a16="http://schemas.microsoft.com/office/drawing/2014/main" id="{15D5C665-56E8-F441-858E-8494A9521EC9}"/>
              </a:ext>
            </a:extLst>
          </p:cNvPr>
          <p:cNvSpPr>
            <a:spLocks noGrp="1"/>
          </p:cNvSpPr>
          <p:nvPr>
            <p:ph idx="1"/>
          </p:nvPr>
        </p:nvSpPr>
        <p:spPr>
          <a:xfrm>
            <a:off x="609600" y="1600200"/>
            <a:ext cx="8483338" cy="1477962"/>
          </a:xfrm>
        </p:spPr>
        <p:txBody>
          <a:bodyPr>
            <a:normAutofit fontScale="92500" lnSpcReduction="10000"/>
          </a:bodyPr>
          <a:lstStyle/>
          <a:p>
            <a:pPr marL="0" indent="0">
              <a:buNone/>
            </a:pPr>
            <a:r>
              <a:rPr lang="en-US" sz="3500" b="1" dirty="0">
                <a:latin typeface="+mj-lt"/>
              </a:rPr>
              <a:t>Problem: </a:t>
            </a:r>
            <a:r>
              <a:rPr lang="en-US" sz="3500" dirty="0">
                <a:latin typeface="+mj-lt"/>
              </a:rPr>
              <a:t>Terminology data is represented in a variety of formats according to a variety of data models. </a:t>
            </a:r>
          </a:p>
          <a:p>
            <a:pPr marL="0" indent="0">
              <a:buNone/>
            </a:pPr>
            <a:endParaRPr lang="en-US" dirty="0">
              <a:latin typeface="+mj-lt"/>
            </a:endParaRPr>
          </a:p>
        </p:txBody>
      </p:sp>
      <p:sp>
        <p:nvSpPr>
          <p:cNvPr id="4" name="Content Placeholder 2">
            <a:extLst>
              <a:ext uri="{FF2B5EF4-FFF2-40B4-BE49-F238E27FC236}">
                <a16:creationId xmlns:a16="http://schemas.microsoft.com/office/drawing/2014/main" id="{15D5C665-56E8-F441-858E-8494A9521EC9}"/>
              </a:ext>
            </a:extLst>
          </p:cNvPr>
          <p:cNvSpPr txBox="1">
            <a:spLocks/>
          </p:cNvSpPr>
          <p:nvPr/>
        </p:nvSpPr>
        <p:spPr>
          <a:xfrm>
            <a:off x="609600" y="3429000"/>
            <a:ext cx="8315325"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latin typeface="+mj-lt"/>
              </a:rPr>
              <a:t>Solution: </a:t>
            </a:r>
            <a:r>
              <a:rPr lang="en-US" dirty="0">
                <a:latin typeface="+mj-lt"/>
              </a:rPr>
              <a:t>The UMLS represents all terminology data according to a standard data model. </a:t>
            </a:r>
          </a:p>
        </p:txBody>
      </p:sp>
      <p:pic>
        <p:nvPicPr>
          <p:cNvPr id="5" name="Picture 4" descr="UMLS data mod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938" y="1885950"/>
            <a:ext cx="2737112" cy="3763962"/>
          </a:xfrm>
          <a:prstGeom prst="rect">
            <a:avLst/>
          </a:prstGeom>
        </p:spPr>
      </p:pic>
    </p:spTree>
    <p:extLst>
      <p:ext uri="{BB962C8B-B14F-4D97-AF65-F5344CB8AC3E}">
        <p14:creationId xmlns:p14="http://schemas.microsoft.com/office/powerpoint/2010/main" val="3201832720"/>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Cleveland Clinic</a:t>
            </a:r>
          </a:p>
        </p:txBody>
      </p:sp>
      <p:sp>
        <p:nvSpPr>
          <p:cNvPr id="3" name="Content Placeholder 2"/>
          <p:cNvSpPr>
            <a:spLocks noGrp="1"/>
          </p:cNvSpPr>
          <p:nvPr>
            <p:ph idx="1"/>
          </p:nvPr>
        </p:nvSpPr>
        <p:spPr>
          <a:xfrm>
            <a:off x="609600" y="1600202"/>
            <a:ext cx="6860771" cy="4481570"/>
          </a:xfrm>
        </p:spPr>
        <p:txBody>
          <a:bodyPr>
            <a:normAutofit/>
          </a:bodyPr>
          <a:lstStyle/>
          <a:p>
            <a:pPr marL="0" indent="0">
              <a:buNone/>
            </a:pPr>
            <a:r>
              <a:rPr lang="en-US" b="1" dirty="0"/>
              <a:t>Problem: </a:t>
            </a:r>
            <a:r>
              <a:rPr lang="en-US" dirty="0"/>
              <a:t>How do you make patient data ready for researchers to discover and use?</a:t>
            </a:r>
          </a:p>
          <a:p>
            <a:pPr marL="0" indent="0">
              <a:buNone/>
            </a:pPr>
            <a:r>
              <a:rPr lang="en-US" b="1" dirty="0"/>
              <a:t>Solution: </a:t>
            </a:r>
            <a:r>
              <a:rPr lang="en-US" dirty="0"/>
              <a:t>Integrate identifiers, hierarchies, and relationships from UMLS. </a:t>
            </a:r>
          </a:p>
        </p:txBody>
      </p:sp>
      <p:pic>
        <p:nvPicPr>
          <p:cNvPr id="4" name="Picture 3" descr="Cleveland Clinic logo">
            <a:extLst>
              <a:ext uri="{FF2B5EF4-FFF2-40B4-BE49-F238E27FC236}">
                <a16:creationId xmlns:a16="http://schemas.microsoft.com/office/drawing/2014/main" id="{B2EB03AF-31B2-7F40-A568-3D2925ADC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2133600"/>
            <a:ext cx="4114800" cy="850900"/>
          </a:xfrm>
          <a:prstGeom prst="rect">
            <a:avLst/>
          </a:prstGeom>
        </p:spPr>
      </p:pic>
      <p:sp>
        <p:nvSpPr>
          <p:cNvPr id="5" name="TextBox 4"/>
          <p:cNvSpPr txBox="1"/>
          <p:nvPr/>
        </p:nvSpPr>
        <p:spPr>
          <a:xfrm>
            <a:off x="7696200" y="2978958"/>
            <a:ext cx="4264429" cy="1754326"/>
          </a:xfrm>
          <a:prstGeom prst="rect">
            <a:avLst/>
          </a:prstGeom>
          <a:noFill/>
        </p:spPr>
        <p:txBody>
          <a:bodyPr wrap="square" rtlCol="0">
            <a:spAutoFit/>
          </a:bodyPr>
          <a:lstStyle/>
          <a:p>
            <a:r>
              <a:rPr lang="en-US" dirty="0" err="1"/>
              <a:t>Milinovich</a:t>
            </a:r>
            <a:r>
              <a:rPr lang="en-US" dirty="0"/>
              <a:t> A, </a:t>
            </a:r>
            <a:r>
              <a:rPr lang="en-US" dirty="0" err="1"/>
              <a:t>Kattan</a:t>
            </a:r>
            <a:r>
              <a:rPr lang="en-US" dirty="0"/>
              <a:t> MW. Extracting and utilizing electronic health data from Epic for research. Ann </a:t>
            </a:r>
            <a:r>
              <a:rPr lang="en-US" dirty="0" err="1"/>
              <a:t>Transl</a:t>
            </a:r>
            <a:r>
              <a:rPr lang="en-US" dirty="0"/>
              <a:t> Med. 2018;6(3):42. </a:t>
            </a:r>
            <a:r>
              <a:rPr lang="en-US" dirty="0">
                <a:hlinkClick r:id="rId4"/>
              </a:rPr>
              <a:t>https://www.ncbi.nlm.nih.gov/pmc/articles/PMC5879514/</a:t>
            </a:r>
            <a:r>
              <a:rPr lang="en-US" dirty="0"/>
              <a:t> </a:t>
            </a:r>
          </a:p>
        </p:txBody>
      </p:sp>
    </p:spTree>
    <p:extLst>
      <p:ext uri="{BB962C8B-B14F-4D97-AF65-F5344CB8AC3E}">
        <p14:creationId xmlns:p14="http://schemas.microsoft.com/office/powerpoint/2010/main" val="423804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Cleveland Clinic</a:t>
            </a:r>
          </a:p>
        </p:txBody>
      </p:sp>
      <p:sp>
        <p:nvSpPr>
          <p:cNvPr id="3" name="Content Placeholder 2"/>
          <p:cNvSpPr>
            <a:spLocks noGrp="1"/>
          </p:cNvSpPr>
          <p:nvPr>
            <p:ph idx="1"/>
          </p:nvPr>
        </p:nvSpPr>
        <p:spPr>
          <a:xfrm>
            <a:off x="609600" y="1600202"/>
            <a:ext cx="6860771" cy="4114798"/>
          </a:xfrm>
        </p:spPr>
        <p:txBody>
          <a:bodyPr>
            <a:normAutofit/>
          </a:bodyPr>
          <a:lstStyle/>
          <a:p>
            <a:endParaRPr lang="en-US" sz="2000" b="1" dirty="0"/>
          </a:p>
          <a:p>
            <a:pPr lvl="1"/>
            <a:endParaRPr lang="en-US" sz="2000" b="1" dirty="0"/>
          </a:p>
        </p:txBody>
      </p:sp>
      <p:pic>
        <p:nvPicPr>
          <p:cNvPr id="4" name="Picture 3" descr="Cleveland Clinic logo">
            <a:extLst>
              <a:ext uri="{FF2B5EF4-FFF2-40B4-BE49-F238E27FC236}">
                <a16:creationId xmlns:a16="http://schemas.microsoft.com/office/drawing/2014/main" id="{B2EB03AF-31B2-7F40-A568-3D2925ADC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371" y="1626360"/>
            <a:ext cx="4114800" cy="850900"/>
          </a:xfrm>
          <a:prstGeom prst="rect">
            <a:avLst/>
          </a:prstGeom>
        </p:spPr>
      </p:pic>
      <p:sp>
        <p:nvSpPr>
          <p:cNvPr id="5" name="TextBox 4"/>
          <p:cNvSpPr txBox="1"/>
          <p:nvPr/>
        </p:nvSpPr>
        <p:spPr>
          <a:xfrm>
            <a:off x="7470371" y="2471718"/>
            <a:ext cx="4264429" cy="1754326"/>
          </a:xfrm>
          <a:prstGeom prst="rect">
            <a:avLst/>
          </a:prstGeom>
          <a:noFill/>
        </p:spPr>
        <p:txBody>
          <a:bodyPr wrap="square" rtlCol="0">
            <a:spAutoFit/>
          </a:bodyPr>
          <a:lstStyle/>
          <a:p>
            <a:r>
              <a:rPr lang="en-US" dirty="0" err="1"/>
              <a:t>Milinovich</a:t>
            </a:r>
            <a:r>
              <a:rPr lang="en-US" dirty="0"/>
              <a:t> A, </a:t>
            </a:r>
            <a:r>
              <a:rPr lang="en-US" dirty="0" err="1"/>
              <a:t>Kattan</a:t>
            </a:r>
            <a:r>
              <a:rPr lang="en-US" dirty="0"/>
              <a:t> MW. Extracting and utilizing electronic health data from Epic for research. Ann </a:t>
            </a:r>
            <a:r>
              <a:rPr lang="en-US" dirty="0" err="1"/>
              <a:t>Transl</a:t>
            </a:r>
            <a:r>
              <a:rPr lang="en-US" dirty="0"/>
              <a:t> Med. 2018;6(3):42. </a:t>
            </a:r>
            <a:r>
              <a:rPr lang="en-US" dirty="0">
                <a:hlinkClick r:id="rId4"/>
              </a:rPr>
              <a:t>https://www.ncbi.nlm.nih.gov/pmc/articles/PMC5879514/</a:t>
            </a:r>
            <a:r>
              <a:rPr lang="en-US" dirty="0"/>
              <a:t> </a:t>
            </a:r>
          </a:p>
        </p:txBody>
      </p:sp>
      <p:sp>
        <p:nvSpPr>
          <p:cNvPr id="6" name="TextBox 5"/>
          <p:cNvSpPr txBox="1"/>
          <p:nvPr/>
        </p:nvSpPr>
        <p:spPr>
          <a:xfrm>
            <a:off x="480992" y="1626360"/>
            <a:ext cx="6681808"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Cleveland Clinic converts electronic health record data from 185 tables to 18 research-ready tables annotated with UMLS identifiers. Data is updated on a weekly basis. </a:t>
            </a:r>
          </a:p>
          <a:p>
            <a:pPr marL="285750" indent="-285750">
              <a:buFont typeface="Arial" panose="020B0604020202020204" pitchFamily="34" charset="0"/>
              <a:buChar char="•"/>
            </a:pPr>
            <a:r>
              <a:rPr lang="en-US" sz="2400" b="1" dirty="0"/>
              <a:t>Result: </a:t>
            </a:r>
            <a:r>
              <a:rPr lang="en-US" sz="2400" dirty="0"/>
              <a:t>“Cleveland Clinic can do live population exploration as well as produce datasets for analysis faster than it takes most organizations to simply identify their base population.”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101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Identifying Patient Populations </a:t>
            </a:r>
            <a:br>
              <a:rPr lang="en-US" b="1" dirty="0"/>
            </a:br>
            <a:r>
              <a:rPr lang="en-US" sz="2700" b="1" dirty="0"/>
              <a:t>Diabetic patients on a GLP-1 medication with an HbA1c &gt;10</a:t>
            </a:r>
          </a:p>
        </p:txBody>
      </p:sp>
      <p:sp>
        <p:nvSpPr>
          <p:cNvPr id="3" name="Content Placeholder 2"/>
          <p:cNvSpPr>
            <a:spLocks noGrp="1"/>
          </p:cNvSpPr>
          <p:nvPr>
            <p:ph idx="1"/>
          </p:nvPr>
        </p:nvSpPr>
        <p:spPr>
          <a:xfrm>
            <a:off x="1748118" y="2916490"/>
            <a:ext cx="6286500" cy="1033497"/>
          </a:xfrm>
        </p:spPr>
        <p:txBody>
          <a:bodyPr>
            <a:normAutofit/>
          </a:bodyPr>
          <a:lstStyle/>
          <a:p>
            <a:pPr marL="0" indent="0">
              <a:buNone/>
            </a:pPr>
            <a:r>
              <a:rPr lang="en-US" sz="2000" dirty="0"/>
              <a:t>Get all descendants of: </a:t>
            </a:r>
          </a:p>
          <a:p>
            <a:pPr marL="0" indent="0">
              <a:buNone/>
            </a:pPr>
            <a:r>
              <a:rPr lang="en-US" sz="2000" b="1" dirty="0"/>
              <a:t>Diabetes Mellitus (UMLS CUI: C0011847)</a:t>
            </a:r>
          </a:p>
          <a:p>
            <a:pPr marL="0" indent="0">
              <a:buNone/>
            </a:pPr>
            <a:endParaRPr lang="en-US" sz="2000" b="1" dirty="0"/>
          </a:p>
        </p:txBody>
      </p:sp>
      <p:sp>
        <p:nvSpPr>
          <p:cNvPr id="12" name="Rectangle 11"/>
          <p:cNvSpPr/>
          <p:nvPr/>
        </p:nvSpPr>
        <p:spPr>
          <a:xfrm>
            <a:off x="1752600" y="1911409"/>
            <a:ext cx="9601200" cy="584775"/>
          </a:xfrm>
          <a:prstGeom prst="rect">
            <a:avLst/>
          </a:prstGeom>
        </p:spPr>
        <p:txBody>
          <a:bodyPr wrap="square">
            <a:spAutoFit/>
          </a:bodyPr>
          <a:lstStyle/>
          <a:p>
            <a:r>
              <a:rPr lang="en-US" sz="3200" b="1" dirty="0"/>
              <a:t>2,666 different “diabetic” diagnoses</a:t>
            </a:r>
          </a:p>
        </p:txBody>
      </p:sp>
      <p:sp>
        <p:nvSpPr>
          <p:cNvPr id="4" name="TextBox 3" descr="Table of descendants of diabetes mellitus"/>
          <p:cNvSpPr txBox="1"/>
          <p:nvPr/>
        </p:nvSpPr>
        <p:spPr>
          <a:xfrm>
            <a:off x="4482" y="4343400"/>
            <a:ext cx="11963400" cy="1751149"/>
          </a:xfrm>
          <a:prstGeom prst="rect">
            <a:avLst/>
          </a:prstGeom>
          <a:noFill/>
        </p:spPr>
        <p:txBody>
          <a:bodyPr wrap="square" numCol="4" rtlCol="0">
            <a:spAutoFit/>
          </a:bodyPr>
          <a:lstStyle/>
          <a:p>
            <a:pPr marL="285750" indent="-285750">
              <a:buFont typeface="Arial" panose="020B0604020202020204" pitchFamily="34" charset="0"/>
              <a:buChar char="•"/>
            </a:pPr>
            <a:r>
              <a:rPr lang="en-US" sz="800" dirty="0"/>
              <a:t>Acidosis due to type 1 diabetes mellitus</a:t>
            </a:r>
          </a:p>
          <a:p>
            <a:pPr marL="285750" indent="-285750">
              <a:buFont typeface="Arial" panose="020B0604020202020204" pitchFamily="34" charset="0"/>
              <a:buChar char="•"/>
            </a:pPr>
            <a:r>
              <a:rPr lang="en-US" sz="800" dirty="0"/>
              <a:t>Acidosis due to type 2 diabetes mellitus</a:t>
            </a:r>
          </a:p>
          <a:p>
            <a:pPr marL="285750" indent="-285750">
              <a:buFont typeface="Arial" panose="020B0604020202020204" pitchFamily="34" charset="0"/>
              <a:buChar char="•"/>
            </a:pPr>
            <a:r>
              <a:rPr lang="en-US" sz="800" dirty="0"/>
              <a:t>Acute complication with diabetes mellitus</a:t>
            </a:r>
          </a:p>
          <a:p>
            <a:pPr marL="285750" indent="-285750">
              <a:buFont typeface="Arial" panose="020B0604020202020204" pitchFamily="34" charset="0"/>
              <a:buChar char="•"/>
            </a:pPr>
            <a:r>
              <a:rPr lang="en-US" sz="800" dirty="0"/>
              <a:t>Diabetic dyslipidemia associated with type 2 diabetes mellitus</a:t>
            </a:r>
          </a:p>
          <a:p>
            <a:pPr marL="285750" indent="-285750">
              <a:buFont typeface="Arial" panose="020B0604020202020204" pitchFamily="34" charset="0"/>
              <a:buChar char="•"/>
            </a:pPr>
            <a:r>
              <a:rPr lang="en-US" sz="800" dirty="0"/>
              <a:t>Diabetic hyperosmolar non-</a:t>
            </a:r>
            <a:r>
              <a:rPr lang="en-US" sz="800" dirty="0" err="1"/>
              <a:t>ketotic</a:t>
            </a:r>
            <a:r>
              <a:rPr lang="en-US" sz="800" dirty="0"/>
              <a:t> state</a:t>
            </a:r>
          </a:p>
          <a:p>
            <a:pPr marL="285750" indent="-285750">
              <a:buFont typeface="Arial" panose="020B0604020202020204" pitchFamily="34" charset="0"/>
              <a:buChar char="•"/>
            </a:pPr>
            <a:r>
              <a:rPr lang="en-US" sz="800" dirty="0"/>
              <a:t>Diabetic lumbosacral </a:t>
            </a:r>
            <a:r>
              <a:rPr lang="en-US" sz="800" dirty="0" err="1"/>
              <a:t>radiculoplexus</a:t>
            </a:r>
            <a:r>
              <a:rPr lang="en-US" sz="800" dirty="0"/>
              <a:t> neuropathy</a:t>
            </a:r>
          </a:p>
          <a:p>
            <a:pPr marL="285750" indent="-285750">
              <a:buFont typeface="Arial" panose="020B0604020202020204" pitchFamily="34" charset="0"/>
              <a:buChar char="•"/>
            </a:pPr>
            <a:r>
              <a:rPr lang="en-US" sz="800" dirty="0"/>
              <a:t>Diabetic </a:t>
            </a:r>
            <a:r>
              <a:rPr lang="en-US" sz="800" dirty="0" err="1"/>
              <a:t>mastopathy</a:t>
            </a:r>
            <a:endParaRPr lang="en-US" sz="800" dirty="0"/>
          </a:p>
          <a:p>
            <a:pPr marL="285750" indent="-285750">
              <a:buFont typeface="Arial" panose="020B0604020202020204" pitchFamily="34" charset="0"/>
              <a:buChar char="•"/>
            </a:pPr>
            <a:r>
              <a:rPr lang="en-US" sz="800" dirty="0"/>
              <a:t>Diabetic severe hyperglycemia</a:t>
            </a:r>
          </a:p>
          <a:p>
            <a:pPr marL="285750" indent="-285750">
              <a:buFont typeface="Arial" panose="020B0604020202020204" pitchFamily="34" charset="0"/>
              <a:buChar char="•"/>
            </a:pPr>
            <a:r>
              <a:rPr lang="en-US" sz="800" dirty="0"/>
              <a:t>Disorder of nerve co-</a:t>
            </a:r>
            <a:r>
              <a:rPr lang="en-US" sz="800" dirty="0" err="1"/>
              <a:t>occurrent</a:t>
            </a:r>
            <a:r>
              <a:rPr lang="en-US" sz="800" dirty="0"/>
              <a:t> and due to type 1 diabetes mellitus</a:t>
            </a:r>
          </a:p>
          <a:p>
            <a:pPr marL="285750" indent="-285750">
              <a:buFont typeface="Arial" panose="020B0604020202020204" pitchFamily="34" charset="0"/>
              <a:buChar char="•"/>
            </a:pPr>
            <a:r>
              <a:rPr lang="en-US" sz="800" dirty="0"/>
              <a:t>Dyslipidemia due to type 1 diabetes mellitus</a:t>
            </a:r>
          </a:p>
          <a:p>
            <a:pPr marL="285750" indent="-285750">
              <a:buFont typeface="Arial" panose="020B0604020202020204" pitchFamily="34" charset="0"/>
              <a:buChar char="•"/>
            </a:pPr>
            <a:r>
              <a:rPr lang="en-US" sz="800" dirty="0"/>
              <a:t>Hyperglycemia due to type 1 diabetes mellitus</a:t>
            </a:r>
          </a:p>
          <a:p>
            <a:pPr marL="285750" indent="-285750">
              <a:buFont typeface="Arial" panose="020B0604020202020204" pitchFamily="34" charset="0"/>
              <a:buChar char="•"/>
            </a:pPr>
            <a:r>
              <a:rPr lang="en-US" sz="800" dirty="0"/>
              <a:t>Hyperglycemia due to type 2 diabetes mellitus</a:t>
            </a:r>
          </a:p>
          <a:p>
            <a:pPr marL="285750" indent="-285750">
              <a:buFont typeface="Arial" panose="020B0604020202020204" pitchFamily="34" charset="0"/>
              <a:buChar char="•"/>
            </a:pPr>
            <a:r>
              <a:rPr lang="en-US" sz="800" dirty="0"/>
              <a:t>Hyperglycemic crisis in diabetes mellitus</a:t>
            </a:r>
          </a:p>
          <a:p>
            <a:pPr marL="285750" indent="-285750">
              <a:buFont typeface="Arial" panose="020B0604020202020204" pitchFamily="34" charset="0"/>
              <a:buChar char="•"/>
            </a:pPr>
            <a:r>
              <a:rPr lang="en-US" sz="800" dirty="0"/>
              <a:t>Hyperlipidemia due to type 1 diabetes mellitus</a:t>
            </a:r>
          </a:p>
          <a:p>
            <a:pPr marL="285750" indent="-285750">
              <a:buFont typeface="Arial" panose="020B0604020202020204" pitchFamily="34" charset="0"/>
              <a:buChar char="•"/>
            </a:pPr>
            <a:r>
              <a:rPr lang="en-US" sz="800" dirty="0"/>
              <a:t>Hyperlipidemia due to type 2 diabetes mellitus</a:t>
            </a:r>
          </a:p>
          <a:p>
            <a:pPr marL="285750" indent="-285750">
              <a:buFont typeface="Arial" panose="020B0604020202020204" pitchFamily="34" charset="0"/>
              <a:buChar char="•"/>
            </a:pPr>
            <a:r>
              <a:rPr lang="en-US" sz="800" dirty="0" err="1"/>
              <a:t>Hyperosmolality</a:t>
            </a:r>
            <a:r>
              <a:rPr lang="en-US" sz="800" dirty="0"/>
              <a:t> due to uncontrolled type 1 diabetes mellitus</a:t>
            </a:r>
          </a:p>
          <a:p>
            <a:pPr marL="285750" indent="-285750">
              <a:buFont typeface="Arial" panose="020B0604020202020204" pitchFamily="34" charset="0"/>
              <a:buChar char="•"/>
            </a:pPr>
            <a:r>
              <a:rPr lang="en-US" sz="800" dirty="0"/>
              <a:t>Hyperosmolar coma associated with diabetes mellitus</a:t>
            </a:r>
          </a:p>
          <a:p>
            <a:pPr marL="285750" indent="-285750">
              <a:buFont typeface="Arial" panose="020B0604020202020204" pitchFamily="34" charset="0"/>
              <a:buChar char="•"/>
            </a:pPr>
            <a:r>
              <a:rPr lang="en-US" sz="800" dirty="0" err="1"/>
              <a:t>Hyperosmolarity</a:t>
            </a:r>
            <a:r>
              <a:rPr lang="en-US" sz="800" dirty="0"/>
              <a:t> co-</a:t>
            </a:r>
            <a:r>
              <a:rPr lang="en-US" sz="800" dirty="0" err="1"/>
              <a:t>occurrent</a:t>
            </a:r>
            <a:r>
              <a:rPr lang="en-US" sz="800" dirty="0"/>
              <a:t> and due to drug induced diabetes mellitus</a:t>
            </a:r>
          </a:p>
          <a:p>
            <a:pPr marL="285750" indent="-285750">
              <a:buFont typeface="Arial" panose="020B0604020202020204" pitchFamily="34" charset="0"/>
              <a:buChar char="•"/>
            </a:pPr>
            <a:r>
              <a:rPr lang="en-US" sz="800" dirty="0"/>
              <a:t>Hypoglycemia due to type 1 diabetes mellitus</a:t>
            </a:r>
          </a:p>
          <a:p>
            <a:pPr marL="285750" indent="-285750">
              <a:buFont typeface="Arial" panose="020B0604020202020204" pitchFamily="34" charset="0"/>
              <a:buChar char="•"/>
            </a:pPr>
            <a:r>
              <a:rPr lang="en-US" sz="800" dirty="0"/>
              <a:t>Hypoglycemia due to type 2 diabetes mellitus</a:t>
            </a:r>
          </a:p>
          <a:p>
            <a:pPr marL="285750" indent="-285750">
              <a:buFont typeface="Arial" panose="020B0604020202020204" pitchFamily="34" charset="0"/>
              <a:buChar char="•"/>
            </a:pPr>
            <a:r>
              <a:rPr lang="en-US" sz="800" dirty="0"/>
              <a:t>Hypoglycemic coma in diabetes mellitus</a:t>
            </a:r>
          </a:p>
          <a:p>
            <a:pPr marL="285750" indent="-285750">
              <a:buFont typeface="Arial" panose="020B0604020202020204" pitchFamily="34" charset="0"/>
              <a:buChar char="•"/>
            </a:pPr>
            <a:r>
              <a:rPr lang="en-US" sz="800" dirty="0"/>
              <a:t>Hypoglycemic state in diabetes</a:t>
            </a:r>
          </a:p>
          <a:p>
            <a:pPr marL="285750" indent="-285750">
              <a:buFont typeface="Arial" panose="020B0604020202020204" pitchFamily="34" charset="0"/>
              <a:buChar char="•"/>
            </a:pPr>
            <a:r>
              <a:rPr lang="en-US" sz="800" dirty="0"/>
              <a:t>Ketoacidosis due to secondary diabetes mellitus</a:t>
            </a:r>
          </a:p>
          <a:p>
            <a:pPr marL="285750" indent="-285750">
              <a:buFont typeface="Arial" panose="020B0604020202020204" pitchFamily="34" charset="0"/>
              <a:buChar char="•"/>
            </a:pPr>
            <a:r>
              <a:rPr lang="en-US" sz="800" dirty="0"/>
              <a:t>Lactic acidosis with diabetes mellitus</a:t>
            </a:r>
          </a:p>
          <a:p>
            <a:pPr marL="285750" indent="-285750">
              <a:buFont typeface="Arial" panose="020B0604020202020204" pitchFamily="34" charset="0"/>
              <a:buChar char="•"/>
            </a:pPr>
            <a:r>
              <a:rPr lang="en-US" sz="800" dirty="0"/>
              <a:t>Malnutrition-related diabetes mellitus with multiple complications</a:t>
            </a:r>
          </a:p>
          <a:p>
            <a:pPr marL="285750" indent="-285750">
              <a:buFont typeface="Arial" panose="020B0604020202020204" pitchFamily="34" charset="0"/>
              <a:buChar char="•"/>
            </a:pPr>
            <a:r>
              <a:rPr lang="en-US" sz="800" dirty="0"/>
              <a:t>Metabolic acidosis with diabetes mellitus</a:t>
            </a:r>
          </a:p>
          <a:p>
            <a:pPr marL="285750" indent="-285750">
              <a:buFont typeface="Arial" panose="020B0604020202020204" pitchFamily="34" charset="0"/>
              <a:buChar char="•"/>
            </a:pPr>
            <a:r>
              <a:rPr lang="en-US" sz="800" dirty="0"/>
              <a:t>Mixed hyperlipidemia due to type 1 diabetes mellitus</a:t>
            </a:r>
          </a:p>
          <a:p>
            <a:pPr marL="285750" indent="-285750">
              <a:buFont typeface="Arial" panose="020B0604020202020204" pitchFamily="34" charset="0"/>
              <a:buChar char="•"/>
            </a:pPr>
            <a:r>
              <a:rPr lang="en-US" sz="800" dirty="0"/>
              <a:t>Mixed hyperlipidemia due to type 2 diabetes mellitus</a:t>
            </a:r>
          </a:p>
          <a:p>
            <a:pPr marL="285750" indent="-285750">
              <a:buFont typeface="Arial" panose="020B0604020202020204" pitchFamily="34" charset="0"/>
              <a:buChar char="•"/>
            </a:pPr>
            <a:r>
              <a:rPr lang="en-US" sz="800" dirty="0"/>
              <a:t>Multiple complications due to diabetes mellitus</a:t>
            </a:r>
          </a:p>
          <a:p>
            <a:pPr marL="285750" indent="-285750">
              <a:buFont typeface="Arial" panose="020B0604020202020204" pitchFamily="34" charset="0"/>
              <a:buChar char="•"/>
            </a:pPr>
            <a:r>
              <a:rPr lang="en-US" sz="800" dirty="0"/>
              <a:t>Peripheral neuropathy due to type 1 diabetes mellitus</a:t>
            </a:r>
          </a:p>
          <a:p>
            <a:pPr marL="285750" indent="-285750">
              <a:buFont typeface="Arial" panose="020B0604020202020204" pitchFamily="34" charset="0"/>
              <a:buChar char="•"/>
            </a:pPr>
            <a:r>
              <a:rPr lang="en-US" sz="800" dirty="0" err="1"/>
              <a:t>Radiculoplexoneuropathy</a:t>
            </a:r>
            <a:r>
              <a:rPr lang="en-US" sz="800" dirty="0"/>
              <a:t> due to diabetes mellitus</a:t>
            </a:r>
          </a:p>
          <a:p>
            <a:pPr marL="285750" indent="-285750">
              <a:buFont typeface="Arial" panose="020B0604020202020204" pitchFamily="34" charset="0"/>
              <a:buChar char="•"/>
            </a:pPr>
            <a:r>
              <a:rPr lang="en-US" sz="800" dirty="0"/>
              <a:t>Type 1 diabetes mellitus with hyperosmolar coma</a:t>
            </a:r>
          </a:p>
          <a:p>
            <a:pPr marL="285750" indent="-285750">
              <a:buFont typeface="Arial" panose="020B0604020202020204" pitchFamily="34" charset="0"/>
              <a:buChar char="•"/>
            </a:pPr>
            <a:r>
              <a:rPr lang="en-US" sz="800" dirty="0"/>
              <a:t>Type 2 diabetes mellitus with hyperosmolar coma</a:t>
            </a:r>
          </a:p>
          <a:p>
            <a:pPr marL="285750" indent="-285750">
              <a:buFont typeface="Arial" panose="020B0604020202020204" pitchFamily="34" charset="0"/>
              <a:buChar char="•"/>
            </a:pPr>
            <a:r>
              <a:rPr lang="en-US" sz="800" dirty="0"/>
              <a:t>Diabetic acute painful polyneuropathy</a:t>
            </a:r>
          </a:p>
          <a:p>
            <a:pPr marL="285750" indent="-285750">
              <a:buFont typeface="Arial" panose="020B0604020202020204" pitchFamily="34" charset="0"/>
              <a:buChar char="•"/>
            </a:pPr>
            <a:r>
              <a:rPr lang="en-US" sz="800" dirty="0"/>
              <a:t>Coma associated with malnutrition-related diabetes mellitus</a:t>
            </a:r>
          </a:p>
          <a:p>
            <a:pPr marL="285750" indent="-285750">
              <a:buFont typeface="Arial" panose="020B0604020202020204" pitchFamily="34" charset="0"/>
              <a:buChar char="•"/>
            </a:pPr>
            <a:r>
              <a:rPr lang="en-US" sz="800" dirty="0"/>
              <a:t>Diabetic coma with ketoacidosis</a:t>
            </a:r>
          </a:p>
          <a:p>
            <a:pPr marL="285750" indent="-285750">
              <a:buFont typeface="Arial" panose="020B0604020202020204" pitchFamily="34" charset="0"/>
              <a:buChar char="•"/>
            </a:pPr>
            <a:r>
              <a:rPr lang="en-US" sz="800" dirty="0"/>
              <a:t>Hyperosmolar coma associated with diabetes mellitus</a:t>
            </a:r>
          </a:p>
          <a:p>
            <a:pPr marL="285750" indent="-285750">
              <a:buFont typeface="Arial" panose="020B0604020202020204" pitchFamily="34" charset="0"/>
              <a:buChar char="•"/>
            </a:pPr>
            <a:r>
              <a:rPr lang="en-US" sz="800" dirty="0"/>
              <a:t>Hypoglycemic coma co-</a:t>
            </a:r>
            <a:r>
              <a:rPr lang="en-US" sz="800" dirty="0" err="1"/>
              <a:t>occurrent</a:t>
            </a:r>
            <a:r>
              <a:rPr lang="en-US" sz="800" dirty="0"/>
              <a:t> and due to diabetes mellitus type II</a:t>
            </a:r>
          </a:p>
          <a:p>
            <a:pPr marL="285750" indent="-285750">
              <a:buFont typeface="Arial" panose="020B0604020202020204" pitchFamily="34" charset="0"/>
              <a:buChar char="•"/>
            </a:pPr>
            <a:r>
              <a:rPr lang="en-US" sz="800" dirty="0"/>
              <a:t>ETC</a:t>
            </a:r>
          </a:p>
        </p:txBody>
      </p:sp>
    </p:spTree>
    <p:extLst>
      <p:ext uri="{BB962C8B-B14F-4D97-AF65-F5344CB8AC3E}">
        <p14:creationId xmlns:p14="http://schemas.microsoft.com/office/powerpoint/2010/main" val="38728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the </a:t>
            </a:r>
            <a:br>
              <a:rPr lang="en-US" dirty="0"/>
            </a:br>
            <a:r>
              <a:rPr lang="en-US" dirty="0"/>
              <a:t>Unified Medical Language System (UMLS)</a:t>
            </a:r>
          </a:p>
        </p:txBody>
      </p:sp>
      <p:sp>
        <p:nvSpPr>
          <p:cNvPr id="3" name="Subtitle 2"/>
          <p:cNvSpPr>
            <a:spLocks noGrp="1"/>
          </p:cNvSpPr>
          <p:nvPr>
            <p:ph type="subTitle" idx="1"/>
          </p:nvPr>
        </p:nvSpPr>
        <p:spPr>
          <a:xfrm>
            <a:off x="1524000" y="4267200"/>
            <a:ext cx="9144000" cy="1600200"/>
          </a:xfrm>
        </p:spPr>
        <p:txBody>
          <a:bodyPr>
            <a:normAutofit fontScale="92500" lnSpcReduction="20000"/>
          </a:bodyPr>
          <a:lstStyle/>
          <a:p>
            <a:r>
              <a:rPr lang="en-US" sz="2000" dirty="0">
                <a:solidFill>
                  <a:schemeClr val="tx1"/>
                </a:solidFill>
              </a:rPr>
              <a:t>David Anderson, MLS</a:t>
            </a:r>
          </a:p>
          <a:p>
            <a:r>
              <a:rPr lang="en-US" sz="2000" dirty="0">
                <a:solidFill>
                  <a:schemeClr val="tx1"/>
                </a:solidFill>
              </a:rPr>
              <a:t>david.anderson@nih.gov</a:t>
            </a:r>
          </a:p>
          <a:p>
            <a:pPr lvl="0"/>
            <a:endParaRPr lang="en-US" sz="1600" dirty="0">
              <a:solidFill>
                <a:schemeClr val="tx1"/>
              </a:solidFill>
            </a:endParaRPr>
          </a:p>
          <a:p>
            <a:pPr lvl="0"/>
            <a:r>
              <a:rPr lang="en-US" sz="1600" dirty="0">
                <a:solidFill>
                  <a:schemeClr val="tx1"/>
                </a:solidFill>
              </a:rPr>
              <a:t>National Library of Medicine</a:t>
            </a:r>
          </a:p>
          <a:p>
            <a:pPr lvl="0"/>
            <a:r>
              <a:rPr lang="en-US" sz="1600" dirty="0">
                <a:solidFill>
                  <a:schemeClr val="tx1"/>
                </a:solidFill>
              </a:rPr>
              <a:t>National Institutes of Health</a:t>
            </a:r>
          </a:p>
          <a:p>
            <a:pPr lvl="0"/>
            <a:r>
              <a:rPr lang="en-US" sz="1600" dirty="0">
                <a:solidFill>
                  <a:schemeClr val="tx1"/>
                </a:solidFill>
              </a:rPr>
              <a:t>U.S. Department of Health &amp; Human Services</a:t>
            </a:r>
          </a:p>
          <a:p>
            <a:endParaRPr lang="en-US" dirty="0"/>
          </a:p>
        </p:txBody>
      </p:sp>
    </p:spTree>
    <p:extLst>
      <p:ext uri="{BB962C8B-B14F-4D97-AF65-F5344CB8AC3E}">
        <p14:creationId xmlns:p14="http://schemas.microsoft.com/office/powerpoint/2010/main" val="4006849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Identifying Patient Populations </a:t>
            </a:r>
            <a:br>
              <a:rPr lang="en-US" b="1" dirty="0"/>
            </a:br>
            <a:r>
              <a:rPr lang="en-US" sz="2700" b="1" dirty="0"/>
              <a:t>Diabetic patients on a GLP-1 medication with an HbA1c &gt;10</a:t>
            </a:r>
          </a:p>
        </p:txBody>
      </p:sp>
      <p:sp>
        <p:nvSpPr>
          <p:cNvPr id="8" name="TextBox 7"/>
          <p:cNvSpPr txBox="1"/>
          <p:nvPr/>
        </p:nvSpPr>
        <p:spPr>
          <a:xfrm>
            <a:off x="1295400" y="2750367"/>
            <a:ext cx="10775576" cy="707886"/>
          </a:xfrm>
          <a:prstGeom prst="rect">
            <a:avLst/>
          </a:prstGeom>
          <a:noFill/>
        </p:spPr>
        <p:txBody>
          <a:bodyPr wrap="square" rtlCol="0">
            <a:spAutoFit/>
          </a:bodyPr>
          <a:lstStyle/>
          <a:p>
            <a:r>
              <a:rPr lang="en-US" sz="2000" dirty="0"/>
              <a:t>Get all medications associated with a drug class: </a:t>
            </a:r>
          </a:p>
          <a:p>
            <a:r>
              <a:rPr lang="en-US" sz="2000" b="1" dirty="0"/>
              <a:t>Glucagon-like Peptide-1 (GLP-1) Agonists [</a:t>
            </a:r>
            <a:r>
              <a:rPr lang="en-US" sz="2000" b="1" dirty="0" err="1"/>
              <a:t>MoA</a:t>
            </a:r>
            <a:r>
              <a:rPr lang="en-US" sz="2000" b="1" dirty="0"/>
              <a:t>] (UMLS CUI: C2916791)</a:t>
            </a:r>
          </a:p>
        </p:txBody>
      </p:sp>
      <p:sp>
        <p:nvSpPr>
          <p:cNvPr id="10" name="TextBox 9"/>
          <p:cNvSpPr txBox="1"/>
          <p:nvPr/>
        </p:nvSpPr>
        <p:spPr>
          <a:xfrm>
            <a:off x="1295400" y="4896214"/>
            <a:ext cx="11353800" cy="1323439"/>
          </a:xfrm>
          <a:prstGeom prst="rect">
            <a:avLst/>
          </a:prstGeom>
          <a:noFill/>
        </p:spPr>
        <p:txBody>
          <a:bodyPr wrap="square" rtlCol="0">
            <a:spAutoFit/>
          </a:bodyPr>
          <a:lstStyle/>
          <a:p>
            <a:r>
              <a:rPr lang="en-US" sz="2000" dirty="0"/>
              <a:t>Map lab tests in EHR to:</a:t>
            </a:r>
          </a:p>
          <a:p>
            <a:r>
              <a:rPr lang="en-US" sz="2000" b="1" dirty="0"/>
              <a:t>Hemoglobin A1c/</a:t>
            </a:r>
            <a:r>
              <a:rPr lang="en-US" sz="2000" b="1" dirty="0" err="1"/>
              <a:t>Hemoglobin.total:Mass</a:t>
            </a:r>
            <a:r>
              <a:rPr lang="en-US" sz="2000" b="1" dirty="0"/>
              <a:t> </a:t>
            </a:r>
            <a:r>
              <a:rPr lang="en-US" sz="2000" b="1" dirty="0" err="1"/>
              <a:t>Fraction:Point</a:t>
            </a:r>
            <a:r>
              <a:rPr lang="en-US" sz="2000" b="1" dirty="0"/>
              <a:t> in </a:t>
            </a:r>
            <a:r>
              <a:rPr lang="en-US" sz="2000" b="1" dirty="0" err="1"/>
              <a:t>time:Whole</a:t>
            </a:r>
            <a:r>
              <a:rPr lang="en-US" sz="2000" b="1" dirty="0"/>
              <a:t> </a:t>
            </a:r>
            <a:r>
              <a:rPr lang="en-US" sz="2000" b="1" dirty="0" err="1"/>
              <a:t>blood:Quantitative</a:t>
            </a:r>
            <a:r>
              <a:rPr lang="en-US" sz="2000" b="1" dirty="0"/>
              <a:t> (UMLS CUI: C0366781)</a:t>
            </a:r>
          </a:p>
          <a:p>
            <a:endParaRPr lang="en-US" sz="2000" dirty="0"/>
          </a:p>
        </p:txBody>
      </p:sp>
      <p:sp>
        <p:nvSpPr>
          <p:cNvPr id="16" name="Rectangle 15"/>
          <p:cNvSpPr/>
          <p:nvPr/>
        </p:nvSpPr>
        <p:spPr>
          <a:xfrm>
            <a:off x="1295400" y="1791615"/>
            <a:ext cx="7633466" cy="584775"/>
          </a:xfrm>
          <a:prstGeom prst="rect">
            <a:avLst/>
          </a:prstGeom>
        </p:spPr>
        <p:txBody>
          <a:bodyPr wrap="square">
            <a:spAutoFit/>
          </a:bodyPr>
          <a:lstStyle/>
          <a:p>
            <a:r>
              <a:rPr lang="en-US" sz="3200" b="1" dirty="0"/>
              <a:t>69 different GLP-1 medications</a:t>
            </a:r>
          </a:p>
        </p:txBody>
      </p:sp>
      <p:sp>
        <p:nvSpPr>
          <p:cNvPr id="17" name="Rectangle 16"/>
          <p:cNvSpPr/>
          <p:nvPr/>
        </p:nvSpPr>
        <p:spPr>
          <a:xfrm>
            <a:off x="1295400" y="3954649"/>
            <a:ext cx="6654386" cy="584775"/>
          </a:xfrm>
          <a:prstGeom prst="rect">
            <a:avLst/>
          </a:prstGeom>
        </p:spPr>
        <p:txBody>
          <a:bodyPr wrap="none">
            <a:spAutoFit/>
          </a:bodyPr>
          <a:lstStyle/>
          <a:p>
            <a:r>
              <a:rPr lang="en-US" sz="3200" b="1" dirty="0"/>
              <a:t>15 different HbA1c lab tests</a:t>
            </a:r>
            <a:endParaRPr lang="en-US" sz="3200" dirty="0"/>
          </a:p>
        </p:txBody>
      </p:sp>
    </p:spTree>
    <p:extLst>
      <p:ext uri="{BB962C8B-B14F-4D97-AF65-F5344CB8AC3E}">
        <p14:creationId xmlns:p14="http://schemas.microsoft.com/office/powerpoint/2010/main" val="379906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Identifying Patient Populations </a:t>
            </a:r>
            <a:br>
              <a:rPr lang="en-US" b="1" dirty="0"/>
            </a:br>
            <a:r>
              <a:rPr lang="en-US" sz="2700" b="1" dirty="0"/>
              <a:t>Diabetic patients on a GLP-1 medication with an HbA1c &gt;10</a:t>
            </a:r>
          </a:p>
        </p:txBody>
      </p:sp>
      <p:sp>
        <p:nvSpPr>
          <p:cNvPr id="16" name="Rectangle 15"/>
          <p:cNvSpPr/>
          <p:nvPr/>
        </p:nvSpPr>
        <p:spPr>
          <a:xfrm>
            <a:off x="1676400" y="3014913"/>
            <a:ext cx="7633466" cy="584775"/>
          </a:xfrm>
          <a:prstGeom prst="rect">
            <a:avLst/>
          </a:prstGeom>
        </p:spPr>
        <p:txBody>
          <a:bodyPr wrap="square">
            <a:spAutoFit/>
          </a:bodyPr>
          <a:lstStyle/>
          <a:p>
            <a:r>
              <a:rPr lang="en-US" sz="3200" b="1" dirty="0"/>
              <a:t>69 different GLP-1 medications</a:t>
            </a:r>
          </a:p>
        </p:txBody>
      </p:sp>
      <p:sp>
        <p:nvSpPr>
          <p:cNvPr id="17" name="Rectangle 16"/>
          <p:cNvSpPr/>
          <p:nvPr/>
        </p:nvSpPr>
        <p:spPr>
          <a:xfrm>
            <a:off x="1676400" y="3962400"/>
            <a:ext cx="6654386" cy="584775"/>
          </a:xfrm>
          <a:prstGeom prst="rect">
            <a:avLst/>
          </a:prstGeom>
        </p:spPr>
        <p:txBody>
          <a:bodyPr wrap="none">
            <a:spAutoFit/>
          </a:bodyPr>
          <a:lstStyle/>
          <a:p>
            <a:r>
              <a:rPr lang="en-US" sz="3200" b="1" dirty="0"/>
              <a:t>15 different HbA1c lab tests</a:t>
            </a:r>
            <a:endParaRPr lang="en-US" sz="3200" dirty="0"/>
          </a:p>
        </p:txBody>
      </p:sp>
      <p:sp>
        <p:nvSpPr>
          <p:cNvPr id="7" name="Rectangle 6"/>
          <p:cNvSpPr/>
          <p:nvPr/>
        </p:nvSpPr>
        <p:spPr>
          <a:xfrm>
            <a:off x="1676400" y="2067426"/>
            <a:ext cx="9601200" cy="584775"/>
          </a:xfrm>
          <a:prstGeom prst="rect">
            <a:avLst/>
          </a:prstGeom>
        </p:spPr>
        <p:txBody>
          <a:bodyPr wrap="square">
            <a:spAutoFit/>
          </a:bodyPr>
          <a:lstStyle/>
          <a:p>
            <a:r>
              <a:rPr lang="en-US" sz="3200" b="1" dirty="0"/>
              <a:t>2,666 different “diabetic” diagnoses</a:t>
            </a:r>
          </a:p>
        </p:txBody>
      </p:sp>
      <p:sp>
        <p:nvSpPr>
          <p:cNvPr id="9" name="Rectangle 8"/>
          <p:cNvSpPr/>
          <p:nvPr/>
        </p:nvSpPr>
        <p:spPr>
          <a:xfrm>
            <a:off x="1676400" y="4882993"/>
            <a:ext cx="4865434" cy="584775"/>
          </a:xfrm>
          <a:prstGeom prst="rect">
            <a:avLst/>
          </a:prstGeom>
        </p:spPr>
        <p:txBody>
          <a:bodyPr wrap="none">
            <a:spAutoFit/>
          </a:bodyPr>
          <a:lstStyle/>
          <a:p>
            <a:r>
              <a:rPr lang="en-US" sz="3200" b="1" dirty="0"/>
              <a:t>1 patient population</a:t>
            </a:r>
            <a:endParaRPr lang="en-US" sz="3200" dirty="0"/>
          </a:p>
        </p:txBody>
      </p:sp>
    </p:spTree>
    <p:extLst>
      <p:ext uri="{BB962C8B-B14F-4D97-AF65-F5344CB8AC3E}">
        <p14:creationId xmlns:p14="http://schemas.microsoft.com/office/powerpoint/2010/main" val="2207171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743200"/>
            <a:ext cx="11811000" cy="3293209"/>
          </a:xfrm>
          <a:prstGeom prst="rect">
            <a:avLst/>
          </a:prstGeom>
          <a:noFill/>
        </p:spPr>
        <p:txBody>
          <a:bodyPr wrap="square" rtlCol="0">
            <a:spAutoFit/>
          </a:bodyPr>
          <a:lstStyle/>
          <a:p>
            <a:pPr marL="571500" indent="-571500">
              <a:buFont typeface="Arial" panose="020B0604020202020204" pitchFamily="34" charset="0"/>
              <a:buChar char="•"/>
            </a:pPr>
            <a:r>
              <a:rPr lang="en-US" sz="4000" dirty="0"/>
              <a:t>Access to Terminology Data</a:t>
            </a:r>
          </a:p>
          <a:p>
            <a:pPr marL="571500" indent="-571500">
              <a:buFont typeface="Arial" panose="020B0604020202020204" pitchFamily="34" charset="0"/>
              <a:buChar char="•"/>
            </a:pPr>
            <a:r>
              <a:rPr lang="en-US" sz="4000" dirty="0"/>
              <a:t>A Common Data Model for Terminologies</a:t>
            </a:r>
          </a:p>
          <a:p>
            <a:pPr marL="571500" indent="-571500">
              <a:buFont typeface="Arial" panose="020B0604020202020204" pitchFamily="34" charset="0"/>
              <a:buChar char="•"/>
            </a:pPr>
            <a:r>
              <a:rPr lang="en-US" sz="4000" b="1" dirty="0"/>
              <a:t>Interoperability through Synonymy</a:t>
            </a:r>
            <a:endParaRPr lang="en-US" sz="4000" dirty="0"/>
          </a:p>
          <a:p>
            <a:endParaRPr lang="en-US" sz="4400" dirty="0"/>
          </a:p>
          <a:p>
            <a:endParaRPr lang="en-US" sz="4400" dirty="0"/>
          </a:p>
        </p:txBody>
      </p:sp>
      <p:sp>
        <p:nvSpPr>
          <p:cNvPr id="8" name="TextBox 7"/>
          <p:cNvSpPr txBox="1"/>
          <p:nvPr/>
        </p:nvSpPr>
        <p:spPr>
          <a:xfrm>
            <a:off x="385762" y="1403350"/>
            <a:ext cx="9748838" cy="707886"/>
          </a:xfrm>
          <a:prstGeom prst="rect">
            <a:avLst/>
          </a:prstGeom>
          <a:noFill/>
        </p:spPr>
        <p:txBody>
          <a:bodyPr wrap="square" rtlCol="0">
            <a:spAutoFit/>
          </a:bodyPr>
          <a:lstStyle/>
          <a:p>
            <a:r>
              <a:rPr lang="en-US" sz="4000" dirty="0"/>
              <a:t>The UMLS provides:</a:t>
            </a:r>
          </a:p>
        </p:txBody>
      </p:sp>
    </p:spTree>
    <p:extLst>
      <p:ext uri="{BB962C8B-B14F-4D97-AF65-F5344CB8AC3E}">
        <p14:creationId xmlns:p14="http://schemas.microsoft.com/office/powerpoint/2010/main" val="2524576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53B8-F4E3-0E4E-978F-EC52443EBCAA}"/>
              </a:ext>
            </a:extLst>
          </p:cNvPr>
          <p:cNvSpPr>
            <a:spLocks noGrp="1"/>
          </p:cNvSpPr>
          <p:nvPr>
            <p:ph type="title"/>
          </p:nvPr>
        </p:nvSpPr>
        <p:spPr/>
        <p:txBody>
          <a:bodyPr/>
          <a:lstStyle/>
          <a:p>
            <a:r>
              <a:rPr lang="en-US" dirty="0">
                <a:latin typeface="+mj-lt"/>
              </a:rPr>
              <a:t>Interoperability through Synonymy</a:t>
            </a:r>
          </a:p>
        </p:txBody>
      </p:sp>
      <p:sp>
        <p:nvSpPr>
          <p:cNvPr id="3" name="Content Placeholder 2">
            <a:extLst>
              <a:ext uri="{FF2B5EF4-FFF2-40B4-BE49-F238E27FC236}">
                <a16:creationId xmlns:a16="http://schemas.microsoft.com/office/drawing/2014/main" id="{15D5C665-56E8-F441-858E-8494A9521EC9}"/>
              </a:ext>
            </a:extLst>
          </p:cNvPr>
          <p:cNvSpPr>
            <a:spLocks noGrp="1"/>
          </p:cNvSpPr>
          <p:nvPr>
            <p:ph idx="1"/>
          </p:nvPr>
        </p:nvSpPr>
        <p:spPr>
          <a:xfrm>
            <a:off x="609600" y="1600200"/>
            <a:ext cx="10972800" cy="1219200"/>
          </a:xfrm>
        </p:spPr>
        <p:txBody>
          <a:bodyPr>
            <a:normAutofit/>
          </a:bodyPr>
          <a:lstStyle/>
          <a:p>
            <a:pPr marL="0" indent="0">
              <a:buNone/>
            </a:pPr>
            <a:r>
              <a:rPr lang="en-US" b="1" dirty="0">
                <a:latin typeface="+mj-lt"/>
              </a:rPr>
              <a:t>Problem: </a:t>
            </a:r>
            <a:r>
              <a:rPr lang="en-US" dirty="0">
                <a:latin typeface="+mj-lt"/>
              </a:rPr>
              <a:t>Terminologies are not always linked to each other. </a:t>
            </a:r>
          </a:p>
        </p:txBody>
      </p:sp>
      <p:sp>
        <p:nvSpPr>
          <p:cNvPr id="4" name="Content Placeholder 2">
            <a:extLst>
              <a:ext uri="{FF2B5EF4-FFF2-40B4-BE49-F238E27FC236}">
                <a16:creationId xmlns:a16="http://schemas.microsoft.com/office/drawing/2014/main" id="{15D5C665-56E8-F441-858E-8494A9521EC9}"/>
              </a:ext>
            </a:extLst>
          </p:cNvPr>
          <p:cNvSpPr txBox="1">
            <a:spLocks/>
          </p:cNvSpPr>
          <p:nvPr/>
        </p:nvSpPr>
        <p:spPr>
          <a:xfrm>
            <a:off x="600075" y="3078162"/>
            <a:ext cx="109728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latin typeface="+mj-lt"/>
              </a:rPr>
              <a:t>Solution: </a:t>
            </a:r>
            <a:r>
              <a:rPr lang="en-US" dirty="0">
                <a:latin typeface="+mj-lt"/>
              </a:rPr>
              <a:t>UMLS asserts synonymy by grouping names from different terminologies into concepts. This can be used as a starting point for </a:t>
            </a:r>
            <a:r>
              <a:rPr lang="en-US" dirty="0" err="1">
                <a:latin typeface="+mj-lt"/>
              </a:rPr>
              <a:t>crosswalking</a:t>
            </a:r>
            <a:r>
              <a:rPr lang="en-US" dirty="0">
                <a:latin typeface="+mj-lt"/>
              </a:rPr>
              <a:t> from one terminology to another. </a:t>
            </a:r>
          </a:p>
        </p:txBody>
      </p:sp>
    </p:spTree>
    <p:extLst>
      <p:ext uri="{BB962C8B-B14F-4D97-AF65-F5344CB8AC3E}">
        <p14:creationId xmlns:p14="http://schemas.microsoft.com/office/powerpoint/2010/main" val="530534068"/>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UMLS Concept: Addison Disease</a:t>
            </a:r>
          </a:p>
        </p:txBody>
      </p:sp>
      <p:graphicFrame>
        <p:nvGraphicFramePr>
          <p:cNvPr id="5" name="Table 4"/>
          <p:cNvGraphicFramePr>
            <a:graphicFrameLocks noGrp="1"/>
          </p:cNvGraphicFramePr>
          <p:nvPr>
            <p:extLst>
              <p:ext uri="{D42A27DB-BD31-4B8C-83A1-F6EECF244321}">
                <p14:modId xmlns:p14="http://schemas.microsoft.com/office/powerpoint/2010/main" val="2839408474"/>
              </p:ext>
            </p:extLst>
          </p:nvPr>
        </p:nvGraphicFramePr>
        <p:xfrm>
          <a:off x="914400" y="1422120"/>
          <a:ext cx="4876800" cy="443962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296573244"/>
                    </a:ext>
                  </a:extLst>
                </a:gridCol>
              </a:tblGrid>
              <a:tr h="481509">
                <a:tc>
                  <a:txBody>
                    <a:bodyPr/>
                    <a:lstStyle/>
                    <a:p>
                      <a:r>
                        <a:rPr lang="en-US" sz="1500" b="1" dirty="0"/>
                        <a:t>Name</a:t>
                      </a:r>
                    </a:p>
                    <a:p>
                      <a:endParaRPr lang="en-US" sz="1500" b="1" dirty="0"/>
                    </a:p>
                  </a:txBody>
                  <a:tcPr/>
                </a:tc>
                <a:extLst>
                  <a:ext uri="{0D108BD9-81ED-4DB2-BD59-A6C34878D82A}">
                    <a16:rowId xmlns:a16="http://schemas.microsoft.com/office/drawing/2014/main" val="2794424698"/>
                  </a:ext>
                </a:extLst>
              </a:tr>
              <a:tr h="389098">
                <a:tc>
                  <a:txBody>
                    <a:bodyPr/>
                    <a:lstStyle/>
                    <a:p>
                      <a:r>
                        <a:rPr lang="en-US" sz="1500" dirty="0"/>
                        <a:t>Addison Disease</a:t>
                      </a:r>
                    </a:p>
                  </a:txBody>
                  <a:tcPr/>
                </a:tc>
                <a:extLst>
                  <a:ext uri="{0D108BD9-81ED-4DB2-BD59-A6C34878D82A}">
                    <a16:rowId xmlns:a16="http://schemas.microsoft.com/office/drawing/2014/main" val="2624633135"/>
                  </a:ext>
                </a:extLst>
              </a:tr>
              <a:tr h="389098">
                <a:tc>
                  <a:txBody>
                    <a:bodyPr/>
                    <a:lstStyle/>
                    <a:p>
                      <a:r>
                        <a:rPr lang="en-US" sz="1500" dirty="0"/>
                        <a:t>Addison’s disease</a:t>
                      </a:r>
                    </a:p>
                  </a:txBody>
                  <a:tcPr/>
                </a:tc>
                <a:extLst>
                  <a:ext uri="{0D108BD9-81ED-4DB2-BD59-A6C34878D82A}">
                    <a16:rowId xmlns:a16="http://schemas.microsoft.com/office/drawing/2014/main" val="1671687299"/>
                  </a:ext>
                </a:extLst>
              </a:tr>
              <a:tr h="389098">
                <a:tc>
                  <a:txBody>
                    <a:bodyPr/>
                    <a:lstStyle/>
                    <a:p>
                      <a:r>
                        <a:rPr lang="en-US" sz="1500" dirty="0"/>
                        <a:t>Addison’s Disease</a:t>
                      </a:r>
                    </a:p>
                  </a:txBody>
                  <a:tcPr/>
                </a:tc>
                <a:extLst>
                  <a:ext uri="{0D108BD9-81ED-4DB2-BD59-A6C34878D82A}">
                    <a16:rowId xmlns:a16="http://schemas.microsoft.com/office/drawing/2014/main" val="3233545254"/>
                  </a:ext>
                </a:extLst>
              </a:tr>
              <a:tr h="389098">
                <a:tc>
                  <a:txBody>
                    <a:bodyPr/>
                    <a:lstStyle/>
                    <a:p>
                      <a:r>
                        <a:rPr lang="en-US" sz="1500" dirty="0"/>
                        <a:t>Primary adrenal insufficiency</a:t>
                      </a:r>
                    </a:p>
                  </a:txBody>
                  <a:tcPr/>
                </a:tc>
                <a:extLst>
                  <a:ext uri="{0D108BD9-81ED-4DB2-BD59-A6C34878D82A}">
                    <a16:rowId xmlns:a16="http://schemas.microsoft.com/office/drawing/2014/main" val="2676085446"/>
                  </a:ext>
                </a:extLst>
              </a:tr>
              <a:tr h="389098">
                <a:tc>
                  <a:txBody>
                    <a:bodyPr/>
                    <a:lstStyle/>
                    <a:p>
                      <a:r>
                        <a:rPr lang="en-US" sz="1500" dirty="0"/>
                        <a:t>Primary adrenocortical insufficiency</a:t>
                      </a:r>
                    </a:p>
                  </a:txBody>
                  <a:tcPr/>
                </a:tc>
                <a:extLst>
                  <a:ext uri="{0D108BD9-81ED-4DB2-BD59-A6C34878D82A}">
                    <a16:rowId xmlns:a16="http://schemas.microsoft.com/office/drawing/2014/main" val="3293864173"/>
                  </a:ext>
                </a:extLst>
              </a:tr>
              <a:tr h="389098">
                <a:tc>
                  <a:txBody>
                    <a:bodyPr/>
                    <a:lstStyle/>
                    <a:p>
                      <a:r>
                        <a:rPr lang="en-US" sz="1500" dirty="0"/>
                        <a:t>Insufficiency, Primary Adrenocortical</a:t>
                      </a:r>
                    </a:p>
                  </a:txBody>
                  <a:tcPr/>
                </a:tc>
                <a:extLst>
                  <a:ext uri="{0D108BD9-81ED-4DB2-BD59-A6C34878D82A}">
                    <a16:rowId xmlns:a16="http://schemas.microsoft.com/office/drawing/2014/main" val="4052079937"/>
                  </a:ext>
                </a:extLst>
              </a:tr>
              <a:tr h="389098">
                <a:tc>
                  <a:txBody>
                    <a:bodyPr/>
                    <a:lstStyle/>
                    <a:p>
                      <a:r>
                        <a:rPr lang="en-US" sz="1500" dirty="0"/>
                        <a:t>Primary adrenocortical insufficiency (disorder)</a:t>
                      </a:r>
                    </a:p>
                  </a:txBody>
                  <a:tcPr/>
                </a:tc>
                <a:extLst>
                  <a:ext uri="{0D108BD9-81ED-4DB2-BD59-A6C34878D82A}">
                    <a16:rowId xmlns:a16="http://schemas.microsoft.com/office/drawing/2014/main" val="2869770202"/>
                  </a:ext>
                </a:extLst>
              </a:tr>
              <a:tr h="389098">
                <a:tc>
                  <a:txBody>
                    <a:bodyPr/>
                    <a:lstStyle/>
                    <a:p>
                      <a:r>
                        <a:rPr lang="en-US" sz="1500" dirty="0"/>
                        <a:t>Primary hypoadrenalism</a:t>
                      </a:r>
                    </a:p>
                  </a:txBody>
                  <a:tcPr/>
                </a:tc>
                <a:extLst>
                  <a:ext uri="{0D108BD9-81ED-4DB2-BD59-A6C34878D82A}">
                    <a16:rowId xmlns:a16="http://schemas.microsoft.com/office/drawing/2014/main" val="1724885866"/>
                  </a:ext>
                </a:extLst>
              </a:tr>
              <a:tr h="389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Primary hypoadrenalism</a:t>
                      </a:r>
                    </a:p>
                  </a:txBody>
                  <a:tcPr/>
                </a:tc>
                <a:extLst>
                  <a:ext uri="{0D108BD9-81ED-4DB2-BD59-A6C34878D82A}">
                    <a16:rowId xmlns:a16="http://schemas.microsoft.com/office/drawing/2014/main" val="180549381"/>
                  </a:ext>
                </a:extLst>
              </a:tr>
              <a:tr h="389098">
                <a:tc>
                  <a:txBody>
                    <a:bodyPr/>
                    <a:lstStyle/>
                    <a:p>
                      <a:r>
                        <a:rPr lang="en-US" sz="1500" dirty="0" err="1"/>
                        <a:t>Enfermedad</a:t>
                      </a:r>
                      <a:r>
                        <a:rPr lang="en-US" sz="1500" dirty="0"/>
                        <a:t> de Addison</a:t>
                      </a:r>
                    </a:p>
                  </a:txBody>
                  <a:tcPr/>
                </a:tc>
                <a:extLst>
                  <a:ext uri="{0D108BD9-81ED-4DB2-BD59-A6C34878D82A}">
                    <a16:rowId xmlns:a16="http://schemas.microsoft.com/office/drawing/2014/main" val="36261491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00293810"/>
              </p:ext>
            </p:extLst>
          </p:nvPr>
        </p:nvGraphicFramePr>
        <p:xfrm>
          <a:off x="5791200" y="1422122"/>
          <a:ext cx="1600200" cy="4439618"/>
        </p:xfrm>
        <a:graphic>
          <a:graphicData uri="http://schemas.openxmlformats.org/drawingml/2006/table">
            <a:tbl>
              <a:tblPr firstRow="1" bandRow="1">
                <a:tableStyleId>{5940675A-B579-460E-94D1-54222C63F5DA}</a:tableStyleId>
              </a:tblPr>
              <a:tblGrid>
                <a:gridCol w="1600200">
                  <a:extLst>
                    <a:ext uri="{9D8B030D-6E8A-4147-A177-3AD203B41FA5}">
                      <a16:colId xmlns:a16="http://schemas.microsoft.com/office/drawing/2014/main" val="3296573244"/>
                    </a:ext>
                  </a:extLst>
                </a:gridCol>
              </a:tblGrid>
              <a:tr h="558838">
                <a:tc>
                  <a:txBody>
                    <a:bodyPr/>
                    <a:lstStyle/>
                    <a:p>
                      <a:r>
                        <a:rPr lang="en-US" sz="1500" b="1" dirty="0"/>
                        <a:t>Source Terminology</a:t>
                      </a:r>
                    </a:p>
                  </a:txBody>
                  <a:tcPr/>
                </a:tc>
                <a:extLst>
                  <a:ext uri="{0D108BD9-81ED-4DB2-BD59-A6C34878D82A}">
                    <a16:rowId xmlns:a16="http://schemas.microsoft.com/office/drawing/2014/main" val="2794424698"/>
                  </a:ext>
                </a:extLst>
              </a:tr>
              <a:tr h="388078">
                <a:tc>
                  <a:txBody>
                    <a:bodyPr/>
                    <a:lstStyle/>
                    <a:p>
                      <a:r>
                        <a:rPr lang="en-US" sz="1500" dirty="0" err="1"/>
                        <a:t>MeSH</a:t>
                      </a:r>
                      <a:endParaRPr lang="en-US" sz="1500" dirty="0"/>
                    </a:p>
                  </a:txBody>
                  <a:tcPr/>
                </a:tc>
                <a:extLst>
                  <a:ext uri="{0D108BD9-81ED-4DB2-BD59-A6C34878D82A}">
                    <a16:rowId xmlns:a16="http://schemas.microsoft.com/office/drawing/2014/main" val="2161739050"/>
                  </a:ext>
                </a:extLst>
              </a:tr>
              <a:tr h="388078">
                <a:tc>
                  <a:txBody>
                    <a:bodyPr/>
                    <a:lstStyle/>
                    <a:p>
                      <a:r>
                        <a:rPr lang="en-US" sz="1500" dirty="0"/>
                        <a:t>ICD-10-CM</a:t>
                      </a:r>
                    </a:p>
                  </a:txBody>
                  <a:tcPr/>
                </a:tc>
                <a:extLst>
                  <a:ext uri="{0D108BD9-81ED-4DB2-BD59-A6C34878D82A}">
                    <a16:rowId xmlns:a16="http://schemas.microsoft.com/office/drawing/2014/main" val="827798472"/>
                  </a:ext>
                </a:extLst>
              </a:tr>
              <a:tr h="388078">
                <a:tc>
                  <a:txBody>
                    <a:bodyPr/>
                    <a:lstStyle/>
                    <a:p>
                      <a:r>
                        <a:rPr lang="en-US" sz="1500" dirty="0"/>
                        <a:t>MeSH</a:t>
                      </a:r>
                    </a:p>
                  </a:txBody>
                  <a:tcPr/>
                </a:tc>
                <a:extLst>
                  <a:ext uri="{0D108BD9-81ED-4DB2-BD59-A6C34878D82A}">
                    <a16:rowId xmlns:a16="http://schemas.microsoft.com/office/drawing/2014/main" val="911886017"/>
                  </a:ext>
                </a:extLst>
              </a:tr>
              <a:tr h="388078">
                <a:tc>
                  <a:txBody>
                    <a:bodyPr/>
                    <a:lstStyle/>
                    <a:p>
                      <a:r>
                        <a:rPr lang="en-US" sz="1500" dirty="0"/>
                        <a:t>MedDRA</a:t>
                      </a:r>
                    </a:p>
                  </a:txBody>
                  <a:tcPr/>
                </a:tc>
                <a:extLst>
                  <a:ext uri="{0D108BD9-81ED-4DB2-BD59-A6C34878D82A}">
                    <a16:rowId xmlns:a16="http://schemas.microsoft.com/office/drawing/2014/main" val="2624633135"/>
                  </a:ext>
                </a:extLst>
              </a:tr>
              <a:tr h="388078">
                <a:tc>
                  <a:txBody>
                    <a:bodyPr/>
                    <a:lstStyle/>
                    <a:p>
                      <a:r>
                        <a:rPr lang="en-US" sz="1500" dirty="0"/>
                        <a:t>ICD-10-CM</a:t>
                      </a:r>
                    </a:p>
                  </a:txBody>
                  <a:tcPr/>
                </a:tc>
                <a:extLst>
                  <a:ext uri="{0D108BD9-81ED-4DB2-BD59-A6C34878D82A}">
                    <a16:rowId xmlns:a16="http://schemas.microsoft.com/office/drawing/2014/main" val="1671687299"/>
                  </a:ext>
                </a:extLst>
              </a:tr>
              <a:tr h="388078">
                <a:tc>
                  <a:txBody>
                    <a:bodyPr/>
                    <a:lstStyle/>
                    <a:p>
                      <a:r>
                        <a:rPr lang="en-US" sz="1500" dirty="0" err="1"/>
                        <a:t>MeSH</a:t>
                      </a:r>
                      <a:endParaRPr lang="en-US" sz="1500" dirty="0"/>
                    </a:p>
                  </a:txBody>
                  <a:tcPr/>
                </a:tc>
                <a:extLst>
                  <a:ext uri="{0D108BD9-81ED-4DB2-BD59-A6C34878D82A}">
                    <a16:rowId xmlns:a16="http://schemas.microsoft.com/office/drawing/2014/main" val="3233545254"/>
                  </a:ext>
                </a:extLst>
              </a:tr>
              <a:tr h="388078">
                <a:tc>
                  <a:txBody>
                    <a:bodyPr/>
                    <a:lstStyle/>
                    <a:p>
                      <a:r>
                        <a:rPr lang="en-US" sz="1500" dirty="0"/>
                        <a:t>SNOMED CT</a:t>
                      </a:r>
                    </a:p>
                  </a:txBody>
                  <a:tcPr/>
                </a:tc>
                <a:extLst>
                  <a:ext uri="{0D108BD9-81ED-4DB2-BD59-A6C34878D82A}">
                    <a16:rowId xmlns:a16="http://schemas.microsoft.com/office/drawing/2014/main" val="2676085446"/>
                  </a:ext>
                </a:extLst>
              </a:tr>
              <a:tr h="388078">
                <a:tc>
                  <a:txBody>
                    <a:bodyPr/>
                    <a:lstStyle/>
                    <a:p>
                      <a:r>
                        <a:rPr lang="en-US" sz="1500" dirty="0"/>
                        <a:t>MedDRA</a:t>
                      </a:r>
                    </a:p>
                  </a:txBody>
                  <a:tcPr/>
                </a:tc>
                <a:extLst>
                  <a:ext uri="{0D108BD9-81ED-4DB2-BD59-A6C34878D82A}">
                    <a16:rowId xmlns:a16="http://schemas.microsoft.com/office/drawing/2014/main" val="3293864173"/>
                  </a:ext>
                </a:extLst>
              </a:tr>
              <a:tr h="388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SNOMED CT</a:t>
                      </a:r>
                    </a:p>
                  </a:txBody>
                  <a:tcPr/>
                </a:tc>
                <a:extLst>
                  <a:ext uri="{0D108BD9-81ED-4DB2-BD59-A6C34878D82A}">
                    <a16:rowId xmlns:a16="http://schemas.microsoft.com/office/drawing/2014/main" val="4052079937"/>
                  </a:ext>
                </a:extLst>
              </a:tr>
              <a:tr h="388078">
                <a:tc>
                  <a:txBody>
                    <a:bodyPr/>
                    <a:lstStyle/>
                    <a:p>
                      <a:r>
                        <a:rPr lang="en-US" sz="1500" dirty="0" err="1"/>
                        <a:t>MeSH</a:t>
                      </a:r>
                      <a:r>
                        <a:rPr lang="en-US" sz="1500" dirty="0"/>
                        <a:t> Spanish</a:t>
                      </a:r>
                    </a:p>
                  </a:txBody>
                  <a:tcPr/>
                </a:tc>
                <a:extLst>
                  <a:ext uri="{0D108BD9-81ED-4DB2-BD59-A6C34878D82A}">
                    <a16:rowId xmlns:a16="http://schemas.microsoft.com/office/drawing/2014/main" val="28697702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57273652"/>
              </p:ext>
            </p:extLst>
          </p:nvPr>
        </p:nvGraphicFramePr>
        <p:xfrm>
          <a:off x="8773971" y="1422120"/>
          <a:ext cx="1295400" cy="4439618"/>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val="3296573244"/>
                    </a:ext>
                  </a:extLst>
                </a:gridCol>
              </a:tblGrid>
              <a:tr h="558838">
                <a:tc>
                  <a:txBody>
                    <a:bodyPr/>
                    <a:lstStyle/>
                    <a:p>
                      <a:r>
                        <a:rPr lang="en-US" sz="1500" b="1" dirty="0"/>
                        <a:t>Atom Identifier</a:t>
                      </a:r>
                    </a:p>
                  </a:txBody>
                  <a:tcPr/>
                </a:tc>
                <a:extLst>
                  <a:ext uri="{0D108BD9-81ED-4DB2-BD59-A6C34878D82A}">
                    <a16:rowId xmlns:a16="http://schemas.microsoft.com/office/drawing/2014/main" val="2794424698"/>
                  </a:ext>
                </a:extLst>
              </a:tr>
              <a:tr h="388078">
                <a:tc>
                  <a:txBody>
                    <a:bodyPr/>
                    <a:lstStyle/>
                    <a:p>
                      <a:r>
                        <a:rPr lang="en-US" sz="1500" dirty="0"/>
                        <a:t>A6954527</a:t>
                      </a:r>
                    </a:p>
                  </a:txBody>
                  <a:tcPr/>
                </a:tc>
                <a:extLst>
                  <a:ext uri="{0D108BD9-81ED-4DB2-BD59-A6C34878D82A}">
                    <a16:rowId xmlns:a16="http://schemas.microsoft.com/office/drawing/2014/main" val="2161739050"/>
                  </a:ext>
                </a:extLst>
              </a:tr>
              <a:tr h="388078">
                <a:tc>
                  <a:txBody>
                    <a:bodyPr/>
                    <a:lstStyle/>
                    <a:p>
                      <a:r>
                        <a:rPr lang="en-US" sz="1500" dirty="0"/>
                        <a:t>A17799651</a:t>
                      </a:r>
                    </a:p>
                  </a:txBody>
                  <a:tcPr/>
                </a:tc>
                <a:extLst>
                  <a:ext uri="{0D108BD9-81ED-4DB2-BD59-A6C34878D82A}">
                    <a16:rowId xmlns:a16="http://schemas.microsoft.com/office/drawing/2014/main" val="827798472"/>
                  </a:ext>
                </a:extLst>
              </a:tr>
              <a:tr h="388078">
                <a:tc>
                  <a:txBody>
                    <a:bodyPr/>
                    <a:lstStyle/>
                    <a:p>
                      <a:r>
                        <a:rPr lang="en-US" sz="1500" dirty="0"/>
                        <a:t>A26597849</a:t>
                      </a:r>
                    </a:p>
                  </a:txBody>
                  <a:tcPr/>
                </a:tc>
                <a:extLst>
                  <a:ext uri="{0D108BD9-81ED-4DB2-BD59-A6C34878D82A}">
                    <a16:rowId xmlns:a16="http://schemas.microsoft.com/office/drawing/2014/main" val="911886017"/>
                  </a:ext>
                </a:extLst>
              </a:tr>
              <a:tr h="388078">
                <a:tc>
                  <a:txBody>
                    <a:bodyPr/>
                    <a:lstStyle/>
                    <a:p>
                      <a:r>
                        <a:rPr lang="en-US" sz="1500" dirty="0"/>
                        <a:t>A2018590</a:t>
                      </a:r>
                    </a:p>
                  </a:txBody>
                  <a:tcPr/>
                </a:tc>
                <a:extLst>
                  <a:ext uri="{0D108BD9-81ED-4DB2-BD59-A6C34878D82A}">
                    <a16:rowId xmlns:a16="http://schemas.microsoft.com/office/drawing/2014/main" val="2624633135"/>
                  </a:ext>
                </a:extLst>
              </a:tr>
              <a:tr h="388078">
                <a:tc>
                  <a:txBody>
                    <a:bodyPr/>
                    <a:lstStyle/>
                    <a:p>
                      <a:r>
                        <a:rPr lang="en-US" sz="1500" dirty="0"/>
                        <a:t>A17786892</a:t>
                      </a:r>
                    </a:p>
                  </a:txBody>
                  <a:tcPr/>
                </a:tc>
                <a:extLst>
                  <a:ext uri="{0D108BD9-81ED-4DB2-BD59-A6C34878D82A}">
                    <a16:rowId xmlns:a16="http://schemas.microsoft.com/office/drawing/2014/main" val="1671687299"/>
                  </a:ext>
                </a:extLst>
              </a:tr>
              <a:tr h="388078">
                <a:tc>
                  <a:txBody>
                    <a:bodyPr/>
                    <a:lstStyle/>
                    <a:p>
                      <a:r>
                        <a:rPr lang="en-US" sz="1500" dirty="0"/>
                        <a:t>A6970512</a:t>
                      </a:r>
                    </a:p>
                  </a:txBody>
                  <a:tcPr/>
                </a:tc>
                <a:extLst>
                  <a:ext uri="{0D108BD9-81ED-4DB2-BD59-A6C34878D82A}">
                    <a16:rowId xmlns:a16="http://schemas.microsoft.com/office/drawing/2014/main" val="3233545254"/>
                  </a:ext>
                </a:extLst>
              </a:tr>
              <a:tr h="388078">
                <a:tc>
                  <a:txBody>
                    <a:bodyPr/>
                    <a:lstStyle/>
                    <a:p>
                      <a:r>
                        <a:rPr lang="en-US" sz="1500" dirty="0"/>
                        <a:t>A3644299</a:t>
                      </a:r>
                    </a:p>
                  </a:txBody>
                  <a:tcPr/>
                </a:tc>
                <a:extLst>
                  <a:ext uri="{0D108BD9-81ED-4DB2-BD59-A6C34878D82A}">
                    <a16:rowId xmlns:a16="http://schemas.microsoft.com/office/drawing/2014/main" val="2676085446"/>
                  </a:ext>
                </a:extLst>
              </a:tr>
              <a:tr h="388078">
                <a:tc>
                  <a:txBody>
                    <a:bodyPr/>
                    <a:lstStyle/>
                    <a:p>
                      <a:r>
                        <a:rPr lang="en-US" sz="1500" dirty="0"/>
                        <a:t>A25720215</a:t>
                      </a:r>
                    </a:p>
                  </a:txBody>
                  <a:tcPr/>
                </a:tc>
                <a:extLst>
                  <a:ext uri="{0D108BD9-81ED-4DB2-BD59-A6C34878D82A}">
                    <a16:rowId xmlns:a16="http://schemas.microsoft.com/office/drawing/2014/main" val="3293864173"/>
                  </a:ext>
                </a:extLst>
              </a:tr>
              <a:tr h="388078">
                <a:tc>
                  <a:txBody>
                    <a:bodyPr/>
                    <a:lstStyle/>
                    <a:p>
                      <a:r>
                        <a:rPr lang="en-US" sz="1500" dirty="0"/>
                        <a:t>A3060485</a:t>
                      </a:r>
                    </a:p>
                  </a:txBody>
                  <a:tcPr/>
                </a:tc>
                <a:extLst>
                  <a:ext uri="{0D108BD9-81ED-4DB2-BD59-A6C34878D82A}">
                    <a16:rowId xmlns:a16="http://schemas.microsoft.com/office/drawing/2014/main" val="4052079937"/>
                  </a:ext>
                </a:extLst>
              </a:tr>
              <a:tr h="388078">
                <a:tc>
                  <a:txBody>
                    <a:bodyPr/>
                    <a:lstStyle/>
                    <a:p>
                      <a:r>
                        <a:rPr lang="en-US" sz="1500" dirty="0"/>
                        <a:t>A9175691</a:t>
                      </a:r>
                    </a:p>
                  </a:txBody>
                  <a:tcPr/>
                </a:tc>
                <a:extLst>
                  <a:ext uri="{0D108BD9-81ED-4DB2-BD59-A6C34878D82A}">
                    <a16:rowId xmlns:a16="http://schemas.microsoft.com/office/drawing/2014/main" val="28697702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67101724"/>
              </p:ext>
            </p:extLst>
          </p:nvPr>
        </p:nvGraphicFramePr>
        <p:xfrm>
          <a:off x="7386449" y="1422120"/>
          <a:ext cx="1371600" cy="4439618"/>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3296573244"/>
                    </a:ext>
                  </a:extLst>
                </a:gridCol>
              </a:tblGrid>
              <a:tr h="558838">
                <a:tc>
                  <a:txBody>
                    <a:bodyPr/>
                    <a:lstStyle/>
                    <a:p>
                      <a:r>
                        <a:rPr lang="en-US" sz="1500" b="1" dirty="0"/>
                        <a:t>Code</a:t>
                      </a:r>
                    </a:p>
                  </a:txBody>
                  <a:tcPr/>
                </a:tc>
                <a:extLst>
                  <a:ext uri="{0D108BD9-81ED-4DB2-BD59-A6C34878D82A}">
                    <a16:rowId xmlns:a16="http://schemas.microsoft.com/office/drawing/2014/main" val="2794424698"/>
                  </a:ext>
                </a:extLst>
              </a:tr>
              <a:tr h="388078">
                <a:tc>
                  <a:txBody>
                    <a:bodyPr/>
                    <a:lstStyle/>
                    <a:p>
                      <a:r>
                        <a:rPr lang="en-US" sz="1500" dirty="0"/>
                        <a:t>D000224</a:t>
                      </a:r>
                    </a:p>
                  </a:txBody>
                  <a:tcPr/>
                </a:tc>
                <a:extLst>
                  <a:ext uri="{0D108BD9-81ED-4DB2-BD59-A6C34878D82A}">
                    <a16:rowId xmlns:a16="http://schemas.microsoft.com/office/drawing/2014/main" val="2161739050"/>
                  </a:ext>
                </a:extLst>
              </a:tr>
              <a:tr h="388078">
                <a:tc>
                  <a:txBody>
                    <a:bodyPr/>
                    <a:lstStyle/>
                    <a:p>
                      <a:r>
                        <a:rPr lang="en-US" sz="1500" dirty="0"/>
                        <a:t>E27.1</a:t>
                      </a:r>
                    </a:p>
                  </a:txBody>
                  <a:tcPr/>
                </a:tc>
                <a:extLst>
                  <a:ext uri="{0D108BD9-81ED-4DB2-BD59-A6C34878D82A}">
                    <a16:rowId xmlns:a16="http://schemas.microsoft.com/office/drawing/2014/main" val="827798472"/>
                  </a:ext>
                </a:extLst>
              </a:tr>
              <a:tr h="388078">
                <a:tc>
                  <a:txBody>
                    <a:bodyPr/>
                    <a:lstStyle/>
                    <a:p>
                      <a:r>
                        <a:rPr lang="en-US" sz="1500" dirty="0"/>
                        <a:t>D000224</a:t>
                      </a:r>
                    </a:p>
                  </a:txBody>
                  <a:tcPr/>
                </a:tc>
                <a:extLst>
                  <a:ext uri="{0D108BD9-81ED-4DB2-BD59-A6C34878D82A}">
                    <a16:rowId xmlns:a16="http://schemas.microsoft.com/office/drawing/2014/main" val="911886017"/>
                  </a:ext>
                </a:extLst>
              </a:tr>
              <a:tr h="388078">
                <a:tc>
                  <a:txBody>
                    <a:bodyPr/>
                    <a:lstStyle/>
                    <a:p>
                      <a:r>
                        <a:rPr lang="en-US" sz="1500" dirty="0"/>
                        <a:t>S2164152</a:t>
                      </a:r>
                    </a:p>
                  </a:txBody>
                  <a:tcPr/>
                </a:tc>
                <a:extLst>
                  <a:ext uri="{0D108BD9-81ED-4DB2-BD59-A6C34878D82A}">
                    <a16:rowId xmlns:a16="http://schemas.microsoft.com/office/drawing/2014/main" val="2624633135"/>
                  </a:ext>
                </a:extLst>
              </a:tr>
              <a:tr h="388078">
                <a:tc>
                  <a:txBody>
                    <a:bodyPr/>
                    <a:lstStyle/>
                    <a:p>
                      <a:r>
                        <a:rPr lang="en-US" sz="1500" dirty="0"/>
                        <a:t>E27.1</a:t>
                      </a:r>
                    </a:p>
                  </a:txBody>
                  <a:tcPr/>
                </a:tc>
                <a:extLst>
                  <a:ext uri="{0D108BD9-81ED-4DB2-BD59-A6C34878D82A}">
                    <a16:rowId xmlns:a16="http://schemas.microsoft.com/office/drawing/2014/main" val="1671687299"/>
                  </a:ext>
                </a:extLst>
              </a:tr>
              <a:tr h="388078">
                <a:tc>
                  <a:txBody>
                    <a:bodyPr/>
                    <a:lstStyle/>
                    <a:p>
                      <a:r>
                        <a:rPr lang="en-US" sz="1500" dirty="0"/>
                        <a:t>D000224</a:t>
                      </a:r>
                    </a:p>
                  </a:txBody>
                  <a:tcPr/>
                </a:tc>
                <a:extLst>
                  <a:ext uri="{0D108BD9-81ED-4DB2-BD59-A6C34878D82A}">
                    <a16:rowId xmlns:a16="http://schemas.microsoft.com/office/drawing/2014/main" val="3233545254"/>
                  </a:ext>
                </a:extLst>
              </a:tr>
              <a:tr h="388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373662000</a:t>
                      </a:r>
                    </a:p>
                  </a:txBody>
                  <a:tcPr/>
                </a:tc>
                <a:extLst>
                  <a:ext uri="{0D108BD9-81ED-4DB2-BD59-A6C34878D82A}">
                    <a16:rowId xmlns:a16="http://schemas.microsoft.com/office/drawing/2014/main" val="2676085446"/>
                  </a:ext>
                </a:extLst>
              </a:tr>
              <a:tr h="388078">
                <a:tc>
                  <a:txBody>
                    <a:bodyPr/>
                    <a:lstStyle/>
                    <a:p>
                      <a:r>
                        <a:rPr lang="en-US" sz="1500" dirty="0"/>
                        <a:t>S0718109</a:t>
                      </a:r>
                    </a:p>
                  </a:txBody>
                  <a:tcPr>
                    <a:solidFill>
                      <a:schemeClr val="bg1"/>
                    </a:solidFill>
                  </a:tcPr>
                </a:tc>
                <a:extLst>
                  <a:ext uri="{0D108BD9-81ED-4DB2-BD59-A6C34878D82A}">
                    <a16:rowId xmlns:a16="http://schemas.microsoft.com/office/drawing/2014/main" val="3293864173"/>
                  </a:ext>
                </a:extLst>
              </a:tr>
              <a:tr h="388078">
                <a:tc>
                  <a:txBody>
                    <a:bodyPr/>
                    <a:lstStyle/>
                    <a:p>
                      <a:r>
                        <a:rPr lang="en-US" sz="1500" dirty="0"/>
                        <a:t>373662000</a:t>
                      </a:r>
                    </a:p>
                  </a:txBody>
                  <a:tcPr>
                    <a:solidFill>
                      <a:schemeClr val="bg1"/>
                    </a:solidFill>
                  </a:tcPr>
                </a:tc>
                <a:extLst>
                  <a:ext uri="{0D108BD9-81ED-4DB2-BD59-A6C34878D82A}">
                    <a16:rowId xmlns:a16="http://schemas.microsoft.com/office/drawing/2014/main" val="4052079937"/>
                  </a:ext>
                </a:extLst>
              </a:tr>
              <a:tr h="388078">
                <a:tc>
                  <a:txBody>
                    <a:bodyPr/>
                    <a:lstStyle/>
                    <a:p>
                      <a:r>
                        <a:rPr lang="en-US" sz="1500" dirty="0"/>
                        <a:t>D000224</a:t>
                      </a:r>
                    </a:p>
                  </a:txBody>
                  <a:tcPr/>
                </a:tc>
                <a:extLst>
                  <a:ext uri="{0D108BD9-81ED-4DB2-BD59-A6C34878D82A}">
                    <a16:rowId xmlns:a16="http://schemas.microsoft.com/office/drawing/2014/main" val="28697702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308950789"/>
              </p:ext>
            </p:extLst>
          </p:nvPr>
        </p:nvGraphicFramePr>
        <p:xfrm>
          <a:off x="10069371" y="1422120"/>
          <a:ext cx="1219200" cy="4439618"/>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296573244"/>
                    </a:ext>
                  </a:extLst>
                </a:gridCol>
              </a:tblGrid>
              <a:tr h="558838">
                <a:tc>
                  <a:txBody>
                    <a:bodyPr/>
                    <a:lstStyle/>
                    <a:p>
                      <a:r>
                        <a:rPr lang="en-US" sz="1500" b="1" dirty="0"/>
                        <a:t>Concept Identifier</a:t>
                      </a:r>
                    </a:p>
                  </a:txBody>
                  <a:tcPr/>
                </a:tc>
                <a:extLst>
                  <a:ext uri="{0D108BD9-81ED-4DB2-BD59-A6C34878D82A}">
                    <a16:rowId xmlns:a16="http://schemas.microsoft.com/office/drawing/2014/main" val="2794424698"/>
                  </a:ext>
                </a:extLst>
              </a:tr>
              <a:tr h="388078">
                <a:tc>
                  <a:txBody>
                    <a:bodyPr/>
                    <a:lstStyle/>
                    <a:p>
                      <a:r>
                        <a:rPr lang="en-US" sz="1500" dirty="0"/>
                        <a:t>C0001403</a:t>
                      </a:r>
                    </a:p>
                  </a:txBody>
                  <a:tcPr>
                    <a:noFill/>
                  </a:tcPr>
                </a:tc>
                <a:extLst>
                  <a:ext uri="{0D108BD9-81ED-4DB2-BD59-A6C34878D82A}">
                    <a16:rowId xmlns:a16="http://schemas.microsoft.com/office/drawing/2014/main" val="2161739050"/>
                  </a:ext>
                </a:extLst>
              </a:tr>
              <a:tr h="388078">
                <a:tc>
                  <a:txBody>
                    <a:bodyPr/>
                    <a:lstStyle/>
                    <a:p>
                      <a:r>
                        <a:rPr lang="en-US" sz="1500" dirty="0"/>
                        <a:t>C0001403</a:t>
                      </a:r>
                    </a:p>
                  </a:txBody>
                  <a:tcPr>
                    <a:noFill/>
                  </a:tcPr>
                </a:tc>
                <a:extLst>
                  <a:ext uri="{0D108BD9-81ED-4DB2-BD59-A6C34878D82A}">
                    <a16:rowId xmlns:a16="http://schemas.microsoft.com/office/drawing/2014/main" val="827798472"/>
                  </a:ext>
                </a:extLst>
              </a:tr>
              <a:tr h="388078">
                <a:tc>
                  <a:txBody>
                    <a:bodyPr/>
                    <a:lstStyle/>
                    <a:p>
                      <a:r>
                        <a:rPr lang="en-US" sz="1500" dirty="0"/>
                        <a:t>C0001403</a:t>
                      </a:r>
                    </a:p>
                  </a:txBody>
                  <a:tcPr>
                    <a:noFill/>
                  </a:tcPr>
                </a:tc>
                <a:extLst>
                  <a:ext uri="{0D108BD9-81ED-4DB2-BD59-A6C34878D82A}">
                    <a16:rowId xmlns:a16="http://schemas.microsoft.com/office/drawing/2014/main" val="911886017"/>
                  </a:ext>
                </a:extLst>
              </a:tr>
              <a:tr h="388078">
                <a:tc>
                  <a:txBody>
                    <a:bodyPr/>
                    <a:lstStyle/>
                    <a:p>
                      <a:r>
                        <a:rPr lang="en-US" sz="1500" dirty="0"/>
                        <a:t>C0001403</a:t>
                      </a:r>
                    </a:p>
                  </a:txBody>
                  <a:tcPr>
                    <a:noFill/>
                  </a:tcPr>
                </a:tc>
                <a:extLst>
                  <a:ext uri="{0D108BD9-81ED-4DB2-BD59-A6C34878D82A}">
                    <a16:rowId xmlns:a16="http://schemas.microsoft.com/office/drawing/2014/main" val="2624633135"/>
                  </a:ext>
                </a:extLst>
              </a:tr>
              <a:tr h="388078">
                <a:tc>
                  <a:txBody>
                    <a:bodyPr/>
                    <a:lstStyle/>
                    <a:p>
                      <a:r>
                        <a:rPr lang="en-US" sz="1500" dirty="0"/>
                        <a:t>C0001403</a:t>
                      </a:r>
                    </a:p>
                  </a:txBody>
                  <a:tcPr>
                    <a:noFill/>
                  </a:tcPr>
                </a:tc>
                <a:extLst>
                  <a:ext uri="{0D108BD9-81ED-4DB2-BD59-A6C34878D82A}">
                    <a16:rowId xmlns:a16="http://schemas.microsoft.com/office/drawing/2014/main" val="1671687299"/>
                  </a:ext>
                </a:extLst>
              </a:tr>
              <a:tr h="388078">
                <a:tc>
                  <a:txBody>
                    <a:bodyPr/>
                    <a:lstStyle/>
                    <a:p>
                      <a:r>
                        <a:rPr lang="en-US" sz="1500" dirty="0"/>
                        <a:t>C0001403</a:t>
                      </a:r>
                    </a:p>
                  </a:txBody>
                  <a:tcPr>
                    <a:noFill/>
                  </a:tcPr>
                </a:tc>
                <a:extLst>
                  <a:ext uri="{0D108BD9-81ED-4DB2-BD59-A6C34878D82A}">
                    <a16:rowId xmlns:a16="http://schemas.microsoft.com/office/drawing/2014/main" val="3233545254"/>
                  </a:ext>
                </a:extLst>
              </a:tr>
              <a:tr h="388078">
                <a:tc>
                  <a:txBody>
                    <a:bodyPr/>
                    <a:lstStyle/>
                    <a:p>
                      <a:r>
                        <a:rPr lang="en-US" sz="1500" dirty="0"/>
                        <a:t>C0001403</a:t>
                      </a:r>
                    </a:p>
                  </a:txBody>
                  <a:tcPr>
                    <a:noFill/>
                  </a:tcPr>
                </a:tc>
                <a:extLst>
                  <a:ext uri="{0D108BD9-81ED-4DB2-BD59-A6C34878D82A}">
                    <a16:rowId xmlns:a16="http://schemas.microsoft.com/office/drawing/2014/main" val="2676085446"/>
                  </a:ext>
                </a:extLst>
              </a:tr>
              <a:tr h="388078">
                <a:tc>
                  <a:txBody>
                    <a:bodyPr/>
                    <a:lstStyle/>
                    <a:p>
                      <a:r>
                        <a:rPr lang="en-US" sz="1500" dirty="0"/>
                        <a:t>C0001403</a:t>
                      </a:r>
                    </a:p>
                  </a:txBody>
                  <a:tcPr>
                    <a:noFill/>
                  </a:tcPr>
                </a:tc>
                <a:extLst>
                  <a:ext uri="{0D108BD9-81ED-4DB2-BD59-A6C34878D82A}">
                    <a16:rowId xmlns:a16="http://schemas.microsoft.com/office/drawing/2014/main" val="3293864173"/>
                  </a:ext>
                </a:extLst>
              </a:tr>
              <a:tr h="388078">
                <a:tc>
                  <a:txBody>
                    <a:bodyPr/>
                    <a:lstStyle/>
                    <a:p>
                      <a:r>
                        <a:rPr lang="en-US" sz="1500" dirty="0"/>
                        <a:t>C0001403</a:t>
                      </a:r>
                    </a:p>
                  </a:txBody>
                  <a:tcPr>
                    <a:noFill/>
                  </a:tcPr>
                </a:tc>
                <a:extLst>
                  <a:ext uri="{0D108BD9-81ED-4DB2-BD59-A6C34878D82A}">
                    <a16:rowId xmlns:a16="http://schemas.microsoft.com/office/drawing/2014/main" val="4052079937"/>
                  </a:ext>
                </a:extLst>
              </a:tr>
              <a:tr h="388078">
                <a:tc>
                  <a:txBody>
                    <a:bodyPr/>
                    <a:lstStyle/>
                    <a:p>
                      <a:r>
                        <a:rPr lang="en-US" sz="1500" dirty="0"/>
                        <a:t>C0001403</a:t>
                      </a:r>
                    </a:p>
                  </a:txBody>
                  <a:tcPr>
                    <a:noFill/>
                  </a:tcPr>
                </a:tc>
                <a:extLst>
                  <a:ext uri="{0D108BD9-81ED-4DB2-BD59-A6C34878D82A}">
                    <a16:rowId xmlns:a16="http://schemas.microsoft.com/office/drawing/2014/main" val="2869770202"/>
                  </a:ext>
                </a:extLst>
              </a:tr>
            </a:tbl>
          </a:graphicData>
        </a:graphic>
      </p:graphicFrame>
      <p:sp>
        <p:nvSpPr>
          <p:cNvPr id="14" name="Rectangle 13"/>
          <p:cNvSpPr/>
          <p:nvPr/>
        </p:nvSpPr>
        <p:spPr>
          <a:xfrm>
            <a:off x="10053448" y="1955520"/>
            <a:ext cx="1251045" cy="3906218"/>
          </a:xfrm>
          <a:prstGeom prst="rect">
            <a:avLst/>
          </a:prstGeom>
          <a:noFill/>
          <a:ln w="984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8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53B8-F4E3-0E4E-978F-EC52443EBCAA}"/>
              </a:ext>
            </a:extLst>
          </p:cNvPr>
          <p:cNvSpPr>
            <a:spLocks noGrp="1"/>
          </p:cNvSpPr>
          <p:nvPr>
            <p:ph type="title"/>
          </p:nvPr>
        </p:nvSpPr>
        <p:spPr/>
        <p:txBody>
          <a:bodyPr/>
          <a:lstStyle/>
          <a:p>
            <a:r>
              <a:rPr lang="en-US" dirty="0">
                <a:latin typeface="+mj-lt"/>
              </a:rPr>
              <a:t>Synonymy Applied</a:t>
            </a:r>
          </a:p>
        </p:txBody>
      </p:sp>
      <p:sp>
        <p:nvSpPr>
          <p:cNvPr id="5" name="Content Placeholder 4"/>
          <p:cNvSpPr>
            <a:spLocks noGrp="1"/>
          </p:cNvSpPr>
          <p:nvPr>
            <p:ph idx="1"/>
          </p:nvPr>
        </p:nvSpPr>
        <p:spPr>
          <a:xfrm>
            <a:off x="190500" y="1981200"/>
            <a:ext cx="11811000" cy="4481570"/>
          </a:xfrm>
        </p:spPr>
        <p:txBody>
          <a:bodyPr/>
          <a:lstStyle/>
          <a:p>
            <a:r>
              <a:rPr lang="en-US" sz="4800" dirty="0" err="1"/>
              <a:t>Crosswalking</a:t>
            </a:r>
            <a:r>
              <a:rPr lang="en-US" sz="4800" dirty="0"/>
              <a:t> between Terminologies</a:t>
            </a:r>
          </a:p>
          <a:p>
            <a:r>
              <a:rPr lang="en-US" sz="4800" dirty="0"/>
              <a:t>Identifying Meaning in Text</a:t>
            </a:r>
          </a:p>
          <a:p>
            <a:r>
              <a:rPr lang="en-US" sz="4800" dirty="0"/>
              <a:t>Search and Retrieval</a:t>
            </a:r>
          </a:p>
          <a:p>
            <a:endParaRPr lang="en-US" dirty="0"/>
          </a:p>
          <a:p>
            <a:endParaRPr lang="en-US" dirty="0"/>
          </a:p>
        </p:txBody>
      </p:sp>
    </p:spTree>
    <p:extLst>
      <p:ext uri="{BB962C8B-B14F-4D97-AF65-F5344CB8AC3E}">
        <p14:creationId xmlns:p14="http://schemas.microsoft.com/office/powerpoint/2010/main" val="874014505"/>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53B8-F4E3-0E4E-978F-EC52443EBCAA}"/>
              </a:ext>
            </a:extLst>
          </p:cNvPr>
          <p:cNvSpPr>
            <a:spLocks noGrp="1"/>
          </p:cNvSpPr>
          <p:nvPr>
            <p:ph type="title"/>
          </p:nvPr>
        </p:nvSpPr>
        <p:spPr/>
        <p:txBody>
          <a:bodyPr>
            <a:normAutofit fontScale="90000"/>
          </a:bodyPr>
          <a:lstStyle/>
          <a:p>
            <a:r>
              <a:rPr lang="en-US" dirty="0">
                <a:latin typeface="+mj-lt"/>
              </a:rPr>
              <a:t>Identifying Meaning in Text</a:t>
            </a:r>
            <a:br>
              <a:rPr lang="en-US" dirty="0">
                <a:latin typeface="+mj-lt"/>
              </a:rPr>
            </a:br>
            <a:r>
              <a:rPr lang="en-US" dirty="0">
                <a:latin typeface="+mj-lt"/>
              </a:rPr>
              <a:t>(Natural Language Processing)</a:t>
            </a:r>
          </a:p>
        </p:txBody>
      </p:sp>
      <p:sp>
        <p:nvSpPr>
          <p:cNvPr id="3" name="Content Placeholder 2">
            <a:extLst>
              <a:ext uri="{FF2B5EF4-FFF2-40B4-BE49-F238E27FC236}">
                <a16:creationId xmlns:a16="http://schemas.microsoft.com/office/drawing/2014/main" id="{15D5C665-56E8-F441-858E-8494A9521EC9}"/>
              </a:ext>
            </a:extLst>
          </p:cNvPr>
          <p:cNvSpPr>
            <a:spLocks noGrp="1"/>
          </p:cNvSpPr>
          <p:nvPr>
            <p:ph idx="1"/>
          </p:nvPr>
        </p:nvSpPr>
        <p:spPr>
          <a:xfrm>
            <a:off x="609600" y="1600200"/>
            <a:ext cx="7848600" cy="1752600"/>
          </a:xfrm>
        </p:spPr>
        <p:txBody>
          <a:bodyPr>
            <a:normAutofit fontScale="92500" lnSpcReduction="10000"/>
          </a:bodyPr>
          <a:lstStyle/>
          <a:p>
            <a:pPr marL="0" indent="0">
              <a:buNone/>
            </a:pPr>
            <a:r>
              <a:rPr lang="en-US" b="1" dirty="0">
                <a:latin typeface="+mj-lt"/>
              </a:rPr>
              <a:t>Problem: </a:t>
            </a:r>
            <a:r>
              <a:rPr lang="en-US" dirty="0">
                <a:latin typeface="+mj-lt"/>
              </a:rPr>
              <a:t>Medical data in the real world is often unstructured. Examples: clinical notes or the biomedical literature / abstracts.</a:t>
            </a:r>
          </a:p>
        </p:txBody>
      </p:sp>
      <p:sp>
        <p:nvSpPr>
          <p:cNvPr id="4" name="Content Placeholder 2">
            <a:extLst>
              <a:ext uri="{FF2B5EF4-FFF2-40B4-BE49-F238E27FC236}">
                <a16:creationId xmlns:a16="http://schemas.microsoft.com/office/drawing/2014/main" id="{15D5C665-56E8-F441-858E-8494A9521EC9}"/>
              </a:ext>
            </a:extLst>
          </p:cNvPr>
          <p:cNvSpPr txBox="1">
            <a:spLocks/>
          </p:cNvSpPr>
          <p:nvPr/>
        </p:nvSpPr>
        <p:spPr>
          <a:xfrm>
            <a:off x="609600" y="3657600"/>
            <a:ext cx="7629525"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latin typeface="+mj-lt"/>
              </a:rPr>
              <a:t>Solution: </a:t>
            </a:r>
            <a:r>
              <a:rPr lang="en-US" dirty="0">
                <a:latin typeface="+mj-lt"/>
              </a:rPr>
              <a:t>The UMLS can help identify meaning in text in combination with various tools.</a:t>
            </a:r>
          </a:p>
        </p:txBody>
      </p:sp>
      <p:pic>
        <p:nvPicPr>
          <p:cNvPr id="5" name="Picture 4" descr="image of tool and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737" y="1905000"/>
            <a:ext cx="3048000" cy="3048000"/>
          </a:xfrm>
          <a:prstGeom prst="rect">
            <a:avLst/>
          </a:prstGeom>
        </p:spPr>
      </p:pic>
    </p:spTree>
    <p:extLst>
      <p:ext uri="{BB962C8B-B14F-4D97-AF65-F5344CB8AC3E}">
        <p14:creationId xmlns:p14="http://schemas.microsoft.com/office/powerpoint/2010/main" val="302094102"/>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Identify Meaning in Text?</a:t>
            </a:r>
          </a:p>
        </p:txBody>
      </p:sp>
      <p:sp>
        <p:nvSpPr>
          <p:cNvPr id="3" name="Content Placeholder 2"/>
          <p:cNvSpPr>
            <a:spLocks noGrp="1"/>
          </p:cNvSpPr>
          <p:nvPr>
            <p:ph idx="1"/>
          </p:nvPr>
        </p:nvSpPr>
        <p:spPr>
          <a:xfrm>
            <a:off x="609600" y="1828800"/>
            <a:ext cx="10972800" cy="3810000"/>
          </a:xfrm>
        </p:spPr>
        <p:txBody>
          <a:bodyPr/>
          <a:lstStyle/>
          <a:p>
            <a:r>
              <a:rPr lang="en-US" dirty="0"/>
              <a:t>Improve search and retrieval by annotating records in a research database</a:t>
            </a:r>
          </a:p>
          <a:p>
            <a:r>
              <a:rPr lang="en-US" dirty="0"/>
              <a:t>Find co-occurrences of concepts in text</a:t>
            </a:r>
          </a:p>
          <a:p>
            <a:r>
              <a:rPr lang="en-US" dirty="0"/>
              <a:t>Annotate clinical text on the fly</a:t>
            </a:r>
          </a:p>
          <a:p>
            <a:r>
              <a:rPr lang="en-US" dirty="0"/>
              <a:t>Identify a patient population</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39270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Processing Tools</a:t>
            </a:r>
          </a:p>
        </p:txBody>
      </p:sp>
      <p:sp>
        <p:nvSpPr>
          <p:cNvPr id="3" name="Content Placeholder 2"/>
          <p:cNvSpPr>
            <a:spLocks noGrp="1"/>
          </p:cNvSpPr>
          <p:nvPr>
            <p:ph idx="1"/>
          </p:nvPr>
        </p:nvSpPr>
        <p:spPr>
          <a:xfrm>
            <a:off x="304800" y="1600202"/>
            <a:ext cx="4953000" cy="4481570"/>
          </a:xfrm>
        </p:spPr>
        <p:txBody>
          <a:bodyPr>
            <a:normAutofit/>
          </a:bodyPr>
          <a:lstStyle/>
          <a:p>
            <a:pPr marL="0" indent="0">
              <a:buNone/>
            </a:pPr>
            <a:r>
              <a:rPr lang="en-US" sz="2000" b="1" dirty="0"/>
              <a:t>NLM Tools</a:t>
            </a:r>
          </a:p>
          <a:p>
            <a:r>
              <a:rPr lang="en-US" sz="2000" b="1" dirty="0" err="1"/>
              <a:t>MetaMap</a:t>
            </a:r>
            <a:r>
              <a:rPr lang="en-US" sz="2000" dirty="0"/>
              <a:t> – A tool for recognizing UMLS concepts in text</a:t>
            </a:r>
          </a:p>
          <a:p>
            <a:r>
              <a:rPr lang="en-US" sz="2000" b="1" dirty="0"/>
              <a:t>Medical Text Indexer </a:t>
            </a:r>
            <a:r>
              <a:rPr lang="en-US" sz="2000" dirty="0"/>
              <a:t>– A tool for automated indexing of the biomedical literature</a:t>
            </a:r>
          </a:p>
          <a:p>
            <a:r>
              <a:rPr lang="en-US" sz="2000" b="1" dirty="0"/>
              <a:t>MeSH on Demand </a:t>
            </a:r>
            <a:r>
              <a:rPr lang="en-US" sz="2000" dirty="0"/>
              <a:t>– Uses the Medical Text Indexer to extract MeSH terms via UMLS Concepts. </a:t>
            </a:r>
            <a:endParaRPr lang="en-US" sz="2000" b="1" dirty="0"/>
          </a:p>
          <a:p>
            <a:r>
              <a:rPr lang="en-US" sz="2000" b="1" dirty="0" err="1"/>
              <a:t>SemRep</a:t>
            </a:r>
            <a:r>
              <a:rPr lang="en-US" sz="2000" b="1" dirty="0"/>
              <a:t> – </a:t>
            </a:r>
            <a:r>
              <a:rPr lang="en-US" sz="2000" dirty="0"/>
              <a:t>A tool for extracting assertions from sentences in biomedical text</a:t>
            </a:r>
          </a:p>
          <a:p>
            <a:pPr marL="0" indent="0">
              <a:buNone/>
            </a:pPr>
            <a:endParaRPr lang="en-US" sz="2000" dirty="0"/>
          </a:p>
          <a:p>
            <a:pPr marL="0" indent="0">
              <a:buNone/>
            </a:pPr>
            <a:endParaRPr lang="en-US" sz="2000" b="1" dirty="0"/>
          </a:p>
          <a:p>
            <a:pPr marL="0" indent="0">
              <a:buNone/>
            </a:pPr>
            <a:endParaRPr lang="en-US" sz="2000" dirty="0"/>
          </a:p>
        </p:txBody>
      </p:sp>
      <p:sp>
        <p:nvSpPr>
          <p:cNvPr id="4" name="Content Placeholder 2"/>
          <p:cNvSpPr txBox="1">
            <a:spLocks/>
          </p:cNvSpPr>
          <p:nvPr/>
        </p:nvSpPr>
        <p:spPr>
          <a:xfrm>
            <a:off x="5562600" y="1600202"/>
            <a:ext cx="6324600" cy="448157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a:t>Third-Party Tools that include UMLS</a:t>
            </a:r>
          </a:p>
          <a:p>
            <a:r>
              <a:rPr lang="en-US" sz="2000" b="1" dirty="0"/>
              <a:t>Apache </a:t>
            </a:r>
            <a:r>
              <a:rPr lang="en-US" sz="2000" b="1" dirty="0" err="1"/>
              <a:t>cTakes</a:t>
            </a:r>
            <a:r>
              <a:rPr lang="en-US" sz="2000" b="1" dirty="0"/>
              <a:t> – </a:t>
            </a:r>
            <a:r>
              <a:rPr lang="en-US" sz="2000" dirty="0"/>
              <a:t>“…a natural language processing system for extraction of information from electronic medical record clinical free-text… Originally developed by the Mayo Clinic…”</a:t>
            </a:r>
          </a:p>
          <a:p>
            <a:r>
              <a:rPr lang="en-US" sz="2000" b="1" dirty="0"/>
              <a:t>CLAMP (Clinical Language Annotation, Modeling, and Processing Toolkit) – </a:t>
            </a:r>
            <a:r>
              <a:rPr lang="en-US" sz="2000" dirty="0"/>
              <a:t>“…a comprehensive clinical Natural Language Processing (NLP) software that enables recognition and automatic encoding of clinical information in narrative patient reports.” (University of Texas Health Science Center at Houston)</a:t>
            </a:r>
          </a:p>
          <a:p>
            <a:r>
              <a:rPr lang="en-US" sz="2000" b="1" dirty="0"/>
              <a:t>And many </a:t>
            </a:r>
            <a:r>
              <a:rPr lang="en-US" sz="2000" b="1" dirty="0" err="1"/>
              <a:t>many</a:t>
            </a:r>
            <a:r>
              <a:rPr lang="en-US" sz="2000" b="1" dirty="0"/>
              <a:t> more. </a:t>
            </a:r>
          </a:p>
          <a:p>
            <a:pPr marL="0" indent="0">
              <a:buFont typeface="Arial" pitchFamily="34" charset="0"/>
              <a:buNone/>
            </a:pPr>
            <a:endParaRPr lang="en-US" sz="2000" b="1" dirty="0"/>
          </a:p>
          <a:p>
            <a:pPr marL="0" indent="0">
              <a:buFont typeface="Arial" pitchFamily="34" charset="0"/>
              <a:buNone/>
            </a:pPr>
            <a:endParaRPr lang="en-US" sz="2000" dirty="0"/>
          </a:p>
        </p:txBody>
      </p:sp>
    </p:spTree>
    <p:extLst>
      <p:ext uri="{BB962C8B-B14F-4D97-AF65-F5344CB8AC3E}">
        <p14:creationId xmlns:p14="http://schemas.microsoft.com/office/powerpoint/2010/main" val="300856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NLM MeSH on Demand</a:t>
            </a:r>
          </a:p>
        </p:txBody>
      </p:sp>
      <p:sp>
        <p:nvSpPr>
          <p:cNvPr id="6" name="Rectangle 5"/>
          <p:cNvSpPr/>
          <p:nvPr/>
        </p:nvSpPr>
        <p:spPr>
          <a:xfrm>
            <a:off x="2854981" y="5558118"/>
            <a:ext cx="5420971" cy="369332"/>
          </a:xfrm>
          <a:prstGeom prst="rect">
            <a:avLst/>
          </a:prstGeom>
        </p:spPr>
        <p:txBody>
          <a:bodyPr wrap="none">
            <a:spAutoFit/>
          </a:bodyPr>
          <a:lstStyle/>
          <a:p>
            <a:r>
              <a:rPr lang="en-US" dirty="0">
                <a:hlinkClick r:id="rId3"/>
              </a:rPr>
              <a:t>https://meshb.nlm.nih.gov/MeSHonDemand</a:t>
            </a:r>
            <a:r>
              <a:rPr lang="en-US" dirty="0"/>
              <a:t> </a:t>
            </a:r>
          </a:p>
        </p:txBody>
      </p:sp>
      <p:pic>
        <p:nvPicPr>
          <p:cNvPr id="7" name="Picture 6" descr="MeSH on Demand screen sh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946" y="1417638"/>
            <a:ext cx="6917256" cy="4140480"/>
          </a:xfrm>
          <a:prstGeom prst="rect">
            <a:avLst/>
          </a:prstGeom>
        </p:spPr>
      </p:pic>
    </p:spTree>
    <p:extLst>
      <p:ext uri="{BB962C8B-B14F-4D97-AF65-F5344CB8AC3E}">
        <p14:creationId xmlns:p14="http://schemas.microsoft.com/office/powerpoint/2010/main" val="180795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D5C665-56E8-F441-858E-8494A9521EC9}"/>
              </a:ext>
            </a:extLst>
          </p:cNvPr>
          <p:cNvSpPr>
            <a:spLocks noGrp="1"/>
          </p:cNvSpPr>
          <p:nvPr>
            <p:ph idx="1"/>
          </p:nvPr>
        </p:nvSpPr>
        <p:spPr>
          <a:xfrm>
            <a:off x="598016" y="316316"/>
            <a:ext cx="7543800" cy="5551083"/>
          </a:xfrm>
        </p:spPr>
        <p:txBody>
          <a:bodyPr>
            <a:normAutofit fontScale="92500" lnSpcReduction="10000"/>
          </a:bodyPr>
          <a:lstStyle/>
          <a:p>
            <a:pPr marL="0" indent="0">
              <a:buNone/>
            </a:pPr>
            <a:r>
              <a:rPr lang="en-US" b="1" dirty="0">
                <a:latin typeface="+mj-lt"/>
              </a:rPr>
              <a:t>Some terminology problems for biomedical researchers:</a:t>
            </a:r>
          </a:p>
          <a:p>
            <a:pPr marL="0" indent="0">
              <a:buNone/>
            </a:pPr>
            <a:endParaRPr lang="en-US" b="1" dirty="0">
              <a:latin typeface="+mj-lt"/>
            </a:endParaRPr>
          </a:p>
          <a:p>
            <a:r>
              <a:rPr lang="en-US" dirty="0">
                <a:latin typeface="+mj-lt"/>
              </a:rPr>
              <a:t>There are many biomedical terminologies in use. </a:t>
            </a:r>
          </a:p>
          <a:p>
            <a:r>
              <a:rPr lang="en-US" dirty="0">
                <a:latin typeface="+mj-lt"/>
              </a:rPr>
              <a:t>Terminologies come in a variety of formats and a variety of data models. </a:t>
            </a:r>
          </a:p>
          <a:p>
            <a:r>
              <a:rPr lang="en-US" dirty="0">
                <a:latin typeface="+mj-lt"/>
              </a:rPr>
              <a:t>Terminologies do not necessarily link to each other.</a:t>
            </a:r>
          </a:p>
          <a:p>
            <a:r>
              <a:rPr lang="en-US" dirty="0"/>
              <a:t>Terminologies are not always freely available. </a:t>
            </a:r>
          </a:p>
          <a:p>
            <a:endParaRPr lang="en-US" dirty="0">
              <a:latin typeface="+mj-lt"/>
            </a:endParaRPr>
          </a:p>
          <a:p>
            <a:pPr marL="0" indent="0">
              <a:buNone/>
            </a:pPr>
            <a:endParaRPr lang="en-US" dirty="0">
              <a:latin typeface="+mj-lt"/>
            </a:endParaRPr>
          </a:p>
        </p:txBody>
      </p:sp>
      <p:pic>
        <p:nvPicPr>
          <p:cNvPr id="8" name="Picture 7" descr="SNOMED"/>
          <p:cNvPicPr>
            <a:picLocks noChangeAspect="1"/>
          </p:cNvPicPr>
          <p:nvPr/>
        </p:nvPicPr>
        <p:blipFill rotWithShape="1">
          <a:blip r:embed="rId3"/>
          <a:srcRect t="5543"/>
          <a:stretch/>
        </p:blipFill>
        <p:spPr>
          <a:xfrm>
            <a:off x="8458200" y="152400"/>
            <a:ext cx="2475447" cy="973054"/>
          </a:xfrm>
          <a:prstGeom prst="rect">
            <a:avLst/>
          </a:prstGeom>
        </p:spPr>
      </p:pic>
      <p:pic>
        <p:nvPicPr>
          <p:cNvPr id="9" name="Picture 8" descr="cpt"/>
          <p:cNvPicPr>
            <a:picLocks noChangeAspect="1"/>
          </p:cNvPicPr>
          <p:nvPr/>
        </p:nvPicPr>
        <p:blipFill>
          <a:blip r:embed="rId4"/>
          <a:stretch>
            <a:fillRect/>
          </a:stretch>
        </p:blipFill>
        <p:spPr>
          <a:xfrm>
            <a:off x="9198015" y="1202863"/>
            <a:ext cx="738212" cy="547998"/>
          </a:xfrm>
          <a:prstGeom prst="rect">
            <a:avLst/>
          </a:prstGeom>
        </p:spPr>
      </p:pic>
      <p:pic>
        <p:nvPicPr>
          <p:cNvPr id="10" name="Picture 10" descr="Med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980" y="1910946"/>
            <a:ext cx="1334804" cy="5164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CI thesaurus"/>
          <p:cNvPicPr>
            <a:picLocks noChangeAspect="1"/>
          </p:cNvPicPr>
          <p:nvPr/>
        </p:nvPicPr>
        <p:blipFill>
          <a:blip r:embed="rId6"/>
          <a:stretch>
            <a:fillRect/>
          </a:stretch>
        </p:blipFill>
        <p:spPr>
          <a:xfrm>
            <a:off x="10028043" y="2436243"/>
            <a:ext cx="1878278" cy="354190"/>
          </a:xfrm>
          <a:prstGeom prst="rect">
            <a:avLst/>
          </a:prstGeom>
        </p:spPr>
      </p:pic>
      <p:pic>
        <p:nvPicPr>
          <p:cNvPr id="12" name="Picture 11" descr="UMDNS"/>
          <p:cNvPicPr>
            <a:picLocks noChangeAspect="1"/>
          </p:cNvPicPr>
          <p:nvPr/>
        </p:nvPicPr>
        <p:blipFill>
          <a:blip r:embed="rId7"/>
          <a:stretch>
            <a:fillRect/>
          </a:stretch>
        </p:blipFill>
        <p:spPr>
          <a:xfrm>
            <a:off x="8480201" y="1232623"/>
            <a:ext cx="534801" cy="315251"/>
          </a:xfrm>
          <a:prstGeom prst="rect">
            <a:avLst/>
          </a:prstGeom>
        </p:spPr>
      </p:pic>
      <p:pic>
        <p:nvPicPr>
          <p:cNvPr id="13" name="Picture 12" descr="HL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1158" y="2976143"/>
            <a:ext cx="975185" cy="1158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CNP"/>
          <p:cNvPicPr>
            <a:picLocks noChangeAspect="1"/>
          </p:cNvPicPr>
          <p:nvPr/>
        </p:nvPicPr>
        <p:blipFill>
          <a:blip r:embed="rId9"/>
          <a:stretch>
            <a:fillRect/>
          </a:stretch>
        </p:blipFill>
        <p:spPr>
          <a:xfrm>
            <a:off x="10146435" y="3292558"/>
            <a:ext cx="574217" cy="262959"/>
          </a:xfrm>
          <a:prstGeom prst="rect">
            <a:avLst/>
          </a:prstGeom>
        </p:spPr>
      </p:pic>
      <p:pic>
        <p:nvPicPr>
          <p:cNvPr id="15" name="Picture 24" descr="Brain Information Databa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2909" y="3020417"/>
            <a:ext cx="426027" cy="3493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50 Years of OMIM - Human Genetics Knowledge for the Worl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6713" y="1597366"/>
            <a:ext cx="920219" cy="5836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usp"/>
          <p:cNvPicPr>
            <a:picLocks noChangeAspect="1"/>
          </p:cNvPicPr>
          <p:nvPr/>
        </p:nvPicPr>
        <p:blipFill>
          <a:blip r:embed="rId12"/>
          <a:stretch>
            <a:fillRect/>
          </a:stretch>
        </p:blipFill>
        <p:spPr>
          <a:xfrm>
            <a:off x="8453341" y="2919972"/>
            <a:ext cx="743981" cy="399293"/>
          </a:xfrm>
          <a:prstGeom prst="rect">
            <a:avLst/>
          </a:prstGeom>
        </p:spPr>
      </p:pic>
      <p:pic>
        <p:nvPicPr>
          <p:cNvPr id="19" name="Picture 2" descr="LOIN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36227" y="122462"/>
            <a:ext cx="1972818" cy="6917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MeSH"/>
          <p:cNvPicPr>
            <a:picLocks noChangeAspect="1"/>
          </p:cNvPicPr>
          <p:nvPr/>
        </p:nvPicPr>
        <p:blipFill>
          <a:blip r:embed="rId14"/>
          <a:stretch>
            <a:fillRect/>
          </a:stretch>
        </p:blipFill>
        <p:spPr>
          <a:xfrm>
            <a:off x="10978513" y="1060187"/>
            <a:ext cx="927808" cy="1108844"/>
          </a:xfrm>
          <a:prstGeom prst="rect">
            <a:avLst/>
          </a:prstGeom>
        </p:spPr>
      </p:pic>
      <p:pic>
        <p:nvPicPr>
          <p:cNvPr id="21" name="Picture 20" descr="ICD-10-CM"/>
          <p:cNvPicPr>
            <a:picLocks noChangeAspect="1"/>
          </p:cNvPicPr>
          <p:nvPr/>
        </p:nvPicPr>
        <p:blipFill>
          <a:blip r:embed="rId15"/>
          <a:stretch>
            <a:fillRect/>
          </a:stretch>
        </p:blipFill>
        <p:spPr>
          <a:xfrm>
            <a:off x="11095549" y="4141869"/>
            <a:ext cx="788877" cy="590316"/>
          </a:xfrm>
          <a:prstGeom prst="rect">
            <a:avLst/>
          </a:prstGeom>
        </p:spPr>
      </p:pic>
      <p:pic>
        <p:nvPicPr>
          <p:cNvPr id="22" name="Picture 21" descr="HCPCS"/>
          <p:cNvPicPr>
            <a:picLocks noChangeAspect="1"/>
          </p:cNvPicPr>
          <p:nvPr/>
        </p:nvPicPr>
        <p:blipFill>
          <a:blip r:embed="rId16"/>
          <a:stretch>
            <a:fillRect/>
          </a:stretch>
        </p:blipFill>
        <p:spPr>
          <a:xfrm>
            <a:off x="10242647" y="4986606"/>
            <a:ext cx="664285" cy="569797"/>
          </a:xfrm>
          <a:prstGeom prst="rect">
            <a:avLst/>
          </a:prstGeom>
        </p:spPr>
      </p:pic>
      <p:pic>
        <p:nvPicPr>
          <p:cNvPr id="23" name="Picture 14" descr="Avata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1980" y="3707093"/>
            <a:ext cx="735342" cy="7299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medci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58200" y="4547727"/>
            <a:ext cx="905520" cy="3689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eneOntology"/>
          <p:cNvPicPr>
            <a:picLocks noChangeAspect="1"/>
          </p:cNvPicPr>
          <p:nvPr/>
        </p:nvPicPr>
        <p:blipFill>
          <a:blip r:embed="rId19"/>
          <a:stretch>
            <a:fillRect/>
          </a:stretch>
        </p:blipFill>
        <p:spPr>
          <a:xfrm>
            <a:off x="9340357" y="4141869"/>
            <a:ext cx="1612156" cy="414866"/>
          </a:xfrm>
          <a:prstGeom prst="rect">
            <a:avLst/>
          </a:prstGeom>
        </p:spPr>
      </p:pic>
      <p:pic>
        <p:nvPicPr>
          <p:cNvPr id="26" name="Picture 25" descr="ICD-10-PCS"/>
          <p:cNvPicPr>
            <a:picLocks noChangeAspect="1"/>
          </p:cNvPicPr>
          <p:nvPr/>
        </p:nvPicPr>
        <p:blipFill>
          <a:blip r:embed="rId20"/>
          <a:stretch>
            <a:fillRect/>
          </a:stretch>
        </p:blipFill>
        <p:spPr>
          <a:xfrm>
            <a:off x="11130157" y="5343607"/>
            <a:ext cx="754269" cy="571558"/>
          </a:xfrm>
          <a:prstGeom prst="rect">
            <a:avLst/>
          </a:prstGeom>
        </p:spPr>
      </p:pic>
      <p:pic>
        <p:nvPicPr>
          <p:cNvPr id="27" name="Picture 26" descr="CDT"/>
          <p:cNvPicPr>
            <a:picLocks noChangeAspect="1"/>
          </p:cNvPicPr>
          <p:nvPr/>
        </p:nvPicPr>
        <p:blipFill>
          <a:blip r:embed="rId21"/>
          <a:stretch>
            <a:fillRect/>
          </a:stretch>
        </p:blipFill>
        <p:spPr>
          <a:xfrm>
            <a:off x="8480201" y="5058927"/>
            <a:ext cx="801123" cy="425157"/>
          </a:xfrm>
          <a:prstGeom prst="rect">
            <a:avLst/>
          </a:prstGeom>
        </p:spPr>
      </p:pic>
      <p:pic>
        <p:nvPicPr>
          <p:cNvPr id="29" name="Picture 28" descr="MVX"/>
          <p:cNvPicPr>
            <a:picLocks noChangeAspect="1"/>
          </p:cNvPicPr>
          <p:nvPr/>
        </p:nvPicPr>
        <p:blipFill>
          <a:blip r:embed="rId22"/>
          <a:stretch>
            <a:fillRect/>
          </a:stretch>
        </p:blipFill>
        <p:spPr>
          <a:xfrm>
            <a:off x="9482909" y="5174680"/>
            <a:ext cx="593306" cy="337854"/>
          </a:xfrm>
          <a:prstGeom prst="rect">
            <a:avLst/>
          </a:prstGeom>
        </p:spPr>
      </p:pic>
      <p:pic>
        <p:nvPicPr>
          <p:cNvPr id="30" name="Picture 29" descr="NCBI Taxonomy"/>
          <p:cNvPicPr>
            <a:picLocks noChangeAspect="1"/>
          </p:cNvPicPr>
          <p:nvPr/>
        </p:nvPicPr>
        <p:blipFill>
          <a:blip r:embed="rId23"/>
          <a:stretch>
            <a:fillRect/>
          </a:stretch>
        </p:blipFill>
        <p:spPr>
          <a:xfrm>
            <a:off x="9258300" y="5696853"/>
            <a:ext cx="853275" cy="257593"/>
          </a:xfrm>
          <a:prstGeom prst="rect">
            <a:avLst/>
          </a:prstGeom>
        </p:spPr>
      </p:pic>
      <p:pic>
        <p:nvPicPr>
          <p:cNvPr id="32" name="Picture 31" descr="NCBI"/>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58200" y="5692299"/>
            <a:ext cx="800100" cy="266700"/>
          </a:xfrm>
          <a:prstGeom prst="rect">
            <a:avLst/>
          </a:prstGeom>
        </p:spPr>
      </p:pic>
    </p:spTree>
    <p:extLst>
      <p:ext uri="{BB962C8B-B14F-4D97-AF65-F5344CB8AC3E}">
        <p14:creationId xmlns:p14="http://schemas.microsoft.com/office/powerpoint/2010/main" val="3044554653"/>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AMP screen shot">
            <a:extLst>
              <a:ext uri="{FF2B5EF4-FFF2-40B4-BE49-F238E27FC236}">
                <a16:creationId xmlns:a16="http://schemas.microsoft.com/office/drawing/2014/main" id="{DE22CC22-0F52-2340-BB06-D9A80F44E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847" y="1089349"/>
            <a:ext cx="7558063" cy="4459256"/>
          </a:xfrm>
          <a:prstGeom prst="rect">
            <a:avLst/>
          </a:prstGeom>
        </p:spPr>
      </p:pic>
      <p:sp>
        <p:nvSpPr>
          <p:cNvPr id="7" name="Rectangle 6">
            <a:extLst>
              <a:ext uri="{FF2B5EF4-FFF2-40B4-BE49-F238E27FC236}">
                <a16:creationId xmlns:a16="http://schemas.microsoft.com/office/drawing/2014/main" id="{E362B940-E937-6A44-8745-55CEF7C4D946}"/>
              </a:ext>
            </a:extLst>
          </p:cNvPr>
          <p:cNvSpPr/>
          <p:nvPr/>
        </p:nvSpPr>
        <p:spPr>
          <a:xfrm>
            <a:off x="2074847" y="5537772"/>
            <a:ext cx="7644886" cy="338554"/>
          </a:xfrm>
          <a:prstGeom prst="rect">
            <a:avLst/>
          </a:prstGeom>
        </p:spPr>
        <p:txBody>
          <a:bodyPr wrap="square">
            <a:spAutoFit/>
          </a:bodyPr>
          <a:lstStyle/>
          <a:p>
            <a:r>
              <a:rPr lang="en-US" sz="1600" dirty="0">
                <a:hlinkClick r:id="rId4"/>
              </a:rPr>
              <a:t>https://clamp.uth.edu/clampdemo.php</a:t>
            </a:r>
            <a:r>
              <a:rPr lang="en-US" sz="1600" dirty="0"/>
              <a:t> </a:t>
            </a:r>
          </a:p>
        </p:txBody>
      </p:sp>
      <p:sp>
        <p:nvSpPr>
          <p:cNvPr id="8" name="TextBox 7">
            <a:extLst>
              <a:ext uri="{FF2B5EF4-FFF2-40B4-BE49-F238E27FC236}">
                <a16:creationId xmlns:a16="http://schemas.microsoft.com/office/drawing/2014/main" id="{A1761F00-C01C-4740-86DB-DB16AC686353}"/>
              </a:ext>
            </a:extLst>
          </p:cNvPr>
          <p:cNvSpPr txBox="1"/>
          <p:nvPr/>
        </p:nvSpPr>
        <p:spPr>
          <a:xfrm>
            <a:off x="2057400" y="152400"/>
            <a:ext cx="8787384" cy="1323439"/>
          </a:xfrm>
          <a:prstGeom prst="rect">
            <a:avLst/>
          </a:prstGeom>
          <a:noFill/>
        </p:spPr>
        <p:txBody>
          <a:bodyPr wrap="square" rtlCol="0">
            <a:spAutoFit/>
          </a:bodyPr>
          <a:lstStyle/>
          <a:p>
            <a:r>
              <a:rPr lang="en-US" sz="4000" dirty="0"/>
              <a:t>CLAMP </a:t>
            </a:r>
          </a:p>
          <a:p>
            <a:r>
              <a:rPr lang="en-US" sz="2000" dirty="0"/>
              <a:t>(Clinical Language Annotation, Modeling, and Processing Toolkit)</a:t>
            </a:r>
          </a:p>
          <a:p>
            <a:endParaRPr lang="en-US" sz="2000" dirty="0"/>
          </a:p>
        </p:txBody>
      </p:sp>
    </p:spTree>
    <p:extLst>
      <p:ext uri="{BB962C8B-B14F-4D97-AF65-F5344CB8AC3E}">
        <p14:creationId xmlns:p14="http://schemas.microsoft.com/office/powerpoint/2010/main" val="9139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950" y="2546350"/>
            <a:ext cx="11811000" cy="2616101"/>
          </a:xfrm>
          <a:prstGeom prst="rect">
            <a:avLst/>
          </a:prstGeom>
          <a:noFill/>
        </p:spPr>
        <p:txBody>
          <a:bodyPr wrap="square" rtlCol="0">
            <a:spAutoFit/>
          </a:bodyPr>
          <a:lstStyle/>
          <a:p>
            <a:pPr marL="571500" indent="-571500">
              <a:buFont typeface="Arial" panose="020B0604020202020204" pitchFamily="34" charset="0"/>
              <a:buChar char="•"/>
            </a:pPr>
            <a:r>
              <a:rPr lang="en-US" sz="4000" dirty="0"/>
              <a:t>Access to Terminology Data</a:t>
            </a:r>
          </a:p>
          <a:p>
            <a:pPr marL="571500" indent="-571500">
              <a:buFont typeface="Arial" panose="020B0604020202020204" pitchFamily="34" charset="0"/>
              <a:buChar char="•"/>
            </a:pPr>
            <a:r>
              <a:rPr lang="en-US" sz="4000" dirty="0"/>
              <a:t>A Common Data Model for Terminologies</a:t>
            </a:r>
          </a:p>
          <a:p>
            <a:pPr marL="571500" indent="-571500">
              <a:buFont typeface="Arial" panose="020B0604020202020204" pitchFamily="34" charset="0"/>
              <a:buChar char="•"/>
            </a:pPr>
            <a:r>
              <a:rPr lang="en-US" sz="4000" dirty="0"/>
              <a:t>Interoperability through Synonymy</a:t>
            </a:r>
            <a:endParaRPr lang="en-US" sz="4400" dirty="0"/>
          </a:p>
          <a:p>
            <a:endParaRPr lang="en-US" sz="4400" dirty="0"/>
          </a:p>
        </p:txBody>
      </p:sp>
      <p:sp>
        <p:nvSpPr>
          <p:cNvPr id="8" name="TextBox 7"/>
          <p:cNvSpPr txBox="1"/>
          <p:nvPr/>
        </p:nvSpPr>
        <p:spPr>
          <a:xfrm>
            <a:off x="385762" y="1403350"/>
            <a:ext cx="9748838" cy="707886"/>
          </a:xfrm>
          <a:prstGeom prst="rect">
            <a:avLst/>
          </a:prstGeom>
          <a:noFill/>
        </p:spPr>
        <p:txBody>
          <a:bodyPr wrap="square" rtlCol="0">
            <a:spAutoFit/>
          </a:bodyPr>
          <a:lstStyle/>
          <a:p>
            <a:r>
              <a:rPr lang="en-US" sz="4000" dirty="0"/>
              <a:t>The UMLS provides:</a:t>
            </a:r>
          </a:p>
        </p:txBody>
      </p:sp>
    </p:spTree>
    <p:extLst>
      <p:ext uri="{BB962C8B-B14F-4D97-AF65-F5344CB8AC3E}">
        <p14:creationId xmlns:p14="http://schemas.microsoft.com/office/powerpoint/2010/main" val="3990583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67800" cy="1143000"/>
          </a:xfrm>
        </p:spPr>
        <p:txBody>
          <a:bodyPr/>
          <a:lstStyle/>
          <a:p>
            <a:r>
              <a:rPr lang="en-US" dirty="0"/>
              <a:t>Who Uses the UMLS?</a:t>
            </a:r>
          </a:p>
        </p:txBody>
      </p:sp>
      <p:sp>
        <p:nvSpPr>
          <p:cNvPr id="3" name="Content Placeholder 2"/>
          <p:cNvSpPr>
            <a:spLocks noGrp="1"/>
          </p:cNvSpPr>
          <p:nvPr>
            <p:ph idx="1"/>
          </p:nvPr>
        </p:nvSpPr>
        <p:spPr>
          <a:xfrm>
            <a:off x="304800" y="2362200"/>
            <a:ext cx="7742781" cy="3719572"/>
          </a:xfrm>
        </p:spPr>
        <p:txBody>
          <a:bodyPr/>
          <a:lstStyle/>
          <a:p>
            <a:r>
              <a:rPr lang="en-US" sz="3600" dirty="0"/>
              <a:t>Researchers</a:t>
            </a:r>
          </a:p>
          <a:p>
            <a:r>
              <a:rPr lang="en-US" sz="3600" dirty="0"/>
              <a:t>Health Application Developers</a:t>
            </a:r>
          </a:p>
          <a:p>
            <a:r>
              <a:rPr lang="en-US" sz="3600" dirty="0"/>
              <a:t>Health Service Providers</a:t>
            </a:r>
          </a:p>
          <a:p>
            <a:r>
              <a:rPr lang="en-US" sz="3600" dirty="0"/>
              <a:t>Educators</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7B834E2C-8F84-F044-A182-710FA6762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565" y="3781717"/>
            <a:ext cx="1855383" cy="1003732"/>
          </a:xfrm>
          <a:prstGeom prst="rect">
            <a:avLst/>
          </a:prstGeom>
        </p:spPr>
      </p:pic>
      <p:pic>
        <p:nvPicPr>
          <p:cNvPr id="5" name="Picture 4">
            <a:extLst>
              <a:ext uri="{FF2B5EF4-FFF2-40B4-BE49-F238E27FC236}">
                <a16:creationId xmlns:a16="http://schemas.microsoft.com/office/drawing/2014/main" id="{61979FC2-1512-C741-AA27-0CC0A559A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99" y="4627459"/>
            <a:ext cx="1487009" cy="1109537"/>
          </a:xfrm>
          <a:prstGeom prst="rect">
            <a:avLst/>
          </a:prstGeom>
        </p:spPr>
      </p:pic>
      <p:pic>
        <p:nvPicPr>
          <p:cNvPr id="6" name="Picture 5">
            <a:extLst>
              <a:ext uri="{FF2B5EF4-FFF2-40B4-BE49-F238E27FC236}">
                <a16:creationId xmlns:a16="http://schemas.microsoft.com/office/drawing/2014/main" id="{9BBD4103-EC02-C34F-867F-7BA30BB29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8202" y="3703057"/>
            <a:ext cx="1176404" cy="626397"/>
          </a:xfrm>
          <a:prstGeom prst="rect">
            <a:avLst/>
          </a:prstGeom>
        </p:spPr>
      </p:pic>
      <p:pic>
        <p:nvPicPr>
          <p:cNvPr id="7" name="Picture 6">
            <a:extLst>
              <a:ext uri="{FF2B5EF4-FFF2-40B4-BE49-F238E27FC236}">
                <a16:creationId xmlns:a16="http://schemas.microsoft.com/office/drawing/2014/main" id="{21130078-1EC9-C94F-B3EB-7DAB795C5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3167" y="5221179"/>
            <a:ext cx="2080296" cy="633800"/>
          </a:xfrm>
          <a:prstGeom prst="rect">
            <a:avLst/>
          </a:prstGeom>
        </p:spPr>
      </p:pic>
      <p:pic>
        <p:nvPicPr>
          <p:cNvPr id="8" name="Picture 7">
            <a:extLst>
              <a:ext uri="{FF2B5EF4-FFF2-40B4-BE49-F238E27FC236}">
                <a16:creationId xmlns:a16="http://schemas.microsoft.com/office/drawing/2014/main" id="{05478F1D-F28E-784D-BCE4-B0CAEA6A4D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0540" y="2978420"/>
            <a:ext cx="1952501" cy="496921"/>
          </a:xfrm>
          <a:prstGeom prst="rect">
            <a:avLst/>
          </a:prstGeom>
        </p:spPr>
      </p:pic>
      <p:pic>
        <p:nvPicPr>
          <p:cNvPr id="9" name="Picture 8" descr="OPTUM">
            <a:extLst>
              <a:ext uri="{FF2B5EF4-FFF2-40B4-BE49-F238E27FC236}">
                <a16:creationId xmlns:a16="http://schemas.microsoft.com/office/drawing/2014/main" id="{4E3957E2-FA6F-804E-B116-9089C5D4C5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1157" y="2058297"/>
            <a:ext cx="1857495" cy="583652"/>
          </a:xfrm>
          <a:prstGeom prst="rect">
            <a:avLst/>
          </a:prstGeom>
        </p:spPr>
      </p:pic>
      <p:pic>
        <p:nvPicPr>
          <p:cNvPr id="10" name="Picture 9" descr="Mayo Clinic">
            <a:extLst>
              <a:ext uri="{FF2B5EF4-FFF2-40B4-BE49-F238E27FC236}">
                <a16:creationId xmlns:a16="http://schemas.microsoft.com/office/drawing/2014/main" id="{C9263861-3DC9-A44E-A777-5CD29B1BDA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0425" y="2070980"/>
            <a:ext cx="1034322" cy="1125727"/>
          </a:xfrm>
          <a:prstGeom prst="rect">
            <a:avLst/>
          </a:prstGeom>
        </p:spPr>
      </p:pic>
      <p:pic>
        <p:nvPicPr>
          <p:cNvPr id="11" name="Picture 10">
            <a:extLst>
              <a:ext uri="{FF2B5EF4-FFF2-40B4-BE49-F238E27FC236}">
                <a16:creationId xmlns:a16="http://schemas.microsoft.com/office/drawing/2014/main" id="{2929B3E0-1D41-9746-AB72-18C0FD7692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9688" y="2830170"/>
            <a:ext cx="943136" cy="866557"/>
          </a:xfrm>
          <a:prstGeom prst="rect">
            <a:avLst/>
          </a:prstGeom>
        </p:spPr>
      </p:pic>
      <p:pic>
        <p:nvPicPr>
          <p:cNvPr id="12" name="Picture 11">
            <a:extLst>
              <a:ext uri="{FF2B5EF4-FFF2-40B4-BE49-F238E27FC236}">
                <a16:creationId xmlns:a16="http://schemas.microsoft.com/office/drawing/2014/main" id="{6EC1D9B8-8DFC-5C44-99EC-1CA3C8296D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22226" y="4571226"/>
            <a:ext cx="2035339" cy="482287"/>
          </a:xfrm>
          <a:prstGeom prst="rect">
            <a:avLst/>
          </a:prstGeom>
        </p:spPr>
      </p:pic>
      <p:sp>
        <p:nvSpPr>
          <p:cNvPr id="13" name="TextBox 12"/>
          <p:cNvSpPr txBox="1"/>
          <p:nvPr/>
        </p:nvSpPr>
        <p:spPr>
          <a:xfrm>
            <a:off x="8610600" y="1219200"/>
            <a:ext cx="3392132" cy="646331"/>
          </a:xfrm>
          <a:prstGeom prst="rect">
            <a:avLst/>
          </a:prstGeom>
          <a:noFill/>
        </p:spPr>
        <p:txBody>
          <a:bodyPr wrap="square" rtlCol="0">
            <a:spAutoFit/>
          </a:bodyPr>
          <a:lstStyle/>
          <a:p>
            <a:r>
              <a:rPr lang="en-US" dirty="0"/>
              <a:t>Top 10 Organizations Downloading UMLS:</a:t>
            </a:r>
          </a:p>
        </p:txBody>
      </p:sp>
    </p:spTree>
    <p:extLst>
      <p:ext uri="{BB962C8B-B14F-4D97-AF65-F5344CB8AC3E}">
        <p14:creationId xmlns:p14="http://schemas.microsoft.com/office/powerpoint/2010/main" val="5280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021"/>
            <a:ext cx="10972800" cy="1143000"/>
          </a:xfrm>
        </p:spPr>
        <p:txBody>
          <a:bodyPr>
            <a:normAutofit/>
          </a:bodyPr>
          <a:lstStyle/>
          <a:p>
            <a:r>
              <a:rPr lang="en-US" dirty="0"/>
              <a:t>Use Examples</a:t>
            </a:r>
          </a:p>
        </p:txBody>
      </p:sp>
      <p:sp>
        <p:nvSpPr>
          <p:cNvPr id="3" name="Content Placeholder 2"/>
          <p:cNvSpPr>
            <a:spLocks noGrp="1"/>
          </p:cNvSpPr>
          <p:nvPr>
            <p:ph idx="1"/>
          </p:nvPr>
        </p:nvSpPr>
        <p:spPr>
          <a:xfrm>
            <a:off x="190500" y="1676400"/>
            <a:ext cx="11811000" cy="4800600"/>
          </a:xfrm>
        </p:spPr>
        <p:txBody>
          <a:bodyPr numCol="2">
            <a:normAutofit fontScale="32500" lnSpcReduction="20000"/>
          </a:bodyPr>
          <a:lstStyle/>
          <a:p>
            <a:r>
              <a:rPr lang="en-US" sz="7200" b="1" dirty="0"/>
              <a:t>Clinical Systems:</a:t>
            </a:r>
          </a:p>
          <a:p>
            <a:pPr lvl="1"/>
            <a:r>
              <a:rPr lang="en-US" sz="5600" dirty="0"/>
              <a:t>Clinical documentation improvement products</a:t>
            </a:r>
          </a:p>
          <a:p>
            <a:pPr lvl="1"/>
            <a:r>
              <a:rPr lang="en-US" sz="5600" dirty="0"/>
              <a:t>An EHR virtual assistant and transcriptionist for doctors</a:t>
            </a:r>
          </a:p>
          <a:p>
            <a:pPr lvl="1"/>
            <a:r>
              <a:rPr lang="en-US" sz="5600" dirty="0"/>
              <a:t>Automated clinical coding systems</a:t>
            </a:r>
          </a:p>
          <a:p>
            <a:pPr marL="0" indent="0">
              <a:buNone/>
            </a:pPr>
            <a:endParaRPr lang="en-US" sz="5600" dirty="0"/>
          </a:p>
          <a:p>
            <a:r>
              <a:rPr lang="en-US" sz="7200" b="1" dirty="0"/>
              <a:t>Clinical Research</a:t>
            </a:r>
          </a:p>
          <a:p>
            <a:pPr lvl="1"/>
            <a:r>
              <a:rPr lang="en-US" sz="5600" dirty="0"/>
              <a:t>Linking pharmacovigilance sources with clinical data</a:t>
            </a:r>
          </a:p>
          <a:p>
            <a:pPr lvl="1"/>
            <a:r>
              <a:rPr lang="en-US" sz="5600" dirty="0"/>
              <a:t>Identifying the presence of metastatic disease in radiology reports</a:t>
            </a:r>
          </a:p>
          <a:p>
            <a:pPr lvl="1"/>
            <a:r>
              <a:rPr lang="en-US" sz="5600" dirty="0"/>
              <a:t>Using AI techniques to match patients to clinical trials</a:t>
            </a:r>
          </a:p>
          <a:p>
            <a:endParaRPr lang="en-US" sz="7200" b="1" dirty="0"/>
          </a:p>
          <a:p>
            <a:endParaRPr lang="en-US" sz="7200" b="1" dirty="0"/>
          </a:p>
          <a:p>
            <a:endParaRPr lang="en-US" sz="7200" b="1" dirty="0"/>
          </a:p>
          <a:p>
            <a:r>
              <a:rPr lang="en-US" sz="7200" b="1" dirty="0"/>
              <a:t>Research Databases</a:t>
            </a:r>
          </a:p>
          <a:p>
            <a:pPr lvl="1"/>
            <a:r>
              <a:rPr lang="en-US" sz="5600" dirty="0"/>
              <a:t>A platform for visualizing research trends over time</a:t>
            </a:r>
          </a:p>
          <a:p>
            <a:pPr lvl="1"/>
            <a:r>
              <a:rPr lang="en-US" sz="5600" dirty="0"/>
              <a:t>Annotating a tissue research database</a:t>
            </a:r>
          </a:p>
          <a:p>
            <a:pPr lvl="1"/>
            <a:r>
              <a:rPr lang="en-US" sz="5600" dirty="0"/>
              <a:t>A commercial toolkit for classifying content in biomedical databases</a:t>
            </a:r>
          </a:p>
          <a:p>
            <a:pPr marL="457200" lvl="1" indent="0">
              <a:buNone/>
            </a:pPr>
            <a:endParaRPr lang="en-US" sz="5200" dirty="0"/>
          </a:p>
          <a:p>
            <a:r>
              <a:rPr lang="en-US" sz="7200" b="1" dirty="0"/>
              <a:t>Translation</a:t>
            </a:r>
          </a:p>
          <a:p>
            <a:pPr lvl="1"/>
            <a:r>
              <a:rPr lang="en-US" sz="5600" dirty="0" err="1"/>
              <a:t>PanLex</a:t>
            </a:r>
            <a:r>
              <a:rPr lang="en-US" sz="5600" dirty="0"/>
              <a:t>, “the world’s largest translation database”</a:t>
            </a:r>
          </a:p>
          <a:p>
            <a:pPr lvl="1"/>
            <a:r>
              <a:rPr lang="en-US" sz="5600" dirty="0"/>
              <a:t>A translation tool for Brazilian Portuguese electronic health records</a:t>
            </a:r>
          </a:p>
          <a:p>
            <a:pPr lvl="1"/>
            <a:r>
              <a:rPr lang="en-US" sz="5600" dirty="0"/>
              <a:t>Automated enrichment of French biomedical ontologies</a:t>
            </a:r>
          </a:p>
          <a:p>
            <a:pPr marL="0" indent="0">
              <a:buNone/>
            </a:pPr>
            <a:endParaRPr lang="en-US" sz="5600" dirty="0"/>
          </a:p>
          <a:p>
            <a:endParaRPr lang="en-US" dirty="0"/>
          </a:p>
          <a:p>
            <a:endParaRPr lang="en-US" dirty="0"/>
          </a:p>
          <a:p>
            <a:endParaRPr lang="en-US" dirty="0"/>
          </a:p>
        </p:txBody>
      </p:sp>
    </p:spTree>
    <p:extLst>
      <p:ext uri="{BB962C8B-B14F-4D97-AF65-F5344CB8AC3E}">
        <p14:creationId xmlns:p14="http://schemas.microsoft.com/office/powerpoint/2010/main" val="37918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Skills and Knowledge are Useful for Implementing UMLS?</a:t>
            </a:r>
          </a:p>
        </p:txBody>
      </p:sp>
      <p:sp>
        <p:nvSpPr>
          <p:cNvPr id="3" name="Content Placeholder 2"/>
          <p:cNvSpPr>
            <a:spLocks noGrp="1"/>
          </p:cNvSpPr>
          <p:nvPr>
            <p:ph idx="1"/>
          </p:nvPr>
        </p:nvSpPr>
        <p:spPr>
          <a:xfrm>
            <a:off x="609600" y="1981200"/>
            <a:ext cx="10972800" cy="4100572"/>
          </a:xfrm>
        </p:spPr>
        <p:txBody>
          <a:bodyPr>
            <a:normAutofit fontScale="92500" lnSpcReduction="10000"/>
          </a:bodyPr>
          <a:lstStyle/>
          <a:p>
            <a:pPr marL="0" indent="0">
              <a:buNone/>
            </a:pPr>
            <a:r>
              <a:rPr lang="en-US" dirty="0"/>
              <a:t>UMLS has a steep learning curve, but there are a growing number of tools available to help. To fully leverage the UMLS, knowledge in the following areas is useful:</a:t>
            </a:r>
          </a:p>
          <a:p>
            <a:r>
              <a:rPr lang="en-US" dirty="0"/>
              <a:t>Programming </a:t>
            </a:r>
          </a:p>
          <a:p>
            <a:r>
              <a:rPr lang="en-US" dirty="0"/>
              <a:t>Data Wrangling</a:t>
            </a:r>
          </a:p>
          <a:p>
            <a:r>
              <a:rPr lang="en-US" dirty="0"/>
              <a:t>Natural Language Processing and Machine Learning</a:t>
            </a:r>
          </a:p>
          <a:p>
            <a:r>
              <a:rPr lang="en-US" dirty="0"/>
              <a:t>Biomedical Domain Knowledge</a:t>
            </a:r>
          </a:p>
          <a:p>
            <a:pPr lvl="1"/>
            <a:endParaRPr lang="en-US" dirty="0"/>
          </a:p>
          <a:p>
            <a:pPr marL="0" indent="0">
              <a:buNone/>
            </a:pPr>
            <a:endParaRPr lang="en-US" dirty="0"/>
          </a:p>
        </p:txBody>
      </p:sp>
    </p:spTree>
    <p:extLst>
      <p:ext uri="{BB962C8B-B14F-4D97-AF65-F5344CB8AC3E}">
        <p14:creationId xmlns:p14="http://schemas.microsoft.com/office/powerpoint/2010/main" val="205920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a:t>
            </a:r>
          </a:p>
        </p:txBody>
      </p:sp>
      <p:sp>
        <p:nvSpPr>
          <p:cNvPr id="3" name="Content Placeholder 2"/>
          <p:cNvSpPr>
            <a:spLocks noGrp="1"/>
          </p:cNvSpPr>
          <p:nvPr>
            <p:ph idx="1"/>
          </p:nvPr>
        </p:nvSpPr>
        <p:spPr>
          <a:xfrm>
            <a:off x="228600" y="2376428"/>
            <a:ext cx="12192000" cy="4481572"/>
          </a:xfrm>
        </p:spPr>
        <p:txBody>
          <a:bodyPr>
            <a:normAutofit/>
          </a:bodyPr>
          <a:lstStyle/>
          <a:p>
            <a:r>
              <a:rPr lang="en-US" sz="2400" dirty="0"/>
              <a:t>UMLS Homepage: </a:t>
            </a:r>
            <a:r>
              <a:rPr lang="en-US" sz="2400" dirty="0">
                <a:hlinkClick r:id="rId3"/>
              </a:rPr>
              <a:t>https://www.nlm.nih.gov/research/umls/</a:t>
            </a:r>
            <a:endParaRPr lang="en-US" sz="2400" dirty="0"/>
          </a:p>
          <a:p>
            <a:r>
              <a:rPr lang="en-US" sz="2400" dirty="0"/>
              <a:t>UMLS Reference Manual: </a:t>
            </a:r>
            <a:r>
              <a:rPr lang="en-US" sz="2400" dirty="0">
                <a:hlinkClick r:id="rId4"/>
              </a:rPr>
              <a:t>https://www.ncbi.nlm.nih.gov/books/NBK9676/</a:t>
            </a:r>
            <a:endParaRPr lang="en-US" sz="2400" dirty="0"/>
          </a:p>
          <a:p>
            <a:r>
              <a:rPr lang="en-US" sz="2400" dirty="0"/>
              <a:t>Find Research: </a:t>
            </a:r>
            <a:r>
              <a:rPr lang="en-US" sz="2400" dirty="0">
                <a:hlinkClick r:id="rId5"/>
              </a:rPr>
              <a:t>https://www.ncbi.nlm.nih.gov/pubmed/?term=umls</a:t>
            </a:r>
            <a:r>
              <a:rPr lang="en-US" sz="2400" dirty="0"/>
              <a:t> </a:t>
            </a:r>
          </a:p>
          <a:p>
            <a:r>
              <a:rPr lang="en-US" sz="2400" dirty="0"/>
              <a:t>Sign Up for a Free Account: </a:t>
            </a:r>
            <a:r>
              <a:rPr lang="en-US" sz="2400" dirty="0">
                <a:hlinkClick r:id="rId6"/>
              </a:rPr>
              <a:t>https://uts.nlm.nih.gov/license.html</a:t>
            </a:r>
            <a:r>
              <a:rPr lang="en-US" sz="2400" dirty="0"/>
              <a:t> </a:t>
            </a:r>
          </a:p>
          <a:p>
            <a:endParaRPr lang="en-US" dirty="0"/>
          </a:p>
          <a:p>
            <a:endParaRPr lang="en-US" dirty="0"/>
          </a:p>
          <a:p>
            <a:endParaRPr lang="en-US" dirty="0"/>
          </a:p>
        </p:txBody>
      </p:sp>
    </p:spTree>
    <p:extLst>
      <p:ext uri="{BB962C8B-B14F-4D97-AF65-F5344CB8AC3E}">
        <p14:creationId xmlns:p14="http://schemas.microsoft.com/office/powerpoint/2010/main" val="628006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658E-4D2A-48AA-B8FC-DF6046412213}"/>
              </a:ext>
            </a:extLst>
          </p:cNvPr>
          <p:cNvSpPr>
            <a:spLocks noGrp="1"/>
          </p:cNvSpPr>
          <p:nvPr>
            <p:ph type="title"/>
          </p:nvPr>
        </p:nvSpPr>
        <p:spPr>
          <a:xfrm>
            <a:off x="609600" y="1371600"/>
            <a:ext cx="10972800" cy="1143000"/>
          </a:xfrm>
        </p:spPr>
        <p:txBody>
          <a:bodyPr>
            <a:normAutofit fontScale="90000"/>
          </a:bodyPr>
          <a:lstStyle/>
          <a:p>
            <a:br>
              <a:rPr lang="en-US" dirty="0"/>
            </a:br>
            <a:r>
              <a:rPr lang="en-US" dirty="0"/>
              <a:t>Thank you!</a:t>
            </a:r>
            <a:br>
              <a:rPr lang="en-US" dirty="0"/>
            </a:br>
            <a:endParaRPr lang="en-US" sz="3600" dirty="0"/>
          </a:p>
        </p:txBody>
      </p:sp>
      <p:sp>
        <p:nvSpPr>
          <p:cNvPr id="6" name="Subtitle 2">
            <a:extLst>
              <a:ext uri="{FF2B5EF4-FFF2-40B4-BE49-F238E27FC236}">
                <a16:creationId xmlns:a16="http://schemas.microsoft.com/office/drawing/2014/main" id="{4C336AD0-7919-4195-9CBB-2F9BD6672827}"/>
              </a:ext>
            </a:extLst>
          </p:cNvPr>
          <p:cNvSpPr txBox="1">
            <a:spLocks/>
          </p:cNvSpPr>
          <p:nvPr/>
        </p:nvSpPr>
        <p:spPr>
          <a:xfrm>
            <a:off x="1524000" y="4267200"/>
            <a:ext cx="9144000" cy="1600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t>David Anderson, MLS</a:t>
            </a:r>
          </a:p>
          <a:p>
            <a:pPr marL="0" indent="0" algn="ctr">
              <a:buNone/>
            </a:pPr>
            <a:r>
              <a:rPr lang="en-US" sz="2400" dirty="0"/>
              <a:t>david.anderson@nih.gov</a:t>
            </a:r>
            <a:endParaRPr lang="en-US" sz="2100" dirty="0"/>
          </a:p>
          <a:p>
            <a:pPr marL="0" indent="0" algn="ctr">
              <a:buNone/>
            </a:pPr>
            <a:endParaRPr lang="en-US" sz="1600" dirty="0"/>
          </a:p>
          <a:p>
            <a:pPr marL="0" indent="0" algn="ctr">
              <a:buNone/>
            </a:pPr>
            <a:r>
              <a:rPr lang="en-US" sz="1600" dirty="0"/>
              <a:t>National Library of Medicine</a:t>
            </a:r>
          </a:p>
          <a:p>
            <a:pPr marL="0" indent="0" algn="ctr">
              <a:buNone/>
            </a:pPr>
            <a:r>
              <a:rPr lang="en-US" sz="1600" dirty="0"/>
              <a:t>National Institutes of Health</a:t>
            </a:r>
          </a:p>
          <a:p>
            <a:pPr marL="0" indent="0" algn="ctr">
              <a:buNone/>
            </a:pPr>
            <a:r>
              <a:rPr lang="en-US" sz="1600" dirty="0"/>
              <a:t>U.S. Department of Health &amp; Human Services</a:t>
            </a:r>
          </a:p>
          <a:p>
            <a:endParaRPr lang="en-US" dirty="0"/>
          </a:p>
        </p:txBody>
      </p:sp>
    </p:spTree>
    <p:extLst>
      <p:ext uri="{BB962C8B-B14F-4D97-AF65-F5344CB8AC3E}">
        <p14:creationId xmlns:p14="http://schemas.microsoft.com/office/powerpoint/2010/main" val="1540403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Q&amp;A (continued)</a:t>
            </a:r>
          </a:p>
        </p:txBody>
      </p:sp>
      <p:sp>
        <p:nvSpPr>
          <p:cNvPr id="3" name="Content Placeholder 2"/>
          <p:cNvSpPr>
            <a:spLocks noGrp="1"/>
          </p:cNvSpPr>
          <p:nvPr>
            <p:ph idx="1"/>
          </p:nvPr>
        </p:nvSpPr>
        <p:spPr>
          <a:xfrm>
            <a:off x="609600" y="1600200"/>
            <a:ext cx="10972800" cy="4754562"/>
          </a:xfrm>
        </p:spPr>
        <p:txBody>
          <a:bodyPr>
            <a:noAutofit/>
          </a:bodyPr>
          <a:lstStyle/>
          <a:p>
            <a:pPr marL="0" indent="0">
              <a:buNone/>
            </a:pPr>
            <a:r>
              <a:rPr lang="en-US" sz="1600" b="1" dirty="0"/>
              <a:t>Q: Could you speak to selection process for new terminologies added to the UMLS? </a:t>
            </a:r>
          </a:p>
          <a:p>
            <a:pPr marL="0" indent="0">
              <a:buNone/>
            </a:pPr>
            <a:r>
              <a:rPr lang="en-US" sz="1600" dirty="0"/>
              <a:t>A: You can find a set of criteria for inclusion in the UMLS here: </a:t>
            </a:r>
            <a:r>
              <a:rPr lang="en-US" sz="1600" dirty="0">
                <a:hlinkClick r:id="rId2"/>
              </a:rPr>
              <a:t>https://www.nlm.nih.gov/research/umls/knowledge_sources/metathesaurus/source_evaluation.html</a:t>
            </a:r>
            <a:r>
              <a:rPr lang="en-US" sz="1600" dirty="0"/>
              <a:t>. </a:t>
            </a:r>
          </a:p>
          <a:p>
            <a:pPr marL="0" indent="0">
              <a:buNone/>
            </a:pPr>
            <a:endParaRPr lang="en-US" sz="1600" dirty="0"/>
          </a:p>
          <a:p>
            <a:pPr marL="0" indent="0">
              <a:buNone/>
            </a:pPr>
            <a:r>
              <a:rPr lang="en-US" sz="1600" b="1" dirty="0"/>
              <a:t>Q: Is the UMLS continuously updated?</a:t>
            </a:r>
          </a:p>
          <a:p>
            <a:pPr marL="0" indent="0">
              <a:buNone/>
            </a:pPr>
            <a:r>
              <a:rPr lang="en-US" sz="1600" dirty="0"/>
              <a:t>The UMLS brings in new content on a regular basis, and we release the UMLS twice a year in May and November. We update around 25 terminologies plus translations per 6 month release cycle. For a list of terminologies in the UMLS, see: </a:t>
            </a:r>
            <a:r>
              <a:rPr lang="en-US" sz="1600" dirty="0">
                <a:hlinkClick r:id="rId3"/>
              </a:rPr>
              <a:t>https://www.nlm.nih.gov/research/umls/sourcereleasedocs/index.html</a:t>
            </a:r>
            <a:r>
              <a:rPr lang="en-US" sz="1600" dirty="0"/>
              <a:t> </a:t>
            </a:r>
          </a:p>
          <a:p>
            <a:pPr marL="0" indent="0">
              <a:buNone/>
            </a:pPr>
            <a:endParaRPr lang="en-US" sz="1600" dirty="0"/>
          </a:p>
          <a:p>
            <a:pPr marL="0" indent="0">
              <a:buNone/>
            </a:pPr>
            <a:r>
              <a:rPr lang="en-US" sz="1600" b="1" dirty="0"/>
              <a:t>Q: How synonymy is established? </a:t>
            </a:r>
          </a:p>
          <a:p>
            <a:pPr marL="0" indent="0">
              <a:buNone/>
            </a:pPr>
            <a:r>
              <a:rPr lang="en-US" sz="1600" dirty="0"/>
              <a:t>Algorithms help assign names to concepts. Editors who work on the UMLS review all new content and make final decisions on synonymy. </a:t>
            </a:r>
          </a:p>
        </p:txBody>
      </p:sp>
    </p:spTree>
    <p:extLst>
      <p:ext uri="{BB962C8B-B14F-4D97-AF65-F5344CB8AC3E}">
        <p14:creationId xmlns:p14="http://schemas.microsoft.com/office/powerpoint/2010/main" val="3781537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Q&amp;A</a:t>
            </a:r>
          </a:p>
        </p:txBody>
      </p:sp>
      <p:sp>
        <p:nvSpPr>
          <p:cNvPr id="3" name="Content Placeholder 2"/>
          <p:cNvSpPr>
            <a:spLocks noGrp="1"/>
          </p:cNvSpPr>
          <p:nvPr>
            <p:ph idx="1"/>
          </p:nvPr>
        </p:nvSpPr>
        <p:spPr>
          <a:xfrm>
            <a:off x="609600" y="1417638"/>
            <a:ext cx="10972800" cy="4754562"/>
          </a:xfrm>
        </p:spPr>
        <p:txBody>
          <a:bodyPr>
            <a:noAutofit/>
          </a:bodyPr>
          <a:lstStyle/>
          <a:p>
            <a:pPr marL="0" indent="0">
              <a:buNone/>
            </a:pPr>
            <a:r>
              <a:rPr lang="en-US" sz="1600" b="1" dirty="0"/>
              <a:t>Q: How does the UMLS deal with terminologies that may have conflicting hierarchies?</a:t>
            </a:r>
          </a:p>
          <a:p>
            <a:pPr marL="0" indent="0">
              <a:buNone/>
            </a:pPr>
            <a:r>
              <a:rPr lang="en-US" sz="1600" dirty="0"/>
              <a:t>A: We represent hierarchies exactly they are represented in the source terminologies. We do not edit them. In some cases, they may conflict. For more information about hierarchies in the UMLS, see: </a:t>
            </a:r>
            <a:r>
              <a:rPr lang="en-US" sz="1600" dirty="0">
                <a:hlinkClick r:id="rId2"/>
              </a:rPr>
              <a:t>https://lhncbc.nlm.nih.gov/system/files/pub2001023.pdf</a:t>
            </a:r>
            <a:r>
              <a:rPr lang="en-US" sz="1600" dirty="0"/>
              <a:t>. </a:t>
            </a:r>
          </a:p>
          <a:p>
            <a:pPr marL="0" indent="0">
              <a:buNone/>
            </a:pPr>
            <a:endParaRPr lang="en-US" sz="1600" dirty="0"/>
          </a:p>
          <a:p>
            <a:pPr marL="0" indent="0">
              <a:buNone/>
            </a:pPr>
            <a:r>
              <a:rPr lang="en-US" sz="1600" b="1" dirty="0"/>
              <a:t>Q: Are there any possibilities for group licenses in the future?</a:t>
            </a:r>
          </a:p>
          <a:p>
            <a:pPr marL="0" indent="0">
              <a:buNone/>
            </a:pPr>
            <a:r>
              <a:rPr lang="en-US" sz="1600" dirty="0"/>
              <a:t>A: This would be really nice, but at present we have no plans for group licenses. We license to individuals only. See the Licensing/Requirements section of our FAQ: </a:t>
            </a:r>
            <a:r>
              <a:rPr lang="en-US" sz="1600" dirty="0">
                <a:hlinkClick r:id="rId3"/>
              </a:rPr>
              <a:t>https://www.nlm.nih.gov/research/umls/faq_main.html</a:t>
            </a:r>
            <a:r>
              <a:rPr lang="en-US" sz="1600" dirty="0"/>
              <a:t>. </a:t>
            </a:r>
          </a:p>
          <a:p>
            <a:pPr marL="0" indent="0">
              <a:buNone/>
            </a:pPr>
            <a:endParaRPr lang="en-US" sz="1600" dirty="0"/>
          </a:p>
          <a:p>
            <a:pPr marL="0" indent="0">
              <a:buNone/>
            </a:pPr>
            <a:r>
              <a:rPr lang="en-US" sz="1600" b="1" dirty="0"/>
              <a:t>Q: How do we as librarians help our patrons use this? </a:t>
            </a:r>
          </a:p>
          <a:p>
            <a:pPr marL="0" indent="0">
              <a:buNone/>
            </a:pPr>
            <a:r>
              <a:rPr lang="en-US" sz="1600" b="1" dirty="0"/>
              <a:t>Q: Would you suggest some effective ways to start a conversation with researchers about why they may want to incorporate UMLS into their research?</a:t>
            </a:r>
          </a:p>
          <a:p>
            <a:pPr marL="0" indent="0">
              <a:buNone/>
            </a:pPr>
            <a:r>
              <a:rPr lang="en-US" sz="1600" dirty="0"/>
              <a:t>A: UMLS is primarily a research tool. Get to know the body of research where UMLS has been utilized: </a:t>
            </a:r>
            <a:r>
              <a:rPr lang="en-US" sz="1600" dirty="0">
                <a:hlinkClick r:id="rId4"/>
              </a:rPr>
              <a:t>https://www.ncbi.nlm.nih.gov/pubmed/?term=umls</a:t>
            </a:r>
            <a:r>
              <a:rPr lang="en-US" sz="1600" dirty="0"/>
              <a:t>. Are your patrons engaging in similar research? If they are, then the UMLS and its associated tools may be of use to them. Keep in mind that the UMLS has a steep learning curve and requires a very specific skillset.</a:t>
            </a:r>
          </a:p>
        </p:txBody>
      </p:sp>
    </p:spTree>
    <p:extLst>
      <p:ext uri="{BB962C8B-B14F-4D97-AF65-F5344CB8AC3E}">
        <p14:creationId xmlns:p14="http://schemas.microsoft.com/office/powerpoint/2010/main" val="2795631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5D5C665-56E8-F441-858E-8494A9521EC9}"/>
              </a:ext>
            </a:extLst>
          </p:cNvPr>
          <p:cNvSpPr txBox="1">
            <a:spLocks/>
          </p:cNvSpPr>
          <p:nvPr/>
        </p:nvSpPr>
        <p:spPr>
          <a:xfrm>
            <a:off x="228601" y="304800"/>
            <a:ext cx="7924800" cy="5867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latin typeface="+mj-lt"/>
              </a:rPr>
              <a:t>Solution: </a:t>
            </a:r>
            <a:r>
              <a:rPr lang="en-US" dirty="0">
                <a:latin typeface="+mj-lt"/>
              </a:rPr>
              <a:t>Unify the medical language in one system. </a:t>
            </a:r>
          </a:p>
          <a:p>
            <a:pPr marL="0" indent="0">
              <a:buFont typeface="Arial" pitchFamily="34" charset="0"/>
              <a:buNone/>
            </a:pPr>
            <a:endParaRPr lang="en-US" dirty="0">
              <a:latin typeface="+mj-lt"/>
            </a:endParaRPr>
          </a:p>
          <a:p>
            <a:pPr marL="0" indent="0">
              <a:buFont typeface="Arial" pitchFamily="34" charset="0"/>
              <a:buNone/>
            </a:pPr>
            <a:r>
              <a:rPr lang="en-US" dirty="0">
                <a:latin typeface="+mj-lt"/>
              </a:rPr>
              <a:t>The National Library of Medicine has accomplished this with the</a:t>
            </a:r>
            <a:br>
              <a:rPr lang="en-US" dirty="0">
                <a:latin typeface="+mj-lt"/>
              </a:rPr>
            </a:br>
            <a:r>
              <a:rPr lang="en-US" b="1" dirty="0">
                <a:latin typeface="+mj-lt"/>
              </a:rPr>
              <a:t>Unified Medical Language System (UMLS)</a:t>
            </a:r>
            <a:r>
              <a:rPr lang="en-US" dirty="0">
                <a:latin typeface="+mj-lt"/>
              </a:rPr>
              <a:t>, which provides:</a:t>
            </a:r>
          </a:p>
          <a:p>
            <a:pPr marL="0" indent="0">
              <a:buFont typeface="Arial" pitchFamily="34" charset="0"/>
              <a:buNone/>
            </a:pPr>
            <a:endParaRPr lang="en-US" b="1" dirty="0">
              <a:latin typeface="+mj-lt"/>
            </a:endParaRPr>
          </a:p>
          <a:p>
            <a:pPr marL="571500" indent="-571500"/>
            <a:r>
              <a:rPr lang="en-US" dirty="0"/>
              <a:t>Access to Terminology Data</a:t>
            </a:r>
          </a:p>
          <a:p>
            <a:pPr marL="571500" indent="-571500"/>
            <a:r>
              <a:rPr lang="en-US" dirty="0"/>
              <a:t>A Common Data Model for Terminologies</a:t>
            </a:r>
          </a:p>
          <a:p>
            <a:pPr marL="571500" indent="-571500"/>
            <a:r>
              <a:rPr lang="en-US" dirty="0"/>
              <a:t>Interoperability through Synonymy</a:t>
            </a:r>
          </a:p>
          <a:p>
            <a:pPr marL="0" indent="0">
              <a:buFont typeface="Arial" pitchFamily="34" charset="0"/>
              <a:buNone/>
            </a:pPr>
            <a:endParaRPr lang="en-US" b="1" dirty="0">
              <a:latin typeface="+mj-lt"/>
            </a:endParaRPr>
          </a:p>
        </p:txBody>
      </p:sp>
      <p:pic>
        <p:nvPicPr>
          <p:cNvPr id="31" name="Picture 30"/>
          <p:cNvPicPr>
            <a:picLocks noChangeAspect="1"/>
          </p:cNvPicPr>
          <p:nvPr/>
        </p:nvPicPr>
        <p:blipFill rotWithShape="1">
          <a:blip r:embed="rId3"/>
          <a:srcRect t="5543"/>
          <a:stretch/>
        </p:blipFill>
        <p:spPr>
          <a:xfrm>
            <a:off x="8458200" y="152400"/>
            <a:ext cx="2475447" cy="973054"/>
          </a:xfrm>
          <a:prstGeom prst="rect">
            <a:avLst/>
          </a:prstGeom>
        </p:spPr>
      </p:pic>
      <p:pic>
        <p:nvPicPr>
          <p:cNvPr id="33" name="Picture 32"/>
          <p:cNvPicPr>
            <a:picLocks noChangeAspect="1"/>
          </p:cNvPicPr>
          <p:nvPr/>
        </p:nvPicPr>
        <p:blipFill>
          <a:blip r:embed="rId4"/>
          <a:stretch>
            <a:fillRect/>
          </a:stretch>
        </p:blipFill>
        <p:spPr>
          <a:xfrm>
            <a:off x="9198015" y="1202863"/>
            <a:ext cx="738212" cy="547998"/>
          </a:xfrm>
          <a:prstGeom prst="rect">
            <a:avLst/>
          </a:prstGeom>
        </p:spPr>
      </p:pic>
      <p:pic>
        <p:nvPicPr>
          <p:cNvPr id="34" name="Picture 10" descr="Med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980" y="1910946"/>
            <a:ext cx="1334804" cy="5164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6"/>
          <a:stretch>
            <a:fillRect/>
          </a:stretch>
        </p:blipFill>
        <p:spPr>
          <a:xfrm>
            <a:off x="10028043" y="2436243"/>
            <a:ext cx="1878278" cy="354190"/>
          </a:xfrm>
          <a:prstGeom prst="rect">
            <a:avLst/>
          </a:prstGeom>
        </p:spPr>
      </p:pic>
      <p:pic>
        <p:nvPicPr>
          <p:cNvPr id="36" name="Picture 35"/>
          <p:cNvPicPr>
            <a:picLocks noChangeAspect="1"/>
          </p:cNvPicPr>
          <p:nvPr/>
        </p:nvPicPr>
        <p:blipFill>
          <a:blip r:embed="rId7"/>
          <a:stretch>
            <a:fillRect/>
          </a:stretch>
        </p:blipFill>
        <p:spPr>
          <a:xfrm>
            <a:off x="8480201" y="1232623"/>
            <a:ext cx="534801" cy="315251"/>
          </a:xfrm>
          <a:prstGeom prst="rect">
            <a:avLst/>
          </a:prstGeom>
        </p:spPr>
      </p:pic>
      <p:pic>
        <p:nvPicPr>
          <p:cNvPr id="37" name="Picture 36" descr="HL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1158" y="2976143"/>
            <a:ext cx="975185" cy="11587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9"/>
          <a:stretch>
            <a:fillRect/>
          </a:stretch>
        </p:blipFill>
        <p:spPr>
          <a:xfrm>
            <a:off x="10146435" y="3292558"/>
            <a:ext cx="574217" cy="262959"/>
          </a:xfrm>
          <a:prstGeom prst="rect">
            <a:avLst/>
          </a:prstGeom>
        </p:spPr>
      </p:pic>
      <p:pic>
        <p:nvPicPr>
          <p:cNvPr id="39" name="Picture 24" descr="Brain Information Databa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2909" y="3020417"/>
            <a:ext cx="426027" cy="3493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50 Years of OMIM - Human Genetics Knowledge for the Worl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6713" y="1597366"/>
            <a:ext cx="920219" cy="5836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stretch>
            <a:fillRect/>
          </a:stretch>
        </p:blipFill>
        <p:spPr>
          <a:xfrm>
            <a:off x="8453341" y="2919972"/>
            <a:ext cx="743981" cy="399293"/>
          </a:xfrm>
          <a:prstGeom prst="rect">
            <a:avLst/>
          </a:prstGeom>
        </p:spPr>
      </p:pic>
      <p:pic>
        <p:nvPicPr>
          <p:cNvPr id="42" name="Picture 2" descr="LOIN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36227" y="122462"/>
            <a:ext cx="1972818" cy="6917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4"/>
          <a:stretch>
            <a:fillRect/>
          </a:stretch>
        </p:blipFill>
        <p:spPr>
          <a:xfrm>
            <a:off x="10978513" y="1060187"/>
            <a:ext cx="927808" cy="1108844"/>
          </a:xfrm>
          <a:prstGeom prst="rect">
            <a:avLst/>
          </a:prstGeom>
        </p:spPr>
      </p:pic>
      <p:pic>
        <p:nvPicPr>
          <p:cNvPr id="44" name="Picture 43"/>
          <p:cNvPicPr>
            <a:picLocks noChangeAspect="1"/>
          </p:cNvPicPr>
          <p:nvPr/>
        </p:nvPicPr>
        <p:blipFill>
          <a:blip r:embed="rId15"/>
          <a:stretch>
            <a:fillRect/>
          </a:stretch>
        </p:blipFill>
        <p:spPr>
          <a:xfrm>
            <a:off x="11095549" y="4141869"/>
            <a:ext cx="788877" cy="590316"/>
          </a:xfrm>
          <a:prstGeom prst="rect">
            <a:avLst/>
          </a:prstGeom>
        </p:spPr>
      </p:pic>
      <p:pic>
        <p:nvPicPr>
          <p:cNvPr id="45" name="Picture 44"/>
          <p:cNvPicPr>
            <a:picLocks noChangeAspect="1"/>
          </p:cNvPicPr>
          <p:nvPr/>
        </p:nvPicPr>
        <p:blipFill>
          <a:blip r:embed="rId16"/>
          <a:stretch>
            <a:fillRect/>
          </a:stretch>
        </p:blipFill>
        <p:spPr>
          <a:xfrm>
            <a:off x="10242647" y="4986606"/>
            <a:ext cx="664285" cy="569797"/>
          </a:xfrm>
          <a:prstGeom prst="rect">
            <a:avLst/>
          </a:prstGeom>
        </p:spPr>
      </p:pic>
      <p:pic>
        <p:nvPicPr>
          <p:cNvPr id="46" name="Picture 14" descr="Avata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1980" y="3707093"/>
            <a:ext cx="735342" cy="72993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medci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58200" y="4547727"/>
            <a:ext cx="905520" cy="36891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9"/>
          <a:stretch>
            <a:fillRect/>
          </a:stretch>
        </p:blipFill>
        <p:spPr>
          <a:xfrm>
            <a:off x="9340357" y="4141869"/>
            <a:ext cx="1612156" cy="414866"/>
          </a:xfrm>
          <a:prstGeom prst="rect">
            <a:avLst/>
          </a:prstGeom>
        </p:spPr>
      </p:pic>
      <p:pic>
        <p:nvPicPr>
          <p:cNvPr id="49" name="Picture 48"/>
          <p:cNvPicPr>
            <a:picLocks noChangeAspect="1"/>
          </p:cNvPicPr>
          <p:nvPr/>
        </p:nvPicPr>
        <p:blipFill>
          <a:blip r:embed="rId20"/>
          <a:stretch>
            <a:fillRect/>
          </a:stretch>
        </p:blipFill>
        <p:spPr>
          <a:xfrm>
            <a:off x="11130157" y="5343607"/>
            <a:ext cx="754269" cy="571558"/>
          </a:xfrm>
          <a:prstGeom prst="rect">
            <a:avLst/>
          </a:prstGeom>
        </p:spPr>
      </p:pic>
      <p:pic>
        <p:nvPicPr>
          <p:cNvPr id="50" name="Picture 49"/>
          <p:cNvPicPr>
            <a:picLocks noChangeAspect="1"/>
          </p:cNvPicPr>
          <p:nvPr/>
        </p:nvPicPr>
        <p:blipFill>
          <a:blip r:embed="rId21"/>
          <a:stretch>
            <a:fillRect/>
          </a:stretch>
        </p:blipFill>
        <p:spPr>
          <a:xfrm>
            <a:off x="8480201" y="5058927"/>
            <a:ext cx="801123" cy="425157"/>
          </a:xfrm>
          <a:prstGeom prst="rect">
            <a:avLst/>
          </a:prstGeom>
        </p:spPr>
      </p:pic>
      <p:pic>
        <p:nvPicPr>
          <p:cNvPr id="51" name="Picture 50"/>
          <p:cNvPicPr>
            <a:picLocks noChangeAspect="1"/>
          </p:cNvPicPr>
          <p:nvPr/>
        </p:nvPicPr>
        <p:blipFill>
          <a:blip r:embed="rId22"/>
          <a:stretch>
            <a:fillRect/>
          </a:stretch>
        </p:blipFill>
        <p:spPr>
          <a:xfrm>
            <a:off x="9482909" y="5174680"/>
            <a:ext cx="593306" cy="337854"/>
          </a:xfrm>
          <a:prstGeom prst="rect">
            <a:avLst/>
          </a:prstGeom>
        </p:spPr>
      </p:pic>
      <p:pic>
        <p:nvPicPr>
          <p:cNvPr id="52" name="Picture 51"/>
          <p:cNvPicPr>
            <a:picLocks noChangeAspect="1"/>
          </p:cNvPicPr>
          <p:nvPr/>
        </p:nvPicPr>
        <p:blipFill>
          <a:blip r:embed="rId23"/>
          <a:stretch>
            <a:fillRect/>
          </a:stretch>
        </p:blipFill>
        <p:spPr>
          <a:xfrm>
            <a:off x="9258300" y="5696853"/>
            <a:ext cx="853275" cy="257593"/>
          </a:xfrm>
          <a:prstGeom prst="rect">
            <a:avLst/>
          </a:prstGeom>
        </p:spPr>
      </p:pic>
      <p:pic>
        <p:nvPicPr>
          <p:cNvPr id="53" name="Picture 5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58200" y="5692299"/>
            <a:ext cx="800100" cy="266700"/>
          </a:xfrm>
          <a:prstGeom prst="rect">
            <a:avLst/>
          </a:prstGeom>
        </p:spPr>
      </p:pic>
    </p:spTree>
    <p:extLst>
      <p:ext uri="{BB962C8B-B14F-4D97-AF65-F5344CB8AC3E}">
        <p14:creationId xmlns:p14="http://schemas.microsoft.com/office/powerpoint/2010/main" val="950855911"/>
      </p:ext>
    </p:extLst>
  </p:cSld>
  <p:clrMapOvr>
    <a:masterClrMapping/>
  </p:clrMapOvr>
  <mc:AlternateContent xmlns:mc="http://schemas.openxmlformats.org/markup-compatibility/2006" xmlns:p14="http://schemas.microsoft.com/office/powerpoint/2010/main">
    <mc:Choice Requires="p14">
      <p:transition spd="slow" p14:dur="2000" advTm="236713"/>
    </mc:Choice>
    <mc:Fallback xmlns="">
      <p:transition spd="slow" advTm="236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MLS CD-ROM"/>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2311" t="194" r="8951" b="-194"/>
          <a:stretch/>
        </p:blipFill>
        <p:spPr>
          <a:xfrm>
            <a:off x="5943600" y="533400"/>
            <a:ext cx="5369164" cy="5284694"/>
          </a:xfrm>
          <a:prstGeom prst="rect">
            <a:avLst/>
          </a:prstGeom>
          <a:effectLst/>
        </p:spPr>
      </p:pic>
      <p:sp>
        <p:nvSpPr>
          <p:cNvPr id="2" name="Title 1"/>
          <p:cNvSpPr>
            <a:spLocks noGrp="1"/>
          </p:cNvSpPr>
          <p:nvPr>
            <p:ph type="title"/>
          </p:nvPr>
        </p:nvSpPr>
        <p:spPr>
          <a:xfrm>
            <a:off x="0" y="152400"/>
            <a:ext cx="5257800" cy="1676400"/>
          </a:xfrm>
        </p:spPr>
        <p:txBody>
          <a:bodyPr>
            <a:normAutofit/>
          </a:bodyPr>
          <a:lstStyle/>
          <a:p>
            <a:r>
              <a:rPr lang="en-US" sz="4000" dirty="0">
                <a:latin typeface="+mj-lt"/>
                <a:cs typeface="Kokila" panose="020B0604020202020204" pitchFamily="34" charset="0"/>
              </a:rPr>
              <a:t>What is the UMLS?</a:t>
            </a:r>
            <a:endParaRPr lang="en-US" sz="4000" dirty="0">
              <a:latin typeface="+mj-lt"/>
            </a:endParaRPr>
          </a:p>
        </p:txBody>
      </p:sp>
      <p:sp>
        <p:nvSpPr>
          <p:cNvPr id="3" name="Text Placeholder 2"/>
          <p:cNvSpPr>
            <a:spLocks noGrp="1"/>
          </p:cNvSpPr>
          <p:nvPr>
            <p:ph idx="1"/>
          </p:nvPr>
        </p:nvSpPr>
        <p:spPr>
          <a:xfrm>
            <a:off x="762000" y="1817298"/>
            <a:ext cx="4101409" cy="3785419"/>
          </a:xfrm>
        </p:spPr>
        <p:txBody>
          <a:bodyPr>
            <a:normAutofit/>
          </a:bodyPr>
          <a:lstStyle/>
          <a:p>
            <a:r>
              <a:rPr lang="en-US" sz="3600" u="sng" dirty="0">
                <a:latin typeface="+mj-lt"/>
              </a:rPr>
              <a:t>U</a:t>
            </a:r>
            <a:r>
              <a:rPr lang="en-US" sz="3600" dirty="0">
                <a:latin typeface="+mj-lt"/>
              </a:rPr>
              <a:t>nified</a:t>
            </a:r>
          </a:p>
          <a:p>
            <a:r>
              <a:rPr lang="en-US" sz="3600" u="sng" dirty="0">
                <a:latin typeface="+mj-lt"/>
              </a:rPr>
              <a:t>M</a:t>
            </a:r>
            <a:r>
              <a:rPr lang="en-US" sz="3600" dirty="0">
                <a:latin typeface="+mj-lt"/>
              </a:rPr>
              <a:t>edical</a:t>
            </a:r>
          </a:p>
          <a:p>
            <a:r>
              <a:rPr lang="en-US" sz="3600" u="sng" dirty="0">
                <a:latin typeface="+mj-lt"/>
              </a:rPr>
              <a:t>L</a:t>
            </a:r>
            <a:r>
              <a:rPr lang="en-US" sz="3600" dirty="0">
                <a:latin typeface="+mj-lt"/>
              </a:rPr>
              <a:t>anguage</a:t>
            </a:r>
          </a:p>
          <a:p>
            <a:r>
              <a:rPr lang="en-US" sz="3600" u="sng" dirty="0">
                <a:latin typeface="+mj-lt"/>
              </a:rPr>
              <a:t>S</a:t>
            </a:r>
            <a:r>
              <a:rPr lang="en-US" sz="3600" dirty="0">
                <a:latin typeface="+mj-lt"/>
              </a:rPr>
              <a:t>ystem</a:t>
            </a:r>
          </a:p>
          <a:p>
            <a:endParaRPr lang="en-US" sz="2000" dirty="0">
              <a:latin typeface="+mj-lt"/>
            </a:endParaRPr>
          </a:p>
        </p:txBody>
      </p:sp>
    </p:spTree>
    <p:extLst>
      <p:ext uri="{BB962C8B-B14F-4D97-AF65-F5344CB8AC3E}">
        <p14:creationId xmlns:p14="http://schemas.microsoft.com/office/powerpoint/2010/main" val="2746295843"/>
      </p:ext>
    </p:extLst>
  </p:cSld>
  <p:clrMapOvr>
    <a:masterClrMapping/>
  </p:clrMapOvr>
  <mc:AlternateContent xmlns:mc="http://schemas.openxmlformats.org/markup-compatibility/2006" xmlns:p14="http://schemas.microsoft.com/office/powerpoint/2010/main">
    <mc:Choice Requires="p14">
      <p:transition spd="slow" p14:dur="2000" advTm="65783"/>
    </mc:Choice>
    <mc:Fallback xmlns="">
      <p:transition spd="slow" advTm="6578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405" y="1757293"/>
            <a:ext cx="11811000" cy="4524315"/>
          </a:xfrm>
          <a:prstGeom prst="rect">
            <a:avLst/>
          </a:prstGeom>
          <a:noFill/>
        </p:spPr>
        <p:txBody>
          <a:bodyPr wrap="square" rtlCol="0">
            <a:spAutoFit/>
          </a:bodyPr>
          <a:lstStyle/>
          <a:p>
            <a:r>
              <a:rPr lang="en-US" sz="4000" dirty="0"/>
              <a:t>The UMLS provides:</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Access to Terminology Data</a:t>
            </a:r>
          </a:p>
          <a:p>
            <a:pPr marL="571500" indent="-571500">
              <a:buFont typeface="Arial" panose="020B0604020202020204" pitchFamily="34" charset="0"/>
              <a:buChar char="•"/>
            </a:pPr>
            <a:r>
              <a:rPr lang="en-US" sz="4000" dirty="0"/>
              <a:t>A Common Data Model for Terminologies</a:t>
            </a:r>
          </a:p>
          <a:p>
            <a:pPr marL="571500" indent="-571500">
              <a:buFont typeface="Arial" panose="020B0604020202020204" pitchFamily="34" charset="0"/>
              <a:buChar char="•"/>
            </a:pPr>
            <a:r>
              <a:rPr lang="en-US" sz="4000" dirty="0"/>
              <a:t>Interoperability through Synonymy</a:t>
            </a:r>
          </a:p>
          <a:p>
            <a:endParaRPr lang="en-US" sz="4400" dirty="0"/>
          </a:p>
          <a:p>
            <a:endParaRPr lang="en-US" sz="4400" dirty="0"/>
          </a:p>
        </p:txBody>
      </p:sp>
    </p:spTree>
    <p:extLst>
      <p:ext uri="{BB962C8B-B14F-4D97-AF65-F5344CB8AC3E}">
        <p14:creationId xmlns:p14="http://schemas.microsoft.com/office/powerpoint/2010/main" val="36964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93DF-C8C2-437B-B85B-8ADAD4EB9FED}"/>
              </a:ext>
            </a:extLst>
          </p:cNvPr>
          <p:cNvSpPr>
            <a:spLocks noGrp="1"/>
          </p:cNvSpPr>
          <p:nvPr>
            <p:ph type="title"/>
          </p:nvPr>
        </p:nvSpPr>
        <p:spPr/>
        <p:txBody>
          <a:bodyPr/>
          <a:lstStyle/>
          <a:p>
            <a:r>
              <a:rPr lang="en-US" dirty="0"/>
              <a:t>What is a medical terminology?</a:t>
            </a:r>
          </a:p>
        </p:txBody>
      </p:sp>
      <p:sp>
        <p:nvSpPr>
          <p:cNvPr id="3" name="Content Placeholder 2">
            <a:extLst>
              <a:ext uri="{FF2B5EF4-FFF2-40B4-BE49-F238E27FC236}">
                <a16:creationId xmlns:a16="http://schemas.microsoft.com/office/drawing/2014/main" id="{16818AC1-3864-4DAA-9AE2-AEC0B2A386B9}"/>
              </a:ext>
            </a:extLst>
          </p:cNvPr>
          <p:cNvSpPr>
            <a:spLocks noGrp="1"/>
          </p:cNvSpPr>
          <p:nvPr>
            <p:ph idx="1"/>
          </p:nvPr>
        </p:nvSpPr>
        <p:spPr/>
        <p:txBody>
          <a:bodyPr>
            <a:normAutofit lnSpcReduction="10000"/>
          </a:bodyPr>
          <a:lstStyle/>
          <a:p>
            <a:r>
              <a:rPr lang="en-US" dirty="0"/>
              <a:t>A set of specialized terms that facilitate precise communication by minimizing or eliminating ambiguity.</a:t>
            </a:r>
          </a:p>
          <a:p>
            <a:r>
              <a:rPr lang="en-US" dirty="0"/>
              <a:t>Features of a terminology</a:t>
            </a:r>
          </a:p>
          <a:p>
            <a:pPr lvl="1"/>
            <a:r>
              <a:rPr lang="en-US" dirty="0"/>
              <a:t>Unique Identifier (often a code)</a:t>
            </a:r>
          </a:p>
          <a:p>
            <a:pPr lvl="1"/>
            <a:r>
              <a:rPr lang="en-US" dirty="0"/>
              <a:t>Official Name</a:t>
            </a:r>
          </a:p>
          <a:p>
            <a:pPr lvl="1"/>
            <a:r>
              <a:rPr lang="en-US" dirty="0"/>
              <a:t>Synonyms (in many cases)</a:t>
            </a:r>
          </a:p>
          <a:p>
            <a:r>
              <a:rPr lang="en-US" dirty="0"/>
              <a:t>Examples:</a:t>
            </a:r>
          </a:p>
          <a:p>
            <a:pPr lvl="1"/>
            <a:r>
              <a:rPr lang="en-US" dirty="0"/>
              <a:t>CPT, ICD-10, SNOMED-CT, LOINC, </a:t>
            </a:r>
            <a:r>
              <a:rPr lang="en-US" dirty="0" err="1"/>
              <a:t>RxNorm</a:t>
            </a:r>
            <a:endParaRPr lang="en-US" dirty="0"/>
          </a:p>
          <a:p>
            <a:endParaRPr lang="en-US" dirty="0"/>
          </a:p>
        </p:txBody>
      </p:sp>
    </p:spTree>
    <p:extLst>
      <p:ext uri="{BB962C8B-B14F-4D97-AF65-F5344CB8AC3E}">
        <p14:creationId xmlns:p14="http://schemas.microsoft.com/office/powerpoint/2010/main" val="350909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78329" y="2160500"/>
            <a:ext cx="1126869" cy="2308324"/>
          </a:xfrm>
          <a:prstGeom prst="rect">
            <a:avLst/>
          </a:prstGeom>
          <a:noFill/>
        </p:spPr>
        <p:txBody>
          <a:bodyPr wrap="square" rtlCol="0">
            <a:spAutoFit/>
          </a:bodyPr>
          <a:lstStyle/>
          <a:p>
            <a:pPr algn="r"/>
            <a:r>
              <a:rPr lang="en-US" sz="2400" i="1" dirty="0">
                <a:solidFill>
                  <a:schemeClr val="bg1"/>
                </a:solidFill>
                <a:latin typeface="Calibri" panose="020F0502020204030204" pitchFamily="34" charset="0"/>
              </a:rPr>
              <a:t>Snow </a:t>
            </a:r>
          </a:p>
          <a:p>
            <a:pPr algn="r"/>
            <a:r>
              <a:rPr lang="en-US" sz="2400" i="1" dirty="0">
                <a:solidFill>
                  <a:schemeClr val="bg1"/>
                </a:solidFill>
                <a:latin typeface="Calibri" panose="020F0502020204030204" pitchFamily="34" charset="0"/>
              </a:rPr>
              <a:t>IS A</a:t>
            </a:r>
          </a:p>
          <a:p>
            <a:pPr algn="r"/>
            <a:r>
              <a:rPr lang="en-US" sz="2400" i="1" dirty="0">
                <a:solidFill>
                  <a:schemeClr val="bg1"/>
                </a:solidFill>
                <a:latin typeface="Calibri" panose="020F0502020204030204" pitchFamily="34" charset="0"/>
              </a:rPr>
              <a:t>Natural Form of Water</a:t>
            </a:r>
          </a:p>
        </p:txBody>
      </p:sp>
      <p:pic>
        <p:nvPicPr>
          <p:cNvPr id="3" name="Picture 2"/>
          <p:cNvPicPr>
            <a:picLocks noChangeAspect="1"/>
          </p:cNvPicPr>
          <p:nvPr/>
        </p:nvPicPr>
        <p:blipFill rotWithShape="1">
          <a:blip r:embed="rId3"/>
          <a:srcRect t="5543"/>
          <a:stretch/>
        </p:blipFill>
        <p:spPr>
          <a:xfrm>
            <a:off x="1318256" y="1600200"/>
            <a:ext cx="2475447" cy="973054"/>
          </a:xfrm>
          <a:prstGeom prst="rect">
            <a:avLst/>
          </a:prstGeom>
        </p:spPr>
      </p:pic>
      <p:pic>
        <p:nvPicPr>
          <p:cNvPr id="4" name="Picture 3"/>
          <p:cNvPicPr>
            <a:picLocks noChangeAspect="1"/>
          </p:cNvPicPr>
          <p:nvPr/>
        </p:nvPicPr>
        <p:blipFill>
          <a:blip r:embed="rId4"/>
          <a:stretch>
            <a:fillRect/>
          </a:stretch>
        </p:blipFill>
        <p:spPr>
          <a:xfrm>
            <a:off x="4622695" y="1561630"/>
            <a:ext cx="2003972" cy="967772"/>
          </a:xfrm>
          <a:prstGeom prst="rect">
            <a:avLst/>
          </a:prstGeom>
        </p:spPr>
      </p:pic>
      <p:pic>
        <p:nvPicPr>
          <p:cNvPr id="3074" name="Picture 2" descr="LOI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073" y="1806325"/>
            <a:ext cx="1972818" cy="691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1471976" y="2911022"/>
            <a:ext cx="738212" cy="547998"/>
          </a:xfrm>
          <a:prstGeom prst="rect">
            <a:avLst/>
          </a:prstGeom>
        </p:spPr>
      </p:pic>
      <p:pic>
        <p:nvPicPr>
          <p:cNvPr id="15" name="Picture 14"/>
          <p:cNvPicPr>
            <a:picLocks noChangeAspect="1"/>
          </p:cNvPicPr>
          <p:nvPr/>
        </p:nvPicPr>
        <p:blipFill>
          <a:blip r:embed="rId7"/>
          <a:stretch>
            <a:fillRect/>
          </a:stretch>
        </p:blipFill>
        <p:spPr>
          <a:xfrm>
            <a:off x="6082628" y="2727173"/>
            <a:ext cx="927808" cy="1108844"/>
          </a:xfrm>
          <a:prstGeom prst="rect">
            <a:avLst/>
          </a:prstGeom>
        </p:spPr>
      </p:pic>
      <p:pic>
        <p:nvPicPr>
          <p:cNvPr id="3082" name="Picture 10" descr="MedD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4659" y="3806948"/>
            <a:ext cx="1334804" cy="5164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6548166" y="4615492"/>
            <a:ext cx="788877" cy="590316"/>
          </a:xfrm>
          <a:prstGeom prst="rect">
            <a:avLst/>
          </a:prstGeom>
        </p:spPr>
      </p:pic>
      <p:pic>
        <p:nvPicPr>
          <p:cNvPr id="17" name="Picture 16"/>
          <p:cNvPicPr>
            <a:picLocks noChangeAspect="1"/>
          </p:cNvPicPr>
          <p:nvPr/>
        </p:nvPicPr>
        <p:blipFill>
          <a:blip r:embed="rId10"/>
          <a:stretch>
            <a:fillRect/>
          </a:stretch>
        </p:blipFill>
        <p:spPr>
          <a:xfrm>
            <a:off x="2505597" y="4963142"/>
            <a:ext cx="1878278" cy="354190"/>
          </a:xfrm>
          <a:prstGeom prst="rect">
            <a:avLst/>
          </a:prstGeom>
        </p:spPr>
      </p:pic>
      <p:pic>
        <p:nvPicPr>
          <p:cNvPr id="64" name="Picture 63"/>
          <p:cNvPicPr>
            <a:picLocks noChangeAspect="1"/>
          </p:cNvPicPr>
          <p:nvPr/>
        </p:nvPicPr>
        <p:blipFill>
          <a:blip r:embed="rId11"/>
          <a:stretch>
            <a:fillRect/>
          </a:stretch>
        </p:blipFill>
        <p:spPr>
          <a:xfrm>
            <a:off x="2615134" y="2924057"/>
            <a:ext cx="534801" cy="315251"/>
          </a:xfrm>
          <a:prstGeom prst="rect">
            <a:avLst/>
          </a:prstGeom>
        </p:spPr>
      </p:pic>
      <p:pic>
        <p:nvPicPr>
          <p:cNvPr id="65" name="Picture 64"/>
          <p:cNvPicPr>
            <a:picLocks noChangeAspect="1"/>
          </p:cNvPicPr>
          <p:nvPr/>
        </p:nvPicPr>
        <p:blipFill>
          <a:blip r:embed="rId12"/>
          <a:stretch>
            <a:fillRect/>
          </a:stretch>
        </p:blipFill>
        <p:spPr>
          <a:xfrm>
            <a:off x="4717950" y="2919139"/>
            <a:ext cx="826049" cy="400175"/>
          </a:xfrm>
          <a:prstGeom prst="rect">
            <a:avLst/>
          </a:prstGeom>
        </p:spPr>
      </p:pic>
      <p:pic>
        <p:nvPicPr>
          <p:cNvPr id="67" name="Picture 66"/>
          <p:cNvPicPr>
            <a:picLocks noChangeAspect="1"/>
          </p:cNvPicPr>
          <p:nvPr/>
        </p:nvPicPr>
        <p:blipFill>
          <a:blip r:embed="rId13"/>
          <a:stretch>
            <a:fillRect/>
          </a:stretch>
        </p:blipFill>
        <p:spPr>
          <a:xfrm>
            <a:off x="5388836" y="4446438"/>
            <a:ext cx="664285" cy="569797"/>
          </a:xfrm>
          <a:prstGeom prst="rect">
            <a:avLst/>
          </a:prstGeom>
        </p:spPr>
      </p:pic>
      <p:pic>
        <p:nvPicPr>
          <p:cNvPr id="3084" name="Picture 12" descr="HL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86876" y="4786585"/>
            <a:ext cx="975185" cy="115874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Avata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83458" y="3682527"/>
            <a:ext cx="735342" cy="72993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edci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08717" y="4061663"/>
            <a:ext cx="905520" cy="3689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17"/>
          <a:stretch>
            <a:fillRect/>
          </a:stretch>
        </p:blipFill>
        <p:spPr>
          <a:xfrm>
            <a:off x="7783461" y="2848280"/>
            <a:ext cx="1612156" cy="414866"/>
          </a:xfrm>
          <a:prstGeom prst="rect">
            <a:avLst/>
          </a:prstGeom>
        </p:spPr>
      </p:pic>
      <p:pic>
        <p:nvPicPr>
          <p:cNvPr id="78" name="Picture 77"/>
          <p:cNvPicPr>
            <a:picLocks noChangeAspect="1"/>
          </p:cNvPicPr>
          <p:nvPr/>
        </p:nvPicPr>
        <p:blipFill>
          <a:blip r:embed="rId18"/>
          <a:stretch>
            <a:fillRect/>
          </a:stretch>
        </p:blipFill>
        <p:spPr>
          <a:xfrm>
            <a:off x="7717847" y="5060288"/>
            <a:ext cx="754269" cy="571558"/>
          </a:xfrm>
          <a:prstGeom prst="rect">
            <a:avLst/>
          </a:prstGeom>
        </p:spPr>
      </p:pic>
      <p:pic>
        <p:nvPicPr>
          <p:cNvPr id="79" name="Picture 78"/>
          <p:cNvPicPr>
            <a:picLocks noChangeAspect="1"/>
          </p:cNvPicPr>
          <p:nvPr/>
        </p:nvPicPr>
        <p:blipFill>
          <a:blip r:embed="rId19"/>
          <a:stretch>
            <a:fillRect/>
          </a:stretch>
        </p:blipFill>
        <p:spPr>
          <a:xfrm>
            <a:off x="2558258" y="5645318"/>
            <a:ext cx="574217" cy="262959"/>
          </a:xfrm>
          <a:prstGeom prst="rect">
            <a:avLst/>
          </a:prstGeom>
        </p:spPr>
      </p:pic>
      <p:pic>
        <p:nvPicPr>
          <p:cNvPr id="80" name="Picture 79"/>
          <p:cNvPicPr>
            <a:picLocks noChangeAspect="1"/>
          </p:cNvPicPr>
          <p:nvPr/>
        </p:nvPicPr>
        <p:blipFill>
          <a:blip r:embed="rId20"/>
          <a:stretch>
            <a:fillRect/>
          </a:stretch>
        </p:blipFill>
        <p:spPr>
          <a:xfrm>
            <a:off x="8982839" y="4661272"/>
            <a:ext cx="801123" cy="425157"/>
          </a:xfrm>
          <a:prstGeom prst="rect">
            <a:avLst/>
          </a:prstGeom>
        </p:spPr>
      </p:pic>
      <p:pic>
        <p:nvPicPr>
          <p:cNvPr id="3094" name="Picture 22" descr="Library of Congres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4481" y="5569411"/>
            <a:ext cx="1405414" cy="31895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p:cNvPicPr>
            <a:picLocks noChangeAspect="1"/>
          </p:cNvPicPr>
          <p:nvPr/>
        </p:nvPicPr>
        <p:blipFill>
          <a:blip r:embed="rId22"/>
          <a:stretch>
            <a:fillRect/>
          </a:stretch>
        </p:blipFill>
        <p:spPr>
          <a:xfrm>
            <a:off x="9203958" y="3514476"/>
            <a:ext cx="593306" cy="337854"/>
          </a:xfrm>
          <a:prstGeom prst="rect">
            <a:avLst/>
          </a:prstGeom>
        </p:spPr>
      </p:pic>
      <p:pic>
        <p:nvPicPr>
          <p:cNvPr id="3096" name="Picture 24" descr="Brain Information Databas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04838" y="5547834"/>
            <a:ext cx="426027" cy="349342"/>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50 Years of OMIM - Human Genetics Knowledge for the World"/>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82692" y="3910181"/>
            <a:ext cx="920219" cy="58365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a:blip r:embed="rId25"/>
          <a:stretch>
            <a:fillRect/>
          </a:stretch>
        </p:blipFill>
        <p:spPr>
          <a:xfrm>
            <a:off x="8945811" y="5534267"/>
            <a:ext cx="853275" cy="257593"/>
          </a:xfrm>
          <a:prstGeom prst="rect">
            <a:avLst/>
          </a:prstGeom>
        </p:spPr>
      </p:pic>
      <p:pic>
        <p:nvPicPr>
          <p:cNvPr id="83" name="Picture 82"/>
          <p:cNvPicPr>
            <a:picLocks noChangeAspect="1"/>
          </p:cNvPicPr>
          <p:nvPr/>
        </p:nvPicPr>
        <p:blipFill>
          <a:blip r:embed="rId26"/>
          <a:stretch>
            <a:fillRect/>
          </a:stretch>
        </p:blipFill>
        <p:spPr>
          <a:xfrm>
            <a:off x="3441684" y="3297320"/>
            <a:ext cx="743981" cy="399293"/>
          </a:xfrm>
          <a:prstGeom prst="rect">
            <a:avLst/>
          </a:prstGeom>
        </p:spPr>
      </p:pic>
      <p:sp>
        <p:nvSpPr>
          <p:cNvPr id="7" name="Title 6">
            <a:extLst>
              <a:ext uri="{FF2B5EF4-FFF2-40B4-BE49-F238E27FC236}">
                <a16:creationId xmlns:a16="http://schemas.microsoft.com/office/drawing/2014/main" id="{D97F24EA-4683-DC4D-ACD5-0B21BB9EAA44}"/>
              </a:ext>
            </a:extLst>
          </p:cNvPr>
          <p:cNvSpPr>
            <a:spLocks noGrp="1"/>
          </p:cNvSpPr>
          <p:nvPr>
            <p:ph type="title"/>
          </p:nvPr>
        </p:nvSpPr>
        <p:spPr>
          <a:xfrm>
            <a:off x="1163292" y="356677"/>
            <a:ext cx="8761413" cy="1113434"/>
          </a:xfrm>
        </p:spPr>
        <p:txBody>
          <a:bodyPr>
            <a:normAutofit/>
          </a:bodyPr>
          <a:lstStyle/>
          <a:p>
            <a:r>
              <a:rPr lang="en-US" dirty="0"/>
              <a:t>UMLS Terminologies</a:t>
            </a:r>
            <a:br>
              <a:rPr lang="en-US" dirty="0"/>
            </a:br>
            <a:endParaRPr lang="en-US" sz="1600" dirty="0"/>
          </a:p>
        </p:txBody>
      </p:sp>
    </p:spTree>
    <p:extLst>
      <p:ext uri="{BB962C8B-B14F-4D97-AF65-F5344CB8AC3E}">
        <p14:creationId xmlns:p14="http://schemas.microsoft.com/office/powerpoint/2010/main" val="428392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C054-0040-4267-9BD6-9168F9F3B7BE}"/>
              </a:ext>
            </a:extLst>
          </p:cNvPr>
          <p:cNvSpPr>
            <a:spLocks noGrp="1"/>
          </p:cNvSpPr>
          <p:nvPr>
            <p:ph type="title"/>
          </p:nvPr>
        </p:nvSpPr>
        <p:spPr/>
        <p:txBody>
          <a:bodyPr>
            <a:normAutofit fontScale="90000"/>
          </a:bodyPr>
          <a:lstStyle/>
          <a:p>
            <a:r>
              <a:rPr lang="en-US" dirty="0"/>
              <a:t>Why do we need medical terminologies?</a:t>
            </a:r>
          </a:p>
        </p:txBody>
      </p:sp>
      <p:sp>
        <p:nvSpPr>
          <p:cNvPr id="3" name="Content Placeholder 2">
            <a:extLst>
              <a:ext uri="{FF2B5EF4-FFF2-40B4-BE49-F238E27FC236}">
                <a16:creationId xmlns:a16="http://schemas.microsoft.com/office/drawing/2014/main" id="{5A7D408B-796B-4A0F-8655-F6EF3F05516D}"/>
              </a:ext>
            </a:extLst>
          </p:cNvPr>
          <p:cNvSpPr>
            <a:spLocks noGrp="1"/>
          </p:cNvSpPr>
          <p:nvPr>
            <p:ph idx="1"/>
          </p:nvPr>
        </p:nvSpPr>
        <p:spPr/>
        <p:txBody>
          <a:bodyPr>
            <a:normAutofit/>
          </a:bodyPr>
          <a:lstStyle/>
          <a:p>
            <a:r>
              <a:rPr lang="en-US" dirty="0"/>
              <a:t>Sharing information is hard!</a:t>
            </a:r>
          </a:p>
          <a:p>
            <a:r>
              <a:rPr lang="en-US" dirty="0"/>
              <a:t>Meaning and context can be lost.</a:t>
            </a:r>
          </a:p>
          <a:p>
            <a:r>
              <a:rPr lang="en-US" dirty="0"/>
              <a:t>The same word can mean different things.</a:t>
            </a:r>
          </a:p>
          <a:p>
            <a:r>
              <a:rPr lang="en-US" dirty="0"/>
              <a:t>Different words can mean the same thing.</a:t>
            </a:r>
          </a:p>
          <a:p>
            <a:pPr marL="0" indent="0">
              <a:buNone/>
            </a:pPr>
            <a:endParaRPr lang="en-US" dirty="0"/>
          </a:p>
          <a:p>
            <a:pPr marL="0" indent="0" algn="ctr">
              <a:buNone/>
            </a:pPr>
            <a:r>
              <a:rPr lang="en-US" dirty="0"/>
              <a:t>In a medical context, communicating clearly is critically important.</a:t>
            </a:r>
          </a:p>
          <a:p>
            <a:endParaRPr lang="en-US" dirty="0"/>
          </a:p>
          <a:p>
            <a:endParaRPr lang="en-US" dirty="0"/>
          </a:p>
        </p:txBody>
      </p:sp>
    </p:spTree>
    <p:extLst>
      <p:ext uri="{BB962C8B-B14F-4D97-AF65-F5344CB8AC3E}">
        <p14:creationId xmlns:p14="http://schemas.microsoft.com/office/powerpoint/2010/main" val="16213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IH NLM White wide.potx" id="{75A6CFD1-C243-4243-AEDC-DD99682156A9}" vid="{5B682493-D44A-4463-ABC3-895D05FEC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4920</TotalTime>
  <Words>6737</Words>
  <Application>Microsoft Office PowerPoint</Application>
  <PresentationFormat>Widescreen</PresentationFormat>
  <Paragraphs>451</Paragraphs>
  <Slides>38</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Kokila</vt:lpstr>
      <vt:lpstr>Verdana</vt:lpstr>
      <vt:lpstr>Office Theme</vt:lpstr>
      <vt:lpstr>Clinical Information, Librarians and the NLM:</vt:lpstr>
      <vt:lpstr>Introduction to the  Unified Medical Language System (UMLS)</vt:lpstr>
      <vt:lpstr>PowerPoint Presentation</vt:lpstr>
      <vt:lpstr>PowerPoint Presentation</vt:lpstr>
      <vt:lpstr>What is the UMLS?</vt:lpstr>
      <vt:lpstr>PowerPoint Presentation</vt:lpstr>
      <vt:lpstr>What is a medical terminology?</vt:lpstr>
      <vt:lpstr>UMLS Terminologies </vt:lpstr>
      <vt:lpstr>Why do we need medical terminologies?</vt:lpstr>
      <vt:lpstr>PowerPoint Presentation</vt:lpstr>
      <vt:lpstr>Access to Data</vt:lpstr>
      <vt:lpstr>Three Ways to Access UMLS</vt:lpstr>
      <vt:lpstr>UMLS Data Three Knowledge Sources</vt:lpstr>
      <vt:lpstr>UMLS Tools</vt:lpstr>
      <vt:lpstr>PowerPoint Presentation</vt:lpstr>
      <vt:lpstr>A Common Data Model</vt:lpstr>
      <vt:lpstr>Case Study: Cleveland Clinic</vt:lpstr>
      <vt:lpstr>Case Study: Cleveland Clinic</vt:lpstr>
      <vt:lpstr>Identifying Patient Populations  Diabetic patients on a GLP-1 medication with an HbA1c &gt;10</vt:lpstr>
      <vt:lpstr>Identifying Patient Populations  Diabetic patients on a GLP-1 medication with an HbA1c &gt;10</vt:lpstr>
      <vt:lpstr>Identifying Patient Populations  Diabetic patients on a GLP-1 medication with an HbA1c &gt;10</vt:lpstr>
      <vt:lpstr>PowerPoint Presentation</vt:lpstr>
      <vt:lpstr>Interoperability through Synonymy</vt:lpstr>
      <vt:lpstr>A UMLS Concept: Addison Disease</vt:lpstr>
      <vt:lpstr>Synonymy Applied</vt:lpstr>
      <vt:lpstr>Identifying Meaning in Text (Natural Language Processing)</vt:lpstr>
      <vt:lpstr>Why Identify Meaning in Text?</vt:lpstr>
      <vt:lpstr>Text Processing Tools</vt:lpstr>
      <vt:lpstr>NLM MeSH on Demand</vt:lpstr>
      <vt:lpstr>PowerPoint Presentation</vt:lpstr>
      <vt:lpstr>PowerPoint Presentation</vt:lpstr>
      <vt:lpstr>Who Uses the UMLS?</vt:lpstr>
      <vt:lpstr>Use Examples</vt:lpstr>
      <vt:lpstr>What Skills and Knowledge are Useful for Implementing UMLS?</vt:lpstr>
      <vt:lpstr>Further Reading</vt:lpstr>
      <vt:lpstr> Thank you! </vt:lpstr>
      <vt:lpstr>Webinar Q&amp;A (continued)</vt:lpstr>
      <vt:lpstr>Webinar Q&amp;A</vt:lpstr>
    </vt:vector>
  </TitlesOfParts>
  <Company>National Library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Preamble</dc:title>
  <dc:creator>Davidson, Mike (NIH/NLM) [E]</dc:creator>
  <cp:lastModifiedBy>Majewski, Kate B. (NIH/NLM) [E]</cp:lastModifiedBy>
  <cp:revision>358</cp:revision>
  <dcterms:created xsi:type="dcterms:W3CDTF">2018-08-31T12:13:41Z</dcterms:created>
  <dcterms:modified xsi:type="dcterms:W3CDTF">2019-03-11T12:05:19Z</dcterms:modified>
</cp:coreProperties>
</file>