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9" r:id="rId2"/>
    <p:sldId id="272" r:id="rId3"/>
    <p:sldId id="256" r:id="rId4"/>
    <p:sldId id="320" r:id="rId5"/>
    <p:sldId id="313" r:id="rId6"/>
    <p:sldId id="314" r:id="rId7"/>
    <p:sldId id="312" r:id="rId8"/>
    <p:sldId id="273" r:id="rId9"/>
    <p:sldId id="315" r:id="rId10"/>
    <p:sldId id="263" r:id="rId11"/>
    <p:sldId id="261" r:id="rId12"/>
    <p:sldId id="302" r:id="rId13"/>
    <p:sldId id="277" r:id="rId14"/>
    <p:sldId id="264" r:id="rId15"/>
    <p:sldId id="294" r:id="rId16"/>
    <p:sldId id="329" r:id="rId17"/>
    <p:sldId id="286" r:id="rId18"/>
    <p:sldId id="318" r:id="rId19"/>
    <p:sldId id="289" r:id="rId20"/>
    <p:sldId id="328" r:id="rId21"/>
    <p:sldId id="319" r:id="rId22"/>
    <p:sldId id="268" r:id="rId23"/>
    <p:sldId id="321" r:id="rId24"/>
    <p:sldId id="317" r:id="rId25"/>
    <p:sldId id="281" r:id="rId26"/>
    <p:sldId id="275" r:id="rId27"/>
    <p:sldId id="276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55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24" autoAdjust="0"/>
    <p:restoredTop sz="76328" autoAdjust="0"/>
  </p:normalViewPr>
  <p:slideViewPr>
    <p:cSldViewPr>
      <p:cViewPr varScale="1">
        <p:scale>
          <a:sx n="87" d="100"/>
          <a:sy n="87" d="100"/>
        </p:scale>
        <p:origin x="123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F8FC2-7F32-4DD5-A3EF-03018EB93E6B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E56DEB-DCAC-4A1C-87DC-54178AB8C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70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39C0A-C793-4372-962D-3E4173FA06F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4349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C5A24-873F-4A45-B26D-0EBF1B8A4B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6633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56DEB-DCAC-4A1C-87DC-54178AB8CC5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478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56DEB-DCAC-4A1C-87DC-54178AB8CC5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66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56DEB-DCAC-4A1C-87DC-54178AB8CC5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5369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80E720B1-E351-40E0-A244-FAFE9CFFD4AC}" type="slidenum">
              <a:rPr kumimoji="0"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19</a:t>
            </a:fld>
            <a:endParaRPr kumimoji="0"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4976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80E720B1-E351-40E0-A244-FAFE9CFFD4AC}" type="slidenum">
              <a:rPr kumimoji="0"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20</a:t>
            </a:fld>
            <a:endParaRPr kumimoji="0"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2927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56DEB-DCAC-4A1C-87DC-54178AB8CC5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050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56DEB-DCAC-4A1C-87DC-54178AB8CC5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10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A39C0A-C793-4372-962D-3E4173FA06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71857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A39C0A-C793-4372-962D-3E4173FA06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9136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39C0A-C793-4372-962D-3E4173FA06F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346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C5A24-873F-4A45-B26D-0EBF1B8A4B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753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56DEB-DCAC-4A1C-87DC-54178AB8CC5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463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56DEB-DCAC-4A1C-87DC-54178AB8CC5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680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56DEB-DCAC-4A1C-87DC-54178AB8CC5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5782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56DEB-DCAC-4A1C-87DC-54178AB8CC5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4456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56DEB-DCAC-4A1C-87DC-54178AB8CC5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5025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56DEB-DCAC-4A1C-87DC-54178AB8CC5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317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1148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540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0443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860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7742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8896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157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472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2815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8574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9188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797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6205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172200"/>
            <a:ext cx="12192000" cy="762001"/>
          </a:xfrm>
          <a:prstGeom prst="rect">
            <a:avLst/>
          </a:prstGeom>
          <a:solidFill>
            <a:srgbClr val="2055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481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248400"/>
            <a:ext cx="3389810" cy="54864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6EC8B-9E95-4567-92FB-64514F577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48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cqi.healthit.gov/ecqm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cqi.healthit.gov/ecqm/measures/cms148v4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lm.nih.gov/vsac/support/index.html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uts.nlm.nih.gov/license.html" TargetMode="External"/><Relationship Id="rId4" Type="http://schemas.openxmlformats.org/officeDocument/2006/relationships/hyperlink" Target="https://vsac.nlm.nih.gov/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vsac.nlm.nih.gov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image showing one set of hands near a laptop and clipboard, and another set of hands clasped across a table.">
            <a:extLst>
              <a:ext uri="{FF2B5EF4-FFF2-40B4-BE49-F238E27FC236}">
                <a16:creationId xmlns:a16="http://schemas.microsoft.com/office/drawing/2014/main" id="{C89D1144-DBDE-4980-8F8A-06E38D31C5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752600"/>
            <a:ext cx="12192000" cy="7937500"/>
          </a:xfrm>
          <a:prstGeom prst="rect">
            <a:avLst/>
          </a:prstGeom>
          <a:effectLst>
            <a:reflection stA="5000" endPos="65000" dist="50800" dir="5400000" sy="-100000" algn="bl" rotWithShape="0"/>
          </a:effectLst>
        </p:spPr>
      </p:pic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295400" y="2743200"/>
            <a:ext cx="9829800" cy="762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From Health Data Standards to Better Health</a:t>
            </a: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762000" y="1752600"/>
            <a:ext cx="10896600" cy="9906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600" dirty="0"/>
              <a:t>Clinical Information, Librarians and the NLM:</a:t>
            </a:r>
          </a:p>
        </p:txBody>
      </p:sp>
    </p:spTree>
    <p:extLst>
      <p:ext uri="{BB962C8B-B14F-4D97-AF65-F5344CB8AC3E}">
        <p14:creationId xmlns:p14="http://schemas.microsoft.com/office/powerpoint/2010/main" val="125387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76200" y="1524000"/>
            <a:ext cx="11658600" cy="4572000"/>
          </a:xfrm>
        </p:spPr>
        <p:txBody>
          <a:bodyPr>
            <a:normAutofit lnSpcReduction="10000"/>
          </a:bodyPr>
          <a:lstStyle/>
          <a:p>
            <a:pPr marL="457200" lvl="1" indent="-457200">
              <a:spcBef>
                <a:spcPts val="600"/>
              </a:spcBef>
              <a:buClr>
                <a:schemeClr val="accent2"/>
              </a:buClr>
            </a:pPr>
            <a:endParaRPr lang="en-US" dirty="0"/>
          </a:p>
          <a:p>
            <a:pPr marL="457200" lvl="1" indent="-45720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/>
              <a:t>NLM staff neither create nor govern the content of the value sets.        ---analogous to physical journals in the stacks</a:t>
            </a:r>
            <a:br>
              <a:rPr lang="en-US" dirty="0"/>
            </a:br>
            <a:endParaRPr lang="en-US" dirty="0"/>
          </a:p>
          <a:p>
            <a:pPr marL="457200" lvl="1" indent="-45720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/>
              <a:t>VSAC implements most recent terminology updates and provides these for the value set authoring community.</a:t>
            </a:r>
            <a:br>
              <a:rPr lang="en-US" dirty="0"/>
            </a:br>
            <a:endParaRPr lang="en-US" dirty="0"/>
          </a:p>
          <a:p>
            <a:pPr marL="457200" lvl="1" indent="-45720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/>
              <a:t>VSAC tools validate the codes within value sets and hold the value sets in a searchable public repository.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Value Set Authority Center: NLM’s Role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9FA9AA-3294-404D-B319-2B75C3DF66C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139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38748" y="1524000"/>
            <a:ext cx="9144000" cy="472440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NLM is central coordinating body to manage standard terminologies for clinical health</a:t>
            </a:r>
            <a:br>
              <a:rPr lang="en-US" sz="2800" dirty="0"/>
            </a:br>
            <a:endParaRPr lang="en-US" sz="2800" dirty="0"/>
          </a:p>
          <a:p>
            <a:r>
              <a:rPr lang="en-US" sz="2800" dirty="0"/>
              <a:t>Value sets were previously created manually in subject matter expert silos with minimal code validation</a:t>
            </a:r>
            <a:br>
              <a:rPr lang="en-US" dirty="0"/>
            </a:br>
            <a:endParaRPr lang="en-US" dirty="0"/>
          </a:p>
          <a:p>
            <a:r>
              <a:rPr lang="en-US" sz="2800" dirty="0"/>
              <a:t>Centers for Medicare &amp; Medicaid Services (CMS) were required to move clinical quality measures and value sets from paper to electronic format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2400"/>
            <a:ext cx="9143999" cy="1066800"/>
          </a:xfrm>
        </p:spPr>
        <p:txBody>
          <a:bodyPr/>
          <a:lstStyle/>
          <a:p>
            <a:pPr algn="ctr"/>
            <a:r>
              <a:rPr lang="en-US" dirty="0"/>
              <a:t>History and Purpose of VSAC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9FA9AA-3294-404D-B319-2B75C3DF66C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781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676400"/>
            <a:ext cx="9144000" cy="4572000"/>
          </a:xfrm>
        </p:spPr>
        <p:txBody>
          <a:bodyPr>
            <a:normAutofit fontScale="92500" lnSpcReduction="20000"/>
          </a:bodyPr>
          <a:lstStyle/>
          <a:p>
            <a:pPr marL="457200" lvl="1" indent="-457200">
              <a:spcBef>
                <a:spcPts val="600"/>
              </a:spcBef>
              <a:buClr>
                <a:schemeClr val="accent2"/>
              </a:buClr>
            </a:pPr>
            <a:r>
              <a:rPr lang="en-US" sz="3500" dirty="0"/>
              <a:t>Federal Agency Programs</a:t>
            </a:r>
            <a:br>
              <a:rPr lang="en-US" sz="3500" dirty="0"/>
            </a:br>
            <a:endParaRPr lang="en-US" sz="3500" dirty="0"/>
          </a:p>
          <a:p>
            <a:pPr marL="457200" lvl="1" indent="-457200">
              <a:spcBef>
                <a:spcPts val="600"/>
              </a:spcBef>
              <a:buClr>
                <a:schemeClr val="accent2"/>
              </a:buClr>
            </a:pPr>
            <a:r>
              <a:rPr lang="en-US" sz="3500" dirty="0"/>
              <a:t>Standards Development Organizations</a:t>
            </a:r>
            <a:br>
              <a:rPr lang="en-US" sz="3500" dirty="0"/>
            </a:br>
            <a:endParaRPr lang="en-US" sz="3500" dirty="0"/>
          </a:p>
          <a:p>
            <a:pPr marL="457200" lvl="1" indent="-457200">
              <a:spcBef>
                <a:spcPts val="600"/>
              </a:spcBef>
              <a:buClr>
                <a:schemeClr val="accent2"/>
              </a:buClr>
            </a:pPr>
            <a:r>
              <a:rPr lang="en-US" sz="3500" dirty="0"/>
              <a:t>Medical Specialty Organizations</a:t>
            </a:r>
            <a:br>
              <a:rPr lang="en-US" sz="3500" dirty="0"/>
            </a:br>
            <a:endParaRPr lang="en-US" sz="3500" dirty="0"/>
          </a:p>
          <a:p>
            <a:pPr marL="457200" lvl="1" indent="-457200">
              <a:spcBef>
                <a:spcPts val="600"/>
              </a:spcBef>
              <a:buClr>
                <a:schemeClr val="accent2"/>
              </a:buClr>
            </a:pPr>
            <a:r>
              <a:rPr lang="en-US" sz="3500" dirty="0"/>
              <a:t>Research Groups</a:t>
            </a:r>
            <a:br>
              <a:rPr lang="en-US" sz="3500" dirty="0"/>
            </a:br>
            <a:endParaRPr lang="en-US" sz="3500" dirty="0"/>
          </a:p>
          <a:p>
            <a:pPr marL="457200" lvl="1" indent="-457200">
              <a:spcBef>
                <a:spcPts val="600"/>
              </a:spcBef>
              <a:buClr>
                <a:schemeClr val="accent2"/>
              </a:buClr>
            </a:pPr>
            <a:r>
              <a:rPr lang="en-US" sz="3500" dirty="0"/>
              <a:t>Local Health Systems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2400"/>
            <a:ext cx="9143999" cy="1066800"/>
          </a:xfrm>
        </p:spPr>
        <p:txBody>
          <a:bodyPr/>
          <a:lstStyle/>
          <a:p>
            <a:pPr algn="ctr"/>
            <a:r>
              <a:rPr lang="en-US" dirty="0"/>
              <a:t>Who Makes Value Sets?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9FA9AA-3294-404D-B319-2B75C3DF66C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990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Clinical Quality Measurement</a:t>
            </a:r>
          </a:p>
          <a:p>
            <a:r>
              <a:rPr lang="en-US" dirty="0"/>
              <a:t>Clinical Data Registries</a:t>
            </a:r>
          </a:p>
          <a:p>
            <a:r>
              <a:rPr lang="en-US" dirty="0">
                <a:solidFill>
                  <a:schemeClr val="tx2">
                    <a:lumMod val="25000"/>
                  </a:schemeClr>
                </a:solidFill>
              </a:rPr>
              <a:t>Data Segmentation for patient “Consent to Share”</a:t>
            </a:r>
          </a:p>
          <a:p>
            <a:r>
              <a:rPr lang="en-US" dirty="0">
                <a:solidFill>
                  <a:schemeClr val="tx2">
                    <a:lumMod val="25000"/>
                  </a:schemeClr>
                </a:solidFill>
              </a:rPr>
              <a:t>EHR Structured Documents (C-CDA)</a:t>
            </a:r>
          </a:p>
          <a:p>
            <a:r>
              <a:rPr lang="en-US" dirty="0">
                <a:solidFill>
                  <a:schemeClr val="tx2">
                    <a:lumMod val="25000"/>
                  </a:schemeClr>
                </a:solidFill>
              </a:rPr>
              <a:t>Public Health Reportable Conditions Alerts</a:t>
            </a:r>
          </a:p>
          <a:p>
            <a:pPr marL="0" indent="0">
              <a:buNone/>
            </a:pPr>
            <a:br>
              <a:rPr lang="en-US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n-US" dirty="0">
                <a:solidFill>
                  <a:schemeClr val="tx2">
                    <a:lumMod val="25000"/>
                  </a:schemeClr>
                </a:solidFill>
              </a:rPr>
              <a:t>…and many other use cases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2400"/>
            <a:ext cx="9144000" cy="1066800"/>
          </a:xfrm>
        </p:spPr>
        <p:txBody>
          <a:bodyPr/>
          <a:lstStyle/>
          <a:p>
            <a:pPr algn="ctr"/>
            <a:r>
              <a:rPr lang="en-US" dirty="0"/>
              <a:t>What are Value Sets Used For?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9FA9AA-3294-404D-B319-2B75C3DF66C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1617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“As medical specialty societies develop new measures using standardized coding systems, they should strongly consider using the VSAC as a source for distributing and standardizing these specifications.”</a:t>
            </a:r>
            <a:r>
              <a:rPr lang="en-US" baseline="30000" dirty="0"/>
              <a:t>2</a:t>
            </a:r>
            <a:endParaRPr lang="en-US" dirty="0"/>
          </a:p>
          <a:p>
            <a:pPr marL="0" indent="0" algn="r">
              <a:buNone/>
            </a:pPr>
            <a:r>
              <a:rPr lang="en-US" sz="1400" baseline="30000" dirty="0"/>
              <a:t>2</a:t>
            </a:r>
            <a:r>
              <a:rPr lang="en-US" sz="1400" dirty="0"/>
              <a:t>Council of Medical Specialty Societies (CMSS) Primer for the Development and Maturation of </a:t>
            </a:r>
          </a:p>
          <a:p>
            <a:pPr marL="0" indent="0" algn="r">
              <a:buNone/>
            </a:pPr>
            <a:r>
              <a:rPr lang="en-US" sz="1400" dirty="0"/>
              <a:t>Specialty Society Clinical Data Registries</a:t>
            </a:r>
            <a:br>
              <a:rPr lang="en-US" sz="1400" dirty="0"/>
            </a:br>
            <a:r>
              <a:rPr lang="en-US" sz="1400" dirty="0"/>
              <a:t>January 2016</a:t>
            </a:r>
          </a:p>
          <a:p>
            <a:pPr marL="0" indent="0" algn="r">
              <a:buNone/>
            </a:pPr>
            <a:endParaRPr lang="en-US" sz="14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Example:</a:t>
            </a:r>
          </a:p>
          <a:p>
            <a:pPr marL="0" indent="0">
              <a:buNone/>
            </a:pPr>
            <a:r>
              <a:rPr lang="en-US" sz="2000" dirty="0"/>
              <a:t>American Society of Clinical Oncology: 520 value sets in VSAC as of 10/3/2018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2400"/>
            <a:ext cx="9144000" cy="1066800"/>
          </a:xfrm>
        </p:spPr>
        <p:txBody>
          <a:bodyPr/>
          <a:lstStyle/>
          <a:p>
            <a:pPr algn="ctr"/>
            <a:r>
              <a:rPr lang="en-US" dirty="0"/>
              <a:t>Clinical Data Registries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225507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57300" y="2514600"/>
            <a:ext cx="9677400" cy="5257800"/>
          </a:xfrm>
        </p:spPr>
        <p:txBody>
          <a:bodyPr>
            <a:normAutofit/>
          </a:bodyPr>
          <a:lstStyle/>
          <a:p>
            <a:pPr marL="0" lvl="1" indent="0">
              <a:spcBef>
                <a:spcPts val="600"/>
              </a:spcBef>
              <a:buClr>
                <a:schemeClr val="accent2"/>
              </a:buClr>
              <a:buNone/>
            </a:pPr>
            <a:endParaRPr lang="en-US" dirty="0"/>
          </a:p>
          <a:p>
            <a:pPr marL="0" lvl="1" indent="0" algn="ctr">
              <a:spcBef>
                <a:spcPts val="600"/>
              </a:spcBef>
              <a:buClr>
                <a:schemeClr val="accent2"/>
              </a:buClr>
              <a:buNone/>
            </a:pPr>
            <a:r>
              <a:rPr lang="en-US" dirty="0"/>
              <a:t>CMS creates a portion of the current VSAC value sets, as data elements, for Clinical Quality Measures (eCQMs) used for Electronic Health Records (EHR) quality reporting and value-based purchasing programs.</a:t>
            </a:r>
            <a:br>
              <a:rPr lang="en-US" dirty="0"/>
            </a:br>
            <a:endParaRPr lang="en-US" dirty="0"/>
          </a:p>
          <a:p>
            <a:pPr marL="0" lvl="1" indent="0" algn="ctr">
              <a:spcBef>
                <a:spcPts val="600"/>
              </a:spcBef>
              <a:buClr>
                <a:schemeClr val="accent2"/>
              </a:buClr>
              <a:buNone/>
            </a:pPr>
            <a:r>
              <a:rPr lang="en-US" dirty="0">
                <a:hlinkClick r:id="rId3"/>
              </a:rPr>
              <a:t>https://ecqi.healthit.gov/ecqms</a:t>
            </a:r>
            <a:endParaRPr lang="en-US" dirty="0"/>
          </a:p>
          <a:p>
            <a:pPr marL="0" lvl="1" indent="0" algn="ctr">
              <a:spcBef>
                <a:spcPts val="600"/>
              </a:spcBef>
              <a:buClr>
                <a:schemeClr val="accent2"/>
              </a:buClr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2163762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sz="4900" dirty="0"/>
              <a:t>Example Use Case:</a:t>
            </a:r>
            <a:br>
              <a:rPr lang="en-US" sz="4900" dirty="0"/>
            </a:br>
            <a:r>
              <a:rPr lang="en-US" sz="4900" dirty="0"/>
              <a:t> </a:t>
            </a:r>
            <a:br>
              <a:rPr lang="en-US" sz="2400" dirty="0"/>
            </a:br>
            <a:r>
              <a:rPr lang="en-US" sz="2400" dirty="0"/>
              <a:t>Centers for Medicare &amp; Medicaid Services </a:t>
            </a:r>
            <a:br>
              <a:rPr lang="en-US" sz="2400" dirty="0"/>
            </a:br>
            <a:r>
              <a:rPr lang="en-US" sz="2400" dirty="0"/>
              <a:t>Electronic Clinical Quality Measures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9FA9AA-3294-404D-B319-2B75C3DF66C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5790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AEFE46-705C-4F29-818F-A58850411F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 algn="ctr">
              <a:spcBef>
                <a:spcPts val="600"/>
              </a:spcBef>
              <a:buClr>
                <a:schemeClr val="accent2"/>
              </a:buClr>
              <a:buNone/>
            </a:pPr>
            <a:r>
              <a:rPr lang="en-US" dirty="0"/>
              <a:t>In your library as you interact with your users, how have you encountered clinical quality measures or electronic health records?</a:t>
            </a:r>
          </a:p>
          <a:p>
            <a:pPr marL="0" lvl="1" indent="0" algn="ctr">
              <a:spcBef>
                <a:spcPts val="600"/>
              </a:spcBef>
              <a:buClr>
                <a:schemeClr val="accent2"/>
              </a:buClr>
              <a:buNone/>
            </a:pPr>
            <a:endParaRPr lang="en-US" dirty="0"/>
          </a:p>
          <a:p>
            <a:pPr marL="0" lvl="1" indent="0" algn="ctr">
              <a:spcBef>
                <a:spcPts val="600"/>
              </a:spcBef>
              <a:buClr>
                <a:schemeClr val="accent2"/>
              </a:buClr>
              <a:buNone/>
            </a:pPr>
            <a:r>
              <a:rPr lang="en-US" dirty="0"/>
              <a:t>Please respond in the chat box!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4F132F-0BC0-44D8-82CE-3A208AC05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Question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8666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2095500"/>
            <a:ext cx="9144000" cy="34290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/>
              <a:t>Example Measure Titles: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Venous Thromboembolism Prophylaxis</a:t>
            </a:r>
            <a:br>
              <a:rPr lang="en-US" dirty="0"/>
            </a:b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Exclusive Breast Milk Feeding</a:t>
            </a:r>
            <a:br>
              <a:rPr lang="en-US" dirty="0"/>
            </a:b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Hemoglobin A1c Test for Pediatric Patients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CMS Clinical Quality Measures (eCQMs)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9FA9AA-3294-404D-B319-2B75C3DF66C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9627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shot of excerpt of the clinical quality measure for the Hemoglobin A1c test for pediatric patients.">
            <a:extLst>
              <a:ext uri="{FF2B5EF4-FFF2-40B4-BE49-F238E27FC236}">
                <a16:creationId xmlns:a16="http://schemas.microsoft.com/office/drawing/2014/main" id="{AA861901-1BC0-47FC-A24C-4B1D6F5052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93171" y="1391134"/>
            <a:ext cx="7805657" cy="4495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669F6B-BEB2-4746-80EB-48B2FCB3A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Hemoglobin A1c Test for Pediatric Patients</a:t>
            </a:r>
            <a:br>
              <a:rPr lang="en-US" sz="3600" dirty="0"/>
            </a:br>
            <a:r>
              <a:rPr lang="en-US" sz="1600" dirty="0">
                <a:solidFill>
                  <a:srgbClr val="FF0000"/>
                </a:solidFill>
                <a:hlinkClick r:id="rId4"/>
              </a:rPr>
              <a:t>https://ecqi.healthit.gov/ecqm/measures/cms148v4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br>
              <a:rPr lang="en-US" sz="3600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174126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85997" y="6543502"/>
            <a:ext cx="30200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Slide adapted from Olivier Bodenreider, M.D.</a:t>
            </a:r>
          </a:p>
        </p:txBody>
      </p:sp>
      <p:grpSp>
        <p:nvGrpSpPr>
          <p:cNvPr id="3" name="Group 2" descr="The clinical quality measure for Hemoglobin A1c test for pediatric patients is measured in a fraction. The numerator is the number of diabetic patients age 5-17 that have been tested for HbA1c, over the denominator of the total number of diabetic patients age 5-17.">
            <a:extLst>
              <a:ext uri="{FF2B5EF4-FFF2-40B4-BE49-F238E27FC236}">
                <a16:creationId xmlns:a16="http://schemas.microsoft.com/office/drawing/2014/main" id="{0F13305C-FCC5-400C-9ECB-2A77F4F52EEF}"/>
              </a:ext>
            </a:extLst>
          </p:cNvPr>
          <p:cNvGrpSpPr/>
          <p:nvPr/>
        </p:nvGrpSpPr>
        <p:grpSpPr>
          <a:xfrm>
            <a:off x="1981200" y="3179763"/>
            <a:ext cx="8229600" cy="1384300"/>
            <a:chOff x="1981200" y="3179763"/>
            <a:chExt cx="8229600" cy="1384300"/>
          </a:xfrm>
        </p:grpSpPr>
        <p:cxnSp>
          <p:nvCxnSpPr>
            <p:cNvPr id="34820" name="Straight Connector 8" descr="horizontal line dividing the numerator and denominator"/>
            <p:cNvCxnSpPr>
              <a:cxnSpLocks noChangeShapeType="1"/>
            </p:cNvCxnSpPr>
            <p:nvPr/>
          </p:nvCxnSpPr>
          <p:spPr bwMode="auto">
            <a:xfrm>
              <a:off x="2781300" y="3916363"/>
              <a:ext cx="6629400" cy="0"/>
            </a:xfrm>
            <a:prstGeom prst="line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4821" name="TextBox 9"/>
            <p:cNvSpPr txBox="1">
              <a:spLocks noChangeArrowheads="1"/>
            </p:cNvSpPr>
            <p:nvPr/>
          </p:nvSpPr>
          <p:spPr bwMode="auto">
            <a:xfrm>
              <a:off x="1981200" y="3179763"/>
              <a:ext cx="8229600" cy="138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rgbClr val="7F7F7F"/>
                  </a:solidFill>
                  <a:latin typeface="Century Gothic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Courier New" pitchFamily="49" charset="0"/>
                <a:buChar char="o"/>
                <a:defRPr sz="1600">
                  <a:solidFill>
                    <a:srgbClr val="7F7F7F"/>
                  </a:solidFill>
                  <a:latin typeface="Century Gothic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Courier New" pitchFamily="49" charset="0"/>
                <a:buChar char="o"/>
                <a:defRPr sz="1600">
                  <a:solidFill>
                    <a:srgbClr val="7F7F7F"/>
                  </a:solidFill>
                  <a:latin typeface="Century Gothic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800" dirty="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rPr>
                <a:t>Numerator</a:t>
              </a:r>
              <a:r>
                <a:rPr lang="en-US" altLang="en-US" dirty="0">
                  <a:solidFill>
                    <a:srgbClr val="000000"/>
                  </a:solidFill>
                  <a:latin typeface="Palatino Linotype" pitchFamily="18" charset="0"/>
                  <a:ea typeface="ＭＳ Ｐゴシック" pitchFamily="34" charset="-128"/>
                </a:rPr>
                <a:t>:   </a:t>
              </a:r>
              <a:r>
                <a:rPr lang="en-US" altLang="en-US" sz="2300" b="1" dirty="0">
                  <a:solidFill>
                    <a:srgbClr val="FF0000"/>
                  </a:solidFill>
                  <a:latin typeface="Palatino Linotype" pitchFamily="18" charset="0"/>
                  <a:ea typeface="ＭＳ Ｐゴシック" pitchFamily="34" charset="-128"/>
                </a:rPr>
                <a:t># diabetic patients [age 5-17] </a:t>
              </a:r>
              <a:r>
                <a:rPr lang="en-US" altLang="en-US" sz="2300" b="1" i="1" dirty="0">
                  <a:solidFill>
                    <a:srgbClr val="FF0000"/>
                  </a:solidFill>
                  <a:latin typeface="Palatino Linotype" pitchFamily="18" charset="0"/>
                  <a:ea typeface="ＭＳ Ｐゴシック" pitchFamily="34" charset="-128"/>
                </a:rPr>
                <a:t>tested for HbA1c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800" dirty="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rPr>
                <a:t>       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800" dirty="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rPr>
                <a:t>Denominator</a:t>
              </a:r>
              <a:r>
                <a:rPr lang="en-US" altLang="en-US" sz="2800" dirty="0">
                  <a:solidFill>
                    <a:srgbClr val="000000"/>
                  </a:solidFill>
                  <a:latin typeface="Palatino Linotype" pitchFamily="18" charset="0"/>
                  <a:ea typeface="ＭＳ Ｐゴシック" pitchFamily="34" charset="-128"/>
                </a:rPr>
                <a:t>: </a:t>
              </a:r>
              <a:r>
                <a:rPr lang="en-US" altLang="en-US" sz="2300" b="1" dirty="0">
                  <a:solidFill>
                    <a:srgbClr val="FF0000"/>
                  </a:solidFill>
                  <a:latin typeface="Palatino Linotype" pitchFamily="18" charset="0"/>
                  <a:ea typeface="ＭＳ Ｐゴシック" pitchFamily="34" charset="-128"/>
                </a:rPr>
                <a:t># diabetic patients [age 5-17]</a:t>
              </a:r>
            </a:p>
          </p:txBody>
        </p:sp>
      </p:grpSp>
      <p:sp>
        <p:nvSpPr>
          <p:cNvPr id="16387" name="Content Placeholder 7"/>
          <p:cNvSpPr>
            <a:spLocks noGrp="1"/>
          </p:cNvSpPr>
          <p:nvPr>
            <p:ph idx="1"/>
          </p:nvPr>
        </p:nvSpPr>
        <p:spPr>
          <a:xfrm>
            <a:off x="1981200" y="1882775"/>
            <a:ext cx="8001000" cy="860425"/>
          </a:xfrm>
        </p:spPr>
        <p:txBody>
          <a:bodyPr rtlCol="0">
            <a:normAutofit/>
          </a:bodyPr>
          <a:lstStyle/>
          <a:p>
            <a:pPr algn="ctr">
              <a:buNone/>
              <a:defRPr/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cs typeface="Calibri" charset="0"/>
              </a:rPr>
              <a:t>Hemoglobin A1c Test for Pediatric Patients</a:t>
            </a:r>
          </a:p>
          <a:p>
            <a:pPr>
              <a:buNone/>
              <a:defRPr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charset="0"/>
              <a:cs typeface="Calibri" charset="0"/>
            </a:endParaRPr>
          </a:p>
        </p:txBody>
      </p:sp>
      <p:sp>
        <p:nvSpPr>
          <p:cNvPr id="3481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cap="small" dirty="0"/>
              <a:t>Clinical Quality Measure </a:t>
            </a:r>
            <a:br>
              <a:rPr lang="en-US" sz="4000" cap="small" dirty="0"/>
            </a:br>
            <a:r>
              <a:rPr lang="en-US" sz="2400" dirty="0"/>
              <a:t>(implementation)</a:t>
            </a:r>
          </a:p>
        </p:txBody>
      </p:sp>
      <p:sp>
        <p:nvSpPr>
          <p:cNvPr id="3482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BC7652E-9203-4E59-B333-CC78EC1EA8AB}" type="slidenum">
              <a:rPr lang="en-US" altLang="en-US" sz="18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pPr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800" dirty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22007455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eam, Team Building, Success, Computer, Business">
            <a:extLst>
              <a:ext uri="{FF2B5EF4-FFF2-40B4-BE49-F238E27FC236}">
                <a16:creationId xmlns:a16="http://schemas.microsoft.com/office/drawing/2014/main" id="{A1328FB0-D2B5-4C87-830E-C275C4C5E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3810000"/>
            <a:ext cx="3638642" cy="2376488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E7B6C1F-6881-457D-9CB1-B458B6FB1C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US" sz="2800" dirty="0"/>
              <a:t>Use the jargon</a:t>
            </a:r>
          </a:p>
          <a:p>
            <a:pPr marL="457200" indent="-457200"/>
            <a:r>
              <a:rPr lang="en-US" sz="2800" dirty="0"/>
              <a:t>Name relevant health data standards and describe how they are used </a:t>
            </a:r>
          </a:p>
          <a:p>
            <a:pPr marL="457200" indent="-457200"/>
            <a:r>
              <a:rPr lang="en-US" sz="2800" dirty="0"/>
              <a:t>Describe relevant NLM products and services</a:t>
            </a:r>
          </a:p>
          <a:p>
            <a:pPr marL="457200" indent="-457200"/>
            <a:r>
              <a:rPr lang="en-US" sz="2800" dirty="0"/>
              <a:t>Identify (new?) roles for librarians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84FC63A-C3F0-4D94-8023-81DAC6CFB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76228"/>
            <a:ext cx="10972800" cy="64141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The goals of the series are for you to be able to: 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6569ED-6F3B-42DE-AFA5-EBA8698B1FB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6F669CBC-9B50-4D77-B834-9E11F644C1C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1921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85997" y="6583362"/>
            <a:ext cx="30200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Slide adapted from Olivier Bodenreider, M.D.</a:t>
            </a:r>
          </a:p>
        </p:txBody>
      </p:sp>
      <p:grpSp>
        <p:nvGrpSpPr>
          <p:cNvPr id="3" name="Group 2" descr="The clinical quality measure for Hemoglobin A1c test for pediatric patients is measured in a fraction. The numerator is the number of diabetic patients age 5-17 that have been tested for HbA1c. The tests for HbA1c are identified by a list of LOINC codes. This is over the denominator of the total number of diabetic patients age 5-17. This includes Type 1 or 2 diabetes but excludes gestational diabetes which are determined from a list of SNOMED CT or ICD-10-CM codes. Both numerator and denominator specify age 5-17, which requires a date of birth that is a data element. ">
            <a:extLst>
              <a:ext uri="{FF2B5EF4-FFF2-40B4-BE49-F238E27FC236}">
                <a16:creationId xmlns:a16="http://schemas.microsoft.com/office/drawing/2014/main" id="{8F1005FC-C5E4-40EC-A27B-E17AC0046C0A}"/>
              </a:ext>
            </a:extLst>
          </p:cNvPr>
          <p:cNvGrpSpPr/>
          <p:nvPr/>
        </p:nvGrpSpPr>
        <p:grpSpPr>
          <a:xfrm>
            <a:off x="1981200" y="2209801"/>
            <a:ext cx="8458200" cy="4317999"/>
            <a:chOff x="1981200" y="2209801"/>
            <a:chExt cx="8458200" cy="4317999"/>
          </a:xfrm>
        </p:grpSpPr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7926388" y="4522788"/>
              <a:ext cx="2284412" cy="519112"/>
            </a:xfrm>
            <a:prstGeom prst="ellipse">
              <a:avLst/>
            </a:prstGeom>
            <a:solidFill>
              <a:srgbClr val="F2F2F2"/>
            </a:solidFill>
            <a:ln w="19050">
              <a:solidFill>
                <a:srgbClr val="00B050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808080">
                  <a:alpha val="39998"/>
                </a:srgbClr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rgbClr val="00B050"/>
                  </a:solidFill>
                  <a:latin typeface="Calibri" pitchFamily="34" charset="0"/>
                  <a:cs typeface="Calibri" pitchFamily="34" charset="0"/>
                </a:rPr>
                <a:t>Data Element</a:t>
              </a:r>
            </a:p>
          </p:txBody>
        </p:sp>
        <p:sp>
          <p:nvSpPr>
            <p:cNvPr id="34825" name="Rounded Rectangular Callout 8"/>
            <p:cNvSpPr>
              <a:spLocks noChangeArrowheads="1"/>
            </p:cNvSpPr>
            <p:nvPr/>
          </p:nvSpPr>
          <p:spPr bwMode="auto">
            <a:xfrm>
              <a:off x="7239000" y="5275264"/>
              <a:ext cx="2286000" cy="407987"/>
            </a:xfrm>
            <a:prstGeom prst="wedgeRoundRectCallout">
              <a:avLst>
                <a:gd name="adj1" fmla="val -21282"/>
                <a:gd name="adj2" fmla="val -228856"/>
                <a:gd name="adj3" fmla="val 16667"/>
              </a:avLst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rgbClr val="7F7F7F"/>
                  </a:solidFill>
                  <a:latin typeface="Century Gothic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Courier New" pitchFamily="49" charset="0"/>
                <a:buChar char="o"/>
                <a:defRPr sz="1600">
                  <a:solidFill>
                    <a:srgbClr val="7F7F7F"/>
                  </a:solidFill>
                  <a:latin typeface="Century Gothic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Courier New" pitchFamily="49" charset="0"/>
                <a:buChar char="o"/>
                <a:defRPr sz="1600">
                  <a:solidFill>
                    <a:srgbClr val="7F7F7F"/>
                  </a:solidFill>
                  <a:latin typeface="Century Gothic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800" b="1">
                  <a:solidFill>
                    <a:srgbClr val="0070C0"/>
                  </a:solidFill>
                  <a:latin typeface="Calibri" pitchFamily="34" charset="0"/>
                </a:rPr>
                <a:t>Requires date of birth</a:t>
              </a:r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3581400" y="5619750"/>
              <a:ext cx="3200400" cy="908050"/>
            </a:xfrm>
            <a:prstGeom prst="ellipse">
              <a:avLst/>
            </a:prstGeom>
            <a:solidFill>
              <a:srgbClr val="F2F2F2"/>
            </a:solidFill>
            <a:ln w="19050">
              <a:solidFill>
                <a:srgbClr val="00B050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808080">
                  <a:alpha val="39998"/>
                </a:srgbClr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rgbClr val="00B050"/>
                  </a:solidFill>
                  <a:latin typeface="Calibri" pitchFamily="34" charset="0"/>
                  <a:cs typeface="Calibri" pitchFamily="34" charset="0"/>
                </a:rPr>
                <a:t>List of </a:t>
              </a:r>
              <a:r>
                <a:rPr lang="en-US" b="1" dirty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SNOMED CT </a:t>
              </a:r>
              <a:r>
                <a:rPr lang="en-US" b="1" dirty="0">
                  <a:solidFill>
                    <a:srgbClr val="00B050"/>
                  </a:solidFill>
                  <a:latin typeface="Calibri" pitchFamily="34" charset="0"/>
                  <a:cs typeface="Calibri" pitchFamily="34" charset="0"/>
                </a:rPr>
                <a:t>or </a:t>
              </a:r>
              <a:r>
                <a:rPr lang="en-US" b="1" dirty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ICD-10-CM </a:t>
              </a:r>
              <a:r>
                <a:rPr lang="en-US" b="1" dirty="0">
                  <a:solidFill>
                    <a:srgbClr val="00B050"/>
                  </a:solidFill>
                  <a:latin typeface="Calibri" pitchFamily="34" charset="0"/>
                  <a:cs typeface="Calibri" pitchFamily="34" charset="0"/>
                </a:rPr>
                <a:t>codes</a:t>
              </a:r>
            </a:p>
          </p:txBody>
        </p:sp>
        <p:sp>
          <p:nvSpPr>
            <p:cNvPr id="34824" name="Rounded Rectangular Callout 1"/>
            <p:cNvSpPr>
              <a:spLocks noChangeArrowheads="1"/>
            </p:cNvSpPr>
            <p:nvPr/>
          </p:nvSpPr>
          <p:spPr bwMode="auto">
            <a:xfrm>
              <a:off x="2133600" y="5008564"/>
              <a:ext cx="3187700" cy="714375"/>
            </a:xfrm>
            <a:prstGeom prst="wedgeRoundRectCallout">
              <a:avLst>
                <a:gd name="adj1" fmla="val 40356"/>
                <a:gd name="adj2" fmla="val -112111"/>
                <a:gd name="adj3" fmla="val 16667"/>
              </a:avLst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rgbClr val="7F7F7F"/>
                  </a:solidFill>
                  <a:latin typeface="Century Gothic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Courier New" pitchFamily="49" charset="0"/>
                <a:buChar char="o"/>
                <a:defRPr sz="1600">
                  <a:solidFill>
                    <a:srgbClr val="7F7F7F"/>
                  </a:solidFill>
                  <a:latin typeface="Century Gothic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Courier New" pitchFamily="49" charset="0"/>
                <a:buChar char="o"/>
                <a:defRPr sz="1600">
                  <a:solidFill>
                    <a:srgbClr val="7F7F7F"/>
                  </a:solidFill>
                  <a:latin typeface="Century Gothic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800" b="1">
                  <a:solidFill>
                    <a:srgbClr val="0070C0"/>
                  </a:solidFill>
                  <a:latin typeface="Calibri" pitchFamily="34" charset="0"/>
                </a:rPr>
                <a:t>Type 1 or Type 2 diabetes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800" b="1">
                  <a:solidFill>
                    <a:srgbClr val="0070C0"/>
                  </a:solidFill>
                  <a:latin typeface="Calibri" pitchFamily="34" charset="0"/>
                </a:rPr>
                <a:t>[Excludes gestational diabetes]</a:t>
              </a:r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6934200" y="2209801"/>
              <a:ext cx="3505200" cy="519113"/>
            </a:xfrm>
            <a:prstGeom prst="ellipse">
              <a:avLst/>
            </a:prstGeom>
            <a:solidFill>
              <a:srgbClr val="F2F2F2"/>
            </a:solidFill>
            <a:ln w="19050">
              <a:solidFill>
                <a:srgbClr val="00B050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808080">
                  <a:alpha val="39998"/>
                </a:srgbClr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rgbClr val="00B050"/>
                  </a:solidFill>
                  <a:latin typeface="Calibri" pitchFamily="34" charset="0"/>
                  <a:cs typeface="Calibri" pitchFamily="34" charset="0"/>
                </a:rPr>
                <a:t>List of </a:t>
              </a:r>
              <a:r>
                <a:rPr lang="en-US" b="1" dirty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LOINC</a:t>
              </a:r>
              <a:r>
                <a:rPr lang="en-US" b="1" dirty="0">
                  <a:solidFill>
                    <a:srgbClr val="00B050"/>
                  </a:solidFill>
                  <a:latin typeface="Calibri" pitchFamily="34" charset="0"/>
                  <a:cs typeface="Calibri" pitchFamily="34" charset="0"/>
                </a:rPr>
                <a:t> codes</a:t>
              </a:r>
            </a:p>
          </p:txBody>
        </p:sp>
        <p:sp>
          <p:nvSpPr>
            <p:cNvPr id="34823" name="Rounded Rectangular Callout 12"/>
            <p:cNvSpPr>
              <a:spLocks noChangeArrowheads="1"/>
            </p:cNvSpPr>
            <p:nvPr/>
          </p:nvSpPr>
          <p:spPr bwMode="auto">
            <a:xfrm>
              <a:off x="8077201" y="2667000"/>
              <a:ext cx="1692275" cy="407988"/>
            </a:xfrm>
            <a:prstGeom prst="wedgeRoundRectCallout">
              <a:avLst>
                <a:gd name="adj1" fmla="val -17486"/>
                <a:gd name="adj2" fmla="val 126662"/>
                <a:gd name="adj3" fmla="val 16667"/>
              </a:avLst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rgbClr val="7F7F7F"/>
                  </a:solidFill>
                  <a:latin typeface="Century Gothic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Courier New" pitchFamily="49" charset="0"/>
                <a:buChar char="o"/>
                <a:defRPr sz="1600">
                  <a:solidFill>
                    <a:srgbClr val="7F7F7F"/>
                  </a:solidFill>
                  <a:latin typeface="Century Gothic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Courier New" pitchFamily="49" charset="0"/>
                <a:buChar char="o"/>
                <a:defRPr sz="1600">
                  <a:solidFill>
                    <a:srgbClr val="7F7F7F"/>
                  </a:solidFill>
                  <a:latin typeface="Century Gothic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800" b="1" dirty="0">
                  <a:solidFill>
                    <a:srgbClr val="0070C0"/>
                  </a:solidFill>
                  <a:latin typeface="Calibri" pitchFamily="34" charset="0"/>
                </a:rPr>
                <a:t>Tests for HbA1c</a:t>
              </a:r>
            </a:p>
          </p:txBody>
        </p:sp>
        <p:cxnSp>
          <p:nvCxnSpPr>
            <p:cNvPr id="34820" name="Straight Connector 8" descr="horizontal line dividing the numerator and denominator"/>
            <p:cNvCxnSpPr>
              <a:cxnSpLocks noChangeShapeType="1"/>
            </p:cNvCxnSpPr>
            <p:nvPr/>
          </p:nvCxnSpPr>
          <p:spPr bwMode="auto">
            <a:xfrm>
              <a:off x="2781300" y="3916363"/>
              <a:ext cx="6629400" cy="0"/>
            </a:xfrm>
            <a:prstGeom prst="line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4821" name="TextBox 9"/>
            <p:cNvSpPr txBox="1">
              <a:spLocks noChangeArrowheads="1"/>
            </p:cNvSpPr>
            <p:nvPr/>
          </p:nvSpPr>
          <p:spPr bwMode="auto">
            <a:xfrm>
              <a:off x="1981200" y="3179763"/>
              <a:ext cx="8229600" cy="138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rgbClr val="7F7F7F"/>
                  </a:solidFill>
                  <a:latin typeface="Century Gothic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Courier New" pitchFamily="49" charset="0"/>
                <a:buChar char="o"/>
                <a:defRPr sz="1600">
                  <a:solidFill>
                    <a:srgbClr val="7F7F7F"/>
                  </a:solidFill>
                  <a:latin typeface="Century Gothic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Courier New" pitchFamily="49" charset="0"/>
                <a:buChar char="o"/>
                <a:defRPr sz="1600">
                  <a:solidFill>
                    <a:srgbClr val="7F7F7F"/>
                  </a:solidFill>
                  <a:latin typeface="Century Gothic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800" dirty="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rPr>
                <a:t>Numerator</a:t>
              </a:r>
              <a:r>
                <a:rPr lang="en-US" altLang="en-US" dirty="0">
                  <a:solidFill>
                    <a:srgbClr val="000000"/>
                  </a:solidFill>
                  <a:latin typeface="Palatino Linotype" pitchFamily="18" charset="0"/>
                  <a:ea typeface="ＭＳ Ｐゴシック" pitchFamily="34" charset="-128"/>
                </a:rPr>
                <a:t>:   </a:t>
              </a:r>
              <a:r>
                <a:rPr lang="en-US" altLang="en-US" sz="2300" b="1" dirty="0">
                  <a:solidFill>
                    <a:srgbClr val="FF0000"/>
                  </a:solidFill>
                  <a:latin typeface="Palatino Linotype" pitchFamily="18" charset="0"/>
                  <a:ea typeface="ＭＳ Ｐゴシック" pitchFamily="34" charset="-128"/>
                </a:rPr>
                <a:t># diabetic patients [age 5-17] </a:t>
              </a:r>
              <a:r>
                <a:rPr lang="en-US" altLang="en-US" sz="2300" b="1" i="1" dirty="0">
                  <a:solidFill>
                    <a:srgbClr val="FF0000"/>
                  </a:solidFill>
                  <a:latin typeface="Palatino Linotype" pitchFamily="18" charset="0"/>
                  <a:ea typeface="ＭＳ Ｐゴシック" pitchFamily="34" charset="-128"/>
                </a:rPr>
                <a:t>tested for HbA1c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800" dirty="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rPr>
                <a:t>       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800" dirty="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rPr>
                <a:t>Denominator</a:t>
              </a:r>
              <a:r>
                <a:rPr lang="en-US" altLang="en-US" sz="2800" dirty="0">
                  <a:solidFill>
                    <a:srgbClr val="000000"/>
                  </a:solidFill>
                  <a:latin typeface="Palatino Linotype" pitchFamily="18" charset="0"/>
                  <a:ea typeface="ＭＳ Ｐゴシック" pitchFamily="34" charset="-128"/>
                </a:rPr>
                <a:t>: </a:t>
              </a:r>
              <a:r>
                <a:rPr lang="en-US" altLang="en-US" sz="2300" b="1" dirty="0">
                  <a:solidFill>
                    <a:srgbClr val="FF0000"/>
                  </a:solidFill>
                  <a:latin typeface="Palatino Linotype" pitchFamily="18" charset="0"/>
                  <a:ea typeface="ＭＳ Ｐゴシック" pitchFamily="34" charset="-128"/>
                </a:rPr>
                <a:t># diabetic patients [age 5-17]</a:t>
              </a:r>
            </a:p>
          </p:txBody>
        </p:sp>
      </p:grpSp>
      <p:sp>
        <p:nvSpPr>
          <p:cNvPr id="16387" name="Content Placeholder 7"/>
          <p:cNvSpPr>
            <a:spLocks noGrp="1"/>
          </p:cNvSpPr>
          <p:nvPr>
            <p:ph idx="1"/>
          </p:nvPr>
        </p:nvSpPr>
        <p:spPr>
          <a:xfrm>
            <a:off x="1981200" y="1882775"/>
            <a:ext cx="8001000" cy="679450"/>
          </a:xfrm>
        </p:spPr>
        <p:txBody>
          <a:bodyPr rtlCol="0">
            <a:normAutofit/>
          </a:bodyPr>
          <a:lstStyle/>
          <a:p>
            <a:pPr algn="ctr">
              <a:buNone/>
              <a:defRPr/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cs typeface="Calibri" charset="0"/>
              </a:rPr>
              <a:t>Hemoglobin A1c Test for Pediatric Patients</a:t>
            </a:r>
          </a:p>
          <a:p>
            <a:pPr>
              <a:buNone/>
              <a:defRPr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charset="0"/>
              <a:cs typeface="Calibri" charset="0"/>
            </a:endParaRPr>
          </a:p>
        </p:txBody>
      </p:sp>
      <p:sp>
        <p:nvSpPr>
          <p:cNvPr id="3481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cap="small" dirty="0"/>
              <a:t>Clinical Quality Measure</a:t>
            </a:r>
            <a:br>
              <a:rPr lang="en-US" sz="4000" cap="small" dirty="0"/>
            </a:br>
            <a:r>
              <a:rPr lang="en-US" sz="2400" dirty="0"/>
              <a:t>(implementation)</a:t>
            </a:r>
          </a:p>
        </p:txBody>
      </p:sp>
      <p:sp>
        <p:nvSpPr>
          <p:cNvPr id="3482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BC7652E-9203-4E59-B333-CC78EC1EA8AB}" type="slidenum">
              <a:rPr lang="en-US" altLang="en-US" sz="18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pPr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800" dirty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2929722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8CC70BE-363F-42AC-9528-BB3954380659}"/>
              </a:ext>
            </a:extLst>
          </p:cNvPr>
          <p:cNvSpPr txBox="1"/>
          <p:nvPr/>
        </p:nvSpPr>
        <p:spPr>
          <a:xfrm>
            <a:off x="-79537" y="5653338"/>
            <a:ext cx="76274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Excerpt from https://vsac.nlm.nih.gov/valueset/2.16.840.1.113883.3.464.1003.103.11.1003/expansion</a:t>
            </a:r>
          </a:p>
        </p:txBody>
      </p:sp>
      <p:pic>
        <p:nvPicPr>
          <p:cNvPr id="4" name="Picture 3" descr="Excerpt from the Diabetes Value Set showing the codes and their descriptor names.">
            <a:extLst>
              <a:ext uri="{FF2B5EF4-FFF2-40B4-BE49-F238E27FC236}">
                <a16:creationId xmlns:a16="http://schemas.microsoft.com/office/drawing/2014/main" id="{4E62BC6E-257F-4DDC-90B0-56299C63F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1670478"/>
            <a:ext cx="6553200" cy="356993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6700" y="1072680"/>
            <a:ext cx="1165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                   Value Set Name</a:t>
            </a:r>
            <a:r>
              <a:rPr lang="en-US" dirty="0"/>
              <a:t>: Diabetes             </a:t>
            </a:r>
            <a:r>
              <a:rPr lang="en-US" b="1" dirty="0"/>
              <a:t>Standard Vocabulary</a:t>
            </a:r>
            <a:r>
              <a:rPr lang="en-US" dirty="0"/>
              <a:t>:  SNOMED CT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5167"/>
            <a:ext cx="9144000" cy="1085906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Diabetes Value Set</a:t>
            </a:r>
          </a:p>
        </p:txBody>
      </p:sp>
    </p:spTree>
    <p:extLst>
      <p:ext uri="{BB962C8B-B14F-4D97-AF65-F5344CB8AC3E}">
        <p14:creationId xmlns:p14="http://schemas.microsoft.com/office/powerpoint/2010/main" val="794632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descr="Screenshot of the VSAC website with a circle around the download tab in the top navigation bar and a second circle around the CMS eCQM Value Sets information box.">
            <a:extLst>
              <a:ext uri="{FF2B5EF4-FFF2-40B4-BE49-F238E27FC236}">
                <a16:creationId xmlns:a16="http://schemas.microsoft.com/office/drawing/2014/main" id="{5C591C18-AD9D-4ACD-9E0A-869ED89B1E16}"/>
              </a:ext>
            </a:extLst>
          </p:cNvPr>
          <p:cNvGrpSpPr/>
          <p:nvPr/>
        </p:nvGrpSpPr>
        <p:grpSpPr>
          <a:xfrm>
            <a:off x="2220309" y="989463"/>
            <a:ext cx="7751381" cy="5437143"/>
            <a:chOff x="2220309" y="989463"/>
            <a:chExt cx="7751381" cy="5437143"/>
          </a:xfrm>
        </p:grpSpPr>
        <p:pic>
          <p:nvPicPr>
            <p:cNvPr id="3" name="Picture 2" descr="Screenshot of the website for the Value Set Authority Center">
              <a:extLst>
                <a:ext uri="{FF2B5EF4-FFF2-40B4-BE49-F238E27FC236}">
                  <a16:creationId xmlns:a16="http://schemas.microsoft.com/office/drawing/2014/main" id="{63924E1F-7D1C-49A2-873B-4D0283188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20309" y="989463"/>
              <a:ext cx="7751381" cy="5437143"/>
            </a:xfrm>
            <a:prstGeom prst="rect">
              <a:avLst/>
            </a:prstGeom>
          </p:spPr>
        </p:pic>
        <p:sp>
          <p:nvSpPr>
            <p:cNvPr id="5" name="Oval 4" descr="Circle highlighting the CMS eCQM value sets box on the VSAC website.">
              <a:extLst>
                <a:ext uri="{FF2B5EF4-FFF2-40B4-BE49-F238E27FC236}">
                  <a16:creationId xmlns:a16="http://schemas.microsoft.com/office/drawing/2014/main" id="{7CE6455E-9F0E-4DAF-B167-BB3413632EA7}"/>
                </a:ext>
              </a:extLst>
            </p:cNvPr>
            <p:cNvSpPr/>
            <p:nvPr/>
          </p:nvSpPr>
          <p:spPr>
            <a:xfrm>
              <a:off x="4267200" y="3657601"/>
              <a:ext cx="1981200" cy="2185170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 descr="Circle highlighting the Download tab on the VSAC website.">
              <a:extLst>
                <a:ext uri="{FF2B5EF4-FFF2-40B4-BE49-F238E27FC236}">
                  <a16:creationId xmlns:a16="http://schemas.microsoft.com/office/drawing/2014/main" id="{7E1D173D-16A6-459D-B98B-2DD62E1A5674}"/>
                </a:ext>
              </a:extLst>
            </p:cNvPr>
            <p:cNvSpPr/>
            <p:nvPr/>
          </p:nvSpPr>
          <p:spPr>
            <a:xfrm>
              <a:off x="5468203" y="1357011"/>
              <a:ext cx="780197" cy="470652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399"/>
            <a:ext cx="11277600" cy="862829"/>
          </a:xfrm>
        </p:spPr>
        <p:txBody>
          <a:bodyPr>
            <a:noAutofit/>
          </a:bodyPr>
          <a:lstStyle/>
          <a:p>
            <a:r>
              <a:rPr lang="en-US" sz="3200" dirty="0"/>
              <a:t>Value Set Authority Center: access eCQM value sets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FA9AA-3294-404D-B319-2B75C3DF66C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9417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 of the Download page for the Value Set Authority Center">
            <a:extLst>
              <a:ext uri="{FF2B5EF4-FFF2-40B4-BE49-F238E27FC236}">
                <a16:creationId xmlns:a16="http://schemas.microsoft.com/office/drawing/2014/main" id="{C33DB067-1805-484E-B132-A2EFC19EE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253" y="27503"/>
            <a:ext cx="8154271" cy="63253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512464-6842-4FD0-A9C3-FBE3CEEC4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76" y="1219200"/>
            <a:ext cx="3842951" cy="33528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dirty="0"/>
              <a:t>Use the Download tab in VSAC to find the prepackaged and up to date specified value sets required for each clinical quality measure reporting period.</a:t>
            </a:r>
          </a:p>
        </p:txBody>
      </p:sp>
    </p:spTree>
    <p:extLst>
      <p:ext uri="{BB962C8B-B14F-4D97-AF65-F5344CB8AC3E}">
        <p14:creationId xmlns:p14="http://schemas.microsoft.com/office/powerpoint/2010/main" val="11892524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71BDD2-718D-4ACB-AAC9-0D75DB4830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Value sets are list of codes and their terms derived from standard vocabularies</a:t>
            </a:r>
            <a:br>
              <a:rPr lang="en-US" dirty="0"/>
            </a:br>
            <a:endParaRPr lang="en-US" dirty="0"/>
          </a:p>
          <a:p>
            <a:r>
              <a:rPr lang="en-US" dirty="0"/>
              <a:t>VSAC is a repository for clinical terminology value sets</a:t>
            </a:r>
            <a:br>
              <a:rPr lang="en-US" dirty="0"/>
            </a:br>
            <a:endParaRPr lang="en-US" dirty="0"/>
          </a:p>
          <a:p>
            <a:r>
              <a:rPr lang="en-US" dirty="0"/>
              <a:t>You care about VSAC because your users may need to access it.</a:t>
            </a:r>
            <a:br>
              <a:rPr lang="en-US" dirty="0"/>
            </a:br>
            <a:endParaRPr lang="en-US" dirty="0"/>
          </a:p>
          <a:p>
            <a:r>
              <a:rPr lang="en-US" dirty="0"/>
              <a:t>One use case of VSAC is to specify codes in eCQMs</a:t>
            </a:r>
            <a:br>
              <a:rPr lang="en-US" dirty="0"/>
            </a:br>
            <a:endParaRPr lang="en-US" dirty="0"/>
          </a:p>
          <a:p>
            <a:r>
              <a:rPr lang="en-US" dirty="0"/>
              <a:t>Hospital EHR implementers use VSAC, clinical data registries use VSAC, and many more…</a:t>
            </a:r>
            <a:br>
              <a:rPr lang="en-US" dirty="0"/>
            </a:br>
            <a:endParaRPr lang="en-US" dirty="0"/>
          </a:p>
          <a:p>
            <a:r>
              <a:rPr lang="en-US" dirty="0"/>
              <a:t>How do I search VSAC?.....We didn’t tell you, but here is the </a:t>
            </a:r>
            <a:r>
              <a:rPr lang="en-US" dirty="0">
                <a:hlinkClick r:id="rId3"/>
              </a:rPr>
              <a:t>support site</a:t>
            </a:r>
            <a:r>
              <a:rPr lang="en-US" dirty="0"/>
              <a:t>, and you can search </a:t>
            </a:r>
            <a:r>
              <a:rPr lang="en-US" dirty="0">
                <a:hlinkClick r:id="rId4"/>
              </a:rPr>
              <a:t>VSAC</a:t>
            </a:r>
            <a:r>
              <a:rPr lang="en-US" dirty="0"/>
              <a:t> with a free </a:t>
            </a:r>
            <a:r>
              <a:rPr lang="en-US" dirty="0">
                <a:hlinkClick r:id="rId5"/>
              </a:rPr>
              <a:t>UMLS license</a:t>
            </a:r>
            <a:r>
              <a:rPr lang="en-US" dirty="0"/>
              <a:t> available here at NLM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E0FBEE0-0F34-4561-91F7-36331E060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9216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You have learned…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F3B6B0-122A-4D2E-A610-B2EB6BF662A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9FA9AA-3294-404D-B319-2B75C3DF66C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1905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597A070-ED5B-42FD-A8F3-F114C6BB3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286000"/>
            <a:ext cx="10972800" cy="3795772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hlinkClick r:id="rId2"/>
              </a:rPr>
              <a:t>https://vsac.nlm.nih.gov</a:t>
            </a:r>
            <a:br>
              <a:rPr lang="en-US" sz="4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</a:br>
            <a:endParaRPr lang="en-US" sz="4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en-US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Maureen M. Madden</a:t>
            </a:r>
            <a:br>
              <a:rPr lang="en-US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</a:br>
            <a:r>
              <a:rPr lang="en-US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Value Set Authority Center Coordinator</a:t>
            </a:r>
          </a:p>
          <a:p>
            <a:pPr marL="0" indent="0" algn="ctr">
              <a:buNone/>
            </a:pPr>
            <a:r>
              <a:rPr lang="en-US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mmadden@mail.nih.gov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59F6033-E138-42E5-8848-95B7F9994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What questions do you have?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3609C236-B761-409C-A69E-4C3841DB477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374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4C9E5DC-FDA1-4F8C-BB3B-79095659E0B6}"/>
              </a:ext>
            </a:extLst>
          </p:cNvPr>
          <p:cNvSpPr txBox="1"/>
          <p:nvPr/>
        </p:nvSpPr>
        <p:spPr>
          <a:xfrm>
            <a:off x="1265104" y="1828800"/>
            <a:ext cx="1028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10/11: </a:t>
            </a:r>
          </a:p>
          <a:p>
            <a:pPr lvl="0">
              <a:defRPr/>
            </a:pPr>
            <a:r>
              <a:rPr lang="en-US" b="1" dirty="0"/>
              <a:t>A bird’s eye view of health data standards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</a:b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2E67FEA-1543-45DC-968A-48116BD0A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104" y="274638"/>
            <a:ext cx="10317296" cy="11430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/>
              <a:t>Upcoming: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CC40724-8150-487D-8A9E-ACC389566A9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669CBC-9B50-4D77-B834-9E11F644C1C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7700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ack and white image of a person holding a sign with a question mark that obscures their face.">
            <a:extLst>
              <a:ext uri="{FF2B5EF4-FFF2-40B4-BE49-F238E27FC236}">
                <a16:creationId xmlns:a16="http://schemas.microsoft.com/office/drawing/2014/main" id="{BD87F6DE-E24E-4FB9-9B28-84B7A8A100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1983" y="4719381"/>
            <a:ext cx="2614078" cy="1529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C9E5DC-FDA1-4F8C-BB3B-79095659E0B6}"/>
              </a:ext>
            </a:extLst>
          </p:cNvPr>
          <p:cNvSpPr txBox="1"/>
          <p:nvPr/>
        </p:nvSpPr>
        <p:spPr>
          <a:xfrm>
            <a:off x="811702" y="1373797"/>
            <a:ext cx="1101344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Please complete our survey – It will open when you leave the session.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Verdana"/>
              </a:rPr>
              <a:t>(You can ignore the WebEx blue survey. We care about the other one.)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Title 4" hidden="1">
            <a:extLst>
              <a:ext uri="{FF2B5EF4-FFF2-40B4-BE49-F238E27FC236}">
                <a16:creationId xmlns:a16="http://schemas.microsoft.com/office/drawing/2014/main" id="{82DAE77C-CE4B-4774-BA7B-8D5AAAFBD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 Slide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CC40724-8150-487D-8A9E-ACC389566A9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669CBC-9B50-4D77-B834-9E11F644C1C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3165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38600"/>
            <a:ext cx="9144000" cy="1786596"/>
          </a:xfrm>
        </p:spPr>
        <p:txBody>
          <a:bodyPr>
            <a:normAutofit/>
          </a:bodyPr>
          <a:lstStyle/>
          <a:p>
            <a:pPr lvl="0"/>
            <a:endParaRPr lang="en-US" sz="2600" dirty="0">
              <a:solidFill>
                <a:schemeClr val="tx1"/>
              </a:solidFill>
            </a:endParaRPr>
          </a:p>
          <a:p>
            <a:pPr lvl="0"/>
            <a:r>
              <a:rPr lang="en-US" sz="2600" dirty="0">
                <a:solidFill>
                  <a:schemeClr val="tx1"/>
                </a:solidFill>
              </a:rPr>
              <a:t>Maureen M. Madden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1500" dirty="0">
                <a:solidFill>
                  <a:schemeClr val="tx1"/>
                </a:solidFill>
              </a:rPr>
              <a:t>National Library of Medicine, National Institutes of Health</a:t>
            </a:r>
          </a:p>
          <a:p>
            <a:pPr lvl="0"/>
            <a:r>
              <a:rPr lang="en-US" sz="1500" dirty="0">
                <a:solidFill>
                  <a:schemeClr val="tx1"/>
                </a:solidFill>
              </a:rPr>
              <a:t>U.S. Department of Health and Human Services</a:t>
            </a:r>
            <a:br>
              <a:rPr lang="en-US" sz="1500" dirty="0">
                <a:solidFill>
                  <a:schemeClr val="tx1"/>
                </a:solidFill>
              </a:rPr>
            </a:br>
            <a:r>
              <a:rPr lang="en-US" sz="1500" dirty="0">
                <a:solidFill>
                  <a:schemeClr val="tx1"/>
                </a:solidFill>
              </a:rPr>
              <a:t>10/04/2018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33732"/>
            <a:ext cx="9144000" cy="2266072"/>
          </a:xfrm>
        </p:spPr>
        <p:txBody>
          <a:bodyPr anchor="ctr">
            <a:normAutofit fontScale="90000"/>
          </a:bodyPr>
          <a:lstStyle/>
          <a:p>
            <a:r>
              <a:rPr lang="en-US" dirty="0">
                <a:effectLst/>
              </a:rPr>
              <a:t>Improving the quality of 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hospital patient care: </a:t>
            </a:r>
            <a:br>
              <a:rPr lang="en-US" dirty="0">
                <a:effectLst/>
              </a:rPr>
            </a:br>
            <a:br>
              <a:rPr lang="en-US" dirty="0">
                <a:effectLst/>
              </a:rPr>
            </a:br>
            <a:r>
              <a:rPr lang="en-US" i="1" dirty="0">
                <a:effectLst/>
              </a:rPr>
              <a:t>The</a:t>
            </a:r>
            <a:r>
              <a:rPr lang="en-US" dirty="0">
                <a:effectLst/>
              </a:rPr>
              <a:t> </a:t>
            </a:r>
            <a:r>
              <a:rPr lang="en-US" i="1" dirty="0">
                <a:effectLst/>
              </a:rPr>
              <a:t>Value Set Authority Center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202839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43000" y="1600200"/>
            <a:ext cx="9677400" cy="5257800"/>
          </a:xfrm>
        </p:spPr>
        <p:txBody>
          <a:bodyPr>
            <a:normAutofit/>
          </a:bodyPr>
          <a:lstStyle/>
          <a:p>
            <a:pPr marL="0" lvl="1" indent="0">
              <a:spcBef>
                <a:spcPts val="600"/>
              </a:spcBef>
              <a:buClr>
                <a:schemeClr val="accent2"/>
              </a:buClr>
              <a:buNone/>
            </a:pPr>
            <a:endParaRPr lang="en-US" dirty="0"/>
          </a:p>
          <a:p>
            <a:pPr marL="0" lvl="1" indent="0" algn="ctr">
              <a:spcBef>
                <a:spcPts val="600"/>
              </a:spcBef>
              <a:buClr>
                <a:schemeClr val="accent2"/>
              </a:buClr>
              <a:buNone/>
            </a:pPr>
            <a:r>
              <a:rPr lang="en-US" dirty="0"/>
              <a:t>Have you heard of, or interacted with, </a:t>
            </a:r>
            <a:br>
              <a:rPr lang="en-US" dirty="0"/>
            </a:br>
            <a:r>
              <a:rPr lang="en-US" dirty="0"/>
              <a:t>the Value Set Authority Center?</a:t>
            </a:r>
            <a:br>
              <a:rPr lang="en-US" dirty="0"/>
            </a:br>
            <a:endParaRPr lang="en-US" dirty="0"/>
          </a:p>
          <a:p>
            <a:pPr marL="0" lvl="1" indent="0" algn="ctr">
              <a:spcBef>
                <a:spcPts val="600"/>
              </a:spcBef>
              <a:buClr>
                <a:schemeClr val="accent2"/>
              </a:buClr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en-US" sz="4800" b="1" dirty="0">
                <a:solidFill>
                  <a:srgbClr val="00B0F0"/>
                </a:solidFill>
              </a:rPr>
              <a:t>Question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9FA9AA-3294-404D-B319-2B75C3DF66C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93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15498D2-2021-40B3-B1F6-5D2C3CB021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What are clinical terminology value sets?</a:t>
            </a:r>
            <a:br>
              <a:rPr lang="en-US" dirty="0"/>
            </a:br>
            <a:endParaRPr lang="en-US" dirty="0"/>
          </a:p>
          <a:p>
            <a:r>
              <a:rPr lang="en-US" dirty="0"/>
              <a:t>What problem does Value Set Authority Center solve?</a:t>
            </a:r>
            <a:br>
              <a:rPr lang="en-US" dirty="0"/>
            </a:br>
            <a:endParaRPr lang="en-US" dirty="0"/>
          </a:p>
          <a:p>
            <a:r>
              <a:rPr lang="en-US" dirty="0"/>
              <a:t>Why should librarians care?</a:t>
            </a:r>
            <a:br>
              <a:rPr lang="en-US" dirty="0"/>
            </a:br>
            <a:endParaRPr lang="en-US" dirty="0"/>
          </a:p>
          <a:p>
            <a:r>
              <a:rPr lang="en-US" dirty="0"/>
              <a:t>VSAC overview</a:t>
            </a:r>
            <a:br>
              <a:rPr lang="en-US" dirty="0"/>
            </a:br>
            <a:endParaRPr lang="en-US" dirty="0"/>
          </a:p>
          <a:p>
            <a:r>
              <a:rPr lang="en-US" dirty="0"/>
              <a:t>Accessing VSAC 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FEDF67D-AE31-4519-99EE-C634E0E49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52400"/>
            <a:ext cx="9144000" cy="1066800"/>
          </a:xfrm>
        </p:spPr>
        <p:txBody>
          <a:bodyPr/>
          <a:lstStyle/>
          <a:p>
            <a:pPr algn="ctr"/>
            <a:r>
              <a:rPr lang="en-US" dirty="0"/>
              <a:t>Agenda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7DFD39-09F7-4004-A77D-C2F61FDFF8D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9FA9AA-3294-404D-B319-2B75C3DF66C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277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71BDD2-718D-4ACB-AAC9-0D75DB483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05000"/>
            <a:ext cx="10972800" cy="4481570"/>
          </a:xfrm>
        </p:spPr>
        <p:txBody>
          <a:bodyPr/>
          <a:lstStyle/>
          <a:p>
            <a:r>
              <a:rPr lang="en-US" dirty="0"/>
              <a:t>What are value sets?</a:t>
            </a:r>
          </a:p>
          <a:p>
            <a:r>
              <a:rPr lang="en-US" dirty="0"/>
              <a:t>What is the Value Set Authority Center (VSAC)?</a:t>
            </a:r>
          </a:p>
          <a:p>
            <a:r>
              <a:rPr lang="en-US" dirty="0"/>
              <a:t>Why should I care about VSAC? </a:t>
            </a:r>
          </a:p>
          <a:p>
            <a:r>
              <a:rPr lang="en-US" dirty="0"/>
              <a:t>How is VSAC used?</a:t>
            </a:r>
          </a:p>
          <a:p>
            <a:r>
              <a:rPr lang="en-US" dirty="0"/>
              <a:t>Who uses VSAC?</a:t>
            </a:r>
          </a:p>
          <a:p>
            <a:r>
              <a:rPr lang="en-US" dirty="0"/>
              <a:t>How do I help a library user search VSAC?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E0FBEE0-0F34-4561-91F7-36331E060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dirty="0"/>
              <a:t>After this webinar, you will know…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F3B6B0-122A-4D2E-A610-B2EB6BF662A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9FA9AA-3294-404D-B319-2B75C3DF66C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742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81200" y="1905000"/>
            <a:ext cx="8229600" cy="4572000"/>
          </a:xfrm>
        </p:spPr>
        <p:txBody>
          <a:bodyPr/>
          <a:lstStyle/>
          <a:p>
            <a:pPr marL="0" lvl="1" indent="0" algn="ctr">
              <a:spcBef>
                <a:spcPts val="600"/>
              </a:spcBef>
              <a:buClr>
                <a:schemeClr val="accent2"/>
              </a:buClr>
              <a:buNone/>
            </a:pPr>
            <a:r>
              <a:rPr lang="en-US" sz="2600" dirty="0"/>
              <a:t>A </a:t>
            </a:r>
            <a:r>
              <a:rPr lang="en-US" sz="2600" b="1" i="1" dirty="0"/>
              <a:t>list of codes </a:t>
            </a:r>
            <a:r>
              <a:rPr lang="en-US" sz="2600" dirty="0"/>
              <a:t>and their terms derived from standard vocabularies and used to </a:t>
            </a:r>
            <a:r>
              <a:rPr lang="en-US" sz="2600" b="1" i="1" dirty="0"/>
              <a:t>define clinical concepts </a:t>
            </a:r>
            <a:r>
              <a:rPr lang="en-US" sz="2600" dirty="0"/>
              <a:t>(like diabetes, blood-sugar lab tests, smoking cessation, antibiotic prescriptions) to support effective and interoperable health information exchange.</a:t>
            </a:r>
            <a:endParaRPr lang="en-US" sz="2600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2400"/>
            <a:ext cx="9144000" cy="1066800"/>
          </a:xfrm>
        </p:spPr>
        <p:txBody>
          <a:bodyPr/>
          <a:lstStyle/>
          <a:p>
            <a:pPr algn="ctr"/>
            <a:r>
              <a:rPr lang="en-US" dirty="0"/>
              <a:t>What is a Value Set?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9FA9AA-3294-404D-B319-2B75C3DF66C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693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8CC70BE-363F-42AC-9528-BB3954380659}"/>
              </a:ext>
            </a:extLst>
          </p:cNvPr>
          <p:cNvSpPr txBox="1"/>
          <p:nvPr/>
        </p:nvSpPr>
        <p:spPr>
          <a:xfrm>
            <a:off x="-79537" y="5653338"/>
            <a:ext cx="76274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Excerpt from https://vsac.nlm.nih.gov/valueset/2.16.840.1.113883.3.464.1003.103.11.1003/expansion</a:t>
            </a:r>
          </a:p>
        </p:txBody>
      </p:sp>
      <p:pic>
        <p:nvPicPr>
          <p:cNvPr id="4" name="Picture 3" descr="Excerpt from the Diabetes Value Set showing the codes and their descriptor names.">
            <a:extLst>
              <a:ext uri="{FF2B5EF4-FFF2-40B4-BE49-F238E27FC236}">
                <a16:creationId xmlns:a16="http://schemas.microsoft.com/office/drawing/2014/main" id="{4E62BC6E-257F-4DDC-90B0-56299C63FD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1670478"/>
            <a:ext cx="6553200" cy="356993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6700" y="1072680"/>
            <a:ext cx="1165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                   Value Set Name</a:t>
            </a:r>
            <a:r>
              <a:rPr lang="en-US" dirty="0"/>
              <a:t>: Diabetes             </a:t>
            </a:r>
            <a:r>
              <a:rPr lang="en-US" b="1" dirty="0"/>
              <a:t>Standard Vocabulary</a:t>
            </a:r>
            <a:r>
              <a:rPr lang="en-US" dirty="0"/>
              <a:t>:  SNOMED CT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5167"/>
            <a:ext cx="9144000" cy="1085906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Example: “Diabetes” Value Set</a:t>
            </a:r>
          </a:p>
        </p:txBody>
      </p:sp>
    </p:spTree>
    <p:extLst>
      <p:ext uri="{BB962C8B-B14F-4D97-AF65-F5344CB8AC3E}">
        <p14:creationId xmlns:p14="http://schemas.microsoft.com/office/powerpoint/2010/main" val="2808281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FE668E2-4D5D-4FD5-852E-3743BA10A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24000"/>
            <a:ext cx="121920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The Value Set Authority Center is a repository and authoring tool for public clinical terminology value sets created by external programs to be used for interoperability in health information technology tools.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sz="2400" dirty="0"/>
              <a:t>Holds lists of terminology codes and corresponding terms</a:t>
            </a:r>
          </a:p>
          <a:p>
            <a:pPr lvl="1"/>
            <a:r>
              <a:rPr lang="en-US" sz="2400" dirty="0"/>
              <a:t>Hosts standard clinical vocabularies </a:t>
            </a:r>
          </a:p>
          <a:p>
            <a:pPr lvl="1"/>
            <a:r>
              <a:rPr lang="en-US" sz="2400" dirty="0"/>
              <a:t>Allows federal agencies, academics and others to define sets of clinical concepts to support effective and interoperable health information exchange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B2A488F-12B2-4D56-A45D-58977A70C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is VSAC?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EB6073-ED37-4338-8169-BCE82F66740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9FA9AA-3294-404D-B319-2B75C3DF66C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3577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IH NLM White wide.potx" id="{75A6CFD1-C243-4243-AEDC-DD99682156A9}" vid="{5B682493-D44A-4463-ABC3-895D05FECC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NLM White wide</Template>
  <TotalTime>738</TotalTime>
  <Words>777</Words>
  <Application>Microsoft Office PowerPoint</Application>
  <PresentationFormat>Widescreen</PresentationFormat>
  <Paragraphs>165</Paragraphs>
  <Slides>27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ＭＳ Ｐゴシック</vt:lpstr>
      <vt:lpstr>Arial</vt:lpstr>
      <vt:lpstr>Calibri</vt:lpstr>
      <vt:lpstr>Palatino Linotype</vt:lpstr>
      <vt:lpstr>Times New Roman</vt:lpstr>
      <vt:lpstr>Verdana</vt:lpstr>
      <vt:lpstr>Wingdings</vt:lpstr>
      <vt:lpstr>Office Theme</vt:lpstr>
      <vt:lpstr>Clinical Information, Librarians and the NLM:</vt:lpstr>
      <vt:lpstr>The goals of the series are for you to be able to: </vt:lpstr>
      <vt:lpstr>Improving the quality of  hospital patient care:   The Value Set Authority Center</vt:lpstr>
      <vt:lpstr>Question</vt:lpstr>
      <vt:lpstr>Agenda</vt:lpstr>
      <vt:lpstr> After this webinar, you will know…</vt:lpstr>
      <vt:lpstr>What is a Value Set?</vt:lpstr>
      <vt:lpstr>Example: “Diabetes” Value Set</vt:lpstr>
      <vt:lpstr>What is VSAC?</vt:lpstr>
      <vt:lpstr>Value Set Authority Center: NLM’s Role </vt:lpstr>
      <vt:lpstr>History and Purpose of VSAC</vt:lpstr>
      <vt:lpstr>Who Makes Value Sets?</vt:lpstr>
      <vt:lpstr>What are Value Sets Used For?</vt:lpstr>
      <vt:lpstr>Clinical Data Registries</vt:lpstr>
      <vt:lpstr>Example Use Case:   Centers for Medicare &amp; Medicaid Services  Electronic Clinical Quality Measures</vt:lpstr>
      <vt:lpstr>Question 2</vt:lpstr>
      <vt:lpstr>CMS Clinical Quality Measures (eCQMs)</vt:lpstr>
      <vt:lpstr>Hemoglobin A1c Test for Pediatric Patients https://ecqi.healthit.gov/ecqm/measures/cms148v4  </vt:lpstr>
      <vt:lpstr>Clinical Quality Measure  (implementation)</vt:lpstr>
      <vt:lpstr>Clinical Quality Measure (implementation)</vt:lpstr>
      <vt:lpstr>Diabetes Value Set</vt:lpstr>
      <vt:lpstr>Value Set Authority Center: access eCQM value sets</vt:lpstr>
      <vt:lpstr>Use the Download tab in VSAC to find the prepackaged and up to date specified value sets required for each clinical quality measure reporting period.</vt:lpstr>
      <vt:lpstr>You have learned…</vt:lpstr>
      <vt:lpstr>What questions do you have?</vt:lpstr>
      <vt:lpstr>Upcoming:</vt:lpstr>
      <vt:lpstr>Survey Slide</vt:lpstr>
    </vt:vector>
  </TitlesOfParts>
  <Company>National Library of Medicine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Majewski, Kate B. (NIH/NLM) [E]</dc:creator>
  <cp:lastModifiedBy>Helson, Sarah (NIH/NLM) [E]</cp:lastModifiedBy>
  <cp:revision>88</cp:revision>
  <dcterms:created xsi:type="dcterms:W3CDTF">2018-09-04T13:59:15Z</dcterms:created>
  <dcterms:modified xsi:type="dcterms:W3CDTF">2018-10-09T20:57:37Z</dcterms:modified>
</cp:coreProperties>
</file>