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416" r:id="rId5"/>
    <p:sldId id="389" r:id="rId6"/>
    <p:sldId id="320" r:id="rId7"/>
    <p:sldId id="429" r:id="rId8"/>
    <p:sldId id="269" r:id="rId9"/>
    <p:sldId id="267" r:id="rId10"/>
    <p:sldId id="298" r:id="rId11"/>
    <p:sldId id="270" r:id="rId12"/>
    <p:sldId id="279" r:id="rId13"/>
    <p:sldId id="293" r:id="rId14"/>
    <p:sldId id="322" r:id="rId15"/>
    <p:sldId id="396" r:id="rId16"/>
    <p:sldId id="323" r:id="rId17"/>
    <p:sldId id="398" r:id="rId18"/>
    <p:sldId id="385" r:id="rId19"/>
    <p:sldId id="386" r:id="rId20"/>
    <p:sldId id="422" r:id="rId21"/>
    <p:sldId id="423" r:id="rId22"/>
    <p:sldId id="387" r:id="rId23"/>
    <p:sldId id="325" r:id="rId24"/>
    <p:sldId id="431" r:id="rId25"/>
    <p:sldId id="421" r:id="rId26"/>
    <p:sldId id="420" r:id="rId27"/>
    <p:sldId id="326" r:id="rId28"/>
    <p:sldId id="327" r:id="rId29"/>
    <p:sldId id="328" r:id="rId30"/>
    <p:sldId id="390" r:id="rId31"/>
    <p:sldId id="391" r:id="rId32"/>
    <p:sldId id="329" r:id="rId33"/>
    <p:sldId id="330" r:id="rId34"/>
    <p:sldId id="331" r:id="rId35"/>
    <p:sldId id="332" r:id="rId36"/>
    <p:sldId id="334" r:id="rId37"/>
    <p:sldId id="430" r:id="rId38"/>
    <p:sldId id="337" r:id="rId39"/>
    <p:sldId id="338" r:id="rId40"/>
    <p:sldId id="392" r:id="rId41"/>
    <p:sldId id="418" r:id="rId42"/>
    <p:sldId id="410" r:id="rId43"/>
    <p:sldId id="411" r:id="rId44"/>
    <p:sldId id="428" r:id="rId45"/>
    <p:sldId id="417" r:id="rId46"/>
  </p:sldIdLst>
  <p:sldSz cx="9144000" cy="5143500" type="screen16x9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4F4"/>
    <a:srgbClr val="2055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84" autoAdjust="0"/>
    <p:restoredTop sz="83410" autoAdjust="0"/>
  </p:normalViewPr>
  <p:slideViewPr>
    <p:cSldViewPr>
      <p:cViewPr varScale="1">
        <p:scale>
          <a:sx n="126" d="100"/>
          <a:sy n="126" d="100"/>
        </p:scale>
        <p:origin x="79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3005" y="77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909C4-F631-4403-868A-26DE2451C879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D4CA9-79C5-4435-A0C0-FC52D11BCD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080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C0CA21F-2A30-430B-AF0C-FE22EB99A15E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950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F9EC9C3-BA0D-4E04-B6DE-3FF73605F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39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776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39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84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50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90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51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79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16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53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Can get out of hand quick: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5000 authors paper: Efetch –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pubmed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–id 26024162 –format abstract</a:t>
            </a:r>
          </a:p>
          <a:p>
            <a:pPr lvl="3"/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careful with your testing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EC9C3-BA0D-4E04-B6DE-3FF73605FEE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7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Logo of the U.S. Department of Health &amp; Human Services" title="HHS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6512" y="4743450"/>
            <a:ext cx="535369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44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286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774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D6EC8B-9E95-4567-92FB-64514F577C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89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157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047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815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1857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8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9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62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EC8B-9E95-4567-92FB-64514F577C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4673148"/>
            <a:ext cx="9144000" cy="527503"/>
          </a:xfrm>
          <a:prstGeom prst="rect">
            <a:avLst/>
          </a:prstGeom>
          <a:solidFill>
            <a:srgbClr val="2055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4673148"/>
            <a:ext cx="2994000" cy="48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4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guide.nlm.nih.gov/" TargetMode="External"/><Relationship Id="rId2" Type="http://schemas.openxmlformats.org/officeDocument/2006/relationships/hyperlink" Target="https://youtu.be/XgaE4VIaJq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guide.nlm.nih.gov/contact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7572"/>
            <a:ext cx="7772400" cy="66675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The Insider’s Guide to Accessing NLM Data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0708"/>
            <a:ext cx="6400800" cy="103108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Part 1: Getting PubMed Data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3562350"/>
            <a:ext cx="762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US" sz="2600" dirty="0">
              <a:solidFill>
                <a:schemeClr val="tx1"/>
              </a:solidFill>
            </a:endParaRP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Library of Medicine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National Institutes of Health</a:t>
            </a:r>
          </a:p>
          <a:p>
            <a:pPr algn="r"/>
            <a:r>
              <a:rPr lang="en-US" sz="1700" dirty="0">
                <a:solidFill>
                  <a:schemeClr val="tx1"/>
                </a:solidFill>
              </a:rPr>
              <a:t>U.S. Department of Health and Human Services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939843" y="1047750"/>
            <a:ext cx="5264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latin typeface="+mj-lt"/>
                <a:ea typeface="+mj-ea"/>
                <a:cs typeface="+mj-cs"/>
              </a:rPr>
              <a:t>EDirect </a:t>
            </a:r>
            <a:r>
              <a:rPr lang="en-US" sz="4800">
                <a:latin typeface="+mj-lt"/>
                <a:ea typeface="+mj-ea"/>
                <a:cs typeface="+mj-cs"/>
              </a:rPr>
              <a:t>for PubMed</a:t>
            </a:r>
            <a:endParaRPr lang="en-US" sz="4800" dirty="0"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43100" y="2648712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Peter Seibert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8" y="2801021"/>
            <a:ext cx="2055559" cy="175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9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Developed by NCBI</a:t>
            </a:r>
          </a:p>
          <a:p>
            <a:r>
              <a:rPr lang="en-US" dirty="0"/>
              <a:t>Set of tools with the E-utilities URL creation rules built in</a:t>
            </a:r>
          </a:p>
          <a:p>
            <a:r>
              <a:rPr lang="en-US" dirty="0"/>
              <a:t>Can extract the specific data you need from the PubMed XML</a:t>
            </a:r>
          </a:p>
          <a:p>
            <a:r>
              <a:rPr lang="en-US" dirty="0"/>
              <a:t>Works in a Unix environment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23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Unix?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operating system that allows you to interact directly with your computer</a:t>
            </a:r>
          </a:p>
          <a:p>
            <a:r>
              <a:rPr lang="en-US" dirty="0"/>
              <a:t>Interact via a command-line interface</a:t>
            </a:r>
          </a:p>
          <a:p>
            <a:pPr lvl="1"/>
            <a:r>
              <a:rPr lang="en-US" dirty="0" err="1"/>
              <a:t>a.k.a</a:t>
            </a:r>
            <a:r>
              <a:rPr lang="en-US" dirty="0"/>
              <a:t> "shell", "terminal"</a:t>
            </a:r>
          </a:p>
          <a:p>
            <a:r>
              <a:rPr lang="en-US" dirty="0"/>
              <a:t>Developed in the 1970s</a:t>
            </a:r>
          </a:p>
          <a:p>
            <a:pPr lvl="1"/>
            <a:r>
              <a:rPr lang="en-US" dirty="0"/>
              <a:t>Looks old-fashioned, but still around for a reason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6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Unix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Built to work with files</a:t>
            </a:r>
          </a:p>
          <a:p>
            <a:r>
              <a:rPr lang="en-US" dirty="0"/>
              <a:t>Modular design</a:t>
            </a:r>
          </a:p>
          <a:p>
            <a:pPr lvl="1"/>
            <a:r>
              <a:rPr lang="en-US" dirty="0"/>
              <a:t>Each program does one thing well</a:t>
            </a:r>
          </a:p>
          <a:p>
            <a:pPr lvl="1"/>
            <a:r>
              <a:rPr lang="en-US" dirty="0"/>
              <a:t>May be many different ways to do the same thing</a:t>
            </a:r>
          </a:p>
          <a:p>
            <a:r>
              <a:rPr lang="en-US" dirty="0"/>
              <a:t>Combine multiple programs together in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10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Unix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Commands</a:t>
            </a:r>
            <a:r>
              <a:rPr lang="en-US" dirty="0"/>
              <a:t> are instructions given by a user telling a computer to do something</a:t>
            </a:r>
          </a:p>
          <a:p>
            <a:r>
              <a:rPr lang="en-US" b="1" dirty="0"/>
              <a:t>Arguments </a:t>
            </a:r>
            <a:r>
              <a:rPr lang="en-US" dirty="0"/>
              <a:t>provide data to be used as input, or modify the behavior of a command.</a:t>
            </a:r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0" y="3790950"/>
            <a:ext cx="27813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esearch</a:t>
            </a:r>
            <a:r>
              <a:rPr lang="en-US" sz="1800" dirty="0">
                <a:latin typeface="Lucida Console" panose="020B0609040504020204" pitchFamily="49" charset="0"/>
              </a:rPr>
              <a:t>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sz="1800" dirty="0" err="1">
                <a:latin typeface="Lucida Console" panose="020B0609040504020204" pitchFamily="49" charset="0"/>
              </a:rPr>
              <a:t>einfo</a:t>
            </a:r>
            <a:r>
              <a:rPr lang="en-US" sz="1800" dirty="0">
                <a:latin typeface="Lucida Console" panose="020B0609040504020204" pitchFamily="49" charset="0"/>
              </a:rPr>
              <a:t> -</a:t>
            </a:r>
            <a:r>
              <a:rPr lang="en-US" sz="1800" dirty="0" err="1">
                <a:latin typeface="Lucida Console" panose="020B0609040504020204" pitchFamily="49" charset="0"/>
              </a:rPr>
              <a:t>dbs</a:t>
            </a:r>
            <a:endParaRPr lang="en-US" sz="1800" dirty="0">
              <a:latin typeface="Lucida Console" panose="020B0609040504020204" pitchFamily="49" charset="0"/>
            </a:endParaRPr>
          </a:p>
        </p:txBody>
      </p:sp>
      <p:sp>
        <p:nvSpPr>
          <p:cNvPr id="6" name="Escaped Box"/>
          <p:cNvSpPr/>
          <p:nvPr/>
        </p:nvSpPr>
        <p:spPr>
          <a:xfrm>
            <a:off x="3048000" y="3799114"/>
            <a:ext cx="1143000" cy="3708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Escaped Box"/>
          <p:cNvSpPr/>
          <p:nvPr/>
        </p:nvSpPr>
        <p:spPr>
          <a:xfrm>
            <a:off x="3048000" y="4169993"/>
            <a:ext cx="914400" cy="3067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scaped Box"/>
          <p:cNvSpPr/>
          <p:nvPr/>
        </p:nvSpPr>
        <p:spPr>
          <a:xfrm>
            <a:off x="4191000" y="3799113"/>
            <a:ext cx="1638300" cy="3708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scaped Box"/>
          <p:cNvSpPr/>
          <p:nvPr/>
        </p:nvSpPr>
        <p:spPr>
          <a:xfrm>
            <a:off x="3962400" y="4178156"/>
            <a:ext cx="609600" cy="2985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Combining Commands Together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Introducing "|"</a:t>
            </a:r>
          </a:p>
          <a:p>
            <a:pPr lvl="1"/>
            <a:r>
              <a:rPr lang="en-US" dirty="0"/>
              <a:t>Shift-backslash (above the Enter key)</a:t>
            </a:r>
          </a:p>
          <a:p>
            <a:r>
              <a:rPr lang="en-US" dirty="0"/>
              <a:t>"Pipes" the output of one command into the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499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didn't it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Unix, the details matter</a:t>
            </a:r>
          </a:p>
          <a:p>
            <a:r>
              <a:rPr lang="en-US" dirty="0"/>
              <a:t>Unix can be "uncommunicative"</a:t>
            </a:r>
          </a:p>
          <a:p>
            <a:r>
              <a:rPr lang="en-US" dirty="0"/>
              <a:t>Have patience, be willing to experiment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975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Unix/EDirect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 early and often.</a:t>
            </a:r>
          </a:p>
          <a:p>
            <a:r>
              <a:rPr lang="en-US" dirty="0"/>
              <a:t>Try each command separately.</a:t>
            </a:r>
          </a:p>
          <a:p>
            <a:r>
              <a:rPr lang="en-US" dirty="0"/>
              <a:t>Use small sets of dummy data.</a:t>
            </a:r>
          </a:p>
          <a:p>
            <a:r>
              <a:rPr lang="en-US" dirty="0"/>
              <a:t>Know when to ask for help!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36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Cygwin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Copy: Ctrl + Insert</a:t>
            </a:r>
          </a:p>
          <a:p>
            <a:pPr lvl="1"/>
            <a:r>
              <a:rPr lang="en-US" b="1" dirty="0"/>
              <a:t>Not Ctrl + C!</a:t>
            </a:r>
          </a:p>
          <a:p>
            <a:r>
              <a:rPr lang="en-US" dirty="0"/>
              <a:t>Paste: Shift + Insert</a:t>
            </a:r>
          </a:p>
          <a:p>
            <a:pPr lvl="1"/>
            <a:r>
              <a:rPr lang="en-US" b="1" dirty="0"/>
              <a:t>Not Ctrl + V!</a:t>
            </a:r>
          </a:p>
          <a:p>
            <a:r>
              <a:rPr lang="en-US" dirty="0"/>
              <a:t>Adjustable in Cygwin options.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06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all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Ctrl + C = Cancel</a:t>
            </a:r>
          </a:p>
          <a:p>
            <a:pPr lvl="1"/>
            <a:r>
              <a:rPr lang="en-US" dirty="0"/>
              <a:t>Quick way out of a mistake</a:t>
            </a:r>
          </a:p>
          <a:p>
            <a:r>
              <a:rPr lang="en-US" dirty="0"/>
              <a:t>Up and Down arrows cycle through history</a:t>
            </a:r>
          </a:p>
          <a:p>
            <a:pPr lvl="1"/>
            <a:r>
              <a:rPr lang="en-US" dirty="0"/>
              <a:t>Helpful to edit or re-run recent commands</a:t>
            </a:r>
          </a:p>
          <a:p>
            <a:r>
              <a:rPr lang="en-US" dirty="0"/>
              <a:t>"clear" clears your screen</a:t>
            </a:r>
          </a:p>
          <a:p>
            <a:pPr lvl="1"/>
            <a:r>
              <a:rPr lang="en-US" dirty="0"/>
              <a:t>Doesn't clear your history!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992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Searches a database and returns the unique identifiers of every record that meets your search criteria</a:t>
            </a:r>
          </a:p>
          <a:p>
            <a:r>
              <a:rPr lang="en-US" dirty="0"/>
              <a:t>For PubMed, that would be the PMIDs of every PubMed record that matches our query.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9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EDirect for PubMed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Part 1: Getting PubMed Data</a:t>
            </a:r>
          </a:p>
          <a:p>
            <a:r>
              <a:rPr lang="en-US" dirty="0"/>
              <a:t>Part 2: Extracting Data from XML</a:t>
            </a:r>
          </a:p>
          <a:p>
            <a:r>
              <a:rPr lang="en-US" dirty="0"/>
              <a:t>Part 3: Formatting Results and Unix tools</a:t>
            </a:r>
          </a:p>
          <a:p>
            <a:r>
              <a:rPr lang="en-US" dirty="0"/>
              <a:t>Part 4: </a:t>
            </a:r>
            <a:r>
              <a:rPr lang="en-US" dirty="0" err="1"/>
              <a:t>xtract</a:t>
            </a:r>
            <a:r>
              <a:rPr lang="en-US" dirty="0"/>
              <a:t> Conditional Arguments</a:t>
            </a:r>
          </a:p>
          <a:p>
            <a:r>
              <a:rPr lang="en-US" dirty="0"/>
              <a:t>Part 5: Developing and Building Scripts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139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"seasonal affective disorder"</a:t>
            </a:r>
          </a:p>
        </p:txBody>
      </p:sp>
    </p:spTree>
    <p:extLst>
      <p:ext uri="{BB962C8B-B14F-4D97-AF65-F5344CB8AC3E}">
        <p14:creationId xmlns:p14="http://schemas.microsoft.com/office/powerpoint/2010/main" val="66044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46014-A629-4DE8-969C-272A4BDD0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Search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123859-0C30-4E9F-8E41-0977409B85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A3BCE66-F519-4A8F-B67C-6021032394A6}"/>
              </a:ext>
            </a:extLst>
          </p:cNvPr>
          <p:cNvSpPr txBox="1">
            <a:spLocks/>
          </p:cNvSpPr>
          <p:nvPr/>
        </p:nvSpPr>
        <p:spPr>
          <a:xfrm>
            <a:off x="266700" y="1123950"/>
            <a:ext cx="8610600" cy="421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"seasonal affective disorder“ -log</a:t>
            </a:r>
          </a:p>
        </p:txBody>
      </p:sp>
    </p:spTree>
    <p:extLst>
      <p:ext uri="{BB962C8B-B14F-4D97-AF65-F5344CB8AC3E}">
        <p14:creationId xmlns:p14="http://schemas.microsoft.com/office/powerpoint/2010/main" val="452194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like you do in PubMed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Boolean AND/OR/NOT</a:t>
            </a:r>
          </a:p>
          <a:p>
            <a:r>
              <a:rPr lang="en-US" dirty="0"/>
              <a:t>Field Tags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343150"/>
            <a:ext cx="8229600" cy="4214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"malaria AND </a:t>
            </a:r>
            <a:r>
              <a:rPr lang="en-US" sz="1800" dirty="0" err="1">
                <a:latin typeface="Lucida Console" panose="020B0609040504020204" pitchFamily="49" charset="0"/>
              </a:rPr>
              <a:t>jama</a:t>
            </a:r>
            <a:r>
              <a:rPr lang="en-US" sz="1800" dirty="0">
                <a:latin typeface="Lucida Console" panose="020B0609040504020204" pitchFamily="49" charset="0"/>
              </a:rPr>
              <a:t>[journal]"</a:t>
            </a:r>
          </a:p>
        </p:txBody>
      </p:sp>
    </p:spTree>
    <p:extLst>
      <p:ext uri="{BB962C8B-B14F-4D97-AF65-F5344CB8AC3E}">
        <p14:creationId xmlns:p14="http://schemas.microsoft.com/office/powerpoint/2010/main" val="4105884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Restricting by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-</a:t>
            </a:r>
            <a:r>
              <a:rPr lang="en-US" dirty="0" err="1"/>
              <a:t>datetype</a:t>
            </a:r>
            <a:r>
              <a:rPr lang="en-US" dirty="0"/>
              <a:t> to specify date field</a:t>
            </a:r>
          </a:p>
          <a:p>
            <a:r>
              <a:rPr lang="en-US" dirty="0"/>
              <a:t>Use -</a:t>
            </a:r>
            <a:r>
              <a:rPr lang="en-US" dirty="0" err="1"/>
              <a:t>mindate</a:t>
            </a:r>
            <a:r>
              <a:rPr lang="en-US" dirty="0"/>
              <a:t> and -</a:t>
            </a:r>
            <a:r>
              <a:rPr lang="en-US" dirty="0" err="1"/>
              <a:t>maxdate</a:t>
            </a:r>
            <a:r>
              <a:rPr lang="en-US" dirty="0"/>
              <a:t> to specify range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9059" y="2885772"/>
            <a:ext cx="8229600" cy="588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>
                <a:latin typeface="Lucida Console" panose="020B0609040504020204" pitchFamily="49" charset="0"/>
              </a:rPr>
              <a:t>search –</a:t>
            </a:r>
            <a:r>
              <a:rPr lang="en-US" sz="1700" dirty="0" err="1">
                <a:latin typeface="Lucida Console" panose="020B0609040504020204" pitchFamily="49" charset="0"/>
              </a:rPr>
              <a:t>db</a:t>
            </a:r>
            <a:r>
              <a:rPr lang="en-US" sz="1700" dirty="0">
                <a:latin typeface="Lucida Console" panose="020B0609040504020204" pitchFamily="49" charset="0"/>
              </a:rPr>
              <a:t> </a:t>
            </a:r>
            <a:r>
              <a:rPr lang="en-US" sz="1700" dirty="0" err="1">
                <a:latin typeface="Lucida Console" panose="020B0609040504020204" pitchFamily="49" charset="0"/>
              </a:rPr>
              <a:t>pubmed</a:t>
            </a:r>
            <a:r>
              <a:rPr lang="en-US" sz="1700" dirty="0">
                <a:latin typeface="Lucida Console" panose="020B0609040504020204" pitchFamily="49" charset="0"/>
              </a:rPr>
              <a:t> –query "malaria AND </a:t>
            </a:r>
            <a:r>
              <a:rPr lang="en-US" sz="1700" dirty="0" err="1">
                <a:latin typeface="Lucida Console" panose="020B0609040504020204" pitchFamily="49" charset="0"/>
              </a:rPr>
              <a:t>jama</a:t>
            </a:r>
            <a:r>
              <a:rPr lang="en-US" sz="1700" dirty="0">
                <a:latin typeface="Lucida Console" panose="020B0609040504020204" pitchFamily="49" charset="0"/>
              </a:rPr>
              <a:t>[journal]" \</a:t>
            </a:r>
          </a:p>
          <a:p>
            <a:pPr marL="0" indent="0">
              <a:buNone/>
            </a:pPr>
            <a:r>
              <a:rPr lang="en-US" sz="1700" dirty="0">
                <a:latin typeface="Lucida Console" panose="020B0609040504020204" pitchFamily="49" charset="0"/>
              </a:rPr>
              <a:t>–</a:t>
            </a:r>
            <a:r>
              <a:rPr lang="en-US" sz="1700" dirty="0" err="1">
                <a:latin typeface="Lucida Console" panose="020B0609040504020204" pitchFamily="49" charset="0"/>
              </a:rPr>
              <a:t>datetype</a:t>
            </a:r>
            <a:r>
              <a:rPr lang="en-US" sz="1700" dirty="0">
                <a:latin typeface="Lucida Console" panose="020B0609040504020204" pitchFamily="49" charset="0"/>
              </a:rPr>
              <a:t> PDAT –</a:t>
            </a:r>
            <a:r>
              <a:rPr lang="en-US" sz="1700" dirty="0" err="1">
                <a:latin typeface="Lucida Console" panose="020B0609040504020204" pitchFamily="49" charset="0"/>
              </a:rPr>
              <a:t>mindate</a:t>
            </a:r>
            <a:r>
              <a:rPr lang="en-US" sz="1700" dirty="0">
                <a:latin typeface="Lucida Console" panose="020B0609040504020204" pitchFamily="49" charset="0"/>
              </a:rPr>
              <a:t> 2015 –</a:t>
            </a:r>
            <a:r>
              <a:rPr lang="en-US" sz="1700" dirty="0" err="1">
                <a:latin typeface="Lucida Console" panose="020B0609040504020204" pitchFamily="49" charset="0"/>
              </a:rPr>
              <a:t>maxdate</a:t>
            </a:r>
            <a:r>
              <a:rPr lang="en-US" sz="1700" dirty="0">
                <a:latin typeface="Lucida Console" panose="020B0609040504020204" pitchFamily="49" charset="0"/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27915406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careful with quotes!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cancer AND "science"[journal]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Our -query is enclosed in quotes.</a:t>
            </a:r>
          </a:p>
          <a:p>
            <a:r>
              <a:rPr lang="en-US" dirty="0"/>
              <a:t>If you have to use quotes within your search string, put "\" before them.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Escaped"/>
          <p:cNvSpPr txBox="1">
            <a:spLocks/>
          </p:cNvSpPr>
          <p:nvPr/>
        </p:nvSpPr>
        <p:spPr>
          <a:xfrm>
            <a:off x="457200" y="1885950"/>
            <a:ext cx="8001000" cy="380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>
                <a:latin typeface="Lucida Console" panose="020B0609040504020204" pitchFamily="49" charset="0"/>
              </a:rPr>
              <a:t>esearch -</a:t>
            </a:r>
            <a:r>
              <a:rPr lang="en-US" sz="1700" dirty="0" err="1">
                <a:latin typeface="Lucida Console" panose="020B0609040504020204" pitchFamily="49" charset="0"/>
              </a:rPr>
              <a:t>db</a:t>
            </a:r>
            <a:r>
              <a:rPr lang="en-US" sz="1700" dirty="0">
                <a:latin typeface="Lucida Console" panose="020B0609040504020204" pitchFamily="49" charset="0"/>
              </a:rPr>
              <a:t> </a:t>
            </a:r>
            <a:r>
              <a:rPr lang="en-US" sz="1700" dirty="0" err="1">
                <a:latin typeface="Lucida Console" panose="020B0609040504020204" pitchFamily="49" charset="0"/>
              </a:rPr>
              <a:t>pubmed</a:t>
            </a:r>
            <a:r>
              <a:rPr lang="en-US" sz="1700" dirty="0">
                <a:latin typeface="Lucida Console" panose="020B0609040504020204" pitchFamily="49" charset="0"/>
              </a:rPr>
              <a:t> -query "cancer AND \"science\"[journal]"</a:t>
            </a:r>
          </a:p>
        </p:txBody>
      </p:sp>
      <p:sp>
        <p:nvSpPr>
          <p:cNvPr id="8" name="Not Escaped"/>
          <p:cNvSpPr txBox="1">
            <a:spLocks/>
          </p:cNvSpPr>
          <p:nvPr/>
        </p:nvSpPr>
        <p:spPr>
          <a:xfrm>
            <a:off x="457200" y="1885949"/>
            <a:ext cx="8001000" cy="380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>
                <a:latin typeface="Lucida Console" panose="020B0609040504020204" pitchFamily="49" charset="0"/>
              </a:rPr>
              <a:t>esearch -</a:t>
            </a:r>
            <a:r>
              <a:rPr lang="en-US" sz="1700" dirty="0" err="1">
                <a:latin typeface="Lucida Console" panose="020B0609040504020204" pitchFamily="49" charset="0"/>
              </a:rPr>
              <a:t>db</a:t>
            </a:r>
            <a:r>
              <a:rPr lang="en-US" sz="1700" dirty="0">
                <a:latin typeface="Lucida Console" panose="020B0609040504020204" pitchFamily="49" charset="0"/>
              </a:rPr>
              <a:t> </a:t>
            </a:r>
            <a:r>
              <a:rPr lang="en-US" sz="1700" dirty="0" err="1">
                <a:latin typeface="Lucida Console" panose="020B0609040504020204" pitchFamily="49" charset="0"/>
              </a:rPr>
              <a:t>pubmed</a:t>
            </a:r>
            <a:r>
              <a:rPr lang="en-US" sz="1700" dirty="0">
                <a:latin typeface="Lucida Console" panose="020B0609040504020204" pitchFamily="49" charset="0"/>
              </a:rPr>
              <a:t> -query "cancer AND "science"[journal]" </a:t>
            </a:r>
          </a:p>
        </p:txBody>
      </p:sp>
      <p:sp>
        <p:nvSpPr>
          <p:cNvPr id="9" name="Not Escaped Box"/>
          <p:cNvSpPr/>
          <p:nvPr/>
        </p:nvSpPr>
        <p:spPr>
          <a:xfrm>
            <a:off x="4067407" y="1901130"/>
            <a:ext cx="1418993" cy="3708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scaped Box"/>
          <p:cNvSpPr/>
          <p:nvPr/>
        </p:nvSpPr>
        <p:spPr>
          <a:xfrm>
            <a:off x="4038600" y="1901130"/>
            <a:ext cx="4038600" cy="3708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9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esearch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Spanish-language articles about diabetes are </a:t>
            </a:r>
            <a:r>
              <a:rPr lang="en-US"/>
              <a:t>in PubMed?</a:t>
            </a:r>
            <a:endParaRPr lang="en-US" dirty="0"/>
          </a:p>
          <a:p>
            <a:pPr lvl="1"/>
            <a:r>
              <a:rPr lang="en-US" dirty="0"/>
              <a:t>Hint: consider using the [</a:t>
            </a:r>
            <a:r>
              <a:rPr lang="en-US" dirty="0" err="1"/>
              <a:t>lang</a:t>
            </a:r>
            <a:r>
              <a:rPr lang="en-US" dirty="0"/>
              <a:t>] tag.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15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“diabetes AND </a:t>
            </a:r>
            <a:r>
              <a:rPr lang="en-US" sz="1800" dirty="0" err="1">
                <a:latin typeface="Lucida Console" panose="020B0609040504020204" pitchFamily="49" charset="0"/>
              </a:rPr>
              <a:t>spanish</a:t>
            </a:r>
            <a:r>
              <a:rPr lang="en-US" sz="1800" dirty="0">
                <a:latin typeface="Lucida Console" panose="020B0609040504020204" pitchFamily="49" charset="0"/>
              </a:rPr>
              <a:t>[</a:t>
            </a:r>
            <a:r>
              <a:rPr lang="en-US" sz="1800" dirty="0" err="1">
                <a:latin typeface="Lucida Console" panose="020B0609040504020204" pitchFamily="49" charset="0"/>
              </a:rPr>
              <a:t>lang</a:t>
            </a:r>
            <a:r>
              <a:rPr lang="en-US" sz="1800" dirty="0">
                <a:latin typeface="Lucida Console" panose="020B0609040504020204" pitchFamily="49" charset="0"/>
              </a:rPr>
              <a:t>]”</a:t>
            </a:r>
          </a:p>
        </p:txBody>
      </p:sp>
    </p:spTree>
    <p:extLst>
      <p:ext uri="{BB962C8B-B14F-4D97-AF65-F5344CB8AC3E}">
        <p14:creationId xmlns:p14="http://schemas.microsoft.com/office/powerpoint/2010/main" val="134089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more 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articles were written by BH Smith between 2012 and 2017, inclusive?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7808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 Solutions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650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“smith </a:t>
            </a:r>
            <a:r>
              <a:rPr lang="en-US" sz="1800" dirty="0" err="1">
                <a:latin typeface="Lucida Console" panose="020B0609040504020204" pitchFamily="49" charset="0"/>
              </a:rPr>
              <a:t>bh</a:t>
            </a:r>
            <a:r>
              <a:rPr lang="en-US" sz="1800" dirty="0">
                <a:latin typeface="Lucida Console" panose="020B0609040504020204" pitchFamily="49" charset="0"/>
              </a:rPr>
              <a:t>[Author]”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</a:t>
            </a:r>
            <a:r>
              <a:rPr lang="en-US" sz="1800" dirty="0" err="1">
                <a:latin typeface="Lucida Console" panose="020B0609040504020204" pitchFamily="49" charset="0"/>
              </a:rPr>
              <a:t>datetype</a:t>
            </a:r>
            <a:r>
              <a:rPr lang="en-US" sz="1800" dirty="0">
                <a:latin typeface="Lucida Console" panose="020B0609040504020204" pitchFamily="49" charset="0"/>
              </a:rPr>
              <a:t> PDAT –</a:t>
            </a:r>
            <a:r>
              <a:rPr lang="en-US" sz="1800" dirty="0" err="1">
                <a:latin typeface="Lucida Console" panose="020B0609040504020204" pitchFamily="49" charset="0"/>
              </a:rPr>
              <a:t>mindate</a:t>
            </a:r>
            <a:r>
              <a:rPr lang="en-US" sz="1800" dirty="0">
                <a:latin typeface="Lucida Console" panose="020B0609040504020204" pitchFamily="49" charset="0"/>
              </a:rPr>
              <a:t> 2012 –</a:t>
            </a:r>
            <a:r>
              <a:rPr lang="en-US" sz="1800" dirty="0" err="1">
                <a:latin typeface="Lucida Console" panose="020B0609040504020204" pitchFamily="49" charset="0"/>
              </a:rPr>
              <a:t>maxdate</a:t>
            </a:r>
            <a:r>
              <a:rPr lang="en-US" sz="1800" dirty="0">
                <a:latin typeface="Lucida Console" panose="020B0609040504020204" pitchFamily="49" charset="0"/>
              </a:rPr>
              <a:t> 2017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2572346"/>
            <a:ext cx="8229600" cy="650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“smith </a:t>
            </a:r>
            <a:r>
              <a:rPr lang="en-US" sz="1800" dirty="0" err="1">
                <a:latin typeface="Lucida Console" panose="020B0609040504020204" pitchFamily="49" charset="0"/>
              </a:rPr>
              <a:t>bh</a:t>
            </a:r>
            <a:r>
              <a:rPr lang="en-US" sz="1800" dirty="0">
                <a:latin typeface="Lucida Console" panose="020B0609040504020204" pitchFamily="49" charset="0"/>
              </a:rPr>
              <a:t>[Author] \ 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AND (2012/01/01[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 : 2017/12/31[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])”</a:t>
            </a:r>
          </a:p>
        </p:txBody>
      </p:sp>
    </p:spTree>
    <p:extLst>
      <p:ext uri="{BB962C8B-B14F-4D97-AF65-F5344CB8AC3E}">
        <p14:creationId xmlns:p14="http://schemas.microsoft.com/office/powerpoint/2010/main" val="82153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Retrieves full records from PMIDs</a:t>
            </a:r>
          </a:p>
          <a:p>
            <a:r>
              <a:rPr lang="en-US" dirty="0"/>
              <a:t>Variety of formats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63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Today's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Brief "Welcome to E-utilities" recap</a:t>
            </a:r>
          </a:p>
          <a:p>
            <a:r>
              <a:rPr lang="en-US" dirty="0"/>
              <a:t>Intro to Unix</a:t>
            </a:r>
          </a:p>
          <a:p>
            <a:r>
              <a:rPr lang="en-US" dirty="0"/>
              <a:t>Searching PubMed with esearch</a:t>
            </a:r>
          </a:p>
          <a:p>
            <a:r>
              <a:rPr lang="en-US" dirty="0"/>
              <a:t>Downloading records with </a:t>
            </a:r>
            <a:r>
              <a:rPr lang="en-US" dirty="0" err="1"/>
              <a:t>efetch</a:t>
            </a:r>
            <a:endParaRPr lang="en-US" dirty="0"/>
          </a:p>
          <a:p>
            <a:r>
              <a:rPr lang="en-US" dirty="0"/>
              <a:t>Basic scripts: creating a data pipeline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67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25359968 –format abstract</a:t>
            </a:r>
          </a:p>
        </p:txBody>
      </p:sp>
    </p:spTree>
    <p:extLst>
      <p:ext uri="{BB962C8B-B14F-4D97-AF65-F5344CB8AC3E}">
        <p14:creationId xmlns:p14="http://schemas.microsoft.com/office/powerpoint/2010/main" val="2905190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MEDLINE</a:t>
            </a:r>
          </a:p>
          <a:p>
            <a:endParaRPr lang="en-US" dirty="0"/>
          </a:p>
          <a:p>
            <a:r>
              <a:rPr lang="en-US" dirty="0"/>
              <a:t>XML</a:t>
            </a:r>
          </a:p>
          <a:p>
            <a:endParaRPr lang="en-US" dirty="0"/>
          </a:p>
          <a:p>
            <a:r>
              <a:rPr lang="en-US" dirty="0"/>
              <a:t>PMID list</a:t>
            </a:r>
          </a:p>
          <a:p>
            <a:endParaRPr lang="en-US" dirty="0"/>
          </a:p>
          <a:p>
            <a:r>
              <a:rPr lang="en-US" dirty="0"/>
              <a:t>Other options on your handout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69255"/>
            <a:ext cx="2514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</a:t>
            </a:r>
            <a:r>
              <a:rPr lang="en-US" sz="1800" dirty="0" err="1">
                <a:latin typeface="Lucida Console" panose="020B0609040504020204" pitchFamily="49" charset="0"/>
              </a:rPr>
              <a:t>medline</a:t>
            </a:r>
            <a:endParaRPr lang="en-US" sz="1800" dirty="0">
              <a:latin typeface="Lucida Console" panose="020B06090405040202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2577702"/>
            <a:ext cx="2514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xml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3486150"/>
            <a:ext cx="2514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443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efetch Multiple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6950"/>
            <a:ext cx="8229600" cy="3394472"/>
          </a:xfrm>
        </p:spPr>
        <p:txBody>
          <a:bodyPr/>
          <a:lstStyle/>
          <a:p>
            <a:r>
              <a:rPr lang="en-US" dirty="0"/>
              <a:t>Comma-separate multiple PMIDs</a:t>
            </a:r>
          </a:p>
          <a:p>
            <a:pPr lvl="1"/>
            <a:r>
              <a:rPr lang="en-US" dirty="0"/>
              <a:t>Note: no spaces between PMIDs!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7262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24102982,21171099,17150207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–format abstract</a:t>
            </a:r>
          </a:p>
        </p:txBody>
      </p:sp>
    </p:spTree>
    <p:extLst>
      <p:ext uri="{BB962C8B-B14F-4D97-AF65-F5344CB8AC3E}">
        <p14:creationId xmlns:p14="http://schemas.microsoft.com/office/powerpoint/2010/main" val="11031505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efetch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is the first author listed on the PubMed record 26287646?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146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 Solution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235869"/>
            <a:ext cx="8229600" cy="421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–id 26287646 –format 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Brennan PF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484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data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2149"/>
            <a:ext cx="8229600" cy="2632473"/>
          </a:xfrm>
        </p:spPr>
        <p:txBody>
          <a:bodyPr/>
          <a:lstStyle/>
          <a:p>
            <a:r>
              <a:rPr lang="en-US" dirty="0"/>
              <a:t>Pipes the PMIDs retrieved with esearch, and uses them as the -id argument for efetch.</a:t>
            </a:r>
          </a:p>
          <a:p>
            <a:r>
              <a:rPr lang="en-US" dirty="0"/>
              <a:t>Also pipes the -</a:t>
            </a:r>
            <a:r>
              <a:rPr lang="en-US" dirty="0" err="1"/>
              <a:t>db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235870"/>
            <a:ext cx="8229600" cy="6551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</a:t>
            </a:r>
            <a:r>
              <a:rPr lang="en-US" sz="1800" dirty="0" err="1">
                <a:latin typeface="Lucida Console" panose="020B0609040504020204" pitchFamily="49" charset="0"/>
              </a:rPr>
              <a:t>asthenopia</a:t>
            </a:r>
            <a:r>
              <a:rPr lang="en-US" sz="1800" dirty="0">
                <a:latin typeface="Lucida Console" panose="020B0609040504020204" pitchFamily="49" charset="0"/>
              </a:rPr>
              <a:t>[</a:t>
            </a:r>
            <a:r>
              <a:rPr lang="en-US" sz="1800" dirty="0" err="1">
                <a:latin typeface="Lucida Console" panose="020B0609040504020204" pitchFamily="49" charset="0"/>
              </a:rPr>
              <a:t>mh</a:t>
            </a:r>
            <a:r>
              <a:rPr lang="en-US" sz="1800" dirty="0">
                <a:latin typeface="Lucida Console" panose="020B0609040504020204" pitchFamily="49" charset="0"/>
              </a:rPr>
              <a:t>] AND \ 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nursing[</a:t>
            </a:r>
            <a:r>
              <a:rPr lang="en-US" sz="1800" dirty="0" err="1">
                <a:latin typeface="Lucida Console" panose="020B0609040504020204" pitchFamily="49" charset="0"/>
              </a:rPr>
              <a:t>sh</a:t>
            </a:r>
            <a:r>
              <a:rPr lang="en-US" sz="1800" dirty="0">
                <a:latin typeface="Lucida Console" panose="020B0609040504020204" pitchFamily="49" charset="0"/>
              </a:rPr>
              <a:t>]” | efetch 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426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Tips for scripting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check the search to make sure it’s not too big.</a:t>
            </a:r>
          </a:p>
          <a:p>
            <a:r>
              <a:rPr lang="en-US" dirty="0"/>
              <a:t>Then combine the commands</a:t>
            </a:r>
          </a:p>
          <a:p>
            <a:r>
              <a:rPr lang="en-US" dirty="0"/>
              <a:t>Small steps, building blocks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20368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4: Combining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get a list of PMIDs for all of the articles written by BH Smith </a:t>
            </a:r>
            <a:r>
              <a:rPr lang="en-US"/>
              <a:t>between 2012 and 2017?</a:t>
            </a:r>
            <a:endParaRPr lang="en-US" dirty="0"/>
          </a:p>
          <a:p>
            <a:r>
              <a:rPr lang="en-US" dirty="0"/>
              <a:t>Hint: You can use the Up Arrow to access your previous commands.</a:t>
            </a:r>
          </a:p>
          <a:p>
            <a:r>
              <a:rPr lang="en-US" dirty="0"/>
              <a:t>Another Hint: Remember "-format </a:t>
            </a:r>
            <a:r>
              <a:rPr lang="en-US" dirty="0" err="1"/>
              <a:t>uid</a:t>
            </a:r>
            <a:r>
              <a:rPr lang="en-US" dirty="0"/>
              <a:t>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197430"/>
            <a:ext cx="8229600" cy="9866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esearch –</a:t>
            </a:r>
            <a:r>
              <a:rPr lang="en-US" sz="1800" dirty="0" err="1">
                <a:latin typeface="Lucida Console" panose="020B0609040504020204" pitchFamily="49" charset="0"/>
              </a:rPr>
              <a:t>db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  <a:r>
              <a:rPr lang="en-US" sz="1800" dirty="0" err="1">
                <a:latin typeface="Lucida Console" panose="020B0609040504020204" pitchFamily="49" charset="0"/>
              </a:rPr>
              <a:t>pubmed</a:t>
            </a:r>
            <a:r>
              <a:rPr lang="en-US" sz="1800" dirty="0">
                <a:latin typeface="Lucida Console" panose="020B0609040504020204" pitchFamily="49" charset="0"/>
              </a:rPr>
              <a:t> –query “smith </a:t>
            </a:r>
            <a:r>
              <a:rPr lang="en-US" sz="1800" dirty="0" err="1">
                <a:latin typeface="Lucida Console" panose="020B0609040504020204" pitchFamily="49" charset="0"/>
              </a:rPr>
              <a:t>bh</a:t>
            </a:r>
            <a:r>
              <a:rPr lang="en-US" sz="1800" dirty="0">
                <a:latin typeface="Lucida Console" panose="020B0609040504020204" pitchFamily="49" charset="0"/>
              </a:rPr>
              <a:t>[Author] AND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(2012/01/01[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 : 2017/12/31[</a:t>
            </a:r>
            <a:r>
              <a:rPr lang="en-US" sz="1800" dirty="0" err="1">
                <a:latin typeface="Lucida Console" panose="020B0609040504020204" pitchFamily="49" charset="0"/>
              </a:rPr>
              <a:t>pdat</a:t>
            </a:r>
            <a:r>
              <a:rPr lang="en-US" sz="1800" dirty="0">
                <a:latin typeface="Lucida Console" panose="020B0609040504020204" pitchFamily="49" charset="0"/>
              </a:rPr>
              <a:t>])” | \</a:t>
            </a:r>
          </a:p>
          <a:p>
            <a:pPr marL="0" indent="0">
              <a:buNone/>
            </a:pPr>
            <a:r>
              <a:rPr lang="en-US" sz="1800" dirty="0">
                <a:latin typeface="Lucida Console" panose="020B0609040504020204" pitchFamily="49" charset="0"/>
              </a:rPr>
              <a:t>efetch –format </a:t>
            </a:r>
            <a:r>
              <a:rPr lang="en-US" sz="1800" dirty="0" err="1">
                <a:latin typeface="Lucida Console" panose="020B0609040504020204" pitchFamily="49" charset="0"/>
              </a:rPr>
              <a:t>uid</a:t>
            </a:r>
            <a:endParaRPr lang="en-US" sz="18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3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Coming next class…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</a:t>
            </a:r>
            <a:r>
              <a:rPr lang="en-US" dirty="0" err="1"/>
              <a:t>xtract</a:t>
            </a:r>
            <a:r>
              <a:rPr lang="en-US" dirty="0"/>
              <a:t> to create tables from XML!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8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this theme in mind…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352551"/>
            <a:ext cx="6096000" cy="3242072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Get </a:t>
            </a:r>
            <a:r>
              <a:rPr lang="en-US" b="1" i="1" dirty="0"/>
              <a:t>exactly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…and </a:t>
            </a:r>
            <a:r>
              <a:rPr lang="en-US" b="1" i="1" dirty="0"/>
              <a:t>only</a:t>
            </a:r>
            <a:r>
              <a:rPr lang="en-US" dirty="0"/>
              <a:t> the data you need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/>
              <a:t>…in the </a:t>
            </a:r>
            <a:r>
              <a:rPr lang="en-US" b="1" i="1" dirty="0"/>
              <a:t>format</a:t>
            </a:r>
            <a:r>
              <a:rPr lang="en-US" dirty="0"/>
              <a:t> you need.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466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meantime…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NCBI Now: Introduction to Linux</a:t>
            </a:r>
          </a:p>
          <a:p>
            <a:pPr lvl="1"/>
            <a:r>
              <a:rPr lang="en-US">
                <a:hlinkClick r:id="rId2"/>
              </a:rPr>
              <a:t>https://youtu.be/XgaE4VIaJqI</a:t>
            </a:r>
            <a:endParaRPr lang="en-US"/>
          </a:p>
          <a:p>
            <a:r>
              <a:rPr lang="en-US"/>
              <a:t>Insider’s </a:t>
            </a:r>
            <a:r>
              <a:rPr lang="en-US" dirty="0"/>
              <a:t>Guide online</a:t>
            </a:r>
          </a:p>
          <a:p>
            <a:pPr lvl="1"/>
            <a:r>
              <a:rPr lang="en-US" dirty="0">
                <a:hlinkClick r:id="rId3"/>
              </a:rPr>
              <a:t>https://dataguide.nlm.nih.gov</a:t>
            </a:r>
            <a:endParaRPr lang="en-US" dirty="0"/>
          </a:p>
          <a:p>
            <a:r>
              <a:rPr lang="en-US" dirty="0"/>
              <a:t>Sign up for "utilities-announce" mailing list!</a:t>
            </a:r>
          </a:p>
          <a:p>
            <a:r>
              <a:rPr lang="en-US" dirty="0"/>
              <a:t>Questions?</a:t>
            </a:r>
          </a:p>
          <a:p>
            <a:pPr lvl="1"/>
            <a:r>
              <a:rPr lang="en-US" dirty="0">
                <a:hlinkClick r:id="rId4"/>
              </a:rPr>
              <a:t>https://dataguide.nlm.nih.gov/contact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0000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200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85725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42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392" y="1428750"/>
            <a:ext cx="2761215" cy="236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22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API?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API: Application Programming Interface</a:t>
            </a:r>
          </a:p>
          <a:p>
            <a:r>
              <a:rPr lang="en-US" dirty="0"/>
              <a:t>A set of tools, routines, and protocols for building software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6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E-utilities API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set of tools, routines, and protocols that allows you to interact directly with the data in 20+ NCBI databases, including PubMed, the </a:t>
            </a:r>
            <a:r>
              <a:rPr lang="en-US" dirty="0" err="1"/>
              <a:t>MeSH</a:t>
            </a:r>
            <a:r>
              <a:rPr lang="en-US" dirty="0"/>
              <a:t> database, and PubMed Central (PMC).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8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35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The E-utilities API is just a series of rules for querying a database.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2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URLs as Database Queries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query is a URL.</a:t>
            </a:r>
          </a:p>
          <a:p>
            <a:r>
              <a:rPr lang="en-US" dirty="0"/>
              <a:t>The response depends on how you build the URL.</a:t>
            </a:r>
          </a:p>
          <a:p>
            <a:r>
              <a:rPr lang="en-US" dirty="0"/>
              <a:t>Choose a utility to specify a type of query</a:t>
            </a:r>
          </a:p>
          <a:p>
            <a:r>
              <a:rPr lang="en-US" dirty="0"/>
              <a:t>Select parameters to provide the details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81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E-utilities in a Programming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Don't have to create each URL by hand</a:t>
            </a:r>
          </a:p>
          <a:p>
            <a:r>
              <a:rPr lang="en-US" dirty="0"/>
              <a:t>Lets you combine multiple queries in sequence</a:t>
            </a:r>
          </a:p>
          <a:p>
            <a:r>
              <a:rPr lang="en-US" dirty="0"/>
              <a:t>More options for manipulating output</a:t>
            </a:r>
          </a:p>
          <a:p>
            <a:r>
              <a:rPr lang="en-US" dirty="0"/>
              <a:t>Faster, easier, more powerful!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6EC8B-9E95-4567-92FB-64514F577C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261115"/>
      </p:ext>
    </p:extLst>
  </p:cSld>
  <p:clrMapOvr>
    <a:masterClrMapping/>
  </p:clrMapOvr>
</p:sld>
</file>

<file path=ppt/theme/theme1.xml><?xml version="1.0" encoding="utf-8"?>
<a:theme xmlns:a="http://schemas.openxmlformats.org/drawingml/2006/main" name="NIH NLM logo grey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AEE099442339488ED900D24E118C35" ma:contentTypeVersion="0" ma:contentTypeDescription="Create a new document." ma:contentTypeScope="" ma:versionID="28fa6782140dc5aadf69d1930227f28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903116-7F8D-4888-AB5D-683E9157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38BA7C-A43E-4414-AF3F-FFAE5D39D737}">
  <ds:schemaRefs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93CDC77-C322-4CAF-9112-50A8E89B21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13146</TotalTime>
  <Words>1270</Words>
  <Application>Microsoft Office PowerPoint</Application>
  <PresentationFormat>On-screen Show (16:9)</PresentationFormat>
  <Paragraphs>235</Paragraphs>
  <Slides>42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Lucida Console</vt:lpstr>
      <vt:lpstr>NIH NLM logo grey</vt:lpstr>
      <vt:lpstr>The Insider’s Guide to Accessing NLM Data</vt:lpstr>
      <vt:lpstr>EDirect for PubMed Agenda</vt:lpstr>
      <vt:lpstr>Today's Agenda</vt:lpstr>
      <vt:lpstr>Keep this theme in mind…</vt:lpstr>
      <vt:lpstr>What is an API?</vt:lpstr>
      <vt:lpstr>The E-utilities API</vt:lpstr>
      <vt:lpstr>The E-utilities API is just a series of rules for querying a database.</vt:lpstr>
      <vt:lpstr>URLs as Database Queries</vt:lpstr>
      <vt:lpstr>E-utilities in a Programming Environment</vt:lpstr>
      <vt:lpstr>EDirect</vt:lpstr>
      <vt:lpstr>What is Unix?</vt:lpstr>
      <vt:lpstr>Some Unix Philosophy</vt:lpstr>
      <vt:lpstr>Some Unix terms</vt:lpstr>
      <vt:lpstr>Combining Commands Together</vt:lpstr>
      <vt:lpstr>Why didn't it work?</vt:lpstr>
      <vt:lpstr>Some Unix/EDirect Tips</vt:lpstr>
      <vt:lpstr>Tips for Cygwin users</vt:lpstr>
      <vt:lpstr>Tips for all users</vt:lpstr>
      <vt:lpstr>esearch</vt:lpstr>
      <vt:lpstr>Basic esearch</vt:lpstr>
      <vt:lpstr>View Search Details</vt:lpstr>
      <vt:lpstr>Search like you do in PubMed</vt:lpstr>
      <vt:lpstr>Restricting by Date</vt:lpstr>
      <vt:lpstr>Be careful with quotes!</vt:lpstr>
      <vt:lpstr>Exercise 1: esearch </vt:lpstr>
      <vt:lpstr>Exercise 1 Solution</vt:lpstr>
      <vt:lpstr>Exercise 2: more esearch</vt:lpstr>
      <vt:lpstr>Exercise 2 Solutions</vt:lpstr>
      <vt:lpstr>efetch</vt:lpstr>
      <vt:lpstr>efetch Example</vt:lpstr>
      <vt:lpstr>efetch Formats</vt:lpstr>
      <vt:lpstr>efetch Multiple Records</vt:lpstr>
      <vt:lpstr>Exercise 3: efetch</vt:lpstr>
      <vt:lpstr>Exercise 3 Solution</vt:lpstr>
      <vt:lpstr>Creating a data pipeline</vt:lpstr>
      <vt:lpstr>Tips for scripting</vt:lpstr>
      <vt:lpstr>Exercise 4: Combining Commands</vt:lpstr>
      <vt:lpstr>Exercise 4 Solution</vt:lpstr>
      <vt:lpstr>Coming next class…</vt:lpstr>
      <vt:lpstr>In the meantime…</vt:lpstr>
      <vt:lpstr>Homework</vt:lpstr>
      <vt:lpstr>Questions?</vt:lpstr>
    </vt:vector>
  </TitlesOfParts>
  <Company>National Library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Windows User</dc:creator>
  <cp:lastModifiedBy>Davidson, Mike (NIH/NLM) [E]</cp:lastModifiedBy>
  <cp:revision>418</cp:revision>
  <cp:lastPrinted>2016-08-26T13:27:17Z</cp:lastPrinted>
  <dcterms:created xsi:type="dcterms:W3CDTF">2015-04-08T19:58:28Z</dcterms:created>
  <dcterms:modified xsi:type="dcterms:W3CDTF">2018-03-01T19:34:06Z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0x010100A0AEE099442339488ED900D24E118C35</vt:lpwstr>
  </property>
</Properties>
</file>