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9"/>
  </p:notesMasterIdLst>
  <p:handoutMasterIdLst>
    <p:handoutMasterId r:id="rId50"/>
  </p:handoutMasterIdLst>
  <p:sldIdLst>
    <p:sldId id="393" r:id="rId5"/>
    <p:sldId id="482" r:id="rId6"/>
    <p:sldId id="320" r:id="rId7"/>
    <p:sldId id="390" r:id="rId8"/>
    <p:sldId id="463" r:id="rId9"/>
    <p:sldId id="464" r:id="rId10"/>
    <p:sldId id="475" r:id="rId11"/>
    <p:sldId id="488" r:id="rId12"/>
    <p:sldId id="465" r:id="rId13"/>
    <p:sldId id="469" r:id="rId14"/>
    <p:sldId id="467" r:id="rId15"/>
    <p:sldId id="470" r:id="rId16"/>
    <p:sldId id="341" r:id="rId17"/>
    <p:sldId id="404" r:id="rId18"/>
    <p:sldId id="489" r:id="rId19"/>
    <p:sldId id="343" r:id="rId20"/>
    <p:sldId id="401" r:id="rId21"/>
    <p:sldId id="344" r:id="rId22"/>
    <p:sldId id="430" r:id="rId23"/>
    <p:sldId id="432" r:id="rId24"/>
    <p:sldId id="457" r:id="rId25"/>
    <p:sldId id="434" r:id="rId26"/>
    <p:sldId id="460" r:id="rId27"/>
    <p:sldId id="435" r:id="rId28"/>
    <p:sldId id="444" r:id="rId29"/>
    <p:sldId id="461" r:id="rId30"/>
    <p:sldId id="396" r:id="rId31"/>
    <p:sldId id="347" r:id="rId32"/>
    <p:sldId id="397" r:id="rId33"/>
    <p:sldId id="403" r:id="rId34"/>
    <p:sldId id="471" r:id="rId35"/>
    <p:sldId id="388" r:id="rId36"/>
    <p:sldId id="351" r:id="rId37"/>
    <p:sldId id="402" r:id="rId38"/>
    <p:sldId id="350" r:id="rId39"/>
    <p:sldId id="352" r:id="rId40"/>
    <p:sldId id="484" r:id="rId41"/>
    <p:sldId id="485" r:id="rId42"/>
    <p:sldId id="486" r:id="rId43"/>
    <p:sldId id="487" r:id="rId44"/>
    <p:sldId id="424" r:id="rId45"/>
    <p:sldId id="425" r:id="rId46"/>
    <p:sldId id="483" r:id="rId47"/>
    <p:sldId id="426" r:id="rId48"/>
  </p:sldIdLst>
  <p:sldSz cx="9144000" cy="5143500" type="screen16x9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4F4"/>
    <a:srgbClr val="FFFF00"/>
    <a:srgbClr val="2055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74" autoAdjust="0"/>
    <p:restoredTop sz="92623" autoAdjust="0"/>
  </p:normalViewPr>
  <p:slideViewPr>
    <p:cSldViewPr>
      <p:cViewPr varScale="1">
        <p:scale>
          <a:sx n="140" d="100"/>
          <a:sy n="140" d="100"/>
        </p:scale>
        <p:origin x="852" y="6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386" y="82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handoutMaster" Target="handoutMasters/handoutMaster1.xml"/><Relationship Id="rId55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presProps" Target="presProps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909C4-F631-4403-868A-26DE2451C879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D4CA9-79C5-4435-A0C0-FC52D11BC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08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9C0CA21F-2A30-430B-AF0C-FE22EB99A15E}" type="datetimeFigureOut">
              <a:rPr lang="en-US" smtClean="0"/>
              <a:t>2/28/2018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DF9EC9C3-BA0D-4E04-B6DE-3FF73605F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39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757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9353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154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23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9151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4873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02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247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6124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6948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31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Logo of the U.S. Department of Health &amp; Human Services" title="HHS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6512" y="4743450"/>
            <a:ext cx="535369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540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0443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860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7742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D6EC8B-9E95-4567-92FB-64514F577C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896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157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72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7281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8574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918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797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62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6EC8B-9E95-4567-92FB-64514F577C9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4673148"/>
            <a:ext cx="9144000" cy="527503"/>
          </a:xfrm>
          <a:prstGeom prst="rect">
            <a:avLst/>
          </a:prstGeom>
          <a:solidFill>
            <a:srgbClr val="2055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673148"/>
            <a:ext cx="2994000" cy="48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48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lm.nih.gov/bsd/licensee/elements_descriptions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td.nlm.nih.gov/ncbi/pubmed/out/doc/2018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guide.nlm.nih.gov/contact" TargetMode="External"/><Relationship Id="rId2" Type="http://schemas.openxmlformats.org/officeDocument/2006/relationships/hyperlink" Target="https://dataguide.nlm.nih.gov/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guide.nlm.nih.gov/contact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7572"/>
            <a:ext cx="7772400" cy="66675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The Insider’s Guide to Accessing NLM Data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939576"/>
            <a:ext cx="6553200" cy="103108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Part 2: Extracting Data from XML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90600" y="3562350"/>
            <a:ext cx="76200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2600" dirty="0">
              <a:solidFill>
                <a:schemeClr val="tx1"/>
              </a:solidFill>
            </a:endParaRPr>
          </a:p>
          <a:p>
            <a:pPr algn="r"/>
            <a:r>
              <a:rPr lang="en-US" sz="1700" dirty="0">
                <a:solidFill>
                  <a:schemeClr val="tx1"/>
                </a:solidFill>
              </a:rPr>
              <a:t>National Library of Medicine</a:t>
            </a:r>
          </a:p>
          <a:p>
            <a:pPr algn="r"/>
            <a:r>
              <a:rPr lang="en-US" sz="1700" dirty="0">
                <a:solidFill>
                  <a:schemeClr val="tx1"/>
                </a:solidFill>
              </a:rPr>
              <a:t>National Institutes of Health</a:t>
            </a:r>
          </a:p>
          <a:p>
            <a:pPr algn="r"/>
            <a:r>
              <a:rPr lang="en-US" sz="1700" dirty="0">
                <a:solidFill>
                  <a:schemeClr val="tx1"/>
                </a:solidFill>
              </a:rPr>
              <a:t>U.S. Department of Health and Human Services</a:t>
            </a:r>
          </a:p>
        </p:txBody>
      </p:sp>
      <p:sp>
        <p:nvSpPr>
          <p:cNvPr id="5" name="Rectangle 4"/>
          <p:cNvSpPr/>
          <p:nvPr/>
        </p:nvSpPr>
        <p:spPr>
          <a:xfrm>
            <a:off x="2022396" y="1047750"/>
            <a:ext cx="50992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dirty="0">
                <a:latin typeface="+mj-lt"/>
                <a:ea typeface="+mj-ea"/>
                <a:cs typeface="+mj-cs"/>
              </a:rPr>
              <a:t>EDirect for PubMed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43100" y="2648712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Sarah Helson, MLIS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898" y="2801021"/>
            <a:ext cx="2055559" cy="175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471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XML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Element</a:t>
            </a:r>
          </a:p>
          <a:p>
            <a:pPr marL="0" indent="0">
              <a:buNone/>
            </a:pPr>
            <a:r>
              <a:rPr lang="en-US" sz="2400" dirty="0">
                <a:latin typeface="Lucida Console" panose="020B0609040504020204" pitchFamily="49" charset="0"/>
              </a:rPr>
              <a:t>	&lt;Year&gt;2015&lt;/Year&gt;</a:t>
            </a:r>
          </a:p>
          <a:p>
            <a:r>
              <a:rPr lang="en-US" b="1" dirty="0"/>
              <a:t>Attribute</a:t>
            </a:r>
            <a:endParaRPr lang="en-US" sz="24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Lucida Console" panose="020B0609040504020204" pitchFamily="49" charset="0"/>
              </a:rPr>
              <a:t>	&lt;</a:t>
            </a:r>
            <a:r>
              <a:rPr lang="en-US" sz="2400" dirty="0" err="1">
                <a:latin typeface="Lucida Console" panose="020B0609040504020204" pitchFamily="49" charset="0"/>
              </a:rPr>
              <a:t>MedlineCitation</a:t>
            </a:r>
            <a:r>
              <a:rPr lang="en-US" sz="2400" dirty="0">
                <a:latin typeface="Lucida Console" panose="020B0609040504020204" pitchFamily="49" charset="0"/>
              </a:rPr>
              <a:t> Status="MEDLINE"&gt;</a:t>
            </a:r>
          </a:p>
          <a:p>
            <a:pPr marL="0" indent="0">
              <a:buNone/>
            </a:pPr>
            <a:r>
              <a:rPr lang="en-US" sz="2400" dirty="0">
                <a:latin typeface="Lucida Console" panose="020B0609040504020204" pitchFamily="49" charset="0"/>
              </a:rPr>
              <a:t>		[…]</a:t>
            </a:r>
          </a:p>
          <a:p>
            <a:pPr marL="0" indent="0">
              <a:buNone/>
            </a:pPr>
            <a:r>
              <a:rPr lang="en-US" sz="2400" dirty="0">
                <a:latin typeface="Lucida Console" panose="020B0609040504020204" pitchFamily="49" charset="0"/>
              </a:rPr>
              <a:t>	&lt;/</a:t>
            </a:r>
            <a:r>
              <a:rPr lang="en-US" sz="2400" dirty="0" err="1">
                <a:latin typeface="Lucida Console" panose="020B0609040504020204" pitchFamily="49" charset="0"/>
              </a:rPr>
              <a:t>MedlineCitation</a:t>
            </a:r>
            <a:r>
              <a:rPr lang="en-US" sz="2400" dirty="0">
                <a:latin typeface="Lucida Console" panose="020B0609040504020204" pitchFamily="49" charset="0"/>
              </a:rPr>
              <a:t>&gt;</a:t>
            </a:r>
            <a:endParaRPr lang="en-US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264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XML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3229"/>
            <a:ext cx="7848600" cy="3531394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&lt;</a:t>
            </a:r>
            <a:r>
              <a:rPr lang="en-US" sz="750" dirty="0" err="1">
                <a:latin typeface="Lucida Console" panose="020B0609040504020204" pitchFamily="49" charset="0"/>
              </a:rPr>
              <a:t>PubmedArticleSet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&lt;PMID Version="1"&gt;26438784&lt;/PMID&gt;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</a:t>
            </a:r>
            <a:r>
              <a:rPr lang="en-US" sz="750" dirty="0" err="1">
                <a:latin typeface="Lucida Console" panose="020B0609040504020204" pitchFamily="49" charset="0"/>
              </a:rPr>
              <a:t>DateCreated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&lt;Year&gt;2015&lt;/Year&gt;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&lt;Month&gt;12&lt;/Month&gt;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&lt;Day&gt;15&lt;/Day&gt;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&lt;/</a:t>
            </a:r>
            <a:r>
              <a:rPr lang="en-US" sz="750" dirty="0" err="1">
                <a:latin typeface="Lucida Console" panose="020B0609040504020204" pitchFamily="49" charset="0"/>
              </a:rPr>
              <a:t>DateCreated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&lt;Journal&gt;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&lt;ISSN </a:t>
            </a:r>
            <a:r>
              <a:rPr lang="en-US" sz="750" dirty="0" err="1">
                <a:latin typeface="Lucida Console" panose="020B0609040504020204" pitchFamily="49" charset="0"/>
              </a:rPr>
              <a:t>IssnType</a:t>
            </a:r>
            <a:r>
              <a:rPr lang="en-US" sz="750" dirty="0">
                <a:latin typeface="Lucida Console" panose="020B0609040504020204" pitchFamily="49" charset="0"/>
              </a:rPr>
              <a:t>="Electronic"&gt;1468-201X&lt;/ISSN&gt;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</a:t>
            </a:r>
            <a:r>
              <a:rPr lang="en-US" sz="750" dirty="0" err="1">
                <a:latin typeface="Lucida Console" panose="020B0609040504020204" pitchFamily="49" charset="0"/>
              </a:rPr>
              <a:t>JournalIssue</a:t>
            </a:r>
            <a:r>
              <a:rPr lang="en-US" sz="750" dirty="0">
                <a:latin typeface="Lucida Console" panose="020B0609040504020204" pitchFamily="49" charset="0"/>
              </a:rPr>
              <a:t> </a:t>
            </a:r>
            <a:r>
              <a:rPr lang="en-US" sz="750" dirty="0" err="1">
                <a:latin typeface="Lucida Console" panose="020B0609040504020204" pitchFamily="49" charset="0"/>
              </a:rPr>
              <a:t>CitedMedium</a:t>
            </a:r>
            <a:r>
              <a:rPr lang="en-US" sz="750" dirty="0">
                <a:latin typeface="Lucida Console" panose="020B0609040504020204" pitchFamily="49" charset="0"/>
              </a:rPr>
              <a:t>="Internet"&gt;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    &lt;Volume&gt;102&lt;/Volume&gt;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    &lt;Issue&gt;1&lt;/Issue&gt;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    &lt;</a:t>
            </a:r>
            <a:r>
              <a:rPr lang="en-US" sz="750" dirty="0" err="1">
                <a:latin typeface="Lucida Console" panose="020B0609040504020204" pitchFamily="49" charset="0"/>
              </a:rPr>
              <a:t>PubDate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        &lt;Year&gt;2016&lt;/Year&gt;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        &lt;Month&gt;Jan&lt;/Month&gt;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    &lt;/</a:t>
            </a:r>
            <a:r>
              <a:rPr lang="en-US" sz="750" dirty="0" err="1">
                <a:latin typeface="Lucida Console" panose="020B0609040504020204" pitchFamily="49" charset="0"/>
              </a:rPr>
              <a:t>PubDate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&lt;/</a:t>
            </a:r>
            <a:r>
              <a:rPr lang="en-US" sz="750" dirty="0" err="1">
                <a:latin typeface="Lucida Console" panose="020B0609040504020204" pitchFamily="49" charset="0"/>
              </a:rPr>
              <a:t>JournalIssue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&lt;Title&gt;Heart (British Cardiac Society)&lt;/Title&gt;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</a:t>
            </a:r>
            <a:r>
              <a:rPr lang="en-US" sz="750" dirty="0" err="1">
                <a:latin typeface="Lucida Console" panose="020B0609040504020204" pitchFamily="49" charset="0"/>
              </a:rPr>
              <a:t>ISOAbbreviation</a:t>
            </a:r>
            <a:r>
              <a:rPr lang="en-US" sz="750" dirty="0">
                <a:latin typeface="Lucida Console" panose="020B0609040504020204" pitchFamily="49" charset="0"/>
              </a:rPr>
              <a:t>&gt;Heart&lt;/</a:t>
            </a:r>
            <a:r>
              <a:rPr lang="en-US" sz="750" dirty="0" err="1">
                <a:latin typeface="Lucida Console" panose="020B0609040504020204" pitchFamily="49" charset="0"/>
              </a:rPr>
              <a:t>ISOAbbreviation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&lt;/Journal&gt;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</a:t>
            </a:r>
            <a:r>
              <a:rPr lang="en-US" sz="750" dirty="0" err="1">
                <a:latin typeface="Lucida Console" panose="020B0609040504020204" pitchFamily="49" charset="0"/>
              </a:rPr>
              <a:t>ArticleTitle</a:t>
            </a:r>
            <a:r>
              <a:rPr lang="en-US" sz="750" dirty="0">
                <a:latin typeface="Lucida Console" panose="020B0609040504020204" pitchFamily="49" charset="0"/>
              </a:rPr>
              <a:t>&gt;Handheld echocardiographic screening for rheumatic heart disease by non-experts.&lt;/</a:t>
            </a:r>
            <a:r>
              <a:rPr lang="en-US" sz="750" dirty="0" err="1">
                <a:latin typeface="Lucida Console" panose="020B0609040504020204" pitchFamily="49" charset="0"/>
              </a:rPr>
              <a:t>ArticleTitle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</a:t>
            </a:r>
            <a:r>
              <a:rPr lang="en-US" sz="750" dirty="0" err="1">
                <a:latin typeface="Lucida Console" panose="020B0609040504020204" pitchFamily="49" charset="0"/>
              </a:rPr>
              <a:t>ELocationID</a:t>
            </a:r>
            <a:r>
              <a:rPr lang="en-US" sz="750" dirty="0">
                <a:latin typeface="Lucida Console" panose="020B0609040504020204" pitchFamily="49" charset="0"/>
              </a:rPr>
              <a:t> </a:t>
            </a:r>
            <a:r>
              <a:rPr lang="en-US" sz="750" dirty="0" err="1">
                <a:latin typeface="Lucida Console" panose="020B0609040504020204" pitchFamily="49" charset="0"/>
              </a:rPr>
              <a:t>EIdType</a:t>
            </a:r>
            <a:r>
              <a:rPr lang="en-US" sz="750" dirty="0">
                <a:latin typeface="Lucida Console" panose="020B0609040504020204" pitchFamily="49" charset="0"/>
              </a:rPr>
              <a:t>="</a:t>
            </a:r>
            <a:r>
              <a:rPr lang="en-US" sz="750" dirty="0" err="1">
                <a:latin typeface="Lucida Console" panose="020B0609040504020204" pitchFamily="49" charset="0"/>
              </a:rPr>
              <a:t>doi</a:t>
            </a:r>
            <a:r>
              <a:rPr lang="en-US" sz="750" dirty="0">
                <a:latin typeface="Lucida Console" panose="020B0609040504020204" pitchFamily="49" charset="0"/>
              </a:rPr>
              <a:t>" </a:t>
            </a:r>
            <a:r>
              <a:rPr lang="en-US" sz="750" dirty="0" err="1">
                <a:latin typeface="Lucida Console" panose="020B0609040504020204" pitchFamily="49" charset="0"/>
              </a:rPr>
              <a:t>ValidYN</a:t>
            </a:r>
            <a:r>
              <a:rPr lang="en-US" sz="750" dirty="0">
                <a:latin typeface="Lucida Console" panose="020B0609040504020204" pitchFamily="49" charset="0"/>
              </a:rPr>
              <a:t>="Y"&gt;10.1136/heartjnl-2015-308236&lt;/</a:t>
            </a:r>
            <a:r>
              <a:rPr lang="en-US" sz="750" dirty="0" err="1">
                <a:latin typeface="Lucida Console" panose="020B0609040504020204" pitchFamily="49" charset="0"/>
              </a:rPr>
              <a:t>ELocationID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&lt;/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&lt;/</a:t>
            </a:r>
            <a:r>
              <a:rPr lang="en-US" sz="750" dirty="0" err="1">
                <a:latin typeface="Lucida Console" panose="020B0609040504020204" pitchFamily="49" charset="0"/>
              </a:rPr>
              <a:t>PubmedArticleSet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</p:txBody>
      </p:sp>
      <p:sp>
        <p:nvSpPr>
          <p:cNvPr id="6" name="Contents of PubmedArticleSet"/>
          <p:cNvSpPr/>
          <p:nvPr/>
        </p:nvSpPr>
        <p:spPr>
          <a:xfrm>
            <a:off x="990600" y="1235869"/>
            <a:ext cx="6492240" cy="316468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ubmedArticleSet"/>
          <p:cNvSpPr/>
          <p:nvPr/>
        </p:nvSpPr>
        <p:spPr>
          <a:xfrm>
            <a:off x="762000" y="1115918"/>
            <a:ext cx="1039368" cy="95329"/>
          </a:xfrm>
          <a:prstGeom prst="rect">
            <a:avLst/>
          </a:prstGeom>
          <a:solidFill>
            <a:srgbClr val="FFFF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/PubmedArticleSet"/>
          <p:cNvSpPr/>
          <p:nvPr/>
        </p:nvSpPr>
        <p:spPr>
          <a:xfrm>
            <a:off x="762000" y="4406910"/>
            <a:ext cx="1115568" cy="118872"/>
          </a:xfrm>
          <a:prstGeom prst="rect">
            <a:avLst/>
          </a:prstGeom>
          <a:solidFill>
            <a:srgbClr val="FFFF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PubmedArticle"/>
          <p:cNvSpPr/>
          <p:nvPr/>
        </p:nvSpPr>
        <p:spPr>
          <a:xfrm>
            <a:off x="990600" y="1254114"/>
            <a:ext cx="886968" cy="118872"/>
          </a:xfrm>
          <a:prstGeom prst="rect">
            <a:avLst/>
          </a:prstGeom>
          <a:solidFill>
            <a:srgbClr val="FFFF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/PubmedArticle"/>
          <p:cNvSpPr/>
          <p:nvPr/>
        </p:nvSpPr>
        <p:spPr>
          <a:xfrm>
            <a:off x="999502" y="4267353"/>
            <a:ext cx="951819" cy="118872"/>
          </a:xfrm>
          <a:prstGeom prst="rect">
            <a:avLst/>
          </a:prstGeom>
          <a:solidFill>
            <a:srgbClr val="FFFF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MID"/>
          <p:cNvSpPr/>
          <p:nvPr/>
        </p:nvSpPr>
        <p:spPr>
          <a:xfrm>
            <a:off x="1232916" y="1391289"/>
            <a:ext cx="1891284" cy="118872"/>
          </a:xfrm>
          <a:prstGeom prst="rect">
            <a:avLst/>
          </a:prstGeom>
          <a:solidFill>
            <a:srgbClr val="FFFF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Created"/>
          <p:cNvSpPr/>
          <p:nvPr/>
        </p:nvSpPr>
        <p:spPr>
          <a:xfrm>
            <a:off x="1232916" y="1527038"/>
            <a:ext cx="748284" cy="118872"/>
          </a:xfrm>
          <a:prstGeom prst="rect">
            <a:avLst/>
          </a:prstGeom>
          <a:solidFill>
            <a:srgbClr val="FFFF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/DateCreated"/>
          <p:cNvSpPr/>
          <p:nvPr/>
        </p:nvSpPr>
        <p:spPr>
          <a:xfrm>
            <a:off x="1232444" y="2067982"/>
            <a:ext cx="797524" cy="118872"/>
          </a:xfrm>
          <a:prstGeom prst="rect">
            <a:avLst/>
          </a:prstGeom>
          <a:solidFill>
            <a:srgbClr val="FFFF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Journal"/>
          <p:cNvSpPr/>
          <p:nvPr/>
        </p:nvSpPr>
        <p:spPr>
          <a:xfrm>
            <a:off x="1232444" y="2211133"/>
            <a:ext cx="520156" cy="118872"/>
          </a:xfrm>
          <a:prstGeom prst="rect">
            <a:avLst/>
          </a:prstGeom>
          <a:solidFill>
            <a:srgbClr val="FFFF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/Journal"/>
          <p:cNvSpPr/>
          <p:nvPr/>
        </p:nvSpPr>
        <p:spPr>
          <a:xfrm>
            <a:off x="1232444" y="3847782"/>
            <a:ext cx="578648" cy="118872"/>
          </a:xfrm>
          <a:prstGeom prst="rect">
            <a:avLst/>
          </a:prstGeom>
          <a:solidFill>
            <a:srgbClr val="FFFF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ticleTitle"/>
          <p:cNvSpPr/>
          <p:nvPr/>
        </p:nvSpPr>
        <p:spPr>
          <a:xfrm>
            <a:off x="1219200" y="3980708"/>
            <a:ext cx="6248400" cy="118872"/>
          </a:xfrm>
          <a:prstGeom prst="rect">
            <a:avLst/>
          </a:prstGeom>
          <a:solidFill>
            <a:srgbClr val="FFFF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ELocationID"/>
          <p:cNvSpPr/>
          <p:nvPr/>
        </p:nvSpPr>
        <p:spPr>
          <a:xfrm>
            <a:off x="1219200" y="4139293"/>
            <a:ext cx="4648200" cy="103438"/>
          </a:xfrm>
          <a:prstGeom prst="rect">
            <a:avLst/>
          </a:prstGeom>
          <a:solidFill>
            <a:srgbClr val="FFFF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ticleTitle Text"/>
          <p:cNvSpPr/>
          <p:nvPr/>
        </p:nvSpPr>
        <p:spPr>
          <a:xfrm>
            <a:off x="2029968" y="3980708"/>
            <a:ext cx="4550664" cy="115474"/>
          </a:xfrm>
          <a:prstGeom prst="rect">
            <a:avLst/>
          </a:prstGeom>
          <a:solidFill>
            <a:srgbClr val="FFFF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Year"/>
          <p:cNvSpPr/>
          <p:nvPr/>
        </p:nvSpPr>
        <p:spPr>
          <a:xfrm>
            <a:off x="1449163" y="1662787"/>
            <a:ext cx="1004316" cy="118872"/>
          </a:xfrm>
          <a:prstGeom prst="rect">
            <a:avLst/>
          </a:prstGeom>
          <a:solidFill>
            <a:srgbClr val="FFFF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Month"/>
          <p:cNvSpPr/>
          <p:nvPr/>
        </p:nvSpPr>
        <p:spPr>
          <a:xfrm>
            <a:off x="1449163" y="1795058"/>
            <a:ext cx="1004316" cy="118872"/>
          </a:xfrm>
          <a:prstGeom prst="rect">
            <a:avLst/>
          </a:prstGeom>
          <a:solidFill>
            <a:srgbClr val="FFFF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ay"/>
          <p:cNvSpPr/>
          <p:nvPr/>
        </p:nvSpPr>
        <p:spPr>
          <a:xfrm>
            <a:off x="1449163" y="1934003"/>
            <a:ext cx="1004316" cy="118872"/>
          </a:xfrm>
          <a:prstGeom prst="rect">
            <a:avLst/>
          </a:prstGeom>
          <a:solidFill>
            <a:srgbClr val="FFFF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snType=Electronic"/>
          <p:cNvSpPr/>
          <p:nvPr/>
        </p:nvSpPr>
        <p:spPr>
          <a:xfrm>
            <a:off x="1801368" y="2348174"/>
            <a:ext cx="1170432" cy="118872"/>
          </a:xfrm>
          <a:prstGeom prst="rect">
            <a:avLst/>
          </a:prstGeom>
          <a:solidFill>
            <a:srgbClr val="FFFF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ELocationID attributes"/>
          <p:cNvSpPr/>
          <p:nvPr/>
        </p:nvSpPr>
        <p:spPr>
          <a:xfrm>
            <a:off x="1951321" y="4135895"/>
            <a:ext cx="1447800" cy="108604"/>
          </a:xfrm>
          <a:prstGeom prst="rect">
            <a:avLst/>
          </a:prstGeom>
          <a:solidFill>
            <a:srgbClr val="FFFF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050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31" grpId="0" animBg="1"/>
      <p:bldP spid="31" grpId="1" animBg="1"/>
      <p:bldP spid="12" grpId="0" animBg="1"/>
      <p:bldP spid="12" grpId="1" animBg="1"/>
      <p:bldP spid="13" grpId="0" animBg="1"/>
      <p:bldP spid="13" grpId="1" animBg="1"/>
      <p:bldP spid="29" grpId="0" animBg="1"/>
      <p:bldP spid="29" grpId="1" animBg="1"/>
      <p:bldP spid="14" grpId="0" animBg="1"/>
      <p:bldP spid="14" grpId="1" animBg="1"/>
      <p:bldP spid="30" grpId="0" animBg="1"/>
      <p:bldP spid="30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22" grpId="0" animBg="1"/>
      <p:bldP spid="22" grpId="1" animBg="1"/>
      <p:bldP spid="23" grpId="0" animBg="1"/>
      <p:bldP spid="23" grpId="1" animBg="1"/>
      <p:bldP spid="25" grpId="0" animBg="1"/>
      <p:bldP spid="25" grpId="1" animBg="1"/>
      <p:bldP spid="21" grpId="0" animBg="1"/>
      <p:bldP spid="21" grpId="1" animBg="1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XML elements repeat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1550"/>
            <a:ext cx="8229600" cy="3623073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&lt;</a:t>
            </a:r>
            <a:r>
              <a:rPr lang="en-US" sz="750" dirty="0" err="1">
                <a:latin typeface="Lucida Console" panose="020B0609040504020204" pitchFamily="49" charset="0"/>
              </a:rPr>
              <a:t>PubmedArticleSet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&lt;PMID Version="1"&gt;26438784&lt;/PMID&gt;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[…]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&lt;/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&lt;PMID Version="1"&gt;25359968&lt;/PMID&gt;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[…]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&lt;/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&lt;PMID Version="1"&gt;26276820&lt;/PMID&gt;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[…]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&lt;/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&lt;PMID Version="1"&gt;25656311&lt;/PMID&gt;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[…]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&lt;/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&lt;PMID Version="1"&gt;27580140&lt;/PMID&gt;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[…]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&lt;/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&lt;PMID Version="1"&gt;15988488&lt;/PMID&gt;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[…]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&lt;/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&lt;/</a:t>
            </a:r>
            <a:r>
              <a:rPr lang="en-US" sz="750" dirty="0" err="1">
                <a:latin typeface="Lucida Console" panose="020B0609040504020204" pitchFamily="49" charset="0"/>
              </a:rPr>
              <a:t>PubmedArticleSet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4" name="PubmedArticleSet labels"/>
          <p:cNvGrpSpPr/>
          <p:nvPr/>
        </p:nvGrpSpPr>
        <p:grpSpPr>
          <a:xfrm>
            <a:off x="533400" y="1024128"/>
            <a:ext cx="1108710" cy="3524329"/>
            <a:chOff x="533400" y="1024128"/>
            <a:chExt cx="1108710" cy="3524329"/>
          </a:xfrm>
        </p:grpSpPr>
        <p:sp>
          <p:nvSpPr>
            <p:cNvPr id="5" name="PubmedArticleSet"/>
            <p:cNvSpPr/>
            <p:nvPr/>
          </p:nvSpPr>
          <p:spPr>
            <a:xfrm>
              <a:off x="533400" y="1024128"/>
              <a:ext cx="1039368" cy="95329"/>
            </a:xfrm>
            <a:prstGeom prst="rect">
              <a:avLst/>
            </a:prstGeom>
            <a:solidFill>
              <a:srgbClr val="FFFF00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/PubmedArticleSet"/>
            <p:cNvSpPr/>
            <p:nvPr/>
          </p:nvSpPr>
          <p:spPr>
            <a:xfrm>
              <a:off x="550544" y="4453128"/>
              <a:ext cx="1091566" cy="95329"/>
            </a:xfrm>
            <a:prstGeom prst="rect">
              <a:avLst/>
            </a:prstGeom>
            <a:solidFill>
              <a:srgbClr val="FFFF00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Contents of PubmedArticleSet"/>
          <p:cNvSpPr/>
          <p:nvPr/>
        </p:nvSpPr>
        <p:spPr>
          <a:xfrm>
            <a:off x="762000" y="1149548"/>
            <a:ext cx="3581400" cy="32735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PubmedArticle labels"/>
          <p:cNvGrpSpPr/>
          <p:nvPr/>
        </p:nvGrpSpPr>
        <p:grpSpPr>
          <a:xfrm>
            <a:off x="767715" y="1163827"/>
            <a:ext cx="880110" cy="2834768"/>
            <a:chOff x="767715" y="1163827"/>
            <a:chExt cx="880110" cy="2834768"/>
          </a:xfrm>
        </p:grpSpPr>
        <p:sp>
          <p:nvSpPr>
            <p:cNvPr id="9" name="PubmedArticle"/>
            <p:cNvSpPr/>
            <p:nvPr/>
          </p:nvSpPr>
          <p:spPr>
            <a:xfrm>
              <a:off x="773430" y="1163827"/>
              <a:ext cx="868680" cy="95329"/>
            </a:xfrm>
            <a:prstGeom prst="rect">
              <a:avLst/>
            </a:prstGeom>
            <a:solidFill>
              <a:srgbClr val="FFFF00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PubmedArticle"/>
            <p:cNvSpPr/>
            <p:nvPr/>
          </p:nvSpPr>
          <p:spPr>
            <a:xfrm>
              <a:off x="779145" y="1708706"/>
              <a:ext cx="868680" cy="95329"/>
            </a:xfrm>
            <a:prstGeom prst="rect">
              <a:avLst/>
            </a:prstGeom>
            <a:solidFill>
              <a:srgbClr val="FFFF00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PubmedArticle"/>
            <p:cNvSpPr/>
            <p:nvPr/>
          </p:nvSpPr>
          <p:spPr>
            <a:xfrm>
              <a:off x="767715" y="2258568"/>
              <a:ext cx="868680" cy="95329"/>
            </a:xfrm>
            <a:prstGeom prst="rect">
              <a:avLst/>
            </a:prstGeom>
            <a:solidFill>
              <a:srgbClr val="FFFF00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PubmedArticle"/>
            <p:cNvSpPr/>
            <p:nvPr/>
          </p:nvSpPr>
          <p:spPr>
            <a:xfrm>
              <a:off x="773430" y="2807208"/>
              <a:ext cx="868680" cy="95329"/>
            </a:xfrm>
            <a:prstGeom prst="rect">
              <a:avLst/>
            </a:prstGeom>
            <a:solidFill>
              <a:srgbClr val="FFFF00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PubmedArticle"/>
            <p:cNvSpPr/>
            <p:nvPr/>
          </p:nvSpPr>
          <p:spPr>
            <a:xfrm>
              <a:off x="773430" y="3358387"/>
              <a:ext cx="868680" cy="95329"/>
            </a:xfrm>
            <a:prstGeom prst="rect">
              <a:avLst/>
            </a:prstGeom>
            <a:solidFill>
              <a:srgbClr val="FFFF00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PubmedArticle"/>
            <p:cNvSpPr/>
            <p:nvPr/>
          </p:nvSpPr>
          <p:spPr>
            <a:xfrm>
              <a:off x="779145" y="3903266"/>
              <a:ext cx="868680" cy="95329"/>
            </a:xfrm>
            <a:prstGeom prst="rect">
              <a:avLst/>
            </a:prstGeom>
            <a:solidFill>
              <a:srgbClr val="FFFF00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Contents of PubmedArticle"/>
          <p:cNvGrpSpPr/>
          <p:nvPr/>
        </p:nvGrpSpPr>
        <p:grpSpPr>
          <a:xfrm>
            <a:off x="987552" y="1289304"/>
            <a:ext cx="3051048" cy="2998056"/>
            <a:chOff x="987552" y="1289304"/>
            <a:chExt cx="3051048" cy="2998056"/>
          </a:xfrm>
        </p:grpSpPr>
        <p:sp>
          <p:nvSpPr>
            <p:cNvPr id="15" name="Contents of PubmedArticle"/>
            <p:cNvSpPr/>
            <p:nvPr/>
          </p:nvSpPr>
          <p:spPr>
            <a:xfrm>
              <a:off x="990600" y="1289304"/>
              <a:ext cx="3048000" cy="26705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Contents of PubmedArticle"/>
            <p:cNvSpPr/>
            <p:nvPr/>
          </p:nvSpPr>
          <p:spPr>
            <a:xfrm>
              <a:off x="990600" y="1828800"/>
              <a:ext cx="3048000" cy="26705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Contents of PubmedArticle"/>
            <p:cNvSpPr/>
            <p:nvPr/>
          </p:nvSpPr>
          <p:spPr>
            <a:xfrm>
              <a:off x="987552" y="2377440"/>
              <a:ext cx="3048000" cy="26705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Contents of PubmedArticle"/>
            <p:cNvSpPr/>
            <p:nvPr/>
          </p:nvSpPr>
          <p:spPr>
            <a:xfrm>
              <a:off x="990600" y="2926080"/>
              <a:ext cx="3048000" cy="26705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Contents of PubmedArticle"/>
            <p:cNvSpPr/>
            <p:nvPr/>
          </p:nvSpPr>
          <p:spPr>
            <a:xfrm>
              <a:off x="990600" y="3466671"/>
              <a:ext cx="3048000" cy="26705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Contents of PubmedArticle"/>
            <p:cNvSpPr/>
            <p:nvPr/>
          </p:nvSpPr>
          <p:spPr>
            <a:xfrm>
              <a:off x="990600" y="4020301"/>
              <a:ext cx="3048000" cy="26705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8346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Extracts specific elements from XML and arranges them in a customized tabular format.</a:t>
            </a:r>
          </a:p>
          <a:p>
            <a:r>
              <a:rPr lang="en-US" dirty="0"/>
              <a:t>Format determined by arguments</a:t>
            </a:r>
          </a:p>
          <a:p>
            <a:r>
              <a:rPr lang="en-US" dirty="0"/>
              <a:t>Very powerful and flexible</a:t>
            </a:r>
          </a:p>
          <a:p>
            <a:r>
              <a:rPr lang="en-US" dirty="0"/>
              <a:t>Not an E-utilities command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462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XML are we </a:t>
            </a:r>
            <a:r>
              <a:rPr lang="en-US" dirty="0" err="1"/>
              <a:t>xtract-ing</a:t>
            </a:r>
            <a:r>
              <a:rPr lang="en-US" dirty="0"/>
              <a:t> from?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XML (any XML!)</a:t>
            </a:r>
          </a:p>
          <a:p>
            <a:r>
              <a:rPr lang="en-US" dirty="0"/>
              <a:t>Can get XML from "efetch"</a:t>
            </a:r>
          </a:p>
          <a:p>
            <a:pPr lvl="1"/>
            <a:r>
              <a:rPr lang="en-US" dirty="0"/>
              <a:t> </a:t>
            </a:r>
          </a:p>
          <a:p>
            <a:r>
              <a:rPr lang="en-US" dirty="0"/>
              <a:t>Can pull XML in from a file on your computer using "-input"</a:t>
            </a:r>
          </a:p>
          <a:p>
            <a:pPr lvl="1"/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280244" y="2464297"/>
            <a:ext cx="4495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efetch -format xml | </a:t>
            </a:r>
            <a:r>
              <a:rPr lang="en-US" sz="1800" dirty="0" err="1">
                <a:latin typeface="Lucida Console" panose="020B0609040504020204" pitchFamily="49" charset="0"/>
              </a:rPr>
              <a:t>xtract</a:t>
            </a:r>
            <a:r>
              <a:rPr lang="en-US" sz="1800" dirty="0">
                <a:latin typeface="Lucida Console" panose="020B0609040504020204" pitchFamily="49" charset="0"/>
              </a:rPr>
              <a:t> […]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80244" y="4019550"/>
            <a:ext cx="3826328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err="1">
                <a:latin typeface="Lucida Console" panose="020B0609040504020204" pitchFamily="49" charset="0"/>
              </a:rPr>
              <a:t>xtract</a:t>
            </a:r>
            <a:r>
              <a:rPr lang="en-US" sz="1800" dirty="0">
                <a:latin typeface="Lucida Console" panose="020B0609040504020204" pitchFamily="49" charset="0"/>
              </a:rPr>
              <a:t> –input file.xml […]</a:t>
            </a:r>
          </a:p>
          <a:p>
            <a:pPr marL="0" indent="0">
              <a:buNone/>
            </a:pPr>
            <a:endParaRPr lang="en-US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146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PubMed XML Documentation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Large number of XML elements in PubMed</a:t>
            </a:r>
          </a:p>
          <a:p>
            <a:endParaRPr lang="en-US" dirty="0"/>
          </a:p>
          <a:p>
            <a:r>
              <a:rPr lang="en-US" dirty="0"/>
              <a:t>XML Element Descriptions </a:t>
            </a:r>
          </a:p>
          <a:p>
            <a:pPr lvl="1"/>
            <a:r>
              <a:rPr lang="en-US" dirty="0">
                <a:hlinkClick r:id="rId3"/>
              </a:rPr>
              <a:t>https://www.nlm.nih.gov/bsd/licensee/elements_descriptions.html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r>
              <a:rPr lang="en-US" dirty="0"/>
              <a:t>PubMed DTD Documentation</a:t>
            </a:r>
          </a:p>
          <a:p>
            <a:pPr lvl="1"/>
            <a:r>
              <a:rPr lang="en-US" dirty="0">
                <a:hlinkClick r:id="rId4"/>
              </a:rPr>
              <a:t>https://dtd.nlm.nih.gov/ncbi/pubmed/out/doc/2018/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5291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Before you start </a:t>
            </a:r>
            <a:r>
              <a:rPr lang="en-US" dirty="0" err="1"/>
              <a:t>xtract-ing</a:t>
            </a:r>
            <a:r>
              <a:rPr lang="en-US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Helpful to look at some PubMed XML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104900" y="1672280"/>
            <a:ext cx="6934200" cy="29568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&lt;</a:t>
            </a:r>
            <a:r>
              <a:rPr lang="en-US" sz="800" dirty="0" err="1">
                <a:latin typeface="Lucida Console" panose="020B0609040504020204" pitchFamily="49" charset="0"/>
              </a:rPr>
              <a:t>PubmedArticle</a:t>
            </a:r>
            <a:r>
              <a:rPr lang="en-US" sz="8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&lt;</a:t>
            </a:r>
            <a:r>
              <a:rPr lang="en-US" sz="800" dirty="0" err="1">
                <a:latin typeface="Lucida Console" panose="020B0609040504020204" pitchFamily="49" charset="0"/>
              </a:rPr>
              <a:t>MedlineCitation</a:t>
            </a:r>
            <a:r>
              <a:rPr lang="en-US" sz="800" dirty="0">
                <a:latin typeface="Lucida Console" panose="020B0609040504020204" pitchFamily="49" charset="0"/>
              </a:rPr>
              <a:t> Status="Publisher" Owner="NLM"&gt;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&lt;PMID Version="1"&gt;27577264&lt;/PMID&gt;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&lt;</a:t>
            </a:r>
            <a:r>
              <a:rPr lang="en-US" sz="800" dirty="0" err="1">
                <a:latin typeface="Lucida Console" panose="020B0609040504020204" pitchFamily="49" charset="0"/>
              </a:rPr>
              <a:t>DateCreated</a:t>
            </a:r>
            <a:r>
              <a:rPr lang="en-US" sz="8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     &lt;Year&gt;2016&lt;/Year&gt;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     &lt;Month&gt;8&lt;/Month&gt;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     &lt;Day&gt;31&lt;/Day&gt;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&lt;/</a:t>
            </a:r>
            <a:r>
              <a:rPr lang="en-US" sz="800" dirty="0" err="1">
                <a:latin typeface="Lucida Console" panose="020B0609040504020204" pitchFamily="49" charset="0"/>
              </a:rPr>
              <a:t>DateCreated</a:t>
            </a:r>
            <a:r>
              <a:rPr lang="en-US" sz="8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&lt;</a:t>
            </a:r>
            <a:r>
              <a:rPr lang="en-US" sz="800" dirty="0" err="1">
                <a:latin typeface="Lucida Console" panose="020B0609040504020204" pitchFamily="49" charset="0"/>
              </a:rPr>
              <a:t>DateRevised</a:t>
            </a:r>
            <a:r>
              <a:rPr lang="en-US" sz="8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     &lt;Year&gt;2016&lt;/Year&gt;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     &lt;Month&gt;8&lt;/Month&gt;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     &lt;Day&gt;31&lt;/Day&gt;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&lt;/</a:t>
            </a:r>
            <a:r>
              <a:rPr lang="en-US" sz="800" dirty="0" err="1">
                <a:latin typeface="Lucida Console" panose="020B0609040504020204" pitchFamily="49" charset="0"/>
              </a:rPr>
              <a:t>DateRevised</a:t>
            </a:r>
            <a:r>
              <a:rPr lang="en-US" sz="80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&lt;Article </a:t>
            </a:r>
            <a:r>
              <a:rPr lang="en-US" sz="800" dirty="0" err="1">
                <a:latin typeface="Lucida Console" panose="020B0609040504020204" pitchFamily="49" charset="0"/>
              </a:rPr>
              <a:t>PubModel</a:t>
            </a:r>
            <a:r>
              <a:rPr lang="en-US" sz="800" dirty="0">
                <a:latin typeface="Lucida Console" panose="020B0609040504020204" pitchFamily="49" charset="0"/>
              </a:rPr>
              <a:t>="Print-Electronic"&gt; 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     &lt;Journal&gt;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          &lt;ISSN </a:t>
            </a:r>
            <a:r>
              <a:rPr lang="en-US" sz="800" dirty="0" err="1">
                <a:latin typeface="Lucida Console" panose="020B0609040504020204" pitchFamily="49" charset="0"/>
              </a:rPr>
              <a:t>IssnType</a:t>
            </a:r>
            <a:r>
              <a:rPr lang="en-US" sz="800" dirty="0">
                <a:latin typeface="Lucida Console" panose="020B0609040504020204" pitchFamily="49" charset="0"/>
              </a:rPr>
              <a:t>="Electronic"&gt;1421-9751&lt;/ISSN&gt;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          &lt;</a:t>
            </a:r>
            <a:r>
              <a:rPr lang="en-US" sz="800" dirty="0" err="1">
                <a:latin typeface="Lucida Console" panose="020B0609040504020204" pitchFamily="49" charset="0"/>
              </a:rPr>
              <a:t>JournalIssue</a:t>
            </a:r>
            <a:r>
              <a:rPr lang="en-US" sz="800" dirty="0">
                <a:latin typeface="Lucida Console" panose="020B0609040504020204" pitchFamily="49" charset="0"/>
              </a:rPr>
              <a:t> </a:t>
            </a:r>
            <a:r>
              <a:rPr lang="en-US" sz="800" dirty="0" err="1">
                <a:latin typeface="Lucida Console" panose="020B0609040504020204" pitchFamily="49" charset="0"/>
              </a:rPr>
              <a:t>CitedMedium</a:t>
            </a:r>
            <a:r>
              <a:rPr lang="en-US" sz="800" dirty="0">
                <a:latin typeface="Lucida Console" panose="020B0609040504020204" pitchFamily="49" charset="0"/>
              </a:rPr>
              <a:t>="Internet"&gt;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               &lt;Volume&gt;136&lt;/Volume&gt;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               &lt;Issue&gt;2&lt;/Issue&gt;</a:t>
            </a:r>
          </a:p>
          <a:p>
            <a:pPr marL="0" indent="0">
              <a:buNone/>
            </a:pPr>
            <a:r>
              <a:rPr lang="en-US" sz="800" dirty="0">
                <a:latin typeface="Lucida Console" panose="020B0609040504020204" pitchFamily="49" charset="0"/>
              </a:rPr>
              <a:t>                         &lt;</a:t>
            </a:r>
            <a:r>
              <a:rPr lang="en-US" sz="800" dirty="0" err="1">
                <a:latin typeface="Lucida Console" panose="020B0609040504020204" pitchFamily="49" charset="0"/>
              </a:rPr>
              <a:t>PubDate</a:t>
            </a:r>
            <a:r>
              <a:rPr lang="en-US" sz="800" dirty="0">
                <a:latin typeface="Lucida Console" panose="020B06090405040202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61965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a small sample dataset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Choose a few representative records</a:t>
            </a:r>
          </a:p>
          <a:p>
            <a:r>
              <a:rPr lang="en-US" dirty="0"/>
              <a:t>Avoid atypical examples…for now.</a:t>
            </a:r>
          </a:p>
          <a:p>
            <a:r>
              <a:rPr lang="en-US" dirty="0"/>
              <a:t>Write a quick efetch</a:t>
            </a:r>
          </a:p>
          <a:p>
            <a:endParaRPr lang="en-US" dirty="0"/>
          </a:p>
          <a:p>
            <a:pPr lvl="1"/>
            <a:r>
              <a:rPr lang="en-US" dirty="0"/>
              <a:t>Do this right now, save it for later!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3028951"/>
            <a:ext cx="8534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efetch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r>
              <a:rPr lang="en-US" sz="1800" dirty="0">
                <a:latin typeface="Lucida Console" panose="020B0609040504020204" pitchFamily="49" charset="0"/>
              </a:rPr>
              <a:t> –id 24102982,21171099,17150207 -format xml</a:t>
            </a:r>
          </a:p>
        </p:txBody>
      </p:sp>
    </p:spTree>
    <p:extLst>
      <p:ext uri="{BB962C8B-B14F-4D97-AF65-F5344CB8AC3E}">
        <p14:creationId xmlns:p14="http://schemas.microsoft.com/office/powerpoint/2010/main" val="2858734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xtract</a:t>
            </a:r>
            <a:r>
              <a:rPr lang="en-US" dirty="0"/>
              <a:t> 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a set of records</a:t>
            </a:r>
          </a:p>
          <a:p>
            <a:r>
              <a:rPr lang="en-US" dirty="0"/>
              <a:t>We want a tabular list with PMID, Journal TA, and Title: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769625"/>
              </p:ext>
            </p:extLst>
          </p:nvPr>
        </p:nvGraphicFramePr>
        <p:xfrm>
          <a:off x="1529166" y="3028950"/>
          <a:ext cx="6096000" cy="1483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PMID1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Journal TA1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Article Title1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PMID2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Journal </a:t>
                      </a:r>
                      <a:r>
                        <a:rPr lang="en-US" baseline="0" dirty="0"/>
                        <a:t>TA2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Article Title2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PMID3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Journal TA3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Article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Title3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PMID4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Journal TA4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Article Title4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7690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Questions to ask when making a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connects the data in each row?</a:t>
            </a:r>
          </a:p>
          <a:p>
            <a:r>
              <a:rPr lang="en-US" dirty="0"/>
              <a:t>How many rows?</a:t>
            </a:r>
          </a:p>
          <a:p>
            <a:r>
              <a:rPr lang="en-US" dirty="0"/>
              <a:t>How many columns?</a:t>
            </a:r>
          </a:p>
          <a:p>
            <a:r>
              <a:rPr lang="en-US" dirty="0"/>
              <a:t>What data is in each column?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808486"/>
              </p:ext>
            </p:extLst>
          </p:nvPr>
        </p:nvGraphicFramePr>
        <p:xfrm>
          <a:off x="4876800" y="1885950"/>
          <a:ext cx="3732028" cy="1483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6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PMID1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Journal TA1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Article Title1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PMID2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Journal </a:t>
                      </a:r>
                      <a:r>
                        <a:rPr lang="en-US" baseline="0" dirty="0"/>
                        <a:t>TA2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Article Title2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PMID3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Journal TA3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Article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Title3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PMID4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Journal TA4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Article Title4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24" name="Row Boxes"/>
          <p:cNvGrpSpPr/>
          <p:nvPr/>
        </p:nvGrpSpPr>
        <p:grpSpPr>
          <a:xfrm>
            <a:off x="4953000" y="1962151"/>
            <a:ext cx="3505200" cy="1325852"/>
            <a:chOff x="4953000" y="1962151"/>
            <a:chExt cx="3505200" cy="1325852"/>
          </a:xfrm>
        </p:grpSpPr>
        <p:sp>
          <p:nvSpPr>
            <p:cNvPr id="7" name="Row 1"/>
            <p:cNvSpPr/>
            <p:nvPr/>
          </p:nvSpPr>
          <p:spPr>
            <a:xfrm>
              <a:off x="4953000" y="1962151"/>
              <a:ext cx="3505200" cy="2286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ow 2"/>
            <p:cNvSpPr/>
            <p:nvPr/>
          </p:nvSpPr>
          <p:spPr>
            <a:xfrm>
              <a:off x="4953000" y="2322681"/>
              <a:ext cx="3505200" cy="2286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ow 3"/>
            <p:cNvSpPr/>
            <p:nvPr/>
          </p:nvSpPr>
          <p:spPr>
            <a:xfrm>
              <a:off x="4953000" y="2691042"/>
              <a:ext cx="3505200" cy="2286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ow 4"/>
            <p:cNvSpPr/>
            <p:nvPr/>
          </p:nvSpPr>
          <p:spPr>
            <a:xfrm>
              <a:off x="4953000" y="3059403"/>
              <a:ext cx="3505200" cy="2286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Column ???s"/>
          <p:cNvGrpSpPr/>
          <p:nvPr/>
        </p:nvGrpSpPr>
        <p:grpSpPr>
          <a:xfrm>
            <a:off x="5029200" y="1503400"/>
            <a:ext cx="3124200" cy="369332"/>
            <a:chOff x="5029200" y="1503400"/>
            <a:chExt cx="3124200" cy="369332"/>
          </a:xfrm>
        </p:grpSpPr>
        <p:sp>
          <p:nvSpPr>
            <p:cNvPr id="11" name="Column ??? 1"/>
            <p:cNvSpPr txBox="1"/>
            <p:nvPr/>
          </p:nvSpPr>
          <p:spPr>
            <a:xfrm>
              <a:off x="5029200" y="15034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???</a:t>
              </a:r>
            </a:p>
          </p:txBody>
        </p:sp>
        <p:sp>
          <p:nvSpPr>
            <p:cNvPr id="12" name="Column ??? 2"/>
            <p:cNvSpPr txBox="1"/>
            <p:nvPr/>
          </p:nvSpPr>
          <p:spPr>
            <a:xfrm>
              <a:off x="6172200" y="15034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???</a:t>
              </a:r>
            </a:p>
          </p:txBody>
        </p:sp>
        <p:sp>
          <p:nvSpPr>
            <p:cNvPr id="13" name="Column ??? 3"/>
            <p:cNvSpPr txBox="1"/>
            <p:nvPr/>
          </p:nvSpPr>
          <p:spPr>
            <a:xfrm>
              <a:off x="7620000" y="15034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???</a:t>
              </a:r>
            </a:p>
          </p:txBody>
        </p:sp>
      </p:grpSp>
      <p:grpSp>
        <p:nvGrpSpPr>
          <p:cNvPr id="23" name="Row Labels"/>
          <p:cNvGrpSpPr/>
          <p:nvPr/>
        </p:nvGrpSpPr>
        <p:grpSpPr>
          <a:xfrm>
            <a:off x="4514850" y="1870169"/>
            <a:ext cx="270980" cy="1499141"/>
            <a:chOff x="4514850" y="1870169"/>
            <a:chExt cx="270980" cy="1499141"/>
          </a:xfrm>
        </p:grpSpPr>
        <p:sp>
          <p:nvSpPr>
            <p:cNvPr id="15" name="Row Label 1"/>
            <p:cNvSpPr txBox="1"/>
            <p:nvPr/>
          </p:nvSpPr>
          <p:spPr>
            <a:xfrm>
              <a:off x="4514850" y="1870169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6" name="Row Label 2"/>
            <p:cNvSpPr txBox="1"/>
            <p:nvPr/>
          </p:nvSpPr>
          <p:spPr>
            <a:xfrm>
              <a:off x="4519130" y="2250997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7" name="Row Label 3"/>
            <p:cNvSpPr txBox="1"/>
            <p:nvPr/>
          </p:nvSpPr>
          <p:spPr>
            <a:xfrm>
              <a:off x="4518161" y="2620329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8" name="Row Label 4"/>
            <p:cNvSpPr txBox="1"/>
            <p:nvPr/>
          </p:nvSpPr>
          <p:spPr>
            <a:xfrm>
              <a:off x="4518886" y="2999978"/>
              <a:ext cx="2667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4</a:t>
              </a:r>
            </a:p>
          </p:txBody>
        </p:sp>
      </p:grpSp>
      <p:grpSp>
        <p:nvGrpSpPr>
          <p:cNvPr id="26" name="Column Labels"/>
          <p:cNvGrpSpPr/>
          <p:nvPr/>
        </p:nvGrpSpPr>
        <p:grpSpPr>
          <a:xfrm>
            <a:off x="5128970" y="1497116"/>
            <a:ext cx="2895600" cy="385518"/>
            <a:chOff x="5128970" y="1497116"/>
            <a:chExt cx="2895600" cy="385518"/>
          </a:xfrm>
        </p:grpSpPr>
        <p:sp>
          <p:nvSpPr>
            <p:cNvPr id="20" name="Column Label 1"/>
            <p:cNvSpPr txBox="1"/>
            <p:nvPr/>
          </p:nvSpPr>
          <p:spPr>
            <a:xfrm>
              <a:off x="5128970" y="1497116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" name="Column Label 2"/>
            <p:cNvSpPr txBox="1"/>
            <p:nvPr/>
          </p:nvSpPr>
          <p:spPr>
            <a:xfrm>
              <a:off x="6271970" y="1497116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2" name="Column Label 3"/>
            <p:cNvSpPr txBox="1"/>
            <p:nvPr/>
          </p:nvSpPr>
          <p:spPr>
            <a:xfrm>
              <a:off x="7719770" y="1513302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3</a:t>
              </a: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>
                <a:solidFill>
                  <a:srgbClr val="F4F4F4"/>
                </a:solidFill>
              </a:rPr>
              <a:t>19</a:t>
            </a:fld>
            <a:endParaRPr lang="en-US" dirty="0">
              <a:solidFill>
                <a:srgbClr val="F4F4F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44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EDirect for PubMed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 1: Getting PubMed Data</a:t>
            </a:r>
          </a:p>
          <a:p>
            <a:r>
              <a:rPr lang="en-US" b="1" dirty="0"/>
              <a:t>Part 2: Extracting Data from XML</a:t>
            </a:r>
          </a:p>
          <a:p>
            <a:r>
              <a:rPr lang="en-US" dirty="0"/>
              <a:t>Part 3: Formatting Results and Unix tools</a:t>
            </a:r>
          </a:p>
          <a:p>
            <a:r>
              <a:rPr lang="en-US" dirty="0"/>
              <a:t>Part 4: </a:t>
            </a:r>
            <a:r>
              <a:rPr lang="en-US" dirty="0" err="1"/>
              <a:t>xtract</a:t>
            </a:r>
            <a:r>
              <a:rPr lang="en-US" dirty="0"/>
              <a:t> Conditional Arguments</a:t>
            </a:r>
          </a:p>
          <a:p>
            <a:r>
              <a:rPr lang="en-US" dirty="0"/>
              <a:t>Part 5: Developing and Building Scripts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8748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connects the data in each row?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Specify an XML element using "-pattern"</a:t>
            </a:r>
          </a:p>
          <a:p>
            <a:r>
              <a:rPr lang="en-US" dirty="0"/>
              <a:t>All data in a row comes from descendants of one occurrence of the pattern</a:t>
            </a:r>
          </a:p>
          <a:p>
            <a:r>
              <a:rPr lang="en-US" dirty="0" err="1"/>
              <a:t>xtract</a:t>
            </a:r>
            <a:r>
              <a:rPr lang="en-US" dirty="0"/>
              <a:t> scans the XML until it finds an occurrence of the pattern</a:t>
            </a:r>
          </a:p>
          <a:p>
            <a:r>
              <a:rPr lang="en-US" dirty="0"/>
              <a:t>When it does, it creates a new row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470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Lucida Console" panose="020B0609040504020204" pitchFamily="49" charset="0"/>
              </a:rPr>
              <a:t>-pattern </a:t>
            </a:r>
            <a:r>
              <a:rPr lang="en-US" sz="3600" dirty="0" err="1">
                <a:latin typeface="Lucida Console" panose="020B0609040504020204" pitchFamily="49" charset="0"/>
              </a:rPr>
              <a:t>PubmedArticle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71550"/>
            <a:ext cx="8229600" cy="3623073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&lt;</a:t>
            </a:r>
            <a:r>
              <a:rPr lang="en-US" sz="750" dirty="0" err="1">
                <a:latin typeface="Lucida Console" panose="020B0609040504020204" pitchFamily="49" charset="0"/>
              </a:rPr>
              <a:t>PubmedArticleSet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&lt;PMID Version="1"&gt;26438784&lt;/PMID&gt;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</a:t>
            </a:r>
            <a:r>
              <a:rPr lang="en-US" sz="750" dirty="0" err="1">
                <a:latin typeface="Lucida Console" panose="020B0609040504020204" pitchFamily="49" charset="0"/>
              </a:rPr>
              <a:t>DateCreated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&lt;Year&gt;2015&lt;/Year&gt;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&lt;Month&gt;12&lt;/Month&gt;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&lt;Day&gt;15&lt;/Day&gt;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&lt;/</a:t>
            </a:r>
            <a:r>
              <a:rPr lang="en-US" sz="750" dirty="0" err="1">
                <a:latin typeface="Lucida Console" panose="020B0609040504020204" pitchFamily="49" charset="0"/>
              </a:rPr>
              <a:t>DateCreated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</a:t>
            </a:r>
            <a:r>
              <a:rPr lang="en-US" sz="750" dirty="0" err="1">
                <a:latin typeface="Lucida Console" panose="020B0609040504020204" pitchFamily="49" charset="0"/>
              </a:rPr>
              <a:t>ArticleTitle</a:t>
            </a:r>
            <a:r>
              <a:rPr lang="en-US" sz="750" dirty="0">
                <a:latin typeface="Lucida Console" panose="020B0609040504020204" pitchFamily="49" charset="0"/>
              </a:rPr>
              <a:t>&gt;Handheld echocardiographic screening for rheumatic heart disease by non-experts.&lt;/</a:t>
            </a:r>
            <a:r>
              <a:rPr lang="en-US" sz="750" dirty="0" err="1">
                <a:latin typeface="Lucida Console" panose="020B0609040504020204" pitchFamily="49" charset="0"/>
              </a:rPr>
              <a:t>ArticleTitle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&lt;/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&lt;PMID Version="1"&gt;25359968&lt;/PMID&gt;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</a:t>
            </a:r>
            <a:r>
              <a:rPr lang="en-US" sz="750" dirty="0" err="1">
                <a:latin typeface="Lucida Console" panose="020B0609040504020204" pitchFamily="49" charset="0"/>
              </a:rPr>
              <a:t>DateCreated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&lt;Year&gt;2014&lt;/Year&gt;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&lt;Month&gt;10&lt;/Month&gt;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&lt;Day&gt;31&lt;/Day&gt;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&lt;/</a:t>
            </a:r>
            <a:r>
              <a:rPr lang="en-US" sz="750" dirty="0" err="1">
                <a:latin typeface="Lucida Console" panose="020B0609040504020204" pitchFamily="49" charset="0"/>
              </a:rPr>
              <a:t>DateCreated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</a:t>
            </a:r>
            <a:r>
              <a:rPr lang="en-US" sz="750" dirty="0" err="1">
                <a:latin typeface="Lucida Console" panose="020B0609040504020204" pitchFamily="49" charset="0"/>
              </a:rPr>
              <a:t>ArticleTitle</a:t>
            </a:r>
            <a:r>
              <a:rPr lang="en-US" sz="750" dirty="0">
                <a:latin typeface="Lucida Console" panose="020B0609040504020204" pitchFamily="49" charset="0"/>
              </a:rPr>
              <a:t>&gt;Structural basis for microRNA targeting.&lt;/</a:t>
            </a:r>
            <a:r>
              <a:rPr lang="en-US" sz="750" dirty="0" err="1">
                <a:latin typeface="Lucida Console" panose="020B0609040504020204" pitchFamily="49" charset="0"/>
              </a:rPr>
              <a:t>ArticleTitle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&lt;/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&lt;PMID Version="1"&gt;26276820&lt;/PMID&gt;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</a:t>
            </a:r>
            <a:r>
              <a:rPr lang="en-US" sz="750" dirty="0" err="1">
                <a:latin typeface="Lucida Console" panose="020B0609040504020204" pitchFamily="49" charset="0"/>
              </a:rPr>
              <a:t>DateCreated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&lt;Year&gt;2015&lt;/Year&gt;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&lt;Month&gt;10&lt;/Month&gt;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&lt;Day&gt;2&lt;/Day&gt;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[…]        </a:t>
            </a:r>
          </a:p>
        </p:txBody>
      </p:sp>
      <p:sp>
        <p:nvSpPr>
          <p:cNvPr id="8" name="Pattern1"/>
          <p:cNvSpPr/>
          <p:nvPr/>
        </p:nvSpPr>
        <p:spPr>
          <a:xfrm>
            <a:off x="762000" y="1143000"/>
            <a:ext cx="6492240" cy="12344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attern2"/>
          <p:cNvSpPr/>
          <p:nvPr/>
        </p:nvSpPr>
        <p:spPr>
          <a:xfrm>
            <a:off x="762000" y="2377440"/>
            <a:ext cx="6492240" cy="12344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attern3"/>
          <p:cNvSpPr/>
          <p:nvPr/>
        </p:nvSpPr>
        <p:spPr>
          <a:xfrm>
            <a:off x="761999" y="3611880"/>
            <a:ext cx="6496431" cy="982743"/>
          </a:xfrm>
          <a:custGeom>
            <a:avLst/>
            <a:gdLst>
              <a:gd name="connsiteX0" fmla="*/ 0 w 6492240"/>
              <a:gd name="connsiteY0" fmla="*/ 0 h 982743"/>
              <a:gd name="connsiteX1" fmla="*/ 6492240 w 6492240"/>
              <a:gd name="connsiteY1" fmla="*/ 0 h 982743"/>
              <a:gd name="connsiteX2" fmla="*/ 6492240 w 6492240"/>
              <a:gd name="connsiteY2" fmla="*/ 982743 h 982743"/>
              <a:gd name="connsiteX3" fmla="*/ 0 w 6492240"/>
              <a:gd name="connsiteY3" fmla="*/ 982743 h 982743"/>
              <a:gd name="connsiteX4" fmla="*/ 0 w 6492240"/>
              <a:gd name="connsiteY4" fmla="*/ 0 h 982743"/>
              <a:gd name="connsiteX0" fmla="*/ 0 w 6583680"/>
              <a:gd name="connsiteY0" fmla="*/ 982743 h 1074183"/>
              <a:gd name="connsiteX1" fmla="*/ 0 w 6583680"/>
              <a:gd name="connsiteY1" fmla="*/ 0 h 1074183"/>
              <a:gd name="connsiteX2" fmla="*/ 6492240 w 6583680"/>
              <a:gd name="connsiteY2" fmla="*/ 0 h 1074183"/>
              <a:gd name="connsiteX3" fmla="*/ 6583680 w 6583680"/>
              <a:gd name="connsiteY3" fmla="*/ 1074183 h 1074183"/>
              <a:gd name="connsiteX0" fmla="*/ 0 w 6498336"/>
              <a:gd name="connsiteY0" fmla="*/ 982743 h 982743"/>
              <a:gd name="connsiteX1" fmla="*/ 0 w 6498336"/>
              <a:gd name="connsiteY1" fmla="*/ 0 h 982743"/>
              <a:gd name="connsiteX2" fmla="*/ 6492240 w 6498336"/>
              <a:gd name="connsiteY2" fmla="*/ 0 h 982743"/>
              <a:gd name="connsiteX3" fmla="*/ 6498336 w 6498336"/>
              <a:gd name="connsiteY3" fmla="*/ 958359 h 982743"/>
              <a:gd name="connsiteX0" fmla="*/ 0 w 6498336"/>
              <a:gd name="connsiteY0" fmla="*/ 982743 h 988839"/>
              <a:gd name="connsiteX1" fmla="*/ 0 w 6498336"/>
              <a:gd name="connsiteY1" fmla="*/ 0 h 988839"/>
              <a:gd name="connsiteX2" fmla="*/ 6492240 w 6498336"/>
              <a:gd name="connsiteY2" fmla="*/ 0 h 988839"/>
              <a:gd name="connsiteX3" fmla="*/ 6498336 w 6498336"/>
              <a:gd name="connsiteY3" fmla="*/ 988839 h 988839"/>
              <a:gd name="connsiteX0" fmla="*/ 0 w 6496431"/>
              <a:gd name="connsiteY0" fmla="*/ 982743 h 982743"/>
              <a:gd name="connsiteX1" fmla="*/ 0 w 6496431"/>
              <a:gd name="connsiteY1" fmla="*/ 0 h 982743"/>
              <a:gd name="connsiteX2" fmla="*/ 6492240 w 6496431"/>
              <a:gd name="connsiteY2" fmla="*/ 0 h 982743"/>
              <a:gd name="connsiteX3" fmla="*/ 6496431 w 6496431"/>
              <a:gd name="connsiteY3" fmla="*/ 975504 h 982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96431" h="982743">
                <a:moveTo>
                  <a:pt x="0" y="982743"/>
                </a:moveTo>
                <a:lnTo>
                  <a:pt x="0" y="0"/>
                </a:lnTo>
                <a:lnTo>
                  <a:pt x="6492240" y="0"/>
                </a:lnTo>
                <a:cubicBezTo>
                  <a:pt x="6492240" y="327581"/>
                  <a:pt x="6496431" y="975504"/>
                  <a:pt x="6496431" y="975504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ubmedArticle1"/>
          <p:cNvSpPr/>
          <p:nvPr/>
        </p:nvSpPr>
        <p:spPr>
          <a:xfrm>
            <a:off x="761999" y="1152144"/>
            <a:ext cx="886968" cy="118872"/>
          </a:xfrm>
          <a:prstGeom prst="rect">
            <a:avLst/>
          </a:prstGeom>
          <a:solidFill>
            <a:srgbClr val="FFFF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ubmedArticle2"/>
          <p:cNvSpPr/>
          <p:nvPr/>
        </p:nvSpPr>
        <p:spPr>
          <a:xfrm>
            <a:off x="757810" y="2386584"/>
            <a:ext cx="886968" cy="118872"/>
          </a:xfrm>
          <a:prstGeom prst="rect">
            <a:avLst/>
          </a:prstGeom>
          <a:solidFill>
            <a:srgbClr val="FFFF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ubmedArticle3"/>
          <p:cNvSpPr/>
          <p:nvPr/>
        </p:nvSpPr>
        <p:spPr>
          <a:xfrm>
            <a:off x="757810" y="3621024"/>
            <a:ext cx="886968" cy="118872"/>
          </a:xfrm>
          <a:prstGeom prst="rect">
            <a:avLst/>
          </a:prstGeom>
          <a:solidFill>
            <a:srgbClr val="FFFF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>
                <a:solidFill>
                  <a:srgbClr val="F4F4F4"/>
                </a:solidFill>
              </a:rPr>
              <a:t>21</a:t>
            </a:fld>
            <a:endParaRPr lang="en-US" dirty="0">
              <a:solidFill>
                <a:srgbClr val="F4F4F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958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1" grpId="0" animBg="1"/>
      <p:bldP spid="11" grpId="1" animBg="1"/>
      <p:bldP spid="12" grpId="0" animBg="1"/>
      <p:bldP spid="12" grpId="1" animBg="1"/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rows?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row per occurrence of the pattern in the XML input.</a:t>
            </a:r>
          </a:p>
          <a:p>
            <a:r>
              <a:rPr lang="en-US" dirty="0"/>
              <a:t>"-pattern </a:t>
            </a:r>
            <a:r>
              <a:rPr lang="en-US" dirty="0" err="1"/>
              <a:t>PubmedArticle</a:t>
            </a:r>
            <a:r>
              <a:rPr lang="en-US" dirty="0"/>
              <a:t>" creates as many rows as there are records in your input.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4177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Won't my -pattern always be </a:t>
            </a:r>
            <a:r>
              <a:rPr lang="en-US" dirty="0" err="1"/>
              <a:t>PubmedArticle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of the time, yes.</a:t>
            </a:r>
          </a:p>
          <a:p>
            <a:pPr lvl="1"/>
            <a:r>
              <a:rPr lang="en-US" dirty="0"/>
              <a:t>Lets you tabulate PubMed records</a:t>
            </a:r>
          </a:p>
          <a:p>
            <a:r>
              <a:rPr lang="en-US" dirty="0"/>
              <a:t>Change -pattern to see different types of relationships</a:t>
            </a:r>
          </a:p>
          <a:p>
            <a:pPr lvl="1"/>
            <a:r>
              <a:rPr lang="en-US" dirty="0"/>
              <a:t>Tabulate author, grant information,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962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columns?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You specify a series of XML elements or attributes using "-element"</a:t>
            </a:r>
          </a:p>
          <a:p>
            <a:r>
              <a:rPr lang="en-US" dirty="0"/>
              <a:t>Each element or attribute name you specify creates a new column*</a:t>
            </a:r>
          </a:p>
          <a:p>
            <a:r>
              <a:rPr lang="en-US" dirty="0"/>
              <a:t>How many elements/attributes you specify determines the number of columns.*</a:t>
            </a:r>
          </a:p>
          <a:p>
            <a:r>
              <a:rPr lang="en-US" dirty="0"/>
              <a:t>(*Most of the time.)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669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data is in each column?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Inside a pattern, </a:t>
            </a:r>
            <a:r>
              <a:rPr lang="en-US" dirty="0" err="1"/>
              <a:t>xtract</a:t>
            </a:r>
            <a:r>
              <a:rPr lang="en-US" dirty="0"/>
              <a:t> looks for the elements or attributes that you specify.</a:t>
            </a:r>
          </a:p>
          <a:p>
            <a:r>
              <a:rPr lang="en-US" dirty="0"/>
              <a:t>The value of each occurrence of the element/attribute is put in the column.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1358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Lucida Console" panose="020B0609040504020204" pitchFamily="49" charset="0"/>
              </a:rPr>
              <a:t>-element PMID Year </a:t>
            </a:r>
            <a:r>
              <a:rPr lang="en-US" sz="3200" dirty="0" err="1">
                <a:latin typeface="Lucida Console" panose="020B0609040504020204" pitchFamily="49" charset="0"/>
              </a:rPr>
              <a:t>ArticleTitle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71550"/>
            <a:ext cx="8229600" cy="3623073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&lt;</a:t>
            </a:r>
            <a:r>
              <a:rPr lang="en-US" sz="750" dirty="0" err="1">
                <a:latin typeface="Lucida Console" panose="020B0609040504020204" pitchFamily="49" charset="0"/>
              </a:rPr>
              <a:t>PubmedArticleSet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&lt;PMID Version="1"&gt;26438784&lt;/PMID&gt;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</a:t>
            </a:r>
            <a:r>
              <a:rPr lang="en-US" sz="750" dirty="0" err="1">
                <a:latin typeface="Lucida Console" panose="020B0609040504020204" pitchFamily="49" charset="0"/>
              </a:rPr>
              <a:t>DateCreated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&lt;Year&gt;2015&lt;/Year&gt;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&lt;Month&gt;12&lt;/Month&gt;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&lt;Day&gt;15&lt;/Day&gt;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&lt;/</a:t>
            </a:r>
            <a:r>
              <a:rPr lang="en-US" sz="750" dirty="0" err="1">
                <a:latin typeface="Lucida Console" panose="020B0609040504020204" pitchFamily="49" charset="0"/>
              </a:rPr>
              <a:t>DateCreated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</a:t>
            </a:r>
            <a:r>
              <a:rPr lang="en-US" sz="750" dirty="0" err="1">
                <a:latin typeface="Lucida Console" panose="020B0609040504020204" pitchFamily="49" charset="0"/>
              </a:rPr>
              <a:t>ArticleTitle</a:t>
            </a:r>
            <a:r>
              <a:rPr lang="en-US" sz="750" dirty="0">
                <a:latin typeface="Lucida Console" panose="020B0609040504020204" pitchFamily="49" charset="0"/>
              </a:rPr>
              <a:t>&gt;Handheld echocardiographic screening for rheumatic heart disease by non-experts.&lt;/</a:t>
            </a:r>
            <a:r>
              <a:rPr lang="en-US" sz="750" dirty="0" err="1">
                <a:latin typeface="Lucida Console" panose="020B0609040504020204" pitchFamily="49" charset="0"/>
              </a:rPr>
              <a:t>ArticleTitle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&lt;/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&lt;PMID Version="1"&gt;25359968&lt;/PMID&gt;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</a:t>
            </a:r>
            <a:r>
              <a:rPr lang="en-US" sz="750" dirty="0" err="1">
                <a:latin typeface="Lucida Console" panose="020B0609040504020204" pitchFamily="49" charset="0"/>
              </a:rPr>
              <a:t>DateCreated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&lt;Year&gt;2014&lt;/Year&gt;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&lt;Month&gt;10&lt;/Month&gt;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&lt;Day&gt;31&lt;/Day&gt;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&lt;/</a:t>
            </a:r>
            <a:r>
              <a:rPr lang="en-US" sz="750" dirty="0" err="1">
                <a:latin typeface="Lucida Console" panose="020B0609040504020204" pitchFamily="49" charset="0"/>
              </a:rPr>
              <a:t>DateCreated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</a:t>
            </a:r>
            <a:r>
              <a:rPr lang="en-US" sz="750" dirty="0" err="1">
                <a:latin typeface="Lucida Console" panose="020B0609040504020204" pitchFamily="49" charset="0"/>
              </a:rPr>
              <a:t>ArticleTitle</a:t>
            </a:r>
            <a:r>
              <a:rPr lang="en-US" sz="750" dirty="0">
                <a:latin typeface="Lucida Console" panose="020B0609040504020204" pitchFamily="49" charset="0"/>
              </a:rPr>
              <a:t>&gt;Structural basis for microRNA targeting.&lt;/</a:t>
            </a:r>
            <a:r>
              <a:rPr lang="en-US" sz="750" dirty="0" err="1">
                <a:latin typeface="Lucida Console" panose="020B0609040504020204" pitchFamily="49" charset="0"/>
              </a:rPr>
              <a:t>ArticleTitle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&lt;/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&lt;</a:t>
            </a:r>
            <a:r>
              <a:rPr lang="en-US" sz="750" dirty="0" err="1">
                <a:latin typeface="Lucida Console" panose="020B0609040504020204" pitchFamily="49" charset="0"/>
              </a:rPr>
              <a:t>PubmedArticle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&lt;PMID Version="1"&gt;26276820&lt;/PMID&gt;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&lt;</a:t>
            </a:r>
            <a:r>
              <a:rPr lang="en-US" sz="750" dirty="0" err="1">
                <a:latin typeface="Lucida Console" panose="020B0609040504020204" pitchFamily="49" charset="0"/>
              </a:rPr>
              <a:t>DateCreated</a:t>
            </a:r>
            <a:r>
              <a:rPr lang="en-US" sz="750" dirty="0">
                <a:latin typeface="Lucida Console" panose="020B06090405040202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&lt;Year&gt;2015&lt;/Year&gt;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&lt;Month&gt;10&lt;/Month&gt;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            &lt;Day&gt;2&lt;/Day&gt;</a:t>
            </a:r>
          </a:p>
          <a:p>
            <a:pPr marL="0" indent="0">
              <a:buNone/>
            </a:pPr>
            <a:r>
              <a:rPr lang="en-US" sz="750" dirty="0">
                <a:latin typeface="Lucida Console" panose="020B0609040504020204" pitchFamily="49" charset="0"/>
              </a:rPr>
              <a:t>[…]        </a:t>
            </a:r>
          </a:p>
        </p:txBody>
      </p:sp>
      <p:sp>
        <p:nvSpPr>
          <p:cNvPr id="8" name="Pattern1"/>
          <p:cNvSpPr/>
          <p:nvPr/>
        </p:nvSpPr>
        <p:spPr>
          <a:xfrm>
            <a:off x="762000" y="1143000"/>
            <a:ext cx="6492240" cy="12344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attern2"/>
          <p:cNvSpPr/>
          <p:nvPr/>
        </p:nvSpPr>
        <p:spPr>
          <a:xfrm>
            <a:off x="762000" y="2377440"/>
            <a:ext cx="6492240" cy="12344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attern3"/>
          <p:cNvSpPr/>
          <p:nvPr/>
        </p:nvSpPr>
        <p:spPr>
          <a:xfrm>
            <a:off x="761999" y="3611880"/>
            <a:ext cx="6496431" cy="982743"/>
          </a:xfrm>
          <a:custGeom>
            <a:avLst/>
            <a:gdLst>
              <a:gd name="connsiteX0" fmla="*/ 0 w 6492240"/>
              <a:gd name="connsiteY0" fmla="*/ 0 h 982743"/>
              <a:gd name="connsiteX1" fmla="*/ 6492240 w 6492240"/>
              <a:gd name="connsiteY1" fmla="*/ 0 h 982743"/>
              <a:gd name="connsiteX2" fmla="*/ 6492240 w 6492240"/>
              <a:gd name="connsiteY2" fmla="*/ 982743 h 982743"/>
              <a:gd name="connsiteX3" fmla="*/ 0 w 6492240"/>
              <a:gd name="connsiteY3" fmla="*/ 982743 h 982743"/>
              <a:gd name="connsiteX4" fmla="*/ 0 w 6492240"/>
              <a:gd name="connsiteY4" fmla="*/ 0 h 982743"/>
              <a:gd name="connsiteX0" fmla="*/ 0 w 6583680"/>
              <a:gd name="connsiteY0" fmla="*/ 982743 h 1074183"/>
              <a:gd name="connsiteX1" fmla="*/ 0 w 6583680"/>
              <a:gd name="connsiteY1" fmla="*/ 0 h 1074183"/>
              <a:gd name="connsiteX2" fmla="*/ 6492240 w 6583680"/>
              <a:gd name="connsiteY2" fmla="*/ 0 h 1074183"/>
              <a:gd name="connsiteX3" fmla="*/ 6583680 w 6583680"/>
              <a:gd name="connsiteY3" fmla="*/ 1074183 h 1074183"/>
              <a:gd name="connsiteX0" fmla="*/ 0 w 6498336"/>
              <a:gd name="connsiteY0" fmla="*/ 982743 h 982743"/>
              <a:gd name="connsiteX1" fmla="*/ 0 w 6498336"/>
              <a:gd name="connsiteY1" fmla="*/ 0 h 982743"/>
              <a:gd name="connsiteX2" fmla="*/ 6492240 w 6498336"/>
              <a:gd name="connsiteY2" fmla="*/ 0 h 982743"/>
              <a:gd name="connsiteX3" fmla="*/ 6498336 w 6498336"/>
              <a:gd name="connsiteY3" fmla="*/ 958359 h 982743"/>
              <a:gd name="connsiteX0" fmla="*/ 0 w 6498336"/>
              <a:gd name="connsiteY0" fmla="*/ 982743 h 988839"/>
              <a:gd name="connsiteX1" fmla="*/ 0 w 6498336"/>
              <a:gd name="connsiteY1" fmla="*/ 0 h 988839"/>
              <a:gd name="connsiteX2" fmla="*/ 6492240 w 6498336"/>
              <a:gd name="connsiteY2" fmla="*/ 0 h 988839"/>
              <a:gd name="connsiteX3" fmla="*/ 6498336 w 6498336"/>
              <a:gd name="connsiteY3" fmla="*/ 988839 h 988839"/>
              <a:gd name="connsiteX0" fmla="*/ 0 w 6496431"/>
              <a:gd name="connsiteY0" fmla="*/ 982743 h 982743"/>
              <a:gd name="connsiteX1" fmla="*/ 0 w 6496431"/>
              <a:gd name="connsiteY1" fmla="*/ 0 h 982743"/>
              <a:gd name="connsiteX2" fmla="*/ 6492240 w 6496431"/>
              <a:gd name="connsiteY2" fmla="*/ 0 h 982743"/>
              <a:gd name="connsiteX3" fmla="*/ 6496431 w 6496431"/>
              <a:gd name="connsiteY3" fmla="*/ 975504 h 982743"/>
              <a:gd name="connsiteX0" fmla="*/ 0 w 6496431"/>
              <a:gd name="connsiteY0" fmla="*/ 982743 h 982743"/>
              <a:gd name="connsiteX1" fmla="*/ 0 w 6496431"/>
              <a:gd name="connsiteY1" fmla="*/ 0 h 982743"/>
              <a:gd name="connsiteX2" fmla="*/ 6492240 w 6496431"/>
              <a:gd name="connsiteY2" fmla="*/ 0 h 982743"/>
              <a:gd name="connsiteX3" fmla="*/ 6496431 w 6496431"/>
              <a:gd name="connsiteY3" fmla="*/ 975504 h 982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96431" h="982743">
                <a:moveTo>
                  <a:pt x="0" y="982743"/>
                </a:moveTo>
                <a:lnTo>
                  <a:pt x="0" y="0"/>
                </a:lnTo>
                <a:lnTo>
                  <a:pt x="6492240" y="0"/>
                </a:lnTo>
                <a:cubicBezTo>
                  <a:pt x="6492240" y="327581"/>
                  <a:pt x="6496431" y="975504"/>
                  <a:pt x="6496431" y="975504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ubmedArticle1"/>
          <p:cNvSpPr/>
          <p:nvPr/>
        </p:nvSpPr>
        <p:spPr>
          <a:xfrm>
            <a:off x="761999" y="1152144"/>
            <a:ext cx="886968" cy="118872"/>
          </a:xfrm>
          <a:prstGeom prst="rect">
            <a:avLst/>
          </a:prstGeom>
          <a:solidFill>
            <a:srgbClr val="FFFF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ubmedArticle2"/>
          <p:cNvSpPr/>
          <p:nvPr/>
        </p:nvSpPr>
        <p:spPr>
          <a:xfrm>
            <a:off x="757810" y="2386584"/>
            <a:ext cx="886968" cy="118872"/>
          </a:xfrm>
          <a:prstGeom prst="rect">
            <a:avLst/>
          </a:prstGeom>
          <a:solidFill>
            <a:srgbClr val="FFFF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ubmedArticle3"/>
          <p:cNvSpPr/>
          <p:nvPr/>
        </p:nvSpPr>
        <p:spPr>
          <a:xfrm>
            <a:off x="757810" y="3621024"/>
            <a:ext cx="886968" cy="118872"/>
          </a:xfrm>
          <a:prstGeom prst="rect">
            <a:avLst/>
          </a:prstGeom>
          <a:solidFill>
            <a:srgbClr val="FFFF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MID1"/>
          <p:cNvSpPr/>
          <p:nvPr/>
        </p:nvSpPr>
        <p:spPr>
          <a:xfrm>
            <a:off x="2039112" y="1289304"/>
            <a:ext cx="457200" cy="118872"/>
          </a:xfrm>
          <a:prstGeom prst="rect">
            <a:avLst/>
          </a:prstGeom>
          <a:solidFill>
            <a:srgbClr val="FFFF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MID2"/>
          <p:cNvSpPr/>
          <p:nvPr/>
        </p:nvSpPr>
        <p:spPr>
          <a:xfrm>
            <a:off x="2039112" y="2523744"/>
            <a:ext cx="457200" cy="118872"/>
          </a:xfrm>
          <a:prstGeom prst="rect">
            <a:avLst/>
          </a:prstGeom>
          <a:solidFill>
            <a:srgbClr val="FFFF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MID3"/>
          <p:cNvSpPr/>
          <p:nvPr/>
        </p:nvSpPr>
        <p:spPr>
          <a:xfrm>
            <a:off x="2039112" y="3758184"/>
            <a:ext cx="457200" cy="118872"/>
          </a:xfrm>
          <a:prstGeom prst="rect">
            <a:avLst/>
          </a:prstGeom>
          <a:solidFill>
            <a:srgbClr val="FFFF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Year1"/>
          <p:cNvSpPr/>
          <p:nvPr/>
        </p:nvSpPr>
        <p:spPr>
          <a:xfrm>
            <a:off x="1572768" y="1560315"/>
            <a:ext cx="237744" cy="118872"/>
          </a:xfrm>
          <a:prstGeom prst="rect">
            <a:avLst/>
          </a:prstGeom>
          <a:solidFill>
            <a:srgbClr val="FFFF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Year2"/>
          <p:cNvSpPr/>
          <p:nvPr/>
        </p:nvSpPr>
        <p:spPr>
          <a:xfrm>
            <a:off x="1572768" y="2797302"/>
            <a:ext cx="237744" cy="118872"/>
          </a:xfrm>
          <a:prstGeom prst="rect">
            <a:avLst/>
          </a:prstGeom>
          <a:solidFill>
            <a:srgbClr val="FFFF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Year3"/>
          <p:cNvSpPr/>
          <p:nvPr/>
        </p:nvSpPr>
        <p:spPr>
          <a:xfrm>
            <a:off x="1572768" y="4023741"/>
            <a:ext cx="237744" cy="118872"/>
          </a:xfrm>
          <a:prstGeom prst="rect">
            <a:avLst/>
          </a:prstGeom>
          <a:solidFill>
            <a:srgbClr val="FFFF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1"/>
          <p:cNvSpPr/>
          <p:nvPr/>
        </p:nvSpPr>
        <p:spPr>
          <a:xfrm>
            <a:off x="1795272" y="2117979"/>
            <a:ext cx="4581144" cy="118872"/>
          </a:xfrm>
          <a:prstGeom prst="rect">
            <a:avLst/>
          </a:prstGeom>
          <a:solidFill>
            <a:srgbClr val="FFFF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2"/>
          <p:cNvSpPr/>
          <p:nvPr/>
        </p:nvSpPr>
        <p:spPr>
          <a:xfrm>
            <a:off x="1792224" y="3349181"/>
            <a:ext cx="2304288" cy="118872"/>
          </a:xfrm>
          <a:prstGeom prst="rect">
            <a:avLst/>
          </a:prstGeom>
          <a:solidFill>
            <a:srgbClr val="FFFF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>
                <a:solidFill>
                  <a:srgbClr val="F4F4F4"/>
                </a:solidFill>
              </a:rPr>
              <a:t>26</a:t>
            </a:fld>
            <a:endParaRPr lang="en-US" dirty="0">
              <a:solidFill>
                <a:srgbClr val="F4F4F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0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20" grpId="0" animBg="1"/>
      <p:bldP spid="20" grpId="1" animBg="1"/>
      <p:bldP spid="21" grpId="0" animBg="1"/>
      <p:bldP spid="21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xtract</a:t>
            </a:r>
            <a:r>
              <a:rPr lang="en-US" dirty="0"/>
              <a:t> syntax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4133" y="1235869"/>
            <a:ext cx="8229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ArticleTitle</a:t>
            </a:r>
            <a:endParaRPr lang="fr-FR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5341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Creating multiple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Separate element names with spaces.</a:t>
            </a:r>
          </a:p>
          <a:p>
            <a:pPr lvl="1"/>
            <a:endParaRPr lang="en-US" dirty="0"/>
          </a:p>
          <a:p>
            <a:r>
              <a:rPr lang="en-US" dirty="0"/>
              <a:t>You don’t need to repeat “-element”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885950"/>
            <a:ext cx="8229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Agency </a:t>
            </a:r>
            <a:r>
              <a:rPr lang="fr-FR" sz="1800" dirty="0" err="1">
                <a:latin typeface="Lucida Console" panose="020B0609040504020204" pitchFamily="49" charset="0"/>
              </a:rPr>
              <a:t>GrantID</a:t>
            </a:r>
            <a:endParaRPr lang="fr-FR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7191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Write an </a:t>
            </a:r>
            <a:r>
              <a:rPr lang="en-US" dirty="0" err="1"/>
              <a:t>xtract</a:t>
            </a:r>
            <a:r>
              <a:rPr lang="en-US" dirty="0"/>
              <a:t> command that:</a:t>
            </a:r>
          </a:p>
          <a:p>
            <a:pPr lvl="1"/>
            <a:r>
              <a:rPr lang="en-US" dirty="0"/>
              <a:t>Creates a table with one row per PubMed article.</a:t>
            </a:r>
          </a:p>
          <a:p>
            <a:pPr lvl="1"/>
            <a:r>
              <a:rPr lang="en-US" dirty="0"/>
              <a:t>Each row should have two columns: </a:t>
            </a:r>
          </a:p>
          <a:p>
            <a:pPr lvl="2"/>
            <a:r>
              <a:rPr lang="en-US" dirty="0"/>
              <a:t>Volume</a:t>
            </a:r>
          </a:p>
          <a:p>
            <a:pPr lvl="2"/>
            <a:r>
              <a:rPr lang="en-US" dirty="0"/>
              <a:t>Issue Number</a:t>
            </a:r>
          </a:p>
          <a:p>
            <a:r>
              <a:rPr lang="en-US" dirty="0"/>
              <a:t>Use the following </a:t>
            </a:r>
            <a:r>
              <a:rPr lang="en-US" dirty="0" err="1"/>
              <a:t>efetch</a:t>
            </a:r>
            <a:r>
              <a:rPr lang="en-US" dirty="0"/>
              <a:t> as input: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" y="3867150"/>
            <a:ext cx="8534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efetch</a:t>
            </a:r>
            <a:r>
              <a:rPr lang="fr-FR" sz="1800" dirty="0">
                <a:latin typeface="Lucida Console" panose="020B0609040504020204" pitchFamily="49" charset="0"/>
              </a:rPr>
              <a:t> -</a:t>
            </a:r>
            <a:r>
              <a:rPr lang="fr-FR" sz="1800" dirty="0" err="1">
                <a:latin typeface="Lucida Console" panose="020B0609040504020204" pitchFamily="49" charset="0"/>
              </a:rPr>
              <a:t>db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pubmed</a:t>
            </a:r>
            <a:r>
              <a:rPr lang="fr-FR" sz="1800" dirty="0">
                <a:latin typeface="Lucida Console" panose="020B0609040504020204" pitchFamily="49" charset="0"/>
              </a:rPr>
              <a:t> -id 24102982,21171099,17150207 -format </a:t>
            </a:r>
            <a:r>
              <a:rPr lang="fr-FR" sz="1800" dirty="0" err="1">
                <a:latin typeface="Lucida Console" panose="020B0609040504020204" pitchFamily="49" charset="0"/>
              </a:rPr>
              <a:t>xml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8806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Recap of Part One</a:t>
            </a:r>
          </a:p>
          <a:p>
            <a:r>
              <a:rPr lang="en-US" dirty="0"/>
              <a:t>XML refresher</a:t>
            </a:r>
          </a:p>
          <a:p>
            <a:r>
              <a:rPr lang="en-US" dirty="0"/>
              <a:t>Creating basic tables with </a:t>
            </a:r>
            <a:r>
              <a:rPr lang="en-US" dirty="0" err="1"/>
              <a:t>xtract</a:t>
            </a:r>
            <a:endParaRPr lang="en-US" dirty="0"/>
          </a:p>
          <a:p>
            <a:r>
              <a:rPr lang="en-US" dirty="0"/>
              <a:t>Processing your output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9676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 Solution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4133" y="1235869"/>
            <a:ext cx="82296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Volume Issue</a:t>
            </a:r>
          </a:p>
        </p:txBody>
      </p:sp>
    </p:spTree>
    <p:extLst>
      <p:ext uri="{BB962C8B-B14F-4D97-AF65-F5344CB8AC3E}">
        <p14:creationId xmlns:p14="http://schemas.microsoft.com/office/powerpoint/2010/main" val="4166112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Parent/Child construction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Retrieves only elements that are the child of a specific parent</a:t>
            </a:r>
          </a:p>
          <a:p>
            <a:r>
              <a:rPr lang="en-US" dirty="0"/>
              <a:t>Isolates objects of the same name in different locations in hierarchy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79228" y="3333750"/>
            <a:ext cx="8385544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</a:t>
            </a:r>
          </a:p>
        </p:txBody>
      </p:sp>
    </p:spTree>
    <p:extLst>
      <p:ext uri="{BB962C8B-B14F-4D97-AF65-F5344CB8AC3E}">
        <p14:creationId xmlns:p14="http://schemas.microsoft.com/office/powerpoint/2010/main" val="15081285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</a:t>
            </a:r>
            <a:r>
              <a:rPr lang="en-US" dirty="0" err="1"/>
              <a:t>xtract</a:t>
            </a:r>
            <a:r>
              <a:rPr lang="en-US" dirty="0"/>
              <a:t> Example 1…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a set of records</a:t>
            </a:r>
          </a:p>
          <a:p>
            <a:r>
              <a:rPr lang="en-US" dirty="0"/>
              <a:t>We want a tabular list with PMID, Journal TA, and Title: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30340"/>
              </p:ext>
            </p:extLst>
          </p:nvPr>
        </p:nvGraphicFramePr>
        <p:xfrm>
          <a:off x="1529166" y="3028950"/>
          <a:ext cx="6096000" cy="1483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PMID1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Journal TA1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Article</a:t>
                      </a:r>
                      <a:r>
                        <a:rPr lang="en-US" b="0" baseline="0" dirty="0"/>
                        <a:t> </a:t>
                      </a:r>
                      <a:r>
                        <a:rPr lang="en-US" b="0" dirty="0"/>
                        <a:t>Title1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PMID2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Journal </a:t>
                      </a:r>
                      <a:r>
                        <a:rPr lang="en-US" baseline="0" dirty="0"/>
                        <a:t>TA2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Article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Title2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PMID3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Journal TA3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Article Title3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PMID4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Journal TA4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Article</a:t>
                      </a:r>
                      <a:r>
                        <a:rPr lang="en-US" baseline="0"/>
                        <a:t> </a:t>
                      </a:r>
                      <a:r>
                        <a:rPr lang="en-US"/>
                        <a:t>Title4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15666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</a:t>
            </a:r>
            <a:r>
              <a:rPr lang="en-US" dirty="0" err="1"/>
              <a:t>xtract</a:t>
            </a:r>
            <a:r>
              <a:rPr lang="en-US" dirty="0"/>
              <a:t> Example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66700" y="1200151"/>
            <a:ext cx="86106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Journal/</a:t>
            </a:r>
            <a:r>
              <a:rPr lang="fr-FR" sz="1800" dirty="0" err="1">
                <a:latin typeface="Lucida Console" panose="020B0609040504020204" pitchFamily="49" charset="0"/>
              </a:rPr>
              <a:t>ISOAbbreviation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ArticleTitle</a:t>
            </a:r>
            <a:endParaRPr lang="fr-FR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9827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xtract-ing</a:t>
            </a:r>
            <a:r>
              <a:rPr lang="en-US" dirty="0"/>
              <a:t> attribute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“@” to specify an attribute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809750"/>
            <a:ext cx="8229600" cy="7810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DescriptorName@MajorTopicYN</a:t>
            </a:r>
            <a:endParaRPr lang="fr-FR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9983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an </a:t>
            </a:r>
            <a:r>
              <a:rPr lang="en-US" dirty="0" err="1"/>
              <a:t>xtract</a:t>
            </a:r>
            <a:r>
              <a:rPr lang="en-US" dirty="0"/>
              <a:t> command that:</a:t>
            </a:r>
          </a:p>
          <a:p>
            <a:pPr lvl="1"/>
            <a:r>
              <a:rPr lang="en-US" dirty="0"/>
              <a:t>Has one row per PubMed record</a:t>
            </a:r>
          </a:p>
          <a:p>
            <a:pPr lvl="1"/>
            <a:r>
              <a:rPr lang="en-US" dirty="0"/>
              <a:t>Has three columns:</a:t>
            </a:r>
          </a:p>
          <a:p>
            <a:pPr lvl="2"/>
            <a:r>
              <a:rPr lang="en-US" dirty="0"/>
              <a:t>PMID</a:t>
            </a:r>
          </a:p>
          <a:p>
            <a:pPr lvl="2"/>
            <a:r>
              <a:rPr lang="en-US" dirty="0"/>
              <a:t>Journal ISSN</a:t>
            </a:r>
          </a:p>
          <a:p>
            <a:pPr lvl="2"/>
            <a:r>
              <a:rPr lang="en-US" dirty="0"/>
              <a:t>Citation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842864"/>
              </p:ext>
            </p:extLst>
          </p:nvPr>
        </p:nvGraphicFramePr>
        <p:xfrm>
          <a:off x="4414284" y="2800350"/>
          <a:ext cx="4268972" cy="1483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98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2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PMID1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Journal ISSN1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Citation</a:t>
                      </a:r>
                      <a:r>
                        <a:rPr lang="en-US" b="0" baseline="0" dirty="0"/>
                        <a:t> Status1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PMID2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Journal </a:t>
                      </a:r>
                      <a:r>
                        <a:rPr lang="en-US" baseline="0" dirty="0"/>
                        <a:t>ISSN2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Citation Status2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PMID3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Journal ISSN3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Citation Status3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PMID4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Journal</a:t>
                      </a:r>
                      <a:r>
                        <a:rPr lang="en-US" baseline="0" dirty="0"/>
                        <a:t> ISSN4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Citation Status4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1070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2 Solution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66700" y="1090253"/>
            <a:ext cx="86106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–pattern </a:t>
            </a:r>
            <a:r>
              <a:rPr lang="fr-FR" sz="1800" dirty="0" err="1">
                <a:latin typeface="Lucida Console" panose="020B0609040504020204" pitchFamily="49" charset="0"/>
              </a:rPr>
              <a:t>PubmedArticle</a:t>
            </a:r>
            <a:r>
              <a:rPr lang="fr-FR" sz="1800" dirty="0">
                <a:latin typeface="Lucida Console" panose="020B0609040504020204" pitchFamily="49" charset="0"/>
              </a:rPr>
              <a:t> –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MedlineCitation</a:t>
            </a:r>
            <a:r>
              <a:rPr lang="fr-FR" sz="1800" dirty="0">
                <a:latin typeface="Lucida Console" panose="020B0609040504020204" pitchFamily="49" charset="0"/>
              </a:rPr>
              <a:t>/PMID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Journal/ISSN </a:t>
            </a:r>
            <a:r>
              <a:rPr lang="fr-FR" sz="1800" dirty="0" err="1">
                <a:latin typeface="Lucida Console" panose="020B0609040504020204" pitchFamily="49" charset="0"/>
              </a:rPr>
              <a:t>MedlineCitation@Status</a:t>
            </a:r>
            <a:endParaRPr lang="fr-FR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1843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3: Putting it all 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 want to find out which authors have been writing about traumatic brain injury in athletes.</a:t>
            </a:r>
          </a:p>
          <a:p>
            <a:pPr lvl="1"/>
            <a:r>
              <a:rPr lang="en-US" dirty="0"/>
              <a:t>Limit to publications from 2016 and 2017.</a:t>
            </a:r>
          </a:p>
          <a:p>
            <a:r>
              <a:rPr lang="en-US" dirty="0"/>
              <a:t>We want to see just the author names, one per line.</a:t>
            </a:r>
          </a:p>
          <a:p>
            <a:r>
              <a:rPr lang="en-US" dirty="0"/>
              <a:t>We want the Last Name and Initials</a:t>
            </a:r>
          </a:p>
          <a:p>
            <a:r>
              <a:rPr lang="en-US" dirty="0"/>
              <a:t>We want the whole script (not just the </a:t>
            </a:r>
            <a:r>
              <a:rPr lang="en-US" dirty="0" err="1"/>
              <a:t>xtract</a:t>
            </a:r>
            <a:r>
              <a:rPr lang="en-US" dirty="0"/>
              <a:t> command).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9919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3 Solution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66700" y="1200151"/>
            <a:ext cx="8610600" cy="14477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esearch -</a:t>
            </a:r>
            <a:r>
              <a:rPr lang="fr-FR" sz="1800" dirty="0" err="1">
                <a:latin typeface="Lucida Console" panose="020B0609040504020204" pitchFamily="49" charset="0"/>
              </a:rPr>
              <a:t>db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pubmed</a:t>
            </a:r>
            <a:r>
              <a:rPr lang="fr-FR" sz="1800" dirty="0">
                <a:latin typeface="Lucida Console" panose="020B0609040504020204" pitchFamily="49" charset="0"/>
              </a:rPr>
              <a:t> -</a:t>
            </a:r>
            <a:r>
              <a:rPr lang="fr-FR" sz="1800" dirty="0" err="1">
                <a:latin typeface="Lucida Console" panose="020B0609040504020204" pitchFamily="49" charset="0"/>
              </a:rPr>
              <a:t>query</a:t>
            </a:r>
            <a:r>
              <a:rPr lang="fr-FR" sz="1800" dirty="0">
                <a:latin typeface="Lucida Console" panose="020B0609040504020204" pitchFamily="49" charset="0"/>
              </a:rPr>
              <a:t> "</a:t>
            </a:r>
            <a:r>
              <a:rPr lang="fr-FR" sz="1800" dirty="0" err="1">
                <a:latin typeface="Lucida Console" panose="020B0609040504020204" pitchFamily="49" charset="0"/>
              </a:rPr>
              <a:t>traumatic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brain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injury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athletes</a:t>
            </a:r>
            <a:r>
              <a:rPr lang="fr-FR" sz="1800" dirty="0">
                <a:latin typeface="Lucida Console" panose="020B0609040504020204" pitchFamily="49" charset="0"/>
              </a:rPr>
              <a:t>"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-</a:t>
            </a:r>
            <a:r>
              <a:rPr lang="fr-FR" sz="1800" dirty="0" err="1">
                <a:latin typeface="Lucida Console" panose="020B0609040504020204" pitchFamily="49" charset="0"/>
              </a:rPr>
              <a:t>datetype</a:t>
            </a:r>
            <a:r>
              <a:rPr lang="fr-FR" sz="1800" dirty="0">
                <a:latin typeface="Lucida Console" panose="020B0609040504020204" pitchFamily="49" charset="0"/>
              </a:rPr>
              <a:t> PDAT -</a:t>
            </a:r>
            <a:r>
              <a:rPr lang="fr-FR" sz="1800" dirty="0" err="1">
                <a:latin typeface="Lucida Console" panose="020B0609040504020204" pitchFamily="49" charset="0"/>
              </a:rPr>
              <a:t>mindate</a:t>
            </a:r>
            <a:r>
              <a:rPr lang="fr-FR" sz="1800" dirty="0">
                <a:latin typeface="Lucida Console" panose="020B0609040504020204" pitchFamily="49" charset="0"/>
              </a:rPr>
              <a:t> 2016 -</a:t>
            </a:r>
            <a:r>
              <a:rPr lang="fr-FR" sz="1800" dirty="0" err="1">
                <a:latin typeface="Lucida Console" panose="020B0609040504020204" pitchFamily="49" charset="0"/>
              </a:rPr>
              <a:t>maxdate</a:t>
            </a:r>
            <a:r>
              <a:rPr lang="fr-FR" sz="1800" dirty="0">
                <a:latin typeface="Lucida Console" panose="020B0609040504020204" pitchFamily="49" charset="0"/>
              </a:rPr>
              <a:t> 2017 | \</a:t>
            </a:r>
          </a:p>
          <a:p>
            <a:pPr marL="0" indent="0">
              <a:buNone/>
            </a:pPr>
            <a:r>
              <a:rPr lang="fr-FR" sz="1800" dirty="0">
                <a:latin typeface="Lucida Console" panose="020B0609040504020204" pitchFamily="49" charset="0"/>
              </a:rPr>
              <a:t>efetch -format </a:t>
            </a:r>
            <a:r>
              <a:rPr lang="fr-FR" sz="1800" dirty="0" err="1">
                <a:latin typeface="Lucida Console" panose="020B0609040504020204" pitchFamily="49" charset="0"/>
              </a:rPr>
              <a:t>xml</a:t>
            </a:r>
            <a:r>
              <a:rPr lang="fr-FR" sz="1800" dirty="0">
                <a:latin typeface="Lucida Console" panose="020B0609040504020204" pitchFamily="49" charset="0"/>
              </a:rPr>
              <a:t> | \</a:t>
            </a:r>
          </a:p>
          <a:p>
            <a:pPr marL="0" indent="0">
              <a:buNone/>
            </a:pPr>
            <a:r>
              <a:rPr lang="fr-FR" sz="1800" dirty="0" err="1">
                <a:latin typeface="Lucida Console" panose="020B0609040504020204" pitchFamily="49" charset="0"/>
              </a:rPr>
              <a:t>xtract</a:t>
            </a:r>
            <a:r>
              <a:rPr lang="fr-FR" sz="1800" dirty="0">
                <a:latin typeface="Lucida Console" panose="020B0609040504020204" pitchFamily="49" charset="0"/>
              </a:rPr>
              <a:t> -pattern </a:t>
            </a:r>
            <a:r>
              <a:rPr lang="fr-FR" sz="1800" dirty="0" err="1">
                <a:latin typeface="Lucida Console" panose="020B0609040504020204" pitchFamily="49" charset="0"/>
              </a:rPr>
              <a:t>Author</a:t>
            </a:r>
            <a:r>
              <a:rPr lang="fr-FR" sz="1800" dirty="0">
                <a:latin typeface="Lucida Console" panose="020B0609040504020204" pitchFamily="49" charset="0"/>
              </a:rPr>
              <a:t> -</a:t>
            </a:r>
            <a:r>
              <a:rPr lang="fr-FR" sz="1800" dirty="0" err="1">
                <a:latin typeface="Lucida Console" panose="020B0609040504020204" pitchFamily="49" charset="0"/>
              </a:rPr>
              <a:t>element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LastName</a:t>
            </a:r>
            <a:r>
              <a:rPr lang="fr-FR" sz="1800" dirty="0">
                <a:latin typeface="Lucida Console" panose="020B0609040504020204" pitchFamily="49" charset="0"/>
              </a:rPr>
              <a:t> </a:t>
            </a:r>
            <a:r>
              <a:rPr lang="fr-FR" sz="1800" dirty="0" err="1">
                <a:latin typeface="Lucida Console" panose="020B0609040504020204" pitchFamily="49" charset="0"/>
              </a:rPr>
              <a:t>Initials</a:t>
            </a:r>
            <a:endParaRPr lang="fr-FR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392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sort-</a:t>
            </a:r>
            <a:r>
              <a:rPr lang="en-US" dirty="0" err="1"/>
              <a:t>uniq</a:t>
            </a:r>
            <a:r>
              <a:rPr lang="en-US" dirty="0"/>
              <a:t>-count-rank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Helps to quantify lists of data</a:t>
            </a:r>
          </a:p>
          <a:p>
            <a:r>
              <a:rPr lang="en-US" dirty="0"/>
              <a:t>Shows unique values from a list, along with how many times they appeared</a:t>
            </a:r>
          </a:p>
          <a:p>
            <a:r>
              <a:rPr lang="en-US" dirty="0"/>
              <a:t>Sorts by frequency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46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Part 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esearch</a:t>
            </a:r>
            <a:r>
              <a:rPr lang="en-US" dirty="0"/>
              <a:t>: searches for PMIDs</a:t>
            </a:r>
          </a:p>
          <a:p>
            <a:r>
              <a:rPr lang="en-US" dirty="0"/>
              <a:t>efetch: retrieves records in a variety of formats</a:t>
            </a:r>
          </a:p>
          <a:p>
            <a:r>
              <a:rPr lang="en-US" dirty="0"/>
              <a:t>"|": pipes results from one command to the next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147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Limits output to only the first few lines.</a:t>
            </a:r>
          </a:p>
          <a:p>
            <a:r>
              <a:rPr lang="en-US" dirty="0"/>
              <a:t>Syntax: "head -n 10"</a:t>
            </a:r>
          </a:p>
          <a:p>
            <a:pPr lvl="1"/>
            <a:r>
              <a:rPr lang="en-US"/>
              <a:t>Outputs the first ten lines of the input.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9961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Coming next week…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Limiting output using Conditional arguments</a:t>
            </a:r>
          </a:p>
          <a:p>
            <a:r>
              <a:rPr lang="en-US" dirty="0"/>
              <a:t>Suggestions for building solutions</a:t>
            </a:r>
          </a:p>
          <a:p>
            <a:r>
              <a:rPr lang="en-US" dirty="0"/>
              <a:t>Examine real-world practical applications</a:t>
            </a:r>
          </a:p>
          <a:p>
            <a:r>
              <a:rPr lang="en-US" dirty="0"/>
              <a:t>Step-by-step walkthrough of development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1607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meantime…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Insider’s Guide online</a:t>
            </a:r>
          </a:p>
          <a:p>
            <a:pPr lvl="1"/>
            <a:r>
              <a:rPr lang="en-US" dirty="0">
                <a:hlinkClick r:id="rId2"/>
              </a:rPr>
              <a:t>https://dataguide.nlm.nih.gov</a:t>
            </a:r>
            <a:endParaRPr lang="en-US" dirty="0"/>
          </a:p>
          <a:p>
            <a:r>
              <a:rPr lang="en-US" dirty="0"/>
              <a:t>Sign up for "utilities-announce" mailing list!</a:t>
            </a:r>
          </a:p>
          <a:p>
            <a:r>
              <a:rPr lang="en-US" dirty="0"/>
              <a:t>Questions?</a:t>
            </a:r>
          </a:p>
          <a:p>
            <a:pPr lvl="1"/>
            <a:r>
              <a:rPr lang="en-US" dirty="0">
                <a:hlinkClick r:id="rId3"/>
              </a:rPr>
              <a:t>https://dataguide.nlm.nih.gov/contact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2495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Exercises at the bottom of handout</a:t>
            </a:r>
          </a:p>
          <a:p>
            <a:endParaRPr lang="en-US" dirty="0"/>
          </a:p>
          <a:p>
            <a:r>
              <a:rPr lang="en-US" dirty="0"/>
              <a:t>Send us your case studies!</a:t>
            </a:r>
          </a:p>
          <a:p>
            <a:pPr lvl="1"/>
            <a:r>
              <a:rPr lang="en-US" u="sng" dirty="0">
                <a:hlinkClick r:id="rId2"/>
              </a:rPr>
              <a:t>https://dataguide.nlm.nih.gov/contact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2335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44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392" y="1428750"/>
            <a:ext cx="2761215" cy="2360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184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Cygwin users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Copy = Ctrl + Insert</a:t>
            </a:r>
          </a:p>
          <a:p>
            <a:r>
              <a:rPr lang="en-US" dirty="0"/>
              <a:t>Paste = Shift + Insert</a:t>
            </a:r>
          </a:p>
          <a:p>
            <a:r>
              <a:rPr lang="en-US" dirty="0"/>
              <a:t>Adjustable in Cygwin options.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846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all users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Ctrl + C = Cancel</a:t>
            </a:r>
          </a:p>
          <a:p>
            <a:pPr lvl="1"/>
            <a:r>
              <a:rPr lang="en-US" dirty="0"/>
              <a:t>Quick way out of a mistake</a:t>
            </a:r>
          </a:p>
          <a:p>
            <a:r>
              <a:rPr lang="en-US" dirty="0"/>
              <a:t>Up and Down arrows cycle through history</a:t>
            </a:r>
          </a:p>
          <a:p>
            <a:pPr lvl="1"/>
            <a:r>
              <a:rPr lang="en-US" dirty="0"/>
              <a:t>Helpful to edit or re-run recent commands</a:t>
            </a:r>
          </a:p>
          <a:p>
            <a:r>
              <a:rPr lang="en-US" dirty="0"/>
              <a:t>"clear" clears your screen</a:t>
            </a:r>
          </a:p>
          <a:p>
            <a:pPr lvl="1"/>
            <a:r>
              <a:rPr lang="en-US" dirty="0"/>
              <a:t>Doesn't clear your history!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797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Questions from last class? Homework?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t>7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392" y="1428750"/>
            <a:ext cx="2761215" cy="2360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74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Remember </a:t>
            </a:r>
            <a:r>
              <a:rPr lang="en-US"/>
              <a:t>our theme…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352551"/>
            <a:ext cx="6096000" cy="3242072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dirty="0"/>
              <a:t>Get </a:t>
            </a:r>
            <a:r>
              <a:rPr lang="en-US" b="1" i="1" dirty="0"/>
              <a:t>exactly</a:t>
            </a:r>
            <a:r>
              <a:rPr lang="en-US" dirty="0"/>
              <a:t> the data you need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dirty="0"/>
              <a:t>…and </a:t>
            </a:r>
            <a:r>
              <a:rPr lang="en-US" b="1" i="1" dirty="0"/>
              <a:t>only</a:t>
            </a:r>
            <a:r>
              <a:rPr lang="en-US" dirty="0"/>
              <a:t> the data you need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dirty="0"/>
              <a:t>…in the </a:t>
            </a:r>
            <a:r>
              <a:rPr lang="en-US" b="1" i="1" dirty="0"/>
              <a:t>format</a:t>
            </a:r>
            <a:r>
              <a:rPr lang="en-US" dirty="0"/>
              <a:t> you need.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511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eXtensible</a:t>
            </a:r>
            <a:r>
              <a:rPr lang="en-US" dirty="0"/>
              <a:t> Markup Language</a:t>
            </a:r>
          </a:p>
          <a:p>
            <a:r>
              <a:rPr lang="en-US" dirty="0"/>
              <a:t>Language for storing and transporting data</a:t>
            </a:r>
          </a:p>
          <a:p>
            <a:r>
              <a:rPr lang="en-US" dirty="0"/>
              <a:t>Human- and machine-readable</a:t>
            </a:r>
          </a:p>
          <a:p>
            <a:r>
              <a:rPr lang="en-US" dirty="0"/>
              <a:t>Composed of XML elements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068469"/>
      </p:ext>
    </p:extLst>
  </p:cSld>
  <p:clrMapOvr>
    <a:masterClrMapping/>
  </p:clrMapOvr>
</p:sld>
</file>

<file path=ppt/theme/theme1.xml><?xml version="1.0" encoding="utf-8"?>
<a:theme xmlns:a="http://schemas.openxmlformats.org/drawingml/2006/main" name="NIH NLM logo grey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AEE099442339488ED900D24E118C35" ma:contentTypeVersion="0" ma:contentTypeDescription="Create a new document." ma:contentTypeScope="" ma:versionID="28fa6782140dc5aadf69d1930227f28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3CDC77-C322-4CAF-9112-50A8E89B21C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38BA7C-A43E-4414-AF3F-FFAE5D39D737}">
  <ds:schemaRefs>
    <ds:schemaRef ds:uri="http://schemas.microsoft.com/office/2006/metadata/properties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2C903116-7F8D-4888-AB5D-683E915711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16457</TotalTime>
  <Words>2108</Words>
  <Application>Microsoft Office PowerPoint</Application>
  <PresentationFormat>On-screen Show (16:9)</PresentationFormat>
  <Paragraphs>428</Paragraphs>
  <Slides>44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Arial</vt:lpstr>
      <vt:lpstr>Calibri</vt:lpstr>
      <vt:lpstr>Lucida Console</vt:lpstr>
      <vt:lpstr>NIH NLM logo grey</vt:lpstr>
      <vt:lpstr>The Insider’s Guide to Accessing NLM Data</vt:lpstr>
      <vt:lpstr>EDirect for PubMed Agenda</vt:lpstr>
      <vt:lpstr>Today’s Agenda</vt:lpstr>
      <vt:lpstr>Recap of Part One</vt:lpstr>
      <vt:lpstr>Tips for Cygwin users</vt:lpstr>
      <vt:lpstr>Tips for all users</vt:lpstr>
      <vt:lpstr>Questions from last class? Homework?</vt:lpstr>
      <vt:lpstr>Remember our theme…</vt:lpstr>
      <vt:lpstr>XML</vt:lpstr>
      <vt:lpstr>XML Basics</vt:lpstr>
      <vt:lpstr>An XML example</vt:lpstr>
      <vt:lpstr>Some XML elements repeat</vt:lpstr>
      <vt:lpstr>xtract</vt:lpstr>
      <vt:lpstr>What XML are we xtract-ing from?</vt:lpstr>
      <vt:lpstr>PubMed XML Documentation</vt:lpstr>
      <vt:lpstr>Before you start xtract-ing…</vt:lpstr>
      <vt:lpstr>Get a small sample dataset</vt:lpstr>
      <vt:lpstr>xtract Example 1</vt:lpstr>
      <vt:lpstr>Questions to ask when making a table</vt:lpstr>
      <vt:lpstr>What connects the data in each row?</vt:lpstr>
      <vt:lpstr>-pattern PubmedArticle</vt:lpstr>
      <vt:lpstr>How many rows?</vt:lpstr>
      <vt:lpstr>Won't my -pattern always be PubmedArticle?</vt:lpstr>
      <vt:lpstr>How many columns?</vt:lpstr>
      <vt:lpstr>What data is in each column?</vt:lpstr>
      <vt:lpstr>-element PMID Year ArticleTitle</vt:lpstr>
      <vt:lpstr>xtract syntax</vt:lpstr>
      <vt:lpstr>Creating multiple columns</vt:lpstr>
      <vt:lpstr>Exercise 1</vt:lpstr>
      <vt:lpstr>Exercise 1 Solution</vt:lpstr>
      <vt:lpstr>Parent/Child construction</vt:lpstr>
      <vt:lpstr>Back to xtract Example 1…</vt:lpstr>
      <vt:lpstr>Solving xtract Example 1</vt:lpstr>
      <vt:lpstr>xtract-ing attribute values</vt:lpstr>
      <vt:lpstr>Exercise 2</vt:lpstr>
      <vt:lpstr>Exercise 2 Solution</vt:lpstr>
      <vt:lpstr>Exercise 3: Putting it all together</vt:lpstr>
      <vt:lpstr>Exercise 3 Solution</vt:lpstr>
      <vt:lpstr>sort-uniq-count-rank</vt:lpstr>
      <vt:lpstr>head</vt:lpstr>
      <vt:lpstr>Coming next week…</vt:lpstr>
      <vt:lpstr>In the meantime…</vt:lpstr>
      <vt:lpstr>Homework</vt:lpstr>
      <vt:lpstr>Questions?</vt:lpstr>
    </vt:vector>
  </TitlesOfParts>
  <Company>National Library of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Windows User</dc:creator>
  <cp:lastModifiedBy>Davidson, Mike (NIH/NLM) [E]</cp:lastModifiedBy>
  <cp:revision>567</cp:revision>
  <cp:lastPrinted>2016-08-26T13:27:17Z</cp:lastPrinted>
  <dcterms:created xsi:type="dcterms:W3CDTF">2015-04-08T19:58:28Z</dcterms:created>
  <dcterms:modified xsi:type="dcterms:W3CDTF">2018-02-28T18:13:45Z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0x010100A0AEE099442339488ED900D24E118C35</vt:lpwstr>
  </property>
</Properties>
</file>