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50"/>
  </p:notesMasterIdLst>
  <p:handoutMasterIdLst>
    <p:handoutMasterId r:id="rId51"/>
  </p:handoutMasterIdLst>
  <p:sldIdLst>
    <p:sldId id="454" r:id="rId5"/>
    <p:sldId id="449" r:id="rId6"/>
    <p:sldId id="320" r:id="rId7"/>
    <p:sldId id="429" r:id="rId8"/>
    <p:sldId id="448" r:id="rId9"/>
    <p:sldId id="455" r:id="rId10"/>
    <p:sldId id="394" r:id="rId11"/>
    <p:sldId id="395" r:id="rId12"/>
    <p:sldId id="396" r:id="rId13"/>
    <p:sldId id="397" r:id="rId14"/>
    <p:sldId id="398" r:id="rId15"/>
    <p:sldId id="399" r:id="rId16"/>
    <p:sldId id="456" r:id="rId17"/>
    <p:sldId id="423" r:id="rId18"/>
    <p:sldId id="433" r:id="rId19"/>
    <p:sldId id="401" r:id="rId20"/>
    <p:sldId id="402" r:id="rId21"/>
    <p:sldId id="403" r:id="rId22"/>
    <p:sldId id="404" r:id="rId23"/>
    <p:sldId id="405" r:id="rId24"/>
    <p:sldId id="406" r:id="rId25"/>
    <p:sldId id="424" r:id="rId26"/>
    <p:sldId id="434" r:id="rId27"/>
    <p:sldId id="407" r:id="rId28"/>
    <p:sldId id="408" r:id="rId29"/>
    <p:sldId id="409" r:id="rId30"/>
    <p:sldId id="410" r:id="rId31"/>
    <p:sldId id="411" r:id="rId32"/>
    <p:sldId id="412" r:id="rId33"/>
    <p:sldId id="413" r:id="rId34"/>
    <p:sldId id="414" r:id="rId35"/>
    <p:sldId id="415" r:id="rId36"/>
    <p:sldId id="416" r:id="rId37"/>
    <p:sldId id="417" r:id="rId38"/>
    <p:sldId id="418" r:id="rId39"/>
    <p:sldId id="457" r:id="rId40"/>
    <p:sldId id="421" r:id="rId41"/>
    <p:sldId id="422" r:id="rId42"/>
    <p:sldId id="446" r:id="rId43"/>
    <p:sldId id="425" r:id="rId44"/>
    <p:sldId id="452" r:id="rId45"/>
    <p:sldId id="450" r:id="rId46"/>
    <p:sldId id="451" r:id="rId47"/>
    <p:sldId id="443" r:id="rId48"/>
    <p:sldId id="458" r:id="rId49"/>
  </p:sldIdLst>
  <p:sldSz cx="9144000" cy="5143500" type="screen16x9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4F4"/>
    <a:srgbClr val="2055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24" autoAdjust="0"/>
    <p:restoredTop sz="83410" autoAdjust="0"/>
  </p:normalViewPr>
  <p:slideViewPr>
    <p:cSldViewPr>
      <p:cViewPr varScale="1">
        <p:scale>
          <a:sx n="97" d="100"/>
          <a:sy n="97" d="100"/>
        </p:scale>
        <p:origin x="590" y="5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3005" y="77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handoutMaster" Target="handoutMasters/handoutMaster1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909C4-F631-4403-868A-26DE2451C879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D4CA9-79C5-4435-A0C0-FC52D11BC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8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9C0CA21F-2A30-430B-AF0C-FE22EB99A15E}" type="datetimeFigureOut">
              <a:rPr lang="en-US" smtClean="0"/>
              <a:t>7/18/2017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DF9EC9C3-BA0D-4E04-B6DE-3FF73605F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39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32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55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250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944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1424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097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Logo of the U.S. Department of Health &amp; Human Services" title="HHS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6512" y="4743450"/>
            <a:ext cx="535369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540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0443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860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7742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D6EC8B-9E95-4567-92FB-64514F577C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896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157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47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7281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8574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918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797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62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6EC8B-9E95-4567-92FB-64514F577C9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4673148"/>
            <a:ext cx="9144000" cy="527503"/>
          </a:xfrm>
          <a:prstGeom prst="rect">
            <a:avLst/>
          </a:prstGeom>
          <a:solidFill>
            <a:srgbClr val="2055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673148"/>
            <a:ext cx="2994000" cy="48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48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guide.nlm.nih.gov/classes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guide.nlm.nih.gov/contact" TargetMode="External"/><Relationship Id="rId2" Type="http://schemas.openxmlformats.org/officeDocument/2006/relationships/hyperlink" Target="https://dataguide.nlm.nih.gov/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pertitle 1"/>
          <p:cNvSpPr txBox="1">
            <a:spLocks/>
          </p:cNvSpPr>
          <p:nvPr/>
        </p:nvSpPr>
        <p:spPr>
          <a:xfrm>
            <a:off x="685800" y="119074"/>
            <a:ext cx="7772400" cy="666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The Insider’s Guide to Accessing NLM Data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67555"/>
            <a:ext cx="7772400" cy="1102519"/>
          </a:xfrm>
        </p:spPr>
        <p:txBody>
          <a:bodyPr>
            <a:normAutofit/>
          </a:bodyPr>
          <a:lstStyle/>
          <a:p>
            <a:r>
              <a:rPr lang="en-US" dirty="0" err="1"/>
              <a:t>EDirect</a:t>
            </a:r>
            <a:r>
              <a:rPr lang="en-US" dirty="0"/>
              <a:t> for PubMed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73208"/>
            <a:ext cx="6400800" cy="131445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Part 4: </a:t>
            </a:r>
            <a:r>
              <a:rPr lang="en-US" dirty="0" err="1">
                <a:solidFill>
                  <a:schemeClr val="tx1"/>
                </a:solidFill>
              </a:rPr>
              <a:t>xtract</a:t>
            </a:r>
            <a:r>
              <a:rPr lang="en-US" dirty="0">
                <a:solidFill>
                  <a:schemeClr val="tx1"/>
                </a:solidFill>
              </a:rPr>
              <a:t> Conditional Arguments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43100" y="2646737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Mike Davidson, MLS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90600" y="3562350"/>
            <a:ext cx="76200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2600" dirty="0">
              <a:solidFill>
                <a:schemeClr val="tx1"/>
              </a:solidFill>
            </a:endParaRPr>
          </a:p>
          <a:p>
            <a:pPr algn="r"/>
            <a:r>
              <a:rPr lang="en-US" sz="1700" dirty="0">
                <a:solidFill>
                  <a:schemeClr val="tx1"/>
                </a:solidFill>
              </a:rPr>
              <a:t>National Library of Medicine</a:t>
            </a:r>
          </a:p>
          <a:p>
            <a:pPr algn="r"/>
            <a:r>
              <a:rPr lang="en-US" sz="1700" dirty="0">
                <a:solidFill>
                  <a:schemeClr val="tx1"/>
                </a:solidFill>
              </a:rPr>
              <a:t>National Institutes of Health</a:t>
            </a:r>
          </a:p>
          <a:p>
            <a:pPr algn="r"/>
            <a:r>
              <a:rPr lang="en-US" sz="1700" dirty="0">
                <a:solidFill>
                  <a:schemeClr val="tx1"/>
                </a:solidFill>
              </a:rPr>
              <a:t>U.S. Department of Health and Human Services</a:t>
            </a:r>
          </a:p>
        </p:txBody>
      </p:sp>
      <p:pic>
        <p:nvPicPr>
          <p:cNvPr id="7" name="Picture 6" title="Insider's Guide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98" y="2801021"/>
            <a:ext cx="2055559" cy="175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279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If-Then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If</a:t>
            </a:r>
            <a:r>
              <a:rPr lang="en-US" dirty="0"/>
              <a:t> the condition is met…</a:t>
            </a:r>
          </a:p>
          <a:p>
            <a:r>
              <a:rPr lang="en-US" b="1" dirty="0"/>
              <a:t>Then</a:t>
            </a:r>
            <a:r>
              <a:rPr lang="en-US" dirty="0"/>
              <a:t> create a new row for the pattern and populate the specified columns.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26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-if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a list of the authors in our results set with ORCID IDs.</a:t>
            </a:r>
          </a:p>
          <a:p>
            <a:r>
              <a:rPr lang="en-US" dirty="0"/>
              <a:t>We want the names and IDs of each author</a:t>
            </a:r>
          </a:p>
          <a:p>
            <a:r>
              <a:rPr lang="en-US" dirty="0"/>
              <a:t>Use this efetch to test: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Code Block"/>
          <p:cNvSpPr txBox="1">
            <a:spLocks/>
          </p:cNvSpPr>
          <p:nvPr/>
        </p:nvSpPr>
        <p:spPr>
          <a:xfrm>
            <a:off x="266700" y="3562350"/>
            <a:ext cx="86106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efetch -</a:t>
            </a:r>
            <a:r>
              <a:rPr lang="fr-FR" sz="1800" dirty="0" err="1">
                <a:latin typeface="Lucida Console" panose="020B0609040504020204" pitchFamily="49" charset="0"/>
              </a:rPr>
              <a:t>db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pubmed</a:t>
            </a:r>
            <a:r>
              <a:rPr lang="fr-FR" sz="1800" dirty="0">
                <a:latin typeface="Lucida Console" panose="020B0609040504020204" pitchFamily="49" charset="0"/>
              </a:rPr>
              <a:t>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-id 27460563,27298442,27392493,27363997,27298443 -format </a:t>
            </a:r>
            <a:r>
              <a:rPr lang="fr-FR" sz="1800" dirty="0" err="1">
                <a:latin typeface="Lucida Console" panose="020B0609040504020204" pitchFamily="49" charset="0"/>
              </a:rPr>
              <a:t>xml</a:t>
            </a:r>
            <a:endParaRPr lang="fr-FR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912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If-Then: -if Identifier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If </a:t>
            </a:r>
            <a:r>
              <a:rPr lang="en-US" dirty="0"/>
              <a:t>the pattern has an Identifier element…</a:t>
            </a:r>
          </a:p>
          <a:p>
            <a:r>
              <a:rPr lang="en-US" b="1" dirty="0"/>
              <a:t>Then</a:t>
            </a:r>
            <a:r>
              <a:rPr lang="en-US" dirty="0"/>
              <a:t> create a new row for the pattern.</a:t>
            </a:r>
          </a:p>
          <a:p>
            <a:pPr lvl="1"/>
            <a:r>
              <a:rPr lang="en-US" dirty="0"/>
              <a:t>Two columns: </a:t>
            </a:r>
            <a:r>
              <a:rPr lang="en-US" dirty="0" err="1"/>
              <a:t>LastName,Initials</a:t>
            </a:r>
            <a:r>
              <a:rPr lang="en-US" dirty="0"/>
              <a:t> </a:t>
            </a:r>
            <a:r>
              <a:rPr lang="en-US" b="1" dirty="0"/>
              <a:t>and</a:t>
            </a:r>
            <a:r>
              <a:rPr lang="en-US" dirty="0"/>
              <a:t> Identifier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Code Block"/>
          <p:cNvSpPr txBox="1">
            <a:spLocks/>
          </p:cNvSpPr>
          <p:nvPr/>
        </p:nvSpPr>
        <p:spPr>
          <a:xfrm>
            <a:off x="266700" y="3638550"/>
            <a:ext cx="8610600" cy="7810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Author</a:t>
            </a:r>
            <a:r>
              <a:rPr lang="fr-FR" sz="1800" dirty="0">
                <a:latin typeface="Lucida Console" panose="020B0609040504020204" pitchFamily="49" charset="0"/>
              </a:rPr>
              <a:t> –if Identifier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-sep " "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LastName,Initials</a:t>
            </a:r>
            <a:r>
              <a:rPr lang="fr-FR" sz="1800" dirty="0">
                <a:latin typeface="Lucida Console" panose="020B0609040504020204" pitchFamily="49" charset="0"/>
              </a:rPr>
              <a:t> Identifier</a:t>
            </a:r>
          </a:p>
        </p:txBody>
      </p:sp>
    </p:spTree>
    <p:extLst>
      <p:ext uri="{BB962C8B-B14F-4D97-AF65-F5344CB8AC3E}">
        <p14:creationId xmlns:p14="http://schemas.microsoft.com/office/powerpoint/2010/main" val="795528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4479" y="38100"/>
            <a:ext cx="8229600" cy="857250"/>
          </a:xfrm>
        </p:spPr>
        <p:txBody>
          <a:bodyPr/>
          <a:lstStyle/>
          <a:p>
            <a:r>
              <a:rPr lang="en-US" dirty="0"/>
              <a:t>How -if works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92921" y="704850"/>
            <a:ext cx="1214707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XML input</a:t>
            </a:r>
          </a:p>
        </p:txBody>
      </p:sp>
      <p:sp>
        <p:nvSpPr>
          <p:cNvPr id="7" name="XML"/>
          <p:cNvSpPr>
            <a:spLocks noGrp="1"/>
          </p:cNvSpPr>
          <p:nvPr>
            <p:ph sz="half" idx="2"/>
          </p:nvPr>
        </p:nvSpPr>
        <p:spPr>
          <a:xfrm>
            <a:off x="263979" y="1037905"/>
            <a:ext cx="4231821" cy="2815332"/>
          </a:xfrm>
          <a:ln>
            <a:solidFill>
              <a:schemeClr val="tx1"/>
            </a:solidFill>
          </a:ln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[…]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&lt;Author&gt;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&lt;</a:t>
            </a:r>
            <a:r>
              <a:rPr lang="en-US" dirty="0" err="1">
                <a:latin typeface="Lucida Console" panose="020B0609040504020204" pitchFamily="49" charset="0"/>
              </a:rPr>
              <a:t>LastName</a:t>
            </a:r>
            <a:r>
              <a:rPr lang="en-US" dirty="0">
                <a:latin typeface="Lucida Console" panose="020B0609040504020204" pitchFamily="49" charset="0"/>
              </a:rPr>
              <a:t>&gt;</a:t>
            </a:r>
            <a:r>
              <a:rPr lang="en-US" dirty="0" err="1">
                <a:latin typeface="Lucida Console" panose="020B0609040504020204" pitchFamily="49" charset="0"/>
              </a:rPr>
              <a:t>Manonmani</a:t>
            </a:r>
            <a:r>
              <a:rPr lang="en-US" dirty="0">
                <a:latin typeface="Lucida Console" panose="020B0609040504020204" pitchFamily="49" charset="0"/>
              </a:rPr>
              <a:t>&lt;/</a:t>
            </a:r>
            <a:r>
              <a:rPr lang="en-US" dirty="0" err="1">
                <a:latin typeface="Lucida Console" panose="020B0609040504020204" pitchFamily="49" charset="0"/>
              </a:rPr>
              <a:t>LastName</a:t>
            </a:r>
            <a:r>
              <a:rPr lang="en-US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&lt;Initials&gt;HK&lt;/Initials&gt;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&lt;Identifier&gt;http://orcid.org/0000-0002-2454-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7970&lt;/Identifier&gt;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&lt;/Author&gt;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&lt;Author&gt;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&lt;</a:t>
            </a:r>
            <a:r>
              <a:rPr lang="en-US" dirty="0" err="1">
                <a:latin typeface="Lucida Console" panose="020B0609040504020204" pitchFamily="49" charset="0"/>
              </a:rPr>
              <a:t>LastName</a:t>
            </a:r>
            <a:r>
              <a:rPr lang="en-US" dirty="0">
                <a:latin typeface="Lucida Console" panose="020B0609040504020204" pitchFamily="49" charset="0"/>
              </a:rPr>
              <a:t>&gt;</a:t>
            </a:r>
            <a:r>
              <a:rPr lang="en-US" dirty="0" err="1">
                <a:latin typeface="Lucida Console" panose="020B0609040504020204" pitchFamily="49" charset="0"/>
              </a:rPr>
              <a:t>Darshan</a:t>
            </a:r>
            <a:r>
              <a:rPr lang="en-US" dirty="0">
                <a:latin typeface="Lucida Console" panose="020B0609040504020204" pitchFamily="49" charset="0"/>
              </a:rPr>
              <a:t>&lt;/</a:t>
            </a:r>
            <a:r>
              <a:rPr lang="en-US" dirty="0" err="1">
                <a:latin typeface="Lucida Console" panose="020B0609040504020204" pitchFamily="49" charset="0"/>
              </a:rPr>
              <a:t>LastName</a:t>
            </a:r>
            <a:r>
              <a:rPr lang="en-US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&lt;Initials&gt;N&lt;/Initials&gt;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&lt;/Author&gt;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&lt;Author&gt;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&lt;</a:t>
            </a:r>
            <a:r>
              <a:rPr lang="en-US" dirty="0" err="1">
                <a:latin typeface="Lucida Console" panose="020B0609040504020204" pitchFamily="49" charset="0"/>
              </a:rPr>
              <a:t>LastName</a:t>
            </a:r>
            <a:r>
              <a:rPr lang="en-US" dirty="0">
                <a:latin typeface="Lucida Console" panose="020B0609040504020204" pitchFamily="49" charset="0"/>
              </a:rPr>
              <a:t>&gt;Fukuda&lt;/</a:t>
            </a:r>
            <a:r>
              <a:rPr lang="en-US" dirty="0" err="1">
                <a:latin typeface="Lucida Console" panose="020B0609040504020204" pitchFamily="49" charset="0"/>
              </a:rPr>
              <a:t>LastName</a:t>
            </a:r>
            <a:r>
              <a:rPr lang="en-US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&lt;Initials&gt;N&lt;/Initials&gt;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&lt;Identifier&gt;http://orcid.org/0000-0001-7053-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   7194&lt;/Identifier&gt;</a:t>
            </a: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&lt;/Author&gt;</a:t>
            </a:r>
          </a:p>
          <a:p>
            <a:pPr marL="0" indent="0">
              <a:buNone/>
            </a:pPr>
            <a:r>
              <a:rPr lang="en-US">
                <a:latin typeface="Lucida Console" panose="020B0609040504020204" pitchFamily="49" charset="0"/>
              </a:rPr>
              <a:t>[…]</a:t>
            </a:r>
            <a:endParaRPr lang="en-US" dirty="0">
              <a:latin typeface="Lucida Console" panose="020B06090405040202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33863" y="691247"/>
            <a:ext cx="1442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/>
              <a:t>xtract</a:t>
            </a:r>
            <a:r>
              <a:rPr lang="en-US" b="1" dirty="0"/>
              <a:t> output</a:t>
            </a:r>
          </a:p>
        </p:txBody>
      </p:sp>
      <p:sp>
        <p:nvSpPr>
          <p:cNvPr id="12" name="xtract output"/>
          <p:cNvSpPr>
            <a:spLocks noGrp="1"/>
          </p:cNvSpPr>
          <p:nvPr>
            <p:ph sz="half" idx="2"/>
          </p:nvPr>
        </p:nvSpPr>
        <p:spPr>
          <a:xfrm>
            <a:off x="4724400" y="1037906"/>
            <a:ext cx="4150179" cy="281533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000" dirty="0" err="1">
                <a:latin typeface="Lucida Console" panose="020B0609040504020204" pitchFamily="49" charset="0"/>
              </a:rPr>
              <a:t>Manonmani</a:t>
            </a:r>
            <a:r>
              <a:rPr lang="en-US" sz="1000" dirty="0">
                <a:latin typeface="Lucida Console" panose="020B0609040504020204" pitchFamily="49" charset="0"/>
              </a:rPr>
              <a:t> HK    http://orcid.org/0000-0002-2454-7970</a:t>
            </a:r>
          </a:p>
          <a:p>
            <a:pPr marL="0" indent="0">
              <a:buNone/>
            </a:pPr>
            <a:r>
              <a:rPr lang="en-US" sz="1000" dirty="0">
                <a:latin typeface="Lucida Console" panose="020B0609040504020204" pitchFamily="49" charset="0"/>
              </a:rPr>
              <a:t>Fukuda N        http://orcid.org/0000-0001-7053-7194</a:t>
            </a:r>
          </a:p>
        </p:txBody>
      </p:sp>
      <p:sp>
        <p:nvSpPr>
          <p:cNvPr id="40" name="Code Block"/>
          <p:cNvSpPr txBox="1">
            <a:spLocks/>
          </p:cNvSpPr>
          <p:nvPr/>
        </p:nvSpPr>
        <p:spPr>
          <a:xfrm>
            <a:off x="263979" y="3919724"/>
            <a:ext cx="8610600" cy="7810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Author</a:t>
            </a:r>
            <a:r>
              <a:rPr lang="fr-FR" sz="1800" dirty="0">
                <a:latin typeface="Lucida Console" panose="020B0609040504020204" pitchFamily="49" charset="0"/>
              </a:rPr>
              <a:t> –if Identifier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-sep " "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LastName,Initials</a:t>
            </a:r>
            <a:r>
              <a:rPr lang="fr-FR" sz="1800" dirty="0">
                <a:latin typeface="Lucida Console" panose="020B0609040504020204" pitchFamily="49" charset="0"/>
              </a:rPr>
              <a:t> Identifier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0CD6EC8B-9E95-4567-92FB-64514F577C9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223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an </a:t>
            </a:r>
            <a:r>
              <a:rPr lang="en-US" dirty="0" err="1"/>
              <a:t>xtract</a:t>
            </a:r>
            <a:r>
              <a:rPr lang="en-US" dirty="0"/>
              <a:t> command that only includes PubMed records if they have </a:t>
            </a:r>
            <a:r>
              <a:rPr lang="en-US" dirty="0" err="1"/>
              <a:t>MeSH</a:t>
            </a:r>
            <a:r>
              <a:rPr lang="en-US" dirty="0"/>
              <a:t> headings</a:t>
            </a:r>
          </a:p>
          <a:p>
            <a:pPr lvl="1"/>
            <a:r>
              <a:rPr lang="en-US" dirty="0"/>
              <a:t>One row per PubMed record</a:t>
            </a:r>
          </a:p>
          <a:p>
            <a:pPr lvl="1"/>
            <a:r>
              <a:rPr lang="en-US" dirty="0"/>
              <a:t>Two columns: PMID, Citation Status</a:t>
            </a:r>
          </a:p>
          <a:p>
            <a:r>
              <a:rPr lang="en-US" dirty="0"/>
              <a:t>Hint: Use this efetch to test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Code Block"/>
          <p:cNvSpPr txBox="1">
            <a:spLocks/>
          </p:cNvSpPr>
          <p:nvPr/>
        </p:nvSpPr>
        <p:spPr>
          <a:xfrm>
            <a:off x="317142" y="3908823"/>
            <a:ext cx="8509715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efetch -</a:t>
            </a:r>
            <a:r>
              <a:rPr lang="fr-FR" sz="1800" dirty="0" err="1">
                <a:latin typeface="Lucida Console" panose="020B0609040504020204" pitchFamily="49" charset="0"/>
              </a:rPr>
              <a:t>db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pubmed</a:t>
            </a:r>
            <a:r>
              <a:rPr lang="fr-FR" sz="1800" dirty="0">
                <a:latin typeface="Lucida Console" panose="020B0609040504020204" pitchFamily="49" charset="0"/>
              </a:rPr>
              <a:t>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-</a:t>
            </a:r>
            <a:r>
              <a:rPr lang="fr-FR" sz="1800">
                <a:latin typeface="Lucida Console" panose="020B0609040504020204" pitchFamily="49" charset="0"/>
              </a:rPr>
              <a:t>id </a:t>
            </a:r>
            <a:r>
              <a:rPr lang="fr-FR" sz="1800">
                <a:latin typeface="Lucida Console" panose="020B0609040504020204" pitchFamily="49" charset="0"/>
              </a:rPr>
              <a:t>26277396,2156457,19649173,21906097,25380814</a:t>
            </a:r>
            <a:r>
              <a:rPr lang="fr-FR" sz="1800">
                <a:latin typeface="Lucida Console" panose="020B0609040504020204" pitchFamily="49" charset="0"/>
              </a:rPr>
              <a:t> </a:t>
            </a:r>
            <a:r>
              <a:rPr lang="fr-FR" sz="1800" dirty="0">
                <a:latin typeface="Lucida Console" panose="020B0609040504020204" pitchFamily="49" charset="0"/>
              </a:rPr>
              <a:t>-format </a:t>
            </a:r>
            <a:r>
              <a:rPr lang="fr-FR" sz="1800" dirty="0" err="1">
                <a:latin typeface="Lucida Console" panose="020B0609040504020204" pitchFamily="49" charset="0"/>
              </a:rPr>
              <a:t>xml</a:t>
            </a:r>
            <a:endParaRPr lang="fr-FR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648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Code Block"/>
          <p:cNvSpPr txBox="1">
            <a:spLocks/>
          </p:cNvSpPr>
          <p:nvPr/>
        </p:nvSpPr>
        <p:spPr>
          <a:xfrm>
            <a:off x="457200" y="1200151"/>
            <a:ext cx="8229600" cy="761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-pattern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-if </a:t>
            </a:r>
            <a:r>
              <a:rPr lang="fr-FR" sz="1800" dirty="0" err="1">
                <a:latin typeface="Lucida Console" panose="020B0609040504020204" pitchFamily="49" charset="0"/>
              </a:rPr>
              <a:t>MeshHeading</a:t>
            </a:r>
            <a:r>
              <a:rPr lang="fr-FR" sz="1800" dirty="0">
                <a:latin typeface="Lucida Console" panose="020B0609040504020204" pitchFamily="49" charset="0"/>
              </a:rPr>
              <a:t>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-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</a:t>
            </a:r>
            <a:r>
              <a:rPr lang="fr-FR" sz="1800" dirty="0" err="1">
                <a:latin typeface="Lucida Console" panose="020B0609040504020204" pitchFamily="49" charset="0"/>
              </a:rPr>
              <a:t>MedlineCitation@Status</a:t>
            </a:r>
            <a:endParaRPr lang="fr-FR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888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-if/-equals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limit based on the value of an element, rather than on the name:</a:t>
            </a:r>
          </a:p>
          <a:p>
            <a:pPr lvl="1"/>
            <a:r>
              <a:rPr lang="en-US" dirty="0"/>
              <a:t>Use -if to specify an element, and</a:t>
            </a:r>
          </a:p>
          <a:p>
            <a:pPr lvl="1"/>
            <a:r>
              <a:rPr lang="en-US" dirty="0"/>
              <a:t>Use -equals to specify a value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Code Block"/>
          <p:cNvSpPr txBox="1">
            <a:spLocks/>
          </p:cNvSpPr>
          <p:nvPr/>
        </p:nvSpPr>
        <p:spPr>
          <a:xfrm>
            <a:off x="484031" y="3486150"/>
            <a:ext cx="82296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–if </a:t>
            </a:r>
            <a:r>
              <a:rPr lang="fr-FR" sz="1800" dirty="0" err="1">
                <a:latin typeface="Lucida Console" panose="020B0609040504020204" pitchFamily="49" charset="0"/>
              </a:rPr>
              <a:t>ISOAbbreviation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equals</a:t>
            </a:r>
            <a:r>
              <a:rPr lang="fr-FR" sz="1800" dirty="0">
                <a:latin typeface="Lucida Console" panose="020B0609040504020204" pitchFamily="49" charset="0"/>
              </a:rPr>
              <a:t> JAMA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Volume Issue</a:t>
            </a:r>
          </a:p>
        </p:txBody>
      </p:sp>
    </p:spTree>
    <p:extLst>
      <p:ext uri="{BB962C8B-B14F-4D97-AF65-F5344CB8AC3E}">
        <p14:creationId xmlns:p14="http://schemas.microsoft.com/office/powerpoint/2010/main" val="30611795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500" dirty="0"/>
              <a:t>If-Then: </a:t>
            </a:r>
            <a:br>
              <a:rPr lang="en-US" sz="3500" dirty="0"/>
            </a:br>
            <a:r>
              <a:rPr lang="en-US" sz="3500" dirty="0"/>
              <a:t>-if </a:t>
            </a:r>
            <a:r>
              <a:rPr lang="en-US" sz="3500" dirty="0" err="1"/>
              <a:t>ISOAbbreviation</a:t>
            </a:r>
            <a:r>
              <a:rPr lang="en-US" sz="3500" dirty="0"/>
              <a:t> -equals JAMA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If</a:t>
            </a:r>
            <a:r>
              <a:rPr lang="en-US" dirty="0"/>
              <a:t> the element "</a:t>
            </a:r>
            <a:r>
              <a:rPr lang="en-US" dirty="0" err="1"/>
              <a:t>ISOAbbreviation</a:t>
            </a:r>
            <a:r>
              <a:rPr lang="en-US" dirty="0"/>
              <a:t>" equals "JAMA"…</a:t>
            </a:r>
          </a:p>
          <a:p>
            <a:r>
              <a:rPr lang="en-US" b="1" dirty="0"/>
              <a:t>Then</a:t>
            </a:r>
            <a:r>
              <a:rPr lang="en-US" dirty="0"/>
              <a:t> create a new row for the pattern.</a:t>
            </a:r>
          </a:p>
          <a:p>
            <a:pPr lvl="1"/>
            <a:r>
              <a:rPr lang="en-US" dirty="0"/>
              <a:t>Two columns: Volume </a:t>
            </a:r>
            <a:r>
              <a:rPr lang="en-US" b="1" dirty="0"/>
              <a:t>and </a:t>
            </a:r>
            <a:r>
              <a:rPr lang="en-US" dirty="0"/>
              <a:t>Issue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Code Block"/>
          <p:cNvSpPr txBox="1">
            <a:spLocks/>
          </p:cNvSpPr>
          <p:nvPr/>
        </p:nvSpPr>
        <p:spPr>
          <a:xfrm>
            <a:off x="457200" y="3714750"/>
            <a:ext cx="8229600" cy="6881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–if </a:t>
            </a:r>
            <a:r>
              <a:rPr lang="fr-FR" sz="1800" dirty="0" err="1">
                <a:latin typeface="Lucida Console" panose="020B0609040504020204" pitchFamily="49" charset="0"/>
              </a:rPr>
              <a:t>ISOAbbreviation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equals</a:t>
            </a:r>
            <a:r>
              <a:rPr lang="fr-FR" sz="1800" dirty="0">
                <a:latin typeface="Lucida Console" panose="020B0609040504020204" pitchFamily="49" charset="0"/>
              </a:rPr>
              <a:t> JAMA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Volume Issue</a:t>
            </a:r>
          </a:p>
        </p:txBody>
      </p:sp>
    </p:spTree>
    <p:extLst>
      <p:ext uri="{BB962C8B-B14F-4D97-AF65-F5344CB8AC3E}">
        <p14:creationId xmlns:p14="http://schemas.microsoft.com/office/powerpoint/2010/main" val="7358802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-if/-equals: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"@":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Code Block"/>
          <p:cNvSpPr txBox="1">
            <a:spLocks/>
          </p:cNvSpPr>
          <p:nvPr/>
        </p:nvSpPr>
        <p:spPr>
          <a:xfrm>
            <a:off x="457200" y="1733550"/>
            <a:ext cx="82296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–if </a:t>
            </a:r>
            <a:r>
              <a:rPr lang="fr-FR" sz="1800" dirty="0" err="1">
                <a:latin typeface="Lucida Console" panose="020B0609040504020204" pitchFamily="49" charset="0"/>
              </a:rPr>
              <a:t>MedlineCitation@Status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equals</a:t>
            </a:r>
            <a:r>
              <a:rPr lang="fr-FR" sz="1800" dirty="0">
                <a:latin typeface="Lucida Console" panose="020B0609040504020204" pitchFamily="49" charset="0"/>
              </a:rPr>
              <a:t> MEDLINE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</a:t>
            </a:r>
          </a:p>
        </p:txBody>
      </p:sp>
    </p:spTree>
    <p:extLst>
      <p:ext uri="{BB962C8B-B14F-4D97-AF65-F5344CB8AC3E}">
        <p14:creationId xmlns:p14="http://schemas.microsoft.com/office/powerpoint/2010/main" val="3544260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If-Then: -if/-equals: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2413992"/>
          </a:xfrm>
        </p:spPr>
        <p:txBody>
          <a:bodyPr>
            <a:normAutofit/>
          </a:bodyPr>
          <a:lstStyle/>
          <a:p>
            <a:r>
              <a:rPr lang="en-US" b="1" dirty="0"/>
              <a:t>If </a:t>
            </a:r>
            <a:r>
              <a:rPr lang="en-US" dirty="0"/>
              <a:t>the attribute "Status" for the "</a:t>
            </a:r>
            <a:r>
              <a:rPr lang="en-US" dirty="0" err="1"/>
              <a:t>MedlineCitation</a:t>
            </a:r>
            <a:r>
              <a:rPr lang="en-US" dirty="0"/>
              <a:t>" element equals "MEDLINE"</a:t>
            </a:r>
          </a:p>
          <a:p>
            <a:r>
              <a:rPr lang="en-US" b="1" dirty="0"/>
              <a:t>Then</a:t>
            </a:r>
            <a:r>
              <a:rPr lang="en-US" dirty="0"/>
              <a:t> create a new row for the pattern.</a:t>
            </a:r>
          </a:p>
          <a:p>
            <a:pPr lvl="1"/>
            <a:r>
              <a:rPr lang="en-US" dirty="0"/>
              <a:t>One column: PMID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Code Block"/>
          <p:cNvSpPr txBox="1">
            <a:spLocks/>
          </p:cNvSpPr>
          <p:nvPr/>
        </p:nvSpPr>
        <p:spPr>
          <a:xfrm>
            <a:off x="457200" y="3409950"/>
            <a:ext cx="82296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–if </a:t>
            </a:r>
            <a:r>
              <a:rPr lang="fr-FR" sz="1800" dirty="0" err="1">
                <a:latin typeface="Lucida Console" panose="020B0609040504020204" pitchFamily="49" charset="0"/>
              </a:rPr>
              <a:t>MedlineCitation@Status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equals</a:t>
            </a:r>
            <a:r>
              <a:rPr lang="fr-FR" sz="1800" dirty="0">
                <a:latin typeface="Lucida Console" panose="020B0609040504020204" pitchFamily="49" charset="0"/>
              </a:rPr>
              <a:t> MEDLINE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</a:t>
            </a:r>
          </a:p>
        </p:txBody>
      </p:sp>
    </p:spTree>
    <p:extLst>
      <p:ext uri="{BB962C8B-B14F-4D97-AF65-F5344CB8AC3E}">
        <p14:creationId xmlns:p14="http://schemas.microsoft.com/office/powerpoint/2010/main" val="1618542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EDirect for PubMed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 1: Getting PubMed Data</a:t>
            </a:r>
          </a:p>
          <a:p>
            <a:r>
              <a:rPr lang="en-US" dirty="0"/>
              <a:t>Part 2: Extracting Data from XML</a:t>
            </a:r>
          </a:p>
          <a:p>
            <a:r>
              <a:rPr lang="en-US" dirty="0"/>
              <a:t>Part 3: Formatting Results and Unix Tools</a:t>
            </a:r>
          </a:p>
          <a:p>
            <a:r>
              <a:rPr lang="en-US" b="1" dirty="0"/>
              <a:t>Part 4: </a:t>
            </a:r>
            <a:r>
              <a:rPr lang="en-US" b="1" dirty="0" err="1"/>
              <a:t>xtract</a:t>
            </a:r>
            <a:r>
              <a:rPr lang="en-US" b="1" dirty="0"/>
              <a:t> Conditional Arguments</a:t>
            </a:r>
          </a:p>
          <a:p>
            <a:r>
              <a:rPr lang="en-US" dirty="0"/>
              <a:t>Part 5: Developing and Building Scripts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6735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Alternatives to -equals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>
                <a:latin typeface="Lucida Console" panose="020B0609040504020204" pitchFamily="49" charset="0"/>
              </a:rPr>
              <a:t>-contains</a:t>
            </a:r>
            <a:r>
              <a:rPr lang="en-US" dirty="0"/>
              <a:t>: Element contains string</a:t>
            </a:r>
          </a:p>
          <a:p>
            <a:pPr marL="0" indent="0">
              <a:buNone/>
            </a:pPr>
            <a:r>
              <a:rPr lang="en-US" sz="2600" dirty="0">
                <a:latin typeface="Lucida Console" panose="020B0609040504020204" pitchFamily="49" charset="0"/>
              </a:rPr>
              <a:t>-starts-with</a:t>
            </a:r>
            <a:r>
              <a:rPr lang="en-US" dirty="0"/>
              <a:t>: Element starts with string</a:t>
            </a:r>
          </a:p>
          <a:p>
            <a:pPr marL="0" indent="0">
              <a:buNone/>
            </a:pPr>
            <a:r>
              <a:rPr lang="en-US" sz="2600" dirty="0">
                <a:latin typeface="Lucida Console" panose="020B0609040504020204" pitchFamily="49" charset="0"/>
              </a:rPr>
              <a:t>-ends-with</a:t>
            </a:r>
            <a:r>
              <a:rPr lang="en-US" dirty="0"/>
              <a:t>: Element ends with string</a:t>
            </a:r>
          </a:p>
          <a:p>
            <a:pPr marL="0" indent="0">
              <a:buNone/>
            </a:pPr>
            <a:r>
              <a:rPr lang="en-US" sz="2600" dirty="0">
                <a:latin typeface="Lucida Console" panose="020B0609040504020204" pitchFamily="49" charset="0"/>
              </a:rPr>
              <a:t>-is-not</a:t>
            </a:r>
            <a:r>
              <a:rPr lang="en-US" dirty="0"/>
              <a:t>: Element does not match string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5455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If-Then: -if/-contains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2413992"/>
          </a:xfrm>
        </p:spPr>
        <p:txBody>
          <a:bodyPr>
            <a:normAutofit/>
          </a:bodyPr>
          <a:lstStyle/>
          <a:p>
            <a:r>
              <a:rPr lang="en-US" b="1" dirty="0"/>
              <a:t>If </a:t>
            </a:r>
            <a:r>
              <a:rPr lang="en-US" dirty="0"/>
              <a:t>the Element "Affiliation" contains "Japan"</a:t>
            </a:r>
          </a:p>
          <a:p>
            <a:r>
              <a:rPr lang="en-US" b="1" dirty="0"/>
              <a:t>Then</a:t>
            </a:r>
            <a:r>
              <a:rPr lang="en-US" dirty="0"/>
              <a:t> create a new row for the pattern…</a:t>
            </a:r>
          </a:p>
          <a:p>
            <a:pPr lvl="1"/>
            <a:r>
              <a:rPr lang="en-US" dirty="0"/>
              <a:t>Two columns: </a:t>
            </a:r>
            <a:r>
              <a:rPr lang="en-US" dirty="0" err="1"/>
              <a:t>LastName,Initials</a:t>
            </a:r>
            <a:r>
              <a:rPr lang="en-US" dirty="0"/>
              <a:t> </a:t>
            </a:r>
            <a:r>
              <a:rPr lang="en-US" b="1" dirty="0"/>
              <a:t>and </a:t>
            </a:r>
            <a:r>
              <a:rPr lang="en-US" dirty="0"/>
              <a:t>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Code Block"/>
          <p:cNvSpPr txBox="1">
            <a:spLocks/>
          </p:cNvSpPr>
          <p:nvPr/>
        </p:nvSpPr>
        <p:spPr>
          <a:xfrm>
            <a:off x="457200" y="3409950"/>
            <a:ext cx="82296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Author</a:t>
            </a:r>
            <a:r>
              <a:rPr lang="fr-FR" sz="1800" dirty="0">
                <a:latin typeface="Lucida Console" panose="020B0609040504020204" pitchFamily="49" charset="0"/>
              </a:rPr>
              <a:t>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–if Affiliation –</a:t>
            </a:r>
            <a:r>
              <a:rPr lang="fr-FR" sz="1800" dirty="0" err="1">
                <a:latin typeface="Lucida Console" panose="020B0609040504020204" pitchFamily="49" charset="0"/>
              </a:rPr>
              <a:t>contains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Japan</a:t>
            </a:r>
            <a:r>
              <a:rPr lang="fr-FR" sz="1800" dirty="0">
                <a:latin typeface="Lucida Console" panose="020B0609040504020204" pitchFamily="49" charset="0"/>
              </a:rPr>
              <a:t>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-sep " "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LastName,Initials</a:t>
            </a:r>
            <a:r>
              <a:rPr lang="fr-FR" sz="1800" dirty="0">
                <a:latin typeface="Lucida Console" panose="020B0609040504020204" pitchFamily="49" charset="0"/>
              </a:rPr>
              <a:t> Affiliation</a:t>
            </a:r>
          </a:p>
        </p:txBody>
      </p:sp>
    </p:spTree>
    <p:extLst>
      <p:ext uri="{BB962C8B-B14F-4D97-AF65-F5344CB8AC3E}">
        <p14:creationId xmlns:p14="http://schemas.microsoft.com/office/powerpoint/2010/main" val="12027602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63229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Write an </a:t>
            </a:r>
            <a:r>
              <a:rPr lang="en-US" dirty="0" err="1"/>
              <a:t>xtract</a:t>
            </a:r>
            <a:r>
              <a:rPr lang="en-US" dirty="0"/>
              <a:t> command that only includes PubMed records for articles published in one of the JAMA journals.</a:t>
            </a:r>
          </a:p>
          <a:p>
            <a:pPr lvl="1"/>
            <a:r>
              <a:rPr lang="en-US" dirty="0"/>
              <a:t>One row per PubMed record</a:t>
            </a:r>
          </a:p>
          <a:p>
            <a:pPr lvl="1"/>
            <a:r>
              <a:rPr lang="en-US" dirty="0"/>
              <a:t>Two columns: PMID, </a:t>
            </a:r>
            <a:r>
              <a:rPr lang="en-US" dirty="0" err="1"/>
              <a:t>ISOAbbreviation</a:t>
            </a:r>
            <a:endParaRPr lang="en-US" dirty="0"/>
          </a:p>
          <a:p>
            <a:pPr lvl="1"/>
            <a:r>
              <a:rPr lang="en-US" dirty="0" err="1"/>
              <a:t>ISOAbbreviation</a:t>
            </a:r>
            <a:r>
              <a:rPr lang="en-US" dirty="0"/>
              <a:t> should start with "JAMA"</a:t>
            </a:r>
          </a:p>
          <a:p>
            <a:pPr marL="457200" lvl="1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Code Block"/>
          <p:cNvSpPr txBox="1">
            <a:spLocks/>
          </p:cNvSpPr>
          <p:nvPr/>
        </p:nvSpPr>
        <p:spPr>
          <a:xfrm>
            <a:off x="405683" y="3926682"/>
            <a:ext cx="8332631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efetch -</a:t>
            </a:r>
            <a:r>
              <a:rPr lang="fr-FR" sz="1800" dirty="0" err="1">
                <a:latin typeface="Lucida Console" panose="020B0609040504020204" pitchFamily="49" charset="0"/>
              </a:rPr>
              <a:t>db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pubmed</a:t>
            </a:r>
            <a:r>
              <a:rPr lang="fr-FR" sz="1800" dirty="0">
                <a:latin typeface="Lucida Console" panose="020B0609040504020204" pitchFamily="49" charset="0"/>
              </a:rPr>
              <a:t>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-id </a:t>
            </a:r>
            <a:r>
              <a:rPr lang="en-US" sz="1800" dirty="0"/>
              <a:t> 27829097,27829076,19649173,21603067,25380814</a:t>
            </a:r>
            <a:r>
              <a:rPr lang="fr-FR" sz="1800" dirty="0">
                <a:latin typeface="Lucida Console" panose="020B0609040504020204" pitchFamily="49" charset="0"/>
              </a:rPr>
              <a:t> -format </a:t>
            </a:r>
            <a:r>
              <a:rPr lang="fr-FR" sz="1800" dirty="0" err="1">
                <a:latin typeface="Lucida Console" panose="020B0609040504020204" pitchFamily="49" charset="0"/>
              </a:rPr>
              <a:t>xml</a:t>
            </a:r>
            <a:endParaRPr lang="fr-FR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4865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2: Solution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Code Block"/>
          <p:cNvSpPr txBox="1">
            <a:spLocks/>
          </p:cNvSpPr>
          <p:nvPr/>
        </p:nvSpPr>
        <p:spPr>
          <a:xfrm>
            <a:off x="457200" y="1200151"/>
            <a:ext cx="82296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–if </a:t>
            </a:r>
            <a:r>
              <a:rPr lang="fr-FR" sz="1800" dirty="0" err="1">
                <a:latin typeface="Lucida Console" panose="020B0609040504020204" pitchFamily="49" charset="0"/>
              </a:rPr>
              <a:t>ISOAbbreviation</a:t>
            </a:r>
            <a:r>
              <a:rPr lang="fr-FR" sz="1800" dirty="0">
                <a:latin typeface="Lucida Console" panose="020B0609040504020204" pitchFamily="49" charset="0"/>
              </a:rPr>
              <a:t> -</a:t>
            </a:r>
            <a:r>
              <a:rPr lang="fr-FR" sz="1800" dirty="0" err="1">
                <a:latin typeface="Lucida Console" panose="020B0609040504020204" pitchFamily="49" charset="0"/>
              </a:rPr>
              <a:t>starts-with</a:t>
            </a:r>
            <a:r>
              <a:rPr lang="fr-FR" sz="1800" dirty="0">
                <a:latin typeface="Lucida Console" panose="020B0609040504020204" pitchFamily="49" charset="0"/>
              </a:rPr>
              <a:t> JAMA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</a:t>
            </a:r>
            <a:r>
              <a:rPr lang="fr-FR" sz="1800" dirty="0" err="1">
                <a:latin typeface="Lucida Console" panose="020B0609040504020204" pitchFamily="49" charset="0"/>
              </a:rPr>
              <a:t>ISOAbbreviation</a:t>
            </a:r>
            <a:endParaRPr lang="fr-FR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4682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-if in a -block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Only includes data from inside the -block </a:t>
            </a:r>
            <a:r>
              <a:rPr lang="en-US" b="1" dirty="0"/>
              <a:t>if</a:t>
            </a:r>
            <a:r>
              <a:rPr lang="en-US" dirty="0"/>
              <a:t> the condition is met by data inside the block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Code Block"/>
          <p:cNvSpPr txBox="1">
            <a:spLocks/>
          </p:cNvSpPr>
          <p:nvPr/>
        </p:nvSpPr>
        <p:spPr>
          <a:xfrm>
            <a:off x="266700" y="2800350"/>
            <a:ext cx="86106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–block </a:t>
            </a:r>
            <a:r>
              <a:rPr lang="fr-FR" sz="1800" dirty="0" err="1">
                <a:latin typeface="Lucida Console" panose="020B0609040504020204" pitchFamily="49" charset="0"/>
              </a:rPr>
              <a:t>ArticleId</a:t>
            </a:r>
            <a:r>
              <a:rPr lang="fr-FR" sz="1800" dirty="0">
                <a:latin typeface="Lucida Console" panose="020B0609040504020204" pitchFamily="49" charset="0"/>
              </a:rPr>
              <a:t> -if </a:t>
            </a:r>
            <a:r>
              <a:rPr lang="fr-FR" sz="1800" dirty="0" err="1">
                <a:latin typeface="Lucida Console" panose="020B0609040504020204" pitchFamily="49" charset="0"/>
              </a:rPr>
              <a:t>ArticleId@IdType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equals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doi</a:t>
            </a:r>
            <a:r>
              <a:rPr lang="fr-FR" sz="1800" dirty="0">
                <a:latin typeface="Lucida Console" panose="020B0609040504020204" pitchFamily="49" charset="0"/>
              </a:rPr>
              <a:t>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ArticleId</a:t>
            </a:r>
            <a:endParaRPr lang="fr-FR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8264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If-Then: -if in a -block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If</a:t>
            </a:r>
            <a:r>
              <a:rPr lang="en-US" dirty="0"/>
              <a:t> the "</a:t>
            </a:r>
            <a:r>
              <a:rPr lang="en-US" dirty="0" err="1"/>
              <a:t>IdType</a:t>
            </a:r>
            <a:r>
              <a:rPr lang="en-US" dirty="0"/>
              <a:t>" attribute for an "</a:t>
            </a:r>
            <a:r>
              <a:rPr lang="en-US" dirty="0" err="1"/>
              <a:t>ArticleId</a:t>
            </a:r>
            <a:r>
              <a:rPr lang="en-US" dirty="0"/>
              <a:t>" element equals "</a:t>
            </a:r>
            <a:r>
              <a:rPr lang="en-US" dirty="0" err="1"/>
              <a:t>doi</a:t>
            </a:r>
            <a:r>
              <a:rPr lang="en-US" dirty="0"/>
              <a:t>"…</a:t>
            </a:r>
          </a:p>
          <a:p>
            <a:r>
              <a:rPr lang="en-US" b="1" dirty="0"/>
              <a:t>Then</a:t>
            </a:r>
            <a:r>
              <a:rPr lang="en-US" dirty="0"/>
              <a:t> put the value of the "</a:t>
            </a:r>
            <a:r>
              <a:rPr lang="en-US" dirty="0" err="1"/>
              <a:t>ArticleID</a:t>
            </a:r>
            <a:r>
              <a:rPr lang="en-US" dirty="0"/>
              <a:t>" in the second column.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Code Block"/>
          <p:cNvSpPr txBox="1">
            <a:spLocks/>
          </p:cNvSpPr>
          <p:nvPr/>
        </p:nvSpPr>
        <p:spPr>
          <a:xfrm>
            <a:off x="266700" y="3409950"/>
            <a:ext cx="86106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–block </a:t>
            </a:r>
            <a:r>
              <a:rPr lang="fr-FR" sz="1800" dirty="0" err="1">
                <a:latin typeface="Lucida Console" panose="020B0609040504020204" pitchFamily="49" charset="0"/>
              </a:rPr>
              <a:t>ArticleId</a:t>
            </a:r>
            <a:r>
              <a:rPr lang="fr-FR" sz="1800" dirty="0">
                <a:latin typeface="Lucida Console" panose="020B0609040504020204" pitchFamily="49" charset="0"/>
              </a:rPr>
              <a:t> -if </a:t>
            </a:r>
            <a:r>
              <a:rPr lang="fr-FR" sz="1800" dirty="0" err="1">
                <a:latin typeface="Lucida Console" panose="020B0609040504020204" pitchFamily="49" charset="0"/>
              </a:rPr>
              <a:t>ArticleId@IdType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equals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doi</a:t>
            </a:r>
            <a:r>
              <a:rPr lang="fr-FR" sz="1800" dirty="0">
                <a:latin typeface="Lucida Console" panose="020B0609040504020204" pitchFamily="49" charset="0"/>
              </a:rPr>
              <a:t>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ArticleId</a:t>
            </a:r>
            <a:endParaRPr lang="fr-FR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019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Combining multiple 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600" dirty="0">
                <a:latin typeface="Lucida Console" panose="020B0609040504020204" pitchFamily="49" charset="0"/>
              </a:rPr>
              <a:t>-or</a:t>
            </a:r>
            <a:r>
              <a:rPr lang="en-US" dirty="0"/>
              <a:t>: At least </a:t>
            </a:r>
            <a:r>
              <a:rPr lang="en-US" b="1" dirty="0"/>
              <a:t>one</a:t>
            </a:r>
            <a:r>
              <a:rPr lang="en-US" dirty="0"/>
              <a:t> condition must be true.</a:t>
            </a:r>
          </a:p>
          <a:p>
            <a:pPr marL="0" indent="0">
              <a:buNone/>
            </a:pPr>
            <a:r>
              <a:rPr lang="en-US" sz="2600" dirty="0">
                <a:latin typeface="Lucida Console" panose="020B0609040504020204" pitchFamily="49" charset="0"/>
              </a:rPr>
              <a:t>-and</a:t>
            </a:r>
            <a:r>
              <a:rPr lang="en-US" dirty="0"/>
              <a:t>: </a:t>
            </a:r>
            <a:r>
              <a:rPr lang="en-US" b="1" dirty="0"/>
              <a:t>All</a:t>
            </a:r>
            <a:r>
              <a:rPr lang="en-US" dirty="0"/>
              <a:t> conditions must be true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7699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–or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-if for the first condition…</a:t>
            </a:r>
          </a:p>
          <a:p>
            <a:r>
              <a:rPr lang="en-US" dirty="0"/>
              <a:t>…then use -or for the others.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Code Block"/>
          <p:cNvSpPr txBox="1">
            <a:spLocks/>
          </p:cNvSpPr>
          <p:nvPr/>
        </p:nvSpPr>
        <p:spPr>
          <a:xfrm>
            <a:off x="266700" y="2881881"/>
            <a:ext cx="8610600" cy="1366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–block </a:t>
            </a:r>
            <a:r>
              <a:rPr lang="fr-FR" sz="1800" dirty="0" err="1">
                <a:latin typeface="Lucida Console" panose="020B0609040504020204" pitchFamily="49" charset="0"/>
              </a:rPr>
              <a:t>ArticleId</a:t>
            </a:r>
            <a:r>
              <a:rPr lang="fr-FR" sz="1800" dirty="0">
                <a:latin typeface="Lucida Console" panose="020B0609040504020204" pitchFamily="49" charset="0"/>
              </a:rPr>
              <a:t>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-if </a:t>
            </a:r>
            <a:r>
              <a:rPr lang="fr-FR" sz="1800" dirty="0" err="1">
                <a:latin typeface="Lucida Console" panose="020B0609040504020204" pitchFamily="49" charset="0"/>
              </a:rPr>
              <a:t>ArticleId@IdType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equals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doi</a:t>
            </a:r>
            <a:r>
              <a:rPr lang="fr-FR" sz="1800" dirty="0">
                <a:latin typeface="Lucida Console" panose="020B0609040504020204" pitchFamily="49" charset="0"/>
              </a:rPr>
              <a:t> \ 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–or </a:t>
            </a:r>
            <a:r>
              <a:rPr lang="fr-FR" sz="1800" dirty="0" err="1">
                <a:latin typeface="Lucida Console" panose="020B0609040504020204" pitchFamily="49" charset="0"/>
              </a:rPr>
              <a:t>ArticleID@IdType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equals</a:t>
            </a:r>
            <a:r>
              <a:rPr lang="fr-FR" sz="1800" dirty="0">
                <a:latin typeface="Lucida Console" panose="020B0609040504020204" pitchFamily="49" charset="0"/>
              </a:rPr>
              <a:t> pmc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ArticleId</a:t>
            </a:r>
            <a:endParaRPr lang="fr-FR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9801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If-Or-Then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2109192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If</a:t>
            </a:r>
            <a:r>
              <a:rPr lang="en-US" dirty="0"/>
              <a:t> the "</a:t>
            </a:r>
            <a:r>
              <a:rPr lang="en-US" dirty="0" err="1"/>
              <a:t>IdType</a:t>
            </a:r>
            <a:r>
              <a:rPr lang="en-US" dirty="0"/>
              <a:t>" attribute for the "</a:t>
            </a:r>
            <a:r>
              <a:rPr lang="en-US" dirty="0" err="1"/>
              <a:t>ArticleId</a:t>
            </a:r>
            <a:r>
              <a:rPr lang="en-US" dirty="0"/>
              <a:t>" element equals "</a:t>
            </a:r>
            <a:r>
              <a:rPr lang="en-US" dirty="0" err="1"/>
              <a:t>doi</a:t>
            </a:r>
            <a:r>
              <a:rPr lang="en-US" dirty="0"/>
              <a:t>"…</a:t>
            </a:r>
          </a:p>
          <a:p>
            <a:r>
              <a:rPr lang="en-US" b="1" dirty="0"/>
              <a:t>OR</a:t>
            </a:r>
            <a:r>
              <a:rPr lang="en-US" dirty="0"/>
              <a:t> the "</a:t>
            </a:r>
            <a:r>
              <a:rPr lang="en-US" dirty="0" err="1"/>
              <a:t>IdType</a:t>
            </a:r>
            <a:r>
              <a:rPr lang="en-US" dirty="0"/>
              <a:t>" attribute for the "</a:t>
            </a:r>
            <a:r>
              <a:rPr lang="en-US" dirty="0" err="1"/>
              <a:t>ArticleId</a:t>
            </a:r>
            <a:r>
              <a:rPr lang="en-US" dirty="0"/>
              <a:t>" element equals "pmc"…</a:t>
            </a:r>
          </a:p>
          <a:p>
            <a:endParaRPr lang="en-US" b="1" dirty="0"/>
          </a:p>
          <a:p>
            <a:endParaRPr lang="en-US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Code Block"/>
          <p:cNvSpPr txBox="1">
            <a:spLocks/>
          </p:cNvSpPr>
          <p:nvPr/>
        </p:nvSpPr>
        <p:spPr>
          <a:xfrm>
            <a:off x="266700" y="3181350"/>
            <a:ext cx="8610600" cy="1371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–block </a:t>
            </a:r>
            <a:r>
              <a:rPr lang="fr-FR" sz="1800" dirty="0" err="1">
                <a:latin typeface="Lucida Console" panose="020B0609040504020204" pitchFamily="49" charset="0"/>
              </a:rPr>
              <a:t>ArticleId</a:t>
            </a:r>
            <a:r>
              <a:rPr lang="fr-FR" sz="1800" dirty="0">
                <a:latin typeface="Lucida Console" panose="020B0609040504020204" pitchFamily="49" charset="0"/>
              </a:rPr>
              <a:t>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-if </a:t>
            </a:r>
            <a:r>
              <a:rPr lang="fr-FR" sz="1800" dirty="0" err="1">
                <a:latin typeface="Lucida Console" panose="020B0609040504020204" pitchFamily="49" charset="0"/>
              </a:rPr>
              <a:t>ArticleId@IdType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equals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doi</a:t>
            </a:r>
            <a:r>
              <a:rPr lang="fr-FR" sz="1800" dirty="0">
                <a:latin typeface="Lucida Console" panose="020B0609040504020204" pitchFamily="49" charset="0"/>
              </a:rPr>
              <a:t> \ 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–or </a:t>
            </a:r>
            <a:r>
              <a:rPr lang="fr-FR" sz="1800" dirty="0" err="1">
                <a:latin typeface="Lucida Console" panose="020B0609040504020204" pitchFamily="49" charset="0"/>
              </a:rPr>
              <a:t>ArticleID@IdType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equals</a:t>
            </a:r>
            <a:r>
              <a:rPr lang="fr-FR" sz="1800" dirty="0">
                <a:latin typeface="Lucida Console" panose="020B0609040504020204" pitchFamily="49" charset="0"/>
              </a:rPr>
              <a:t> pmc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ArticleId</a:t>
            </a:r>
            <a:endParaRPr lang="fr-FR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4867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If-Or-Then (cont'd)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…then</a:t>
            </a:r>
            <a:r>
              <a:rPr lang="en-US" dirty="0"/>
              <a:t> put the value of the "</a:t>
            </a:r>
            <a:r>
              <a:rPr lang="en-US" dirty="0" err="1"/>
              <a:t>ArticleID</a:t>
            </a:r>
            <a:r>
              <a:rPr lang="en-US" dirty="0"/>
              <a:t>" in the second column.</a:t>
            </a:r>
          </a:p>
          <a:p>
            <a:r>
              <a:rPr lang="en-US" dirty="0"/>
              <a:t>If not, skip that "</a:t>
            </a:r>
            <a:r>
              <a:rPr lang="en-US" dirty="0" err="1"/>
              <a:t>ArticleID</a:t>
            </a:r>
            <a:r>
              <a:rPr lang="en-US" dirty="0"/>
              <a:t>" block and check the next one.</a:t>
            </a:r>
          </a:p>
          <a:p>
            <a:endParaRPr lang="en-US" b="1" dirty="0"/>
          </a:p>
          <a:p>
            <a:endParaRPr lang="en-US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Code Block"/>
          <p:cNvSpPr txBox="1">
            <a:spLocks/>
          </p:cNvSpPr>
          <p:nvPr/>
        </p:nvSpPr>
        <p:spPr>
          <a:xfrm>
            <a:off x="266700" y="3309343"/>
            <a:ext cx="8610600" cy="1371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–block </a:t>
            </a:r>
            <a:r>
              <a:rPr lang="fr-FR" sz="1800" dirty="0" err="1">
                <a:latin typeface="Lucida Console" panose="020B0609040504020204" pitchFamily="49" charset="0"/>
              </a:rPr>
              <a:t>ArticleId</a:t>
            </a:r>
            <a:r>
              <a:rPr lang="fr-FR" sz="1800" dirty="0">
                <a:latin typeface="Lucida Console" panose="020B0609040504020204" pitchFamily="49" charset="0"/>
              </a:rPr>
              <a:t>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-if </a:t>
            </a:r>
            <a:r>
              <a:rPr lang="fr-FR" sz="1800" dirty="0" err="1">
                <a:latin typeface="Lucida Console" panose="020B0609040504020204" pitchFamily="49" charset="0"/>
              </a:rPr>
              <a:t>ArticleId@IdType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equals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doi</a:t>
            </a:r>
            <a:r>
              <a:rPr lang="fr-FR" sz="1800" dirty="0">
                <a:latin typeface="Lucida Console" panose="020B0609040504020204" pitchFamily="49" charset="0"/>
              </a:rPr>
              <a:t> \ 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–or </a:t>
            </a:r>
            <a:r>
              <a:rPr lang="fr-FR" sz="1800" dirty="0" err="1">
                <a:latin typeface="Lucida Console" panose="020B0609040504020204" pitchFamily="49" charset="0"/>
              </a:rPr>
              <a:t>ArticleId@IdType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equals</a:t>
            </a:r>
            <a:r>
              <a:rPr lang="fr-FR" sz="1800" dirty="0">
                <a:latin typeface="Lucida Console" panose="020B0609040504020204" pitchFamily="49" charset="0"/>
              </a:rPr>
              <a:t> pmc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ArticleId</a:t>
            </a:r>
            <a:endParaRPr lang="fr-FR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976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Quick Recap of Part Three</a:t>
            </a:r>
          </a:p>
          <a:p>
            <a:r>
              <a:rPr lang="en-US" dirty="0"/>
              <a:t>Using -if to limit output based on a condition</a:t>
            </a:r>
          </a:p>
          <a:p>
            <a:r>
              <a:rPr lang="en-US" dirty="0"/>
              <a:t>Imposing multiple conditions with -and/-or</a:t>
            </a:r>
          </a:p>
          <a:p>
            <a:r>
              <a:rPr lang="en-US" dirty="0"/>
              <a:t>Limiting by location with –position</a:t>
            </a:r>
          </a:p>
          <a:p>
            <a:r>
              <a:rPr lang="en-US" dirty="0"/>
              <a:t>Dealing with blanks using -def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9676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-and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-if for the first condition…</a:t>
            </a:r>
          </a:p>
          <a:p>
            <a:r>
              <a:rPr lang="en-US" dirty="0"/>
              <a:t>…then use -and for the others.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6" name="Code Block"/>
          <p:cNvSpPr txBox="1">
            <a:spLocks/>
          </p:cNvSpPr>
          <p:nvPr/>
        </p:nvSpPr>
        <p:spPr>
          <a:xfrm>
            <a:off x="266700" y="2880109"/>
            <a:ext cx="86106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Author</a:t>
            </a:r>
            <a:r>
              <a:rPr lang="fr-FR" sz="1800" dirty="0">
                <a:latin typeface="Lucida Console" panose="020B0609040504020204" pitchFamily="49" charset="0"/>
              </a:rPr>
              <a:t>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-if </a:t>
            </a:r>
            <a:r>
              <a:rPr lang="fr-FR" sz="1800" dirty="0" err="1">
                <a:latin typeface="Lucida Console" panose="020B0609040504020204" pitchFamily="49" charset="0"/>
              </a:rPr>
              <a:t>LastName</a:t>
            </a:r>
            <a:r>
              <a:rPr lang="fr-FR" sz="1800" dirty="0">
                <a:latin typeface="Lucida Console" panose="020B0609040504020204" pitchFamily="49" charset="0"/>
              </a:rPr>
              <a:t> -</a:t>
            </a:r>
            <a:r>
              <a:rPr lang="fr-FR" sz="1800" dirty="0" err="1">
                <a:latin typeface="Lucida Console" panose="020B0609040504020204" pitchFamily="49" charset="0"/>
              </a:rPr>
              <a:t>equals</a:t>
            </a:r>
            <a:r>
              <a:rPr lang="fr-FR" sz="1800" dirty="0">
                <a:latin typeface="Lucida Console" panose="020B0609040504020204" pitchFamily="49" charset="0"/>
              </a:rPr>
              <a:t> Kamal –and Affiliation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-sep " " -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LastName,Initials</a:t>
            </a:r>
            <a:r>
              <a:rPr lang="fr-FR" sz="1800" dirty="0">
                <a:latin typeface="Lucida Console" panose="020B0609040504020204" pitchFamily="49" charset="0"/>
              </a:rPr>
              <a:t> Affiliation</a:t>
            </a:r>
          </a:p>
        </p:txBody>
      </p:sp>
    </p:spTree>
    <p:extLst>
      <p:ext uri="{BB962C8B-B14F-4D97-AF65-F5344CB8AC3E}">
        <p14:creationId xmlns:p14="http://schemas.microsoft.com/office/powerpoint/2010/main" val="19599311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If-And-Then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2362199"/>
          </a:xfrm>
        </p:spPr>
        <p:txBody>
          <a:bodyPr>
            <a:normAutofit/>
          </a:bodyPr>
          <a:lstStyle/>
          <a:p>
            <a:r>
              <a:rPr lang="en-US" b="1" dirty="0"/>
              <a:t>If</a:t>
            </a:r>
            <a:r>
              <a:rPr lang="en-US" dirty="0"/>
              <a:t> the pattern has a "</a:t>
            </a:r>
            <a:r>
              <a:rPr lang="en-US" dirty="0" err="1"/>
              <a:t>LastName</a:t>
            </a:r>
            <a:r>
              <a:rPr lang="en-US" dirty="0"/>
              <a:t>" element with the value "Kamal"…</a:t>
            </a:r>
          </a:p>
          <a:p>
            <a:r>
              <a:rPr lang="en-US" b="1" dirty="0"/>
              <a:t>And </a:t>
            </a:r>
            <a:r>
              <a:rPr lang="en-US" dirty="0"/>
              <a:t>the pattern has </a:t>
            </a:r>
            <a:r>
              <a:rPr lang="en-US" b="1" dirty="0"/>
              <a:t>any</a:t>
            </a:r>
            <a:r>
              <a:rPr lang="en-US" dirty="0"/>
              <a:t> "Affiliation" element…</a:t>
            </a:r>
          </a:p>
          <a:p>
            <a:endParaRPr lang="en-US" b="1" dirty="0"/>
          </a:p>
          <a:p>
            <a:endParaRPr lang="en-US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5" name="Code Block"/>
          <p:cNvSpPr txBox="1">
            <a:spLocks/>
          </p:cNvSpPr>
          <p:nvPr/>
        </p:nvSpPr>
        <p:spPr>
          <a:xfrm>
            <a:off x="266700" y="3333750"/>
            <a:ext cx="86106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Author</a:t>
            </a:r>
            <a:r>
              <a:rPr lang="fr-FR" sz="1800" dirty="0">
                <a:latin typeface="Lucida Console" panose="020B0609040504020204" pitchFamily="49" charset="0"/>
              </a:rPr>
              <a:t>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-if </a:t>
            </a:r>
            <a:r>
              <a:rPr lang="fr-FR" sz="1800" dirty="0" err="1">
                <a:latin typeface="Lucida Console" panose="020B0609040504020204" pitchFamily="49" charset="0"/>
              </a:rPr>
              <a:t>LastName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equals</a:t>
            </a:r>
            <a:r>
              <a:rPr lang="fr-FR" sz="1800" dirty="0">
                <a:latin typeface="Lucida Console" panose="020B0609040504020204" pitchFamily="49" charset="0"/>
              </a:rPr>
              <a:t> Kamal –and Affiliation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-sep " " -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LastName,Initials</a:t>
            </a:r>
            <a:r>
              <a:rPr lang="fr-FR" sz="1800" dirty="0">
                <a:latin typeface="Lucida Console" panose="020B0609040504020204" pitchFamily="49" charset="0"/>
              </a:rPr>
              <a:t> Affiliation</a:t>
            </a:r>
          </a:p>
        </p:txBody>
      </p:sp>
    </p:spTree>
    <p:extLst>
      <p:ext uri="{BB962C8B-B14F-4D97-AF65-F5344CB8AC3E}">
        <p14:creationId xmlns:p14="http://schemas.microsoft.com/office/powerpoint/2010/main" val="42867932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If-And-Then (cont'd)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Then</a:t>
            </a:r>
            <a:r>
              <a:rPr lang="en-US" dirty="0"/>
              <a:t> create a row for the new pattern</a:t>
            </a:r>
          </a:p>
          <a:p>
            <a:pPr lvl="1"/>
            <a:r>
              <a:rPr lang="en-US" dirty="0"/>
              <a:t>Two columns: </a:t>
            </a:r>
            <a:r>
              <a:rPr lang="en-US" dirty="0" err="1"/>
              <a:t>LastName,Initials</a:t>
            </a:r>
            <a:r>
              <a:rPr lang="en-US" dirty="0"/>
              <a:t> </a:t>
            </a:r>
            <a:r>
              <a:rPr lang="en-US" b="1" dirty="0"/>
              <a:t>and </a:t>
            </a:r>
            <a:r>
              <a:rPr lang="en-US" dirty="0"/>
              <a:t>Affiliation</a:t>
            </a:r>
          </a:p>
          <a:p>
            <a:pPr marL="0" indent="0">
              <a:buNone/>
            </a:pPr>
            <a:endParaRPr lang="en-US" b="1" dirty="0"/>
          </a:p>
          <a:p>
            <a:endParaRPr lang="en-US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6" name="Code Block"/>
          <p:cNvSpPr txBox="1">
            <a:spLocks/>
          </p:cNvSpPr>
          <p:nvPr/>
        </p:nvSpPr>
        <p:spPr>
          <a:xfrm>
            <a:off x="266700" y="3257550"/>
            <a:ext cx="86106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Author</a:t>
            </a:r>
            <a:r>
              <a:rPr lang="fr-FR" sz="1800" dirty="0">
                <a:latin typeface="Lucida Console" panose="020B0609040504020204" pitchFamily="49" charset="0"/>
              </a:rPr>
              <a:t>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-if </a:t>
            </a:r>
            <a:r>
              <a:rPr lang="fr-FR" sz="1800" dirty="0" err="1">
                <a:latin typeface="Lucida Console" panose="020B0609040504020204" pitchFamily="49" charset="0"/>
              </a:rPr>
              <a:t>LastName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equals</a:t>
            </a:r>
            <a:r>
              <a:rPr lang="fr-FR" sz="1800" dirty="0">
                <a:latin typeface="Lucida Console" panose="020B0609040504020204" pitchFamily="49" charset="0"/>
              </a:rPr>
              <a:t> Kamal –and Affiliation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-sep " " -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LastName,Initials</a:t>
            </a:r>
            <a:r>
              <a:rPr lang="fr-FR" sz="1800" dirty="0">
                <a:latin typeface="Lucida Console" panose="020B0609040504020204" pitchFamily="49" charset="0"/>
              </a:rPr>
              <a:t> Affiliation</a:t>
            </a:r>
          </a:p>
        </p:txBody>
      </p:sp>
    </p:spTree>
    <p:extLst>
      <p:ext uri="{BB962C8B-B14F-4D97-AF65-F5344CB8AC3E}">
        <p14:creationId xmlns:p14="http://schemas.microsoft.com/office/powerpoint/2010/main" val="26341234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-and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include records:</a:t>
            </a:r>
          </a:p>
          <a:p>
            <a:pPr lvl="1"/>
            <a:r>
              <a:rPr lang="en-US" dirty="0"/>
              <a:t>with any </a:t>
            </a:r>
            <a:r>
              <a:rPr lang="en-US" dirty="0" err="1"/>
              <a:t>MeSH</a:t>
            </a:r>
            <a:r>
              <a:rPr lang="en-US" dirty="0"/>
              <a:t> heading that contains the words "</a:t>
            </a:r>
            <a:r>
              <a:rPr lang="en-US" dirty="0" err="1"/>
              <a:t>Zika</a:t>
            </a:r>
            <a:r>
              <a:rPr lang="en-US" dirty="0"/>
              <a:t> Virus", and</a:t>
            </a:r>
          </a:p>
          <a:p>
            <a:pPr lvl="1"/>
            <a:r>
              <a:rPr lang="en-US" dirty="0"/>
              <a:t>with the </a:t>
            </a:r>
            <a:r>
              <a:rPr lang="en-US" dirty="0" err="1"/>
              <a:t>MeSH</a:t>
            </a:r>
            <a:r>
              <a:rPr lang="en-US" dirty="0"/>
              <a:t> heading "Microcephaly"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9117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If-And-Then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205740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If</a:t>
            </a:r>
            <a:r>
              <a:rPr lang="en-US" dirty="0"/>
              <a:t> the pattern has a "</a:t>
            </a:r>
            <a:r>
              <a:rPr lang="en-US" dirty="0" err="1"/>
              <a:t>DescriptorName</a:t>
            </a:r>
            <a:r>
              <a:rPr lang="en-US" dirty="0"/>
              <a:t>" element that contains the string "</a:t>
            </a:r>
            <a:r>
              <a:rPr lang="en-US" dirty="0" err="1"/>
              <a:t>Zika</a:t>
            </a:r>
            <a:r>
              <a:rPr lang="en-US" dirty="0"/>
              <a:t> Virus"…</a:t>
            </a:r>
          </a:p>
          <a:p>
            <a:r>
              <a:rPr lang="en-US" b="1" dirty="0"/>
              <a:t>And </a:t>
            </a:r>
            <a:r>
              <a:rPr lang="en-US" dirty="0"/>
              <a:t>has a "</a:t>
            </a:r>
            <a:r>
              <a:rPr lang="en-US" dirty="0" err="1"/>
              <a:t>DescriptorName</a:t>
            </a:r>
            <a:r>
              <a:rPr lang="en-US" dirty="0"/>
              <a:t>" element that equals "Microcephaly"…</a:t>
            </a:r>
          </a:p>
          <a:p>
            <a:endParaRPr lang="en-US" b="1" dirty="0"/>
          </a:p>
          <a:p>
            <a:endParaRPr lang="en-US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6" name="Code Block"/>
          <p:cNvSpPr txBox="1">
            <a:spLocks/>
          </p:cNvSpPr>
          <p:nvPr/>
        </p:nvSpPr>
        <p:spPr>
          <a:xfrm>
            <a:off x="266700" y="3105150"/>
            <a:ext cx="8610600" cy="1371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-if </a:t>
            </a:r>
            <a:r>
              <a:rPr lang="fr-FR" sz="1800" dirty="0" err="1">
                <a:latin typeface="Lucida Console" panose="020B0609040504020204" pitchFamily="49" charset="0"/>
              </a:rPr>
              <a:t>DescriptorName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contains</a:t>
            </a:r>
            <a:r>
              <a:rPr lang="fr-FR" sz="1800" dirty="0">
                <a:latin typeface="Lucida Console" panose="020B0609040504020204" pitchFamily="49" charset="0"/>
              </a:rPr>
              <a:t> "</a:t>
            </a:r>
            <a:r>
              <a:rPr lang="fr-FR" sz="1800" dirty="0" err="1">
                <a:latin typeface="Lucida Console" panose="020B0609040504020204" pitchFamily="49" charset="0"/>
              </a:rPr>
              <a:t>Zika</a:t>
            </a:r>
            <a:r>
              <a:rPr lang="fr-FR" sz="1800" dirty="0">
                <a:latin typeface="Lucida Console" panose="020B0609040504020204" pitchFamily="49" charset="0"/>
              </a:rPr>
              <a:t> Virus"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–and </a:t>
            </a:r>
            <a:r>
              <a:rPr lang="fr-FR" sz="1800" dirty="0" err="1">
                <a:latin typeface="Lucida Console" panose="020B0609040504020204" pitchFamily="49" charset="0"/>
              </a:rPr>
              <a:t>DescriptorName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equals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Microcephaly</a:t>
            </a:r>
            <a:r>
              <a:rPr lang="fr-FR" sz="1800" dirty="0">
                <a:latin typeface="Lucida Console" panose="020B0609040504020204" pitchFamily="49" charset="0"/>
              </a:rPr>
              <a:t>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</a:t>
            </a:r>
            <a:r>
              <a:rPr lang="fr-FR" sz="1800" dirty="0" err="1">
                <a:latin typeface="Lucida Console" panose="020B0609040504020204" pitchFamily="49" charset="0"/>
              </a:rPr>
              <a:t>ArticleTitle</a:t>
            </a:r>
            <a:endParaRPr lang="fr-FR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1814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If-And-Then (cont'd)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Then</a:t>
            </a:r>
            <a:r>
              <a:rPr lang="en-US" dirty="0"/>
              <a:t> create a row for the new pattern…</a:t>
            </a:r>
          </a:p>
          <a:p>
            <a:pPr lvl="1"/>
            <a:r>
              <a:rPr lang="en-US" dirty="0"/>
              <a:t>Two columns: PMID </a:t>
            </a:r>
            <a:r>
              <a:rPr lang="en-US" b="1" dirty="0"/>
              <a:t>and </a:t>
            </a:r>
            <a:r>
              <a:rPr lang="en-US" dirty="0" err="1"/>
              <a:t>ArticleTitle</a:t>
            </a:r>
            <a:endParaRPr lang="en-US" b="1" dirty="0"/>
          </a:p>
          <a:p>
            <a:endParaRPr lang="en-US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7" name="Code Block"/>
          <p:cNvSpPr txBox="1">
            <a:spLocks/>
          </p:cNvSpPr>
          <p:nvPr/>
        </p:nvSpPr>
        <p:spPr>
          <a:xfrm>
            <a:off x="266700" y="3105150"/>
            <a:ext cx="8610600" cy="1371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-if </a:t>
            </a:r>
            <a:r>
              <a:rPr lang="fr-FR" sz="1800" dirty="0" err="1">
                <a:latin typeface="Lucida Console" panose="020B0609040504020204" pitchFamily="49" charset="0"/>
              </a:rPr>
              <a:t>DescriptorName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contains</a:t>
            </a:r>
            <a:r>
              <a:rPr lang="fr-FR" sz="1800" dirty="0">
                <a:latin typeface="Lucida Console" panose="020B0609040504020204" pitchFamily="49" charset="0"/>
              </a:rPr>
              <a:t> "</a:t>
            </a:r>
            <a:r>
              <a:rPr lang="fr-FR" sz="1800" dirty="0" err="1">
                <a:latin typeface="Lucida Console" panose="020B0609040504020204" pitchFamily="49" charset="0"/>
              </a:rPr>
              <a:t>Zika</a:t>
            </a:r>
            <a:r>
              <a:rPr lang="fr-FR" sz="1800" dirty="0">
                <a:latin typeface="Lucida Console" panose="020B0609040504020204" pitchFamily="49" charset="0"/>
              </a:rPr>
              <a:t> Virus"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–and </a:t>
            </a:r>
            <a:r>
              <a:rPr lang="fr-FR" sz="1800" dirty="0" err="1">
                <a:latin typeface="Lucida Console" panose="020B0609040504020204" pitchFamily="49" charset="0"/>
              </a:rPr>
              <a:t>DescriptorName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equals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Microcephaly</a:t>
            </a:r>
            <a:r>
              <a:rPr lang="fr-FR" sz="1800" dirty="0">
                <a:latin typeface="Lucida Console" panose="020B0609040504020204" pitchFamily="49" charset="0"/>
              </a:rPr>
              <a:t>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</a:t>
            </a:r>
            <a:r>
              <a:rPr lang="fr-FR" sz="1800" dirty="0" err="1">
                <a:latin typeface="Lucida Console" panose="020B0609040504020204" pitchFamily="49" charset="0"/>
              </a:rPr>
              <a:t>ArticleTitle</a:t>
            </a:r>
            <a:endParaRPr lang="fr-FR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7806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Lucida Console" panose="020B0609040504020204" pitchFamily="49" charset="0"/>
              </a:rPr>
              <a:t>-contains "</a:t>
            </a:r>
            <a:r>
              <a:rPr lang="en-US" sz="3200" dirty="0" err="1">
                <a:latin typeface="Lucida Console" panose="020B0609040504020204" pitchFamily="49" charset="0"/>
              </a:rPr>
              <a:t>Zika</a:t>
            </a:r>
            <a:r>
              <a:rPr lang="en-US" sz="3200" dirty="0">
                <a:latin typeface="Lucida Console" panose="020B0609040504020204" pitchFamily="49" charset="0"/>
              </a:rPr>
              <a:t> Virus"</a:t>
            </a:r>
            <a:br>
              <a:rPr lang="en-US" sz="3200" dirty="0">
                <a:latin typeface="Lucida Console" panose="020B0609040504020204" pitchFamily="49" charset="0"/>
              </a:rPr>
            </a:br>
            <a:r>
              <a:rPr lang="en-US" sz="3200" dirty="0">
                <a:latin typeface="Lucida Console" panose="020B0609040504020204" pitchFamily="49" charset="0"/>
              </a:rPr>
              <a:t>-equals Microcephaly</a:t>
            </a:r>
            <a:endParaRPr lang="en-US" sz="3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7700" y="1148478"/>
            <a:ext cx="7848600" cy="353139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000" dirty="0">
                <a:latin typeface="Lucida Console" panose="020B0609040504020204" pitchFamily="49" charset="0"/>
              </a:rPr>
              <a:t>[…]</a:t>
            </a:r>
          </a:p>
          <a:p>
            <a:pPr marL="0" indent="0">
              <a:buFont typeface="Arial" pitchFamily="34" charset="0"/>
              <a:buNone/>
            </a:pPr>
            <a:r>
              <a:rPr lang="en-US" sz="1000" dirty="0">
                <a:latin typeface="Lucida Console" panose="020B0609040504020204" pitchFamily="49" charset="0"/>
              </a:rPr>
              <a:t>    &lt;</a:t>
            </a:r>
            <a:r>
              <a:rPr lang="en-US" sz="1000" dirty="0" err="1">
                <a:latin typeface="Lucida Console" panose="020B0609040504020204" pitchFamily="49" charset="0"/>
              </a:rPr>
              <a:t>MeshHeadingList</a:t>
            </a:r>
            <a:r>
              <a:rPr lang="en-US" sz="10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Font typeface="Arial" pitchFamily="34" charset="0"/>
              <a:buNone/>
            </a:pPr>
            <a:r>
              <a:rPr lang="en-US" sz="1000" dirty="0">
                <a:latin typeface="Lucida Console" panose="020B0609040504020204" pitchFamily="49" charset="0"/>
              </a:rPr>
              <a:t>        &lt;</a:t>
            </a:r>
            <a:r>
              <a:rPr lang="en-US" sz="1000" dirty="0" err="1">
                <a:latin typeface="Lucida Console" panose="020B0609040504020204" pitchFamily="49" charset="0"/>
              </a:rPr>
              <a:t>MeshHeading</a:t>
            </a:r>
            <a:r>
              <a:rPr lang="en-US" sz="10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000" dirty="0">
                <a:latin typeface="Lucida Console" panose="020B0609040504020204" pitchFamily="49" charset="0"/>
              </a:rPr>
              <a:t>            &lt;</a:t>
            </a:r>
            <a:r>
              <a:rPr lang="en-US" sz="1000" dirty="0" err="1">
                <a:latin typeface="Lucida Console" panose="020B0609040504020204" pitchFamily="49" charset="0"/>
              </a:rPr>
              <a:t>DescriptorName</a:t>
            </a:r>
            <a:r>
              <a:rPr lang="en-US" sz="1000" dirty="0">
                <a:latin typeface="Lucida Console" panose="020B0609040504020204" pitchFamily="49" charset="0"/>
              </a:rPr>
              <a:t> UI="D001921" </a:t>
            </a:r>
            <a:r>
              <a:rPr lang="en-US" sz="1000" dirty="0" err="1">
                <a:latin typeface="Lucida Console" panose="020B0609040504020204" pitchFamily="49" charset="0"/>
              </a:rPr>
              <a:t>MajorTopicYN</a:t>
            </a:r>
            <a:r>
              <a:rPr lang="en-US" sz="1000" dirty="0">
                <a:latin typeface="Lucida Console" panose="020B0609040504020204" pitchFamily="49" charset="0"/>
              </a:rPr>
              <a:t>="N"&gt;Brain&lt;/</a:t>
            </a:r>
            <a:r>
              <a:rPr lang="en-US" sz="1000" dirty="0" err="1">
                <a:latin typeface="Lucida Console" panose="020B0609040504020204" pitchFamily="49" charset="0"/>
              </a:rPr>
              <a:t>DescriptorName</a:t>
            </a:r>
            <a:r>
              <a:rPr lang="en-US" sz="10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000" dirty="0">
                <a:latin typeface="Lucida Console" panose="020B0609040504020204" pitchFamily="49" charset="0"/>
              </a:rPr>
              <a:t>            &lt;</a:t>
            </a:r>
            <a:r>
              <a:rPr lang="en-US" sz="1000" dirty="0" err="1">
                <a:latin typeface="Lucida Console" panose="020B0609040504020204" pitchFamily="49" charset="0"/>
              </a:rPr>
              <a:t>QualifierName</a:t>
            </a:r>
            <a:r>
              <a:rPr lang="en-US" sz="1000" dirty="0">
                <a:latin typeface="Lucida Console" panose="020B0609040504020204" pitchFamily="49" charset="0"/>
              </a:rPr>
              <a:t> UI="Q000530" </a:t>
            </a:r>
            <a:r>
              <a:rPr lang="en-US" sz="1000" dirty="0" err="1">
                <a:latin typeface="Lucida Console" panose="020B0609040504020204" pitchFamily="49" charset="0"/>
              </a:rPr>
              <a:t>MajorTopicYN</a:t>
            </a:r>
            <a:r>
              <a:rPr lang="en-US" sz="1000" dirty="0">
                <a:latin typeface="Lucida Console" panose="020B0609040504020204" pitchFamily="49" charset="0"/>
              </a:rPr>
              <a:t>="Y"&gt;radiography&lt;/</a:t>
            </a:r>
            <a:r>
              <a:rPr lang="en-US" sz="1000" dirty="0" err="1">
                <a:latin typeface="Lucida Console" panose="020B0609040504020204" pitchFamily="49" charset="0"/>
              </a:rPr>
              <a:t>QualifierName</a:t>
            </a:r>
            <a:r>
              <a:rPr lang="en-US" sz="10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000" dirty="0">
                <a:latin typeface="Lucida Console" panose="020B0609040504020204" pitchFamily="49" charset="0"/>
              </a:rPr>
              <a:t>        &lt;/</a:t>
            </a:r>
            <a:r>
              <a:rPr lang="en-US" sz="1000" dirty="0" err="1">
                <a:latin typeface="Lucida Console" panose="020B0609040504020204" pitchFamily="49" charset="0"/>
              </a:rPr>
              <a:t>MeshHeading</a:t>
            </a:r>
            <a:r>
              <a:rPr lang="en-US" sz="10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000" dirty="0">
                <a:latin typeface="Lucida Console" panose="020B0609040504020204" pitchFamily="49" charset="0"/>
              </a:rPr>
              <a:t>        &lt;</a:t>
            </a:r>
            <a:r>
              <a:rPr lang="en-US" sz="1000" dirty="0" err="1">
                <a:latin typeface="Lucida Console" panose="020B0609040504020204" pitchFamily="49" charset="0"/>
              </a:rPr>
              <a:t>MeshHeading</a:t>
            </a:r>
            <a:r>
              <a:rPr lang="en-US" sz="10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000" dirty="0">
                <a:latin typeface="Lucida Console" panose="020B0609040504020204" pitchFamily="49" charset="0"/>
              </a:rPr>
              <a:t>            &lt;</a:t>
            </a:r>
            <a:r>
              <a:rPr lang="en-US" sz="1000" dirty="0" err="1">
                <a:latin typeface="Lucida Console" panose="020B0609040504020204" pitchFamily="49" charset="0"/>
              </a:rPr>
              <a:t>DescriptorName</a:t>
            </a:r>
            <a:r>
              <a:rPr lang="en-US" sz="1000" dirty="0">
                <a:latin typeface="Lucida Console" panose="020B0609040504020204" pitchFamily="49" charset="0"/>
              </a:rPr>
              <a:t> UI="D008831" </a:t>
            </a:r>
            <a:r>
              <a:rPr lang="en-US" sz="1000" dirty="0" err="1">
                <a:latin typeface="Lucida Console" panose="020B0609040504020204" pitchFamily="49" charset="0"/>
              </a:rPr>
              <a:t>MajorTopicYN</a:t>
            </a:r>
            <a:r>
              <a:rPr lang="en-US" sz="1000" dirty="0">
                <a:latin typeface="Lucida Console" panose="020B0609040504020204" pitchFamily="49" charset="0"/>
              </a:rPr>
              <a:t>="N"&gt;Microcephaly&lt;/</a:t>
            </a:r>
            <a:r>
              <a:rPr lang="en-US" sz="1000" dirty="0" err="1">
                <a:latin typeface="Lucida Console" panose="020B0609040504020204" pitchFamily="49" charset="0"/>
              </a:rPr>
              <a:t>DescriptorName</a:t>
            </a:r>
            <a:r>
              <a:rPr lang="en-US" sz="10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000" dirty="0">
                <a:latin typeface="Lucida Console" panose="020B0609040504020204" pitchFamily="49" charset="0"/>
              </a:rPr>
              <a:t>            &lt;</a:t>
            </a:r>
            <a:r>
              <a:rPr lang="en-US" sz="1000" dirty="0" err="1">
                <a:latin typeface="Lucida Console" panose="020B0609040504020204" pitchFamily="49" charset="0"/>
              </a:rPr>
              <a:t>QualifierName</a:t>
            </a:r>
            <a:r>
              <a:rPr lang="en-US" sz="1000" dirty="0">
                <a:latin typeface="Lucida Console" panose="020B0609040504020204" pitchFamily="49" charset="0"/>
              </a:rPr>
              <a:t> UI="Q000530" </a:t>
            </a:r>
            <a:r>
              <a:rPr lang="en-US" sz="1000" dirty="0" err="1">
                <a:latin typeface="Lucida Console" panose="020B0609040504020204" pitchFamily="49" charset="0"/>
              </a:rPr>
              <a:t>MajorTopicYN</a:t>
            </a:r>
            <a:r>
              <a:rPr lang="en-US" sz="1000" dirty="0">
                <a:latin typeface="Lucida Console" panose="020B0609040504020204" pitchFamily="49" charset="0"/>
              </a:rPr>
              <a:t>="Y"&gt;radiography&lt;/</a:t>
            </a:r>
            <a:r>
              <a:rPr lang="en-US" sz="1000" dirty="0" err="1">
                <a:latin typeface="Lucida Console" panose="020B0609040504020204" pitchFamily="49" charset="0"/>
              </a:rPr>
              <a:t>QualifierName</a:t>
            </a:r>
            <a:r>
              <a:rPr lang="en-US" sz="10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000" dirty="0">
                <a:latin typeface="Lucida Console" panose="020B0609040504020204" pitchFamily="49" charset="0"/>
              </a:rPr>
              <a:t>            &lt;</a:t>
            </a:r>
            <a:r>
              <a:rPr lang="en-US" sz="1000" dirty="0" err="1">
                <a:latin typeface="Lucida Console" panose="020B0609040504020204" pitchFamily="49" charset="0"/>
              </a:rPr>
              <a:t>QualifierName</a:t>
            </a:r>
            <a:r>
              <a:rPr lang="en-US" sz="1000" dirty="0">
                <a:latin typeface="Lucida Console" panose="020B0609040504020204" pitchFamily="49" charset="0"/>
              </a:rPr>
              <a:t> UI="Q000821" </a:t>
            </a:r>
            <a:r>
              <a:rPr lang="en-US" sz="1000" dirty="0" err="1">
                <a:latin typeface="Lucida Console" panose="020B0609040504020204" pitchFamily="49" charset="0"/>
              </a:rPr>
              <a:t>MajorTopicYN</a:t>
            </a:r>
            <a:r>
              <a:rPr lang="en-US" sz="1000" dirty="0">
                <a:latin typeface="Lucida Console" panose="020B0609040504020204" pitchFamily="49" charset="0"/>
              </a:rPr>
              <a:t>="N"&gt;virology&lt;/</a:t>
            </a:r>
            <a:r>
              <a:rPr lang="en-US" sz="1000" dirty="0" err="1">
                <a:latin typeface="Lucida Console" panose="020B0609040504020204" pitchFamily="49" charset="0"/>
              </a:rPr>
              <a:t>QualifierName</a:t>
            </a:r>
            <a:r>
              <a:rPr lang="en-US" sz="10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000" dirty="0">
                <a:latin typeface="Lucida Console" panose="020B0609040504020204" pitchFamily="49" charset="0"/>
              </a:rPr>
              <a:t>        &lt;/</a:t>
            </a:r>
            <a:r>
              <a:rPr lang="en-US" sz="1000" dirty="0" err="1">
                <a:latin typeface="Lucida Console" panose="020B0609040504020204" pitchFamily="49" charset="0"/>
              </a:rPr>
              <a:t>MeshHeading</a:t>
            </a:r>
            <a:r>
              <a:rPr lang="en-US" sz="10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000" dirty="0">
                <a:latin typeface="Lucida Console" panose="020B0609040504020204" pitchFamily="49" charset="0"/>
              </a:rPr>
              <a:t>        […]</a:t>
            </a:r>
          </a:p>
          <a:p>
            <a:pPr marL="0" indent="0">
              <a:buNone/>
            </a:pPr>
            <a:r>
              <a:rPr lang="en-US" sz="1000" dirty="0">
                <a:latin typeface="Lucida Console" panose="020B0609040504020204" pitchFamily="49" charset="0"/>
              </a:rPr>
              <a:t>        &lt;</a:t>
            </a:r>
            <a:r>
              <a:rPr lang="en-US" sz="1000" dirty="0" err="1">
                <a:latin typeface="Lucida Console" panose="020B0609040504020204" pitchFamily="49" charset="0"/>
              </a:rPr>
              <a:t>MeshHeading</a:t>
            </a:r>
            <a:r>
              <a:rPr lang="en-US" sz="10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000" dirty="0">
                <a:latin typeface="Lucida Console" panose="020B0609040504020204" pitchFamily="49" charset="0"/>
              </a:rPr>
              <a:t>            &lt;</a:t>
            </a:r>
            <a:r>
              <a:rPr lang="en-US" sz="1000" dirty="0" err="1">
                <a:latin typeface="Lucida Console" panose="020B0609040504020204" pitchFamily="49" charset="0"/>
              </a:rPr>
              <a:t>DescriptorName</a:t>
            </a:r>
            <a:r>
              <a:rPr lang="en-US" sz="1000" dirty="0">
                <a:latin typeface="Lucida Console" panose="020B0609040504020204" pitchFamily="49" charset="0"/>
              </a:rPr>
              <a:t> UI="D000071243" </a:t>
            </a:r>
            <a:r>
              <a:rPr lang="en-US" sz="1000" dirty="0" err="1">
                <a:latin typeface="Lucida Console" panose="020B0609040504020204" pitchFamily="49" charset="0"/>
              </a:rPr>
              <a:t>MajorTopicYN</a:t>
            </a:r>
            <a:r>
              <a:rPr lang="en-US" sz="1000" dirty="0">
                <a:latin typeface="Lucida Console" panose="020B0609040504020204" pitchFamily="49" charset="0"/>
              </a:rPr>
              <a:t>="N"&gt;</a:t>
            </a:r>
            <a:r>
              <a:rPr lang="en-US" sz="1000" dirty="0" err="1">
                <a:latin typeface="Lucida Console" panose="020B0609040504020204" pitchFamily="49" charset="0"/>
              </a:rPr>
              <a:t>Zika</a:t>
            </a:r>
            <a:r>
              <a:rPr lang="en-US" sz="1000" dirty="0">
                <a:latin typeface="Lucida Console" panose="020B0609040504020204" pitchFamily="49" charset="0"/>
              </a:rPr>
              <a:t> Virus Infection&lt;/</a:t>
            </a:r>
            <a:r>
              <a:rPr lang="en-US" sz="1000" dirty="0" err="1">
                <a:latin typeface="Lucida Console" panose="020B0609040504020204" pitchFamily="49" charset="0"/>
              </a:rPr>
              <a:t>DescriptorName</a:t>
            </a:r>
            <a:r>
              <a:rPr lang="en-US" sz="10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000" dirty="0">
                <a:latin typeface="Lucida Console" panose="020B0609040504020204" pitchFamily="49" charset="0"/>
              </a:rPr>
              <a:t>            &lt;</a:t>
            </a:r>
            <a:r>
              <a:rPr lang="en-US" sz="1000" dirty="0" err="1">
                <a:latin typeface="Lucida Console" panose="020B0609040504020204" pitchFamily="49" charset="0"/>
              </a:rPr>
              <a:t>QualifierName</a:t>
            </a:r>
            <a:r>
              <a:rPr lang="en-US" sz="1000" dirty="0">
                <a:latin typeface="Lucida Console" panose="020B0609040504020204" pitchFamily="49" charset="0"/>
              </a:rPr>
              <a:t> UI="Q000150" </a:t>
            </a:r>
            <a:r>
              <a:rPr lang="en-US" sz="1000" dirty="0" err="1">
                <a:latin typeface="Lucida Console" panose="020B0609040504020204" pitchFamily="49" charset="0"/>
              </a:rPr>
              <a:t>MajorTopicYN</a:t>
            </a:r>
            <a:r>
              <a:rPr lang="en-US" sz="1000" dirty="0">
                <a:latin typeface="Lucida Console" panose="020B0609040504020204" pitchFamily="49" charset="0"/>
              </a:rPr>
              <a:t>="Y"&gt;complications&lt;/</a:t>
            </a:r>
            <a:r>
              <a:rPr lang="en-US" sz="1000" dirty="0" err="1">
                <a:latin typeface="Lucida Console" panose="020B0609040504020204" pitchFamily="49" charset="0"/>
              </a:rPr>
              <a:t>QualifierName</a:t>
            </a:r>
            <a:r>
              <a:rPr lang="en-US" sz="10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000" dirty="0">
                <a:latin typeface="Lucida Console" panose="020B0609040504020204" pitchFamily="49" charset="0"/>
              </a:rPr>
              <a:t>            &lt;</a:t>
            </a:r>
            <a:r>
              <a:rPr lang="en-US" sz="1000" dirty="0" err="1">
                <a:latin typeface="Lucida Console" panose="020B0609040504020204" pitchFamily="49" charset="0"/>
              </a:rPr>
              <a:t>QualifierName</a:t>
            </a:r>
            <a:r>
              <a:rPr lang="en-US" sz="1000" dirty="0">
                <a:latin typeface="Lucida Console" panose="020B0609040504020204" pitchFamily="49" charset="0"/>
              </a:rPr>
              <a:t> UI="Q000530" </a:t>
            </a:r>
            <a:r>
              <a:rPr lang="en-US" sz="1000" dirty="0" err="1">
                <a:latin typeface="Lucida Console" panose="020B0609040504020204" pitchFamily="49" charset="0"/>
              </a:rPr>
              <a:t>MajorTopicYN</a:t>
            </a:r>
            <a:r>
              <a:rPr lang="en-US" sz="1000" dirty="0">
                <a:latin typeface="Lucida Console" panose="020B0609040504020204" pitchFamily="49" charset="0"/>
              </a:rPr>
              <a:t>="N"&gt;radiography&lt;/</a:t>
            </a:r>
            <a:r>
              <a:rPr lang="en-US" sz="1000" dirty="0" err="1">
                <a:latin typeface="Lucida Console" panose="020B0609040504020204" pitchFamily="49" charset="0"/>
              </a:rPr>
              <a:t>QualifierName</a:t>
            </a:r>
            <a:r>
              <a:rPr lang="en-US" sz="10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000" dirty="0">
                <a:latin typeface="Lucida Console" panose="020B0609040504020204" pitchFamily="49" charset="0"/>
              </a:rPr>
              <a:t>        &lt;/</a:t>
            </a:r>
            <a:r>
              <a:rPr lang="en-US" sz="1000" dirty="0" err="1">
                <a:latin typeface="Lucida Console" panose="020B0609040504020204" pitchFamily="49" charset="0"/>
              </a:rPr>
              <a:t>MeshHeading</a:t>
            </a:r>
            <a:r>
              <a:rPr lang="en-US" sz="10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000" dirty="0">
                <a:latin typeface="Lucida Console" panose="020B0609040504020204" pitchFamily="49" charset="0"/>
              </a:rPr>
              <a:t>    &lt;/</a:t>
            </a:r>
            <a:r>
              <a:rPr lang="en-US" sz="1000" dirty="0" err="1">
                <a:latin typeface="Lucida Console" panose="020B0609040504020204" pitchFamily="49" charset="0"/>
              </a:rPr>
              <a:t>MeshHeadingList</a:t>
            </a:r>
            <a:r>
              <a:rPr lang="en-US" sz="10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000" dirty="0">
                <a:latin typeface="Lucida Console" panose="020B0609040504020204" pitchFamily="49" charset="0"/>
              </a:rPr>
              <a:t>[…]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5833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48972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We want to do a search for author BH Smith, and see the different affiliations that are listed for that author.</a:t>
            </a:r>
          </a:p>
          <a:p>
            <a:pPr lvl="1"/>
            <a:r>
              <a:rPr lang="en-US" dirty="0"/>
              <a:t>Limit to publications from 2011 through 2016</a:t>
            </a:r>
          </a:p>
          <a:p>
            <a:r>
              <a:rPr lang="en-US" dirty="0"/>
              <a:t>We only want to see affiliation data for BH Smith, no other authors.</a:t>
            </a:r>
          </a:p>
          <a:p>
            <a:r>
              <a:rPr lang="en-US" dirty="0"/>
              <a:t>We want our output to be a table of citations with specific data:</a:t>
            </a:r>
          </a:p>
          <a:p>
            <a:pPr lvl="1"/>
            <a:r>
              <a:rPr lang="en-US" dirty="0"/>
              <a:t>PMID</a:t>
            </a:r>
          </a:p>
          <a:p>
            <a:pPr lvl="1"/>
            <a:r>
              <a:rPr lang="en-US" dirty="0"/>
              <a:t>Author Last Name/Initials (should always be "Smith BH")</a:t>
            </a:r>
          </a:p>
          <a:p>
            <a:pPr lvl="1"/>
            <a:r>
              <a:rPr lang="en-US" dirty="0"/>
              <a:t>Affiliation Data</a:t>
            </a:r>
          </a:p>
          <a:p>
            <a:r>
              <a:rPr lang="en-US" dirty="0"/>
              <a:t>We want the whole script (not just the </a:t>
            </a:r>
            <a:r>
              <a:rPr lang="en-US" dirty="0" err="1"/>
              <a:t>xtract</a:t>
            </a:r>
            <a:r>
              <a:rPr lang="en-US" dirty="0"/>
              <a:t> command).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8134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3 Solution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5" name="Code Block"/>
          <p:cNvSpPr txBox="1">
            <a:spLocks/>
          </p:cNvSpPr>
          <p:nvPr/>
        </p:nvSpPr>
        <p:spPr>
          <a:xfrm>
            <a:off x="266700" y="1200151"/>
            <a:ext cx="8610600" cy="23621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esearch –</a:t>
            </a:r>
            <a:r>
              <a:rPr lang="fr-FR" sz="1800" dirty="0" err="1">
                <a:latin typeface="Lucida Console" panose="020B0609040504020204" pitchFamily="49" charset="0"/>
              </a:rPr>
              <a:t>db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pubmed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query</a:t>
            </a:r>
            <a:r>
              <a:rPr lang="fr-FR" sz="1800" dirty="0">
                <a:latin typeface="Lucida Console" panose="020B0609040504020204" pitchFamily="49" charset="0"/>
              </a:rPr>
              <a:t> "</a:t>
            </a:r>
            <a:r>
              <a:rPr lang="fr-FR" sz="1800" dirty="0" err="1">
                <a:latin typeface="Lucida Console" panose="020B0609040504020204" pitchFamily="49" charset="0"/>
              </a:rPr>
              <a:t>smith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bh</a:t>
            </a:r>
            <a:r>
              <a:rPr lang="fr-FR" sz="1800" dirty="0">
                <a:latin typeface="Lucida Console" panose="020B0609040504020204" pitchFamily="49" charset="0"/>
              </a:rPr>
              <a:t>[</a:t>
            </a:r>
            <a:r>
              <a:rPr lang="fr-FR" sz="1800" dirty="0" err="1">
                <a:latin typeface="Lucida Console" panose="020B0609040504020204" pitchFamily="49" charset="0"/>
              </a:rPr>
              <a:t>Author</a:t>
            </a:r>
            <a:r>
              <a:rPr lang="fr-FR" sz="1800" dirty="0">
                <a:latin typeface="Lucida Console" panose="020B0609040504020204" pitchFamily="49" charset="0"/>
              </a:rPr>
              <a:t>]"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-</a:t>
            </a:r>
            <a:r>
              <a:rPr lang="fr-FR" sz="1800" dirty="0" err="1">
                <a:latin typeface="Lucida Console" panose="020B0609040504020204" pitchFamily="49" charset="0"/>
              </a:rPr>
              <a:t>datetype</a:t>
            </a:r>
            <a:r>
              <a:rPr lang="fr-FR" sz="1800" dirty="0">
                <a:latin typeface="Lucida Console" panose="020B0609040504020204" pitchFamily="49" charset="0"/>
              </a:rPr>
              <a:t> PDAT –</a:t>
            </a:r>
            <a:r>
              <a:rPr lang="fr-FR" sz="1800" dirty="0" err="1">
                <a:latin typeface="Lucida Console" panose="020B0609040504020204" pitchFamily="49" charset="0"/>
              </a:rPr>
              <a:t>mindate</a:t>
            </a:r>
            <a:r>
              <a:rPr lang="fr-FR" sz="1800" dirty="0">
                <a:latin typeface="Lucida Console" panose="020B0609040504020204" pitchFamily="49" charset="0"/>
              </a:rPr>
              <a:t> 2011 –</a:t>
            </a:r>
            <a:r>
              <a:rPr lang="fr-FR" sz="1800" dirty="0" err="1">
                <a:latin typeface="Lucida Console" panose="020B0609040504020204" pitchFamily="49" charset="0"/>
              </a:rPr>
              <a:t>maxdate</a:t>
            </a:r>
            <a:r>
              <a:rPr lang="fr-FR" sz="1800" dirty="0">
                <a:latin typeface="Lucida Console" panose="020B0609040504020204" pitchFamily="49" charset="0"/>
              </a:rPr>
              <a:t> 2016 |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efetch –format </a:t>
            </a:r>
            <a:r>
              <a:rPr lang="fr-FR" sz="1800" dirty="0" err="1">
                <a:latin typeface="Lucida Console" panose="020B0609040504020204" pitchFamily="49" charset="0"/>
              </a:rPr>
              <a:t>xml</a:t>
            </a:r>
            <a:r>
              <a:rPr lang="fr-FR" sz="1800" dirty="0">
                <a:latin typeface="Lucida Console" panose="020B0609040504020204" pitchFamily="49" charset="0"/>
              </a:rPr>
              <a:t> | \</a:t>
            </a:r>
          </a:p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–block </a:t>
            </a:r>
            <a:r>
              <a:rPr lang="fr-FR" sz="1800" dirty="0" err="1">
                <a:latin typeface="Lucida Console" panose="020B0609040504020204" pitchFamily="49" charset="0"/>
              </a:rPr>
              <a:t>Author</a:t>
            </a:r>
            <a:r>
              <a:rPr lang="fr-FR" sz="1800" dirty="0">
                <a:latin typeface="Lucida Console" panose="020B0609040504020204" pitchFamily="49" charset="0"/>
              </a:rPr>
              <a:t> –if </a:t>
            </a:r>
            <a:r>
              <a:rPr lang="fr-FR" sz="1800" dirty="0" err="1">
                <a:latin typeface="Lucida Console" panose="020B0609040504020204" pitchFamily="49" charset="0"/>
              </a:rPr>
              <a:t>LastName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equals</a:t>
            </a:r>
            <a:r>
              <a:rPr lang="fr-FR" sz="1800" dirty="0">
                <a:latin typeface="Lucida Console" panose="020B0609040504020204" pitchFamily="49" charset="0"/>
              </a:rPr>
              <a:t> Smith"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–and </a:t>
            </a:r>
            <a:r>
              <a:rPr lang="fr-FR" sz="1800" dirty="0" err="1">
                <a:latin typeface="Lucida Console" panose="020B0609040504020204" pitchFamily="49" charset="0"/>
              </a:rPr>
              <a:t>Initials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equals</a:t>
            </a:r>
            <a:r>
              <a:rPr lang="fr-FR" sz="1800" dirty="0">
                <a:latin typeface="Lucida Console" panose="020B0609040504020204" pitchFamily="49" charset="0"/>
              </a:rPr>
              <a:t> BH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-sep " "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LastName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Initials</a:t>
            </a:r>
            <a:r>
              <a:rPr lang="fr-FR" sz="1800" dirty="0">
                <a:latin typeface="Lucida Console" panose="020B0609040504020204" pitchFamily="49" charset="0"/>
              </a:rPr>
              <a:t> Affiliation</a:t>
            </a:r>
          </a:p>
        </p:txBody>
      </p:sp>
    </p:spTree>
    <p:extLst>
      <p:ext uri="{BB962C8B-B14F-4D97-AF65-F5344CB8AC3E}">
        <p14:creationId xmlns:p14="http://schemas.microsoft.com/office/powerpoint/2010/main" val="136983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the First Author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author information, but only for the First Author.</a:t>
            </a:r>
          </a:p>
          <a:p>
            <a:r>
              <a:rPr lang="en-US" dirty="0"/>
              <a:t>We don't know the First Author's name</a:t>
            </a:r>
          </a:p>
          <a:p>
            <a:pPr lvl="1"/>
            <a:r>
              <a:rPr lang="en-US" dirty="0"/>
              <a:t>We can't use -equals, -contains, etc.</a:t>
            </a:r>
          </a:p>
          <a:p>
            <a:r>
              <a:rPr lang="en-US" dirty="0"/>
              <a:t>How can we do this?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17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Part Three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-tab: defines separators between columns</a:t>
            </a:r>
          </a:p>
          <a:p>
            <a:r>
              <a:rPr lang="en-US" dirty="0"/>
              <a:t>-</a:t>
            </a:r>
            <a:r>
              <a:rPr lang="en-US" dirty="0" err="1"/>
              <a:t>sep</a:t>
            </a:r>
            <a:r>
              <a:rPr lang="en-US" dirty="0"/>
              <a:t>: defines separators between values in the same column</a:t>
            </a:r>
          </a:p>
          <a:p>
            <a:r>
              <a:rPr lang="en-US" dirty="0"/>
              <a:t>-block: Selects and groups child elements of the same parent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46732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-position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Include a -block based on its position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Use		        or</a:t>
            </a:r>
          </a:p>
          <a:p>
            <a:r>
              <a:rPr lang="en-US" dirty="0"/>
              <a:t>Can also use an integer: 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5" name="Code Block"/>
          <p:cNvSpPr txBox="1">
            <a:spLocks/>
          </p:cNvSpPr>
          <p:nvPr/>
        </p:nvSpPr>
        <p:spPr>
          <a:xfrm>
            <a:off x="266700" y="1826856"/>
            <a:ext cx="8610600" cy="10459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-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\ -block </a:t>
            </a:r>
            <a:r>
              <a:rPr lang="fr-FR" sz="1800" dirty="0" err="1">
                <a:latin typeface="Lucida Console" panose="020B0609040504020204" pitchFamily="49" charset="0"/>
              </a:rPr>
              <a:t>Author</a:t>
            </a:r>
            <a:r>
              <a:rPr lang="fr-FR" sz="1800" dirty="0">
                <a:latin typeface="Lucida Console" panose="020B0609040504020204" pitchFamily="49" charset="0"/>
              </a:rPr>
              <a:t> –position first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–sep " "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LastName,Initials</a:t>
            </a:r>
            <a:endParaRPr lang="fr-FR" sz="1800" dirty="0">
              <a:latin typeface="Lucida Console" panose="020B0609040504020204" pitchFamily="49" charset="0"/>
            </a:endParaRPr>
          </a:p>
        </p:txBody>
      </p:sp>
      <p:sp>
        <p:nvSpPr>
          <p:cNvPr id="6" name="Code Block"/>
          <p:cNvSpPr txBox="1">
            <a:spLocks/>
          </p:cNvSpPr>
          <p:nvPr/>
        </p:nvSpPr>
        <p:spPr>
          <a:xfrm>
            <a:off x="1600200" y="3067208"/>
            <a:ext cx="2286000" cy="3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-position first</a:t>
            </a:r>
          </a:p>
        </p:txBody>
      </p:sp>
      <p:sp>
        <p:nvSpPr>
          <p:cNvPr id="9" name="Code Block"/>
          <p:cNvSpPr txBox="1">
            <a:spLocks/>
          </p:cNvSpPr>
          <p:nvPr/>
        </p:nvSpPr>
        <p:spPr>
          <a:xfrm>
            <a:off x="4495800" y="3067208"/>
            <a:ext cx="2133600" cy="3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-position last</a:t>
            </a:r>
          </a:p>
        </p:txBody>
      </p:sp>
      <p:sp>
        <p:nvSpPr>
          <p:cNvPr id="8" name="Code Block"/>
          <p:cNvSpPr txBox="1">
            <a:spLocks/>
          </p:cNvSpPr>
          <p:nvPr/>
        </p:nvSpPr>
        <p:spPr>
          <a:xfrm>
            <a:off x="4953000" y="3661414"/>
            <a:ext cx="1752600" cy="394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-position 1</a:t>
            </a:r>
          </a:p>
        </p:txBody>
      </p:sp>
    </p:spTree>
    <p:extLst>
      <p:ext uri="{BB962C8B-B14F-4D97-AF65-F5344CB8AC3E}">
        <p14:creationId xmlns:p14="http://schemas.microsoft.com/office/powerpoint/2010/main" val="13702146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blanks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"-def" to specify a default value to replace blanks in your output.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Placed like you would for -tab/-</a:t>
            </a:r>
            <a:r>
              <a:rPr lang="en-US" dirty="0" err="1"/>
              <a:t>sep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5" name="Code Block"/>
          <p:cNvSpPr txBox="1">
            <a:spLocks/>
          </p:cNvSpPr>
          <p:nvPr/>
        </p:nvSpPr>
        <p:spPr>
          <a:xfrm>
            <a:off x="266700" y="2374412"/>
            <a:ext cx="8610600" cy="10459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-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\ -block </a:t>
            </a:r>
            <a:r>
              <a:rPr lang="fr-FR" sz="1800" dirty="0" err="1">
                <a:latin typeface="Lucida Console" panose="020B0609040504020204" pitchFamily="49" charset="0"/>
              </a:rPr>
              <a:t>Author</a:t>
            </a:r>
            <a:r>
              <a:rPr lang="fr-FR" sz="1800" dirty="0">
                <a:latin typeface="Lucida Console" panose="020B0609040504020204" pitchFamily="49" charset="0"/>
              </a:rPr>
              <a:t> –position first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–sep " " –</a:t>
            </a:r>
            <a:r>
              <a:rPr lang="fr-FR" sz="1800" dirty="0" err="1">
                <a:latin typeface="Lucida Console" panose="020B0609040504020204" pitchFamily="49" charset="0"/>
              </a:rPr>
              <a:t>def</a:t>
            </a:r>
            <a:r>
              <a:rPr lang="fr-FR" sz="1800" dirty="0">
                <a:latin typeface="Lucida Console" panose="020B0609040504020204" pitchFamily="49" charset="0"/>
              </a:rPr>
              <a:t> "N/A"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LastName,Initials</a:t>
            </a:r>
            <a:r>
              <a:rPr lang="fr-FR" sz="1800" dirty="0">
                <a:latin typeface="Lucida Console" panose="020B0609040504020204" pitchFamily="49" charset="0"/>
              </a:rPr>
              <a:t> Identifier</a:t>
            </a:r>
          </a:p>
        </p:txBody>
      </p:sp>
    </p:spTree>
    <p:extLst>
      <p:ext uri="{BB962C8B-B14F-4D97-AF65-F5344CB8AC3E}">
        <p14:creationId xmlns:p14="http://schemas.microsoft.com/office/powerpoint/2010/main" val="5389100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Coming 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Strategies for developing a script</a:t>
            </a:r>
          </a:p>
          <a:p>
            <a:r>
              <a:rPr lang="en-US" dirty="0"/>
              <a:t>Building a solution step-by-step</a:t>
            </a:r>
          </a:p>
          <a:p>
            <a:r>
              <a:rPr lang="en-US" dirty="0"/>
              <a:t>Real-world </a:t>
            </a:r>
            <a:r>
              <a:rPr lang="en-US"/>
              <a:t>case studies/examples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08947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bottom of the handout for today's class</a:t>
            </a:r>
          </a:p>
          <a:p>
            <a:r>
              <a:rPr lang="en-US" dirty="0"/>
              <a:t>Annotated solutions available online:</a:t>
            </a:r>
          </a:p>
          <a:p>
            <a:pPr lvl="1"/>
            <a:r>
              <a:rPr lang="en-US" dirty="0">
                <a:hlinkClick r:id="rId2"/>
              </a:rPr>
              <a:t>https://dataguide.nlm.nih.gov/classes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5795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meantime…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Insider’s Guide online</a:t>
            </a:r>
          </a:p>
          <a:p>
            <a:pPr lvl="1"/>
            <a:r>
              <a:rPr lang="en-US" dirty="0">
                <a:hlinkClick r:id="rId2"/>
              </a:rPr>
              <a:t>https://dataguide.nlm.nih.gov</a:t>
            </a:r>
            <a:endParaRPr lang="en-US" dirty="0"/>
          </a:p>
          <a:p>
            <a:r>
              <a:rPr lang="en-US" dirty="0"/>
              <a:t>Questions?</a:t>
            </a:r>
          </a:p>
          <a:p>
            <a:pPr lvl="1"/>
            <a:r>
              <a:rPr lang="en-US" dirty="0">
                <a:hlinkClick r:id="rId3"/>
              </a:rPr>
              <a:t>https://dataguide.nlm.nih.gov</a:t>
            </a:r>
            <a:r>
              <a:rPr lang="en-US">
                <a:hlinkClick r:id="rId3"/>
              </a:rPr>
              <a:t>/contact</a:t>
            </a:r>
            <a:endParaRPr lang="en-US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10862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pic>
        <p:nvPicPr>
          <p:cNvPr id="3" name="Picture 2" title="Insider's Guide Logo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392" y="1428750"/>
            <a:ext cx="2761215" cy="236089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3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Part Three (cont'd)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"&gt;" saves output to a file</a:t>
            </a:r>
          </a:p>
          <a:p>
            <a:r>
              <a:rPr lang="en-US" dirty="0"/>
              <a:t>"cat" reads contents of a file</a:t>
            </a:r>
          </a:p>
          <a:p>
            <a:r>
              <a:rPr lang="en-US" dirty="0" err="1"/>
              <a:t>epost</a:t>
            </a:r>
            <a:r>
              <a:rPr lang="en-US" dirty="0"/>
              <a:t>: stores PMIDs to the History server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930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Questions from last class? Homework?</a:t>
            </a:r>
          </a:p>
        </p:txBody>
      </p:sp>
      <p:pic>
        <p:nvPicPr>
          <p:cNvPr id="3" name="Picture 2" title="Insider's Guide Logo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392" y="1428750"/>
            <a:ext cx="2761215" cy="236089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026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Remember </a:t>
            </a:r>
            <a:r>
              <a:rPr lang="en-US"/>
              <a:t>our theme…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352551"/>
            <a:ext cx="6096000" cy="3242072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dirty="0"/>
              <a:t>Get </a:t>
            </a:r>
            <a:r>
              <a:rPr lang="en-US" b="1" i="1" dirty="0"/>
              <a:t>exactly</a:t>
            </a:r>
            <a:r>
              <a:rPr lang="en-US" dirty="0"/>
              <a:t> the data you need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dirty="0"/>
              <a:t>…and </a:t>
            </a:r>
            <a:r>
              <a:rPr lang="en-US" b="1" i="1" dirty="0"/>
              <a:t>only</a:t>
            </a:r>
            <a:r>
              <a:rPr lang="en-US" dirty="0"/>
              <a:t> the data you need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dirty="0"/>
              <a:t>…in the </a:t>
            </a:r>
            <a:r>
              <a:rPr lang="en-US" b="1" i="1" dirty="0"/>
              <a:t>format</a:t>
            </a:r>
            <a:r>
              <a:rPr lang="en-US" dirty="0"/>
              <a:t> you need.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914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857250"/>
          </a:xfrm>
        </p:spPr>
        <p:txBody>
          <a:bodyPr/>
          <a:lstStyle/>
          <a:p>
            <a:r>
              <a:rPr lang="en-US" dirty="0"/>
              <a:t>How EDirect helps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esearch</a:t>
            </a:r>
            <a:r>
              <a:rPr lang="en-US" dirty="0"/>
              <a:t>/</a:t>
            </a:r>
            <a:r>
              <a:rPr lang="en-US" dirty="0" err="1"/>
              <a:t>efetch</a:t>
            </a:r>
            <a:r>
              <a:rPr lang="en-US" dirty="0"/>
              <a:t> get you the data you need</a:t>
            </a:r>
          </a:p>
          <a:p>
            <a:r>
              <a:rPr lang="en-US" dirty="0" err="1"/>
              <a:t>xtract</a:t>
            </a:r>
            <a:r>
              <a:rPr lang="en-US" dirty="0"/>
              <a:t> gets you the format you need</a:t>
            </a:r>
          </a:p>
          <a:p>
            <a:r>
              <a:rPr lang="en-US" dirty="0"/>
              <a:t>To get "only the data you need," you need </a:t>
            </a:r>
            <a:r>
              <a:rPr lang="en-US" dirty="0" err="1"/>
              <a:t>xtract's</a:t>
            </a:r>
            <a:r>
              <a:rPr lang="en-US" dirty="0"/>
              <a:t> Conditional arguments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561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-if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Limits output of </a:t>
            </a:r>
            <a:r>
              <a:rPr lang="en-US" dirty="0" err="1"/>
              <a:t>xtract</a:t>
            </a:r>
            <a:r>
              <a:rPr lang="en-US" dirty="0"/>
              <a:t>, based on certain conditions</a:t>
            </a:r>
          </a:p>
          <a:p>
            <a:r>
              <a:rPr lang="en-US" dirty="0"/>
              <a:t>Only includes data </a:t>
            </a:r>
            <a:r>
              <a:rPr lang="en-US" b="1" dirty="0"/>
              <a:t>if</a:t>
            </a:r>
            <a:r>
              <a:rPr lang="en-US" dirty="0"/>
              <a:t> it matches the condition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819022"/>
      </p:ext>
    </p:extLst>
  </p:cSld>
  <p:clrMapOvr>
    <a:masterClrMapping/>
  </p:clrMapOvr>
</p:sld>
</file>

<file path=ppt/theme/theme1.xml><?xml version="1.0" encoding="utf-8"?>
<a:theme xmlns:a="http://schemas.openxmlformats.org/drawingml/2006/main" name="NIH NLM logo grey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AEE099442339488ED900D24E118C35" ma:contentTypeVersion="0" ma:contentTypeDescription="Create a new document." ma:contentTypeScope="" ma:versionID="28fa6782140dc5aadf69d1930227f28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93CDC77-C322-4CAF-9112-50A8E89B21C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903116-7F8D-4888-AB5D-683E915711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738BA7C-A43E-4414-AF3F-FFAE5D39D737}">
  <ds:schemaRefs>
    <ds:schemaRef ds:uri="http://purl.org/dc/elements/1.1/"/>
    <ds:schemaRef ds:uri="http://schemas.microsoft.com/office/2006/documentManagement/types"/>
    <ds:schemaRef ds:uri="http://purl.org/dc/terms/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12782</TotalTime>
  <Words>2112</Words>
  <Application>Microsoft Office PowerPoint</Application>
  <PresentationFormat>On-screen Show (16:9)</PresentationFormat>
  <Paragraphs>342</Paragraphs>
  <Slides>45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9" baseType="lpstr">
      <vt:lpstr>Arial</vt:lpstr>
      <vt:lpstr>Calibri</vt:lpstr>
      <vt:lpstr>Lucida Console</vt:lpstr>
      <vt:lpstr>NIH NLM logo grey</vt:lpstr>
      <vt:lpstr>EDirect for PubMed</vt:lpstr>
      <vt:lpstr>EDirect for PubMed Agenda</vt:lpstr>
      <vt:lpstr>Today’s Agenda</vt:lpstr>
      <vt:lpstr>Recap of Part Three</vt:lpstr>
      <vt:lpstr>Recap of Part Three (cont'd)</vt:lpstr>
      <vt:lpstr>Questions from last class? Homework?</vt:lpstr>
      <vt:lpstr>Remember our theme…</vt:lpstr>
      <vt:lpstr>How EDirect helps you</vt:lpstr>
      <vt:lpstr>-if</vt:lpstr>
      <vt:lpstr>If-Then</vt:lpstr>
      <vt:lpstr>-if Example</vt:lpstr>
      <vt:lpstr>If-Then: -if Identifier</vt:lpstr>
      <vt:lpstr>How -if works</vt:lpstr>
      <vt:lpstr>Exercise 1</vt:lpstr>
      <vt:lpstr>Exercise 1 Solution</vt:lpstr>
      <vt:lpstr>-if/-equals</vt:lpstr>
      <vt:lpstr>If-Then:  -if ISOAbbreviation -equals JAMA </vt:lpstr>
      <vt:lpstr>-if/-equals: Attributes</vt:lpstr>
      <vt:lpstr>If-Then: -if/-equals: Attributes</vt:lpstr>
      <vt:lpstr>Alternatives to -equals</vt:lpstr>
      <vt:lpstr>If-Then: -if/-contains</vt:lpstr>
      <vt:lpstr>Exercise 2</vt:lpstr>
      <vt:lpstr>Exercise 2: Solution</vt:lpstr>
      <vt:lpstr>-if in a -block</vt:lpstr>
      <vt:lpstr>If-Then: -if in a -block</vt:lpstr>
      <vt:lpstr>Combining multiple conditions</vt:lpstr>
      <vt:lpstr>Using –or</vt:lpstr>
      <vt:lpstr>If-Or-Then</vt:lpstr>
      <vt:lpstr>If-Or-Then (cont'd)</vt:lpstr>
      <vt:lpstr>Using -and</vt:lpstr>
      <vt:lpstr>If-And-Then</vt:lpstr>
      <vt:lpstr>If-And-Then (cont'd)</vt:lpstr>
      <vt:lpstr>Another -and example</vt:lpstr>
      <vt:lpstr>If-And-Then</vt:lpstr>
      <vt:lpstr>If-And-Then (cont'd)</vt:lpstr>
      <vt:lpstr>-contains "Zika Virus" -equals Microcephaly</vt:lpstr>
      <vt:lpstr>Exercise 3</vt:lpstr>
      <vt:lpstr>Exercise 3 Solution</vt:lpstr>
      <vt:lpstr>Finding the First Author</vt:lpstr>
      <vt:lpstr>-position</vt:lpstr>
      <vt:lpstr>Dealing with blanks</vt:lpstr>
      <vt:lpstr>Coming next time…</vt:lpstr>
      <vt:lpstr>Homework</vt:lpstr>
      <vt:lpstr>In the meantime…</vt:lpstr>
      <vt:lpstr>Questions?</vt:lpstr>
    </vt:vector>
  </TitlesOfParts>
  <Company>National Library of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Windows User</dc:creator>
  <cp:lastModifiedBy>Davidson, Mike (NIH/NLM) [E]</cp:lastModifiedBy>
  <cp:revision>405</cp:revision>
  <cp:lastPrinted>2016-08-26T13:27:17Z</cp:lastPrinted>
  <dcterms:created xsi:type="dcterms:W3CDTF">2015-04-08T19:58:28Z</dcterms:created>
  <dcterms:modified xsi:type="dcterms:W3CDTF">2017-07-18T15:52:35Z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0x010100A0AEE099442339488ED900D24E118C35</vt:lpwstr>
  </property>
</Properties>
</file>