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1"/>
  </p:notesMasterIdLst>
  <p:handoutMasterIdLst>
    <p:handoutMasterId r:id="rId32"/>
  </p:handoutMasterIdLst>
  <p:sldIdLst>
    <p:sldId id="387" r:id="rId5"/>
    <p:sldId id="449" r:id="rId6"/>
    <p:sldId id="320" r:id="rId7"/>
    <p:sldId id="427" r:id="rId8"/>
    <p:sldId id="452" r:id="rId9"/>
    <p:sldId id="430" r:id="rId10"/>
    <p:sldId id="435" r:id="rId11"/>
    <p:sldId id="389" r:id="rId12"/>
    <p:sldId id="390" r:id="rId13"/>
    <p:sldId id="391" r:id="rId14"/>
    <p:sldId id="453" r:id="rId15"/>
    <p:sldId id="454" r:id="rId16"/>
    <p:sldId id="448" r:id="rId17"/>
    <p:sldId id="393" r:id="rId18"/>
    <p:sldId id="437" r:id="rId19"/>
    <p:sldId id="384" r:id="rId20"/>
    <p:sldId id="436" r:id="rId21"/>
    <p:sldId id="455" r:id="rId22"/>
    <p:sldId id="439" r:id="rId23"/>
    <p:sldId id="440" r:id="rId24"/>
    <p:sldId id="441" r:id="rId25"/>
    <p:sldId id="442" r:id="rId26"/>
    <p:sldId id="450" r:id="rId27"/>
    <p:sldId id="443" r:id="rId28"/>
    <p:sldId id="451" r:id="rId29"/>
    <p:sldId id="444" r:id="rId30"/>
  </p:sldIdLst>
  <p:sldSz cx="9144000" cy="5143500" type="screen16x9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4F4"/>
    <a:srgbClr val="2055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24" autoAdjust="0"/>
    <p:restoredTop sz="83410" autoAdjust="0"/>
  </p:normalViewPr>
  <p:slideViewPr>
    <p:cSldViewPr>
      <p:cViewPr varScale="1">
        <p:scale>
          <a:sx n="126" d="100"/>
          <a:sy n="126" d="100"/>
        </p:scale>
        <p:origin x="792" y="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005" y="77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909C4-F631-4403-868A-26DE2451C879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D4CA9-79C5-4435-A0C0-FC52D11BC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8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9C0CA21F-2A30-430B-AF0C-FE22EB99A15E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DF9EC9C3-BA0D-4E04-B6DE-3FF73605F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39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27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3940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962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070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Logo of the U.S. Department of Health &amp; Human Services" title="HHS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6512" y="4743450"/>
            <a:ext cx="535369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540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0443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860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7742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D6EC8B-9E95-4567-92FB-64514F577C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896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157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47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281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8574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918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797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62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6EC8B-9E95-4567-92FB-64514F577C9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673148"/>
            <a:ext cx="9144000" cy="527503"/>
          </a:xfrm>
          <a:prstGeom prst="rect">
            <a:avLst/>
          </a:prstGeom>
          <a:solidFill>
            <a:srgbClr val="2055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673148"/>
            <a:ext cx="2994000" cy="48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48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guide.nlm.nih.gov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7572"/>
            <a:ext cx="7772400" cy="66675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The Insider’s Guide to Accessing NLM Data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939576"/>
            <a:ext cx="6553200" cy="103108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Part 5: Developing and Building Scripts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90600" y="3562350"/>
            <a:ext cx="76200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2600" dirty="0">
              <a:solidFill>
                <a:schemeClr val="tx1"/>
              </a:solidFill>
            </a:endParaRPr>
          </a:p>
          <a:p>
            <a:pPr algn="r"/>
            <a:r>
              <a:rPr lang="en-US" sz="1700" dirty="0">
                <a:solidFill>
                  <a:schemeClr val="tx1"/>
                </a:solidFill>
              </a:rPr>
              <a:t>National Library of Medicine</a:t>
            </a:r>
          </a:p>
          <a:p>
            <a:pPr algn="r"/>
            <a:r>
              <a:rPr lang="en-US" sz="1700" dirty="0">
                <a:solidFill>
                  <a:schemeClr val="tx1"/>
                </a:solidFill>
              </a:rPr>
              <a:t>National Institutes of Health</a:t>
            </a:r>
          </a:p>
          <a:p>
            <a:pPr algn="r"/>
            <a:r>
              <a:rPr lang="en-US" sz="1700" dirty="0">
                <a:solidFill>
                  <a:schemeClr val="tx1"/>
                </a:solidFill>
              </a:rPr>
              <a:t>U.S. Department of Health and Human Services</a:t>
            </a:r>
          </a:p>
        </p:txBody>
      </p:sp>
      <p:sp>
        <p:nvSpPr>
          <p:cNvPr id="5" name="Rectangle 4"/>
          <p:cNvSpPr/>
          <p:nvPr/>
        </p:nvSpPr>
        <p:spPr>
          <a:xfrm>
            <a:off x="2022396" y="1047750"/>
            <a:ext cx="50992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dirty="0">
                <a:latin typeface="+mj-lt"/>
                <a:ea typeface="+mj-ea"/>
                <a:cs typeface="+mj-cs"/>
              </a:rPr>
              <a:t>EDirect for PubMed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43100" y="2648712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Mike Davidson, MLS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98" y="2801021"/>
            <a:ext cx="2055559" cy="175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847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Choose your tool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this actually a job for EDirect?</a:t>
            </a:r>
          </a:p>
          <a:p>
            <a:r>
              <a:rPr lang="en-US" dirty="0"/>
              <a:t>Can you do this faster another way?</a:t>
            </a:r>
          </a:p>
          <a:p>
            <a:r>
              <a:rPr lang="en-US" dirty="0"/>
              <a:t>How much data do you need?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620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ALL of PubMed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E-utilities limits</a:t>
            </a:r>
          </a:p>
          <a:p>
            <a:pPr lvl="1"/>
            <a:r>
              <a:rPr lang="en-US" dirty="0"/>
              <a:t>Usage restrictions</a:t>
            </a:r>
          </a:p>
          <a:p>
            <a:pPr lvl="1"/>
            <a:r>
              <a:rPr lang="en-US" dirty="0"/>
              <a:t>Practical limits</a:t>
            </a:r>
          </a:p>
          <a:p>
            <a:r>
              <a:rPr lang="en-US" dirty="0"/>
              <a:t>Data Distribution</a:t>
            </a:r>
          </a:p>
          <a:p>
            <a:pPr lvl="1"/>
            <a:r>
              <a:rPr lang="en-US" dirty="0"/>
              <a:t>Bulk downloads of PubMed XML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133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6288F-B473-4385-9C20-1D9B39F33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the best of both worlds?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DDE4B-FCA6-4590-8219-E3F51193D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local copy </a:t>
            </a:r>
            <a:r>
              <a:rPr lang="en-US"/>
              <a:t>of PubMed</a:t>
            </a:r>
            <a:endParaRPr lang="en-US" dirty="0"/>
          </a:p>
          <a:p>
            <a:pPr lvl="1"/>
            <a:r>
              <a:rPr lang="en-US" dirty="0"/>
              <a:t>New feature in EDirect v. 8.00!</a:t>
            </a:r>
          </a:p>
          <a:p>
            <a:pPr lvl="1"/>
            <a:r>
              <a:rPr lang="en-US" dirty="0"/>
              <a:t>Requires some extra hardware</a:t>
            </a:r>
          </a:p>
          <a:p>
            <a:pPr lvl="1"/>
            <a:r>
              <a:rPr lang="en-US" dirty="0"/>
              <a:t>Takes some time to configure</a:t>
            </a:r>
          </a:p>
          <a:p>
            <a:r>
              <a:rPr lang="en-US" dirty="0"/>
              <a:t>Remember: xtract works with any XML!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88E4B1-8AFA-40DA-A766-28679CD0BC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553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Understand the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familiar with what is available</a:t>
            </a:r>
          </a:p>
          <a:p>
            <a:r>
              <a:rPr lang="en-US" dirty="0"/>
              <a:t>Know the data's limitations</a:t>
            </a:r>
          </a:p>
          <a:p>
            <a:r>
              <a:rPr lang="en-US" dirty="0"/>
              <a:t>Figure out what is possible, given the data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878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Decide how much to automate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Multiple solutions to most problems</a:t>
            </a:r>
          </a:p>
          <a:p>
            <a:r>
              <a:rPr lang="en-US" dirty="0"/>
              <a:t>Is a 100% solution worth the effort?</a:t>
            </a:r>
          </a:p>
          <a:p>
            <a:r>
              <a:rPr lang="en-US" dirty="0"/>
              <a:t>Does this job need a human?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327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Build one step at a time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each command separately</a:t>
            </a:r>
          </a:p>
          <a:p>
            <a:r>
              <a:rPr lang="en-US" dirty="0"/>
              <a:t>Find opportunities to troubleshoot</a:t>
            </a:r>
          </a:p>
          <a:p>
            <a:r>
              <a:rPr lang="en-US" dirty="0"/>
              <a:t>Test early. Test often.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088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a goal</a:t>
            </a:r>
          </a:p>
          <a:p>
            <a:r>
              <a:rPr lang="en-US" dirty="0"/>
              <a:t>Identify our input, output, and format</a:t>
            </a:r>
          </a:p>
          <a:p>
            <a:r>
              <a:rPr lang="en-US" dirty="0"/>
              <a:t>Build one step at a time</a:t>
            </a:r>
          </a:p>
          <a:p>
            <a:r>
              <a:rPr lang="en-US" dirty="0"/>
              <a:t>Test frequently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3597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Case Study: Our 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 want a list of articles about breast cancer that were published in the last year, and are linked to ClinicalTrials.gov entries.</a:t>
            </a:r>
          </a:p>
          <a:p>
            <a:r>
              <a:rPr lang="en-US" dirty="0"/>
              <a:t>For each article, we want:</a:t>
            </a:r>
          </a:p>
          <a:p>
            <a:pPr lvl="1"/>
            <a:r>
              <a:rPr lang="en-US" dirty="0"/>
              <a:t>PMID</a:t>
            </a:r>
          </a:p>
          <a:p>
            <a:pPr lvl="1"/>
            <a:r>
              <a:rPr lang="en-US" dirty="0"/>
              <a:t>NCT Number(s)</a:t>
            </a:r>
          </a:p>
          <a:p>
            <a:pPr lvl="1"/>
            <a:r>
              <a:rPr lang="en-US" dirty="0"/>
              <a:t>First Author</a:t>
            </a:r>
          </a:p>
          <a:p>
            <a:pPr lvl="1"/>
            <a:r>
              <a:rPr lang="en-US" dirty="0"/>
              <a:t>Journal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0329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Study: Identify your 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PubMed search string</a:t>
            </a:r>
          </a:p>
          <a:p>
            <a:pPr lvl="1"/>
            <a:r>
              <a:rPr lang="en-US" dirty="0"/>
              <a:t>"breast cancer AND clinicaltrials.gov[</a:t>
            </a:r>
            <a:r>
              <a:rPr lang="en-US" dirty="0" err="1"/>
              <a:t>si</a:t>
            </a:r>
            <a:r>
              <a:rPr lang="en-US" dirty="0"/>
              <a:t>]"</a:t>
            </a:r>
          </a:p>
          <a:p>
            <a:r>
              <a:rPr lang="en-US" dirty="0"/>
              <a:t>Limited by date (March 2017 – February 2018)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8041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Study: Identify your 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PMID</a:t>
            </a:r>
          </a:p>
          <a:p>
            <a:pPr lvl="1"/>
            <a:r>
              <a:rPr lang="en-US" dirty="0" err="1"/>
              <a:t>MedlineCitation</a:t>
            </a:r>
            <a:r>
              <a:rPr lang="en-US" dirty="0"/>
              <a:t>/PMID</a:t>
            </a:r>
          </a:p>
          <a:p>
            <a:r>
              <a:rPr lang="en-US" dirty="0"/>
              <a:t>NCT Number</a:t>
            </a:r>
          </a:p>
          <a:p>
            <a:pPr lvl="1"/>
            <a:r>
              <a:rPr lang="en-US" dirty="0" err="1"/>
              <a:t>AccessionNumber</a:t>
            </a:r>
            <a:endParaRPr lang="en-US" dirty="0"/>
          </a:p>
          <a:p>
            <a:pPr lvl="1"/>
            <a:r>
              <a:rPr lang="en-US" dirty="0"/>
              <a:t>…but only if </a:t>
            </a:r>
            <a:r>
              <a:rPr lang="en-US" dirty="0" err="1"/>
              <a:t>DataBankName</a:t>
            </a:r>
            <a:r>
              <a:rPr lang="en-US" dirty="0"/>
              <a:t> is "ClinicalTrials.gov"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324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EDirect for PubMed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 1: Getting PubMed Data</a:t>
            </a:r>
          </a:p>
          <a:p>
            <a:r>
              <a:rPr lang="en-US" dirty="0"/>
              <a:t>Part 2: Extracting Data from XML</a:t>
            </a:r>
          </a:p>
          <a:p>
            <a:r>
              <a:rPr lang="en-US" dirty="0"/>
              <a:t>Part 3: Formatting Results and Unix Tools</a:t>
            </a:r>
          </a:p>
          <a:p>
            <a:r>
              <a:rPr lang="en-US" dirty="0"/>
              <a:t>Part 4: </a:t>
            </a:r>
            <a:r>
              <a:rPr lang="en-US" dirty="0" err="1"/>
              <a:t>xtract</a:t>
            </a:r>
            <a:r>
              <a:rPr lang="en-US" dirty="0"/>
              <a:t> Conditional Arguments</a:t>
            </a:r>
          </a:p>
          <a:p>
            <a:r>
              <a:rPr lang="en-US" b="1" dirty="0"/>
              <a:t>Part 5: Developing and Building Scripts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673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" y="256581"/>
            <a:ext cx="86106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Case Study: Identify your output (cont'd)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Author</a:t>
            </a:r>
          </a:p>
          <a:p>
            <a:pPr lvl="1"/>
            <a:r>
              <a:rPr lang="en-US" dirty="0"/>
              <a:t>Author/</a:t>
            </a:r>
            <a:r>
              <a:rPr lang="en-US" dirty="0" err="1"/>
              <a:t>LastName,Author</a:t>
            </a:r>
            <a:r>
              <a:rPr lang="en-US" dirty="0"/>
              <a:t>/Initials</a:t>
            </a:r>
          </a:p>
          <a:p>
            <a:pPr lvl="1"/>
            <a:r>
              <a:rPr lang="en-US" dirty="0"/>
              <a:t>…but only for the first author.</a:t>
            </a:r>
          </a:p>
          <a:p>
            <a:r>
              <a:rPr lang="en-US" dirty="0"/>
              <a:t>Journal</a:t>
            </a:r>
          </a:p>
          <a:p>
            <a:pPr lvl="1"/>
            <a:r>
              <a:rPr lang="en-US" dirty="0" err="1"/>
              <a:t>ISOAbbreviation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6683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Study: Identify your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One row per article</a:t>
            </a:r>
          </a:p>
          <a:p>
            <a:r>
              <a:rPr lang="en-US" dirty="0"/>
              <a:t>Four columns:</a:t>
            </a:r>
          </a:p>
          <a:p>
            <a:pPr lvl="1"/>
            <a:r>
              <a:rPr lang="en-US" dirty="0"/>
              <a:t>PMID, Journal TA, First Author, NCT Number</a:t>
            </a:r>
          </a:p>
          <a:p>
            <a:r>
              <a:rPr lang="en-US" dirty="0"/>
              <a:t>Columns separated by tabs</a:t>
            </a:r>
          </a:p>
          <a:p>
            <a:r>
              <a:rPr lang="en-US" dirty="0"/>
              <a:t>Multiple NCT Numbers separated by "|"</a:t>
            </a:r>
          </a:p>
          <a:p>
            <a:r>
              <a:rPr lang="en-US" dirty="0"/>
              <a:t>Saved to a text file (to open in Excel)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1945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Study: Time to build!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8154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your problems!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1861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NCBI </a:t>
            </a:r>
            <a:r>
              <a:rPr lang="en-US" dirty="0" err="1"/>
              <a:t>EDirect</a:t>
            </a:r>
            <a:r>
              <a:rPr lang="en-US" dirty="0"/>
              <a:t> Cookbook</a:t>
            </a:r>
          </a:p>
          <a:p>
            <a:r>
              <a:rPr lang="en-US" dirty="0"/>
              <a:t>Insider’s Guide online</a:t>
            </a:r>
          </a:p>
          <a:p>
            <a:pPr lvl="1"/>
            <a:r>
              <a:rPr lang="en-US" dirty="0">
                <a:hlinkClick r:id="rId2"/>
              </a:rPr>
              <a:t>https://dataguide.nlm.nih.gov</a:t>
            </a:r>
            <a:endParaRPr lang="en-US" dirty="0"/>
          </a:p>
          <a:p>
            <a:r>
              <a:rPr lang="en-US" dirty="0"/>
              <a:t>Sign up for "utilities-announce" mailing list.</a:t>
            </a:r>
          </a:p>
          <a:p>
            <a:r>
              <a:rPr lang="en-US" dirty="0"/>
              <a:t>CE Credit? Complete you final assignment!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108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few questions based on real-world problems</a:t>
            </a:r>
          </a:p>
          <a:p>
            <a:r>
              <a:rPr lang="en-US" dirty="0"/>
              <a:t>Will be distributed via e-mail shortly</a:t>
            </a:r>
          </a:p>
          <a:p>
            <a:r>
              <a:rPr lang="en-US" dirty="0"/>
              <a:t>Instructions are on the assignment</a:t>
            </a:r>
          </a:p>
          <a:p>
            <a:r>
              <a:rPr lang="en-US" dirty="0"/>
              <a:t>DUE: 11:59 PM EDT, March 26, 2018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0109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26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392" y="1428750"/>
            <a:ext cx="2761215" cy="2360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204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Recap of Part Four</a:t>
            </a:r>
          </a:p>
          <a:p>
            <a:r>
              <a:rPr lang="en-US" dirty="0"/>
              <a:t>Strategies for building scripts</a:t>
            </a:r>
          </a:p>
          <a:p>
            <a:r>
              <a:rPr lang="en-US" dirty="0"/>
              <a:t>Basic step-by-step case study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967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Part Four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-if: limits output based on whether an element is present</a:t>
            </a:r>
          </a:p>
          <a:p>
            <a:r>
              <a:rPr lang="en-US" dirty="0"/>
              <a:t>-if/-equals: limits output based on whether an element equals a certain value</a:t>
            </a:r>
          </a:p>
          <a:p>
            <a:r>
              <a:rPr lang="en-US" dirty="0"/>
              <a:t>-if/-contains: limits output based on whether an element contains a certain string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440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Part Four (cont'd)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-or: At least one condition must be true</a:t>
            </a:r>
          </a:p>
          <a:p>
            <a:r>
              <a:rPr lang="en-US" dirty="0"/>
              <a:t>-and: Both conditions must be true</a:t>
            </a:r>
          </a:p>
          <a:p>
            <a:r>
              <a:rPr lang="en-US" dirty="0"/>
              <a:t>-position: Include a –block based on position</a:t>
            </a:r>
          </a:p>
          <a:p>
            <a:r>
              <a:rPr lang="en-US" dirty="0"/>
              <a:t>-def: Define a placeholder for blank cells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952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Questions from last class? Homework?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392" y="1428750"/>
            <a:ext cx="2761215" cy="2360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83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have all the pieces…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esearch: search a database</a:t>
            </a:r>
          </a:p>
          <a:p>
            <a:r>
              <a:rPr lang="en-US" dirty="0"/>
              <a:t>efetch: retrieve records in XML</a:t>
            </a:r>
          </a:p>
          <a:p>
            <a:r>
              <a:rPr lang="en-US" dirty="0" err="1"/>
              <a:t>xtract</a:t>
            </a:r>
            <a:r>
              <a:rPr lang="en-US" dirty="0"/>
              <a:t>: arrange XML data in tables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6700" y="3234393"/>
            <a:ext cx="8610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…but how do we put them together?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5763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for Developing a Script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Identify your goal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Choose your tool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Understand the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Decide how much to automate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Build one step at a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979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Identify your 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your input: What do you know?</a:t>
            </a:r>
          </a:p>
          <a:p>
            <a:r>
              <a:rPr lang="en-US" dirty="0"/>
              <a:t>Identify your output: What do you want to know?</a:t>
            </a:r>
          </a:p>
          <a:p>
            <a:r>
              <a:rPr lang="en-US" dirty="0"/>
              <a:t>Identify your format: What do you want it to look like?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19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NIH NLM logo grey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AEE099442339488ED900D24E118C35" ma:contentTypeVersion="0" ma:contentTypeDescription="Create a new document." ma:contentTypeScope="" ma:versionID="28fa6782140dc5aadf69d1930227f28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93CDC77-C322-4CAF-9112-50A8E89B21C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903116-7F8D-4888-AB5D-683E915711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738BA7C-A43E-4414-AF3F-FFAE5D39D737}">
  <ds:schemaRefs>
    <ds:schemaRef ds:uri="http://purl.org/dc/elements/1.1/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12892</TotalTime>
  <Words>746</Words>
  <Application>Microsoft Office PowerPoint</Application>
  <PresentationFormat>On-screen Show (16:9)</PresentationFormat>
  <Paragraphs>150</Paragraphs>
  <Slides>26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NIH NLM logo grey</vt:lpstr>
      <vt:lpstr>The Insider’s Guide to Accessing NLM Data</vt:lpstr>
      <vt:lpstr>EDirect for PubMed Agenda</vt:lpstr>
      <vt:lpstr>Today’s Agenda</vt:lpstr>
      <vt:lpstr>Recap of Part Four</vt:lpstr>
      <vt:lpstr>Recap of Part Four (cont'd)</vt:lpstr>
      <vt:lpstr>Questions from last class? Homework?</vt:lpstr>
      <vt:lpstr>We have all the pieces…</vt:lpstr>
      <vt:lpstr>Strategies for Developing a Script</vt:lpstr>
      <vt:lpstr>1. Identify your goal</vt:lpstr>
      <vt:lpstr>2. Choose your tool</vt:lpstr>
      <vt:lpstr>Working with ALL of PubMed</vt:lpstr>
      <vt:lpstr>Get the best of both worlds?</vt:lpstr>
      <vt:lpstr>3. Understand the data</vt:lpstr>
      <vt:lpstr>4. Decide how much to automate</vt:lpstr>
      <vt:lpstr>5. Build one step at a time </vt:lpstr>
      <vt:lpstr>Case Study</vt:lpstr>
      <vt:lpstr>Case Study: Our Goal</vt:lpstr>
      <vt:lpstr>Case Study: Identify your input</vt:lpstr>
      <vt:lpstr>Case Study: Identify your output</vt:lpstr>
      <vt:lpstr>Case Study: Identify your output (cont'd)</vt:lpstr>
      <vt:lpstr>Case Study: Identify your format</vt:lpstr>
      <vt:lpstr>Case Study: Time to build!</vt:lpstr>
      <vt:lpstr>Solving your problems!</vt:lpstr>
      <vt:lpstr>Next steps…</vt:lpstr>
      <vt:lpstr>Final Assignment</vt:lpstr>
      <vt:lpstr>Questions?</vt:lpstr>
    </vt:vector>
  </TitlesOfParts>
  <Company>National Library of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Windows User</dc:creator>
  <cp:lastModifiedBy>Davidson, Mike (NIH/NLM) [E]</cp:lastModifiedBy>
  <cp:revision>390</cp:revision>
  <cp:lastPrinted>2016-08-26T13:27:17Z</cp:lastPrinted>
  <dcterms:created xsi:type="dcterms:W3CDTF">2015-04-08T19:58:28Z</dcterms:created>
  <dcterms:modified xsi:type="dcterms:W3CDTF">2018-02-26T15:07:07Z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0x010100A0AEE099442339488ED900D24E118C35</vt:lpwstr>
  </property>
</Properties>
</file>