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453" r:id="rId5"/>
    <p:sldId id="449" r:id="rId6"/>
    <p:sldId id="320" r:id="rId7"/>
    <p:sldId id="427" r:id="rId8"/>
    <p:sldId id="452" r:id="rId9"/>
    <p:sldId id="454" r:id="rId10"/>
    <p:sldId id="435" r:id="rId11"/>
    <p:sldId id="389" r:id="rId12"/>
    <p:sldId id="390" r:id="rId13"/>
    <p:sldId id="391" r:id="rId14"/>
    <p:sldId id="456" r:id="rId15"/>
    <p:sldId id="457" r:id="rId16"/>
    <p:sldId id="448" r:id="rId17"/>
    <p:sldId id="393" r:id="rId18"/>
    <p:sldId id="437" r:id="rId19"/>
    <p:sldId id="384" r:id="rId20"/>
    <p:sldId id="458" r:id="rId21"/>
    <p:sldId id="459" r:id="rId22"/>
    <p:sldId id="439" r:id="rId23"/>
    <p:sldId id="440" r:id="rId24"/>
    <p:sldId id="441" r:id="rId25"/>
    <p:sldId id="442" r:id="rId26"/>
    <p:sldId id="450" r:id="rId27"/>
    <p:sldId id="443" r:id="rId28"/>
    <p:sldId id="451" r:id="rId29"/>
    <p:sldId id="455" r:id="rId30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83410" autoAdjust="0"/>
  </p:normalViewPr>
  <p:slideViewPr>
    <p:cSldViewPr>
      <p:cViewPr varScale="1">
        <p:scale>
          <a:sx n="126" d="100"/>
          <a:sy n="126" d="100"/>
        </p:scale>
        <p:origin x="79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05" y="77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909C4-F631-4403-868A-26DE2451C879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4CA9-79C5-4435-A0C0-FC52D11BC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0CA21F-2A30-430B-AF0C-FE22EB99A15E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F9EC9C3-BA0D-4E04-B6DE-3FF73605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3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8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6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7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Logo of the U.S. Department of Health &amp; Human Services" title="HH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2" y="4743450"/>
            <a:ext cx="53536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D6EC8B-9E95-4567-92FB-64514F577C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148"/>
            <a:ext cx="9144000" cy="527503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673148"/>
            <a:ext cx="2994000" cy="4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guide.nlm.nih.gov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pertitle 1"/>
          <p:cNvSpPr txBox="1">
            <a:spLocks/>
          </p:cNvSpPr>
          <p:nvPr/>
        </p:nvSpPr>
        <p:spPr>
          <a:xfrm>
            <a:off x="685800" y="119074"/>
            <a:ext cx="7772400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The Insider’s Guide to Accessing NLM Data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7555"/>
            <a:ext cx="7772400" cy="1102519"/>
          </a:xfrm>
        </p:spPr>
        <p:txBody>
          <a:bodyPr>
            <a:normAutofit/>
          </a:bodyPr>
          <a:lstStyle/>
          <a:p>
            <a:r>
              <a:rPr lang="en-US" dirty="0" err="1"/>
              <a:t>EDirect</a:t>
            </a:r>
            <a:r>
              <a:rPr lang="en-US" dirty="0"/>
              <a:t> for PubMed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2073208"/>
            <a:ext cx="6629400" cy="13144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Part 5: Developing and Building Scripts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3100" y="2646737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Mike Davidson, MLS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3562350"/>
            <a:ext cx="762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600" dirty="0">
              <a:solidFill>
                <a:schemeClr val="tx1"/>
              </a:solidFill>
            </a:endParaRP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Library of Medicine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Institutes of Health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U.S. Department of Health and Human Services</a:t>
            </a:r>
          </a:p>
        </p:txBody>
      </p:sp>
      <p:pic>
        <p:nvPicPr>
          <p:cNvPr id="7" name="Picture 6" title="Insider's Guid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8" y="2801021"/>
            <a:ext cx="2055559" cy="17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52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Choose your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actually a job for EDirect?</a:t>
            </a:r>
          </a:p>
          <a:p>
            <a:r>
              <a:rPr lang="en-US" dirty="0"/>
              <a:t>Can you do this faster another way?</a:t>
            </a:r>
          </a:p>
          <a:p>
            <a:r>
              <a:rPr lang="en-US" dirty="0"/>
              <a:t>How much data do you need?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20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ALL of PubMed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E-utilities limits</a:t>
            </a:r>
          </a:p>
          <a:p>
            <a:pPr lvl="1"/>
            <a:r>
              <a:rPr lang="en-US" dirty="0"/>
              <a:t>Usage restrictions</a:t>
            </a:r>
          </a:p>
          <a:p>
            <a:pPr lvl="1"/>
            <a:r>
              <a:rPr lang="en-US" dirty="0"/>
              <a:t>Practical limits</a:t>
            </a:r>
          </a:p>
          <a:p>
            <a:r>
              <a:rPr lang="en-US" dirty="0"/>
              <a:t>Data Distribution</a:t>
            </a:r>
          </a:p>
          <a:p>
            <a:pPr lvl="1"/>
            <a:r>
              <a:rPr lang="en-US" dirty="0"/>
              <a:t>Bulk downloads of PubMed XML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3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288F-B473-4385-9C20-1D9B39F33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the best of both worlds?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DDE4B-FCA6-4590-8219-E3F51193D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local copy </a:t>
            </a:r>
            <a:r>
              <a:rPr lang="en-US"/>
              <a:t>of PubMed</a:t>
            </a:r>
            <a:endParaRPr lang="en-US" dirty="0"/>
          </a:p>
          <a:p>
            <a:pPr lvl="1"/>
            <a:r>
              <a:rPr lang="en-US" dirty="0"/>
              <a:t>New feature in EDirect v. 8.00!</a:t>
            </a:r>
          </a:p>
          <a:p>
            <a:pPr lvl="1"/>
            <a:r>
              <a:rPr lang="en-US" dirty="0"/>
              <a:t>Requires some extra hardware</a:t>
            </a:r>
          </a:p>
          <a:p>
            <a:pPr lvl="1"/>
            <a:r>
              <a:rPr lang="en-US" dirty="0"/>
              <a:t>Takes some time to configure</a:t>
            </a:r>
          </a:p>
          <a:p>
            <a:r>
              <a:rPr lang="en-US" dirty="0"/>
              <a:t>Remember: xtract works with any XML!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88E4B1-8AFA-40DA-A766-28679CD0BC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53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Understand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familiar with what is available</a:t>
            </a:r>
          </a:p>
          <a:p>
            <a:r>
              <a:rPr lang="en-US" dirty="0"/>
              <a:t>Know the data's limitations</a:t>
            </a:r>
          </a:p>
          <a:p>
            <a:r>
              <a:rPr lang="en-US" dirty="0"/>
              <a:t>Figure out what is possible, given the data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878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Decide how much to automate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solutions to most problems</a:t>
            </a:r>
          </a:p>
          <a:p>
            <a:r>
              <a:rPr lang="en-US" dirty="0"/>
              <a:t>Is a 100% solution worth the effort?</a:t>
            </a:r>
          </a:p>
          <a:p>
            <a:r>
              <a:rPr lang="en-US" dirty="0"/>
              <a:t>Does this job need a human?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27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Build one step at a time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each command separately</a:t>
            </a:r>
          </a:p>
          <a:p>
            <a:r>
              <a:rPr lang="en-US" dirty="0"/>
              <a:t>Find opportunities to troubleshoot</a:t>
            </a:r>
          </a:p>
          <a:p>
            <a:r>
              <a:rPr lang="en-US" dirty="0"/>
              <a:t>Test early. Test often.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88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 goal</a:t>
            </a:r>
          </a:p>
          <a:p>
            <a:r>
              <a:rPr lang="en-US" dirty="0"/>
              <a:t>Identify our input, output, and format</a:t>
            </a:r>
          </a:p>
          <a:p>
            <a:r>
              <a:rPr lang="en-US" dirty="0"/>
              <a:t>Build one step at a time</a:t>
            </a:r>
          </a:p>
          <a:p>
            <a:r>
              <a:rPr lang="en-US" dirty="0"/>
              <a:t>Test frequently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59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Study: Our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want a list of articles about breast cancer that were published in the last year, and are linked to ClinicalTrials.gov entries.</a:t>
            </a:r>
          </a:p>
          <a:p>
            <a:r>
              <a:rPr lang="en-US" dirty="0"/>
              <a:t>For each article, we want:</a:t>
            </a:r>
          </a:p>
          <a:p>
            <a:pPr lvl="1"/>
            <a:r>
              <a:rPr lang="en-US" dirty="0"/>
              <a:t>PMID</a:t>
            </a:r>
          </a:p>
          <a:p>
            <a:pPr lvl="1"/>
            <a:r>
              <a:rPr lang="en-US" dirty="0"/>
              <a:t>NCT Number(s)</a:t>
            </a:r>
          </a:p>
          <a:p>
            <a:pPr lvl="1"/>
            <a:r>
              <a:rPr lang="en-US" dirty="0"/>
              <a:t>First Author</a:t>
            </a:r>
          </a:p>
          <a:p>
            <a:pPr lvl="1"/>
            <a:r>
              <a:rPr lang="en-US" dirty="0"/>
              <a:t>Journal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34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Identify your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PubMed search string</a:t>
            </a:r>
          </a:p>
          <a:p>
            <a:pPr lvl="1"/>
            <a:r>
              <a:rPr lang="en-US" dirty="0"/>
              <a:t>"breast cancer AND clinicaltrials.gov[</a:t>
            </a:r>
            <a:r>
              <a:rPr lang="en-US" dirty="0" err="1"/>
              <a:t>si</a:t>
            </a:r>
            <a:r>
              <a:rPr lang="en-US" dirty="0"/>
              <a:t>]"</a:t>
            </a:r>
          </a:p>
          <a:p>
            <a:r>
              <a:rPr lang="en-US" dirty="0"/>
              <a:t>Limited by date (March 2017 – February 2018)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45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Identify your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PMID</a:t>
            </a:r>
          </a:p>
          <a:p>
            <a:pPr lvl="1"/>
            <a:r>
              <a:rPr lang="en-US" dirty="0" err="1"/>
              <a:t>MedlineCitation</a:t>
            </a:r>
            <a:r>
              <a:rPr lang="en-US" dirty="0"/>
              <a:t>/PMID</a:t>
            </a:r>
          </a:p>
          <a:p>
            <a:r>
              <a:rPr lang="en-US" dirty="0"/>
              <a:t>NCT Number</a:t>
            </a:r>
          </a:p>
          <a:p>
            <a:pPr lvl="1"/>
            <a:r>
              <a:rPr lang="en-US" dirty="0" err="1"/>
              <a:t>AccessionNumber</a:t>
            </a:r>
            <a:endParaRPr lang="en-US" dirty="0"/>
          </a:p>
          <a:p>
            <a:pPr lvl="1"/>
            <a:r>
              <a:rPr lang="en-US" dirty="0"/>
              <a:t>…but only if </a:t>
            </a:r>
            <a:r>
              <a:rPr lang="en-US" dirty="0" err="1"/>
              <a:t>DataBankName</a:t>
            </a:r>
            <a:r>
              <a:rPr lang="en-US" dirty="0"/>
              <a:t> is "ClinicalTrials.gov"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2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for PubMed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 1: Getting PubMed Data</a:t>
            </a:r>
          </a:p>
          <a:p>
            <a:r>
              <a:rPr lang="en-US" dirty="0"/>
              <a:t>Part 2: Extracting Data from XML</a:t>
            </a:r>
          </a:p>
          <a:p>
            <a:r>
              <a:rPr lang="en-US" dirty="0"/>
              <a:t>Part 3: Formatting Results and Unix Tools</a:t>
            </a:r>
          </a:p>
          <a:p>
            <a:r>
              <a:rPr lang="en-US" dirty="0"/>
              <a:t>Part 4: </a:t>
            </a:r>
            <a:r>
              <a:rPr lang="en-US" dirty="0" err="1"/>
              <a:t>xtract</a:t>
            </a:r>
            <a:r>
              <a:rPr lang="en-US" dirty="0"/>
              <a:t> Conditional Arguments</a:t>
            </a:r>
          </a:p>
          <a:p>
            <a:r>
              <a:rPr lang="en-US" b="1" dirty="0"/>
              <a:t>Part 5: Developing and Building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7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256581"/>
            <a:ext cx="8610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Case Study: Identify your output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Author</a:t>
            </a:r>
          </a:p>
          <a:p>
            <a:pPr lvl="1"/>
            <a:r>
              <a:rPr lang="en-US" dirty="0"/>
              <a:t>Author/</a:t>
            </a:r>
            <a:r>
              <a:rPr lang="en-US" dirty="0" err="1"/>
              <a:t>LastName,Author</a:t>
            </a:r>
            <a:r>
              <a:rPr lang="en-US" dirty="0"/>
              <a:t>/Initials</a:t>
            </a:r>
          </a:p>
          <a:p>
            <a:pPr lvl="1"/>
            <a:r>
              <a:rPr lang="en-US" dirty="0"/>
              <a:t>…but only for the first author.</a:t>
            </a:r>
          </a:p>
          <a:p>
            <a:r>
              <a:rPr lang="en-US" dirty="0"/>
              <a:t>Journal</a:t>
            </a:r>
          </a:p>
          <a:p>
            <a:pPr lvl="1"/>
            <a:r>
              <a:rPr lang="en-US" dirty="0" err="1"/>
              <a:t>ISOAbbreviation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68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Identify your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row per article</a:t>
            </a:r>
          </a:p>
          <a:p>
            <a:r>
              <a:rPr lang="en-US" dirty="0"/>
              <a:t>Four columns:</a:t>
            </a:r>
          </a:p>
          <a:p>
            <a:pPr lvl="1"/>
            <a:r>
              <a:rPr lang="en-US" dirty="0"/>
              <a:t>PMID, Journal TA, First Author, NCT Number</a:t>
            </a:r>
          </a:p>
          <a:p>
            <a:r>
              <a:rPr lang="en-US" dirty="0"/>
              <a:t>Columns separated by tabs</a:t>
            </a:r>
          </a:p>
          <a:p>
            <a:r>
              <a:rPr lang="en-US" dirty="0"/>
              <a:t>Multiple NCT Numbers separated by "|"</a:t>
            </a:r>
          </a:p>
          <a:p>
            <a:r>
              <a:rPr lang="en-US" dirty="0"/>
              <a:t>Saved to a text file (to open in Excel)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94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Time to build!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815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your problems!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86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NCBI </a:t>
            </a:r>
            <a:r>
              <a:rPr lang="en-US" dirty="0" err="1"/>
              <a:t>EDirect</a:t>
            </a:r>
            <a:r>
              <a:rPr lang="en-US" dirty="0"/>
              <a:t> Cookbook</a:t>
            </a:r>
          </a:p>
          <a:p>
            <a:r>
              <a:rPr lang="en-US" dirty="0"/>
              <a:t>Insider’s Guide online</a:t>
            </a:r>
          </a:p>
          <a:p>
            <a:pPr lvl="1"/>
            <a:r>
              <a:rPr lang="en-US" dirty="0">
                <a:hlinkClick r:id="rId2"/>
              </a:rPr>
              <a:t>https://dataguide.nlm.nih.gov</a:t>
            </a:r>
            <a:endParaRPr lang="en-US" dirty="0"/>
          </a:p>
          <a:p>
            <a:r>
              <a:rPr lang="en-US" dirty="0"/>
              <a:t>Sign up for "utilities-announce" mailing list.</a:t>
            </a:r>
          </a:p>
          <a:p>
            <a:r>
              <a:rPr lang="en-US" dirty="0"/>
              <a:t>CE Credit? Complete you final assignment!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0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questions based on real-world problems</a:t>
            </a:r>
          </a:p>
          <a:p>
            <a:r>
              <a:rPr lang="en-US" dirty="0"/>
              <a:t>Will be distributed via e-mail shortly</a:t>
            </a:r>
          </a:p>
          <a:p>
            <a:r>
              <a:rPr lang="en-US" dirty="0"/>
              <a:t>Instructions are on the assignment</a:t>
            </a:r>
          </a:p>
          <a:p>
            <a:r>
              <a:rPr lang="en-US" dirty="0"/>
              <a:t>DUE: 11:59 PM EDT, March 26, 2018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10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3" name="Picture 2" title="Insider's Guide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7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 of Part Four</a:t>
            </a:r>
          </a:p>
          <a:p>
            <a:r>
              <a:rPr lang="en-US" dirty="0"/>
              <a:t>Strategies for building scripts</a:t>
            </a:r>
          </a:p>
          <a:p>
            <a:r>
              <a:rPr lang="en-US" dirty="0"/>
              <a:t>Basic step-by-step case study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6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Four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-if: limits output based on whether an element is present</a:t>
            </a:r>
          </a:p>
          <a:p>
            <a:r>
              <a:rPr lang="en-US" dirty="0"/>
              <a:t>-if/-equals: limits output based on whether an element equals a certain value</a:t>
            </a:r>
          </a:p>
          <a:p>
            <a:r>
              <a:rPr lang="en-US" dirty="0"/>
              <a:t>-if/-contains: limits output based on whether an element contains a certain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4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Four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-or: At least one condition must be true</a:t>
            </a:r>
          </a:p>
          <a:p>
            <a:r>
              <a:rPr lang="en-US" dirty="0"/>
              <a:t>-and: Both conditions must be true</a:t>
            </a:r>
          </a:p>
          <a:p>
            <a:r>
              <a:rPr lang="en-US" dirty="0"/>
              <a:t>-position: Include a –block based on position</a:t>
            </a:r>
          </a:p>
          <a:p>
            <a:r>
              <a:rPr lang="en-US" dirty="0"/>
              <a:t>-def: Define a placeholder for blank cells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5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from last class? Homework?</a:t>
            </a:r>
          </a:p>
        </p:txBody>
      </p:sp>
      <p:pic>
        <p:nvPicPr>
          <p:cNvPr id="3" name="Picture 2" title="Insider's Guide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37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all the pieces…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esearch: search a database</a:t>
            </a:r>
          </a:p>
          <a:p>
            <a:r>
              <a:rPr lang="en-US" dirty="0"/>
              <a:t>efetch: retrieve records in XML</a:t>
            </a:r>
          </a:p>
          <a:p>
            <a:r>
              <a:rPr lang="en-US" dirty="0" err="1"/>
              <a:t>xtract</a:t>
            </a:r>
            <a:r>
              <a:rPr lang="en-US" dirty="0"/>
              <a:t>: arrange XML data in tables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" y="3234393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…but how do we put them together?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5763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Developing a 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your goal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Choose your tool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 the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Decide how much to automate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Build one step at a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7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Identify your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your input: What do you know?</a:t>
            </a:r>
          </a:p>
          <a:p>
            <a:r>
              <a:rPr lang="en-US" dirty="0"/>
              <a:t>Identify your output: What do you want to know?</a:t>
            </a:r>
          </a:p>
          <a:p>
            <a:r>
              <a:rPr lang="en-US" dirty="0"/>
              <a:t>Identify your format: What do you want it to look like?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9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NIH NLM logo gre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903116-7F8D-4888-AB5D-683E9157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38BA7C-A43E-4414-AF3F-FFAE5D39D73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93CDC77-C322-4CAF-9112-50A8E89B21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12895</TotalTime>
  <Words>746</Words>
  <Application>Microsoft Office PowerPoint</Application>
  <PresentationFormat>On-screen Show (16:9)</PresentationFormat>
  <Paragraphs>150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NIH NLM logo grey</vt:lpstr>
      <vt:lpstr>EDirect for PubMed</vt:lpstr>
      <vt:lpstr>EDirect for PubMed Agenda</vt:lpstr>
      <vt:lpstr>Today’s Agenda</vt:lpstr>
      <vt:lpstr>Recap of Part Four</vt:lpstr>
      <vt:lpstr>Recap of Part Four (cont'd)</vt:lpstr>
      <vt:lpstr>Questions from last class? Homework?</vt:lpstr>
      <vt:lpstr>We have all the pieces…</vt:lpstr>
      <vt:lpstr>Strategies for Developing a Script</vt:lpstr>
      <vt:lpstr>1. Identify your goal</vt:lpstr>
      <vt:lpstr>2. Choose your tool</vt:lpstr>
      <vt:lpstr>Working with ALL of PubMed</vt:lpstr>
      <vt:lpstr>Get the best of both worlds?</vt:lpstr>
      <vt:lpstr>3. Understand the data</vt:lpstr>
      <vt:lpstr>4. Decide how much to automate</vt:lpstr>
      <vt:lpstr>5. Build one step at a time </vt:lpstr>
      <vt:lpstr>Case Study</vt:lpstr>
      <vt:lpstr>Case Study: Our Goal</vt:lpstr>
      <vt:lpstr>Case Study: Identify your input</vt:lpstr>
      <vt:lpstr>Case Study: Identify your output</vt:lpstr>
      <vt:lpstr>Case Study: Identify your output (cont'd)</vt:lpstr>
      <vt:lpstr>Case Study: Identify your format</vt:lpstr>
      <vt:lpstr>Case Study: Time to build!</vt:lpstr>
      <vt:lpstr>Solving your problems!</vt:lpstr>
      <vt:lpstr>Next steps…</vt:lpstr>
      <vt:lpstr>Final Assignment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Windows User</dc:creator>
  <cp:lastModifiedBy>Davidson, Mike (NIH/NLM) [E]</cp:lastModifiedBy>
  <cp:revision>391</cp:revision>
  <cp:lastPrinted>2016-08-26T13:27:17Z</cp:lastPrinted>
  <dcterms:created xsi:type="dcterms:W3CDTF">2015-04-08T19:58:28Z</dcterms:created>
  <dcterms:modified xsi:type="dcterms:W3CDTF">2018-02-26T15:07:23Z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