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7" r:id="rId5"/>
    <p:sldId id="320" r:id="rId6"/>
    <p:sldId id="258" r:id="rId7"/>
    <p:sldId id="261" r:id="rId8"/>
    <p:sldId id="323" r:id="rId9"/>
    <p:sldId id="263" r:id="rId10"/>
    <p:sldId id="265" r:id="rId11"/>
    <p:sldId id="296" r:id="rId12"/>
    <p:sldId id="269" r:id="rId13"/>
    <p:sldId id="267" r:id="rId14"/>
    <p:sldId id="268" r:id="rId15"/>
    <p:sldId id="298" r:id="rId16"/>
    <p:sldId id="270" r:id="rId17"/>
    <p:sldId id="271" r:id="rId18"/>
    <p:sldId id="301" r:id="rId19"/>
    <p:sldId id="291" r:id="rId20"/>
    <p:sldId id="272" r:id="rId21"/>
    <p:sldId id="321" r:id="rId22"/>
    <p:sldId id="274" r:id="rId23"/>
    <p:sldId id="275" r:id="rId24"/>
    <p:sldId id="276" r:id="rId25"/>
    <p:sldId id="277" r:id="rId26"/>
    <p:sldId id="324" r:id="rId27"/>
    <p:sldId id="279" r:id="rId28"/>
    <p:sldId id="310" r:id="rId29"/>
    <p:sldId id="293" r:id="rId30"/>
    <p:sldId id="283" r:id="rId31"/>
    <p:sldId id="284" r:id="rId32"/>
    <p:sldId id="325" r:id="rId33"/>
    <p:sldId id="302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15" r:id="rId42"/>
    <p:sldId id="316" r:id="rId43"/>
    <p:sldId id="317" r:id="rId44"/>
    <p:sldId id="319" r:id="rId45"/>
    <p:sldId id="288" r:id="rId46"/>
    <p:sldId id="287" r:id="rId47"/>
    <p:sldId id="262" r:id="rId48"/>
    <p:sldId id="289" r:id="rId49"/>
  </p:sldIdLst>
  <p:sldSz cx="9144000" cy="5143500" type="screen16x9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20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3410" autoAdjust="0"/>
  </p:normalViewPr>
  <p:slideViewPr>
    <p:cSldViewPr>
      <p:cViewPr>
        <p:scale>
          <a:sx n="100" d="100"/>
          <a:sy n="100" d="100"/>
        </p:scale>
        <p:origin x="762" y="5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05" y="77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C0CA21F-2A30-430B-AF0C-FE22EB99A15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F9EC9C3-BA0D-4E04-B6DE-3FF73605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utils.ncbi.nhlm.nih.gov/entrez/eutil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utils.ncbi.nlm.nih.gov/entrez/eutils/esearch.fcgi?db=pubmed&amp;term=fentanyl+abuse&amp;retmax=100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8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67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9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6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4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80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30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7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5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URL</a:t>
            </a:r>
          </a:p>
          <a:p>
            <a:pPr lvl="1"/>
            <a:r>
              <a:rPr lang="en-US" dirty="0">
                <a:hlinkClick r:id="rId3"/>
              </a:rPr>
              <a:t>https://eutils.ncbi.nhlm.nih.gov/entrez/eutils</a:t>
            </a:r>
            <a:endParaRPr lang="en-US" dirty="0"/>
          </a:p>
          <a:p>
            <a:r>
              <a:rPr lang="en-US" dirty="0"/>
              <a:t>Utility name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 “</a:t>
            </a:r>
            <a:r>
              <a:rPr lang="en-US" dirty="0" err="1"/>
              <a:t>esearch.fcgi</a:t>
            </a:r>
            <a:r>
              <a:rPr lang="en-US" dirty="0"/>
              <a:t>?”</a:t>
            </a:r>
          </a:p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E.g. “</a:t>
            </a:r>
            <a:r>
              <a:rPr lang="en-US" dirty="0" err="1"/>
              <a:t>db</a:t>
            </a:r>
            <a:r>
              <a:rPr lang="en-US" dirty="0"/>
              <a:t>=</a:t>
            </a:r>
            <a:r>
              <a:rPr lang="en-US" dirty="0" err="1"/>
              <a:t>pubmed&amp;term</a:t>
            </a:r>
            <a:r>
              <a:rPr lang="en-US" dirty="0"/>
              <a:t>=science[journal]+AND+breast+cancer+AND+2008[</a:t>
            </a:r>
            <a:r>
              <a:rPr lang="en-US" dirty="0" err="1"/>
              <a:t>pdat</a:t>
            </a:r>
            <a:r>
              <a:rPr lang="en-US" dirty="0"/>
              <a:t>]”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6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  <a:p>
            <a:pPr defTabSz="924916">
              <a:defRPr/>
            </a:pPr>
            <a:r>
              <a:rPr lang="en-US" dirty="0"/>
              <a:t>https://eutils.ncbi.nlm.nih.gov/</a:t>
            </a:r>
            <a:r>
              <a:rPr lang="en-US" dirty="0" err="1"/>
              <a:t>entrez</a:t>
            </a:r>
            <a:r>
              <a:rPr lang="en-US" dirty="0"/>
              <a:t>/</a:t>
            </a:r>
            <a:r>
              <a:rPr lang="en-US" dirty="0" err="1"/>
              <a:t>eutils</a:t>
            </a:r>
            <a:r>
              <a:rPr lang="en-US" dirty="0"/>
              <a:t>/</a:t>
            </a:r>
            <a:r>
              <a:rPr lang="en-US" dirty="0" err="1"/>
              <a:t>esearch.fcgi?db</a:t>
            </a:r>
            <a:r>
              <a:rPr lang="en-US" dirty="0"/>
              <a:t>=</a:t>
            </a:r>
            <a:r>
              <a:rPr lang="en-US" dirty="0" err="1"/>
              <a:t>pubmed&amp;term</a:t>
            </a:r>
            <a:r>
              <a:rPr lang="en-US" dirty="0"/>
              <a:t>=“science”[journal]+AND+breast+cancer+AND+2008[pdat]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23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4916">
              <a:defRPr/>
            </a:pPr>
            <a:r>
              <a:rPr lang="en-US" sz="1200" dirty="0">
                <a:solidFill>
                  <a:schemeClr val="tx2"/>
                </a:solidFill>
              </a:rPr>
              <a:t>https://eutils.ncbi.nlm.nih.gov/entrez/eutils/</a:t>
            </a:r>
            <a:r>
              <a:rPr lang="en-US" sz="1200" dirty="0">
                <a:solidFill>
                  <a:schemeClr val="accent2"/>
                </a:solidFill>
              </a:rPr>
              <a:t>efetch.fcgi?</a:t>
            </a:r>
            <a:r>
              <a:rPr lang="en-US" sz="1200" dirty="0">
                <a:solidFill>
                  <a:schemeClr val="accent3"/>
                </a:solidFill>
              </a:rPr>
              <a:t>db=pubmed&amp;id=11748933,11700088</a:t>
            </a:r>
            <a:r>
              <a:rPr lang="en-US" dirty="0">
                <a:solidFill>
                  <a:schemeClr val="accent3"/>
                </a:solidFill>
              </a:rPr>
              <a:t>&amp;retmode=xml</a:t>
            </a:r>
          </a:p>
          <a:p>
            <a:pPr marL="0" lvl="1" defTabSz="924916">
              <a:defRPr/>
            </a:pPr>
            <a:endParaRPr lang="en-US" dirty="0">
              <a:solidFill>
                <a:schemeClr val="accent3"/>
              </a:solidFill>
            </a:endParaRPr>
          </a:p>
          <a:p>
            <a:pPr marL="0" marR="0" lvl="1" indent="0" algn="l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https://eutils.ncbi.nlm.nih.gov/entrez/eutils/esearch.fcgi?db=pubmed&amp;term=fentanyl+abuse&amp;retmax=1000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defTabSz="924916">
              <a:defRPr/>
            </a:pPr>
            <a:endParaRPr lang="en-US" dirty="0">
              <a:solidFill>
                <a:schemeClr val="accent3"/>
              </a:solidFill>
            </a:endParaRPr>
          </a:p>
          <a:p>
            <a:pPr marL="0" lvl="1"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83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6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3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5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20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68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8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9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4916">
              <a:defRPr/>
            </a:pPr>
            <a:r>
              <a:rPr lang="en-US" dirty="0"/>
              <a:t>e.g. (Diabetes AND pregnancy) AND ("2016/01/01"[PDAT] : "2016/12/31"[PDAT])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5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2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4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821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7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5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2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0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 of the U.S. Department of Health &amp; Human Services" title="HH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512" y="4743450"/>
            <a:ext cx="535369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44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6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74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D6EC8B-9E95-4567-92FB-64514F577C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5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8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57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20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EC8B-9E95-4567-92FB-64514F577C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673148"/>
            <a:ext cx="9144000" cy="527503"/>
          </a:xfrm>
          <a:prstGeom prst="rect">
            <a:avLst/>
          </a:prstGeom>
          <a:solidFill>
            <a:srgbClr val="205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73148"/>
            <a:ext cx="2994000" cy="4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guide.nlm.nih.gov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guide.nlm.nih.gov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guide.nlm.nih.gov/edirect/install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guide.nlm.nih.gov/classes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guide.nlm.nih.gov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books/NBK179288" TargetMode="External"/><Relationship Id="rId4" Type="http://schemas.openxmlformats.org/officeDocument/2006/relationships/hyperlink" Target="https://eutils.ncbi.nlm.nih.gov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572"/>
            <a:ext cx="7772400" cy="6667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The Insider’s Guide to Accessing NLM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40708"/>
            <a:ext cx="6400800" cy="1031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Download PubMed data your way!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600" y="3562350"/>
            <a:ext cx="7620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600" dirty="0">
              <a:solidFill>
                <a:schemeClr val="tx1"/>
              </a:solidFill>
            </a:endParaRPr>
          </a:p>
          <a:p>
            <a:pPr algn="r"/>
            <a:r>
              <a:rPr lang="en-US" sz="1700" dirty="0">
                <a:solidFill>
                  <a:schemeClr val="tx1"/>
                </a:solidFill>
              </a:rPr>
              <a:t>National Library of Medicine</a:t>
            </a:r>
          </a:p>
          <a:p>
            <a:pPr algn="r"/>
            <a:r>
              <a:rPr lang="en-US" sz="1700" dirty="0">
                <a:solidFill>
                  <a:schemeClr val="tx1"/>
                </a:solidFill>
              </a:rPr>
              <a:t>National Institutes of Health</a:t>
            </a:r>
          </a:p>
          <a:p>
            <a:pPr algn="r"/>
            <a:r>
              <a:rPr lang="en-US" sz="1700" dirty="0">
                <a:solidFill>
                  <a:schemeClr val="tx1"/>
                </a:solidFill>
              </a:rPr>
              <a:t>U.S. Department of Health and Human Services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898" y="1047750"/>
            <a:ext cx="8794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+mj-lt"/>
                <a:ea typeface="+mj-ea"/>
                <a:cs typeface="+mj-cs"/>
              </a:rPr>
              <a:t>Welcome to E-utilities for PubMed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100" y="264871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Mike Davidson, MLS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8" y="2801021"/>
            <a:ext cx="2055559" cy="17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E-utilities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set of tools, routines, and protocols that allow you to interact directly with the data in 20+ NCBI databases, including PubMed, the </a:t>
            </a:r>
            <a:r>
              <a:rPr lang="en-US" dirty="0" err="1"/>
              <a:t>MeSH</a:t>
            </a:r>
            <a:r>
              <a:rPr lang="en-US" dirty="0"/>
              <a:t> database, and PMC.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857250"/>
          </a:xfrm>
        </p:spPr>
        <p:txBody>
          <a:bodyPr/>
          <a:lstStyle/>
          <a:p>
            <a:r>
              <a:rPr lang="en-US" dirty="0"/>
              <a:t>Okay, but what does </a:t>
            </a:r>
            <a:r>
              <a:rPr lang="en-US" b="1" i="1" dirty="0"/>
              <a:t>that </a:t>
            </a:r>
            <a:r>
              <a:rPr lang="en-US" dirty="0"/>
              <a:t>mean?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8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E-utilities API is just a series of rules for querying a database.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2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URLs as Database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query is a URL.</a:t>
            </a:r>
          </a:p>
          <a:p>
            <a:r>
              <a:rPr lang="en-US" dirty="0"/>
              <a:t>The response depends on how you build the URL.</a:t>
            </a:r>
          </a:p>
          <a:p>
            <a:r>
              <a:rPr lang="en-US" dirty="0"/>
              <a:t>There are tools that can build URLs for you, but…</a:t>
            </a:r>
          </a:p>
          <a:p>
            <a:r>
              <a:rPr lang="en-US" dirty="0"/>
              <a:t>First, we need to learn the basics.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three parts of an E-utilities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URL</a:t>
            </a:r>
          </a:p>
          <a:p>
            <a:pPr lvl="1"/>
            <a:r>
              <a:rPr lang="en-US" dirty="0"/>
              <a:t>The address of the E-utilities server</a:t>
            </a:r>
          </a:p>
          <a:p>
            <a:r>
              <a:rPr lang="en-US" dirty="0"/>
              <a:t>Utility name</a:t>
            </a:r>
          </a:p>
          <a:p>
            <a:pPr lvl="1"/>
            <a:r>
              <a:rPr lang="en-US" dirty="0"/>
              <a:t>The specific tool you are using</a:t>
            </a:r>
          </a:p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The details of your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three parts of an E-utilities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Base URL</a:t>
            </a:r>
          </a:p>
          <a:p>
            <a:pPr lvl="1"/>
            <a:r>
              <a:rPr lang="en-US" dirty="0"/>
              <a:t>https://eutils.ncbi.nlm.nih.gov/entrez/eutils/</a:t>
            </a:r>
          </a:p>
          <a:p>
            <a:r>
              <a:rPr lang="en-US" dirty="0"/>
              <a:t>Utility name</a:t>
            </a:r>
          </a:p>
          <a:p>
            <a:pPr lvl="1"/>
            <a:r>
              <a:rPr lang="en-US" dirty="0" err="1"/>
              <a:t>esearch.fcgi</a:t>
            </a:r>
            <a:r>
              <a:rPr lang="en-US" dirty="0"/>
              <a:t>? </a:t>
            </a:r>
          </a:p>
          <a:p>
            <a:r>
              <a:rPr lang="en-US" dirty="0"/>
              <a:t>Parameters</a:t>
            </a:r>
          </a:p>
          <a:p>
            <a:pPr lvl="1"/>
            <a:r>
              <a:rPr lang="en-US" dirty="0" err="1"/>
              <a:t>db</a:t>
            </a:r>
            <a:r>
              <a:rPr lang="en-US" dirty="0"/>
              <a:t>=</a:t>
            </a:r>
            <a:r>
              <a:rPr lang="en-US" dirty="0" err="1"/>
              <a:t>pubmed&amp;term</a:t>
            </a:r>
            <a:r>
              <a:rPr lang="en-US" dirty="0"/>
              <a:t>=“science”[journal]+AND+breast+cancer+AND+2008[</a:t>
            </a:r>
            <a:r>
              <a:rPr lang="en-US" dirty="0" err="1"/>
              <a:t>pdat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02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Base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endParaRPr lang="en-US" dirty="0"/>
          </a:p>
          <a:p>
            <a:pPr marL="0" lvl="1" indent="0" algn="ctr">
              <a:buNone/>
            </a:pPr>
            <a:r>
              <a:rPr lang="en-US" dirty="0"/>
              <a:t>https://eutils.ncbi.nlm.nih.gov/entrez/eutils/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7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E-utilities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of the 9 utilities asks a different kind of question</a:t>
            </a:r>
          </a:p>
          <a:p>
            <a:r>
              <a:rPr lang="en-US" dirty="0" err="1"/>
              <a:t>ESearch</a:t>
            </a:r>
            <a:r>
              <a:rPr lang="en-US" dirty="0"/>
              <a:t> (</a:t>
            </a:r>
            <a:r>
              <a:rPr lang="en-US" dirty="0" err="1"/>
              <a:t>esearch.fcgi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Searches a database and returns a list of unique identifiers (UIDs)</a:t>
            </a:r>
          </a:p>
          <a:p>
            <a:pPr lvl="1"/>
            <a:r>
              <a:rPr lang="en-US" dirty="0"/>
              <a:t>Does NOT retrieve the full records</a:t>
            </a:r>
          </a:p>
          <a:p>
            <a:r>
              <a:rPr lang="en-US" dirty="0" err="1"/>
              <a:t>EFetch</a:t>
            </a:r>
            <a:r>
              <a:rPr lang="en-US" dirty="0"/>
              <a:t> (</a:t>
            </a:r>
            <a:r>
              <a:rPr lang="en-US" dirty="0" err="1"/>
              <a:t>efetch.fcgi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Takes series of UIDs and retrieves the full records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E-utilities Utilities,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8010"/>
            <a:ext cx="5638800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Plus seven more: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EInfo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ECitMatch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EPost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ESpell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ELink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ESummary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EGQuery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300" dirty="0"/>
              <a:t>See </a:t>
            </a:r>
            <a:r>
              <a:rPr lang="en-US" sz="2300" dirty="0">
                <a:hlinkClick r:id="rId3"/>
              </a:rPr>
              <a:t>https://dataguide.nlm.nih.gov</a:t>
            </a:r>
            <a:r>
              <a:rPr lang="en-US" sz="2300" dirty="0"/>
              <a:t> for more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db</a:t>
            </a:r>
            <a:r>
              <a:rPr lang="en-US" dirty="0"/>
              <a:t> (database)</a:t>
            </a:r>
          </a:p>
          <a:p>
            <a:pPr lvl="1"/>
            <a:r>
              <a:rPr lang="en-US" dirty="0" err="1"/>
              <a:t>db</a:t>
            </a:r>
            <a:r>
              <a:rPr lang="en-US" dirty="0"/>
              <a:t>=</a:t>
            </a:r>
            <a:r>
              <a:rPr lang="en-US" dirty="0" err="1"/>
              <a:t>pubmed</a:t>
            </a:r>
            <a:endParaRPr lang="en-US" dirty="0"/>
          </a:p>
          <a:p>
            <a:r>
              <a:rPr lang="en-US" dirty="0"/>
              <a:t>term (search term)</a:t>
            </a:r>
          </a:p>
          <a:p>
            <a:pPr lvl="1"/>
            <a:r>
              <a:rPr lang="en-US" dirty="0"/>
              <a:t>term=“science”[journal]+AND+breast+cancer+AND+2008[</a:t>
            </a:r>
            <a:r>
              <a:rPr lang="en-US" dirty="0" err="1"/>
              <a:t>pdat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1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 at some challenging PubMed questions</a:t>
            </a:r>
          </a:p>
          <a:p>
            <a:r>
              <a:rPr lang="en-US" dirty="0"/>
              <a:t>Introduce you to a possible solution</a:t>
            </a:r>
          </a:p>
          <a:p>
            <a:r>
              <a:rPr lang="en-US" dirty="0"/>
              <a:t>Provide some background</a:t>
            </a:r>
          </a:p>
          <a:p>
            <a:r>
              <a:rPr lang="en-US" dirty="0"/>
              <a:t>Explore some practical tools, which can…</a:t>
            </a:r>
          </a:p>
          <a:p>
            <a:r>
              <a:rPr lang="en-US" dirty="0"/>
              <a:t>Answer our questions!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 (list of UIDs)</a:t>
            </a:r>
          </a:p>
          <a:p>
            <a:pPr lvl="1"/>
            <a:r>
              <a:rPr lang="en-US" dirty="0"/>
              <a:t>id=11748933,11700088</a:t>
            </a:r>
          </a:p>
          <a:p>
            <a:r>
              <a:rPr lang="en-US" dirty="0" err="1"/>
              <a:t>retmode</a:t>
            </a:r>
            <a:r>
              <a:rPr lang="en-US" dirty="0"/>
              <a:t>/</a:t>
            </a:r>
            <a:r>
              <a:rPr lang="en-US" dirty="0" err="1"/>
              <a:t>rettype</a:t>
            </a:r>
            <a:r>
              <a:rPr lang="en-US" dirty="0"/>
              <a:t> (return format)</a:t>
            </a:r>
          </a:p>
          <a:p>
            <a:pPr lvl="1"/>
            <a:r>
              <a:rPr lang="en-US" dirty="0" err="1"/>
              <a:t>retmode</a:t>
            </a:r>
            <a:r>
              <a:rPr lang="en-US" dirty="0"/>
              <a:t>=xml</a:t>
            </a:r>
          </a:p>
          <a:p>
            <a:pPr lvl="1"/>
            <a:r>
              <a:rPr lang="en-US" dirty="0" err="1"/>
              <a:t>retmode</a:t>
            </a:r>
            <a:r>
              <a:rPr lang="en-US" dirty="0"/>
              <a:t>=</a:t>
            </a:r>
            <a:r>
              <a:rPr lang="en-US" dirty="0" err="1"/>
              <a:t>text&amp;rettype</a:t>
            </a:r>
            <a:r>
              <a:rPr lang="en-US" dirty="0"/>
              <a:t>=abstract</a:t>
            </a:r>
          </a:p>
          <a:p>
            <a:r>
              <a:rPr lang="en-US" dirty="0"/>
              <a:t>Plus lots and lots more</a:t>
            </a:r>
          </a:p>
          <a:p>
            <a:pPr lvl="1"/>
            <a:r>
              <a:rPr lang="en-US" dirty="0">
                <a:hlinkClick r:id="rId3"/>
              </a:rPr>
              <a:t>https://dataguide.nlm.nih.gov</a:t>
            </a:r>
            <a:r>
              <a:rPr lang="en-US" dirty="0"/>
              <a:t> for full documentation.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0352" y="1063229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2"/>
                </a:solidFill>
              </a:rPr>
              <a:t>https://eutils.ncbi.nlm.nih.gov/entrez/eutils/</a:t>
            </a:r>
            <a:r>
              <a:rPr lang="en-US" sz="2700" dirty="0">
                <a:solidFill>
                  <a:schemeClr val="bg1"/>
                </a:solidFill>
              </a:rPr>
              <a:t>esearch.fcgi?db=pubmed&amp;term=science[journal]+AND+breast+cancer+AND+2008[pdat]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352" y="106551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2"/>
                </a:solidFill>
              </a:rPr>
              <a:t>https://eutils.ncbi.nlm.nih.gov/entrez/eutils/</a:t>
            </a:r>
            <a:r>
              <a:rPr lang="en-US" sz="2700" dirty="0">
                <a:solidFill>
                  <a:schemeClr val="accent2"/>
                </a:solidFill>
              </a:rPr>
              <a:t>esearch.fcgi?</a:t>
            </a:r>
            <a:r>
              <a:rPr lang="en-US" sz="2700" dirty="0">
                <a:solidFill>
                  <a:schemeClr val="bg1"/>
                </a:solidFill>
              </a:rPr>
              <a:t>db=pubmed&amp;term=science[journal]+AND+breast+cancer+AND+2008[pdat]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352" y="106070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2"/>
                </a:solidFill>
              </a:rPr>
              <a:t>https://eutils.ncbi.nlm.nih.gov/</a:t>
            </a:r>
            <a:r>
              <a:rPr lang="en-US" sz="2700" dirty="0" err="1">
                <a:solidFill>
                  <a:schemeClr val="tx2"/>
                </a:solidFill>
              </a:rPr>
              <a:t>entrez</a:t>
            </a:r>
            <a:r>
              <a:rPr lang="en-US" sz="2700" dirty="0">
                <a:solidFill>
                  <a:schemeClr val="tx2"/>
                </a:solidFill>
              </a:rPr>
              <a:t>/</a:t>
            </a:r>
            <a:r>
              <a:rPr lang="en-US" sz="2700" dirty="0" err="1">
                <a:solidFill>
                  <a:schemeClr val="tx2"/>
                </a:solidFill>
              </a:rPr>
              <a:t>eutils</a:t>
            </a:r>
            <a:r>
              <a:rPr lang="en-US" sz="2700" dirty="0">
                <a:solidFill>
                  <a:schemeClr val="tx2"/>
                </a:solidFill>
              </a:rPr>
              <a:t>/</a:t>
            </a:r>
            <a:r>
              <a:rPr lang="en-US" sz="2700" dirty="0" err="1">
                <a:solidFill>
                  <a:schemeClr val="accent2"/>
                </a:solidFill>
              </a:rPr>
              <a:t>esearch.fcgi?</a:t>
            </a:r>
            <a:r>
              <a:rPr lang="en-US" sz="2700" dirty="0" err="1">
                <a:solidFill>
                  <a:schemeClr val="accent5"/>
                </a:solidFill>
              </a:rPr>
              <a:t>db</a:t>
            </a:r>
            <a:r>
              <a:rPr lang="en-US" sz="2700" dirty="0">
                <a:solidFill>
                  <a:schemeClr val="accent5"/>
                </a:solidFill>
              </a:rPr>
              <a:t>=</a:t>
            </a:r>
            <a:r>
              <a:rPr lang="en-US" sz="2700" dirty="0" err="1">
                <a:solidFill>
                  <a:schemeClr val="accent5"/>
                </a:solidFill>
              </a:rPr>
              <a:t>pubmed&amp;term</a:t>
            </a:r>
            <a:r>
              <a:rPr lang="en-US" sz="2700" dirty="0">
                <a:solidFill>
                  <a:schemeClr val="accent5"/>
                </a:solidFill>
              </a:rPr>
              <a:t>=“science”[journal]+AND+breast+cancer+AND+2008[</a:t>
            </a:r>
            <a:r>
              <a:rPr lang="en-US" sz="2700" dirty="0" err="1">
                <a:solidFill>
                  <a:schemeClr val="accent5"/>
                </a:solidFill>
              </a:rPr>
              <a:t>pdat</a:t>
            </a:r>
            <a:r>
              <a:rPr lang="en-US" sz="2700" dirty="0">
                <a:solidFill>
                  <a:schemeClr val="accent5"/>
                </a:solidFill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352" y="106070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https://eutils.ncbi.nlm.nih.gov/</a:t>
            </a:r>
            <a:r>
              <a:rPr lang="en-US" sz="2700" dirty="0" err="1"/>
              <a:t>entrez</a:t>
            </a:r>
            <a:r>
              <a:rPr lang="en-US" sz="2700" dirty="0"/>
              <a:t>/</a:t>
            </a:r>
            <a:r>
              <a:rPr lang="en-US" sz="2700" dirty="0" err="1"/>
              <a:t>eutils</a:t>
            </a:r>
            <a:r>
              <a:rPr lang="en-US" sz="2700" dirty="0"/>
              <a:t>/</a:t>
            </a:r>
            <a:r>
              <a:rPr lang="en-US" sz="2700" dirty="0" err="1"/>
              <a:t>esearch.fcgi?db</a:t>
            </a:r>
            <a:r>
              <a:rPr lang="en-US" sz="2700" dirty="0"/>
              <a:t>=</a:t>
            </a:r>
            <a:r>
              <a:rPr lang="en-US" sz="2700" dirty="0" err="1"/>
              <a:t>pubmed&amp;term</a:t>
            </a:r>
            <a:r>
              <a:rPr lang="en-US" sz="2700" dirty="0"/>
              <a:t>=“science”[journal]+AND+breast+cancer+AND+2008[pdat]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Parts…Together!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21</a:t>
            </a:fld>
            <a:endParaRPr lang="en-US"/>
          </a:p>
        </p:txBody>
      </p:sp>
      <p:sp>
        <p:nvSpPr>
          <p:cNvPr id="17" name="Base URL Label"/>
          <p:cNvSpPr txBox="1">
            <a:spLocks/>
          </p:cNvSpPr>
          <p:nvPr/>
        </p:nvSpPr>
        <p:spPr>
          <a:xfrm>
            <a:off x="457200" y="3483864"/>
            <a:ext cx="8229600" cy="1108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tx2"/>
                </a:solidFill>
              </a:rPr>
              <a:t>Base URL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+ Utility Name + Parameters =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E-utilities URL!</a:t>
            </a:r>
          </a:p>
        </p:txBody>
      </p:sp>
      <p:sp>
        <p:nvSpPr>
          <p:cNvPr id="16" name="Utility Name Label"/>
          <p:cNvSpPr txBox="1">
            <a:spLocks/>
          </p:cNvSpPr>
          <p:nvPr/>
        </p:nvSpPr>
        <p:spPr>
          <a:xfrm>
            <a:off x="457200" y="3483864"/>
            <a:ext cx="8229600" cy="1108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tx2"/>
                </a:solidFill>
              </a:rPr>
              <a:t>Base URL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Utility Name </a:t>
            </a:r>
            <a:r>
              <a:rPr lang="en-US" dirty="0">
                <a:solidFill>
                  <a:schemeClr val="bg1"/>
                </a:solidFill>
              </a:rPr>
              <a:t>+ Parameters =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E-utilities URL!</a:t>
            </a:r>
          </a:p>
        </p:txBody>
      </p:sp>
      <p:sp>
        <p:nvSpPr>
          <p:cNvPr id="3" name="Parameters Label"/>
          <p:cNvSpPr>
            <a:spLocks noGrp="1"/>
          </p:cNvSpPr>
          <p:nvPr>
            <p:ph idx="1"/>
          </p:nvPr>
        </p:nvSpPr>
        <p:spPr>
          <a:xfrm>
            <a:off x="457200" y="3486150"/>
            <a:ext cx="8229600" cy="1108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Base URL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Utility Name </a:t>
            </a:r>
            <a:r>
              <a:rPr lang="en-US" dirty="0"/>
              <a:t>+ </a:t>
            </a:r>
            <a:r>
              <a:rPr lang="en-US" dirty="0">
                <a:solidFill>
                  <a:schemeClr val="accent5"/>
                </a:solidFill>
              </a:rPr>
              <a:t>Parameters</a:t>
            </a:r>
            <a:r>
              <a:rPr lang="en-US" dirty="0">
                <a:solidFill>
                  <a:schemeClr val="bg1"/>
                </a:solidFill>
              </a:rPr>
              <a:t> =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E-utilities URL!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3483864"/>
            <a:ext cx="8229600" cy="1108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tx2"/>
                </a:solidFill>
              </a:rPr>
              <a:t>Base URL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Utility Name </a:t>
            </a:r>
            <a:r>
              <a:rPr lang="en-US" dirty="0"/>
              <a:t>+ </a:t>
            </a:r>
            <a:r>
              <a:rPr lang="en-US" dirty="0">
                <a:solidFill>
                  <a:schemeClr val="accent5"/>
                </a:solidFill>
              </a:rPr>
              <a:t>Parameters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=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/>
              <a:t>E-utilities URL!</a:t>
            </a:r>
          </a:p>
        </p:txBody>
      </p:sp>
    </p:spTree>
    <p:extLst>
      <p:ext uri="{BB962C8B-B14F-4D97-AF65-F5344CB8AC3E}">
        <p14:creationId xmlns:p14="http://schemas.microsoft.com/office/powerpoint/2010/main" val="4749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0" grpId="0"/>
      <p:bldP spid="10" grpId="1"/>
      <p:bldP spid="6" grpId="0"/>
      <p:bldP spid="6" grpId="1"/>
      <p:bldP spid="9" grpId="0"/>
      <p:bldP spid="17" grpId="0"/>
      <p:bldP spid="16" grpId="0"/>
      <p:bldP spid="3" grpId="0" uiExpand="1" build="p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E-utilities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pop it in your browser and see what happens!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4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E-utilities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24360"/>
            <a:ext cx="83820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https://eutils.ncbi.nlm.nih.gov/entrez/eutils/</a:t>
            </a:r>
            <a:r>
              <a:rPr lang="en-US" sz="2800" dirty="0">
                <a:solidFill>
                  <a:schemeClr val="accent2"/>
                </a:solidFill>
              </a:rPr>
              <a:t>efetch.fcgi?</a:t>
            </a:r>
            <a:r>
              <a:rPr lang="en-US" sz="2800" dirty="0">
                <a:solidFill>
                  <a:schemeClr val="accent3"/>
                </a:solidFill>
              </a:rPr>
              <a:t>db=pubmed&amp;id=11748933,11700088&amp;retmode=text&amp;rettype=abstract</a:t>
            </a:r>
          </a:p>
          <a:p>
            <a:pPr marL="0" indent="0">
              <a:buNone/>
            </a:pP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99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real</a:t>
            </a:r>
            <a:r>
              <a:rPr lang="en-US" dirty="0"/>
              <a:t> power of E-utilities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multiple URLs in sequence</a:t>
            </a:r>
          </a:p>
          <a:p>
            <a:r>
              <a:rPr lang="en-US" dirty="0"/>
              <a:t>Using E-utilities in a programming environment</a:t>
            </a:r>
          </a:p>
          <a:p>
            <a:pPr lvl="1"/>
            <a:r>
              <a:rPr lang="en-US" dirty="0"/>
              <a:t>Don’t have to create each URL by hand</a:t>
            </a:r>
          </a:p>
          <a:p>
            <a:pPr lvl="1"/>
            <a:r>
              <a:rPr lang="en-US" dirty="0"/>
              <a:t>More options for easily manipulating output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61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962150"/>
            <a:ext cx="8229600" cy="1390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/>
              <a:t>But wait…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E-utilities in a 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a programming language</a:t>
            </a:r>
          </a:p>
          <a:p>
            <a:r>
              <a:rPr lang="en-US" dirty="0"/>
              <a:t>Develop functions that create E-utilities URLs</a:t>
            </a:r>
          </a:p>
          <a:p>
            <a:r>
              <a:rPr lang="en-US" dirty="0"/>
              <a:t>Call functions that send URLs to the E-utilities server</a:t>
            </a:r>
          </a:p>
          <a:p>
            <a:r>
              <a:rPr lang="en-US" dirty="0"/>
              <a:t>Parse the XML response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uiExpand="1" build="p"/>
      <p:bldP spid="3" grpId="1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Developed by NCBI</a:t>
            </a:r>
          </a:p>
          <a:p>
            <a:r>
              <a:rPr lang="en-US" dirty="0"/>
              <a:t>Set of tools with the E-utilities URL creation rules built in</a:t>
            </a:r>
          </a:p>
          <a:p>
            <a:r>
              <a:rPr lang="en-US" dirty="0"/>
              <a:t>Can extract the specific data you need from the PubMed XML</a:t>
            </a:r>
          </a:p>
          <a:p>
            <a:r>
              <a:rPr lang="en-US" dirty="0"/>
              <a:t>Beginner-friendly, but very powerful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3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I need to get started with EDirect?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Unix command line terminal</a:t>
            </a:r>
          </a:p>
          <a:p>
            <a:pPr lvl="1"/>
            <a:r>
              <a:rPr lang="en-US" dirty="0"/>
              <a:t>Mac OS X, Linux: Built in</a:t>
            </a:r>
          </a:p>
          <a:p>
            <a:pPr lvl="1"/>
            <a:r>
              <a:rPr lang="en-US" dirty="0"/>
              <a:t>Windows: install Cygwin, a free Unix terminal</a:t>
            </a:r>
          </a:p>
          <a:p>
            <a:r>
              <a:rPr lang="en-US" dirty="0"/>
              <a:t>EDirect installation package</a:t>
            </a:r>
          </a:p>
          <a:p>
            <a:pPr lvl="1"/>
            <a:r>
              <a:rPr lang="en-US" dirty="0"/>
              <a:t>For instructions, see: </a:t>
            </a:r>
            <a:r>
              <a:rPr lang="en-US" dirty="0">
                <a:hlinkClick r:id="rId3"/>
              </a:rPr>
              <a:t>https://dataguide.nlm.nih.gov/edirect/install.html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22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I need to know to use EDirect?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knowledge of Unix</a:t>
            </a:r>
          </a:p>
          <a:p>
            <a:pPr lvl="1"/>
            <a:r>
              <a:rPr lang="en-US" dirty="0"/>
              <a:t>Or, someone to answer questions for you</a:t>
            </a:r>
          </a:p>
          <a:p>
            <a:pPr lvl="1"/>
            <a:r>
              <a:rPr lang="en-US" dirty="0"/>
              <a:t>Lots of help online</a:t>
            </a:r>
          </a:p>
          <a:p>
            <a:r>
              <a:rPr lang="en-US" dirty="0"/>
              <a:t>Some </a:t>
            </a:r>
            <a:r>
              <a:rPr lang="en-US"/>
              <a:t>familiarity with XML</a:t>
            </a:r>
            <a:endParaRPr lang="en-US" dirty="0"/>
          </a:p>
          <a:p>
            <a:r>
              <a:rPr lang="en-US" dirty="0"/>
              <a:t>Some programming (Perl, Python) knowledge</a:t>
            </a:r>
          </a:p>
          <a:p>
            <a:pPr lvl="1"/>
            <a:r>
              <a:rPr lang="en-US" dirty="0"/>
              <a:t>Helpful but not required</a:t>
            </a:r>
          </a:p>
          <a:p>
            <a:r>
              <a:rPr lang="en-US" dirty="0"/>
              <a:t>The more you know, the more you can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5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EDirect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Blank Prompt">
            <a:extLst>
              <a:ext uri="{FF2B5EF4-FFF2-40B4-BE49-F238E27FC236}">
                <a16:creationId xmlns:a16="http://schemas.microsoft.com/office/drawing/2014/main" id="{487371C5-334C-4BDC-8E0C-A5B479B08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4" y="1014973"/>
            <a:ext cx="8580952" cy="36095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0ED803-0D19-41CC-9D2D-1DA0FFEDF414}"/>
              </a:ext>
            </a:extLst>
          </p:cNvPr>
          <p:cNvSpPr/>
          <p:nvPr/>
        </p:nvSpPr>
        <p:spPr>
          <a:xfrm>
            <a:off x="381000" y="1581150"/>
            <a:ext cx="2286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arch">
            <a:extLst>
              <a:ext uri="{FF2B5EF4-FFF2-40B4-BE49-F238E27FC236}">
                <a16:creationId xmlns:a16="http://schemas.microsoft.com/office/drawing/2014/main" id="{D31AACE1-B8A0-47BE-9436-4EEFD724D0D2}"/>
              </a:ext>
            </a:extLst>
          </p:cNvPr>
          <p:cNvSpPr txBox="1"/>
          <p:nvPr/>
        </p:nvSpPr>
        <p:spPr>
          <a:xfrm>
            <a:off x="304800" y="1527048"/>
            <a:ext cx="731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esearch</a:t>
            </a:r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–</a:t>
            </a:r>
            <a:r>
              <a:rPr lang="en-US" sz="1100" dirty="0" err="1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db</a:t>
            </a:r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pubmed</a:t>
            </a:r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–query "fentanyl abuse"</a:t>
            </a:r>
          </a:p>
        </p:txBody>
      </p:sp>
      <p:sp>
        <p:nvSpPr>
          <p:cNvPr id="12" name="Results">
            <a:extLst>
              <a:ext uri="{FF2B5EF4-FFF2-40B4-BE49-F238E27FC236}">
                <a16:creationId xmlns:a16="http://schemas.microsoft.com/office/drawing/2014/main" id="{1B0F191E-EA0F-42B8-82A2-FBBE53F68731}"/>
              </a:ext>
            </a:extLst>
          </p:cNvPr>
          <p:cNvSpPr txBox="1"/>
          <p:nvPr/>
        </p:nvSpPr>
        <p:spPr>
          <a:xfrm>
            <a:off x="228600" y="1701231"/>
            <a:ext cx="9067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&lt;ENTREZ_DIRECT&gt;</a:t>
            </a:r>
          </a:p>
          <a:p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 &lt;Db&gt;</a:t>
            </a:r>
            <a:r>
              <a:rPr lang="en-US" sz="1100" dirty="0" err="1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pubmed</a:t>
            </a:r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&lt;/Db&gt;</a:t>
            </a:r>
          </a:p>
          <a:p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 &lt;</a:t>
            </a:r>
            <a:r>
              <a:rPr lang="en-US" sz="1100" dirty="0" err="1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WebEnv</a:t>
            </a:r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&gt;NCID_1_219455512_130.14.18.34_9001_1516220928_859419657_0MetA0_S_MegaStore_F_1&lt;/</a:t>
            </a:r>
            <a:r>
              <a:rPr lang="en-US" sz="1100" dirty="0" err="1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WebEnv</a:t>
            </a:r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 &lt;</a:t>
            </a:r>
            <a:r>
              <a:rPr lang="en-US" sz="1100" dirty="0" err="1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QueryKey</a:t>
            </a:r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&gt;1&lt;/</a:t>
            </a:r>
            <a:r>
              <a:rPr lang="en-US" sz="1100" dirty="0" err="1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QueryKey</a:t>
            </a:r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 &lt;Count&gt;820&lt;/Count&gt;</a:t>
            </a:r>
          </a:p>
          <a:p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 &lt;Step&gt;1&lt;/Step&gt;</a:t>
            </a:r>
          </a:p>
          <a:p>
            <a:r>
              <a:rPr lang="en-US" sz="1100" dirty="0">
                <a:solidFill>
                  <a:schemeClr val="bg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&lt;/ENTREZ_DIRECT&gt;</a:t>
            </a:r>
          </a:p>
        </p:txBody>
      </p:sp>
      <p:pic>
        <p:nvPicPr>
          <p:cNvPr id="15" name="Second Prompt">
            <a:extLst>
              <a:ext uri="{FF2B5EF4-FFF2-40B4-BE49-F238E27FC236}">
                <a16:creationId xmlns:a16="http://schemas.microsoft.com/office/drawing/2014/main" id="{3FAA66E8-10C4-4BFD-893B-FF8CD41A9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4" r="68648" b="77981"/>
          <a:stretch/>
        </p:blipFill>
        <p:spPr>
          <a:xfrm>
            <a:off x="281524" y="2952750"/>
            <a:ext cx="2690276" cy="4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I get “X” out of PubMed in “Y” format?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07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8229600" cy="857250"/>
          </a:xfrm>
        </p:spPr>
        <p:txBody>
          <a:bodyPr/>
          <a:lstStyle/>
          <a:p>
            <a:r>
              <a:rPr lang="en-US" dirty="0"/>
              <a:t>Don’t Panic!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It’s all going to be okay.</a:t>
            </a: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dirty="0"/>
              <a:t>(I promise!)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did the URLs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675"/>
            <a:ext cx="8420100" cy="457199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$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esearch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-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db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pubmed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-query “fentanyl abuse”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2968706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en-US" sz="2800" dirty="0">
                <a:solidFill>
                  <a:schemeClr val="tx2"/>
                </a:solidFill>
              </a:rPr>
              <a:t>https://eutils.ncbi.nlm.nih.gov/entrez/eutils/</a:t>
            </a:r>
            <a:r>
              <a:rPr lang="en-US" sz="2800" dirty="0">
                <a:solidFill>
                  <a:schemeClr val="accent2"/>
                </a:solidFill>
              </a:rPr>
              <a:t>esearch.fcgi?</a:t>
            </a:r>
            <a:r>
              <a:rPr lang="en-US" sz="2800" dirty="0">
                <a:solidFill>
                  <a:schemeClr val="accent3"/>
                </a:solidFill>
              </a:rPr>
              <a:t>db=pubmed&amp;term=fentanyl+abuse</a:t>
            </a:r>
            <a:endParaRPr lang="en-US" dirty="0"/>
          </a:p>
        </p:txBody>
      </p:sp>
      <p:sp>
        <p:nvSpPr>
          <p:cNvPr id="7" name="esearch"/>
          <p:cNvSpPr/>
          <p:nvPr/>
        </p:nvSpPr>
        <p:spPr>
          <a:xfrm>
            <a:off x="838200" y="1200151"/>
            <a:ext cx="1447800" cy="457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earch.fcgi?"/>
          <p:cNvSpPr/>
          <p:nvPr/>
        </p:nvSpPr>
        <p:spPr>
          <a:xfrm>
            <a:off x="6781800" y="3028949"/>
            <a:ext cx="1981200" cy="457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ubmed"/>
          <p:cNvSpPr/>
          <p:nvPr/>
        </p:nvSpPr>
        <p:spPr>
          <a:xfrm>
            <a:off x="2286000" y="1200150"/>
            <a:ext cx="2057400" cy="457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b=pubmed"/>
          <p:cNvSpPr/>
          <p:nvPr/>
        </p:nvSpPr>
        <p:spPr>
          <a:xfrm>
            <a:off x="304800" y="3467100"/>
            <a:ext cx="1828800" cy="457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h1n1 asthma&quot;"/>
          <p:cNvSpPr/>
          <p:nvPr/>
        </p:nvSpPr>
        <p:spPr>
          <a:xfrm>
            <a:off x="5867400" y="1200150"/>
            <a:ext cx="2667000" cy="457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rm=h1n1+asthma"/>
          <p:cNvSpPr/>
          <p:nvPr/>
        </p:nvSpPr>
        <p:spPr>
          <a:xfrm>
            <a:off x="2286000" y="3448050"/>
            <a:ext cx="3200400" cy="457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did the URLs go?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06983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$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efetch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-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db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pubmed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–id 27196667,26954292,26768169,26552130,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26437235,26400564,26364787,26284230,26227404 –format 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" y="259437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en-US" sz="2800" dirty="0">
                <a:solidFill>
                  <a:schemeClr val="tx2"/>
                </a:solidFill>
              </a:rPr>
              <a:t>https://eutils.ncbi.nlm.nih.gov/entrez/eutils/</a:t>
            </a:r>
            <a:r>
              <a:rPr lang="en-US" sz="2800" dirty="0">
                <a:solidFill>
                  <a:schemeClr val="accent2"/>
                </a:solidFill>
              </a:rPr>
              <a:t>efetch.fcgi?</a:t>
            </a:r>
            <a:r>
              <a:rPr lang="en-US" sz="2800" dirty="0">
                <a:solidFill>
                  <a:schemeClr val="accent3"/>
                </a:solidFill>
              </a:rPr>
              <a:t>db=pubmed&amp;id=27196667,26954292,26768169,26552130,26437235,26400564,26364787,26284230,26227404&amp;retmode=xml</a:t>
            </a:r>
            <a:endParaRPr lang="en-US" dirty="0"/>
          </a:p>
        </p:txBody>
      </p:sp>
      <p:sp>
        <p:nvSpPr>
          <p:cNvPr id="7" name="esearch"/>
          <p:cNvSpPr/>
          <p:nvPr/>
        </p:nvSpPr>
        <p:spPr>
          <a:xfrm>
            <a:off x="762000" y="1200152"/>
            <a:ext cx="914400" cy="2766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earch.fcgi?"/>
          <p:cNvSpPr/>
          <p:nvPr/>
        </p:nvSpPr>
        <p:spPr>
          <a:xfrm>
            <a:off x="6972300" y="2655927"/>
            <a:ext cx="1752600" cy="426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ubmed"/>
          <p:cNvSpPr/>
          <p:nvPr/>
        </p:nvSpPr>
        <p:spPr>
          <a:xfrm>
            <a:off x="1718310" y="1200150"/>
            <a:ext cx="1329690" cy="2766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b=pubmed"/>
          <p:cNvSpPr/>
          <p:nvPr/>
        </p:nvSpPr>
        <p:spPr>
          <a:xfrm>
            <a:off x="506730" y="3082286"/>
            <a:ext cx="1828800" cy="457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h1n1 asthma&quot;"/>
          <p:cNvSpPr/>
          <p:nvPr/>
        </p:nvSpPr>
        <p:spPr>
          <a:xfrm>
            <a:off x="6362700" y="1420240"/>
            <a:ext cx="1485900" cy="312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rm=h1n1+asthma"/>
          <p:cNvSpPr/>
          <p:nvPr/>
        </p:nvSpPr>
        <p:spPr>
          <a:xfrm>
            <a:off x="746760" y="3953051"/>
            <a:ext cx="2057400" cy="457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id=..."/>
          <p:cNvSpPr/>
          <p:nvPr/>
        </p:nvSpPr>
        <p:spPr>
          <a:xfrm flipH="1">
            <a:off x="506730" y="3082286"/>
            <a:ext cx="8218170" cy="870765"/>
          </a:xfrm>
          <a:prstGeom prst="corner">
            <a:avLst>
              <a:gd name="adj1" fmla="val 48174"/>
              <a:gd name="adj2" fmla="val 70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-id"/>
          <p:cNvSpPr/>
          <p:nvPr/>
        </p:nvSpPr>
        <p:spPr>
          <a:xfrm>
            <a:off x="499872" y="1200151"/>
            <a:ext cx="7882128" cy="543305"/>
          </a:xfrm>
          <a:custGeom>
            <a:avLst/>
            <a:gdLst>
              <a:gd name="connsiteX0" fmla="*/ 0 w 7882128"/>
              <a:gd name="connsiteY0" fmla="*/ 518160 h 518160"/>
              <a:gd name="connsiteX1" fmla="*/ 5839968 w 7882128"/>
              <a:gd name="connsiteY1" fmla="*/ 518160 h 518160"/>
              <a:gd name="connsiteX2" fmla="*/ 5839968 w 7882128"/>
              <a:gd name="connsiteY2" fmla="*/ 231648 h 518160"/>
              <a:gd name="connsiteX3" fmla="*/ 7882128 w 7882128"/>
              <a:gd name="connsiteY3" fmla="*/ 231648 h 518160"/>
              <a:gd name="connsiteX4" fmla="*/ 7882128 w 7882128"/>
              <a:gd name="connsiteY4" fmla="*/ 0 h 518160"/>
              <a:gd name="connsiteX5" fmla="*/ 2578608 w 7882128"/>
              <a:gd name="connsiteY5" fmla="*/ 0 h 518160"/>
              <a:gd name="connsiteX6" fmla="*/ 2578608 w 7882128"/>
              <a:gd name="connsiteY6" fmla="*/ 225552 h 518160"/>
              <a:gd name="connsiteX7" fmla="*/ 6096 w 7882128"/>
              <a:gd name="connsiteY7" fmla="*/ 225552 h 518160"/>
              <a:gd name="connsiteX8" fmla="*/ 0 w 7882128"/>
              <a:gd name="connsiteY8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2128" h="518160">
                <a:moveTo>
                  <a:pt x="0" y="518160"/>
                </a:moveTo>
                <a:lnTo>
                  <a:pt x="5839968" y="518160"/>
                </a:lnTo>
                <a:lnTo>
                  <a:pt x="5839968" y="231648"/>
                </a:lnTo>
                <a:lnTo>
                  <a:pt x="7882128" y="231648"/>
                </a:lnTo>
                <a:lnTo>
                  <a:pt x="7882128" y="0"/>
                </a:lnTo>
                <a:lnTo>
                  <a:pt x="2578608" y="0"/>
                </a:lnTo>
                <a:lnTo>
                  <a:pt x="2578608" y="225552"/>
                </a:lnTo>
                <a:lnTo>
                  <a:pt x="6096" y="225552"/>
                </a:lnTo>
                <a:lnTo>
                  <a:pt x="0" y="51816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5" grpId="0" animBg="1"/>
      <p:bldP spid="5" grpId="1" animBg="1"/>
      <p:bldP spid="35" grpId="0" animBg="1"/>
      <p:bldP spid="3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Putting EDirect commands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100" y="1209677"/>
            <a:ext cx="8305800" cy="1066799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$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esearch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-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db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pubmed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-query “fentanyl abuse” | \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&gt;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efetch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–format xml</a:t>
            </a:r>
          </a:p>
        </p:txBody>
      </p:sp>
      <p:sp>
        <p:nvSpPr>
          <p:cNvPr id="6" name="pubmed"/>
          <p:cNvSpPr/>
          <p:nvPr/>
        </p:nvSpPr>
        <p:spPr>
          <a:xfrm>
            <a:off x="7962900" y="1209677"/>
            <a:ext cx="762000" cy="457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Answering questions with E-utilities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/>
          <a:lstStyle/>
          <a:p>
            <a:r>
              <a:rPr lang="en-US" dirty="0"/>
              <a:t>Active authors on a topic</a:t>
            </a:r>
          </a:p>
          <a:p>
            <a:r>
              <a:rPr lang="en-US" dirty="0"/>
              <a:t>Agencies funding a topic</a:t>
            </a:r>
          </a:p>
          <a:p>
            <a:r>
              <a:rPr lang="en-US"/>
              <a:t>Comparing two Results </a:t>
            </a:r>
            <a:r>
              <a:rPr lang="en-US" dirty="0"/>
              <a:t>by </a:t>
            </a:r>
            <a:r>
              <a:rPr lang="en-US"/>
              <a:t>Year histograms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9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authors on a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5" name="Blank Prompt">
            <a:extLst>
              <a:ext uri="{FF2B5EF4-FFF2-40B4-BE49-F238E27FC236}">
                <a16:creationId xmlns:a16="http://schemas.microsoft.com/office/drawing/2014/main" id="{C731C158-5E5C-4A72-84F5-F07B1CD9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1197864"/>
            <a:ext cx="8092165" cy="3403919"/>
          </a:xfrm>
          <a:prstGeom prst="rect">
            <a:avLst/>
          </a:prstGeom>
        </p:spPr>
      </p:pic>
      <p:pic>
        <p:nvPicPr>
          <p:cNvPr id="20" name="Script">
            <a:extLst>
              <a:ext uri="{FF2B5EF4-FFF2-40B4-BE49-F238E27FC236}">
                <a16:creationId xmlns:a16="http://schemas.microsoft.com/office/drawing/2014/main" id="{8024D542-05DE-44DB-9335-3D00BBE25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1197864"/>
            <a:ext cx="8092165" cy="3403919"/>
          </a:xfrm>
          <a:prstGeom prst="rect">
            <a:avLst/>
          </a:prstGeom>
        </p:spPr>
      </p:pic>
      <p:pic>
        <p:nvPicPr>
          <p:cNvPr id="9" name="Results">
            <a:extLst>
              <a:ext uri="{FF2B5EF4-FFF2-40B4-BE49-F238E27FC236}">
                <a16:creationId xmlns:a16="http://schemas.microsoft.com/office/drawing/2014/main" id="{7A1C5EAA-80DA-4A07-BEC0-15E91E699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1197864"/>
            <a:ext cx="8092165" cy="34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Agencies funding a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5" name="Blank Prompt">
            <a:extLst>
              <a:ext uri="{FF2B5EF4-FFF2-40B4-BE49-F238E27FC236}">
                <a16:creationId xmlns:a16="http://schemas.microsoft.com/office/drawing/2014/main" id="{C731C158-5E5C-4A72-84F5-F07B1CD9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1197864"/>
            <a:ext cx="8092165" cy="3403919"/>
          </a:xfrm>
          <a:prstGeom prst="rect">
            <a:avLst/>
          </a:prstGeom>
        </p:spPr>
      </p:pic>
      <p:pic>
        <p:nvPicPr>
          <p:cNvPr id="5" name="Script">
            <a:extLst>
              <a:ext uri="{FF2B5EF4-FFF2-40B4-BE49-F238E27FC236}">
                <a16:creationId xmlns:a16="http://schemas.microsoft.com/office/drawing/2014/main" id="{B1D05FE0-51F8-4C11-BF89-889F01956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1197864"/>
            <a:ext cx="8092165" cy="3403919"/>
          </a:xfrm>
          <a:prstGeom prst="rect">
            <a:avLst/>
          </a:prstGeom>
        </p:spPr>
      </p:pic>
      <p:pic>
        <p:nvPicPr>
          <p:cNvPr id="7" name="Results">
            <a:extLst>
              <a:ext uri="{FF2B5EF4-FFF2-40B4-BE49-F238E27FC236}">
                <a16:creationId xmlns:a16="http://schemas.microsoft.com/office/drawing/2014/main" id="{68A7BEDF-5988-46A2-95E0-BB30B371A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1197864"/>
            <a:ext cx="8092165" cy="34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Results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46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E-utilities: the bigger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rot="5400000">
            <a:off x="4216055" y="-671392"/>
            <a:ext cx="657463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4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Unix Terminal</a:t>
            </a:r>
          </a:p>
        </p:txBody>
      </p:sp>
      <p:sp>
        <p:nvSpPr>
          <p:cNvPr id="8" name="Freeform 7"/>
          <p:cNvSpPr/>
          <p:nvPr/>
        </p:nvSpPr>
        <p:spPr>
          <a:xfrm rot="5400000">
            <a:off x="4169899" y="154904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EDirect</a:t>
            </a:r>
          </a:p>
        </p:txBody>
      </p:sp>
      <p:sp>
        <p:nvSpPr>
          <p:cNvPr id="9" name="Freeform 8"/>
          <p:cNvSpPr/>
          <p:nvPr/>
        </p:nvSpPr>
        <p:spPr>
          <a:xfrm rot="5400000">
            <a:off x="4169899" y="981200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E-utilities API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3668419"/>
            <a:ext cx="2642616" cy="772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PubMed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319698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145994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972290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E-utilities: the bigger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rot="5400000">
            <a:off x="4216057" y="-671391"/>
            <a:ext cx="657463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4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R</a:t>
            </a:r>
            <a:endParaRPr lang="en-US" sz="2000" kern="1200" dirty="0"/>
          </a:p>
        </p:txBody>
      </p:sp>
      <p:sp>
        <p:nvSpPr>
          <p:cNvPr id="8" name="Freeform 7"/>
          <p:cNvSpPr/>
          <p:nvPr/>
        </p:nvSpPr>
        <p:spPr>
          <a:xfrm rot="5400000">
            <a:off x="4169900" y="154904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/>
              <a:t>RISmed</a:t>
            </a:r>
            <a:r>
              <a:rPr lang="en-US" sz="2400" kern="1200" dirty="0"/>
              <a:t>, </a:t>
            </a:r>
            <a:r>
              <a:rPr lang="en-US" sz="2400" kern="1200" dirty="0" err="1"/>
              <a:t>rentrez</a:t>
            </a:r>
            <a:r>
              <a:rPr lang="en-US" sz="2400" kern="1200" dirty="0"/>
              <a:t>, etc.</a:t>
            </a:r>
          </a:p>
        </p:txBody>
      </p:sp>
      <p:sp>
        <p:nvSpPr>
          <p:cNvPr id="9" name="Freeform 8"/>
          <p:cNvSpPr/>
          <p:nvPr/>
        </p:nvSpPr>
        <p:spPr>
          <a:xfrm rot="5400000">
            <a:off x="4169900" y="981200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E-utilities API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3668419"/>
            <a:ext cx="2642616" cy="772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PubMed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319698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145994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972290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authors are currently doing research on diabetes in pregnant women?</a:t>
            </a:r>
          </a:p>
          <a:p>
            <a:r>
              <a:rPr lang="en-US" dirty="0"/>
              <a:t>Which organizations are funding research on this topic?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1100" y="3333750"/>
            <a:ext cx="6781800" cy="1161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PubMed CSV format groups all authors together, doesn’t include funders.</a:t>
            </a:r>
          </a:p>
        </p:txBody>
      </p:sp>
    </p:spTree>
    <p:extLst>
      <p:ext uri="{BB962C8B-B14F-4D97-AF65-F5344CB8AC3E}">
        <p14:creationId xmlns:p14="http://schemas.microsoft.com/office/powerpoint/2010/main" val="10552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E-utilities: the bigger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rot="5400000">
            <a:off x="4216055" y="-671392"/>
            <a:ext cx="657463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4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Other</a:t>
            </a:r>
          </a:p>
        </p:txBody>
      </p:sp>
      <p:sp>
        <p:nvSpPr>
          <p:cNvPr id="8" name="Freeform 7"/>
          <p:cNvSpPr/>
          <p:nvPr/>
        </p:nvSpPr>
        <p:spPr>
          <a:xfrm rot="5400000">
            <a:off x="4169899" y="154904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???</a:t>
            </a:r>
          </a:p>
        </p:txBody>
      </p:sp>
      <p:sp>
        <p:nvSpPr>
          <p:cNvPr id="9" name="Freeform 8"/>
          <p:cNvSpPr/>
          <p:nvPr/>
        </p:nvSpPr>
        <p:spPr>
          <a:xfrm rot="5400000">
            <a:off x="4169899" y="981200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E-utilities API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3668419"/>
            <a:ext cx="2642616" cy="772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PubMed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319698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145994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972290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4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E-utilities: the bigger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rot="5400000">
            <a:off x="4216055" y="-671392"/>
            <a:ext cx="657463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4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Web browser</a:t>
            </a:r>
          </a:p>
        </p:txBody>
      </p:sp>
      <p:sp>
        <p:nvSpPr>
          <p:cNvPr id="9" name="Freeform 8"/>
          <p:cNvSpPr/>
          <p:nvPr/>
        </p:nvSpPr>
        <p:spPr>
          <a:xfrm rot="5400000">
            <a:off x="4169899" y="981200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E-utilities API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3668419"/>
            <a:ext cx="2642616" cy="772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PubMed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319698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145994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972290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Hands-on workshops</a:t>
            </a:r>
          </a:p>
          <a:p>
            <a:pPr lvl="1"/>
            <a:r>
              <a:rPr lang="en-US" dirty="0"/>
              <a:t>EDirect </a:t>
            </a:r>
            <a:r>
              <a:rPr lang="en-US"/>
              <a:t>for PubMed</a:t>
            </a:r>
            <a:endParaRPr lang="en-US" dirty="0"/>
          </a:p>
          <a:p>
            <a:r>
              <a:rPr lang="en-US" dirty="0"/>
              <a:t>More classes to come!</a:t>
            </a:r>
          </a:p>
          <a:p>
            <a:r>
              <a:rPr lang="en-US" dirty="0"/>
              <a:t>What would you like to see?</a:t>
            </a:r>
          </a:p>
          <a:p>
            <a:r>
              <a:rPr lang="en-US" dirty="0">
                <a:hlinkClick r:id="rId3"/>
              </a:rPr>
              <a:t>https://dataguide.nlm.nih.gov/classes.html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97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get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Insider’s Guide online</a:t>
            </a:r>
          </a:p>
          <a:p>
            <a:pPr lvl="1"/>
            <a:r>
              <a:rPr lang="en-US" dirty="0">
                <a:hlinkClick r:id="rId3"/>
              </a:rPr>
              <a:t>https://dataguide.nlm.nih.gov</a:t>
            </a:r>
            <a:endParaRPr lang="en-US" dirty="0"/>
          </a:p>
          <a:p>
            <a:r>
              <a:rPr lang="en-US" dirty="0"/>
              <a:t>E-utilities documentation</a:t>
            </a:r>
          </a:p>
          <a:p>
            <a:pPr lvl="1"/>
            <a:r>
              <a:rPr lang="en-US" dirty="0">
                <a:hlinkClick r:id="rId4"/>
              </a:rPr>
              <a:t>https://eutils.ncbi.nlm.nih.gov</a:t>
            </a:r>
            <a:endParaRPr lang="en-US" dirty="0"/>
          </a:p>
          <a:p>
            <a:r>
              <a:rPr lang="en-US" dirty="0"/>
              <a:t>EDirect documentation</a:t>
            </a:r>
          </a:p>
          <a:p>
            <a:pPr lvl="1"/>
            <a:r>
              <a:rPr lang="en-US" dirty="0">
                <a:hlinkClick r:id="rId5"/>
              </a:rPr>
              <a:t>https://www.ncbi.nlm.nih.gov/books/NBK179288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28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One more example, to get you thinking…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want to know what topics our organization is publishing on.</a:t>
            </a:r>
          </a:p>
          <a:p>
            <a:r>
              <a:rPr lang="en-US" dirty="0"/>
              <a:t>Our organization has many authors and research components with a variety of names.</a:t>
            </a:r>
          </a:p>
          <a:p>
            <a:r>
              <a:rPr lang="en-US" dirty="0"/>
              <a:t>How can we efficiently search for our organization and analyze the topics of published articles?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35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92" y="1428750"/>
            <a:ext cx="2761215" cy="23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5</a:t>
            </a:fld>
            <a:endParaRPr lang="en-US"/>
          </a:p>
        </p:txBody>
      </p:sp>
      <p:pic>
        <p:nvPicPr>
          <p:cNvPr id="27" name="fentanyl abuse">
            <a:extLst>
              <a:ext uri="{FF2B5EF4-FFF2-40B4-BE49-F238E27FC236}">
                <a16:creationId xmlns:a16="http://schemas.microsoft.com/office/drawing/2014/main" id="{68F94333-3D61-41BF-A5C2-C40F09A02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3333" b="15432"/>
          <a:stretch/>
        </p:blipFill>
        <p:spPr>
          <a:xfrm>
            <a:off x="530352" y="941833"/>
            <a:ext cx="8074152" cy="36873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7121A-D896-452B-8808-EB76F82AF9C3}"/>
              </a:ext>
            </a:extLst>
          </p:cNvPr>
          <p:cNvSpPr/>
          <p:nvPr/>
        </p:nvSpPr>
        <p:spPr>
          <a:xfrm>
            <a:off x="3227832" y="1252728"/>
            <a:ext cx="73152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fentanyl abuse fuzzy">
            <a:extLst>
              <a:ext uri="{FF2B5EF4-FFF2-40B4-BE49-F238E27FC236}">
                <a16:creationId xmlns:a16="http://schemas.microsoft.com/office/drawing/2014/main" id="{698A2383-8FA5-4E8B-8A12-87F6FBC477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" r="3333" b="15432"/>
          <a:stretch/>
        </p:blipFill>
        <p:spPr>
          <a:xfrm>
            <a:off x="530352" y="941832"/>
            <a:ext cx="8074152" cy="3687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fentanyl callout">
            <a:extLst>
              <a:ext uri="{FF2B5EF4-FFF2-40B4-BE49-F238E27FC236}">
                <a16:creationId xmlns:a16="http://schemas.microsoft.com/office/drawing/2014/main" id="{E96776E8-0689-4EC0-9EDE-2C0889D7F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21523" r="3333" b="54873"/>
          <a:stretch/>
        </p:blipFill>
        <p:spPr>
          <a:xfrm>
            <a:off x="3016146" y="1986219"/>
            <a:ext cx="3111708" cy="1559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xycodone abuse">
            <a:extLst>
              <a:ext uri="{FF2B5EF4-FFF2-40B4-BE49-F238E27FC236}">
                <a16:creationId xmlns:a16="http://schemas.microsoft.com/office/drawing/2014/main" id="{A2365934-51A9-4FF7-B83D-62BA0A946A68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3333" b="15230"/>
          <a:stretch/>
        </p:blipFill>
        <p:spPr>
          <a:xfrm>
            <a:off x="533400" y="941832"/>
            <a:ext cx="8074152" cy="3685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FED82A0-6020-4CAD-BD4C-8756B831D6CD}"/>
              </a:ext>
            </a:extLst>
          </p:cNvPr>
          <p:cNvSpPr/>
          <p:nvPr/>
        </p:nvSpPr>
        <p:spPr>
          <a:xfrm>
            <a:off x="3374136" y="1252728"/>
            <a:ext cx="73152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xycodone abuse fuzzy">
            <a:extLst>
              <a:ext uri="{FF2B5EF4-FFF2-40B4-BE49-F238E27FC236}">
                <a16:creationId xmlns:a16="http://schemas.microsoft.com/office/drawing/2014/main" id="{167ACCF1-7944-4436-B65B-25D5E9C95C9B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" r="3333" b="15230"/>
          <a:stretch/>
        </p:blipFill>
        <p:spPr>
          <a:xfrm>
            <a:off x="530352" y="937023"/>
            <a:ext cx="8074152" cy="3685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xycodone abuse label">
            <a:extLst>
              <a:ext uri="{FF2B5EF4-FFF2-40B4-BE49-F238E27FC236}">
                <a16:creationId xmlns:a16="http://schemas.microsoft.com/office/drawing/2014/main" id="{F907438D-DF8D-420E-972E-ABBC54A3F271}"/>
              </a:ext>
            </a:extLst>
          </p:cNvPr>
          <p:cNvSpPr txBox="1"/>
          <p:nvPr/>
        </p:nvSpPr>
        <p:spPr>
          <a:xfrm>
            <a:off x="1633956" y="3580206"/>
            <a:ext cx="20025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oxycodone abuse</a:t>
            </a:r>
          </a:p>
        </p:txBody>
      </p:sp>
      <p:pic>
        <p:nvPicPr>
          <p:cNvPr id="21" name="oxycodone abuse callout">
            <a:extLst>
              <a:ext uri="{FF2B5EF4-FFF2-40B4-BE49-F238E27FC236}">
                <a16:creationId xmlns:a16="http://schemas.microsoft.com/office/drawing/2014/main" id="{E70D3CAF-2CD1-408D-B039-F97001ED3D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21787" r="3333" b="54873"/>
          <a:stretch/>
        </p:blipFill>
        <p:spPr>
          <a:xfrm>
            <a:off x="1057275" y="1847600"/>
            <a:ext cx="3155899" cy="1563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fentanyl abuse label">
            <a:extLst>
              <a:ext uri="{FF2B5EF4-FFF2-40B4-BE49-F238E27FC236}">
                <a16:creationId xmlns:a16="http://schemas.microsoft.com/office/drawing/2014/main" id="{553BD75F-2A76-4DD9-8C3C-9FEFA2746D12}"/>
              </a:ext>
            </a:extLst>
          </p:cNvPr>
          <p:cNvSpPr txBox="1"/>
          <p:nvPr/>
        </p:nvSpPr>
        <p:spPr>
          <a:xfrm>
            <a:off x="5333775" y="3580206"/>
            <a:ext cx="17344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fentanyl abuse</a:t>
            </a:r>
          </a:p>
        </p:txBody>
      </p:sp>
      <p:pic>
        <p:nvPicPr>
          <p:cNvPr id="22" name="fentanyl abuse callout">
            <a:extLst>
              <a:ext uri="{FF2B5EF4-FFF2-40B4-BE49-F238E27FC236}">
                <a16:creationId xmlns:a16="http://schemas.microsoft.com/office/drawing/2014/main" id="{CCC95D0E-D91D-47B1-9737-58B3BDBB88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21523" r="3333" b="54873"/>
          <a:stretch/>
        </p:blipFill>
        <p:spPr>
          <a:xfrm>
            <a:off x="4645152" y="1852017"/>
            <a:ext cx="3111708" cy="1559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oxycodone abuse fuzzy">
            <a:extLst>
              <a:ext uri="{FF2B5EF4-FFF2-40B4-BE49-F238E27FC236}">
                <a16:creationId xmlns:a16="http://schemas.microsoft.com/office/drawing/2014/main" id="{83234E55-19FA-4BD1-94E8-DED2E3BC7F65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" r="3333" b="15230"/>
          <a:stretch/>
        </p:blipFill>
        <p:spPr>
          <a:xfrm>
            <a:off x="527304" y="945261"/>
            <a:ext cx="8074152" cy="3685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229" y="2261895"/>
            <a:ext cx="7010400" cy="116149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“Results by year” graph not customizable, cannot compare multiple results sets.</a:t>
            </a:r>
          </a:p>
        </p:txBody>
      </p:sp>
    </p:spTree>
    <p:extLst>
      <p:ext uri="{BB962C8B-B14F-4D97-AF65-F5344CB8AC3E}">
        <p14:creationId xmlns:p14="http://schemas.microsoft.com/office/powerpoint/2010/main" val="39547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16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 need your tools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52551"/>
            <a:ext cx="6096000" cy="324207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Get </a:t>
            </a:r>
            <a:r>
              <a:rPr lang="en-US" b="1" i="1" dirty="0"/>
              <a:t>exactly</a:t>
            </a:r>
            <a:r>
              <a:rPr lang="en-US" dirty="0"/>
              <a:t> the data you need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…and </a:t>
            </a:r>
            <a:r>
              <a:rPr lang="en-US" b="1" i="1" dirty="0"/>
              <a:t>only</a:t>
            </a:r>
            <a:r>
              <a:rPr lang="en-US" dirty="0"/>
              <a:t> the data you need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…in the </a:t>
            </a:r>
            <a:r>
              <a:rPr lang="en-US" b="1" i="1" dirty="0"/>
              <a:t>format</a:t>
            </a:r>
            <a:r>
              <a:rPr lang="en-US" dirty="0"/>
              <a:t> you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5349" y="2526507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 API for accessing PubMed </a:t>
            </a:r>
          </a:p>
          <a:p>
            <a:r>
              <a:rPr lang="en-US" dirty="0"/>
              <a:t>and other NCBI databases</a:t>
            </a:r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124199" y="1200150"/>
            <a:ext cx="31918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E-utilities</a:t>
            </a:r>
          </a:p>
        </p:txBody>
      </p:sp>
    </p:spTree>
    <p:extLst>
      <p:ext uri="{BB962C8B-B14F-4D97-AF65-F5344CB8AC3E}">
        <p14:creationId xmlns:p14="http://schemas.microsoft.com/office/powerpoint/2010/main" val="55793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857250"/>
          </a:xfrm>
        </p:spPr>
        <p:txBody>
          <a:bodyPr/>
          <a:lstStyle/>
          <a:p>
            <a:r>
              <a:rPr lang="en-US" dirty="0"/>
              <a:t>What does that</a:t>
            </a:r>
            <a:r>
              <a:rPr lang="en-US" b="1" i="1" dirty="0"/>
              <a:t> mean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6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API?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API: Application Programming Interface</a:t>
            </a:r>
          </a:p>
          <a:p>
            <a:r>
              <a:rPr lang="en-US" dirty="0"/>
              <a:t>A set of tools, routines, and protocols for building software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IH NLM logo gre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AEE099442339488ED900D24E118C35" ma:contentTypeVersion="0" ma:contentTypeDescription="Create a new document." ma:contentTypeScope="" ma:versionID="28fa6782140dc5aadf69d1930227f28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CDC77-C322-4CAF-9112-50A8E89B21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38BA7C-A43E-4414-AF3F-FFAE5D39D73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903116-7F8D-4888-AB5D-683E91571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7583</TotalTime>
  <Words>1727</Words>
  <Application>Microsoft Office PowerPoint</Application>
  <PresentationFormat>On-screen Show (16:9)</PresentationFormat>
  <Paragraphs>310</Paragraphs>
  <Slides>45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Courier New</vt:lpstr>
      <vt:lpstr>Lucida Console</vt:lpstr>
      <vt:lpstr>NIH NLM logo grey</vt:lpstr>
      <vt:lpstr>The Insider’s Guide to Accessing NLM Data</vt:lpstr>
      <vt:lpstr>Today’s Agenda</vt:lpstr>
      <vt:lpstr>How can I get “X” out of PubMed in “Y” format?</vt:lpstr>
      <vt:lpstr>An example:</vt:lpstr>
      <vt:lpstr>Another example:</vt:lpstr>
      <vt:lpstr>What do you need your tools to do?</vt:lpstr>
      <vt:lpstr>PowerPoint Presentation</vt:lpstr>
      <vt:lpstr>What does that mean?</vt:lpstr>
      <vt:lpstr>What is an API?</vt:lpstr>
      <vt:lpstr>The E-utilities API</vt:lpstr>
      <vt:lpstr>Okay, but what does that mean?</vt:lpstr>
      <vt:lpstr>The E-utilities API is just a series of rules for querying a database.</vt:lpstr>
      <vt:lpstr>URLs as Database Queries</vt:lpstr>
      <vt:lpstr>The three parts of an E-utilities URL</vt:lpstr>
      <vt:lpstr>The three parts of an E-utilities URL</vt:lpstr>
      <vt:lpstr>The Base URL</vt:lpstr>
      <vt:lpstr>E-utilities Utilities</vt:lpstr>
      <vt:lpstr>E-utilities Utilities, cont’d</vt:lpstr>
      <vt:lpstr>Parameters</vt:lpstr>
      <vt:lpstr>Parameters, cont’d</vt:lpstr>
      <vt:lpstr>The Three Parts…Together!</vt:lpstr>
      <vt:lpstr>Using an E-utilities URL</vt:lpstr>
      <vt:lpstr>Another E-utilities URL</vt:lpstr>
      <vt:lpstr>The real power of E-utilities</vt:lpstr>
      <vt:lpstr>Using E-utilities in a programming environment</vt:lpstr>
      <vt:lpstr>EDirect</vt:lpstr>
      <vt:lpstr>What do I need to get started with EDirect?</vt:lpstr>
      <vt:lpstr>What do I need to know to use EDirect?</vt:lpstr>
      <vt:lpstr>EDirect in Action</vt:lpstr>
      <vt:lpstr>Don’t Panic!</vt:lpstr>
      <vt:lpstr>Where did the URLs go?</vt:lpstr>
      <vt:lpstr>Where did the URLs go? (cont’d)</vt:lpstr>
      <vt:lpstr>Putting EDirect commands together</vt:lpstr>
      <vt:lpstr>Answering questions with E-utilities</vt:lpstr>
      <vt:lpstr>Active authors on a topic</vt:lpstr>
      <vt:lpstr>Agencies funding a topic</vt:lpstr>
      <vt:lpstr>Comparing Results by Year</vt:lpstr>
      <vt:lpstr>E-utilities: the bigger picture</vt:lpstr>
      <vt:lpstr>E-utilities: the bigger picture</vt:lpstr>
      <vt:lpstr>E-utilities: the bigger picture</vt:lpstr>
      <vt:lpstr>E-utilities: the bigger picture</vt:lpstr>
      <vt:lpstr>Where do we go from here?</vt:lpstr>
      <vt:lpstr>Where can I get help?</vt:lpstr>
      <vt:lpstr>One more example, to get you thinking…</vt:lpstr>
      <vt:lpstr>Questions?</vt:lpstr>
    </vt:vector>
  </TitlesOfParts>
  <Company>National Library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Windows User</dc:creator>
  <cp:lastModifiedBy>Davidson, Mike (NIH/NLM) [E]</cp:lastModifiedBy>
  <cp:revision>280</cp:revision>
  <cp:lastPrinted>2016-06-08T19:26:34Z</cp:lastPrinted>
  <dcterms:created xsi:type="dcterms:W3CDTF">2015-04-08T19:58:28Z</dcterms:created>
  <dcterms:modified xsi:type="dcterms:W3CDTF">2018-02-07T16:48:13Z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0x010100A0AEE099442339488ED900D24E118C35</vt:lpwstr>
  </property>
</Properties>
</file>