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77" r:id="rId4"/>
    <p:sldId id="279" r:id="rId5"/>
    <p:sldId id="280" r:id="rId6"/>
    <p:sldId id="281" r:id="rId7"/>
    <p:sldId id="276" r:id="rId8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0390" autoAdjust="0"/>
  </p:normalViewPr>
  <p:slideViewPr>
    <p:cSldViewPr>
      <p:cViewPr varScale="1">
        <p:scale>
          <a:sx n="46" d="100"/>
          <a:sy n="46" d="100"/>
        </p:scale>
        <p:origin x="24" y="2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4774485426163823E-2"/>
          <c:y val="4.1025641025641026E-2"/>
          <c:w val="0.85676146567205413"/>
          <c:h val="0.80241429436705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ILL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5.4824561403508769E-3"/>
                  <c:y val="-5.1282051282051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EA-44DB-A1F4-8EE51AF69D35}"/>
                </c:ext>
              </c:extLst>
            </c:dLbl>
            <c:dLbl>
              <c:idx val="3"/>
              <c:layout>
                <c:manualLayout>
                  <c:x val="0"/>
                  <c:y val="1.0256410256410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EA-44DB-A1F4-8EE51AF69D35}"/>
                </c:ext>
              </c:extLst>
            </c:dLbl>
            <c:dLbl>
              <c:idx val="5"/>
              <c:layout>
                <c:manualLayout>
                  <c:x val="-4.3859649122807015E-3"/>
                  <c:y val="-2.350400198403690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EA-44DB-A1F4-8EE51AF69D35}"/>
                </c:ext>
              </c:extLst>
            </c:dLbl>
            <c:dLbl>
              <c:idx val="23"/>
              <c:layout>
                <c:manualLayout>
                  <c:x val="3.2894736842105261E-3"/>
                  <c:y val="2.56410256410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EA-44DB-A1F4-8EE51AF69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Data!$B$1:$Z$1</c:f>
              <c:numCache>
                <c:formatCode>General</c:formatCode>
                <c:ptCount val="2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</c:numCache>
            </c:numRef>
          </c:cat>
          <c:val>
            <c:numRef>
              <c:f>Data!$B$2:$Y$2</c:f>
              <c:numCache>
                <c:formatCode>_(* #,##0_);_(* \(#,##0\);_(* "-"??_);_(@_)</c:formatCode>
                <c:ptCount val="24"/>
                <c:pt idx="0">
                  <c:v>2801712</c:v>
                </c:pt>
                <c:pt idx="1">
                  <c:v>2933963</c:v>
                </c:pt>
                <c:pt idx="2">
                  <c:v>2930793</c:v>
                </c:pt>
                <c:pt idx="3">
                  <c:v>2876861</c:v>
                </c:pt>
                <c:pt idx="4">
                  <c:v>2916254</c:v>
                </c:pt>
                <c:pt idx="5">
                  <c:v>3025453</c:v>
                </c:pt>
                <c:pt idx="6">
                  <c:v>2985212</c:v>
                </c:pt>
                <c:pt idx="7">
                  <c:v>2923384</c:v>
                </c:pt>
                <c:pt idx="8">
                  <c:v>3038934</c:v>
                </c:pt>
                <c:pt idx="9">
                  <c:v>2865964</c:v>
                </c:pt>
                <c:pt idx="10">
                  <c:v>2704190</c:v>
                </c:pt>
                <c:pt idx="11">
                  <c:v>2480132</c:v>
                </c:pt>
                <c:pt idx="12">
                  <c:v>2311516</c:v>
                </c:pt>
                <c:pt idx="13">
                  <c:v>2102068</c:v>
                </c:pt>
                <c:pt idx="14">
                  <c:v>1969656</c:v>
                </c:pt>
                <c:pt idx="15">
                  <c:v>1861208</c:v>
                </c:pt>
                <c:pt idx="16">
                  <c:v>1765108</c:v>
                </c:pt>
                <c:pt idx="17">
                  <c:v>1631667</c:v>
                </c:pt>
                <c:pt idx="18">
                  <c:v>1551541</c:v>
                </c:pt>
                <c:pt idx="19">
                  <c:v>1413082</c:v>
                </c:pt>
                <c:pt idx="20">
                  <c:v>1280726</c:v>
                </c:pt>
                <c:pt idx="21">
                  <c:v>1193858</c:v>
                </c:pt>
                <c:pt idx="22">
                  <c:v>1103001</c:v>
                </c:pt>
                <c:pt idx="23">
                  <c:v>1036634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A-44DB-A1F4-8EE51AF69D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1872288"/>
        <c:axId val="361871896"/>
      </c:barChart>
      <c:lineChart>
        <c:grouping val="standard"/>
        <c:varyColors val="0"/>
        <c:ser>
          <c:idx val="1"/>
          <c:order val="1"/>
          <c:tx>
            <c:strRef>
              <c:f>Data!$A$3</c:f>
              <c:strCache>
                <c:ptCount val="1"/>
                <c:pt idx="0">
                  <c:v>Libraries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22"/>
              <c:layout>
                <c:manualLayout>
                  <c:x val="-3.289473684210687E-3"/>
                  <c:y val="-1.025641025641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EA-44DB-A1F4-8EE51AF69D35}"/>
                </c:ext>
              </c:extLst>
            </c:dLbl>
            <c:dLbl>
              <c:idx val="23"/>
              <c:layout>
                <c:manualLayout>
                  <c:x val="-1.2532463047382396E-2"/>
                  <c:y val="1.282051282051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EA-44DB-A1F4-8EE51AF69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Data!$B$1:$Y$1</c:f>
              <c:numCache>
                <c:formatCode>General</c:formatCode>
                <c:ptCount val="24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</c:numCache>
            </c:numRef>
          </c:cat>
          <c:val>
            <c:numRef>
              <c:f>Data!$B$3:$Y$3</c:f>
              <c:numCache>
                <c:formatCode>General</c:formatCode>
                <c:ptCount val="24"/>
                <c:pt idx="8" formatCode="#,##0">
                  <c:v>3257</c:v>
                </c:pt>
                <c:pt idx="9" formatCode="#,##0">
                  <c:v>3254</c:v>
                </c:pt>
                <c:pt idx="10" formatCode="#,##0">
                  <c:v>3260</c:v>
                </c:pt>
                <c:pt idx="11" formatCode="#,##0">
                  <c:v>3234</c:v>
                </c:pt>
                <c:pt idx="12" formatCode="#,##0">
                  <c:v>3219</c:v>
                </c:pt>
                <c:pt idx="13" formatCode="#,##0">
                  <c:v>3152</c:v>
                </c:pt>
                <c:pt idx="14" formatCode="#,##0">
                  <c:v>3102</c:v>
                </c:pt>
                <c:pt idx="15" formatCode="#,##0">
                  <c:v>3018</c:v>
                </c:pt>
                <c:pt idx="16" formatCode="#,##0">
                  <c:v>2904</c:v>
                </c:pt>
                <c:pt idx="17" formatCode="#,##0">
                  <c:v>2818</c:v>
                </c:pt>
                <c:pt idx="18" formatCode="#,##0">
                  <c:v>2731</c:v>
                </c:pt>
                <c:pt idx="19" formatCode="#,##0">
                  <c:v>2558</c:v>
                </c:pt>
                <c:pt idx="20" formatCode="#,##0">
                  <c:v>2497</c:v>
                </c:pt>
                <c:pt idx="21" formatCode="_(* #,##0_);_(* \(#,##0\);_(* &quot;-&quot;??_);_(@_)">
                  <c:v>2378</c:v>
                </c:pt>
                <c:pt idx="22" formatCode="#,##0">
                  <c:v>2156</c:v>
                </c:pt>
                <c:pt idx="23" formatCode="#,##0">
                  <c:v>2130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EA-44DB-A1F4-8EE51AF69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71504"/>
        <c:axId val="361871112"/>
      </c:lineChart>
      <c:catAx>
        <c:axId val="361872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71896"/>
        <c:crosses val="autoZero"/>
        <c:auto val="1"/>
        <c:lblAlgn val="ctr"/>
        <c:lblOffset val="100"/>
        <c:noMultiLvlLbl val="0"/>
      </c:catAx>
      <c:valAx>
        <c:axId val="36187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DOCLINE Requests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72288"/>
        <c:crosses val="autoZero"/>
        <c:crossBetween val="between"/>
      </c:valAx>
      <c:valAx>
        <c:axId val="36187111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Libraries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871504"/>
        <c:crosses val="max"/>
        <c:crossBetween val="between"/>
      </c:valAx>
      <c:catAx>
        <c:axId val="36187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1871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544A73B-BADF-44BE-84FA-648D1467A9F3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134D90A-5AAC-4E3C-84B7-1C5632B3D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D90A-5AAC-4E3C-84B7-1C5632B3D2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5DB98-9215-4407-85E6-F6F478179018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Approximately 1,800 libraries log in to DOCLINE daily.  </a:t>
            </a:r>
            <a:r>
              <a:rPr lang="en-US" dirty="0"/>
              <a:t>Today, about 2,050 participant libraries, </a:t>
            </a:r>
            <a:r>
              <a:rPr lang="en-US" baseline="0" dirty="0"/>
              <a:t>10 years ago, there were more than 3,000 participants.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Print holdings have now dropped to fewer than 1 million, and e-holdings continue to grow rapidly.</a:t>
            </a:r>
            <a:endParaRPr lang="en-US" dirty="0"/>
          </a:p>
          <a:p>
            <a:pPr defTabSz="92491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0" i="0" dirty="0">
                <a:solidFill>
                  <a:srgbClr val="FF0000"/>
                </a:solidFill>
              </a:rPr>
              <a:t>They now constitute 43%</a:t>
            </a:r>
            <a:r>
              <a:rPr lang="en-US" b="0" i="0" baseline="0" dirty="0">
                <a:solidFill>
                  <a:srgbClr val="FF0000"/>
                </a:solidFill>
              </a:rPr>
              <a:t> of holdings, versus only </a:t>
            </a:r>
            <a:r>
              <a:rPr lang="en-US" b="0" i="0" dirty="0">
                <a:solidFill>
                  <a:srgbClr val="FF0000"/>
                </a:solidFill>
              </a:rPr>
              <a:t>13% in May 2008 when</a:t>
            </a:r>
            <a:r>
              <a:rPr lang="en-US" b="0" i="0" baseline="0" dirty="0">
                <a:solidFill>
                  <a:srgbClr val="FF0000"/>
                </a:solidFill>
              </a:rPr>
              <a:t> we first started reporting e-journal numbers</a:t>
            </a:r>
            <a:r>
              <a:rPr lang="en-US" b="0" i="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702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78" indent="-29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90" indent="-2365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6044" indent="-2365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199" indent="-2365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355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51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667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82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5DB98-9215-4407-85E6-F6F478179018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35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78" indent="-29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90" indent="-2365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6044" indent="-2365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199" indent="-2365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355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51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667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82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5DB98-9215-4407-85E6-F6F478179018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5553">
              <a:spcBef>
                <a:spcPct val="0"/>
              </a:spcBef>
              <a:defRPr/>
            </a:pPr>
            <a:endParaRPr lang="en-US" dirty="0"/>
          </a:p>
          <a:p>
            <a:endParaRPr lang="en-US" b="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78" indent="-295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90" indent="-2365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6044" indent="-2365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199" indent="-2365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355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51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667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821" indent="-236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B5DB98-9215-4407-85E6-F6F478179018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30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D90A-5AAC-4E3C-84B7-1C5632B3D2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Statistics reported here are for calendar 2017, unless otherwise specified.</a:t>
            </a:r>
          </a:p>
          <a:p>
            <a:r>
              <a:rPr lang="en-US" dirty="0"/>
              <a:t>If you have questions, or thoughts to share write directly to us at NLM.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4D90A-5AAC-4E3C-84B7-1C5632B3D2A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76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42522" y="578421"/>
            <a:ext cx="4344228" cy="67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23938" y="2219325"/>
            <a:ext cx="9720262" cy="3762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98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72200"/>
            <a:ext cx="12192000" cy="762001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48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48400"/>
            <a:ext cx="3389810" cy="5486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971549"/>
            <a:ext cx="10439400" cy="3295651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Impact" panose="020B0806030902050204" pitchFamily="34" charset="0"/>
              </a:rPr>
              <a:t>DOCLINE </a:t>
            </a:r>
            <a:br>
              <a:rPr lang="en-US" sz="6000" dirty="0">
                <a:latin typeface="Impact" panose="020B0806030902050204" pitchFamily="34" charset="0"/>
              </a:rPr>
            </a:br>
            <a:r>
              <a:rPr lang="en-US" sz="6000" dirty="0">
                <a:latin typeface="Impact" panose="020B0806030902050204" pitchFamily="34" charset="0"/>
              </a:rPr>
              <a:t>2018 MLA UPDATE</a:t>
            </a:r>
            <a:br>
              <a:rPr lang="en-US" sz="6000" dirty="0">
                <a:latin typeface="Impact" panose="020B0806030902050204" pitchFamily="34" charset="0"/>
              </a:rPr>
            </a:br>
            <a:r>
              <a:rPr lang="en-US" sz="6000" dirty="0">
                <a:latin typeface="Impact" panose="020B0806030902050204" pitchFamily="34" charset="0"/>
              </a:rPr>
              <a:t>Network Statistics Supplement</a:t>
            </a:r>
            <a:br>
              <a:rPr lang="en-US" sz="6000" dirty="0">
                <a:latin typeface="Impact" panose="020B0806030902050204" pitchFamily="34" charset="0"/>
              </a:rPr>
            </a:br>
            <a:endParaRPr lang="en-US" sz="6000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9144000" cy="1600200"/>
          </a:xfrm>
        </p:spPr>
        <p:txBody>
          <a:bodyPr>
            <a:norm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Collection Access Section</a:t>
            </a:r>
          </a:p>
          <a:p>
            <a:pPr lvl="0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</a:rPr>
              <a:t>Public Services Division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National Library of Medicine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National Institutes of Health</a:t>
            </a:r>
          </a:p>
          <a:p>
            <a:pPr lvl="0"/>
            <a:r>
              <a:rPr lang="en-US" sz="1600" dirty="0">
                <a:solidFill>
                  <a:schemeClr val="tx1"/>
                </a:solidFill>
              </a:rPr>
              <a:t>U.S. Department of Health &amp; Human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85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10972800" cy="1143000"/>
          </a:xfrm>
        </p:spPr>
        <p:txBody>
          <a:bodyPr/>
          <a:lstStyle/>
          <a:p>
            <a:r>
              <a:rPr lang="en-US" dirty="0"/>
              <a:t>DOCLINE Stats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1337073" y="1923617"/>
            <a:ext cx="9720262" cy="376237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2,052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800" dirty="0"/>
              <a:t>libraries participating</a:t>
            </a:r>
          </a:p>
          <a:p>
            <a:pPr eaLnBrk="1" hangingPunct="1"/>
            <a:r>
              <a:rPr lang="en-US" sz="2800" dirty="0"/>
              <a:t>Over </a:t>
            </a:r>
            <a:r>
              <a:rPr lang="en-US" sz="2800" dirty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million serial holdings records</a:t>
            </a:r>
          </a:p>
          <a:p>
            <a:pPr marL="128016" lvl="1" indent="0" eaLnBrk="1" hangingPunct="1">
              <a:buNone/>
            </a:pPr>
            <a:r>
              <a:rPr lang="en-US" sz="2400" dirty="0"/>
              <a:t>~ </a:t>
            </a:r>
            <a:r>
              <a:rPr lang="en-US" sz="2400" dirty="0">
                <a:solidFill>
                  <a:srgbClr val="20558A"/>
                </a:solidFill>
              </a:rPr>
              <a:t>947,000</a:t>
            </a:r>
            <a:r>
              <a:rPr lang="en-US" sz="2400" dirty="0"/>
              <a:t> print</a:t>
            </a:r>
          </a:p>
          <a:p>
            <a:pPr marL="128016" lvl="1" indent="0" eaLnBrk="1" hangingPunct="1">
              <a:buNone/>
            </a:pPr>
            <a:r>
              <a:rPr lang="en-US" sz="2400" dirty="0"/>
              <a:t>~ </a:t>
            </a:r>
            <a:r>
              <a:rPr lang="en-US" sz="2400" dirty="0">
                <a:solidFill>
                  <a:srgbClr val="20558A"/>
                </a:solidFill>
              </a:rPr>
              <a:t>731,000</a:t>
            </a:r>
            <a:r>
              <a:rPr lang="en-US" sz="2400" dirty="0"/>
              <a:t> electronic (</a:t>
            </a:r>
            <a:r>
              <a:rPr lang="en-US" sz="2400" dirty="0">
                <a:solidFill>
                  <a:srgbClr val="20558A"/>
                </a:solidFill>
              </a:rPr>
              <a:t>43</a:t>
            </a:r>
            <a:r>
              <a:rPr lang="en-US" sz="2400" dirty="0"/>
              <a:t>%)</a:t>
            </a:r>
          </a:p>
          <a:p>
            <a:r>
              <a:rPr lang="en-US" sz="2800" dirty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</a:t>
            </a:r>
            <a:r>
              <a:rPr lang="en-US" sz="2800" dirty="0"/>
              <a:t> million ILL Requests in FY2017</a:t>
            </a:r>
          </a:p>
          <a:p>
            <a:r>
              <a:rPr lang="en-US" sz="2800" dirty="0"/>
              <a:t>Fill Rate is </a:t>
            </a:r>
            <a:r>
              <a:rPr lang="en-US" sz="2800" dirty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93.2</a:t>
            </a:r>
            <a:r>
              <a:rPr lang="en-US" sz="2800" dirty="0"/>
              <a:t>%</a:t>
            </a:r>
          </a:p>
          <a:p>
            <a:r>
              <a:rPr lang="en-US" sz="2800" dirty="0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</a:t>
            </a:r>
            <a:r>
              <a:rPr lang="en-US" sz="2800" dirty="0"/>
              <a:t>% of Requests Filled by 1</a:t>
            </a:r>
            <a:r>
              <a:rPr lang="en-US" sz="2800" baseline="30000" dirty="0"/>
              <a:t>st</a:t>
            </a:r>
            <a:r>
              <a:rPr lang="en-US" sz="2800" dirty="0"/>
              <a:t> lender</a:t>
            </a:r>
          </a:p>
        </p:txBody>
      </p:sp>
    </p:spTree>
    <p:extLst>
      <p:ext uri="{BB962C8B-B14F-4D97-AF65-F5344CB8AC3E}">
        <p14:creationId xmlns:p14="http://schemas.microsoft.com/office/powerpoint/2010/main" val="21249719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Requests and Libraries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02620"/>
              </p:ext>
            </p:extLst>
          </p:nvPr>
        </p:nvGraphicFramePr>
        <p:xfrm>
          <a:off x="304800" y="1219200"/>
          <a:ext cx="11582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93389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Libraries, Lending &amp; Borrowing</a:t>
            </a:r>
          </a:p>
        </p:txBody>
      </p:sp>
      <p:pic>
        <p:nvPicPr>
          <p:cNvPr id="13" name="Picture 12" descr="Participant libraries by type - most participants are hospital libraries. Slightly more than a quarter are academic. " title="Lending, borrowing and participation by library type - graphs">
            <a:extLst>
              <a:ext uri="{FF2B5EF4-FFF2-40B4-BE49-F238E27FC236}">
                <a16:creationId xmlns:a16="http://schemas.microsoft.com/office/drawing/2014/main" id="{EE84A3F3-EBD2-40E2-9874-4252A77F0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17638"/>
            <a:ext cx="3470239" cy="33932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99BDD"/>
            </a:solidFill>
            <a:miter lim="800000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Half of libraries that borrow are hospital libraries. One third are academic and slightly less than a quarter are &quot;other&quot;" title="Lending, borrowing and participation by library type - graphs">
            <a:extLst>
              <a:ext uri="{FF2B5EF4-FFF2-40B4-BE49-F238E27FC236}">
                <a16:creationId xmlns:a16="http://schemas.microsoft.com/office/drawing/2014/main" id="{417C82E7-C40F-415D-8A26-0D6975806E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848" y="1444247"/>
            <a:ext cx="3599534" cy="3381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99BDD"/>
            </a:solidFill>
            <a:miter lim="800000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Lending by library type - About one third of libraries that lend are hospital libraries and one third are academic. Slightly less than a third are &quot;other.&quot;" title="Lending, borrowing and participation by library type - graphs">
            <a:extLst>
              <a:ext uri="{FF2B5EF4-FFF2-40B4-BE49-F238E27FC236}">
                <a16:creationId xmlns:a16="http://schemas.microsoft.com/office/drawing/2014/main" id="{B8A899E1-B1E7-469E-B053-D0DC997B78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287" y="1423805"/>
            <a:ext cx="3817113" cy="33830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99BDD"/>
            </a:solidFill>
            <a:miter lim="800000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102346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st requests are rushes and are filled within 21 hours. Rushes are filled within 6.2 hours, and urgent patient care within about 4 .4 hours." title="Turnaround time for filled requests in hours">
            <a:extLst>
              <a:ext uri="{FF2B5EF4-FFF2-40B4-BE49-F238E27FC236}">
                <a16:creationId xmlns:a16="http://schemas.microsoft.com/office/drawing/2014/main" id="{AA87AAA9-FFED-4FEE-BF45-2D9BC855B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05025"/>
            <a:ext cx="5350420" cy="2561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99BDD"/>
            </a:solidFill>
            <a:miter lim="800000"/>
          </a:ln>
          <a:effectLst>
            <a:outerShdw blurRad="50800" dist="88900" dir="6120000" sx="103000" sy="103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51F25AD-5C8A-4C99-8AFA-06DAC59E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Turnaround Time | Urgent Patient Care</a:t>
            </a:r>
          </a:p>
        </p:txBody>
      </p:sp>
      <p:pic>
        <p:nvPicPr>
          <p:cNvPr id="7" name="Picture 6" descr="The vast majority were filled" title="Urgent patient care requests">
            <a:extLst>
              <a:ext uri="{FF2B5EF4-FFF2-40B4-BE49-F238E27FC236}">
                <a16:creationId xmlns:a16="http://schemas.microsoft.com/office/drawing/2014/main" id="{C0AFF26D-B49C-4944-95AE-5CE96DA5E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699051"/>
            <a:ext cx="4066968" cy="33729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99BDD"/>
            </a:solidFill>
            <a:miter lim="800000"/>
          </a:ln>
          <a:effectLst>
            <a:outerShdw blurRad="50800" dist="88900" dir="6120000" sx="103000" sy="103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8510697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vast majority are from the US and Canada, with 900,000 requests placed in the last 26 months" title="Loansome Doc requests by country">
            <a:extLst>
              <a:ext uri="{FF2B5EF4-FFF2-40B4-BE49-F238E27FC236}">
                <a16:creationId xmlns:a16="http://schemas.microsoft.com/office/drawing/2014/main" id="{CFE43501-86AC-4C07-9E0A-1DB847F06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609600"/>
            <a:ext cx="6214533" cy="4132663"/>
          </a:xfrm>
          <a:prstGeom prst="rect">
            <a:avLst/>
          </a:prstGeom>
          <a:ln w="762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11FD40-A1C8-45EA-A416-3849BFDBDBDC}"/>
              </a:ext>
            </a:extLst>
          </p:cNvPr>
          <p:cNvSpPr txBox="1"/>
          <p:nvPr/>
        </p:nvSpPr>
        <p:spPr>
          <a:xfrm>
            <a:off x="8839200" y="4495800"/>
            <a:ext cx="2971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903,800 requests previous 26 months</a:t>
            </a:r>
          </a:p>
        </p:txBody>
      </p:sp>
      <p:pic>
        <p:nvPicPr>
          <p:cNvPr id="8" name="Picture 7" descr="Most are hospital libraries" title="Libraries offerin Loansome Doc Service">
            <a:extLst>
              <a:ext uri="{FF2B5EF4-FFF2-40B4-BE49-F238E27FC236}">
                <a16:creationId xmlns:a16="http://schemas.microsoft.com/office/drawing/2014/main" id="{0DAFB3E7-C242-4EA8-BB6E-A361D64C0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402" y="304800"/>
            <a:ext cx="2938527" cy="2688569"/>
          </a:xfrm>
          <a:prstGeom prst="rect">
            <a:avLst/>
          </a:prstGeom>
          <a:ln w="762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20" descr="Most are affiliated users" title="Filled requests by loansome doc patron type">
            <a:extLst>
              <a:ext uri="{FF2B5EF4-FFF2-40B4-BE49-F238E27FC236}">
                <a16:creationId xmlns:a16="http://schemas.microsoft.com/office/drawing/2014/main" id="{E8E38008-94A5-4885-9569-F93E2B89C008}"/>
              </a:ext>
            </a:extLst>
          </p:cNvPr>
          <p:cNvGrpSpPr/>
          <p:nvPr/>
        </p:nvGrpSpPr>
        <p:grpSpPr>
          <a:xfrm>
            <a:off x="2059877" y="3265533"/>
            <a:ext cx="3274123" cy="2682472"/>
            <a:chOff x="2146710" y="3239772"/>
            <a:chExt cx="3274123" cy="2682472"/>
          </a:xfr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E8F61BF-C574-494E-B022-5C81495E9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82306" y="3239772"/>
              <a:ext cx="2938527" cy="2682472"/>
            </a:xfrm>
            <a:prstGeom prst="rect">
              <a:avLst/>
            </a:prstGeom>
            <a:ln w="76200" cap="sq">
              <a:solidFill>
                <a:srgbClr val="00B0F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564A87-D22D-4769-9E52-A745D9EF2D5D}"/>
                </a:ext>
              </a:extLst>
            </p:cNvPr>
            <p:cNvSpPr txBox="1"/>
            <p:nvPr/>
          </p:nvSpPr>
          <p:spPr>
            <a:xfrm>
              <a:off x="2146710" y="5672257"/>
              <a:ext cx="2112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55,289, previous 150 days</a:t>
              </a:r>
            </a:p>
          </p:txBody>
        </p:sp>
      </p:grpSp>
      <p:sp>
        <p:nvSpPr>
          <p:cNvPr id="23" name="Title 22">
            <a:extLst>
              <a:ext uri="{FF2B5EF4-FFF2-40B4-BE49-F238E27FC236}">
                <a16:creationId xmlns:a16="http://schemas.microsoft.com/office/drawing/2014/main" id="{2A608430-D45E-430C-8CAD-82C5DDFA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878309"/>
            <a:ext cx="10972800" cy="1143000"/>
          </a:xfrm>
        </p:spPr>
        <p:txBody>
          <a:bodyPr/>
          <a:lstStyle/>
          <a:p>
            <a:r>
              <a:rPr lang="en-US" dirty="0"/>
              <a:t>Loansome Doc</a:t>
            </a:r>
          </a:p>
        </p:txBody>
      </p:sp>
    </p:spTree>
    <p:extLst>
      <p:ext uri="{BB962C8B-B14F-4D97-AF65-F5344CB8AC3E}">
        <p14:creationId xmlns:p14="http://schemas.microsoft.com/office/powerpoint/2010/main" val="262976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0DC232-5CDB-4FA1-BF50-B8DD7F42743E}"/>
              </a:ext>
            </a:extLst>
          </p:cNvPr>
          <p:cNvSpPr txBox="1"/>
          <p:nvPr/>
        </p:nvSpPr>
        <p:spPr>
          <a:xfrm>
            <a:off x="342900" y="650497"/>
            <a:ext cx="1158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Questions | Feedback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0A115-940D-41BB-B0F7-C1ED29F36BFA}"/>
              </a:ext>
            </a:extLst>
          </p:cNvPr>
          <p:cNvSpPr txBox="1"/>
          <p:nvPr/>
        </p:nvSpPr>
        <p:spPr>
          <a:xfrm>
            <a:off x="685800" y="2795587"/>
            <a:ext cx="108966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</a:rPr>
              <a:t>DOCLINE@mail.nlm.nih.gov </a:t>
            </a:r>
          </a:p>
          <a:p>
            <a:pPr algn="ctr"/>
            <a:r>
              <a:rPr lang="en-US" sz="3200" dirty="0"/>
              <a:t>or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</a:rPr>
              <a:t>NLM Customer Support 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https://support.nlm.nih.gov </a:t>
            </a:r>
          </a:p>
          <a:p>
            <a:endParaRPr lang="en-US" sz="900" dirty="0">
              <a:solidFill>
                <a:srgbClr val="0070C0"/>
              </a:solidFill>
            </a:endParaRPr>
          </a:p>
        </p:txBody>
      </p:sp>
      <p:pic>
        <p:nvPicPr>
          <p:cNvPr id="12" name="Graphic 11" descr="Help">
            <a:extLst>
              <a:ext uri="{FF2B5EF4-FFF2-40B4-BE49-F238E27FC236}">
                <a16:creationId xmlns:a16="http://schemas.microsoft.com/office/drawing/2014/main" id="{6E03BDF8-6240-4EE5-95F7-1C5F77EBE1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3181" y="1726843"/>
            <a:ext cx="761838" cy="76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H NLM White wide.potx" id="{75A6CFD1-C243-4243-AEDC-DD99682156A9}" vid="{5B682493-D44A-4463-ABC3-895D05FECC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</TotalTime>
  <Words>226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Impact</vt:lpstr>
      <vt:lpstr>Verdana</vt:lpstr>
      <vt:lpstr>Office Theme</vt:lpstr>
      <vt:lpstr>DOCLINE  2018 MLA UPDATE Network Statistics Supplement </vt:lpstr>
      <vt:lpstr>DOCLINE Stats</vt:lpstr>
      <vt:lpstr>Requests and Libraries</vt:lpstr>
      <vt:lpstr>Libraries, Lending &amp; Borrowing</vt:lpstr>
      <vt:lpstr>Turnaround Time | Urgent Patient Care</vt:lpstr>
      <vt:lpstr>Loansome Doc</vt:lpstr>
      <vt:lpstr>PowerPoint Presentation</vt:lpstr>
    </vt:vector>
  </TitlesOfParts>
  <Manager>Mark Ziomek</Manager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MLA DOCLINE Statistics</dc:title>
  <dc:subject>2018 MLA DOCLINE Statistics Presentation</dc:subject>
  <dc:creator>NLM/PSD</dc:creator>
  <cp:lastModifiedBy>Widzer, Joanna L (NIH/NLM) [E]</cp:lastModifiedBy>
  <cp:revision>145</cp:revision>
  <cp:lastPrinted>2018-04-23T18:11:38Z</cp:lastPrinted>
  <dcterms:created xsi:type="dcterms:W3CDTF">2018-03-27T20:34:03Z</dcterms:created>
  <dcterms:modified xsi:type="dcterms:W3CDTF">2018-05-23T19:56:37Z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