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9" r:id="rId3"/>
    <p:sldId id="260" r:id="rId4"/>
    <p:sldId id="280" r:id="rId5"/>
    <p:sldId id="266" r:id="rId6"/>
    <p:sldId id="269" r:id="rId7"/>
    <p:sldId id="272" r:id="rId8"/>
    <p:sldId id="257" r:id="rId9"/>
    <p:sldId id="276" r:id="rId10"/>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55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04" autoAdjust="0"/>
    <p:restoredTop sz="50205" autoAdjust="0"/>
  </p:normalViewPr>
  <p:slideViewPr>
    <p:cSldViewPr>
      <p:cViewPr varScale="1">
        <p:scale>
          <a:sx n="36" d="100"/>
          <a:sy n="36" d="100"/>
        </p:scale>
        <p:origin x="460" y="52"/>
      </p:cViewPr>
      <p:guideLst>
        <p:guide orient="horz" pos="2160"/>
        <p:guide pos="3840"/>
      </p:guideLst>
    </p:cSldViewPr>
  </p:slideViewPr>
  <p:notesTextViewPr>
    <p:cViewPr>
      <p:scale>
        <a:sx n="1" d="1"/>
        <a:sy n="1" d="1"/>
      </p:scale>
      <p:origin x="0" y="0"/>
    </p:cViewPr>
  </p:notesTextViewPr>
  <p:sorterViewPr>
    <p:cViewPr>
      <p:scale>
        <a:sx n="100" d="100"/>
        <a:sy n="100" d="100"/>
      </p:scale>
      <p:origin x="0" y="-825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B6E7BA-3545-40B6-97E0-CFBBFF98EF8B}" type="doc">
      <dgm:prSet loTypeId="urn:microsoft.com/office/officeart/2008/layout/LinedList" loCatId="list" qsTypeId="urn:microsoft.com/office/officeart/2005/8/quickstyle/simple3" qsCatId="simple" csTypeId="urn:microsoft.com/office/officeart/2005/8/colors/accent0_2" csCatId="mainScheme" phldr="1"/>
      <dgm:spPr/>
      <dgm:t>
        <a:bodyPr/>
        <a:lstStyle/>
        <a:p>
          <a:endParaRPr lang="en-US"/>
        </a:p>
      </dgm:t>
    </dgm:pt>
    <dgm:pt modelId="{BF226412-87D2-4109-AE1C-BAE6C02693A0}">
      <dgm:prSet/>
      <dgm:spPr/>
      <dgm:t>
        <a:bodyPr/>
        <a:lstStyle/>
        <a:p>
          <a:r>
            <a:rPr lang="en-US" dirty="0"/>
            <a:t>Created in response to your feedback</a:t>
          </a:r>
        </a:p>
      </dgm:t>
    </dgm:pt>
    <dgm:pt modelId="{7DFD8C92-941C-4DD7-A4ED-47B5CB5BF3A9}" type="parTrans" cxnId="{073950B1-D235-4E4B-A4E8-42496F45FB0E}">
      <dgm:prSet/>
      <dgm:spPr/>
      <dgm:t>
        <a:bodyPr/>
        <a:lstStyle/>
        <a:p>
          <a:endParaRPr lang="en-US"/>
        </a:p>
      </dgm:t>
    </dgm:pt>
    <dgm:pt modelId="{6E741B0F-45F9-4169-9BF8-A1DEDB4FC2B1}" type="sibTrans" cxnId="{073950B1-D235-4E4B-A4E8-42496F45FB0E}">
      <dgm:prSet/>
      <dgm:spPr/>
      <dgm:t>
        <a:bodyPr/>
        <a:lstStyle/>
        <a:p>
          <a:endParaRPr lang="en-US"/>
        </a:p>
      </dgm:t>
    </dgm:pt>
    <dgm:pt modelId="{DE487A80-F53D-436D-96F3-92D50530AA5B}">
      <dgm:prSet/>
      <dgm:spPr/>
      <dgm:t>
        <a:bodyPr/>
        <a:lstStyle/>
        <a:p>
          <a:r>
            <a:rPr lang="en-US" dirty="0"/>
            <a:t>More efficient</a:t>
          </a:r>
        </a:p>
      </dgm:t>
    </dgm:pt>
    <dgm:pt modelId="{F2E77CB7-6635-46B7-8DCE-260130704F57}" type="parTrans" cxnId="{572C9E22-8C2D-42CA-A5FC-DCBDA4653294}">
      <dgm:prSet/>
      <dgm:spPr/>
      <dgm:t>
        <a:bodyPr/>
        <a:lstStyle/>
        <a:p>
          <a:endParaRPr lang="en-US"/>
        </a:p>
      </dgm:t>
    </dgm:pt>
    <dgm:pt modelId="{364CC775-E1AB-4664-B441-3B4DD6798ACF}" type="sibTrans" cxnId="{572C9E22-8C2D-42CA-A5FC-DCBDA4653294}">
      <dgm:prSet/>
      <dgm:spPr/>
      <dgm:t>
        <a:bodyPr/>
        <a:lstStyle/>
        <a:p>
          <a:endParaRPr lang="en-US"/>
        </a:p>
      </dgm:t>
    </dgm:pt>
    <dgm:pt modelId="{F5CD1AB1-CCB5-4ACA-9A15-5F85C858EDB8}">
      <dgm:prSet/>
      <dgm:spPr/>
      <dgm:t>
        <a:bodyPr/>
        <a:lstStyle/>
        <a:p>
          <a:r>
            <a:rPr lang="en-US" dirty="0"/>
            <a:t>Open source web platform</a:t>
          </a:r>
        </a:p>
      </dgm:t>
    </dgm:pt>
    <dgm:pt modelId="{903AA49A-4601-43C7-BC4B-27D12551A66B}" type="parTrans" cxnId="{26AF85B4-538B-4C02-8D8A-8339CF1CC091}">
      <dgm:prSet/>
      <dgm:spPr/>
      <dgm:t>
        <a:bodyPr/>
        <a:lstStyle/>
        <a:p>
          <a:endParaRPr lang="en-US"/>
        </a:p>
      </dgm:t>
    </dgm:pt>
    <dgm:pt modelId="{3199613D-10A8-4667-809E-FB45506F0546}" type="sibTrans" cxnId="{26AF85B4-538B-4C02-8D8A-8339CF1CC091}">
      <dgm:prSet/>
      <dgm:spPr/>
      <dgm:t>
        <a:bodyPr/>
        <a:lstStyle/>
        <a:p>
          <a:endParaRPr lang="en-US"/>
        </a:p>
      </dgm:t>
    </dgm:pt>
    <dgm:pt modelId="{00B0691B-56A5-4855-A38B-6ACAFEF88AD3}">
      <dgm:prSet/>
      <dgm:spPr/>
      <dgm:t>
        <a:bodyPr/>
        <a:lstStyle/>
        <a:p>
          <a:r>
            <a:rPr lang="en-US" dirty="0"/>
            <a:t>Adaptable</a:t>
          </a:r>
        </a:p>
      </dgm:t>
    </dgm:pt>
    <dgm:pt modelId="{79BBC011-EECE-4128-8B06-07B7ED55D13F}" type="parTrans" cxnId="{2F3FEDAD-6262-4B71-AF5B-AF594B455315}">
      <dgm:prSet/>
      <dgm:spPr/>
      <dgm:t>
        <a:bodyPr/>
        <a:lstStyle/>
        <a:p>
          <a:endParaRPr lang="en-US"/>
        </a:p>
      </dgm:t>
    </dgm:pt>
    <dgm:pt modelId="{EF5FD1DF-D0C0-41FE-BAE7-73726EF15909}" type="sibTrans" cxnId="{2F3FEDAD-6262-4B71-AF5B-AF594B455315}">
      <dgm:prSet/>
      <dgm:spPr/>
      <dgm:t>
        <a:bodyPr/>
        <a:lstStyle/>
        <a:p>
          <a:endParaRPr lang="en-US"/>
        </a:p>
      </dgm:t>
    </dgm:pt>
    <dgm:pt modelId="{0865E053-3F91-4CA1-A183-C49DF2565807}" type="pres">
      <dgm:prSet presAssocID="{5FB6E7BA-3545-40B6-97E0-CFBBFF98EF8B}" presName="vert0" presStyleCnt="0">
        <dgm:presLayoutVars>
          <dgm:dir/>
          <dgm:animOne val="branch"/>
          <dgm:animLvl val="lvl"/>
        </dgm:presLayoutVars>
      </dgm:prSet>
      <dgm:spPr/>
    </dgm:pt>
    <dgm:pt modelId="{9DF91080-E458-46B8-B997-093DCB3F6414}" type="pres">
      <dgm:prSet presAssocID="{BF226412-87D2-4109-AE1C-BAE6C02693A0}" presName="thickLine" presStyleLbl="alignNode1" presStyleIdx="0" presStyleCnt="4" custLinFactNeighborX="-355" custLinFactNeighborY="2839"/>
      <dgm:spPr/>
    </dgm:pt>
    <dgm:pt modelId="{CB58B103-71F0-4561-92B0-E45AA0E2C80E}" type="pres">
      <dgm:prSet presAssocID="{BF226412-87D2-4109-AE1C-BAE6C02693A0}" presName="horz1" presStyleCnt="0"/>
      <dgm:spPr/>
    </dgm:pt>
    <dgm:pt modelId="{A7BB0BE4-6B6F-431A-BCEC-F23E8B0E93E2}" type="pres">
      <dgm:prSet presAssocID="{BF226412-87D2-4109-AE1C-BAE6C02693A0}" presName="tx1" presStyleLbl="revTx" presStyleIdx="0" presStyleCnt="4"/>
      <dgm:spPr/>
    </dgm:pt>
    <dgm:pt modelId="{B168249C-3E13-4645-934C-E35B1BF5D6C9}" type="pres">
      <dgm:prSet presAssocID="{BF226412-87D2-4109-AE1C-BAE6C02693A0}" presName="vert1" presStyleCnt="0"/>
      <dgm:spPr/>
    </dgm:pt>
    <dgm:pt modelId="{EFC0DBED-9FA4-4903-8461-7EF571252EBC}" type="pres">
      <dgm:prSet presAssocID="{DE487A80-F53D-436D-96F3-92D50530AA5B}" presName="thickLine" presStyleLbl="alignNode1" presStyleIdx="1" presStyleCnt="4"/>
      <dgm:spPr/>
    </dgm:pt>
    <dgm:pt modelId="{04883BAD-23FA-46C6-B7A4-931AF8B0048C}" type="pres">
      <dgm:prSet presAssocID="{DE487A80-F53D-436D-96F3-92D50530AA5B}" presName="horz1" presStyleCnt="0"/>
      <dgm:spPr/>
    </dgm:pt>
    <dgm:pt modelId="{9EF256EA-866E-41B9-AF52-81F714254FCF}" type="pres">
      <dgm:prSet presAssocID="{DE487A80-F53D-436D-96F3-92D50530AA5B}" presName="tx1" presStyleLbl="revTx" presStyleIdx="1" presStyleCnt="4" custScaleY="79099"/>
      <dgm:spPr/>
    </dgm:pt>
    <dgm:pt modelId="{74F72A33-693E-470A-89BD-E28058411CA8}" type="pres">
      <dgm:prSet presAssocID="{DE487A80-F53D-436D-96F3-92D50530AA5B}" presName="vert1" presStyleCnt="0"/>
      <dgm:spPr/>
    </dgm:pt>
    <dgm:pt modelId="{4C33FC69-8B88-4AD6-B34A-D4EF0D459DF0}" type="pres">
      <dgm:prSet presAssocID="{F5CD1AB1-CCB5-4ACA-9A15-5F85C858EDB8}" presName="thickLine" presStyleLbl="alignNode1" presStyleIdx="2" presStyleCnt="4" custLinFactNeighborX="-355" custLinFactNeighborY="-20746"/>
      <dgm:spPr/>
    </dgm:pt>
    <dgm:pt modelId="{15C10D58-2444-4758-A413-FFEAD6A41057}" type="pres">
      <dgm:prSet presAssocID="{F5CD1AB1-CCB5-4ACA-9A15-5F85C858EDB8}" presName="horz1" presStyleCnt="0"/>
      <dgm:spPr/>
    </dgm:pt>
    <dgm:pt modelId="{80BF4F6A-91FD-4F40-AA95-D0AFC7BE90D1}" type="pres">
      <dgm:prSet presAssocID="{F5CD1AB1-CCB5-4ACA-9A15-5F85C858EDB8}" presName="tx1" presStyleLbl="revTx" presStyleIdx="2" presStyleCnt="4" custLinFactNeighborX="-358" custLinFactNeighborY="-20668"/>
      <dgm:spPr/>
    </dgm:pt>
    <dgm:pt modelId="{786E6BD4-793A-4198-9621-5ED454F52F11}" type="pres">
      <dgm:prSet presAssocID="{F5CD1AB1-CCB5-4ACA-9A15-5F85C858EDB8}" presName="vert1" presStyleCnt="0"/>
      <dgm:spPr/>
    </dgm:pt>
    <dgm:pt modelId="{F94BAD2F-1BB0-4FEC-9AB6-8488672F2267}" type="pres">
      <dgm:prSet presAssocID="{00B0691B-56A5-4855-A38B-6ACAFEF88AD3}" presName="thickLine" presStyleLbl="alignNode1" presStyleIdx="3" presStyleCnt="4" custLinFactNeighborX="1882" custLinFactNeighborY="-22126"/>
      <dgm:spPr/>
    </dgm:pt>
    <dgm:pt modelId="{DD86A518-C347-4867-826F-BE57759F447C}" type="pres">
      <dgm:prSet presAssocID="{00B0691B-56A5-4855-A38B-6ACAFEF88AD3}" presName="horz1" presStyleCnt="0"/>
      <dgm:spPr/>
    </dgm:pt>
    <dgm:pt modelId="{07DBD576-6E55-4A42-81B6-F5D5B5685BFF}" type="pres">
      <dgm:prSet presAssocID="{00B0691B-56A5-4855-A38B-6ACAFEF88AD3}" presName="tx1" presStyleLbl="revTx" presStyleIdx="3" presStyleCnt="4" custLinFactNeighborX="-358" custLinFactNeighborY="-11753"/>
      <dgm:spPr/>
    </dgm:pt>
    <dgm:pt modelId="{46EDC5F4-22A5-41AE-B6CE-172E040E12DF}" type="pres">
      <dgm:prSet presAssocID="{00B0691B-56A5-4855-A38B-6ACAFEF88AD3}" presName="vert1" presStyleCnt="0"/>
      <dgm:spPr/>
    </dgm:pt>
  </dgm:ptLst>
  <dgm:cxnLst>
    <dgm:cxn modelId="{572C9E22-8C2D-42CA-A5FC-DCBDA4653294}" srcId="{5FB6E7BA-3545-40B6-97E0-CFBBFF98EF8B}" destId="{DE487A80-F53D-436D-96F3-92D50530AA5B}" srcOrd="1" destOrd="0" parTransId="{F2E77CB7-6635-46B7-8DCE-260130704F57}" sibTransId="{364CC775-E1AB-4664-B441-3B4DD6798ACF}"/>
    <dgm:cxn modelId="{42A00F33-7949-4CA7-A5CB-B8AB250782A1}" type="presOf" srcId="{00B0691B-56A5-4855-A38B-6ACAFEF88AD3}" destId="{07DBD576-6E55-4A42-81B6-F5D5B5685BFF}" srcOrd="0" destOrd="0" presId="urn:microsoft.com/office/officeart/2008/layout/LinedList"/>
    <dgm:cxn modelId="{EA888147-B726-47B0-990B-319EBC2BCDCC}" type="presOf" srcId="{DE487A80-F53D-436D-96F3-92D50530AA5B}" destId="{9EF256EA-866E-41B9-AF52-81F714254FCF}" srcOrd="0" destOrd="0" presId="urn:microsoft.com/office/officeart/2008/layout/LinedList"/>
    <dgm:cxn modelId="{2F3FEDAD-6262-4B71-AF5B-AF594B455315}" srcId="{5FB6E7BA-3545-40B6-97E0-CFBBFF98EF8B}" destId="{00B0691B-56A5-4855-A38B-6ACAFEF88AD3}" srcOrd="3" destOrd="0" parTransId="{79BBC011-EECE-4128-8B06-07B7ED55D13F}" sibTransId="{EF5FD1DF-D0C0-41FE-BAE7-73726EF15909}"/>
    <dgm:cxn modelId="{073950B1-D235-4E4B-A4E8-42496F45FB0E}" srcId="{5FB6E7BA-3545-40B6-97E0-CFBBFF98EF8B}" destId="{BF226412-87D2-4109-AE1C-BAE6C02693A0}" srcOrd="0" destOrd="0" parTransId="{7DFD8C92-941C-4DD7-A4ED-47B5CB5BF3A9}" sibTransId="{6E741B0F-45F9-4169-9BF8-A1DEDB4FC2B1}"/>
    <dgm:cxn modelId="{26AF85B4-538B-4C02-8D8A-8339CF1CC091}" srcId="{5FB6E7BA-3545-40B6-97E0-CFBBFF98EF8B}" destId="{F5CD1AB1-CCB5-4ACA-9A15-5F85C858EDB8}" srcOrd="2" destOrd="0" parTransId="{903AA49A-4601-43C7-BC4B-27D12551A66B}" sibTransId="{3199613D-10A8-4667-809E-FB45506F0546}"/>
    <dgm:cxn modelId="{7FF3B4B4-88EF-4D15-BB34-2CD1D689F33D}" type="presOf" srcId="{F5CD1AB1-CCB5-4ACA-9A15-5F85C858EDB8}" destId="{80BF4F6A-91FD-4F40-AA95-D0AFC7BE90D1}" srcOrd="0" destOrd="0" presId="urn:microsoft.com/office/officeart/2008/layout/LinedList"/>
    <dgm:cxn modelId="{196EE0C7-03DD-4EFC-A9C5-060E5ED7E802}" type="presOf" srcId="{BF226412-87D2-4109-AE1C-BAE6C02693A0}" destId="{A7BB0BE4-6B6F-431A-BCEC-F23E8B0E93E2}" srcOrd="0" destOrd="0" presId="urn:microsoft.com/office/officeart/2008/layout/LinedList"/>
    <dgm:cxn modelId="{8A9984CA-7A4A-4520-9828-7F181C6ECF9A}" type="presOf" srcId="{5FB6E7BA-3545-40B6-97E0-CFBBFF98EF8B}" destId="{0865E053-3F91-4CA1-A183-C49DF2565807}" srcOrd="0" destOrd="0" presId="urn:microsoft.com/office/officeart/2008/layout/LinedList"/>
    <dgm:cxn modelId="{ED2ABE6A-38A4-4BE3-A7C2-BCDBF3EA7D18}" type="presParOf" srcId="{0865E053-3F91-4CA1-A183-C49DF2565807}" destId="{9DF91080-E458-46B8-B997-093DCB3F6414}" srcOrd="0" destOrd="0" presId="urn:microsoft.com/office/officeart/2008/layout/LinedList"/>
    <dgm:cxn modelId="{F3A776BD-CB5B-4AFC-A802-D14C092EDAB0}" type="presParOf" srcId="{0865E053-3F91-4CA1-A183-C49DF2565807}" destId="{CB58B103-71F0-4561-92B0-E45AA0E2C80E}" srcOrd="1" destOrd="0" presId="urn:microsoft.com/office/officeart/2008/layout/LinedList"/>
    <dgm:cxn modelId="{E22054FD-FAC3-430E-8A7A-BEEDDA55181E}" type="presParOf" srcId="{CB58B103-71F0-4561-92B0-E45AA0E2C80E}" destId="{A7BB0BE4-6B6F-431A-BCEC-F23E8B0E93E2}" srcOrd="0" destOrd="0" presId="urn:microsoft.com/office/officeart/2008/layout/LinedList"/>
    <dgm:cxn modelId="{5B3F972E-31DE-40F6-B81F-DC689A89BB4E}" type="presParOf" srcId="{CB58B103-71F0-4561-92B0-E45AA0E2C80E}" destId="{B168249C-3E13-4645-934C-E35B1BF5D6C9}" srcOrd="1" destOrd="0" presId="urn:microsoft.com/office/officeart/2008/layout/LinedList"/>
    <dgm:cxn modelId="{6B8D1FC3-C432-453D-8AC5-09335432238E}" type="presParOf" srcId="{0865E053-3F91-4CA1-A183-C49DF2565807}" destId="{EFC0DBED-9FA4-4903-8461-7EF571252EBC}" srcOrd="2" destOrd="0" presId="urn:microsoft.com/office/officeart/2008/layout/LinedList"/>
    <dgm:cxn modelId="{FFED0FB9-C3AA-4EC6-9211-F07C007CC23A}" type="presParOf" srcId="{0865E053-3F91-4CA1-A183-C49DF2565807}" destId="{04883BAD-23FA-46C6-B7A4-931AF8B0048C}" srcOrd="3" destOrd="0" presId="urn:microsoft.com/office/officeart/2008/layout/LinedList"/>
    <dgm:cxn modelId="{3D755B40-CC21-4651-94D5-A7F8DD7BDDE7}" type="presParOf" srcId="{04883BAD-23FA-46C6-B7A4-931AF8B0048C}" destId="{9EF256EA-866E-41B9-AF52-81F714254FCF}" srcOrd="0" destOrd="0" presId="urn:microsoft.com/office/officeart/2008/layout/LinedList"/>
    <dgm:cxn modelId="{5A6C31BA-4B7D-4541-8981-E6E7A1F50362}" type="presParOf" srcId="{04883BAD-23FA-46C6-B7A4-931AF8B0048C}" destId="{74F72A33-693E-470A-89BD-E28058411CA8}" srcOrd="1" destOrd="0" presId="urn:microsoft.com/office/officeart/2008/layout/LinedList"/>
    <dgm:cxn modelId="{A69396D9-27F4-4B3B-AC88-440D44A2DA35}" type="presParOf" srcId="{0865E053-3F91-4CA1-A183-C49DF2565807}" destId="{4C33FC69-8B88-4AD6-B34A-D4EF0D459DF0}" srcOrd="4" destOrd="0" presId="urn:microsoft.com/office/officeart/2008/layout/LinedList"/>
    <dgm:cxn modelId="{4A7A3B49-C2BA-4611-A608-D554E965A4D3}" type="presParOf" srcId="{0865E053-3F91-4CA1-A183-C49DF2565807}" destId="{15C10D58-2444-4758-A413-FFEAD6A41057}" srcOrd="5" destOrd="0" presId="urn:microsoft.com/office/officeart/2008/layout/LinedList"/>
    <dgm:cxn modelId="{C34BEB3B-3A31-44A7-8583-C444B4FAB3FA}" type="presParOf" srcId="{15C10D58-2444-4758-A413-FFEAD6A41057}" destId="{80BF4F6A-91FD-4F40-AA95-D0AFC7BE90D1}" srcOrd="0" destOrd="0" presId="urn:microsoft.com/office/officeart/2008/layout/LinedList"/>
    <dgm:cxn modelId="{D8DAB7CC-DCEF-490D-BCAD-3F11C0E4B802}" type="presParOf" srcId="{15C10D58-2444-4758-A413-FFEAD6A41057}" destId="{786E6BD4-793A-4198-9621-5ED454F52F11}" srcOrd="1" destOrd="0" presId="urn:microsoft.com/office/officeart/2008/layout/LinedList"/>
    <dgm:cxn modelId="{26C5BEF8-8264-4E18-8D2F-D5B1BD256968}" type="presParOf" srcId="{0865E053-3F91-4CA1-A183-C49DF2565807}" destId="{F94BAD2F-1BB0-4FEC-9AB6-8488672F2267}" srcOrd="6" destOrd="0" presId="urn:microsoft.com/office/officeart/2008/layout/LinedList"/>
    <dgm:cxn modelId="{DB5981D6-790A-485C-875A-3010B46DFDB8}" type="presParOf" srcId="{0865E053-3F91-4CA1-A183-C49DF2565807}" destId="{DD86A518-C347-4867-826F-BE57759F447C}" srcOrd="7" destOrd="0" presId="urn:microsoft.com/office/officeart/2008/layout/LinedList"/>
    <dgm:cxn modelId="{5DFFEAA7-5F8A-40FD-81EE-8DDBDFAA0E13}" type="presParOf" srcId="{DD86A518-C347-4867-826F-BE57759F447C}" destId="{07DBD576-6E55-4A42-81B6-F5D5B5685BFF}" srcOrd="0" destOrd="0" presId="urn:microsoft.com/office/officeart/2008/layout/LinedList"/>
    <dgm:cxn modelId="{2E705BD2-72CB-492E-B0FA-C69E3C89EB5C}" type="presParOf" srcId="{DD86A518-C347-4867-826F-BE57759F447C}" destId="{46EDC5F4-22A5-41AE-B6CE-172E040E12DF}"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F91080-E458-46B8-B997-093DCB3F6414}">
      <dsp:nvSpPr>
        <dsp:cNvPr id="0" name=""/>
        <dsp:cNvSpPr/>
      </dsp:nvSpPr>
      <dsp:spPr>
        <a:xfrm>
          <a:off x="0" y="42888"/>
          <a:ext cx="6705848" cy="0"/>
        </a:xfrm>
        <a:prstGeom prst="lin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A7BB0BE4-6B6F-431A-BCEC-F23E8B0E93E2}">
      <dsp:nvSpPr>
        <dsp:cNvPr id="0" name=""/>
        <dsp:cNvSpPr/>
      </dsp:nvSpPr>
      <dsp:spPr>
        <a:xfrm>
          <a:off x="0" y="1177"/>
          <a:ext cx="6705848" cy="1469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10" tIns="156210" rIns="156210" bIns="156210" numCol="1" spcCol="1270" anchor="t" anchorCtr="0">
          <a:noAutofit/>
        </a:bodyPr>
        <a:lstStyle/>
        <a:p>
          <a:pPr marL="0" lvl="0" indent="0" algn="l" defTabSz="1822450">
            <a:lnSpc>
              <a:spcPct val="90000"/>
            </a:lnSpc>
            <a:spcBef>
              <a:spcPct val="0"/>
            </a:spcBef>
            <a:spcAft>
              <a:spcPct val="35000"/>
            </a:spcAft>
            <a:buNone/>
          </a:pPr>
          <a:r>
            <a:rPr lang="en-US" sz="4100" kern="1200" dirty="0"/>
            <a:t>Created in response to your feedback</a:t>
          </a:r>
        </a:p>
      </dsp:txBody>
      <dsp:txXfrm>
        <a:off x="0" y="1177"/>
        <a:ext cx="6705848" cy="1469212"/>
      </dsp:txXfrm>
    </dsp:sp>
    <dsp:sp modelId="{EFC0DBED-9FA4-4903-8461-7EF571252EBC}">
      <dsp:nvSpPr>
        <dsp:cNvPr id="0" name=""/>
        <dsp:cNvSpPr/>
      </dsp:nvSpPr>
      <dsp:spPr>
        <a:xfrm>
          <a:off x="0" y="1470389"/>
          <a:ext cx="6705848" cy="0"/>
        </a:xfrm>
        <a:prstGeom prst="lin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9EF256EA-866E-41B9-AF52-81F714254FCF}">
      <dsp:nvSpPr>
        <dsp:cNvPr id="0" name=""/>
        <dsp:cNvSpPr/>
      </dsp:nvSpPr>
      <dsp:spPr>
        <a:xfrm>
          <a:off x="0" y="1470389"/>
          <a:ext cx="6705848" cy="11621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10" tIns="156210" rIns="156210" bIns="156210" numCol="1" spcCol="1270" anchor="t" anchorCtr="0">
          <a:noAutofit/>
        </a:bodyPr>
        <a:lstStyle/>
        <a:p>
          <a:pPr marL="0" lvl="0" indent="0" algn="l" defTabSz="1822450">
            <a:lnSpc>
              <a:spcPct val="90000"/>
            </a:lnSpc>
            <a:spcBef>
              <a:spcPct val="0"/>
            </a:spcBef>
            <a:spcAft>
              <a:spcPct val="35000"/>
            </a:spcAft>
            <a:buNone/>
          </a:pPr>
          <a:r>
            <a:rPr lang="en-US" sz="4100" kern="1200" dirty="0"/>
            <a:t>More efficient</a:t>
          </a:r>
        </a:p>
      </dsp:txBody>
      <dsp:txXfrm>
        <a:off x="0" y="1470389"/>
        <a:ext cx="6705848" cy="1162132"/>
      </dsp:txXfrm>
    </dsp:sp>
    <dsp:sp modelId="{4C33FC69-8B88-4AD6-B34A-D4EF0D459DF0}">
      <dsp:nvSpPr>
        <dsp:cNvPr id="0" name=""/>
        <dsp:cNvSpPr/>
      </dsp:nvSpPr>
      <dsp:spPr>
        <a:xfrm>
          <a:off x="0" y="2327719"/>
          <a:ext cx="6705848" cy="0"/>
        </a:xfrm>
        <a:prstGeom prst="lin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80BF4F6A-91FD-4F40-AA95-D0AFC7BE90D1}">
      <dsp:nvSpPr>
        <dsp:cNvPr id="0" name=""/>
        <dsp:cNvSpPr/>
      </dsp:nvSpPr>
      <dsp:spPr>
        <a:xfrm>
          <a:off x="0" y="2328865"/>
          <a:ext cx="6705848" cy="1469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10" tIns="156210" rIns="156210" bIns="156210" numCol="1" spcCol="1270" anchor="t" anchorCtr="0">
          <a:noAutofit/>
        </a:bodyPr>
        <a:lstStyle/>
        <a:p>
          <a:pPr marL="0" lvl="0" indent="0" algn="l" defTabSz="1822450">
            <a:lnSpc>
              <a:spcPct val="90000"/>
            </a:lnSpc>
            <a:spcBef>
              <a:spcPct val="0"/>
            </a:spcBef>
            <a:spcAft>
              <a:spcPct val="35000"/>
            </a:spcAft>
            <a:buNone/>
          </a:pPr>
          <a:r>
            <a:rPr lang="en-US" sz="4100" kern="1200" dirty="0"/>
            <a:t>Open source web platform</a:t>
          </a:r>
        </a:p>
      </dsp:txBody>
      <dsp:txXfrm>
        <a:off x="0" y="2328865"/>
        <a:ext cx="6705848" cy="1469212"/>
      </dsp:txXfrm>
    </dsp:sp>
    <dsp:sp modelId="{F94BAD2F-1BB0-4FEC-9AB6-8488672F2267}">
      <dsp:nvSpPr>
        <dsp:cNvPr id="0" name=""/>
        <dsp:cNvSpPr/>
      </dsp:nvSpPr>
      <dsp:spPr>
        <a:xfrm>
          <a:off x="0" y="3776657"/>
          <a:ext cx="6705848" cy="0"/>
        </a:xfrm>
        <a:prstGeom prst="lin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sp>
    <dsp:sp modelId="{07DBD576-6E55-4A42-81B6-F5D5B5685BFF}">
      <dsp:nvSpPr>
        <dsp:cNvPr id="0" name=""/>
        <dsp:cNvSpPr/>
      </dsp:nvSpPr>
      <dsp:spPr>
        <a:xfrm>
          <a:off x="0" y="3929058"/>
          <a:ext cx="6705848" cy="1469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10" tIns="156210" rIns="156210" bIns="156210" numCol="1" spcCol="1270" anchor="t" anchorCtr="0">
          <a:noAutofit/>
        </a:bodyPr>
        <a:lstStyle/>
        <a:p>
          <a:pPr marL="0" lvl="0" indent="0" algn="l" defTabSz="1822450">
            <a:lnSpc>
              <a:spcPct val="90000"/>
            </a:lnSpc>
            <a:spcBef>
              <a:spcPct val="0"/>
            </a:spcBef>
            <a:spcAft>
              <a:spcPct val="35000"/>
            </a:spcAft>
            <a:buNone/>
          </a:pPr>
          <a:r>
            <a:rPr lang="en-US" sz="4100" kern="1200" dirty="0"/>
            <a:t>Adaptable</a:t>
          </a:r>
        </a:p>
      </dsp:txBody>
      <dsp:txXfrm>
        <a:off x="0" y="3929058"/>
        <a:ext cx="6705848" cy="1469212"/>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5544A73B-BADF-44BE-84FA-648D1467A9F3}" type="datetimeFigureOut">
              <a:rPr lang="en-US" smtClean="0"/>
              <a:t>5/23/2018</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0134D90A-5AAC-4E3C-84B7-1C5632B3D2A3}" type="slidenum">
              <a:rPr lang="en-US" smtClean="0"/>
              <a:t>‹#›</a:t>
            </a:fld>
            <a:endParaRPr lang="en-US"/>
          </a:p>
        </p:txBody>
      </p:sp>
    </p:spTree>
    <p:extLst>
      <p:ext uri="{BB962C8B-B14F-4D97-AF65-F5344CB8AC3E}">
        <p14:creationId xmlns:p14="http://schemas.microsoft.com/office/powerpoint/2010/main" val="2449904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916">
              <a:defRPr/>
            </a:pPr>
            <a:r>
              <a:rPr lang="en-US" sz="1200" dirty="0"/>
              <a:t>Hello,</a:t>
            </a:r>
            <a:r>
              <a:rPr lang="en-US" sz="1200" baseline="0" dirty="0"/>
              <a:t> and welcome to the 2018 DOCLINE MLA Update.  I’m Lis Unger, the NLM DOCLINE Team Lead. </a:t>
            </a:r>
            <a:endParaRPr lang="en-US" sz="1200" dirty="0"/>
          </a:p>
        </p:txBody>
      </p:sp>
      <p:sp>
        <p:nvSpPr>
          <p:cNvPr id="4" name="Slide Number Placeholder 3"/>
          <p:cNvSpPr>
            <a:spLocks noGrp="1"/>
          </p:cNvSpPr>
          <p:nvPr>
            <p:ph type="sldNum" sz="quarter" idx="10"/>
          </p:nvPr>
        </p:nvSpPr>
        <p:spPr/>
        <p:txBody>
          <a:bodyPr/>
          <a:lstStyle/>
          <a:p>
            <a:fld id="{0134D90A-5AAC-4E3C-84B7-1C5632B3D2A3}" type="slidenum">
              <a:rPr lang="en-US" smtClean="0"/>
              <a:t>1</a:t>
            </a:fld>
            <a:endParaRPr lang="en-US"/>
          </a:p>
        </p:txBody>
      </p:sp>
    </p:spTree>
    <p:extLst>
      <p:ext uri="{BB962C8B-B14F-4D97-AF65-F5344CB8AC3E}">
        <p14:creationId xmlns:p14="http://schemas.microsoft.com/office/powerpoint/2010/main" val="100334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For over a year, a team of dedicated NLM staff and programmers have been working to develop a new and improved DOCLINE that will allow you to utilize an interlibrary loan system that’s easier to use, up to date, and, most importantly -- a system that will facilitate enhanced access to biomedical literature for your users -- through DOCLINE and Loansome Doc</a:t>
            </a:r>
          </a:p>
          <a:p>
            <a:endParaRPr lang="en-US" sz="1200" dirty="0"/>
          </a:p>
          <a:p>
            <a:r>
              <a:rPr lang="en-US" sz="1200" dirty="0"/>
              <a:t>We’ve been very busy since the 2017 MLA conference and our work to redesign DOCLINE will finally be available to you later this summer. </a:t>
            </a:r>
          </a:p>
          <a:p>
            <a:endParaRPr lang="en-US" sz="1200" b="1" u="sng" dirty="0"/>
          </a:p>
          <a:p>
            <a:r>
              <a:rPr lang="en-US" sz="1200" dirty="0"/>
              <a:t>I’m here to tell you about the redesign, the new features and to share my enthusiasm for the new product.</a:t>
            </a:r>
          </a:p>
          <a:p>
            <a:endParaRPr lang="en-US" dirty="0"/>
          </a:p>
        </p:txBody>
      </p:sp>
      <p:sp>
        <p:nvSpPr>
          <p:cNvPr id="4" name="Slide Number Placeholder 3"/>
          <p:cNvSpPr>
            <a:spLocks noGrp="1"/>
          </p:cNvSpPr>
          <p:nvPr>
            <p:ph type="sldNum" sz="quarter" idx="10"/>
          </p:nvPr>
        </p:nvSpPr>
        <p:spPr/>
        <p:txBody>
          <a:bodyPr/>
          <a:lstStyle/>
          <a:p>
            <a:fld id="{01F2A70B-78F2-4DCF-B53B-C990D2FAFB8A}" type="slidenum">
              <a:rPr lang="en-US" smtClean="0"/>
              <a:t>2</a:t>
            </a:fld>
            <a:endParaRPr lang="en-US"/>
          </a:p>
        </p:txBody>
      </p:sp>
    </p:spTree>
    <p:extLst>
      <p:ext uri="{BB962C8B-B14F-4D97-AF65-F5344CB8AC3E}">
        <p14:creationId xmlns:p14="http://schemas.microsoft.com/office/powerpoint/2010/main" val="2915321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For the last several years, we’ve been listening to your comments and feedback about DOCLINE.  It’s clear that you want and need an easier to use and more efficient system that will allow you to better serve your users.  We listened and heard you!</a:t>
            </a:r>
          </a:p>
          <a:p>
            <a:r>
              <a:rPr lang="en-US" sz="1200" dirty="0"/>
              <a:t>We are moving the system to an open source web platform that can be easily adapted in order to more rapidly respond to changes in cataloging and publishing models, changes in library processes and interlibrary loan workflows, and the resource sharing landscape in general.  We hope that we’ve designed a system that will fit your library’s needs both now and in the future. </a:t>
            </a:r>
          </a:p>
          <a:p>
            <a:endParaRPr lang="en-US" dirty="0"/>
          </a:p>
        </p:txBody>
      </p:sp>
      <p:sp>
        <p:nvSpPr>
          <p:cNvPr id="4" name="Slide Number Placeholder 3"/>
          <p:cNvSpPr>
            <a:spLocks noGrp="1"/>
          </p:cNvSpPr>
          <p:nvPr>
            <p:ph type="sldNum" sz="quarter" idx="10"/>
          </p:nvPr>
        </p:nvSpPr>
        <p:spPr/>
        <p:txBody>
          <a:bodyPr/>
          <a:lstStyle/>
          <a:p>
            <a:fld id="{01F2A70B-78F2-4DCF-B53B-C990D2FAFB8A}" type="slidenum">
              <a:rPr lang="en-US" smtClean="0"/>
              <a:t>3</a:t>
            </a:fld>
            <a:endParaRPr lang="en-US"/>
          </a:p>
        </p:txBody>
      </p:sp>
    </p:spTree>
    <p:extLst>
      <p:ext uri="{BB962C8B-B14F-4D97-AF65-F5344CB8AC3E}">
        <p14:creationId xmlns:p14="http://schemas.microsoft.com/office/powerpoint/2010/main" val="1492270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new</a:t>
            </a:r>
            <a:r>
              <a:rPr lang="en-US" sz="1200" baseline="0" dirty="0"/>
              <a:t> DOCLINE is being developed in stages.  We are a small team working to deliver a large project.  In advance of a late-summer release, w</a:t>
            </a:r>
            <a:r>
              <a:rPr lang="en-US" sz="1200" dirty="0"/>
              <a:t>e intend to offer a preview period, during which you will be able to give the new system a test drive.  You’ll be able to see the new features and changes we’ve made to DOCLINE, but you’ll continue to use the current system to place requests.</a:t>
            </a:r>
          </a:p>
          <a:p>
            <a:endParaRPr lang="en-US" sz="1200" b="1" dirty="0"/>
          </a:p>
          <a:p>
            <a:r>
              <a:rPr lang="en-US" sz="1200" dirty="0"/>
              <a:t>The initial launch of the new DOCLINE, including Loansome Doc, is expected be in August 2018.  We anticipate that there will be new releases and upgrades to the system on a more frequent basis than in the current system.</a:t>
            </a:r>
            <a:endParaRPr lang="en-US" sz="1200" b="1" dirty="0"/>
          </a:p>
          <a:p>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We also intend to offer webinars that will provide an overview of the new functionalities.  We think you’ll like what you see.  Finally, we’ll be listening to your feedback, analyzing site performance, and monitoring user experience throughout this period.  Watch for additional information later this year. Now, let’s take a look!</a:t>
            </a:r>
          </a:p>
          <a:p>
            <a:endParaRPr lang="en-US" dirty="0"/>
          </a:p>
        </p:txBody>
      </p:sp>
      <p:sp>
        <p:nvSpPr>
          <p:cNvPr id="4" name="Slide Number Placeholder 3"/>
          <p:cNvSpPr>
            <a:spLocks noGrp="1"/>
          </p:cNvSpPr>
          <p:nvPr>
            <p:ph type="sldNum" sz="quarter" idx="10"/>
          </p:nvPr>
        </p:nvSpPr>
        <p:spPr/>
        <p:txBody>
          <a:bodyPr/>
          <a:lstStyle/>
          <a:p>
            <a:fld id="{0134D90A-5AAC-4E3C-84B7-1C5632B3D2A3}" type="slidenum">
              <a:rPr lang="en-US" smtClean="0"/>
              <a:t>4</a:t>
            </a:fld>
            <a:endParaRPr lang="en-US"/>
          </a:p>
        </p:txBody>
      </p:sp>
    </p:spTree>
    <p:extLst>
      <p:ext uri="{BB962C8B-B14F-4D97-AF65-F5344CB8AC3E}">
        <p14:creationId xmlns:p14="http://schemas.microsoft.com/office/powerpoint/2010/main" val="33398107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new DOCLINE home page provides a</a:t>
            </a:r>
            <a:r>
              <a:rPr lang="en-US" sz="1200" baseline="0" dirty="0"/>
              <a:t> dashboard of information that you’ll see after you log in.</a:t>
            </a:r>
          </a:p>
          <a:p>
            <a:endParaRPr lang="en-US" sz="1200" baseline="0" dirty="0"/>
          </a:p>
          <a:p>
            <a:r>
              <a:rPr lang="en-US" sz="1200" baseline="0" dirty="0"/>
              <a:t>In the center of the screen, you’ll now see three sections or “cards.”  Each of these cards contains links to tasks you need to complete when you’re working in the system.  We designed this area to help you prioritize and manage the work that you need to do. The left hand card, My Lending, shows requests for materials that were submitted to your library by other institutions, organized by urgency and status.  The card in the middle, My Borrowing, shows the status of the borrowing requests your library placed with other institutions.  If you are a Loansome Doc library, you will see the third card on the right, which you can use to manage your Loansome Doc requests. </a:t>
            </a:r>
          </a:p>
          <a:p>
            <a:endParaRPr lang="en-US" sz="1200" baseline="0" dirty="0"/>
          </a:p>
          <a:p>
            <a:r>
              <a:rPr lang="en-US" sz="1200" baseline="0" dirty="0"/>
              <a:t>You can also manage your lending, borrowing, and Loansome Doc requests from the navigation bar at the top of every page.  If you manage multiple libraries, you will now only need to use one login, a single email address, to manage multiple libraries, and you will be able to switch between multiple libraries using this link (here).  We’re using more plain language throughout DOCLINE.  For example, we’ve substituted the word “journals” for “serials” and “Library Profile” replaces “Institution Record.”  Also, we have made numerous changes to the help text that appears throughout DOCLINE.   </a:t>
            </a:r>
          </a:p>
          <a:p>
            <a:endParaRPr lang="en-US" sz="1200" baseline="0" dirty="0"/>
          </a:p>
          <a:p>
            <a:endParaRPr lang="en-US" sz="1200"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01F2A70B-78F2-4DCF-B53B-C990D2FAFB8A}" type="slidenum">
              <a:rPr lang="en-US" smtClean="0"/>
              <a:t>5</a:t>
            </a:fld>
            <a:endParaRPr lang="en-US"/>
          </a:p>
        </p:txBody>
      </p:sp>
    </p:spTree>
    <p:extLst>
      <p:ext uri="{BB962C8B-B14F-4D97-AF65-F5344CB8AC3E}">
        <p14:creationId xmlns:p14="http://schemas.microsoft.com/office/powerpoint/2010/main" val="631926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dirty="0"/>
              <a:t>We expect to make a number of changes to Loansome Doc as part of this process, but we don’t have a full list of changes at this point.  We do know that Loansome Doc functionality will closely mirror what is available in the current system.  We’ll keep you updated when we do make changes in the future.</a:t>
            </a:r>
          </a:p>
          <a:p>
            <a:endParaRPr lang="en-US" dirty="0"/>
          </a:p>
        </p:txBody>
      </p:sp>
      <p:sp>
        <p:nvSpPr>
          <p:cNvPr id="4" name="Slide Number Placeholder 3"/>
          <p:cNvSpPr>
            <a:spLocks noGrp="1"/>
          </p:cNvSpPr>
          <p:nvPr>
            <p:ph type="sldNum" sz="quarter" idx="10"/>
          </p:nvPr>
        </p:nvSpPr>
        <p:spPr/>
        <p:txBody>
          <a:bodyPr/>
          <a:lstStyle/>
          <a:p>
            <a:fld id="{01F2A70B-78F2-4DCF-B53B-C990D2FAFB8A}" type="slidenum">
              <a:rPr lang="en-US" smtClean="0"/>
              <a:t>6</a:t>
            </a:fld>
            <a:endParaRPr lang="en-US"/>
          </a:p>
        </p:txBody>
      </p:sp>
    </p:spTree>
    <p:extLst>
      <p:ext uri="{BB962C8B-B14F-4D97-AF65-F5344CB8AC3E}">
        <p14:creationId xmlns:p14="http://schemas.microsoft.com/office/powerpoint/2010/main" val="2492735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the first things you’ll notice when logging into the new system is that you will use a Google account.   </a:t>
            </a:r>
          </a:p>
          <a:p>
            <a:r>
              <a:rPr lang="en-US" sz="1200" kern="1200" dirty="0">
                <a:solidFill>
                  <a:schemeClr val="tx1"/>
                </a:solidFill>
                <a:effectLst/>
                <a:latin typeface="+mn-lt"/>
                <a:ea typeface="+mn-ea"/>
                <a:cs typeface="+mn-cs"/>
              </a:rPr>
              <a:t>However - this doesn’t mean you have to use Gmail - you can create your Google account using your work email if you prefer.</a:t>
            </a:r>
          </a:p>
          <a:p>
            <a:r>
              <a:rPr lang="en-US" sz="1200" dirty="0"/>
              <a:t>Google accounts provide improved security, and there is an added benefit:  you won’t have to remember a separate DOCLINE user ID and password.  We think that’s progress!  Those institutions with multiple DOCLINE libraries will be happy to learn they will only have to have one DOCLINE user account.  We hope that the simplified navigation</a:t>
            </a:r>
            <a:r>
              <a:rPr lang="en-US" sz="1200" baseline="0" dirty="0"/>
              <a:t> and plain language will make both systems easier and more pleasant to use than ever before. </a:t>
            </a:r>
            <a:r>
              <a:rPr lang="en-US" sz="1200" dirty="0"/>
              <a:t>We’ll provide more information about these changes in the weeks ahead as we get closer to the preview period. </a:t>
            </a:r>
          </a:p>
        </p:txBody>
      </p:sp>
      <p:sp>
        <p:nvSpPr>
          <p:cNvPr id="4" name="Slide Number Placeholder 3"/>
          <p:cNvSpPr>
            <a:spLocks noGrp="1"/>
          </p:cNvSpPr>
          <p:nvPr>
            <p:ph type="sldNum" sz="quarter" idx="10"/>
          </p:nvPr>
        </p:nvSpPr>
        <p:spPr/>
        <p:txBody>
          <a:bodyPr/>
          <a:lstStyle/>
          <a:p>
            <a:fld id="{0134D90A-5AAC-4E3C-84B7-1C5632B3D2A3}" type="slidenum">
              <a:rPr lang="en-US" smtClean="0"/>
              <a:t>7</a:t>
            </a:fld>
            <a:endParaRPr lang="en-US"/>
          </a:p>
        </p:txBody>
      </p:sp>
    </p:spTree>
    <p:extLst>
      <p:ext uri="{BB962C8B-B14F-4D97-AF65-F5344CB8AC3E}">
        <p14:creationId xmlns:p14="http://schemas.microsoft.com/office/powerpoint/2010/main" val="35984479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What do you need to do to be ready for the new DOCLINE? </a:t>
            </a:r>
          </a:p>
          <a:p>
            <a:endParaRPr lang="en-US" sz="1200" dirty="0"/>
          </a:p>
          <a:p>
            <a:r>
              <a:rPr lang="en-US" sz="1200" baseline="0" dirty="0"/>
              <a:t>This summer, watch for an email notifying you when the preview period is open and how to access the new DOCLINE.  Use this as an opportunity </a:t>
            </a:r>
            <a:r>
              <a:rPr lang="en-US" sz="1200" dirty="0"/>
              <a:t>to log in to the system, try it out, and send us your feedback, suggestions, and questions. </a:t>
            </a:r>
          </a:p>
          <a:p>
            <a:endParaRPr lang="en-US" sz="1200" dirty="0"/>
          </a:p>
          <a:p>
            <a:r>
              <a:rPr lang="en-US" sz="1200" dirty="0"/>
              <a:t>If you use EFTS for billing, in the beginning of August, plan to create a file capturing the last transactions in the current system. This is important so that you can receive payment for any filled requests in the old system after we switch to the new one. </a:t>
            </a:r>
            <a:endParaRPr lang="en-US" sz="1200" b="1" dirty="0"/>
          </a:p>
          <a:p>
            <a:endParaRPr lang="en-US" sz="1200" dirty="0"/>
          </a:p>
          <a:p>
            <a:r>
              <a:rPr lang="en-US" sz="1200" dirty="0"/>
              <a:t>Not all existing data and reports will migrate to the new system.  We suggest that you save any request reports documenting your lending and borrowing history so that this information is not lost.  Also, run holdings reports which will help you to make updates to your library’s holdings in the new system.  Reports for requests and serial holdings will not be immediately available in the new DOCLINE, however we are planning to have them available at the end of September.              That’s it! </a:t>
            </a:r>
          </a:p>
          <a:p>
            <a:r>
              <a:rPr lang="en-US" sz="1200" dirty="0"/>
              <a:t> </a:t>
            </a:r>
          </a:p>
          <a:p>
            <a:endParaRPr lang="en-US" dirty="0"/>
          </a:p>
        </p:txBody>
      </p:sp>
      <p:sp>
        <p:nvSpPr>
          <p:cNvPr id="4" name="Slide Number Placeholder 3"/>
          <p:cNvSpPr>
            <a:spLocks noGrp="1"/>
          </p:cNvSpPr>
          <p:nvPr>
            <p:ph type="sldNum" sz="quarter" idx="10"/>
          </p:nvPr>
        </p:nvSpPr>
        <p:spPr/>
        <p:txBody>
          <a:bodyPr/>
          <a:lstStyle/>
          <a:p>
            <a:fld id="{0134D90A-5AAC-4E3C-84B7-1C5632B3D2A3}" type="slidenum">
              <a:rPr lang="en-US" smtClean="0"/>
              <a:t>8</a:t>
            </a:fld>
            <a:endParaRPr lang="en-US"/>
          </a:p>
        </p:txBody>
      </p:sp>
    </p:spTree>
    <p:extLst>
      <p:ext uri="{BB962C8B-B14F-4D97-AF65-F5344CB8AC3E}">
        <p14:creationId xmlns:p14="http://schemas.microsoft.com/office/powerpoint/2010/main" val="7941542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If you have questions, or thoughts to share about the new system, there are multiple ways to do so.</a:t>
            </a:r>
          </a:p>
          <a:p>
            <a:endParaRPr lang="en-US" sz="1200" dirty="0"/>
          </a:p>
          <a:p>
            <a:r>
              <a:rPr lang="en-US" sz="1200" dirty="0"/>
              <a:t>You can contact the NNLM DOCLINE Coordinator, Erin Latta, at the NLM booth during the conference</a:t>
            </a:r>
          </a:p>
          <a:p>
            <a:endParaRPr lang="en-US" sz="1200" dirty="0"/>
          </a:p>
          <a:p>
            <a:r>
              <a:rPr lang="en-US" sz="1200" dirty="0"/>
              <a:t>Write directly to us at NLM.</a:t>
            </a:r>
          </a:p>
          <a:p>
            <a:endParaRPr lang="en-US" sz="1200" dirty="0"/>
          </a:p>
          <a:p>
            <a:r>
              <a:rPr lang="en-US" sz="1200" dirty="0"/>
              <a:t>Subscribe to DOCLINE-L and stay stay up to date about the new release.</a:t>
            </a:r>
          </a:p>
          <a:p>
            <a:endParaRPr lang="en-US" sz="1200" dirty="0"/>
          </a:p>
          <a:p>
            <a:r>
              <a:rPr lang="en-US" sz="1200" dirty="0"/>
              <a:t>Thank you for your interest in DOCLINE.  We can’t wait to go live with the new version.</a:t>
            </a:r>
          </a:p>
        </p:txBody>
      </p:sp>
      <p:sp>
        <p:nvSpPr>
          <p:cNvPr id="4" name="Slide Number Placeholder 3"/>
          <p:cNvSpPr>
            <a:spLocks noGrp="1"/>
          </p:cNvSpPr>
          <p:nvPr>
            <p:ph type="sldNum" sz="quarter" idx="10"/>
          </p:nvPr>
        </p:nvSpPr>
        <p:spPr/>
        <p:txBody>
          <a:bodyPr/>
          <a:lstStyle/>
          <a:p>
            <a:fld id="{0134D90A-5AAC-4E3C-84B7-1C5632B3D2A3}" type="slidenum">
              <a:rPr lang="en-US" smtClean="0"/>
              <a:t>9</a:t>
            </a:fld>
            <a:endParaRPr lang="en-US"/>
          </a:p>
        </p:txBody>
      </p:sp>
    </p:spTree>
    <p:extLst>
      <p:ext uri="{BB962C8B-B14F-4D97-AF65-F5344CB8AC3E}">
        <p14:creationId xmlns:p14="http://schemas.microsoft.com/office/powerpoint/2010/main" val="3181676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828800" y="41148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587540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1300443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2860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7742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58896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4041575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0472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2815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18574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9188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no 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797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4116205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userDrawn="1"/>
        </p:nvSpPr>
        <p:spPr>
          <a:xfrm>
            <a:off x="0" y="6172200"/>
            <a:ext cx="12192000" cy="762001"/>
          </a:xfrm>
          <a:prstGeom prst="rect">
            <a:avLst/>
          </a:prstGeom>
          <a:solidFill>
            <a:srgbClr val="20558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2"/>
            <a:ext cx="10972800" cy="448157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4" name="Picture 3"/>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609600" y="6248400"/>
            <a:ext cx="3389810" cy="548640"/>
          </a:xfrm>
          <a:prstGeom prst="rect">
            <a:avLst/>
          </a:prstGeom>
        </p:spPr>
      </p:pic>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D6EC8B-9E95-4567-92FB-64514F577C9E}" type="slidenum">
              <a:rPr lang="en-US" smtClean="0"/>
              <a:t>‹#›</a:t>
            </a:fld>
            <a:endParaRPr lang="en-US"/>
          </a:p>
        </p:txBody>
      </p:sp>
    </p:spTree>
    <p:extLst>
      <p:ext uri="{BB962C8B-B14F-4D97-AF65-F5344CB8AC3E}">
        <p14:creationId xmlns:p14="http://schemas.microsoft.com/office/powerpoint/2010/main" val="69348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gikiwiki.wikispaces.com/guidance+for+writing+essays+(hl+extension)" TargetMode="Externa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04800"/>
            <a:ext cx="10439400" cy="3295651"/>
          </a:xfrm>
        </p:spPr>
        <p:txBody>
          <a:bodyPr>
            <a:normAutofit/>
          </a:bodyPr>
          <a:lstStyle/>
          <a:p>
            <a:r>
              <a:rPr lang="en-US" sz="6000" dirty="0">
                <a:latin typeface="Impact" panose="020B0806030902050204" pitchFamily="34" charset="0"/>
              </a:rPr>
              <a:t>DOCLINE 2018</a:t>
            </a:r>
            <a:br>
              <a:rPr lang="en-US" sz="6000" dirty="0">
                <a:latin typeface="Impact" panose="020B0806030902050204" pitchFamily="34" charset="0"/>
              </a:rPr>
            </a:br>
            <a:r>
              <a:rPr lang="en-US" sz="6000" dirty="0">
                <a:latin typeface="Impact" panose="020B0806030902050204" pitchFamily="34" charset="0"/>
              </a:rPr>
              <a:t>MLA UPDATE</a:t>
            </a:r>
          </a:p>
        </p:txBody>
      </p:sp>
      <p:sp>
        <p:nvSpPr>
          <p:cNvPr id="3" name="Subtitle 2"/>
          <p:cNvSpPr>
            <a:spLocks noGrp="1"/>
          </p:cNvSpPr>
          <p:nvPr>
            <p:ph type="subTitle" idx="1"/>
          </p:nvPr>
        </p:nvSpPr>
        <p:spPr>
          <a:xfrm>
            <a:off x="1524000" y="4267200"/>
            <a:ext cx="9144000" cy="1600200"/>
          </a:xfrm>
        </p:spPr>
        <p:txBody>
          <a:bodyPr>
            <a:normAutofit/>
          </a:bodyPr>
          <a:lstStyle/>
          <a:p>
            <a:pPr lvl="0"/>
            <a:r>
              <a:rPr lang="en-US" sz="1600" dirty="0">
                <a:solidFill>
                  <a:schemeClr val="tx1"/>
                </a:solidFill>
              </a:rPr>
              <a:t>Collection Access Section</a:t>
            </a:r>
          </a:p>
          <a:p>
            <a:pPr lvl="0">
              <a:spcBef>
                <a:spcPts val="0"/>
              </a:spcBef>
            </a:pPr>
            <a:r>
              <a:rPr lang="en-US" sz="1600" dirty="0">
                <a:solidFill>
                  <a:schemeClr val="tx1"/>
                </a:solidFill>
              </a:rPr>
              <a:t>Public Services Division</a:t>
            </a:r>
          </a:p>
          <a:p>
            <a:pPr lvl="0"/>
            <a:r>
              <a:rPr lang="en-US" sz="1600" dirty="0">
                <a:solidFill>
                  <a:schemeClr val="tx1"/>
                </a:solidFill>
              </a:rPr>
              <a:t>National Library of Medicine</a:t>
            </a:r>
          </a:p>
          <a:p>
            <a:pPr lvl="0"/>
            <a:r>
              <a:rPr lang="en-US" sz="1600" dirty="0">
                <a:solidFill>
                  <a:schemeClr val="tx1"/>
                </a:solidFill>
              </a:rPr>
              <a:t>National Institutes of Health</a:t>
            </a:r>
          </a:p>
          <a:p>
            <a:pPr lvl="0"/>
            <a:r>
              <a:rPr lang="en-US" sz="1600" dirty="0">
                <a:solidFill>
                  <a:schemeClr val="tx1"/>
                </a:solidFill>
              </a:rPr>
              <a:t>U.S. Department of Health &amp; Human Services</a:t>
            </a:r>
          </a:p>
          <a:p>
            <a:endParaRPr lang="en-US" dirty="0"/>
          </a:p>
        </p:txBody>
      </p:sp>
    </p:spTree>
    <p:extLst>
      <p:ext uri="{BB962C8B-B14F-4D97-AF65-F5344CB8AC3E}">
        <p14:creationId xmlns:p14="http://schemas.microsoft.com/office/powerpoint/2010/main" val="1160859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E17ACF44-3D86-445D-B968-A95E2744120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379A6E4F-520D-4C52-A635-ACC73C0969C3}"/>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946169" y="481264"/>
            <a:ext cx="2781276" cy="286730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5D99C11F-9B39-4C31-891D-AB9740CD39F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60677" y="485775"/>
            <a:ext cx="2203222" cy="286279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5D8DF252-F3BD-433C-B6C6-8C57E32E322F}"/>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3561" y="3511487"/>
            <a:ext cx="2783884" cy="285502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 name="Straight Connector 42">
            <a:extLst>
              <a:ext uri="{FF2B5EF4-FFF2-40B4-BE49-F238E27FC236}">
                <a16:creationId xmlns:a16="http://schemas.microsoft.com/office/drawing/2014/main" id="{78FCE516-86C6-42EC-9BC0-9EAE55544758}"/>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08782" y="1701532"/>
            <a:ext cx="45720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9" name="Graphic 8" descr="Share">
            <a:extLst>
              <a:ext uri="{FF2B5EF4-FFF2-40B4-BE49-F238E27FC236}">
                <a16:creationId xmlns:a16="http://schemas.microsoft.com/office/drawing/2014/main" id="{AE616C1C-96D1-4E6D-A7F5-6F359887DA5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824844" y="1140462"/>
            <a:ext cx="1645920" cy="1645920"/>
          </a:xfrm>
          <a:prstGeom prst="rect">
            <a:avLst/>
          </a:prstGeom>
        </p:spPr>
      </p:pic>
      <p:sp>
        <p:nvSpPr>
          <p:cNvPr id="45" name="Rectangle 44">
            <a:extLst>
              <a:ext uri="{FF2B5EF4-FFF2-40B4-BE49-F238E27FC236}">
                <a16:creationId xmlns:a16="http://schemas.microsoft.com/office/drawing/2014/main" id="{8B31F2C7-5103-4CFE-B52D-DEC0C13C527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60677" y="3511487"/>
            <a:ext cx="2203222" cy="286279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Graphic 5" descr="Needle">
            <a:extLst>
              <a:ext uri="{FF2B5EF4-FFF2-40B4-BE49-F238E27FC236}">
                <a16:creationId xmlns:a16="http://schemas.microsoft.com/office/drawing/2014/main" id="{43B41416-E8B1-486B-B2CB-5D055985937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15644" y="3996142"/>
            <a:ext cx="1645920" cy="1645920"/>
          </a:xfrm>
          <a:prstGeom prst="rect">
            <a:avLst/>
          </a:prstGeom>
        </p:spPr>
      </p:pic>
      <p:sp>
        <p:nvSpPr>
          <p:cNvPr id="5" name="Title 4">
            <a:extLst>
              <a:ext uri="{FF2B5EF4-FFF2-40B4-BE49-F238E27FC236}">
                <a16:creationId xmlns:a16="http://schemas.microsoft.com/office/drawing/2014/main" id="{7BDEDA9E-E7F7-43DE-A2A7-4BACC5AB78BC}"/>
              </a:ext>
            </a:extLst>
          </p:cNvPr>
          <p:cNvSpPr>
            <a:spLocks noGrp="1"/>
          </p:cNvSpPr>
          <p:nvPr>
            <p:ph type="title"/>
          </p:nvPr>
        </p:nvSpPr>
        <p:spPr>
          <a:xfrm>
            <a:off x="838200" y="365125"/>
            <a:ext cx="4981734" cy="1212315"/>
          </a:xfrm>
        </p:spPr>
        <p:txBody>
          <a:bodyPr anchor="b">
            <a:normAutofit/>
          </a:bodyPr>
          <a:lstStyle/>
          <a:p>
            <a:r>
              <a:rPr lang="en-US" sz="4000" dirty="0"/>
              <a:t>What’s New?	</a:t>
            </a:r>
          </a:p>
        </p:txBody>
      </p:sp>
      <p:sp>
        <p:nvSpPr>
          <p:cNvPr id="7" name="Content Placeholder 6">
            <a:extLst>
              <a:ext uri="{FF2B5EF4-FFF2-40B4-BE49-F238E27FC236}">
                <a16:creationId xmlns:a16="http://schemas.microsoft.com/office/drawing/2014/main" id="{1D67D2AA-0AAB-42B0-98E3-C177D8B1FD8C}"/>
              </a:ext>
            </a:extLst>
          </p:cNvPr>
          <p:cNvSpPr>
            <a:spLocks noGrp="1"/>
          </p:cNvSpPr>
          <p:nvPr>
            <p:ph idx="1"/>
          </p:nvPr>
        </p:nvSpPr>
        <p:spPr>
          <a:xfrm>
            <a:off x="432851" y="2209800"/>
            <a:ext cx="5585459" cy="4312994"/>
          </a:xfrm>
        </p:spPr>
        <p:txBody>
          <a:bodyPr>
            <a:normAutofit/>
          </a:bodyPr>
          <a:lstStyle/>
          <a:p>
            <a:pPr marL="0" indent="0">
              <a:buNone/>
            </a:pPr>
            <a:r>
              <a:rPr lang="en-US" dirty="0"/>
              <a:t>Big changes ahead for:</a:t>
            </a:r>
          </a:p>
          <a:p>
            <a:pPr marL="0" indent="0">
              <a:buNone/>
            </a:pPr>
            <a:endParaRPr lang="en-US" dirty="0"/>
          </a:p>
          <a:p>
            <a:pPr marL="0" indent="0">
              <a:buNone/>
            </a:pPr>
            <a:r>
              <a:rPr lang="en-US" dirty="0"/>
              <a:t>	DOCLINE</a:t>
            </a:r>
          </a:p>
          <a:p>
            <a:pPr marL="0" indent="0">
              <a:buNone/>
            </a:pPr>
            <a:r>
              <a:rPr lang="en-US" dirty="0"/>
              <a:t>	Loansome Doc</a:t>
            </a:r>
          </a:p>
          <a:p>
            <a:pPr marL="0" indent="0">
              <a:buNone/>
            </a:pPr>
            <a:r>
              <a:rPr lang="en-US" dirty="0"/>
              <a:t>	Resource Sharing</a:t>
            </a:r>
          </a:p>
          <a:p>
            <a:pPr marL="0" indent="0">
              <a:buNone/>
            </a:pPr>
            <a:endParaRPr lang="en-US" sz="3200" dirty="0"/>
          </a:p>
        </p:txBody>
      </p:sp>
      <p:pic>
        <p:nvPicPr>
          <p:cNvPr id="13" name="Graphic 12" descr="Document">
            <a:extLst>
              <a:ext uri="{FF2B5EF4-FFF2-40B4-BE49-F238E27FC236}">
                <a16:creationId xmlns:a16="http://schemas.microsoft.com/office/drawing/2014/main" id="{E3A215D3-4678-4355-A144-9368DCF9878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448800" y="1114512"/>
            <a:ext cx="1645920" cy="1645920"/>
          </a:xfrm>
          <a:prstGeom prst="rect">
            <a:avLst/>
          </a:prstGeom>
        </p:spPr>
      </p:pic>
      <p:pic>
        <p:nvPicPr>
          <p:cNvPr id="15" name="Graphic 14" descr="Group">
            <a:extLst>
              <a:ext uri="{FF2B5EF4-FFF2-40B4-BE49-F238E27FC236}">
                <a16:creationId xmlns:a16="http://schemas.microsoft.com/office/drawing/2014/main" id="{B6B7CBAD-3611-4809-B6FE-6CC5587B0C2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339192" y="3996142"/>
            <a:ext cx="1645920" cy="1645920"/>
          </a:xfrm>
          <a:prstGeom prst="rect">
            <a:avLst/>
          </a:prstGeom>
        </p:spPr>
      </p:pic>
    </p:spTree>
    <p:extLst>
      <p:ext uri="{BB962C8B-B14F-4D97-AF65-F5344CB8AC3E}">
        <p14:creationId xmlns:p14="http://schemas.microsoft.com/office/powerpoint/2010/main" val="465021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8E89D5E-1885-4160-AC77-CC471DD1D0D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550D2BD1-98F9-412D-905B-3A843EF4078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D7810517-6355-4583-B2A1-6AF09EDF1340}"/>
              </a:ext>
            </a:extLst>
          </p:cNvPr>
          <p:cNvSpPr>
            <a:spLocks noGrp="1"/>
          </p:cNvSpPr>
          <p:nvPr>
            <p:ph type="title"/>
          </p:nvPr>
        </p:nvSpPr>
        <p:spPr>
          <a:xfrm>
            <a:off x="943277" y="712269"/>
            <a:ext cx="3370998" cy="5502264"/>
          </a:xfrm>
        </p:spPr>
        <p:txBody>
          <a:bodyPr>
            <a:normAutofit/>
          </a:bodyPr>
          <a:lstStyle/>
          <a:p>
            <a:r>
              <a:rPr lang="en-US">
                <a:solidFill>
                  <a:srgbClr val="FFFFFF"/>
                </a:solidFill>
              </a:rPr>
              <a:t>The New DOCLINE</a:t>
            </a:r>
          </a:p>
        </p:txBody>
      </p:sp>
      <p:graphicFrame>
        <p:nvGraphicFramePr>
          <p:cNvPr id="5" name="Content Placeholder 2">
            <a:extLst>
              <a:ext uri="{FF2B5EF4-FFF2-40B4-BE49-F238E27FC236}">
                <a16:creationId xmlns:a16="http://schemas.microsoft.com/office/drawing/2014/main" id="{AE237C1F-4E70-4A6E-AD6A-34D12C05104F}"/>
              </a:ext>
            </a:extLst>
          </p:cNvPr>
          <p:cNvGraphicFramePr>
            <a:graphicFrameLocks noGrp="1"/>
          </p:cNvGraphicFramePr>
          <p:nvPr>
            <p:ph idx="1"/>
            <p:extLst>
              <p:ext uri="{D42A27DB-BD31-4B8C-83A1-F6EECF244321}">
                <p14:modId xmlns:p14="http://schemas.microsoft.com/office/powerpoint/2010/main" val="1010346827"/>
              </p:ext>
            </p:extLst>
          </p:nvPr>
        </p:nvGraphicFramePr>
        <p:xfrm>
          <a:off x="5257552" y="990600"/>
          <a:ext cx="6705848" cy="5572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675646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75420"/>
            <a:ext cx="10972800" cy="1143000"/>
          </a:xfrm>
        </p:spPr>
        <p:txBody>
          <a:bodyPr>
            <a:normAutofit/>
          </a:bodyPr>
          <a:lstStyle/>
          <a:p>
            <a:r>
              <a:rPr lang="en-US" dirty="0"/>
              <a:t>Timeline</a:t>
            </a:r>
          </a:p>
        </p:txBody>
      </p:sp>
      <p:sp>
        <p:nvSpPr>
          <p:cNvPr id="3" name="Content Placeholder 2"/>
          <p:cNvSpPr>
            <a:spLocks noGrp="1"/>
          </p:cNvSpPr>
          <p:nvPr>
            <p:ph idx="1"/>
          </p:nvPr>
        </p:nvSpPr>
        <p:spPr>
          <a:xfrm>
            <a:off x="2438400" y="1417638"/>
            <a:ext cx="10972800" cy="4481570"/>
          </a:xfrm>
        </p:spPr>
        <p:txBody>
          <a:bodyPr>
            <a:normAutofit lnSpcReduction="10000"/>
          </a:bodyPr>
          <a:lstStyle/>
          <a:p>
            <a:r>
              <a:rPr lang="en-US" b="1" dirty="0"/>
              <a:t>Preview Period </a:t>
            </a:r>
            <a:r>
              <a:rPr lang="en-US" dirty="0"/>
              <a:t>(Mid-summer)</a:t>
            </a:r>
          </a:p>
          <a:p>
            <a:pPr lvl="1"/>
            <a:r>
              <a:rPr lang="en-US" dirty="0"/>
              <a:t>Preview new features</a:t>
            </a:r>
          </a:p>
          <a:p>
            <a:pPr lvl="1"/>
            <a:r>
              <a:rPr lang="en-US" dirty="0"/>
              <a:t>Provide feedback</a:t>
            </a:r>
          </a:p>
          <a:p>
            <a:pPr lvl="1"/>
            <a:r>
              <a:rPr lang="en-US" dirty="0"/>
              <a:t>Continue using the current system</a:t>
            </a:r>
          </a:p>
          <a:p>
            <a:r>
              <a:rPr lang="en-US" b="1" dirty="0"/>
              <a:t>August Release and Launch</a:t>
            </a:r>
          </a:p>
          <a:p>
            <a:pPr lvl="1"/>
            <a:r>
              <a:rPr lang="en-US" dirty="0"/>
              <a:t>Remaining features added</a:t>
            </a:r>
          </a:p>
          <a:p>
            <a:pPr lvl="1"/>
            <a:r>
              <a:rPr lang="en-US" dirty="0"/>
              <a:t>Retirement of the current system</a:t>
            </a:r>
          </a:p>
          <a:p>
            <a:r>
              <a:rPr lang="en-US" b="1" dirty="0"/>
              <a:t>Future Releases </a:t>
            </a:r>
            <a:r>
              <a:rPr lang="en-US" dirty="0"/>
              <a:t>(Fall 2018+)</a:t>
            </a:r>
          </a:p>
          <a:p>
            <a:pPr lvl="1"/>
            <a:r>
              <a:rPr lang="en-US" dirty="0"/>
              <a:t>Upgrades and enhancements</a:t>
            </a:r>
          </a:p>
        </p:txBody>
      </p:sp>
      <p:cxnSp>
        <p:nvCxnSpPr>
          <p:cNvPr id="5" name="Straight Connector 4">
            <a:extLst>
              <a:ext uri="{FF2B5EF4-FFF2-40B4-BE49-F238E27FC236}">
                <a16:creationId xmlns:a16="http://schemas.microsoft.com/office/drawing/2014/main" id="{3EFA3C5D-AC28-4D2C-9B26-166D33E5B918}"/>
              </a:ext>
            </a:extLst>
          </p:cNvPr>
          <p:cNvCxnSpPr>
            <a:cxnSpLocks/>
          </p:cNvCxnSpPr>
          <p:nvPr/>
        </p:nvCxnSpPr>
        <p:spPr>
          <a:xfrm>
            <a:off x="2324100" y="1219200"/>
            <a:ext cx="7543800"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6087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title="Screenshot of new Docline dashboard">
            <a:extLst>
              <a:ext uri="{FF2B5EF4-FFF2-40B4-BE49-F238E27FC236}">
                <a16:creationId xmlns:a16="http://schemas.microsoft.com/office/drawing/2014/main" id="{4129690C-0A09-4AA0-B2D5-A713D75A9ABD}"/>
              </a:ext>
            </a:extLst>
          </p:cNvPr>
          <p:cNvPicPr>
            <a:picLocks noChangeAspect="1"/>
          </p:cNvPicPr>
          <p:nvPr/>
        </p:nvPicPr>
        <p:blipFill rotWithShape="1">
          <a:blip r:embed="rId3"/>
          <a:srcRect l="23885" t="12223" r="23954" b="12803"/>
          <a:stretch/>
        </p:blipFill>
        <p:spPr>
          <a:xfrm>
            <a:off x="2405312" y="304800"/>
            <a:ext cx="7162800" cy="5791200"/>
          </a:xfrm>
          <a:prstGeom prst="rect">
            <a:avLst/>
          </a:prstGeom>
          <a:ln w="38100">
            <a:solidFill>
              <a:schemeClr val="tx1"/>
            </a:solidFill>
          </a:ln>
          <a:effectLst>
            <a:outerShdw blurRad="50800" dist="165100" dir="12600000" algn="br" rotWithShape="0">
              <a:prstClr val="black">
                <a:alpha val="32000"/>
              </a:prstClr>
            </a:outerShdw>
          </a:effectLst>
          <a:scene3d>
            <a:camera prst="orthographicFront"/>
            <a:lightRig rig="threePt" dir="t"/>
          </a:scene3d>
          <a:sp3d>
            <a:bevelT w="254000" h="184150"/>
            <a:bevelB w="254000" h="184150" prst="softRound"/>
          </a:sp3d>
        </p:spPr>
      </p:pic>
    </p:spTree>
    <p:extLst>
      <p:ext uri="{BB962C8B-B14F-4D97-AF65-F5344CB8AC3E}">
        <p14:creationId xmlns:p14="http://schemas.microsoft.com/office/powerpoint/2010/main" val="1141275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F0C5067-D69A-423F-8E52-FB408B0D0DC6}"/>
              </a:ext>
            </a:extLst>
          </p:cNvPr>
          <p:cNvSpPr txBox="1"/>
          <p:nvPr/>
        </p:nvSpPr>
        <p:spPr>
          <a:xfrm>
            <a:off x="3276600" y="1764268"/>
            <a:ext cx="2895600" cy="369332"/>
          </a:xfrm>
          <a:prstGeom prst="rect">
            <a:avLst/>
          </a:prstGeom>
          <a:noFill/>
        </p:spPr>
        <p:txBody>
          <a:bodyPr wrap="square" rtlCol="0">
            <a:spAutoFit/>
          </a:bodyPr>
          <a:lstStyle/>
          <a:p>
            <a:r>
              <a:rPr lang="en-US" dirty="0"/>
              <a:t>Lis.unger@nih.gov</a:t>
            </a:r>
          </a:p>
        </p:txBody>
      </p:sp>
      <p:sp>
        <p:nvSpPr>
          <p:cNvPr id="4" name="Rectangle 3">
            <a:extLst>
              <a:ext uri="{FF2B5EF4-FFF2-40B4-BE49-F238E27FC236}">
                <a16:creationId xmlns:a16="http://schemas.microsoft.com/office/drawing/2014/main" id="{E453A163-C8B5-41EA-B62B-AFFCFDF03607}"/>
              </a:ext>
            </a:extLst>
          </p:cNvPr>
          <p:cNvSpPr/>
          <p:nvPr/>
        </p:nvSpPr>
        <p:spPr>
          <a:xfrm>
            <a:off x="3276600" y="1736194"/>
            <a:ext cx="28575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A7CB2E4-0C32-4B60-8CD1-719AEE374970}"/>
              </a:ext>
            </a:extLst>
          </p:cNvPr>
          <p:cNvSpPr txBox="1"/>
          <p:nvPr/>
        </p:nvSpPr>
        <p:spPr>
          <a:xfrm>
            <a:off x="3581400" y="1649058"/>
            <a:ext cx="4114800" cy="369332"/>
          </a:xfrm>
          <a:prstGeom prst="rect">
            <a:avLst/>
          </a:prstGeom>
          <a:noFill/>
        </p:spPr>
        <p:txBody>
          <a:bodyPr wrap="square" rtlCol="0">
            <a:spAutoFit/>
          </a:bodyPr>
          <a:lstStyle/>
          <a:p>
            <a:r>
              <a:rPr lang="en-US" dirty="0"/>
              <a:t>lis.unger@nih.gov</a:t>
            </a:r>
          </a:p>
        </p:txBody>
      </p:sp>
      <p:sp>
        <p:nvSpPr>
          <p:cNvPr id="10" name="Rectangle 9">
            <a:extLst>
              <a:ext uri="{FF2B5EF4-FFF2-40B4-BE49-F238E27FC236}">
                <a16:creationId xmlns:a16="http://schemas.microsoft.com/office/drawing/2014/main" id="{DEF64881-EC29-45B2-BC82-500B93B7EF36}"/>
              </a:ext>
            </a:extLst>
          </p:cNvPr>
          <p:cNvSpPr/>
          <p:nvPr/>
        </p:nvSpPr>
        <p:spPr>
          <a:xfrm>
            <a:off x="1532021" y="2883690"/>
            <a:ext cx="2857500" cy="381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3F6C95C3-37F8-4534-AD6C-6BD59DFB9DAF}"/>
              </a:ext>
            </a:extLst>
          </p:cNvPr>
          <p:cNvSpPr txBox="1"/>
          <p:nvPr/>
        </p:nvSpPr>
        <p:spPr>
          <a:xfrm>
            <a:off x="1524000" y="2800561"/>
            <a:ext cx="4114800" cy="369332"/>
          </a:xfrm>
          <a:prstGeom prst="rect">
            <a:avLst/>
          </a:prstGeom>
          <a:noFill/>
        </p:spPr>
        <p:txBody>
          <a:bodyPr wrap="square" rtlCol="0">
            <a:spAutoFit/>
          </a:bodyPr>
          <a:lstStyle/>
          <a:p>
            <a:r>
              <a:rPr lang="en-US" dirty="0"/>
              <a:t>Elisabeth Unger</a:t>
            </a:r>
          </a:p>
        </p:txBody>
      </p:sp>
      <p:pic>
        <p:nvPicPr>
          <p:cNvPr id="2" name="Picture 1" title="Screenshot of Loansome Doc landing page">
            <a:extLst>
              <a:ext uri="{FF2B5EF4-FFF2-40B4-BE49-F238E27FC236}">
                <a16:creationId xmlns:a16="http://schemas.microsoft.com/office/drawing/2014/main" id="{79362DC6-2575-4BFE-819A-E04FF8AE27DF}"/>
              </a:ext>
            </a:extLst>
          </p:cNvPr>
          <p:cNvPicPr>
            <a:picLocks noChangeAspect="1"/>
          </p:cNvPicPr>
          <p:nvPr/>
        </p:nvPicPr>
        <p:blipFill rotWithShape="1">
          <a:blip r:embed="rId3"/>
          <a:srcRect r="2362"/>
          <a:stretch/>
        </p:blipFill>
        <p:spPr>
          <a:xfrm>
            <a:off x="1143000" y="292890"/>
            <a:ext cx="9774473" cy="5562600"/>
          </a:xfrm>
          <a:prstGeom prst="rect">
            <a:avLst/>
          </a:prstGeom>
          <a:ln w="38100">
            <a:solidFill>
              <a:schemeClr val="tx1"/>
            </a:solidFill>
          </a:ln>
          <a:effectLst>
            <a:outerShdw blurRad="50800" dist="165100" dir="12600000" algn="br" rotWithShape="0">
              <a:prstClr val="black">
                <a:alpha val="32000"/>
              </a:prstClr>
            </a:outerShdw>
          </a:effectLst>
          <a:scene3d>
            <a:camera prst="orthographicFront"/>
            <a:lightRig rig="threePt" dir="t"/>
          </a:scene3d>
          <a:sp3d>
            <a:bevelT w="254000" h="184150"/>
            <a:bevelB w="254000" h="184150" prst="softRound"/>
          </a:sp3d>
        </p:spPr>
      </p:pic>
    </p:spTree>
    <p:extLst>
      <p:ext uri="{BB962C8B-B14F-4D97-AF65-F5344CB8AC3E}">
        <p14:creationId xmlns:p14="http://schemas.microsoft.com/office/powerpoint/2010/main" val="2600833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C8277-1D3D-4A01-A07C-B4807C6FDC10}"/>
              </a:ext>
            </a:extLst>
          </p:cNvPr>
          <p:cNvSpPr>
            <a:spLocks noGrp="1"/>
          </p:cNvSpPr>
          <p:nvPr>
            <p:ph type="title"/>
          </p:nvPr>
        </p:nvSpPr>
        <p:spPr/>
        <p:txBody>
          <a:bodyPr/>
          <a:lstStyle/>
          <a:p>
            <a:r>
              <a:rPr lang="en-US" b="1" i="1" dirty="0"/>
              <a:t>What you will see</a:t>
            </a:r>
          </a:p>
        </p:txBody>
      </p:sp>
      <p:sp>
        <p:nvSpPr>
          <p:cNvPr id="3" name="Content Placeholder 2">
            <a:extLst>
              <a:ext uri="{FF2B5EF4-FFF2-40B4-BE49-F238E27FC236}">
                <a16:creationId xmlns:a16="http://schemas.microsoft.com/office/drawing/2014/main" id="{6D48BC8C-5E9A-472F-8C3D-506C13592F8C}"/>
              </a:ext>
            </a:extLst>
          </p:cNvPr>
          <p:cNvSpPr>
            <a:spLocks noGrp="1"/>
          </p:cNvSpPr>
          <p:nvPr>
            <p:ph idx="1"/>
          </p:nvPr>
        </p:nvSpPr>
        <p:spPr>
          <a:xfrm>
            <a:off x="182373" y="1981200"/>
            <a:ext cx="7726171" cy="4481570"/>
          </a:xfrm>
        </p:spPr>
        <p:txBody>
          <a:bodyPr/>
          <a:lstStyle/>
          <a:p>
            <a:pPr marL="625475" indent="-280988"/>
            <a:r>
              <a:rPr lang="en-US" dirty="0"/>
              <a:t>Google account login</a:t>
            </a:r>
          </a:p>
          <a:p>
            <a:pPr marL="625475" indent="-280988"/>
            <a:r>
              <a:rPr lang="en-US" dirty="0"/>
              <a:t>Simplified navigation</a:t>
            </a:r>
          </a:p>
          <a:p>
            <a:pPr marL="625475" indent="-280988"/>
            <a:r>
              <a:rPr lang="en-US" dirty="0"/>
              <a:t>Plain language</a:t>
            </a:r>
          </a:p>
          <a:p>
            <a:pPr marL="625475" indent="-280988"/>
            <a:r>
              <a:rPr lang="en-US" dirty="0"/>
              <a:t>Manage multiple libraries with one user ID </a:t>
            </a:r>
            <a:r>
              <a:rPr lang="en-US" sz="1600" dirty="0"/>
              <a:t>(DOCLINE only)</a:t>
            </a:r>
          </a:p>
          <a:p>
            <a:endParaRPr lang="en-US" dirty="0"/>
          </a:p>
          <a:p>
            <a:pPr marL="0" indent="0">
              <a:buNone/>
            </a:pPr>
            <a:endParaRPr lang="en-US" dirty="0"/>
          </a:p>
        </p:txBody>
      </p:sp>
      <p:pic>
        <p:nvPicPr>
          <p:cNvPr id="5" name="Picture 4" title="Google login screenshot">
            <a:extLst>
              <a:ext uri="{FF2B5EF4-FFF2-40B4-BE49-F238E27FC236}">
                <a16:creationId xmlns:a16="http://schemas.microsoft.com/office/drawing/2014/main" id="{475F810B-CB19-4DEB-9C36-C901EF32B9EF}"/>
              </a:ext>
            </a:extLst>
          </p:cNvPr>
          <p:cNvPicPr>
            <a:picLocks noChangeAspect="1"/>
          </p:cNvPicPr>
          <p:nvPr/>
        </p:nvPicPr>
        <p:blipFill rotWithShape="1">
          <a:blip r:embed="rId3"/>
          <a:srcRect r="36500"/>
          <a:stretch/>
        </p:blipFill>
        <p:spPr>
          <a:xfrm rot="21087299">
            <a:off x="6298537" y="1526371"/>
            <a:ext cx="1986316" cy="1848893"/>
          </a:xfrm>
          <a:prstGeom prst="rect">
            <a:avLst/>
          </a:prstGeom>
          <a:ln w="38100" cap="sq">
            <a:solidFill>
              <a:srgbClr val="000000"/>
            </a:solidFill>
            <a:prstDash val="solid"/>
            <a:miter lim="800000"/>
          </a:ln>
          <a:effectLst>
            <a:outerShdw blurRad="50800" dist="190500" dir="13500000" algn="br" rotWithShape="0">
              <a:prstClr val="black">
                <a:alpha val="40000"/>
              </a:prstClr>
            </a:outerShdw>
          </a:effectLst>
        </p:spPr>
      </p:pic>
      <p:pic>
        <p:nvPicPr>
          <p:cNvPr id="6" name="Picture 5" title="Libraries menu in Docline">
            <a:extLst>
              <a:ext uri="{FF2B5EF4-FFF2-40B4-BE49-F238E27FC236}">
                <a16:creationId xmlns:a16="http://schemas.microsoft.com/office/drawing/2014/main" id="{2A117A7D-3B16-4233-9E68-8FE5AEE8DB0C}"/>
              </a:ext>
            </a:extLst>
          </p:cNvPr>
          <p:cNvPicPr>
            <a:picLocks noChangeAspect="1"/>
          </p:cNvPicPr>
          <p:nvPr/>
        </p:nvPicPr>
        <p:blipFill>
          <a:blip r:embed="rId4"/>
          <a:stretch>
            <a:fillRect/>
          </a:stretch>
        </p:blipFill>
        <p:spPr>
          <a:xfrm rot="520136">
            <a:off x="8142322" y="2279927"/>
            <a:ext cx="3206302" cy="3345060"/>
          </a:xfrm>
          <a:prstGeom prst="rect">
            <a:avLst/>
          </a:prstGeom>
          <a:ln w="38100" cap="sq">
            <a:solidFill>
              <a:srgbClr val="000000"/>
            </a:solidFill>
            <a:prstDash val="solid"/>
            <a:miter lim="800000"/>
          </a:ln>
          <a:effectLst>
            <a:outerShdw blurRad="50800" dist="101600" sx="103000" sy="103000" algn="bl" rotWithShape="0">
              <a:prstClr val="black">
                <a:alpha val="31000"/>
              </a:prstClr>
            </a:outerShdw>
          </a:effectLst>
        </p:spPr>
      </p:pic>
    </p:spTree>
    <p:extLst>
      <p:ext uri="{BB962C8B-B14F-4D97-AF65-F5344CB8AC3E}">
        <p14:creationId xmlns:p14="http://schemas.microsoft.com/office/powerpoint/2010/main" val="3146538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2F0BC13-1194-46CF-856B-AD3FB440839E}"/>
              </a:ext>
            </a:extLst>
          </p:cNvPr>
          <p:cNvSpPr txBox="1"/>
          <p:nvPr/>
        </p:nvSpPr>
        <p:spPr>
          <a:xfrm>
            <a:off x="4495800" y="762000"/>
            <a:ext cx="7162800" cy="3970318"/>
          </a:xfrm>
          <a:prstGeom prst="rect">
            <a:avLst/>
          </a:prstGeom>
          <a:noFill/>
        </p:spPr>
        <p:txBody>
          <a:bodyPr wrap="square" rtlCol="0">
            <a:spAutoFit/>
          </a:bodyPr>
          <a:lstStyle/>
          <a:p>
            <a:r>
              <a:rPr lang="en-US" sz="4000" b="1" dirty="0"/>
              <a:t>To-Do </a:t>
            </a:r>
          </a:p>
          <a:p>
            <a:endParaRPr lang="en-US" sz="2400" b="1" dirty="0"/>
          </a:p>
          <a:p>
            <a:pPr marL="285750" indent="-285750">
              <a:buFont typeface="Arial" panose="020B0604020202020204" pitchFamily="34" charset="0"/>
              <a:buChar char="•"/>
            </a:pPr>
            <a:r>
              <a:rPr lang="en-US" sz="3600" dirty="0"/>
              <a:t>Watch for an email from the DOCLINE staff this summer</a:t>
            </a:r>
          </a:p>
          <a:p>
            <a:pPr marL="285750" indent="-285750">
              <a:buFont typeface="Arial" panose="020B0604020202020204" pitchFamily="34" charset="0"/>
              <a:buChar char="•"/>
            </a:pPr>
            <a:r>
              <a:rPr lang="en-US" sz="3600" dirty="0"/>
              <a:t>Preview the new DOCLINE </a:t>
            </a:r>
          </a:p>
          <a:p>
            <a:pPr marL="285750" indent="-285750">
              <a:buFont typeface="Arial" panose="020B0604020202020204" pitchFamily="34" charset="0"/>
              <a:buChar char="•"/>
            </a:pPr>
            <a:r>
              <a:rPr lang="en-US" sz="3600" dirty="0"/>
              <a:t>Create EFTS transaction files</a:t>
            </a:r>
          </a:p>
          <a:p>
            <a:pPr marL="285750" indent="-285750">
              <a:buFont typeface="Arial" panose="020B0604020202020204" pitchFamily="34" charset="0"/>
              <a:buChar char="•"/>
            </a:pPr>
            <a:r>
              <a:rPr lang="en-US" sz="3600" dirty="0"/>
              <a:t>Save request reports</a:t>
            </a:r>
          </a:p>
        </p:txBody>
      </p:sp>
      <p:pic>
        <p:nvPicPr>
          <p:cNvPr id="8" name="Picture 7" title="Clipboard image">
            <a:extLst>
              <a:ext uri="{FF2B5EF4-FFF2-40B4-BE49-F238E27FC236}">
                <a16:creationId xmlns:a16="http://schemas.microsoft.com/office/drawing/2014/main" id="{7CEF88E8-AB53-4822-AF5C-47E4162B4AFB}"/>
              </a:ext>
            </a:extLst>
          </p:cNvPr>
          <p:cNvPicPr>
            <a:picLocks noChangeAspect="1"/>
          </p:cNvPicPr>
          <p:nvPr/>
        </p:nvPicPr>
        <p:blipFill>
          <a:blip r:embed="rId3">
            <a:extLst>
              <a:ext uri="{BEBA8EAE-BF5A-486C-A8C5-ECC9F3942E4B}">
                <a14:imgProps xmlns:a14="http://schemas.microsoft.com/office/drawing/2010/main">
                  <a14:imgLayer r:embed="rId4">
                    <a14:imgEffect>
                      <a14:artisticCutout/>
                    </a14:imgEffect>
                  </a14:imgLayer>
                </a14:imgProps>
              </a:ex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609600" y="1752600"/>
            <a:ext cx="3352800" cy="2714625"/>
          </a:xfrm>
          <a:prstGeom prst="rect">
            <a:avLst/>
          </a:prstGeom>
        </p:spPr>
      </p:pic>
    </p:spTree>
    <p:extLst>
      <p:ext uri="{BB962C8B-B14F-4D97-AF65-F5344CB8AC3E}">
        <p14:creationId xmlns:p14="http://schemas.microsoft.com/office/powerpoint/2010/main" val="3294704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10DC232-5CDB-4FA1-BF50-B8DD7F42743E}"/>
              </a:ext>
            </a:extLst>
          </p:cNvPr>
          <p:cNvSpPr txBox="1"/>
          <p:nvPr/>
        </p:nvSpPr>
        <p:spPr>
          <a:xfrm>
            <a:off x="381000" y="650497"/>
            <a:ext cx="11582400" cy="769441"/>
          </a:xfrm>
          <a:prstGeom prst="rect">
            <a:avLst/>
          </a:prstGeom>
          <a:noFill/>
        </p:spPr>
        <p:txBody>
          <a:bodyPr wrap="square" rtlCol="0">
            <a:spAutoFit/>
          </a:bodyPr>
          <a:lstStyle/>
          <a:p>
            <a:pPr algn="ctr"/>
            <a:r>
              <a:rPr lang="en-US" sz="4400" b="1" dirty="0"/>
              <a:t>Questions | Feedback | Updates</a:t>
            </a:r>
          </a:p>
        </p:txBody>
      </p:sp>
      <p:sp>
        <p:nvSpPr>
          <p:cNvPr id="3" name="TextBox 2">
            <a:extLst>
              <a:ext uri="{FF2B5EF4-FFF2-40B4-BE49-F238E27FC236}">
                <a16:creationId xmlns:a16="http://schemas.microsoft.com/office/drawing/2014/main" id="{B160A115-940D-41BB-B0F7-C1ED29F36BFA}"/>
              </a:ext>
            </a:extLst>
          </p:cNvPr>
          <p:cNvSpPr txBox="1"/>
          <p:nvPr/>
        </p:nvSpPr>
        <p:spPr>
          <a:xfrm>
            <a:off x="3505200" y="2795587"/>
            <a:ext cx="7696200" cy="2462213"/>
          </a:xfrm>
          <a:prstGeom prst="rect">
            <a:avLst/>
          </a:prstGeom>
          <a:noFill/>
        </p:spPr>
        <p:txBody>
          <a:bodyPr wrap="square" rtlCol="0">
            <a:spAutoFit/>
          </a:bodyPr>
          <a:lstStyle/>
          <a:p>
            <a:r>
              <a:rPr lang="en-US" sz="3200" dirty="0">
                <a:solidFill>
                  <a:srgbClr val="0070C0"/>
                </a:solidFill>
              </a:rPr>
              <a:t>DOCLINE@mail.nlm.nih.gov or</a:t>
            </a:r>
          </a:p>
          <a:p>
            <a:r>
              <a:rPr lang="en-US" sz="3200" dirty="0">
                <a:solidFill>
                  <a:srgbClr val="0070C0"/>
                </a:solidFill>
              </a:rPr>
              <a:t>NLM Customer Support </a:t>
            </a:r>
            <a:r>
              <a:rPr lang="en-US" dirty="0">
                <a:solidFill>
                  <a:srgbClr val="0070C0"/>
                </a:solidFill>
              </a:rPr>
              <a:t>https://support.nlm.nih.gov </a:t>
            </a:r>
          </a:p>
          <a:p>
            <a:endParaRPr lang="en-US" sz="900" dirty="0">
              <a:solidFill>
                <a:srgbClr val="0070C0"/>
              </a:solidFill>
            </a:endParaRPr>
          </a:p>
          <a:p>
            <a:endParaRPr lang="en-US" sz="1100" dirty="0">
              <a:solidFill>
                <a:srgbClr val="0070C0"/>
              </a:solidFill>
            </a:endParaRPr>
          </a:p>
          <a:p>
            <a:r>
              <a:rPr lang="en-US" sz="3200" dirty="0">
                <a:solidFill>
                  <a:srgbClr val="0070C0"/>
                </a:solidFill>
              </a:rPr>
              <a:t>Subscribe DOCLINE-L </a:t>
            </a:r>
            <a:r>
              <a:rPr lang="en-US" sz="2000" dirty="0">
                <a:solidFill>
                  <a:srgbClr val="0070C0"/>
                </a:solidFill>
              </a:rPr>
              <a:t>https://www.nlm.nih.gov/docline/newdocline_l.html</a:t>
            </a:r>
          </a:p>
        </p:txBody>
      </p:sp>
      <p:sp>
        <p:nvSpPr>
          <p:cNvPr id="4" name="TextBox 3">
            <a:extLst>
              <a:ext uri="{FF2B5EF4-FFF2-40B4-BE49-F238E27FC236}">
                <a16:creationId xmlns:a16="http://schemas.microsoft.com/office/drawing/2014/main" id="{6B8692D1-9BA8-4327-AF74-E33E2CCC3992}"/>
              </a:ext>
            </a:extLst>
          </p:cNvPr>
          <p:cNvSpPr txBox="1"/>
          <p:nvPr/>
        </p:nvSpPr>
        <p:spPr>
          <a:xfrm>
            <a:off x="1562100" y="2038281"/>
            <a:ext cx="12344400" cy="523220"/>
          </a:xfrm>
          <a:prstGeom prst="rect">
            <a:avLst/>
          </a:prstGeom>
          <a:noFill/>
        </p:spPr>
        <p:txBody>
          <a:bodyPr wrap="square" rtlCol="0">
            <a:spAutoFit/>
          </a:bodyPr>
          <a:lstStyle/>
          <a:p>
            <a:r>
              <a:rPr lang="en-US" sz="2800" dirty="0"/>
              <a:t>NLM Booth: </a:t>
            </a:r>
            <a:r>
              <a:rPr lang="en-US" sz="2800" dirty="0">
                <a:solidFill>
                  <a:srgbClr val="0070C0"/>
                </a:solidFill>
              </a:rPr>
              <a:t>Erin Latta, NNLM DOCLINE Coordinator</a:t>
            </a:r>
          </a:p>
        </p:txBody>
      </p:sp>
      <p:sp>
        <p:nvSpPr>
          <p:cNvPr id="5" name="TextBox 4">
            <a:extLst>
              <a:ext uri="{FF2B5EF4-FFF2-40B4-BE49-F238E27FC236}">
                <a16:creationId xmlns:a16="http://schemas.microsoft.com/office/drawing/2014/main" id="{8D37AFB5-9AAA-4B6D-864E-2046A1EA1A73}"/>
              </a:ext>
            </a:extLst>
          </p:cNvPr>
          <p:cNvSpPr txBox="1"/>
          <p:nvPr/>
        </p:nvSpPr>
        <p:spPr>
          <a:xfrm>
            <a:off x="1295400" y="3037154"/>
            <a:ext cx="2209800" cy="523220"/>
          </a:xfrm>
          <a:prstGeom prst="rect">
            <a:avLst/>
          </a:prstGeom>
          <a:noFill/>
        </p:spPr>
        <p:txBody>
          <a:bodyPr wrap="square" rtlCol="0">
            <a:spAutoFit/>
          </a:bodyPr>
          <a:lstStyle/>
          <a:p>
            <a:r>
              <a:rPr lang="en-US" sz="2800" dirty="0"/>
              <a:t> Feedback:</a:t>
            </a:r>
          </a:p>
        </p:txBody>
      </p:sp>
      <p:pic>
        <p:nvPicPr>
          <p:cNvPr id="7" name="Graphic 6" descr="Man">
            <a:extLst>
              <a:ext uri="{FF2B5EF4-FFF2-40B4-BE49-F238E27FC236}">
                <a16:creationId xmlns:a16="http://schemas.microsoft.com/office/drawing/2014/main" id="{2E5A0984-63A8-4EC9-9989-7C8B1A0BC8AD}"/>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0878" y="3013929"/>
            <a:ext cx="761838" cy="761838"/>
          </a:xfrm>
          <a:prstGeom prst="rect">
            <a:avLst/>
          </a:prstGeom>
        </p:spPr>
      </p:pic>
      <p:pic>
        <p:nvPicPr>
          <p:cNvPr id="9" name="Graphic 8" descr="Computer">
            <a:extLst>
              <a:ext uri="{FF2B5EF4-FFF2-40B4-BE49-F238E27FC236}">
                <a16:creationId xmlns:a16="http://schemas.microsoft.com/office/drawing/2014/main" id="{E95374FD-340B-488E-8C58-74F08AA4F231}"/>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07477" y="4267200"/>
            <a:ext cx="761838" cy="761838"/>
          </a:xfrm>
          <a:prstGeom prst="rect">
            <a:avLst/>
          </a:prstGeom>
        </p:spPr>
      </p:pic>
      <p:sp>
        <p:nvSpPr>
          <p:cNvPr id="10" name="TextBox 9">
            <a:extLst>
              <a:ext uri="{FF2B5EF4-FFF2-40B4-BE49-F238E27FC236}">
                <a16:creationId xmlns:a16="http://schemas.microsoft.com/office/drawing/2014/main" id="{BE075F17-8A58-459D-ADD0-CC0A84F50C30}"/>
              </a:ext>
            </a:extLst>
          </p:cNvPr>
          <p:cNvSpPr txBox="1"/>
          <p:nvPr/>
        </p:nvSpPr>
        <p:spPr>
          <a:xfrm>
            <a:off x="1562100" y="4407957"/>
            <a:ext cx="12344400" cy="523220"/>
          </a:xfrm>
          <a:prstGeom prst="rect">
            <a:avLst/>
          </a:prstGeom>
          <a:noFill/>
        </p:spPr>
        <p:txBody>
          <a:bodyPr wrap="square" rtlCol="0">
            <a:spAutoFit/>
          </a:bodyPr>
          <a:lstStyle/>
          <a:p>
            <a:r>
              <a:rPr lang="en-US" sz="2800" dirty="0"/>
              <a:t> Updates:</a:t>
            </a:r>
          </a:p>
        </p:txBody>
      </p:sp>
      <p:pic>
        <p:nvPicPr>
          <p:cNvPr id="12" name="Graphic 11" descr="Help">
            <a:extLst>
              <a:ext uri="{FF2B5EF4-FFF2-40B4-BE49-F238E27FC236}">
                <a16:creationId xmlns:a16="http://schemas.microsoft.com/office/drawing/2014/main" id="{6E03BDF8-6240-4EE5-95F7-1C5F77EBE164}"/>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5719" y="1905162"/>
            <a:ext cx="761838" cy="761838"/>
          </a:xfrm>
          <a:prstGeom prst="rect">
            <a:avLst/>
          </a:prstGeom>
        </p:spPr>
      </p:pic>
    </p:spTree>
    <p:extLst>
      <p:ext uri="{BB962C8B-B14F-4D97-AF65-F5344CB8AC3E}">
        <p14:creationId xmlns:p14="http://schemas.microsoft.com/office/powerpoint/2010/main" val="22630498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IH NLM White wide.potx" id="{75A6CFD1-C243-4243-AEDC-DD99682156A9}" vid="{5B682493-D44A-4463-ABC3-895D05FECC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NLM White wide</Template>
  <TotalTime>1241</TotalTime>
  <Words>1279</Words>
  <Application>Microsoft Office PowerPoint</Application>
  <PresentationFormat>Widescreen</PresentationFormat>
  <Paragraphs>100</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Impact</vt:lpstr>
      <vt:lpstr>Verdana</vt:lpstr>
      <vt:lpstr>Office Theme</vt:lpstr>
      <vt:lpstr>DOCLINE 2018 MLA UPDATE</vt:lpstr>
      <vt:lpstr>What’s New? </vt:lpstr>
      <vt:lpstr>The New DOCLINE</vt:lpstr>
      <vt:lpstr>Timeline</vt:lpstr>
      <vt:lpstr>PowerPoint Presentation</vt:lpstr>
      <vt:lpstr>PowerPoint Presentation</vt:lpstr>
      <vt:lpstr>What you will see</vt:lpstr>
      <vt:lpstr>PowerPoint Presentation</vt:lpstr>
      <vt:lpstr>PowerPoint Presentation</vt:lpstr>
    </vt:vector>
  </TitlesOfParts>
  <Manager>Mark Ziomek</Manager>
  <Company>National Library of Medicine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 MLA DOCLINE</dc:title>
  <dc:subject>2018 MLA DOCLINE Presentation</dc:subject>
  <dc:creator>NLM/PSD</dc:creator>
  <cp:lastModifiedBy>Widzer, Joanna L (NIH/NLM) [E]</cp:lastModifiedBy>
  <cp:revision>116</cp:revision>
  <cp:lastPrinted>2018-04-25T11:21:52Z</cp:lastPrinted>
  <dcterms:created xsi:type="dcterms:W3CDTF">2018-03-27T20:34:03Z</dcterms:created>
  <dcterms:modified xsi:type="dcterms:W3CDTF">2018-05-23T20:16:49Z</dcterms:modified>
  <cp:category>Presentation</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