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5" r:id="rId4"/>
  </p:sldMasterIdLst>
  <p:notesMasterIdLst>
    <p:notesMasterId r:id="rId26"/>
  </p:notesMasterIdLst>
  <p:handoutMasterIdLst>
    <p:handoutMasterId r:id="rId27"/>
  </p:handoutMasterIdLst>
  <p:sldIdLst>
    <p:sldId id="315" r:id="rId5"/>
    <p:sldId id="361" r:id="rId6"/>
    <p:sldId id="367" r:id="rId7"/>
    <p:sldId id="341" r:id="rId8"/>
    <p:sldId id="347" r:id="rId9"/>
    <p:sldId id="351" r:id="rId10"/>
    <p:sldId id="354" r:id="rId11"/>
    <p:sldId id="358" r:id="rId12"/>
    <p:sldId id="350" r:id="rId13"/>
    <p:sldId id="355" r:id="rId14"/>
    <p:sldId id="363" r:id="rId15"/>
    <p:sldId id="365" r:id="rId16"/>
    <p:sldId id="366" r:id="rId17"/>
    <p:sldId id="374" r:id="rId18"/>
    <p:sldId id="369" r:id="rId19"/>
    <p:sldId id="370" r:id="rId20"/>
    <p:sldId id="373" r:id="rId21"/>
    <p:sldId id="368" r:id="rId22"/>
    <p:sldId id="334" r:id="rId23"/>
    <p:sldId id="376" r:id="rId24"/>
    <p:sldId id="375" r:id="rId2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768" userDrawn="1">
          <p15:clr>
            <a:srgbClr val="A4A3A4"/>
          </p15:clr>
        </p15:guide>
        <p15:guide id="2" orient="horz" pos="3974">
          <p15:clr>
            <a:srgbClr val="A4A3A4"/>
          </p15:clr>
        </p15:guide>
        <p15:guide id="3" orient="horz" pos="3408" userDrawn="1">
          <p15:clr>
            <a:srgbClr val="A4A3A4"/>
          </p15:clr>
        </p15:guide>
        <p15:guide id="4" orient="horz" pos="360">
          <p15:clr>
            <a:srgbClr val="A4A3A4"/>
          </p15:clr>
        </p15:guide>
        <p15:guide id="5" pos="5511">
          <p15:clr>
            <a:srgbClr val="A4A3A4"/>
          </p15:clr>
        </p15:guide>
        <p15:guide id="6" pos="249">
          <p15:clr>
            <a:srgbClr val="A4A3A4"/>
          </p15:clr>
        </p15:guide>
        <p15:guide id="7" pos="2928" userDrawn="1">
          <p15:clr>
            <a:srgbClr val="A4A3A4"/>
          </p15:clr>
        </p15:guide>
        <p15:guide id="8" pos="2835">
          <p15:clr>
            <a:srgbClr val="A4A3A4"/>
          </p15:clr>
        </p15:guide>
        <p15:guide id="9" pos="5649">
          <p15:clr>
            <a:srgbClr val="A4A3A4"/>
          </p15:clr>
        </p15:guide>
        <p15:guide id="10" pos="96" userDrawn="1">
          <p15:clr>
            <a:srgbClr val="A4A3A4"/>
          </p15:clr>
        </p15:guide>
        <p15:guide id="11" pos="3216" userDrawn="1">
          <p15:clr>
            <a:srgbClr val="A4A3A4"/>
          </p15:clr>
        </p15:guide>
        <p15:guide id="12" pos="4920" userDrawn="1">
          <p15:clr>
            <a:srgbClr val="A4A3A4"/>
          </p15:clr>
        </p15:guide>
        <p15:guide id="13" pos="888" userDrawn="1">
          <p15:clr>
            <a:srgbClr val="A4A3A4"/>
          </p15:clr>
        </p15:guide>
        <p15:guide id="14" orient="horz"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D2D2D2"/>
    <a:srgbClr val="CCFFFF"/>
    <a:srgbClr val="DF321B"/>
    <a:srgbClr val="AEA7A1"/>
    <a:srgbClr val="6B6056"/>
    <a:srgbClr val="ABA49D"/>
    <a:srgbClr val="B32271"/>
    <a:srgbClr val="76BC42"/>
    <a:srgbClr val="0075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88" autoAdjust="0"/>
    <p:restoredTop sz="86369" autoAdjust="0"/>
  </p:normalViewPr>
  <p:slideViewPr>
    <p:cSldViewPr snapToGrid="0" showGuides="1">
      <p:cViewPr varScale="1">
        <p:scale>
          <a:sx n="98" d="100"/>
          <a:sy n="98" d="100"/>
        </p:scale>
        <p:origin x="-1284" y="-90"/>
      </p:cViewPr>
      <p:guideLst>
        <p:guide orient="horz" pos="892"/>
        <p:guide orient="horz" pos="3976"/>
        <p:guide pos="5511"/>
        <p:guide pos="249"/>
        <p:guide pos="2928"/>
        <p:guide pos="2835"/>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8386" cy="46511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77" y="0"/>
            <a:ext cx="3038386" cy="465118"/>
          </a:xfrm>
          <a:prstGeom prst="rect">
            <a:avLst/>
          </a:prstGeom>
        </p:spPr>
        <p:txBody>
          <a:bodyPr vert="horz" lIns="91440" tIns="45720" rIns="91440" bIns="45720" rtlCol="0"/>
          <a:lstStyle>
            <a:lvl1pPr algn="r">
              <a:defRPr sz="1200"/>
            </a:lvl1pPr>
          </a:lstStyle>
          <a:p>
            <a:fld id="{C7A679FD-6DFC-4D53-9DA6-2B2579C62E52}" type="datetimeFigureOut">
              <a:rPr lang="en-US" smtClean="0"/>
              <a:pPr/>
              <a:t>11/5/2013</a:t>
            </a:fld>
            <a:endParaRPr lang="en-US"/>
          </a:p>
        </p:txBody>
      </p:sp>
      <p:sp>
        <p:nvSpPr>
          <p:cNvPr id="4" name="Footer Placeholder 3"/>
          <p:cNvSpPr>
            <a:spLocks noGrp="1"/>
          </p:cNvSpPr>
          <p:nvPr>
            <p:ph type="ftr" sz="quarter" idx="2"/>
          </p:nvPr>
        </p:nvSpPr>
        <p:spPr>
          <a:xfrm>
            <a:off x="1" y="8829797"/>
            <a:ext cx="3038386" cy="46511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77" y="8829797"/>
            <a:ext cx="3038386" cy="465118"/>
          </a:xfrm>
          <a:prstGeom prst="rect">
            <a:avLst/>
          </a:prstGeom>
        </p:spPr>
        <p:txBody>
          <a:bodyPr vert="horz" lIns="91440" tIns="45720" rIns="91440" bIns="45720" rtlCol="0" anchor="b"/>
          <a:lstStyle>
            <a:lvl1pPr algn="r">
              <a:defRPr sz="1200"/>
            </a:lvl1pPr>
          </a:lstStyle>
          <a:p>
            <a:fld id="{CBA884B2-7DA2-48C5-9CF0-F5C141E8664B}" type="slidenum">
              <a:rPr lang="en-US" smtClean="0"/>
              <a:pPr/>
              <a:t>‹#›</a:t>
            </a:fld>
            <a:endParaRPr lang="en-US"/>
          </a:p>
        </p:txBody>
      </p:sp>
    </p:spTree>
    <p:extLst>
      <p:ext uri="{BB962C8B-B14F-4D97-AF65-F5344CB8AC3E}">
        <p14:creationId xmlns:p14="http://schemas.microsoft.com/office/powerpoint/2010/main" val="16144537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970939" y="0"/>
            <a:ext cx="3037840" cy="464820"/>
          </a:xfrm>
          <a:prstGeom prst="rect">
            <a:avLst/>
          </a:prstGeom>
        </p:spPr>
        <p:txBody>
          <a:bodyPr vert="horz" lIns="91440" tIns="45720" rIns="91440" bIns="45720" rtlCol="0"/>
          <a:lstStyle>
            <a:lvl1pPr algn="r">
              <a:defRPr sz="1200"/>
            </a:lvl1pPr>
          </a:lstStyle>
          <a:p>
            <a:fld id="{D499DF3C-D818-468D-8BE3-4598E60B3AD9}" type="datetimeFigureOut">
              <a:rPr lang="en-GB" smtClean="0"/>
              <a:pPr/>
              <a:t>05/11/2013</a:t>
            </a:fld>
            <a:endParaRPr lang="en-GB"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829966"/>
            <a:ext cx="3037840" cy="46482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1440" tIns="45720" rIns="91440" bIns="45720" rtlCol="0" anchor="b"/>
          <a:lstStyle>
            <a:lvl1pPr algn="r">
              <a:defRPr sz="1200"/>
            </a:lvl1pPr>
          </a:lstStyle>
          <a:p>
            <a:fld id="{970C7BBB-232D-4BC7-86C5-8EC044F596B3}" type="slidenum">
              <a:rPr lang="en-GB" smtClean="0"/>
              <a:pPr/>
              <a:t>‹#›</a:t>
            </a:fld>
            <a:endParaRPr lang="en-GB" dirty="0"/>
          </a:p>
        </p:txBody>
      </p:sp>
    </p:spTree>
    <p:extLst>
      <p:ext uri="{BB962C8B-B14F-4D97-AF65-F5344CB8AC3E}">
        <p14:creationId xmlns:p14="http://schemas.microsoft.com/office/powerpoint/2010/main" val="17728420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70C7BBB-232D-4BC7-86C5-8EC044F596B3}" type="slidenum">
              <a:rPr lang="en-GB" smtClean="0"/>
              <a:pPr/>
              <a:t>1</a:t>
            </a:fld>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255C20-682A-4C0B-994A-577959C50B4C}" type="slidenum">
              <a:rPr lang="en-US"/>
              <a:pPr/>
              <a:t>5</a:t>
            </a:fld>
            <a:endParaRPr lang="en-US"/>
          </a:p>
        </p:txBody>
      </p:sp>
      <p:sp>
        <p:nvSpPr>
          <p:cNvPr id="260098" name="Rectangle 2"/>
          <p:cNvSpPr>
            <a:spLocks noGrp="1" noRot="1" noChangeAspect="1" noChangeArrowheads="1" noTextEdit="1"/>
          </p:cNvSpPr>
          <p:nvPr>
            <p:ph type="sldImg"/>
          </p:nvPr>
        </p:nvSpPr>
        <p:spPr>
          <a:xfrm>
            <a:off x="1839913" y="668338"/>
            <a:ext cx="3330575" cy="2497137"/>
          </a:xfrm>
          <a:ln/>
        </p:spPr>
      </p:sp>
      <p:sp>
        <p:nvSpPr>
          <p:cNvPr id="260099" name="Rectangle 3"/>
          <p:cNvSpPr>
            <a:spLocks noGrp="1" noChangeArrowheads="1"/>
          </p:cNvSpPr>
          <p:nvPr>
            <p:ph type="body" idx="1"/>
          </p:nvPr>
        </p:nvSpPr>
        <p:spPr/>
        <p:txBody>
          <a:bodyPr/>
          <a:lstStyle/>
          <a:p>
            <a:pPr marL="114300" indent="-114300">
              <a:buFontTx/>
              <a:buChar char="•"/>
            </a:pPr>
            <a:r>
              <a:rPr lang="en-US">
                <a:solidFill>
                  <a:srgbClr val="000000"/>
                </a:solidFill>
              </a:rPr>
              <a:t>Please note the touch points between standards domains and that they remain a key challenge in promoting interoperability.  </a:t>
            </a:r>
          </a:p>
          <a:p>
            <a:pPr marL="114300" indent="-114300">
              <a:buFontTx/>
              <a:buChar char="•"/>
            </a:pPr>
            <a:r>
              <a:rPr lang="en-US">
                <a:solidFill>
                  <a:srgbClr val="000000"/>
                </a:solidFill>
              </a:rPr>
              <a:t>It is our very nature to look out for our own interests but we must refrain from the “siloed” approach understanding the stakeholder communities in healthcare and assuring “transparent, secure, information flow and true interoperability” across these domains.  This becomes ever more important as the electronic health record brings ushers in a new era in how we manage information</a:t>
            </a:r>
          </a:p>
          <a:p>
            <a:pPr marL="114300" indent="-114300"/>
            <a:endParaRPr lang="en-US"/>
          </a:p>
          <a:p>
            <a:pPr marL="114300" indent="-114300">
              <a:buFontTx/>
              <a:buChar char="•"/>
            </a:pPr>
            <a:r>
              <a:rPr lang="en-US"/>
              <a:t>We must keep the focus on the patient and the fact that they are working / interacting with all these parties</a:t>
            </a:r>
          </a:p>
          <a:p>
            <a:pPr marL="114300" indent="-114300">
              <a:buFontTx/>
              <a:buChar char="•"/>
            </a:pPr>
            <a:endParaRPr lang="en-US"/>
          </a:p>
          <a:p>
            <a:pPr marL="114300" indent="-114300">
              <a:buFontTx/>
              <a:buChar char="•"/>
            </a:pPr>
            <a:r>
              <a:rPr lang="en-US"/>
              <a:t>How pharmaceutical companies relate to the greater healthcare environment is important and </a:t>
            </a:r>
          </a:p>
          <a:p>
            <a:pPr marL="342900" lvl="1" indent="-114300">
              <a:buFontTx/>
              <a:buChar char="•"/>
            </a:pPr>
            <a:r>
              <a:rPr lang="en-US"/>
              <a:t>We must participate in standards development for the healthcare domain</a:t>
            </a:r>
          </a:p>
          <a:p>
            <a:pPr marL="342900" lvl="1" indent="-114300">
              <a:buFontTx/>
              <a:buChar char="•"/>
            </a:pPr>
            <a:r>
              <a:rPr lang="en-US"/>
              <a:t>We must do this within the context of how we can improve efficiency of moving data w/in and across the healthcare industry, with business partners, CROs, and health authorities</a:t>
            </a: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22398" t="11461" r="16737" b="31387"/>
          <a:stretch/>
        </p:blipFill>
        <p:spPr>
          <a:xfrm>
            <a:off x="123825" y="1809750"/>
            <a:ext cx="4943126" cy="5048250"/>
          </a:xfrm>
          <a:prstGeom prst="rect">
            <a:avLst/>
          </a:prstGeom>
        </p:spPr>
      </p:pic>
      <p:sp>
        <p:nvSpPr>
          <p:cNvPr id="2" name="Title 1"/>
          <p:cNvSpPr>
            <a:spLocks noGrp="1"/>
          </p:cNvSpPr>
          <p:nvPr>
            <p:ph type="ctrTitle"/>
          </p:nvPr>
        </p:nvSpPr>
        <p:spPr>
          <a:xfrm>
            <a:off x="395288" y="3824466"/>
            <a:ext cx="4443412" cy="1101514"/>
          </a:xfrm>
        </p:spPr>
        <p:txBody>
          <a:bodyPr vert="horz" lIns="0" tIns="0" rIns="0" bIns="0" rtlCol="0" anchor="t" anchorCtr="0">
            <a:noAutofit/>
          </a:bodyPr>
          <a:lstStyle>
            <a:lvl1pPr>
              <a:lnSpc>
                <a:spcPct val="95000"/>
              </a:lnSpc>
              <a:defRPr lang="en-GB" sz="2600">
                <a:solidFill>
                  <a:schemeClr val="bg1"/>
                </a:solidFill>
                <a:effectLst/>
              </a:defRPr>
            </a:lvl1pPr>
          </a:lstStyle>
          <a:p>
            <a:pPr lvl="0"/>
            <a:r>
              <a:rPr lang="en-US" smtClean="0"/>
              <a:t>Click to edit Master title style</a:t>
            </a:r>
            <a:endParaRPr lang="en-GB" dirty="0"/>
          </a:p>
        </p:txBody>
      </p:sp>
      <p:sp>
        <p:nvSpPr>
          <p:cNvPr id="3" name="Subtitle 2"/>
          <p:cNvSpPr>
            <a:spLocks noGrp="1"/>
          </p:cNvSpPr>
          <p:nvPr>
            <p:ph type="subTitle" idx="1"/>
          </p:nvPr>
        </p:nvSpPr>
        <p:spPr>
          <a:xfrm>
            <a:off x="395288" y="4742541"/>
            <a:ext cx="4443412" cy="1494771"/>
          </a:xfrm>
        </p:spPr>
        <p:txBody>
          <a:bodyPr vert="horz" lIns="0" tIns="0" rIns="0" bIns="0" rtlCol="0" anchor="t" anchorCtr="0">
            <a:noAutofit/>
          </a:bodyPr>
          <a:lstStyle>
            <a:lvl1pPr marL="179388" indent="-179388">
              <a:lnSpc>
                <a:spcPct val="95000"/>
              </a:lnSpc>
              <a:spcBef>
                <a:spcPts val="0"/>
              </a:spcBef>
              <a:buNone/>
              <a:defRPr lang="en-GB" sz="1800">
                <a:solidFill>
                  <a:schemeClr val="bg1"/>
                </a:solidFill>
                <a:effectLst/>
                <a:latin typeface="+mn-lt"/>
              </a:defRPr>
            </a:lvl1pPr>
          </a:lstStyle>
          <a:p>
            <a:pPr marL="0" lvl="0" indent="0"/>
            <a:r>
              <a:rPr lang="en-US" smtClean="0"/>
              <a:t>Click to edit Master subtitle style</a:t>
            </a:r>
            <a:endParaRPr lang="en-GB" dirty="0"/>
          </a:p>
        </p:txBody>
      </p:sp>
      <p:grpSp>
        <p:nvGrpSpPr>
          <p:cNvPr id="8" name="Group 7"/>
          <p:cNvGrpSpPr/>
          <p:nvPr userDrawn="1"/>
        </p:nvGrpSpPr>
        <p:grpSpPr>
          <a:xfrm>
            <a:off x="7280906" y="310911"/>
            <a:ext cx="1507104" cy="612649"/>
            <a:chOff x="7280906" y="310911"/>
            <a:chExt cx="1507104" cy="612649"/>
          </a:xfrm>
        </p:grpSpPr>
        <p:pic>
          <p:nvPicPr>
            <p:cNvPr id="11" name="Picture 2"/>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8099185" y="411962"/>
              <a:ext cx="688825" cy="46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280906" y="310911"/>
              <a:ext cx="711709" cy="612649"/>
            </a:xfrm>
            <a:prstGeom prst="rect">
              <a:avLst/>
            </a:prstGeom>
          </p:spPr>
        </p:pic>
      </p:grpSp>
    </p:spTree>
    <p:extLst>
      <p:ext uri="{BB962C8B-B14F-4D97-AF65-F5344CB8AC3E}">
        <p14:creationId xmlns:p14="http://schemas.microsoft.com/office/powerpoint/2010/main" val="1672410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5" name="Slide Number Placeholder 4"/>
          <p:cNvSpPr>
            <a:spLocks noGrp="1"/>
          </p:cNvSpPr>
          <p:nvPr>
            <p:ph type="sldNum" sz="quarter" idx="12"/>
          </p:nvPr>
        </p:nvSpPr>
        <p:spPr/>
        <p:txBody>
          <a:bodyPr/>
          <a:lstStyle/>
          <a:p>
            <a:fld id="{2FE18977-94FB-415F-B497-03350E8854FC}" type="slidenum">
              <a:rPr lang="en-GB" smtClean="0"/>
              <a:pPr/>
              <a:t>‹#›</a:t>
            </a:fld>
            <a:endParaRPr lang="en-GB" dirty="0"/>
          </a:p>
        </p:txBody>
      </p:sp>
      <p:sp>
        <p:nvSpPr>
          <p:cNvPr id="6"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smtClean="0"/>
              <a:t>Click to edit Master text styles</a:t>
            </a:r>
          </a:p>
        </p:txBody>
      </p:sp>
      <p:sp>
        <p:nvSpPr>
          <p:cNvPr id="7" name="Date Placeholder 3"/>
          <p:cNvSpPr>
            <a:spLocks noGrp="1"/>
          </p:cNvSpPr>
          <p:nvPr>
            <p:ph type="dt" sz="half" idx="2"/>
          </p:nvPr>
        </p:nvSpPr>
        <p:spPr>
          <a:xfrm>
            <a:off x="1763440" y="6476208"/>
            <a:ext cx="1084535"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8"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Tree>
    <p:extLst>
      <p:ext uri="{BB962C8B-B14F-4D97-AF65-F5344CB8AC3E}">
        <p14:creationId xmlns:p14="http://schemas.microsoft.com/office/powerpoint/2010/main" val="3243572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E18977-94FB-415F-B497-03350E8854FC}" type="slidenum">
              <a:rPr lang="en-GB" smtClean="0"/>
              <a:pPr/>
              <a:t>‹#›</a:t>
            </a:fld>
            <a:endParaRPr lang="en-GB" dirty="0"/>
          </a:p>
        </p:txBody>
      </p:sp>
      <p:cxnSp>
        <p:nvCxnSpPr>
          <p:cNvPr id="5" name="Straight Connector 4"/>
          <p:cNvCxnSpPr/>
          <p:nvPr/>
        </p:nvCxnSpPr>
        <p:spPr>
          <a:xfrm>
            <a:off x="178594" y="6388896"/>
            <a:ext cx="2173088" cy="0"/>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1763440" y="6476208"/>
            <a:ext cx="1075453"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0"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cxnSp>
        <p:nvCxnSpPr>
          <p:cNvPr id="7" name="Straight Connector 6"/>
          <p:cNvCxnSpPr/>
          <p:nvPr userDrawn="1"/>
        </p:nvCxnSpPr>
        <p:spPr>
          <a:xfrm>
            <a:off x="178594" y="6388896"/>
            <a:ext cx="2660299" cy="0"/>
          </a:xfrm>
          <a:prstGeom prst="line">
            <a:avLst/>
          </a:prstGeom>
          <a:ln w="6350" cap="rnd">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0911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blank" preserve="1">
  <p:cSld name="GSK logo">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FE18977-94FB-415F-B497-03350E8854FC}" type="slidenum">
              <a:rPr lang="en-GB" smtClean="0"/>
              <a:pPr/>
              <a:t>‹#›</a:t>
            </a:fld>
            <a:endParaRPr lang="en-GB" dirty="0"/>
          </a:p>
        </p:txBody>
      </p:sp>
      <p:cxnSp>
        <p:nvCxnSpPr>
          <p:cNvPr id="5" name="Straight Connector 4"/>
          <p:cNvCxnSpPr/>
          <p:nvPr/>
        </p:nvCxnSpPr>
        <p:spPr>
          <a:xfrm>
            <a:off x="178594" y="6388896"/>
            <a:ext cx="2173088" cy="0"/>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1763440" y="6476208"/>
            <a:ext cx="1075453"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0"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cxnSp>
        <p:nvCxnSpPr>
          <p:cNvPr id="7" name="Straight Connector 6"/>
          <p:cNvCxnSpPr/>
          <p:nvPr userDrawn="1"/>
        </p:nvCxnSpPr>
        <p:spPr>
          <a:xfrm>
            <a:off x="178594" y="6388896"/>
            <a:ext cx="2660299" cy="0"/>
          </a:xfrm>
          <a:prstGeom prst="line">
            <a:avLst/>
          </a:prstGeom>
          <a:ln w="6350" cap="rnd">
            <a:solidFill>
              <a:schemeClr val="bg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userDrawn="1"/>
        </p:nvGrpSpPr>
        <p:grpSpPr>
          <a:xfrm>
            <a:off x="2486025" y="2474163"/>
            <a:ext cx="4006461" cy="1641714"/>
            <a:chOff x="7280906" y="310911"/>
            <a:chExt cx="1507104" cy="612649"/>
          </a:xfrm>
        </p:grpSpPr>
        <p:pic>
          <p:nvPicPr>
            <p:cNvPr id="11"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8099185" y="411962"/>
              <a:ext cx="688825" cy="46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280906" y="310911"/>
              <a:ext cx="711709" cy="612649"/>
            </a:xfrm>
            <a:prstGeom prst="rect">
              <a:avLst/>
            </a:prstGeom>
          </p:spPr>
        </p:pic>
      </p:grpSp>
    </p:spTree>
    <p:extLst>
      <p:ext uri="{BB962C8B-B14F-4D97-AF65-F5344CB8AC3E}">
        <p14:creationId xmlns:p14="http://schemas.microsoft.com/office/powerpoint/2010/main" val="19371398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Sub-Section Divider TEX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lvl1pPr>
              <a:defRPr>
                <a:solidFill>
                  <a:schemeClr val="tx1"/>
                </a:solidFill>
              </a:defRPr>
            </a:lvl1pPr>
          </a:lstStyle>
          <a:p>
            <a:fld id="{2FE18977-94FB-415F-B497-03350E8854FC}" type="slidenum">
              <a:rPr lang="en-GB" smtClean="0"/>
              <a:pPr/>
              <a:t>‹#›</a:t>
            </a:fld>
            <a:endParaRPr lang="en-GB" dirty="0"/>
          </a:p>
        </p:txBody>
      </p:sp>
      <p:sp>
        <p:nvSpPr>
          <p:cNvPr id="14" name="Date Placeholder 3"/>
          <p:cNvSpPr>
            <a:spLocks noGrp="1"/>
          </p:cNvSpPr>
          <p:nvPr>
            <p:ph type="dt" sz="half" idx="2"/>
          </p:nvPr>
        </p:nvSpPr>
        <p:spPr>
          <a:xfrm>
            <a:off x="1763440" y="6476208"/>
            <a:ext cx="1075453" cy="365125"/>
          </a:xfrm>
          <a:prstGeom prst="rect">
            <a:avLst/>
          </a:prstGeom>
        </p:spPr>
        <p:txBody>
          <a:bodyPr vert="horz" lIns="0" tIns="0" rIns="0" bIns="0" rtlCol="0" anchor="t" anchorCtr="0"/>
          <a:lstStyle>
            <a:lvl1pPr algn="l">
              <a:defRPr sz="800">
                <a:solidFill>
                  <a:schemeClr val="bg2"/>
                </a:solidFill>
              </a:defRPr>
            </a:lvl1pPr>
          </a:lstStyle>
          <a:p>
            <a:r>
              <a:rPr lang="en-GB" smtClean="0"/>
              <a:t>00 Month 0000</a:t>
            </a:r>
            <a:endParaRPr lang="en-GB" dirty="0"/>
          </a:p>
        </p:txBody>
      </p:sp>
      <p:sp>
        <p:nvSpPr>
          <p:cNvPr id="15"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bg2"/>
                </a:solidFill>
              </a:defRPr>
            </a:lvl1pPr>
          </a:lstStyle>
          <a:p>
            <a:r>
              <a:rPr lang="en-GB" smtClean="0"/>
              <a:t>Presentation title in footer</a:t>
            </a:r>
            <a:endParaRPr lang="en-GB" dirty="0"/>
          </a:p>
        </p:txBody>
      </p:sp>
      <p:sp>
        <p:nvSpPr>
          <p:cNvPr id="8" name="Title 1"/>
          <p:cNvSpPr>
            <a:spLocks noGrp="1"/>
          </p:cNvSpPr>
          <p:nvPr>
            <p:ph type="title"/>
          </p:nvPr>
        </p:nvSpPr>
        <p:spPr>
          <a:xfrm>
            <a:off x="398462" y="3429001"/>
            <a:ext cx="5400000" cy="2882899"/>
          </a:xfrm>
        </p:spPr>
        <p:txBody>
          <a:bodyPr anchor="t"/>
          <a:lstStyle>
            <a:lvl1pPr algn="l">
              <a:defRPr sz="2800" b="1" cap="none" baseline="0">
                <a:solidFill>
                  <a:schemeClr val="bg2"/>
                </a:solidFill>
              </a:defRPr>
            </a:lvl1pPr>
          </a:lstStyle>
          <a:p>
            <a:r>
              <a:rPr lang="en-US" smtClean="0"/>
              <a:t>Click to edit Master title style</a:t>
            </a:r>
            <a:endParaRPr lang="en-GB" dirty="0"/>
          </a:p>
        </p:txBody>
      </p:sp>
      <p:cxnSp>
        <p:nvCxnSpPr>
          <p:cNvPr id="11" name="Straight Connector 10"/>
          <p:cNvCxnSpPr/>
          <p:nvPr userDrawn="1"/>
        </p:nvCxnSpPr>
        <p:spPr>
          <a:xfrm>
            <a:off x="178594" y="6388896"/>
            <a:ext cx="2660299" cy="0"/>
          </a:xfrm>
          <a:prstGeom prst="line">
            <a:avLst/>
          </a:prstGeom>
          <a:ln w="635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39126" y="360110"/>
            <a:ext cx="505664" cy="434341"/>
          </a:xfrm>
          <a:prstGeom prst="rect">
            <a:avLst/>
          </a:prstGeom>
        </p:spPr>
      </p:pic>
    </p:spTree>
    <p:extLst>
      <p:ext uri="{BB962C8B-B14F-4D97-AF65-F5344CB8AC3E}">
        <p14:creationId xmlns:p14="http://schemas.microsoft.com/office/powerpoint/2010/main" val="1618811857"/>
      </p:ext>
    </p:extLst>
  </p:cSld>
  <p:clrMapOvr>
    <a:masterClrMapping/>
  </p:clrMapOvr>
  <p:extLst mod="1">
    <p:ext uri="{DCECCB84-F9BA-43D5-87BE-67443E8EF086}">
      <p15:sldGuideLst xmlns:p15="http://schemas.microsoft.com/office/powerpoint/2012/main" xmlns="">
        <p15:guide id="1" pos="2880" userDrawn="1">
          <p15:clr>
            <a:srgbClr val="FBAE40"/>
          </p15:clr>
        </p15:guide>
        <p15:guide id="2" pos="3624" userDrawn="1">
          <p15:clr>
            <a:srgbClr val="FBAE40"/>
          </p15:clr>
        </p15:guide>
        <p15:guide id="3" orient="horz" pos="216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hanks you">
    <p:spTree>
      <p:nvGrpSpPr>
        <p:cNvPr id="1" name=""/>
        <p:cNvGrpSpPr/>
        <p:nvPr/>
      </p:nvGrpSpPr>
      <p:grpSpPr>
        <a:xfrm>
          <a:off x="0" y="0"/>
          <a:ext cx="0" cy="0"/>
          <a:chOff x="0" y="0"/>
          <a:chExt cx="0" cy="0"/>
        </a:xfrm>
      </p:grpSpPr>
      <p:pic>
        <p:nvPicPr>
          <p:cNvPr id="16" name="Picture 15"/>
          <p:cNvPicPr>
            <a:picLocks noChangeAspect="1"/>
          </p:cNvPicPr>
          <p:nvPr userDrawn="1"/>
        </p:nvPicPr>
        <p:blipFill rotWithShape="1">
          <a:blip r:embed="rId2">
            <a:extLst>
              <a:ext uri="{28A0092B-C50C-407E-A947-70E740481C1C}">
                <a14:useLocalDpi xmlns:a14="http://schemas.microsoft.com/office/drawing/2010/main" val="0"/>
              </a:ext>
            </a:extLst>
          </a:blip>
          <a:srcRect l="22398" t="11460" r="16737" b="28327"/>
          <a:stretch/>
        </p:blipFill>
        <p:spPr>
          <a:xfrm>
            <a:off x="650201" y="1452128"/>
            <a:ext cx="5024198" cy="5405871"/>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39126" y="360110"/>
            <a:ext cx="505664" cy="434341"/>
          </a:xfrm>
          <a:prstGeom prst="rect">
            <a:avLst/>
          </a:prstGeom>
        </p:spPr>
      </p:pic>
      <p:sp>
        <p:nvSpPr>
          <p:cNvPr id="6" name="TextBox 5"/>
          <p:cNvSpPr txBox="1"/>
          <p:nvPr userDrawn="1"/>
        </p:nvSpPr>
        <p:spPr>
          <a:xfrm>
            <a:off x="933450" y="3857625"/>
            <a:ext cx="3438525" cy="1866900"/>
          </a:xfrm>
          <a:prstGeom prst="rect">
            <a:avLst/>
          </a:prstGeom>
          <a:noFill/>
        </p:spPr>
        <p:txBody>
          <a:bodyPr wrap="square" lIns="0" tIns="0" rIns="0" bIns="0" rtlCol="0">
            <a:noAutofit/>
          </a:bodyPr>
          <a:lstStyle/>
          <a:p>
            <a:r>
              <a:rPr lang="en-GB" sz="2800" b="1" dirty="0" smtClean="0">
                <a:solidFill>
                  <a:schemeClr val="bg1"/>
                </a:solidFill>
              </a:rPr>
              <a:t>Thank you</a:t>
            </a:r>
          </a:p>
        </p:txBody>
      </p:sp>
    </p:spTree>
    <p:extLst>
      <p:ext uri="{BB962C8B-B14F-4D97-AF65-F5344CB8AC3E}">
        <p14:creationId xmlns:p14="http://schemas.microsoft.com/office/powerpoint/2010/main" val="34423074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B280AEA2-CD56-4716-8119-DD4F22A4B6D7}" type="slidenum">
              <a:rPr lang="en-GB"/>
              <a:pPr/>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3B89AE2C-FB82-46B4-9672-BDA4AD65F187}"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lvl1pPr marL="358775" indent="-358775">
              <a:spcBef>
                <a:spcPts val="1800"/>
              </a:spcBef>
              <a:buClr>
                <a:schemeClr val="bg2"/>
              </a:buClr>
              <a:buFont typeface="+mj-lt"/>
              <a:buAutoNum type="arabicPeriod"/>
              <a:defRPr sz="1800" b="0"/>
            </a:lvl1pPr>
            <a:lvl2pPr marL="701675" indent="-342900">
              <a:buFont typeface="+mj-lt"/>
              <a:buAutoNum type="arabicPeriod"/>
              <a:defRPr sz="1800"/>
            </a:lvl2pPr>
            <a:lvl3pPr marL="1060450" indent="-342900">
              <a:buFont typeface="+mj-lt"/>
              <a:buAutoNum type="arabicPeriod"/>
              <a:defRPr sz="1600"/>
            </a:lvl3pPr>
            <a:lvl4pPr marL="1419225" indent="-342900">
              <a:buFont typeface="+mj-lt"/>
              <a:buAutoNum type="arabicPeriod"/>
              <a:defRPr sz="1600"/>
            </a:lvl4pPr>
            <a:lvl5pPr marL="1778000" indent="-342900">
              <a:buFont typeface="+mj-lt"/>
              <a:buAutoNum type="arabicPeriod"/>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xfrm>
            <a:off x="8677374" y="6476208"/>
            <a:ext cx="288032" cy="365125"/>
          </a:xfrm>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smtClean="0"/>
              <a:t>Click to edit Master text styles</a:t>
            </a:r>
          </a:p>
        </p:txBody>
      </p:sp>
      <p:sp>
        <p:nvSpPr>
          <p:cNvPr id="10" name="Date Placeholder 3"/>
          <p:cNvSpPr>
            <a:spLocks noGrp="1"/>
          </p:cNvSpPr>
          <p:nvPr>
            <p:ph type="dt" sz="half" idx="2"/>
          </p:nvPr>
        </p:nvSpPr>
        <p:spPr>
          <a:xfrm>
            <a:off x="1763440" y="6476208"/>
            <a:ext cx="1094060"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1"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Tree>
    <p:extLst>
      <p:ext uri="{BB962C8B-B14F-4D97-AF65-F5344CB8AC3E}">
        <p14:creationId xmlns:p14="http://schemas.microsoft.com/office/powerpoint/2010/main" val="952661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ulle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6" name="Slide Number Placeholder 5"/>
          <p:cNvSpPr>
            <a:spLocks noGrp="1"/>
          </p:cNvSpPr>
          <p:nvPr>
            <p:ph type="sldNum" sz="quarter" idx="12"/>
          </p:nvPr>
        </p:nvSpPr>
        <p:spPr>
          <a:xfrm>
            <a:off x="8677374" y="6476208"/>
            <a:ext cx="288032" cy="365125"/>
          </a:xfrm>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smtClean="0"/>
              <a:t>Click to edit Master text styles</a:t>
            </a:r>
          </a:p>
        </p:txBody>
      </p:sp>
      <p:sp>
        <p:nvSpPr>
          <p:cNvPr id="10" name="Date Placeholder 3"/>
          <p:cNvSpPr>
            <a:spLocks noGrp="1"/>
          </p:cNvSpPr>
          <p:nvPr>
            <p:ph type="dt" sz="half" idx="2"/>
          </p:nvPr>
        </p:nvSpPr>
        <p:spPr>
          <a:xfrm>
            <a:off x="1763440" y="6476208"/>
            <a:ext cx="1094060"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1"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
        <p:nvSpPr>
          <p:cNvPr id="5" name="Text Placeholder 4"/>
          <p:cNvSpPr>
            <a:spLocks noGrp="1"/>
          </p:cNvSpPr>
          <p:nvPr>
            <p:ph type="body" sz="quarter" idx="14"/>
          </p:nvPr>
        </p:nvSpPr>
        <p:spPr>
          <a:xfrm>
            <a:off x="395288" y="1414463"/>
            <a:ext cx="8353425" cy="4897437"/>
          </a:xfrm>
        </p:spPr>
        <p:txBody>
          <a:bodyPr/>
          <a:lstStyle>
            <a:lvl1pPr>
              <a:spcBef>
                <a:spcPts val="2400"/>
              </a:spcBef>
              <a:defRPr sz="24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2637971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2"/>
                </a:solidFill>
              </a:defRPr>
            </a:lvl1pPr>
          </a:lstStyle>
          <a:p>
            <a:r>
              <a:rPr lang="en-US" smtClean="0"/>
              <a:t>Click to edit Master title style</a:t>
            </a:r>
            <a:endParaRPr lang="en-GB" dirty="0"/>
          </a:p>
        </p:txBody>
      </p:sp>
      <p:sp>
        <p:nvSpPr>
          <p:cNvPr id="3" name="Content Placeholder 2"/>
          <p:cNvSpPr>
            <a:spLocks noGrp="1"/>
          </p:cNvSpPr>
          <p:nvPr>
            <p:ph idx="1"/>
          </p:nvPr>
        </p:nvSpPr>
        <p:spPr>
          <a:xfrm>
            <a:off x="395536" y="1412776"/>
            <a:ext cx="8352928" cy="4896544"/>
          </a:xfrm>
        </p:spPr>
        <p:txBody>
          <a:bodyPr/>
          <a:lstStyle>
            <a:lvl1pPr>
              <a:buClr>
                <a:schemeClr val="bg2"/>
              </a:buClr>
              <a:defRPr/>
            </a:lvl1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6" name="Slide Number Placeholder 5"/>
          <p:cNvSpPr>
            <a:spLocks noGrp="1"/>
          </p:cNvSpPr>
          <p:nvPr>
            <p:ph type="sldNum" sz="quarter" idx="12"/>
          </p:nvPr>
        </p:nvSpPr>
        <p:spPr>
          <a:xfrm>
            <a:off x="8677375" y="6476208"/>
            <a:ext cx="288032" cy="365125"/>
          </a:xfrm>
        </p:spPr>
        <p:txBody>
          <a:bodyPr/>
          <a:lstStyle>
            <a:lvl1pPr algn="r">
              <a:defRPr/>
            </a:lvl1p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smtClean="0"/>
              <a:t>Click to edit Master text styles</a:t>
            </a:r>
          </a:p>
        </p:txBody>
      </p:sp>
      <p:sp>
        <p:nvSpPr>
          <p:cNvPr id="9" name="Date Placeholder 3"/>
          <p:cNvSpPr>
            <a:spLocks noGrp="1"/>
          </p:cNvSpPr>
          <p:nvPr>
            <p:ph type="dt" sz="half" idx="10"/>
          </p:nvPr>
        </p:nvSpPr>
        <p:spPr>
          <a:xfrm>
            <a:off x="1763440" y="6476208"/>
            <a:ext cx="1075010" cy="365125"/>
          </a:xfrm>
        </p:spPr>
        <p:txBody>
          <a:bodyPr/>
          <a:lstStyle/>
          <a:p>
            <a:r>
              <a:rPr lang="en-GB" smtClean="0"/>
              <a:t>00 Month 0000</a:t>
            </a:r>
            <a:endParaRPr lang="en-GB" dirty="0"/>
          </a:p>
        </p:txBody>
      </p:sp>
      <p:sp>
        <p:nvSpPr>
          <p:cNvPr id="10" name="Footer Placeholder 4"/>
          <p:cNvSpPr>
            <a:spLocks noGrp="1"/>
          </p:cNvSpPr>
          <p:nvPr>
            <p:ph type="ftr" sz="quarter" idx="11"/>
          </p:nvPr>
        </p:nvSpPr>
        <p:spPr>
          <a:xfrm>
            <a:off x="395288" y="6476208"/>
            <a:ext cx="1368152" cy="365125"/>
          </a:xfrm>
        </p:spPr>
        <p:txBody>
          <a:bodyPr/>
          <a:lstStyle/>
          <a:p>
            <a:r>
              <a:rPr lang="en-GB" dirty="0" smtClean="0"/>
              <a:t>Presentation title in footer</a:t>
            </a:r>
            <a:endParaRPr lang="en-GB" dirty="0"/>
          </a:p>
        </p:txBody>
      </p:sp>
    </p:spTree>
    <p:extLst>
      <p:ext uri="{BB962C8B-B14F-4D97-AF65-F5344CB8AC3E}">
        <p14:creationId xmlns:p14="http://schemas.microsoft.com/office/powerpoint/2010/main" val="32976509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412875"/>
            <a:ext cx="4105274" cy="4895849"/>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3438" y="1412875"/>
            <a:ext cx="4105275" cy="4895849"/>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smtClean="0"/>
              <a:t>Click to edit Master text styles</a:t>
            </a:r>
          </a:p>
        </p:txBody>
      </p:sp>
      <p:sp>
        <p:nvSpPr>
          <p:cNvPr id="9" name="Date Placeholder 3"/>
          <p:cNvSpPr>
            <a:spLocks noGrp="1"/>
          </p:cNvSpPr>
          <p:nvPr>
            <p:ph type="dt" sz="half" idx="14"/>
          </p:nvPr>
        </p:nvSpPr>
        <p:spPr>
          <a:xfrm>
            <a:off x="1763440" y="6476208"/>
            <a:ext cx="1103585"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0"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Tree>
    <p:extLst>
      <p:ext uri="{BB962C8B-B14F-4D97-AF65-F5344CB8AC3E}">
        <p14:creationId xmlns:p14="http://schemas.microsoft.com/office/powerpoint/2010/main" val="4139034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793875"/>
            <a:ext cx="4105274" cy="4518025"/>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Content Placeholder 3"/>
          <p:cNvSpPr>
            <a:spLocks noGrp="1"/>
          </p:cNvSpPr>
          <p:nvPr>
            <p:ph sz="half" idx="2"/>
          </p:nvPr>
        </p:nvSpPr>
        <p:spPr>
          <a:xfrm>
            <a:off x="4643438" y="1793875"/>
            <a:ext cx="4105275" cy="4518025"/>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Slide Number Placeholder 6"/>
          <p:cNvSpPr>
            <a:spLocks noGrp="1"/>
          </p:cNvSpPr>
          <p:nvPr>
            <p:ph type="sldNum" sz="quarter" idx="12"/>
          </p:nvPr>
        </p:nvSpPr>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smtClean="0"/>
              <a:t>Click to edit Master text styles</a:t>
            </a:r>
          </a:p>
        </p:txBody>
      </p:sp>
      <p:sp>
        <p:nvSpPr>
          <p:cNvPr id="9" name="Date Placeholder 3"/>
          <p:cNvSpPr>
            <a:spLocks noGrp="1"/>
          </p:cNvSpPr>
          <p:nvPr>
            <p:ph type="dt" sz="half" idx="14"/>
          </p:nvPr>
        </p:nvSpPr>
        <p:spPr>
          <a:xfrm>
            <a:off x="1763440" y="6476208"/>
            <a:ext cx="1103585"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0"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
        <p:nvSpPr>
          <p:cNvPr id="6" name="Text Placeholder 5"/>
          <p:cNvSpPr>
            <a:spLocks noGrp="1"/>
          </p:cNvSpPr>
          <p:nvPr>
            <p:ph type="body" sz="quarter" idx="15"/>
          </p:nvPr>
        </p:nvSpPr>
        <p:spPr>
          <a:xfrm>
            <a:off x="395288" y="1412875"/>
            <a:ext cx="4105275" cy="377825"/>
          </a:xfrm>
        </p:spPr>
        <p:txBody>
          <a:bodyPr/>
          <a:lstStyle>
            <a:lvl1pPr marL="0" indent="0">
              <a:buNone/>
              <a:defRPr b="1">
                <a:solidFill>
                  <a:schemeClr val="bg2"/>
                </a:solidFill>
              </a:defRPr>
            </a:lvl1pPr>
            <a:lvl2pPr marL="358775" indent="0">
              <a:buNone/>
              <a:defRPr b="1">
                <a:solidFill>
                  <a:schemeClr val="bg2"/>
                </a:solidFill>
              </a:defRPr>
            </a:lvl2pPr>
            <a:lvl3pPr marL="717550" indent="0">
              <a:buNone/>
              <a:defRPr b="1">
                <a:solidFill>
                  <a:schemeClr val="bg2"/>
                </a:solidFill>
              </a:defRPr>
            </a:lvl3pPr>
            <a:lvl4pPr marL="1076325" indent="0">
              <a:buNone/>
              <a:defRPr b="1">
                <a:solidFill>
                  <a:schemeClr val="bg2"/>
                </a:solidFill>
              </a:defRPr>
            </a:lvl4pPr>
            <a:lvl5pPr marL="1435100" indent="0">
              <a:buNone/>
              <a:defRPr b="1">
                <a:solidFill>
                  <a:schemeClr val="bg2"/>
                </a:solidFill>
              </a:defRPr>
            </a:lvl5pPr>
          </a:lstStyle>
          <a:p>
            <a:pPr lvl="0"/>
            <a:r>
              <a:rPr lang="en-US" smtClean="0"/>
              <a:t>Click to edit Master text styles</a:t>
            </a:r>
          </a:p>
        </p:txBody>
      </p:sp>
      <p:sp>
        <p:nvSpPr>
          <p:cNvPr id="12" name="Text Placeholder 11"/>
          <p:cNvSpPr>
            <a:spLocks noGrp="1"/>
          </p:cNvSpPr>
          <p:nvPr>
            <p:ph type="body" sz="quarter" idx="16"/>
          </p:nvPr>
        </p:nvSpPr>
        <p:spPr>
          <a:xfrm>
            <a:off x="4648200" y="1412875"/>
            <a:ext cx="4100513" cy="377825"/>
          </a:xfrm>
        </p:spPr>
        <p:txBody>
          <a:bodyPr vert="horz" lIns="0" tIns="0" rIns="0" bIns="0" rtlCol="0" anchor="t" anchorCtr="0">
            <a:noAutofit/>
          </a:bodyPr>
          <a:lstStyle>
            <a:lvl1pPr>
              <a:defRPr lang="en-US" b="1" smtClean="0">
                <a:solidFill>
                  <a:schemeClr val="bg2"/>
                </a:solidFill>
              </a:defRPr>
            </a:lvl1pPr>
            <a:lvl2pPr>
              <a:defRPr lang="en-US" b="1" smtClean="0">
                <a:solidFill>
                  <a:schemeClr val="bg2"/>
                </a:solidFill>
              </a:defRPr>
            </a:lvl2pPr>
            <a:lvl3pPr>
              <a:defRPr lang="en-US" b="1" smtClean="0">
                <a:solidFill>
                  <a:schemeClr val="bg2"/>
                </a:solidFill>
              </a:defRPr>
            </a:lvl3pPr>
            <a:lvl4pPr>
              <a:defRPr lang="en-US" b="1" smtClean="0">
                <a:solidFill>
                  <a:schemeClr val="bg2"/>
                </a:solidFill>
              </a:defRPr>
            </a:lvl4pPr>
            <a:lvl5pPr>
              <a:defRPr lang="en-GB" b="1">
                <a:solidFill>
                  <a:schemeClr val="bg2"/>
                </a:solidFill>
              </a:defRPr>
            </a:lvl5pPr>
          </a:lstStyle>
          <a:p>
            <a:pPr marL="0" lvl="0" indent="0">
              <a:buNone/>
            </a:pPr>
            <a:r>
              <a:rPr lang="en-US" smtClean="0"/>
              <a:t>Click to edit Master text styles</a:t>
            </a:r>
          </a:p>
        </p:txBody>
      </p:sp>
    </p:spTree>
    <p:extLst>
      <p:ext uri="{BB962C8B-B14F-4D97-AF65-F5344CB8AC3E}">
        <p14:creationId xmlns:p14="http://schemas.microsoft.com/office/powerpoint/2010/main" val="10687015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412875"/>
            <a:ext cx="4105274" cy="4895849"/>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smtClean="0"/>
              <a:t>Click to edit Master text styles</a:t>
            </a:r>
          </a:p>
        </p:txBody>
      </p:sp>
      <p:sp>
        <p:nvSpPr>
          <p:cNvPr id="9" name="Date Placeholder 3"/>
          <p:cNvSpPr>
            <a:spLocks noGrp="1"/>
          </p:cNvSpPr>
          <p:nvPr>
            <p:ph type="dt" sz="half" idx="14"/>
          </p:nvPr>
        </p:nvSpPr>
        <p:spPr>
          <a:xfrm>
            <a:off x="1763440" y="6476208"/>
            <a:ext cx="1084535"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0"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
        <p:nvSpPr>
          <p:cNvPr id="6" name="Picture Placeholder 5"/>
          <p:cNvSpPr>
            <a:spLocks noGrp="1"/>
          </p:cNvSpPr>
          <p:nvPr>
            <p:ph type="pic" sz="quarter" idx="15"/>
          </p:nvPr>
        </p:nvSpPr>
        <p:spPr>
          <a:xfrm>
            <a:off x="4648200" y="1414463"/>
            <a:ext cx="4100513" cy="4100512"/>
          </a:xfrm>
          <a:solidFill>
            <a:schemeClr val="tx2">
              <a:lumMod val="20000"/>
              <a:lumOff val="80000"/>
            </a:schemeClr>
          </a:solidFill>
        </p:spPr>
        <p:txBody>
          <a:bodyPr lIns="72000" tIns="72000"/>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val="36633763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and Image Subhea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95288" y="1784351"/>
            <a:ext cx="4105274" cy="4527550"/>
          </a:xfrm>
        </p:spPr>
        <p:txBody>
          <a:bodyPr vert="horz" lIns="0" tIns="0" rIns="0" bIns="0" rtlCol="0" anchor="t" anchorCtr="0">
            <a:noAutofit/>
          </a:bodyPr>
          <a:lstStyle>
            <a:lvl1pPr>
              <a:defRPr lang="en-US" smtClean="0"/>
            </a:lvl1pPr>
            <a:lvl2pPr>
              <a:defRPr lang="en-US" smtClean="0"/>
            </a:lvl2pPr>
            <a:lvl3pPr>
              <a:defRPr lang="en-US" smtClean="0"/>
            </a:lvl3pPr>
            <a:lvl4pPr>
              <a:defRPr lang="en-US" smtClean="0"/>
            </a:lvl4pPr>
            <a:lvl5pPr>
              <a:defRPr lang="en-GB"/>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smtClean="0"/>
              <a:t>Click to edit Master text styles</a:t>
            </a:r>
          </a:p>
        </p:txBody>
      </p:sp>
      <p:sp>
        <p:nvSpPr>
          <p:cNvPr id="9" name="Date Placeholder 3"/>
          <p:cNvSpPr>
            <a:spLocks noGrp="1"/>
          </p:cNvSpPr>
          <p:nvPr>
            <p:ph type="dt" sz="half" idx="14"/>
          </p:nvPr>
        </p:nvSpPr>
        <p:spPr>
          <a:xfrm>
            <a:off x="1763440" y="6476208"/>
            <a:ext cx="1084535"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0"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
        <p:nvSpPr>
          <p:cNvPr id="6" name="Picture Placeholder 5"/>
          <p:cNvSpPr>
            <a:spLocks noGrp="1"/>
          </p:cNvSpPr>
          <p:nvPr>
            <p:ph type="pic" sz="quarter" idx="15"/>
          </p:nvPr>
        </p:nvSpPr>
        <p:spPr>
          <a:xfrm>
            <a:off x="4648200" y="1414463"/>
            <a:ext cx="4100513" cy="4100512"/>
          </a:xfrm>
          <a:solidFill>
            <a:schemeClr val="tx2">
              <a:lumMod val="20000"/>
              <a:lumOff val="80000"/>
            </a:schemeClr>
          </a:solidFill>
        </p:spPr>
        <p:txBody>
          <a:bodyPr lIns="72000" tIns="72000"/>
          <a:lstStyle>
            <a:lvl1pPr marL="0" indent="0">
              <a:buNone/>
              <a:defRPr/>
            </a:lvl1pPr>
          </a:lstStyle>
          <a:p>
            <a:r>
              <a:rPr lang="en-US" smtClean="0"/>
              <a:t>Click icon to add picture</a:t>
            </a:r>
            <a:endParaRPr lang="en-GB" dirty="0"/>
          </a:p>
        </p:txBody>
      </p:sp>
      <p:sp>
        <p:nvSpPr>
          <p:cNvPr id="5" name="Text Placeholder 4"/>
          <p:cNvSpPr>
            <a:spLocks noGrp="1"/>
          </p:cNvSpPr>
          <p:nvPr>
            <p:ph type="body" sz="quarter" idx="16"/>
          </p:nvPr>
        </p:nvSpPr>
        <p:spPr>
          <a:xfrm>
            <a:off x="395288" y="1412875"/>
            <a:ext cx="4105275" cy="368300"/>
          </a:xfrm>
        </p:spPr>
        <p:txBody>
          <a:bodyPr/>
          <a:lstStyle>
            <a:lvl1pPr marL="0" indent="0">
              <a:buNone/>
              <a:defRPr b="1">
                <a:solidFill>
                  <a:schemeClr val="bg2"/>
                </a:solidFill>
              </a:defRPr>
            </a:lvl1pPr>
            <a:lvl2pPr marL="358775" indent="0">
              <a:buNone/>
              <a:defRPr b="1">
                <a:solidFill>
                  <a:schemeClr val="bg2"/>
                </a:solidFill>
              </a:defRPr>
            </a:lvl2pPr>
            <a:lvl3pPr marL="717550" indent="0">
              <a:buNone/>
              <a:defRPr b="1">
                <a:solidFill>
                  <a:schemeClr val="bg2"/>
                </a:solidFill>
              </a:defRPr>
            </a:lvl3pPr>
            <a:lvl4pPr marL="1076325" indent="0">
              <a:buNone/>
              <a:defRPr b="1">
                <a:solidFill>
                  <a:schemeClr val="bg2"/>
                </a:solidFill>
              </a:defRPr>
            </a:lvl4pPr>
            <a:lvl5pPr marL="1435100" indent="0">
              <a:buNone/>
              <a:defRPr b="1">
                <a:solidFill>
                  <a:schemeClr val="bg2"/>
                </a:solidFill>
              </a:defRPr>
            </a:lvl5pPr>
          </a:lstStyle>
          <a:p>
            <a:pPr lvl="0"/>
            <a:r>
              <a:rPr lang="en-US" smtClean="0"/>
              <a:t>Click to edit Master text styles</a:t>
            </a:r>
          </a:p>
        </p:txBody>
      </p:sp>
    </p:spTree>
    <p:extLst>
      <p:ext uri="{BB962C8B-B14F-4D97-AF65-F5344CB8AC3E}">
        <p14:creationId xmlns:p14="http://schemas.microsoft.com/office/powerpoint/2010/main" val="31753822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Quote and Im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dirty="0"/>
          </a:p>
        </p:txBody>
      </p:sp>
      <p:sp>
        <p:nvSpPr>
          <p:cNvPr id="3" name="Content Placeholder 2"/>
          <p:cNvSpPr>
            <a:spLocks noGrp="1"/>
          </p:cNvSpPr>
          <p:nvPr>
            <p:ph sz="half" idx="1"/>
          </p:nvPr>
        </p:nvSpPr>
        <p:spPr>
          <a:xfrm>
            <a:off x="395288" y="1412876"/>
            <a:ext cx="4105274" cy="4114800"/>
          </a:xfrm>
        </p:spPr>
        <p:txBody>
          <a:bodyPr vert="horz" lIns="0" tIns="0" rIns="0" bIns="0" rtlCol="0" anchor="ctr" anchorCtr="0">
            <a:noAutofit/>
          </a:bodyPr>
          <a:lstStyle>
            <a:lvl1pPr marL="0" indent="0">
              <a:buFont typeface="Arial" pitchFamily="34" charset="0"/>
              <a:buNone/>
              <a:defRPr lang="en-US" sz="2400" b="1" smtClean="0">
                <a:solidFill>
                  <a:schemeClr val="bg2"/>
                </a:solidFill>
              </a:defRPr>
            </a:lvl1pPr>
            <a:lvl2pPr marL="358775" indent="0">
              <a:buFont typeface="Arial" pitchFamily="34" charset="0"/>
              <a:buNone/>
              <a:defRPr lang="en-US" sz="2000" b="1" smtClean="0">
                <a:solidFill>
                  <a:schemeClr val="bg2"/>
                </a:solidFill>
              </a:defRPr>
            </a:lvl2pPr>
            <a:lvl3pPr marL="717550" indent="0">
              <a:buFont typeface="Arial" pitchFamily="34" charset="0"/>
              <a:buNone/>
              <a:defRPr lang="en-US" sz="1800" b="1" smtClean="0">
                <a:solidFill>
                  <a:schemeClr val="bg2"/>
                </a:solidFill>
              </a:defRPr>
            </a:lvl3pPr>
            <a:lvl4pPr marL="1076325" indent="0">
              <a:buFont typeface="Arial" pitchFamily="34" charset="0"/>
              <a:buNone/>
              <a:defRPr lang="en-US" sz="1800" b="1" smtClean="0">
                <a:solidFill>
                  <a:schemeClr val="bg2"/>
                </a:solidFill>
              </a:defRPr>
            </a:lvl4pPr>
            <a:lvl5pPr marL="1435100" indent="0">
              <a:buFont typeface="Arial" pitchFamily="34" charset="0"/>
              <a:buNone/>
              <a:defRPr lang="en-GB" sz="1800" b="1">
                <a:solidFill>
                  <a:schemeClr val="bg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Slide Number Placeholder 6"/>
          <p:cNvSpPr>
            <a:spLocks noGrp="1"/>
          </p:cNvSpPr>
          <p:nvPr>
            <p:ph type="sldNum" sz="quarter" idx="12"/>
          </p:nvPr>
        </p:nvSpPr>
        <p:spPr/>
        <p:txBody>
          <a:bodyPr/>
          <a:lstStyle/>
          <a:p>
            <a:fld id="{2FE18977-94FB-415F-B497-03350E8854FC}" type="slidenum">
              <a:rPr lang="en-GB" smtClean="0"/>
              <a:pPr/>
              <a:t>‹#›</a:t>
            </a:fld>
            <a:endParaRPr lang="en-GB" dirty="0"/>
          </a:p>
        </p:txBody>
      </p:sp>
      <p:sp>
        <p:nvSpPr>
          <p:cNvPr id="8" name="Text Placeholder 7"/>
          <p:cNvSpPr>
            <a:spLocks noGrp="1"/>
          </p:cNvSpPr>
          <p:nvPr>
            <p:ph type="body" sz="quarter" idx="13"/>
          </p:nvPr>
        </p:nvSpPr>
        <p:spPr>
          <a:xfrm>
            <a:off x="392907" y="707457"/>
            <a:ext cx="7419454" cy="417287"/>
          </a:xfrm>
        </p:spPr>
        <p:txBody>
          <a:bodyPr/>
          <a:lstStyle>
            <a:lvl1pPr marL="0" indent="0">
              <a:buNone/>
              <a:defRPr sz="1800">
                <a:latin typeface="+mj-lt"/>
              </a:defRPr>
            </a:lvl1pPr>
            <a:lvl2pPr marL="358775" indent="0">
              <a:buNone/>
              <a:defRPr>
                <a:latin typeface="Cambria" pitchFamily="18" charset="0"/>
              </a:defRPr>
            </a:lvl2pPr>
            <a:lvl3pPr marL="717550" indent="0">
              <a:buNone/>
              <a:defRPr>
                <a:latin typeface="Cambria" pitchFamily="18" charset="0"/>
              </a:defRPr>
            </a:lvl3pPr>
            <a:lvl4pPr marL="1076325" indent="0">
              <a:buNone/>
              <a:defRPr>
                <a:latin typeface="Cambria" pitchFamily="18" charset="0"/>
              </a:defRPr>
            </a:lvl4pPr>
            <a:lvl5pPr marL="1435100" indent="0">
              <a:buNone/>
              <a:defRPr>
                <a:latin typeface="Cambria" pitchFamily="18" charset="0"/>
              </a:defRPr>
            </a:lvl5pPr>
          </a:lstStyle>
          <a:p>
            <a:pPr lvl="0"/>
            <a:r>
              <a:rPr lang="en-US" smtClean="0"/>
              <a:t>Click to edit Master text styles</a:t>
            </a:r>
          </a:p>
        </p:txBody>
      </p:sp>
      <p:sp>
        <p:nvSpPr>
          <p:cNvPr id="9" name="Date Placeholder 3"/>
          <p:cNvSpPr>
            <a:spLocks noGrp="1"/>
          </p:cNvSpPr>
          <p:nvPr>
            <p:ph type="dt" sz="half" idx="14"/>
          </p:nvPr>
        </p:nvSpPr>
        <p:spPr>
          <a:xfrm>
            <a:off x="1763440" y="6476208"/>
            <a:ext cx="1075010"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10"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
        <p:nvSpPr>
          <p:cNvPr id="6" name="Picture Placeholder 5"/>
          <p:cNvSpPr>
            <a:spLocks noGrp="1"/>
          </p:cNvSpPr>
          <p:nvPr>
            <p:ph type="pic" sz="quarter" idx="15"/>
          </p:nvPr>
        </p:nvSpPr>
        <p:spPr>
          <a:xfrm>
            <a:off x="4648200" y="1414463"/>
            <a:ext cx="4100513" cy="4100512"/>
          </a:xfrm>
          <a:solidFill>
            <a:schemeClr val="tx2">
              <a:lumMod val="20000"/>
              <a:lumOff val="80000"/>
            </a:schemeClr>
          </a:solidFill>
        </p:spPr>
        <p:txBody>
          <a:bodyPr lIns="72000" tIns="72000"/>
          <a:lstStyle>
            <a:lvl1pPr marL="0" indent="0">
              <a:buNone/>
              <a:defRPr/>
            </a:lvl1pPr>
          </a:lstStyle>
          <a:p>
            <a:r>
              <a:rPr lang="en-US" smtClean="0"/>
              <a:t>Click icon to add picture</a:t>
            </a:r>
            <a:endParaRPr lang="en-GB" dirty="0"/>
          </a:p>
        </p:txBody>
      </p:sp>
    </p:spTree>
    <p:extLst>
      <p:ext uri="{BB962C8B-B14F-4D97-AF65-F5344CB8AC3E}">
        <p14:creationId xmlns:p14="http://schemas.microsoft.com/office/powerpoint/2010/main" val="26402480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5536" y="360363"/>
            <a:ext cx="7416824" cy="338554"/>
          </a:xfrm>
          <a:prstGeom prst="rect">
            <a:avLst/>
          </a:prstGeom>
        </p:spPr>
        <p:txBody>
          <a:bodyPr vert="horz" wrap="square" lIns="0" tIns="0" rIns="0" bIns="0" rtlCol="0" anchor="t" anchorCtr="0">
            <a:spAutoFit/>
          </a:bodyPr>
          <a:lstStyle/>
          <a:p>
            <a:r>
              <a:rPr lang="en-US" smtClean="0"/>
              <a:t>Click to edit Master title style</a:t>
            </a:r>
            <a:endParaRPr lang="en-GB" dirty="0"/>
          </a:p>
        </p:txBody>
      </p:sp>
      <p:sp>
        <p:nvSpPr>
          <p:cNvPr id="3" name="Text Placeholder 2"/>
          <p:cNvSpPr>
            <a:spLocks noGrp="1"/>
          </p:cNvSpPr>
          <p:nvPr>
            <p:ph type="body" idx="1"/>
          </p:nvPr>
        </p:nvSpPr>
        <p:spPr>
          <a:xfrm>
            <a:off x="395536" y="1412776"/>
            <a:ext cx="8352928" cy="4896544"/>
          </a:xfrm>
          <a:prstGeom prst="rect">
            <a:avLst/>
          </a:prstGeom>
        </p:spPr>
        <p:txBody>
          <a:bodyPr vert="horz" lIns="0" tIns="0" rIns="0" bIns="0" rtlCol="0" anchor="t" anchorCtr="0">
            <a:no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1763440" y="6476208"/>
            <a:ext cx="2737123" cy="365125"/>
          </a:xfrm>
          <a:prstGeom prst="rect">
            <a:avLst/>
          </a:prstGeom>
        </p:spPr>
        <p:txBody>
          <a:bodyPr vert="horz" lIns="0" tIns="0" rIns="0" bIns="0" rtlCol="0" anchor="t" anchorCtr="0"/>
          <a:lstStyle>
            <a:lvl1pPr algn="l">
              <a:defRPr sz="800">
                <a:solidFill>
                  <a:schemeClr val="tx1"/>
                </a:solidFill>
              </a:defRPr>
            </a:lvl1pPr>
          </a:lstStyle>
          <a:p>
            <a:r>
              <a:rPr lang="en-GB" smtClean="0"/>
              <a:t>00 Month 0000</a:t>
            </a:r>
            <a:endParaRPr lang="en-GB" dirty="0"/>
          </a:p>
        </p:txBody>
      </p:sp>
      <p:sp>
        <p:nvSpPr>
          <p:cNvPr id="5" name="Footer Placeholder 4"/>
          <p:cNvSpPr>
            <a:spLocks noGrp="1"/>
          </p:cNvSpPr>
          <p:nvPr>
            <p:ph type="ftr" sz="quarter" idx="3"/>
          </p:nvPr>
        </p:nvSpPr>
        <p:spPr>
          <a:xfrm>
            <a:off x="395288" y="6476208"/>
            <a:ext cx="1368152" cy="365125"/>
          </a:xfrm>
          <a:prstGeom prst="rect">
            <a:avLst/>
          </a:prstGeom>
        </p:spPr>
        <p:txBody>
          <a:bodyPr vert="horz" lIns="0" tIns="0" rIns="0" bIns="0" rtlCol="0" anchor="t" anchorCtr="0"/>
          <a:lstStyle>
            <a:lvl1pPr algn="l">
              <a:defRPr sz="800">
                <a:solidFill>
                  <a:schemeClr val="tx1"/>
                </a:solidFill>
              </a:defRPr>
            </a:lvl1pPr>
          </a:lstStyle>
          <a:p>
            <a:r>
              <a:rPr lang="en-GB" smtClean="0"/>
              <a:t>Presentation title in footer</a:t>
            </a:r>
            <a:endParaRPr lang="en-GB" dirty="0"/>
          </a:p>
        </p:txBody>
      </p:sp>
      <p:sp>
        <p:nvSpPr>
          <p:cNvPr id="6" name="Slide Number Placeholder 5"/>
          <p:cNvSpPr>
            <a:spLocks noGrp="1"/>
          </p:cNvSpPr>
          <p:nvPr>
            <p:ph type="sldNum" sz="quarter" idx="4"/>
          </p:nvPr>
        </p:nvSpPr>
        <p:spPr>
          <a:xfrm>
            <a:off x="8677374" y="6476208"/>
            <a:ext cx="288032" cy="365125"/>
          </a:xfrm>
          <a:prstGeom prst="rect">
            <a:avLst/>
          </a:prstGeom>
        </p:spPr>
        <p:txBody>
          <a:bodyPr vert="horz" lIns="0" tIns="0" rIns="0" bIns="0" rtlCol="0" anchor="t" anchorCtr="0"/>
          <a:lstStyle>
            <a:lvl1pPr algn="r">
              <a:defRPr sz="800">
                <a:solidFill>
                  <a:schemeClr val="tx1"/>
                </a:solidFill>
              </a:defRPr>
            </a:lvl1pPr>
          </a:lstStyle>
          <a:p>
            <a:fld id="{2FE18977-94FB-415F-B497-03350E8854FC}" type="slidenum">
              <a:rPr lang="en-GB" smtClean="0"/>
              <a:pPr/>
              <a:t>‹#›</a:t>
            </a:fld>
            <a:endParaRPr lang="en-GB" dirty="0"/>
          </a:p>
        </p:txBody>
      </p:sp>
      <p:cxnSp>
        <p:nvCxnSpPr>
          <p:cNvPr id="9" name="Straight Connector 8"/>
          <p:cNvCxnSpPr/>
          <p:nvPr/>
        </p:nvCxnSpPr>
        <p:spPr>
          <a:xfrm>
            <a:off x="178594" y="6388896"/>
            <a:ext cx="2173088" cy="0"/>
          </a:xfrm>
          <a:prstGeom prst="line">
            <a:avLst/>
          </a:prstGeom>
          <a:ln w="635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78594" y="1082823"/>
            <a:ext cx="8782050" cy="0"/>
          </a:xfrm>
          <a:prstGeom prst="line">
            <a:avLst/>
          </a:prstGeom>
          <a:ln w="12700" cap="rnd">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78594" y="6388896"/>
            <a:ext cx="2660299" cy="0"/>
          </a:xfrm>
          <a:prstGeom prst="line">
            <a:avLst/>
          </a:prstGeom>
          <a:ln w="6350" cap="rnd">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78594" y="1082823"/>
            <a:ext cx="8782050" cy="0"/>
          </a:xfrm>
          <a:prstGeom prst="line">
            <a:avLst/>
          </a:prstGeom>
          <a:ln w="12700" cap="rnd">
            <a:solidFill>
              <a:schemeClr val="bg2"/>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239126" y="360110"/>
            <a:ext cx="505664" cy="434341"/>
          </a:xfrm>
          <a:prstGeom prst="rect">
            <a:avLst/>
          </a:prstGeom>
        </p:spPr>
      </p:pic>
    </p:spTree>
    <p:extLst>
      <p:ext uri="{BB962C8B-B14F-4D97-AF65-F5344CB8AC3E}">
        <p14:creationId xmlns:p14="http://schemas.microsoft.com/office/powerpoint/2010/main" val="3612936875"/>
      </p:ext>
    </p:extLst>
  </p:cSld>
  <p:clrMap bg1="lt1" tx1="dk1" bg2="lt2" tx2="dk2" accent1="accent1" accent2="accent2" accent3="accent3" accent4="accent4" accent5="accent5" accent6="accent6" hlink="hlink" folHlink="folHlink"/>
  <p:sldLayoutIdLst>
    <p:sldLayoutId id="2147483676" r:id="rId1"/>
    <p:sldLayoutId id="2147483681" r:id="rId2"/>
    <p:sldLayoutId id="2147483710" r:id="rId3"/>
    <p:sldLayoutId id="2147483680" r:id="rId4"/>
    <p:sldLayoutId id="2147483711" r:id="rId5"/>
    <p:sldLayoutId id="2147483683" r:id="rId6"/>
    <p:sldLayoutId id="2147483706" r:id="rId7"/>
    <p:sldLayoutId id="2147483712" r:id="rId8"/>
    <p:sldLayoutId id="2147483686" r:id="rId9"/>
    <p:sldLayoutId id="2147483684" r:id="rId10"/>
    <p:sldLayoutId id="2147483685" r:id="rId11"/>
    <p:sldLayoutId id="2147483722" r:id="rId12"/>
    <p:sldLayoutId id="2147483721" r:id="rId13"/>
    <p:sldLayoutId id="2147483695" r:id="rId14"/>
    <p:sldLayoutId id="2147483723" r:id="rId15"/>
    <p:sldLayoutId id="2147483724" r:id="rId16"/>
  </p:sldLayoutIdLst>
  <p:hf hdr="0"/>
  <p:txStyles>
    <p:titleStyle>
      <a:lvl1pPr algn="l" defTabSz="914400" rtl="0" eaLnBrk="1" latinLnBrk="0" hangingPunct="1">
        <a:spcBef>
          <a:spcPct val="0"/>
        </a:spcBef>
        <a:buNone/>
        <a:defRPr sz="2200" b="1" kern="1200">
          <a:solidFill>
            <a:schemeClr val="bg2"/>
          </a:solidFill>
          <a:latin typeface="+mj-lt"/>
          <a:ea typeface="+mj-ea"/>
          <a:cs typeface="+mj-cs"/>
        </a:defRPr>
      </a:lvl1pPr>
    </p:titleStyle>
    <p:bodyStyle>
      <a:lvl1pPr marL="179388" indent="-179388" algn="l" defTabSz="914400" rtl="0" eaLnBrk="1" latinLnBrk="0" hangingPunct="1">
        <a:spcBef>
          <a:spcPts val="1200"/>
        </a:spcBef>
        <a:buClr>
          <a:schemeClr val="bg2"/>
        </a:buClr>
        <a:buFont typeface="Arial" pitchFamily="34" charset="0"/>
        <a:buChar char="•"/>
        <a:defRPr sz="1600" kern="1200">
          <a:solidFill>
            <a:schemeClr val="tx1"/>
          </a:solidFill>
          <a:latin typeface="+mn-lt"/>
          <a:ea typeface="+mn-ea"/>
          <a:cs typeface="+mn-cs"/>
        </a:defRPr>
      </a:lvl1pPr>
      <a:lvl2pPr marL="538163" indent="-179388" algn="l" defTabSz="914400" rtl="0" eaLnBrk="1" latinLnBrk="0" hangingPunct="1">
        <a:spcBef>
          <a:spcPts val="600"/>
        </a:spcBef>
        <a:buFont typeface="Arial" pitchFamily="34" charset="0"/>
        <a:buChar char="–"/>
        <a:defRPr sz="1200" kern="1200">
          <a:solidFill>
            <a:schemeClr val="tx1"/>
          </a:solidFill>
          <a:latin typeface="+mn-lt"/>
          <a:ea typeface="+mn-ea"/>
          <a:cs typeface="+mn-cs"/>
        </a:defRPr>
      </a:lvl2pPr>
      <a:lvl3pPr marL="850900" indent="-133350" algn="l" defTabSz="914400" rtl="0" eaLnBrk="1" latinLnBrk="0" hangingPunct="1">
        <a:spcBef>
          <a:spcPts val="300"/>
        </a:spcBef>
        <a:buFont typeface="Arial" pitchFamily="34" charset="0"/>
        <a:buChar char="•"/>
        <a:defRPr sz="1200" kern="1200">
          <a:solidFill>
            <a:schemeClr val="tx1"/>
          </a:solidFill>
          <a:latin typeface="+mn-lt"/>
          <a:ea typeface="+mn-ea"/>
          <a:cs typeface="+mn-cs"/>
        </a:defRPr>
      </a:lvl3pPr>
      <a:lvl4pPr marL="1236663" indent="-160338" algn="l" defTabSz="914400" rtl="0" eaLnBrk="1" latinLnBrk="0" hangingPunct="1">
        <a:spcBef>
          <a:spcPts val="300"/>
        </a:spcBef>
        <a:buFont typeface="Arial" pitchFamily="34" charset="0"/>
        <a:buChar char="–"/>
        <a:defRPr sz="1200" kern="1200">
          <a:solidFill>
            <a:schemeClr val="tx1"/>
          </a:solidFill>
          <a:latin typeface="+mn-lt"/>
          <a:ea typeface="+mn-ea"/>
          <a:cs typeface="+mn-cs"/>
        </a:defRPr>
      </a:lvl4pPr>
      <a:lvl5pPr marL="1587500" indent="-152400" algn="l" defTabSz="914400" rtl="0" eaLnBrk="1" latinLnBrk="0" hangingPunct="1">
        <a:spcBef>
          <a:spcPts val="300"/>
        </a:spcBef>
        <a:buFont typeface="Arial" pitchFamily="34" charset="0"/>
        <a:buChar char="»"/>
        <a:defRPr sz="12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fda.gov/MedicalDevices/DeviceRegulationandGuidance/GuidanceDocuments/ucm085404.htm"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8" Type="http://schemas.openxmlformats.org/officeDocument/2006/relationships/hyperlink" Target="mailto:theresa.m.brunone@gsk.com" TargetMode="External"/><Relationship Id="rId3" Type="http://schemas.openxmlformats.org/officeDocument/2006/relationships/hyperlink" Target="http://www.linkedin.com/groups?gid=1769702&amp;trk=hb_side_g&amp;_mSplash=1" TargetMode="External"/><Relationship Id="rId7" Type="http://schemas.openxmlformats.org/officeDocument/2006/relationships/hyperlink" Target="http://labels.fda.gov/" TargetMode="External"/><Relationship Id="rId2" Type="http://schemas.openxmlformats.org/officeDocument/2006/relationships/hyperlink" Target="http://spl-work-group.wikispaces.com/" TargetMode="External"/><Relationship Id="rId1" Type="http://schemas.openxmlformats.org/officeDocument/2006/relationships/slideLayout" Target="../slideLayouts/slideLayout15.xml"/><Relationship Id="rId6" Type="http://schemas.openxmlformats.org/officeDocument/2006/relationships/hyperlink" Target="http://dailymed.nlm.nih.gov/dailymed/mobile/index.cfm" TargetMode="External"/><Relationship Id="rId5" Type="http://schemas.openxmlformats.org/officeDocument/2006/relationships/hyperlink" Target="http://dailymed.nlm.nih.gov/dailymed/about.cfm" TargetMode="External"/><Relationship Id="rId4" Type="http://schemas.openxmlformats.org/officeDocument/2006/relationships/hyperlink" Target="http://www.fda.gov/ForIndustry/DataStandards/StructuredProductLabeling/default.htm"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hyperlink" Target="http://www.pharmavoice.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dailymed.nlm.nih.gov/dailymed/splimagesspec.cfm"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288" y="3824465"/>
            <a:ext cx="4166079" cy="1195209"/>
          </a:xfrm>
        </p:spPr>
        <p:txBody>
          <a:bodyPr/>
          <a:lstStyle/>
          <a:p>
            <a:r>
              <a:rPr lang="en-GB" dirty="0" smtClean="0"/>
              <a:t>SPL:  Brand Industry Challenges &amp; Opportunities</a:t>
            </a:r>
            <a:endParaRPr lang="en-GB" dirty="0"/>
          </a:p>
        </p:txBody>
      </p:sp>
      <p:sp>
        <p:nvSpPr>
          <p:cNvPr id="3" name="Subtitle 2"/>
          <p:cNvSpPr>
            <a:spLocks noGrp="1"/>
          </p:cNvSpPr>
          <p:nvPr>
            <p:ph type="subTitle" idx="1"/>
          </p:nvPr>
        </p:nvSpPr>
        <p:spPr>
          <a:xfrm>
            <a:off x="712368" y="5348186"/>
            <a:ext cx="2083982" cy="669851"/>
          </a:xfrm>
        </p:spPr>
        <p:txBody>
          <a:bodyPr/>
          <a:lstStyle/>
          <a:p>
            <a:r>
              <a:rPr lang="en-GB" dirty="0" smtClean="0"/>
              <a:t>Theresa Brunone	</a:t>
            </a:r>
          </a:p>
          <a:p>
            <a:r>
              <a:rPr lang="en-GB" dirty="0" smtClean="0"/>
              <a:t>28 Oct 2013</a:t>
            </a:r>
          </a:p>
        </p:txBody>
      </p:sp>
    </p:spTree>
    <p:extLst>
      <p:ext uri="{BB962C8B-B14F-4D97-AF65-F5344CB8AC3E}">
        <p14:creationId xmlns:p14="http://schemas.microsoft.com/office/powerpoint/2010/main" val="21385485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1238865"/>
            <a:ext cx="8229600" cy="5238135"/>
          </a:xfrm>
        </p:spPr>
        <p:txBody>
          <a:bodyPr>
            <a:normAutofit/>
          </a:bodyPr>
          <a:lstStyle/>
          <a:p>
            <a:pPr>
              <a:buNone/>
            </a:pPr>
            <a:r>
              <a:rPr lang="en-US" sz="3300" dirty="0" smtClean="0">
                <a:solidFill>
                  <a:schemeClr val="bg2">
                    <a:lumMod val="50000"/>
                  </a:schemeClr>
                </a:solidFill>
                <a:latin typeface="Calibri" pitchFamily="34" charset="0"/>
              </a:rPr>
              <a:t>Other systems might have this as:</a:t>
            </a:r>
          </a:p>
          <a:p>
            <a:r>
              <a:rPr lang="en-US" sz="1800" b="1" dirty="0" smtClean="0">
                <a:solidFill>
                  <a:schemeClr val="bg2">
                    <a:lumMod val="50000"/>
                  </a:schemeClr>
                </a:solidFill>
              </a:rPr>
              <a:t>D-23129</a:t>
            </a:r>
          </a:p>
          <a:p>
            <a:r>
              <a:rPr lang="en-US" sz="1800" b="1" i="1" dirty="0" smtClean="0">
                <a:solidFill>
                  <a:schemeClr val="bg2">
                    <a:lumMod val="50000"/>
                  </a:schemeClr>
                </a:solidFill>
              </a:rPr>
              <a:t>Generic or established names:  </a:t>
            </a:r>
          </a:p>
          <a:p>
            <a:pPr lvl="1"/>
            <a:r>
              <a:rPr lang="en-US" sz="1400" b="1" dirty="0" smtClean="0">
                <a:solidFill>
                  <a:schemeClr val="bg2">
                    <a:lumMod val="50000"/>
                  </a:schemeClr>
                </a:solidFill>
              </a:rPr>
              <a:t>EZOGABINE [ORANGE BOOK], [USAN] </a:t>
            </a:r>
          </a:p>
          <a:p>
            <a:pPr lvl="1"/>
            <a:r>
              <a:rPr lang="en-US" sz="1400" b="1" dirty="0" smtClean="0">
                <a:solidFill>
                  <a:schemeClr val="bg2">
                    <a:lumMod val="50000"/>
                  </a:schemeClr>
                </a:solidFill>
              </a:rPr>
              <a:t>RETIGABINE [EMA EPAR], [INN], [MART.], [MI], [WHO-DD]</a:t>
            </a:r>
          </a:p>
          <a:p>
            <a:r>
              <a:rPr lang="en-US" sz="1800" b="1" i="1" dirty="0" smtClean="0">
                <a:solidFill>
                  <a:schemeClr val="bg2">
                    <a:lumMod val="50000"/>
                  </a:schemeClr>
                </a:solidFill>
              </a:rPr>
              <a:t>Chemical names:</a:t>
            </a:r>
          </a:p>
          <a:p>
            <a:pPr lvl="1"/>
            <a:r>
              <a:rPr lang="en-US" sz="1400" b="1" dirty="0" smtClean="0">
                <a:solidFill>
                  <a:schemeClr val="bg2">
                    <a:lumMod val="50000"/>
                  </a:schemeClr>
                </a:solidFill>
              </a:rPr>
              <a:t>N-(2-AMINO-4-(4-FLUOROBENZYLAMINO)-PHENYL)CARBAMIC ACID ETHYL ESTER</a:t>
            </a:r>
          </a:p>
          <a:p>
            <a:pPr lvl="1"/>
            <a:r>
              <a:rPr lang="en-US" sz="1400" b="1" dirty="0" smtClean="0">
                <a:solidFill>
                  <a:schemeClr val="bg2">
                    <a:lumMod val="50000"/>
                  </a:schemeClr>
                </a:solidFill>
              </a:rPr>
              <a:t>CARBAMIC ACID, (2-AMINO-4-(((4-FLUORO-PHENYL)METHYL)AMINO)PHENYL)-ETHYL ESTER</a:t>
            </a:r>
          </a:p>
          <a:p>
            <a:r>
              <a:rPr lang="en-US" sz="1800" b="1" i="1" dirty="0" smtClean="0">
                <a:solidFill>
                  <a:schemeClr val="bg2">
                    <a:lumMod val="50000"/>
                  </a:schemeClr>
                </a:solidFill>
              </a:rPr>
              <a:t>Trade or Proprietary Name:</a:t>
            </a:r>
            <a:r>
              <a:rPr lang="en-US" sz="1800" b="1" dirty="0" smtClean="0">
                <a:solidFill>
                  <a:schemeClr val="bg2">
                    <a:lumMod val="50000"/>
                  </a:schemeClr>
                </a:solidFill>
              </a:rPr>
              <a:t>  POTIGA [US], TROBALT [EU]</a:t>
            </a:r>
          </a:p>
          <a:p>
            <a:r>
              <a:rPr lang="en-US" sz="1800" b="1" i="1" dirty="0" smtClean="0">
                <a:solidFill>
                  <a:schemeClr val="bg2">
                    <a:lumMod val="50000"/>
                  </a:schemeClr>
                </a:solidFill>
              </a:rPr>
              <a:t>UNII: </a:t>
            </a:r>
            <a:r>
              <a:rPr lang="en-US" sz="1800" b="1" dirty="0" smtClean="0">
                <a:solidFill>
                  <a:schemeClr val="bg2">
                    <a:lumMod val="50000"/>
                  </a:schemeClr>
                </a:solidFill>
              </a:rPr>
              <a:t> 12G01I6BBU </a:t>
            </a:r>
          </a:p>
          <a:p>
            <a:r>
              <a:rPr lang="en-US" sz="1800" b="1" i="1" dirty="0" smtClean="0">
                <a:solidFill>
                  <a:schemeClr val="bg2">
                    <a:lumMod val="50000"/>
                  </a:schemeClr>
                </a:solidFill>
              </a:rPr>
              <a:t>Chemical Formula: </a:t>
            </a:r>
            <a:r>
              <a:rPr lang="en-US" sz="1800" b="1" dirty="0" smtClean="0">
                <a:solidFill>
                  <a:schemeClr val="bg2">
                    <a:lumMod val="50000"/>
                  </a:schemeClr>
                </a:solidFill>
              </a:rPr>
              <a:t> C16H18FN3O2 </a:t>
            </a:r>
          </a:p>
        </p:txBody>
      </p:sp>
      <p:sp>
        <p:nvSpPr>
          <p:cNvPr id="9" name="Title 8"/>
          <p:cNvSpPr>
            <a:spLocks noGrp="1"/>
          </p:cNvSpPr>
          <p:nvPr>
            <p:ph type="title"/>
          </p:nvPr>
        </p:nvSpPr>
        <p:spPr>
          <a:xfrm>
            <a:off x="395536" y="360363"/>
            <a:ext cx="7416824" cy="369332"/>
          </a:xfrm>
        </p:spPr>
        <p:txBody>
          <a:bodyPr/>
          <a:lstStyle/>
          <a:p>
            <a:r>
              <a:rPr lang="en-US" sz="2400" dirty="0" smtClean="0"/>
              <a:t>Example:  We know it as POTIGA</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Chemical structure of Ventolin HFA." title="Ventolin HFA"/>
          <p:cNvPicPr>
            <a:picLocks noChangeAspect="1" noChangeArrowheads="1"/>
          </p:cNvPicPr>
          <p:nvPr/>
        </p:nvPicPr>
        <p:blipFill>
          <a:blip r:embed="rId2"/>
          <a:srcRect/>
          <a:stretch>
            <a:fillRect/>
          </a:stretch>
        </p:blipFill>
        <p:spPr bwMode="auto">
          <a:xfrm>
            <a:off x="6009046" y="1392801"/>
            <a:ext cx="2219409" cy="966788"/>
          </a:xfrm>
          <a:prstGeom prst="rect">
            <a:avLst/>
          </a:prstGeom>
          <a:noFill/>
        </p:spPr>
      </p:pic>
      <p:sp>
        <p:nvSpPr>
          <p:cNvPr id="10" name="Rectangle 9" descr="Portion of XML from an albuterol sulfate SPL. The portions of XML code taken are from the ingredient substance and active moiety." title="Sample SPL XML"/>
          <p:cNvSpPr/>
          <p:nvPr/>
        </p:nvSpPr>
        <p:spPr>
          <a:xfrm>
            <a:off x="4036385" y="2985310"/>
            <a:ext cx="4905374" cy="1446550"/>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en-US" sz="1100" dirty="0" smtClean="0">
                <a:solidFill>
                  <a:schemeClr val="bg1">
                    <a:lumMod val="75000"/>
                  </a:schemeClr>
                </a:solidFill>
                <a:latin typeface="Comic Sans MS" pitchFamily="66" charset="0"/>
              </a:rPr>
              <a:t>&lt;</a:t>
            </a:r>
            <a:r>
              <a:rPr lang="en-US" sz="1100" dirty="0" err="1" smtClean="0">
                <a:solidFill>
                  <a:schemeClr val="bg1">
                    <a:lumMod val="75000"/>
                  </a:schemeClr>
                </a:solidFill>
                <a:latin typeface="Comic Sans MS" pitchFamily="66" charset="0"/>
              </a:rPr>
              <a:t>ingredientSubstance</a:t>
            </a:r>
            <a:r>
              <a:rPr lang="en-US" sz="1100" dirty="0" smtClean="0">
                <a:solidFill>
                  <a:schemeClr val="bg1">
                    <a:lumMod val="75000"/>
                  </a:schemeClr>
                </a:solidFill>
                <a:latin typeface="Comic Sans MS" pitchFamily="66" charset="0"/>
              </a:rPr>
              <a:t>&gt;</a:t>
            </a:r>
          </a:p>
          <a:p>
            <a:r>
              <a:rPr lang="en-US" sz="1100" dirty="0" smtClean="0">
                <a:solidFill>
                  <a:srgbClr val="00B050"/>
                </a:solidFill>
                <a:latin typeface="Comic Sans MS" pitchFamily="66" charset="0"/>
              </a:rPr>
              <a:t>&lt;code </a:t>
            </a:r>
            <a:r>
              <a:rPr lang="en-US" sz="1100" dirty="0" err="1" smtClean="0">
                <a:solidFill>
                  <a:srgbClr val="00B050"/>
                </a:solidFill>
                <a:latin typeface="Comic Sans MS" pitchFamily="66" charset="0"/>
              </a:rPr>
              <a:t>code</a:t>
            </a:r>
            <a:r>
              <a:rPr lang="en-US" sz="1100" dirty="0" smtClean="0">
                <a:solidFill>
                  <a:srgbClr val="00B050"/>
                </a:solidFill>
                <a:latin typeface="Comic Sans MS" pitchFamily="66" charset="0"/>
              </a:rPr>
              <a:t>="021SEF3731“ </a:t>
            </a:r>
            <a:r>
              <a:rPr lang="en-US" sz="1100" dirty="0" err="1" smtClean="0">
                <a:solidFill>
                  <a:srgbClr val="00B050"/>
                </a:solidFill>
                <a:latin typeface="Comic Sans MS" pitchFamily="66" charset="0"/>
              </a:rPr>
              <a:t>codeSystem</a:t>
            </a:r>
            <a:r>
              <a:rPr lang="en-US" sz="1100" dirty="0" smtClean="0">
                <a:solidFill>
                  <a:srgbClr val="00B050"/>
                </a:solidFill>
                <a:latin typeface="Comic Sans MS" pitchFamily="66" charset="0"/>
              </a:rPr>
              <a:t>="2.16.840.1.113883.4.9"/&gt;</a:t>
            </a:r>
          </a:p>
          <a:p>
            <a:r>
              <a:rPr lang="en-US" sz="1100" dirty="0" smtClean="0">
                <a:solidFill>
                  <a:srgbClr val="00B050"/>
                </a:solidFill>
                <a:latin typeface="Comic Sans MS" pitchFamily="66" charset="0"/>
              </a:rPr>
              <a:t>&lt;name&gt;ALBUTEROL SULFATE&lt;/name&gt;</a:t>
            </a:r>
          </a:p>
          <a:p>
            <a:endParaRPr lang="en-US" sz="1100" dirty="0" smtClean="0">
              <a:solidFill>
                <a:schemeClr val="bg1">
                  <a:lumMod val="75000"/>
                </a:schemeClr>
              </a:solidFill>
              <a:latin typeface="Comic Sans MS" pitchFamily="66" charset="0"/>
            </a:endParaRPr>
          </a:p>
          <a:p>
            <a:r>
              <a:rPr lang="en-US" sz="1100" dirty="0" smtClean="0">
                <a:solidFill>
                  <a:schemeClr val="bg1">
                    <a:lumMod val="75000"/>
                  </a:schemeClr>
                </a:solidFill>
                <a:latin typeface="Comic Sans MS" pitchFamily="66" charset="0"/>
              </a:rPr>
              <a:t>&lt;</a:t>
            </a:r>
            <a:r>
              <a:rPr lang="en-US" sz="1100" dirty="0" err="1" smtClean="0">
                <a:solidFill>
                  <a:schemeClr val="bg1">
                    <a:lumMod val="75000"/>
                  </a:schemeClr>
                </a:solidFill>
                <a:latin typeface="Comic Sans MS" pitchFamily="66" charset="0"/>
              </a:rPr>
              <a:t>activeMoiety</a:t>
            </a:r>
            <a:r>
              <a:rPr lang="en-US" sz="1100" dirty="0" smtClean="0">
                <a:solidFill>
                  <a:schemeClr val="bg1">
                    <a:lumMod val="75000"/>
                  </a:schemeClr>
                </a:solidFill>
                <a:latin typeface="Comic Sans MS" pitchFamily="66" charset="0"/>
              </a:rPr>
              <a:t>&gt;</a:t>
            </a:r>
          </a:p>
          <a:p>
            <a:r>
              <a:rPr lang="fr-FR" sz="1100" dirty="0" smtClean="0">
                <a:solidFill>
                  <a:srgbClr val="00B050"/>
                </a:solidFill>
                <a:latin typeface="Comic Sans MS" pitchFamily="66" charset="0"/>
              </a:rPr>
              <a:t>&lt;code </a:t>
            </a:r>
            <a:r>
              <a:rPr lang="fr-FR" sz="1100" dirty="0" err="1" smtClean="0">
                <a:solidFill>
                  <a:srgbClr val="00B050"/>
                </a:solidFill>
                <a:latin typeface="Comic Sans MS" pitchFamily="66" charset="0"/>
              </a:rPr>
              <a:t>code</a:t>
            </a:r>
            <a:r>
              <a:rPr lang="fr-FR" sz="1100" dirty="0" smtClean="0">
                <a:solidFill>
                  <a:srgbClr val="00B050"/>
                </a:solidFill>
                <a:latin typeface="Comic Sans MS" pitchFamily="66" charset="0"/>
              </a:rPr>
              <a:t>="QF8SVZ843E" </a:t>
            </a:r>
            <a:r>
              <a:rPr lang="fr-FR" sz="1100" dirty="0" err="1" smtClean="0">
                <a:solidFill>
                  <a:srgbClr val="00B050"/>
                </a:solidFill>
                <a:latin typeface="Comic Sans MS" pitchFamily="66" charset="0"/>
              </a:rPr>
              <a:t>codeSystem</a:t>
            </a:r>
            <a:r>
              <a:rPr lang="fr-FR" sz="1100" dirty="0" smtClean="0">
                <a:solidFill>
                  <a:srgbClr val="00B050"/>
                </a:solidFill>
                <a:latin typeface="Comic Sans MS" pitchFamily="66" charset="0"/>
              </a:rPr>
              <a:t>="2.16.840.1.113883.4.9"/&gt;</a:t>
            </a:r>
          </a:p>
          <a:p>
            <a:r>
              <a:rPr lang="en-US" sz="1100" dirty="0" smtClean="0">
                <a:solidFill>
                  <a:srgbClr val="00B050"/>
                </a:solidFill>
                <a:latin typeface="Comic Sans MS" pitchFamily="66" charset="0"/>
              </a:rPr>
              <a:t>&lt;name&gt;ALBUTEROL&lt;/name&gt;</a:t>
            </a:r>
          </a:p>
          <a:p>
            <a:r>
              <a:rPr lang="en-US" sz="1100" dirty="0" smtClean="0">
                <a:solidFill>
                  <a:schemeClr val="bg1">
                    <a:lumMod val="75000"/>
                  </a:schemeClr>
                </a:solidFill>
                <a:latin typeface="Comic Sans MS" pitchFamily="66" charset="0"/>
              </a:rPr>
              <a:t>&lt;/</a:t>
            </a:r>
            <a:r>
              <a:rPr lang="en-US" sz="1100" dirty="0" err="1" smtClean="0">
                <a:solidFill>
                  <a:schemeClr val="bg1">
                    <a:lumMod val="75000"/>
                  </a:schemeClr>
                </a:solidFill>
                <a:latin typeface="Comic Sans MS" pitchFamily="66" charset="0"/>
              </a:rPr>
              <a:t>activeMoiety</a:t>
            </a:r>
            <a:r>
              <a:rPr lang="en-US" sz="1100" dirty="0" smtClean="0">
                <a:solidFill>
                  <a:schemeClr val="bg1">
                    <a:lumMod val="75000"/>
                  </a:schemeClr>
                </a:solidFill>
                <a:latin typeface="Comic Sans MS" pitchFamily="66" charset="0"/>
              </a:rPr>
              <a:t>&gt;…</a:t>
            </a:r>
          </a:p>
        </p:txBody>
      </p:sp>
      <p:sp>
        <p:nvSpPr>
          <p:cNvPr id="3" name="Content Placeholder 2"/>
          <p:cNvSpPr>
            <a:spLocks noGrp="1"/>
          </p:cNvSpPr>
          <p:nvPr>
            <p:ph idx="1"/>
          </p:nvPr>
        </p:nvSpPr>
        <p:spPr>
          <a:xfrm>
            <a:off x="405061" y="1085850"/>
            <a:ext cx="7376864" cy="5204420"/>
          </a:xfrm>
        </p:spPr>
        <p:txBody>
          <a:bodyPr/>
          <a:lstStyle/>
          <a:p>
            <a:r>
              <a:rPr lang="en-US" dirty="0" err="1" smtClean="0"/>
              <a:t>Albuterol</a:t>
            </a:r>
            <a:r>
              <a:rPr lang="en-US" dirty="0" smtClean="0"/>
              <a:t> Sulfate (USA)</a:t>
            </a:r>
          </a:p>
          <a:p>
            <a:pPr>
              <a:spcBef>
                <a:spcPts val="0"/>
              </a:spcBef>
            </a:pPr>
            <a:r>
              <a:rPr lang="en-US" sz="1400" dirty="0" smtClean="0">
                <a:solidFill>
                  <a:srgbClr val="002060"/>
                </a:solidFill>
                <a:latin typeface="Berlin Sans FB" pitchFamily="34" charset="0"/>
              </a:rPr>
              <a:t>      VENTOLIN </a:t>
            </a:r>
            <a:r>
              <a:rPr lang="en-US" sz="1400" i="1" dirty="0" smtClean="0">
                <a:solidFill>
                  <a:schemeClr val="accent1">
                    <a:lumMod val="60000"/>
                    <a:lumOff val="40000"/>
                  </a:schemeClr>
                </a:solidFill>
                <a:latin typeface="Berlin Sans FB" pitchFamily="34" charset="0"/>
              </a:rPr>
              <a:t>ROTACAPS</a:t>
            </a:r>
            <a:r>
              <a:rPr lang="en-US" sz="1400" dirty="0" smtClean="0">
                <a:solidFill>
                  <a:srgbClr val="002060"/>
                </a:solidFill>
                <a:latin typeface="Berlin Sans FB" pitchFamily="34" charset="0"/>
              </a:rPr>
              <a:t> [DISCONTINUED]</a:t>
            </a:r>
          </a:p>
          <a:p>
            <a:pPr>
              <a:spcBef>
                <a:spcPts val="0"/>
              </a:spcBef>
            </a:pPr>
            <a:r>
              <a:rPr lang="en-US" sz="1400" dirty="0" smtClean="0">
                <a:solidFill>
                  <a:srgbClr val="002060"/>
                </a:solidFill>
                <a:latin typeface="Berlin Sans FB" pitchFamily="34" charset="0"/>
              </a:rPr>
              <a:t>      VENTOLIN HFA INHALATION AEROSOL</a:t>
            </a:r>
          </a:p>
          <a:p>
            <a:pPr>
              <a:spcBef>
                <a:spcPts val="0"/>
              </a:spcBef>
            </a:pPr>
            <a:r>
              <a:rPr lang="en-US" sz="1400" dirty="0" smtClean="0">
                <a:solidFill>
                  <a:srgbClr val="002060"/>
                </a:solidFill>
                <a:latin typeface="Berlin Sans FB" pitchFamily="34" charset="0"/>
              </a:rPr>
              <a:t>      VENTOLIN INHALATION SOLUTION [DISCONTINUED]</a:t>
            </a:r>
          </a:p>
          <a:p>
            <a:pPr>
              <a:spcBef>
                <a:spcPts val="0"/>
              </a:spcBef>
            </a:pPr>
            <a:r>
              <a:rPr lang="en-US" sz="1400" dirty="0" smtClean="0">
                <a:solidFill>
                  <a:srgbClr val="002060"/>
                </a:solidFill>
                <a:latin typeface="Berlin Sans FB" pitchFamily="34" charset="0"/>
              </a:rPr>
              <a:t>      VENTOLIN NEBULES INHALATION SOLUTION</a:t>
            </a:r>
          </a:p>
          <a:p>
            <a:pPr>
              <a:spcBef>
                <a:spcPts val="0"/>
              </a:spcBef>
            </a:pPr>
            <a:r>
              <a:rPr lang="en-US" sz="1400" dirty="0" smtClean="0">
                <a:solidFill>
                  <a:srgbClr val="002060"/>
                </a:solidFill>
                <a:latin typeface="Berlin Sans FB" pitchFamily="34" charset="0"/>
              </a:rPr>
              <a:t>      VENTOLIN </a:t>
            </a:r>
            <a:r>
              <a:rPr lang="en-US" sz="1400" i="1" dirty="0" smtClean="0">
                <a:solidFill>
                  <a:schemeClr val="accent1">
                    <a:lumMod val="60000"/>
                    <a:lumOff val="40000"/>
                  </a:schemeClr>
                </a:solidFill>
                <a:latin typeface="Berlin Sans FB" pitchFamily="34" charset="0"/>
              </a:rPr>
              <a:t>SYRUP</a:t>
            </a:r>
            <a:r>
              <a:rPr lang="en-US" sz="1400" dirty="0" smtClean="0">
                <a:solidFill>
                  <a:schemeClr val="accent1">
                    <a:lumMod val="60000"/>
                    <a:lumOff val="40000"/>
                  </a:schemeClr>
                </a:solidFill>
                <a:latin typeface="Berlin Sans FB" pitchFamily="34" charset="0"/>
              </a:rPr>
              <a:t> </a:t>
            </a:r>
            <a:r>
              <a:rPr lang="en-US" sz="1400" dirty="0" smtClean="0">
                <a:solidFill>
                  <a:srgbClr val="002060"/>
                </a:solidFill>
                <a:latin typeface="Berlin Sans FB" pitchFamily="34" charset="0"/>
              </a:rPr>
              <a:t>[DISCONTINUED]</a:t>
            </a:r>
          </a:p>
          <a:p>
            <a:pPr>
              <a:spcBef>
                <a:spcPts val="0"/>
              </a:spcBef>
            </a:pPr>
            <a:r>
              <a:rPr lang="en-US" sz="1400" dirty="0" smtClean="0">
                <a:solidFill>
                  <a:srgbClr val="002060"/>
                </a:solidFill>
                <a:latin typeface="Berlin Sans FB" pitchFamily="34" charset="0"/>
              </a:rPr>
              <a:t>      VENTOLIN TABLETS [DISCONTINUED]</a:t>
            </a:r>
          </a:p>
          <a:p>
            <a:pPr>
              <a:spcBef>
                <a:spcPts val="0"/>
              </a:spcBef>
            </a:pPr>
            <a:r>
              <a:rPr lang="en-US" sz="1400" dirty="0" smtClean="0">
                <a:solidFill>
                  <a:srgbClr val="002060"/>
                </a:solidFill>
                <a:latin typeface="Berlin Sans FB" pitchFamily="34" charset="0"/>
              </a:rPr>
              <a:t>      [</a:t>
            </a:r>
            <a:r>
              <a:rPr lang="en-US" sz="1400" i="1" dirty="0" smtClean="0">
                <a:solidFill>
                  <a:schemeClr val="accent4">
                    <a:lumMod val="60000"/>
                    <a:lumOff val="40000"/>
                  </a:schemeClr>
                </a:solidFill>
                <a:latin typeface="Berlin Sans FB" pitchFamily="34" charset="0"/>
              </a:rPr>
              <a:t>NOVAPLUS</a:t>
            </a:r>
            <a:r>
              <a:rPr lang="en-US" sz="1400" dirty="0" smtClean="0">
                <a:solidFill>
                  <a:srgbClr val="002060"/>
                </a:solidFill>
                <a:latin typeface="Berlin Sans FB" pitchFamily="34" charset="0"/>
              </a:rPr>
              <a:t>] VENTOLIN HFA INHALATION AEROSOL</a:t>
            </a:r>
          </a:p>
          <a:p>
            <a:pPr>
              <a:spcBef>
                <a:spcPts val="0"/>
              </a:spcBef>
            </a:pPr>
            <a:r>
              <a:rPr lang="en-US" sz="1400" dirty="0" smtClean="0">
                <a:solidFill>
                  <a:srgbClr val="002060"/>
                </a:solidFill>
                <a:latin typeface="Berlin Sans FB" pitchFamily="34" charset="0"/>
              </a:rPr>
              <a:t>      [</a:t>
            </a:r>
            <a:r>
              <a:rPr lang="en-US" sz="1400" i="1" dirty="0" smtClean="0">
                <a:solidFill>
                  <a:schemeClr val="bg2">
                    <a:lumMod val="75000"/>
                  </a:schemeClr>
                </a:solidFill>
                <a:latin typeface="Berlin Sans FB" pitchFamily="34" charset="0"/>
              </a:rPr>
              <a:t>RELION</a:t>
            </a:r>
            <a:r>
              <a:rPr lang="en-US" sz="1400" dirty="0" smtClean="0">
                <a:solidFill>
                  <a:schemeClr val="accent2">
                    <a:lumMod val="50000"/>
                  </a:schemeClr>
                </a:solidFill>
                <a:latin typeface="Berlin Sans FB" pitchFamily="34" charset="0"/>
              </a:rPr>
              <a:t>] </a:t>
            </a:r>
            <a:r>
              <a:rPr lang="en-US" sz="1400" dirty="0" smtClean="0">
                <a:solidFill>
                  <a:srgbClr val="002060"/>
                </a:solidFill>
                <a:latin typeface="Berlin Sans FB" pitchFamily="34" charset="0"/>
              </a:rPr>
              <a:t>VENTOLIN HFA</a:t>
            </a:r>
          </a:p>
          <a:p>
            <a:r>
              <a:rPr lang="en-US" dirty="0" err="1" smtClean="0"/>
              <a:t>Salbutamol</a:t>
            </a:r>
            <a:r>
              <a:rPr lang="en-US" dirty="0" smtClean="0"/>
              <a:t> (UK)</a:t>
            </a:r>
          </a:p>
          <a:p>
            <a:pPr>
              <a:spcBef>
                <a:spcPts val="0"/>
              </a:spcBef>
            </a:pPr>
            <a:r>
              <a:rPr lang="en-US" sz="1400" dirty="0" smtClean="0">
                <a:solidFill>
                  <a:srgbClr val="002060"/>
                </a:solidFill>
                <a:latin typeface="Berlin Sans FB" pitchFamily="34" charset="0"/>
              </a:rPr>
              <a:t>      VENTODISKS 200MCG  or 400 MCG</a:t>
            </a:r>
          </a:p>
          <a:p>
            <a:pPr>
              <a:spcBef>
                <a:spcPts val="0"/>
              </a:spcBef>
            </a:pPr>
            <a:r>
              <a:rPr lang="en-US" sz="1400" dirty="0" smtClean="0">
                <a:solidFill>
                  <a:srgbClr val="002060"/>
                </a:solidFill>
                <a:latin typeface="Berlin Sans FB" pitchFamily="34" charset="0"/>
              </a:rPr>
              <a:t>      VENTOLIN ACCUHALER</a:t>
            </a:r>
          </a:p>
          <a:p>
            <a:pPr>
              <a:spcBef>
                <a:spcPts val="0"/>
              </a:spcBef>
            </a:pPr>
            <a:r>
              <a:rPr lang="en-US" sz="1400" dirty="0" smtClean="0">
                <a:solidFill>
                  <a:srgbClr val="002060"/>
                </a:solidFill>
                <a:latin typeface="Berlin Sans FB" pitchFamily="34" charset="0"/>
              </a:rPr>
              <a:t>      VENTOLIN EASI-BREATHE</a:t>
            </a:r>
          </a:p>
          <a:p>
            <a:pPr>
              <a:spcBef>
                <a:spcPts val="0"/>
              </a:spcBef>
            </a:pPr>
            <a:r>
              <a:rPr lang="en-US" sz="1400" dirty="0" smtClean="0">
                <a:solidFill>
                  <a:srgbClr val="002060"/>
                </a:solidFill>
                <a:latin typeface="Berlin Sans FB" pitchFamily="34" charset="0"/>
              </a:rPr>
              <a:t>      VENTOLIN EVOHALER</a:t>
            </a:r>
          </a:p>
          <a:p>
            <a:pPr>
              <a:spcBef>
                <a:spcPts val="0"/>
              </a:spcBef>
            </a:pPr>
            <a:r>
              <a:rPr lang="en-US" sz="1400" dirty="0" smtClean="0">
                <a:solidFill>
                  <a:srgbClr val="002060"/>
                </a:solidFill>
                <a:latin typeface="Berlin Sans FB" pitchFamily="34" charset="0"/>
              </a:rPr>
              <a:t>      VENTOLIN INFUSION</a:t>
            </a:r>
          </a:p>
          <a:p>
            <a:pPr>
              <a:spcBef>
                <a:spcPts val="0"/>
              </a:spcBef>
            </a:pPr>
            <a:r>
              <a:rPr lang="en-US" sz="1400" dirty="0" smtClean="0">
                <a:solidFill>
                  <a:srgbClr val="002060"/>
                </a:solidFill>
                <a:latin typeface="Berlin Sans FB" pitchFamily="34" charset="0"/>
              </a:rPr>
              <a:t>      VENTOLIN INHALER CFC-FREE/EVOHALER</a:t>
            </a:r>
          </a:p>
          <a:p>
            <a:pPr>
              <a:spcBef>
                <a:spcPts val="0"/>
              </a:spcBef>
            </a:pPr>
            <a:r>
              <a:rPr lang="en-US" sz="1400" dirty="0" smtClean="0">
                <a:solidFill>
                  <a:srgbClr val="002060"/>
                </a:solidFill>
                <a:latin typeface="Berlin Sans FB" pitchFamily="34" charset="0"/>
              </a:rPr>
              <a:t>      VENTOLIN INJECTION</a:t>
            </a:r>
          </a:p>
          <a:p>
            <a:pPr>
              <a:spcBef>
                <a:spcPts val="0"/>
              </a:spcBef>
            </a:pPr>
            <a:r>
              <a:rPr lang="en-US" sz="1400" dirty="0" smtClean="0">
                <a:solidFill>
                  <a:srgbClr val="002060"/>
                </a:solidFill>
                <a:latin typeface="Berlin Sans FB" pitchFamily="34" charset="0"/>
              </a:rPr>
              <a:t>      VENTOLIN NEBULES 2.5 MG or 5 MG or [COMBINED]</a:t>
            </a:r>
          </a:p>
          <a:p>
            <a:pPr>
              <a:spcBef>
                <a:spcPts val="0"/>
              </a:spcBef>
            </a:pPr>
            <a:r>
              <a:rPr lang="en-US" sz="1400" dirty="0" smtClean="0">
                <a:solidFill>
                  <a:srgbClr val="002060"/>
                </a:solidFill>
                <a:latin typeface="Berlin Sans FB" pitchFamily="34" charset="0"/>
              </a:rPr>
              <a:t>      VENTOLIN RESPIRATOR SOLUTION</a:t>
            </a:r>
          </a:p>
          <a:p>
            <a:pPr>
              <a:spcBef>
                <a:spcPts val="0"/>
              </a:spcBef>
            </a:pPr>
            <a:r>
              <a:rPr lang="en-US" sz="1400" dirty="0" smtClean="0">
                <a:solidFill>
                  <a:srgbClr val="002060"/>
                </a:solidFill>
                <a:latin typeface="Berlin Sans FB" pitchFamily="34" charset="0"/>
              </a:rPr>
              <a:t>      VENTOLIN </a:t>
            </a:r>
            <a:r>
              <a:rPr lang="en-US" sz="1400" i="1" dirty="0" smtClean="0">
                <a:solidFill>
                  <a:schemeClr val="accent1">
                    <a:lumMod val="60000"/>
                    <a:lumOff val="40000"/>
                  </a:schemeClr>
                </a:solidFill>
                <a:latin typeface="Berlin Sans FB" pitchFamily="34" charset="0"/>
              </a:rPr>
              <a:t>ROTACAPS</a:t>
            </a:r>
            <a:r>
              <a:rPr lang="en-US" sz="1400" dirty="0" smtClean="0">
                <a:solidFill>
                  <a:schemeClr val="accent1">
                    <a:lumMod val="60000"/>
                    <a:lumOff val="40000"/>
                  </a:schemeClr>
                </a:solidFill>
                <a:latin typeface="Berlin Sans FB" pitchFamily="34" charset="0"/>
              </a:rPr>
              <a:t> </a:t>
            </a:r>
            <a:r>
              <a:rPr lang="en-US" sz="1400" dirty="0" smtClean="0">
                <a:solidFill>
                  <a:srgbClr val="002060"/>
                </a:solidFill>
                <a:latin typeface="Berlin Sans FB" pitchFamily="34" charset="0"/>
              </a:rPr>
              <a:t>200 MICROGRAMS or 200/400 MICROGRAMS or 400 MICROGRAMS</a:t>
            </a:r>
          </a:p>
          <a:p>
            <a:pPr>
              <a:spcBef>
                <a:spcPts val="0"/>
              </a:spcBef>
            </a:pPr>
            <a:r>
              <a:rPr lang="en-US" sz="1400" dirty="0" smtClean="0">
                <a:solidFill>
                  <a:srgbClr val="002060"/>
                </a:solidFill>
                <a:latin typeface="Berlin Sans FB" pitchFamily="34" charset="0"/>
              </a:rPr>
              <a:t>      VENTOLIN </a:t>
            </a:r>
            <a:r>
              <a:rPr lang="en-US" sz="1400" i="1" dirty="0" smtClean="0">
                <a:solidFill>
                  <a:schemeClr val="accent1">
                    <a:lumMod val="60000"/>
                    <a:lumOff val="40000"/>
                  </a:schemeClr>
                </a:solidFill>
                <a:latin typeface="Berlin Sans FB" pitchFamily="34" charset="0"/>
              </a:rPr>
              <a:t>SYRUP</a:t>
            </a:r>
          </a:p>
          <a:p>
            <a:pPr>
              <a:spcBef>
                <a:spcPts val="0"/>
              </a:spcBef>
            </a:pPr>
            <a:r>
              <a:rPr lang="en-US" sz="1400" dirty="0" smtClean="0">
                <a:solidFill>
                  <a:srgbClr val="002060"/>
                </a:solidFill>
                <a:latin typeface="Berlin Sans FB" pitchFamily="34" charset="0"/>
              </a:rPr>
              <a:t>      VOLMAX 4 MG CONTROLLED RELEASE TABLETS or 4 MG &amp; 8 MG or 8 MG</a:t>
            </a:r>
          </a:p>
        </p:txBody>
      </p:sp>
      <p:sp>
        <p:nvSpPr>
          <p:cNvPr id="2" name="Title 1"/>
          <p:cNvSpPr>
            <a:spLocks noGrp="1"/>
          </p:cNvSpPr>
          <p:nvPr>
            <p:ph type="title"/>
          </p:nvPr>
        </p:nvSpPr>
        <p:spPr>
          <a:xfrm>
            <a:off x="395536" y="401443"/>
            <a:ext cx="7416824" cy="369332"/>
          </a:xfrm>
        </p:spPr>
        <p:txBody>
          <a:bodyPr/>
          <a:lstStyle/>
          <a:p>
            <a:r>
              <a:rPr lang="en-US" sz="2400" dirty="0" smtClean="0"/>
              <a:t>One Substance, Many Forms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anim calcmode="lin" valueType="num">
                                      <p:cBhvr additive="base">
                                        <p:cTn id="7" dur="500" fill="hold"/>
                                        <p:tgtEl>
                                          <p:spTgt spid="1028"/>
                                        </p:tgtEl>
                                        <p:attrNameLst>
                                          <p:attrName>ppt_x</p:attrName>
                                        </p:attrNameLst>
                                      </p:cBhvr>
                                      <p:tavLst>
                                        <p:tav tm="0">
                                          <p:val>
                                            <p:strVal val="1+#ppt_w/2"/>
                                          </p:val>
                                        </p:tav>
                                        <p:tav tm="100000">
                                          <p:val>
                                            <p:strVal val="#ppt_x"/>
                                          </p:val>
                                        </p:tav>
                                      </p:tavLst>
                                    </p:anim>
                                    <p:anim calcmode="lin" valueType="num">
                                      <p:cBhvr additive="base">
                                        <p:cTn id="8" dur="500" fill="hold"/>
                                        <p:tgtEl>
                                          <p:spTgt spid="1028"/>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ox(in)">
                                      <p:cBhvr>
                                        <p:cTn id="12" dur="500"/>
                                        <p:tgtEl>
                                          <p:spTgt spid="3">
                                            <p:txEl>
                                              <p:pRg st="0" end="0"/>
                                            </p:txEl>
                                          </p:spTgt>
                                        </p:tgtEl>
                                      </p:cBhvr>
                                    </p:animEffect>
                                  </p:childTnLst>
                                </p:cTn>
                              </p:par>
                            </p:childTnLst>
                          </p:cTn>
                        </p:par>
                        <p:par>
                          <p:cTn id="13" fill="hold">
                            <p:stCondLst>
                              <p:cond delay="1000"/>
                            </p:stCondLst>
                            <p:childTnLst>
                              <p:par>
                                <p:cTn id="14" presetID="4" presetClass="entr" presetSubtype="16" fill="hold" grpId="0" nodeType="after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box(in)">
                                      <p:cBhvr>
                                        <p:cTn id="16" dur="500"/>
                                        <p:tgtEl>
                                          <p:spTgt spid="3">
                                            <p:txEl>
                                              <p:pRg st="1" end="1"/>
                                            </p:txEl>
                                          </p:spTgt>
                                        </p:tgtEl>
                                      </p:cBhvr>
                                    </p:animEffect>
                                  </p:childTnLst>
                                </p:cTn>
                              </p:par>
                            </p:childTnLst>
                          </p:cTn>
                        </p:par>
                        <p:par>
                          <p:cTn id="17" fill="hold">
                            <p:stCondLst>
                              <p:cond delay="1500"/>
                            </p:stCondLst>
                            <p:childTnLst>
                              <p:par>
                                <p:cTn id="18" presetID="4" presetClass="entr" presetSubtype="16" fill="hold" grpId="0" nodeType="after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box(in)">
                                      <p:cBhvr>
                                        <p:cTn id="20" dur="500"/>
                                        <p:tgtEl>
                                          <p:spTgt spid="3">
                                            <p:txEl>
                                              <p:pRg st="2" end="2"/>
                                            </p:txEl>
                                          </p:spTgt>
                                        </p:tgtEl>
                                      </p:cBhvr>
                                    </p:animEffect>
                                  </p:childTnLst>
                                </p:cTn>
                              </p:par>
                            </p:childTnLst>
                          </p:cTn>
                        </p:par>
                        <p:par>
                          <p:cTn id="21" fill="hold">
                            <p:stCondLst>
                              <p:cond delay="2000"/>
                            </p:stCondLst>
                            <p:childTnLst>
                              <p:par>
                                <p:cTn id="22" presetID="4" presetClass="entr" presetSubtype="16" fill="hold" grpId="0" nodeType="afterEffect">
                                  <p:stCondLst>
                                    <p:cond delay="0"/>
                                  </p:stCondLst>
                                  <p:childTnLst>
                                    <p:set>
                                      <p:cBhvr>
                                        <p:cTn id="23" dur="1" fill="hold">
                                          <p:stCondLst>
                                            <p:cond delay="0"/>
                                          </p:stCondLst>
                                        </p:cTn>
                                        <p:tgtEl>
                                          <p:spTgt spid="3">
                                            <p:txEl>
                                              <p:pRg st="3" end="3"/>
                                            </p:txEl>
                                          </p:spTgt>
                                        </p:tgtEl>
                                        <p:attrNameLst>
                                          <p:attrName>style.visibility</p:attrName>
                                        </p:attrNameLst>
                                      </p:cBhvr>
                                      <p:to>
                                        <p:strVal val="visible"/>
                                      </p:to>
                                    </p:set>
                                    <p:animEffect transition="in" filter="box(in)">
                                      <p:cBhvr>
                                        <p:cTn id="24" dur="500"/>
                                        <p:tgtEl>
                                          <p:spTgt spid="3">
                                            <p:txEl>
                                              <p:pRg st="3" end="3"/>
                                            </p:txEl>
                                          </p:spTgt>
                                        </p:tgtEl>
                                      </p:cBhvr>
                                    </p:animEffect>
                                  </p:childTnLst>
                                </p:cTn>
                              </p:par>
                            </p:childTnLst>
                          </p:cTn>
                        </p:par>
                        <p:par>
                          <p:cTn id="25" fill="hold">
                            <p:stCondLst>
                              <p:cond delay="2500"/>
                            </p:stCondLst>
                            <p:childTnLst>
                              <p:par>
                                <p:cTn id="26" presetID="4" presetClass="entr" presetSubtype="16" fill="hold" grpId="0" nodeType="after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box(in)">
                                      <p:cBhvr>
                                        <p:cTn id="28" dur="500"/>
                                        <p:tgtEl>
                                          <p:spTgt spid="3">
                                            <p:txEl>
                                              <p:pRg st="4" end="4"/>
                                            </p:txEl>
                                          </p:spTgt>
                                        </p:tgtEl>
                                      </p:cBhvr>
                                    </p:animEffect>
                                  </p:childTnLst>
                                </p:cTn>
                              </p:par>
                            </p:childTnLst>
                          </p:cTn>
                        </p:par>
                        <p:par>
                          <p:cTn id="29" fill="hold">
                            <p:stCondLst>
                              <p:cond delay="3000"/>
                            </p:stCondLst>
                            <p:childTnLst>
                              <p:par>
                                <p:cTn id="30" presetID="4" presetClass="entr" presetSubtype="16" fill="hold" grpId="0" nodeType="after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ox(in)">
                                      <p:cBhvr>
                                        <p:cTn id="32" dur="500"/>
                                        <p:tgtEl>
                                          <p:spTgt spid="3">
                                            <p:txEl>
                                              <p:pRg st="5" end="5"/>
                                            </p:txEl>
                                          </p:spTgt>
                                        </p:tgtEl>
                                      </p:cBhvr>
                                    </p:animEffect>
                                  </p:childTnLst>
                                </p:cTn>
                              </p:par>
                            </p:childTnLst>
                          </p:cTn>
                        </p:par>
                        <p:par>
                          <p:cTn id="33" fill="hold">
                            <p:stCondLst>
                              <p:cond delay="3500"/>
                            </p:stCondLst>
                            <p:childTnLst>
                              <p:par>
                                <p:cTn id="34" presetID="4" presetClass="entr" presetSubtype="16" fill="hold" grpId="0" nodeType="after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box(in)">
                                      <p:cBhvr>
                                        <p:cTn id="36" dur="500"/>
                                        <p:tgtEl>
                                          <p:spTgt spid="3">
                                            <p:txEl>
                                              <p:pRg st="6" end="6"/>
                                            </p:txEl>
                                          </p:spTgt>
                                        </p:tgtEl>
                                      </p:cBhvr>
                                    </p:animEffect>
                                  </p:childTnLst>
                                </p:cTn>
                              </p:par>
                            </p:childTnLst>
                          </p:cTn>
                        </p:par>
                        <p:par>
                          <p:cTn id="37" fill="hold">
                            <p:stCondLst>
                              <p:cond delay="4000"/>
                            </p:stCondLst>
                            <p:childTnLst>
                              <p:par>
                                <p:cTn id="38" presetID="4" presetClass="entr" presetSubtype="16" fill="hold" grpId="0" nodeType="after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box(in)">
                                      <p:cBhvr>
                                        <p:cTn id="40" dur="500"/>
                                        <p:tgtEl>
                                          <p:spTgt spid="3">
                                            <p:txEl>
                                              <p:pRg st="7" end="7"/>
                                            </p:txEl>
                                          </p:spTgt>
                                        </p:tgtEl>
                                      </p:cBhvr>
                                    </p:animEffect>
                                  </p:childTnLst>
                                </p:cTn>
                              </p:par>
                            </p:childTnLst>
                          </p:cTn>
                        </p:par>
                        <p:par>
                          <p:cTn id="41" fill="hold">
                            <p:stCondLst>
                              <p:cond delay="4500"/>
                            </p:stCondLst>
                            <p:childTnLst>
                              <p:par>
                                <p:cTn id="42" presetID="4" presetClass="entr" presetSubtype="16" fill="hold" grpId="0" nodeType="afterEffect">
                                  <p:stCondLst>
                                    <p:cond delay="0"/>
                                  </p:stCondLst>
                                  <p:childTnLst>
                                    <p:set>
                                      <p:cBhvr>
                                        <p:cTn id="43" dur="1" fill="hold">
                                          <p:stCondLst>
                                            <p:cond delay="0"/>
                                          </p:stCondLst>
                                        </p:cTn>
                                        <p:tgtEl>
                                          <p:spTgt spid="3">
                                            <p:txEl>
                                              <p:pRg st="8" end="8"/>
                                            </p:txEl>
                                          </p:spTgt>
                                        </p:tgtEl>
                                        <p:attrNameLst>
                                          <p:attrName>style.visibility</p:attrName>
                                        </p:attrNameLst>
                                      </p:cBhvr>
                                      <p:to>
                                        <p:strVal val="visible"/>
                                      </p:to>
                                    </p:set>
                                    <p:animEffect transition="in" filter="box(in)">
                                      <p:cBhvr>
                                        <p:cTn id="44" dur="500"/>
                                        <p:tgtEl>
                                          <p:spTgt spid="3">
                                            <p:txEl>
                                              <p:pRg st="8" end="8"/>
                                            </p:txEl>
                                          </p:spTgt>
                                        </p:tgtEl>
                                      </p:cBhvr>
                                    </p:animEffect>
                                  </p:childTnLst>
                                </p:cTn>
                              </p:par>
                            </p:childTnLst>
                          </p:cTn>
                        </p:par>
                        <p:par>
                          <p:cTn id="45" fill="hold">
                            <p:stCondLst>
                              <p:cond delay="5000"/>
                            </p:stCondLst>
                            <p:childTnLst>
                              <p:par>
                                <p:cTn id="46" presetID="4" presetClass="entr" presetSubtype="16" fill="hold" grpId="0" nodeType="afterEffect">
                                  <p:stCondLst>
                                    <p:cond delay="0"/>
                                  </p:stCondLst>
                                  <p:childTnLst>
                                    <p:set>
                                      <p:cBhvr>
                                        <p:cTn id="47" dur="1" fill="hold">
                                          <p:stCondLst>
                                            <p:cond delay="0"/>
                                          </p:stCondLst>
                                        </p:cTn>
                                        <p:tgtEl>
                                          <p:spTgt spid="3">
                                            <p:txEl>
                                              <p:pRg st="9" end="9"/>
                                            </p:txEl>
                                          </p:spTgt>
                                        </p:tgtEl>
                                        <p:attrNameLst>
                                          <p:attrName>style.visibility</p:attrName>
                                        </p:attrNameLst>
                                      </p:cBhvr>
                                      <p:to>
                                        <p:strVal val="visible"/>
                                      </p:to>
                                    </p:set>
                                    <p:animEffect transition="in" filter="box(in)">
                                      <p:cBhvr>
                                        <p:cTn id="48" dur="500"/>
                                        <p:tgtEl>
                                          <p:spTgt spid="3">
                                            <p:txEl>
                                              <p:pRg st="9" end="9"/>
                                            </p:txEl>
                                          </p:spTgt>
                                        </p:tgtEl>
                                      </p:cBhvr>
                                    </p:animEffect>
                                  </p:childTnLst>
                                </p:cTn>
                              </p:par>
                            </p:childTnLst>
                          </p:cTn>
                        </p:par>
                        <p:par>
                          <p:cTn id="49" fill="hold">
                            <p:stCondLst>
                              <p:cond delay="5500"/>
                            </p:stCondLst>
                            <p:childTnLst>
                              <p:par>
                                <p:cTn id="50" presetID="4" presetClass="entr" presetSubtype="16" fill="hold" grpId="0" nodeType="afterEffect">
                                  <p:stCondLst>
                                    <p:cond delay="0"/>
                                  </p:stCondLst>
                                  <p:childTnLst>
                                    <p:set>
                                      <p:cBhvr>
                                        <p:cTn id="51" dur="1" fill="hold">
                                          <p:stCondLst>
                                            <p:cond delay="0"/>
                                          </p:stCondLst>
                                        </p:cTn>
                                        <p:tgtEl>
                                          <p:spTgt spid="3">
                                            <p:txEl>
                                              <p:pRg st="10" end="10"/>
                                            </p:txEl>
                                          </p:spTgt>
                                        </p:tgtEl>
                                        <p:attrNameLst>
                                          <p:attrName>style.visibility</p:attrName>
                                        </p:attrNameLst>
                                      </p:cBhvr>
                                      <p:to>
                                        <p:strVal val="visible"/>
                                      </p:to>
                                    </p:set>
                                    <p:animEffect transition="in" filter="box(in)">
                                      <p:cBhvr>
                                        <p:cTn id="52" dur="500"/>
                                        <p:tgtEl>
                                          <p:spTgt spid="3">
                                            <p:txEl>
                                              <p:pRg st="10" end="10"/>
                                            </p:txEl>
                                          </p:spTgt>
                                        </p:tgtEl>
                                      </p:cBhvr>
                                    </p:animEffect>
                                  </p:childTnLst>
                                </p:cTn>
                              </p:par>
                            </p:childTnLst>
                          </p:cTn>
                        </p:par>
                        <p:par>
                          <p:cTn id="53" fill="hold">
                            <p:stCondLst>
                              <p:cond delay="6000"/>
                            </p:stCondLst>
                            <p:childTnLst>
                              <p:par>
                                <p:cTn id="54" presetID="4" presetClass="entr" presetSubtype="16" fill="hold" grpId="0" nodeType="afterEffect">
                                  <p:stCondLst>
                                    <p:cond delay="0"/>
                                  </p:stCondLst>
                                  <p:childTnLst>
                                    <p:set>
                                      <p:cBhvr>
                                        <p:cTn id="55" dur="1" fill="hold">
                                          <p:stCondLst>
                                            <p:cond delay="0"/>
                                          </p:stCondLst>
                                        </p:cTn>
                                        <p:tgtEl>
                                          <p:spTgt spid="3">
                                            <p:txEl>
                                              <p:pRg st="11" end="11"/>
                                            </p:txEl>
                                          </p:spTgt>
                                        </p:tgtEl>
                                        <p:attrNameLst>
                                          <p:attrName>style.visibility</p:attrName>
                                        </p:attrNameLst>
                                      </p:cBhvr>
                                      <p:to>
                                        <p:strVal val="visible"/>
                                      </p:to>
                                    </p:set>
                                    <p:animEffect transition="in" filter="box(in)">
                                      <p:cBhvr>
                                        <p:cTn id="56" dur="500"/>
                                        <p:tgtEl>
                                          <p:spTgt spid="3">
                                            <p:txEl>
                                              <p:pRg st="11" end="11"/>
                                            </p:txEl>
                                          </p:spTgt>
                                        </p:tgtEl>
                                      </p:cBhvr>
                                    </p:animEffect>
                                  </p:childTnLst>
                                </p:cTn>
                              </p:par>
                            </p:childTnLst>
                          </p:cTn>
                        </p:par>
                        <p:par>
                          <p:cTn id="57" fill="hold">
                            <p:stCondLst>
                              <p:cond delay="6500"/>
                            </p:stCondLst>
                            <p:childTnLst>
                              <p:par>
                                <p:cTn id="58" presetID="4" presetClass="entr" presetSubtype="16" fill="hold" grpId="0" nodeType="afterEffect">
                                  <p:stCondLst>
                                    <p:cond delay="0"/>
                                  </p:stCondLst>
                                  <p:childTnLst>
                                    <p:set>
                                      <p:cBhvr>
                                        <p:cTn id="59" dur="1" fill="hold">
                                          <p:stCondLst>
                                            <p:cond delay="0"/>
                                          </p:stCondLst>
                                        </p:cTn>
                                        <p:tgtEl>
                                          <p:spTgt spid="3">
                                            <p:txEl>
                                              <p:pRg st="12" end="12"/>
                                            </p:txEl>
                                          </p:spTgt>
                                        </p:tgtEl>
                                        <p:attrNameLst>
                                          <p:attrName>style.visibility</p:attrName>
                                        </p:attrNameLst>
                                      </p:cBhvr>
                                      <p:to>
                                        <p:strVal val="visible"/>
                                      </p:to>
                                    </p:set>
                                    <p:animEffect transition="in" filter="box(in)">
                                      <p:cBhvr>
                                        <p:cTn id="60" dur="500"/>
                                        <p:tgtEl>
                                          <p:spTgt spid="3">
                                            <p:txEl>
                                              <p:pRg st="12" end="12"/>
                                            </p:txEl>
                                          </p:spTgt>
                                        </p:tgtEl>
                                      </p:cBhvr>
                                    </p:animEffect>
                                  </p:childTnLst>
                                </p:cTn>
                              </p:par>
                            </p:childTnLst>
                          </p:cTn>
                        </p:par>
                        <p:par>
                          <p:cTn id="61" fill="hold">
                            <p:stCondLst>
                              <p:cond delay="7000"/>
                            </p:stCondLst>
                            <p:childTnLst>
                              <p:par>
                                <p:cTn id="62" presetID="4" presetClass="entr" presetSubtype="16" fill="hold" grpId="0" nodeType="afterEffect">
                                  <p:stCondLst>
                                    <p:cond delay="0"/>
                                  </p:stCondLst>
                                  <p:childTnLst>
                                    <p:set>
                                      <p:cBhvr>
                                        <p:cTn id="63" dur="1" fill="hold">
                                          <p:stCondLst>
                                            <p:cond delay="0"/>
                                          </p:stCondLst>
                                        </p:cTn>
                                        <p:tgtEl>
                                          <p:spTgt spid="3">
                                            <p:txEl>
                                              <p:pRg st="13" end="13"/>
                                            </p:txEl>
                                          </p:spTgt>
                                        </p:tgtEl>
                                        <p:attrNameLst>
                                          <p:attrName>style.visibility</p:attrName>
                                        </p:attrNameLst>
                                      </p:cBhvr>
                                      <p:to>
                                        <p:strVal val="visible"/>
                                      </p:to>
                                    </p:set>
                                    <p:animEffect transition="in" filter="box(in)">
                                      <p:cBhvr>
                                        <p:cTn id="64" dur="500"/>
                                        <p:tgtEl>
                                          <p:spTgt spid="3">
                                            <p:txEl>
                                              <p:pRg st="13" end="13"/>
                                            </p:txEl>
                                          </p:spTgt>
                                        </p:tgtEl>
                                      </p:cBhvr>
                                    </p:animEffect>
                                  </p:childTnLst>
                                </p:cTn>
                              </p:par>
                            </p:childTnLst>
                          </p:cTn>
                        </p:par>
                        <p:par>
                          <p:cTn id="65" fill="hold">
                            <p:stCondLst>
                              <p:cond delay="7500"/>
                            </p:stCondLst>
                            <p:childTnLst>
                              <p:par>
                                <p:cTn id="66" presetID="4" presetClass="entr" presetSubtype="16" fill="hold" grpId="0" nodeType="afterEffect">
                                  <p:stCondLst>
                                    <p:cond delay="0"/>
                                  </p:stCondLst>
                                  <p:childTnLst>
                                    <p:set>
                                      <p:cBhvr>
                                        <p:cTn id="67" dur="1" fill="hold">
                                          <p:stCondLst>
                                            <p:cond delay="0"/>
                                          </p:stCondLst>
                                        </p:cTn>
                                        <p:tgtEl>
                                          <p:spTgt spid="3">
                                            <p:txEl>
                                              <p:pRg st="14" end="14"/>
                                            </p:txEl>
                                          </p:spTgt>
                                        </p:tgtEl>
                                        <p:attrNameLst>
                                          <p:attrName>style.visibility</p:attrName>
                                        </p:attrNameLst>
                                      </p:cBhvr>
                                      <p:to>
                                        <p:strVal val="visible"/>
                                      </p:to>
                                    </p:set>
                                    <p:animEffect transition="in" filter="box(in)">
                                      <p:cBhvr>
                                        <p:cTn id="68" dur="500"/>
                                        <p:tgtEl>
                                          <p:spTgt spid="3">
                                            <p:txEl>
                                              <p:pRg st="14" end="14"/>
                                            </p:txEl>
                                          </p:spTgt>
                                        </p:tgtEl>
                                      </p:cBhvr>
                                    </p:animEffect>
                                  </p:childTnLst>
                                </p:cTn>
                              </p:par>
                            </p:childTnLst>
                          </p:cTn>
                        </p:par>
                        <p:par>
                          <p:cTn id="69" fill="hold">
                            <p:stCondLst>
                              <p:cond delay="8000"/>
                            </p:stCondLst>
                            <p:childTnLst>
                              <p:par>
                                <p:cTn id="70" presetID="4" presetClass="entr" presetSubtype="16" fill="hold" grpId="0" nodeType="afterEffect">
                                  <p:stCondLst>
                                    <p:cond delay="0"/>
                                  </p:stCondLst>
                                  <p:childTnLst>
                                    <p:set>
                                      <p:cBhvr>
                                        <p:cTn id="71" dur="1" fill="hold">
                                          <p:stCondLst>
                                            <p:cond delay="0"/>
                                          </p:stCondLst>
                                        </p:cTn>
                                        <p:tgtEl>
                                          <p:spTgt spid="3">
                                            <p:txEl>
                                              <p:pRg st="15" end="15"/>
                                            </p:txEl>
                                          </p:spTgt>
                                        </p:tgtEl>
                                        <p:attrNameLst>
                                          <p:attrName>style.visibility</p:attrName>
                                        </p:attrNameLst>
                                      </p:cBhvr>
                                      <p:to>
                                        <p:strVal val="visible"/>
                                      </p:to>
                                    </p:set>
                                    <p:animEffect transition="in" filter="box(in)">
                                      <p:cBhvr>
                                        <p:cTn id="72" dur="500"/>
                                        <p:tgtEl>
                                          <p:spTgt spid="3">
                                            <p:txEl>
                                              <p:pRg st="15" end="15"/>
                                            </p:txEl>
                                          </p:spTgt>
                                        </p:tgtEl>
                                      </p:cBhvr>
                                    </p:animEffect>
                                  </p:childTnLst>
                                </p:cTn>
                              </p:par>
                            </p:childTnLst>
                          </p:cTn>
                        </p:par>
                        <p:par>
                          <p:cTn id="73" fill="hold">
                            <p:stCondLst>
                              <p:cond delay="8500"/>
                            </p:stCondLst>
                            <p:childTnLst>
                              <p:par>
                                <p:cTn id="74" presetID="4" presetClass="entr" presetSubtype="16" fill="hold" grpId="0" nodeType="afterEffect">
                                  <p:stCondLst>
                                    <p:cond delay="0"/>
                                  </p:stCondLst>
                                  <p:childTnLst>
                                    <p:set>
                                      <p:cBhvr>
                                        <p:cTn id="75" dur="1" fill="hold">
                                          <p:stCondLst>
                                            <p:cond delay="0"/>
                                          </p:stCondLst>
                                        </p:cTn>
                                        <p:tgtEl>
                                          <p:spTgt spid="3">
                                            <p:txEl>
                                              <p:pRg st="16" end="16"/>
                                            </p:txEl>
                                          </p:spTgt>
                                        </p:tgtEl>
                                        <p:attrNameLst>
                                          <p:attrName>style.visibility</p:attrName>
                                        </p:attrNameLst>
                                      </p:cBhvr>
                                      <p:to>
                                        <p:strVal val="visible"/>
                                      </p:to>
                                    </p:set>
                                    <p:animEffect transition="in" filter="box(in)">
                                      <p:cBhvr>
                                        <p:cTn id="76" dur="500"/>
                                        <p:tgtEl>
                                          <p:spTgt spid="3">
                                            <p:txEl>
                                              <p:pRg st="16" end="16"/>
                                            </p:txEl>
                                          </p:spTgt>
                                        </p:tgtEl>
                                      </p:cBhvr>
                                    </p:animEffect>
                                  </p:childTnLst>
                                </p:cTn>
                              </p:par>
                            </p:childTnLst>
                          </p:cTn>
                        </p:par>
                        <p:par>
                          <p:cTn id="77" fill="hold">
                            <p:stCondLst>
                              <p:cond delay="9000"/>
                            </p:stCondLst>
                            <p:childTnLst>
                              <p:par>
                                <p:cTn id="78" presetID="4" presetClass="entr" presetSubtype="16" fill="hold" grpId="0" nodeType="afterEffect">
                                  <p:stCondLst>
                                    <p:cond delay="0"/>
                                  </p:stCondLst>
                                  <p:childTnLst>
                                    <p:set>
                                      <p:cBhvr>
                                        <p:cTn id="79" dur="1" fill="hold">
                                          <p:stCondLst>
                                            <p:cond delay="0"/>
                                          </p:stCondLst>
                                        </p:cTn>
                                        <p:tgtEl>
                                          <p:spTgt spid="3">
                                            <p:txEl>
                                              <p:pRg st="17" end="17"/>
                                            </p:txEl>
                                          </p:spTgt>
                                        </p:tgtEl>
                                        <p:attrNameLst>
                                          <p:attrName>style.visibility</p:attrName>
                                        </p:attrNameLst>
                                      </p:cBhvr>
                                      <p:to>
                                        <p:strVal val="visible"/>
                                      </p:to>
                                    </p:set>
                                    <p:animEffect transition="in" filter="box(in)">
                                      <p:cBhvr>
                                        <p:cTn id="80" dur="500"/>
                                        <p:tgtEl>
                                          <p:spTgt spid="3">
                                            <p:txEl>
                                              <p:pRg st="17" end="17"/>
                                            </p:txEl>
                                          </p:spTgt>
                                        </p:tgtEl>
                                      </p:cBhvr>
                                    </p:animEffect>
                                  </p:childTnLst>
                                </p:cTn>
                              </p:par>
                            </p:childTnLst>
                          </p:cTn>
                        </p:par>
                        <p:par>
                          <p:cTn id="81" fill="hold">
                            <p:stCondLst>
                              <p:cond delay="9500"/>
                            </p:stCondLst>
                            <p:childTnLst>
                              <p:par>
                                <p:cTn id="82" presetID="4" presetClass="entr" presetSubtype="16" fill="hold" grpId="0" nodeType="afterEffect">
                                  <p:stCondLst>
                                    <p:cond delay="0"/>
                                  </p:stCondLst>
                                  <p:childTnLst>
                                    <p:set>
                                      <p:cBhvr>
                                        <p:cTn id="83" dur="1" fill="hold">
                                          <p:stCondLst>
                                            <p:cond delay="0"/>
                                          </p:stCondLst>
                                        </p:cTn>
                                        <p:tgtEl>
                                          <p:spTgt spid="3">
                                            <p:txEl>
                                              <p:pRg st="18" end="18"/>
                                            </p:txEl>
                                          </p:spTgt>
                                        </p:tgtEl>
                                        <p:attrNameLst>
                                          <p:attrName>style.visibility</p:attrName>
                                        </p:attrNameLst>
                                      </p:cBhvr>
                                      <p:to>
                                        <p:strVal val="visible"/>
                                      </p:to>
                                    </p:set>
                                    <p:animEffect transition="in" filter="box(in)">
                                      <p:cBhvr>
                                        <p:cTn id="84" dur="500"/>
                                        <p:tgtEl>
                                          <p:spTgt spid="3">
                                            <p:txEl>
                                              <p:pRg st="18" end="18"/>
                                            </p:txEl>
                                          </p:spTgt>
                                        </p:tgtEl>
                                      </p:cBhvr>
                                    </p:animEffect>
                                  </p:childTnLst>
                                </p:cTn>
                              </p:par>
                            </p:childTnLst>
                          </p:cTn>
                        </p:par>
                        <p:par>
                          <p:cTn id="85" fill="hold">
                            <p:stCondLst>
                              <p:cond delay="10000"/>
                            </p:stCondLst>
                            <p:childTnLst>
                              <p:par>
                                <p:cTn id="86" presetID="4" presetClass="entr" presetSubtype="16" fill="hold" grpId="0" nodeType="afterEffect">
                                  <p:stCondLst>
                                    <p:cond delay="0"/>
                                  </p:stCondLst>
                                  <p:childTnLst>
                                    <p:set>
                                      <p:cBhvr>
                                        <p:cTn id="87" dur="1" fill="hold">
                                          <p:stCondLst>
                                            <p:cond delay="0"/>
                                          </p:stCondLst>
                                        </p:cTn>
                                        <p:tgtEl>
                                          <p:spTgt spid="3">
                                            <p:txEl>
                                              <p:pRg st="19" end="19"/>
                                            </p:txEl>
                                          </p:spTgt>
                                        </p:tgtEl>
                                        <p:attrNameLst>
                                          <p:attrName>style.visibility</p:attrName>
                                        </p:attrNameLst>
                                      </p:cBhvr>
                                      <p:to>
                                        <p:strVal val="visible"/>
                                      </p:to>
                                    </p:set>
                                    <p:animEffect transition="in" filter="box(in)">
                                      <p:cBhvr>
                                        <p:cTn id="88" dur="500"/>
                                        <p:tgtEl>
                                          <p:spTgt spid="3">
                                            <p:txEl>
                                              <p:pRg st="19" end="19"/>
                                            </p:txEl>
                                          </p:spTgt>
                                        </p:tgtEl>
                                      </p:cBhvr>
                                    </p:animEffect>
                                  </p:childTnLst>
                                </p:cTn>
                              </p:par>
                            </p:childTnLst>
                          </p:cTn>
                        </p:par>
                        <p:par>
                          <p:cTn id="89" fill="hold">
                            <p:stCondLst>
                              <p:cond delay="10500"/>
                            </p:stCondLst>
                            <p:childTnLst>
                              <p:par>
                                <p:cTn id="90" presetID="4" presetClass="entr" presetSubtype="16" fill="hold" grpId="0" nodeType="afterEffect">
                                  <p:stCondLst>
                                    <p:cond delay="0"/>
                                  </p:stCondLst>
                                  <p:childTnLst>
                                    <p:set>
                                      <p:cBhvr>
                                        <p:cTn id="91" dur="1" fill="hold">
                                          <p:stCondLst>
                                            <p:cond delay="0"/>
                                          </p:stCondLst>
                                        </p:cTn>
                                        <p:tgtEl>
                                          <p:spTgt spid="3">
                                            <p:txEl>
                                              <p:pRg st="20" end="20"/>
                                            </p:txEl>
                                          </p:spTgt>
                                        </p:tgtEl>
                                        <p:attrNameLst>
                                          <p:attrName>style.visibility</p:attrName>
                                        </p:attrNameLst>
                                      </p:cBhvr>
                                      <p:to>
                                        <p:strVal val="visible"/>
                                      </p:to>
                                    </p:set>
                                    <p:animEffect transition="in" filter="box(in)">
                                      <p:cBhvr>
                                        <p:cTn id="92" dur="500"/>
                                        <p:tgtEl>
                                          <p:spTgt spid="3">
                                            <p:txEl>
                                              <p:pRg st="20" end="20"/>
                                            </p:txEl>
                                          </p:spTgt>
                                        </p:tgtEl>
                                      </p:cBhvr>
                                    </p:animEffect>
                                  </p:childTnLst>
                                </p:cTn>
                              </p:par>
                            </p:childTnLst>
                          </p:cTn>
                        </p:par>
                        <p:par>
                          <p:cTn id="93" fill="hold">
                            <p:stCondLst>
                              <p:cond delay="11000"/>
                            </p:stCondLst>
                            <p:childTnLst>
                              <p:par>
                                <p:cTn id="94" presetID="4" presetClass="entr" presetSubtype="16" fill="hold" grpId="0" nodeType="afterEffect">
                                  <p:stCondLst>
                                    <p:cond delay="0"/>
                                  </p:stCondLst>
                                  <p:childTnLst>
                                    <p:set>
                                      <p:cBhvr>
                                        <p:cTn id="95" dur="1" fill="hold">
                                          <p:stCondLst>
                                            <p:cond delay="0"/>
                                          </p:stCondLst>
                                        </p:cTn>
                                        <p:tgtEl>
                                          <p:spTgt spid="3">
                                            <p:txEl>
                                              <p:pRg st="21" end="21"/>
                                            </p:txEl>
                                          </p:spTgt>
                                        </p:tgtEl>
                                        <p:attrNameLst>
                                          <p:attrName>style.visibility</p:attrName>
                                        </p:attrNameLst>
                                      </p:cBhvr>
                                      <p:to>
                                        <p:strVal val="visible"/>
                                      </p:to>
                                    </p:set>
                                    <p:animEffect transition="in" filter="box(in)">
                                      <p:cBhvr>
                                        <p:cTn id="96" dur="500"/>
                                        <p:tgtEl>
                                          <p:spTgt spid="3">
                                            <p:txEl>
                                              <p:pRg st="21" end="21"/>
                                            </p:txEl>
                                          </p:spTgt>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box(in)">
                                      <p:cBhvr>
                                        <p:cTn id="9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95536" y="360363"/>
            <a:ext cx="7416824" cy="369332"/>
          </a:xfrm>
        </p:spPr>
        <p:txBody>
          <a:bodyPr/>
          <a:lstStyle/>
          <a:p>
            <a:r>
              <a:rPr lang="en-US" sz="2400" dirty="0" smtClean="0"/>
              <a:t>Symbols used on Labels</a:t>
            </a:r>
            <a:endParaRPr lang="en-US" sz="2400" dirty="0"/>
          </a:p>
        </p:txBody>
      </p:sp>
      <p:sp>
        <p:nvSpPr>
          <p:cNvPr id="2" name="Content Placeholder 1"/>
          <p:cNvSpPr>
            <a:spLocks noGrp="1"/>
          </p:cNvSpPr>
          <p:nvPr>
            <p:ph sz="half" idx="1"/>
          </p:nvPr>
        </p:nvSpPr>
        <p:spPr>
          <a:xfrm>
            <a:off x="3862388" y="1560286"/>
            <a:ext cx="4805362" cy="633638"/>
          </a:xfrm>
        </p:spPr>
        <p:txBody>
          <a:bodyPr/>
          <a:lstStyle/>
          <a:p>
            <a:pPr marL="0" indent="0">
              <a:buNone/>
            </a:pPr>
            <a:r>
              <a:rPr lang="en-US" dirty="0">
                <a:hlinkClick r:id="rId2"/>
              </a:rPr>
              <a:t>http://www.fda.gov/MedicalDevices/DeviceRegulationandGuidance/GuidanceDocuments/ucm085404.htm</a:t>
            </a:r>
            <a:endParaRPr lang="en-US" dirty="0"/>
          </a:p>
        </p:txBody>
      </p:sp>
      <p:pic>
        <p:nvPicPr>
          <p:cNvPr id="5" name="Content Placeholder 4" descr="Screenshot image of the table taken from http://www.fda.gov/MedicalDevices/DeviceRegulationandGuidance/GuidanceDocuments/ucm085404.htm that shows label symbols and their respective usage." title="Use of Symbols on Labels"/>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220911" y="1127125"/>
            <a:ext cx="3598614" cy="5213602"/>
          </a:xfr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 addition to text …</a:t>
            </a:r>
            <a:endParaRPr lang="en-US" dirty="0"/>
          </a:p>
        </p:txBody>
      </p:sp>
      <p:sp>
        <p:nvSpPr>
          <p:cNvPr id="3" name="Content Placeholder 2"/>
          <p:cNvSpPr>
            <a:spLocks noGrp="1"/>
          </p:cNvSpPr>
          <p:nvPr>
            <p:ph sz="half" idx="1"/>
          </p:nvPr>
        </p:nvSpPr>
        <p:spPr>
          <a:xfrm>
            <a:off x="395288" y="1274323"/>
            <a:ext cx="8398516" cy="2743201"/>
          </a:xfrm>
        </p:spPr>
        <p:txBody>
          <a:bodyPr>
            <a:normAutofit fontScale="92500" lnSpcReduction="10000"/>
          </a:bodyPr>
          <a:lstStyle/>
          <a:p>
            <a:r>
              <a:rPr lang="en-US" sz="2400" dirty="0" smtClean="0"/>
              <a:t>In Europe, widespread use of symbols in medical device labeling</a:t>
            </a:r>
          </a:p>
          <a:p>
            <a:pPr lvl="1"/>
            <a:r>
              <a:rPr lang="en-US" sz="2400" dirty="0" smtClean="0"/>
              <a:t>European Commission’s 1993 Medical Device Directive (93/42/EEC Annex I)</a:t>
            </a:r>
          </a:p>
          <a:p>
            <a:r>
              <a:rPr lang="en-US" sz="2400" dirty="0" smtClean="0"/>
              <a:t>Currently, same label must be revised to meet the regulations in the US </a:t>
            </a:r>
            <a:r>
              <a:rPr lang="en-US" sz="2400" dirty="0" smtClean="0"/>
              <a:t>Market</a:t>
            </a:r>
          </a:p>
          <a:p>
            <a:endParaRPr lang="en-US" sz="2400" i="1" dirty="0"/>
          </a:p>
          <a:p>
            <a:r>
              <a:rPr lang="en-US" sz="2400" i="1" dirty="0"/>
              <a:t>Confusion and industry complaints abound!</a:t>
            </a:r>
          </a:p>
          <a:p>
            <a:endParaRPr lang="en-US" sz="2400" i="1" dirty="0"/>
          </a:p>
        </p:txBody>
      </p:sp>
      <p:pic>
        <p:nvPicPr>
          <p:cNvPr id="12" name="Picture 2" descr="Sample medical device label used in Europe." title="Sample medical device label"/>
          <p:cNvPicPr>
            <a:picLocks noGrp="1" noChangeAspect="1" noChangeArrowheads="1"/>
          </p:cNvPicPr>
          <p:nvPr>
            <p:ph sz="half" idx="2"/>
          </p:nvPr>
        </p:nvPicPr>
        <p:blipFill>
          <a:blip r:embed="rId2" cstate="print"/>
          <a:srcRect/>
          <a:stretch>
            <a:fillRect/>
          </a:stretch>
        </p:blipFill>
        <p:spPr bwMode="auto">
          <a:xfrm>
            <a:off x="2590902" y="4039396"/>
            <a:ext cx="4105275" cy="2035812"/>
          </a:xfrm>
          <a:prstGeom prst="rect">
            <a:avLst/>
          </a:prstGeom>
          <a:noFill/>
          <a:ln w="9525">
            <a:solidFill>
              <a:schemeClr val="accent1"/>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60363"/>
            <a:ext cx="7416824" cy="677108"/>
          </a:xfrm>
        </p:spPr>
        <p:txBody>
          <a:bodyPr/>
          <a:lstStyle/>
          <a:p>
            <a:r>
              <a:rPr lang="en-US" dirty="0" smtClean="0"/>
              <a:t>International Medication Safety Network - Recommendation</a:t>
            </a:r>
            <a:endParaRPr lang="en-US" dirty="0"/>
          </a:p>
        </p:txBody>
      </p:sp>
      <p:sp>
        <p:nvSpPr>
          <p:cNvPr id="3" name="Content Placeholder 2"/>
          <p:cNvSpPr>
            <a:spLocks noGrp="1"/>
          </p:cNvSpPr>
          <p:nvPr>
            <p:ph idx="1"/>
          </p:nvPr>
        </p:nvSpPr>
        <p:spPr/>
        <p:txBody>
          <a:bodyPr/>
          <a:lstStyle/>
          <a:p>
            <a:pPr>
              <a:buNone/>
            </a:pPr>
            <a:r>
              <a:rPr lang="en-US" sz="2400" b="1" dirty="0" smtClean="0"/>
              <a:t>Essential information</a:t>
            </a:r>
            <a:endParaRPr lang="en-US" sz="2400" dirty="0" smtClean="0"/>
          </a:p>
          <a:p>
            <a:pPr>
              <a:buNone/>
            </a:pPr>
            <a:r>
              <a:rPr lang="en-US" sz="2400" dirty="0" smtClean="0"/>
              <a:t>Certain information is essential for using a medicine safely and should be presented clearly and prominently [on the outer packaging label]: </a:t>
            </a:r>
          </a:p>
          <a:p>
            <a:pPr lvl="1"/>
            <a:r>
              <a:rPr lang="en-US" sz="1800" dirty="0" smtClean="0"/>
              <a:t>proprietary name of medicine (also referred to as the trademark or brand)</a:t>
            </a:r>
          </a:p>
          <a:p>
            <a:pPr lvl="1"/>
            <a:r>
              <a:rPr lang="en-US" sz="1800" dirty="0" smtClean="0"/>
              <a:t>international non-proprietary (generic) names of active pharmaceutical substances </a:t>
            </a:r>
          </a:p>
          <a:p>
            <a:pPr lvl="1"/>
            <a:r>
              <a:rPr lang="en-US" sz="1800" dirty="0" smtClean="0"/>
              <a:t>dose strength/concentration </a:t>
            </a:r>
          </a:p>
          <a:p>
            <a:pPr lvl="1"/>
            <a:r>
              <a:rPr lang="en-US" sz="1800" dirty="0" smtClean="0"/>
              <a:t>route(s) of administration </a:t>
            </a:r>
          </a:p>
          <a:p>
            <a:pPr lvl="1"/>
            <a:r>
              <a:rPr lang="en-US" sz="1800" dirty="0" smtClean="0"/>
              <a:t>dosing instructions (for over-the-counter medicines)</a:t>
            </a:r>
          </a:p>
          <a:p>
            <a:pPr lvl="1"/>
            <a:r>
              <a:rPr lang="en-US" sz="1800" dirty="0" smtClean="0"/>
              <a:t>specific warnings </a:t>
            </a:r>
          </a:p>
          <a:p>
            <a:pPr lvl="1"/>
            <a:r>
              <a:rPr lang="en-US" sz="1800" dirty="0" smtClean="0"/>
              <a:t>standardization of pictograms/symbols to convey essential information.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Title 1"/>
          <p:cNvSpPr>
            <a:spLocks noGrp="1"/>
          </p:cNvSpPr>
          <p:nvPr>
            <p:ph type="title"/>
          </p:nvPr>
        </p:nvSpPr>
        <p:spPr/>
        <p:txBody>
          <a:bodyPr/>
          <a:lstStyle/>
          <a:p>
            <a:r>
              <a:rPr lang="en-US" dirty="0" smtClean="0">
                <a:latin typeface="Arial" charset="0"/>
                <a:ea typeface="ＭＳ Ｐゴシック" charset="-128"/>
                <a:cs typeface="Arial" charset="0"/>
              </a:rPr>
              <a:t>Personalized Labeling?</a:t>
            </a:r>
          </a:p>
        </p:txBody>
      </p:sp>
      <p:sp>
        <p:nvSpPr>
          <p:cNvPr id="65539" name="Content Placeholder 2"/>
          <p:cNvSpPr>
            <a:spLocks noGrp="1"/>
          </p:cNvSpPr>
          <p:nvPr>
            <p:ph idx="1"/>
          </p:nvPr>
        </p:nvSpPr>
        <p:spPr>
          <a:xfrm>
            <a:off x="457200" y="1371600"/>
            <a:ext cx="8229600" cy="4525963"/>
          </a:xfrm>
        </p:spPr>
        <p:txBody>
          <a:bodyPr/>
          <a:lstStyle/>
          <a:p>
            <a:r>
              <a:rPr lang="en-US" sz="1800" dirty="0" smtClean="0">
                <a:latin typeface="Arial" charset="0"/>
                <a:ea typeface="ＭＳ Ｐゴシック" charset="-128"/>
                <a:cs typeface="Arial" charset="0"/>
              </a:rPr>
              <a:t>Shift from ‘old style’ to PLR format – provided easier way to navigate the file, and re-arranged the order of the topics</a:t>
            </a:r>
          </a:p>
          <a:p>
            <a:r>
              <a:rPr lang="en-US" sz="1800" dirty="0" smtClean="0">
                <a:latin typeface="Arial" charset="0"/>
                <a:ea typeface="ＭＳ Ｐゴシック" charset="-128"/>
                <a:cs typeface="Arial" charset="0"/>
              </a:rPr>
              <a:t>Shift to electronic drug listing – provided metadata for searching, ability to change appearance of label on-line, ability to filter</a:t>
            </a:r>
          </a:p>
          <a:p>
            <a:pPr>
              <a:buNone/>
            </a:pPr>
            <a:endParaRPr lang="en-US" sz="1800" b="1" dirty="0" smtClean="0">
              <a:latin typeface="Arial" charset="0"/>
              <a:ea typeface="ＭＳ Ｐゴシック" charset="-128"/>
              <a:cs typeface="Arial" charset="0"/>
            </a:endParaRPr>
          </a:p>
          <a:p>
            <a:pPr>
              <a:buNone/>
            </a:pPr>
            <a:r>
              <a:rPr lang="en-US" sz="1800" b="1" dirty="0" smtClean="0">
                <a:latin typeface="Arial" charset="0"/>
                <a:ea typeface="ＭＳ Ｐゴシック" charset="-128"/>
                <a:cs typeface="Arial" charset="0"/>
              </a:rPr>
              <a:t>What might be next? </a:t>
            </a:r>
          </a:p>
          <a:p>
            <a:pPr>
              <a:buNone/>
            </a:pPr>
            <a:r>
              <a:rPr lang="en-US" sz="1800" dirty="0" smtClean="0">
                <a:latin typeface="Arial" charset="0"/>
                <a:ea typeface="ＭＳ Ｐゴシック" charset="-128"/>
                <a:cs typeface="Arial" charset="0"/>
              </a:rPr>
              <a:t>Mash-up between SPL data and patient data can get you:</a:t>
            </a:r>
          </a:p>
          <a:p>
            <a:r>
              <a:rPr lang="en-US" sz="1800" dirty="0" smtClean="0">
                <a:latin typeface="Arial" charset="0"/>
                <a:ea typeface="ＭＳ Ｐゴシック" charset="-128"/>
                <a:cs typeface="Arial" charset="0"/>
              </a:rPr>
              <a:t>Ability to ‘leave sections out’ (e.g., pregnancy information for male patient)</a:t>
            </a:r>
          </a:p>
          <a:p>
            <a:r>
              <a:rPr lang="en-US" sz="1800" dirty="0" smtClean="0">
                <a:latin typeface="Arial" charset="0"/>
                <a:ea typeface="ＭＳ Ｐゴシック" charset="-128"/>
                <a:cs typeface="Arial" charset="0"/>
              </a:rPr>
              <a:t>Ability to highlight drugs that patient is taking – if they are present in the label</a:t>
            </a:r>
          </a:p>
          <a:p>
            <a:endParaRPr lang="en-US" sz="1800" dirty="0" smtClean="0">
              <a:latin typeface="Arial" charset="0"/>
              <a:ea typeface="ＭＳ Ｐゴシック" charset="-128"/>
              <a:cs typeface="Arial" charset="0"/>
            </a:endParaRPr>
          </a:p>
          <a:p>
            <a:pPr algn="ctr">
              <a:buNone/>
            </a:pPr>
            <a:r>
              <a:rPr lang="en-US" sz="1800" i="1" dirty="0" smtClean="0">
                <a:latin typeface="Arial" charset="0"/>
                <a:ea typeface="ＭＳ Ｐゴシック" charset="-128"/>
                <a:cs typeface="Arial" charset="0"/>
              </a:rPr>
              <a:t>More indexing (or natural language processing) potentially gets you more value from the file.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2"/>
          </p:nvPr>
        </p:nvSpPr>
        <p:spPr>
          <a:xfrm>
            <a:off x="315928" y="4136571"/>
            <a:ext cx="8432786" cy="2075543"/>
          </a:xfrm>
        </p:spPr>
        <p:txBody>
          <a:bodyPr/>
          <a:lstStyle/>
          <a:p>
            <a:pPr marL="0" indent="0">
              <a:buNone/>
            </a:pPr>
            <a:r>
              <a:rPr lang="en-US" b="1" dirty="0" smtClean="0"/>
              <a:t>Autonomic Nervous System Disorders </a:t>
            </a:r>
            <a:r>
              <a:rPr lang="en-US" dirty="0" smtClean="0"/>
              <a:t>– </a:t>
            </a:r>
            <a:r>
              <a:rPr lang="en-US" i="1" dirty="0" smtClean="0"/>
              <a:t>Frequent</a:t>
            </a:r>
            <a:r>
              <a:rPr lang="en-US" dirty="0" smtClean="0"/>
              <a:t>: impotence; </a:t>
            </a:r>
            <a:r>
              <a:rPr lang="en-US" i="1" dirty="0" smtClean="0"/>
              <a:t>Infrequent</a:t>
            </a:r>
            <a:r>
              <a:rPr lang="en-US" dirty="0" smtClean="0"/>
              <a:t>: flushing, increased saliva, cold clammy skin, </a:t>
            </a:r>
            <a:r>
              <a:rPr lang="en-US" dirty="0" err="1" smtClean="0"/>
              <a:t>mydriasis</a:t>
            </a:r>
            <a:r>
              <a:rPr lang="en-US" dirty="0" smtClean="0"/>
              <a:t>; Rare: </a:t>
            </a:r>
            <a:r>
              <a:rPr lang="en-US" dirty="0" err="1" smtClean="0"/>
              <a:t>vasodillation</a:t>
            </a:r>
            <a:endParaRPr lang="en-US" dirty="0"/>
          </a:p>
          <a:p>
            <a:pPr marL="0" indent="0">
              <a:buNone/>
            </a:pPr>
            <a:r>
              <a:rPr lang="en-US" b="1" dirty="0" smtClean="0"/>
              <a:t>Body </a:t>
            </a:r>
            <a:r>
              <a:rPr lang="en-US" b="1" dirty="0"/>
              <a:t>as a Whole-General Disorders </a:t>
            </a:r>
            <a:r>
              <a:rPr lang="en-US" dirty="0"/>
              <a:t>- </a:t>
            </a:r>
            <a:r>
              <a:rPr lang="en-US" i="1" dirty="0"/>
              <a:t>Rare</a:t>
            </a:r>
            <a:r>
              <a:rPr lang="en-US" dirty="0"/>
              <a:t>: allergic reaction, allergy.</a:t>
            </a:r>
          </a:p>
          <a:p>
            <a:pPr marL="0" indent="0">
              <a:buNone/>
            </a:pPr>
            <a:r>
              <a:rPr lang="en-US" b="1" dirty="0" smtClean="0"/>
              <a:t>Cardiovascular</a:t>
            </a:r>
            <a:r>
              <a:rPr lang="en-US" dirty="0" smtClean="0"/>
              <a:t> </a:t>
            </a:r>
            <a:r>
              <a:rPr lang="en-US" dirty="0"/>
              <a:t>– </a:t>
            </a:r>
            <a:r>
              <a:rPr lang="en-US" i="1" dirty="0"/>
              <a:t>Frequent</a:t>
            </a:r>
            <a:r>
              <a:rPr lang="en-US" dirty="0"/>
              <a:t>: palpitations, chest pain; </a:t>
            </a:r>
            <a:r>
              <a:rPr lang="en-US" i="1" dirty="0"/>
              <a:t>Infrequent</a:t>
            </a:r>
            <a:r>
              <a:rPr lang="en-US" dirty="0"/>
              <a:t>: </a:t>
            </a:r>
            <a:r>
              <a:rPr lang="en-US" b="1" dirty="0">
                <a:solidFill>
                  <a:srgbClr val="FF0000"/>
                </a:solidFill>
              </a:rPr>
              <a:t>hypertension</a:t>
            </a:r>
            <a:r>
              <a:rPr lang="en-US" dirty="0"/>
              <a:t>, tachycardia, postural dizziness, postural hypotension, hypotension, peripheral ischemia, syncope, edema, dependent edema; Rare: precordial chest pain, </a:t>
            </a:r>
            <a:r>
              <a:rPr lang="en-US" dirty="0" err="1"/>
              <a:t>substernal</a:t>
            </a:r>
            <a:r>
              <a:rPr lang="en-US" dirty="0"/>
              <a:t> chest pain, aggravated hypertension, cerebrovascular </a:t>
            </a:r>
            <a:r>
              <a:rPr lang="en-US" dirty="0" smtClean="0"/>
              <a:t>disorder</a:t>
            </a:r>
            <a:endParaRPr lang="en-US" dirty="0"/>
          </a:p>
        </p:txBody>
      </p:sp>
      <p:sp>
        <p:nvSpPr>
          <p:cNvPr id="10" name="Down Arrow 9" descr="Down Arrow" title="Down Arrow"/>
          <p:cNvSpPr/>
          <p:nvPr/>
        </p:nvSpPr>
        <p:spPr>
          <a:xfrm>
            <a:off x="4029069" y="3300180"/>
            <a:ext cx="504825" cy="819150"/>
          </a:xfrm>
          <a:prstGeom prst="downArrow">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Content Placeholder 1"/>
          <p:cNvSpPr>
            <a:spLocks noGrp="1"/>
          </p:cNvSpPr>
          <p:nvPr>
            <p:ph sz="half" idx="1"/>
          </p:nvPr>
        </p:nvSpPr>
        <p:spPr>
          <a:xfrm>
            <a:off x="395287" y="1248230"/>
            <a:ext cx="8356827" cy="2051950"/>
          </a:xfrm>
        </p:spPr>
        <p:txBody>
          <a:bodyPr/>
          <a:lstStyle/>
          <a:p>
            <a:pPr marL="0" indent="0">
              <a:buNone/>
            </a:pPr>
            <a:r>
              <a:rPr lang="en-US" b="1" dirty="0" smtClean="0"/>
              <a:t>Autonomic Nervous System Disorders </a:t>
            </a:r>
            <a:r>
              <a:rPr lang="en-US" dirty="0" smtClean="0"/>
              <a:t>– </a:t>
            </a:r>
            <a:r>
              <a:rPr lang="en-US" i="1" dirty="0" smtClean="0"/>
              <a:t>Frequent</a:t>
            </a:r>
            <a:r>
              <a:rPr lang="en-US" dirty="0" smtClean="0"/>
              <a:t>: impotence; </a:t>
            </a:r>
            <a:r>
              <a:rPr lang="en-US" i="1" dirty="0" smtClean="0"/>
              <a:t>Infrequent</a:t>
            </a:r>
            <a:r>
              <a:rPr lang="en-US" dirty="0" smtClean="0"/>
              <a:t>: flushing, increased saliva, cold clammy skin, </a:t>
            </a:r>
            <a:r>
              <a:rPr lang="en-US" dirty="0" err="1" smtClean="0"/>
              <a:t>mydriasis</a:t>
            </a:r>
            <a:r>
              <a:rPr lang="en-US" dirty="0" smtClean="0"/>
              <a:t>; Rare: vasodilation</a:t>
            </a:r>
          </a:p>
          <a:p>
            <a:pPr marL="0" indent="0">
              <a:buNone/>
            </a:pPr>
            <a:r>
              <a:rPr lang="en-US" b="1" dirty="0" smtClean="0"/>
              <a:t>Body as a Whole-General Disorders </a:t>
            </a:r>
            <a:r>
              <a:rPr lang="en-US" dirty="0" smtClean="0"/>
              <a:t>- </a:t>
            </a:r>
            <a:r>
              <a:rPr lang="en-US" i="1" dirty="0" smtClean="0"/>
              <a:t>Rare</a:t>
            </a:r>
            <a:r>
              <a:rPr lang="en-US" dirty="0" smtClean="0"/>
              <a:t>: allergic reaction, allergy.</a:t>
            </a:r>
          </a:p>
          <a:p>
            <a:pPr marL="0" indent="0">
              <a:buNone/>
            </a:pPr>
            <a:r>
              <a:rPr lang="en-US" b="1" dirty="0" smtClean="0"/>
              <a:t>Cardiovascular</a:t>
            </a:r>
            <a:r>
              <a:rPr lang="en-US" dirty="0" smtClean="0"/>
              <a:t> – </a:t>
            </a:r>
            <a:r>
              <a:rPr lang="en-US" i="1" dirty="0" smtClean="0"/>
              <a:t>Frequent</a:t>
            </a:r>
            <a:r>
              <a:rPr lang="en-US" dirty="0" smtClean="0"/>
              <a:t>: palpitations, chest pain; </a:t>
            </a:r>
            <a:r>
              <a:rPr lang="en-US" i="1" dirty="0" smtClean="0"/>
              <a:t>Infrequent</a:t>
            </a:r>
            <a:r>
              <a:rPr lang="en-US" dirty="0" smtClean="0"/>
              <a:t>: hypertension, tachycardia, postural dizziness, postural hypotension, hypotension, peripheral ischemia, syncope, edema, dependent edema; Rare: precordial chest pain, </a:t>
            </a:r>
            <a:r>
              <a:rPr lang="en-US" dirty="0" err="1" smtClean="0"/>
              <a:t>substernal</a:t>
            </a:r>
            <a:r>
              <a:rPr lang="en-US" dirty="0" smtClean="0"/>
              <a:t> chest pain, aggravated hypertension, cerebrovascular disorder</a:t>
            </a:r>
            <a:endParaRPr lang="en-US" dirty="0"/>
          </a:p>
        </p:txBody>
      </p:sp>
      <p:sp>
        <p:nvSpPr>
          <p:cNvPr id="66565" name="Title 7"/>
          <p:cNvSpPr>
            <a:spLocks noGrp="1"/>
          </p:cNvSpPr>
          <p:nvPr>
            <p:ph type="title"/>
          </p:nvPr>
        </p:nvSpPr>
        <p:spPr>
          <a:xfrm>
            <a:off x="395536" y="360363"/>
            <a:ext cx="7416824" cy="677108"/>
          </a:xfrm>
        </p:spPr>
        <p:txBody>
          <a:bodyPr/>
          <a:lstStyle/>
          <a:p>
            <a:pPr lvl="0">
              <a:spcBef>
                <a:spcPts val="0"/>
              </a:spcBef>
            </a:pPr>
            <a:r>
              <a:rPr lang="en-US" dirty="0" smtClean="0">
                <a:latin typeface="Arial" charset="0"/>
                <a:ea typeface="ＭＳ Ｐゴシック" charset="-128"/>
                <a:cs typeface="Arial" charset="0"/>
              </a:rPr>
              <a:t>Personalization of Drug Labels </a:t>
            </a:r>
            <a:r>
              <a:rPr lang="en-US" sz="1800" b="0" dirty="0">
                <a:solidFill>
                  <a:srgbClr val="9A8B7D"/>
                </a:solidFill>
                <a:latin typeface="Arial" charset="0"/>
                <a:ea typeface="ＭＳ Ｐゴシック" charset="-128"/>
                <a:cs typeface="Arial" charset="0"/>
              </a:rPr>
              <a:t>(Jon Duke slide)</a:t>
            </a:r>
            <a:r>
              <a:rPr lang="en-US" sz="1800" b="0" dirty="0">
                <a:solidFill>
                  <a:srgbClr val="9A8B7D"/>
                </a:solidFill>
              </a:rPr>
              <a:t/>
            </a:r>
            <a:br>
              <a:rPr lang="en-US" sz="1800" b="0" dirty="0">
                <a:solidFill>
                  <a:srgbClr val="9A8B7D"/>
                </a:solidFill>
              </a:rPr>
            </a:br>
            <a:endParaRPr lang="en-US" dirty="0" smtClean="0">
              <a:latin typeface="Arial" charset="0"/>
              <a:ea typeface="ＭＳ Ｐゴシック" charset="-128"/>
              <a:cs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Title 1"/>
          <p:cNvSpPr>
            <a:spLocks noGrp="1"/>
          </p:cNvSpPr>
          <p:nvPr>
            <p:ph type="title"/>
          </p:nvPr>
        </p:nvSpPr>
        <p:spPr>
          <a:xfrm>
            <a:off x="395536" y="360363"/>
            <a:ext cx="7416824" cy="677108"/>
          </a:xfrm>
        </p:spPr>
        <p:txBody>
          <a:bodyPr/>
          <a:lstStyle/>
          <a:p>
            <a:pPr lvl="0">
              <a:spcBef>
                <a:spcPts val="0"/>
              </a:spcBef>
            </a:pPr>
            <a:r>
              <a:rPr lang="en-US" dirty="0" smtClean="0">
                <a:latin typeface="Arial" charset="0"/>
                <a:ea typeface="ＭＳ Ｐゴシック" charset="-128"/>
                <a:cs typeface="Arial" charset="0"/>
              </a:rPr>
              <a:t>The </a:t>
            </a:r>
            <a:r>
              <a:rPr lang="en-US" dirty="0" err="1" smtClean="0">
                <a:latin typeface="Arial" charset="0"/>
                <a:ea typeface="ＭＳ Ｐゴシック" charset="-128"/>
                <a:cs typeface="Arial" charset="0"/>
              </a:rPr>
              <a:t>Regenstrief</a:t>
            </a:r>
            <a:r>
              <a:rPr lang="en-US" dirty="0" smtClean="0">
                <a:latin typeface="Arial" charset="0"/>
                <a:ea typeface="ＭＳ Ｐゴシック" charset="-128"/>
                <a:cs typeface="Arial" charset="0"/>
              </a:rPr>
              <a:t> Experience </a:t>
            </a:r>
            <a:r>
              <a:rPr lang="en-US" sz="1800" b="0" dirty="0">
                <a:solidFill>
                  <a:srgbClr val="9A8B7D"/>
                </a:solidFill>
                <a:latin typeface="Arial" charset="0"/>
                <a:ea typeface="ＭＳ Ｐゴシック" charset="-128"/>
                <a:cs typeface="Arial" charset="0"/>
              </a:rPr>
              <a:t>(modified Jon Duke slide)</a:t>
            </a:r>
            <a:r>
              <a:rPr lang="en-US" sz="1800" b="0" dirty="0">
                <a:solidFill>
                  <a:srgbClr val="9A8B7D"/>
                </a:solidFill>
              </a:rPr>
              <a:t/>
            </a:r>
            <a:br>
              <a:rPr lang="en-US" sz="1800" b="0" dirty="0">
                <a:solidFill>
                  <a:srgbClr val="9A8B7D"/>
                </a:solidFill>
              </a:rPr>
            </a:br>
            <a:endParaRPr lang="en-US" dirty="0" smtClean="0">
              <a:latin typeface="Arial" charset="0"/>
              <a:ea typeface="ＭＳ Ｐゴシック" charset="-128"/>
              <a:cs typeface="Arial" charset="0"/>
            </a:endParaRPr>
          </a:p>
        </p:txBody>
      </p:sp>
      <p:sp>
        <p:nvSpPr>
          <p:cNvPr id="74755" name="Content Placeholder 2"/>
          <p:cNvSpPr>
            <a:spLocks noGrp="1"/>
          </p:cNvSpPr>
          <p:nvPr>
            <p:ph idx="1"/>
          </p:nvPr>
        </p:nvSpPr>
        <p:spPr/>
        <p:txBody>
          <a:bodyPr/>
          <a:lstStyle/>
          <a:p>
            <a:r>
              <a:rPr lang="en-US" sz="2800" dirty="0" smtClean="0">
                <a:latin typeface="Arial" charset="0"/>
                <a:ea typeface="ＭＳ Ｐゴシック" charset="-128"/>
                <a:cs typeface="Arial" charset="0"/>
              </a:rPr>
              <a:t>Further personalization of drug labeling is achievable using SPLs for</a:t>
            </a:r>
          </a:p>
          <a:p>
            <a:pPr lvl="1"/>
            <a:r>
              <a:rPr lang="en-US" sz="2000" dirty="0" smtClean="0">
                <a:latin typeface="Arial" charset="0"/>
                <a:cs typeface="Arial" charset="0"/>
              </a:rPr>
              <a:t>highlighting interacting medications</a:t>
            </a:r>
          </a:p>
          <a:p>
            <a:pPr lvl="1"/>
            <a:r>
              <a:rPr lang="en-US" sz="2000" dirty="0" smtClean="0">
                <a:latin typeface="Arial" charset="0"/>
                <a:cs typeface="Arial" charset="0"/>
              </a:rPr>
              <a:t>identifying overdue drug monitoring labs</a:t>
            </a:r>
          </a:p>
          <a:p>
            <a:pPr lvl="1"/>
            <a:r>
              <a:rPr lang="en-US" sz="2000" dirty="0" smtClean="0">
                <a:latin typeface="Arial" charset="0"/>
                <a:cs typeface="Arial" charset="0"/>
              </a:rPr>
              <a:t>removing unnecessary content, e.g. pediatrics data in adults, pregnancy safety in male patients</a:t>
            </a:r>
          </a:p>
          <a:p>
            <a:pPr lvl="1"/>
            <a:endParaRPr lang="en-US" sz="2000" dirty="0" smtClean="0">
              <a:latin typeface="Arial" charset="0"/>
              <a:cs typeface="Arial" charset="0"/>
            </a:endParaRPr>
          </a:p>
          <a:p>
            <a:pPr lvl="1">
              <a:buNone/>
            </a:pPr>
            <a:endParaRPr lang="en-US" sz="2000" dirty="0" smtClean="0">
              <a:latin typeface="Arial" charset="0"/>
              <a:cs typeface="Arial" charset="0"/>
            </a:endParaRPr>
          </a:p>
          <a:p>
            <a:pPr lvl="1">
              <a:buNone/>
            </a:pPr>
            <a:r>
              <a:rPr lang="en-US" sz="2000" dirty="0" smtClean="0">
                <a:latin typeface="Arial" charset="0"/>
                <a:cs typeface="Arial" charset="0"/>
              </a:rPr>
              <a:t>Content of Labeling has references to laboratory tests, genetic diagnostics in text – not yet coded in SPL</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263525" y="131763"/>
            <a:ext cx="8616950" cy="338554"/>
          </a:xfrm>
        </p:spPr>
        <p:txBody>
          <a:bodyPr/>
          <a:lstStyle/>
          <a:p>
            <a:pPr algn="l" eaLnBrk="1" hangingPunct="1"/>
            <a:r>
              <a:rPr lang="en-CA" dirty="0" smtClean="0">
                <a:solidFill>
                  <a:srgbClr val="FF6600"/>
                </a:solidFill>
              </a:rPr>
              <a:t>Key</a:t>
            </a:r>
            <a:r>
              <a:rPr lang="en-CA" dirty="0" smtClean="0">
                <a:solidFill>
                  <a:srgbClr val="422100"/>
                </a:solidFill>
              </a:rPr>
              <a:t> </a:t>
            </a:r>
            <a:r>
              <a:rPr lang="en-CA" dirty="0" smtClean="0">
                <a:solidFill>
                  <a:srgbClr val="FF6600"/>
                </a:solidFill>
              </a:rPr>
              <a:t>Resources</a:t>
            </a:r>
          </a:p>
        </p:txBody>
      </p:sp>
      <p:sp>
        <p:nvSpPr>
          <p:cNvPr id="38915" name="Content Placeholder 2"/>
          <p:cNvSpPr>
            <a:spLocks noGrp="1"/>
          </p:cNvSpPr>
          <p:nvPr>
            <p:ph sz="quarter" idx="1"/>
          </p:nvPr>
        </p:nvSpPr>
        <p:spPr>
          <a:xfrm>
            <a:off x="263525" y="1619250"/>
            <a:ext cx="8728075" cy="4767036"/>
          </a:xfrm>
        </p:spPr>
        <p:txBody>
          <a:bodyPr>
            <a:noAutofit/>
          </a:bodyPr>
          <a:lstStyle/>
          <a:p>
            <a:pPr marL="0" indent="0">
              <a:spcBef>
                <a:spcPts val="0"/>
              </a:spcBef>
              <a:buFontTx/>
              <a:buNone/>
            </a:pPr>
            <a:r>
              <a:rPr lang="en-US" sz="1800" b="1" dirty="0" smtClean="0">
                <a:solidFill>
                  <a:srgbClr val="003591"/>
                </a:solidFill>
              </a:rPr>
              <a:t>SPL Working Group Wiki:  </a:t>
            </a:r>
          </a:p>
          <a:p>
            <a:pPr marL="0" indent="0">
              <a:spcBef>
                <a:spcPts val="0"/>
              </a:spcBef>
              <a:buFontTx/>
              <a:buNone/>
            </a:pPr>
            <a:r>
              <a:rPr lang="en-US" sz="1800" dirty="0" smtClean="0">
                <a:hlinkClick r:id="rId2"/>
              </a:rPr>
              <a:t>http://spl-work-group.wikispaces.com/</a:t>
            </a:r>
            <a:endParaRPr lang="en-US" sz="1800" dirty="0" smtClean="0"/>
          </a:p>
          <a:p>
            <a:pPr marL="0" indent="0">
              <a:spcBef>
                <a:spcPts val="0"/>
              </a:spcBef>
              <a:buNone/>
            </a:pPr>
            <a:endParaRPr lang="en-US" sz="1800" u="sng" dirty="0" smtClean="0">
              <a:hlinkClick r:id="rId3"/>
            </a:endParaRPr>
          </a:p>
          <a:p>
            <a:pPr marL="0" indent="0">
              <a:spcBef>
                <a:spcPts val="0"/>
              </a:spcBef>
              <a:buFontTx/>
              <a:buNone/>
            </a:pPr>
            <a:r>
              <a:rPr lang="en-US" sz="1800" b="1" dirty="0" smtClean="0">
                <a:solidFill>
                  <a:srgbClr val="003591"/>
                </a:solidFill>
              </a:rPr>
              <a:t>SPL Resource Page:</a:t>
            </a:r>
          </a:p>
          <a:p>
            <a:pPr marL="0" indent="0">
              <a:spcBef>
                <a:spcPts val="0"/>
              </a:spcBef>
              <a:buFontTx/>
              <a:buNone/>
            </a:pPr>
            <a:r>
              <a:rPr lang="en-US" sz="1800" dirty="0" smtClean="0">
                <a:hlinkClick r:id="rId4"/>
              </a:rPr>
              <a:t>http://www.fda.gov/ForIndustry/DataStandards/StructuredProductLabeling/default.htm</a:t>
            </a:r>
            <a:endParaRPr lang="en-US" sz="1800" dirty="0" smtClean="0"/>
          </a:p>
          <a:p>
            <a:pPr marL="0" indent="0">
              <a:spcBef>
                <a:spcPts val="0"/>
              </a:spcBef>
              <a:buFontTx/>
              <a:buNone/>
            </a:pPr>
            <a:endParaRPr lang="en-US" sz="1800" b="1" dirty="0" smtClean="0">
              <a:solidFill>
                <a:srgbClr val="003591"/>
              </a:solidFill>
            </a:endParaRPr>
          </a:p>
          <a:p>
            <a:pPr marL="0" indent="0">
              <a:spcBef>
                <a:spcPts val="0"/>
              </a:spcBef>
              <a:buFontTx/>
              <a:buNone/>
            </a:pPr>
            <a:r>
              <a:rPr lang="en-US" sz="1800" b="1" dirty="0" smtClean="0">
                <a:solidFill>
                  <a:srgbClr val="003591"/>
                </a:solidFill>
              </a:rPr>
              <a:t>Daily Med: </a:t>
            </a:r>
          </a:p>
          <a:p>
            <a:pPr marL="0" indent="0">
              <a:spcBef>
                <a:spcPts val="0"/>
              </a:spcBef>
              <a:buFontTx/>
              <a:buNone/>
            </a:pPr>
            <a:r>
              <a:rPr lang="en-US" sz="1800" dirty="0" smtClean="0">
                <a:hlinkClick r:id="rId5"/>
              </a:rPr>
              <a:t>http://dailymed.nlm.nih.gov/dailymed/about.cfm</a:t>
            </a:r>
            <a:endParaRPr lang="en-US" sz="1800" dirty="0" smtClean="0"/>
          </a:p>
          <a:p>
            <a:pPr marL="0" indent="0">
              <a:spcBef>
                <a:spcPts val="0"/>
              </a:spcBef>
              <a:buFontTx/>
              <a:buNone/>
            </a:pPr>
            <a:endParaRPr lang="en-US" sz="1800" b="1" dirty="0" smtClean="0">
              <a:solidFill>
                <a:srgbClr val="003591"/>
              </a:solidFill>
            </a:endParaRPr>
          </a:p>
          <a:p>
            <a:pPr marL="0" indent="0">
              <a:spcBef>
                <a:spcPts val="0"/>
              </a:spcBef>
              <a:buFontTx/>
              <a:buNone/>
            </a:pPr>
            <a:r>
              <a:rPr lang="en-US" sz="1800" b="1" dirty="0" smtClean="0">
                <a:solidFill>
                  <a:srgbClr val="003591"/>
                </a:solidFill>
              </a:rPr>
              <a:t>Daily Med Mobile: </a:t>
            </a:r>
          </a:p>
          <a:p>
            <a:pPr marL="0" indent="0">
              <a:spcBef>
                <a:spcPts val="0"/>
              </a:spcBef>
              <a:buFontTx/>
              <a:buNone/>
            </a:pPr>
            <a:r>
              <a:rPr lang="en-US" sz="1800" dirty="0" smtClean="0">
                <a:hlinkClick r:id="rId6"/>
              </a:rPr>
              <a:t>http://dailymed.nlm.nih.gov/dailymed/mobile/index.cfm</a:t>
            </a:r>
            <a:endParaRPr lang="en-US" sz="1800" dirty="0" smtClean="0"/>
          </a:p>
          <a:p>
            <a:pPr marL="0" indent="0">
              <a:spcBef>
                <a:spcPts val="0"/>
              </a:spcBef>
              <a:buFontTx/>
              <a:buNone/>
            </a:pPr>
            <a:endParaRPr lang="en-US" sz="1800" b="1" dirty="0" smtClean="0">
              <a:solidFill>
                <a:srgbClr val="003591"/>
              </a:solidFill>
            </a:endParaRPr>
          </a:p>
          <a:p>
            <a:pPr marL="0" indent="0">
              <a:spcBef>
                <a:spcPts val="0"/>
              </a:spcBef>
              <a:buFontTx/>
              <a:buNone/>
            </a:pPr>
            <a:r>
              <a:rPr lang="en-US" sz="1800" b="1" dirty="0" smtClean="0">
                <a:solidFill>
                  <a:srgbClr val="003591"/>
                </a:solidFill>
              </a:rPr>
              <a:t>FDA Access Database:     </a:t>
            </a:r>
            <a:r>
              <a:rPr lang="en-US" sz="1800" b="1" dirty="0" smtClean="0"/>
              <a:t> </a:t>
            </a:r>
          </a:p>
          <a:p>
            <a:pPr marL="0" indent="0">
              <a:spcBef>
                <a:spcPts val="0"/>
              </a:spcBef>
              <a:buFontTx/>
              <a:buNone/>
            </a:pPr>
            <a:r>
              <a:rPr lang="en-US" sz="1800" dirty="0" smtClean="0">
                <a:hlinkClick r:id="rId7"/>
              </a:rPr>
              <a:t>http://labels.fda.gov/</a:t>
            </a:r>
            <a:endParaRPr lang="en-US" sz="1800" dirty="0" smtClean="0"/>
          </a:p>
          <a:p>
            <a:pPr marL="0" indent="0">
              <a:spcBef>
                <a:spcPts val="0"/>
              </a:spcBef>
              <a:buFontTx/>
              <a:buNone/>
            </a:pPr>
            <a:r>
              <a:rPr lang="en-US" sz="1800" dirty="0" smtClean="0"/>
              <a:t>		</a:t>
            </a:r>
            <a:endParaRPr lang="en-US" sz="1800" dirty="0"/>
          </a:p>
          <a:p>
            <a:pPr marL="0" indent="0">
              <a:spcBef>
                <a:spcPts val="0"/>
              </a:spcBef>
              <a:buFontTx/>
              <a:buNone/>
            </a:pPr>
            <a:r>
              <a:rPr lang="en-US" sz="1800" b="1" dirty="0" smtClean="0">
                <a:solidFill>
                  <a:srgbClr val="003591"/>
                </a:solidFill>
              </a:rPr>
              <a:t>Me:</a:t>
            </a:r>
            <a:endParaRPr lang="en-US" sz="1800" dirty="0"/>
          </a:p>
          <a:p>
            <a:pPr marL="0" indent="0">
              <a:spcBef>
                <a:spcPts val="0"/>
              </a:spcBef>
              <a:buFontTx/>
              <a:buNone/>
            </a:pPr>
            <a:r>
              <a:rPr lang="en-US" sz="1800" dirty="0" smtClean="0">
                <a:hlinkClick r:id="rId8"/>
              </a:rPr>
              <a:t>theresa.m.brunone@gsk.com</a:t>
            </a:r>
            <a:r>
              <a:rPr lang="en-US" sz="1800" dirty="0" smtClean="0"/>
              <a:t>	</a:t>
            </a:r>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1150016" y="4172802"/>
            <a:ext cx="1985055" cy="1101514"/>
          </a:xfrm>
        </p:spPr>
        <p:txBody>
          <a:bodyPr/>
          <a:lstStyle/>
          <a:p>
            <a:r>
              <a:rPr lang="en-US" dirty="0" smtClean="0"/>
              <a:t>Thank You</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smtClean="0"/>
              <a:t>Standards &amp; Supply Chains</a:t>
            </a:r>
            <a:endParaRPr lang="en-US" dirty="0"/>
          </a:p>
        </p:txBody>
      </p:sp>
      <p:sp>
        <p:nvSpPr>
          <p:cNvPr id="9" name="Content Placeholder 8"/>
          <p:cNvSpPr>
            <a:spLocks noGrp="1"/>
          </p:cNvSpPr>
          <p:nvPr>
            <p:ph sz="half" idx="1"/>
          </p:nvPr>
        </p:nvSpPr>
        <p:spPr>
          <a:xfrm>
            <a:off x="395288" y="1412875"/>
            <a:ext cx="4105274" cy="4726667"/>
          </a:xfrm>
        </p:spPr>
        <p:txBody>
          <a:bodyPr/>
          <a:lstStyle/>
          <a:p>
            <a:pPr lvl="0">
              <a:buClr>
                <a:srgbClr val="FF6600"/>
              </a:buClr>
            </a:pPr>
            <a:r>
              <a:rPr lang="en-US" sz="1800" b="0" dirty="0">
                <a:solidFill>
                  <a:srgbClr val="9A8B7D"/>
                </a:solidFill>
              </a:rPr>
              <a:t>Today’s environment is global</a:t>
            </a:r>
          </a:p>
          <a:p>
            <a:endParaRPr lang="en-US" dirty="0"/>
          </a:p>
          <a:p>
            <a:r>
              <a:rPr lang="en-US" dirty="0" smtClean="0"/>
              <a:t>FDA Says: “About 40% of finished drugs come from overseas, and 80% of the active pharmaceutical ingredients in medications sold in the United States are manufactured elsewhere.  Half of all medical devices used in this country are imported”</a:t>
            </a:r>
            <a:endParaRPr lang="en-US" dirty="0"/>
          </a:p>
        </p:txBody>
      </p:sp>
      <p:pic>
        <p:nvPicPr>
          <p:cNvPr id="12" name="Picture Placeholder 11" descr="Photo of a girl and her doll standing on a shoveled sidewalk." title="Girl in snow"/>
          <p:cNvPicPr>
            <a:picLocks noGrp="1" noChangeAspect="1"/>
          </p:cNvPicPr>
          <p:nvPr>
            <p:ph type="pic" sz="quarter" idx="15"/>
          </p:nvPr>
        </p:nvPicPr>
        <p:blipFill>
          <a:blip r:embed="rId2"/>
          <a:stretch>
            <a:fillRect/>
          </a:stretch>
        </p:blipFill>
        <p:spPr>
          <a:xfrm rot="5400000">
            <a:off x="4648200" y="1927027"/>
            <a:ext cx="4100513" cy="3075384"/>
          </a:xfr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2FE18977-94FB-415F-B497-03350E8854FC}" type="slidenum">
              <a:rPr lang="en-GB" smtClean="0"/>
              <a:pPr/>
              <a:t>20</a:t>
            </a:fld>
            <a:endParaRPr lang="en-GB" dirty="0"/>
          </a:p>
        </p:txBody>
      </p:sp>
      <p:sp>
        <p:nvSpPr>
          <p:cNvPr id="5" name="Date Placeholder 4"/>
          <p:cNvSpPr>
            <a:spLocks noGrp="1"/>
          </p:cNvSpPr>
          <p:nvPr>
            <p:ph type="dt" sz="half" idx="2"/>
          </p:nvPr>
        </p:nvSpPr>
        <p:spPr/>
        <p:txBody>
          <a:bodyPr/>
          <a:lstStyle/>
          <a:p>
            <a:r>
              <a:rPr lang="en-GB" smtClean="0"/>
              <a:t>00 Month 0000</a:t>
            </a:r>
            <a:endParaRPr lang="en-GB" dirty="0"/>
          </a:p>
        </p:txBody>
      </p:sp>
      <p:sp>
        <p:nvSpPr>
          <p:cNvPr id="6" name="Footer Placeholder 5"/>
          <p:cNvSpPr>
            <a:spLocks noGrp="1"/>
          </p:cNvSpPr>
          <p:nvPr>
            <p:ph type="ftr" sz="quarter" idx="3"/>
          </p:nvPr>
        </p:nvSpPr>
        <p:spPr/>
        <p:txBody>
          <a:bodyPr/>
          <a:lstStyle/>
          <a:p>
            <a:r>
              <a:rPr lang="en-GB" smtClean="0"/>
              <a:t>Presentation title in footer</a:t>
            </a:r>
            <a:endParaRPr lang="en-GB" dirty="0"/>
          </a:p>
        </p:txBody>
      </p:sp>
      <p:sp>
        <p:nvSpPr>
          <p:cNvPr id="8" name="Title 7"/>
          <p:cNvSpPr>
            <a:spLocks noGrp="1"/>
          </p:cNvSpPr>
          <p:nvPr>
            <p:ph type="title"/>
          </p:nvPr>
        </p:nvSpPr>
        <p:spPr>
          <a:xfrm>
            <a:off x="398462" y="3429001"/>
            <a:ext cx="5400000" cy="1723549"/>
          </a:xfrm>
        </p:spPr>
        <p:txBody>
          <a:bodyPr/>
          <a:lstStyle/>
          <a:p>
            <a:r>
              <a:rPr lang="en-US" dirty="0" smtClean="0"/>
              <a:t>Backup References</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066FE0-4F9D-4E1D-9E5E-59B8BBE35D74}" type="slidenum">
              <a:rPr lang="en-GB"/>
              <a:pPr/>
              <a:t>21</a:t>
            </a:fld>
            <a:endParaRPr lang="en-GB"/>
          </a:p>
        </p:txBody>
      </p:sp>
      <p:sp>
        <p:nvSpPr>
          <p:cNvPr id="5122" name="Rectangle 2"/>
          <p:cNvSpPr>
            <a:spLocks noGrp="1" noChangeArrowheads="1"/>
          </p:cNvSpPr>
          <p:nvPr>
            <p:ph type="title"/>
          </p:nvPr>
        </p:nvSpPr>
        <p:spPr/>
        <p:txBody>
          <a:bodyPr/>
          <a:lstStyle/>
          <a:p>
            <a:r>
              <a:rPr lang="en-GB" dirty="0"/>
              <a:t>IDMP Work Items Overview</a:t>
            </a:r>
          </a:p>
        </p:txBody>
      </p:sp>
      <p:sp>
        <p:nvSpPr>
          <p:cNvPr id="5123" name="Rectangle 3"/>
          <p:cNvSpPr>
            <a:spLocks noGrp="1" noChangeArrowheads="1"/>
          </p:cNvSpPr>
          <p:nvPr>
            <p:ph type="body" idx="1"/>
          </p:nvPr>
        </p:nvSpPr>
        <p:spPr>
          <a:xfrm>
            <a:off x="468313" y="1400175"/>
            <a:ext cx="8229600" cy="4899025"/>
          </a:xfrm>
        </p:spPr>
        <p:txBody>
          <a:bodyPr/>
          <a:lstStyle/>
          <a:p>
            <a:pPr marL="609600" indent="-609600">
              <a:lnSpc>
                <a:spcPct val="90000"/>
              </a:lnSpc>
              <a:buClr>
                <a:schemeClr val="tx1"/>
              </a:buClr>
              <a:buFontTx/>
              <a:buAutoNum type="arabicPeriod"/>
            </a:pPr>
            <a:r>
              <a:rPr lang="en-GB" dirty="0"/>
              <a:t>Health informatics – Identification of Medicinal Products – Data Elements and Structures for the Exchange of Regulated </a:t>
            </a:r>
            <a:r>
              <a:rPr lang="en-GB" i="1" dirty="0">
                <a:solidFill>
                  <a:schemeClr val="bg2"/>
                </a:solidFill>
              </a:rPr>
              <a:t>Medicinal Product</a:t>
            </a:r>
            <a:r>
              <a:rPr lang="en-GB" b="1" dirty="0">
                <a:solidFill>
                  <a:schemeClr val="accent2"/>
                </a:solidFill>
              </a:rPr>
              <a:t> </a:t>
            </a:r>
            <a:r>
              <a:rPr lang="en-GB" i="1" dirty="0">
                <a:solidFill>
                  <a:schemeClr val="bg2"/>
                </a:solidFill>
              </a:rPr>
              <a:t>Information </a:t>
            </a:r>
            <a:r>
              <a:rPr lang="en-GB" dirty="0"/>
              <a:t>for Drug Dictionaries </a:t>
            </a:r>
            <a:r>
              <a:rPr lang="en-GB" i="1" dirty="0"/>
              <a:t>(</a:t>
            </a:r>
            <a:r>
              <a:rPr lang="en-GB" i="1" dirty="0">
                <a:solidFill>
                  <a:schemeClr val="bg2"/>
                </a:solidFill>
              </a:rPr>
              <a:t>MPID</a:t>
            </a:r>
            <a:r>
              <a:rPr lang="en-GB" i="1" dirty="0"/>
              <a:t>)</a:t>
            </a:r>
            <a:r>
              <a:rPr lang="en-GB" dirty="0"/>
              <a:t> (</a:t>
            </a:r>
            <a:r>
              <a:rPr lang="en-GB" dirty="0" err="1"/>
              <a:t>prEN</a:t>
            </a:r>
            <a:r>
              <a:rPr lang="en-GB" dirty="0"/>
              <a:t> ISO 11615</a:t>
            </a:r>
            <a:r>
              <a:rPr lang="en-GB" dirty="0" smtClean="0"/>
              <a:t>)</a:t>
            </a:r>
            <a:endParaRPr lang="en-GB" sz="700" dirty="0"/>
          </a:p>
          <a:p>
            <a:pPr marL="609600" indent="-609600">
              <a:lnSpc>
                <a:spcPct val="90000"/>
              </a:lnSpc>
              <a:buClr>
                <a:schemeClr val="tx1"/>
              </a:buClr>
              <a:buFontTx/>
              <a:buAutoNum type="arabicPeriod" startAt="2"/>
            </a:pPr>
            <a:r>
              <a:rPr lang="en-GB" dirty="0"/>
              <a:t>Health informatics – Identification of Medicinal Products – Structures and Controlled Vocabularies for </a:t>
            </a:r>
            <a:r>
              <a:rPr lang="en-GB" i="1" dirty="0">
                <a:solidFill>
                  <a:schemeClr val="bg2"/>
                </a:solidFill>
              </a:rPr>
              <a:t>Ingredients (Substances)</a:t>
            </a:r>
            <a:r>
              <a:rPr lang="en-GB" dirty="0"/>
              <a:t> (</a:t>
            </a:r>
            <a:r>
              <a:rPr lang="en-GB" dirty="0" err="1"/>
              <a:t>prEN</a:t>
            </a:r>
            <a:r>
              <a:rPr lang="en-GB" dirty="0"/>
              <a:t> ISO 11238</a:t>
            </a:r>
            <a:r>
              <a:rPr lang="en-GB" dirty="0" smtClean="0"/>
              <a:t>)</a:t>
            </a:r>
            <a:endParaRPr lang="en-GB" sz="700" dirty="0"/>
          </a:p>
          <a:p>
            <a:pPr marL="609600" indent="-609600">
              <a:lnSpc>
                <a:spcPct val="90000"/>
              </a:lnSpc>
              <a:buClr>
                <a:schemeClr val="tx1"/>
              </a:buClr>
              <a:buFontTx/>
              <a:buAutoNum type="arabicPeriod" startAt="3"/>
            </a:pPr>
            <a:r>
              <a:rPr lang="en-GB" dirty="0"/>
              <a:t>Health informatics – Identification of Medicinal Products – Structures and Controlled Vocabularies for </a:t>
            </a:r>
            <a:r>
              <a:rPr lang="en-GB" i="1" dirty="0">
                <a:solidFill>
                  <a:schemeClr val="bg2"/>
                </a:solidFill>
              </a:rPr>
              <a:t>Pharmaceutical Product Identifiers (</a:t>
            </a:r>
            <a:r>
              <a:rPr lang="en-GB" i="1" dirty="0" err="1">
                <a:solidFill>
                  <a:schemeClr val="bg2"/>
                </a:solidFill>
              </a:rPr>
              <a:t>PhPIDs</a:t>
            </a:r>
            <a:r>
              <a:rPr lang="en-GB" i="1" dirty="0">
                <a:solidFill>
                  <a:schemeClr val="bg2"/>
                </a:solidFill>
              </a:rPr>
              <a:t>)</a:t>
            </a:r>
            <a:r>
              <a:rPr lang="en-GB" dirty="0"/>
              <a:t> (</a:t>
            </a:r>
            <a:r>
              <a:rPr lang="en-GB" dirty="0" err="1"/>
              <a:t>prEN</a:t>
            </a:r>
            <a:r>
              <a:rPr lang="en-GB" dirty="0"/>
              <a:t> ISO 11616</a:t>
            </a:r>
            <a:r>
              <a:rPr lang="en-GB" dirty="0" smtClean="0"/>
              <a:t>)</a:t>
            </a:r>
          </a:p>
          <a:p>
            <a:pPr marL="609600" indent="-609600">
              <a:lnSpc>
                <a:spcPct val="80000"/>
              </a:lnSpc>
              <a:buClr>
                <a:schemeClr val="tx1"/>
              </a:buClr>
              <a:buFontTx/>
              <a:buAutoNum type="arabicPeriod" startAt="4"/>
            </a:pPr>
            <a:r>
              <a:rPr lang="en-GB" dirty="0" smtClean="0"/>
              <a:t>Health informatics – Identification of Medicinal Products – Structures and Controlled Vocabularies for </a:t>
            </a:r>
            <a:r>
              <a:rPr lang="en-GB" i="1" dirty="0" smtClean="0">
                <a:solidFill>
                  <a:schemeClr val="bg2"/>
                </a:solidFill>
              </a:rPr>
              <a:t>Pharmaceutical Dose Forms, Units of Presentation and Routes of Administration</a:t>
            </a:r>
            <a:r>
              <a:rPr lang="en-GB" dirty="0" smtClean="0"/>
              <a:t> (</a:t>
            </a:r>
            <a:r>
              <a:rPr lang="en-GB" dirty="0" err="1" smtClean="0"/>
              <a:t>prEN</a:t>
            </a:r>
            <a:r>
              <a:rPr lang="en-GB" dirty="0" smtClean="0"/>
              <a:t> ISO 11239) </a:t>
            </a:r>
            <a:endParaRPr lang="en-GB" sz="800" dirty="0" smtClean="0"/>
          </a:p>
          <a:p>
            <a:pPr marL="609600" indent="-609600">
              <a:lnSpc>
                <a:spcPct val="80000"/>
              </a:lnSpc>
              <a:buClr>
                <a:schemeClr val="tx1"/>
              </a:buClr>
              <a:buFontTx/>
              <a:buAutoNum type="arabicPeriod" startAt="4"/>
            </a:pPr>
            <a:r>
              <a:rPr lang="en-GB" dirty="0" smtClean="0"/>
              <a:t>Health informatics – Identification of Medicinal Products – Structures and Controlled Vocabularies for </a:t>
            </a:r>
            <a:r>
              <a:rPr lang="en-GB" i="1" dirty="0" smtClean="0">
                <a:solidFill>
                  <a:schemeClr val="bg2"/>
                </a:solidFill>
              </a:rPr>
              <a:t>Units of Measurement</a:t>
            </a:r>
            <a:r>
              <a:rPr lang="en-GB" dirty="0" smtClean="0"/>
              <a:t> (</a:t>
            </a:r>
            <a:r>
              <a:rPr lang="en-GB" dirty="0" err="1" smtClean="0"/>
              <a:t>prEN</a:t>
            </a:r>
            <a:r>
              <a:rPr lang="en-GB" dirty="0" smtClean="0"/>
              <a:t> ISO 11240)</a:t>
            </a:r>
            <a:endParaRPr lang="en-GB" sz="800" dirty="0" smtClean="0"/>
          </a:p>
          <a:p>
            <a:pPr marL="609600" indent="-609600">
              <a:lnSpc>
                <a:spcPct val="80000"/>
              </a:lnSpc>
              <a:buClr>
                <a:schemeClr val="tx1"/>
              </a:buClr>
              <a:buFont typeface="Wingdings" pitchFamily="2" charset="2"/>
              <a:buAutoNum type="arabicPeriod" startAt="6"/>
            </a:pPr>
            <a:r>
              <a:rPr lang="en-GB" dirty="0" smtClean="0"/>
              <a:t>Health informatics – Structures and Controlled Vocabularies for </a:t>
            </a:r>
            <a:r>
              <a:rPr lang="en-GB" i="1" dirty="0" smtClean="0">
                <a:solidFill>
                  <a:schemeClr val="bg2"/>
                </a:solidFill>
              </a:rPr>
              <a:t>Laboratory Test Units</a:t>
            </a:r>
            <a:r>
              <a:rPr lang="en-GB" dirty="0" smtClean="0"/>
              <a:t> for the Reporting of Laboratory Results (</a:t>
            </a:r>
            <a:r>
              <a:rPr lang="en-GB" dirty="0" err="1" smtClean="0"/>
              <a:t>prEN</a:t>
            </a:r>
            <a:r>
              <a:rPr lang="en-GB" dirty="0" smtClean="0"/>
              <a:t> ISO 11595)</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Content Placeholder 2"/>
          <p:cNvSpPr>
            <a:spLocks noGrp="1"/>
          </p:cNvSpPr>
          <p:nvPr>
            <p:ph idx="1"/>
          </p:nvPr>
        </p:nvSpPr>
        <p:spPr>
          <a:xfrm>
            <a:off x="395536" y="1296237"/>
            <a:ext cx="8352928" cy="5013083"/>
          </a:xfrm>
        </p:spPr>
        <p:txBody>
          <a:bodyPr/>
          <a:lstStyle/>
          <a:p>
            <a:pPr marL="0" lvl="0" indent="0" algn="ctr">
              <a:spcBef>
                <a:spcPts val="1200"/>
              </a:spcBef>
              <a:buClr>
                <a:srgbClr val="FF6600"/>
              </a:buClr>
              <a:buNone/>
            </a:pPr>
            <a:r>
              <a:rPr lang="en-US" dirty="0">
                <a:solidFill>
                  <a:srgbClr val="9A8B7D"/>
                </a:solidFill>
              </a:rPr>
              <a:t>Today’s environment is global </a:t>
            </a:r>
            <a:r>
              <a:rPr lang="en-US" u="sng" dirty="0">
                <a:solidFill>
                  <a:srgbClr val="9A8B7D"/>
                </a:solidFill>
              </a:rPr>
              <a:t>and</a:t>
            </a:r>
            <a:r>
              <a:rPr lang="en-US" dirty="0">
                <a:solidFill>
                  <a:srgbClr val="9A8B7D"/>
                </a:solidFill>
              </a:rPr>
              <a:t> </a:t>
            </a:r>
            <a:r>
              <a:rPr lang="en-US" dirty="0" smtClean="0">
                <a:solidFill>
                  <a:srgbClr val="9A8B7D"/>
                </a:solidFill>
              </a:rPr>
              <a:t>mobile</a:t>
            </a:r>
            <a:endParaRPr lang="en-US" sz="2800" dirty="0"/>
          </a:p>
          <a:p>
            <a:pPr marL="0" lvl="0" indent="0" algn="ctr">
              <a:spcBef>
                <a:spcPts val="1200"/>
              </a:spcBef>
              <a:buClr>
                <a:srgbClr val="FF6600"/>
              </a:buClr>
              <a:buNone/>
            </a:pPr>
            <a:endParaRPr lang="en-US" sz="1400" dirty="0"/>
          </a:p>
          <a:p>
            <a:pPr algn="ctr">
              <a:buFontTx/>
              <a:buNone/>
            </a:pPr>
            <a:r>
              <a:rPr lang="en-US" sz="2800" dirty="0" smtClean="0"/>
              <a:t>“Google estimates that in 2011, 26% of </a:t>
            </a:r>
            <a:r>
              <a:rPr lang="en-US" sz="2800" dirty="0" err="1" smtClean="0"/>
              <a:t>pharma</a:t>
            </a:r>
            <a:r>
              <a:rPr lang="en-US" sz="2800" dirty="0" smtClean="0"/>
              <a:t> prescription searches were done on mobile devices, and this number is growing every day, according to Katie </a:t>
            </a:r>
            <a:r>
              <a:rPr lang="en-US" sz="2800" dirty="0" err="1" smtClean="0"/>
              <a:t>Mihelich</a:t>
            </a:r>
            <a:r>
              <a:rPr lang="en-US" sz="2800" dirty="0" smtClean="0"/>
              <a:t>, VP, account services, Siren Interactive.”   </a:t>
            </a:r>
          </a:p>
          <a:p>
            <a:pPr algn="ctr">
              <a:buFontTx/>
              <a:buNone/>
            </a:pPr>
            <a:endParaRPr lang="en-US" sz="2800" dirty="0" smtClean="0"/>
          </a:p>
          <a:p>
            <a:pPr algn="ctr">
              <a:buFontTx/>
              <a:buNone/>
            </a:pPr>
            <a:endParaRPr lang="en-US" sz="2800" dirty="0" smtClean="0"/>
          </a:p>
          <a:p>
            <a:pPr algn="r">
              <a:buFontTx/>
              <a:buNone/>
            </a:pPr>
            <a:r>
              <a:rPr lang="en-US" sz="2000" dirty="0" smtClean="0"/>
              <a:t>[page 26, </a:t>
            </a:r>
            <a:r>
              <a:rPr lang="en-US" sz="2000" dirty="0" err="1" smtClean="0"/>
              <a:t>Pharmavoice</a:t>
            </a:r>
            <a:r>
              <a:rPr lang="en-US" sz="2000" dirty="0" smtClean="0"/>
              <a:t> (</a:t>
            </a:r>
            <a:r>
              <a:rPr lang="en-US" sz="2000" u="sng" dirty="0" smtClean="0">
                <a:hlinkClick r:id="rId2"/>
              </a:rPr>
              <a:t>http://www.pharmavoice.com/</a:t>
            </a:r>
            <a:r>
              <a:rPr lang="en-US" sz="2000" dirty="0" smtClean="0"/>
              <a:t>) June 2012]</a:t>
            </a:r>
          </a:p>
        </p:txBody>
      </p:sp>
      <p:sp>
        <p:nvSpPr>
          <p:cNvPr id="3" name="Title 2"/>
          <p:cNvSpPr>
            <a:spLocks noGrp="1"/>
          </p:cNvSpPr>
          <p:nvPr>
            <p:ph type="title"/>
          </p:nvPr>
        </p:nvSpPr>
        <p:spPr/>
        <p:txBody>
          <a:bodyPr/>
          <a:lstStyle/>
          <a:p>
            <a:pPr rtl="0" eaLnBrk="1" fontAlgn="auto" latinLnBrk="0" hangingPunct="1"/>
            <a:r>
              <a:rPr lang="en-US" sz="2200" b="1" i="0" kern="1200" spc="0" baseline="0" dirty="0" smtClean="0">
                <a:ln>
                  <a:noFill/>
                </a:ln>
                <a:solidFill>
                  <a:srgbClr val="FF6600"/>
                </a:solidFill>
                <a:effectLst/>
                <a:latin typeface="Arial"/>
              </a:rPr>
              <a:t>Standards &amp; Information </a:t>
            </a:r>
            <a:r>
              <a:rPr lang="en-US" sz="2200" b="1" i="0" kern="1200" spc="0" baseline="0" dirty="0" err="1" smtClean="0">
                <a:ln>
                  <a:noFill/>
                </a:ln>
                <a:solidFill>
                  <a:srgbClr val="FF6600"/>
                </a:solidFill>
                <a:effectLst/>
                <a:latin typeface="Arial"/>
              </a:rPr>
              <a:t>Retrievability</a:t>
            </a:r>
            <a:endParaRPr lang="en-US" dirty="0" smtClean="0">
              <a:effectLst/>
            </a:endParaRP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smtClean="0"/>
              <a:t>The Nice Thing About Standards . . . </a:t>
            </a:r>
            <a:r>
              <a:rPr lang="en-US" sz="1400" dirty="0" smtClean="0"/>
              <a:t>(1/2)</a:t>
            </a:r>
            <a:endParaRPr lang="en-US" sz="1400" dirty="0"/>
          </a:p>
        </p:txBody>
      </p:sp>
      <p:sp>
        <p:nvSpPr>
          <p:cNvPr id="6" name="Content Placeholder 5"/>
          <p:cNvSpPr>
            <a:spLocks noGrp="1"/>
          </p:cNvSpPr>
          <p:nvPr>
            <p:ph idx="1"/>
          </p:nvPr>
        </p:nvSpPr>
        <p:spPr/>
        <p:txBody>
          <a:bodyPr/>
          <a:lstStyle/>
          <a:p>
            <a:pPr marL="0" lvl="0" indent="0">
              <a:buClr>
                <a:srgbClr val="FF6600"/>
              </a:buClr>
              <a:buNone/>
            </a:pPr>
            <a:r>
              <a:rPr lang="en-US" sz="1800" dirty="0">
                <a:solidFill>
                  <a:srgbClr val="9A8B7D"/>
                </a:solidFill>
              </a:rPr>
              <a:t>“is that there are so many to choose from” … Andrew </a:t>
            </a:r>
            <a:r>
              <a:rPr lang="en-US" sz="1800" dirty="0" err="1">
                <a:solidFill>
                  <a:srgbClr val="9A8B7D"/>
                </a:solidFill>
              </a:rPr>
              <a:t>Tanenbaum</a:t>
            </a:r>
            <a:r>
              <a:rPr lang="en-US" sz="1800" dirty="0">
                <a:solidFill>
                  <a:srgbClr val="9A8B7D"/>
                </a:solidFill>
              </a:rPr>
              <a:t> </a:t>
            </a:r>
            <a:endParaRPr lang="en-US" sz="1800" dirty="0" smtClean="0">
              <a:solidFill>
                <a:srgbClr val="9A8B7D"/>
              </a:solidFill>
            </a:endParaRPr>
          </a:p>
          <a:p>
            <a:pPr marL="0" lvl="0" indent="0">
              <a:buClr>
                <a:srgbClr val="FF6600"/>
              </a:buClr>
              <a:buNone/>
            </a:pPr>
            <a:endParaRPr lang="en-US" sz="1800" dirty="0">
              <a:solidFill>
                <a:srgbClr val="9A8B7D"/>
              </a:solidFill>
            </a:endParaRPr>
          </a:p>
          <a:p>
            <a:r>
              <a:rPr lang="en-US" sz="1800" dirty="0" smtClean="0"/>
              <a:t>Global </a:t>
            </a:r>
            <a:r>
              <a:rPr lang="en-US" sz="1800" dirty="0"/>
              <a:t>standards where feasible</a:t>
            </a:r>
          </a:p>
          <a:p>
            <a:r>
              <a:rPr lang="en-US" sz="1800" dirty="0"/>
              <a:t>Accessible terminology and tools</a:t>
            </a:r>
          </a:p>
          <a:p>
            <a:pPr lvl="1"/>
            <a:r>
              <a:rPr lang="en-US" sz="1800" dirty="0"/>
              <a:t>Auto-updates when requested</a:t>
            </a:r>
          </a:p>
          <a:p>
            <a:pPr lvl="1"/>
            <a:r>
              <a:rPr lang="en-US" sz="1800" dirty="0"/>
              <a:t>Versioning key to interoperability</a:t>
            </a:r>
          </a:p>
          <a:p>
            <a:r>
              <a:rPr lang="en-US" sz="1800" dirty="0"/>
              <a:t>Data Models</a:t>
            </a:r>
          </a:p>
          <a:p>
            <a:pPr lvl="1"/>
            <a:r>
              <a:rPr lang="en-US" sz="1800" dirty="0"/>
              <a:t>For process (logical models)</a:t>
            </a:r>
          </a:p>
          <a:p>
            <a:pPr lvl="1"/>
            <a:r>
              <a:rPr lang="en-US" sz="1800" dirty="0"/>
              <a:t>For data flow (messages)</a:t>
            </a:r>
          </a:p>
          <a:p>
            <a:pPr lvl="1"/>
            <a:r>
              <a:rPr lang="en-US" sz="1800" dirty="0"/>
              <a:t>For archive (database design)</a:t>
            </a:r>
          </a:p>
          <a:p>
            <a:r>
              <a:rPr lang="en-US" sz="1800" dirty="0"/>
              <a:t>Documentation/Implementation Guides</a:t>
            </a:r>
          </a:p>
          <a:p>
            <a:pPr lvl="1"/>
            <a:r>
              <a:rPr lang="en-US" sz="1800" dirty="0"/>
              <a:t>On-line and clear</a:t>
            </a:r>
          </a:p>
          <a:p>
            <a:pPr lvl="1"/>
            <a:r>
              <a:rPr lang="en-US" sz="1800" dirty="0"/>
              <a:t>Reduce risk of incompatible </a:t>
            </a:r>
            <a:r>
              <a:rPr lang="en-US" sz="1800" dirty="0" smtClean="0"/>
              <a:t>implementations</a:t>
            </a:r>
            <a:endParaRPr lang="en-US" sz="18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pPr rtl="0" eaLnBrk="1" fontAlgn="auto" latinLnBrk="0" hangingPunct="1"/>
            <a:r>
              <a:rPr lang="en-US" sz="2400" b="1" i="0" kern="1200" spc="0" baseline="0" dirty="0" smtClean="0">
                <a:ln>
                  <a:noFill/>
                </a:ln>
                <a:solidFill>
                  <a:srgbClr val="FF6600"/>
                </a:solidFill>
                <a:effectLst/>
                <a:latin typeface="Arial"/>
              </a:rPr>
              <a:t>The Nice Thing About Standards . . .</a:t>
            </a:r>
            <a:r>
              <a:rPr lang="en-US" sz="1200" b="1" i="0" kern="1200" spc="0" baseline="0" dirty="0" smtClean="0">
                <a:ln>
                  <a:noFill/>
                </a:ln>
                <a:solidFill>
                  <a:srgbClr val="FF6600"/>
                </a:solidFill>
                <a:effectLst/>
                <a:latin typeface="Arial"/>
              </a:rPr>
              <a:t>(2/2)</a:t>
            </a:r>
            <a:endParaRPr lang="en-US" sz="1200" dirty="0" smtClean="0">
              <a:effectLst/>
            </a:endParaRPr>
          </a:p>
        </p:txBody>
      </p:sp>
      <p:pic>
        <p:nvPicPr>
          <p:cNvPr id="6" name="Content Placeholder 5" descr="Domain graphic showing the flow of information between government, pharma industry, and healthcare communities." title="Standards Domain"/>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64572" y="1215850"/>
            <a:ext cx="8387542" cy="5272727"/>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395536" y="1412776"/>
            <a:ext cx="8352928" cy="3406874"/>
          </a:xfrm>
        </p:spPr>
        <p:txBody>
          <a:bodyPr>
            <a:noAutofit/>
          </a:bodyPr>
          <a:lstStyle/>
          <a:p>
            <a:r>
              <a:rPr lang="en-US" sz="2400" dirty="0" smtClean="0"/>
              <a:t>SPL is an HL7 standard and an ANSI standard</a:t>
            </a:r>
          </a:p>
          <a:p>
            <a:r>
              <a:rPr lang="en-US" sz="2400" dirty="0" smtClean="0"/>
              <a:t>Term lists for some controlled vocabulary are available via US government databases (NCI, NDF-RT)</a:t>
            </a:r>
          </a:p>
          <a:p>
            <a:r>
              <a:rPr lang="en-US" sz="2400" dirty="0" smtClean="0"/>
              <a:t>Plans for SPL indexing relied on SNOMED terms (also stored in NDF-RT)</a:t>
            </a:r>
          </a:p>
          <a:p>
            <a:r>
              <a:rPr lang="en-US" sz="2400" dirty="0" smtClean="0"/>
              <a:t>ISO IDMP &amp; SPL are closely related</a:t>
            </a:r>
          </a:p>
          <a:p>
            <a:r>
              <a:rPr lang="en-US" sz="2400" dirty="0" smtClean="0"/>
              <a:t>Substance Registration System (UNII) can be used in IDMP</a:t>
            </a:r>
          </a:p>
        </p:txBody>
      </p:sp>
      <p:sp>
        <p:nvSpPr>
          <p:cNvPr id="2" name="Title 1"/>
          <p:cNvSpPr>
            <a:spLocks noGrp="1"/>
          </p:cNvSpPr>
          <p:nvPr>
            <p:ph type="title"/>
          </p:nvPr>
        </p:nvSpPr>
        <p:spPr>
          <a:xfrm>
            <a:off x="395536" y="360363"/>
            <a:ext cx="7416824" cy="369332"/>
          </a:xfrm>
        </p:spPr>
        <p:txBody>
          <a:bodyPr/>
          <a:lstStyle/>
          <a:p>
            <a:pPr marR="0" rtl="0"/>
            <a:r>
              <a:rPr lang="en-US" sz="2400" b="1" baseline="0" dirty="0" smtClean="0">
                <a:solidFill>
                  <a:srgbClr val="FF6600"/>
                </a:solidFill>
              </a:rPr>
              <a:t>Standards – SPL Related</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95536" y="1412776"/>
            <a:ext cx="8352928" cy="3206849"/>
          </a:xfrm>
        </p:spPr>
        <p:txBody>
          <a:bodyPr/>
          <a:lstStyle/>
          <a:p>
            <a:r>
              <a:rPr lang="en-US" sz="2400" dirty="0" smtClean="0"/>
              <a:t>Can increase accuracy by reducing redundant storage of metadata</a:t>
            </a:r>
          </a:p>
          <a:p>
            <a:r>
              <a:rPr lang="en-US" sz="2400" dirty="0" smtClean="0"/>
              <a:t>Can increase complexity if users of each system aren’t aware that changes in one system can affect others</a:t>
            </a:r>
          </a:p>
          <a:p>
            <a:r>
              <a:rPr lang="en-US" sz="2400" dirty="0" smtClean="0"/>
              <a:t>For global systems, product nomenclature can be tricky</a:t>
            </a:r>
          </a:p>
          <a:p>
            <a:pPr lvl="1"/>
            <a:r>
              <a:rPr lang="en-US" sz="1800" dirty="0" smtClean="0"/>
              <a:t>Different standards for name of active ingredient</a:t>
            </a:r>
          </a:p>
          <a:p>
            <a:pPr lvl="1"/>
            <a:r>
              <a:rPr lang="en-US" sz="1800" dirty="0" smtClean="0"/>
              <a:t>Multiple trade or proprietary names</a:t>
            </a:r>
          </a:p>
          <a:p>
            <a:pPr lvl="1"/>
            <a:r>
              <a:rPr lang="en-US" sz="1800" dirty="0" smtClean="0"/>
              <a:t>Same term with different identification</a:t>
            </a:r>
            <a:endParaRPr lang="en-US" sz="1800" dirty="0"/>
          </a:p>
        </p:txBody>
      </p:sp>
      <p:sp>
        <p:nvSpPr>
          <p:cNvPr id="3" name="Title 2"/>
          <p:cNvSpPr>
            <a:spLocks noGrp="1"/>
          </p:cNvSpPr>
          <p:nvPr>
            <p:ph type="title"/>
          </p:nvPr>
        </p:nvSpPr>
        <p:spPr/>
        <p:txBody>
          <a:bodyPr/>
          <a:lstStyle/>
          <a:p>
            <a:pPr rtl="0" eaLnBrk="1" fontAlgn="auto" latinLnBrk="0" hangingPunct="1"/>
            <a:r>
              <a:rPr lang="en-US" sz="2400" b="1" i="0" kern="1200" spc="0" baseline="0" dirty="0" smtClean="0">
                <a:ln>
                  <a:noFill/>
                </a:ln>
                <a:solidFill>
                  <a:srgbClr val="FF6600"/>
                </a:solidFill>
                <a:effectLst/>
                <a:latin typeface="Arial"/>
              </a:rPr>
              <a:t>Linked Systems. . .</a:t>
            </a:r>
            <a:endParaRPr lang="en-US" dirty="0" smtClean="0">
              <a:effectLst/>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98462" y="3429001"/>
            <a:ext cx="5400000" cy="2154436"/>
          </a:xfrm>
        </p:spPr>
        <p:txBody>
          <a:bodyPr/>
          <a:lstStyle/>
          <a:p>
            <a:r>
              <a:rPr lang="en-US" dirty="0" smtClean="0"/>
              <a:t>Identifying products:</a:t>
            </a:r>
            <a:br>
              <a:rPr lang="en-US" dirty="0" smtClean="0"/>
            </a:br>
            <a:r>
              <a:rPr lang="en-US" dirty="0" smtClean="0"/>
              <a:t>Sounds simple…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marR="0" rtl="0"/>
            <a:r>
              <a:rPr lang="en-US" b="1" baseline="0" dirty="0" smtClean="0">
                <a:solidFill>
                  <a:srgbClr val="365F91"/>
                </a:solidFill>
                <a:latin typeface="Times New Roman"/>
              </a:rPr>
              <a:t>A product – in a photo of a tangible object</a:t>
            </a:r>
          </a:p>
        </p:txBody>
      </p:sp>
      <p:sp>
        <p:nvSpPr>
          <p:cNvPr id="4" name="Rectangle 4"/>
          <p:cNvSpPr>
            <a:spLocks noGrp="1" noChangeArrowheads="1"/>
          </p:cNvSpPr>
          <p:nvPr>
            <p:ph sz="half" idx="1"/>
          </p:nvPr>
        </p:nvSpPr>
        <p:spPr bwMode="auto">
          <a:xfrm>
            <a:off x="395288" y="1412875"/>
            <a:ext cx="8522570" cy="800219"/>
          </a:xfrm>
          <a:prstGeom prst="rect">
            <a:avLst/>
          </a:prstGeom>
          <a:noFill/>
          <a:ln w="9525">
            <a:noFill/>
            <a:miter lim="800000"/>
            <a:headEnd/>
            <a:tailEnd/>
          </a:ln>
        </p:spPr>
        <p:txBody>
          <a:bodyPr wrap="square">
            <a:spAutoFit/>
          </a:bodyPr>
          <a:lstStyle/>
          <a:p>
            <a:pPr algn="ctr">
              <a:buNone/>
            </a:pPr>
            <a:r>
              <a:rPr lang="en-US" sz="2800" dirty="0">
                <a:solidFill>
                  <a:schemeClr val="tx1"/>
                </a:solidFill>
                <a:latin typeface="Calibri" pitchFamily="34" charset="0"/>
              </a:rPr>
              <a:t>SPLIMAGE File Specification v3.02</a:t>
            </a:r>
            <a:r>
              <a:rPr lang="en-US" sz="2400" dirty="0">
                <a:solidFill>
                  <a:schemeClr val="tx1"/>
                </a:solidFill>
                <a:latin typeface="Calibri" pitchFamily="34" charset="0"/>
                <a:hlinkClick r:id="rId2"/>
              </a:rPr>
              <a:t/>
            </a:r>
            <a:br>
              <a:rPr lang="en-US" sz="2400" dirty="0">
                <a:solidFill>
                  <a:schemeClr val="tx1"/>
                </a:solidFill>
                <a:latin typeface="Calibri" pitchFamily="34" charset="0"/>
                <a:hlinkClick r:id="rId2"/>
              </a:rPr>
            </a:br>
            <a:r>
              <a:rPr lang="en-US" sz="2400" dirty="0">
                <a:latin typeface="Calibri" pitchFamily="34" charset="0"/>
                <a:hlinkClick r:id="rId2"/>
              </a:rPr>
              <a:t>http://dailymed.nlm.nih.gov/dailymed/splimagesspec.cfm</a:t>
            </a:r>
            <a:r>
              <a:rPr lang="en-US" sz="2400" dirty="0">
                <a:latin typeface="Calibri" pitchFamily="34" charset="0"/>
              </a:rPr>
              <a:t> </a:t>
            </a:r>
            <a:endParaRPr lang="en-US" sz="2400" dirty="0" smtClean="0">
              <a:latin typeface="Calibri" pitchFamily="34" charset="0"/>
            </a:endParaRPr>
          </a:p>
        </p:txBody>
      </p:sp>
      <p:sp>
        <p:nvSpPr>
          <p:cNvPr id="11" name="Text Placeholder 10"/>
          <p:cNvSpPr>
            <a:spLocks noGrp="1"/>
          </p:cNvSpPr>
          <p:nvPr>
            <p:ph type="body" sz="quarter" idx="13"/>
          </p:nvPr>
        </p:nvSpPr>
        <p:spPr/>
        <p:txBody>
          <a:bodyPr/>
          <a:lstStyle/>
          <a:p>
            <a:endParaRPr lang="en-US"/>
          </a:p>
        </p:txBody>
      </p:sp>
      <p:pic>
        <p:nvPicPr>
          <p:cNvPr id="14" name="Picture 2" descr="Photo of a pill. The pill is circular, orange-like color, and has GS NX3 25 imprint." title="Pill image"/>
          <p:cNvPicPr>
            <a:picLocks noGrp="1" noChangeAspect="1" noChangeArrowheads="1"/>
          </p:cNvPicPr>
          <p:nvPr>
            <p:ph sz="half" idx="2"/>
          </p:nvPr>
        </p:nvPicPr>
        <p:blipFill>
          <a:blip r:embed="rId3" cstate="print"/>
          <a:stretch>
            <a:fillRect/>
          </a:stretch>
        </p:blipFill>
        <p:spPr bwMode="auto">
          <a:xfrm>
            <a:off x="2008393" y="2291826"/>
            <a:ext cx="5336304" cy="400222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GSK_PowerPoint_4x3_Template_light">
  <a:themeElements>
    <a:clrScheme name="GSK 2013">
      <a:dk1>
        <a:srgbClr val="9A8B7D"/>
      </a:dk1>
      <a:lt1>
        <a:srgbClr val="FFFFFF"/>
      </a:lt1>
      <a:dk2>
        <a:srgbClr val="C9C1B8"/>
      </a:dk2>
      <a:lt2>
        <a:srgbClr val="FF6600"/>
      </a:lt2>
      <a:accent1>
        <a:srgbClr val="BE0077"/>
      </a:accent1>
      <a:accent2>
        <a:srgbClr val="007BC3"/>
      </a:accent2>
      <a:accent3>
        <a:srgbClr val="DF321B"/>
      </a:accent3>
      <a:accent4>
        <a:srgbClr val="4A8322"/>
      </a:accent4>
      <a:accent5>
        <a:srgbClr val="00B6C9"/>
      </a:accent5>
      <a:accent6>
        <a:srgbClr val="FF6600"/>
      </a:accent6>
      <a:hlink>
        <a:srgbClr val="F7511B"/>
      </a:hlink>
      <a:folHlink>
        <a:srgbClr val="808080"/>
      </a:folHlink>
    </a:clrScheme>
    <a:fontScheme name="GSK">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defRPr sz="1600" dirty="0" smtClean="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3F4D54D2E508241A84BBAF482CFD7C5" ma:contentTypeVersion="0" ma:contentTypeDescription="Create a new document." ma:contentTypeScope="" ma:versionID="0a0eee634d8c455e7f9090526e64bea1">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892931-805D-4F45-B4FC-26433692B203}">
  <ds:schemaRefs>
    <ds:schemaRef ds:uri="http://purl.org/dc/elements/1.1/"/>
    <ds:schemaRef ds:uri="http://schemas.openxmlformats.org/package/2006/metadata/core-properties"/>
    <ds:schemaRef ds:uri="http://schemas.microsoft.com/office/2006/metadata/properties"/>
    <ds:schemaRef ds:uri="http://schemas.microsoft.com/office/infopath/2007/PartnerControls"/>
    <ds:schemaRef ds:uri="http://schemas.microsoft.com/office/2006/documentManagement/types"/>
    <ds:schemaRef ds:uri="http://purl.org/dc/dcmitype/"/>
    <ds:schemaRef ds:uri="http://www.w3.org/XML/1998/namespace"/>
    <ds:schemaRef ds:uri="http://purl.org/dc/terms/"/>
  </ds:schemaRefs>
</ds:datastoreItem>
</file>

<file path=customXml/itemProps2.xml><?xml version="1.0" encoding="utf-8"?>
<ds:datastoreItem xmlns:ds="http://schemas.openxmlformats.org/officeDocument/2006/customXml" ds:itemID="{84A5CAB5-3D85-4794-ADB5-DFD2281A908A}">
  <ds:schemaRefs>
    <ds:schemaRef ds:uri="http://schemas.microsoft.com/sharepoint/v3/contenttype/forms"/>
  </ds:schemaRefs>
</ds:datastoreItem>
</file>

<file path=customXml/itemProps3.xml><?xml version="1.0" encoding="utf-8"?>
<ds:datastoreItem xmlns:ds="http://schemas.openxmlformats.org/officeDocument/2006/customXml" ds:itemID="{634B4546-FBC7-4183-99C4-EFAB04CA921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GSK_PowerPoint_4x3_Template_light</Template>
  <TotalTime>508</TotalTime>
  <Words>1444</Words>
  <Application>Microsoft Office PowerPoint</Application>
  <PresentationFormat>On-screen Show (4:3)</PresentationFormat>
  <Paragraphs>172</Paragraphs>
  <Slides>21</Slides>
  <Notes>2</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GSK_PowerPoint_4x3_Template_light</vt:lpstr>
      <vt:lpstr>SPL:  Brand Industry Challenges &amp; Opportunities</vt:lpstr>
      <vt:lpstr>Standards &amp; Supply Chains</vt:lpstr>
      <vt:lpstr>Standards &amp; Information Retrievability</vt:lpstr>
      <vt:lpstr>The Nice Thing About Standards . . . (1/2)</vt:lpstr>
      <vt:lpstr>The Nice Thing About Standards . . .(2/2)</vt:lpstr>
      <vt:lpstr>Standards – SPL Related</vt:lpstr>
      <vt:lpstr>Linked Systems. . .</vt:lpstr>
      <vt:lpstr>Identifying products: Sounds simple… </vt:lpstr>
      <vt:lpstr>A product – in a photo of a tangible object</vt:lpstr>
      <vt:lpstr>Example:  We know it as POTIGA</vt:lpstr>
      <vt:lpstr>One Substance, Many Forms</vt:lpstr>
      <vt:lpstr>Symbols used on Labels</vt:lpstr>
      <vt:lpstr>In addition to text …</vt:lpstr>
      <vt:lpstr>International Medication Safety Network - Recommendation</vt:lpstr>
      <vt:lpstr>Personalized Labeling?</vt:lpstr>
      <vt:lpstr>Personalization of Drug Labels (Jon Duke slide) </vt:lpstr>
      <vt:lpstr>The Regenstrief Experience (modified Jon Duke slide) </vt:lpstr>
      <vt:lpstr>Key Resources</vt:lpstr>
      <vt:lpstr>Thank You</vt:lpstr>
      <vt:lpstr>Backup References</vt:lpstr>
      <vt:lpstr>IDMP Work Items Overview</vt:lpstr>
    </vt:vector>
  </TitlesOfParts>
  <Company>GlaxoSmithKline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SPL:  Brand Industry Challenges &amp; Opportunities</dc:title>
  <dc:subject>Brand drug industry challenges and opportunities with SPLs</dc:subject>
  <dc:creator>GlaxoSmithKline</dc:creator>
  <cp:lastModifiedBy>NLM01792342TEST</cp:lastModifiedBy>
  <cp:revision>19</cp:revision>
  <dcterms:created xsi:type="dcterms:W3CDTF">2013-10-22T16:45:51Z</dcterms:created>
  <dcterms:modified xsi:type="dcterms:W3CDTF">2013-11-05T19:14:34Z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0x01010073F4D54D2E508241A84BBAF482CFD7C5</vt:lpwstr>
  </property>
</Properties>
</file>