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1" r:id="rId6"/>
    <p:sldId id="262" r:id="rId7"/>
    <p:sldId id="264" r:id="rId8"/>
    <p:sldId id="265" r:id="rId9"/>
    <p:sldId id="258" r:id="rId10"/>
    <p:sldId id="273" r:id="rId11"/>
    <p:sldId id="267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 autoAdjust="0"/>
    <p:restoredTop sz="86471" autoAdjust="0"/>
  </p:normalViewPr>
  <p:slideViewPr>
    <p:cSldViewPr snapToGrid="0">
      <p:cViewPr varScale="1">
        <p:scale>
          <a:sx n="98" d="100"/>
          <a:sy n="98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5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7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6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4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0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2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0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F1BD4-947A-4136-91AC-FB0AAB6F78AE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00997-C2B8-437E-8233-20BF81D4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7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Indexing SPL Data in Clinical Decision Support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Dr. med. A. Leander Fontaine</a:t>
            </a:r>
            <a:br>
              <a:rPr lang="en-US" dirty="0" smtClean="0"/>
            </a:br>
            <a:r>
              <a:rPr lang="en-US" dirty="0" err="1" smtClean="0"/>
              <a:t>Pharmiceutics</a:t>
            </a:r>
            <a:r>
              <a:rPr lang="en-US" dirty="0" smtClean="0"/>
              <a:t> LLC</a:t>
            </a:r>
          </a:p>
          <a:p>
            <a:r>
              <a:rPr lang="en-US" dirty="0" smtClean="0"/>
              <a:t>Oct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7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Step 2:</a:t>
            </a:r>
            <a:r>
              <a:rPr lang="en-US" dirty="0" smtClean="0"/>
              <a:t> Indexing of indications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One reason to index indications early on: Later indexed elements (e.g., contraindications) may be </a:t>
            </a:r>
            <a:br>
              <a:rPr lang="en-US" dirty="0"/>
            </a:br>
            <a:r>
              <a:rPr lang="en-US" dirty="0"/>
              <a:t>indication-specific.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Phased implementation of SPL indexing</a:t>
            </a:r>
            <a:r>
              <a:rPr lang="en-US" sz="3200" b="1" dirty="0"/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(2/2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501000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SPL clinical information model is extremely powerful and permits a detailed capture of concepts and their relationships.</a:t>
            </a:r>
          </a:p>
          <a:p>
            <a:pPr marL="0" indent="0">
              <a:buNone/>
            </a:pPr>
            <a:r>
              <a:rPr lang="en-US" sz="2400" dirty="0" smtClean="0"/>
              <a:t>For example, the following could be captured and coded in full: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“PRODUCT is indicated for reducing </a:t>
            </a:r>
            <a:r>
              <a:rPr lang="en-US" dirty="0"/>
              <a:t>the risk of thrombotic stroke in patients who had stroke precursors or a completed thrombotic stroke. To be reserved for patients with aspirin </a:t>
            </a:r>
            <a:r>
              <a:rPr lang="en-US" dirty="0" smtClean="0"/>
              <a:t>intolerance or </a:t>
            </a:r>
            <a:r>
              <a:rPr lang="en-US" dirty="0"/>
              <a:t>allergy, or who have failed aspirin therapy</a:t>
            </a:r>
            <a:r>
              <a:rPr lang="en-US" dirty="0" smtClean="0"/>
              <a:t>.”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Prudent restriction of indexing detail </a:t>
            </a:r>
            <a:r>
              <a:rPr lang="en-US" sz="2000" b="1" dirty="0">
                <a:solidFill>
                  <a:prstClr val="black"/>
                </a:solidFill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</a:rPr>
              <a:t>1/3)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4165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From FDA’s 2010 indexing SPL FR notice:</a:t>
            </a:r>
          </a:p>
          <a:p>
            <a:pPr marL="0" indent="0">
              <a:buNone/>
            </a:pPr>
            <a:endParaRPr lang="en-US" sz="2400" dirty="0" smtClean="0"/>
          </a:p>
          <a:p>
            <a:pPr marL="342900" indent="-342900"/>
            <a:r>
              <a:rPr lang="en-US" sz="2400" dirty="0" smtClean="0"/>
              <a:t>FDA’s current intent is to index the basic indication concepts without the more specific usage and limitations of use information. </a:t>
            </a:r>
          </a:p>
          <a:p>
            <a:pPr marL="342900" indent="-342900"/>
            <a:r>
              <a:rPr lang="en-US" sz="2400" dirty="0" smtClean="0"/>
              <a:t>Criteria are under development to determine the appropriate level of granularity and consistency in the choice of concepts indexed.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Prudent restriction of indexing detail </a:t>
            </a:r>
            <a:r>
              <a:rPr lang="en-US" sz="2000" b="1" dirty="0" smtClean="0">
                <a:solidFill>
                  <a:prstClr val="black"/>
                </a:solidFill>
              </a:rPr>
              <a:t>(2/3)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155971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From </a:t>
            </a:r>
            <a:r>
              <a:rPr lang="en-US" sz="2400" dirty="0"/>
              <a:t>FDA’s 2010 indexing SPL FR </a:t>
            </a:r>
            <a:r>
              <a:rPr lang="en-US" sz="2400" dirty="0" smtClean="0"/>
              <a:t>notice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“ </a:t>
            </a:r>
            <a:r>
              <a:rPr lang="en-US" sz="2400" dirty="0"/>
              <a:t>… first capture the main focus of the indication as a single existing concept using the 01312010 version of the SNOMED CT VA/KP Problem List subset. Additional indication modifiers found in approved product labeling such as disease severity or chronicity will not always be indexed.”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Prudent restriction of indexing detail </a:t>
            </a:r>
            <a:r>
              <a:rPr lang="en-US" sz="2000" b="1" dirty="0" smtClean="0">
                <a:solidFill>
                  <a:prstClr val="black"/>
                </a:solidFill>
              </a:rPr>
              <a:t>(3/3)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82181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36822"/>
            <a:ext cx="7886700" cy="5372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Based on FDA’s 2010 indexing SPL FR notice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Indexing:</a:t>
            </a:r>
          </a:p>
          <a:p>
            <a:r>
              <a:rPr lang="en-US" sz="2400" dirty="0" smtClean="0"/>
              <a:t>For a label, providing machine-readable </a:t>
            </a:r>
            <a:r>
              <a:rPr lang="en-US" sz="2400" dirty="0"/>
              <a:t>tags that do </a:t>
            </a:r>
            <a:r>
              <a:rPr lang="en-US" sz="2400" dirty="0" smtClean="0"/>
              <a:t>not appear </a:t>
            </a:r>
            <a:r>
              <a:rPr lang="en-US" sz="2400" dirty="0"/>
              <a:t>in actual printed </a:t>
            </a:r>
            <a:r>
              <a:rPr lang="en-US" sz="2400" dirty="0" smtClean="0"/>
              <a:t>labeling</a:t>
            </a:r>
          </a:p>
          <a:p>
            <a:r>
              <a:rPr lang="en-US" sz="2400" dirty="0" smtClean="0"/>
              <a:t>An SPL “indexing file” will be linked to an SPL “content file”.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Purpose: </a:t>
            </a:r>
          </a:p>
          <a:p>
            <a:r>
              <a:rPr lang="en-US" sz="2400" dirty="0" smtClean="0"/>
              <a:t>To enable </a:t>
            </a:r>
            <a:r>
              <a:rPr lang="en-US" sz="2400" dirty="0"/>
              <a:t>users with clinical </a:t>
            </a:r>
            <a:r>
              <a:rPr lang="en-US" sz="2400" dirty="0" smtClean="0"/>
              <a:t>decision support </a:t>
            </a:r>
            <a:r>
              <a:rPr lang="en-US" sz="2400" dirty="0"/>
              <a:t>tools and electronic </a:t>
            </a:r>
            <a:r>
              <a:rPr lang="en-US" sz="2400" dirty="0" smtClean="0"/>
              <a:t>prescribing systems to rapidly search and sort product information.</a:t>
            </a:r>
          </a:p>
          <a:p>
            <a:r>
              <a:rPr lang="en-US" sz="2400" dirty="0" smtClean="0"/>
              <a:t>Contribution to </a:t>
            </a:r>
            <a:r>
              <a:rPr lang="en-US" sz="2400" dirty="0"/>
              <a:t>the creation of </a:t>
            </a:r>
            <a:r>
              <a:rPr lang="en-US" sz="2400" dirty="0" smtClean="0"/>
              <a:t>a fully </a:t>
            </a:r>
            <a:r>
              <a:rPr lang="en-US" sz="2400" dirty="0"/>
              <a:t>automated health </a:t>
            </a:r>
            <a:r>
              <a:rPr lang="en-US" sz="2400" dirty="0" smtClean="0"/>
              <a:t>information exchange </a:t>
            </a:r>
            <a:r>
              <a:rPr lang="en-US" sz="2400" dirty="0"/>
              <a:t>system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Can help prevent prescription </a:t>
            </a:r>
            <a:r>
              <a:rPr lang="en-US" sz="2400" dirty="0"/>
              <a:t>errors and enhance the </a:t>
            </a:r>
            <a:r>
              <a:rPr lang="en-US" sz="2400" dirty="0" smtClean="0"/>
              <a:t>safe use </a:t>
            </a:r>
            <a:r>
              <a:rPr lang="en-US" sz="2400" dirty="0"/>
              <a:t>of medical products. </a:t>
            </a:r>
            <a:endParaRPr 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What is indexing? Why is it done?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5527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900" b="1" dirty="0" smtClean="0"/>
              <a:t>From Prescribing Info to Clinical Decision Support </a:t>
            </a:r>
            <a:r>
              <a:rPr lang="en-US" sz="2000" b="1" dirty="0" smtClean="0"/>
              <a:t>(1/3)</a:t>
            </a:r>
            <a:endParaRPr lang="en-US" sz="2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24686" cy="173469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Human-readable Prescribing Information</a:t>
            </a:r>
          </a:p>
          <a:p>
            <a:r>
              <a:rPr lang="en-US" dirty="0" smtClean="0"/>
              <a:t>Computer-</a:t>
            </a:r>
            <a:r>
              <a:rPr lang="en-US" dirty="0" err="1" smtClean="0"/>
              <a:t>processable</a:t>
            </a:r>
            <a:r>
              <a:rPr lang="en-US" dirty="0" smtClean="0"/>
              <a:t> message structure</a:t>
            </a:r>
          </a:p>
          <a:p>
            <a:pPr lvl="1"/>
            <a:r>
              <a:rPr lang="en-US" dirty="0" smtClean="0"/>
              <a:t>SPL Indexing</a:t>
            </a:r>
          </a:p>
          <a:p>
            <a:r>
              <a:rPr lang="en-US" dirty="0" smtClean="0"/>
              <a:t>Coded terms</a:t>
            </a:r>
          </a:p>
          <a:p>
            <a:pPr lvl="1"/>
            <a:r>
              <a:rPr lang="en-US" dirty="0" smtClean="0"/>
              <a:t>SPL Indexing</a:t>
            </a:r>
            <a:endParaRPr lang="en-US" dirty="0"/>
          </a:p>
        </p:txBody>
      </p:sp>
      <p:pic>
        <p:nvPicPr>
          <p:cNvPr id="5" name="Content Placeholder 4" descr="Graphic shows the first step, which is going from human-readable prescribing information to computer-processable message structure and coded terms. Computer-processable message and coded terms can be used for SPL indexing." title="Prescribing Info to Clinical Decision Support part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03" y="3582720"/>
            <a:ext cx="6402016" cy="2276493"/>
          </a:xfrm>
        </p:spPr>
      </p:pic>
    </p:spTree>
    <p:extLst>
      <p:ext uri="{BB962C8B-B14F-4D97-AF65-F5344CB8AC3E}">
        <p14:creationId xmlns:p14="http://schemas.microsoft.com/office/powerpoint/2010/main" val="340975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kern="1200" dirty="0" smtClean="0">
                <a:solidFill>
                  <a:srgbClr val="000000"/>
                </a:solidFill>
                <a:effectLst/>
                <a:latin typeface="Calibri"/>
              </a:rPr>
              <a:t>From Prescribing Info to Clinical Decision Support </a:t>
            </a:r>
            <a:r>
              <a:rPr lang="en-US" sz="2000" b="1" dirty="0" smtClean="0">
                <a:solidFill>
                  <a:prstClr val="black"/>
                </a:solidFill>
              </a:rPr>
              <a:t>(2/3)</a:t>
            </a:r>
            <a:endParaRPr lang="en-US" i="1" dirty="0" smtClean="0">
              <a:effectLst/>
            </a:endParaRPr>
          </a:p>
        </p:txBody>
      </p:sp>
      <p:pic>
        <p:nvPicPr>
          <p:cNvPr id="3" name="Content Placeholder 2" descr="Graphic showing the second step to go from prescribing information to clinical decision support. Clinical decision support systems can be created by combining indexed SPL data elements with autosearch in e-Health records, actionable algorithms or alert hierarchy." title="Prescribing Info to Clinical Decision Support part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416" y="1962627"/>
            <a:ext cx="3886200" cy="2968382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2383" y="1815897"/>
            <a:ext cx="433526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Clinical Decision Support</a:t>
            </a:r>
          </a:p>
          <a:p>
            <a:pPr lvl="1"/>
            <a:r>
              <a:rPr lang="en-US" dirty="0" smtClean="0"/>
              <a:t>Indexed SPL Data Elements</a:t>
            </a:r>
          </a:p>
          <a:p>
            <a:pPr lvl="2"/>
            <a:r>
              <a:rPr lang="en-US" dirty="0" smtClean="0"/>
              <a:t>Computer-</a:t>
            </a:r>
            <a:r>
              <a:rPr lang="en-US" dirty="0" err="1" smtClean="0"/>
              <a:t>processable</a:t>
            </a:r>
            <a:r>
              <a:rPr lang="en-US" dirty="0" smtClean="0"/>
              <a:t> message structure</a:t>
            </a:r>
          </a:p>
          <a:p>
            <a:pPr lvl="2"/>
            <a:r>
              <a:rPr lang="en-US" dirty="0" smtClean="0"/>
              <a:t>Coded Terms</a:t>
            </a:r>
          </a:p>
          <a:p>
            <a:pPr lvl="1"/>
            <a:r>
              <a:rPr lang="en-US" dirty="0" err="1" smtClean="0"/>
              <a:t>Autosearch</a:t>
            </a:r>
            <a:r>
              <a:rPr lang="en-US" dirty="0" smtClean="0"/>
              <a:t> in e-Health Record</a:t>
            </a:r>
          </a:p>
          <a:p>
            <a:pPr lvl="1"/>
            <a:r>
              <a:rPr lang="en-US" dirty="0" smtClean="0"/>
              <a:t>Actionable algorithms</a:t>
            </a:r>
          </a:p>
          <a:p>
            <a:pPr lvl="1"/>
            <a:r>
              <a:rPr lang="en-US" dirty="0" smtClean="0"/>
              <a:t>Alert Hierarchy</a:t>
            </a:r>
          </a:p>
        </p:txBody>
      </p:sp>
    </p:spTree>
    <p:extLst>
      <p:ext uri="{BB962C8B-B14F-4D97-AF65-F5344CB8AC3E}">
        <p14:creationId xmlns:p14="http://schemas.microsoft.com/office/powerpoint/2010/main" val="309974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kern="1200" dirty="0" smtClean="0">
                <a:solidFill>
                  <a:srgbClr val="000000"/>
                </a:solidFill>
                <a:effectLst/>
                <a:latin typeface="Calibri"/>
              </a:rPr>
              <a:t>From Prescribing Info to Clinical Decision Support </a:t>
            </a:r>
            <a:r>
              <a:rPr lang="en-US" sz="2000" b="1" dirty="0" smtClean="0">
                <a:solidFill>
                  <a:prstClr val="black"/>
                </a:solidFill>
              </a:rPr>
              <a:t>(</a:t>
            </a:r>
            <a:r>
              <a:rPr lang="en-US" sz="2000" b="1" dirty="0">
                <a:solidFill>
                  <a:prstClr val="black"/>
                </a:solidFill>
              </a:rPr>
              <a:t>3</a:t>
            </a:r>
            <a:r>
              <a:rPr lang="en-US" sz="2000" b="1" dirty="0" smtClean="0">
                <a:solidFill>
                  <a:prstClr val="black"/>
                </a:solidFill>
              </a:rPr>
              <a:t>/3)</a:t>
            </a:r>
            <a:endParaRPr lang="en-US" i="1" dirty="0" smtClean="0">
              <a:effectLst/>
            </a:endParaRPr>
          </a:p>
        </p:txBody>
      </p:sp>
      <p:pic>
        <p:nvPicPr>
          <p:cNvPr id="17" name="Content Placeholder 16" descr="A cartoon showing a doctor at his computer. The computer screen reads,&quot;Doctor, before prescribing this drug for Mr. Bell, read this CONTRAINDICATION:....&quot;" title="Clinical Decision Support System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16" y="1825625"/>
            <a:ext cx="3854567" cy="4351338"/>
          </a:xfrm>
        </p:spPr>
      </p:pic>
    </p:spTree>
    <p:extLst>
      <p:ext uri="{BB962C8B-B14F-4D97-AF65-F5344CB8AC3E}">
        <p14:creationId xmlns:p14="http://schemas.microsoft.com/office/powerpoint/2010/main" val="389636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E-Health Record and Decision </a:t>
            </a:r>
            <a:r>
              <a:rPr lang="en-US" sz="3200" b="1" dirty="0"/>
              <a:t>S</a:t>
            </a:r>
            <a:r>
              <a:rPr lang="en-US" sz="3200" b="1" dirty="0" smtClean="0"/>
              <a:t>upport System</a:t>
            </a:r>
            <a:endParaRPr lang="en-US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41098" y="1825625"/>
            <a:ext cx="3797435" cy="45459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EHRs and Decision Support Systems have to be able to “talk” to each other</a:t>
            </a:r>
            <a:endParaRPr lang="en-US" dirty="0"/>
          </a:p>
          <a:p>
            <a:pPr lvl="1"/>
            <a:r>
              <a:rPr lang="en-US" dirty="0"/>
              <a:t>Structured and coded information on a patient’s ELECTRONIC HEALTH </a:t>
            </a:r>
            <a:r>
              <a:rPr lang="en-US" dirty="0" smtClean="0"/>
              <a:t>RECORD</a:t>
            </a:r>
          </a:p>
          <a:p>
            <a:pPr lvl="2"/>
            <a:r>
              <a:rPr lang="en-US" dirty="0" smtClean="0"/>
              <a:t>Compatible coding</a:t>
            </a:r>
            <a:endParaRPr lang="en-US" dirty="0"/>
          </a:p>
          <a:p>
            <a:pPr lvl="1"/>
            <a:r>
              <a:rPr lang="en-US" dirty="0"/>
              <a:t>Structured and coded drug information in a CLINICAL DECISION SUPPORT </a:t>
            </a:r>
            <a:r>
              <a:rPr lang="en-US" dirty="0" smtClean="0"/>
              <a:t>SYSTEM</a:t>
            </a:r>
          </a:p>
          <a:p>
            <a:pPr lvl="2"/>
            <a:r>
              <a:rPr lang="en-US" dirty="0" smtClean="0"/>
              <a:t>Compatible data structure</a:t>
            </a:r>
            <a:endParaRPr lang="en-US" dirty="0"/>
          </a:p>
        </p:txBody>
      </p:sp>
      <p:pic>
        <p:nvPicPr>
          <p:cNvPr id="8" name="Content Placeholder 7" descr="Graphic showing the necessity for electronic health records and clinical support systems to be able to &quot;talk&quot; to each other. Communication between the two are essential for healthcare professionals to make informed decisions." title="Communication between EHRs and CDS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331" y="2662804"/>
            <a:ext cx="4531522" cy="2891690"/>
          </a:xfrm>
        </p:spPr>
      </p:pic>
    </p:spTree>
    <p:extLst>
      <p:ext uri="{BB962C8B-B14F-4D97-AF65-F5344CB8AC3E}">
        <p14:creationId xmlns:p14="http://schemas.microsoft.com/office/powerpoint/2010/main" val="10598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Sources of drug data elements</a:t>
            </a:r>
            <a:endParaRPr lang="en-US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70282" y="1825625"/>
            <a:ext cx="36709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Structured and coded drug information in a CLINICAL DECISION SUPPORT SYSTEM</a:t>
            </a:r>
          </a:p>
          <a:p>
            <a:pPr lvl="1"/>
            <a:r>
              <a:rPr lang="en-US" dirty="0" smtClean="0"/>
              <a:t>Indexed SPL data elements</a:t>
            </a:r>
          </a:p>
          <a:p>
            <a:pPr lvl="1"/>
            <a:r>
              <a:rPr lang="en-US" dirty="0" smtClean="0"/>
              <a:t>Indexed data elements from other sources</a:t>
            </a:r>
            <a:endParaRPr lang="en-US" dirty="0"/>
          </a:p>
        </p:txBody>
      </p:sp>
      <p:pic>
        <p:nvPicPr>
          <p:cNvPr id="7" name="Content Placeholder 6" descr="Graphing showing that both indexed SPL data elements and indexed data elements from other sources feed into clinical decision support systems." title="Sources of drug data element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457" y="2665379"/>
            <a:ext cx="4775961" cy="2607012"/>
          </a:xfrm>
        </p:spPr>
      </p:pic>
    </p:spTree>
    <p:extLst>
      <p:ext uri="{BB962C8B-B14F-4D97-AF65-F5344CB8AC3E}">
        <p14:creationId xmlns:p14="http://schemas.microsoft.com/office/powerpoint/2010/main" val="100283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/>
              <a:t>Integrating indexing elements in existing systems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87426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Vendors of proprietary systems may have to </a:t>
            </a:r>
            <a:r>
              <a:rPr lang="en-US" b="1" dirty="0" smtClean="0"/>
              <a:t>“translate”</a:t>
            </a:r>
            <a:r>
              <a:rPr lang="en-US" dirty="0" smtClean="0"/>
              <a:t> indexed SPL data elements</a:t>
            </a:r>
          </a:p>
          <a:p>
            <a:pPr lvl="1"/>
            <a:r>
              <a:rPr lang="en-US" dirty="0" smtClean="0"/>
              <a:t>Coding (e.g., from a SNOMED CT subset used in SPL to “proprietary codes” used in existing systems)</a:t>
            </a:r>
          </a:p>
          <a:p>
            <a:pPr lvl="1"/>
            <a:r>
              <a:rPr lang="en-US" dirty="0" smtClean="0"/>
              <a:t>Data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0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Target:</a:t>
            </a:r>
            <a:r>
              <a:rPr lang="en-US" dirty="0" smtClean="0"/>
              <a:t> All prescription drugs and biologics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Step 1: </a:t>
            </a:r>
            <a:r>
              <a:rPr lang="en-US" dirty="0" smtClean="0"/>
              <a:t>Indexing of pharmacologic class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Step 2:</a:t>
            </a:r>
            <a:r>
              <a:rPr lang="en-US" dirty="0" smtClean="0"/>
              <a:t> Indexing of indications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Future steps:</a:t>
            </a:r>
            <a:r>
              <a:rPr lang="en-US" dirty="0" smtClean="0"/>
              <a:t> TBD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41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Phased implementation of SPL indexing</a:t>
            </a:r>
            <a:r>
              <a:rPr lang="en-US" sz="2000" b="1" dirty="0">
                <a:solidFill>
                  <a:prstClr val="black"/>
                </a:solidFill>
              </a:rPr>
              <a:t> (1/2)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7222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560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Indexing SPL Data in Clinical Decision Support Systems</vt:lpstr>
      <vt:lpstr>What is indexing? Why is it done? </vt:lpstr>
      <vt:lpstr>From Prescribing Info to Clinical Decision Support (1/3)</vt:lpstr>
      <vt:lpstr>From Prescribing Info to Clinical Decision Support (2/3)</vt:lpstr>
      <vt:lpstr>From Prescribing Info to Clinical Decision Support (3/3)</vt:lpstr>
      <vt:lpstr>E-Health Record and Decision Support System</vt:lpstr>
      <vt:lpstr>Sources of drug data elements</vt:lpstr>
      <vt:lpstr>Integrating indexing elements in existing systems</vt:lpstr>
      <vt:lpstr>Phased implementation of SPL indexing (1/2) </vt:lpstr>
      <vt:lpstr>Phased implementation of SPL indexing (2/2)</vt:lpstr>
      <vt:lpstr>Prudent restriction of indexing detail (1/3)</vt:lpstr>
      <vt:lpstr>Prudent restriction of indexing detail (2/3)</vt:lpstr>
      <vt:lpstr>Prudent restriction of indexing detail (3/3)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Indexing SPL Data in Clinical Decision Support Systems</dc:title>
  <dc:subject>Indexing SPL Data in Clinical Decision Support Systems</dc:subject>
  <dc:creator>Pharmiceutics LLC</dc:creator>
  <cp:lastModifiedBy>NLM01792342TEST</cp:lastModifiedBy>
  <cp:revision>29</cp:revision>
  <dcterms:created xsi:type="dcterms:W3CDTF">2013-10-23T11:17:23Z</dcterms:created>
  <dcterms:modified xsi:type="dcterms:W3CDTF">2013-11-06T15:15:12Z</dcterms:modified>
</cp:coreProperties>
</file>