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1" r:id="rId1"/>
    <p:sldMasterId id="2147484441" r:id="rId2"/>
  </p:sldMasterIdLst>
  <p:notesMasterIdLst>
    <p:notesMasterId r:id="rId21"/>
  </p:notesMasterIdLst>
  <p:handoutMasterIdLst>
    <p:handoutMasterId r:id="rId22"/>
  </p:handoutMasterIdLst>
  <p:sldIdLst>
    <p:sldId id="257" r:id="rId3"/>
    <p:sldId id="315" r:id="rId4"/>
    <p:sldId id="293" r:id="rId5"/>
    <p:sldId id="259" r:id="rId6"/>
    <p:sldId id="311" r:id="rId7"/>
    <p:sldId id="312" r:id="rId8"/>
    <p:sldId id="310" r:id="rId9"/>
    <p:sldId id="261" r:id="rId10"/>
    <p:sldId id="292" r:id="rId11"/>
    <p:sldId id="308" r:id="rId12"/>
    <p:sldId id="300" r:id="rId13"/>
    <p:sldId id="298" r:id="rId14"/>
    <p:sldId id="299" r:id="rId15"/>
    <p:sldId id="301" r:id="rId16"/>
    <p:sldId id="302" r:id="rId17"/>
    <p:sldId id="305" r:id="rId18"/>
    <p:sldId id="306" r:id="rId19"/>
    <p:sldId id="307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0" autoAdjust="0"/>
    <p:restoredTop sz="86369" autoAdjust="0"/>
  </p:normalViewPr>
  <p:slideViewPr>
    <p:cSldViewPr snapToGrid="0" snapToObjects="1">
      <p:cViewPr>
        <p:scale>
          <a:sx n="75" d="100"/>
          <a:sy n="75" d="100"/>
        </p:scale>
        <p:origin x="-966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96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90A686BD-4BBC-E046-ABC6-0A2451B0FA43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B58B65D5-2EF8-5E42-9DA6-2D9D2769C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23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38DA280E-5C5D-B947-9CD9-F211F30F8F95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794915F1-16E6-9A41-9DB6-6C57F0399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00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4915F1-16E6-9A41-9DB6-6C57F0399A6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/>
        </p:nvSpPr>
        <p:spPr>
          <a:xfrm>
            <a:off x="341313" y="928688"/>
            <a:ext cx="8432800" cy="1771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20675" y="320675"/>
            <a:ext cx="8502650" cy="62166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7200" y="817563"/>
            <a:ext cx="8229600" cy="117475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pic>
        <p:nvPicPr>
          <p:cNvPr id="7" name="Picture 14" descr="TitleSlideT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7200"/>
            <a:ext cx="8229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TitleSlideBotto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00338"/>
            <a:ext cx="8229600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07" y="968189"/>
            <a:ext cx="7799387" cy="1237130"/>
          </a:xfrm>
        </p:spPr>
        <p:txBody>
          <a:bodyPr/>
          <a:lstStyle>
            <a:lvl1pPr algn="r">
              <a:lnSpc>
                <a:spcPts val="5000"/>
              </a:lnSpc>
              <a:defRPr sz="46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07" y="2209799"/>
            <a:ext cx="7799387" cy="466165"/>
          </a:xfr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127F-61EC-2F4F-8E3D-F0A3639A5E5F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305300" y="6492875"/>
            <a:ext cx="533400" cy="365125"/>
          </a:xfrm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A6A6A6"/>
                </a:solidFill>
                <a:latin typeface="Calibri" charset="0"/>
              </a:defRPr>
            </a:lvl1pPr>
          </a:lstStyle>
          <a:p>
            <a:pPr>
              <a:defRPr/>
            </a:pPr>
            <a:fld id="{D12985CE-5019-2142-81B9-991C0D619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/>
        </p:nvSpPr>
        <p:spPr>
          <a:xfrm>
            <a:off x="355600" y="566738"/>
            <a:ext cx="8396288" cy="2597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20675" y="320675"/>
            <a:ext cx="8502650" cy="62166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457200" y="457200"/>
            <a:ext cx="8229600" cy="119063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603D-523F-8545-BF67-038C56A6CC67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61DEB-D740-B043-B2F3-50F350ECC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/>
          <p:cNvSpPr/>
          <p:nvPr/>
        </p:nvSpPr>
        <p:spPr>
          <a:xfrm>
            <a:off x="333375" y="566738"/>
            <a:ext cx="8455025" cy="213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20675" y="320675"/>
            <a:ext cx="8502650" cy="62166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457200" y="457200"/>
            <a:ext cx="8229600" cy="119063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2" y="654268"/>
            <a:ext cx="3657600" cy="5486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01D6F-6CE3-9C44-9F9C-18498FEA6900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4BABA-05B0-0A40-8B4D-A29AB98BC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/>
          <p:cNvSpPr/>
          <p:nvPr/>
        </p:nvSpPr>
        <p:spPr>
          <a:xfrm>
            <a:off x="355600" y="347663"/>
            <a:ext cx="8432800" cy="2352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20675" y="320675"/>
            <a:ext cx="8502650" cy="62166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7" name="Rectangle 6"/>
          <p:cNvSpPr/>
          <p:nvPr/>
        </p:nvSpPr>
        <p:spPr>
          <a:xfrm rot="5400000">
            <a:off x="5598319" y="3310731"/>
            <a:ext cx="5943600" cy="23653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1644868"/>
            <a:ext cx="3657600" cy="1098332"/>
          </a:xfrm>
        </p:spPr>
        <p:txBody>
          <a:bodyPr/>
          <a:lstStyle>
            <a:lvl1pPr algn="l">
              <a:defRPr sz="36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2774731"/>
            <a:ext cx="3657600" cy="316886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828032" y="457200"/>
            <a:ext cx="3621024" cy="594360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07AA7-6BA6-CD4A-9A91-A10545E0BB9D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4F50C-DA0F-A247-84C6-F098918C6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0"/>
            <a:ext cx="78740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44592-4C98-8D49-AD63-F324E05F86C8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CC0F8-8DF5-934A-9877-1565E587F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/>
        </p:nvSpPr>
        <p:spPr>
          <a:xfrm>
            <a:off x="347663" y="363538"/>
            <a:ext cx="8440737" cy="233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pic>
        <p:nvPicPr>
          <p:cNvPr id="5" name="Picture 12" descr="VerticalRigh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0" y="457200"/>
            <a:ext cx="15462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5400000">
            <a:off x="4074319" y="3369469"/>
            <a:ext cx="5943600" cy="119062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320675" y="320675"/>
            <a:ext cx="8502650" cy="62166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9582" y="693738"/>
            <a:ext cx="1491018" cy="5432425"/>
          </a:xfrm>
        </p:spPr>
        <p:txBody>
          <a:bodyPr vert="eaVert" tIns="45720" bIns="4572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93738"/>
            <a:ext cx="6019800" cy="5432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684FB-9B2E-1D48-874A-0541D1876AFB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E0B59-C0A0-E745-8E2B-731C5DBE7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44962E-F8F7-BF43-BF64-9B3EC05B860D}" type="datetime1">
              <a:rPr lang="en-US" smtClean="0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6B7EE-BB5F-E64B-87B3-75E18ED912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4B6DA-B28B-0146-86E0-33CEE9F79335}" type="datetime1">
              <a:rPr lang="en-US" smtClean="0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B51068-DE62-1D44-A99F-0A4A69802F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97363-090B-E34A-8141-E43060880DE8}" type="datetimeFigureOut">
              <a:rPr lang="en-US" smtClean="0"/>
              <a:pPr/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D9C5-1D12-C94C-81D5-EF06EB2586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B1004A-6AE0-2849-AA89-FA99CFF560A1}" type="datetime1">
              <a:rPr lang="en-US" smtClean="0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E619D4-6577-7C42-9F21-4C00B95697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557206-F17A-284A-935B-83B7B513DF2E}" type="datetime1">
              <a:rPr lang="en-US" smtClean="0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DE5122-FD09-324D-B682-EF2270D925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E09DE-4F7C-B94D-9978-23305E1597E3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962F9-A3CC-CC4D-AFE9-76FBC29EE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3136D6-3470-8F4A-B410-D6B53BEE13A2}" type="datetime1">
              <a:rPr lang="en-US" smtClean="0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ABCDC6-5224-A448-A9F6-1F0F50E639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921527-ACBF-C745-B907-9796B49385BD}" type="datetime1">
              <a:rPr lang="en-US" smtClean="0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254EEC-5DBC-4D4E-B5F2-C8DC6C559C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5FE122-EE55-9841-8CE4-A2E82BD2F406}" type="datetime1">
              <a:rPr lang="en-US" smtClean="0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015D2-0613-2B4D-8971-9BE404A98E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EFFA1-2F75-BD44-9D22-7C239A719EE9}" type="datetime1">
              <a:rPr lang="en-US" smtClean="0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02C944-013A-D54E-9E74-0929742AE9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74DDBF-2F56-BF4C-B643-C421113E9112}" type="datetime1">
              <a:rPr lang="en-US" smtClean="0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F8C48-D2E3-784F-B616-54E40C994B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CA843F-0636-304F-A026-DCD45BEE4D40}" type="datetime1">
              <a:rPr lang="en-US" smtClean="0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82BDC5-511F-B44E-806A-0B75B4A53E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/>
          <p:cNvSpPr/>
          <p:nvPr/>
        </p:nvSpPr>
        <p:spPr>
          <a:xfrm>
            <a:off x="327025" y="363538"/>
            <a:ext cx="8439150" cy="25177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pic>
        <p:nvPicPr>
          <p:cNvPr id="5" name="Picture 12" descr="SectionHeaderLef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457200"/>
            <a:ext cx="22177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0675" y="320675"/>
            <a:ext cx="8502650" cy="62166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7" name="Rectangle 6"/>
          <p:cNvSpPr/>
          <p:nvPr/>
        </p:nvSpPr>
        <p:spPr>
          <a:xfrm rot="5400000">
            <a:off x="-223043" y="3369468"/>
            <a:ext cx="5943600" cy="119063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041" y="3575712"/>
            <a:ext cx="5396671" cy="1340467"/>
          </a:xfrm>
        </p:spPr>
        <p:txBody>
          <a:bodyPr/>
          <a:lstStyle>
            <a:lvl1pPr algn="r">
              <a:defRPr sz="4600" b="0" cap="none" baseline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041" y="4980297"/>
            <a:ext cx="5396671" cy="810904"/>
          </a:xfrm>
        </p:spPr>
        <p:txBody>
          <a:bodyPr tIns="0" bIns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C2B2C-5521-C948-8628-BFB1D5E0209D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6888" y="6492875"/>
            <a:ext cx="533400" cy="365125"/>
          </a:xfrm>
        </p:spPr>
        <p:txBody>
          <a:bodyPr wrap="square" tIns="45720" bIns="45720" numCol="1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A6A6A6"/>
                </a:solidFill>
                <a:latin typeface="Calibri" charset="0"/>
              </a:defRPr>
            </a:lvl1pPr>
          </a:lstStyle>
          <a:p>
            <a:pPr>
              <a:defRPr/>
            </a:pPr>
            <a:fld id="{E7E0BE2F-B3FF-874E-85FB-7D9484CF4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904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1308" y="2286000"/>
            <a:ext cx="3657600" cy="38401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893EF-6A26-EA47-8394-F1A991C0D87B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C56B3-2054-7344-8773-DCAE1398F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885281" y="4483894"/>
            <a:ext cx="3375025" cy="1588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40081"/>
            <a:ext cx="3657600" cy="730415"/>
          </a:xfrm>
        </p:spPr>
        <p:txBody>
          <a:bodyPr tIns="0" bIns="0" anchor="ctr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8032" y="2040081"/>
            <a:ext cx="3657600" cy="730415"/>
          </a:xfrm>
        </p:spPr>
        <p:txBody>
          <a:bodyPr tIns="0" bIns="0" anchor="ctr">
            <a:noAutofit/>
          </a:bodyPr>
          <a:lstStyle>
            <a:lvl1pPr marL="0" indent="0" algn="ctr">
              <a:lnSpc>
                <a:spcPts val="3000"/>
              </a:lnSpc>
              <a:spcBef>
                <a:spcPts val="30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8032" y="2797175"/>
            <a:ext cx="3657600" cy="33289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21120-F3AE-FC49-85CE-9BE71FD5081F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EF892-57AF-324B-8055-604C5AC9F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050" y="2286001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54050" y="4302966"/>
            <a:ext cx="7848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9C08F-C457-664B-B276-F187996882D1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4323A-0C0D-EA44-9AF6-128353712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654085" y="2286000"/>
            <a:ext cx="3657600" cy="38401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8E1CB-0A5B-2A4F-8668-6100F359E987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65816-F023-A044-A8BD-9992E7652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8032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828032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58906" y="2286001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58906" y="4302966"/>
            <a:ext cx="3657600" cy="1828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BCDB2-C4C0-E045-87F2-B131713A4DBF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54ACC-2CD2-D043-B690-D8E879D50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A2852-B6EC-644A-9E22-00B378EEC679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F3A1B-AE7B-8F4C-838E-39304602F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 descr="RunningTop-R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7200" y="457200"/>
            <a:ext cx="8229600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813" y="455613"/>
            <a:ext cx="7824787" cy="1323975"/>
          </a:xfrm>
          <a:prstGeom prst="rect">
            <a:avLst/>
          </a:prstGeom>
          <a:effectLst/>
        </p:spPr>
        <p:txBody>
          <a:bodyPr vert="horz" lIns="91440" tIns="0" rIns="9144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38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0" y="2286000"/>
            <a:ext cx="61976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972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A612795-2DBC-F546-AA46-5A14F1A5DC79}" type="datetime1">
              <a:rPr lang="en-US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500" y="6492875"/>
            <a:ext cx="34163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A6A6A6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9413" y="6149975"/>
            <a:ext cx="533400" cy="365125"/>
          </a:xfrm>
          <a:prstGeom prst="rect">
            <a:avLst/>
          </a:prstGeom>
        </p:spPr>
        <p:txBody>
          <a:bodyPr vert="horz" lIns="91440" tIns="91440" rIns="91440" bIns="91440" rtlCol="0" anchor="ctr"/>
          <a:lstStyle>
            <a:lvl1pPr algn="l">
              <a:defRPr sz="1800" b="0">
                <a:solidFill>
                  <a:schemeClr val="accent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5C52847-2ED7-3944-8A8D-9372DFA823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675" y="320675"/>
            <a:ext cx="8502650" cy="621665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57200" y="1841500"/>
            <a:ext cx="8229600" cy="119063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23" r:id="rId2"/>
    <p:sldLayoutId id="2147484435" r:id="rId3"/>
    <p:sldLayoutId id="2147484424" r:id="rId4"/>
    <p:sldLayoutId id="2147484436" r:id="rId5"/>
    <p:sldLayoutId id="2147484425" r:id="rId6"/>
    <p:sldLayoutId id="2147484426" r:id="rId7"/>
    <p:sldLayoutId id="2147484427" r:id="rId8"/>
    <p:sldLayoutId id="2147484428" r:id="rId9"/>
    <p:sldLayoutId id="2147484437" r:id="rId10"/>
    <p:sldLayoutId id="2147484438" r:id="rId11"/>
    <p:sldLayoutId id="2147484439" r:id="rId12"/>
    <p:sldLayoutId id="2147484429" r:id="rId13"/>
    <p:sldLayoutId id="2147484440" r:id="rId14"/>
  </p:sldLayoutIdLst>
  <p:txStyles>
    <p:titleStyle>
      <a:lvl1pPr algn="r" rtl="0" eaLnBrk="0" fontAlgn="base" hangingPunct="0">
        <a:lnSpc>
          <a:spcPts val="5400"/>
        </a:lnSpc>
        <a:spcBef>
          <a:spcPct val="0"/>
        </a:spcBef>
        <a:spcAft>
          <a:spcPct val="0"/>
        </a:spcAft>
        <a:defRPr sz="52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lnSpc>
          <a:spcPts val="5400"/>
        </a:lnSpc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lnSpc>
          <a:spcPts val="5400"/>
        </a:lnSpc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lnSpc>
          <a:spcPts val="5400"/>
        </a:lnSpc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lnSpc>
          <a:spcPts val="5400"/>
        </a:lnSpc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5pPr>
      <a:lvl6pPr marL="457200" algn="r" rtl="0" fontAlgn="base">
        <a:lnSpc>
          <a:spcPts val="5400"/>
        </a:lnSpc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6pPr>
      <a:lvl7pPr marL="914400" algn="r" rtl="0" fontAlgn="base">
        <a:lnSpc>
          <a:spcPts val="5400"/>
        </a:lnSpc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7pPr>
      <a:lvl8pPr marL="1371600" algn="r" rtl="0" fontAlgn="base">
        <a:lnSpc>
          <a:spcPts val="5400"/>
        </a:lnSpc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8pPr>
      <a:lvl9pPr marL="1828800" algn="r" rtl="0" fontAlgn="base">
        <a:lnSpc>
          <a:spcPts val="5400"/>
        </a:lnSpc>
        <a:spcBef>
          <a:spcPct val="0"/>
        </a:spcBef>
        <a:spcAft>
          <a:spcPct val="0"/>
        </a:spcAft>
        <a:defRPr sz="5200">
          <a:solidFill>
            <a:schemeClr val="bg1"/>
          </a:solidFill>
          <a:latin typeface="Calisto MT" charset="0"/>
          <a:ea typeface="ＭＳ Ｐゴシック" charset="-128"/>
          <a:cs typeface="ＭＳ Ｐゴシック" charset="-128"/>
        </a:defRPr>
      </a:lvl9pPr>
    </p:titleStyle>
    <p:bodyStyle>
      <a:lvl1pPr marL="282575" indent="-282575" algn="l" rtl="0" eaLnBrk="0" fontAlgn="base" hangingPunct="0">
        <a:spcBef>
          <a:spcPts val="18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n"/>
        <a:defRPr sz="2000" kern="1200">
          <a:solidFill>
            <a:srgbClr val="262626"/>
          </a:solidFill>
          <a:latin typeface="+mn-lt"/>
          <a:ea typeface="ＭＳ Ｐゴシック" charset="-128"/>
          <a:cs typeface="ＭＳ Ｐゴシック" charset="-128"/>
        </a:defRPr>
      </a:lvl1pPr>
      <a:lvl2pPr marL="577850" indent="-2952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n"/>
        <a:defRPr kern="1200">
          <a:solidFill>
            <a:srgbClr val="262626"/>
          </a:solidFill>
          <a:latin typeface="+mn-lt"/>
          <a:ea typeface="ＭＳ Ｐゴシック" charset="-128"/>
          <a:cs typeface="+mn-cs"/>
        </a:defRPr>
      </a:lvl2pPr>
      <a:lvl3pPr marL="8604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n"/>
        <a:defRPr kern="1200">
          <a:solidFill>
            <a:srgbClr val="262626"/>
          </a:solidFill>
          <a:latin typeface="+mn-lt"/>
          <a:ea typeface="ＭＳ Ｐゴシック" charset="-128"/>
          <a:cs typeface="+mn-cs"/>
        </a:defRPr>
      </a:lvl3pPr>
      <a:lvl4pPr marL="1143000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n"/>
        <a:defRPr kern="1200">
          <a:solidFill>
            <a:srgbClr val="262626"/>
          </a:solidFill>
          <a:latin typeface="+mn-lt"/>
          <a:ea typeface="ＭＳ Ｐゴシック" charset="-128"/>
          <a:cs typeface="+mn-cs"/>
        </a:defRPr>
      </a:lvl4pPr>
      <a:lvl5pPr marL="142557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n"/>
        <a:defRPr kern="1200">
          <a:solidFill>
            <a:srgbClr val="262626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F3585C-51B9-5543-B15E-B0205E2C7369}" type="datetime1">
              <a:rPr lang="en-US" smtClean="0"/>
              <a:pPr>
                <a:defRPr/>
              </a:pPr>
              <a:t>11/5/2013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C4EA79-3D18-584F-9563-2AD42F1995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  <p:sldLayoutId id="2147484446" r:id="rId5"/>
    <p:sldLayoutId id="2147484447" r:id="rId6"/>
    <p:sldLayoutId id="2147484448" r:id="rId7"/>
    <p:sldLayoutId id="2147484449" r:id="rId8"/>
    <p:sldLayoutId id="2147484450" r:id="rId9"/>
    <p:sldLayoutId id="2147484451" r:id="rId10"/>
    <p:sldLayoutId id="21474844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png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newtownhogan@comcast.ne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DUSPLSCR@gmail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407773"/>
            <a:ext cx="7772400" cy="2045141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Welcome </a:t>
            </a:r>
            <a:r>
              <a:rPr lang="en-US" sz="3600" b="1" dirty="0"/>
              <a:t>to the </a:t>
            </a:r>
            <a:r>
              <a:rPr lang="en-US" sz="3600" b="1" dirty="0" err="1"/>
              <a:t>DailyMed</a:t>
            </a:r>
            <a:r>
              <a:rPr lang="en-US" sz="3600" b="1" dirty="0"/>
              <a:t> Jamboree Public Workshop</a:t>
            </a:r>
            <a:r>
              <a:rPr lang="en-US" sz="3600" b="1" dirty="0" smtClean="0"/>
              <a:t>!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3599949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October 28, 2013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SPL – Generic Drug Industry’s Perspective</a:t>
            </a:r>
            <a: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sz="36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en-US" sz="3600" b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endParaRPr lang="en-US" sz="36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sz="2400" b="1" dirty="0" smtClean="0"/>
              <a:t>Virginia </a:t>
            </a:r>
            <a:r>
              <a:rPr lang="en-US" sz="2400" b="1" dirty="0"/>
              <a:t>Hogan - Generic SPL Sub Team </a:t>
            </a:r>
            <a:r>
              <a:rPr lang="en-US" sz="2400" b="1" dirty="0" smtClean="0"/>
              <a:t>Lead, Co-Chair </a:t>
            </a:r>
            <a:r>
              <a:rPr lang="en-US" sz="2400" b="1" dirty="0"/>
              <a:t>of Downstream SPL </a:t>
            </a:r>
            <a:r>
              <a:rPr lang="en-US" sz="2400" b="1" dirty="0" err="1" smtClean="0"/>
              <a:t>Subteam</a:t>
            </a:r>
            <a:r>
              <a:rPr lang="en-US" sz="2400" b="1" dirty="0" smtClean="0"/>
              <a:t>,</a:t>
            </a:r>
            <a:r>
              <a:rPr lang="en-US" sz="2400" b="1" baseline="0" dirty="0" smtClean="0"/>
              <a:t> </a:t>
            </a:r>
            <a:r>
              <a:rPr lang="en-US" sz="2400" b="1" dirty="0" smtClean="0"/>
              <a:t>Pharmaceutical </a:t>
            </a:r>
            <a:r>
              <a:rPr lang="en-US" sz="2400" b="1" dirty="0"/>
              <a:t>Consultant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551550"/>
            <a:ext cx="7824787" cy="87970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tx1"/>
                </a:solidFill>
                <a:effectLst/>
              </a:rPr>
              <a:t>Testimonials</a:t>
            </a:r>
            <a:endParaRPr lang="en-US" sz="5400" b="1" dirty="0">
              <a:solidFill>
                <a:schemeClr val="tx1"/>
              </a:solidFill>
              <a:effectLst/>
              <a:ea typeface="+mj-ea"/>
              <a:cs typeface="+mj-cs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798286" y="2286000"/>
            <a:ext cx="7685314" cy="4294188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US" sz="4400" b="1" dirty="0" smtClean="0"/>
              <a:t>Testimonials from consumers and healthcare professionals.  </a:t>
            </a:r>
          </a:p>
          <a:p>
            <a:pPr algn="ctr" eaLnBrk="1" hangingPunct="1">
              <a:buFont typeface="Wingdings" charset="2"/>
              <a:buNone/>
            </a:pPr>
            <a:r>
              <a:rPr lang="en-US" sz="4400" b="1" dirty="0" smtClean="0"/>
              <a:t>What do people REALLY think of </a:t>
            </a:r>
            <a:r>
              <a:rPr lang="en-US" sz="4400" b="1" dirty="0" err="1" smtClean="0"/>
              <a:t>DailyMed</a:t>
            </a:r>
            <a:r>
              <a:rPr lang="en-US" sz="4400" b="1" dirty="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8813" y="455613"/>
            <a:ext cx="7824787" cy="1445758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chemeClr val="tx1"/>
                </a:solidFill>
                <a:effectLst/>
              </a:rPr>
              <a:t>Testimonials - </a:t>
            </a:r>
            <a:r>
              <a:rPr lang="en-US" sz="5400" b="1" dirty="0" smtClean="0">
                <a:solidFill>
                  <a:schemeClr val="tx1"/>
                </a:solidFill>
                <a:effectLst/>
              </a:rPr>
              <a:t>Consumer</a:t>
            </a:r>
            <a:r>
              <a:rPr lang="en-US" sz="5400" b="1" dirty="0">
                <a:solidFill>
                  <a:schemeClr val="tx1"/>
                </a:solidFill>
                <a:effectLst/>
              </a:rPr>
              <a:t>, age </a:t>
            </a:r>
            <a:r>
              <a:rPr lang="en-US" sz="5400" b="1" dirty="0" smtClean="0">
                <a:solidFill>
                  <a:schemeClr val="tx1"/>
                </a:solidFill>
                <a:effectLst/>
              </a:rPr>
              <a:t>77</a:t>
            </a:r>
            <a:endParaRPr lang="en-US" dirty="0">
              <a:effectLst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904343" y="2286000"/>
            <a:ext cx="4804228" cy="3840163"/>
          </a:xfrm>
        </p:spPr>
        <p:txBody>
          <a:bodyPr/>
          <a:lstStyle/>
          <a:p>
            <a:pPr eaLnBrk="1" hangingPunct="1"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Husband </a:t>
            </a:r>
            <a:r>
              <a:rPr lang="en-US" dirty="0">
                <a:solidFill>
                  <a:schemeClr val="tx1"/>
                </a:solidFill>
              </a:rPr>
              <a:t>prescribed medication, there was some confusion regarding the indication once they got home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Used </a:t>
            </a:r>
            <a:r>
              <a:rPr lang="en-US" dirty="0" err="1">
                <a:solidFill>
                  <a:schemeClr val="tx1"/>
                </a:solidFill>
              </a:rPr>
              <a:t>DailyMed</a:t>
            </a:r>
            <a:r>
              <a:rPr lang="en-US" dirty="0">
                <a:solidFill>
                  <a:schemeClr val="tx1"/>
                </a:solidFill>
              </a:rPr>
              <a:t> on her iPhone and read the indication.  </a:t>
            </a:r>
          </a:p>
          <a:p>
            <a:pPr eaLnBrk="1" hangingPunct="1"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Verified </a:t>
            </a:r>
            <a:r>
              <a:rPr lang="en-US" dirty="0">
                <a:solidFill>
                  <a:schemeClr val="tx1"/>
                </a:solidFill>
              </a:rPr>
              <a:t>with the doctor that the medication was indicated for Hypertension and that it needed to be taken every day.</a:t>
            </a:r>
          </a:p>
          <a:p>
            <a:pPr eaLnBrk="1" hangingPunct="1"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Now </a:t>
            </a:r>
            <a:r>
              <a:rPr lang="en-US" dirty="0">
                <a:solidFill>
                  <a:schemeClr val="tx1"/>
                </a:solidFill>
              </a:rPr>
              <a:t>relies on </a:t>
            </a:r>
            <a:r>
              <a:rPr lang="en-US" dirty="0" err="1">
                <a:solidFill>
                  <a:schemeClr val="tx1"/>
                </a:solidFill>
              </a:rPr>
              <a:t>DailyMed</a:t>
            </a:r>
            <a:r>
              <a:rPr lang="en-US" dirty="0">
                <a:solidFill>
                  <a:schemeClr val="tx1"/>
                </a:solidFill>
              </a:rPr>
              <a:t> along with her doctor’s instructions to keep track of her medications and </a:t>
            </a:r>
            <a:r>
              <a:rPr lang="en-US" b="1" dirty="0">
                <a:solidFill>
                  <a:schemeClr val="tx1"/>
                </a:solidFill>
              </a:rPr>
              <a:t>“feels much safer</a:t>
            </a:r>
            <a:r>
              <a:rPr lang="en-US" b="1" dirty="0" smtClean="0">
                <a:solidFill>
                  <a:schemeClr val="tx1"/>
                </a:solidFill>
              </a:rPr>
              <a:t>.”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3" descr="Photo of an elderly woman." title="Consumer, age 77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19939" y="2286000"/>
            <a:ext cx="2535347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455613"/>
            <a:ext cx="7824787" cy="1431244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chemeClr val="tx1"/>
                </a:solidFill>
                <a:effectLst/>
              </a:rPr>
              <a:t>Testimonials -</a:t>
            </a:r>
            <a:r>
              <a:rPr lang="en-US" sz="5400" b="1" dirty="0" smtClean="0">
                <a:solidFill>
                  <a:schemeClr val="tx1"/>
                </a:solidFill>
                <a:effectLst/>
              </a:rPr>
              <a:t> </a:t>
            </a:r>
            <a:br>
              <a:rPr lang="en-US" sz="5400" b="1" dirty="0" smtClean="0">
                <a:solidFill>
                  <a:schemeClr val="tx1"/>
                </a:solidFill>
                <a:effectLst/>
              </a:rPr>
            </a:br>
            <a:r>
              <a:rPr lang="en-US" sz="5400" b="1" dirty="0" smtClean="0">
                <a:solidFill>
                  <a:schemeClr val="tx1"/>
                </a:solidFill>
                <a:effectLst/>
              </a:rPr>
              <a:t>Pharmacist </a:t>
            </a:r>
            <a:r>
              <a:rPr lang="en-US" sz="5400" b="1" dirty="0">
                <a:solidFill>
                  <a:schemeClr val="tx1"/>
                </a:solidFill>
                <a:effectLst/>
              </a:rPr>
              <a:t>I</a:t>
            </a:r>
            <a:r>
              <a:rPr lang="en-US" sz="5400" b="1" dirty="0" smtClean="0">
                <a:solidFill>
                  <a:schemeClr val="tx1"/>
                </a:solidFill>
                <a:effectLst/>
              </a:rPr>
              <a:t>nterns</a:t>
            </a:r>
            <a:endParaRPr lang="en-US" sz="5400" b="1" dirty="0">
              <a:effectLst/>
            </a:endParaRPr>
          </a:p>
        </p:txBody>
      </p:sp>
      <p:graphicFrame>
        <p:nvGraphicFramePr>
          <p:cNvPr id="44034" name="Object 2" descr="A photo of two pharmacist interns. Rachel is giving a thumbs up to DailyMed on her iPhone. Kevin is giving a thumbs down to the paper insert he is holding." title="Pharmacist Interns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3098914"/>
              </p:ext>
            </p:extLst>
          </p:nvPr>
        </p:nvGraphicFramePr>
        <p:xfrm>
          <a:off x="658813" y="2286000"/>
          <a:ext cx="4399322" cy="328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4" name="Photo Editor Photo" r:id="rId4" imgW="12342857" imgH="9221487" progId="">
                  <p:embed/>
                </p:oleObj>
              </mc:Choice>
              <mc:Fallback>
                <p:oleObj name="Photo Editor Photo" r:id="rId4" imgW="12342857" imgH="922148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2286000"/>
                        <a:ext cx="4399322" cy="328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84800" y="2939131"/>
            <a:ext cx="3104108" cy="196668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University of MD pharmacist interns Rachel and Kevin show their support for </a:t>
            </a:r>
            <a:r>
              <a:rPr lang="en-US" dirty="0" err="1">
                <a:solidFill>
                  <a:schemeClr val="tx1"/>
                </a:solidFill>
              </a:rPr>
              <a:t>DailyMed</a:t>
            </a:r>
            <a:r>
              <a:rPr lang="en-US" dirty="0">
                <a:solidFill>
                  <a:schemeClr val="tx1"/>
                </a:solidFill>
              </a:rPr>
              <a:t> on the iPhone. 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Kevin </a:t>
            </a:r>
            <a:r>
              <a:rPr lang="en-US" dirty="0">
                <a:solidFill>
                  <a:schemeClr val="tx1"/>
                </a:solidFill>
              </a:rPr>
              <a:t>likes it better than the paper insert he is holding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4"/>
          <p:cNvSpPr>
            <a:spLocks noGrp="1"/>
          </p:cNvSpPr>
          <p:nvPr>
            <p:ph type="title"/>
          </p:nvPr>
        </p:nvSpPr>
        <p:spPr bwMode="auto">
          <a:xfrm>
            <a:off x="658813" y="455613"/>
            <a:ext cx="7824787" cy="1445758"/>
          </a:xfrm>
          <a:noFill/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5400" b="1" dirty="0">
                <a:solidFill>
                  <a:schemeClr val="tx1"/>
                </a:solidFill>
                <a:effectLst/>
              </a:rPr>
              <a:t>Testimonials - </a:t>
            </a:r>
            <a:br>
              <a:rPr lang="en-US" sz="5400" b="1" dirty="0">
                <a:solidFill>
                  <a:schemeClr val="tx1"/>
                </a:solidFill>
                <a:effectLst/>
              </a:rPr>
            </a:br>
            <a:r>
              <a:rPr lang="en-US" sz="5400" b="1" dirty="0" smtClean="0">
                <a:solidFill>
                  <a:schemeClr val="tx1"/>
                </a:solidFill>
                <a:effectLst/>
              </a:rPr>
              <a:t>Pharmacy Technician</a:t>
            </a:r>
            <a:endParaRPr lang="en-US" sz="5400" b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5058" name="Object 2" descr="A photo of Dan, a pharmacy technician, giving a thumbs up to DailyMed." title="Pharmacy Technician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99813301"/>
              </p:ext>
            </p:extLst>
          </p:nvPr>
        </p:nvGraphicFramePr>
        <p:xfrm>
          <a:off x="658812" y="2452914"/>
          <a:ext cx="4175865" cy="3119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Photo Editor Photo" r:id="rId4" imgW="12342857" imgH="9221487" progId="">
                  <p:embed/>
                </p:oleObj>
              </mc:Choice>
              <mc:Fallback>
                <p:oleObj name="Photo Editor Photo" r:id="rId4" imgW="12342857" imgH="9221487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" y="2452914"/>
                        <a:ext cx="4175865" cy="3119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021942" y="3018971"/>
            <a:ext cx="3466965" cy="129177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Pharmacy Technician Dan just learned how to access </a:t>
            </a:r>
            <a:r>
              <a:rPr lang="en-US" dirty="0" err="1">
                <a:solidFill>
                  <a:schemeClr val="tx1"/>
                </a:solidFill>
              </a:rPr>
              <a:t>DailyMed</a:t>
            </a:r>
            <a:r>
              <a:rPr lang="en-US" dirty="0">
                <a:solidFill>
                  <a:schemeClr val="tx1"/>
                </a:solidFill>
              </a:rPr>
              <a:t> on his iPhone!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455613"/>
            <a:ext cx="7824787" cy="1445758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chemeClr val="tx1"/>
                </a:solidFill>
                <a:effectLst/>
              </a:rPr>
              <a:t>Testimonials - </a:t>
            </a:r>
            <a:br>
              <a:rPr lang="en-US" sz="5400" b="1" dirty="0">
                <a:solidFill>
                  <a:schemeClr val="tx1"/>
                </a:solidFill>
                <a:effectLst/>
              </a:rPr>
            </a:br>
            <a:r>
              <a:rPr lang="en-US" sz="5400" b="1" dirty="0" smtClean="0">
                <a:solidFill>
                  <a:schemeClr val="tx1"/>
                </a:solidFill>
                <a:effectLst/>
              </a:rPr>
              <a:t>Consumer with Family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019990" y="2503710"/>
            <a:ext cx="3657600" cy="3229429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Uses </a:t>
            </a:r>
            <a:r>
              <a:rPr lang="en-US" dirty="0" err="1">
                <a:solidFill>
                  <a:schemeClr val="tx1"/>
                </a:solidFill>
              </a:rPr>
              <a:t>DailyMed</a:t>
            </a:r>
            <a:r>
              <a:rPr lang="en-US" dirty="0">
                <a:solidFill>
                  <a:schemeClr val="tx1"/>
                </a:solidFill>
              </a:rPr>
              <a:t> on iPhone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Her </a:t>
            </a:r>
            <a:r>
              <a:rPr lang="en-US" dirty="0">
                <a:solidFill>
                  <a:schemeClr val="tx1"/>
                </a:solidFill>
              </a:rPr>
              <a:t>friend had a concern about her son having new symptoms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Font typeface="Arial"/>
              <a:buChar char="•"/>
            </a:pPr>
            <a:r>
              <a:rPr lang="en-US" dirty="0">
                <a:solidFill>
                  <a:schemeClr val="tx1"/>
                </a:solidFill>
              </a:rPr>
              <a:t> Showed her friend how to use the “App” to look at possible adverse reactions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Possible </a:t>
            </a:r>
            <a:r>
              <a:rPr lang="en-US" dirty="0">
                <a:solidFill>
                  <a:schemeClr val="tx1"/>
                </a:solidFill>
              </a:rPr>
              <a:t>adverse reaction listed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Called </a:t>
            </a:r>
            <a:r>
              <a:rPr lang="en-US" dirty="0">
                <a:solidFill>
                  <a:schemeClr val="tx1"/>
                </a:solidFill>
              </a:rPr>
              <a:t>physician, changed medications and symptoms abated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3" descr="A photo of a mother and her three children, two daughters and a son." title="Consumer with Family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4645" y="2547252"/>
            <a:ext cx="4474066" cy="287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 bwMode="auto">
          <a:xfrm>
            <a:off x="658813" y="455613"/>
            <a:ext cx="7824787" cy="1460273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chemeClr val="tx1"/>
                </a:solidFill>
                <a:effectLst/>
              </a:rPr>
              <a:t>Testimonials - </a:t>
            </a:r>
            <a:br>
              <a:rPr lang="en-US" sz="5400" b="1" dirty="0">
                <a:solidFill>
                  <a:schemeClr val="tx1"/>
                </a:solidFill>
                <a:effectLst/>
              </a:rPr>
            </a:br>
            <a:r>
              <a:rPr lang="en-US" sz="5400" b="1" dirty="0">
                <a:solidFill>
                  <a:schemeClr val="tx1"/>
                </a:solidFill>
                <a:effectLst/>
              </a:rPr>
              <a:t>Dr. Don E </a:t>
            </a:r>
            <a:r>
              <a:rPr lang="en-US" sz="5400" b="1" dirty="0" err="1">
                <a:solidFill>
                  <a:schemeClr val="tx1"/>
                </a:solidFill>
                <a:effectLst/>
              </a:rPr>
              <a:t>Millner</a:t>
            </a:r>
            <a:r>
              <a:rPr lang="en-US" sz="5400" b="1" dirty="0">
                <a:solidFill>
                  <a:schemeClr val="tx1"/>
                </a:solidFill>
                <a:effectLst/>
              </a:rPr>
              <a:t>, </a:t>
            </a:r>
            <a:r>
              <a:rPr lang="en-US" sz="5400" b="1" dirty="0" smtClean="0">
                <a:solidFill>
                  <a:schemeClr val="tx1"/>
                </a:solidFill>
                <a:effectLst/>
              </a:rPr>
              <a:t>DDS</a:t>
            </a:r>
            <a:endParaRPr lang="en-US" sz="5400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48131" name="Picture Placeholder 4" descr="A photo of Dr. Don E Millner, DDS and his office Manager Vena Wilson." title="Dr. Don E Millner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25709" y="2315028"/>
            <a:ext cx="3402826" cy="3026229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093029" y="2286000"/>
            <a:ext cx="4601028" cy="402771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1600" dirty="0"/>
              <a:t>"My Office Manager, Vena Wilson uses </a:t>
            </a:r>
            <a:r>
              <a:rPr lang="en-US" sz="1600" dirty="0" err="1" smtClean="0"/>
              <a:t>DailyMed</a:t>
            </a:r>
            <a:r>
              <a:rPr lang="en-US" sz="1600" dirty="0" smtClean="0"/>
              <a:t> on </a:t>
            </a:r>
            <a:r>
              <a:rPr lang="en-US" sz="1600" dirty="0"/>
              <a:t>a regular basis. We don't prescribe many medications, but like to always have current package inserts and/or medication guides on hand for patient safety. </a:t>
            </a:r>
            <a:r>
              <a:rPr lang="en-US" sz="1600" b="1" dirty="0"/>
              <a:t> This is an extremely valuable website.”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Don </a:t>
            </a:r>
            <a:r>
              <a:rPr lang="en-US" sz="1400" dirty="0"/>
              <a:t>E. </a:t>
            </a:r>
            <a:r>
              <a:rPr lang="en-US" sz="1400" dirty="0" err="1"/>
              <a:t>Millner</a:t>
            </a:r>
            <a:r>
              <a:rPr lang="en-US" sz="1400" dirty="0"/>
              <a:t> is a nationally recognized cosmetic dentist with a fulltime private practice in Yardley, Pennsylvania.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He </a:t>
            </a:r>
            <a:r>
              <a:rPr lang="en-US" sz="1400" dirty="0"/>
              <a:t>has been voted "Best of Bucks" in 2005, 2006 </a:t>
            </a:r>
            <a:r>
              <a:rPr lang="en-US" sz="1400" dirty="0" smtClean="0"/>
              <a:t>and 2009 </a:t>
            </a:r>
            <a:r>
              <a:rPr lang="en-US" sz="1400" dirty="0"/>
              <a:t>and has been featured in the New York Times, Philadelphia Inquirer and on Network TV.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He </a:t>
            </a:r>
            <a:r>
              <a:rPr lang="en-US" sz="1400" dirty="0"/>
              <a:t>received his doctorate from Temple University and his commitment to advanced studies has earned him a Fellowship in The Academy of General Dentistry.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8813" y="455613"/>
            <a:ext cx="7824787" cy="1445758"/>
          </a:xfrm>
        </p:spPr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effectLst/>
              </a:rPr>
              <a:t>Testimonials - </a:t>
            </a:r>
            <a:br>
              <a:rPr lang="en-US" sz="5400" b="1" dirty="0">
                <a:solidFill>
                  <a:schemeClr val="tx1"/>
                </a:solidFill>
                <a:effectLst/>
              </a:rPr>
            </a:br>
            <a:r>
              <a:rPr lang="en-US" sz="5400" b="1" dirty="0" smtClean="0">
                <a:solidFill>
                  <a:schemeClr val="tx1"/>
                </a:solidFill>
                <a:effectLst/>
              </a:rPr>
              <a:t>Pharmacist</a:t>
            </a:r>
            <a:endParaRPr lang="en-US" sz="5400" dirty="0">
              <a:solidFill>
                <a:schemeClr val="tx1"/>
              </a:solidFill>
            </a:endParaRPr>
          </a:p>
        </p:txBody>
      </p:sp>
      <p:graphicFrame>
        <p:nvGraphicFramePr>
          <p:cNvPr id="50178" name="Object 2" descr="A photo of Rafal Czapla, PharmD using the DailyMed on his iPhone at work." title="Pharmacist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38261542"/>
              </p:ext>
            </p:extLst>
          </p:nvPr>
        </p:nvGraphicFramePr>
        <p:xfrm>
          <a:off x="571728" y="2719163"/>
          <a:ext cx="3903089" cy="2926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6" name="Photo Editor Photo" r:id="rId3" imgW="15238095" imgH="11428571" progId="">
                  <p:embed/>
                </p:oleObj>
              </mc:Choice>
              <mc:Fallback>
                <p:oleObj name="Photo Editor Photo" r:id="rId3" imgW="15238095" imgH="1142857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728" y="2719163"/>
                        <a:ext cx="3903089" cy="29268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42971" y="2525487"/>
            <a:ext cx="4151086" cy="3468914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600" dirty="0">
                <a:latin typeface="Times New Roman" charset="0"/>
              </a:rPr>
              <a:t>“I wanted to say thank you for making me aware of the </a:t>
            </a:r>
            <a:r>
              <a:rPr lang="en-US" sz="1600" dirty="0" err="1">
                <a:latin typeface="Times New Roman" charset="0"/>
              </a:rPr>
              <a:t>DailyMed</a:t>
            </a:r>
            <a:r>
              <a:rPr lang="en-US" sz="1600" dirty="0">
                <a:latin typeface="Times New Roman" charset="0"/>
              </a:rPr>
              <a:t> on my iPhone!”  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latin typeface="Times New Roman" charset="0"/>
              </a:rPr>
              <a:t>“It </a:t>
            </a:r>
            <a:r>
              <a:rPr lang="en-US" sz="1600" dirty="0">
                <a:latin typeface="Times New Roman" charset="0"/>
              </a:rPr>
              <a:t>is such a great tool, and the fact that I am able to use it whenever I please and wherever I am is priceless.  As a pharmacist, my job does not end when I leave the pharmacy.  I constantly have family members and friends asking me questions about the medication they're on or that they have seen on TV.  Having access to a tool such as the </a:t>
            </a:r>
            <a:r>
              <a:rPr lang="en-US" sz="1600" dirty="0" err="1">
                <a:latin typeface="Times New Roman" charset="0"/>
              </a:rPr>
              <a:t>DailyMed</a:t>
            </a:r>
            <a:r>
              <a:rPr lang="en-US" sz="1600" dirty="0">
                <a:latin typeface="Times New Roman" charset="0"/>
              </a:rPr>
              <a:t> “App”, and not being tied to a desktop computer is a great help</a:t>
            </a:r>
            <a:r>
              <a:rPr lang="en-US" sz="1600" dirty="0" smtClean="0"/>
              <a:t>.”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8813" y="455613"/>
            <a:ext cx="7824787" cy="1445758"/>
          </a:xfrm>
        </p:spPr>
        <p:txBody>
          <a:bodyPr/>
          <a:lstStyle/>
          <a:p>
            <a:pPr algn="ctr"/>
            <a:r>
              <a:rPr lang="en-US" sz="5400" b="1" dirty="0">
                <a:solidFill>
                  <a:schemeClr val="tx1"/>
                </a:solidFill>
                <a:effectLst/>
              </a:rPr>
              <a:t>Testimonials - </a:t>
            </a:r>
            <a:br>
              <a:rPr lang="en-US" sz="5400" b="1" dirty="0">
                <a:solidFill>
                  <a:schemeClr val="tx1"/>
                </a:solidFill>
                <a:effectLst/>
              </a:rPr>
            </a:br>
            <a:r>
              <a:rPr lang="en-US" sz="5400" b="1" dirty="0" smtClean="0">
                <a:solidFill>
                  <a:schemeClr val="tx1"/>
                </a:solidFill>
                <a:effectLst/>
              </a:rPr>
              <a:t>Retired Physician</a:t>
            </a:r>
            <a:endParaRPr lang="en-US" sz="5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354286" y="2445655"/>
            <a:ext cx="4134622" cy="3621314"/>
          </a:xfrm>
        </p:spPr>
        <p:txBody>
          <a:bodyPr/>
          <a:lstStyle/>
          <a:p>
            <a:pPr defTabSz="9144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/>
              <a:t>Was </a:t>
            </a:r>
            <a:r>
              <a:rPr lang="en-US" sz="2000" dirty="0"/>
              <a:t>looking for a PDR to have on hand in his office.  </a:t>
            </a:r>
          </a:p>
          <a:p>
            <a:pPr defTabSz="9144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/>
              <a:t>I </a:t>
            </a:r>
            <a:r>
              <a:rPr lang="en-US" sz="2000" dirty="0"/>
              <a:t>showed him how to use </a:t>
            </a:r>
            <a:r>
              <a:rPr lang="en-US" sz="2000" dirty="0" err="1"/>
              <a:t>DailyMed</a:t>
            </a:r>
            <a:r>
              <a:rPr lang="en-US" sz="2000" dirty="0"/>
              <a:t> and pull up PIs, </a:t>
            </a:r>
            <a:r>
              <a:rPr lang="en-US" sz="2000" dirty="0" err="1"/>
              <a:t>MedGuides</a:t>
            </a:r>
            <a:r>
              <a:rPr lang="en-US" sz="2000" dirty="0"/>
              <a:t> and other labeling that is current and easy to use.  </a:t>
            </a:r>
          </a:p>
          <a:p>
            <a:pPr defTabSz="914400">
              <a:spcBef>
                <a:spcPct val="50000"/>
              </a:spcBef>
              <a:buFont typeface="Arial"/>
              <a:buChar char="•"/>
            </a:pPr>
            <a:r>
              <a:rPr lang="en-US" sz="2000" dirty="0" smtClean="0"/>
              <a:t>When </a:t>
            </a:r>
            <a:r>
              <a:rPr lang="en-US" sz="2000" dirty="0"/>
              <a:t>he returned home he made </a:t>
            </a:r>
            <a:r>
              <a:rPr lang="en-US" sz="2000" dirty="0" err="1"/>
              <a:t>DailyMed</a:t>
            </a:r>
            <a:r>
              <a:rPr lang="en-US" sz="2000" dirty="0"/>
              <a:t> a “Favorite” on his computer and consults it on a regular basis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graphicFrame>
        <p:nvGraphicFramePr>
          <p:cNvPr id="8" name="Content Placeholder 7" descr="A photo of a retired physician." title="Retired Physician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8463900"/>
              </p:ext>
            </p:extLst>
          </p:nvPr>
        </p:nvGraphicFramePr>
        <p:xfrm>
          <a:off x="885468" y="2184402"/>
          <a:ext cx="3236591" cy="410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6" name="Photo Editor Photo" r:id="rId4" imgW="5266667" imgH="6676190" progId="">
                  <p:embed/>
                </p:oleObj>
              </mc:Choice>
              <mc:Fallback>
                <p:oleObj name="Photo Editor Photo" r:id="rId4" imgW="5266667" imgH="667619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468" y="2184402"/>
                        <a:ext cx="3236591" cy="41018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63" y="455613"/>
            <a:ext cx="7996237" cy="132397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chemeClr val="tx1"/>
                </a:solidFill>
                <a:effectLst/>
              </a:rPr>
              <a:t>Thank you!  </a:t>
            </a:r>
          </a:p>
        </p:txBody>
      </p:sp>
      <p:sp>
        <p:nvSpPr>
          <p:cNvPr id="53251" name="Content Placeholder 3"/>
          <p:cNvSpPr>
            <a:spLocks noGrp="1"/>
          </p:cNvSpPr>
          <p:nvPr>
            <p:ph idx="1"/>
          </p:nvPr>
        </p:nvSpPr>
        <p:spPr>
          <a:xfrm>
            <a:off x="766763" y="2286000"/>
            <a:ext cx="7716837" cy="3840163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sz="3600" b="1" dirty="0" smtClean="0"/>
              <a:t>Contact Information:</a:t>
            </a:r>
          </a:p>
          <a:p>
            <a:pPr>
              <a:buFont typeface="Wingdings" charset="2"/>
              <a:buNone/>
            </a:pPr>
            <a:r>
              <a:rPr lang="en-US" sz="3600" b="1" dirty="0" smtClean="0"/>
              <a:t>Virginia Hogan</a:t>
            </a:r>
          </a:p>
          <a:p>
            <a:pPr>
              <a:buFont typeface="Wingdings" charset="2"/>
              <a:buNone/>
            </a:pPr>
            <a:r>
              <a:rPr lang="en-US" sz="3600" b="1" dirty="0" smtClean="0"/>
              <a:t>Pharmaceutical Consultant</a:t>
            </a:r>
          </a:p>
          <a:p>
            <a:pPr>
              <a:buFont typeface="Wingdings" charset="2"/>
              <a:buNone/>
            </a:pPr>
            <a:r>
              <a:rPr lang="en-US" sz="3600" b="1" dirty="0" smtClean="0">
                <a:hlinkClick r:id="rId3"/>
              </a:rPr>
              <a:t>newtownhogan@comcast.net</a:t>
            </a:r>
            <a:endParaRPr lang="en-US" sz="3600" b="1" dirty="0" smtClean="0"/>
          </a:p>
          <a:p>
            <a:pPr>
              <a:buFont typeface="Wingdings" charset="2"/>
              <a:buNone/>
            </a:pPr>
            <a:r>
              <a:rPr lang="en-US" sz="3600" b="1" dirty="0" smtClean="0"/>
              <a:t>215-262-7457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Presentation </a:t>
            </a:r>
            <a:r>
              <a:rPr lang="en-US" b="1" dirty="0" smtClean="0"/>
              <a:t>outline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/>
              <a:t>SPL Generic Drug Industry’s </a:t>
            </a:r>
            <a:r>
              <a:rPr lang="en-US" sz="3200" dirty="0" smtClean="0"/>
              <a:t>Perspective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 smtClean="0"/>
              <a:t> </a:t>
            </a:r>
            <a:r>
              <a:rPr lang="en-US" sz="3200" dirty="0"/>
              <a:t>Current Uses of </a:t>
            </a:r>
            <a:r>
              <a:rPr lang="en-US" sz="3200" dirty="0" err="1"/>
              <a:t>DailyMed</a:t>
            </a:r>
            <a:r>
              <a:rPr lang="en-US" sz="3200" dirty="0"/>
              <a:t> Data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 Possibilities of Downstream Uses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Downstream Use of SPL Subgroup (DUSPLS)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Testimonials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39513"/>
          </a:xfrm>
        </p:spPr>
        <p:txBody>
          <a:bodyPr>
            <a:normAutofit/>
          </a:bodyPr>
          <a:lstStyle/>
          <a:p>
            <a:r>
              <a:rPr lang="en-US" b="1" dirty="0"/>
              <a:t>SPL – Generic Drug Industry’s </a:t>
            </a:r>
            <a:r>
              <a:rPr lang="en-US" b="1" dirty="0" smtClean="0"/>
              <a:t>Perspective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14150"/>
            <a:ext cx="8229600" cy="41120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There </a:t>
            </a:r>
            <a:r>
              <a:rPr lang="en-US" dirty="0"/>
              <a:t>is no other repository of all of Generic drug product’s labeling.  Anywhere.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This is the number one importance of SPL to Generic companies in </a:t>
            </a:r>
            <a:r>
              <a:rPr lang="en-US" dirty="0" smtClean="0"/>
              <a:t>particular.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411"/>
            <a:ext cx="8229600" cy="827904"/>
          </a:xfrm>
        </p:spPr>
        <p:txBody>
          <a:bodyPr tIns="0" bIns="0" rtlCol="0" anchor="b">
            <a:noAutofit/>
          </a:bodyPr>
          <a:lstStyle/>
          <a:p>
            <a:pPr>
              <a:defRPr/>
            </a:pPr>
            <a:r>
              <a:rPr lang="en-US" b="1" dirty="0"/>
              <a:t>Current Uses of </a:t>
            </a:r>
            <a:r>
              <a:rPr lang="en-US" b="1" dirty="0" err="1"/>
              <a:t>DailyMed</a:t>
            </a:r>
            <a:r>
              <a:rPr lang="en-US" b="1" dirty="0"/>
              <a:t> </a:t>
            </a:r>
            <a:r>
              <a:rPr lang="en-US" b="1" dirty="0" smtClean="0"/>
              <a:t>Data </a:t>
            </a:r>
            <a:r>
              <a:rPr lang="en-US" sz="2000" b="1" dirty="0" smtClean="0"/>
              <a:t>(1/2)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3600" dirty="0" smtClean="0"/>
              <a:t>Thinking </a:t>
            </a:r>
            <a:r>
              <a:rPr lang="en-US" sz="3600" dirty="0"/>
              <a:t>outside the box</a:t>
            </a:r>
            <a:r>
              <a:rPr lang="en-US" sz="3600" dirty="0" smtClean="0"/>
              <a:t>:</a:t>
            </a:r>
            <a:endParaRPr lang="en-US" sz="3600" dirty="0"/>
          </a:p>
          <a:p>
            <a:pPr>
              <a:lnSpc>
                <a:spcPct val="90000"/>
              </a:lnSpc>
            </a:pPr>
            <a:r>
              <a:rPr lang="en-US" sz="3600" dirty="0" smtClean="0"/>
              <a:t>Public </a:t>
            </a:r>
            <a:r>
              <a:rPr lang="en-US" sz="3600" dirty="0"/>
              <a:t>safety &amp; Quantifiable cost savings and return of investments: 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 Permanent Link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 “Louisiana Project”</a:t>
            </a:r>
          </a:p>
          <a:p>
            <a:pPr lvl="1">
              <a:lnSpc>
                <a:spcPct val="90000"/>
              </a:lnSpc>
            </a:pPr>
            <a:r>
              <a:rPr lang="en-US" sz="3600" dirty="0"/>
              <a:t> Humanitarian Product </a:t>
            </a:r>
            <a:r>
              <a:rPr lang="en-US" sz="3600" dirty="0" smtClean="0"/>
              <a:t>Donation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99352"/>
            <a:ext cx="8229600" cy="1529448"/>
          </a:xfrm>
        </p:spPr>
        <p:txBody>
          <a:bodyPr>
            <a:normAutofit/>
          </a:bodyPr>
          <a:lstStyle/>
          <a:p>
            <a:r>
              <a:rPr lang="en-US" b="1" dirty="0"/>
              <a:t>Current Uses of </a:t>
            </a:r>
            <a:r>
              <a:rPr lang="en-US" b="1" dirty="0" err="1"/>
              <a:t>DailyMed</a:t>
            </a:r>
            <a:r>
              <a:rPr lang="en-US" b="1" dirty="0"/>
              <a:t> </a:t>
            </a:r>
            <a:r>
              <a:rPr lang="en-US" b="1" dirty="0" smtClean="0"/>
              <a:t>Data </a:t>
            </a:r>
            <a:r>
              <a:rPr lang="en-US" sz="2000" b="1" dirty="0" smtClean="0"/>
              <a:t>(2/2)</a:t>
            </a:r>
            <a:endParaRPr lang="en-US" sz="2000" i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buClr>
                <a:schemeClr val="bg2"/>
              </a:buClr>
              <a:buSzPct val="90000"/>
              <a:buFont typeface="Wingdings 2" charset="2"/>
              <a:buChar char="Ü"/>
              <a:defRPr/>
            </a:pPr>
            <a:endParaRPr lang="en-US" dirty="0">
              <a:solidFill>
                <a:schemeClr val="accent1"/>
              </a:solidFill>
            </a:endParaRPr>
          </a:p>
          <a:p>
            <a:pPr defTabSz="914400">
              <a:lnSpc>
                <a:spcPct val="90000"/>
              </a:lnSpc>
              <a:buSzPct val="90000"/>
              <a:defRPr/>
            </a:pPr>
            <a:r>
              <a:rPr lang="en-US" dirty="0"/>
              <a:t>SPL on Hand-Held Devices</a:t>
            </a:r>
          </a:p>
          <a:p>
            <a:pPr defTabSz="914400">
              <a:lnSpc>
                <a:spcPct val="90000"/>
              </a:lnSpc>
              <a:buSzPct val="90000"/>
              <a:defRPr/>
            </a:pPr>
            <a:endParaRPr lang="en-US" dirty="0"/>
          </a:p>
          <a:p>
            <a:pPr defTabSz="914400">
              <a:lnSpc>
                <a:spcPct val="90000"/>
              </a:lnSpc>
              <a:buSzPct val="90000"/>
              <a:defRPr/>
            </a:pPr>
            <a:r>
              <a:rPr lang="en-US" dirty="0"/>
              <a:t>Consumer Use of </a:t>
            </a:r>
            <a:r>
              <a:rPr lang="en-US" dirty="0" err="1"/>
              <a:t>DailyMed</a:t>
            </a:r>
            <a:r>
              <a:rPr lang="en-US" dirty="0"/>
              <a:t>! </a:t>
            </a:r>
          </a:p>
          <a:p>
            <a:pPr defTabSz="914400">
              <a:lnSpc>
                <a:spcPct val="90000"/>
              </a:lnSpc>
              <a:buSzPct val="90000"/>
              <a:defRPr/>
            </a:pPr>
            <a:endParaRPr lang="en-US" dirty="0"/>
          </a:p>
          <a:p>
            <a:pPr defTabSz="914400">
              <a:lnSpc>
                <a:spcPct val="90000"/>
              </a:lnSpc>
              <a:buSzPct val="90000"/>
              <a:defRPr/>
            </a:pPr>
            <a:r>
              <a:rPr lang="en-US" sz="2800" dirty="0"/>
              <a:t>Company’s labeling MUST be in sync with </a:t>
            </a:r>
            <a:r>
              <a:rPr lang="en-US" sz="2800" dirty="0" err="1"/>
              <a:t>DailyMed</a:t>
            </a:r>
            <a:r>
              <a:rPr lang="en-US" sz="2800" dirty="0"/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Possibilities of Downstream </a:t>
            </a:r>
            <a:r>
              <a:rPr lang="en-US" b="1" dirty="0" smtClean="0"/>
              <a:t>Uses</a:t>
            </a:r>
            <a:r>
              <a:rPr lang="en-US" sz="2000" b="1" dirty="0" smtClean="0"/>
              <a:t> (1/2)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/>
              <a:t>Patient </a:t>
            </a:r>
            <a:r>
              <a:rPr lang="en-US" sz="3600" dirty="0"/>
              <a:t>Scan Bar Code and Read Labeling at the point of service on App</a:t>
            </a:r>
            <a:r>
              <a:rPr lang="en-US" sz="3600" dirty="0" smtClean="0"/>
              <a:t>:</a:t>
            </a:r>
            <a:endParaRPr lang="en-US" sz="3600" dirty="0"/>
          </a:p>
          <a:p>
            <a:pPr lvl="1">
              <a:defRPr/>
            </a:pPr>
            <a:r>
              <a:rPr lang="en-US" sz="3600" dirty="0"/>
              <a:t>Better Information Access Increases Self-Care</a:t>
            </a:r>
          </a:p>
          <a:p>
            <a:pPr lvl="1">
              <a:defRPr/>
            </a:pPr>
            <a:r>
              <a:rPr lang="en-US" sz="3600" dirty="0"/>
              <a:t>More Informed Patient Empowers Health Care Professionals (H.C.P</a:t>
            </a:r>
            <a:r>
              <a:rPr lang="en-US" sz="3600" dirty="0" smtClean="0"/>
              <a:t>.)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r>
              <a:rPr lang="en-US" b="1" dirty="0"/>
              <a:t>Possibilities of Downstream </a:t>
            </a:r>
            <a:r>
              <a:rPr lang="en-US" b="1" dirty="0" smtClean="0"/>
              <a:t>Uses</a:t>
            </a:r>
            <a:r>
              <a:rPr lang="en-US" sz="2000" b="1" dirty="0" smtClean="0"/>
              <a:t> (2/2)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600" dirty="0" smtClean="0"/>
              <a:t>SPL </a:t>
            </a:r>
            <a:r>
              <a:rPr lang="en-US" sz="3600" dirty="0"/>
              <a:t>Data Linked to Health Information</a:t>
            </a:r>
          </a:p>
          <a:p>
            <a:pPr lvl="1">
              <a:defRPr/>
            </a:pPr>
            <a:r>
              <a:rPr lang="en-US" sz="3600" dirty="0"/>
              <a:t>Quickly Find Drug-Drug Interactions</a:t>
            </a:r>
          </a:p>
          <a:p>
            <a:pPr lvl="1">
              <a:defRPr/>
            </a:pPr>
            <a:r>
              <a:rPr lang="en-US" sz="3600" dirty="0"/>
              <a:t>Comparison of Listing of Warnings, Precautions, Contraindications, Side Effects</a:t>
            </a:r>
          </a:p>
          <a:p>
            <a:pPr lvl="1">
              <a:defRPr/>
            </a:pPr>
            <a:r>
              <a:rPr lang="en-US" sz="3600" dirty="0"/>
              <a:t>Immediate Cross-check to Dispensing Pharmacist </a:t>
            </a:r>
          </a:p>
          <a:p>
            <a:pPr lvl="1">
              <a:defRPr/>
            </a:pPr>
            <a:r>
              <a:rPr lang="en-US" sz="3600" dirty="0"/>
              <a:t>Give H.C.P. Better Information </a:t>
            </a:r>
            <a:r>
              <a:rPr lang="en-US" sz="3600" dirty="0" smtClean="0"/>
              <a:t>Control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Downstream Use SPL Subgroup</a:t>
            </a:r>
            <a:br>
              <a:rPr lang="en-US" b="1" dirty="0" smtClean="0"/>
            </a:br>
            <a:r>
              <a:rPr lang="en-US" b="1" dirty="0" smtClean="0"/>
              <a:t> (DUSPLS) Join us!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2832101"/>
            <a:ext cx="4038600" cy="1498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  <a:hlinkClick r:id="rId3"/>
              </a:rPr>
              <a:t>DUSPLSCR@gmail.com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- </a:t>
            </a:r>
            <a:r>
              <a:rPr lang="en-US" dirty="0"/>
              <a:t>DUSPLS Central Repository </a:t>
            </a:r>
            <a:r>
              <a:rPr lang="en-US" dirty="0" smtClean="0"/>
              <a:t>email</a:t>
            </a:r>
            <a:endParaRPr lang="en-US" dirty="0"/>
          </a:p>
        </p:txBody>
      </p:sp>
      <p:pic>
        <p:nvPicPr>
          <p:cNvPr id="12" name="Picture 3" descr="Downstream Use SPL Subgroup Logo." title="DUSPLS Logo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57200" y="1856120"/>
            <a:ext cx="4038600" cy="401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ilyMed – 50,000 SPLs!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DailyMed</a:t>
            </a:r>
            <a:r>
              <a:rPr lang="en-US" b="1" dirty="0"/>
              <a:t> – 50,000 SPLs!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" y="2050134"/>
            <a:ext cx="3664857" cy="2855695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message to the right was </a:t>
            </a:r>
            <a:r>
              <a:rPr lang="en-US" dirty="0"/>
              <a:t>sent out on May 15, 2013. 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are now above 55,000 unique SPL files on </a:t>
            </a:r>
            <a:r>
              <a:rPr lang="en-US" dirty="0" err="1"/>
              <a:t>DailyMed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11" name="Picture 1" descr="Celelbratory image for DailyMed reaching 50,000 SPL labels." title="Fireworks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70828" y="1803396"/>
            <a:ext cx="4415972" cy="328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dex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Codex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Codex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alpha val="90000"/>
                <a:satMod val="115000"/>
              </a:schemeClr>
            </a:gs>
            <a:gs pos="100000">
              <a:schemeClr val="phClr">
                <a:shade val="94000"/>
                <a:alpha val="90000"/>
                <a:satMod val="135000"/>
              </a:schemeClr>
            </a:gs>
          </a:gsLst>
          <a:lin ang="5400000" scaled="1"/>
        </a:gradFill>
      </a:fillStyleLst>
      <a:lnStyleLst>
        <a:ln w="1587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12700" dir="5400000" rotWithShape="0">
              <a:srgbClr val="525252">
                <a:alpha val="85000"/>
              </a:srgbClr>
            </a:outerShdw>
          </a:effectLst>
          <a:scene3d>
            <a:camera prst="orthographicFront">
              <a:rot lat="0" lon="0" rev="0"/>
            </a:camera>
            <a:lightRig rig="sunrise" dir="t">
              <a:rot lat="0" lon="0" rev="6000000"/>
            </a:lightRig>
          </a:scene3d>
          <a:sp3d prstMaterial="matte">
            <a:bevelT w="50800" h="4445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Codex.thmx</Template>
  <TotalTime>2657</TotalTime>
  <Words>568</Words>
  <Application>Microsoft Office PowerPoint</Application>
  <PresentationFormat>On-screen Show (4:3)</PresentationFormat>
  <Paragraphs>100</Paragraphs>
  <Slides>18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Codex</vt:lpstr>
      <vt:lpstr>Office Theme</vt:lpstr>
      <vt:lpstr>Photo Editor Photo</vt:lpstr>
      <vt:lpstr>Welcome to the DailyMed Jamboree Public Workshop!</vt:lpstr>
      <vt:lpstr>Presentation outline</vt:lpstr>
      <vt:lpstr>SPL – Generic Drug Industry’s Perspective</vt:lpstr>
      <vt:lpstr>Current Uses of DailyMed Data (1/2)</vt:lpstr>
      <vt:lpstr>Current Uses of DailyMed Data (2/2)</vt:lpstr>
      <vt:lpstr>Possibilities of Downstream Uses (1/2)</vt:lpstr>
      <vt:lpstr>Possibilities of Downstream Uses (2/2)</vt:lpstr>
      <vt:lpstr>Downstream Use SPL Subgroup  (DUSPLS) Join us!</vt:lpstr>
      <vt:lpstr>DailyMed – 50,000 SPLs!</vt:lpstr>
      <vt:lpstr>Testimonials</vt:lpstr>
      <vt:lpstr>Testimonials - Consumer, age 77</vt:lpstr>
      <vt:lpstr>Testimonials -  Pharmacist Interns</vt:lpstr>
      <vt:lpstr>Testimonials -  Pharmacy Technician</vt:lpstr>
      <vt:lpstr>Testimonials -  Consumer with Family</vt:lpstr>
      <vt:lpstr>Testimonials -  Dr. Don E Millner, DDS</vt:lpstr>
      <vt:lpstr>Testimonials -  Pharmacist</vt:lpstr>
      <vt:lpstr>Testimonials -  Retired Physician</vt:lpstr>
      <vt:lpstr>Thank you!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SPL – Generic Drug Industry’s Perspective</dc:title>
  <dc:subject>Generic drug industry’s perspective on SPLs</dc:subject>
  <dc:creator>Generic SPL Sub Team</dc:creator>
  <cp:lastModifiedBy>NLM01792342TEST</cp:lastModifiedBy>
  <cp:revision>62</cp:revision>
  <cp:lastPrinted>2013-10-25T17:05:47Z</cp:lastPrinted>
  <dcterms:created xsi:type="dcterms:W3CDTF">2013-10-25T21:57:06Z</dcterms:created>
  <dcterms:modified xsi:type="dcterms:W3CDTF">2013-11-05T12:15:22Z</dcterms:modified>
</cp:coreProperties>
</file>