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7" r:id="rId1"/>
  </p:sldMasterIdLst>
  <p:notesMasterIdLst>
    <p:notesMasterId r:id="rId14"/>
  </p:notesMasterIdLst>
  <p:handoutMasterIdLst>
    <p:handoutMasterId r:id="rId15"/>
  </p:handoutMasterIdLst>
  <p:sldIdLst>
    <p:sldId id="280" r:id="rId2"/>
    <p:sldId id="284" r:id="rId3"/>
    <p:sldId id="286" r:id="rId4"/>
    <p:sldId id="287" r:id="rId5"/>
    <p:sldId id="288" r:id="rId6"/>
    <p:sldId id="290" r:id="rId7"/>
    <p:sldId id="289" r:id="rId8"/>
    <p:sldId id="295" r:id="rId9"/>
    <p:sldId id="291" r:id="rId10"/>
    <p:sldId id="293" r:id="rId11"/>
    <p:sldId id="292" r:id="rId12"/>
    <p:sldId id="294" r:id="rId13"/>
  </p:sldIdLst>
  <p:sldSz cx="9144000" cy="6858000" type="screen4x3"/>
  <p:notesSz cx="7010400" cy="92964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8C"/>
    <a:srgbClr val="6C96AC"/>
    <a:srgbClr val="E28F26"/>
    <a:srgbClr val="F3D68B"/>
    <a:srgbClr val="5298AE"/>
    <a:srgbClr val="6A8A22"/>
    <a:srgbClr val="83981F"/>
    <a:srgbClr val="2B56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6369" autoAdjust="0"/>
  </p:normalViewPr>
  <p:slideViewPr>
    <p:cSldViewPr>
      <p:cViewPr>
        <p:scale>
          <a:sx n="100" d="100"/>
          <a:sy n="100" d="100"/>
        </p:scale>
        <p:origin x="-1224" y="-72"/>
      </p:cViewPr>
      <p:guideLst>
        <p:guide orient="horz" pos="2160"/>
        <p:guide pos="2880"/>
      </p:guideLst>
    </p:cSldViewPr>
  </p:slideViewPr>
  <p:outlineViewPr>
    <p:cViewPr>
      <p:scale>
        <a:sx n="33" d="100"/>
        <a:sy n="33" d="100"/>
      </p:scale>
      <p:origin x="0" y="6498"/>
    </p:cViewPr>
  </p:outlineViewPr>
  <p:notesTextViewPr>
    <p:cViewPr>
      <p:scale>
        <a:sx n="100" d="100"/>
        <a:sy n="100" d="100"/>
      </p:scale>
      <p:origin x="0" y="0"/>
    </p:cViewPr>
  </p:notesTextViewPr>
  <p:notesViewPr>
    <p:cSldViewPr>
      <p:cViewPr varScale="1">
        <p:scale>
          <a:sx n="57" d="100"/>
          <a:sy n="57" d="100"/>
        </p:scale>
        <p:origin x="-247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B7B4BF3-E69C-464A-831B-EBC8DD2F1F74}" type="datetimeFigureOut">
              <a:rPr lang="en-US" smtClean="0"/>
              <a:t>11/6/2013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61BF08A-CF68-440F-8778-F55C0225D147}" type="slidenum">
              <a:rPr lang="en-US" smtClean="0"/>
              <a:t>‹#›</a:t>
            </a:fld>
            <a:endParaRPr lang="en-US"/>
          </a:p>
        </p:txBody>
      </p:sp>
    </p:spTree>
    <p:extLst>
      <p:ext uri="{BB962C8B-B14F-4D97-AF65-F5344CB8AC3E}">
        <p14:creationId xmlns:p14="http://schemas.microsoft.com/office/powerpoint/2010/main" val="13288177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F332A4C-BAD4-4554-B2E8-4698E0A64B6B}" type="datetimeFigureOut">
              <a:rPr lang="en-US" smtClean="0"/>
              <a:t>11/6/2013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26A830F-F6D6-4A2A-89A5-443210F53EE0}" type="slidenum">
              <a:rPr lang="en-US" smtClean="0"/>
              <a:t>‹#›</a:t>
            </a:fld>
            <a:endParaRPr lang="en-US" dirty="0"/>
          </a:p>
        </p:txBody>
      </p:sp>
    </p:spTree>
    <p:extLst>
      <p:ext uri="{BB962C8B-B14F-4D97-AF65-F5344CB8AC3E}">
        <p14:creationId xmlns:p14="http://schemas.microsoft.com/office/powerpoint/2010/main" val="66097671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3573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1238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0158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162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51650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p>
        </p:txBody>
      </p:sp>
    </p:spTree>
    <p:extLst>
      <p:ext uri="{BB962C8B-B14F-4D97-AF65-F5344CB8AC3E}">
        <p14:creationId xmlns:p14="http://schemas.microsoft.com/office/powerpoint/2010/main" val="2861238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1238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1238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1238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2861238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3867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4214" name="Rectangle 6"/>
          <p:cNvSpPr>
            <a:spLocks noGrp="1" noChangeArrowheads="1"/>
          </p:cNvSpPr>
          <p:nvPr>
            <p:ph type="ctrTitle" hasCustomPrompt="1"/>
          </p:nvPr>
        </p:nvSpPr>
        <p:spPr>
          <a:xfrm>
            <a:off x="304800" y="3048000"/>
            <a:ext cx="8305800" cy="762000"/>
          </a:xfrm>
        </p:spPr>
        <p:txBody>
          <a:bodyPr/>
          <a:lstStyle>
            <a:lvl1pPr>
              <a:defRPr>
                <a:solidFill>
                  <a:schemeClr val="bg1"/>
                </a:solidFill>
              </a:defRPr>
            </a:lvl1pPr>
          </a:lstStyle>
          <a:p>
            <a:r>
              <a:rPr lang="en-US" dirty="0" smtClean="0"/>
              <a:t>Presentation Title</a:t>
            </a:r>
            <a:endParaRPr lang="en-US" dirty="0"/>
          </a:p>
        </p:txBody>
      </p:sp>
      <p:sp>
        <p:nvSpPr>
          <p:cNvPr id="94215" name="Rectangle 7"/>
          <p:cNvSpPr>
            <a:spLocks noGrp="1" noChangeArrowheads="1"/>
          </p:cNvSpPr>
          <p:nvPr>
            <p:ph type="subTitle" idx="1" hasCustomPrompt="1"/>
          </p:nvPr>
        </p:nvSpPr>
        <p:spPr>
          <a:xfrm>
            <a:off x="304800" y="5105400"/>
            <a:ext cx="8305800" cy="1295400"/>
          </a:xfrm>
        </p:spPr>
        <p:txBody>
          <a:bodyPr/>
          <a:lstStyle>
            <a:lvl1pPr marL="0" indent="0">
              <a:buFontTx/>
              <a:buNone/>
              <a:defRPr sz="2800">
                <a:solidFill>
                  <a:schemeClr val="bg1"/>
                </a:solidFill>
              </a:defRPr>
            </a:lvl1pPr>
          </a:lstStyle>
          <a:p>
            <a:r>
              <a:rPr lang="en-US" dirty="0" smtClean="0"/>
              <a:t>Additional Information</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301625" y="274638"/>
            <a:ext cx="7772400" cy="9445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61443" name="Rectangle 3"/>
          <p:cNvSpPr>
            <a:spLocks noGrp="1" noChangeArrowheads="1"/>
          </p:cNvSpPr>
          <p:nvPr>
            <p:ph type="body" idx="1"/>
          </p:nvPr>
        </p:nvSpPr>
        <p:spPr bwMode="auto">
          <a:xfrm>
            <a:off x="301625" y="1600200"/>
            <a:ext cx="7769225" cy="45259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61451" name="Picture 11" descr="CHPA_TypeBlock_1Line_647C"/>
          <p:cNvPicPr>
            <a:picLocks noChangeAspect="1" noChangeArrowheads="1"/>
          </p:cNvPicPr>
          <p:nvPr/>
        </p:nvPicPr>
        <p:blipFill>
          <a:blip r:embed="rId4" cstate="print"/>
          <a:srcRect/>
          <a:stretch>
            <a:fillRect/>
          </a:stretch>
        </p:blipFill>
        <p:spPr bwMode="auto">
          <a:xfrm>
            <a:off x="304800" y="6546850"/>
            <a:ext cx="2568575" cy="82550"/>
          </a:xfrm>
          <a:prstGeom prst="rect">
            <a:avLst/>
          </a:prstGeom>
          <a:noFill/>
        </p:spPr>
      </p:pic>
      <p:sp>
        <p:nvSpPr>
          <p:cNvPr id="61452" name="Rectangle 12"/>
          <p:cNvSpPr>
            <a:spLocks noChangeArrowheads="1"/>
          </p:cNvSpPr>
          <p:nvPr/>
        </p:nvSpPr>
        <p:spPr bwMode="auto">
          <a:xfrm>
            <a:off x="8458200" y="0"/>
            <a:ext cx="685800" cy="6858000"/>
          </a:xfrm>
          <a:prstGeom prst="rect">
            <a:avLst/>
          </a:prstGeom>
          <a:solidFill>
            <a:srgbClr val="00558C"/>
          </a:solidFill>
          <a:ln w="9525">
            <a:solidFill>
              <a:schemeClr val="tx1"/>
            </a:solidFill>
            <a:miter lim="800000"/>
            <a:headEnd/>
            <a:tailEnd/>
          </a:ln>
          <a:effectLst/>
        </p:spPr>
        <p:txBody>
          <a:bodyPr wrap="none" anchor="ctr"/>
          <a:lstStyle/>
          <a:p>
            <a:endParaRPr lang="en-US" dirty="0"/>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Lst>
  <p:hf sldNum="0" hdr="0" ftr="0" dt="0"/>
  <p:txStyles>
    <p:titleStyle>
      <a:lvl1pPr algn="l" rtl="0" eaLnBrk="1" fontAlgn="base" hangingPunct="1">
        <a:spcBef>
          <a:spcPct val="0"/>
        </a:spcBef>
        <a:spcAft>
          <a:spcPct val="0"/>
        </a:spcAft>
        <a:defRPr sz="3500" baseline="0">
          <a:solidFill>
            <a:srgbClr val="E28F26"/>
          </a:solidFill>
          <a:latin typeface="+mj-lt"/>
          <a:ea typeface="+mj-ea"/>
          <a:cs typeface="+mj-cs"/>
        </a:defRPr>
      </a:lvl1pPr>
      <a:lvl2pPr algn="l" rtl="0" eaLnBrk="1" fontAlgn="base" hangingPunct="1">
        <a:spcBef>
          <a:spcPct val="0"/>
        </a:spcBef>
        <a:spcAft>
          <a:spcPct val="0"/>
        </a:spcAft>
        <a:defRPr sz="4000">
          <a:solidFill>
            <a:srgbClr val="E28F26"/>
          </a:solidFill>
          <a:latin typeface="Arial" charset="0"/>
        </a:defRPr>
      </a:lvl2pPr>
      <a:lvl3pPr algn="l" rtl="0" eaLnBrk="1" fontAlgn="base" hangingPunct="1">
        <a:spcBef>
          <a:spcPct val="0"/>
        </a:spcBef>
        <a:spcAft>
          <a:spcPct val="0"/>
        </a:spcAft>
        <a:defRPr sz="4000">
          <a:solidFill>
            <a:srgbClr val="E28F26"/>
          </a:solidFill>
          <a:latin typeface="Arial" charset="0"/>
        </a:defRPr>
      </a:lvl3pPr>
      <a:lvl4pPr algn="l" rtl="0" eaLnBrk="1" fontAlgn="base" hangingPunct="1">
        <a:spcBef>
          <a:spcPct val="0"/>
        </a:spcBef>
        <a:spcAft>
          <a:spcPct val="0"/>
        </a:spcAft>
        <a:defRPr sz="4000">
          <a:solidFill>
            <a:srgbClr val="E28F26"/>
          </a:solidFill>
          <a:latin typeface="Arial" charset="0"/>
        </a:defRPr>
      </a:lvl4pPr>
      <a:lvl5pPr algn="l" rtl="0" eaLnBrk="1" fontAlgn="base" hangingPunct="1">
        <a:spcBef>
          <a:spcPct val="0"/>
        </a:spcBef>
        <a:spcAft>
          <a:spcPct val="0"/>
        </a:spcAft>
        <a:defRPr sz="4000">
          <a:solidFill>
            <a:srgbClr val="E28F26"/>
          </a:solidFill>
          <a:latin typeface="Arial" charset="0"/>
        </a:defRPr>
      </a:lvl5pPr>
      <a:lvl6pPr marL="457200" algn="l" rtl="0" eaLnBrk="1" fontAlgn="base" hangingPunct="1">
        <a:spcBef>
          <a:spcPct val="0"/>
        </a:spcBef>
        <a:spcAft>
          <a:spcPct val="0"/>
        </a:spcAft>
        <a:defRPr sz="4000">
          <a:solidFill>
            <a:srgbClr val="E28F26"/>
          </a:solidFill>
          <a:latin typeface="Arial" charset="0"/>
        </a:defRPr>
      </a:lvl6pPr>
      <a:lvl7pPr marL="914400" algn="l" rtl="0" eaLnBrk="1" fontAlgn="base" hangingPunct="1">
        <a:spcBef>
          <a:spcPct val="0"/>
        </a:spcBef>
        <a:spcAft>
          <a:spcPct val="0"/>
        </a:spcAft>
        <a:defRPr sz="4000">
          <a:solidFill>
            <a:srgbClr val="E28F26"/>
          </a:solidFill>
          <a:latin typeface="Arial" charset="0"/>
        </a:defRPr>
      </a:lvl7pPr>
      <a:lvl8pPr marL="1371600" algn="l" rtl="0" eaLnBrk="1" fontAlgn="base" hangingPunct="1">
        <a:spcBef>
          <a:spcPct val="0"/>
        </a:spcBef>
        <a:spcAft>
          <a:spcPct val="0"/>
        </a:spcAft>
        <a:defRPr sz="4000">
          <a:solidFill>
            <a:srgbClr val="E28F26"/>
          </a:solidFill>
          <a:latin typeface="Arial" charset="0"/>
        </a:defRPr>
      </a:lvl8pPr>
      <a:lvl9pPr marL="1828800" algn="l" rtl="0" eaLnBrk="1" fontAlgn="base" hangingPunct="1">
        <a:spcBef>
          <a:spcPct val="0"/>
        </a:spcBef>
        <a:spcAft>
          <a:spcPct val="0"/>
        </a:spcAft>
        <a:defRPr sz="4000">
          <a:solidFill>
            <a:srgbClr val="E28F26"/>
          </a:solidFill>
          <a:latin typeface="Arial" charset="0"/>
        </a:defRPr>
      </a:lvl9pPr>
    </p:titleStyle>
    <p:bodyStyle>
      <a:lvl1pPr marL="342900" indent="-342900" algn="l" rtl="0" eaLnBrk="1" fontAlgn="base" hangingPunct="1">
        <a:spcBef>
          <a:spcPct val="20000"/>
        </a:spcBef>
        <a:spcAft>
          <a:spcPct val="0"/>
        </a:spcAft>
        <a:buChar char="•"/>
        <a:defRPr sz="2800">
          <a:solidFill>
            <a:srgbClr val="00558C"/>
          </a:solidFill>
          <a:latin typeface="+mn-lt"/>
          <a:ea typeface="+mn-ea"/>
          <a:cs typeface="+mn-cs"/>
        </a:defRPr>
      </a:lvl1pPr>
      <a:lvl2pPr marL="742950" indent="-285750" algn="l" rtl="0" eaLnBrk="1" fontAlgn="base" hangingPunct="1">
        <a:spcBef>
          <a:spcPct val="20000"/>
        </a:spcBef>
        <a:spcAft>
          <a:spcPct val="0"/>
        </a:spcAft>
        <a:buChar char="–"/>
        <a:defRPr sz="2500">
          <a:solidFill>
            <a:srgbClr val="00558C"/>
          </a:solidFill>
          <a:latin typeface="+mn-lt"/>
        </a:defRPr>
      </a:lvl2pPr>
      <a:lvl3pPr marL="1143000" indent="-228600" algn="l" rtl="0" eaLnBrk="1" fontAlgn="base" hangingPunct="1">
        <a:spcBef>
          <a:spcPct val="20000"/>
        </a:spcBef>
        <a:spcAft>
          <a:spcPct val="0"/>
        </a:spcAft>
        <a:buChar char="•"/>
        <a:defRPr sz="2400">
          <a:solidFill>
            <a:srgbClr val="00558C"/>
          </a:solidFill>
          <a:latin typeface="+mn-lt"/>
        </a:defRPr>
      </a:lvl3pPr>
      <a:lvl4pPr marL="1600200" indent="-228600" algn="l" rtl="0" eaLnBrk="1" fontAlgn="base" hangingPunct="1">
        <a:spcBef>
          <a:spcPct val="20000"/>
        </a:spcBef>
        <a:spcAft>
          <a:spcPct val="0"/>
        </a:spcAft>
        <a:buChar char="–"/>
        <a:defRPr sz="2000">
          <a:solidFill>
            <a:srgbClr val="00558C"/>
          </a:solidFill>
          <a:latin typeface="+mn-lt"/>
        </a:defRPr>
      </a:lvl4pPr>
      <a:lvl5pPr marL="2057400" indent="-228600" algn="l" rtl="0" eaLnBrk="1" fontAlgn="base" hangingPunct="1">
        <a:spcBef>
          <a:spcPct val="20000"/>
        </a:spcBef>
        <a:spcAft>
          <a:spcPct val="0"/>
        </a:spcAft>
        <a:buChar char="»"/>
        <a:defRPr sz="2000">
          <a:solidFill>
            <a:srgbClr val="00558C"/>
          </a:solidFill>
          <a:latin typeface="+mn-lt"/>
        </a:defRPr>
      </a:lvl5pPr>
      <a:lvl6pPr marL="2514600" indent="-228600" algn="l" rtl="0" eaLnBrk="1" fontAlgn="base" hangingPunct="1">
        <a:spcBef>
          <a:spcPct val="20000"/>
        </a:spcBef>
        <a:spcAft>
          <a:spcPct val="0"/>
        </a:spcAft>
        <a:buChar char="»"/>
        <a:defRPr sz="2000">
          <a:solidFill>
            <a:srgbClr val="00558C"/>
          </a:solidFill>
          <a:latin typeface="+mn-lt"/>
        </a:defRPr>
      </a:lvl6pPr>
      <a:lvl7pPr marL="2971800" indent="-228600" algn="l" rtl="0" eaLnBrk="1" fontAlgn="base" hangingPunct="1">
        <a:spcBef>
          <a:spcPct val="20000"/>
        </a:spcBef>
        <a:spcAft>
          <a:spcPct val="0"/>
        </a:spcAft>
        <a:buChar char="»"/>
        <a:defRPr sz="2000">
          <a:solidFill>
            <a:srgbClr val="00558C"/>
          </a:solidFill>
          <a:latin typeface="+mn-lt"/>
        </a:defRPr>
      </a:lvl7pPr>
      <a:lvl8pPr marL="3429000" indent="-228600" algn="l" rtl="0" eaLnBrk="1" fontAlgn="base" hangingPunct="1">
        <a:spcBef>
          <a:spcPct val="20000"/>
        </a:spcBef>
        <a:spcAft>
          <a:spcPct val="0"/>
        </a:spcAft>
        <a:buChar char="»"/>
        <a:defRPr sz="2000">
          <a:solidFill>
            <a:srgbClr val="00558C"/>
          </a:solidFill>
          <a:latin typeface="+mn-lt"/>
        </a:defRPr>
      </a:lvl8pPr>
      <a:lvl9pPr marL="3886200" indent="-228600" algn="l" rtl="0" eaLnBrk="1" fontAlgn="base" hangingPunct="1">
        <a:spcBef>
          <a:spcPct val="20000"/>
        </a:spcBef>
        <a:spcAft>
          <a:spcPct val="0"/>
        </a:spcAft>
        <a:buChar char="»"/>
        <a:defRPr sz="2000">
          <a:solidFill>
            <a:srgbClr val="00558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mhoward@chpa.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otcsafety.org/" TargetMode="External"/><Relationship Id="rId4" Type="http://schemas.openxmlformats.org/officeDocument/2006/relationships/hyperlink" Target="http://www.chpa.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Grp="1" noChangeArrowheads="1"/>
          </p:cNvSpPr>
          <p:nvPr>
            <p:ph type="ctrTitle"/>
          </p:nvPr>
        </p:nvSpPr>
        <p:spPr>
          <a:xfrm>
            <a:off x="304800" y="3124200"/>
            <a:ext cx="8305800" cy="1143000"/>
          </a:xfrm>
        </p:spPr>
        <p:txBody>
          <a:bodyPr/>
          <a:lstStyle/>
          <a:p>
            <a:pPr algn="ctr"/>
            <a:r>
              <a:rPr lang="en-US" sz="3300" dirty="0"/>
              <a:t>NLM </a:t>
            </a:r>
            <a:r>
              <a:rPr lang="en-US" sz="3300" dirty="0" smtClean="0"/>
              <a:t>SPL/DailyMed Jamboree Workshop:</a:t>
            </a:r>
            <a:br>
              <a:rPr lang="en-US" sz="3300" dirty="0" smtClean="0"/>
            </a:br>
            <a:r>
              <a:rPr lang="en-US" sz="3300" dirty="0" smtClean="0"/>
              <a:t>OTC Industry Perspective on DailyMed</a:t>
            </a:r>
            <a:br>
              <a:rPr lang="en-US" sz="3300" dirty="0" smtClean="0"/>
            </a:br>
            <a:r>
              <a:rPr lang="en-US" dirty="0" smtClean="0"/>
              <a:t> </a:t>
            </a:r>
            <a:endParaRPr lang="en-US" dirty="0"/>
          </a:p>
        </p:txBody>
      </p:sp>
      <p:sp>
        <p:nvSpPr>
          <p:cNvPr id="95237" name="Rectangle 5"/>
          <p:cNvSpPr>
            <a:spLocks noGrp="1" noChangeArrowheads="1"/>
          </p:cNvSpPr>
          <p:nvPr>
            <p:ph type="subTitle" idx="1"/>
          </p:nvPr>
        </p:nvSpPr>
        <p:spPr>
          <a:xfrm>
            <a:off x="304800" y="5105400"/>
            <a:ext cx="8305800" cy="1524000"/>
          </a:xfrm>
        </p:spPr>
        <p:txBody>
          <a:bodyPr/>
          <a:lstStyle/>
          <a:p>
            <a:pPr algn="ctr"/>
            <a:r>
              <a:rPr lang="en-US" sz="2200" dirty="0" smtClean="0"/>
              <a:t>Marcia D. Howard, Ph.D.</a:t>
            </a:r>
          </a:p>
          <a:p>
            <a:pPr algn="ctr"/>
            <a:r>
              <a:rPr lang="en-US" sz="2200" dirty="0" smtClean="0"/>
              <a:t>Senior Director, Regulatory &amp; Scientific Affairs</a:t>
            </a:r>
          </a:p>
          <a:p>
            <a:pPr algn="ctr"/>
            <a:r>
              <a:rPr lang="en-US" sz="2200" dirty="0" smtClean="0"/>
              <a:t>28 October 2013</a:t>
            </a:r>
          </a:p>
          <a:p>
            <a:pPr algn="ctr"/>
            <a:r>
              <a:rPr lang="en-US" sz="2200" dirty="0" smtClean="0"/>
              <a:t>Bethesda, MD</a:t>
            </a:r>
            <a:endParaRPr lang="en-US" sz="2200" dirty="0"/>
          </a:p>
        </p:txBody>
      </p:sp>
    </p:spTree>
    <p:extLst>
      <p:ext uri="{BB962C8B-B14F-4D97-AF65-F5344CB8AC3E}">
        <p14:creationId xmlns:p14="http://schemas.microsoft.com/office/powerpoint/2010/main" val="2428635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A screenshot image of a modified acetaminophen liquid label on DailyMed. A note has been added that reads &quot;MOST OTC DRUGS ARE NOT REVIEWED AND APPROVED BY FDA, HOWEVER THEY MAY BE MARKETED IF THEY COMPLY WITH APPLICABLE REGULATIONS AND POLICIES. FDA HAS NOT EVALUATED WHETHER THIS PRODUCT COMPLIES.&quot; A green arrow is used to highlight the modification." title="Modified Screenshot of DailyMe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762000"/>
            <a:ext cx="7467600" cy="5659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z="3000" dirty="0"/>
              <a:t>Suggestions to Enhance </a:t>
            </a:r>
            <a:r>
              <a:rPr lang="en-US" sz="3000" dirty="0" err="1"/>
              <a:t>DailyMed</a:t>
            </a:r>
            <a:r>
              <a:rPr lang="en-US" sz="3000" dirty="0"/>
              <a:t> Site </a:t>
            </a:r>
            <a:r>
              <a:rPr lang="en-US" sz="1800" dirty="0" smtClean="0"/>
              <a:t>(4/5</a:t>
            </a:r>
            <a:r>
              <a:rPr lang="en-US" sz="1800" dirty="0"/>
              <a:t>)</a:t>
            </a:r>
            <a:endParaRPr lang="en-US" sz="3000" dirty="0"/>
          </a:p>
        </p:txBody>
      </p:sp>
    </p:spTree>
    <p:extLst>
      <p:ext uri="{BB962C8B-B14F-4D97-AF65-F5344CB8AC3E}">
        <p14:creationId xmlns:p14="http://schemas.microsoft.com/office/powerpoint/2010/main" val="34571446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192" y="943146"/>
            <a:ext cx="7769225" cy="4800600"/>
          </a:xfrm>
        </p:spPr>
        <p:txBody>
          <a:bodyPr/>
          <a:lstStyle/>
          <a:p>
            <a:pPr marL="0" indent="0">
              <a:buNone/>
            </a:pPr>
            <a:endParaRPr lang="en-US" sz="800" dirty="0" smtClean="0"/>
          </a:p>
          <a:p>
            <a:r>
              <a:rPr lang="en-US" sz="2600" dirty="0" smtClean="0"/>
              <a:t>Product Identification System</a:t>
            </a:r>
            <a:endParaRPr lang="en-US" sz="2200" dirty="0" smtClean="0"/>
          </a:p>
          <a:p>
            <a:pPr lvl="1"/>
            <a:r>
              <a:rPr lang="en-US" sz="2300" dirty="0"/>
              <a:t>Tool to assist </a:t>
            </a:r>
            <a:r>
              <a:rPr lang="en-US" sz="2300" dirty="0" smtClean="0"/>
              <a:t>healthcare professionals, </a:t>
            </a:r>
            <a:r>
              <a:rPr lang="en-US" sz="2300" dirty="0"/>
              <a:t>consumers, others with identifying solid oral dosage forms from a trusted source</a:t>
            </a:r>
          </a:p>
          <a:p>
            <a:pPr lvl="1"/>
            <a:r>
              <a:rPr lang="en-US" sz="2300" dirty="0" smtClean="0"/>
              <a:t>Product identification attributes (imprints, color, shape, etc.)</a:t>
            </a:r>
          </a:p>
          <a:p>
            <a:pPr lvl="2"/>
            <a:r>
              <a:rPr lang="en-US" sz="2200" dirty="0" smtClean="0"/>
              <a:t>Encourage submissions from OTC companies for SPLIMAGE</a:t>
            </a:r>
          </a:p>
          <a:p>
            <a:pPr lvl="3"/>
            <a:r>
              <a:rPr lang="en-US" sz="2100" dirty="0" smtClean="0"/>
              <a:t>Site references “...approved prescription drugs...” which implies OTCs are not included in the program</a:t>
            </a:r>
          </a:p>
          <a:p>
            <a:pPr lvl="3"/>
            <a:r>
              <a:rPr lang="en-US" sz="2100" dirty="0" smtClean="0"/>
              <a:t>Opportunity to expand system to include OTCs or to promote inclusion of nonprescription medicines</a:t>
            </a:r>
          </a:p>
        </p:txBody>
      </p:sp>
      <p:sp>
        <p:nvSpPr>
          <p:cNvPr id="4" name="Title 3"/>
          <p:cNvSpPr>
            <a:spLocks noGrp="1"/>
          </p:cNvSpPr>
          <p:nvPr>
            <p:ph type="title"/>
          </p:nvPr>
        </p:nvSpPr>
        <p:spPr>
          <a:xfrm>
            <a:off x="301625" y="119370"/>
            <a:ext cx="7772400" cy="563562"/>
          </a:xfrm>
        </p:spPr>
        <p:txBody>
          <a:bodyPr/>
          <a:lstStyle/>
          <a:p>
            <a:r>
              <a:rPr lang="en-US" sz="3000" dirty="0"/>
              <a:t>Suggestions to Enhance DailyMed Site</a:t>
            </a:r>
            <a:r>
              <a:rPr lang="en-US" sz="3600" dirty="0"/>
              <a:t> </a:t>
            </a:r>
            <a:r>
              <a:rPr lang="en-US" sz="1800" dirty="0" smtClean="0"/>
              <a:t>(</a:t>
            </a:r>
            <a:r>
              <a:rPr lang="en-US" sz="1800" dirty="0"/>
              <a:t>5</a:t>
            </a:r>
            <a:r>
              <a:rPr lang="en-US" sz="1800" dirty="0" smtClean="0"/>
              <a:t>/5)</a:t>
            </a:r>
            <a:endParaRPr lang="en-US" dirty="0"/>
          </a:p>
        </p:txBody>
      </p:sp>
    </p:spTree>
    <p:extLst>
      <p:ext uri="{BB962C8B-B14F-4D97-AF65-F5344CB8AC3E}">
        <p14:creationId xmlns:p14="http://schemas.microsoft.com/office/powerpoint/2010/main" val="3853606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625" y="1600200"/>
            <a:ext cx="7769225" cy="4724400"/>
          </a:xfrm>
        </p:spPr>
        <p:txBody>
          <a:bodyPr/>
          <a:lstStyle/>
          <a:p>
            <a:r>
              <a:rPr lang="en-US" sz="3000" dirty="0" smtClean="0"/>
              <a:t>Contact Information:</a:t>
            </a:r>
          </a:p>
          <a:p>
            <a:pPr lvl="1"/>
            <a:r>
              <a:rPr lang="en-US" sz="2800" dirty="0" smtClean="0"/>
              <a:t>Marcia D. Howard, Ph.D.</a:t>
            </a:r>
          </a:p>
          <a:p>
            <a:pPr marL="457200" lvl="1" indent="0">
              <a:buNone/>
            </a:pPr>
            <a:r>
              <a:rPr lang="en-US" sz="2800" dirty="0"/>
              <a:t> </a:t>
            </a:r>
            <a:r>
              <a:rPr lang="en-US" sz="2800" dirty="0" smtClean="0"/>
              <a:t>  Senior Director, Regulatory &amp; Scientific   </a:t>
            </a:r>
            <a:br>
              <a:rPr lang="en-US" sz="2800" dirty="0" smtClean="0"/>
            </a:br>
            <a:r>
              <a:rPr lang="en-US" sz="2800" dirty="0" smtClean="0"/>
              <a:t>      Affairs</a:t>
            </a:r>
          </a:p>
          <a:p>
            <a:pPr marL="457200" lvl="1" indent="0">
              <a:buNone/>
            </a:pPr>
            <a:r>
              <a:rPr lang="en-US" sz="2800" dirty="0"/>
              <a:t> </a:t>
            </a:r>
            <a:r>
              <a:rPr lang="en-US" sz="2800" dirty="0" smtClean="0"/>
              <a:t>  CHPA</a:t>
            </a:r>
          </a:p>
          <a:p>
            <a:pPr marL="457200" lvl="1" indent="0">
              <a:buNone/>
            </a:pPr>
            <a:r>
              <a:rPr lang="en-US" sz="2800" dirty="0"/>
              <a:t> </a:t>
            </a:r>
            <a:r>
              <a:rPr lang="en-US" sz="2800" dirty="0" smtClean="0"/>
              <a:t>  </a:t>
            </a:r>
            <a:r>
              <a:rPr lang="en-US" sz="2800" dirty="0" smtClean="0">
                <a:hlinkClick r:id="rId3"/>
              </a:rPr>
              <a:t>mhoward@chpa.org</a:t>
            </a:r>
            <a:endParaRPr lang="en-US" sz="2800" dirty="0" smtClean="0"/>
          </a:p>
          <a:p>
            <a:pPr lvl="1"/>
            <a:r>
              <a:rPr lang="en-US" sz="2800" dirty="0" smtClean="0"/>
              <a:t> </a:t>
            </a:r>
            <a:r>
              <a:rPr lang="en-US" sz="2800" dirty="0" smtClean="0">
                <a:hlinkClick r:id="rId4"/>
              </a:rPr>
              <a:t>http://www.chpa.org/</a:t>
            </a:r>
            <a:endParaRPr lang="en-US" sz="2800" dirty="0" smtClean="0"/>
          </a:p>
          <a:p>
            <a:pPr lvl="1"/>
            <a:r>
              <a:rPr lang="en-US" sz="2800" dirty="0" smtClean="0"/>
              <a:t> </a:t>
            </a:r>
            <a:r>
              <a:rPr lang="en-US" sz="2800" dirty="0" smtClean="0">
                <a:hlinkClick r:id="rId5"/>
              </a:rPr>
              <a:t>http://www.otcsafety.org/</a:t>
            </a:r>
            <a:endParaRPr lang="en-US" sz="2800" dirty="0" smtClean="0"/>
          </a:p>
          <a:p>
            <a:pPr marL="457200" lvl="1" indent="0">
              <a:buNone/>
            </a:pPr>
            <a:endParaRPr lang="en-US" dirty="0" smtClean="0"/>
          </a:p>
        </p:txBody>
      </p:sp>
      <p:sp>
        <p:nvSpPr>
          <p:cNvPr id="2" name="Title 1"/>
          <p:cNvSpPr>
            <a:spLocks noGrp="1"/>
          </p:cNvSpPr>
          <p:nvPr>
            <p:ph type="title"/>
          </p:nvPr>
        </p:nvSpPr>
        <p:spPr/>
        <p:txBody>
          <a:bodyPr/>
          <a:lstStyle/>
          <a:p>
            <a:r>
              <a:rPr lang="en-US" dirty="0" smtClean="0"/>
              <a:t>Many thanks!!</a:t>
            </a:r>
            <a:endParaRPr lang="en-US" dirty="0"/>
          </a:p>
        </p:txBody>
      </p:sp>
    </p:spTree>
    <p:extLst>
      <p:ext uri="{BB962C8B-B14F-4D97-AF65-F5344CB8AC3E}">
        <p14:creationId xmlns:p14="http://schemas.microsoft.com/office/powerpoint/2010/main" val="3628619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67444"/>
            <a:ext cx="7769225" cy="4724400"/>
          </a:xfrm>
        </p:spPr>
        <p:txBody>
          <a:bodyPr/>
          <a:lstStyle/>
          <a:p>
            <a:r>
              <a:rPr lang="en-US" sz="3200" dirty="0" smtClean="0"/>
              <a:t>What is CHPA?</a:t>
            </a:r>
          </a:p>
          <a:p>
            <a:pPr marL="0" indent="0">
              <a:buNone/>
            </a:pPr>
            <a:endParaRPr lang="en-US" sz="2000" dirty="0" smtClean="0"/>
          </a:p>
          <a:p>
            <a:r>
              <a:rPr lang="en-US" sz="3200" dirty="0" smtClean="0"/>
              <a:t>Background on OTCs and electronic </a:t>
            </a:r>
            <a:r>
              <a:rPr lang="en-US" sz="3200" dirty="0"/>
              <a:t>s</a:t>
            </a:r>
            <a:r>
              <a:rPr lang="en-US" sz="3200" dirty="0" smtClean="0"/>
              <a:t>ubmissions</a:t>
            </a:r>
          </a:p>
          <a:p>
            <a:pPr marL="0" indent="0">
              <a:buNone/>
            </a:pPr>
            <a:endParaRPr lang="en-US" sz="2000" dirty="0" smtClean="0"/>
          </a:p>
          <a:p>
            <a:r>
              <a:rPr lang="en-US" sz="3200" dirty="0" smtClean="0"/>
              <a:t>Downstream Uses:  The intersection of DailyMed and OTCs</a:t>
            </a:r>
          </a:p>
          <a:p>
            <a:pPr marL="0" indent="0">
              <a:buNone/>
            </a:pPr>
            <a:endParaRPr lang="en-US" sz="2000" dirty="0" smtClean="0"/>
          </a:p>
          <a:p>
            <a:r>
              <a:rPr lang="en-US" sz="3200" dirty="0"/>
              <a:t>Recommendations to possibly enhance </a:t>
            </a:r>
            <a:r>
              <a:rPr lang="en-US" sz="3200" dirty="0" smtClean="0"/>
              <a:t>use </a:t>
            </a:r>
            <a:r>
              <a:rPr lang="en-US" sz="3200" dirty="0"/>
              <a:t>of </a:t>
            </a:r>
            <a:r>
              <a:rPr lang="en-US" sz="3200" dirty="0" smtClean="0"/>
              <a:t>DailyMed</a:t>
            </a:r>
            <a:endParaRPr lang="en-US" sz="3200" dirty="0"/>
          </a:p>
        </p:txBody>
      </p:sp>
      <p:sp>
        <p:nvSpPr>
          <p:cNvPr id="2" name="Title 1"/>
          <p:cNvSpPr>
            <a:spLocks noGrp="1"/>
          </p:cNvSpPr>
          <p:nvPr>
            <p:ph type="title"/>
          </p:nvPr>
        </p:nvSpPr>
        <p:spPr>
          <a:xfrm>
            <a:off x="301625" y="274638"/>
            <a:ext cx="7772400" cy="563562"/>
          </a:xfrm>
        </p:spPr>
        <p:txBody>
          <a:bodyPr/>
          <a:lstStyle/>
          <a:p>
            <a:r>
              <a:rPr lang="en-US" dirty="0" smtClean="0"/>
              <a:t>Presentation Outline		</a:t>
            </a:r>
            <a:endParaRPr lang="en-US" dirty="0"/>
          </a:p>
        </p:txBody>
      </p:sp>
    </p:spTree>
    <p:extLst>
      <p:ext uri="{BB962C8B-B14F-4D97-AF65-F5344CB8AC3E}">
        <p14:creationId xmlns:p14="http://schemas.microsoft.com/office/powerpoint/2010/main" val="1751216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27760"/>
            <a:ext cx="7769225" cy="4800600"/>
          </a:xfrm>
        </p:spPr>
        <p:txBody>
          <a:bodyPr/>
          <a:lstStyle/>
          <a:p>
            <a:r>
              <a:rPr lang="en-US" sz="2600" dirty="0"/>
              <a:t>US-based trade association representing manufacturers and suppliers of over-the-counter (OTC/nonprescription) medicines and dietary supplements (</a:t>
            </a:r>
            <a:r>
              <a:rPr lang="en-US" sz="2600" i="1" dirty="0"/>
              <a:t>e.g.</a:t>
            </a:r>
            <a:r>
              <a:rPr lang="en-US" sz="2600" dirty="0"/>
              <a:t>, multivitamin/minerals, fiber, calcium)</a:t>
            </a:r>
          </a:p>
          <a:p>
            <a:r>
              <a:rPr lang="en-US" sz="2600" dirty="0" smtClean="0"/>
              <a:t>Founded in 1881</a:t>
            </a:r>
          </a:p>
          <a:p>
            <a:r>
              <a:rPr lang="en-US" sz="2600" dirty="0" smtClean="0"/>
              <a:t>Host association for the SPL OTC sub-team (open to CHPA members and non-members) </a:t>
            </a:r>
          </a:p>
          <a:p>
            <a:pPr lvl="1"/>
            <a:r>
              <a:rPr lang="en-US" sz="2600" dirty="0" smtClean="0"/>
              <a:t>Established in 2009</a:t>
            </a:r>
          </a:p>
          <a:p>
            <a:pPr lvl="1"/>
            <a:r>
              <a:rPr lang="en-US" sz="2600" dirty="0" smtClean="0"/>
              <a:t>Industry chair:  Paula Markert, GlaxoSmithKline Consumer Healthcare</a:t>
            </a:r>
          </a:p>
        </p:txBody>
      </p:sp>
      <p:sp>
        <p:nvSpPr>
          <p:cNvPr id="2" name="Title 1"/>
          <p:cNvSpPr>
            <a:spLocks noGrp="1"/>
          </p:cNvSpPr>
          <p:nvPr>
            <p:ph type="title"/>
          </p:nvPr>
        </p:nvSpPr>
        <p:spPr>
          <a:xfrm>
            <a:off x="301625" y="274638"/>
            <a:ext cx="7772400" cy="715962"/>
          </a:xfrm>
        </p:spPr>
        <p:txBody>
          <a:bodyPr/>
          <a:lstStyle/>
          <a:p>
            <a:r>
              <a:rPr lang="en-US" dirty="0" smtClean="0"/>
              <a:t>What is CHPA?		</a:t>
            </a:r>
            <a:endParaRPr lang="en-US" dirty="0"/>
          </a:p>
        </p:txBody>
      </p:sp>
    </p:spTree>
    <p:extLst>
      <p:ext uri="{BB962C8B-B14F-4D97-AF65-F5344CB8AC3E}">
        <p14:creationId xmlns:p14="http://schemas.microsoft.com/office/powerpoint/2010/main" val="2004143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7769225" cy="5181600"/>
          </a:xfrm>
        </p:spPr>
        <p:txBody>
          <a:bodyPr/>
          <a:lstStyle/>
          <a:p>
            <a:r>
              <a:rPr lang="en-US" sz="2600" dirty="0" smtClean="0"/>
              <a:t>1 June 2009 </a:t>
            </a:r>
          </a:p>
          <a:p>
            <a:pPr lvl="1"/>
            <a:r>
              <a:rPr lang="en-US" sz="2300" dirty="0" smtClean="0"/>
              <a:t>OTC (and vet med) labeling required to be submitted in electronic (</a:t>
            </a:r>
            <a:r>
              <a:rPr lang="en-US" sz="2300" u="sng" dirty="0" smtClean="0"/>
              <a:t>S</a:t>
            </a:r>
            <a:r>
              <a:rPr lang="en-US" sz="2300" dirty="0" smtClean="0"/>
              <a:t>tructured </a:t>
            </a:r>
            <a:r>
              <a:rPr lang="en-US" sz="2300" u="sng" dirty="0" smtClean="0"/>
              <a:t>P</a:t>
            </a:r>
            <a:r>
              <a:rPr lang="en-US" sz="2300" dirty="0" smtClean="0"/>
              <a:t>roduct </a:t>
            </a:r>
            <a:r>
              <a:rPr lang="en-US" sz="2300" u="sng" dirty="0" smtClean="0"/>
              <a:t>L</a:t>
            </a:r>
            <a:r>
              <a:rPr lang="en-US" sz="2300" dirty="0" smtClean="0"/>
              <a:t>abeling) format</a:t>
            </a:r>
          </a:p>
          <a:p>
            <a:pPr lvl="1"/>
            <a:r>
              <a:rPr lang="en-US" sz="2300" dirty="0" smtClean="0"/>
              <a:t>NDC Labeler Code Requests, Drug Listing, and Establishment Registrations also required to be submitted electronically in SPL format</a:t>
            </a:r>
          </a:p>
          <a:p>
            <a:pPr lvl="1"/>
            <a:r>
              <a:rPr lang="en-US" sz="2300" dirty="0" smtClean="0"/>
              <a:t>Previously OTC submissions were in paper format</a:t>
            </a:r>
          </a:p>
          <a:p>
            <a:pPr marL="457200" lvl="1" indent="0">
              <a:buNone/>
            </a:pPr>
            <a:endParaRPr lang="en-US" sz="2000" dirty="0" smtClean="0"/>
          </a:p>
          <a:p>
            <a:r>
              <a:rPr lang="en-US" sz="2600" dirty="0" smtClean="0"/>
              <a:t>6 October 2010</a:t>
            </a:r>
          </a:p>
          <a:p>
            <a:pPr lvl="1"/>
            <a:r>
              <a:rPr lang="en-US" sz="2300" dirty="0" smtClean="0"/>
              <a:t>OTCs were added to NLM’s DailyMed website</a:t>
            </a:r>
          </a:p>
          <a:p>
            <a:pPr lvl="1"/>
            <a:r>
              <a:rPr lang="en-US" sz="2300" dirty="0" smtClean="0"/>
              <a:t>Over 6000 OTC drug listing files were added to DailyMed</a:t>
            </a:r>
          </a:p>
        </p:txBody>
      </p:sp>
      <p:sp>
        <p:nvSpPr>
          <p:cNvPr id="2" name="Title 1"/>
          <p:cNvSpPr>
            <a:spLocks noGrp="1"/>
          </p:cNvSpPr>
          <p:nvPr>
            <p:ph type="title"/>
          </p:nvPr>
        </p:nvSpPr>
        <p:spPr>
          <a:xfrm>
            <a:off x="301625" y="274638"/>
            <a:ext cx="7772400" cy="563562"/>
          </a:xfrm>
        </p:spPr>
        <p:txBody>
          <a:bodyPr/>
          <a:lstStyle/>
          <a:p>
            <a:r>
              <a:rPr lang="en-US" sz="2800" dirty="0" smtClean="0"/>
              <a:t>Background:  OTCs </a:t>
            </a:r>
            <a:r>
              <a:rPr lang="en-US" sz="2800" dirty="0"/>
              <a:t>and Electronic </a:t>
            </a:r>
            <a:r>
              <a:rPr lang="en-US" sz="2800" dirty="0" smtClean="0"/>
              <a:t>Submissions</a:t>
            </a:r>
            <a:r>
              <a:rPr lang="en-US" sz="2800" dirty="0"/>
              <a:t/>
            </a:r>
            <a:br>
              <a:rPr lang="en-US" sz="2800" dirty="0"/>
            </a:br>
            <a:r>
              <a:rPr lang="en-US" dirty="0" smtClean="0"/>
              <a:t>		</a:t>
            </a:r>
            <a:endParaRPr lang="en-US" dirty="0"/>
          </a:p>
        </p:txBody>
      </p:sp>
    </p:spTree>
    <p:extLst>
      <p:ext uri="{BB962C8B-B14F-4D97-AF65-F5344CB8AC3E}">
        <p14:creationId xmlns:p14="http://schemas.microsoft.com/office/powerpoint/2010/main" val="766832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10244"/>
            <a:ext cx="7620000" cy="5638800"/>
          </a:xfrm>
        </p:spPr>
        <p:txBody>
          <a:bodyPr/>
          <a:lstStyle/>
          <a:p>
            <a:r>
              <a:rPr lang="en-US" dirty="0"/>
              <a:t>Access current labeling </a:t>
            </a:r>
            <a:r>
              <a:rPr lang="en-US" dirty="0" smtClean="0"/>
              <a:t>information</a:t>
            </a:r>
          </a:p>
          <a:p>
            <a:pPr marL="0" indent="0">
              <a:buNone/>
            </a:pPr>
            <a:endParaRPr lang="en-US" sz="1000" dirty="0"/>
          </a:p>
          <a:p>
            <a:r>
              <a:rPr lang="en-US" dirty="0" smtClean="0"/>
              <a:t>Identify OTC medicine</a:t>
            </a:r>
          </a:p>
          <a:p>
            <a:pPr lvl="1"/>
            <a:r>
              <a:rPr lang="en-US" sz="2600" dirty="0" smtClean="0"/>
              <a:t>Ingredients (active, excipients)</a:t>
            </a:r>
          </a:p>
          <a:p>
            <a:pPr lvl="1"/>
            <a:r>
              <a:rPr lang="en-US" sz="2600" dirty="0" smtClean="0"/>
              <a:t>Indications</a:t>
            </a:r>
          </a:p>
          <a:p>
            <a:pPr marL="457200" lvl="1" indent="0">
              <a:buNone/>
            </a:pPr>
            <a:endParaRPr lang="en-US" sz="1000" dirty="0" smtClean="0"/>
          </a:p>
          <a:p>
            <a:r>
              <a:rPr lang="en-US" dirty="0" smtClean="0"/>
              <a:t>Identify manufacturers of specific OTC medicines of interest</a:t>
            </a:r>
          </a:p>
          <a:p>
            <a:pPr lvl="1"/>
            <a:r>
              <a:rPr lang="en-US" sz="2600" dirty="0" smtClean="0"/>
              <a:t>FDA and/or industry initiatives</a:t>
            </a:r>
          </a:p>
          <a:p>
            <a:pPr marL="457200" lvl="1" indent="0">
              <a:buNone/>
            </a:pPr>
            <a:endParaRPr lang="en-US" sz="1000" dirty="0" smtClean="0"/>
          </a:p>
          <a:p>
            <a:r>
              <a:rPr lang="en-US" dirty="0" smtClean="0"/>
              <a:t>View historical records of drug listing information</a:t>
            </a:r>
          </a:p>
          <a:p>
            <a:pPr lvl="1"/>
            <a:r>
              <a:rPr lang="en-US" sz="2600" dirty="0" smtClean="0"/>
              <a:t>For example, review before &amp; after changes to the label</a:t>
            </a:r>
          </a:p>
        </p:txBody>
      </p:sp>
      <p:sp>
        <p:nvSpPr>
          <p:cNvPr id="2" name="Title 1"/>
          <p:cNvSpPr>
            <a:spLocks noGrp="1"/>
          </p:cNvSpPr>
          <p:nvPr>
            <p:ph type="title"/>
          </p:nvPr>
        </p:nvSpPr>
        <p:spPr>
          <a:xfrm>
            <a:off x="301625" y="169392"/>
            <a:ext cx="7772400" cy="594042"/>
          </a:xfrm>
        </p:spPr>
        <p:txBody>
          <a:bodyPr/>
          <a:lstStyle/>
          <a:p>
            <a:r>
              <a:rPr lang="en-US" sz="2700" dirty="0" smtClean="0"/>
              <a:t>OTC Industry Uses of Information on </a:t>
            </a:r>
            <a:r>
              <a:rPr lang="en-US" sz="2700" dirty="0" err="1" smtClean="0"/>
              <a:t>DailyMed</a:t>
            </a:r>
            <a:r>
              <a:rPr lang="en-US" sz="2700" dirty="0" smtClean="0"/>
              <a:t> </a:t>
            </a:r>
            <a:r>
              <a:rPr lang="en-US" sz="1800" dirty="0" smtClean="0"/>
              <a:t>(1/2)</a:t>
            </a:r>
            <a:r>
              <a:rPr lang="en-US" sz="1500" dirty="0" smtClean="0"/>
              <a:t>	</a:t>
            </a:r>
            <a:endParaRPr lang="en-US" sz="1500" dirty="0"/>
          </a:p>
        </p:txBody>
      </p:sp>
    </p:spTree>
    <p:extLst>
      <p:ext uri="{BB962C8B-B14F-4D97-AF65-F5344CB8AC3E}">
        <p14:creationId xmlns:p14="http://schemas.microsoft.com/office/powerpoint/2010/main" val="1379872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7769225" cy="3886200"/>
          </a:xfrm>
        </p:spPr>
        <p:txBody>
          <a:bodyPr/>
          <a:lstStyle/>
          <a:p>
            <a:r>
              <a:rPr lang="en-US" sz="3000" dirty="0" smtClean="0"/>
              <a:t>Pharmacologic </a:t>
            </a:r>
            <a:r>
              <a:rPr lang="en-US" sz="3000" dirty="0"/>
              <a:t>Class</a:t>
            </a:r>
          </a:p>
          <a:p>
            <a:pPr lvl="1"/>
            <a:r>
              <a:rPr lang="en-US" sz="2600" dirty="0"/>
              <a:t>Identification of products, </a:t>
            </a:r>
            <a:r>
              <a:rPr lang="en-US" sz="2600" dirty="0" smtClean="0"/>
              <a:t>manufacturers</a:t>
            </a:r>
          </a:p>
          <a:p>
            <a:pPr marL="457200" lvl="1" indent="0">
              <a:buNone/>
            </a:pPr>
            <a:endParaRPr lang="en-US" sz="2000" dirty="0" smtClean="0"/>
          </a:p>
          <a:p>
            <a:pPr lvl="0"/>
            <a:r>
              <a:rPr lang="en-US" sz="3000" dirty="0" smtClean="0"/>
              <a:t>Medical</a:t>
            </a:r>
          </a:p>
          <a:p>
            <a:pPr lvl="1"/>
            <a:r>
              <a:rPr lang="en-US" sz="2600" dirty="0" smtClean="0"/>
              <a:t>Look at prescriber information</a:t>
            </a:r>
          </a:p>
          <a:p>
            <a:pPr marL="457200" lvl="1" indent="0">
              <a:buNone/>
            </a:pPr>
            <a:endParaRPr lang="en-US" sz="2000" dirty="0" smtClean="0"/>
          </a:p>
          <a:p>
            <a:r>
              <a:rPr lang="en-US" sz="3000" dirty="0" smtClean="0"/>
              <a:t>Competitive analysis</a:t>
            </a:r>
          </a:p>
          <a:p>
            <a:pPr lvl="1"/>
            <a:r>
              <a:rPr lang="en-US" sz="2600" dirty="0" smtClean="0"/>
              <a:t>Brands, products, SKUs, flavors, claims </a:t>
            </a:r>
          </a:p>
        </p:txBody>
      </p:sp>
      <p:sp>
        <p:nvSpPr>
          <p:cNvPr id="2" name="Title 1"/>
          <p:cNvSpPr>
            <a:spLocks noGrp="1"/>
          </p:cNvSpPr>
          <p:nvPr>
            <p:ph type="title"/>
          </p:nvPr>
        </p:nvSpPr>
        <p:spPr>
          <a:xfrm>
            <a:off x="304800" y="228600"/>
            <a:ext cx="7772400" cy="609600"/>
          </a:xfrm>
        </p:spPr>
        <p:txBody>
          <a:bodyPr/>
          <a:lstStyle/>
          <a:p>
            <a:r>
              <a:rPr lang="en-US" sz="2700" dirty="0" smtClean="0"/>
              <a:t>OTC </a:t>
            </a:r>
            <a:r>
              <a:rPr lang="en-US" sz="2700" dirty="0"/>
              <a:t>Industry Uses of Information on </a:t>
            </a:r>
            <a:r>
              <a:rPr lang="en-US" sz="2700" dirty="0" err="1" smtClean="0"/>
              <a:t>DailyMed</a:t>
            </a:r>
            <a:r>
              <a:rPr lang="en-US" sz="2700" dirty="0" smtClean="0"/>
              <a:t> </a:t>
            </a:r>
            <a:r>
              <a:rPr lang="en-US" sz="1800" dirty="0" smtClean="0"/>
              <a:t>(2/2</a:t>
            </a:r>
            <a:r>
              <a:rPr lang="en-US" sz="1800" dirty="0"/>
              <a:t>)</a:t>
            </a:r>
          </a:p>
        </p:txBody>
      </p:sp>
    </p:spTree>
    <p:extLst>
      <p:ext uri="{BB962C8B-B14F-4D97-AF65-F5344CB8AC3E}">
        <p14:creationId xmlns:p14="http://schemas.microsoft.com/office/powerpoint/2010/main" val="1549194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7769225" cy="3657600"/>
          </a:xfrm>
        </p:spPr>
        <p:txBody>
          <a:bodyPr/>
          <a:lstStyle/>
          <a:p>
            <a:r>
              <a:rPr lang="en-US" sz="2900" dirty="0" smtClean="0"/>
              <a:t>Enhance/facilitate consumers’ use of DailyMed</a:t>
            </a:r>
          </a:p>
          <a:p>
            <a:pPr lvl="1"/>
            <a:r>
              <a:rPr lang="en-US" sz="2600" dirty="0" smtClean="0"/>
              <a:t>Consider developing a mobile app</a:t>
            </a:r>
          </a:p>
          <a:p>
            <a:pPr marL="457200" lvl="1" indent="0">
              <a:buNone/>
            </a:pPr>
            <a:endParaRPr lang="en-US" sz="2000" dirty="0" smtClean="0"/>
          </a:p>
          <a:p>
            <a:r>
              <a:rPr lang="en-US" sz="2900" dirty="0" smtClean="0"/>
              <a:t>Add search function based on corporate name</a:t>
            </a:r>
          </a:p>
          <a:p>
            <a:pPr lvl="1"/>
            <a:r>
              <a:rPr lang="en-US" dirty="0" smtClean="0"/>
              <a:t>Currently results obtained only if corporate name is part of product name</a:t>
            </a:r>
          </a:p>
        </p:txBody>
      </p:sp>
      <p:sp>
        <p:nvSpPr>
          <p:cNvPr id="2" name="Title 1"/>
          <p:cNvSpPr>
            <a:spLocks noGrp="1"/>
          </p:cNvSpPr>
          <p:nvPr>
            <p:ph type="title"/>
          </p:nvPr>
        </p:nvSpPr>
        <p:spPr>
          <a:xfrm>
            <a:off x="304800" y="152400"/>
            <a:ext cx="7772400" cy="609600"/>
          </a:xfrm>
        </p:spPr>
        <p:txBody>
          <a:bodyPr/>
          <a:lstStyle/>
          <a:p>
            <a:r>
              <a:rPr lang="en-US" sz="3000" dirty="0" smtClean="0"/>
              <a:t>Suggestions to Enhance DailyMed Site </a:t>
            </a:r>
            <a:r>
              <a:rPr lang="en-US" sz="1800" dirty="0" smtClean="0"/>
              <a:t>(1/5)</a:t>
            </a:r>
            <a:r>
              <a:rPr lang="en-US" dirty="0" smtClean="0"/>
              <a:t>	</a:t>
            </a:r>
            <a:endParaRPr lang="en-US" dirty="0"/>
          </a:p>
        </p:txBody>
      </p:sp>
    </p:spTree>
    <p:extLst>
      <p:ext uri="{BB962C8B-B14F-4D97-AF65-F5344CB8AC3E}">
        <p14:creationId xmlns:p14="http://schemas.microsoft.com/office/powerpoint/2010/main" val="3747790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22068"/>
            <a:ext cx="7543800" cy="3886200"/>
          </a:xfrm>
        </p:spPr>
        <p:txBody>
          <a:bodyPr/>
          <a:lstStyle/>
          <a:p>
            <a:r>
              <a:rPr lang="en-US" sz="2900" dirty="0" smtClean="0"/>
              <a:t>History </a:t>
            </a:r>
            <a:endParaRPr lang="en-US" sz="2900" dirty="0"/>
          </a:p>
          <a:p>
            <a:pPr lvl="1"/>
            <a:r>
              <a:rPr lang="en-US" sz="2600" dirty="0" smtClean="0"/>
              <a:t>Helpful </a:t>
            </a:r>
            <a:r>
              <a:rPr lang="en-US" sz="2600" dirty="0"/>
              <a:t>if changes from previous version could be highlighted or easily </a:t>
            </a:r>
            <a:r>
              <a:rPr lang="en-US" sz="2600" dirty="0" smtClean="0"/>
              <a:t>identified compared to current version</a:t>
            </a:r>
          </a:p>
          <a:p>
            <a:pPr marL="457200" lvl="1" indent="0">
              <a:buNone/>
            </a:pPr>
            <a:endParaRPr lang="en-US" sz="2000" dirty="0" smtClean="0"/>
          </a:p>
          <a:p>
            <a:r>
              <a:rPr lang="en-US" sz="2900" dirty="0" smtClean="0"/>
              <a:t>“Approval disclaimer” for monograph OTCs</a:t>
            </a:r>
          </a:p>
          <a:p>
            <a:pPr lvl="1"/>
            <a:r>
              <a:rPr lang="en-US" sz="2600" dirty="0" smtClean="0"/>
              <a:t>Consider more consumer-friendly wording without losing context or intent of disclaimer</a:t>
            </a:r>
          </a:p>
        </p:txBody>
      </p:sp>
      <p:sp>
        <p:nvSpPr>
          <p:cNvPr id="4" name="Title 3"/>
          <p:cNvSpPr>
            <a:spLocks noGrp="1"/>
          </p:cNvSpPr>
          <p:nvPr>
            <p:ph type="title"/>
          </p:nvPr>
        </p:nvSpPr>
        <p:spPr>
          <a:xfrm>
            <a:off x="301625" y="274638"/>
            <a:ext cx="7772400" cy="639762"/>
          </a:xfrm>
        </p:spPr>
        <p:txBody>
          <a:bodyPr/>
          <a:lstStyle/>
          <a:p>
            <a:r>
              <a:rPr lang="en-US" sz="3000" dirty="0"/>
              <a:t>Suggestions to Enhance DailyMed Site </a:t>
            </a:r>
            <a:r>
              <a:rPr lang="en-US" sz="1800" dirty="0" smtClean="0"/>
              <a:t>(2/5)</a:t>
            </a:r>
            <a:endParaRPr lang="en-US" sz="1800" dirty="0"/>
          </a:p>
        </p:txBody>
      </p:sp>
    </p:spTree>
    <p:extLst>
      <p:ext uri="{BB962C8B-B14F-4D97-AF65-F5344CB8AC3E}">
        <p14:creationId xmlns:p14="http://schemas.microsoft.com/office/powerpoint/2010/main" val="3781200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An unaltered screenshot image of an ibuprofen tablet label on DailyMed." title="Screenshot of DailyMe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9803" y="881660"/>
            <a:ext cx="7284997" cy="5488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2"/>
          <p:cNvSpPr>
            <a:spLocks noGrp="1"/>
          </p:cNvSpPr>
          <p:nvPr>
            <p:ph type="title"/>
          </p:nvPr>
        </p:nvSpPr>
        <p:spPr/>
        <p:txBody>
          <a:bodyPr/>
          <a:lstStyle/>
          <a:p>
            <a:r>
              <a:rPr lang="en-US" sz="3000" dirty="0"/>
              <a:t>Suggestions to Enhance </a:t>
            </a:r>
            <a:r>
              <a:rPr lang="en-US" sz="3000" dirty="0" err="1"/>
              <a:t>DailyMed</a:t>
            </a:r>
            <a:r>
              <a:rPr lang="en-US" sz="3000" dirty="0"/>
              <a:t> Site </a:t>
            </a:r>
            <a:r>
              <a:rPr lang="en-US" sz="1800" dirty="0" smtClean="0"/>
              <a:t>(3/5</a:t>
            </a:r>
            <a:r>
              <a:rPr lang="en-US" sz="1800" dirty="0"/>
              <a:t>)</a:t>
            </a:r>
            <a:endParaRPr lang="en-US" sz="3000" dirty="0"/>
          </a:p>
        </p:txBody>
      </p:sp>
    </p:spTree>
    <p:extLst>
      <p:ext uri="{BB962C8B-B14F-4D97-AF65-F5344CB8AC3E}">
        <p14:creationId xmlns:p14="http://schemas.microsoft.com/office/powerpoint/2010/main" val="921312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CHPA_Light ppt2007">
  <a:themeElements>
    <a:clrScheme name="CHPA_New_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PA_New_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HPA_New_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PA_New_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PA_New_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PA_New_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PA_New_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PA_New_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PA_New_PP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PA_New_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PA_New_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PA_New_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PA_New_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PA_New_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CHPA_Light ppt2007</Template>
  <TotalTime>0</TotalTime>
  <Words>471</Words>
  <Application>Microsoft Office PowerPoint</Application>
  <PresentationFormat>On-screen Show (4:3)</PresentationFormat>
  <Paragraphs>82</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CHPA_Light ppt2007</vt:lpstr>
      <vt:lpstr>NLM SPL/DailyMed Jamboree Workshop: OTC Industry Perspective on DailyMed  </vt:lpstr>
      <vt:lpstr>Presentation Outline  </vt:lpstr>
      <vt:lpstr>What is CHPA?  </vt:lpstr>
      <vt:lpstr>Background:  OTCs and Electronic Submissions   </vt:lpstr>
      <vt:lpstr>OTC Industry Uses of Information on DailyMed (1/2) </vt:lpstr>
      <vt:lpstr>OTC Industry Uses of Information on DailyMed (2/2)</vt:lpstr>
      <vt:lpstr>Suggestions to Enhance DailyMed Site (1/5) </vt:lpstr>
      <vt:lpstr>Suggestions to Enhance DailyMed Site (2/5)</vt:lpstr>
      <vt:lpstr>Suggestions to Enhance DailyMed Site (3/5)</vt:lpstr>
      <vt:lpstr>Suggestions to Enhance DailyMed Site (4/5)</vt:lpstr>
      <vt:lpstr>Suggestions to Enhance DailyMed Site (5/5)</vt:lpstr>
      <vt:lpstr>Many thanks!!</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OTC Industry Perspective on DailyMed</dc:title>
  <dc:subject>OTC industry perspective on DailyMed</dc:subject>
  <dc:creator/>
  <cp:lastModifiedBy/>
  <cp:revision>1</cp:revision>
  <dcterms:created xsi:type="dcterms:W3CDTF">2013-10-25T15:22:43Z</dcterms:created>
  <dcterms:modified xsi:type="dcterms:W3CDTF">2013-11-06T18:58:15Z</dcterms:modified>
</cp:coreProperties>
</file>