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handoutMasterIdLst>
    <p:handoutMasterId r:id="rId18"/>
  </p:handoutMasterIdLst>
  <p:sldIdLst>
    <p:sldId id="381" r:id="rId2"/>
    <p:sldId id="386" r:id="rId3"/>
    <p:sldId id="394" r:id="rId4"/>
    <p:sldId id="372" r:id="rId5"/>
    <p:sldId id="373" r:id="rId6"/>
    <p:sldId id="387" r:id="rId7"/>
    <p:sldId id="388" r:id="rId8"/>
    <p:sldId id="389" r:id="rId9"/>
    <p:sldId id="390" r:id="rId10"/>
    <p:sldId id="391" r:id="rId11"/>
    <p:sldId id="392" r:id="rId12"/>
    <p:sldId id="393" r:id="rId13"/>
    <p:sldId id="395" r:id="rId14"/>
    <p:sldId id="380" r:id="rId15"/>
    <p:sldId id="313" r:id="rId16"/>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mn-cs"/>
      </a:defRPr>
    </a:lvl1pPr>
    <a:lvl2pPr marL="457200" algn="l" defTabSz="457200" rtl="0" fontAlgn="base">
      <a:spcBef>
        <a:spcPct val="0"/>
      </a:spcBef>
      <a:spcAft>
        <a:spcPct val="0"/>
      </a:spcAft>
      <a:defRPr kern="1200">
        <a:solidFill>
          <a:schemeClr val="tx1"/>
        </a:solidFill>
        <a:latin typeface="Calibri" pitchFamily="34" charset="0"/>
        <a:ea typeface="+mn-ea"/>
        <a:cs typeface="+mn-cs"/>
      </a:defRPr>
    </a:lvl2pPr>
    <a:lvl3pPr marL="914400" algn="l" defTabSz="457200" rtl="0" fontAlgn="base">
      <a:spcBef>
        <a:spcPct val="0"/>
      </a:spcBef>
      <a:spcAft>
        <a:spcPct val="0"/>
      </a:spcAft>
      <a:defRPr kern="1200">
        <a:solidFill>
          <a:schemeClr val="tx1"/>
        </a:solidFill>
        <a:latin typeface="Calibri" pitchFamily="34" charset="0"/>
        <a:ea typeface="+mn-ea"/>
        <a:cs typeface="+mn-cs"/>
      </a:defRPr>
    </a:lvl3pPr>
    <a:lvl4pPr marL="1371600" algn="l" defTabSz="457200" rtl="0" fontAlgn="base">
      <a:spcBef>
        <a:spcPct val="0"/>
      </a:spcBef>
      <a:spcAft>
        <a:spcPct val="0"/>
      </a:spcAft>
      <a:defRPr kern="1200">
        <a:solidFill>
          <a:schemeClr val="tx1"/>
        </a:solidFill>
        <a:latin typeface="Calibri" pitchFamily="34" charset="0"/>
        <a:ea typeface="+mn-ea"/>
        <a:cs typeface="+mn-cs"/>
      </a:defRPr>
    </a:lvl4pPr>
    <a:lvl5pPr marL="1828800" algn="l" defTabSz="457200"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369" autoAdjust="0"/>
  </p:normalViewPr>
  <p:slideViewPr>
    <p:cSldViewPr snapToGrid="0" snapToObjects="1">
      <p:cViewPr>
        <p:scale>
          <a:sx n="75" d="100"/>
          <a:sy n="75" d="100"/>
        </p:scale>
        <p:origin x="-1944" y="-5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642F71FE-A7BC-406C-AB78-36990D37F5C7}" type="datetimeFigureOut">
              <a:rPr lang="en-US" smtClean="0"/>
              <a:t>11/5/2013</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56C18711-97E2-473C-8298-08F359191F06}" type="slidenum">
              <a:rPr lang="en-US" smtClean="0"/>
              <a:t>‹#›</a:t>
            </a:fld>
            <a:endParaRPr lang="en-US"/>
          </a:p>
        </p:txBody>
      </p:sp>
    </p:spTree>
    <p:extLst>
      <p:ext uri="{BB962C8B-B14F-4D97-AF65-F5344CB8AC3E}">
        <p14:creationId xmlns:p14="http://schemas.microsoft.com/office/powerpoint/2010/main" val="2494604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F62818B1-10F1-4B1D-AD35-4BBFE2ED49A1}" type="datetimeFigureOut">
              <a:rPr lang="en-US"/>
              <a:pPr>
                <a:defRPr/>
              </a:pPr>
              <a:t>11/5/2013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652634F3-93EF-493D-A812-2EA9566FCB8E}" type="slidenum">
              <a:rPr lang="en-US"/>
              <a:pPr>
                <a:defRPr/>
              </a:pPr>
              <a:t>‹#›</a:t>
            </a:fld>
            <a:endParaRPr lang="en-US"/>
          </a:p>
        </p:txBody>
      </p:sp>
    </p:spTree>
    <p:extLst>
      <p:ext uri="{BB962C8B-B14F-4D97-AF65-F5344CB8AC3E}">
        <p14:creationId xmlns:p14="http://schemas.microsoft.com/office/powerpoint/2010/main" val="40882724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94828"/>
            <a:ext cx="8229600" cy="2505622"/>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8229600" cy="2542628"/>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B90DAD6-3E2C-4985-86C5-75D1C7BF50F6}" type="datetime1">
              <a:rPr lang="en-US"/>
              <a:pPr>
                <a:defRPr/>
              </a:pPr>
              <a:t>11/5/2013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9243C1-E2A0-40BA-8E19-B249E010470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17813"/>
            <a:ext cx="8229600" cy="4473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2299AE5-C14E-476D-9D02-3778A543E95E}" type="datetime1">
              <a:rPr lang="en-US"/>
              <a:pPr>
                <a:defRPr/>
              </a:pPr>
              <a:t>11/5/2013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7" name="TextBox 6"/>
          <p:cNvSpPr txBox="1"/>
          <p:nvPr userDrawn="1"/>
        </p:nvSpPr>
        <p:spPr>
          <a:xfrm>
            <a:off x="8335851" y="6356350"/>
            <a:ext cx="511936" cy="369332"/>
          </a:xfrm>
          <a:prstGeom prst="rect">
            <a:avLst/>
          </a:prstGeom>
          <a:noFill/>
        </p:spPr>
        <p:txBody>
          <a:bodyPr wrap="square" rtlCol="0">
            <a:spAutoFit/>
          </a:bodyPr>
          <a:lstStyle/>
          <a:p>
            <a:fld id="{99AFC9D5-32B5-4C08-993A-8F7739433CAD}" type="slidenum">
              <a:rPr lang="en-US" smtClean="0"/>
              <a:t>‹#›</a:t>
            </a:fld>
            <a:endParaRPr lang="en-US" dirty="0"/>
          </a:p>
        </p:txBody>
      </p:sp>
      <p:pic>
        <p:nvPicPr>
          <p:cNvPr id="8" name="Picture 7" descr="nlm.jpg"/>
          <p:cNvPicPr>
            <a:picLocks noChangeAspect="1"/>
          </p:cNvPicPr>
          <p:nvPr userDrawn="1"/>
        </p:nvPicPr>
        <p:blipFill>
          <a:blip r:embed="rId2" cstate="print"/>
          <a:stretch>
            <a:fillRect/>
          </a:stretch>
        </p:blipFill>
        <p:spPr>
          <a:xfrm>
            <a:off x="-19250" y="6356349"/>
            <a:ext cx="508779" cy="51950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2461172"/>
            <a:ext cx="8229599" cy="2619110"/>
          </a:xfrm>
        </p:spPr>
        <p:txBody>
          <a:bodyPr>
            <a:normAutofit/>
          </a:bodyPr>
          <a:lstStyle>
            <a:lvl1pPr algn="ctr">
              <a:defRPr sz="3600" b="0"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261241"/>
            <a:ext cx="8229599" cy="805793"/>
          </a:xfrm>
        </p:spPr>
        <p:txBody>
          <a:bodyPr/>
          <a:lstStyle>
            <a:lvl1pPr marL="0" indent="0">
              <a:buNone/>
              <a:defRPr sz="2000">
                <a:solidFill>
                  <a:srgbClr val="13131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B436E00-C34C-43FE-8844-BEBE88438CF0}" type="datetime1">
              <a:rPr lang="en-US"/>
              <a:pPr>
                <a:defRPr/>
              </a:pPr>
              <a:t>11/5/2013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E11B17-6B92-41BC-BCC9-BD1F4E63D58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1" y="1830552"/>
            <a:ext cx="4044730" cy="42956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5862" y="1830552"/>
            <a:ext cx="4000937" cy="42956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BFAD27D-464D-4E9E-941F-B18A47117A7C}" type="datetime1">
              <a:rPr lang="en-US"/>
              <a:pPr>
                <a:defRPr/>
              </a:pPr>
              <a:t>11/5/2013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DD54C2-5070-4064-850B-A62A97D746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756803"/>
            <a:ext cx="4018455" cy="722496"/>
          </a:xfrm>
        </p:spPr>
        <p:txBody>
          <a:bodyPr anchor="b"/>
          <a:lstStyle>
            <a:lvl1pPr marL="0" indent="0">
              <a:buNone/>
              <a:defRPr sz="2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4" name="Content Placeholder 3"/>
          <p:cNvSpPr>
            <a:spLocks noGrp="1"/>
          </p:cNvSpPr>
          <p:nvPr>
            <p:ph sz="half" idx="2"/>
          </p:nvPr>
        </p:nvSpPr>
        <p:spPr>
          <a:xfrm>
            <a:off x="457202" y="2600983"/>
            <a:ext cx="4018454" cy="35251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85863" y="1756803"/>
            <a:ext cx="4000937" cy="72249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85863" y="2600983"/>
            <a:ext cx="4000938" cy="35251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8F001B3-5C1D-46D8-BAF3-BAB311F557BE}" type="datetime1">
              <a:rPr lang="en-US"/>
              <a:pPr>
                <a:defRPr/>
              </a:pPr>
              <a:t>11/5/2013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368B69-33B2-4585-9A23-60784643548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17966"/>
            <a:ext cx="8229600" cy="3673318"/>
          </a:xfrm>
        </p:spPr>
        <p:txBody>
          <a:bodyPr anchor="ct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F6B0299-BADD-4CB8-AD00-2B000A4E0438}" type="datetime1">
              <a:rPr lang="en-US"/>
              <a:pPr>
                <a:defRPr/>
              </a:pPr>
              <a:t>11/5/2013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7E54B7A-7962-4B4B-83CF-2D35495F57F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01169B-CAC1-4224-A560-D80381189574}" type="datetime1">
              <a:rPr lang="en-US"/>
              <a:pPr>
                <a:defRPr/>
              </a:pPr>
              <a:t>11/5/2013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5C4A002-8C03-4122-8283-DEBCDB229A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623" y="5422489"/>
            <a:ext cx="7750030" cy="566738"/>
          </a:xfrm>
        </p:spPr>
        <p:txBody>
          <a:bodyPr/>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630622" y="1033516"/>
            <a:ext cx="7750032" cy="410779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623" y="5989227"/>
            <a:ext cx="7750029" cy="4050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E27D8A5-F5FC-4EF6-ACD9-DE7928701CFC}" type="datetime1">
              <a:rPr lang="en-US"/>
              <a:pPr>
                <a:defRPr/>
              </a:pPr>
              <a:t>11/5/2013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E239D3-D2A0-4753-8D3A-6B72BF977BF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000">
              <a:schemeClr val="tx1"/>
            </a:gs>
            <a:gs pos="27000">
              <a:schemeClr val="bg1"/>
            </a:gs>
            <a:gs pos="15000">
              <a:schemeClr val="accent1">
                <a:lumMod val="40000"/>
                <a:lumOff val="60000"/>
                <a:alpha val="84000"/>
              </a:schemeClr>
            </a:gs>
            <a:gs pos="100000">
              <a:prstClr val="white"/>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63613"/>
            <a:ext cx="8229600" cy="717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2008188"/>
            <a:ext cx="8229600" cy="44735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B4F47F7-80E1-497D-B8B3-845E445AA7CD}" type="datetime1">
              <a:rPr lang="en-US"/>
              <a:pPr>
                <a:defRPr/>
              </a:pPr>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12086D0-4DAB-489C-9BD5-89E84ED6B68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iming>
    <p:tnLst>
      <p:par>
        <p:cTn id="1" dur="indefinite" restart="never" nodeType="tmRoot"/>
      </p:par>
    </p:tnLst>
  </p:timing>
  <p:hf hdr="0" ftr="0" dt="0"/>
  <p:txStyles>
    <p:titleStyle>
      <a:lvl1pPr algn="ctr" defTabSz="457200" rtl="0" fontAlgn="base">
        <a:spcBef>
          <a:spcPct val="0"/>
        </a:spcBef>
        <a:spcAft>
          <a:spcPct val="0"/>
        </a:spcAft>
        <a:defRPr sz="3600" kern="1200">
          <a:solidFill>
            <a:schemeClr val="tx1"/>
          </a:solidFill>
          <a:latin typeface="Arial"/>
          <a:ea typeface="+mj-ea"/>
          <a:cs typeface="Arial"/>
        </a:defRPr>
      </a:lvl1pPr>
      <a:lvl2pPr algn="ctr" defTabSz="457200" rtl="0" fontAlgn="base">
        <a:spcBef>
          <a:spcPct val="0"/>
        </a:spcBef>
        <a:spcAft>
          <a:spcPct val="0"/>
        </a:spcAft>
        <a:defRPr sz="3600">
          <a:solidFill>
            <a:schemeClr val="tx1"/>
          </a:solidFill>
          <a:latin typeface="Arial" charset="0"/>
          <a:cs typeface="Arial" charset="0"/>
        </a:defRPr>
      </a:lvl2pPr>
      <a:lvl3pPr algn="ctr" defTabSz="457200" rtl="0" fontAlgn="base">
        <a:spcBef>
          <a:spcPct val="0"/>
        </a:spcBef>
        <a:spcAft>
          <a:spcPct val="0"/>
        </a:spcAft>
        <a:defRPr sz="3600">
          <a:solidFill>
            <a:schemeClr val="tx1"/>
          </a:solidFill>
          <a:latin typeface="Arial" charset="0"/>
          <a:cs typeface="Arial" charset="0"/>
        </a:defRPr>
      </a:lvl3pPr>
      <a:lvl4pPr algn="ctr" defTabSz="457200" rtl="0" fontAlgn="base">
        <a:spcBef>
          <a:spcPct val="0"/>
        </a:spcBef>
        <a:spcAft>
          <a:spcPct val="0"/>
        </a:spcAft>
        <a:defRPr sz="3600">
          <a:solidFill>
            <a:schemeClr val="tx1"/>
          </a:solidFill>
          <a:latin typeface="Arial" charset="0"/>
          <a:cs typeface="Arial" charset="0"/>
        </a:defRPr>
      </a:lvl4pPr>
      <a:lvl5pPr algn="ctr" defTabSz="457200" rtl="0" fontAlgn="base">
        <a:spcBef>
          <a:spcPct val="0"/>
        </a:spcBef>
        <a:spcAft>
          <a:spcPct val="0"/>
        </a:spcAft>
        <a:defRPr sz="3600">
          <a:solidFill>
            <a:schemeClr val="tx1"/>
          </a:solidFill>
          <a:latin typeface="Arial" charset="0"/>
          <a:cs typeface="Arial" charset="0"/>
        </a:defRPr>
      </a:lvl5pPr>
      <a:lvl6pPr marL="457200" algn="ctr" defTabSz="457200" rtl="0" fontAlgn="base">
        <a:spcBef>
          <a:spcPct val="0"/>
        </a:spcBef>
        <a:spcAft>
          <a:spcPct val="0"/>
        </a:spcAft>
        <a:defRPr sz="3600">
          <a:solidFill>
            <a:schemeClr val="tx1"/>
          </a:solidFill>
          <a:latin typeface="Arial" charset="0"/>
          <a:cs typeface="Arial" charset="0"/>
        </a:defRPr>
      </a:lvl6pPr>
      <a:lvl7pPr marL="914400" algn="ctr" defTabSz="457200" rtl="0" fontAlgn="base">
        <a:spcBef>
          <a:spcPct val="0"/>
        </a:spcBef>
        <a:spcAft>
          <a:spcPct val="0"/>
        </a:spcAft>
        <a:defRPr sz="3600">
          <a:solidFill>
            <a:schemeClr val="tx1"/>
          </a:solidFill>
          <a:latin typeface="Arial" charset="0"/>
          <a:cs typeface="Arial" charset="0"/>
        </a:defRPr>
      </a:lvl7pPr>
      <a:lvl8pPr marL="1371600" algn="ctr" defTabSz="457200" rtl="0" fontAlgn="base">
        <a:spcBef>
          <a:spcPct val="0"/>
        </a:spcBef>
        <a:spcAft>
          <a:spcPct val="0"/>
        </a:spcAft>
        <a:defRPr sz="3600">
          <a:solidFill>
            <a:schemeClr val="tx1"/>
          </a:solidFill>
          <a:latin typeface="Arial" charset="0"/>
          <a:cs typeface="Arial" charset="0"/>
        </a:defRPr>
      </a:lvl8pPr>
      <a:lvl9pPr marL="1828800" algn="ctr" defTabSz="457200" rtl="0" fontAlgn="base">
        <a:spcBef>
          <a:spcPct val="0"/>
        </a:spcBef>
        <a:spcAft>
          <a:spcPct val="0"/>
        </a:spcAft>
        <a:defRPr sz="3600">
          <a:solidFill>
            <a:schemeClr val="tx1"/>
          </a:solidFill>
          <a:latin typeface="Arial" charset="0"/>
          <a:cs typeface="Arial" charset="0"/>
        </a:defRPr>
      </a:lvl9pPr>
    </p:titleStyle>
    <p:bodyStyle>
      <a:lvl1pPr marL="342900" indent="-342900" algn="l" defTabSz="457200" rtl="0" fontAlgn="base">
        <a:spcBef>
          <a:spcPct val="20000"/>
        </a:spcBef>
        <a:spcAft>
          <a:spcPct val="0"/>
        </a:spcAft>
        <a:buClr>
          <a:schemeClr val="accent2"/>
        </a:buClr>
        <a:buFont typeface="Wingdings" pitchFamily="2" charset="2"/>
        <a:buChar char="§"/>
        <a:defRPr sz="2400" kern="1200">
          <a:solidFill>
            <a:schemeClr val="tx2"/>
          </a:solidFill>
          <a:latin typeface="Arial"/>
          <a:ea typeface="+mn-ea"/>
          <a:cs typeface="Arial"/>
        </a:defRPr>
      </a:lvl1pPr>
      <a:lvl2pPr marL="800100" indent="-342900" algn="l" defTabSz="457200" rtl="0" fontAlgn="base">
        <a:spcBef>
          <a:spcPct val="20000"/>
        </a:spcBef>
        <a:spcAft>
          <a:spcPct val="0"/>
        </a:spcAft>
        <a:buClr>
          <a:schemeClr val="accent2"/>
        </a:buClr>
        <a:buFont typeface="Arial" charset="0"/>
        <a:buChar char="•"/>
        <a:defRPr sz="2000" kern="1200">
          <a:solidFill>
            <a:schemeClr val="accent2"/>
          </a:solidFill>
          <a:latin typeface="Arial"/>
          <a:ea typeface="+mn-ea"/>
          <a:cs typeface="Arial"/>
        </a:defRPr>
      </a:lvl2pPr>
      <a:lvl3pPr marL="1143000" indent="-228600" algn="l" defTabSz="457200" rtl="0" fontAlgn="base">
        <a:spcBef>
          <a:spcPct val="20000"/>
        </a:spcBef>
        <a:spcAft>
          <a:spcPct val="0"/>
        </a:spcAft>
        <a:buFont typeface="Arial" charset="0"/>
        <a:buChar char="•"/>
        <a:defRPr kern="1200">
          <a:solidFill>
            <a:schemeClr val="tx2"/>
          </a:solidFill>
          <a:latin typeface="Arial"/>
          <a:ea typeface="+mn-ea"/>
          <a:cs typeface="Arial"/>
        </a:defRPr>
      </a:lvl3pPr>
      <a:lvl4pPr marL="1600200" indent="-228600" algn="l" defTabSz="457200" rtl="0" fontAlgn="base">
        <a:spcBef>
          <a:spcPct val="20000"/>
        </a:spcBef>
        <a:spcAft>
          <a:spcPct val="0"/>
        </a:spcAft>
        <a:buFont typeface="Arial" charset="0"/>
        <a:buChar char="•"/>
        <a:defRPr kern="1200">
          <a:solidFill>
            <a:srgbClr val="832B1E"/>
          </a:solidFill>
          <a:latin typeface="Arial"/>
          <a:ea typeface="+mn-ea"/>
          <a:cs typeface="Arial"/>
        </a:defRPr>
      </a:lvl4pPr>
      <a:lvl5pPr marL="2057400" indent="-228600" algn="l" defTabSz="457200" rtl="0" fontAlgn="base">
        <a:spcBef>
          <a:spcPct val="20000"/>
        </a:spcBef>
        <a:spcAft>
          <a:spcPct val="0"/>
        </a:spcAft>
        <a:buFont typeface="Arial" charset="0"/>
        <a:buChar char="•"/>
        <a:defRPr kern="1200">
          <a:solidFill>
            <a:srgbClr val="832B1E"/>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ilbourj@mail.nlm.nih.gov"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kilbourj@mail.nlm.nih.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dailymed.nlm.nih.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Overview of DailyMed</a:t>
            </a:r>
            <a:endParaRPr lang="en-US" sz="4000" b="1" dirty="0"/>
          </a:p>
        </p:txBody>
      </p:sp>
      <p:sp>
        <p:nvSpPr>
          <p:cNvPr id="3" name="Content Placeholder 2"/>
          <p:cNvSpPr>
            <a:spLocks noGrp="1"/>
          </p:cNvSpPr>
          <p:nvPr>
            <p:ph idx="1"/>
          </p:nvPr>
        </p:nvSpPr>
        <p:spPr>
          <a:xfrm>
            <a:off x="200025" y="3389413"/>
            <a:ext cx="8229600" cy="1373087"/>
          </a:xfrm>
        </p:spPr>
        <p:txBody>
          <a:bodyPr/>
          <a:lstStyle/>
          <a:p>
            <a:pPr marL="0" indent="0" algn="ctr">
              <a:buNone/>
            </a:pPr>
            <a:r>
              <a:rPr lang="en-US" dirty="0" smtClean="0"/>
              <a:t>John Kilbourne MD</a:t>
            </a:r>
          </a:p>
          <a:p>
            <a:pPr marL="0" indent="0" algn="ctr">
              <a:buNone/>
            </a:pPr>
            <a:r>
              <a:rPr lang="en-US" dirty="0" smtClean="0"/>
              <a:t>National Library of Medicine</a:t>
            </a:r>
          </a:p>
          <a:p>
            <a:pPr marL="0" indent="0" algn="ctr">
              <a:buNone/>
            </a:pPr>
            <a:r>
              <a:rPr lang="en-US" dirty="0" smtClean="0">
                <a:hlinkClick r:id="rId2"/>
              </a:rPr>
              <a:t>kilbourj@mail.nlm.nih.gov</a:t>
            </a:r>
            <a:endParaRPr lang="en-US" dirty="0" smtClean="0"/>
          </a:p>
        </p:txBody>
      </p:sp>
    </p:spTree>
    <p:extLst>
      <p:ext uri="{BB962C8B-B14F-4D97-AF65-F5344CB8AC3E}">
        <p14:creationId xmlns:p14="http://schemas.microsoft.com/office/powerpoint/2010/main" val="1300528224"/>
      </p:ext>
    </p:extLst>
  </p:cSld>
  <p:clrMapOvr>
    <a:masterClrMapping/>
  </p:clrMapOvr>
  <mc:AlternateContent xmlns:mc="http://schemas.openxmlformats.org/markup-compatibility/2006" xmlns:p14="http://schemas.microsoft.com/office/powerpoint/2010/main">
    <mc:Choice Requires="p14">
      <p:transition spd="slow" p14:dur="2000" advTm="44563"/>
    </mc:Choice>
    <mc:Fallback xmlns="">
      <p:transition spd="slow" advTm="445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4765"/>
            <a:ext cx="8229600" cy="1283476"/>
          </a:xfrm>
        </p:spPr>
        <p:txBody>
          <a:bodyPr/>
          <a:lstStyle/>
          <a:p>
            <a:r>
              <a:rPr lang="en-US" sz="4000" b="1" dirty="0"/>
              <a:t>Unique Ingredient Identifier (UNII)</a:t>
            </a:r>
          </a:p>
        </p:txBody>
      </p:sp>
      <p:pic>
        <p:nvPicPr>
          <p:cNvPr id="6" name="Content Placeholder 5" descr="Screenshot image of a portion of an XML file with the drug's UNII highlighted." title="Unique Ingredient Identifier (UNII)"/>
          <p:cNvPicPr>
            <a:picLocks noGrp="1"/>
          </p:cNvPicPr>
          <p:nvPr>
            <p:ph idx="1"/>
          </p:nvPr>
        </p:nvPicPr>
        <p:blipFill>
          <a:blip r:embed="rId2"/>
          <a:stretch>
            <a:fillRect/>
          </a:stretch>
        </p:blipFill>
        <p:spPr>
          <a:xfrm>
            <a:off x="1070039" y="2315178"/>
            <a:ext cx="7052553" cy="3803515"/>
          </a:xfrm>
          <a:prstGeom prst="rect">
            <a:avLst/>
          </a:prstGeom>
        </p:spPr>
      </p:pic>
    </p:spTree>
    <p:extLst>
      <p:ext uri="{BB962C8B-B14F-4D97-AF65-F5344CB8AC3E}">
        <p14:creationId xmlns:p14="http://schemas.microsoft.com/office/powerpoint/2010/main" val="429207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Drug Class Indexing</a:t>
            </a:r>
            <a:endParaRPr lang="en-US" sz="4000" b="1" dirty="0"/>
          </a:p>
        </p:txBody>
      </p:sp>
      <p:pic>
        <p:nvPicPr>
          <p:cNvPr id="8" name="Content Placeholder 7" descr="Screenshot image of a portion of an XML file with the drug's UNII code highlighted and drug class circled." title="Drug Class Index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228963"/>
            <a:ext cx="8229600" cy="4051075"/>
          </a:xfrm>
        </p:spPr>
      </p:pic>
    </p:spTree>
    <p:extLst>
      <p:ext uri="{BB962C8B-B14F-4D97-AF65-F5344CB8AC3E}">
        <p14:creationId xmlns:p14="http://schemas.microsoft.com/office/powerpoint/2010/main" val="4227653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Drug Classes Displayed</a:t>
            </a:r>
            <a:endParaRPr lang="en-US" sz="4000" b="1" dirty="0"/>
          </a:p>
        </p:txBody>
      </p:sp>
      <p:pic>
        <p:nvPicPr>
          <p:cNvPr id="5" name="Picture 2" descr="Screenshot image of DailyMed's Drug Class search function." title="DailyMed Browser Drug Classes"/>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3294" b="8474"/>
          <a:stretch/>
        </p:blipFill>
        <p:spPr bwMode="auto">
          <a:xfrm>
            <a:off x="855726" y="2389113"/>
            <a:ext cx="7432548" cy="373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3647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Current Web Services</a:t>
            </a:r>
            <a:endParaRPr lang="en-US" sz="4000" b="1" dirty="0"/>
          </a:p>
        </p:txBody>
      </p:sp>
      <p:sp>
        <p:nvSpPr>
          <p:cNvPr id="3" name="Content Placeholder 2"/>
          <p:cNvSpPr>
            <a:spLocks noGrp="1"/>
          </p:cNvSpPr>
          <p:nvPr>
            <p:ph idx="1"/>
          </p:nvPr>
        </p:nvSpPr>
        <p:spPr/>
        <p:txBody>
          <a:bodyPr/>
          <a:lstStyle/>
          <a:p>
            <a:r>
              <a:rPr lang="en-US" sz="2800" dirty="0" smtClean="0"/>
              <a:t>Returns a list of all SPLs with the given NDC.</a:t>
            </a:r>
          </a:p>
          <a:p>
            <a:r>
              <a:rPr lang="en-US" sz="2800" dirty="0" smtClean="0"/>
              <a:t>Returns imprint data associated with the given NDC.</a:t>
            </a:r>
          </a:p>
          <a:p>
            <a:r>
              <a:rPr lang="en-US" sz="2800" dirty="0" smtClean="0"/>
              <a:t>Returns a list of all SPLs with the given drug name.</a:t>
            </a:r>
          </a:p>
          <a:p>
            <a:endParaRPr lang="en-US" sz="2800" dirty="0"/>
          </a:p>
          <a:p>
            <a:pPr marL="0" indent="0" algn="ctr">
              <a:buNone/>
            </a:pPr>
            <a:r>
              <a:rPr lang="en-US" sz="2800" dirty="0" smtClean="0"/>
              <a:t>Much broader set of web services planned for late 2013 / early 2014.</a:t>
            </a:r>
            <a:endParaRPr lang="en-US" sz="2800" dirty="0"/>
          </a:p>
        </p:txBody>
      </p:sp>
    </p:spTree>
    <p:extLst>
      <p:ext uri="{BB962C8B-B14F-4D97-AF65-F5344CB8AC3E}">
        <p14:creationId xmlns:p14="http://schemas.microsoft.com/office/powerpoint/2010/main" val="1841932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Other Facts</a:t>
            </a:r>
            <a:endParaRPr lang="en-US" sz="4000" b="1" dirty="0"/>
          </a:p>
        </p:txBody>
      </p:sp>
      <p:sp>
        <p:nvSpPr>
          <p:cNvPr id="3" name="Content Placeholder 2"/>
          <p:cNvSpPr>
            <a:spLocks noGrp="1"/>
          </p:cNvSpPr>
          <p:nvPr>
            <p:ph idx="1"/>
          </p:nvPr>
        </p:nvSpPr>
        <p:spPr/>
        <p:txBody>
          <a:bodyPr/>
          <a:lstStyle/>
          <a:p>
            <a:pPr rtl="0" fontAlgn="base"/>
            <a:r>
              <a:rPr lang="en-US" sz="2400" kern="1200" dirty="0" smtClean="0">
                <a:solidFill>
                  <a:schemeClr val="tx2"/>
                </a:solidFill>
                <a:effectLst/>
                <a:latin typeface="Arial"/>
                <a:ea typeface="+mn-ea"/>
                <a:cs typeface="Arial"/>
              </a:rPr>
              <a:t>Drug data published ‘as is’ </a:t>
            </a:r>
            <a:endParaRPr lang="en-US" dirty="0" smtClean="0">
              <a:effectLst/>
            </a:endParaRPr>
          </a:p>
          <a:p>
            <a:pPr rtl="0" fontAlgn="base"/>
            <a:r>
              <a:rPr lang="en-US" sz="2400" kern="1200" dirty="0" smtClean="0">
                <a:solidFill>
                  <a:schemeClr val="tx2"/>
                </a:solidFill>
                <a:effectLst/>
                <a:latin typeface="Arial"/>
                <a:ea typeface="+mn-ea"/>
                <a:cs typeface="Arial"/>
              </a:rPr>
              <a:t>Archived labels, billing unit data</a:t>
            </a:r>
            <a:endParaRPr lang="en-US" dirty="0" smtClean="0">
              <a:effectLst/>
            </a:endParaRPr>
          </a:p>
          <a:p>
            <a:pPr rtl="0" fontAlgn="base"/>
            <a:r>
              <a:rPr lang="en-US" sz="2400" kern="1200" dirty="0" err="1" smtClean="0">
                <a:solidFill>
                  <a:schemeClr val="tx2"/>
                </a:solidFill>
                <a:effectLst/>
                <a:latin typeface="Arial"/>
                <a:ea typeface="+mn-ea"/>
                <a:cs typeface="Arial"/>
              </a:rPr>
              <a:t>Medwatch</a:t>
            </a:r>
            <a:r>
              <a:rPr lang="en-US" sz="2400" kern="1200" dirty="0" smtClean="0">
                <a:solidFill>
                  <a:schemeClr val="tx2"/>
                </a:solidFill>
                <a:effectLst/>
                <a:latin typeface="Arial"/>
                <a:ea typeface="+mn-ea"/>
                <a:cs typeface="Arial"/>
              </a:rPr>
              <a:t> data being incorporated</a:t>
            </a:r>
            <a:endParaRPr lang="en-US" dirty="0" smtClean="0">
              <a:effectLst/>
            </a:endParaRPr>
          </a:p>
          <a:p>
            <a:pPr rtl="0" fontAlgn="base"/>
            <a:r>
              <a:rPr lang="en-US" sz="2400" kern="1200" dirty="0" smtClean="0">
                <a:solidFill>
                  <a:schemeClr val="tx2"/>
                </a:solidFill>
                <a:effectLst/>
                <a:latin typeface="Arial"/>
                <a:ea typeface="+mn-ea"/>
                <a:cs typeface="Arial"/>
              </a:rPr>
              <a:t>Substance indexing files (</a:t>
            </a:r>
            <a:r>
              <a:rPr lang="en-US" sz="2400" kern="1200" dirty="0" err="1" smtClean="0">
                <a:solidFill>
                  <a:schemeClr val="tx2"/>
                </a:solidFill>
                <a:effectLst/>
                <a:latin typeface="Arial"/>
                <a:ea typeface="+mn-ea"/>
                <a:cs typeface="Arial"/>
              </a:rPr>
              <a:t>mol</a:t>
            </a:r>
            <a:r>
              <a:rPr lang="en-US" sz="2400" kern="1200" dirty="0" smtClean="0">
                <a:solidFill>
                  <a:schemeClr val="tx2"/>
                </a:solidFill>
                <a:effectLst/>
                <a:latin typeface="Arial"/>
                <a:ea typeface="+mn-ea"/>
                <a:cs typeface="Arial"/>
              </a:rPr>
              <a:t> files)</a:t>
            </a:r>
            <a:endParaRPr lang="en-US" dirty="0" smtClean="0">
              <a:effectLst/>
            </a:endParaRPr>
          </a:p>
          <a:p>
            <a:pPr rtl="0" fontAlgn="base"/>
            <a:r>
              <a:rPr lang="en-US" sz="2400" kern="1200" dirty="0" smtClean="0">
                <a:solidFill>
                  <a:schemeClr val="tx2"/>
                </a:solidFill>
                <a:effectLst/>
                <a:latin typeface="Arial"/>
                <a:ea typeface="+mn-ea"/>
                <a:cs typeface="Arial"/>
              </a:rPr>
              <a:t>Patient level information may be forthcoming</a:t>
            </a:r>
            <a:endParaRPr lang="en-US" dirty="0" smtClean="0">
              <a:effectLst/>
            </a:endParaRPr>
          </a:p>
        </p:txBody>
      </p:sp>
    </p:spTree>
    <p:extLst>
      <p:ext uri="{BB962C8B-B14F-4D97-AF65-F5344CB8AC3E}">
        <p14:creationId xmlns:p14="http://schemas.microsoft.com/office/powerpoint/2010/main" val="1008242508"/>
      </p:ext>
    </p:extLst>
  </p:cSld>
  <p:clrMapOvr>
    <a:masterClrMapping/>
  </p:clrMapOvr>
  <mc:AlternateContent xmlns:mc="http://schemas.openxmlformats.org/markup-compatibility/2006" xmlns:p14="http://schemas.microsoft.com/office/powerpoint/2010/main">
    <mc:Choice Requires="p14">
      <p:transition spd="slow" p14:dur="2000" advTm="31503"/>
    </mc:Choice>
    <mc:Fallback xmlns="">
      <p:transition spd="slow" advTm="31503"/>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Thank you</a:t>
            </a:r>
            <a:endParaRPr lang="en-US" sz="4000" b="1" dirty="0"/>
          </a:p>
        </p:txBody>
      </p:sp>
      <p:sp>
        <p:nvSpPr>
          <p:cNvPr id="3" name="Content Placeholder 2"/>
          <p:cNvSpPr>
            <a:spLocks noGrp="1"/>
          </p:cNvSpPr>
          <p:nvPr>
            <p:ph idx="1"/>
          </p:nvPr>
        </p:nvSpPr>
        <p:spPr>
          <a:xfrm>
            <a:off x="0" y="2008188"/>
            <a:ext cx="9143999" cy="1543534"/>
          </a:xfrm>
        </p:spPr>
        <p:txBody>
          <a:bodyPr/>
          <a:lstStyle/>
          <a:p>
            <a:pPr marL="0" indent="0" algn="ctr">
              <a:buNone/>
            </a:pPr>
            <a:r>
              <a:rPr lang="en-US" dirty="0" smtClean="0"/>
              <a:t>John </a:t>
            </a:r>
            <a:r>
              <a:rPr lang="en-US" dirty="0" err="1" smtClean="0"/>
              <a:t>Kilbourne</a:t>
            </a:r>
            <a:r>
              <a:rPr lang="en-US" dirty="0" smtClean="0"/>
              <a:t> MD</a:t>
            </a:r>
          </a:p>
          <a:p>
            <a:pPr marL="0" indent="0" algn="ctr">
              <a:buNone/>
            </a:pPr>
            <a:endParaRPr lang="en-US" dirty="0" smtClean="0"/>
          </a:p>
          <a:p>
            <a:pPr marL="0" indent="0" algn="ctr">
              <a:buNone/>
            </a:pPr>
            <a:r>
              <a:rPr lang="en-US" dirty="0" smtClean="0">
                <a:hlinkClick r:id="rId2"/>
              </a:rPr>
              <a:t>kilbourj@mail.nlm.nih.gov</a:t>
            </a:r>
            <a:endParaRPr lang="en-US" dirty="0"/>
          </a:p>
        </p:txBody>
      </p:sp>
    </p:spTree>
    <p:extLst>
      <p:ext uri="{BB962C8B-B14F-4D97-AF65-F5344CB8AC3E}">
        <p14:creationId xmlns:p14="http://schemas.microsoft.com/office/powerpoint/2010/main" val="1883044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Structured Product Label (SPL)</a:t>
            </a:r>
            <a:endParaRPr lang="en-US" sz="4000" b="1" dirty="0"/>
          </a:p>
        </p:txBody>
      </p:sp>
      <p:sp>
        <p:nvSpPr>
          <p:cNvPr id="3" name="Content Placeholder 2"/>
          <p:cNvSpPr>
            <a:spLocks noGrp="1"/>
          </p:cNvSpPr>
          <p:nvPr>
            <p:ph idx="1"/>
          </p:nvPr>
        </p:nvSpPr>
        <p:spPr>
          <a:xfrm>
            <a:off x="457200" y="2017813"/>
            <a:ext cx="8229600" cy="2051911"/>
          </a:xfrm>
        </p:spPr>
        <p:txBody>
          <a:bodyPr/>
          <a:lstStyle/>
          <a:p>
            <a:r>
              <a:rPr lang="en-US" dirty="0" smtClean="0"/>
              <a:t>Significant and authoritative source of data</a:t>
            </a:r>
          </a:p>
          <a:p>
            <a:r>
              <a:rPr lang="en-US" dirty="0" smtClean="0"/>
              <a:t>Practical demonstration of FDA-NLM workflow cooperation</a:t>
            </a:r>
          </a:p>
          <a:p>
            <a:r>
              <a:rPr lang="en-US" dirty="0" smtClean="0"/>
              <a:t>Primary data source for </a:t>
            </a:r>
            <a:r>
              <a:rPr lang="en-US" dirty="0" err="1" smtClean="0"/>
              <a:t>RxNorm</a:t>
            </a:r>
          </a:p>
          <a:p>
            <a:pPr marL="0" indent="0">
              <a:buNone/>
            </a:pPr>
            <a:r>
              <a:rPr lang="en-US" dirty="0" smtClean="0"/>
              <a:t>	</a:t>
            </a:r>
          </a:p>
        </p:txBody>
      </p:sp>
    </p:spTree>
    <p:extLst>
      <p:ext uri="{BB962C8B-B14F-4D97-AF65-F5344CB8AC3E}">
        <p14:creationId xmlns:p14="http://schemas.microsoft.com/office/powerpoint/2010/main" val="2508822574"/>
      </p:ext>
    </p:extLst>
  </p:cSld>
  <p:clrMapOvr>
    <a:masterClrMapping/>
  </p:clrMapOvr>
  <mc:AlternateContent xmlns:mc="http://schemas.openxmlformats.org/markup-compatibility/2006" xmlns:p14="http://schemas.microsoft.com/office/powerpoint/2010/main">
    <mc:Choice Requires="p14">
      <p:transition spd="slow" p14:dur="2000" advTm="95166"/>
    </mc:Choice>
    <mc:Fallback xmlns="">
      <p:transition spd="slow" advTm="9516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hlinkClick r:id="rId2"/>
              </a:rPr>
              <a:t>http://dailymed.nlm.nih.gov/</a:t>
            </a:r>
            <a:endParaRPr lang="en-US" dirty="0"/>
          </a:p>
        </p:txBody>
      </p:sp>
      <p:pic>
        <p:nvPicPr>
          <p:cNvPr id="9" name="Picture 2" descr="Screenshot image of three areas on the DailyMed site. The areas include the Search Box, Options Menu, and Additional Resources Menu." title="DailyMed screenshot"/>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49430" y="2017713"/>
            <a:ext cx="7645139" cy="4473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105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457200" y="535581"/>
            <a:ext cx="8229600" cy="717550"/>
          </a:xfrm>
        </p:spPr>
        <p:txBody>
          <a:bodyPr/>
          <a:lstStyle/>
          <a:p>
            <a:r>
              <a:rPr lang="en-US" b="1" dirty="0"/>
              <a:t>Diazepam </a:t>
            </a:r>
            <a:r>
              <a:rPr lang="en-US" b="1" dirty="0" smtClean="0"/>
              <a:t>Label </a:t>
            </a:r>
            <a:r>
              <a:rPr lang="en-US" b="1" dirty="0"/>
              <a:t>on </a:t>
            </a:r>
            <a:r>
              <a:rPr lang="en-US" b="1" dirty="0" smtClean="0"/>
              <a:t>DailyMed</a:t>
            </a:r>
            <a:endParaRPr lang="en-US" dirty="0"/>
          </a:p>
        </p:txBody>
      </p:sp>
      <p:pic>
        <p:nvPicPr>
          <p:cNvPr id="16" name="Content Placeholder 15" descr="Screenshot image of a diazepam gel label on DailyMed. Clicking on the RxNorm Names link will open a new browser window with the drug's RxCUIs and RxNorm Names." title="Diazepam Label on DailyMed"/>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9191" y="1292019"/>
            <a:ext cx="7844690" cy="5199270"/>
          </a:xfrm>
        </p:spPr>
      </p:pic>
    </p:spTree>
    <p:extLst>
      <p:ext uri="{BB962C8B-B14F-4D97-AF65-F5344CB8AC3E}">
        <p14:creationId xmlns:p14="http://schemas.microsoft.com/office/powerpoint/2010/main" val="1314262756"/>
      </p:ext>
    </p:extLst>
  </p:cSld>
  <p:clrMapOvr>
    <a:masterClrMapping/>
  </p:clrMapOvr>
  <mc:AlternateContent xmlns:mc="http://schemas.openxmlformats.org/markup-compatibility/2006" xmlns:p14="http://schemas.microsoft.com/office/powerpoint/2010/main">
    <mc:Choice Requires="p14">
      <p:transition spd="slow" p14:dur="2000" advTm="81527"/>
    </mc:Choice>
    <mc:Fallback xmlns="">
      <p:transition spd="slow" advTm="81527"/>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Data </a:t>
            </a:r>
            <a:r>
              <a:rPr lang="en-US" sz="4000" b="1" dirty="0" smtClean="0"/>
              <a:t>Flow: Path of data for SPL</a:t>
            </a:r>
            <a:endParaRPr lang="en-US" sz="4000" b="1" dirty="0"/>
          </a:p>
        </p:txBody>
      </p:sp>
      <p:pic>
        <p:nvPicPr>
          <p:cNvPr id="10" name="Content Placeholder 9" descr="A diagram showing the path of data for SPLs. Data originates at the labler/manufacturer as XML files. The XML files go to the FDA to review. These files are then sent to the NLM where they are displayed as HTML pages on the DailyMed site and used in the RxNorm release files. " title="Path of data for SPL"/>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485936"/>
            <a:ext cx="8229600" cy="3537128"/>
          </a:xfrm>
        </p:spPr>
      </p:pic>
    </p:spTree>
    <p:extLst>
      <p:ext uri="{BB962C8B-B14F-4D97-AF65-F5344CB8AC3E}">
        <p14:creationId xmlns:p14="http://schemas.microsoft.com/office/powerpoint/2010/main" val="3848608840"/>
      </p:ext>
    </p:extLst>
  </p:cSld>
  <p:clrMapOvr>
    <a:masterClrMapping/>
  </p:clrMapOvr>
  <mc:AlternateContent xmlns:mc="http://schemas.openxmlformats.org/markup-compatibility/2006" xmlns:p14="http://schemas.microsoft.com/office/powerpoint/2010/main">
    <mc:Choice Requires="p14">
      <p:transition spd="slow" p14:dur="2000" advTm="80851"/>
    </mc:Choice>
    <mc:Fallback xmlns="">
      <p:transition spd="slow" advTm="8085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DailyMed File Processing</a:t>
            </a:r>
            <a:endParaRPr lang="en-US" sz="4000" b="1" dirty="0"/>
          </a:p>
        </p:txBody>
      </p:sp>
      <p:pic>
        <p:nvPicPr>
          <p:cNvPr id="6" name="Content Placeholder 5" descr="A diagram shows what the FDA submits to the NLM. The FDA sends two items, the Daily Release Notes (DRN) file and the SPL files. The DRN file lists the SPL files in batch (&quot;manifest&quot; file). SPL files are sent in ZIP format, each ZIP containing XML and image." title="DailyMed File Process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5106" y="2017713"/>
            <a:ext cx="7133787" cy="4473575"/>
          </a:xfrm>
        </p:spPr>
      </p:pic>
    </p:spTree>
    <p:extLst>
      <p:ext uri="{BB962C8B-B14F-4D97-AF65-F5344CB8AC3E}">
        <p14:creationId xmlns:p14="http://schemas.microsoft.com/office/powerpoint/2010/main" val="3862442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DRN File</a:t>
            </a:r>
            <a:endParaRPr lang="en-US" sz="4000" b="1" dirty="0"/>
          </a:p>
        </p:txBody>
      </p:sp>
      <p:pic>
        <p:nvPicPr>
          <p:cNvPr id="6" name="Content Placeholder 5" descr="Snapshot image of a portion of a DRN file." title="DRN File"/>
          <p:cNvPicPr>
            <a:picLocks noGrp="1"/>
          </p:cNvPicPr>
          <p:nvPr>
            <p:ph idx="1"/>
          </p:nvPr>
        </p:nvPicPr>
        <p:blipFill rotWithShape="1">
          <a:blip r:embed="rId2"/>
          <a:srcRect b="21252"/>
          <a:stretch/>
        </p:blipFill>
        <p:spPr>
          <a:xfrm>
            <a:off x="508000" y="2387600"/>
            <a:ext cx="8229600" cy="3365500"/>
          </a:xfrm>
          <a:prstGeom prst="rect">
            <a:avLst/>
          </a:prstGeom>
        </p:spPr>
      </p:pic>
    </p:spTree>
    <p:extLst>
      <p:ext uri="{BB962C8B-B14F-4D97-AF65-F5344CB8AC3E}">
        <p14:creationId xmlns:p14="http://schemas.microsoft.com/office/powerpoint/2010/main" val="2867655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DRN Validation Checks</a:t>
            </a:r>
            <a:endParaRPr lang="en-US" sz="4000" b="1" dirty="0"/>
          </a:p>
        </p:txBody>
      </p:sp>
      <p:sp>
        <p:nvSpPr>
          <p:cNvPr id="3" name="Content Placeholder 2"/>
          <p:cNvSpPr>
            <a:spLocks noGrp="1"/>
          </p:cNvSpPr>
          <p:nvPr>
            <p:ph idx="1"/>
          </p:nvPr>
        </p:nvSpPr>
        <p:spPr>
          <a:xfrm>
            <a:off x="562008" y="1853263"/>
            <a:ext cx="8229600" cy="4576718"/>
          </a:xfrm>
        </p:spPr>
        <p:txBody>
          <a:bodyPr/>
          <a:lstStyle/>
          <a:p>
            <a:pPr marL="0" indent="0">
              <a:buNone/>
            </a:pPr>
            <a:r>
              <a:rPr lang="en-US" sz="3600" dirty="0"/>
              <a:t>ZIP file </a:t>
            </a:r>
            <a:r>
              <a:rPr lang="en-US" sz="3600" dirty="0" smtClean="0"/>
              <a:t>exists</a:t>
            </a:r>
          </a:p>
          <a:p>
            <a:pPr marL="0" indent="0">
              <a:buNone/>
            </a:pPr>
            <a:endParaRPr lang="en-US" sz="800" dirty="0"/>
          </a:p>
          <a:p>
            <a:pPr marL="0" indent="0">
              <a:buNone/>
            </a:pPr>
            <a:r>
              <a:rPr lang="en-US" sz="3600" dirty="0" smtClean="0"/>
              <a:t>ZIP </a:t>
            </a:r>
            <a:r>
              <a:rPr lang="en-US" sz="3600" dirty="0"/>
              <a:t>file name follows correct </a:t>
            </a:r>
            <a:r>
              <a:rPr lang="en-US" sz="3600" dirty="0" smtClean="0"/>
              <a:t>format</a:t>
            </a:r>
          </a:p>
          <a:p>
            <a:pPr marL="0" indent="0">
              <a:buNone/>
            </a:pPr>
            <a:endParaRPr lang="en-US" sz="800" dirty="0"/>
          </a:p>
          <a:p>
            <a:pPr marL="0" indent="0">
              <a:buNone/>
            </a:pPr>
            <a:r>
              <a:rPr lang="en-US" sz="3600" dirty="0" smtClean="0"/>
              <a:t>ZIP file contains only one XML file</a:t>
            </a:r>
          </a:p>
          <a:p>
            <a:pPr marL="0" indent="0">
              <a:buNone/>
            </a:pPr>
            <a:endParaRPr lang="en-US" sz="800" dirty="0" smtClean="0"/>
          </a:p>
          <a:p>
            <a:pPr marL="0" indent="0">
              <a:buNone/>
            </a:pPr>
            <a:r>
              <a:rPr lang="en-US" sz="3600" dirty="0" smtClean="0"/>
              <a:t>XML </a:t>
            </a:r>
            <a:r>
              <a:rPr lang="en-US" sz="3600" dirty="0"/>
              <a:t>file passes SPL schema </a:t>
            </a:r>
            <a:r>
              <a:rPr lang="en-US" sz="3600" dirty="0" smtClean="0"/>
              <a:t>validation</a:t>
            </a:r>
          </a:p>
          <a:p>
            <a:pPr marL="0" indent="0">
              <a:buNone/>
            </a:pPr>
            <a:endParaRPr lang="en-US" sz="800" dirty="0"/>
          </a:p>
          <a:p>
            <a:pPr marL="0" indent="0">
              <a:buNone/>
            </a:pPr>
            <a:r>
              <a:rPr lang="en-US" sz="3600" dirty="0" smtClean="0"/>
              <a:t>SPL </a:t>
            </a:r>
            <a:r>
              <a:rPr lang="en-US" sz="3600" dirty="0"/>
              <a:t>has valid version </a:t>
            </a:r>
            <a:r>
              <a:rPr lang="en-US" sz="3600" dirty="0" smtClean="0"/>
              <a:t>number</a:t>
            </a:r>
          </a:p>
          <a:p>
            <a:pPr marL="0" indent="0">
              <a:buNone/>
            </a:pPr>
            <a:endParaRPr lang="en-US" sz="800" dirty="0"/>
          </a:p>
          <a:p>
            <a:pPr marL="0" indent="0">
              <a:buNone/>
            </a:pPr>
            <a:r>
              <a:rPr lang="en-US" sz="3600" dirty="0" smtClean="0"/>
              <a:t>All </a:t>
            </a:r>
            <a:r>
              <a:rPr lang="en-US" sz="3600" dirty="0"/>
              <a:t>images referenced by SPL exist</a:t>
            </a:r>
          </a:p>
        </p:txBody>
      </p:sp>
    </p:spTree>
    <p:extLst>
      <p:ext uri="{BB962C8B-B14F-4D97-AF65-F5344CB8AC3E}">
        <p14:creationId xmlns:p14="http://schemas.microsoft.com/office/powerpoint/2010/main" val="831852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Files Published Online</a:t>
            </a:r>
            <a:endParaRPr lang="en-US" sz="4000" b="1" dirty="0"/>
          </a:p>
        </p:txBody>
      </p:sp>
      <p:sp>
        <p:nvSpPr>
          <p:cNvPr id="3" name="Content Placeholder 2"/>
          <p:cNvSpPr>
            <a:spLocks noGrp="1"/>
          </p:cNvSpPr>
          <p:nvPr>
            <p:ph idx="1"/>
          </p:nvPr>
        </p:nvSpPr>
        <p:spPr>
          <a:xfrm>
            <a:off x="3540876" y="2202646"/>
            <a:ext cx="2947522" cy="3167030"/>
          </a:xfrm>
        </p:spPr>
        <p:txBody>
          <a:bodyPr/>
          <a:lstStyle/>
          <a:p>
            <a:r>
              <a:rPr lang="en-US" sz="3600" dirty="0" smtClean="0"/>
              <a:t>HTML</a:t>
            </a:r>
          </a:p>
          <a:p>
            <a:r>
              <a:rPr lang="en-US" sz="3600" dirty="0" smtClean="0"/>
              <a:t>PDF</a:t>
            </a:r>
          </a:p>
          <a:p>
            <a:r>
              <a:rPr lang="en-US" sz="3600" dirty="0" smtClean="0"/>
              <a:t>XML</a:t>
            </a:r>
          </a:p>
          <a:p>
            <a:r>
              <a:rPr lang="en-US" sz="3600" dirty="0" smtClean="0"/>
              <a:t>ZIP</a:t>
            </a:r>
            <a:endParaRPr lang="en-US" sz="3600" dirty="0"/>
          </a:p>
        </p:txBody>
      </p:sp>
    </p:spTree>
    <p:extLst>
      <p:ext uri="{BB962C8B-B14F-4D97-AF65-F5344CB8AC3E}">
        <p14:creationId xmlns:p14="http://schemas.microsoft.com/office/powerpoint/2010/main" val="800795362"/>
      </p:ext>
    </p:extLst>
  </p:cSld>
  <p:clrMapOvr>
    <a:masterClrMapping/>
  </p:clrMapOvr>
</p:sld>
</file>

<file path=ppt/theme/theme1.xml><?xml version="1.0" encoding="utf-8"?>
<a:theme xmlns:a="http://schemas.openxmlformats.org/drawingml/2006/main" name="Office Theme">
  <a:themeElements>
    <a:clrScheme name="Custom 40">
      <a:dk1>
        <a:srgbClr val="063773"/>
      </a:dk1>
      <a:lt1>
        <a:sysClr val="window" lastClr="FFFFFF"/>
      </a:lt1>
      <a:dk2>
        <a:srgbClr val="063773"/>
      </a:dk2>
      <a:lt2>
        <a:srgbClr val="EEA420"/>
      </a:lt2>
      <a:accent1>
        <a:srgbClr val="0084BF"/>
      </a:accent1>
      <a:accent2>
        <a:srgbClr val="BD3927"/>
      </a:accent2>
      <a:accent3>
        <a:srgbClr val="E47823"/>
      </a:accent3>
      <a:accent4>
        <a:srgbClr val="642117"/>
      </a:accent4>
      <a:accent5>
        <a:srgbClr val="FFFFFE"/>
      </a:accent5>
      <a:accent6>
        <a:srgbClr val="FFFFFE"/>
      </a:accent6>
      <a:hlink>
        <a:srgbClr val="0084BF"/>
      </a:hlink>
      <a:folHlink>
        <a:srgbClr val="0084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3654</TotalTime>
  <Words>197</Words>
  <Application>Microsoft Office PowerPoint</Application>
  <PresentationFormat>On-screen Show (4:3)</PresentationFormat>
  <Paragraphs>50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Overview of DailyMed</vt:lpstr>
      <vt:lpstr>Structured Product Label (SPL)</vt:lpstr>
      <vt:lpstr>http://dailymed.nlm.nih.gov/</vt:lpstr>
      <vt:lpstr>Diazepam Label on DailyMed</vt:lpstr>
      <vt:lpstr>Data Flow: Path of data for SPL</vt:lpstr>
      <vt:lpstr>DailyMed File Processing</vt:lpstr>
      <vt:lpstr>DRN File</vt:lpstr>
      <vt:lpstr>DRN Validation Checks</vt:lpstr>
      <vt:lpstr>Files Published Online</vt:lpstr>
      <vt:lpstr>Unique Ingredient Identifier (UNII)</vt:lpstr>
      <vt:lpstr>Drug Class Indexing</vt:lpstr>
      <vt:lpstr>Drug Classes Displayed</vt:lpstr>
      <vt:lpstr>Current Web Services</vt:lpstr>
      <vt:lpstr>Other Facts</vt:lpstr>
      <vt:lpstr>Thank you</vt:lpstr>
    </vt:vector>
  </TitlesOfParts>
  <Manager/>
  <Company>NLM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DailyMed</dc:title>
  <dc:subject>Overview of DailyMed</dc:subject>
  <dc:creator>Medical Subject Headings Section</dc:creator>
  <cp:lastModifiedBy>NLM01792342TEST</cp:lastModifiedBy>
  <cp:revision>271</cp:revision>
  <cp:lastPrinted>2012-03-28T20:17:38Z</cp:lastPrinted>
  <dcterms:created xsi:type="dcterms:W3CDTF">2010-09-16T18:49:48Z</dcterms:created>
  <dcterms:modified xsi:type="dcterms:W3CDTF">2013-11-05T15:27:48Z</dcterms:modified>
</cp:coreProperties>
</file>