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1" r:id="rId2"/>
    <p:sldId id="338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13" r:id="rId1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 snapToObjects="1">
      <p:cViewPr varScale="1">
        <p:scale>
          <a:sx n="90" d="100"/>
          <a:sy n="90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F71FE-A7BC-406C-AB78-36990D37F5C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8711-97E2-473C-8298-08F359191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0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2818B1-10F1-4B1D-AD35-4BBFE2ED49A1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2634F3-93EF-493D-A812-2EA9566FC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94828"/>
            <a:ext cx="8229600" cy="250562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25426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DAD6-3E2C-4985-86C5-75D1C7BF50F6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43C1-E2A0-40BA-8E19-B249E0104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813"/>
            <a:ext cx="8229600" cy="4473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9AE5-C14E-476D-9D02-3778A543E95E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35851" y="6356350"/>
            <a:ext cx="5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AFC9D5-32B5-4C08-993A-8F7739433C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nl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9250" y="6356349"/>
            <a:ext cx="508779" cy="519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1172"/>
            <a:ext cx="8229599" cy="2619110"/>
          </a:xfrm>
        </p:spPr>
        <p:txBody>
          <a:bodyPr>
            <a:normAutofit/>
          </a:bodyPr>
          <a:lstStyle>
            <a:lvl1pPr algn="ctr">
              <a:defRPr sz="36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1241"/>
            <a:ext cx="8229599" cy="805793"/>
          </a:xfrm>
        </p:spPr>
        <p:txBody>
          <a:bodyPr/>
          <a:lstStyle>
            <a:lvl1pPr marL="0" indent="0">
              <a:buNone/>
              <a:defRPr sz="2000">
                <a:solidFill>
                  <a:srgbClr val="13131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6E00-C34C-43FE-8844-BEBE88438CF0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1B17-6B92-41BC-BCC9-BD1F4E63D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830552"/>
            <a:ext cx="4044730" cy="42956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862" y="1830552"/>
            <a:ext cx="4000937" cy="42956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D27D-464D-4E9E-941F-B18A47117A7C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54C2-5070-4064-850B-A62A97D7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56803"/>
            <a:ext cx="4018455" cy="722496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600983"/>
            <a:ext cx="4018454" cy="3525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5863" y="1756803"/>
            <a:ext cx="4000937" cy="722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5863" y="2600983"/>
            <a:ext cx="4000938" cy="3525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01B3-5C1D-46D8-BAF3-BAB311F557BE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8B69-33B2-4585-9A23-607846435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966"/>
            <a:ext cx="8229600" cy="3673318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0299-BADD-4CB8-AD00-2B000A4E0438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4B7A-7962-4B4B-83CF-2D35495F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169B-CAC1-4224-A560-D80381189574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4A002-8C03-4122-8283-DEBCDB229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3" y="5422489"/>
            <a:ext cx="775003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622" y="1033516"/>
            <a:ext cx="7750032" cy="410779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623" y="5989227"/>
            <a:ext cx="7750029" cy="405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D8A5-F5FC-4EF6-ACD9-DE7928701CFC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39D3-D2A0-4753-8D3A-6B72BF977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tx1"/>
            </a:gs>
            <a:gs pos="27000">
              <a:schemeClr val="bg1"/>
            </a:gs>
            <a:gs pos="15000">
              <a:schemeClr val="accent1">
                <a:lumMod val="40000"/>
                <a:lumOff val="60000"/>
                <a:alpha val="84000"/>
              </a:schemeClr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63613"/>
            <a:ext cx="82296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08188"/>
            <a:ext cx="8229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4F47F7-80E1-497D-B8B3-845E445AA7CD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2086D0-4DAB-489C-9BD5-89E84ED6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800100" indent="-3429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832B1E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832B1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ilbourj@mail.nlm.nih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uic@mail.nlm.nih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SPL/</a:t>
            </a:r>
            <a:r>
              <a:rPr lang="en-US" sz="4800" b="1" dirty="0" err="1" smtClean="0"/>
              <a:t>DailyMed</a:t>
            </a:r>
            <a:r>
              <a:rPr lang="en-US" sz="4800" b="1" dirty="0" smtClean="0"/>
              <a:t> Jamboree</a:t>
            </a:r>
            <a:br>
              <a:rPr lang="en-US" sz="4800" b="1" dirty="0" smtClean="0"/>
            </a:br>
            <a:r>
              <a:rPr lang="en-US" sz="4800" b="1" dirty="0" smtClean="0"/>
              <a:t>October 28, 2013</a:t>
            </a:r>
            <a:br>
              <a:rPr lang="en-US" sz="4800" b="1" dirty="0" smtClean="0"/>
            </a:br>
            <a:r>
              <a:rPr lang="en-US" sz="4800" b="1" dirty="0" smtClean="0"/>
              <a:t>Bethesda, MD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005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63"/>
    </mc:Choice>
    <mc:Fallback xmlns="">
      <p:transition spd="slow" advTm="445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8188"/>
            <a:ext cx="9143999" cy="15435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John </a:t>
            </a:r>
            <a:r>
              <a:rPr lang="en-US" dirty="0" err="1" smtClean="0"/>
              <a:t>Kilbourne</a:t>
            </a:r>
            <a:r>
              <a:rPr lang="en-US" dirty="0" smtClean="0"/>
              <a:t> MD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kilbourj@mail.nlm.nih.gov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L and DailyMed"/>
          <p:cNvSpPr>
            <a:spLocks noGrp="1"/>
          </p:cNvSpPr>
          <p:nvPr>
            <p:ph type="title"/>
          </p:nvPr>
        </p:nvSpPr>
        <p:spPr>
          <a:xfrm>
            <a:off x="4686300" y="717436"/>
            <a:ext cx="4369777" cy="1498233"/>
          </a:xfrm>
        </p:spPr>
        <p:txBody>
          <a:bodyPr/>
          <a:lstStyle/>
          <a:p>
            <a:r>
              <a:rPr lang="en-US" sz="4800" dirty="0" smtClean="0"/>
              <a:t>SPL and </a:t>
            </a:r>
            <a:r>
              <a:rPr lang="en-US" sz="4800" dirty="0" err="1" smtClean="0"/>
              <a:t>DailyMed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2145" y="2787163"/>
            <a:ext cx="4053255" cy="1626577"/>
          </a:xfrm>
        </p:spPr>
        <p:txBody>
          <a:bodyPr/>
          <a:lstStyle/>
          <a:p>
            <a:pPr rtl="0" fontAlgn="base"/>
            <a:r>
              <a:rPr lang="en-US" sz="2400" kern="1200" dirty="0" smtClean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Why not just use PDF?</a:t>
            </a:r>
            <a:endParaRPr lang="en-US" dirty="0" smtClean="0">
              <a:effectLst/>
            </a:endParaRPr>
          </a:p>
          <a:p>
            <a:pPr rtl="0" fontAlgn="base"/>
            <a:r>
              <a:rPr lang="en-US" sz="2400" kern="1200" dirty="0" smtClean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Where is this going?</a:t>
            </a:r>
            <a:endParaRPr lang="en-US" dirty="0"/>
          </a:p>
        </p:txBody>
      </p:sp>
      <p:pic>
        <p:nvPicPr>
          <p:cNvPr id="8" name="Rocket" descr="Picture of a rocket blasting off." title="Roc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0792" cy="6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4"/>
    </mc:Choice>
    <mc:Fallback xmlns="">
      <p:transition spd="slow" advTm="116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use of SPL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submission of data established in 2005</a:t>
            </a:r>
          </a:p>
          <a:p>
            <a:r>
              <a:rPr lang="en-US" dirty="0" smtClean="0"/>
              <a:t>All marketed drugs and biologics must be submitted to FDA for posting on </a:t>
            </a:r>
            <a:r>
              <a:rPr lang="en-US" dirty="0" err="1" smtClean="0"/>
              <a:t>DailyMed</a:t>
            </a:r>
            <a:endParaRPr lang="en-US" dirty="0" smtClean="0"/>
          </a:p>
          <a:p>
            <a:r>
              <a:rPr lang="en-US" dirty="0" smtClean="0"/>
              <a:t>NLM originally asked to provide download access to the files.</a:t>
            </a:r>
          </a:p>
          <a:p>
            <a:endParaRPr lang="en-US" dirty="0" smtClean="0"/>
          </a:p>
          <a:p>
            <a:r>
              <a:rPr lang="en-US" dirty="0" smtClean="0"/>
              <a:t>Today’s meeting to focus on what happens to the data </a:t>
            </a:r>
            <a:r>
              <a:rPr lang="en-US" i="1" dirty="0" smtClean="0"/>
              <a:t>after</a:t>
            </a:r>
            <a:r>
              <a:rPr lang="en-US" dirty="0" smtClean="0"/>
              <a:t> it is submitted to FDA</a:t>
            </a:r>
          </a:p>
        </p:txBody>
      </p:sp>
    </p:spTree>
    <p:extLst>
      <p:ext uri="{BB962C8B-B14F-4D97-AF65-F5344CB8AC3E}">
        <p14:creationId xmlns:p14="http://schemas.microsoft.com/office/powerpoint/2010/main" val="24142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big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Authoritative </a:t>
            </a:r>
          </a:p>
          <a:p>
            <a:r>
              <a:rPr lang="en-US" smtClean="0"/>
              <a:t>Freely available</a:t>
            </a:r>
          </a:p>
          <a:p>
            <a:r>
              <a:rPr lang="en-US" smtClean="0"/>
              <a:t>Structured</a:t>
            </a:r>
          </a:p>
          <a:p>
            <a:r>
              <a:rPr lang="en-US" smtClean="0"/>
              <a:t>XML text (plus 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8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uctured data - front of an envelop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data - front of an envelope</a:t>
            </a:r>
            <a:endParaRPr lang="en-US" dirty="0"/>
          </a:p>
        </p:txBody>
      </p:sp>
      <p:pic>
        <p:nvPicPr>
          <p:cNvPr id="5" name="Envelope" descr="Infamous photo of an envelope sent to Tom Brokaw during the 2001 anthrax attacks." title="Envel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30550"/>
            <a:ext cx="3810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5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drug labels </a:t>
            </a:r>
            <a:br>
              <a:rPr lang="en-US" dirty="0" smtClean="0"/>
            </a:br>
            <a:r>
              <a:rPr lang="en-US" dirty="0" smtClean="0"/>
              <a:t>also have structure…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5013"/>
            <a:ext cx="8229600" cy="3227287"/>
          </a:xfrm>
        </p:spPr>
        <p:txBody>
          <a:bodyPr/>
          <a:lstStyle/>
          <a:p>
            <a:r>
              <a:rPr lang="en-US" dirty="0" smtClean="0"/>
              <a:t>Why not just use PDF?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Adobe PDF format designed for viewing and printing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designed for data extraction and re-use</a:t>
            </a:r>
          </a:p>
          <a:p>
            <a:r>
              <a:rPr lang="en-US" dirty="0" smtClean="0"/>
              <a:t>XML: </a:t>
            </a:r>
            <a:r>
              <a:rPr lang="en-US" dirty="0" err="1" smtClean="0"/>
              <a:t>parseable</a:t>
            </a:r>
            <a:r>
              <a:rPr lang="en-US" dirty="0" smtClean="0"/>
              <a:t>, </a:t>
            </a:r>
            <a:r>
              <a:rPr lang="en-US" dirty="0" err="1" smtClean="0"/>
              <a:t>digestable</a:t>
            </a:r>
            <a:r>
              <a:rPr lang="en-US" dirty="0" smtClean="0"/>
              <a:t>, process-able by computers</a:t>
            </a:r>
          </a:p>
          <a:p>
            <a:r>
              <a:rPr lang="en-US" dirty="0" smtClean="0"/>
              <a:t>Can use, re-use, re-arrange, sort, count, search and manipulate XML text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0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3613"/>
            <a:ext cx="8229600" cy="1108378"/>
          </a:xfrm>
        </p:spPr>
        <p:txBody>
          <a:bodyPr/>
          <a:lstStyle/>
          <a:p>
            <a:r>
              <a:rPr lang="en-US" dirty="0" smtClean="0"/>
              <a:t>What does the NLM have to do with all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3700"/>
            <a:ext cx="8229600" cy="2730500"/>
          </a:xfrm>
        </p:spPr>
        <p:txBody>
          <a:bodyPr/>
          <a:lstStyle/>
          <a:p>
            <a:r>
              <a:rPr lang="en-US" dirty="0" smtClean="0"/>
              <a:t>Largest repository of biomedical information in the world</a:t>
            </a:r>
          </a:p>
          <a:p>
            <a:r>
              <a:rPr lang="en-US" dirty="0" err="1" smtClean="0"/>
              <a:t>RxNorm</a:t>
            </a:r>
            <a:r>
              <a:rPr lang="en-US" dirty="0" smtClean="0"/>
              <a:t> also from NLM</a:t>
            </a:r>
          </a:p>
          <a:p>
            <a:r>
              <a:rPr lang="en-US" dirty="0" smtClean="0"/>
              <a:t>Researchers in biomedical text processing and information retrieval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Kin </a:t>
            </a:r>
            <a:r>
              <a:rPr lang="en-US" dirty="0" err="1" smtClean="0">
                <a:solidFill>
                  <a:schemeClr val="tx1"/>
                </a:solidFill>
              </a:rPr>
              <a:t>Wah</a:t>
            </a:r>
            <a:r>
              <a:rPr lang="en-US" dirty="0" smtClean="0">
                <a:solidFill>
                  <a:schemeClr val="tx1"/>
                </a:solidFill>
              </a:rPr>
              <a:t> Fung, Olivier </a:t>
            </a:r>
            <a:r>
              <a:rPr lang="en-US" dirty="0" err="1" smtClean="0">
                <a:solidFill>
                  <a:schemeClr val="tx1"/>
                </a:solidFill>
              </a:rPr>
              <a:t>Bodenrieder</a:t>
            </a:r>
            <a:r>
              <a:rPr lang="en-US" dirty="0" smtClean="0">
                <a:solidFill>
                  <a:schemeClr val="tx1"/>
                </a:solidFill>
              </a:rPr>
              <a:t>, and many others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5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today will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Speakers will introduce themselves and their work</a:t>
            </a:r>
          </a:p>
          <a:p>
            <a:r>
              <a:rPr lang="en-US" dirty="0" smtClean="0"/>
              <a:t>Please hold questions till the end</a:t>
            </a:r>
          </a:p>
          <a:p>
            <a:r>
              <a:rPr lang="en-US" dirty="0" smtClean="0"/>
              <a:t>People online can send questions to Chris </a:t>
            </a:r>
            <a:r>
              <a:rPr lang="en-US" dirty="0" err="1" smtClean="0"/>
              <a:t>Hui</a:t>
            </a:r>
            <a:r>
              <a:rPr lang="en-US" dirty="0" smtClean="0"/>
              <a:t>: 				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huic@mail.nlm.nih.gov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identify who the question is for, if possible.</a:t>
            </a:r>
          </a:p>
          <a:p>
            <a:r>
              <a:rPr lang="en-US" dirty="0"/>
              <a:t>Two separate question panels; industry/non-government and </a:t>
            </a:r>
            <a:r>
              <a:rPr lang="en-US" dirty="0" smtClean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236275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ere is this going?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going?</a:t>
            </a:r>
            <a:endParaRPr lang="en-US" dirty="0"/>
          </a:p>
        </p:txBody>
      </p:sp>
      <p:pic>
        <p:nvPicPr>
          <p:cNvPr id="5" name="Content Placeholder 4" descr="Picture of a concept space craft." title="Space craf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41" y="2017713"/>
            <a:ext cx="5468918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rgbClr val="063773"/>
      </a:dk1>
      <a:lt1>
        <a:sysClr val="window" lastClr="FFFFFF"/>
      </a:lt1>
      <a:dk2>
        <a:srgbClr val="063773"/>
      </a:dk2>
      <a:lt2>
        <a:srgbClr val="EEA420"/>
      </a:lt2>
      <a:accent1>
        <a:srgbClr val="0084BF"/>
      </a:accent1>
      <a:accent2>
        <a:srgbClr val="BD3927"/>
      </a:accent2>
      <a:accent3>
        <a:srgbClr val="E47823"/>
      </a:accent3>
      <a:accent4>
        <a:srgbClr val="642117"/>
      </a:accent4>
      <a:accent5>
        <a:srgbClr val="FFFFFE"/>
      </a:accent5>
      <a:accent6>
        <a:srgbClr val="FFFFFE"/>
      </a:accent6>
      <a:hlink>
        <a:srgbClr val="0084BF"/>
      </a:hlink>
      <a:folHlink>
        <a:srgbClr val="0084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218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SPL/DailyMed Jamboree October 28, 2013 Bethesda, MD</vt:lpstr>
      <vt:lpstr>SPL and DailyMed </vt:lpstr>
      <vt:lpstr>Downstream use of SPL</vt:lpstr>
      <vt:lpstr>Why the big deal?</vt:lpstr>
      <vt:lpstr>Structured data - front of an envelope</vt:lpstr>
      <vt:lpstr>PDF drug labels  also have structure…</vt:lpstr>
      <vt:lpstr>What does the NLM have to do with all this?</vt:lpstr>
      <vt:lpstr>How today will work</vt:lpstr>
      <vt:lpstr>Where is this going?</vt:lpstr>
      <vt:lpstr>Thank you</vt:lpstr>
    </vt:vector>
  </TitlesOfParts>
  <Company>NLM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SPL/DailyMed Jamboree Welcome</dc:title>
  <dc:subject>Welcome</dc:subject>
  <dc:creator>Medical Subject Headings Section</dc:creator>
  <cp:lastModifiedBy>NLM01792342TEST</cp:lastModifiedBy>
  <cp:revision>277</cp:revision>
  <cp:lastPrinted>2012-03-28T20:17:38Z</cp:lastPrinted>
  <dcterms:created xsi:type="dcterms:W3CDTF">2010-09-16T18:49:48Z</dcterms:created>
  <dcterms:modified xsi:type="dcterms:W3CDTF">2013-11-05T12:23:06Z</dcterms:modified>
</cp:coreProperties>
</file>