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2" r:id="rId4"/>
    <p:sldId id="271" r:id="rId5"/>
    <p:sldId id="259" r:id="rId6"/>
    <p:sldId id="260" r:id="rId7"/>
    <p:sldId id="264" r:id="rId8"/>
    <p:sldId id="265" r:id="rId9"/>
    <p:sldId id="275" r:id="rId10"/>
    <p:sldId id="261" r:id="rId11"/>
    <p:sldId id="268" r:id="rId12"/>
    <p:sldId id="263" r:id="rId13"/>
    <p:sldId id="273" r:id="rId14"/>
    <p:sldId id="276" r:id="rId15"/>
    <p:sldId id="274" r:id="rId16"/>
    <p:sldId id="270" r:id="rId17"/>
    <p:sldId id="266" r:id="rId18"/>
    <p:sldId id="267" r:id="rId19"/>
    <p:sldId id="269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90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773" autoAdjust="0"/>
    <p:restoredTop sz="86369" autoAdjust="0"/>
  </p:normalViewPr>
  <p:slideViewPr>
    <p:cSldViewPr>
      <p:cViewPr>
        <p:scale>
          <a:sx n="100" d="100"/>
          <a:sy n="100" d="100"/>
        </p:scale>
        <p:origin x="-6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65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8" name="Picture 20" descr="Corp2_Tit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5475" y="696913"/>
            <a:ext cx="7893050" cy="1593850"/>
          </a:xfrm>
        </p:spPr>
        <p:txBody>
          <a:bodyPr anchor="ctr"/>
          <a:lstStyle>
            <a:lvl1pPr algn="ctr">
              <a:defRPr sz="4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3581400"/>
            <a:ext cx="3962400" cy="2057400"/>
          </a:xfrm>
        </p:spPr>
        <p:txBody>
          <a:bodyPr/>
          <a:lstStyle>
            <a:lvl1pPr marL="0" indent="0">
              <a:buFontTx/>
              <a:buNone/>
              <a:defRPr sz="2400"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Corp2_Mast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4"/>
        </a:buBlip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A23D2A"/>
        </a:buClr>
        <a:buSzPct val="85000"/>
        <a:buFont typeface="Wingdings" pitchFamily="2" charset="2"/>
        <a:buChar char="v"/>
        <a:defRPr sz="20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5"/>
        </a:buBlip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23D2A"/>
        </a:buClr>
        <a:buSzPct val="70000"/>
        <a:buFont typeface="Wingdings" pitchFamily="2" charset="2"/>
        <a:buChar char="Ø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23D2A"/>
        </a:buClr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23D2A"/>
        </a:buClr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23D2A"/>
        </a:buClr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23D2A"/>
        </a:buClr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23D2A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hp.org/menu/PracticePolicy/ResourceCenters/Suicidality/Suicidality-Drugs.asp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dailymed.nlm.nih.gov/dailymed/downloadIndexing.cf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da.gov/ForIndustry/DataStandards/StructuredProductLabeling/default.htm" TargetMode="External"/><Relationship Id="rId2" Type="http://schemas.openxmlformats.org/officeDocument/2006/relationships/hyperlink" Target="http://dailymed.nlm.nih.gov/dailymed/about.cf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pl-work-group.wikispaces.com/Bibliography+-+Articles+containing+SP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0" dirty="0"/>
              <a:t>Lessons </a:t>
            </a:r>
            <a:r>
              <a:rPr lang="en-US" sz="4000" b="0" dirty="0" smtClean="0"/>
              <a:t>Learned:</a:t>
            </a:r>
            <a:br>
              <a:rPr lang="en-US" sz="4000" b="0" dirty="0" smtClean="0"/>
            </a:br>
            <a:r>
              <a:rPr lang="en-US" sz="4000" b="0" dirty="0" smtClean="0"/>
              <a:t>SPL </a:t>
            </a:r>
            <a:r>
              <a:rPr lang="en-US" sz="4000" b="0" dirty="0"/>
              <a:t>Data Challenges within MedGuide Extraction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5800" y="3505200"/>
            <a:ext cx="3962400" cy="2667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Monday, October 28, 2013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Ed </a:t>
            </a:r>
            <a:r>
              <a:rPr lang="en-US" dirty="0">
                <a:solidFill>
                  <a:schemeClr val="tx1"/>
                </a:solidFill>
              </a:rPr>
              <a:t>Millikan, Pharm.D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SPL Jamboree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National Library of Medicine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American Society of Health-System Pharmacists (ASHP)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64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an incomplete list</a:t>
            </a:r>
            <a:endParaRPr lang="en-US" dirty="0"/>
          </a:p>
        </p:txBody>
      </p:sp>
      <p:pic>
        <p:nvPicPr>
          <p:cNvPr id="5" name="Content Placeholder 4" descr="Sample XML file where there is a missing attribute." title="Example of an incomplete list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7557425" cy="4114800"/>
          </a:xfrm>
        </p:spPr>
      </p:pic>
    </p:spTree>
    <p:extLst>
      <p:ext uri="{BB962C8B-B14F-4D97-AF65-F5344CB8AC3E}">
        <p14:creationId xmlns:p14="http://schemas.microsoft.com/office/powerpoint/2010/main" val="260016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miscoded table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7467600" cy="381000"/>
          </a:xfrm>
        </p:spPr>
        <p:txBody>
          <a:bodyPr/>
          <a:lstStyle/>
          <a:p>
            <a:pPr marL="0" indent="0" algn="r">
              <a:buNone/>
            </a:pPr>
            <a:r>
              <a:rPr lang="en-US" sz="1800" dirty="0"/>
              <a:t>4 Data Columns, but only 3 are specified in table coding</a:t>
            </a:r>
          </a:p>
          <a:p>
            <a:endParaRPr lang="en-US" dirty="0"/>
          </a:p>
        </p:txBody>
      </p:sp>
      <p:pic>
        <p:nvPicPr>
          <p:cNvPr id="11" name="Content Placeholder 10" descr="An example of a miscoded table. Originally, the code had four data columns, but only three were specified in the table code. A correction is made to have four data columns of data." title="Miscoded table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09799"/>
            <a:ext cx="7239000" cy="4368077"/>
          </a:xfrm>
        </p:spPr>
      </p:pic>
    </p:spTree>
    <p:extLst>
      <p:ext uri="{BB962C8B-B14F-4D97-AF65-F5344CB8AC3E}">
        <p14:creationId xmlns:p14="http://schemas.microsoft.com/office/powerpoint/2010/main" val="39541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FDA added a Medication Guide validation step</a:t>
            </a:r>
            <a:endParaRPr lang="en-US" sz="2800" dirty="0"/>
          </a:p>
        </p:txBody>
      </p:sp>
      <p:pic>
        <p:nvPicPr>
          <p:cNvPr id="11" name="Content Placeholder 10" descr="Screenshot image of a Medication Guide code. FDA added a validation step to check the LOINC Code within the Medication Guide code." title="FDA Medication Guide Validati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83172"/>
            <a:ext cx="8305800" cy="4560428"/>
          </a:xfrm>
        </p:spPr>
      </p:pic>
    </p:spTree>
    <p:extLst>
      <p:ext uri="{BB962C8B-B14F-4D97-AF65-F5344CB8AC3E}">
        <p14:creationId xmlns:p14="http://schemas.microsoft.com/office/powerpoint/2010/main" val="67828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Example of Drugs with </a:t>
            </a:r>
            <a:r>
              <a:rPr lang="en-US" sz="3200" dirty="0" err="1" smtClean="0"/>
              <a:t>Suicidality</a:t>
            </a:r>
            <a:r>
              <a:rPr lang="en-US" sz="3200" dirty="0" smtClean="0"/>
              <a:t> Risk via Data Mining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Processing the entire set of SPLs</a:t>
            </a:r>
          </a:p>
          <a:p>
            <a:pPr lvl="1"/>
            <a:r>
              <a:rPr lang="en-US" dirty="0" smtClean="0"/>
              <a:t>Find “</a:t>
            </a:r>
            <a:r>
              <a:rPr lang="en-US" dirty="0" err="1" smtClean="0"/>
              <a:t>Suicidality</a:t>
            </a:r>
            <a:r>
              <a:rPr lang="en-US" dirty="0" smtClean="0"/>
              <a:t>” in context within the Warnings </a:t>
            </a:r>
            <a:r>
              <a:rPr lang="en-US" dirty="0"/>
              <a:t>and Precautions section (LOINC </a:t>
            </a:r>
            <a:r>
              <a:rPr lang="en-US" dirty="0" smtClean="0"/>
              <a:t>code </a:t>
            </a:r>
            <a:r>
              <a:rPr lang="en-US" dirty="0"/>
              <a:t>43685-7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Used to assist in creating the ASHP “Drugs Associated with </a:t>
            </a:r>
            <a:r>
              <a:rPr lang="en-US" dirty="0" err="1" smtClean="0"/>
              <a:t>Sucidality</a:t>
            </a:r>
            <a:r>
              <a:rPr lang="en-US" dirty="0" smtClean="0"/>
              <a:t>” Resource Center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www.ashp.org/menu/PracticePolicy/ResourceCenters/Suicidality/Suicidality-Drugs.aspx</a:t>
            </a:r>
            <a:endParaRPr lang="en-US" dirty="0" smtClean="0"/>
          </a:p>
          <a:p>
            <a:r>
              <a:rPr lang="en-US" dirty="0" smtClean="0"/>
              <a:t>Over 90 drugs listed</a:t>
            </a:r>
          </a:p>
          <a:p>
            <a:r>
              <a:rPr lang="en-US" dirty="0" smtClean="0"/>
              <a:t>Easier to find had it been indexed</a:t>
            </a:r>
          </a:p>
        </p:txBody>
      </p:sp>
    </p:spTree>
    <p:extLst>
      <p:ext uri="{BB962C8B-B14F-4D97-AF65-F5344CB8AC3E}">
        <p14:creationId xmlns:p14="http://schemas.microsoft.com/office/powerpoint/2010/main" val="178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917" y="381000"/>
            <a:ext cx="7772400" cy="1143000"/>
          </a:xfrm>
        </p:spPr>
        <p:txBody>
          <a:bodyPr/>
          <a:lstStyle/>
          <a:p>
            <a:r>
              <a:rPr lang="en-US" sz="3200" dirty="0" smtClean="0"/>
              <a:t>ASHP </a:t>
            </a:r>
            <a:r>
              <a:rPr lang="en-US" sz="3200" dirty="0"/>
              <a:t>Drugs Associated with </a:t>
            </a:r>
            <a:r>
              <a:rPr lang="en-US" sz="3200" dirty="0" err="1" smtClean="0"/>
              <a:t>Suicidality</a:t>
            </a:r>
            <a:r>
              <a:rPr lang="en-US" sz="3200" dirty="0" smtClean="0"/>
              <a:t> Resource Center</a:t>
            </a:r>
            <a:endParaRPr lang="en-US" dirty="0"/>
          </a:p>
        </p:txBody>
      </p:sp>
      <p:pic>
        <p:nvPicPr>
          <p:cNvPr id="5" name="Picture 2" descr="Screenshot image of ASHP's Drugs Associated with Suicidality webpage. Available at http://www.ashp.org/menu/PracticePolicy/ResourceCenters/Suicidality/Suicidality-Drugs.aspx." title="ASHP - Drugs Associated with Suicidali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16" y="1828800"/>
            <a:ext cx="882796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63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Indexing SPL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772400" cy="4114800"/>
          </a:xfrm>
        </p:spPr>
        <p:txBody>
          <a:bodyPr/>
          <a:lstStyle/>
          <a:p>
            <a:r>
              <a:rPr lang="en-US" dirty="0" smtClean="0"/>
              <a:t>Currently 2 zip files available: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dailymed.nlm.nih.gov/dailymed/downloadIndexing.cfm</a:t>
            </a:r>
            <a:endParaRPr lang="en-US" dirty="0" smtClean="0"/>
          </a:p>
          <a:p>
            <a:pPr lvl="1"/>
            <a:r>
              <a:rPr lang="en-US" dirty="0" smtClean="0"/>
              <a:t>FDA Pharmacological Classification Indexing</a:t>
            </a:r>
          </a:p>
          <a:p>
            <a:pPr lvl="1"/>
            <a:r>
              <a:rPr lang="en-US" dirty="0" smtClean="0"/>
              <a:t>Billing Unit Indexing</a:t>
            </a:r>
          </a:p>
          <a:p>
            <a:endParaRPr lang="en-US" dirty="0" smtClean="0"/>
          </a:p>
          <a:p>
            <a:r>
              <a:rPr lang="en-US" dirty="0" smtClean="0"/>
              <a:t>Future Indexing??</a:t>
            </a:r>
            <a:endParaRPr lang="en-US" dirty="0"/>
          </a:p>
          <a:p>
            <a:pPr lvl="1"/>
            <a:r>
              <a:rPr lang="en-US" dirty="0" smtClean="0"/>
              <a:t>Indications &amp; Usage</a:t>
            </a:r>
          </a:p>
          <a:p>
            <a:pPr lvl="1"/>
            <a:r>
              <a:rPr lang="en-US" dirty="0" smtClean="0"/>
              <a:t>Adverse Effects</a:t>
            </a:r>
          </a:p>
          <a:p>
            <a:pPr lvl="1"/>
            <a:r>
              <a:rPr lang="en-US" dirty="0" smtClean="0"/>
              <a:t>Drug Interactions</a:t>
            </a:r>
          </a:p>
          <a:p>
            <a:pPr lvl="1"/>
            <a:r>
              <a:rPr lang="en-US" dirty="0" smtClean="0"/>
              <a:t>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70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of NLM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772400" cy="4114800"/>
          </a:xfrm>
        </p:spPr>
        <p:txBody>
          <a:bodyPr/>
          <a:lstStyle/>
          <a:p>
            <a:r>
              <a:rPr lang="en-US" dirty="0" smtClean="0"/>
              <a:t>When the government shutdown…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/>
              <a:t>The SPL data updating shutdown…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This must be corrected </a:t>
            </a:r>
            <a:r>
              <a:rPr lang="en-US" dirty="0" smtClean="0"/>
              <a:t>for the future for clinicians to </a:t>
            </a:r>
            <a:r>
              <a:rPr lang="en-US" dirty="0"/>
              <a:t>be able to reliably depend upon current SPL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The law uses “Safety” as </a:t>
            </a:r>
            <a:r>
              <a:rPr lang="en-US" dirty="0"/>
              <a:t>one of the conditions that a Federal agency like FDA and NLM can apply in establishing essential work and employees during a </a:t>
            </a:r>
            <a:r>
              <a:rPr lang="en-US" dirty="0" smtClean="0"/>
              <a:t>furlough</a:t>
            </a:r>
          </a:p>
        </p:txBody>
      </p:sp>
    </p:spTree>
    <p:extLst>
      <p:ext uri="{BB962C8B-B14F-4D97-AF65-F5344CB8AC3E}">
        <p14:creationId xmlns:p14="http://schemas.microsoft.com/office/powerpoint/2010/main" val="95113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 smtClean="0"/>
              <a:t>SPL as the single document used in the FDA drug approval process from “cradle to grave”</a:t>
            </a:r>
          </a:p>
          <a:p>
            <a:r>
              <a:rPr lang="en-US" dirty="0" smtClean="0"/>
              <a:t>Single source document allows for faster updating to FDA, NLM, and clinicians</a:t>
            </a:r>
          </a:p>
          <a:p>
            <a:r>
              <a:rPr lang="en-US" dirty="0" smtClean="0"/>
              <a:t>SPL is in XML format and can be output into numerous other formats (e.g., PDF, MS Word, HTML, etc)</a:t>
            </a:r>
          </a:p>
          <a:p>
            <a:r>
              <a:rPr lang="en-US" dirty="0" smtClean="0"/>
              <a:t>Indexing content within SPL (e.g. indications, adverse events, etc)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56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 </a:t>
            </a: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 smtClean="0"/>
              <a:t>DailyMed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dailymed.nlm.nih.gov/dailymed/about.cfm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FDA</a:t>
            </a: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http://www.fda.gov/ForIndustry/DataStandards/StructuredProductLabeling/default.htm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SPL-work-group wiki</a:t>
            </a:r>
          </a:p>
          <a:p>
            <a:pPr marL="457200" lvl="1" indent="0">
              <a:buNone/>
            </a:pPr>
            <a:r>
              <a:rPr lang="en-US" dirty="0">
                <a:hlinkClick r:id="rId4"/>
              </a:rPr>
              <a:t>http://spl-work-group.wikispaces.com/Bibliography+-+</a:t>
            </a:r>
            <a:r>
              <a:rPr lang="en-US" dirty="0" smtClean="0">
                <a:hlinkClick r:id="rId4"/>
              </a:rPr>
              <a:t>Articles+containing+SPL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060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“Precise, </a:t>
            </a:r>
            <a:r>
              <a:rPr lang="en-US" dirty="0"/>
              <a:t>c</a:t>
            </a:r>
            <a:r>
              <a:rPr lang="en-US" dirty="0" smtClean="0"/>
              <a:t>areful codification of SPL is JUST as important, if not in some cases, MORE important, than the precise text within labeling.”</a:t>
            </a:r>
          </a:p>
          <a:p>
            <a:pPr marL="0" indent="0">
              <a:buNone/>
            </a:pPr>
            <a:r>
              <a:rPr lang="en-US" dirty="0" smtClean="0"/>
              <a:t>		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-Ed Millikan, Pharm.D.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October 28, 2013</a:t>
            </a:r>
          </a:p>
        </p:txBody>
      </p:sp>
    </p:spTree>
    <p:extLst>
      <p:ext uri="{BB962C8B-B14F-4D97-AF65-F5344CB8AC3E}">
        <p14:creationId xmlns:p14="http://schemas.microsoft.com/office/powerpoint/2010/main" val="33977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about sourcing Medication Guides from SPL</a:t>
            </a:r>
          </a:p>
          <a:p>
            <a:r>
              <a:rPr lang="en-US" dirty="0" smtClean="0"/>
              <a:t>Discuss issues with codification of Medication Guides</a:t>
            </a:r>
          </a:p>
          <a:p>
            <a:r>
              <a:rPr lang="en-US" dirty="0" smtClean="0"/>
              <a:t>Learn issues with coding of lists and tables</a:t>
            </a:r>
          </a:p>
          <a:p>
            <a:r>
              <a:rPr lang="en-US" dirty="0" smtClean="0"/>
              <a:t>Discuss the importance of careful coding of SPL and benefits of indexing SPL content</a:t>
            </a:r>
          </a:p>
        </p:txBody>
      </p:sp>
    </p:spTree>
    <p:extLst>
      <p:ext uri="{BB962C8B-B14F-4D97-AF65-F5344CB8AC3E}">
        <p14:creationId xmlns:p14="http://schemas.microsoft.com/office/powerpoint/2010/main" val="381944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REMS Standardization &amp; SPL</a:t>
            </a:r>
            <a:br>
              <a:rPr lang="en-US" dirty="0" smtClean="0"/>
            </a:br>
            <a:r>
              <a:rPr lang="en-US" dirty="0" smtClean="0"/>
              <a:t>Status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5800" y="3200400"/>
            <a:ext cx="3962400" cy="2057400"/>
          </a:xfrm>
        </p:spPr>
        <p:txBody>
          <a:bodyPr/>
          <a:lstStyle/>
          <a:p>
            <a:r>
              <a:rPr lang="en-US" dirty="0" smtClean="0"/>
              <a:t>Gerald </a:t>
            </a:r>
            <a:r>
              <a:rPr lang="en-US" dirty="0" err="1" smtClean="0"/>
              <a:t>McEvoy</a:t>
            </a:r>
            <a:endParaRPr lang="en-US" dirty="0" smtClean="0"/>
          </a:p>
          <a:p>
            <a:r>
              <a:rPr lang="en-US" dirty="0" smtClean="0"/>
              <a:t>SPL Jamboree</a:t>
            </a:r>
          </a:p>
          <a:p>
            <a:r>
              <a:rPr lang="en-US" dirty="0" smtClean="0"/>
              <a:t>National Library of Medicine</a:t>
            </a:r>
            <a:endParaRPr lang="en-US" dirty="0"/>
          </a:p>
          <a:p>
            <a:r>
              <a:rPr lang="en-US" dirty="0" smtClean="0"/>
              <a:t>2013 October 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72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NCPDP Leads National Initiative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11/2010 NCPDP proposes SPL as means for REMS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standardization</a:t>
            </a:r>
          </a:p>
          <a:p>
            <a:pPr marL="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WG2 SPL Activities Task Group begins developing stakeholder support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FDA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NLM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Pharmaceutical Industry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SPL experts and infrastructure industry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NCPDP member groups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762000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NCPDP REMS Task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029200"/>
          </a:xfrm>
        </p:spPr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SPL REMS Requirements Task Group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Developing template for codified electronic submission of REMS in central repository within FDA’s structured product labeling (SPL) system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>
                <a:latin typeface="Arial" pitchFamily="34" charset="0"/>
                <a:cs typeface="Arial" pitchFamily="34" charset="0"/>
              </a:rPr>
            </a:br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REMS and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ePrescribing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Task Group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Addressing REMS integration into electronic prescribing transactions between prescriber/pharmacy/intermediary/payer/sponsors/REMS Administrators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>
                <a:latin typeface="Arial" pitchFamily="34" charset="0"/>
                <a:cs typeface="Arial" pitchFamily="34" charset="0"/>
              </a:rPr>
            </a:br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Safe Use Processing (FDA REMS) Task Group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Defined transaction needs for REMS prescription authorization and processing in claim and reporting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standards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49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6096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Key Developments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1/2)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724400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11/2010 exploration of SPL as preferred path for data structure &amp; content standardization begins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5/2011 NCPDP creates SPL REMS Requirements Task Group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Summer 2011 NCPDP develops draft schema (model) of REMS concepts, requirements, &amp; decision transactions/trigger points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Summer 2011 FDA’s Health and Regulatory Data Standards group becomes fully engaged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9/2011 SPL Working Group Leadership Team is engaged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595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6096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Key Developments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(2/2)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4724400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10/2011 NCPDP coordinates DIA session on Possible Uses of SPL in REMS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10/2011 NLM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DailyMed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group is engaged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1/2012 FDA’s REMS Integration Initiative is engaged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3/2012 NCPDP hosts invitational stakeholder meeting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2012-13 FDA REMS Integration Initiative prioritizes in-depth analysis of existing REMS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begins building internal database of REMS concepts, filling gaps from NCPDP original schema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8/2013 FDA Public Hearing on Standardizing and Evaluating REMS</a:t>
            </a:r>
          </a:p>
        </p:txBody>
      </p:sp>
    </p:spTree>
    <p:extLst>
      <p:ext uri="{BB962C8B-B14F-4D97-AF65-F5344CB8AC3E}">
        <p14:creationId xmlns:p14="http://schemas.microsoft.com/office/powerpoint/2010/main" val="3601949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Why Use SPL for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REMS?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(1/2)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307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Need for incorporation into workflow &amp; to minimize burden for prescribers, pharmacies, sponsors, and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others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Need for a reliable, standardized source (SPL document) with required elements to safely and effectively use 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medication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REMS information can be extracted easily, automatically, and electronically from an SPL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document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42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Why Use SPL for REMS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(2/2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62000"/>
            <a:ext cx="8703276" cy="5257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SPL is an existing, adaptable standard already in use for exchanging meaningful medication information electronically</a:t>
            </a: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It is well suited for highly granular data like REMS</a:t>
            </a: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SPL formatting allows a mix of coding &amp; text</a:t>
            </a: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Highly adaptable substructure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Existing mechanisms for addressing issues, best practices, standards, &amp; future development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Effective publically accessible data repository exists via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DailyMed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Existing expertise &amp; infrastructure to support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Sponsors have extensive experience in submitting SPL data electronically to central repository</a:t>
            </a:r>
          </a:p>
        </p:txBody>
      </p:sp>
    </p:spTree>
    <p:extLst>
      <p:ext uri="{BB962C8B-B14F-4D97-AF65-F5344CB8AC3E}">
        <p14:creationId xmlns:p14="http://schemas.microsoft.com/office/powerpoint/2010/main" val="132389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NCPDP Recommendations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49530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Adopt SPL as the means for standardizing and providing central access to REMS data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Designate development and implementation of SPL standardization of REMS as one of the 4 PDUFA V priority projects</a:t>
            </a: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All downstream REMS prescription transactions critically depend on timely achievement to greatly reduce health-system burden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Designate NCPDP &amp; NLM as collaborators</a:t>
            </a: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Integration into existing e-prescribing &amp; prescription processing standards</a:t>
            </a: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Leverage existing drug information data repository</a:t>
            </a:r>
          </a:p>
          <a:p>
            <a:pPr lvl="1"/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1" algn="r"/>
            <a:r>
              <a:rPr lang="en-US" sz="1800" dirty="0" smtClean="0">
                <a:latin typeface="Arial" pitchFamily="34" charset="0"/>
                <a:cs typeface="Arial" pitchFamily="34" charset="0"/>
              </a:rPr>
              <a:t>Property of NCPDP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Standardizing REMS </a:t>
            </a:r>
            <a:br>
              <a:rPr lang="en-US" dirty="0" smtClean="0"/>
            </a:br>
            <a:r>
              <a:rPr lang="en-US" sz="1800" dirty="0" smtClean="0"/>
              <a:t>(</a:t>
            </a:r>
            <a:r>
              <a:rPr lang="en-US" sz="1800" dirty="0"/>
              <a:t>Adam </a:t>
            </a:r>
            <a:r>
              <a:rPr lang="en-US" sz="1800" dirty="0" err="1" smtClean="0"/>
              <a:t>Kroetsch</a:t>
            </a:r>
            <a:r>
              <a:rPr lang="en-US" sz="1800" dirty="0" smtClean="0"/>
              <a:t> - July </a:t>
            </a:r>
            <a:r>
              <a:rPr lang="en-US" sz="1800" dirty="0"/>
              <a:t>25, 2013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772400" cy="2667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Adam </a:t>
            </a:r>
            <a:r>
              <a:rPr lang="en-US" dirty="0" err="1" smtClean="0"/>
              <a:t>Kroetsch</a:t>
            </a: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Operations Research Analyst</a:t>
            </a:r>
          </a:p>
          <a:p>
            <a:pPr marL="0" indent="0">
              <a:buNone/>
            </a:pPr>
            <a:r>
              <a:rPr lang="en-US" sz="2000" dirty="0" smtClean="0"/>
              <a:t>Office of Program and Strategic Analysis</a:t>
            </a:r>
          </a:p>
          <a:p>
            <a:pPr marL="0" indent="0">
              <a:buNone/>
            </a:pPr>
            <a:r>
              <a:rPr lang="en-US" sz="2000" dirty="0" smtClean="0"/>
              <a:t>US Food and Drug Administration</a:t>
            </a:r>
          </a:p>
          <a:p>
            <a:pPr marL="0" indent="0">
              <a:buNone/>
            </a:pPr>
            <a:r>
              <a:rPr lang="en-US" sz="2000" dirty="0" smtClean="0"/>
              <a:t>(July 25, 2013 Presentation)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10298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SPL can improve how REMS information is captured and shared </a:t>
            </a:r>
            <a:r>
              <a:rPr lang="en-US" sz="2000" dirty="0" smtClean="0"/>
              <a:t>(</a:t>
            </a:r>
            <a:r>
              <a:rPr lang="en-US" sz="2000" dirty="0"/>
              <a:t>Adam </a:t>
            </a:r>
            <a:r>
              <a:rPr lang="en-US" sz="2000" dirty="0" err="1" smtClean="0"/>
              <a:t>Kroetsch</a:t>
            </a:r>
            <a:r>
              <a:rPr lang="en-US" sz="2000" dirty="0" smtClean="0"/>
              <a:t> - July </a:t>
            </a:r>
            <a:r>
              <a:rPr lang="en-US" sz="2000" dirty="0"/>
              <a:t>25, 2013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better characterize and share information about REMS, FDA seeks to include REMS information in “Structured Product Labeling” (SPL)</a:t>
            </a:r>
          </a:p>
          <a:p>
            <a:pPr lvl="1"/>
            <a:r>
              <a:rPr lang="en-US" dirty="0" smtClean="0"/>
              <a:t>SPL is a broadly-used standard to capture structured information about drugs and their labels.</a:t>
            </a:r>
          </a:p>
          <a:p>
            <a:pPr lvl="1"/>
            <a:r>
              <a:rPr lang="en-US" dirty="0" smtClean="0"/>
              <a:t>SPL is developed with the help of stakeholders.</a:t>
            </a:r>
          </a:p>
          <a:p>
            <a:pPr lvl="1"/>
            <a:r>
              <a:rPr lang="en-US" dirty="0" smtClean="0"/>
              <a:t>SPL can include both documents (e.g., the REMS document) and structured, machine-readable information (e.g., information to support electronic health records)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58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DailyMed</a:t>
            </a:r>
            <a:endParaRPr lang="en-US" dirty="0"/>
          </a:p>
        </p:txBody>
      </p:sp>
      <p:pic>
        <p:nvPicPr>
          <p:cNvPr id="4" name="Content Placeholder 3" descr="Screenshot image of a ciprofloxacin tablet label on DailyMed. The Medication Guide tab is circled." title="DailyMed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6" y="1752600"/>
            <a:ext cx="8823488" cy="4571999"/>
          </a:xfrm>
        </p:spPr>
      </p:pic>
    </p:spTree>
    <p:extLst>
      <p:ext uri="{BB962C8B-B14F-4D97-AF65-F5344CB8AC3E}">
        <p14:creationId xmlns:p14="http://schemas.microsoft.com/office/powerpoint/2010/main" val="221492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 information is shared across the healthcare system </a:t>
            </a:r>
            <a:r>
              <a:rPr lang="en-US" sz="2000" dirty="0" smtClean="0"/>
              <a:t>(</a:t>
            </a:r>
            <a:r>
              <a:rPr lang="en-US" sz="2000" dirty="0"/>
              <a:t>Adam </a:t>
            </a:r>
            <a:r>
              <a:rPr lang="en-US" sz="2000" dirty="0" err="1" smtClean="0"/>
              <a:t>Kroetsch</a:t>
            </a:r>
            <a:r>
              <a:rPr lang="en-US" sz="2000" dirty="0" smtClean="0"/>
              <a:t> - July </a:t>
            </a:r>
            <a:r>
              <a:rPr lang="en-US" sz="2000" dirty="0"/>
              <a:t>25, 2013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543800" cy="160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infrastructure to transmit information from the sponsor to patients, healthcare providers, and the public already exists.</a:t>
            </a:r>
            <a:endParaRPr lang="en-US" dirty="0"/>
          </a:p>
        </p:txBody>
      </p:sp>
      <p:pic>
        <p:nvPicPr>
          <p:cNvPr id="5" name="Content Placeholder 4" descr="A diagram depicting how SPL information is transmitted from the sponsor to patients, healthcare providers, and the public." title="Shared SPL Information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352800"/>
            <a:ext cx="7010400" cy="2363853"/>
          </a:xfrm>
        </p:spPr>
      </p:pic>
    </p:spTree>
    <p:extLst>
      <p:ext uri="{BB962C8B-B14F-4D97-AF65-F5344CB8AC3E}">
        <p14:creationId xmlns:p14="http://schemas.microsoft.com/office/powerpoint/2010/main" val="80009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SPL can help promote the development of standardized REMS </a:t>
            </a:r>
            <a:r>
              <a:rPr lang="en-US" sz="2000" dirty="0" smtClean="0"/>
              <a:t>(</a:t>
            </a:r>
            <a:r>
              <a:rPr lang="en-US" sz="2000" dirty="0"/>
              <a:t>Adam </a:t>
            </a:r>
            <a:r>
              <a:rPr lang="en-US" sz="2000" dirty="0" err="1" smtClean="0"/>
              <a:t>Kroetsch</a:t>
            </a:r>
            <a:r>
              <a:rPr lang="en-US" sz="2000" dirty="0" smtClean="0"/>
              <a:t> -  July </a:t>
            </a:r>
            <a:r>
              <a:rPr lang="en-US" sz="2000" dirty="0"/>
              <a:t>25, 2013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Makes it easier to develop consistent REMS documents</a:t>
            </a:r>
          </a:p>
          <a:p>
            <a:pPr lvl="1"/>
            <a:r>
              <a:rPr lang="en-US" dirty="0" smtClean="0"/>
              <a:t>Through SPL, the desired format of REMS </a:t>
            </a:r>
            <a:r>
              <a:rPr lang="en-US" dirty="0" err="1" smtClean="0"/>
              <a:t>docuements</a:t>
            </a:r>
            <a:r>
              <a:rPr lang="en-US" dirty="0" smtClean="0"/>
              <a:t> can be clearly defined. </a:t>
            </a:r>
          </a:p>
          <a:p>
            <a:r>
              <a:rPr lang="en-US" dirty="0" smtClean="0"/>
              <a:t>Facilitates efficient review of those documents</a:t>
            </a:r>
          </a:p>
          <a:p>
            <a:pPr lvl="1"/>
            <a:r>
              <a:rPr lang="en-US" dirty="0" smtClean="0"/>
              <a:t>Can automatically check for standardized format</a:t>
            </a:r>
          </a:p>
          <a:p>
            <a:r>
              <a:rPr lang="en-US" dirty="0" smtClean="0"/>
              <a:t>Supports future standardization efforts</a:t>
            </a:r>
          </a:p>
          <a:p>
            <a:pPr lvl="1"/>
            <a:r>
              <a:rPr lang="en-US" dirty="0" smtClean="0"/>
              <a:t>Makes it simpler to track how different REMS tools are being used and where greater standardization may be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0603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SPL can also make it easier for stakeholders to implement REMS </a:t>
            </a:r>
            <a:r>
              <a:rPr lang="en-US" sz="2000" dirty="0"/>
              <a:t>(Adam </a:t>
            </a:r>
            <a:r>
              <a:rPr lang="en-US" sz="2000" dirty="0" err="1"/>
              <a:t>Kroetsch</a:t>
            </a:r>
            <a:r>
              <a:rPr lang="en-US" sz="2000" dirty="0"/>
              <a:t> - July 25, 2013)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Helps clarify what the REMS requires of patients and healthcare providers</a:t>
            </a:r>
          </a:p>
          <a:p>
            <a:pPr lvl="1"/>
            <a:r>
              <a:rPr lang="en-US" dirty="0" smtClean="0"/>
              <a:t>SPL can consistently describe REMS requirements</a:t>
            </a:r>
          </a:p>
          <a:p>
            <a:r>
              <a:rPr lang="en-US" dirty="0" smtClean="0"/>
              <a:t>Puts relevant REMS information in one place:</a:t>
            </a:r>
          </a:p>
          <a:p>
            <a:pPr lvl="1"/>
            <a:r>
              <a:rPr lang="en-US" dirty="0" smtClean="0"/>
              <a:t>Makes REMS materials readily available online</a:t>
            </a:r>
          </a:p>
          <a:p>
            <a:pPr lvl="1"/>
            <a:r>
              <a:rPr lang="en-US" dirty="0" smtClean="0"/>
              <a:t>Makes it easier to build “REMS portals” with information about a range of REMS</a:t>
            </a:r>
          </a:p>
          <a:p>
            <a:r>
              <a:rPr lang="en-US" dirty="0" smtClean="0"/>
              <a:t>Allows REMS information/requirements to be incorporated into EHRs,  </a:t>
            </a:r>
            <a:r>
              <a:rPr lang="en-US" dirty="0" err="1" smtClean="0"/>
              <a:t>ePrescribing</a:t>
            </a:r>
            <a:r>
              <a:rPr lang="en-US" dirty="0" smtClean="0"/>
              <a:t>, and pharmacy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226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Current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229600" cy="5410200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Broad-based stakeholder consensus exists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FDA REMS Integration Initiative champions SPL as preferred path for standardization</a:t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Data model being further enhanced based on feedback from Public Hearing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Stimulated additional efforts to standardize documentation and terminology as they relate to SPL modeling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FDA SPL schema development and REMS PDUFA V report delayed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by a few months to address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feedback from Public Hearing &amp;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because of Federal furlough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623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Sourcing of Medication Guides from SPL</a:t>
            </a:r>
            <a:endParaRPr lang="en-US" sz="3200" dirty="0"/>
          </a:p>
        </p:txBody>
      </p:sp>
      <p:pic>
        <p:nvPicPr>
          <p:cNvPr id="7" name="Content Placeholder 6" descr="Screenshot image of the Medication Guide for Ciprofloxacin Tablets." title="Medication Guid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8484903" cy="5105400"/>
          </a:xfrm>
        </p:spPr>
      </p:pic>
    </p:spTree>
    <p:extLst>
      <p:ext uri="{BB962C8B-B14F-4D97-AF65-F5344CB8AC3E}">
        <p14:creationId xmlns:p14="http://schemas.microsoft.com/office/powerpoint/2010/main" val="262681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a Medication Guide and SPL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Missing or incorrect coding is mainly an issue with </a:t>
            </a:r>
            <a:r>
              <a:rPr lang="en-US" dirty="0" err="1" smtClean="0"/>
              <a:t>repackagers</a:t>
            </a:r>
            <a:r>
              <a:rPr lang="en-US" dirty="0" smtClean="0"/>
              <a:t> (but getting better)</a:t>
            </a:r>
          </a:p>
          <a:p>
            <a:r>
              <a:rPr lang="en-US" dirty="0" smtClean="0"/>
              <a:t>Monitoring since 2010</a:t>
            </a:r>
          </a:p>
          <a:p>
            <a:r>
              <a:rPr lang="en-US" dirty="0" smtClean="0"/>
              <a:t>Codification of SPL is JUST as important as the content of labeling</a:t>
            </a:r>
          </a:p>
          <a:p>
            <a:r>
              <a:rPr lang="en-US" dirty="0" smtClean="0"/>
              <a:t>In some instances, codification is more useful than the text of labeling for data mining purposes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49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 of Medication Guide Section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</a:t>
            </a:r>
            <a:r>
              <a:rPr lang="en-US" dirty="0"/>
              <a:t>October 2012 </a:t>
            </a:r>
            <a:endParaRPr lang="en-US" dirty="0" smtClean="0"/>
          </a:p>
          <a:p>
            <a:pPr lvl="1"/>
            <a:r>
              <a:rPr lang="en-US" dirty="0" smtClean="0"/>
              <a:t>4391 coding issues found</a:t>
            </a:r>
          </a:p>
          <a:p>
            <a:pPr lvl="1"/>
            <a:r>
              <a:rPr lang="en-US" dirty="0" smtClean="0"/>
              <a:t>3040 coding issues resolved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1351 SPLs remaining incorrect coding of Medication Guides (mainly </a:t>
            </a:r>
            <a:r>
              <a:rPr lang="en-US" dirty="0" err="1" smtClean="0"/>
              <a:t>repackagers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947 MedGuides missing the correct </a:t>
            </a:r>
            <a:r>
              <a:rPr lang="en-US" dirty="0" smtClean="0"/>
              <a:t>Medication Guide </a:t>
            </a:r>
            <a:r>
              <a:rPr lang="en-US" dirty="0"/>
              <a:t>Code</a:t>
            </a:r>
          </a:p>
          <a:p>
            <a:pPr lvl="1"/>
            <a:r>
              <a:rPr lang="en-US" dirty="0" smtClean="0"/>
              <a:t>682 SPLs have NO Medication Guide at all, but SHOULD</a:t>
            </a:r>
          </a:p>
          <a:p>
            <a:pPr lvl="1"/>
            <a:r>
              <a:rPr lang="en-US" dirty="0" smtClean="0"/>
              <a:t>4 SPLs have an incomplete Medication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4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Medication Guide INCORRCTLY coded as Patient Information</a:t>
            </a:r>
            <a:endParaRPr lang="en-US" sz="2800" dirty="0"/>
          </a:p>
        </p:txBody>
      </p:sp>
      <p:pic>
        <p:nvPicPr>
          <p:cNvPr id="3" name="Content Placeholder 2" descr="Sample XML file where the Medication Guide is incorrectly coded. A LOINC Code for Patient Package Inserts was incorrectly placed." title="Medication Guide incorrectly coded as Patient Informati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7597238" cy="4114800"/>
          </a:xfrm>
        </p:spPr>
      </p:pic>
    </p:spTree>
    <p:extLst>
      <p:ext uri="{BB962C8B-B14F-4D97-AF65-F5344CB8AC3E}">
        <p14:creationId xmlns:p14="http://schemas.microsoft.com/office/powerpoint/2010/main" val="209635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Patient Information INCORRCTLY coded as Medication Guide</a:t>
            </a:r>
            <a:endParaRPr lang="en-US" sz="2800" dirty="0"/>
          </a:p>
        </p:txBody>
      </p:sp>
      <p:pic>
        <p:nvPicPr>
          <p:cNvPr id="4" name="Content Placeholder 3" descr="Sample XML file where the Patient Information is incorrectly coded. A LOINC Code for Medication Guide was incorrectly placed." title="Patient Information Incorrectly coded as Medication Guid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905000"/>
            <a:ext cx="7581900" cy="3848100"/>
          </a:xfrm>
        </p:spPr>
      </p:pic>
    </p:spTree>
    <p:extLst>
      <p:ext uri="{BB962C8B-B14F-4D97-AF65-F5344CB8AC3E}">
        <p14:creationId xmlns:p14="http://schemas.microsoft.com/office/powerpoint/2010/main" val="16275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CORRECTLY coded as Medication Guide</a:t>
            </a:r>
            <a:endParaRPr lang="en-US" sz="2800" dirty="0"/>
          </a:p>
        </p:txBody>
      </p:sp>
      <p:pic>
        <p:nvPicPr>
          <p:cNvPr id="8" name="Content Placeholder 7" descr="Sample XML file where the Medication Guide is correctly coded. A LOINC Code for Medication Guide was properly placed." title="Correctly coded as Medication Guid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71" y="1447800"/>
            <a:ext cx="7597258" cy="4114800"/>
          </a:xfrm>
        </p:spPr>
      </p:pic>
    </p:spTree>
    <p:extLst>
      <p:ext uri="{BB962C8B-B14F-4D97-AF65-F5344CB8AC3E}">
        <p14:creationId xmlns:p14="http://schemas.microsoft.com/office/powerpoint/2010/main" val="18542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HP_Corp_Rev_Orig_No_Logo">
  <a:themeElements>
    <a:clrScheme name="ASHP_Moder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SHP_Moder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ASHP_Moder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HP_Moder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HP_Moder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HP_Moder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HP_Moder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HP_Moder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HP_Moder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ASHP Corporate No Logo</Template>
  <TotalTime>6266</TotalTime>
  <Words>1077</Words>
  <Application>Microsoft Office PowerPoint</Application>
  <PresentationFormat>On-screen Show (4:3)</PresentationFormat>
  <Paragraphs>169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ASHP_Corp_Rev_Orig_No_Logo</vt:lpstr>
      <vt:lpstr>Lessons Learned: SPL Data Challenges within MedGuide Extraction </vt:lpstr>
      <vt:lpstr>Objectives</vt:lpstr>
      <vt:lpstr>DailyMed</vt:lpstr>
      <vt:lpstr>Sourcing of Medication Guides from SPL</vt:lpstr>
      <vt:lpstr>Coding a Medication Guide and SPL</vt:lpstr>
      <vt:lpstr>Current State of Medication Guide Section Coding</vt:lpstr>
      <vt:lpstr>Medication Guide INCORRCTLY coded as Patient Information</vt:lpstr>
      <vt:lpstr>Patient Information INCORRCTLY coded as Medication Guide</vt:lpstr>
      <vt:lpstr>CORRECTLY coded as Medication Guide</vt:lpstr>
      <vt:lpstr>Example of an incomplete list</vt:lpstr>
      <vt:lpstr>Example of miscoded table</vt:lpstr>
      <vt:lpstr>FDA added a Medication Guide validation step</vt:lpstr>
      <vt:lpstr>Example of Drugs with Suicidality Risk via Data Mining</vt:lpstr>
      <vt:lpstr>ASHP Drugs Associated with Suicidality Resource Center</vt:lpstr>
      <vt:lpstr>Indexing SPL</vt:lpstr>
      <vt:lpstr>Reliability of NLM Website</vt:lpstr>
      <vt:lpstr>The Future…</vt:lpstr>
      <vt:lpstr>SPL Resources</vt:lpstr>
      <vt:lpstr>Conclusion</vt:lpstr>
      <vt:lpstr>REMS Standardization &amp; SPL Status Update</vt:lpstr>
      <vt:lpstr>NCPDP Leads National Initiative</vt:lpstr>
      <vt:lpstr>NCPDP REMS Task Groups</vt:lpstr>
      <vt:lpstr>Key Developments (1/2)</vt:lpstr>
      <vt:lpstr>Key Developments (2/2)</vt:lpstr>
      <vt:lpstr>Why Use SPL for REMS? (1/2)</vt:lpstr>
      <vt:lpstr>Why Use SPL for REMS? (2/2)</vt:lpstr>
      <vt:lpstr>NCPDP Recommendations</vt:lpstr>
      <vt:lpstr>Standardizing REMS  (Adam Kroetsch - July 25, 2013)</vt:lpstr>
      <vt:lpstr>SPL can improve how REMS information is captured and shared (Adam Kroetsch - July 25, 2013)</vt:lpstr>
      <vt:lpstr>SPL information is shared across the healthcare system (Adam Kroetsch - July 25, 2013)</vt:lpstr>
      <vt:lpstr>SPL can help promote the development of standardized REMS (Adam Kroetsch -  July 25, 2013)</vt:lpstr>
      <vt:lpstr>SPL can also make it easier for stakeholders to implement REMS (Adam Kroetsch - July 25, 2013)</vt:lpstr>
      <vt:lpstr>Current Status</vt:lpstr>
    </vt:vector>
  </TitlesOfParts>
  <Company>American Society of Health-System Pharmacists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Learned: SPL Data Challenges within MedGuide Extraction  and Update on Proposal to Standardize REMS via SPL</dc:title>
  <dc:subject>SPL Data Challenges within MedGuide Extraction  and Update on Proposal to Standardize REMS via SPL</dc:subject>
  <dc:creator>American Society of Health-System Pharmacists</dc:creator>
  <cp:lastModifiedBy>NLM01792342TEST</cp:lastModifiedBy>
  <cp:revision>51</cp:revision>
  <dcterms:created xsi:type="dcterms:W3CDTF">2013-10-21T15:05:57Z</dcterms:created>
  <dcterms:modified xsi:type="dcterms:W3CDTF">2013-11-06T14:31:56Z</dcterms:modified>
</cp:coreProperties>
</file>