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5" r:id="rId2"/>
  </p:sldMasterIdLst>
  <p:notesMasterIdLst>
    <p:notesMasterId r:id="rId12"/>
  </p:notesMasterIdLst>
  <p:handoutMasterIdLst>
    <p:handoutMasterId r:id="rId13"/>
  </p:handoutMasterIdLst>
  <p:sldIdLst>
    <p:sldId id="481" r:id="rId3"/>
    <p:sldId id="283" r:id="rId4"/>
    <p:sldId id="312" r:id="rId5"/>
    <p:sldId id="480" r:id="rId6"/>
    <p:sldId id="298" r:id="rId7"/>
    <p:sldId id="482" r:id="rId8"/>
    <p:sldId id="297" r:id="rId9"/>
    <p:sldId id="385" r:id="rId10"/>
    <p:sldId id="483" r:id="rId11"/>
  </p:sldIdLst>
  <p:sldSz cx="9144000" cy="6858000" type="screen4x3"/>
  <p:notesSz cx="7002463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eady" initials="Maread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9C"/>
    <a:srgbClr val="FFD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120" autoAdjust="0"/>
  </p:normalViewPr>
  <p:slideViewPr>
    <p:cSldViewPr>
      <p:cViewPr>
        <p:scale>
          <a:sx n="99" d="100"/>
          <a:sy n="99" d="100"/>
        </p:scale>
        <p:origin x="-276" y="-72"/>
      </p:cViewPr>
      <p:guideLst>
        <p:guide orient="horz" pos="206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8" y="-78"/>
      </p:cViewPr>
      <p:guideLst>
        <p:guide orient="horz" pos="2909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6442" y="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/>
          <a:lstStyle>
            <a:lvl1pPr algn="r">
              <a:defRPr sz="1200"/>
            </a:lvl1pPr>
          </a:lstStyle>
          <a:p>
            <a:fld id="{CC16B254-F755-154D-86D8-705F3C585905}" type="datetimeFigureOut">
              <a:rPr lang="en-US" smtClean="0"/>
              <a:pPr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6442" y="877267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 anchor="b"/>
          <a:lstStyle>
            <a:lvl1pPr algn="r">
              <a:defRPr sz="1200"/>
            </a:lvl1pPr>
          </a:lstStyle>
          <a:p>
            <a:fld id="{D8B07BA0-83C1-274E-9BA1-643DFA66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8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6442" y="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/>
          <a:lstStyle>
            <a:lvl1pPr algn="r">
              <a:defRPr sz="1200"/>
            </a:lvl1pPr>
          </a:lstStyle>
          <a:p>
            <a:fld id="{70242358-85E2-2545-8677-79B1E11E6ECD}" type="datetimeFigureOut">
              <a:rPr lang="en-US" smtClean="0"/>
              <a:pPr/>
              <a:t>11/5/2013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3" tIns="46390" rIns="92783" bIns="463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247" y="4387136"/>
            <a:ext cx="5601970" cy="4156234"/>
          </a:xfrm>
          <a:prstGeom prst="rect">
            <a:avLst/>
          </a:prstGeom>
        </p:spPr>
        <p:txBody>
          <a:bodyPr vert="horz" lIns="92783" tIns="46390" rIns="92783" bIns="463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6442" y="8772670"/>
            <a:ext cx="3034401" cy="461804"/>
          </a:xfrm>
          <a:prstGeom prst="rect">
            <a:avLst/>
          </a:prstGeom>
        </p:spPr>
        <p:txBody>
          <a:bodyPr vert="horz" lIns="92783" tIns="46390" rIns="92783" bIns="46390" rtlCol="0" anchor="b"/>
          <a:lstStyle>
            <a:lvl1pPr algn="r">
              <a:defRPr sz="1200"/>
            </a:lvl1pPr>
          </a:lstStyle>
          <a:p>
            <a:fld id="{7B898A01-842B-0042-9AB7-55364486B9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9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3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1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8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7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9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6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9144000" cy="106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MEDICARE PART D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Autofit/>
          </a:bodyPr>
          <a:lstStyle>
            <a:lvl1pPr marL="0" indent="0" algn="l">
              <a:buNone/>
              <a:defRPr sz="3200" b="1" i="1" baseline="0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800" b="0" i="1" dirty="0" smtClean="0">
                <a:solidFill>
                  <a:srgbClr val="084A9C"/>
                </a:solidFill>
              </a:rPr>
              <a:t>How CMS uses the NSDE file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 baseline="0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Craig Miner </a:t>
            </a:r>
            <a:r>
              <a:rPr lang="en-US" sz="2400" b="0" i="1" dirty="0" err="1" smtClean="0">
                <a:solidFill>
                  <a:srgbClr val="084A9C"/>
                </a:solidFill>
              </a:rPr>
              <a:t>RPh</a:t>
            </a:r>
            <a:r>
              <a:rPr lang="en-US" sz="2400" b="0" i="1" dirty="0" smtClean="0">
                <a:solidFill>
                  <a:srgbClr val="084A9C"/>
                </a:solidFill>
              </a:rPr>
              <a:t>, JD</a:t>
            </a:r>
          </a:p>
          <a:p>
            <a:pPr algn="l"/>
            <a:r>
              <a:rPr lang="en-US" sz="2800" b="0" i="1" dirty="0" smtClean="0">
                <a:solidFill>
                  <a:srgbClr val="084A9C"/>
                </a:solidFill>
              </a:rPr>
              <a:t>10/28/2013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7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9144000" cy="106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MEDICARE PART D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Autofit/>
          </a:bodyPr>
          <a:lstStyle>
            <a:lvl1pPr marL="0" indent="0" algn="l">
              <a:buNone/>
              <a:defRPr sz="3200" b="1" i="1" baseline="0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800" b="0" i="1" dirty="0" smtClean="0">
                <a:solidFill>
                  <a:srgbClr val="084A9C"/>
                </a:solidFill>
              </a:rPr>
              <a:t>How CMS uses the NSDE file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 baseline="0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Craig Miner </a:t>
            </a:r>
            <a:r>
              <a:rPr lang="en-US" sz="2400" b="0" i="1" dirty="0" err="1" smtClean="0">
                <a:solidFill>
                  <a:srgbClr val="084A9C"/>
                </a:solidFill>
              </a:rPr>
              <a:t>RPh</a:t>
            </a:r>
            <a:r>
              <a:rPr lang="en-US" sz="2400" b="0" i="1" dirty="0" smtClean="0">
                <a:solidFill>
                  <a:srgbClr val="084A9C"/>
                </a:solidFill>
              </a:rPr>
              <a:t>, JD</a:t>
            </a:r>
          </a:p>
          <a:p>
            <a:pPr algn="l"/>
            <a:r>
              <a:rPr lang="en-US" sz="2800" b="0" i="1" dirty="0" smtClean="0">
                <a:solidFill>
                  <a:srgbClr val="084A9C"/>
                </a:solidFill>
              </a:rPr>
              <a:t>10/28/2013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9144000" cy="106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MEDICARE PART D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Autofit/>
          </a:bodyPr>
          <a:lstStyle>
            <a:lvl1pPr marL="0" indent="0" algn="l">
              <a:buNone/>
              <a:defRPr sz="3200" b="1" i="1" baseline="0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800" b="0" i="1" dirty="0" smtClean="0">
                <a:solidFill>
                  <a:srgbClr val="084A9C"/>
                </a:solidFill>
              </a:rPr>
              <a:t>How CMS uses the NSDE file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 baseline="0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Craig Miner </a:t>
            </a:r>
            <a:r>
              <a:rPr lang="en-US" sz="2400" b="0" i="1" dirty="0" err="1" smtClean="0">
                <a:solidFill>
                  <a:srgbClr val="084A9C"/>
                </a:solidFill>
              </a:rPr>
              <a:t>RPh</a:t>
            </a:r>
            <a:r>
              <a:rPr lang="en-US" sz="2400" b="0" i="1" dirty="0" smtClean="0">
                <a:solidFill>
                  <a:srgbClr val="084A9C"/>
                </a:solidFill>
              </a:rPr>
              <a:t>, JD</a:t>
            </a:r>
          </a:p>
          <a:p>
            <a:pPr algn="l"/>
            <a:r>
              <a:rPr lang="en-US" sz="2800" b="0" i="1" dirty="0" smtClean="0">
                <a:solidFill>
                  <a:srgbClr val="084A9C"/>
                </a:solidFill>
              </a:rPr>
              <a:t>10/28/2013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7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6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29600" y="630347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7B2F03-37B6-4C4D-A787-7ECAD4D29CF4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084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9" r:id="rId5"/>
    <p:sldLayoutId id="2147483802" r:id="rId6"/>
    <p:sldLayoutId id="2147483807" r:id="rId7"/>
    <p:sldLayoutId id="2147483803" r:id="rId8"/>
    <p:sldLayoutId id="214748380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bels.fda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Part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2600" y="3048000"/>
            <a:ext cx="3276600" cy="1066800"/>
          </a:xfrm>
        </p:spPr>
        <p:txBody>
          <a:bodyPr/>
          <a:lstStyle/>
          <a:p>
            <a:pPr algn="ctr"/>
            <a:r>
              <a:rPr lang="en-US" dirty="0" smtClean="0"/>
              <a:t>How CMS uses the FDA NSDE File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62600" y="5715000"/>
            <a:ext cx="3276600" cy="838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dirty="0" smtClean="0"/>
              <a:t>Craig Miner </a:t>
            </a:r>
            <a:r>
              <a:rPr lang="en-US" sz="9600" dirty="0" err="1" smtClean="0"/>
              <a:t>Rph</a:t>
            </a:r>
            <a:r>
              <a:rPr lang="en-US" sz="9600" dirty="0" smtClean="0"/>
              <a:t>, JD</a:t>
            </a:r>
          </a:p>
          <a:p>
            <a:pPr algn="ctr"/>
            <a:r>
              <a:rPr lang="en-US" sz="9600" dirty="0" smtClean="0"/>
              <a:t>October 28, 2013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044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Part </a:t>
            </a:r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5100" dirty="0" smtClean="0"/>
              <a:t>Prescription Drug Benefit Administered </a:t>
            </a:r>
            <a:r>
              <a:rPr lang="en-US" sz="5100" dirty="0"/>
              <a:t>by Private Plans that contract with CMS</a:t>
            </a:r>
          </a:p>
          <a:p>
            <a:pPr lvl="0"/>
            <a:r>
              <a:rPr lang="en-US" sz="5100" dirty="0"/>
              <a:t>Plans are paid </a:t>
            </a:r>
            <a:r>
              <a:rPr lang="en-US" sz="5100" dirty="0" smtClean="0"/>
              <a:t>PMPM premiums determined </a:t>
            </a:r>
            <a:r>
              <a:rPr lang="en-US" sz="5100" dirty="0"/>
              <a:t>through a competitive bidding process [CMS and Beneficiary] </a:t>
            </a:r>
            <a:endParaRPr lang="en-US" sz="5100" dirty="0" smtClean="0"/>
          </a:p>
          <a:p>
            <a:pPr marL="914400" lvl="2" indent="0">
              <a:buNone/>
            </a:pPr>
            <a:r>
              <a:rPr lang="en-US" sz="3600" dirty="0" smtClean="0"/>
              <a:t>-CMS </a:t>
            </a:r>
            <a:r>
              <a:rPr lang="en-US" sz="3600" dirty="0"/>
              <a:t>does NOT pay claims directly</a:t>
            </a:r>
          </a:p>
          <a:p>
            <a:pPr lvl="0"/>
            <a:r>
              <a:rPr lang="en-US" sz="5100" dirty="0"/>
              <a:t>Plan payments are not entirely capitated </a:t>
            </a:r>
          </a:p>
          <a:p>
            <a:pPr marL="914400" lvl="2" indent="0">
              <a:buNone/>
            </a:pPr>
            <a:r>
              <a:rPr lang="en-US" sz="3600" dirty="0" smtClean="0"/>
              <a:t>-Reinsurance </a:t>
            </a:r>
            <a:r>
              <a:rPr lang="en-US" sz="3600" dirty="0"/>
              <a:t>payments—CMS pays 80% of claim cost for </a:t>
            </a:r>
            <a:r>
              <a:rPr lang="en-US" sz="3600" dirty="0" smtClean="0"/>
              <a:t>           beneficiaries </a:t>
            </a:r>
            <a:r>
              <a:rPr lang="en-US" sz="3600" dirty="0"/>
              <a:t>that exceed the catastrophic threshold</a:t>
            </a:r>
          </a:p>
          <a:p>
            <a:pPr marL="914400" lvl="2" indent="0">
              <a:buNone/>
            </a:pPr>
            <a:r>
              <a:rPr lang="en-US" sz="3600" dirty="0" smtClean="0"/>
              <a:t>-Risk Sharing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48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Part D plans adjudicate pharmacy claims for Part D </a:t>
            </a:r>
            <a:r>
              <a:rPr lang="en-US" dirty="0" smtClean="0"/>
              <a:t>drugs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Plans report their Part D claims to CMS—reports referred to as </a:t>
            </a:r>
            <a:r>
              <a:rPr lang="en-US" dirty="0" smtClean="0"/>
              <a:t>prescription drug </a:t>
            </a:r>
            <a:r>
              <a:rPr lang="en-US" dirty="0"/>
              <a:t>events (PDEs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PDEs must pass CMS edits to be accepted by </a:t>
            </a:r>
            <a:r>
              <a:rPr lang="en-US" dirty="0" smtClean="0"/>
              <a:t>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b="1" dirty="0" smtClean="0"/>
          </a:p>
          <a:p>
            <a:pPr lvl="0"/>
            <a:r>
              <a:rPr lang="en-US" dirty="0" smtClean="0"/>
              <a:t>FDA approved RX Drugs (NDA, ANDA and BLA)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Possibly some older drugs that have not been subject to a “new drug” determination by FDA</a:t>
            </a:r>
          </a:p>
        </p:txBody>
      </p:sp>
    </p:spTree>
    <p:extLst>
      <p:ext uri="{BB962C8B-B14F-4D97-AF65-F5344CB8AC3E}">
        <p14:creationId xmlns:p14="http://schemas.microsoft.com/office/powerpoint/2010/main" val="41072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Exclusions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 lvl="1"/>
            <a:r>
              <a:rPr lang="en-US" sz="5100" b="1" dirty="0"/>
              <a:t>Excluded Classes</a:t>
            </a:r>
          </a:p>
          <a:p>
            <a:pPr lvl="2"/>
            <a:r>
              <a:rPr lang="en-US" sz="4500" dirty="0"/>
              <a:t>RX </a:t>
            </a:r>
            <a:r>
              <a:rPr lang="en-US" sz="4500" dirty="0" smtClean="0"/>
              <a:t>Vitamins (except prenatal vitamins)</a:t>
            </a:r>
            <a:endParaRPr lang="en-US" sz="4500" dirty="0"/>
          </a:p>
          <a:p>
            <a:pPr lvl="2"/>
            <a:r>
              <a:rPr lang="en-US" sz="4500" dirty="0"/>
              <a:t>Drugs used for weight loss or gain</a:t>
            </a:r>
          </a:p>
          <a:p>
            <a:pPr lvl="2"/>
            <a:r>
              <a:rPr lang="en-US" sz="4500" dirty="0"/>
              <a:t>Cosmetic Drugs</a:t>
            </a:r>
          </a:p>
          <a:p>
            <a:pPr lvl="2"/>
            <a:r>
              <a:rPr lang="en-US" sz="4500" dirty="0"/>
              <a:t>Cough/Cold Drugs</a:t>
            </a:r>
          </a:p>
          <a:p>
            <a:pPr lvl="2"/>
            <a:r>
              <a:rPr lang="en-US" sz="4500" dirty="0"/>
              <a:t>ED </a:t>
            </a:r>
            <a:r>
              <a:rPr lang="en-US" sz="4500" dirty="0" smtClean="0"/>
              <a:t>Drugs</a:t>
            </a:r>
          </a:p>
          <a:p>
            <a:pPr lvl="2"/>
            <a:endParaRPr lang="en-US" sz="4600" dirty="0"/>
          </a:p>
          <a:p>
            <a:pPr lvl="1"/>
            <a:r>
              <a:rPr lang="en-US" sz="5100" b="1" dirty="0"/>
              <a:t>Drugs covered under Medicare Part A or </a:t>
            </a:r>
            <a:r>
              <a:rPr lang="en-US" sz="5100" b="1" dirty="0" smtClean="0"/>
              <a:t>B</a:t>
            </a:r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34231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NSDE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NSDE</a:t>
            </a:r>
            <a:r>
              <a:rPr lang="en-US" dirty="0" smtClean="0"/>
              <a:t>—Comprehensive NDC SPL Data Elements File (</a:t>
            </a:r>
            <a:r>
              <a:rPr lang="en-US" dirty="0" smtClean="0">
                <a:hlinkClick r:id="rId3"/>
              </a:rPr>
              <a:t>http://labels.fda.gov</a:t>
            </a:r>
            <a:r>
              <a:rPr lang="en-US" dirty="0" smtClean="0"/>
              <a:t> )</a:t>
            </a:r>
          </a:p>
          <a:p>
            <a:r>
              <a:rPr lang="en-US" dirty="0" smtClean="0"/>
              <a:t>Data Elements include:</a:t>
            </a:r>
          </a:p>
          <a:p>
            <a:pPr lvl="1"/>
            <a:r>
              <a:rPr lang="en-US" dirty="0" smtClean="0"/>
              <a:t>NDC (11 digit)</a:t>
            </a:r>
          </a:p>
          <a:p>
            <a:pPr lvl="1"/>
            <a:r>
              <a:rPr lang="en-US" dirty="0" smtClean="0"/>
              <a:t>Marketing Category (NDA, BLA, ANDA, Unapproved)</a:t>
            </a:r>
          </a:p>
          <a:p>
            <a:pPr lvl="1"/>
            <a:r>
              <a:rPr lang="en-US" dirty="0" smtClean="0"/>
              <a:t>Application Number</a:t>
            </a:r>
          </a:p>
          <a:p>
            <a:pPr lvl="1"/>
            <a:r>
              <a:rPr lang="en-US" dirty="0" smtClean="0"/>
              <a:t>Marketing Start and End dates</a:t>
            </a:r>
          </a:p>
          <a:p>
            <a:r>
              <a:rPr lang="en-US" dirty="0" smtClean="0"/>
              <a:t>NSDE is CMS’ Authoritative source of NDC information for Medicare Part D Formulary Reference File and PDE Editing</a:t>
            </a:r>
          </a:p>
        </p:txBody>
      </p:sp>
    </p:spTree>
    <p:extLst>
      <p:ext uri="{BB962C8B-B14F-4D97-AF65-F5344CB8AC3E}">
        <p14:creationId xmlns:p14="http://schemas.microsoft.com/office/powerpoint/2010/main" val="12251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" y="23261"/>
            <a:ext cx="9144000" cy="1417638"/>
          </a:xfrm>
        </p:spPr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Formulary Reference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Pick-list of Part D drugs </a:t>
            </a:r>
            <a:r>
              <a:rPr lang="en-US" dirty="0" smtClean="0"/>
              <a:t>used by Part D plans to specify their formulary drugs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Drugs are listed </a:t>
            </a:r>
            <a:r>
              <a:rPr lang="en-US" dirty="0"/>
              <a:t>by RXNORM </a:t>
            </a:r>
            <a:r>
              <a:rPr lang="en-US" dirty="0" smtClean="0"/>
              <a:t>code but must be represented by at least one NDC on NSDE File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Only drugs on </a:t>
            </a:r>
            <a:r>
              <a:rPr lang="en-US" dirty="0" smtClean="0"/>
              <a:t>FRF are </a:t>
            </a:r>
            <a:r>
              <a:rPr lang="en-US" dirty="0"/>
              <a:t>displayed on Medicare Plan </a:t>
            </a:r>
            <a:r>
              <a:rPr lang="en-US" dirty="0" smtClean="0"/>
              <a:t>Finder</a:t>
            </a:r>
          </a:p>
        </p:txBody>
      </p:sp>
    </p:spTree>
    <p:extLst>
      <p:ext uri="{BB962C8B-B14F-4D97-AF65-F5344CB8AC3E}">
        <p14:creationId xmlns:p14="http://schemas.microsoft.com/office/powerpoint/2010/main" val="24631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and NSDE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All PDEs-</a:t>
            </a:r>
            <a:r>
              <a:rPr lang="en-US" sz="3500" dirty="0" smtClean="0"/>
              <a:t>-CMS  only accepts PDEs with NDCs listed </a:t>
            </a:r>
            <a:r>
              <a:rPr lang="en-US" sz="3500" dirty="0"/>
              <a:t>on NSDE </a:t>
            </a:r>
            <a:r>
              <a:rPr lang="en-US" sz="3500" dirty="0" smtClean="0"/>
              <a:t>file with “date of service” prior to any “marketing end date” </a:t>
            </a:r>
          </a:p>
          <a:p>
            <a:endParaRPr lang="en-US" sz="3500" dirty="0" smtClean="0"/>
          </a:p>
          <a:p>
            <a:pPr lvl="0"/>
            <a:r>
              <a:rPr lang="en-US" sz="3500" b="1" dirty="0" smtClean="0"/>
              <a:t>Coverage Gap Discount Program</a:t>
            </a:r>
            <a:r>
              <a:rPr lang="en-US" sz="3500" dirty="0" smtClean="0"/>
              <a:t>—CMS only accepts PDEs with NDCs representing NDA or BLA approved drugs that are covered by a Coverage </a:t>
            </a:r>
            <a:r>
              <a:rPr lang="en-US" sz="3500" dirty="0"/>
              <a:t>Gap Discount Program </a:t>
            </a:r>
            <a:r>
              <a:rPr lang="en-US" sz="3500" dirty="0" smtClean="0"/>
              <a:t>Agreement</a:t>
            </a:r>
          </a:p>
          <a:p>
            <a:pPr marL="0" indent="0">
              <a:buNone/>
            </a:pPr>
            <a:r>
              <a:rPr lang="en-US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Craig Miner</a:t>
            </a:r>
          </a:p>
          <a:p>
            <a:pPr marL="0" indent="0" algn="ctr">
              <a:buNone/>
            </a:pPr>
            <a:r>
              <a:rPr lang="en-US" dirty="0" smtClean="0"/>
              <a:t>410-786-7937</a:t>
            </a:r>
          </a:p>
          <a:p>
            <a:pPr marL="0" indent="0" algn="ctr">
              <a:buNone/>
            </a:pPr>
            <a:r>
              <a:rPr lang="en-US" dirty="0" smtClean="0"/>
              <a:t>Craig.miner@cms.hhs.gov</a:t>
            </a:r>
          </a:p>
        </p:txBody>
      </p:sp>
    </p:spTree>
    <p:extLst>
      <p:ext uri="{BB962C8B-B14F-4D97-AF65-F5344CB8AC3E}">
        <p14:creationId xmlns:p14="http://schemas.microsoft.com/office/powerpoint/2010/main" val="49121785"/>
      </p:ext>
    </p:extLst>
  </p:cSld>
  <p:clrMapOvr>
    <a:masterClrMapping/>
  </p:clrMapOvr>
</p:sld>
</file>

<file path=ppt/theme/theme1.xml><?xml version="1.0" encoding="utf-8"?>
<a:theme xmlns:a="http://schemas.openxmlformats.org/drawingml/2006/main" name="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4619</TotalTime>
  <Words>362</Words>
  <Application>Microsoft Office PowerPoint</Application>
  <PresentationFormat>On-screen Show (4:3)</PresentationFormat>
  <Paragraphs>66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CMS_template</vt:lpstr>
      <vt:lpstr>1_CMS_template</vt:lpstr>
      <vt:lpstr>Medicare Part D</vt:lpstr>
      <vt:lpstr>Medicare Part D</vt:lpstr>
      <vt:lpstr>Part D Claims</vt:lpstr>
      <vt:lpstr>Part D Drugs</vt:lpstr>
      <vt:lpstr>Part D Exclusions</vt:lpstr>
      <vt:lpstr>FDA NSDE File</vt:lpstr>
      <vt:lpstr>Part D  Formulary Reference File</vt:lpstr>
      <vt:lpstr>PDEs and NSDE File</vt:lpstr>
      <vt:lpstr>Contact Information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Part D</dc:title>
  <dc:subject>How CMS uses the FDA NSDE File</dc:subject>
  <dc:creator>CMS</dc:creator>
  <cp:lastModifiedBy>NLM01792342TEST</cp:lastModifiedBy>
  <cp:revision>208</cp:revision>
  <cp:lastPrinted>2013-10-24T17:33:24Z</cp:lastPrinted>
  <dcterms:created xsi:type="dcterms:W3CDTF">2012-02-10T20:51:24Z</dcterms:created>
  <dcterms:modified xsi:type="dcterms:W3CDTF">2013-11-05T12:24:44Z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1067082667</vt:i4>
  </property>
  <property fmtid="{D5CDD505-2E9C-101B-9397-08002B2CF9AE}" pid="3" name="_NewReviewCycle">
    <vt:lpwstr/>
  </property>
  <property fmtid="{D5CDD505-2E9C-101B-9397-08002B2CF9AE}" pid="4" name="_EmailSubject">
    <vt:lpwstr>I am dropping off now</vt:lpwstr>
  </property>
  <property fmtid="{D5CDD505-2E9C-101B-9397-08002B2CF9AE}" pid="5" name="_AuthorEmail">
    <vt:lpwstr>Craig.Miner@cms.hhs.gov</vt:lpwstr>
  </property>
  <property fmtid="{D5CDD505-2E9C-101B-9397-08002B2CF9AE}" pid="6" name="_AuthorEmailDisplayName">
    <vt:lpwstr>Miner, Craig (CMS/CM)</vt:lpwstr>
  </property>
  <property fmtid="{D5CDD505-2E9C-101B-9397-08002B2CF9AE}" pid="7" name="_PreviousAdHocReviewCycleID">
    <vt:i4>1832409741</vt:i4>
  </property>
</Properties>
</file>