
<file path=[Content_Types].xml><?xml version="1.0" encoding="utf-8"?>
<Types xmlns="http://schemas.openxmlformats.org/package/2006/content-types">
  <Default Extension="png" ContentType="image/png"/>
  <Default Extension="jpeg" ContentType="image/jpeg"/>
  <Default Extension="xls" ContentType="application/vnd.ms-excel"/>
  <Default Extension="rels" ContentType="application/vnd.openxmlformats-package.relationships+xml"/>
  <Default Extension="xml" ContentType="application/xml"/>
  <Default Extension="vml" ContentType="application/vnd.openxmlformats-officedocument.vmlDrawing"/>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9" r:id="rId1"/>
  </p:sldMasterIdLst>
  <p:notesMasterIdLst>
    <p:notesMasterId r:id="rId26"/>
  </p:notesMasterIdLst>
  <p:sldIdLst>
    <p:sldId id="320" r:id="rId2"/>
    <p:sldId id="321" r:id="rId3"/>
    <p:sldId id="322" r:id="rId4"/>
    <p:sldId id="324" r:id="rId5"/>
    <p:sldId id="358" r:id="rId6"/>
    <p:sldId id="350" r:id="rId7"/>
    <p:sldId id="362" r:id="rId8"/>
    <p:sldId id="357" r:id="rId9"/>
    <p:sldId id="359" r:id="rId10"/>
    <p:sldId id="364" r:id="rId11"/>
    <p:sldId id="360" r:id="rId12"/>
    <p:sldId id="351" r:id="rId13"/>
    <p:sldId id="363" r:id="rId14"/>
    <p:sldId id="368" r:id="rId15"/>
    <p:sldId id="365" r:id="rId16"/>
    <p:sldId id="366" r:id="rId17"/>
    <p:sldId id="367" r:id="rId18"/>
    <p:sldId id="339" r:id="rId19"/>
    <p:sldId id="369" r:id="rId20"/>
    <p:sldId id="370" r:id="rId21"/>
    <p:sldId id="340" r:id="rId22"/>
    <p:sldId id="342" r:id="rId23"/>
    <p:sldId id="343" r:id="rId24"/>
    <p:sldId id="344" r:id="rId25"/>
  </p:sldIdLst>
  <p:sldSz cx="9144000" cy="6858000" type="screen4x3"/>
  <p:notesSz cx="7010400" cy="9296400"/>
  <p:defaultTex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8076" autoAdjust="0"/>
    <p:restoredTop sz="86369" autoAdjust="0"/>
  </p:normalViewPr>
  <p:slideViewPr>
    <p:cSldViewPr>
      <p:cViewPr varScale="1">
        <p:scale>
          <a:sx n="98" d="100"/>
          <a:sy n="98" d="100"/>
        </p:scale>
        <p:origin x="-1284" y="-90"/>
      </p:cViewPr>
      <p:guideLst>
        <p:guide orient="horz" pos="2160"/>
        <p:guide pos="2880"/>
      </p:guideLst>
    </p:cSldViewPr>
  </p:slideViewPr>
  <p:outlineViewPr>
    <p:cViewPr>
      <p:scale>
        <a:sx n="33" d="100"/>
        <a:sy n="33" d="100"/>
      </p:scale>
      <p:origin x="0" y="11628"/>
    </p:cViewPr>
  </p:outlineViewPr>
  <p:notesTextViewPr>
    <p:cViewPr>
      <p:scale>
        <a:sx n="100" d="100"/>
        <a:sy n="100" d="100"/>
      </p:scale>
      <p:origin x="0" y="0"/>
    </p:cViewPr>
  </p:notesTextViewPr>
  <p:notesViewPr>
    <p:cSldViewPr>
      <p:cViewPr varScale="1">
        <p:scale>
          <a:sx n="53" d="100"/>
          <a:sy n="53" d="100"/>
        </p:scale>
        <p:origin x="-1998" y="-96"/>
      </p:cViewPr>
      <p:guideLst>
        <p:guide orient="horz" pos="2928"/>
        <p:guide pos="2208"/>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8.png"/></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122" name="Rectangle 2"/>
          <p:cNvSpPr>
            <a:spLocks noGrp="1" noChangeArrowheads="1"/>
          </p:cNvSpPr>
          <p:nvPr>
            <p:ph type="hdr" sz="quarter"/>
          </p:nvPr>
        </p:nvSpPr>
        <p:spPr bwMode="auto">
          <a:xfrm>
            <a:off x="0" y="0"/>
            <a:ext cx="3038475" cy="4651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3177" tIns="46589" rIns="93177" bIns="46589" numCol="1" anchor="t" anchorCtr="0" compatLnSpc="1">
            <a:prstTxWarp prst="textNoShape">
              <a:avLst/>
            </a:prstTxWarp>
          </a:bodyPr>
          <a:lstStyle>
            <a:lvl1pPr defTabSz="931863">
              <a:defRPr sz="1200"/>
            </a:lvl1pPr>
          </a:lstStyle>
          <a:p>
            <a:pPr>
              <a:defRPr/>
            </a:pPr>
            <a:endParaRPr lang="en-US"/>
          </a:p>
        </p:txBody>
      </p:sp>
      <p:sp>
        <p:nvSpPr>
          <p:cNvPr id="5123" name="Rectangle 3"/>
          <p:cNvSpPr>
            <a:spLocks noGrp="1" noChangeArrowheads="1"/>
          </p:cNvSpPr>
          <p:nvPr>
            <p:ph type="dt" idx="1"/>
          </p:nvPr>
        </p:nvSpPr>
        <p:spPr bwMode="auto">
          <a:xfrm>
            <a:off x="3970338" y="0"/>
            <a:ext cx="3038475" cy="4651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3177" tIns="46589" rIns="93177" bIns="46589" numCol="1" anchor="t" anchorCtr="0" compatLnSpc="1">
            <a:prstTxWarp prst="textNoShape">
              <a:avLst/>
            </a:prstTxWarp>
          </a:bodyPr>
          <a:lstStyle>
            <a:lvl1pPr algn="r" defTabSz="931863">
              <a:defRPr sz="1200"/>
            </a:lvl1pPr>
          </a:lstStyle>
          <a:p>
            <a:pPr>
              <a:defRPr/>
            </a:pPr>
            <a:endParaRPr lang="en-US"/>
          </a:p>
        </p:txBody>
      </p:sp>
      <p:sp>
        <p:nvSpPr>
          <p:cNvPr id="26628" name="Rectangle 4"/>
          <p:cNvSpPr>
            <a:spLocks noGrp="1" noRot="1" noChangeAspect="1" noChangeArrowheads="1" noTextEdit="1"/>
          </p:cNvSpPr>
          <p:nvPr>
            <p:ph type="sldImg" idx="2"/>
          </p:nvPr>
        </p:nvSpPr>
        <p:spPr bwMode="auto">
          <a:xfrm>
            <a:off x="1181100" y="696913"/>
            <a:ext cx="4648200" cy="3486150"/>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5125" name="Rectangle 5"/>
          <p:cNvSpPr>
            <a:spLocks noGrp="1" noChangeArrowheads="1"/>
          </p:cNvSpPr>
          <p:nvPr>
            <p:ph type="body" sz="quarter" idx="3"/>
          </p:nvPr>
        </p:nvSpPr>
        <p:spPr bwMode="auto">
          <a:xfrm>
            <a:off x="701675" y="4416425"/>
            <a:ext cx="5607050" cy="41830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3177" tIns="46589" rIns="93177" bIns="46589"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5126" name="Rectangle 6"/>
          <p:cNvSpPr>
            <a:spLocks noGrp="1" noChangeArrowheads="1"/>
          </p:cNvSpPr>
          <p:nvPr>
            <p:ph type="ftr" sz="quarter" idx="4"/>
          </p:nvPr>
        </p:nvSpPr>
        <p:spPr bwMode="auto">
          <a:xfrm>
            <a:off x="0" y="8829675"/>
            <a:ext cx="3038475" cy="4651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3177" tIns="46589" rIns="93177" bIns="46589" numCol="1" anchor="b" anchorCtr="0" compatLnSpc="1">
            <a:prstTxWarp prst="textNoShape">
              <a:avLst/>
            </a:prstTxWarp>
          </a:bodyPr>
          <a:lstStyle>
            <a:lvl1pPr defTabSz="931863">
              <a:defRPr sz="1200"/>
            </a:lvl1pPr>
          </a:lstStyle>
          <a:p>
            <a:pPr>
              <a:defRPr/>
            </a:pPr>
            <a:endParaRPr lang="en-US"/>
          </a:p>
        </p:txBody>
      </p:sp>
      <p:sp>
        <p:nvSpPr>
          <p:cNvPr id="5127" name="Rectangle 7"/>
          <p:cNvSpPr>
            <a:spLocks noGrp="1" noChangeArrowheads="1"/>
          </p:cNvSpPr>
          <p:nvPr>
            <p:ph type="sldNum" sz="quarter" idx="5"/>
          </p:nvPr>
        </p:nvSpPr>
        <p:spPr bwMode="auto">
          <a:xfrm>
            <a:off x="3970338" y="8829675"/>
            <a:ext cx="3038475" cy="4651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3177" tIns="46589" rIns="93177" bIns="46589" numCol="1" anchor="b" anchorCtr="0" compatLnSpc="1">
            <a:prstTxWarp prst="textNoShape">
              <a:avLst/>
            </a:prstTxWarp>
          </a:bodyPr>
          <a:lstStyle>
            <a:lvl1pPr algn="r" defTabSz="931863">
              <a:defRPr sz="1200"/>
            </a:lvl1pPr>
          </a:lstStyle>
          <a:p>
            <a:pPr>
              <a:defRPr/>
            </a:pPr>
            <a:fld id="{9A5B8647-3EFC-438E-A7B9-BFE6010F3417}" type="slidenum">
              <a:rPr lang="en-US"/>
              <a:pPr>
                <a:defRPr/>
              </a:pPr>
              <a:t>‹#›</a:t>
            </a:fld>
            <a:endParaRPr lang="en-US"/>
          </a:p>
        </p:txBody>
      </p:sp>
    </p:spTree>
    <p:extLst>
      <p:ext uri="{BB962C8B-B14F-4D97-AF65-F5344CB8AC3E}">
        <p14:creationId xmlns:p14="http://schemas.microsoft.com/office/powerpoint/2010/main" val="4152594681"/>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Arial" charset="0"/>
      </a:defRPr>
    </a:lvl1pPr>
    <a:lvl2pPr marL="457200" algn="l" rtl="0" eaLnBrk="0" fontAlgn="base" hangingPunct="0">
      <a:spcBef>
        <a:spcPct val="30000"/>
      </a:spcBef>
      <a:spcAft>
        <a:spcPct val="0"/>
      </a:spcAft>
      <a:defRPr sz="1200" kern="1200">
        <a:solidFill>
          <a:schemeClr val="tx1"/>
        </a:solidFill>
        <a:latin typeface="Arial" charset="0"/>
        <a:ea typeface="+mn-ea"/>
        <a:cs typeface="Arial" charset="0"/>
      </a:defRPr>
    </a:lvl2pPr>
    <a:lvl3pPr marL="914400" algn="l" rtl="0" eaLnBrk="0" fontAlgn="base" hangingPunct="0">
      <a:spcBef>
        <a:spcPct val="30000"/>
      </a:spcBef>
      <a:spcAft>
        <a:spcPct val="0"/>
      </a:spcAft>
      <a:defRPr sz="1200" kern="1200">
        <a:solidFill>
          <a:schemeClr val="tx1"/>
        </a:solidFill>
        <a:latin typeface="Arial" charset="0"/>
        <a:ea typeface="+mn-ea"/>
        <a:cs typeface="Arial" charset="0"/>
      </a:defRPr>
    </a:lvl3pPr>
    <a:lvl4pPr marL="1371600" algn="l" rtl="0" eaLnBrk="0" fontAlgn="base" hangingPunct="0">
      <a:spcBef>
        <a:spcPct val="30000"/>
      </a:spcBef>
      <a:spcAft>
        <a:spcPct val="0"/>
      </a:spcAft>
      <a:defRPr sz="1200" kern="1200">
        <a:solidFill>
          <a:schemeClr val="tx1"/>
        </a:solidFill>
        <a:latin typeface="Arial" charset="0"/>
        <a:ea typeface="+mn-ea"/>
        <a:cs typeface="Arial" charset="0"/>
      </a:defRPr>
    </a:lvl4pPr>
    <a:lvl5pPr marL="1828800" algn="l" rtl="0" eaLnBrk="0" fontAlgn="base" hangingPunct="0">
      <a:spcBef>
        <a:spcPct val="30000"/>
      </a:spcBef>
      <a:spcAft>
        <a:spcPct val="0"/>
      </a:spcAft>
      <a:defRPr sz="1200" kern="1200">
        <a:solidFill>
          <a:schemeClr val="tx1"/>
        </a:solidFill>
        <a:latin typeface="Arial" charset="0"/>
        <a:ea typeface="+mn-ea"/>
        <a:cs typeface="Arial"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Pladsholder til diasbillede 1"/>
          <p:cNvSpPr>
            <a:spLocks noGrp="1" noRot="1" noChangeAspect="1" noTextEdit="1"/>
          </p:cNvSpPr>
          <p:nvPr>
            <p:ph type="sldImg"/>
          </p:nvPr>
        </p:nvSpPr>
        <p:spPr>
          <a:ln/>
        </p:spPr>
      </p:sp>
      <p:sp>
        <p:nvSpPr>
          <p:cNvPr id="27651" name="Pladsholder til noter 2"/>
          <p:cNvSpPr>
            <a:spLocks noGrp="1"/>
          </p:cNvSpPr>
          <p:nvPr>
            <p:ph type="body" idx="1"/>
          </p:nvPr>
        </p:nvSpPr>
        <p:spPr>
          <a:noFill/>
        </p:spPr>
        <p:txBody>
          <a:bodyPr/>
          <a:lstStyle/>
          <a:p>
            <a:pPr eaLnBrk="1" hangingPunct="1">
              <a:spcBef>
                <a:spcPct val="0"/>
              </a:spcBef>
            </a:pPr>
            <a:endParaRPr lang="en-US" altLang="en-US" smtClean="0">
              <a:ea typeface="ＭＳ Ｐゴシック" pitchFamily="34" charset="-128"/>
            </a:endParaRPr>
          </a:p>
        </p:txBody>
      </p:sp>
      <p:sp>
        <p:nvSpPr>
          <p:cNvPr id="27652" name="Pladsholder til diasnummer 3"/>
          <p:cNvSpPr>
            <a:spLocks noGrp="1"/>
          </p:cNvSpPr>
          <p:nvPr>
            <p:ph type="sldNum" sz="quarter" idx="5"/>
          </p:nvPr>
        </p:nvSpPr>
        <p:spPr>
          <a:noFill/>
        </p:spPr>
        <p:txBody>
          <a:bodyPr/>
          <a:lstStyle>
            <a:lvl1pPr defTabSz="931863" eaLnBrk="0" hangingPunct="0">
              <a:defRPr>
                <a:solidFill>
                  <a:schemeClr val="tx1"/>
                </a:solidFill>
                <a:latin typeface="Arial" charset="0"/>
                <a:cs typeface="Arial" charset="0"/>
              </a:defRPr>
            </a:lvl1pPr>
            <a:lvl2pPr marL="742950" indent="-285750" defTabSz="931863" eaLnBrk="0" hangingPunct="0">
              <a:defRPr>
                <a:solidFill>
                  <a:schemeClr val="tx1"/>
                </a:solidFill>
                <a:latin typeface="Arial" charset="0"/>
                <a:cs typeface="Arial" charset="0"/>
              </a:defRPr>
            </a:lvl2pPr>
            <a:lvl3pPr marL="1143000" indent="-228600" defTabSz="931863" eaLnBrk="0" hangingPunct="0">
              <a:defRPr>
                <a:solidFill>
                  <a:schemeClr val="tx1"/>
                </a:solidFill>
                <a:latin typeface="Arial" charset="0"/>
                <a:cs typeface="Arial" charset="0"/>
              </a:defRPr>
            </a:lvl3pPr>
            <a:lvl4pPr marL="1600200" indent="-228600" defTabSz="931863" eaLnBrk="0" hangingPunct="0">
              <a:defRPr>
                <a:solidFill>
                  <a:schemeClr val="tx1"/>
                </a:solidFill>
                <a:latin typeface="Arial" charset="0"/>
                <a:cs typeface="Arial" charset="0"/>
              </a:defRPr>
            </a:lvl4pPr>
            <a:lvl5pPr marL="2057400" indent="-228600" defTabSz="931863" eaLnBrk="0" hangingPunct="0">
              <a:defRPr>
                <a:solidFill>
                  <a:schemeClr val="tx1"/>
                </a:solidFill>
                <a:latin typeface="Arial" charset="0"/>
                <a:cs typeface="Arial" charset="0"/>
              </a:defRPr>
            </a:lvl5pPr>
            <a:lvl6pPr marL="2514600" indent="-228600" defTabSz="931863" eaLnBrk="0" fontAlgn="base" hangingPunct="0">
              <a:spcBef>
                <a:spcPct val="0"/>
              </a:spcBef>
              <a:spcAft>
                <a:spcPct val="0"/>
              </a:spcAft>
              <a:defRPr>
                <a:solidFill>
                  <a:schemeClr val="tx1"/>
                </a:solidFill>
                <a:latin typeface="Arial" charset="0"/>
                <a:cs typeface="Arial" charset="0"/>
              </a:defRPr>
            </a:lvl6pPr>
            <a:lvl7pPr marL="2971800" indent="-228600" defTabSz="931863" eaLnBrk="0" fontAlgn="base" hangingPunct="0">
              <a:spcBef>
                <a:spcPct val="0"/>
              </a:spcBef>
              <a:spcAft>
                <a:spcPct val="0"/>
              </a:spcAft>
              <a:defRPr>
                <a:solidFill>
                  <a:schemeClr val="tx1"/>
                </a:solidFill>
                <a:latin typeface="Arial" charset="0"/>
                <a:cs typeface="Arial" charset="0"/>
              </a:defRPr>
            </a:lvl7pPr>
            <a:lvl8pPr marL="3429000" indent="-228600" defTabSz="931863" eaLnBrk="0" fontAlgn="base" hangingPunct="0">
              <a:spcBef>
                <a:spcPct val="0"/>
              </a:spcBef>
              <a:spcAft>
                <a:spcPct val="0"/>
              </a:spcAft>
              <a:defRPr>
                <a:solidFill>
                  <a:schemeClr val="tx1"/>
                </a:solidFill>
                <a:latin typeface="Arial" charset="0"/>
                <a:cs typeface="Arial" charset="0"/>
              </a:defRPr>
            </a:lvl8pPr>
            <a:lvl9pPr marL="3886200" indent="-228600" defTabSz="931863" eaLnBrk="0" fontAlgn="base" hangingPunct="0">
              <a:spcBef>
                <a:spcPct val="0"/>
              </a:spcBef>
              <a:spcAft>
                <a:spcPct val="0"/>
              </a:spcAft>
              <a:defRPr>
                <a:solidFill>
                  <a:schemeClr val="tx1"/>
                </a:solidFill>
                <a:latin typeface="Arial" charset="0"/>
                <a:cs typeface="Arial" charset="0"/>
              </a:defRPr>
            </a:lvl9pPr>
          </a:lstStyle>
          <a:p>
            <a:pPr eaLnBrk="1" hangingPunct="1"/>
            <a:fld id="{57084EB7-2DAD-4994-B48C-1D3F9116C2F9}" type="slidenum">
              <a:rPr lang="da-DK" altLang="en-US" smtClean="0"/>
              <a:pPr eaLnBrk="1" hangingPunct="1"/>
              <a:t>6</a:t>
            </a:fld>
            <a:endParaRPr lang="da-DK" altLang="en-US"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EE4E3186-D903-4ACB-A7BE-956FAEF5C7D9}" type="slidenum">
              <a:rPr lang="en-US"/>
              <a:pPr>
                <a:defRPr/>
              </a:pPr>
              <a:t>‹#›</a:t>
            </a:fld>
            <a:endParaRPr lang="en-US"/>
          </a:p>
        </p:txBody>
      </p:sp>
    </p:spTree>
    <p:extLst>
      <p:ext uri="{BB962C8B-B14F-4D97-AF65-F5344CB8AC3E}">
        <p14:creationId xmlns:p14="http://schemas.microsoft.com/office/powerpoint/2010/main" val="263096578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4B5278BC-137F-4966-A074-9DB7D9739CA2}" type="slidenum">
              <a:rPr lang="en-US"/>
              <a:pPr>
                <a:defRPr/>
              </a:pPr>
              <a:t>‹#›</a:t>
            </a:fld>
            <a:endParaRPr lang="en-US"/>
          </a:p>
        </p:txBody>
      </p:sp>
    </p:spTree>
    <p:extLst>
      <p:ext uri="{BB962C8B-B14F-4D97-AF65-F5344CB8AC3E}">
        <p14:creationId xmlns:p14="http://schemas.microsoft.com/office/powerpoint/2010/main" val="287205558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838200"/>
            <a:ext cx="2057400" cy="566896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838200"/>
            <a:ext cx="6019800" cy="566896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E85AD3BB-BE85-4876-8834-B9E52147B2DD}" type="slidenum">
              <a:rPr lang="en-US"/>
              <a:pPr>
                <a:defRPr/>
              </a:pPr>
              <a:t>‹#›</a:t>
            </a:fld>
            <a:endParaRPr lang="en-US"/>
          </a:p>
        </p:txBody>
      </p:sp>
    </p:spTree>
    <p:extLst>
      <p:ext uri="{BB962C8B-B14F-4D97-AF65-F5344CB8AC3E}">
        <p14:creationId xmlns:p14="http://schemas.microsoft.com/office/powerpoint/2010/main" val="376812513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dgm">
  <p:cSld name="Title and Diagram or Organization Char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SmartArt Placeholder 2"/>
          <p:cNvSpPr>
            <a:spLocks noGrp="1"/>
          </p:cNvSpPr>
          <p:nvPr>
            <p:ph type="dgm" idx="1"/>
          </p:nvPr>
        </p:nvSpPr>
        <p:spPr>
          <a:xfrm>
            <a:off x="457200" y="1600200"/>
            <a:ext cx="8229600" cy="4525963"/>
          </a:xfrm>
        </p:spPr>
        <p:txBody>
          <a:bodyPr/>
          <a:lstStyle/>
          <a:p>
            <a:pPr lvl="0"/>
            <a:endParaRPr lang="en-US" noProof="0"/>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23593094-DE49-4ED8-8507-1928F0F8ECD8}" type="slidenum">
              <a:rPr lang="en-US"/>
              <a:pPr>
                <a:defRPr/>
              </a:pPr>
              <a:t>‹#›</a:t>
            </a:fld>
            <a:endParaRPr lang="en-US"/>
          </a:p>
        </p:txBody>
      </p:sp>
    </p:spTree>
    <p:extLst>
      <p:ext uri="{BB962C8B-B14F-4D97-AF65-F5344CB8AC3E}">
        <p14:creationId xmlns:p14="http://schemas.microsoft.com/office/powerpoint/2010/main" val="66876348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AndTx">
  <p:cSld name="Title, Content and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648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A835BAC2-B141-4CD5-8A56-8BC634691270}" type="slidenum">
              <a:rPr lang="en-US"/>
              <a:pPr>
                <a:defRPr/>
              </a:pPr>
              <a:t>‹#›</a:t>
            </a:fld>
            <a:endParaRPr lang="en-US"/>
          </a:p>
        </p:txBody>
      </p:sp>
    </p:spTree>
    <p:extLst>
      <p:ext uri="{BB962C8B-B14F-4D97-AF65-F5344CB8AC3E}">
        <p14:creationId xmlns:p14="http://schemas.microsoft.com/office/powerpoint/2010/main" val="426566076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A58AF0A6-FE01-40FF-B960-76888737C919}" type="slidenum">
              <a:rPr lang="en-US"/>
              <a:pPr>
                <a:defRPr/>
              </a:pPr>
              <a:t>‹#›</a:t>
            </a:fld>
            <a:endParaRPr lang="en-US"/>
          </a:p>
        </p:txBody>
      </p:sp>
    </p:spTree>
    <p:extLst>
      <p:ext uri="{BB962C8B-B14F-4D97-AF65-F5344CB8AC3E}">
        <p14:creationId xmlns:p14="http://schemas.microsoft.com/office/powerpoint/2010/main" val="73081200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F0D8C737-DB67-4425-A3E4-480EB6E31FB9}" type="slidenum">
              <a:rPr lang="en-US"/>
              <a:pPr>
                <a:defRPr/>
              </a:pPr>
              <a:t>‹#›</a:t>
            </a:fld>
            <a:endParaRPr lang="en-US"/>
          </a:p>
        </p:txBody>
      </p:sp>
    </p:spTree>
    <p:extLst>
      <p:ext uri="{BB962C8B-B14F-4D97-AF65-F5344CB8AC3E}">
        <p14:creationId xmlns:p14="http://schemas.microsoft.com/office/powerpoint/2010/main" val="308171712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981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96477E8E-10A8-4C1E-B1BC-D81F7A01F3A2}" type="slidenum">
              <a:rPr lang="en-US"/>
              <a:pPr>
                <a:defRPr/>
              </a:pPr>
              <a:t>‹#›</a:t>
            </a:fld>
            <a:endParaRPr lang="en-US"/>
          </a:p>
        </p:txBody>
      </p:sp>
    </p:spTree>
    <p:extLst>
      <p:ext uri="{BB962C8B-B14F-4D97-AF65-F5344CB8AC3E}">
        <p14:creationId xmlns:p14="http://schemas.microsoft.com/office/powerpoint/2010/main" val="27863187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8D8D571F-3837-4AFE-92DE-D98CA74152E5}" type="slidenum">
              <a:rPr lang="en-US"/>
              <a:pPr>
                <a:defRPr/>
              </a:pPr>
              <a:t>‹#›</a:t>
            </a:fld>
            <a:endParaRPr lang="en-US"/>
          </a:p>
        </p:txBody>
      </p:sp>
    </p:spTree>
    <p:extLst>
      <p:ext uri="{BB962C8B-B14F-4D97-AF65-F5344CB8AC3E}">
        <p14:creationId xmlns:p14="http://schemas.microsoft.com/office/powerpoint/2010/main" val="79698803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6A826AF4-5A10-452A-8D3C-F442930D16E4}" type="slidenum">
              <a:rPr lang="en-US"/>
              <a:pPr>
                <a:defRPr/>
              </a:pPr>
              <a:t>‹#›</a:t>
            </a:fld>
            <a:endParaRPr lang="en-US"/>
          </a:p>
        </p:txBody>
      </p:sp>
    </p:spTree>
    <p:extLst>
      <p:ext uri="{BB962C8B-B14F-4D97-AF65-F5344CB8AC3E}">
        <p14:creationId xmlns:p14="http://schemas.microsoft.com/office/powerpoint/2010/main" val="88563115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B8DB7D08-059D-4D4E-9BA6-C6AC2E975120}" type="slidenum">
              <a:rPr lang="en-US"/>
              <a:pPr>
                <a:defRPr/>
              </a:pPr>
              <a:t>‹#›</a:t>
            </a:fld>
            <a:endParaRPr lang="en-US"/>
          </a:p>
        </p:txBody>
      </p:sp>
    </p:spTree>
    <p:extLst>
      <p:ext uri="{BB962C8B-B14F-4D97-AF65-F5344CB8AC3E}">
        <p14:creationId xmlns:p14="http://schemas.microsoft.com/office/powerpoint/2010/main" val="260937715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19527A53-64D9-4C3B-BF77-FF895C3148A9}" type="slidenum">
              <a:rPr lang="en-US"/>
              <a:pPr>
                <a:defRPr/>
              </a:pPr>
              <a:t>‹#›</a:t>
            </a:fld>
            <a:endParaRPr lang="en-US"/>
          </a:p>
        </p:txBody>
      </p:sp>
    </p:spTree>
    <p:extLst>
      <p:ext uri="{BB962C8B-B14F-4D97-AF65-F5344CB8AC3E}">
        <p14:creationId xmlns:p14="http://schemas.microsoft.com/office/powerpoint/2010/main" val="117259096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E6F76463-96EE-4702-B8EF-3A6FDC2E1001}" type="slidenum">
              <a:rPr lang="en-US"/>
              <a:pPr>
                <a:defRPr/>
              </a:pPr>
              <a:t>‹#›</a:t>
            </a:fld>
            <a:endParaRPr lang="en-US"/>
          </a:p>
        </p:txBody>
      </p:sp>
    </p:spTree>
    <p:extLst>
      <p:ext uri="{BB962C8B-B14F-4D97-AF65-F5344CB8AC3E}">
        <p14:creationId xmlns:p14="http://schemas.microsoft.com/office/powerpoint/2010/main" val="3764937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jpe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bwMode="auto">
          <a:xfrm>
            <a:off x="609600" y="838200"/>
            <a:ext cx="7924800" cy="914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3075" name="Rectangle 3"/>
          <p:cNvSpPr>
            <a:spLocks noGrp="1" noChangeArrowheads="1"/>
          </p:cNvSpPr>
          <p:nvPr>
            <p:ph type="body" idx="1"/>
          </p:nvPr>
        </p:nvSpPr>
        <p:spPr bwMode="auto">
          <a:xfrm>
            <a:off x="457200" y="1981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12644"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lvl1pPr>
          </a:lstStyle>
          <a:p>
            <a:pPr>
              <a:defRPr/>
            </a:pPr>
            <a:endParaRPr lang="en-US"/>
          </a:p>
        </p:txBody>
      </p:sp>
      <p:sp>
        <p:nvSpPr>
          <p:cNvPr id="112645"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lvl1pPr>
          </a:lstStyle>
          <a:p>
            <a:pPr>
              <a:defRPr/>
            </a:pPr>
            <a:endParaRPr lang="en-US"/>
          </a:p>
        </p:txBody>
      </p:sp>
      <p:sp>
        <p:nvSpPr>
          <p:cNvPr id="112646"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lvl1pPr>
          </a:lstStyle>
          <a:p>
            <a:pPr>
              <a:defRPr/>
            </a:pPr>
            <a:fld id="{13E334AB-BD88-46C5-889E-0DD3E07B7F10}" type="slidenum">
              <a:rPr lang="en-US"/>
              <a:pPr>
                <a:defRPr/>
              </a:pPr>
              <a:t>‹#›</a:t>
            </a:fld>
            <a:endParaRPr lang="en-US"/>
          </a:p>
        </p:txBody>
      </p:sp>
      <p:pic>
        <p:nvPicPr>
          <p:cNvPr id="3079" name="Picture 7" descr="consumer_blue_wave"/>
          <p:cNvPicPr>
            <a:picLocks noChangeAspect="1" noChangeArrowheads="1"/>
          </p:cNvPicPr>
          <p:nvPr/>
        </p:nvPicPr>
        <p:blipFill>
          <a:blip r:embed="rId15" cstate="print">
            <a:extLst>
              <a:ext uri="{28A0092B-C50C-407E-A947-70E740481C1C}">
                <a14:useLocalDpi xmlns:a14="http://schemas.microsoft.com/office/drawing/2010/main" val="0"/>
              </a:ext>
            </a:extLst>
          </a:blip>
          <a:srcRect/>
          <a:stretch>
            <a:fillRect/>
          </a:stretch>
        </p:blipFill>
        <p:spPr bwMode="auto">
          <a:xfrm>
            <a:off x="0" y="0"/>
            <a:ext cx="9140825" cy="974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3650" r:id="rId1"/>
    <p:sldLayoutId id="2147483651" r:id="rId2"/>
    <p:sldLayoutId id="2147483652" r:id="rId3"/>
    <p:sldLayoutId id="2147483653" r:id="rId4"/>
    <p:sldLayoutId id="2147483654" r:id="rId5"/>
    <p:sldLayoutId id="2147483655" r:id="rId6"/>
    <p:sldLayoutId id="2147483656" r:id="rId7"/>
    <p:sldLayoutId id="2147483657" r:id="rId8"/>
    <p:sldLayoutId id="2147483658" r:id="rId9"/>
    <p:sldLayoutId id="2147483659" r:id="rId10"/>
    <p:sldLayoutId id="2147483660" r:id="rId11"/>
    <p:sldLayoutId id="2147483661" r:id="rId12"/>
    <p:sldLayoutId id="2147483662" r:id="rId13"/>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cs typeface="Arial" charset="0"/>
        </a:defRPr>
      </a:lvl2pPr>
      <a:lvl3pPr algn="ctr" rtl="0" eaLnBrk="0" fontAlgn="base" hangingPunct="0">
        <a:spcBef>
          <a:spcPct val="0"/>
        </a:spcBef>
        <a:spcAft>
          <a:spcPct val="0"/>
        </a:spcAft>
        <a:defRPr sz="4400">
          <a:solidFill>
            <a:schemeClr val="tx2"/>
          </a:solidFill>
          <a:latin typeface="Arial" charset="0"/>
          <a:cs typeface="Arial" charset="0"/>
        </a:defRPr>
      </a:lvl3pPr>
      <a:lvl4pPr algn="ctr" rtl="0" eaLnBrk="0" fontAlgn="base" hangingPunct="0">
        <a:spcBef>
          <a:spcPct val="0"/>
        </a:spcBef>
        <a:spcAft>
          <a:spcPct val="0"/>
        </a:spcAft>
        <a:defRPr sz="4400">
          <a:solidFill>
            <a:schemeClr val="tx2"/>
          </a:solidFill>
          <a:latin typeface="Arial" charset="0"/>
          <a:cs typeface="Arial" charset="0"/>
        </a:defRPr>
      </a:lvl4pPr>
      <a:lvl5pPr algn="ctr" rtl="0" eaLnBrk="0" fontAlgn="base" hangingPunct="0">
        <a:spcBef>
          <a:spcPct val="0"/>
        </a:spcBef>
        <a:spcAft>
          <a:spcPct val="0"/>
        </a:spcAft>
        <a:defRPr sz="4400">
          <a:solidFill>
            <a:schemeClr val="tx2"/>
          </a:solidFill>
          <a:latin typeface="Arial" charset="0"/>
          <a:cs typeface="Arial" charset="0"/>
        </a:defRPr>
      </a:lvl5pPr>
      <a:lvl6pPr marL="457200" algn="ctr" rtl="0" fontAlgn="base">
        <a:spcBef>
          <a:spcPct val="0"/>
        </a:spcBef>
        <a:spcAft>
          <a:spcPct val="0"/>
        </a:spcAft>
        <a:defRPr sz="4400">
          <a:solidFill>
            <a:schemeClr val="tx2"/>
          </a:solidFill>
          <a:latin typeface="Arial" charset="0"/>
          <a:cs typeface="Arial" charset="0"/>
        </a:defRPr>
      </a:lvl6pPr>
      <a:lvl7pPr marL="914400" algn="ctr" rtl="0" fontAlgn="base">
        <a:spcBef>
          <a:spcPct val="0"/>
        </a:spcBef>
        <a:spcAft>
          <a:spcPct val="0"/>
        </a:spcAft>
        <a:defRPr sz="4400">
          <a:solidFill>
            <a:schemeClr val="tx2"/>
          </a:solidFill>
          <a:latin typeface="Arial" charset="0"/>
          <a:cs typeface="Arial" charset="0"/>
        </a:defRPr>
      </a:lvl7pPr>
      <a:lvl8pPr marL="1371600" algn="ctr" rtl="0" fontAlgn="base">
        <a:spcBef>
          <a:spcPct val="0"/>
        </a:spcBef>
        <a:spcAft>
          <a:spcPct val="0"/>
        </a:spcAft>
        <a:defRPr sz="4400">
          <a:solidFill>
            <a:schemeClr val="tx2"/>
          </a:solidFill>
          <a:latin typeface="Arial" charset="0"/>
          <a:cs typeface="Arial" charset="0"/>
        </a:defRPr>
      </a:lvl8pPr>
      <a:lvl9pPr marL="1828800" algn="ctr" rtl="0" fontAlgn="base">
        <a:spcBef>
          <a:spcPct val="0"/>
        </a:spcBef>
        <a:spcAft>
          <a:spcPct val="0"/>
        </a:spcAft>
        <a:defRPr sz="4400">
          <a:solidFill>
            <a:schemeClr val="tx2"/>
          </a:solidFill>
          <a:latin typeface="Arial" charset="0"/>
          <a:cs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cs typeface="+mn-cs"/>
        </a:defRPr>
      </a:lvl2pPr>
      <a:lvl3pPr marL="1143000" indent="-228600" algn="l" rtl="0" eaLnBrk="0" fontAlgn="base" hangingPunct="0">
        <a:spcBef>
          <a:spcPct val="20000"/>
        </a:spcBef>
        <a:spcAft>
          <a:spcPct val="0"/>
        </a:spcAft>
        <a:buChar char="•"/>
        <a:defRPr sz="2400">
          <a:solidFill>
            <a:schemeClr val="tx1"/>
          </a:solidFill>
          <a:latin typeface="+mn-lt"/>
          <a:cs typeface="+mn-cs"/>
        </a:defRPr>
      </a:lvl3pPr>
      <a:lvl4pPr marL="1600200" indent="-228600" algn="l" rtl="0" eaLnBrk="0" fontAlgn="base" hangingPunct="0">
        <a:spcBef>
          <a:spcPct val="20000"/>
        </a:spcBef>
        <a:spcAft>
          <a:spcPct val="0"/>
        </a:spcAft>
        <a:buChar char="–"/>
        <a:defRPr sz="2000">
          <a:solidFill>
            <a:schemeClr val="tx1"/>
          </a:solidFill>
          <a:latin typeface="+mn-lt"/>
          <a:cs typeface="+mn-cs"/>
        </a:defRPr>
      </a:lvl4pPr>
      <a:lvl5pPr marL="2057400" indent="-228600" algn="l" rtl="0" eaLnBrk="0" fontAlgn="base" hangingPunct="0">
        <a:spcBef>
          <a:spcPct val="20000"/>
        </a:spcBef>
        <a:spcAft>
          <a:spcPct val="0"/>
        </a:spcAft>
        <a:buChar char="»"/>
        <a:defRPr sz="2000">
          <a:solidFill>
            <a:schemeClr val="tx1"/>
          </a:solidFill>
          <a:latin typeface="+mn-lt"/>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oleObject" Target="../embeddings/Microsoft_Excel_97-2003_Worksheet1.xls"/><Relationship Id="rId2" Type="http://schemas.openxmlformats.org/officeDocument/2006/relationships/slideLayout" Target="../slideLayouts/slideLayout2.xml"/><Relationship Id="rId1" Type="http://schemas.openxmlformats.org/officeDocument/2006/relationships/vmlDrawing" Target="../drawings/vmlDrawing1.vml"/><Relationship Id="rId4" Type="http://schemas.openxmlformats.org/officeDocument/2006/relationships/image" Target="../media/image8.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hyperlink" Target="http://www.fda.gov/ForIndustry/DataStandards/default.htm" TargetMode="External"/><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2" Type="http://schemas.openxmlformats.org/officeDocument/2006/relationships/hyperlink" Target="mailto:spl@fda.hhs.gov" TargetMode="Externa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ctrTitle"/>
          </p:nvPr>
        </p:nvSpPr>
        <p:spPr>
          <a:xfrm>
            <a:off x="762000" y="1676400"/>
            <a:ext cx="7772400" cy="1600200"/>
          </a:xfrm>
        </p:spPr>
        <p:txBody>
          <a:bodyPr/>
          <a:lstStyle/>
          <a:p>
            <a:pPr algn="l"/>
            <a:r>
              <a:rPr lang="en-US" altLang="en-US" sz="3600" dirty="0" smtClean="0">
                <a:latin typeface="Times New Roman" pitchFamily="18" charset="0"/>
              </a:rPr>
              <a:t>Structured Product Labeling Overview</a:t>
            </a:r>
          </a:p>
        </p:txBody>
      </p:sp>
      <p:sp>
        <p:nvSpPr>
          <p:cNvPr id="4099" name="Rectangle 3"/>
          <p:cNvSpPr>
            <a:spLocks noGrp="1" noChangeArrowheads="1"/>
          </p:cNvSpPr>
          <p:nvPr>
            <p:ph type="subTitle" idx="1"/>
          </p:nvPr>
        </p:nvSpPr>
        <p:spPr>
          <a:xfrm>
            <a:off x="1371600" y="4419600"/>
            <a:ext cx="6705600" cy="1219200"/>
          </a:xfrm>
        </p:spPr>
        <p:txBody>
          <a:bodyPr/>
          <a:lstStyle/>
          <a:p>
            <a:pPr algn="l">
              <a:lnSpc>
                <a:spcPct val="80000"/>
              </a:lnSpc>
            </a:pPr>
            <a:r>
              <a:rPr lang="en-US" altLang="en-US" sz="2400" b="1" smtClean="0">
                <a:latin typeface="Times New Roman" pitchFamily="18" charset="0"/>
              </a:rPr>
              <a:t>SPL/DailyMed Jamboree - October 2013</a:t>
            </a:r>
            <a:endParaRPr lang="en-US" altLang="en-US" sz="2000" smtClean="0">
              <a:latin typeface="Times New Roman" pitchFamily="18" charset="0"/>
            </a:endParaRPr>
          </a:p>
          <a:p>
            <a:pPr algn="l">
              <a:lnSpc>
                <a:spcPct val="80000"/>
              </a:lnSpc>
            </a:pPr>
            <a:r>
              <a:rPr lang="en-US" altLang="en-US" sz="2000" smtClean="0">
                <a:latin typeface="Times New Roman" pitchFamily="18" charset="0"/>
              </a:rPr>
              <a:t>Lonnie Smith</a:t>
            </a:r>
          </a:p>
          <a:p>
            <a:pPr algn="l">
              <a:lnSpc>
                <a:spcPct val="80000"/>
              </a:lnSpc>
            </a:pPr>
            <a:r>
              <a:rPr lang="en-US" altLang="en-US" sz="2000" smtClean="0">
                <a:latin typeface="Times New Roman" pitchFamily="18" charset="0"/>
              </a:rPr>
              <a:t>U.S. Food and Drug Administration</a:t>
            </a:r>
            <a:r>
              <a:rPr lang="en-US" altLang="en-US" sz="2000" smtClean="0"/>
              <a:t> </a:t>
            </a:r>
          </a:p>
          <a:p>
            <a:pPr algn="l">
              <a:lnSpc>
                <a:spcPct val="80000"/>
              </a:lnSpc>
            </a:pPr>
            <a:endParaRPr lang="en-US" altLang="en-US" sz="2000" smtClean="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4"/>
          <p:cNvSpPr>
            <a:spLocks noGrp="1" noChangeArrowheads="1"/>
          </p:cNvSpPr>
          <p:nvPr>
            <p:ph type="title"/>
          </p:nvPr>
        </p:nvSpPr>
        <p:spPr>
          <a:xfrm>
            <a:off x="457200" y="762000"/>
            <a:ext cx="8229600" cy="1143000"/>
          </a:xfrm>
        </p:spPr>
        <p:txBody>
          <a:bodyPr/>
          <a:lstStyle/>
          <a:p>
            <a:r>
              <a:rPr lang="en-US" altLang="en-US" dirty="0" err="1" smtClean="0">
                <a:latin typeface="Times New Roman" pitchFamily="18" charset="0"/>
              </a:rPr>
              <a:t>DailyMed</a:t>
            </a:r>
            <a:endParaRPr lang="en-US" altLang="en-US" dirty="0" smtClean="0">
              <a:latin typeface="Times New Roman" pitchFamily="18" charset="0"/>
            </a:endParaRPr>
          </a:p>
        </p:txBody>
      </p:sp>
      <p:sp>
        <p:nvSpPr>
          <p:cNvPr id="12291" name="Rectangle 6"/>
          <p:cNvSpPr>
            <a:spLocks noGrp="1" noChangeArrowheads="1"/>
          </p:cNvSpPr>
          <p:nvPr>
            <p:ph type="body" sz="half" idx="2"/>
          </p:nvPr>
        </p:nvSpPr>
        <p:spPr/>
        <p:txBody>
          <a:bodyPr/>
          <a:lstStyle/>
          <a:p>
            <a:r>
              <a:rPr lang="en-US" altLang="en-US" sz="2800" dirty="0" smtClean="0">
                <a:latin typeface="Times New Roman" pitchFamily="18" charset="0"/>
              </a:rPr>
              <a:t>FDA-to-NLM - Daily transmissions of up-to-date product information received from drug companies</a:t>
            </a:r>
          </a:p>
          <a:p>
            <a:r>
              <a:rPr lang="en-US" altLang="en-US" sz="2800" dirty="0" smtClean="0">
                <a:latin typeface="Times New Roman" pitchFamily="18" charset="0"/>
              </a:rPr>
              <a:t>MOU (FDA/NLM) </a:t>
            </a:r>
          </a:p>
          <a:p>
            <a:r>
              <a:rPr lang="en-US" altLang="en-US" sz="2800" dirty="0" smtClean="0">
                <a:latin typeface="Times New Roman" pitchFamily="18" charset="0"/>
              </a:rPr>
              <a:t>NLM makes all SPL files available via download </a:t>
            </a:r>
          </a:p>
        </p:txBody>
      </p:sp>
      <p:pic>
        <p:nvPicPr>
          <p:cNvPr id="12292" name="Picture 7" descr="Screenshot image of DailyMed's home page." title="DailyMed"/>
          <p:cNvPicPr>
            <a:picLocks noGrp="1" noChangeAspect="1" noChangeArrowheads="1"/>
          </p:cNvPicPr>
          <p:nvPr>
            <p:ph sz="half" idx="1"/>
          </p:nvPr>
        </p:nvPicPr>
        <p:blipFill>
          <a:blip r:embed="rId2">
            <a:extLst>
              <a:ext uri="{28A0092B-C50C-407E-A947-70E740481C1C}">
                <a14:useLocalDpi xmlns:a14="http://schemas.microsoft.com/office/drawing/2010/main" val="0"/>
              </a:ext>
            </a:extLst>
          </a:blip>
          <a:srcRect/>
          <a:stretch>
            <a:fillRect/>
          </a:stretch>
        </p:blipFill>
        <p:spPr>
          <a:xfrm>
            <a:off x="457200" y="2100263"/>
            <a:ext cx="4038600" cy="3525837"/>
          </a:xfr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a:xfrm>
            <a:off x="685800" y="1066800"/>
            <a:ext cx="7924800" cy="914400"/>
          </a:xfrm>
        </p:spPr>
        <p:txBody>
          <a:bodyPr/>
          <a:lstStyle/>
          <a:p>
            <a:r>
              <a:rPr lang="en-US" altLang="en-US" sz="4000" dirty="0" smtClean="0">
                <a:latin typeface="Times New Roman" pitchFamily="18" charset="0"/>
              </a:rPr>
              <a:t>Types of SPL Product </a:t>
            </a:r>
            <a:br>
              <a:rPr lang="en-US" altLang="en-US" sz="4000" dirty="0" smtClean="0">
                <a:latin typeface="Times New Roman" pitchFamily="18" charset="0"/>
              </a:rPr>
            </a:br>
            <a:r>
              <a:rPr lang="en-US" altLang="en-US" sz="4000" dirty="0" smtClean="0">
                <a:latin typeface="Times New Roman" pitchFamily="18" charset="0"/>
              </a:rPr>
              <a:t>Data Currently Exchanged</a:t>
            </a:r>
          </a:p>
        </p:txBody>
      </p:sp>
      <p:sp>
        <p:nvSpPr>
          <p:cNvPr id="13315" name="Rectangle 3"/>
          <p:cNvSpPr>
            <a:spLocks noGrp="1" noChangeArrowheads="1"/>
          </p:cNvSpPr>
          <p:nvPr>
            <p:ph type="body" idx="1"/>
          </p:nvPr>
        </p:nvSpPr>
        <p:spPr>
          <a:xfrm>
            <a:off x="457200" y="2362200"/>
            <a:ext cx="8229600" cy="4144963"/>
          </a:xfrm>
        </p:spPr>
        <p:txBody>
          <a:bodyPr/>
          <a:lstStyle/>
          <a:p>
            <a:pPr lvl="1">
              <a:lnSpc>
                <a:spcPct val="80000"/>
              </a:lnSpc>
            </a:pPr>
            <a:r>
              <a:rPr lang="en-US" altLang="en-US" sz="1800" dirty="0" smtClean="0">
                <a:latin typeface="Times New Roman" pitchFamily="18" charset="0"/>
              </a:rPr>
              <a:t>Drug Products	</a:t>
            </a:r>
          </a:p>
          <a:p>
            <a:pPr lvl="2">
              <a:lnSpc>
                <a:spcPct val="80000"/>
              </a:lnSpc>
            </a:pPr>
            <a:r>
              <a:rPr lang="en-US" altLang="en-US" sz="1600" dirty="0" smtClean="0">
                <a:latin typeface="Times New Roman" pitchFamily="18" charset="0"/>
              </a:rPr>
              <a:t>Human Rx Drugs</a:t>
            </a:r>
          </a:p>
          <a:p>
            <a:pPr lvl="3">
              <a:lnSpc>
                <a:spcPct val="80000"/>
              </a:lnSpc>
            </a:pPr>
            <a:r>
              <a:rPr lang="en-US" altLang="en-US" sz="1400" dirty="0" smtClean="0">
                <a:latin typeface="Times New Roman" pitchFamily="18" charset="0"/>
              </a:rPr>
              <a:t>Approved &amp; Unapproved Rx drugs</a:t>
            </a:r>
          </a:p>
          <a:p>
            <a:pPr lvl="3">
              <a:lnSpc>
                <a:spcPct val="80000"/>
              </a:lnSpc>
            </a:pPr>
            <a:r>
              <a:rPr lang="en-US" altLang="en-US" sz="1400" dirty="0" smtClean="0">
                <a:latin typeface="Times New Roman" pitchFamily="18" charset="0"/>
              </a:rPr>
              <a:t>Unapproved medical gases</a:t>
            </a:r>
          </a:p>
          <a:p>
            <a:pPr lvl="3">
              <a:lnSpc>
                <a:spcPct val="80000"/>
              </a:lnSpc>
            </a:pPr>
            <a:r>
              <a:rPr lang="en-US" altLang="en-US" sz="1400" dirty="0" smtClean="0">
                <a:latin typeface="Times New Roman" pitchFamily="18" charset="0"/>
              </a:rPr>
              <a:t>Unapproved homeopathic </a:t>
            </a:r>
          </a:p>
          <a:p>
            <a:pPr lvl="2">
              <a:lnSpc>
                <a:spcPct val="80000"/>
              </a:lnSpc>
            </a:pPr>
            <a:r>
              <a:rPr lang="en-US" altLang="en-US" sz="1600" dirty="0" smtClean="0">
                <a:latin typeface="Times New Roman" pitchFamily="18" charset="0"/>
              </a:rPr>
              <a:t>Human OTC Drugs </a:t>
            </a:r>
          </a:p>
          <a:p>
            <a:pPr lvl="3">
              <a:lnSpc>
                <a:spcPct val="80000"/>
              </a:lnSpc>
            </a:pPr>
            <a:r>
              <a:rPr lang="en-US" altLang="en-US" sz="1400" dirty="0" smtClean="0">
                <a:latin typeface="Times New Roman" pitchFamily="18" charset="0"/>
              </a:rPr>
              <a:t>OTC monograph final</a:t>
            </a:r>
          </a:p>
          <a:p>
            <a:pPr lvl="3">
              <a:lnSpc>
                <a:spcPct val="80000"/>
              </a:lnSpc>
            </a:pPr>
            <a:r>
              <a:rPr lang="en-US" altLang="en-US" sz="1400" dirty="0" smtClean="0">
                <a:latin typeface="Times New Roman" pitchFamily="18" charset="0"/>
              </a:rPr>
              <a:t>OTC monograph not final</a:t>
            </a:r>
          </a:p>
          <a:p>
            <a:pPr lvl="3">
              <a:lnSpc>
                <a:spcPct val="80000"/>
              </a:lnSpc>
            </a:pPr>
            <a:r>
              <a:rPr lang="en-US" altLang="en-US" sz="1400" dirty="0" smtClean="0">
                <a:latin typeface="Times New Roman" pitchFamily="18" charset="0"/>
              </a:rPr>
              <a:t>OTC homeopathic </a:t>
            </a:r>
          </a:p>
          <a:p>
            <a:pPr lvl="2">
              <a:lnSpc>
                <a:spcPct val="80000"/>
              </a:lnSpc>
            </a:pPr>
            <a:r>
              <a:rPr lang="en-US" altLang="en-US" sz="1600" dirty="0" smtClean="0">
                <a:latin typeface="Times New Roman" pitchFamily="18" charset="0"/>
              </a:rPr>
              <a:t>Animal Rx drugs</a:t>
            </a:r>
          </a:p>
          <a:p>
            <a:pPr lvl="3">
              <a:lnSpc>
                <a:spcPct val="80000"/>
              </a:lnSpc>
            </a:pPr>
            <a:r>
              <a:rPr lang="en-US" altLang="en-US" sz="1400" dirty="0" smtClean="0">
                <a:latin typeface="Times New Roman" pitchFamily="18" charset="0"/>
              </a:rPr>
              <a:t>Approved Rx </a:t>
            </a:r>
          </a:p>
          <a:p>
            <a:pPr lvl="3">
              <a:lnSpc>
                <a:spcPct val="80000"/>
              </a:lnSpc>
            </a:pPr>
            <a:r>
              <a:rPr lang="en-US" altLang="en-US" sz="1400" dirty="0" smtClean="0">
                <a:latin typeface="Times New Roman" pitchFamily="18" charset="0"/>
              </a:rPr>
              <a:t>Unapproved Rx</a:t>
            </a:r>
          </a:p>
          <a:p>
            <a:pPr lvl="2">
              <a:lnSpc>
                <a:spcPct val="80000"/>
              </a:lnSpc>
            </a:pPr>
            <a:r>
              <a:rPr lang="en-US" altLang="en-US" sz="1600" dirty="0" smtClean="0">
                <a:latin typeface="Times New Roman" pitchFamily="18" charset="0"/>
              </a:rPr>
              <a:t>Animal OTC Drugs</a:t>
            </a:r>
          </a:p>
          <a:p>
            <a:pPr lvl="2">
              <a:lnSpc>
                <a:spcPct val="80000"/>
              </a:lnSpc>
            </a:pPr>
            <a:endParaRPr lang="en-US" altLang="en-US" sz="1600" dirty="0" smtClean="0">
              <a:latin typeface="Times New Roman" pitchFamily="18" charset="0"/>
            </a:endParaRPr>
          </a:p>
          <a:p>
            <a:pPr lvl="1">
              <a:lnSpc>
                <a:spcPct val="80000"/>
              </a:lnSpc>
            </a:pPr>
            <a:r>
              <a:rPr lang="en-US" altLang="en-US" sz="1800" dirty="0" smtClean="0">
                <a:latin typeface="Times New Roman" pitchFamily="18" charset="0"/>
              </a:rPr>
              <a:t>Other</a:t>
            </a:r>
          </a:p>
          <a:p>
            <a:pPr lvl="2">
              <a:lnSpc>
                <a:spcPct val="80000"/>
              </a:lnSpc>
            </a:pPr>
            <a:r>
              <a:rPr lang="en-US" altLang="en-US" sz="1400" dirty="0" smtClean="0">
                <a:latin typeface="Times New Roman" pitchFamily="18" charset="0"/>
              </a:rPr>
              <a:t>Indexing (pharmacologic class &amp; billing unit)</a:t>
            </a:r>
          </a:p>
          <a:p>
            <a:pPr lvl="2">
              <a:lnSpc>
                <a:spcPct val="80000"/>
              </a:lnSpc>
            </a:pPr>
            <a:r>
              <a:rPr lang="en-US" altLang="en-US" sz="1600" dirty="0" smtClean="0">
                <a:latin typeface="Times New Roman" pitchFamily="18" charset="0"/>
              </a:rPr>
              <a:t>Medical device (content of labeling) (Voluntary submissions only)</a:t>
            </a: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p:cNvSpPr>
            <a:spLocks noGrp="1"/>
          </p:cNvSpPr>
          <p:nvPr>
            <p:ph type="title"/>
          </p:nvPr>
        </p:nvSpPr>
        <p:spPr/>
        <p:txBody>
          <a:bodyPr/>
          <a:lstStyle/>
          <a:p>
            <a:r>
              <a:rPr lang="en-US" altLang="en-US" dirty="0" smtClean="0">
                <a:latin typeface="Times New Roman" pitchFamily="18" charset="0"/>
                <a:cs typeface="Times New Roman" pitchFamily="18" charset="0"/>
              </a:rPr>
              <a:t>SPL Data Flow</a:t>
            </a:r>
          </a:p>
        </p:txBody>
      </p:sp>
      <p:pic>
        <p:nvPicPr>
          <p:cNvPr id="3" name="Content Placeholder 2" descr="Diagram showing the SPL data flow. SPL data originates from drug manufacturers/distributors and is sent to the FDA. The FDA sends the SPL data to the CMS (NSDE File) and the NLM. The NLM distributes the SPL data to patients, hospitals, pharmacists, and healthcare information suppliers." title="SPL Data Flow"/>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126393" y="1600200"/>
            <a:ext cx="6874607" cy="4971154"/>
          </a:xfrm>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4"/>
          <p:cNvSpPr>
            <a:spLocks noGrp="1" noChangeArrowheads="1"/>
          </p:cNvSpPr>
          <p:nvPr>
            <p:ph type="title"/>
          </p:nvPr>
        </p:nvSpPr>
        <p:spPr>
          <a:xfrm>
            <a:off x="609600" y="838200"/>
            <a:ext cx="8229600" cy="1143000"/>
          </a:xfrm>
        </p:spPr>
        <p:txBody>
          <a:bodyPr/>
          <a:lstStyle/>
          <a:p>
            <a:r>
              <a:rPr lang="en-US" altLang="en-US" sz="4000" dirty="0" smtClean="0">
                <a:latin typeface="Times New Roman" pitchFamily="18" charset="0"/>
              </a:rPr>
              <a:t>Consumer Access to Up-to-Date</a:t>
            </a:r>
            <a:r>
              <a:rPr lang="en-US" altLang="en-US" sz="4000" dirty="0" smtClean="0"/>
              <a:t> </a:t>
            </a:r>
            <a:br>
              <a:rPr lang="en-US" altLang="en-US" sz="4000" dirty="0" smtClean="0"/>
            </a:br>
            <a:r>
              <a:rPr lang="en-US" altLang="en-US" sz="4000" dirty="0" smtClean="0">
                <a:latin typeface="Times New Roman" pitchFamily="18" charset="0"/>
              </a:rPr>
              <a:t>Product Information</a:t>
            </a:r>
          </a:p>
        </p:txBody>
      </p:sp>
      <p:sp>
        <p:nvSpPr>
          <p:cNvPr id="15363" name="Rectangle 6"/>
          <p:cNvSpPr>
            <a:spLocks noGrp="1" noChangeArrowheads="1"/>
          </p:cNvSpPr>
          <p:nvPr>
            <p:ph type="body" sz="half" idx="2"/>
          </p:nvPr>
        </p:nvSpPr>
        <p:spPr>
          <a:xfrm>
            <a:off x="4343400" y="1981200"/>
            <a:ext cx="4038600" cy="4525963"/>
          </a:xfrm>
        </p:spPr>
        <p:txBody>
          <a:bodyPr/>
          <a:lstStyle/>
          <a:p>
            <a:r>
              <a:rPr lang="en-US" altLang="en-US" sz="2400" dirty="0" smtClean="0">
                <a:latin typeface="Times New Roman" pitchFamily="18" charset="0"/>
              </a:rPr>
              <a:t>Access to same package insert info available to healthcare professionals</a:t>
            </a:r>
          </a:p>
          <a:p>
            <a:r>
              <a:rPr lang="en-US" altLang="en-US" sz="2400" dirty="0" smtClean="0">
                <a:latin typeface="Times New Roman" pitchFamily="18" charset="0"/>
              </a:rPr>
              <a:t>Can review SPL data while awaiting filling of prescription.</a:t>
            </a:r>
          </a:p>
          <a:p>
            <a:r>
              <a:rPr lang="en-US" altLang="en-US" sz="2400" dirty="0" smtClean="0">
                <a:latin typeface="Times New Roman" pitchFamily="18" charset="0"/>
              </a:rPr>
              <a:t>Updated medication guides, patient package inserts, etc… </a:t>
            </a:r>
          </a:p>
          <a:p>
            <a:r>
              <a:rPr lang="en-US" altLang="en-US" sz="2400" dirty="0" smtClean="0">
                <a:latin typeface="Times New Roman" pitchFamily="18" charset="0"/>
              </a:rPr>
              <a:t>Access to updated drug facts labels for OTC drug products</a:t>
            </a:r>
          </a:p>
        </p:txBody>
      </p:sp>
      <p:pic>
        <p:nvPicPr>
          <p:cNvPr id="15364" name="Picture 8" descr="A photo of a woman using her cell phone to access information." title="Woman using phone"/>
          <p:cNvPicPr>
            <a:picLocks noGrp="1" noChangeAspect="1" noChangeArrowheads="1"/>
          </p:cNvPicPr>
          <p:nvPr>
            <p:ph sz="half" idx="1"/>
          </p:nvPr>
        </p:nvPicPr>
        <p:blipFill>
          <a:blip r:embed="rId2">
            <a:extLst>
              <a:ext uri="{28A0092B-C50C-407E-A947-70E740481C1C}">
                <a14:useLocalDpi xmlns:a14="http://schemas.microsoft.com/office/drawing/2010/main" val="0"/>
              </a:ext>
            </a:extLst>
          </a:blip>
          <a:srcRect/>
          <a:stretch>
            <a:fillRect/>
          </a:stretch>
        </p:blipFill>
        <p:spPr>
          <a:xfrm>
            <a:off x="838200" y="1981200"/>
            <a:ext cx="3017838" cy="4522788"/>
          </a:xfr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4"/>
          <p:cNvSpPr>
            <a:spLocks noGrp="1"/>
          </p:cNvSpPr>
          <p:nvPr>
            <p:ph type="title"/>
          </p:nvPr>
        </p:nvSpPr>
        <p:spPr/>
        <p:txBody>
          <a:bodyPr/>
          <a:lstStyle/>
          <a:p>
            <a:r>
              <a:rPr lang="en-US" b="1" dirty="0" smtClean="0">
                <a:latin typeface="Times New Roman" panose="02020603050405020304" pitchFamily="18" charset="0"/>
                <a:cs typeface="Times New Roman" panose="02020603050405020304" pitchFamily="18" charset="0"/>
              </a:rPr>
              <a:t>Indexing SPL Overview</a:t>
            </a:r>
            <a:endParaRPr lang="en-US" altLang="en-US" dirty="0" smtClean="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4"/>
          <p:cNvSpPr>
            <a:spLocks noGrp="1"/>
          </p:cNvSpPr>
          <p:nvPr>
            <p:ph type="title"/>
          </p:nvPr>
        </p:nvSpPr>
        <p:spPr/>
        <p:txBody>
          <a:bodyPr/>
          <a:lstStyle/>
          <a:p>
            <a:r>
              <a:rPr lang="en-US" altLang="en-US" dirty="0" smtClean="0">
                <a:latin typeface="Times New Roman" pitchFamily="18" charset="0"/>
                <a:cs typeface="Times New Roman" pitchFamily="18" charset="0"/>
              </a:rPr>
              <a:t>Indexing SPL</a:t>
            </a:r>
          </a:p>
        </p:txBody>
      </p:sp>
      <p:sp>
        <p:nvSpPr>
          <p:cNvPr id="17411" name="Content Placeholder 5"/>
          <p:cNvSpPr>
            <a:spLocks noGrp="1"/>
          </p:cNvSpPr>
          <p:nvPr>
            <p:ph idx="1"/>
          </p:nvPr>
        </p:nvSpPr>
        <p:spPr/>
        <p:txBody>
          <a:bodyPr/>
          <a:lstStyle/>
          <a:p>
            <a:r>
              <a:rPr lang="en-US" altLang="en-US" sz="2400" dirty="0" smtClean="0">
                <a:latin typeface="Times New Roman" pitchFamily="18" charset="0"/>
                <a:cs typeface="Times New Roman" pitchFamily="18" charset="0"/>
              </a:rPr>
              <a:t>Indexed clinical data (e.g. pharmacologic class, indications) </a:t>
            </a:r>
          </a:p>
          <a:p>
            <a:r>
              <a:rPr lang="en-US" altLang="en-US" sz="2400" dirty="0" smtClean="0">
                <a:latin typeface="Times New Roman" pitchFamily="18" charset="0"/>
                <a:cs typeface="Times New Roman" pitchFamily="18" charset="0"/>
              </a:rPr>
              <a:t>Indexing SPL files - generated by FDA (No need to alter companies’ product SPL files to index them.) </a:t>
            </a:r>
          </a:p>
          <a:p>
            <a:pPr lvl="1"/>
            <a:r>
              <a:rPr lang="en-US" altLang="en-US" sz="2400" dirty="0" smtClean="0">
                <a:latin typeface="Times New Roman" pitchFamily="18" charset="0"/>
                <a:cs typeface="Times New Roman" pitchFamily="18" charset="0"/>
              </a:rPr>
              <a:t>Inserted machine readable tags not in printed content of labeling</a:t>
            </a:r>
          </a:p>
          <a:p>
            <a:pPr lvl="1"/>
            <a:r>
              <a:rPr lang="en-US" altLang="en-US" sz="2400" dirty="0" smtClean="0">
                <a:latin typeface="Times New Roman" pitchFamily="18" charset="0"/>
                <a:cs typeface="Times New Roman" pitchFamily="18" charset="0"/>
              </a:rPr>
              <a:t>Allows users to rapidly search and sort information</a:t>
            </a:r>
          </a:p>
          <a:p>
            <a:pPr lvl="1"/>
            <a:r>
              <a:rPr lang="en-US" altLang="en-US" sz="2400" dirty="0" smtClean="0">
                <a:latin typeface="Times New Roman" pitchFamily="18" charset="0"/>
                <a:cs typeface="Times New Roman" pitchFamily="18" charset="0"/>
              </a:rPr>
              <a:t>Supports</a:t>
            </a:r>
          </a:p>
          <a:p>
            <a:pPr lvl="2"/>
            <a:r>
              <a:rPr lang="en-US" altLang="en-US" sz="2000" dirty="0" smtClean="0">
                <a:latin typeface="Times New Roman" pitchFamily="18" charset="0"/>
                <a:cs typeface="Times New Roman" pitchFamily="18" charset="0"/>
              </a:rPr>
              <a:t>automated health information systems</a:t>
            </a:r>
          </a:p>
          <a:p>
            <a:pPr lvl="2"/>
            <a:r>
              <a:rPr lang="en-US" altLang="en-US" sz="2000" dirty="0" smtClean="0">
                <a:latin typeface="Times New Roman" pitchFamily="18" charset="0"/>
                <a:cs typeface="Times New Roman" pitchFamily="18" charset="0"/>
              </a:rPr>
              <a:t>electronic health records, electronic prescribing, clinical decision support systems</a:t>
            </a: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le 7"/>
          <p:cNvSpPr>
            <a:spLocks noGrp="1"/>
          </p:cNvSpPr>
          <p:nvPr>
            <p:ph type="title"/>
          </p:nvPr>
        </p:nvSpPr>
        <p:spPr/>
        <p:txBody>
          <a:bodyPr/>
          <a:lstStyle/>
          <a:p>
            <a:r>
              <a:rPr lang="en-US" altLang="en-US" sz="3600" dirty="0" smtClean="0">
                <a:latin typeface="Times New Roman" pitchFamily="18" charset="0"/>
                <a:cs typeface="Times New Roman" pitchFamily="18" charset="0"/>
              </a:rPr>
              <a:t>Pharmacologic Class Indexing SPL</a:t>
            </a:r>
          </a:p>
        </p:txBody>
      </p:sp>
      <p:sp>
        <p:nvSpPr>
          <p:cNvPr id="2" name="Content Placeholder 1"/>
          <p:cNvSpPr>
            <a:spLocks noGrp="1"/>
          </p:cNvSpPr>
          <p:nvPr>
            <p:ph sz="half" idx="2"/>
          </p:nvPr>
        </p:nvSpPr>
        <p:spPr/>
        <p:txBody>
          <a:bodyPr/>
          <a:lstStyle/>
          <a:p>
            <a:pPr marL="0" lvl="0" indent="0" algn="ctr">
              <a:buNone/>
            </a:pPr>
            <a:r>
              <a:rPr lang="en-US" b="1" u="sng" dirty="0" smtClean="0">
                <a:solidFill>
                  <a:sysClr val="windowText" lastClr="000000">
                    <a:hueOff val="0"/>
                    <a:satOff val="0"/>
                    <a:lumOff val="0"/>
                    <a:alphaOff val="0"/>
                  </a:sysClr>
                </a:solidFill>
                <a:latin typeface="Times New Roman" pitchFamily="18" charset="0"/>
                <a:cs typeface="Times New Roman" pitchFamily="18" charset="0"/>
              </a:rPr>
              <a:t>Product SPL</a:t>
            </a:r>
          </a:p>
          <a:p>
            <a:pPr marL="0" lvl="0" indent="0" algn="ctr">
              <a:buNone/>
            </a:pPr>
            <a:endParaRPr lang="en-US" sz="1200" b="1" dirty="0" smtClean="0">
              <a:solidFill>
                <a:sysClr val="windowText" lastClr="000000">
                  <a:hueOff val="0"/>
                  <a:satOff val="0"/>
                  <a:lumOff val="0"/>
                  <a:alphaOff val="0"/>
                </a:sysClr>
              </a:solidFill>
              <a:latin typeface="Times New Roman" pitchFamily="18" charset="0"/>
              <a:cs typeface="Times New Roman" pitchFamily="18" charset="0"/>
            </a:endParaRPr>
          </a:p>
          <a:p>
            <a:pPr lvl="0"/>
            <a:r>
              <a:rPr lang="en-US" sz="1400" b="1" dirty="0" smtClean="0">
                <a:solidFill>
                  <a:sysClr val="windowText" lastClr="000000">
                    <a:hueOff val="0"/>
                    <a:satOff val="0"/>
                    <a:lumOff val="0"/>
                    <a:alphaOff val="0"/>
                  </a:sysClr>
                </a:solidFill>
                <a:latin typeface="Times New Roman" pitchFamily="18" charset="0"/>
                <a:cs typeface="Times New Roman" pitchFamily="18" charset="0"/>
              </a:rPr>
              <a:t>Active moiety UNII</a:t>
            </a:r>
          </a:p>
          <a:p>
            <a:pPr lvl="0"/>
            <a:r>
              <a:rPr lang="en-US" sz="1400" dirty="0" smtClean="0">
                <a:solidFill>
                  <a:sysClr val="windowText" lastClr="000000">
                    <a:hueOff val="0"/>
                    <a:satOff val="0"/>
                    <a:lumOff val="0"/>
                    <a:alphaOff val="0"/>
                  </a:sysClr>
                </a:solidFill>
                <a:latin typeface="Times New Roman" pitchFamily="18" charset="0"/>
                <a:cs typeface="Times New Roman" pitchFamily="18" charset="0"/>
              </a:rPr>
              <a:t>Product Names </a:t>
            </a:r>
          </a:p>
          <a:p>
            <a:pPr lvl="0"/>
            <a:r>
              <a:rPr lang="en-US" sz="1400" dirty="0" smtClean="0">
                <a:solidFill>
                  <a:sysClr val="windowText" lastClr="000000">
                    <a:hueOff val="0"/>
                    <a:satOff val="0"/>
                    <a:lumOff val="0"/>
                    <a:alphaOff val="0"/>
                  </a:sysClr>
                </a:solidFill>
                <a:latin typeface="Times New Roman" pitchFamily="18" charset="0"/>
                <a:cs typeface="Times New Roman" pitchFamily="18" charset="0"/>
              </a:rPr>
              <a:t>Product Type</a:t>
            </a:r>
          </a:p>
          <a:p>
            <a:pPr lvl="0"/>
            <a:r>
              <a:rPr lang="en-US" sz="1400" dirty="0" smtClean="0">
                <a:solidFill>
                  <a:sysClr val="windowText" lastClr="000000">
                    <a:hueOff val="0"/>
                    <a:satOff val="0"/>
                    <a:lumOff val="0"/>
                    <a:alphaOff val="0"/>
                  </a:sysClr>
                </a:solidFill>
                <a:latin typeface="Times New Roman" pitchFamily="18" charset="0"/>
                <a:cs typeface="Times New Roman" pitchFamily="18" charset="0"/>
              </a:rPr>
              <a:t>Dosage Form</a:t>
            </a:r>
          </a:p>
          <a:p>
            <a:pPr lvl="0"/>
            <a:r>
              <a:rPr lang="en-US" sz="1400" dirty="0" smtClean="0">
                <a:solidFill>
                  <a:sysClr val="windowText" lastClr="000000">
                    <a:hueOff val="0"/>
                    <a:satOff val="0"/>
                    <a:lumOff val="0"/>
                    <a:alphaOff val="0"/>
                  </a:sysClr>
                </a:solidFill>
                <a:latin typeface="Times New Roman" pitchFamily="18" charset="0"/>
                <a:cs typeface="Times New Roman" pitchFamily="18" charset="0"/>
              </a:rPr>
              <a:t>Active Ingredient Name </a:t>
            </a:r>
          </a:p>
          <a:p>
            <a:pPr lvl="0"/>
            <a:r>
              <a:rPr lang="en-US" sz="1400" dirty="0" smtClean="0">
                <a:solidFill>
                  <a:sysClr val="windowText" lastClr="000000">
                    <a:hueOff val="0"/>
                    <a:satOff val="0"/>
                    <a:lumOff val="0"/>
                    <a:alphaOff val="0"/>
                  </a:sysClr>
                </a:solidFill>
                <a:latin typeface="Times New Roman" pitchFamily="18" charset="0"/>
                <a:cs typeface="Times New Roman" pitchFamily="18" charset="0"/>
              </a:rPr>
              <a:t>Strength of Active Ingredient</a:t>
            </a:r>
          </a:p>
          <a:p>
            <a:pPr lvl="0"/>
            <a:r>
              <a:rPr lang="en-US" sz="1400" dirty="0" smtClean="0">
                <a:solidFill>
                  <a:sysClr val="windowText" lastClr="000000">
                    <a:hueOff val="0"/>
                    <a:satOff val="0"/>
                    <a:lumOff val="0"/>
                    <a:alphaOff val="0"/>
                  </a:sysClr>
                </a:solidFill>
                <a:latin typeface="Times New Roman" pitchFamily="18" charset="0"/>
                <a:cs typeface="Times New Roman" pitchFamily="18" charset="0"/>
              </a:rPr>
              <a:t>Basis of Strength</a:t>
            </a:r>
          </a:p>
          <a:p>
            <a:pPr lvl="0"/>
            <a:r>
              <a:rPr lang="en-US" sz="1400" dirty="0" smtClean="0">
                <a:solidFill>
                  <a:sysClr val="windowText" lastClr="000000">
                    <a:hueOff val="0"/>
                    <a:satOff val="0"/>
                    <a:lumOff val="0"/>
                    <a:alphaOff val="0"/>
                  </a:sysClr>
                </a:solidFill>
                <a:latin typeface="Times New Roman" pitchFamily="18" charset="0"/>
                <a:cs typeface="Times New Roman" pitchFamily="18" charset="0"/>
              </a:rPr>
              <a:t>DEA Schedule</a:t>
            </a:r>
          </a:p>
          <a:p>
            <a:pPr lvl="0"/>
            <a:r>
              <a:rPr lang="en-US" sz="1400" dirty="0" smtClean="0">
                <a:solidFill>
                  <a:sysClr val="windowText" lastClr="000000">
                    <a:hueOff val="0"/>
                    <a:satOff val="0"/>
                    <a:lumOff val="0"/>
                    <a:alphaOff val="0"/>
                  </a:sysClr>
                </a:solidFill>
                <a:latin typeface="Times New Roman" pitchFamily="18" charset="0"/>
                <a:cs typeface="Times New Roman" pitchFamily="18" charset="0"/>
              </a:rPr>
              <a:t>Route of </a:t>
            </a:r>
            <a:r>
              <a:rPr lang="en-US" sz="1400" dirty="0" err="1" smtClean="0">
                <a:solidFill>
                  <a:sysClr val="windowText" lastClr="000000">
                    <a:hueOff val="0"/>
                    <a:satOff val="0"/>
                    <a:lumOff val="0"/>
                    <a:alphaOff val="0"/>
                  </a:sysClr>
                </a:solidFill>
                <a:latin typeface="Times New Roman" pitchFamily="18" charset="0"/>
                <a:cs typeface="Times New Roman" pitchFamily="18" charset="0"/>
              </a:rPr>
              <a:t>Adminstration</a:t>
            </a:r>
            <a:endParaRPr lang="en-US" sz="1400" dirty="0" smtClean="0">
              <a:solidFill>
                <a:sysClr val="windowText" lastClr="000000">
                  <a:hueOff val="0"/>
                  <a:satOff val="0"/>
                  <a:lumOff val="0"/>
                  <a:alphaOff val="0"/>
                </a:sysClr>
              </a:solidFill>
              <a:latin typeface="Times New Roman" pitchFamily="18" charset="0"/>
              <a:cs typeface="Times New Roman" pitchFamily="18" charset="0"/>
            </a:endParaRPr>
          </a:p>
          <a:p>
            <a:pPr lvl="0"/>
            <a:r>
              <a:rPr lang="en-US" sz="1400" dirty="0" smtClean="0">
                <a:solidFill>
                  <a:sysClr val="windowText" lastClr="000000">
                    <a:hueOff val="0"/>
                    <a:satOff val="0"/>
                    <a:lumOff val="0"/>
                    <a:alphaOff val="0"/>
                  </a:sysClr>
                </a:solidFill>
                <a:latin typeface="Times New Roman" pitchFamily="18" charset="0"/>
                <a:cs typeface="Times New Roman" pitchFamily="18" charset="0"/>
              </a:rPr>
              <a:t>Marketing Category</a:t>
            </a:r>
          </a:p>
          <a:p>
            <a:pPr lvl="0"/>
            <a:r>
              <a:rPr lang="en-US" sz="1400" dirty="0" smtClean="0">
                <a:solidFill>
                  <a:sysClr val="windowText" lastClr="000000">
                    <a:hueOff val="0"/>
                    <a:satOff val="0"/>
                    <a:lumOff val="0"/>
                    <a:alphaOff val="0"/>
                  </a:sysClr>
                </a:solidFill>
                <a:latin typeface="Times New Roman" pitchFamily="18" charset="0"/>
                <a:cs typeface="Times New Roman" pitchFamily="18" charset="0"/>
              </a:rPr>
              <a:t>Content of labeling text sections (e.g. 12.1 Mechanism of Action)</a:t>
            </a:r>
          </a:p>
          <a:p>
            <a:pPr lvl="0"/>
            <a:r>
              <a:rPr lang="en-US" sz="1400" dirty="0" smtClean="0">
                <a:solidFill>
                  <a:sysClr val="windowText" lastClr="000000">
                    <a:hueOff val="0"/>
                    <a:satOff val="0"/>
                    <a:lumOff val="0"/>
                    <a:alphaOff val="0"/>
                  </a:sysClr>
                </a:solidFill>
                <a:latin typeface="Times New Roman" pitchFamily="18" charset="0"/>
                <a:cs typeface="Times New Roman" pitchFamily="18" charset="0"/>
              </a:rPr>
              <a:t>Application Number</a:t>
            </a:r>
          </a:p>
          <a:p>
            <a:pPr lvl="0"/>
            <a:r>
              <a:rPr lang="en-US" sz="1400" dirty="0" smtClean="0">
                <a:solidFill>
                  <a:sysClr val="windowText" lastClr="000000">
                    <a:hueOff val="0"/>
                    <a:satOff val="0"/>
                    <a:lumOff val="0"/>
                    <a:alphaOff val="0"/>
                  </a:sysClr>
                </a:solidFill>
                <a:latin typeface="Times New Roman" pitchFamily="18" charset="0"/>
                <a:cs typeface="Times New Roman" pitchFamily="18" charset="0"/>
              </a:rPr>
              <a:t>Distributor's Name</a:t>
            </a:r>
            <a:endParaRPr lang="en-US" sz="1400" dirty="0">
              <a:solidFill>
                <a:sysClr val="windowText" lastClr="000000">
                  <a:hueOff val="0"/>
                  <a:satOff val="0"/>
                  <a:lumOff val="0"/>
                  <a:alphaOff val="0"/>
                </a:sysClr>
              </a:solidFill>
              <a:latin typeface="Times New Roman" pitchFamily="18" charset="0"/>
              <a:cs typeface="Times New Roman" pitchFamily="18" charset="0"/>
            </a:endParaRPr>
          </a:p>
        </p:txBody>
      </p:sp>
      <p:sp>
        <p:nvSpPr>
          <p:cNvPr id="3" name="Content Placeholder 2"/>
          <p:cNvSpPr>
            <a:spLocks noGrp="1"/>
          </p:cNvSpPr>
          <p:nvPr>
            <p:ph sz="half" idx="1"/>
          </p:nvPr>
        </p:nvSpPr>
        <p:spPr/>
        <p:txBody>
          <a:bodyPr/>
          <a:lstStyle/>
          <a:p>
            <a:pPr marL="0" lvl="0" indent="0" algn="ctr">
              <a:buNone/>
            </a:pPr>
            <a:r>
              <a:rPr lang="en-US" b="1" u="sng" dirty="0" smtClean="0">
                <a:solidFill>
                  <a:sysClr val="windowText" lastClr="000000">
                    <a:hueOff val="0"/>
                    <a:satOff val="0"/>
                    <a:lumOff val="0"/>
                    <a:alphaOff val="0"/>
                  </a:sysClr>
                </a:solidFill>
                <a:latin typeface="Times New Roman" pitchFamily="18" charset="0"/>
                <a:cs typeface="Times New Roman" pitchFamily="18" charset="0"/>
              </a:rPr>
              <a:t>Pharm </a:t>
            </a:r>
            <a:r>
              <a:rPr lang="en-US" b="1" u="sng" dirty="0">
                <a:solidFill>
                  <a:sysClr val="windowText" lastClr="000000">
                    <a:hueOff val="0"/>
                    <a:satOff val="0"/>
                    <a:lumOff val="0"/>
                    <a:alphaOff val="0"/>
                  </a:sysClr>
                </a:solidFill>
                <a:latin typeface="Times New Roman" pitchFamily="18" charset="0"/>
                <a:cs typeface="Times New Roman" pitchFamily="18" charset="0"/>
              </a:rPr>
              <a:t>Class Indexing </a:t>
            </a:r>
            <a:r>
              <a:rPr lang="en-US" b="1" u="sng" dirty="0" smtClean="0">
                <a:solidFill>
                  <a:sysClr val="windowText" lastClr="000000">
                    <a:hueOff val="0"/>
                    <a:satOff val="0"/>
                    <a:lumOff val="0"/>
                    <a:alphaOff val="0"/>
                  </a:sysClr>
                </a:solidFill>
                <a:latin typeface="Times New Roman" pitchFamily="18" charset="0"/>
                <a:cs typeface="Times New Roman" pitchFamily="18" charset="0"/>
              </a:rPr>
              <a:t>SPL</a:t>
            </a:r>
          </a:p>
          <a:p>
            <a:pPr marL="0" lvl="0" indent="0" algn="ctr">
              <a:buNone/>
            </a:pPr>
            <a:endParaRPr lang="en-US" sz="1200" b="1" dirty="0">
              <a:solidFill>
                <a:sysClr val="windowText" lastClr="000000">
                  <a:hueOff val="0"/>
                  <a:satOff val="0"/>
                  <a:lumOff val="0"/>
                  <a:alphaOff val="0"/>
                </a:sysClr>
              </a:solidFill>
              <a:latin typeface="Times New Roman" pitchFamily="18" charset="0"/>
              <a:cs typeface="Times New Roman" pitchFamily="18" charset="0"/>
            </a:endParaRPr>
          </a:p>
          <a:p>
            <a:pPr lvl="0"/>
            <a:r>
              <a:rPr lang="en-US" sz="1400" b="1" dirty="0">
                <a:solidFill>
                  <a:sysClr val="windowText" lastClr="000000">
                    <a:hueOff val="0"/>
                    <a:satOff val="0"/>
                    <a:lumOff val="0"/>
                    <a:alphaOff val="0"/>
                  </a:sysClr>
                </a:solidFill>
                <a:latin typeface="Times New Roman" pitchFamily="18" charset="0"/>
                <a:cs typeface="Times New Roman" pitchFamily="18" charset="0"/>
              </a:rPr>
              <a:t>Active moiety UNII</a:t>
            </a:r>
          </a:p>
          <a:p>
            <a:pPr lvl="0"/>
            <a:r>
              <a:rPr lang="en-US" sz="1400" dirty="0">
                <a:solidFill>
                  <a:sysClr val="windowText" lastClr="000000">
                    <a:hueOff val="0"/>
                    <a:satOff val="0"/>
                    <a:lumOff val="0"/>
                    <a:alphaOff val="0"/>
                  </a:sysClr>
                </a:solidFill>
                <a:latin typeface="Times New Roman" pitchFamily="18" charset="0"/>
                <a:cs typeface="Times New Roman" pitchFamily="18" charset="0"/>
              </a:rPr>
              <a:t>Active moiety Name</a:t>
            </a:r>
          </a:p>
          <a:p>
            <a:pPr lvl="0"/>
            <a:r>
              <a:rPr lang="en-US" sz="1400" dirty="0">
                <a:solidFill>
                  <a:sysClr val="windowText" lastClr="000000">
                    <a:hueOff val="0"/>
                    <a:satOff val="0"/>
                    <a:lumOff val="0"/>
                    <a:alphaOff val="0"/>
                  </a:sysClr>
                </a:solidFill>
                <a:latin typeface="Times New Roman" pitchFamily="18" charset="0"/>
                <a:cs typeface="Times New Roman" pitchFamily="18" charset="0"/>
              </a:rPr>
              <a:t>Physiologic Effect &amp; NUI</a:t>
            </a:r>
          </a:p>
          <a:p>
            <a:pPr lvl="0"/>
            <a:r>
              <a:rPr lang="en-US" sz="1400" dirty="0" err="1">
                <a:solidFill>
                  <a:sysClr val="windowText" lastClr="000000">
                    <a:hueOff val="0"/>
                    <a:satOff val="0"/>
                    <a:lumOff val="0"/>
                    <a:alphaOff val="0"/>
                  </a:sysClr>
                </a:solidFill>
                <a:latin typeface="Times New Roman" pitchFamily="18" charset="0"/>
                <a:cs typeface="Times New Roman" pitchFamily="18" charset="0"/>
              </a:rPr>
              <a:t>Mechnism</a:t>
            </a:r>
            <a:r>
              <a:rPr lang="en-US" sz="1400" dirty="0">
                <a:solidFill>
                  <a:sysClr val="windowText" lastClr="000000">
                    <a:hueOff val="0"/>
                    <a:satOff val="0"/>
                    <a:lumOff val="0"/>
                    <a:alphaOff val="0"/>
                  </a:sysClr>
                </a:solidFill>
                <a:latin typeface="Times New Roman" pitchFamily="18" charset="0"/>
                <a:cs typeface="Times New Roman" pitchFamily="18" charset="0"/>
              </a:rPr>
              <a:t> of Action &amp; NUI</a:t>
            </a:r>
          </a:p>
          <a:p>
            <a:pPr lvl="0"/>
            <a:r>
              <a:rPr lang="en-US" sz="1400" dirty="0">
                <a:solidFill>
                  <a:sysClr val="windowText" lastClr="000000">
                    <a:hueOff val="0"/>
                    <a:satOff val="0"/>
                    <a:lumOff val="0"/>
                    <a:alphaOff val="0"/>
                  </a:sysClr>
                </a:solidFill>
                <a:latin typeface="Times New Roman" pitchFamily="18" charset="0"/>
                <a:cs typeface="Times New Roman" pitchFamily="18" charset="0"/>
              </a:rPr>
              <a:t>Chemical Structure &amp; NUI</a:t>
            </a:r>
          </a:p>
          <a:p>
            <a:pPr lvl="0"/>
            <a:r>
              <a:rPr lang="en-US" sz="1400" dirty="0">
                <a:solidFill>
                  <a:sysClr val="windowText" lastClr="000000">
                    <a:hueOff val="0"/>
                    <a:satOff val="0"/>
                    <a:lumOff val="0"/>
                    <a:alphaOff val="0"/>
                  </a:sysClr>
                </a:solidFill>
                <a:latin typeface="Times New Roman" pitchFamily="18" charset="0"/>
                <a:cs typeface="Times New Roman" pitchFamily="18" charset="0"/>
              </a:rPr>
              <a:t>Established Pharmacologic Class &amp; </a:t>
            </a:r>
            <a:r>
              <a:rPr lang="en-US" sz="1400" dirty="0" smtClean="0">
                <a:solidFill>
                  <a:sysClr val="windowText" lastClr="000000">
                    <a:hueOff val="0"/>
                    <a:satOff val="0"/>
                    <a:lumOff val="0"/>
                    <a:alphaOff val="0"/>
                  </a:sysClr>
                </a:solidFill>
                <a:latin typeface="Times New Roman" pitchFamily="18" charset="0"/>
                <a:cs typeface="Times New Roman" pitchFamily="18" charset="0"/>
              </a:rPr>
              <a:t>NUI</a:t>
            </a:r>
            <a:endParaRPr lang="en-US" sz="1400" dirty="0">
              <a:solidFill>
                <a:sysClr val="windowText" lastClr="000000">
                  <a:hueOff val="0"/>
                  <a:satOff val="0"/>
                  <a:lumOff val="0"/>
                  <a:alphaOff val="0"/>
                </a:sysClr>
              </a:solidFill>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le 5"/>
          <p:cNvSpPr>
            <a:spLocks noGrp="1"/>
          </p:cNvSpPr>
          <p:nvPr>
            <p:ph type="title"/>
          </p:nvPr>
        </p:nvSpPr>
        <p:spPr/>
        <p:txBody>
          <a:bodyPr/>
          <a:lstStyle/>
          <a:p>
            <a:r>
              <a:rPr lang="en-US" altLang="en-US" dirty="0" smtClean="0">
                <a:latin typeface="Times New Roman" pitchFamily="18" charset="0"/>
                <a:cs typeface="Times New Roman" pitchFamily="18" charset="0"/>
              </a:rPr>
              <a:t>Billing Unit Indexing SPL</a:t>
            </a:r>
          </a:p>
        </p:txBody>
      </p:sp>
      <p:sp>
        <p:nvSpPr>
          <p:cNvPr id="2" name="Content Placeholder 1"/>
          <p:cNvSpPr>
            <a:spLocks noGrp="1"/>
          </p:cNvSpPr>
          <p:nvPr>
            <p:ph sz="half" idx="2"/>
          </p:nvPr>
        </p:nvSpPr>
        <p:spPr/>
        <p:txBody>
          <a:bodyPr/>
          <a:lstStyle/>
          <a:p>
            <a:pPr marL="0" lvl="0" indent="0" algn="ctr">
              <a:buNone/>
            </a:pPr>
            <a:r>
              <a:rPr lang="en-US" b="1" u="sng" dirty="0">
                <a:solidFill>
                  <a:sysClr val="windowText" lastClr="000000">
                    <a:hueOff val="0"/>
                    <a:satOff val="0"/>
                    <a:lumOff val="0"/>
                    <a:alphaOff val="0"/>
                  </a:sysClr>
                </a:solidFill>
                <a:latin typeface="Times New Roman" pitchFamily="18" charset="0"/>
                <a:cs typeface="Times New Roman" pitchFamily="18" charset="0"/>
              </a:rPr>
              <a:t>Product SPL</a:t>
            </a:r>
          </a:p>
          <a:p>
            <a:pPr lvl="0"/>
            <a:r>
              <a:rPr lang="en-US" sz="1600" b="1" dirty="0">
                <a:solidFill>
                  <a:sysClr val="windowText" lastClr="000000">
                    <a:hueOff val="0"/>
                    <a:satOff val="0"/>
                    <a:lumOff val="0"/>
                    <a:alphaOff val="0"/>
                  </a:sysClr>
                </a:solidFill>
                <a:latin typeface="Times New Roman" pitchFamily="18" charset="0"/>
                <a:cs typeface="Times New Roman" pitchFamily="18" charset="0"/>
              </a:rPr>
              <a:t>NDC Package Code</a:t>
            </a:r>
          </a:p>
          <a:p>
            <a:pPr lvl="0"/>
            <a:r>
              <a:rPr lang="en-US" sz="1600" dirty="0">
                <a:solidFill>
                  <a:sysClr val="windowText" lastClr="000000">
                    <a:hueOff val="0"/>
                    <a:satOff val="0"/>
                    <a:lumOff val="0"/>
                    <a:alphaOff val="0"/>
                  </a:sysClr>
                </a:solidFill>
                <a:latin typeface="Times New Roman" pitchFamily="18" charset="0"/>
                <a:cs typeface="Times New Roman" pitchFamily="18" charset="0"/>
              </a:rPr>
              <a:t>Product Names </a:t>
            </a:r>
          </a:p>
          <a:p>
            <a:pPr lvl="0"/>
            <a:r>
              <a:rPr lang="en-US" sz="1600" dirty="0">
                <a:solidFill>
                  <a:sysClr val="windowText" lastClr="000000">
                    <a:hueOff val="0"/>
                    <a:satOff val="0"/>
                    <a:lumOff val="0"/>
                    <a:alphaOff val="0"/>
                  </a:sysClr>
                </a:solidFill>
                <a:latin typeface="Times New Roman" pitchFamily="18" charset="0"/>
                <a:cs typeface="Times New Roman" pitchFamily="18" charset="0"/>
              </a:rPr>
              <a:t>Product Type</a:t>
            </a:r>
          </a:p>
          <a:p>
            <a:pPr lvl="0"/>
            <a:r>
              <a:rPr lang="en-US" sz="1600" dirty="0">
                <a:solidFill>
                  <a:sysClr val="windowText" lastClr="000000">
                    <a:hueOff val="0"/>
                    <a:satOff val="0"/>
                    <a:lumOff val="0"/>
                    <a:alphaOff val="0"/>
                  </a:sysClr>
                </a:solidFill>
                <a:latin typeface="Times New Roman" pitchFamily="18" charset="0"/>
                <a:cs typeface="Times New Roman" pitchFamily="18" charset="0"/>
              </a:rPr>
              <a:t>Dosage Form</a:t>
            </a:r>
          </a:p>
          <a:p>
            <a:pPr lvl="0"/>
            <a:r>
              <a:rPr lang="en-US" sz="1600" dirty="0">
                <a:solidFill>
                  <a:sysClr val="windowText" lastClr="000000">
                    <a:hueOff val="0"/>
                    <a:satOff val="0"/>
                    <a:lumOff val="0"/>
                    <a:alphaOff val="0"/>
                  </a:sysClr>
                </a:solidFill>
                <a:latin typeface="Times New Roman" pitchFamily="18" charset="0"/>
                <a:cs typeface="Times New Roman" pitchFamily="18" charset="0"/>
              </a:rPr>
              <a:t>Active Ingredient Name </a:t>
            </a:r>
          </a:p>
          <a:p>
            <a:pPr lvl="0"/>
            <a:r>
              <a:rPr lang="en-US" sz="1600" dirty="0">
                <a:solidFill>
                  <a:sysClr val="windowText" lastClr="000000">
                    <a:hueOff val="0"/>
                    <a:satOff val="0"/>
                    <a:lumOff val="0"/>
                    <a:alphaOff val="0"/>
                  </a:sysClr>
                </a:solidFill>
                <a:latin typeface="Times New Roman" pitchFamily="18" charset="0"/>
                <a:cs typeface="Times New Roman" pitchFamily="18" charset="0"/>
              </a:rPr>
              <a:t>Strength of Active Ingredient</a:t>
            </a:r>
          </a:p>
          <a:p>
            <a:pPr lvl="0"/>
            <a:r>
              <a:rPr lang="en-US" sz="1600" dirty="0">
                <a:solidFill>
                  <a:sysClr val="windowText" lastClr="000000">
                    <a:hueOff val="0"/>
                    <a:satOff val="0"/>
                    <a:lumOff val="0"/>
                    <a:alphaOff val="0"/>
                  </a:sysClr>
                </a:solidFill>
                <a:latin typeface="Times New Roman" pitchFamily="18" charset="0"/>
                <a:cs typeface="Times New Roman" pitchFamily="18" charset="0"/>
              </a:rPr>
              <a:t>Basis of Strength</a:t>
            </a:r>
          </a:p>
          <a:p>
            <a:pPr lvl="0"/>
            <a:r>
              <a:rPr lang="en-US" sz="1600" dirty="0">
                <a:solidFill>
                  <a:sysClr val="windowText" lastClr="000000">
                    <a:hueOff val="0"/>
                    <a:satOff val="0"/>
                    <a:lumOff val="0"/>
                    <a:alphaOff val="0"/>
                  </a:sysClr>
                </a:solidFill>
                <a:latin typeface="Times New Roman" pitchFamily="18" charset="0"/>
                <a:cs typeface="Times New Roman" pitchFamily="18" charset="0"/>
              </a:rPr>
              <a:t>DEA Schedule</a:t>
            </a:r>
          </a:p>
          <a:p>
            <a:pPr lvl="0"/>
            <a:r>
              <a:rPr lang="en-US" sz="1600" dirty="0">
                <a:solidFill>
                  <a:sysClr val="windowText" lastClr="000000">
                    <a:hueOff val="0"/>
                    <a:satOff val="0"/>
                    <a:lumOff val="0"/>
                    <a:alphaOff val="0"/>
                  </a:sysClr>
                </a:solidFill>
                <a:latin typeface="Times New Roman" pitchFamily="18" charset="0"/>
                <a:cs typeface="Times New Roman" pitchFamily="18" charset="0"/>
              </a:rPr>
              <a:t>Route of </a:t>
            </a:r>
            <a:r>
              <a:rPr lang="en-US" sz="1600" dirty="0" err="1">
                <a:solidFill>
                  <a:sysClr val="windowText" lastClr="000000">
                    <a:hueOff val="0"/>
                    <a:satOff val="0"/>
                    <a:lumOff val="0"/>
                    <a:alphaOff val="0"/>
                  </a:sysClr>
                </a:solidFill>
                <a:latin typeface="Times New Roman" pitchFamily="18" charset="0"/>
                <a:cs typeface="Times New Roman" pitchFamily="18" charset="0"/>
              </a:rPr>
              <a:t>Adminstration</a:t>
            </a:r>
            <a:endParaRPr lang="en-US" sz="1600" dirty="0">
              <a:solidFill>
                <a:sysClr val="windowText" lastClr="000000">
                  <a:hueOff val="0"/>
                  <a:satOff val="0"/>
                  <a:lumOff val="0"/>
                  <a:alphaOff val="0"/>
                </a:sysClr>
              </a:solidFill>
              <a:latin typeface="Times New Roman" pitchFamily="18" charset="0"/>
              <a:cs typeface="Times New Roman" pitchFamily="18" charset="0"/>
            </a:endParaRPr>
          </a:p>
          <a:p>
            <a:pPr lvl="0"/>
            <a:r>
              <a:rPr lang="en-US" sz="1600" dirty="0">
                <a:solidFill>
                  <a:sysClr val="windowText" lastClr="000000">
                    <a:hueOff val="0"/>
                    <a:satOff val="0"/>
                    <a:lumOff val="0"/>
                    <a:alphaOff val="0"/>
                  </a:sysClr>
                </a:solidFill>
                <a:latin typeface="Times New Roman" pitchFamily="18" charset="0"/>
                <a:cs typeface="Times New Roman" pitchFamily="18" charset="0"/>
              </a:rPr>
              <a:t>Marketing Category</a:t>
            </a:r>
          </a:p>
          <a:p>
            <a:pPr lvl="0"/>
            <a:r>
              <a:rPr lang="en-US" sz="1600" dirty="0">
                <a:solidFill>
                  <a:sysClr val="windowText" lastClr="000000">
                    <a:hueOff val="0"/>
                    <a:satOff val="0"/>
                    <a:lumOff val="0"/>
                    <a:alphaOff val="0"/>
                  </a:sysClr>
                </a:solidFill>
                <a:latin typeface="Times New Roman" pitchFamily="18" charset="0"/>
                <a:cs typeface="Times New Roman" pitchFamily="18" charset="0"/>
              </a:rPr>
              <a:t>Application Number (if applicable)</a:t>
            </a:r>
          </a:p>
          <a:p>
            <a:pPr lvl="0"/>
            <a:r>
              <a:rPr lang="en-US" sz="1600" dirty="0">
                <a:solidFill>
                  <a:sysClr val="windowText" lastClr="000000">
                    <a:hueOff val="0"/>
                    <a:satOff val="0"/>
                    <a:lumOff val="0"/>
                    <a:alphaOff val="0"/>
                  </a:sysClr>
                </a:solidFill>
                <a:latin typeface="Times New Roman" pitchFamily="18" charset="0"/>
                <a:cs typeface="Times New Roman" pitchFamily="18" charset="0"/>
              </a:rPr>
              <a:t>Distributor's </a:t>
            </a:r>
            <a:r>
              <a:rPr lang="en-US" sz="1600" dirty="0" smtClean="0">
                <a:solidFill>
                  <a:sysClr val="windowText" lastClr="000000">
                    <a:hueOff val="0"/>
                    <a:satOff val="0"/>
                    <a:lumOff val="0"/>
                    <a:alphaOff val="0"/>
                  </a:sysClr>
                </a:solidFill>
                <a:latin typeface="Times New Roman" pitchFamily="18" charset="0"/>
                <a:cs typeface="Times New Roman" pitchFamily="18" charset="0"/>
              </a:rPr>
              <a:t>Name</a:t>
            </a:r>
            <a:endParaRPr lang="en-US" sz="1600" dirty="0">
              <a:solidFill>
                <a:sysClr val="windowText" lastClr="000000">
                  <a:hueOff val="0"/>
                  <a:satOff val="0"/>
                  <a:lumOff val="0"/>
                  <a:alphaOff val="0"/>
                </a:sysClr>
              </a:solidFill>
              <a:latin typeface="Times New Roman" pitchFamily="18" charset="0"/>
              <a:cs typeface="Times New Roman" pitchFamily="18" charset="0"/>
            </a:endParaRPr>
          </a:p>
        </p:txBody>
      </p:sp>
      <p:sp>
        <p:nvSpPr>
          <p:cNvPr id="3" name="Content Placeholder 2"/>
          <p:cNvSpPr>
            <a:spLocks noGrp="1"/>
          </p:cNvSpPr>
          <p:nvPr>
            <p:ph sz="half" idx="1"/>
          </p:nvPr>
        </p:nvSpPr>
        <p:spPr/>
        <p:txBody>
          <a:bodyPr/>
          <a:lstStyle/>
          <a:p>
            <a:pPr marL="0" lvl="0" indent="0" algn="ctr">
              <a:buNone/>
            </a:pPr>
            <a:r>
              <a:rPr lang="en-US" b="1" u="sng" dirty="0" smtClean="0">
                <a:solidFill>
                  <a:sysClr val="windowText" lastClr="000000">
                    <a:hueOff val="0"/>
                    <a:satOff val="0"/>
                    <a:lumOff val="0"/>
                    <a:alphaOff val="0"/>
                  </a:sysClr>
                </a:solidFill>
                <a:latin typeface="Times New Roman" pitchFamily="18" charset="0"/>
                <a:cs typeface="Times New Roman" pitchFamily="18" charset="0"/>
              </a:rPr>
              <a:t>Billing </a:t>
            </a:r>
            <a:r>
              <a:rPr lang="en-US" b="1" u="sng" dirty="0">
                <a:solidFill>
                  <a:sysClr val="windowText" lastClr="000000">
                    <a:hueOff val="0"/>
                    <a:satOff val="0"/>
                    <a:lumOff val="0"/>
                    <a:alphaOff val="0"/>
                  </a:sysClr>
                </a:solidFill>
                <a:latin typeface="Times New Roman" pitchFamily="18" charset="0"/>
                <a:cs typeface="Times New Roman" pitchFamily="18" charset="0"/>
              </a:rPr>
              <a:t>Unit Indexing SPL</a:t>
            </a:r>
          </a:p>
          <a:p>
            <a:pPr lvl="0"/>
            <a:endParaRPr lang="en-US" sz="1400" b="1" dirty="0" smtClean="0">
              <a:solidFill>
                <a:sysClr val="windowText" lastClr="000000">
                  <a:hueOff val="0"/>
                  <a:satOff val="0"/>
                  <a:lumOff val="0"/>
                  <a:alphaOff val="0"/>
                </a:sysClr>
              </a:solidFill>
              <a:latin typeface="Times New Roman" pitchFamily="18" charset="0"/>
              <a:cs typeface="Times New Roman" pitchFamily="18" charset="0"/>
            </a:endParaRPr>
          </a:p>
          <a:p>
            <a:pPr lvl="0"/>
            <a:r>
              <a:rPr lang="en-US" sz="1400" b="1" dirty="0" smtClean="0">
                <a:solidFill>
                  <a:sysClr val="windowText" lastClr="000000">
                    <a:hueOff val="0"/>
                    <a:satOff val="0"/>
                    <a:lumOff val="0"/>
                    <a:alphaOff val="0"/>
                  </a:sysClr>
                </a:solidFill>
                <a:latin typeface="Times New Roman" pitchFamily="18" charset="0"/>
                <a:cs typeface="Times New Roman" pitchFamily="18" charset="0"/>
              </a:rPr>
              <a:t>NDC </a:t>
            </a:r>
            <a:r>
              <a:rPr lang="en-US" sz="1400" b="1" dirty="0">
                <a:solidFill>
                  <a:sysClr val="windowText" lastClr="000000">
                    <a:hueOff val="0"/>
                    <a:satOff val="0"/>
                    <a:lumOff val="0"/>
                    <a:alphaOff val="0"/>
                  </a:sysClr>
                </a:solidFill>
                <a:latin typeface="Times New Roman" pitchFamily="18" charset="0"/>
                <a:cs typeface="Times New Roman" pitchFamily="18" charset="0"/>
              </a:rPr>
              <a:t>Package Code</a:t>
            </a:r>
          </a:p>
          <a:p>
            <a:pPr lvl="0"/>
            <a:r>
              <a:rPr lang="en-US" sz="1400" dirty="0">
                <a:solidFill>
                  <a:sysClr val="windowText" lastClr="000000">
                    <a:hueOff val="0"/>
                    <a:satOff val="0"/>
                    <a:lumOff val="0"/>
                    <a:alphaOff val="0"/>
                  </a:sysClr>
                </a:solidFill>
                <a:latin typeface="Times New Roman" pitchFamily="18" charset="0"/>
                <a:cs typeface="Times New Roman" pitchFamily="18" charset="0"/>
              </a:rPr>
              <a:t>Billing Unit (e.g. mL</a:t>
            </a:r>
            <a:r>
              <a:rPr lang="en-US" sz="1400" dirty="0" smtClean="0">
                <a:solidFill>
                  <a:sysClr val="windowText" lastClr="000000">
                    <a:hueOff val="0"/>
                    <a:satOff val="0"/>
                    <a:lumOff val="0"/>
                    <a:alphaOff val="0"/>
                  </a:sysClr>
                </a:solidFill>
                <a:latin typeface="Times New Roman" pitchFamily="18" charset="0"/>
                <a:cs typeface="Times New Roman" pitchFamily="18" charset="0"/>
              </a:rPr>
              <a:t>)</a:t>
            </a:r>
            <a:endParaRPr lang="en-US" sz="1400" dirty="0">
              <a:solidFill>
                <a:sysClr val="windowText" lastClr="000000">
                  <a:hueOff val="0"/>
                  <a:satOff val="0"/>
                  <a:lumOff val="0"/>
                  <a:alphaOff val="0"/>
                </a:sysClr>
              </a:solidFill>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p:txBody>
          <a:bodyPr/>
          <a:lstStyle/>
          <a:p>
            <a:r>
              <a:rPr lang="en-US" altLang="en-US" b="1" dirty="0" smtClean="0">
                <a:latin typeface="Times New Roman" pitchFamily="18" charset="0"/>
              </a:rPr>
              <a:t>Other SPL-related Topics</a:t>
            </a:r>
            <a:endParaRPr lang="en-US" altLang="en-US" dirty="0" smtClean="0"/>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le 2"/>
          <p:cNvSpPr>
            <a:spLocks noGrp="1"/>
          </p:cNvSpPr>
          <p:nvPr>
            <p:ph type="title"/>
          </p:nvPr>
        </p:nvSpPr>
        <p:spPr/>
        <p:txBody>
          <a:bodyPr/>
          <a:lstStyle/>
          <a:p>
            <a:r>
              <a:rPr lang="en-US" altLang="en-US" sz="3600" dirty="0" smtClean="0">
                <a:latin typeface="Times New Roman" pitchFamily="18" charset="0"/>
                <a:cs typeface="Times New Roman" pitchFamily="18" charset="0"/>
              </a:rPr>
              <a:t>Amount of Product SPL Files on </a:t>
            </a:r>
            <a:r>
              <a:rPr lang="en-US" altLang="en-US" sz="3600" dirty="0" err="1" smtClean="0">
                <a:latin typeface="Times New Roman" pitchFamily="18" charset="0"/>
                <a:cs typeface="Times New Roman" pitchFamily="18" charset="0"/>
              </a:rPr>
              <a:t>DailyMed</a:t>
            </a:r>
            <a:r>
              <a:rPr lang="en-US" altLang="en-US" sz="3600" dirty="0" smtClean="0">
                <a:latin typeface="Times New Roman" pitchFamily="18" charset="0"/>
                <a:cs typeface="Times New Roman" pitchFamily="18" charset="0"/>
              </a:rPr>
              <a:t> Dec. 2010 – Oct. 2013</a:t>
            </a:r>
          </a:p>
        </p:txBody>
      </p:sp>
      <p:graphicFrame>
        <p:nvGraphicFramePr>
          <p:cNvPr id="3" name="Content Placeholder 2" descr="A graph showing the growth of SPL files on DailyMed from December 2010 to October 2013. December 2010 - 18,000 labels. December 2011 - 32,000 labels. August 2012 - 40,000 labels. October 2013 - 56,000 labels." title="SPL Files on DailyMed"/>
          <p:cNvGraphicFramePr>
            <a:graphicFrameLocks noGrp="1"/>
          </p:cNvGraphicFramePr>
          <p:nvPr>
            <p:ph idx="1"/>
            <p:extLst>
              <p:ext uri="{D42A27DB-BD31-4B8C-83A1-F6EECF244321}">
                <p14:modId xmlns:p14="http://schemas.microsoft.com/office/powerpoint/2010/main" val="2531229739"/>
              </p:ext>
            </p:extLst>
          </p:nvPr>
        </p:nvGraphicFramePr>
        <p:xfrm>
          <a:off x="499410" y="1981200"/>
          <a:ext cx="8145179" cy="4525963"/>
        </p:xfrm>
        <a:graphic>
          <a:graphicData uri="http://schemas.openxmlformats.org/presentationml/2006/ole">
            <mc:AlternateContent xmlns:mc="http://schemas.openxmlformats.org/markup-compatibility/2006">
              <mc:Choice xmlns:v="urn:schemas-microsoft-com:vml" Requires="v">
                <p:oleObj spid="_x0000_s21514" r:id="rId3" imgW="8327858" imgH="4627265" progId="Excel.Sheet.8">
                  <p:embed/>
                </p:oleObj>
              </mc:Choice>
              <mc:Fallback>
                <p:oleObj r:id="rId3" imgW="8327858" imgH="4627265" progId="Excel.Sheet.8">
                  <p:embed/>
                  <p:pic>
                    <p:nvPicPr>
                      <p:cNvPr id="0" name="Content Placeholder 4"/>
                      <p:cNvPicPr>
                        <a:picLocks noGrp="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99410" y="1981200"/>
                        <a:ext cx="8145179"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p:txBody>
          <a:bodyPr/>
          <a:lstStyle/>
          <a:p>
            <a:r>
              <a:rPr lang="en-US" altLang="en-US" smtClean="0">
                <a:latin typeface="Times New Roman" pitchFamily="18" charset="0"/>
              </a:rPr>
              <a:t>Overview</a:t>
            </a:r>
          </a:p>
        </p:txBody>
      </p:sp>
      <p:sp>
        <p:nvSpPr>
          <p:cNvPr id="5123" name="Rectangle 3"/>
          <p:cNvSpPr>
            <a:spLocks noGrp="1" noChangeArrowheads="1"/>
          </p:cNvSpPr>
          <p:nvPr>
            <p:ph type="body" idx="1"/>
          </p:nvPr>
        </p:nvSpPr>
        <p:spPr/>
        <p:txBody>
          <a:bodyPr/>
          <a:lstStyle/>
          <a:p>
            <a:pPr>
              <a:buFontTx/>
              <a:buNone/>
            </a:pPr>
            <a:endParaRPr lang="en-US" altLang="en-US" dirty="0" smtClean="0">
              <a:latin typeface="Times New Roman" pitchFamily="18" charset="0"/>
            </a:endParaRPr>
          </a:p>
          <a:p>
            <a:r>
              <a:rPr lang="en-US" altLang="en-US" dirty="0" smtClean="0">
                <a:latin typeface="Times New Roman" pitchFamily="18" charset="0"/>
              </a:rPr>
              <a:t>Structured Product Labeling (SPL) Overview</a:t>
            </a:r>
          </a:p>
          <a:p>
            <a:r>
              <a:rPr lang="en-US" altLang="en-US" dirty="0" smtClean="0">
                <a:latin typeface="Times New Roman" pitchFamily="18" charset="0"/>
              </a:rPr>
              <a:t>Exchange of SPL Data</a:t>
            </a:r>
          </a:p>
          <a:p>
            <a:r>
              <a:rPr lang="en-US" altLang="en-US" dirty="0" smtClean="0">
                <a:latin typeface="Times New Roman" pitchFamily="18" charset="0"/>
              </a:rPr>
              <a:t>Indexing SPL Overview</a:t>
            </a:r>
          </a:p>
          <a:p>
            <a:r>
              <a:rPr lang="en-US" altLang="en-US" dirty="0" smtClean="0">
                <a:latin typeface="Times New Roman" pitchFamily="18" charset="0"/>
              </a:rPr>
              <a:t>Other SPL-related topics</a:t>
            </a:r>
          </a:p>
          <a:p>
            <a:endParaRPr lang="en-US" altLang="en-US" dirty="0" smtClean="0">
              <a:latin typeface="Times New Roman" pitchFamily="18" charset="0"/>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itle 2"/>
          <p:cNvSpPr>
            <a:spLocks noGrp="1"/>
          </p:cNvSpPr>
          <p:nvPr>
            <p:ph type="title"/>
          </p:nvPr>
        </p:nvSpPr>
        <p:spPr>
          <a:xfrm>
            <a:off x="381000" y="1143000"/>
            <a:ext cx="8229600" cy="1143000"/>
          </a:xfrm>
        </p:spPr>
        <p:txBody>
          <a:bodyPr/>
          <a:lstStyle/>
          <a:p>
            <a:r>
              <a:rPr lang="en-US" altLang="en-US" sz="4000" dirty="0" smtClean="0">
                <a:latin typeface="Times New Roman" pitchFamily="18" charset="0"/>
                <a:cs typeface="Times New Roman" pitchFamily="18" charset="0"/>
              </a:rPr>
              <a:t>Let’s Not Forget About the Animals</a:t>
            </a:r>
          </a:p>
        </p:txBody>
      </p:sp>
      <p:sp>
        <p:nvSpPr>
          <p:cNvPr id="22531" name="Text Placeholder 4"/>
          <p:cNvSpPr>
            <a:spLocks noGrp="1"/>
          </p:cNvSpPr>
          <p:nvPr>
            <p:ph type="body" sz="half" idx="2"/>
          </p:nvPr>
        </p:nvSpPr>
        <p:spPr>
          <a:xfrm>
            <a:off x="4648200" y="2362200"/>
            <a:ext cx="4038600" cy="3763963"/>
          </a:xfrm>
        </p:spPr>
        <p:txBody>
          <a:bodyPr/>
          <a:lstStyle/>
          <a:p>
            <a:r>
              <a:rPr lang="en-US" altLang="en-US" sz="2800" smtClean="0">
                <a:latin typeface="Times New Roman" pitchFamily="18" charset="0"/>
                <a:cs typeface="Times New Roman" pitchFamily="18" charset="0"/>
              </a:rPr>
              <a:t>In 2013, significant increase in Animal Drugs Product SPL Data </a:t>
            </a:r>
          </a:p>
          <a:p>
            <a:r>
              <a:rPr lang="en-US" altLang="en-US" sz="2800" smtClean="0">
                <a:latin typeface="Times New Roman" pitchFamily="18" charset="0"/>
                <a:cs typeface="Times New Roman" pitchFamily="18" charset="0"/>
              </a:rPr>
              <a:t>October 2012:  </a:t>
            </a:r>
            <a:r>
              <a:rPr lang="en-US" altLang="en-US" sz="2800" b="1" smtClean="0">
                <a:latin typeface="Times New Roman" pitchFamily="18" charset="0"/>
                <a:cs typeface="Times New Roman" pitchFamily="18" charset="0"/>
              </a:rPr>
              <a:t>2,505</a:t>
            </a:r>
            <a:r>
              <a:rPr lang="en-US" altLang="en-US" sz="2800" smtClean="0">
                <a:latin typeface="Times New Roman" pitchFamily="18" charset="0"/>
                <a:cs typeface="Times New Roman" pitchFamily="18" charset="0"/>
              </a:rPr>
              <a:t> NDC Package Codes</a:t>
            </a:r>
          </a:p>
          <a:p>
            <a:r>
              <a:rPr lang="en-US" altLang="en-US" sz="2800" smtClean="0">
                <a:latin typeface="Times New Roman" pitchFamily="18" charset="0"/>
                <a:cs typeface="Times New Roman" pitchFamily="18" charset="0"/>
              </a:rPr>
              <a:t>October 2013:  </a:t>
            </a:r>
            <a:r>
              <a:rPr lang="en-US" altLang="en-US" sz="2800" b="1" smtClean="0">
                <a:latin typeface="Times New Roman" pitchFamily="18" charset="0"/>
                <a:cs typeface="Times New Roman" pitchFamily="18" charset="0"/>
              </a:rPr>
              <a:t>4,253 </a:t>
            </a:r>
            <a:r>
              <a:rPr lang="en-US" altLang="en-US" sz="2800" smtClean="0">
                <a:latin typeface="Times New Roman" pitchFamily="18" charset="0"/>
                <a:cs typeface="Times New Roman" pitchFamily="18" charset="0"/>
              </a:rPr>
              <a:t>NDC Package Codes</a:t>
            </a:r>
          </a:p>
        </p:txBody>
      </p:sp>
      <p:pic>
        <p:nvPicPr>
          <p:cNvPr id="22532" name="Picture 2" descr="A photo of a veterinarian and a dog." title="Veterinarian"/>
          <p:cNvPicPr>
            <a:picLocks noGrp="1" noChangeAspect="1" noChangeArrowheads="1"/>
          </p:cNvPicPr>
          <p:nvPr>
            <p:ph sz="half" idx="1"/>
          </p:nvPr>
        </p:nvPicPr>
        <p:blipFill>
          <a:blip r:embed="rId2">
            <a:extLst>
              <a:ext uri="{28A0092B-C50C-407E-A947-70E740481C1C}">
                <a14:useLocalDpi xmlns:a14="http://schemas.microsoft.com/office/drawing/2010/main" val="0"/>
              </a:ext>
            </a:extLst>
          </a:blip>
          <a:srcRect/>
          <a:stretch>
            <a:fillRect/>
          </a:stretch>
        </p:blipFill>
        <p:spPr>
          <a:xfrm>
            <a:off x="952500" y="2514600"/>
            <a:ext cx="3048000" cy="3373438"/>
          </a:xfr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73" name="Rectangle 2"/>
          <p:cNvSpPr>
            <a:spLocks noGrp="1" noChangeArrowheads="1"/>
          </p:cNvSpPr>
          <p:nvPr>
            <p:ph type="title"/>
          </p:nvPr>
        </p:nvSpPr>
        <p:spPr/>
        <p:txBody>
          <a:bodyPr/>
          <a:lstStyle/>
          <a:p>
            <a:r>
              <a:rPr lang="en-US" altLang="en-US" dirty="0" smtClean="0">
                <a:latin typeface="Times New Roman" pitchFamily="18" charset="0"/>
              </a:rPr>
              <a:t>Collaboration</a:t>
            </a:r>
            <a:r>
              <a:rPr lang="en-US" altLang="en-US" dirty="0" smtClean="0"/>
              <a:t> </a:t>
            </a:r>
            <a:r>
              <a:rPr lang="en-US" altLang="en-US" dirty="0" smtClean="0">
                <a:latin typeface="Times New Roman" pitchFamily="18" charset="0"/>
              </a:rPr>
              <a:t>= SPL Success</a:t>
            </a:r>
          </a:p>
        </p:txBody>
      </p:sp>
      <p:pic>
        <p:nvPicPr>
          <p:cNvPr id="25" name="Content Placeholder 24" descr="A diagram showing the various agencies and organizations that play a role in the success of SPLs. Agencies and organizations include NCPDP, FDA, NLM, NCI, VA, drug companies, SPL Industry working groups, ASHP, HL7 RCRIM SPL Tech Team, and CMS." title="SPL Collaboration"/>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352675" y="2453481"/>
            <a:ext cx="4438650" cy="3581400"/>
          </a:xfrm>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p:txBody>
          <a:bodyPr/>
          <a:lstStyle/>
          <a:p>
            <a:r>
              <a:rPr lang="en-US" altLang="en-US" sz="4000" dirty="0" smtClean="0">
                <a:solidFill>
                  <a:schemeClr val="tx1"/>
                </a:solidFill>
                <a:latin typeface="Times New Roman" pitchFamily="18" charset="0"/>
              </a:rPr>
              <a:t>Stay Informed</a:t>
            </a:r>
          </a:p>
        </p:txBody>
      </p:sp>
      <p:sp>
        <p:nvSpPr>
          <p:cNvPr id="23555" name="Rectangle 3"/>
          <p:cNvSpPr>
            <a:spLocks noGrp="1" noChangeArrowheads="1"/>
          </p:cNvSpPr>
          <p:nvPr>
            <p:ph type="body" sz="half" idx="2"/>
          </p:nvPr>
        </p:nvSpPr>
        <p:spPr>
          <a:xfrm>
            <a:off x="533400" y="1828801"/>
            <a:ext cx="7924800" cy="1219200"/>
          </a:xfrm>
        </p:spPr>
        <p:txBody>
          <a:bodyPr/>
          <a:lstStyle/>
          <a:p>
            <a:r>
              <a:rPr lang="en-US" altLang="en-US" sz="2800" dirty="0" smtClean="0">
                <a:latin typeface="Times New Roman" pitchFamily="18" charset="0"/>
              </a:rPr>
              <a:t>FDA Data Standards Council website listserv</a:t>
            </a:r>
          </a:p>
          <a:p>
            <a:r>
              <a:rPr lang="en-US" altLang="en-US" sz="2400" dirty="0" smtClean="0">
                <a:latin typeface="Times New Roman" pitchFamily="18" charset="0"/>
                <a:hlinkClick r:id="rId2"/>
              </a:rPr>
              <a:t>http://www.fda.gov/ForIndustry/DataStandards/default.htm</a:t>
            </a:r>
            <a:endParaRPr lang="en-US" altLang="en-US" sz="2400" dirty="0" smtClean="0">
              <a:latin typeface="Times New Roman" pitchFamily="18" charset="0"/>
            </a:endParaRPr>
          </a:p>
        </p:txBody>
      </p:sp>
      <p:pic>
        <p:nvPicPr>
          <p:cNvPr id="6" name="FDA Website" descr="Screenshot image of the FDA website. To sign up for email updates to FDA Data Standards Counsil go to http://www.fda.gov/ForIndustry/DataStandards/default.htm." title="FDA Website"/>
          <p:cNvPicPr>
            <a:picLocks noGrp="1" noChangeAspect="1" noChangeArrowheads="1"/>
          </p:cNvPicPr>
          <p:nvPr>
            <p:ph sz="half" idx="1"/>
          </p:nvPr>
        </p:nvPicPr>
        <p:blipFill>
          <a:blip r:embed="rId3">
            <a:extLst>
              <a:ext uri="{28A0092B-C50C-407E-A947-70E740481C1C}">
                <a14:useLocalDpi xmlns:a14="http://schemas.microsoft.com/office/drawing/2010/main" val="0"/>
              </a:ext>
            </a:extLst>
          </a:blip>
          <a:srcRect/>
          <a:stretch>
            <a:fillRect/>
          </a:stretch>
        </p:blipFill>
        <p:spPr bwMode="auto">
          <a:xfrm>
            <a:off x="609600" y="3239218"/>
            <a:ext cx="7924800" cy="31615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ChangeArrowheads="1"/>
          </p:cNvSpPr>
          <p:nvPr>
            <p:ph type="title"/>
          </p:nvPr>
        </p:nvSpPr>
        <p:spPr>
          <a:xfrm>
            <a:off x="381000" y="838200"/>
            <a:ext cx="8229600" cy="914400"/>
          </a:xfrm>
        </p:spPr>
        <p:txBody>
          <a:bodyPr/>
          <a:lstStyle/>
          <a:p>
            <a:r>
              <a:rPr lang="en-US" altLang="en-US" sz="4000" dirty="0" smtClean="0">
                <a:solidFill>
                  <a:schemeClr val="tx1"/>
                </a:solidFill>
                <a:latin typeface="Times New Roman" pitchFamily="18" charset="0"/>
              </a:rPr>
              <a:t>SPL-related Questions</a:t>
            </a:r>
          </a:p>
        </p:txBody>
      </p:sp>
      <p:sp>
        <p:nvSpPr>
          <p:cNvPr id="24579" name="Rectangle 3"/>
          <p:cNvSpPr>
            <a:spLocks noGrp="1" noChangeArrowheads="1"/>
          </p:cNvSpPr>
          <p:nvPr>
            <p:ph type="body" idx="1"/>
          </p:nvPr>
        </p:nvSpPr>
        <p:spPr/>
        <p:txBody>
          <a:bodyPr/>
          <a:lstStyle/>
          <a:p>
            <a:r>
              <a:rPr lang="en-US" altLang="en-US" dirty="0" smtClean="0">
                <a:latin typeface="Times New Roman" pitchFamily="18" charset="0"/>
              </a:rPr>
              <a:t>SPL e-mail account (</a:t>
            </a:r>
            <a:r>
              <a:rPr lang="en-US" altLang="en-US" dirty="0" smtClean="0">
                <a:latin typeface="Times New Roman" pitchFamily="18" charset="0"/>
                <a:hlinkClick r:id="rId2"/>
              </a:rPr>
              <a:t>spl@fda.hhs.gov</a:t>
            </a:r>
            <a:r>
              <a:rPr lang="en-US" altLang="en-US" dirty="0" smtClean="0">
                <a:latin typeface="Times New Roman" pitchFamily="18" charset="0"/>
              </a:rPr>
              <a:t>)</a:t>
            </a: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1905000"/>
            <a:ext cx="7924800" cy="914400"/>
          </a:xfrm>
        </p:spPr>
        <p:txBody>
          <a:bodyPr/>
          <a:lstStyle/>
          <a:p>
            <a:pPr rtl="0" eaLnBrk="0" fontAlgn="base" hangingPunct="0"/>
            <a:r>
              <a:rPr lang="en-US" sz="3200" b="1" dirty="0" smtClean="0">
                <a:solidFill>
                  <a:srgbClr val="000000"/>
                </a:solidFill>
                <a:effectLst/>
                <a:latin typeface="Times New Roman"/>
                <a:cs typeface="Arial"/>
              </a:rPr>
              <a:t>Thank You</a:t>
            </a:r>
            <a:endParaRPr lang="en-US" dirty="0" smtClean="0">
              <a:effectLst/>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latin typeface="Times New Roman" pitchFamily="18" charset="0"/>
              </a:rPr>
              <a:t>SPL Overview</a:t>
            </a:r>
            <a:endParaRPr lang="en-US"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a:xfrm>
            <a:off x="609600" y="685800"/>
            <a:ext cx="7924800" cy="914400"/>
          </a:xfrm>
        </p:spPr>
        <p:txBody>
          <a:bodyPr/>
          <a:lstStyle/>
          <a:p>
            <a:r>
              <a:rPr lang="en-US" altLang="en-US" dirty="0" smtClean="0">
                <a:latin typeface="Times New Roman" pitchFamily="18" charset="0"/>
              </a:rPr>
              <a:t>SPL Standard</a:t>
            </a:r>
          </a:p>
        </p:txBody>
      </p:sp>
      <p:sp>
        <p:nvSpPr>
          <p:cNvPr id="7171" name="Rectangle 3"/>
          <p:cNvSpPr>
            <a:spLocks noGrp="1" noChangeArrowheads="1"/>
          </p:cNvSpPr>
          <p:nvPr>
            <p:ph type="body" idx="1"/>
          </p:nvPr>
        </p:nvSpPr>
        <p:spPr>
          <a:xfrm>
            <a:off x="457200" y="1447800"/>
            <a:ext cx="8229600" cy="5029200"/>
          </a:xfrm>
        </p:spPr>
        <p:txBody>
          <a:bodyPr/>
          <a:lstStyle/>
          <a:p>
            <a:pPr>
              <a:lnSpc>
                <a:spcPct val="80000"/>
              </a:lnSpc>
            </a:pPr>
            <a:endParaRPr lang="en-US" altLang="en-US" sz="2400" dirty="0" smtClean="0">
              <a:latin typeface="Times New Roman" pitchFamily="18" charset="0"/>
            </a:endParaRPr>
          </a:p>
          <a:p>
            <a:pPr>
              <a:lnSpc>
                <a:spcPct val="80000"/>
              </a:lnSpc>
            </a:pPr>
            <a:r>
              <a:rPr lang="en-US" altLang="en-US" sz="2400" dirty="0" smtClean="0">
                <a:latin typeface="Times New Roman" pitchFamily="18" charset="0"/>
              </a:rPr>
              <a:t>HL7 health and regulatory data international standard</a:t>
            </a:r>
          </a:p>
          <a:p>
            <a:pPr>
              <a:lnSpc>
                <a:spcPct val="80000"/>
              </a:lnSpc>
            </a:pPr>
            <a:r>
              <a:rPr lang="en-US" altLang="en-US" sz="2400" dirty="0" smtClean="0">
                <a:latin typeface="Times New Roman" pitchFamily="18" charset="0"/>
              </a:rPr>
              <a:t>Adopted by FDA</a:t>
            </a:r>
          </a:p>
          <a:p>
            <a:pPr>
              <a:lnSpc>
                <a:spcPct val="80000"/>
              </a:lnSpc>
            </a:pPr>
            <a:r>
              <a:rPr lang="en-US" altLang="en-US" sz="2400" dirty="0" smtClean="0">
                <a:latin typeface="Times New Roman" pitchFamily="18" charset="0"/>
              </a:rPr>
              <a:t>Exchange of product and facility information </a:t>
            </a:r>
          </a:p>
          <a:p>
            <a:pPr>
              <a:lnSpc>
                <a:spcPct val="80000"/>
              </a:lnSpc>
            </a:pPr>
            <a:r>
              <a:rPr lang="en-US" altLang="en-US" sz="2400" dirty="0" smtClean="0">
                <a:latin typeface="Times New Roman" pitchFamily="18" charset="0"/>
              </a:rPr>
              <a:t>FDA initiative to improve patient safety through better access to product information</a:t>
            </a:r>
            <a:endParaRPr lang="en-US" altLang="en-US" sz="2000" dirty="0" smtClean="0">
              <a:latin typeface="Times New Roman" pitchFamily="18" charset="0"/>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1"/>
          <p:cNvSpPr>
            <a:spLocks noGrp="1"/>
          </p:cNvSpPr>
          <p:nvPr>
            <p:ph type="title"/>
          </p:nvPr>
        </p:nvSpPr>
        <p:spPr/>
        <p:txBody>
          <a:bodyPr/>
          <a:lstStyle/>
          <a:p>
            <a:r>
              <a:rPr lang="en-US" altLang="en-US" dirty="0" smtClean="0">
                <a:latin typeface="Times New Roman" pitchFamily="18" charset="0"/>
                <a:cs typeface="Times New Roman" pitchFamily="18" charset="0"/>
              </a:rPr>
              <a:t>Components of Product SPL </a:t>
            </a:r>
          </a:p>
        </p:txBody>
      </p:sp>
      <p:sp>
        <p:nvSpPr>
          <p:cNvPr id="8195" name="Content Placeholder 2"/>
          <p:cNvSpPr>
            <a:spLocks noGrp="1"/>
          </p:cNvSpPr>
          <p:nvPr>
            <p:ph idx="1"/>
          </p:nvPr>
        </p:nvSpPr>
        <p:spPr/>
        <p:txBody>
          <a:bodyPr/>
          <a:lstStyle/>
          <a:p>
            <a:r>
              <a:rPr lang="en-US" altLang="en-US" sz="1800" smtClean="0">
                <a:latin typeface="Times New Roman" pitchFamily="18" charset="0"/>
                <a:cs typeface="Times New Roman" pitchFamily="18" charset="0"/>
              </a:rPr>
              <a:t>Content of Labeling</a:t>
            </a:r>
          </a:p>
          <a:p>
            <a:r>
              <a:rPr lang="en-US" altLang="en-US" sz="1800" smtClean="0">
                <a:latin typeface="Times New Roman" pitchFamily="18" charset="0"/>
                <a:cs typeface="Times New Roman" pitchFamily="18" charset="0"/>
              </a:rPr>
              <a:t>Product Data Elements</a:t>
            </a:r>
          </a:p>
          <a:p>
            <a:pPr lvl="1"/>
            <a:r>
              <a:rPr lang="en-US" altLang="en-US" sz="1800" smtClean="0">
                <a:latin typeface="Times New Roman" pitchFamily="18" charset="0"/>
                <a:cs typeface="Times New Roman" pitchFamily="18" charset="0"/>
              </a:rPr>
              <a:t>Product Name</a:t>
            </a:r>
          </a:p>
          <a:p>
            <a:pPr lvl="1"/>
            <a:r>
              <a:rPr lang="en-US" altLang="en-US" sz="1800" smtClean="0">
                <a:latin typeface="Times New Roman" pitchFamily="18" charset="0"/>
                <a:cs typeface="Times New Roman" pitchFamily="18" charset="0"/>
              </a:rPr>
              <a:t>Dosage Form</a:t>
            </a:r>
          </a:p>
          <a:p>
            <a:pPr lvl="1"/>
            <a:r>
              <a:rPr lang="en-US" altLang="en-US" sz="1800" smtClean="0">
                <a:latin typeface="Times New Roman" pitchFamily="18" charset="0"/>
                <a:cs typeface="Times New Roman" pitchFamily="18" charset="0"/>
              </a:rPr>
              <a:t>Route of Administration</a:t>
            </a:r>
          </a:p>
          <a:p>
            <a:pPr lvl="1"/>
            <a:r>
              <a:rPr lang="en-US" altLang="en-US" sz="1800" smtClean="0">
                <a:latin typeface="Times New Roman" pitchFamily="18" charset="0"/>
                <a:cs typeface="Times New Roman" pitchFamily="18" charset="0"/>
              </a:rPr>
              <a:t>Ingredient (active/inactive/adjuvant)</a:t>
            </a:r>
          </a:p>
          <a:p>
            <a:pPr lvl="1"/>
            <a:r>
              <a:rPr lang="en-US" altLang="en-US" sz="1800" smtClean="0">
                <a:latin typeface="Times New Roman" pitchFamily="18" charset="0"/>
                <a:cs typeface="Times New Roman" pitchFamily="18" charset="0"/>
              </a:rPr>
              <a:t>DEA Schedule</a:t>
            </a:r>
          </a:p>
          <a:p>
            <a:pPr lvl="1"/>
            <a:r>
              <a:rPr lang="en-US" altLang="en-US" sz="1800" smtClean="0">
                <a:latin typeface="Times New Roman" pitchFamily="18" charset="0"/>
                <a:cs typeface="Times New Roman" pitchFamily="18" charset="0"/>
              </a:rPr>
              <a:t>Product characteristics (color, shape, size, etc…)</a:t>
            </a:r>
          </a:p>
          <a:p>
            <a:pPr lvl="1">
              <a:buFontTx/>
              <a:buChar char="-"/>
            </a:pPr>
            <a:r>
              <a:rPr lang="en-US" altLang="en-US" sz="1800" smtClean="0">
                <a:latin typeface="Times New Roman" pitchFamily="18" charset="0"/>
                <a:cs typeface="Times New Roman" pitchFamily="18" charset="0"/>
              </a:rPr>
              <a:t>Packaging </a:t>
            </a:r>
          </a:p>
          <a:p>
            <a:pPr lvl="1">
              <a:buFontTx/>
              <a:buChar char="-"/>
            </a:pPr>
            <a:r>
              <a:rPr lang="en-US" altLang="en-US" sz="1800" smtClean="0">
                <a:latin typeface="Times New Roman" pitchFamily="18" charset="0"/>
                <a:cs typeface="Times New Roman" pitchFamily="18" charset="0"/>
              </a:rPr>
              <a:t>Marketing Information (category, status, start and end dates)</a:t>
            </a:r>
          </a:p>
          <a:p>
            <a:r>
              <a:rPr lang="en-US" altLang="en-US" sz="1800" smtClean="0">
                <a:latin typeface="Times New Roman" pitchFamily="18" charset="0"/>
                <a:cs typeface="Times New Roman" pitchFamily="18" charset="0"/>
              </a:rPr>
              <a:t>Representative samples of carton/container labels</a:t>
            </a:r>
          </a:p>
          <a:p>
            <a:r>
              <a:rPr lang="en-US" altLang="en-US" sz="1800" smtClean="0">
                <a:latin typeface="Times New Roman" pitchFamily="18" charset="0"/>
                <a:cs typeface="Times New Roman" pitchFamily="18" charset="0"/>
              </a:rPr>
              <a:t>Identity of distributor and manufacturer (may not be disclosed) of product </a:t>
            </a:r>
          </a:p>
          <a:p>
            <a:r>
              <a:rPr lang="en-US" altLang="en-US" sz="1800" smtClean="0">
                <a:latin typeface="Times New Roman" pitchFamily="18" charset="0"/>
                <a:cs typeface="Times New Roman" pitchFamily="18" charset="0"/>
              </a:rPr>
              <a:t>SPLIMAGE</a:t>
            </a: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2300" y="914400"/>
            <a:ext cx="7924800" cy="914400"/>
          </a:xfrm>
        </p:spPr>
        <p:txBody>
          <a:bodyPr/>
          <a:lstStyle/>
          <a:p>
            <a:r>
              <a:rPr lang="de-DE" altLang="en-US" b="1" dirty="0" smtClean="0">
                <a:solidFill>
                  <a:srgbClr val="080808"/>
                </a:solidFill>
                <a:latin typeface="Times New Roman" pitchFamily="18" charset="0"/>
                <a:cs typeface="Times New Roman" pitchFamily="18" charset="0"/>
              </a:rPr>
              <a:t>SPL Implementation Highlights</a:t>
            </a:r>
            <a:endParaRPr lang="en-US" dirty="0"/>
          </a:p>
        </p:txBody>
      </p:sp>
      <p:pic>
        <p:nvPicPr>
          <p:cNvPr id="4" name="Content Placeholder 3" descr="A timeline picture showing the highlights of SPL implementation. 2004 - Electronic Labeling Rule. 2005 - Human Drug &amp; Non-therapeutic Biologic - SPL eCoL. 2006 - Physician Labeling Rule. 2008 - Biologic Product SPL eCoL. 2009 - Animal &amp; Human Rx &amp; OTC Drug Listing. 2010 - Home Use Medical Device SPL CoL Pilot. 2011 - Pharmacologic Class Indexing SPL. 2013 - Billing Unit Indexing SPL." title="SPL Implementation Highlights"/>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457200" y="2034989"/>
            <a:ext cx="8229600" cy="3603811"/>
          </a:xfrm>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a:xfrm>
            <a:off x="609600" y="1295400"/>
            <a:ext cx="7924800" cy="914400"/>
          </a:xfrm>
        </p:spPr>
        <p:txBody>
          <a:bodyPr/>
          <a:lstStyle/>
          <a:p>
            <a:r>
              <a:rPr lang="en-US" altLang="en-US" b="1" dirty="0" smtClean="0">
                <a:latin typeface="Times New Roman" pitchFamily="18" charset="0"/>
              </a:rPr>
              <a:t>Exchange of SPL Data</a:t>
            </a:r>
            <a:endParaRPr lang="en-US" altLang="en-US" dirty="0" smtClean="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a:xfrm>
            <a:off x="533400" y="990600"/>
            <a:ext cx="8229600" cy="1143000"/>
          </a:xfrm>
        </p:spPr>
        <p:txBody>
          <a:bodyPr/>
          <a:lstStyle/>
          <a:p>
            <a:r>
              <a:rPr lang="en-US" altLang="en-US" sz="4000" dirty="0" smtClean="0">
                <a:latin typeface="Times New Roman" pitchFamily="18" charset="0"/>
              </a:rPr>
              <a:t>SPL Data Received for Entities</a:t>
            </a:r>
            <a:br>
              <a:rPr lang="en-US" altLang="en-US" sz="4000" dirty="0" smtClean="0">
                <a:latin typeface="Times New Roman" pitchFamily="18" charset="0"/>
              </a:rPr>
            </a:br>
            <a:r>
              <a:rPr lang="en-US" altLang="en-US" sz="4000" dirty="0" smtClean="0">
                <a:latin typeface="Times New Roman" pitchFamily="18" charset="0"/>
              </a:rPr>
              <a:t>Located in Over 80 Countries</a:t>
            </a:r>
          </a:p>
        </p:txBody>
      </p:sp>
      <p:sp>
        <p:nvSpPr>
          <p:cNvPr id="11267" name="Rectangle 5"/>
          <p:cNvSpPr>
            <a:spLocks noGrp="1" noChangeArrowheads="1"/>
          </p:cNvSpPr>
          <p:nvPr>
            <p:ph type="body" sz="half" idx="2"/>
          </p:nvPr>
        </p:nvSpPr>
        <p:spPr>
          <a:xfrm>
            <a:off x="4419600" y="2286000"/>
            <a:ext cx="4038600" cy="3992563"/>
          </a:xfrm>
        </p:spPr>
        <p:txBody>
          <a:bodyPr/>
          <a:lstStyle/>
          <a:p>
            <a:pPr marL="533400" indent="-533400">
              <a:lnSpc>
                <a:spcPct val="90000"/>
              </a:lnSpc>
            </a:pPr>
            <a:r>
              <a:rPr lang="en-US" altLang="en-US" sz="2400" dirty="0" smtClean="0">
                <a:latin typeface="Times New Roman" pitchFamily="18" charset="0"/>
              </a:rPr>
              <a:t>Owners/operators of drug establishments around the globe which commercially market drug products in the US register sites in SPL format.</a:t>
            </a:r>
          </a:p>
          <a:p>
            <a:pPr marL="533400" indent="-533400">
              <a:lnSpc>
                <a:spcPct val="90000"/>
              </a:lnSpc>
            </a:pPr>
            <a:r>
              <a:rPr lang="en-US" altLang="en-US" sz="2400" dirty="0" smtClean="0">
                <a:latin typeface="Times New Roman" pitchFamily="18" charset="0"/>
              </a:rPr>
              <a:t>SPL files are submitted for drug products manufactured at these facilities.</a:t>
            </a:r>
          </a:p>
        </p:txBody>
      </p:sp>
      <p:pic>
        <p:nvPicPr>
          <p:cNvPr id="11268" name="Picture 6" descr="Picture of Earth" title="Earth"/>
          <p:cNvPicPr>
            <a:picLocks noGrp="1" noChangeAspect="1" noChangeArrowheads="1"/>
          </p:cNvPicPr>
          <p:nvPr>
            <p:ph sz="half" idx="1"/>
          </p:nvPr>
        </p:nvPicPr>
        <p:blipFill>
          <a:blip r:embed="rId2">
            <a:extLst>
              <a:ext uri="{28A0092B-C50C-407E-A947-70E740481C1C}">
                <a14:useLocalDpi xmlns:a14="http://schemas.microsoft.com/office/drawing/2010/main" val="0"/>
              </a:ext>
            </a:extLst>
          </a:blip>
          <a:srcRect/>
          <a:stretch>
            <a:fillRect/>
          </a:stretch>
        </p:blipFill>
        <p:spPr>
          <a:xfrm>
            <a:off x="1219200" y="2590800"/>
            <a:ext cx="2819400" cy="2819400"/>
          </a:xfr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 name="Rectangle 2"/>
          <p:cNvSpPr>
            <a:spLocks noGrp="1" noChangeArrowheads="1"/>
          </p:cNvSpPr>
          <p:nvPr>
            <p:ph type="title"/>
          </p:nvPr>
        </p:nvSpPr>
        <p:spPr/>
        <p:txBody>
          <a:bodyPr/>
          <a:lstStyle/>
          <a:p>
            <a:r>
              <a:rPr lang="en-US" altLang="en-US" sz="4000" dirty="0" smtClean="0">
                <a:solidFill>
                  <a:schemeClr val="tx1"/>
                </a:solidFill>
                <a:latin typeface="Times New Roman" pitchFamily="18" charset="0"/>
              </a:rPr>
              <a:t>Exchanging SPL Data</a:t>
            </a:r>
          </a:p>
        </p:txBody>
      </p:sp>
      <p:pic>
        <p:nvPicPr>
          <p:cNvPr id="5" name="Content Placeholder 4" descr="Diagram showing the exchange cycle of SPL data. SPL data are exchanged between the FDA, the NLM, and Industry/Innovators/Repackers." title="Exchanging SPL Data"/>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090737" y="2143919"/>
            <a:ext cx="4962525" cy="4200525"/>
          </a:xfrm>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1_Default Design">
  <a:themeElements>
    <a:clrScheme name="1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Default Desig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916</TotalTime>
  <Words>535</Words>
  <Application>Microsoft Office PowerPoint</Application>
  <PresentationFormat>On-screen Show (4:3)</PresentationFormat>
  <Paragraphs>130</Paragraphs>
  <Slides>24</Slides>
  <Notes>1</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24</vt:i4>
      </vt:variant>
    </vt:vector>
  </HeadingPairs>
  <TitlesOfParts>
    <vt:vector size="26" baseType="lpstr">
      <vt:lpstr>1_Default Design</vt:lpstr>
      <vt:lpstr>Microsoft Excel 97-2003 Worksheet</vt:lpstr>
      <vt:lpstr>Structured Product Labeling Overview</vt:lpstr>
      <vt:lpstr>Overview</vt:lpstr>
      <vt:lpstr>SPL Overview</vt:lpstr>
      <vt:lpstr>SPL Standard</vt:lpstr>
      <vt:lpstr>Components of Product SPL </vt:lpstr>
      <vt:lpstr>SPL Implementation Highlights</vt:lpstr>
      <vt:lpstr>Exchange of SPL Data</vt:lpstr>
      <vt:lpstr>SPL Data Received for Entities Located in Over 80 Countries</vt:lpstr>
      <vt:lpstr>Exchanging SPL Data</vt:lpstr>
      <vt:lpstr>DailyMed</vt:lpstr>
      <vt:lpstr>Types of SPL Product  Data Currently Exchanged</vt:lpstr>
      <vt:lpstr>SPL Data Flow</vt:lpstr>
      <vt:lpstr>Consumer Access to Up-to-Date  Product Information</vt:lpstr>
      <vt:lpstr>Indexing SPL Overview</vt:lpstr>
      <vt:lpstr>Indexing SPL</vt:lpstr>
      <vt:lpstr>Pharmacologic Class Indexing SPL</vt:lpstr>
      <vt:lpstr>Billing Unit Indexing SPL</vt:lpstr>
      <vt:lpstr>Other SPL-related Topics</vt:lpstr>
      <vt:lpstr>Amount of Product SPL Files on DailyMed Dec. 2010 – Oct. 2013</vt:lpstr>
      <vt:lpstr>Let’s Not Forget About the Animals</vt:lpstr>
      <vt:lpstr>Collaboration = SPL Success</vt:lpstr>
      <vt:lpstr>Stay Informed</vt:lpstr>
      <vt:lpstr>SPL-related Questions</vt:lpstr>
      <vt:lpstr>Thank You</vt:lpstr>
    </vt:vector>
  </TitlesOfParts>
  <Company>FDA</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Structured Product Labeling Overview</dc:title>
  <dc:creator>FDA</dc:creator>
  <cp:lastModifiedBy>NLM01792342TEST</cp:lastModifiedBy>
  <cp:revision>154</cp:revision>
  <dcterms:created xsi:type="dcterms:W3CDTF">2010-08-27T14:55:03Z</dcterms:created>
  <dcterms:modified xsi:type="dcterms:W3CDTF">2013-11-05T12:58:23Z</dcterms:modified>
  <cp:category>Structured Product Labeling Overview</cp:category>
</cp:coreProperties>
</file>