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303" r:id="rId2"/>
    <p:sldId id="305" r:id="rId3"/>
    <p:sldId id="304" r:id="rId4"/>
    <p:sldId id="296" r:id="rId5"/>
    <p:sldId id="276" r:id="rId6"/>
    <p:sldId id="258" r:id="rId7"/>
    <p:sldId id="268" r:id="rId8"/>
    <p:sldId id="306" r:id="rId9"/>
    <p:sldId id="313" r:id="rId10"/>
    <p:sldId id="277" r:id="rId11"/>
    <p:sldId id="272" r:id="rId12"/>
    <p:sldId id="299" r:id="rId13"/>
    <p:sldId id="301" r:id="rId14"/>
    <p:sldId id="307" r:id="rId15"/>
    <p:sldId id="309" r:id="rId16"/>
    <p:sldId id="310" r:id="rId17"/>
    <p:sldId id="308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86369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890ECD3B-D277-4C21-8BF6-00921A421850}" type="datetimeFigureOut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0701FA44-2B95-42CB-8E76-93E6A1915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53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24C583E-073B-4862-8E78-4C14A061778A}" type="datetimeFigureOut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68A5D99-9BA9-4C72-8DAA-D922610C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8A5D99-9BA9-4C72-8DAA-D922610CCB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37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Hahneman – System 1 thinking</a:t>
            </a:r>
          </a:p>
          <a:p>
            <a:r>
              <a:rPr lang="en-US" altLang="en-US" smtClean="0">
                <a:ea typeface="ＭＳ Ｐゴシック" pitchFamily="34" charset="-128"/>
              </a:rPr>
              <a:t>2009 – planning meeting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D3B484-B1BC-4A63-AF30-E53B301D11F9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Hahneman – System 1 thinking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8FE88D-EF9C-4500-B72E-18C10CAD5024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8A5D99-9BA9-4C72-8DAA-D922610CCB7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3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Hahneman – System 1 thinking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5E7127-FFF8-4BB3-8956-28BB7078DF15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CA79C1-9BD5-45B2-92B1-C3D8A63D439A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DD3634-FBEE-4564-914E-1450E6F0D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11E9-0893-4937-B3FB-DDAE42D3FC55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8BA7-9B83-47D9-952E-36D5F352D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BCE3F-0C96-42EE-959A-3EAFC19C19EA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83FF6-30FB-46EF-875D-3A6CDB74E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79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5D9F-DC83-430D-9B52-A981209C6D3A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1363-B495-46F9-B1F4-630C4E706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211A18-F06D-48C2-AFDD-BBC80AD6C66A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D3A65C-2E03-462B-AC10-2709850EB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5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17CB-331E-4E2F-B991-9F0DA8108609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3E88-099A-4AD0-B8B6-4D444807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8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3DBF-5303-42DC-B24F-3087EF355110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970F-2A97-4D30-85E1-3F501BE9E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4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570FD-A95A-4493-8673-85CEAC762465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D0A37-26BE-4B7E-ACCF-196ACED44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8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9FB9E-F373-4760-9A08-902B17F3C68B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53E53-7D39-4F8E-97ED-4B5804229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1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2D33F-9DCD-4841-95CC-C6E94E471DF7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1AF8D-490C-4954-B270-36DABF9E7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9FFA27-C38F-4293-9322-BC462BF3E9F0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E45DB-F365-4A17-9376-118E4F9E3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86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DCFF7B61-CF74-4A9A-8618-4EF704B48B1A}" type="datetime1">
              <a:rPr lang="en-US" altLang="en-US"/>
              <a:pPr>
                <a:defRPr/>
              </a:pPr>
              <a:t>11/6/2013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75B56D8E-2F41-42C3-BEB0-13C6B997F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3" r:id="rId2"/>
    <p:sldLayoutId id="2147483908" r:id="rId3"/>
    <p:sldLayoutId id="2147483904" r:id="rId4"/>
    <p:sldLayoutId id="2147483905" r:id="rId5"/>
    <p:sldLayoutId id="2147483909" r:id="rId6"/>
    <p:sldLayoutId id="2147483910" r:id="rId7"/>
    <p:sldLayoutId id="2147483911" r:id="rId8"/>
    <p:sldLayoutId id="2147483912" r:id="rId9"/>
    <p:sldLayoutId id="2147483906" r:id="rId10"/>
    <p:sldLayoutId id="21474839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limage@medicosconsultants.com" TargetMode="External"/><Relationship Id="rId2" Type="http://schemas.openxmlformats.org/officeDocument/2006/relationships/hyperlink" Target="http://splimage.nlm.nih.go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ximage.nlm.nih.gov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yoo@mail.nih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yoo@mail.nih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limage.nlm.nih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ximage.nlm.nih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733800"/>
            <a:ext cx="71628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C3PI: Computational Photography Project for Pill Identification</a:t>
            </a:r>
            <a:br>
              <a:rPr lang="en-US" altLang="en-US" dirty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858000" cy="685800"/>
          </a:xfrm>
        </p:spPr>
        <p:txBody>
          <a:bodyPr/>
          <a:lstStyle/>
          <a:p>
            <a:pPr eaLnBrk="1" hangingPunct="1"/>
            <a:r>
              <a:rPr lang="en-US" sz="7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SPLIMAGE: OHPCC Imaging Support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7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Terry </a:t>
            </a:r>
            <a:r>
              <a:rPr lang="en-US" sz="7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Yoo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7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OHPCC/LHNCBC/NLM/NIH/DHHS/USA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7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October 28, </a:t>
            </a:r>
            <a:r>
              <a:rPr lang="en-US" sz="700" b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2013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675"/>
            <a:ext cx="7924800" cy="478472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ea typeface="ＭＳ Ｐゴシック" pitchFamily="34" charset="-128"/>
              </a:rPr>
              <a:t>Segmented Composed C3PI Reference Images for HPCC Project</a:t>
            </a: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000" dirty="0" smtClean="0">
                <a:ea typeface="ＭＳ Ｐゴシック" pitchFamily="34" charset="-128"/>
              </a:rPr>
              <a:t>Other C3PI Image Uses:</a:t>
            </a:r>
          </a:p>
          <a:p>
            <a:pPr lvl="1" eaLnBrk="1" hangingPunct="1"/>
            <a:r>
              <a:rPr lang="en-US" altLang="en-US" sz="1800" dirty="0" smtClean="0">
                <a:ea typeface="ＭＳ Ｐゴシック" pitchFamily="34" charset="-128"/>
              </a:rPr>
              <a:t>FDA SPLIMAGE</a:t>
            </a:r>
          </a:p>
          <a:p>
            <a:pPr lvl="1" eaLnBrk="1" hangingPunct="1"/>
            <a:r>
              <a:rPr lang="en-US" altLang="en-US" sz="1800" dirty="0" err="1" smtClean="0">
                <a:ea typeface="ＭＳ Ｐゴシック" pitchFamily="34" charset="-128"/>
              </a:rPr>
              <a:t>DailyMed</a:t>
            </a:r>
            <a:r>
              <a:rPr lang="en-US" altLang="en-US" sz="1800" dirty="0" smtClean="0">
                <a:ea typeface="ＭＳ Ｐゴシック" pitchFamily="34" charset="-128"/>
              </a:rPr>
              <a:t>, PubMed Health, </a:t>
            </a:r>
            <a:r>
              <a:rPr lang="fr-FR" altLang="en-US" sz="1800" dirty="0" err="1" smtClean="0">
                <a:ea typeface="ＭＳ Ｐゴシック" pitchFamily="34" charset="-128"/>
              </a:rPr>
              <a:t>Medline</a:t>
            </a:r>
            <a:r>
              <a:rPr lang="fr-FR" altLang="en-US" sz="1800" dirty="0" smtClean="0">
                <a:ea typeface="ＭＳ Ｐゴシック" pitchFamily="34" charset="-128"/>
              </a:rPr>
              <a:t> Plus </a:t>
            </a:r>
            <a:r>
              <a:rPr lang="fr-FR" altLang="en-US" sz="1800" dirty="0" err="1" smtClean="0">
                <a:ea typeface="ＭＳ Ｐゴシック" pitchFamily="34" charset="-128"/>
              </a:rPr>
              <a:t>Drugs</a:t>
            </a:r>
            <a:r>
              <a:rPr lang="fr-FR" altLang="en-US" sz="1800" dirty="0" smtClean="0">
                <a:ea typeface="ＭＳ Ｐゴシック" pitchFamily="34" charset="-128"/>
              </a:rPr>
              <a:t>, </a:t>
            </a:r>
            <a:r>
              <a:rPr lang="fr-FR" altLang="en-US" sz="1800" dirty="0" err="1" smtClean="0">
                <a:ea typeface="ＭＳ Ｐゴシック" pitchFamily="34" charset="-128"/>
              </a:rPr>
              <a:t>Herbs</a:t>
            </a:r>
            <a:r>
              <a:rPr lang="fr-FR" altLang="en-US" sz="1800" dirty="0" smtClean="0">
                <a:ea typeface="ＭＳ Ｐゴシック" pitchFamily="34" charset="-128"/>
              </a:rPr>
              <a:t> &amp; </a:t>
            </a:r>
            <a:r>
              <a:rPr lang="fr-FR" altLang="en-US" sz="1800" dirty="0" err="1" smtClean="0">
                <a:ea typeface="ＭＳ Ｐゴシック" pitchFamily="34" charset="-128"/>
              </a:rPr>
              <a:t>Supplements</a:t>
            </a:r>
            <a:r>
              <a:rPr lang="fr-FR" altLang="en-US" sz="1800" dirty="0" smtClean="0">
                <a:ea typeface="ＭＳ Ｐゴシック" pitchFamily="34" charset="-128"/>
              </a:rPr>
              <a:t>, </a:t>
            </a:r>
            <a:r>
              <a:rPr lang="fr-FR" altLang="en-US" sz="1800" dirty="0" err="1" smtClean="0">
                <a:ea typeface="ＭＳ Ｐゴシック" pitchFamily="34" charset="-128"/>
              </a:rPr>
              <a:t>Medline</a:t>
            </a:r>
            <a:r>
              <a:rPr lang="fr-FR" altLang="en-US" sz="1800" dirty="0" smtClean="0">
                <a:ea typeface="ＭＳ Ｐゴシック" pitchFamily="34" charset="-128"/>
              </a:rPr>
              <a:t> Plus </a:t>
            </a:r>
            <a:r>
              <a:rPr lang="fr-FR" altLang="en-US" sz="1800" dirty="0" err="1" smtClean="0">
                <a:ea typeface="ＭＳ Ｐゴシック" pitchFamily="34" charset="-128"/>
              </a:rPr>
              <a:t>Connect</a:t>
            </a:r>
            <a:r>
              <a:rPr lang="fr-FR" altLang="en-US" sz="1800" dirty="0" smtClean="0">
                <a:ea typeface="ＭＳ Ｐゴシック" pitchFamily="34" charset="-128"/>
              </a:rPr>
              <a:t> (NCBI)</a:t>
            </a:r>
            <a:r>
              <a:rPr lang="en-US" altLang="en-US" sz="1800" dirty="0" smtClean="0">
                <a:ea typeface="ＭＳ Ｐゴシック" pitchFamily="34" charset="-128"/>
              </a:rPr>
              <a:t>, Pillbox, etc.</a:t>
            </a:r>
          </a:p>
          <a:p>
            <a:pPr lvl="1" eaLnBrk="1" hangingPunct="1"/>
            <a:r>
              <a:rPr lang="en-US" altLang="en-US" sz="1800" dirty="0" smtClean="0">
                <a:ea typeface="ＭＳ Ｐゴシック" pitchFamily="34" charset="-128"/>
              </a:rPr>
              <a:t>Imaging Research</a:t>
            </a:r>
          </a:p>
          <a:p>
            <a:pPr lvl="1" eaLnBrk="1" hangingPunct="1"/>
            <a:r>
              <a:rPr lang="en-US" altLang="en-US" sz="1800" dirty="0" smtClean="0">
                <a:ea typeface="ＭＳ Ｐゴシック" pitchFamily="34" charset="-128"/>
              </a:rPr>
              <a:t>Public Interest and Commercial Uses</a:t>
            </a:r>
          </a:p>
        </p:txBody>
      </p:sp>
      <p:pic>
        <p:nvPicPr>
          <p:cNvPr id="2" name="Picture 1" descr="A collection of three segmented composed C3PI reference images." title="Segmented Composed C3PI Reference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743825" cy="1990725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>
                <a:ea typeface="ＭＳ Ｐゴシック" pitchFamily="34" charset="-128"/>
              </a:rPr>
              <a:t>C3PI: Reference Images for HPCC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~2,000 Available SPLIMAGE Files</a:t>
            </a:r>
          </a:p>
        </p:txBody>
      </p:sp>
      <p:pic>
        <p:nvPicPr>
          <p:cNvPr id="3" name="Content Placeholder 2" descr="SPLIMAGE files of four different drugs. " title="Sample SPLIMAGE files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199592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SPLIMAGE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33800" cy="493776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a typeface="+mn-ea"/>
              </a:rPr>
              <a:t>Designed for C3PI Participating Firms</a:t>
            </a:r>
          </a:p>
          <a:p>
            <a:pPr>
              <a:defRPr/>
            </a:pPr>
            <a:endParaRPr lang="en-US" sz="8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SPLIMAGE files available for direct download</a:t>
            </a:r>
          </a:p>
          <a:p>
            <a:pPr>
              <a:defRPr/>
            </a:pPr>
            <a:endParaRPr lang="en-US" sz="8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URL: </a:t>
            </a:r>
            <a:r>
              <a:rPr lang="en-US" sz="1600" dirty="0" smtClean="0">
                <a:ea typeface="+mn-ea"/>
                <a:hlinkClick r:id="rId2"/>
              </a:rPr>
              <a:t>http://splimage.nlm.nih.gov/</a:t>
            </a:r>
            <a:endParaRPr lang="en-US" sz="1600" dirty="0" smtClean="0">
              <a:ea typeface="+mn-ea"/>
            </a:endParaRPr>
          </a:p>
          <a:p>
            <a:pPr>
              <a:defRPr/>
            </a:pPr>
            <a:endParaRPr lang="en-US" sz="800" dirty="0">
              <a:ea typeface="+mn-ea"/>
            </a:endParaRPr>
          </a:p>
          <a:p>
            <a:pPr>
              <a:defRPr/>
            </a:pPr>
            <a:r>
              <a:rPr lang="en-US" sz="1600" dirty="0" smtClean="0">
                <a:ea typeface="+mn-ea"/>
              </a:rPr>
              <a:t>For Login Information Please Contact:</a:t>
            </a:r>
          </a:p>
          <a:p>
            <a:pPr>
              <a:defRPr/>
            </a:pPr>
            <a:r>
              <a:rPr lang="en-US" sz="1400" dirty="0" smtClean="0">
                <a:ea typeface="+mn-ea"/>
                <a:hlinkClick r:id="rId3"/>
              </a:rPr>
              <a:t>splimage@medicosconsultants.com</a:t>
            </a:r>
            <a:endParaRPr lang="en-US" sz="1400" dirty="0" smtClean="0">
              <a:ea typeface="+mn-ea"/>
            </a:endParaRPr>
          </a:p>
          <a:p>
            <a:pPr marL="274638" lvl="1" indent="0">
              <a:buFont typeface="Wingdings 3" pitchFamily="18" charset="2"/>
              <a:buNone/>
              <a:defRPr/>
            </a:pPr>
            <a:endParaRPr lang="en-US" sz="400" dirty="0">
              <a:ea typeface="+mn-ea"/>
            </a:endParaRPr>
          </a:p>
          <a:p>
            <a:pPr marL="274638" lvl="1" indent="0">
              <a:buFont typeface="Wingdings 3" pitchFamily="18" charset="2"/>
              <a:buNone/>
              <a:defRPr/>
            </a:pPr>
            <a:r>
              <a:rPr lang="en-US" sz="1300" dirty="0" smtClean="0">
                <a:ea typeface="+mn-ea"/>
              </a:rPr>
              <a:t>Medicos Consultants LLC</a:t>
            </a:r>
          </a:p>
          <a:p>
            <a:pPr marL="274638" lvl="1" indent="0">
              <a:buFont typeface="Wingdings 3" pitchFamily="18" charset="2"/>
              <a:buNone/>
              <a:defRPr/>
            </a:pPr>
            <a:r>
              <a:rPr lang="en-US" sz="1300" dirty="0" smtClean="0">
                <a:ea typeface="+mn-ea"/>
              </a:rPr>
              <a:t>400 East Pratt Street, Suite 800</a:t>
            </a:r>
          </a:p>
          <a:p>
            <a:pPr marL="274638" lvl="1" indent="0">
              <a:buFont typeface="Wingdings 3" pitchFamily="18" charset="2"/>
              <a:buNone/>
              <a:defRPr/>
            </a:pPr>
            <a:r>
              <a:rPr lang="en-US" sz="1300" dirty="0" smtClean="0">
                <a:ea typeface="+mn-ea"/>
              </a:rPr>
              <a:t>Baltimore, MD 21202</a:t>
            </a:r>
          </a:p>
          <a:p>
            <a:pPr marL="274638" lvl="1" indent="0">
              <a:buFont typeface="Wingdings 3" pitchFamily="18" charset="2"/>
              <a:buNone/>
              <a:defRPr/>
            </a:pPr>
            <a:r>
              <a:rPr lang="en-US" sz="1300" dirty="0" smtClean="0">
                <a:ea typeface="+mn-ea"/>
              </a:rPr>
              <a:t>Tel: (443) 759-3283</a:t>
            </a:r>
          </a:p>
        </p:txBody>
      </p:sp>
      <p:pic>
        <p:nvPicPr>
          <p:cNvPr id="20487" name="Picture 7" descr="Screenshot image of the SPLIMAGE portal website." title="SPLIMAGE Port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443074" cy="45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RxImageAccess</a:t>
            </a:r>
            <a:r>
              <a:rPr lang="en-US" altLang="en-US" dirty="0" smtClean="0">
                <a:ea typeface="ＭＳ Ｐゴシック" pitchFamily="34" charset="-128"/>
              </a:rPr>
              <a:t>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ea typeface="+mn-ea"/>
              </a:rPr>
              <a:t>Public Access </a:t>
            </a:r>
            <a:r>
              <a:rPr lang="en-US" sz="2000" dirty="0" err="1" smtClean="0">
                <a:ea typeface="+mn-ea"/>
              </a:rPr>
              <a:t>RESTful</a:t>
            </a:r>
            <a:r>
              <a:rPr lang="en-US" sz="2000" dirty="0" smtClean="0">
                <a:ea typeface="+mn-ea"/>
              </a:rPr>
              <a:t> API</a:t>
            </a:r>
          </a:p>
          <a:p>
            <a:pPr marL="274638" lvl="1" indent="0">
              <a:buFont typeface="Wingdings 3" pitchFamily="18" charset="2"/>
              <a:buNone/>
              <a:defRPr/>
            </a:pPr>
            <a:endParaRPr lang="en-US" sz="8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URL: </a:t>
            </a:r>
            <a:r>
              <a:rPr lang="en-US" sz="1600" dirty="0" smtClean="0">
                <a:ea typeface="+mn-ea"/>
                <a:hlinkClick r:id="rId2"/>
              </a:rPr>
              <a:t>http://rximage.nlm.nih.gov/</a:t>
            </a:r>
            <a:endParaRPr lang="en-US" sz="1600" dirty="0" smtClean="0">
              <a:ea typeface="+mn-ea"/>
            </a:endParaRPr>
          </a:p>
          <a:p>
            <a:pPr>
              <a:defRPr/>
            </a:pPr>
            <a:endParaRPr lang="en-US" sz="800" dirty="0" smtClean="0">
              <a:ea typeface="+mn-ea"/>
            </a:endParaRPr>
          </a:p>
          <a:p>
            <a:pPr lvl="1">
              <a:defRPr/>
            </a:pPr>
            <a:r>
              <a:rPr lang="en-US" sz="1300" dirty="0" smtClean="0">
                <a:ea typeface="+mn-ea"/>
              </a:rPr>
              <a:t>1,961 OSDF Imaged Products</a:t>
            </a:r>
          </a:p>
          <a:p>
            <a:pPr lvl="1">
              <a:defRPr/>
            </a:pPr>
            <a:r>
              <a:rPr lang="en-US" sz="1300" dirty="0" smtClean="0">
                <a:ea typeface="+mn-ea"/>
              </a:rPr>
              <a:t>2 Layouts per Product</a:t>
            </a:r>
          </a:p>
          <a:p>
            <a:pPr lvl="1">
              <a:defRPr/>
            </a:pPr>
            <a:r>
              <a:rPr lang="en-US" sz="1300" dirty="0" smtClean="0">
                <a:ea typeface="+mn-ea"/>
              </a:rPr>
              <a:t>6 Image File Sizes per Layout </a:t>
            </a:r>
          </a:p>
          <a:p>
            <a:pPr lvl="1">
              <a:defRPr/>
            </a:pPr>
            <a:r>
              <a:rPr lang="en-US" sz="1300" dirty="0" smtClean="0">
                <a:ea typeface="+mn-ea"/>
              </a:rPr>
              <a:t>Support for Multiple Applications</a:t>
            </a:r>
          </a:p>
          <a:p>
            <a:pPr lvl="1">
              <a:defRPr/>
            </a:pPr>
            <a:r>
              <a:rPr lang="en-US" sz="1300" dirty="0" smtClean="0">
                <a:ea typeface="+mn-ea"/>
              </a:rPr>
              <a:t>Support for Multiple Screen Sizes and Devices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en-US" sz="800" dirty="0" smtClean="0">
              <a:ea typeface="+mn-ea"/>
            </a:endParaRPr>
          </a:p>
          <a:p>
            <a:pPr>
              <a:defRPr/>
            </a:pPr>
            <a:r>
              <a:rPr lang="fr-FR" sz="2000" dirty="0" err="1" smtClean="0">
                <a:ea typeface="+mn-ea"/>
              </a:rPr>
              <a:t>Resources</a:t>
            </a:r>
            <a:r>
              <a:rPr lang="fr-FR" sz="2000" dirty="0" smtClean="0">
                <a:ea typeface="+mn-ea"/>
              </a:rPr>
              <a:t> </a:t>
            </a:r>
            <a:r>
              <a:rPr lang="fr-FR" sz="2000" dirty="0" err="1" smtClean="0">
                <a:ea typeface="+mn-ea"/>
              </a:rPr>
              <a:t>Paths</a:t>
            </a:r>
            <a:r>
              <a:rPr lang="fr-FR" sz="2000" dirty="0" smtClean="0">
                <a:ea typeface="+mn-ea"/>
              </a:rPr>
              <a:t> </a:t>
            </a:r>
          </a:p>
          <a:p>
            <a:pPr lvl="1">
              <a:defRPr/>
            </a:pPr>
            <a:r>
              <a:rPr lang="fr-FR" sz="1700" dirty="0" smtClean="0">
                <a:ea typeface="+mn-ea"/>
              </a:rPr>
              <a:t>Image Collections</a:t>
            </a:r>
          </a:p>
          <a:p>
            <a:pPr lvl="1">
              <a:defRPr/>
            </a:pPr>
            <a:r>
              <a:rPr lang="fr-FR" sz="1700" dirty="0" smtClean="0">
                <a:ea typeface="+mn-ea"/>
              </a:rPr>
              <a:t>/</a:t>
            </a:r>
            <a:r>
              <a:rPr lang="fr-FR" sz="1700" dirty="0" err="1" smtClean="0">
                <a:ea typeface="+mn-ea"/>
              </a:rPr>
              <a:t>rxnav</a:t>
            </a:r>
            <a:endParaRPr lang="fr-FR" sz="1700" dirty="0" smtClean="0">
              <a:ea typeface="+mn-ea"/>
            </a:endParaRPr>
          </a:p>
          <a:p>
            <a:pPr lvl="1">
              <a:defRPr/>
            </a:pPr>
            <a:r>
              <a:rPr lang="fr-FR" sz="1700" dirty="0" smtClean="0">
                <a:ea typeface="+mn-ea"/>
              </a:rPr>
              <a:t>/</a:t>
            </a:r>
            <a:r>
              <a:rPr lang="fr-FR" sz="1700" dirty="0" err="1" smtClean="0">
                <a:ea typeface="+mn-ea"/>
              </a:rPr>
              <a:t>rxbase</a:t>
            </a:r>
            <a:endParaRPr lang="fr-FR" sz="1700" dirty="0" smtClean="0">
              <a:ea typeface="+mn-ea"/>
            </a:endParaRPr>
          </a:p>
        </p:txBody>
      </p:sp>
      <p:pic>
        <p:nvPicPr>
          <p:cNvPr id="4" name="Content Placeholder 3" descr="Screenshot images of the RxImage API and a drug image file." title="RxImage API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29" y="1216025"/>
            <a:ext cx="4006167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Where are we going?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2013-2014…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Update the Federal Register notice with new instructions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Engage sponsors, redistributors, and manufacturers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Open a new photographic laboratory within NIH/NLM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Launch a computer vision challenge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Frequently asked questions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How fast/soon?  Approximately 100 products per month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What is our target?  How many products?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Estimate of approximately 11,000 oral solid dosage formulations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Estimate that 2,000 to 5,000 products comprise 90% of prescriptions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How can manufacturers participate?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My e-mail address?  – </a:t>
            </a:r>
            <a:r>
              <a:rPr lang="en-US" altLang="en-US" dirty="0" smtClean="0">
                <a:ea typeface="ＭＳ Ｐゴシック" pitchFamily="34" charset="-128"/>
                <a:hlinkClick r:id="rId3"/>
              </a:rPr>
              <a:t>tyoo@mail.nih.gov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C3PI: Test/Query Images</a:t>
            </a:r>
          </a:p>
        </p:txBody>
      </p:sp>
      <p:pic>
        <p:nvPicPr>
          <p:cNvPr id="6" name="Picture 4" descr="Screenshot image of the software used to test/query C3PI." title="C3PI Test/Query Image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33464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C3PI: Test/Query Imaging Rig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29000" cy="4937760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ea typeface="ＭＳ Ｐゴシック" pitchFamily="34" charset="-128"/>
              </a:rPr>
              <a:t>7+ Illumination Sources</a:t>
            </a:r>
          </a:p>
          <a:p>
            <a:pPr lvl="1" eaLnBrk="1" hangingPunct="1"/>
            <a:r>
              <a:rPr lang="en-US" altLang="en-US" sz="1200" dirty="0" smtClean="0">
                <a:ea typeface="ＭＳ Ｐゴシック" pitchFamily="34" charset="-128"/>
              </a:rPr>
              <a:t>2800K to 6500K</a:t>
            </a:r>
          </a:p>
          <a:p>
            <a:pPr lvl="1" eaLnBrk="1" hangingPunct="1"/>
            <a:r>
              <a:rPr lang="en-US" altLang="en-US" sz="1400" dirty="0" smtClean="0">
                <a:ea typeface="ＭＳ Ｐゴシック" pitchFamily="34" charset="-128"/>
              </a:rPr>
              <a:t>Fluorescent</a:t>
            </a:r>
          </a:p>
          <a:p>
            <a:pPr lvl="1" eaLnBrk="1" hangingPunct="1"/>
            <a:r>
              <a:rPr lang="en-US" altLang="en-US" sz="1400" dirty="0" smtClean="0">
                <a:ea typeface="ＭＳ Ｐゴシック" pitchFamily="34" charset="-128"/>
              </a:rPr>
              <a:t>Incandescent</a:t>
            </a:r>
          </a:p>
          <a:p>
            <a:pPr lvl="1" eaLnBrk="1" hangingPunct="1"/>
            <a:r>
              <a:rPr lang="en-US" altLang="en-US" sz="1400" dirty="0" smtClean="0">
                <a:ea typeface="ＭＳ Ｐゴシック" pitchFamily="34" charset="-128"/>
              </a:rPr>
              <a:t>LED</a:t>
            </a:r>
          </a:p>
          <a:p>
            <a:pPr lvl="1" eaLnBrk="1" hangingPunct="1"/>
            <a:r>
              <a:rPr lang="en-US" altLang="en-US" sz="1400" dirty="0" smtClean="0">
                <a:ea typeface="ＭＳ Ｐゴシック" pitchFamily="34" charset="-128"/>
              </a:rPr>
              <a:t>CFC</a:t>
            </a:r>
          </a:p>
          <a:p>
            <a:pPr lvl="1" eaLnBrk="1" hangingPunct="1"/>
            <a:r>
              <a:rPr lang="en-US" altLang="en-US" sz="1400" dirty="0" smtClean="0">
                <a:ea typeface="ＭＳ Ｐゴシック" pitchFamily="34" charset="-128"/>
              </a:rPr>
              <a:t>Direct, Indirect &amp; Diffusion Filter</a:t>
            </a:r>
          </a:p>
          <a:p>
            <a:pPr lvl="1" eaLnBrk="1" hangingPunct="1"/>
            <a:endParaRPr lang="en-US" altLang="en-US" sz="3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1600" dirty="0" smtClean="0">
                <a:ea typeface="ＭＳ Ｐゴシック" pitchFamily="34" charset="-128"/>
              </a:rPr>
              <a:t>14+ Camera Types</a:t>
            </a:r>
          </a:p>
          <a:p>
            <a:pPr lvl="1" eaLnBrk="1" hangingPunct="1"/>
            <a:r>
              <a:rPr lang="en-US" altLang="en-US" sz="1200" dirty="0" smtClean="0">
                <a:ea typeface="ＭＳ Ｐゴシック" pitchFamily="34" charset="-128"/>
              </a:rPr>
              <a:t>3MP to 16MP Sensors</a:t>
            </a:r>
          </a:p>
          <a:p>
            <a:pPr lvl="1" eaLnBrk="1" hangingPunct="1"/>
            <a:r>
              <a:rPr lang="en-US" altLang="en-US" sz="1200" dirty="0" smtClean="0">
                <a:ea typeface="ＭＳ Ｐゴシック" pitchFamily="34" charset="-128"/>
              </a:rPr>
              <a:t>Mobile Phones</a:t>
            </a:r>
          </a:p>
          <a:p>
            <a:pPr lvl="1" eaLnBrk="1" hangingPunct="1"/>
            <a:r>
              <a:rPr lang="en-US" altLang="en-US" sz="1200" dirty="0" smtClean="0">
                <a:ea typeface="ＭＳ Ｐゴシック" pitchFamily="34" charset="-128"/>
              </a:rPr>
              <a:t>Consumer Grade Cameras</a:t>
            </a:r>
          </a:p>
          <a:p>
            <a:pPr lvl="1" eaLnBrk="1" hangingPunct="1"/>
            <a:r>
              <a:rPr lang="en-US" altLang="en-US" sz="1200" dirty="0" smtClean="0">
                <a:ea typeface="ＭＳ Ｐゴシック" pitchFamily="34" charset="-128"/>
              </a:rPr>
              <a:t>Web Cameras</a:t>
            </a:r>
          </a:p>
          <a:p>
            <a:pPr lvl="1" eaLnBrk="1" hangingPunct="1"/>
            <a:r>
              <a:rPr lang="en-US" altLang="en-US" sz="1200" dirty="0" smtClean="0">
                <a:ea typeface="ＭＳ Ｐゴシック" pitchFamily="34" charset="-128"/>
              </a:rPr>
              <a:t>Tethered and Independent Camera Support</a:t>
            </a:r>
          </a:p>
          <a:p>
            <a:pPr lvl="1" eaLnBrk="1" hangingPunct="1"/>
            <a:endParaRPr lang="en-US" altLang="en-US" sz="1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1600" dirty="0" smtClean="0">
                <a:ea typeface="ＭＳ Ｐゴシック" pitchFamily="34" charset="-128"/>
              </a:rPr>
              <a:t>50+ Background Types</a:t>
            </a:r>
          </a:p>
          <a:p>
            <a:pPr eaLnBrk="1" hangingPunct="1"/>
            <a:r>
              <a:rPr lang="en-US" altLang="en-US" sz="1600" dirty="0" smtClean="0">
                <a:ea typeface="ＭＳ Ｐゴシック" pitchFamily="34" charset="-128"/>
              </a:rPr>
              <a:t>Rotating Specimen Table</a:t>
            </a:r>
          </a:p>
          <a:p>
            <a:pPr eaLnBrk="1" hangingPunct="1"/>
            <a:r>
              <a:rPr lang="en-US" altLang="en-US" sz="1600" dirty="0" smtClean="0">
                <a:ea typeface="ＭＳ Ｐゴシック" pitchFamily="34" charset="-128"/>
              </a:rPr>
              <a:t>HD Video Capture</a:t>
            </a:r>
          </a:p>
        </p:txBody>
      </p:sp>
      <p:pic>
        <p:nvPicPr>
          <p:cNvPr id="3" name="Content Placeholder 2" descr="Collection of photos of the imaging laboratory used to conduct test/query imaging." title="C3PI Test/Query Imaging Ri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5093028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Contact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>
              <a:buFont typeface="Wingdings 3" charset="0"/>
              <a:buChar char=""/>
              <a:defRPr/>
            </a:pPr>
            <a:endParaRPr lang="en-US" dirty="0" smtClean="0"/>
          </a:p>
          <a:p>
            <a:pPr marL="0" indent="0" algn="ctr">
              <a:buFont typeface="Wingdings 3" charset="0"/>
              <a:buNone/>
              <a:defRPr/>
            </a:pPr>
            <a:endParaRPr lang="en-US" sz="9600" dirty="0" smtClean="0">
              <a:latin typeface="+mj-lt"/>
            </a:endParaRPr>
          </a:p>
          <a:p>
            <a:pPr marL="0" indent="0" algn="ctr">
              <a:buFont typeface="Wingdings 3" charset="0"/>
              <a:buNone/>
              <a:defRPr/>
            </a:pPr>
            <a:r>
              <a:rPr lang="en-US" sz="4800" dirty="0" smtClean="0">
                <a:latin typeface="+mj-lt"/>
                <a:hlinkClick r:id="rId2"/>
              </a:rPr>
              <a:t>tyoo@mail.nih.gov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What is C3PI?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Why Images?  A visionary/research perspective</a:t>
            </a:r>
          </a:p>
          <a:p>
            <a:pPr marL="274638" lvl="1" indent="0">
              <a:buFont typeface="Wingdings 3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A new primary form of communication</a:t>
            </a:r>
          </a:p>
          <a:p>
            <a:pPr marL="274638" lvl="1" indent="0">
              <a:buFont typeface="Wingdings 3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Why C3PI?</a:t>
            </a:r>
          </a:p>
          <a:p>
            <a:pPr marL="0" indent="0">
              <a:buFont typeface="Wingdings 3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History</a:t>
            </a:r>
          </a:p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2000 – A suggestion from Alvin Marcelo</a:t>
            </a:r>
          </a:p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2004 – A collaboration with NLM/HPCC, NLM/SIS, VA</a:t>
            </a:r>
          </a:p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2009 – A partnership with FDA, NLM/SIS, NLM/HPCC</a:t>
            </a:r>
          </a:p>
          <a:p>
            <a:pPr marL="274638" lvl="1" indent="0"/>
            <a:r>
              <a:rPr lang="en-US" altLang="en-US" dirty="0" smtClean="0">
                <a:ea typeface="ＭＳ Ｐゴシック" pitchFamily="34" charset="-128"/>
              </a:rPr>
              <a:t>Stakeholder interests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Standardized/Structured data acquisition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Promoting online access to drug information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Exploring image-based communication, search, and distribution</a:t>
            </a:r>
          </a:p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2011 – HPCC assumed the primary data acquisition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SPLIMAGE Production : Q/C Processing</a:t>
            </a:r>
          </a:p>
        </p:txBody>
      </p:sp>
      <p:pic>
        <p:nvPicPr>
          <p:cNvPr id="4" name="Content Placeholder 3" descr="Collection of photos of the stages to create a C3PI file. The multi-stage and quality controlled processing starts with a pill. An image of the pill is captured by a high quality camera. The image is the calibrated and composited into a C3PI file along with a SPLIMAGE file." title="C3PI File Q/C Process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506"/>
            <a:ext cx="8229600" cy="478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C3PI: Reference Images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RAW Images: </a:t>
            </a:r>
            <a:r>
              <a:rPr lang="en-US" altLang="en-US" dirty="0" err="1" smtClean="0">
                <a:ea typeface="ＭＳ Ｐゴシック" pitchFamily="34" charset="-128"/>
              </a:rPr>
              <a:t>sRGB</a:t>
            </a:r>
            <a:r>
              <a:rPr lang="en-US" altLang="en-US" dirty="0" smtClean="0">
                <a:ea typeface="ＭＳ Ｐゴシック" pitchFamily="34" charset="-128"/>
              </a:rPr>
              <a:t> Canon &amp; Adobe RGB</a:t>
            </a:r>
          </a:p>
        </p:txBody>
      </p:sp>
      <p:pic>
        <p:nvPicPr>
          <p:cNvPr id="9" name="Picture 1" descr="This is a sample of a RAW image of a Zovirax 800 pill." title="RAW Image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553200" cy="437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C3PI-SPLIMAGE: Reference Imaging Rig</a:t>
            </a:r>
          </a:p>
        </p:txBody>
      </p:sp>
      <p:pic>
        <p:nvPicPr>
          <p:cNvPr id="13316" name="Content Placeholder 2" descr="Photo of the imaging laboratory where high resolution photos of pills are taken." title="C3PI-SPLIMAGE Ri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0" y="1235075"/>
            <a:ext cx="745490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C3PI-SPLIMAGE: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Reference Rig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19600" cy="4937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21.1 MP Full-Frame SLR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Remote Camera Controllers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Macro-Calibration Card [</a:t>
            </a:r>
            <a:r>
              <a:rPr lang="en-US" altLang="en-US" sz="1900" dirty="0" err="1" smtClean="0">
                <a:ea typeface="ＭＳ Ｐゴシック" pitchFamily="34" charset="-128"/>
              </a:rPr>
              <a:t>ver</a:t>
            </a:r>
            <a:r>
              <a:rPr lang="en-US" altLang="en-US" sz="1900" dirty="0" smtClean="0">
                <a:ea typeface="ＭＳ Ｐゴシック" pitchFamily="34" charset="-128"/>
              </a:rPr>
              <a:t> 2.3]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Cross-Polarizer Apparatus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Inline Color Calibration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err="1" smtClean="0">
                <a:ea typeface="ＭＳ Ｐゴシック" pitchFamily="34" charset="-128"/>
              </a:rPr>
              <a:t>Whibal</a:t>
            </a:r>
            <a:r>
              <a:rPr lang="en-US" altLang="en-US" sz="1200" baseline="80000" dirty="0" smtClean="0">
                <a:ea typeface="ＭＳ Ｐゴシック" pitchFamily="34" charset="-128"/>
              </a:rPr>
              <a:t>®</a:t>
            </a:r>
            <a:r>
              <a:rPr lang="en-US" altLang="en-US" sz="1900" dirty="0" smtClean="0">
                <a:ea typeface="ＭＳ Ｐゴシック" pitchFamily="34" charset="-128"/>
              </a:rPr>
              <a:t> &amp; Kodak Gray Calibration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Automated Sizing,  Aspect and Specimen Registration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Multiple Gobo Channels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Floating Specimen Stage</a:t>
            </a:r>
          </a:p>
        </p:txBody>
      </p:sp>
      <p:pic>
        <p:nvPicPr>
          <p:cNvPr id="8" name="Picture 3" descr="Close up photo of the camera, lighting, and platform used to photograph pill images." title="C3PI-SPLIMAGE Rig Close Up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24" y="1216025"/>
            <a:ext cx="3364376" cy="50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Imaging Laboratory Supports Multiple Locations: FDA, NLM &amp; Off-Site Facility</a:t>
            </a:r>
          </a:p>
        </p:txBody>
      </p:sp>
      <p:pic>
        <p:nvPicPr>
          <p:cNvPr id="3" name="Content Placeholder 2" descr="Photos of various locations that support the imaging laboratory. Photos include pharmacies, an FDA facility, and the NLM." title="Imaging Laboratory Locations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8969"/>
            <a:ext cx="8229600" cy="477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Where are we now?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March 2012 – SPLIMAGE specification created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July 2012 – Meeting of the SPL Working group at NLM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Release of 144 SPL images to participating companies/sponsors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July 2013 – Online launch of </a:t>
            </a:r>
            <a:r>
              <a:rPr lang="en-US" altLang="en-US" dirty="0" smtClean="0">
                <a:ea typeface="ＭＳ Ｐゴシック" pitchFamily="34" charset="-128"/>
                <a:hlinkClick r:id="rId3"/>
              </a:rPr>
              <a:t>http://splimage.nlm.nih.gov</a:t>
            </a:r>
            <a:r>
              <a:rPr lang="en-US" altLang="en-US" dirty="0" smtClean="0">
                <a:ea typeface="ＭＳ Ｐゴシック" pitchFamily="34" charset="-128"/>
              </a:rPr>
              <a:t> (repository website) and </a:t>
            </a:r>
            <a:r>
              <a:rPr lang="en-US" altLang="en-US" dirty="0" smtClean="0">
                <a:ea typeface="ＭＳ Ｐゴシック" pitchFamily="34" charset="-128"/>
                <a:hlinkClick r:id="rId4"/>
              </a:rPr>
              <a:t>http://rximage.nlm.nih.gov</a:t>
            </a:r>
            <a:r>
              <a:rPr lang="en-US" altLang="en-US" dirty="0" smtClean="0">
                <a:ea typeface="ＭＳ Ｐゴシック" pitchFamily="34" charset="-128"/>
              </a:rPr>
              <a:t> (API)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September 2013 – </a:t>
            </a:r>
            <a:r>
              <a:rPr lang="en-US" altLang="en-US" dirty="0" err="1" smtClean="0">
                <a:ea typeface="ＭＳ Ｐゴシック" pitchFamily="34" charset="-128"/>
              </a:rPr>
              <a:t>Recompetition</a:t>
            </a:r>
            <a:r>
              <a:rPr lang="en-US" altLang="en-US" dirty="0" smtClean="0">
                <a:ea typeface="ＭＳ Ｐゴシック" pitchFamily="34" charset="-128"/>
              </a:rPr>
              <a:t> of the data acquisition contract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October 2013 – over 2000 SPLIMAGE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C3PI-SPLIMAGE: Image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91000" cy="493776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Current C3PI Collection Size: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2,288 Solid Dosage Products</a:t>
            </a:r>
            <a:endParaRPr lang="en-US" sz="1800" dirty="0" smtClean="0">
              <a:ea typeface="+mn-ea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sz="100" dirty="0" smtClean="0">
              <a:ea typeface="+mn-ea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30,200  Reference Images</a:t>
            </a:r>
            <a:endParaRPr lang="en-US" sz="1300" dirty="0" smtClean="0">
              <a:ea typeface="+mn-ea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33,299  Test/Query Images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2,288  HD Video Files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2,026  SPLIMAGE Files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sz="1300" dirty="0" smtClean="0">
              <a:ea typeface="+mn-ea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70,483  Processed, Segmented Images &amp; Files Delivered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sz="1300" dirty="0" smtClean="0">
              <a:ea typeface="+mn-ea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Multiple Color Domain Spaces [Adobe RGB, Canon </a:t>
            </a:r>
            <a:r>
              <a:rPr lang="en-US" dirty="0" err="1" smtClean="0">
                <a:ea typeface="+mn-ea"/>
              </a:rPr>
              <a:t>sRGB</a:t>
            </a:r>
            <a:r>
              <a:rPr lang="en-US" dirty="0" smtClean="0">
                <a:ea typeface="+mn-ea"/>
              </a:rPr>
              <a:t>]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Projected C3PI Archive: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320,000 Image &amp; HD Video Files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14,000+ Solid Dosage Products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15+ Terabytes of Image Data</a:t>
            </a:r>
          </a:p>
        </p:txBody>
      </p:sp>
      <p:pic>
        <p:nvPicPr>
          <p:cNvPr id="6" name="Content Placeholder 5" descr="Two images. On top is a screenshot image of a software program used to process images. On the bottom is a photo of the computer system and monitors used to collect images.&#10;" title="Image collections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77" y="1216025"/>
            <a:ext cx="4024033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15490</TotalTime>
  <Words>615</Words>
  <Application>Microsoft Office PowerPoint</Application>
  <PresentationFormat>On-screen Show (4:3)</PresentationFormat>
  <Paragraphs>154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C3PI: Computational Photography Project for Pill Identification </vt:lpstr>
      <vt:lpstr>What is C3PI?</vt:lpstr>
      <vt:lpstr>SPLIMAGE Production : Q/C Processing</vt:lpstr>
      <vt:lpstr>C3PI: Reference Images</vt:lpstr>
      <vt:lpstr>C3PI-SPLIMAGE: Reference Imaging Rig</vt:lpstr>
      <vt:lpstr>C3PI-SPLIMAGE: Reference Rig</vt:lpstr>
      <vt:lpstr>Imaging Laboratory Supports Multiple Locations: FDA, NLM &amp; Off-Site Facility</vt:lpstr>
      <vt:lpstr>Where are we now?</vt:lpstr>
      <vt:lpstr>C3PI-SPLIMAGE: Image Collections</vt:lpstr>
      <vt:lpstr>C3PI: Reference Images for HPCC Project</vt:lpstr>
      <vt:lpstr>~2,000 Available SPLIMAGE Files</vt:lpstr>
      <vt:lpstr>SPLIMAGE Portal</vt:lpstr>
      <vt:lpstr>RxImageAccess API</vt:lpstr>
      <vt:lpstr>Where are we going?</vt:lpstr>
      <vt:lpstr>C3PI: Test/Query Images</vt:lpstr>
      <vt:lpstr>C3PI: Test/Query Imaging Rig</vt:lpstr>
      <vt:lpstr>Contact</vt:lpstr>
    </vt:vector>
  </TitlesOfParts>
  <Company>NLM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SPLIMAGE: OHPCC Imaging Support</dc:title>
  <dc:subject>SPLIMAGE</dc:subject>
  <dc:creator>OHPCC</dc:creator>
  <cp:lastModifiedBy>NLM01792342TEST</cp:lastModifiedBy>
  <cp:revision>204</cp:revision>
  <dcterms:created xsi:type="dcterms:W3CDTF">2011-03-29T19:56:32Z</dcterms:created>
  <dcterms:modified xsi:type="dcterms:W3CDTF">2013-11-06T14:33:05Z</dcterms:modified>
</cp:coreProperties>
</file>