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1360" r:id="rId2"/>
    <p:sldId id="567" r:id="rId3"/>
    <p:sldId id="1401" r:id="rId4"/>
    <p:sldId id="1446" r:id="rId5"/>
    <p:sldId id="1390" r:id="rId6"/>
    <p:sldId id="783" r:id="rId7"/>
    <p:sldId id="1378" r:id="rId8"/>
    <p:sldId id="784" r:id="rId9"/>
    <p:sldId id="785" r:id="rId10"/>
    <p:sldId id="1380" r:id="rId11"/>
    <p:sldId id="1391" r:id="rId12"/>
    <p:sldId id="1393" r:id="rId13"/>
    <p:sldId id="1400" r:id="rId14"/>
    <p:sldId id="1404" r:id="rId15"/>
    <p:sldId id="1405" r:id="rId16"/>
    <p:sldId id="1403" r:id="rId17"/>
    <p:sldId id="1398" r:id="rId18"/>
    <p:sldId id="1397" r:id="rId19"/>
    <p:sldId id="1447" r:id="rId20"/>
    <p:sldId id="1402" r:id="rId21"/>
    <p:sldId id="1363" r:id="rId22"/>
    <p:sldId id="1364" r:id="rId23"/>
    <p:sldId id="1414" r:id="rId24"/>
    <p:sldId id="1366" r:id="rId25"/>
    <p:sldId id="1371" r:id="rId26"/>
    <p:sldId id="1373" r:id="rId27"/>
    <p:sldId id="1365" r:id="rId28"/>
    <p:sldId id="1370" r:id="rId29"/>
    <p:sldId id="1367" r:id="rId30"/>
    <p:sldId id="1374" r:id="rId31"/>
    <p:sldId id="1388" r:id="rId32"/>
    <p:sldId id="1466" r:id="rId33"/>
    <p:sldId id="1409" r:id="rId34"/>
    <p:sldId id="1451" r:id="rId35"/>
    <p:sldId id="1425" r:id="rId36"/>
    <p:sldId id="1417" r:id="rId37"/>
    <p:sldId id="1419" r:id="rId38"/>
    <p:sldId id="1426" r:id="rId39"/>
    <p:sldId id="1429" r:id="rId40"/>
    <p:sldId id="1452" r:id="rId41"/>
    <p:sldId id="1448" r:id="rId42"/>
    <p:sldId id="1449" r:id="rId43"/>
    <p:sldId id="1383" r:id="rId44"/>
    <p:sldId id="1382" r:id="rId45"/>
    <p:sldId id="1389" r:id="rId46"/>
    <p:sldId id="1384" r:id="rId47"/>
    <p:sldId id="1372" r:id="rId48"/>
    <p:sldId id="1385" r:id="rId49"/>
    <p:sldId id="1453" r:id="rId50"/>
    <p:sldId id="1454" r:id="rId51"/>
    <p:sldId id="1455" r:id="rId52"/>
    <p:sldId id="1456" r:id="rId53"/>
    <p:sldId id="1457" r:id="rId54"/>
    <p:sldId id="1458" r:id="rId55"/>
    <p:sldId id="1459" r:id="rId56"/>
    <p:sldId id="1438" r:id="rId57"/>
    <p:sldId id="1422" r:id="rId58"/>
    <p:sldId id="1463" r:id="rId59"/>
    <p:sldId id="1461" r:id="rId60"/>
    <p:sldId id="1465" r:id="rId61"/>
    <p:sldId id="1462" r:id="rId62"/>
    <p:sldId id="1460" r:id="rId63"/>
    <p:sldId id="1439" r:id="rId64"/>
    <p:sldId id="1415" r:id="rId65"/>
    <p:sldId id="1408" r:id="rId66"/>
    <p:sldId id="299" r:id="rId67"/>
    <p:sldId id="1436" r:id="rId68"/>
    <p:sldId id="270" r:id="rId69"/>
    <p:sldId id="276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1F1"/>
    <a:srgbClr val="FFFFC6"/>
    <a:srgbClr val="FFFFFF"/>
    <a:srgbClr val="E2F7E2"/>
    <a:srgbClr val="CDF2CE"/>
    <a:srgbClr val="C4F4C3"/>
    <a:srgbClr val="90D99F"/>
    <a:srgbClr val="FADEDF"/>
    <a:srgbClr val="FFFFC1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75" autoAdjust="0"/>
    <p:restoredTop sz="92390"/>
  </p:normalViewPr>
  <p:slideViewPr>
    <p:cSldViewPr snapToGrid="0" snapToObjects="1">
      <p:cViewPr varScale="1">
        <p:scale>
          <a:sx n="97" d="100"/>
          <a:sy n="97" d="100"/>
        </p:scale>
        <p:origin x="568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10/18/22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6C65C-BB50-8441-A848-20914CC9E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8015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10/18/22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0F7CC-E99A-9B4E-A466-3BF0E5F47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2763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BLAST/tutorial/Altschul-1.html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D0EE2-EEEC-A048-98CA-5EC51ACBD85A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22E3DA-2862-F448-7BC6-D6E366BA2D7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1172518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0C4469-6C23-227C-AD17-DC2950D5940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140881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40D44-7840-CBE0-680D-4FE909358E9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2664094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3F301-3FE3-0A35-D24A-431A4D6FB0E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3842548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9B95F-2F29-DFD6-DC84-21297731087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198447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18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5314A-4ACB-0722-6E06-D43F70AD434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449826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19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D28BC-3586-2703-C449-586DED82302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3215353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4C47B-EE81-FC92-B606-718E881CB77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3141968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/>
              <a:t>RID: </a:t>
            </a:r>
            <a:r>
              <a:rPr lang="en-US" b="0" i="0">
                <a:solidFill>
                  <a:srgbClr val="5B616B"/>
                </a:solidFill>
                <a:effectLst/>
                <a:latin typeface="Source Sans Pro" panose="020B0503030403020204" pitchFamily="34" charset="0"/>
              </a:rPr>
              <a:t>KDKJ8CGW013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3B1DB-9632-B29E-DC47-970BBC977AD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2920952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F8BAB-6186-FA69-F6F1-A448E2A5603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15960948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/>
              <a:t>RID: </a:t>
            </a:r>
            <a:r>
              <a:rPr lang="en-US" b="0" i="0">
                <a:solidFill>
                  <a:srgbClr val="5B616B"/>
                </a:solidFill>
                <a:effectLst/>
                <a:latin typeface="Source Sans Pro" panose="020B0503030403020204" pitchFamily="34" charset="0"/>
              </a:rPr>
              <a:t>KNWN00VF016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24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1D3B7-7D6F-7F41-0B65-E54557019E2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500369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A3D55A-8C9E-8B00-96CF-49F8B2233F8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1661137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25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47C2AD-5DC4-87C3-090E-ADB837AA392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21071700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26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5BF8BF-987E-329C-2091-F29C0459EC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11306550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32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06E1F-9466-3EAA-C67D-EA69FE3E478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3178569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33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CE7F8-5EA9-18BE-14A8-21D59957B21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3172708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34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AE725C-48B8-1E37-C94D-60E74BD06A9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14561796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RID: KDZFCU19013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36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822F2-A066-D56E-958E-2FB06472DDB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35650636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KEEXM4TW013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38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A4CE-D61E-9466-94D3-04804FF79F6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37252459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KDZFCU19013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39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7B22E-CF05-C5C5-73DD-E617F6D6ED1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30137390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KDZFCU19013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40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412C0-8BE6-35CD-FAC4-60317D47B7F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20781519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RID: KP0CKH3J016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42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A4EB77-CB1C-130E-608B-839B87DC381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4112142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32075C6-83BC-C346-B9F7-E58CFF7AC8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A98F0B-E8CC-3E4A-9FDC-DCC1503B974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041410" name="Rectangle 2">
            <a:extLst>
              <a:ext uri="{FF2B5EF4-FFF2-40B4-BE49-F238E27FC236}">
                <a16:creationId xmlns:a16="http://schemas.microsoft.com/office/drawing/2014/main" id="{DDFBF3C5-D0EF-2C4A-A977-F7A344364E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725" y="795338"/>
            <a:ext cx="6132513" cy="3449637"/>
          </a:xfrm>
          <a:ln/>
        </p:spPr>
      </p:sp>
      <p:sp>
        <p:nvSpPr>
          <p:cNvPr id="1041411" name="Rectangle 3">
            <a:extLst>
              <a:ext uri="{FF2B5EF4-FFF2-40B4-BE49-F238E27FC236}">
                <a16:creationId xmlns:a16="http://schemas.microsoft.com/office/drawing/2014/main" id="{8387CC8A-607F-3441-A5B7-FF1760F55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2475"/>
            <a:ext cx="5365750" cy="4341813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F7BB6E-D6EB-6991-E17D-70249B36319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4354857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43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61EA7-449B-5774-1D7C-FF6D45C3C7D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5777212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44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38E2C-FC63-B0AB-B698-C626153C93A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34977130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Query: great white shark (Carcharodon carcharias (taxid:13397)); </a:t>
            </a:r>
            <a:r>
              <a:rPr lang="en-US" b="0"/>
              <a:t>KVFM4C5G013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45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E2B6E-7DD8-4E4A-2B7E-9A55CB2EEBF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9006090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46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9EFB3-0E8A-8F34-9D72-4EF999DC8C2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6457583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RID: KH01AEZ2016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48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CC41-2A46-B6E3-CE6D-7273DFD1188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16225185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RID: KPB37W15013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50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61681-FFB2-558E-5063-D0F1DD731F9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24552349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51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A2B859-1E22-5A4C-5319-11ABFAE1C9F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1144509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RID: </a:t>
            </a:r>
            <a:r>
              <a:rPr lang="en-US" sz="1200" dirty="0">
                <a:solidFill>
                  <a:schemeClr val="tx1"/>
                </a:solidFill>
              </a:rPr>
              <a:t>KPB37W15013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53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A30C55-C4C9-73AE-87F3-D42BA365C6E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1260368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RID: </a:t>
            </a:r>
            <a:r>
              <a:rPr lang="en-US" sz="1200" dirty="0">
                <a:solidFill>
                  <a:schemeClr val="tx1"/>
                </a:solidFill>
              </a:rPr>
              <a:t>KPB37W15013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54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012B7-48D1-4433-56D8-AEEE6938070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20726084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RID: </a:t>
            </a:r>
            <a:r>
              <a:rPr lang="en-US" sz="1200" dirty="0">
                <a:solidFill>
                  <a:schemeClr val="tx1"/>
                </a:solidFill>
              </a:rPr>
              <a:t>KPB37W15013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55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F1079-B836-BE2B-11E8-14274C60183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2727730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High level review of “how BLAST works”: </a:t>
            </a:r>
          </a:p>
          <a:p>
            <a:r>
              <a:rPr lang="en-US"/>
              <a:t>	https://www.ncbi.nlm.nih.gov/books/NBK153387/</a:t>
            </a:r>
          </a:p>
          <a:p>
            <a:r>
              <a:rPr lang="en-US"/>
              <a:t>More detailed review: Outline of the BLAST Process”:</a:t>
            </a:r>
          </a:p>
          <a:p>
            <a:r>
              <a:rPr lang="en-US"/>
              <a:t>	https://www.ncbi.nlm.nih.gov/books/NBK279684/#appendices.Outline_of_the_BLAST_process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E77E1-F69D-7873-BBD4-995C45BB782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22983808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57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A10B5F-8B6B-80AB-EB57-E082AD0D1C9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20964384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NP_938033.1 = proto-oncogene tyrosine-protein kinase Src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58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DBEC9-D109-5E75-429D-F9D9FB08C7E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36907084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NP_938033.1 = proto-oncogene tyrosine-protein kinase Src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60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27CFA-6284-1BC2-1F91-C642463445D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6712110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65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E010E-36FB-E3FB-46B7-CCF209D76FB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2564106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67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F8D58-C04B-53DE-CED0-2BE1BC6DD33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29631748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68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C8583-83B2-EF8C-3868-6405DED0D06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1964418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69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F62B8-0DC5-E7C0-DFF5-33480D11CA9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2966542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32075C6-83BC-C346-B9F7-E58CFF7AC8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A98F0B-E8CC-3E4A-9FDC-DCC1503B9743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041410" name="Rectangle 2">
            <a:extLst>
              <a:ext uri="{FF2B5EF4-FFF2-40B4-BE49-F238E27FC236}">
                <a16:creationId xmlns:a16="http://schemas.microsoft.com/office/drawing/2014/main" id="{DDFBF3C5-D0EF-2C4A-A977-F7A344364E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725" y="795338"/>
            <a:ext cx="6132513" cy="3449637"/>
          </a:xfrm>
          <a:ln/>
        </p:spPr>
      </p:sp>
      <p:sp>
        <p:nvSpPr>
          <p:cNvPr id="1041411" name="Rectangle 3">
            <a:extLst>
              <a:ext uri="{FF2B5EF4-FFF2-40B4-BE49-F238E27FC236}">
                <a16:creationId xmlns:a16="http://schemas.microsoft.com/office/drawing/2014/main" id="{8387CC8A-607F-3441-A5B7-FF1760F55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2475"/>
            <a:ext cx="5365750" cy="4341813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E1DEEB-7794-40D7-4386-FA53B6FC40C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2203393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06DA3F5-2E11-D64A-A858-CAAEFECDC9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F278E9-9627-624B-9909-62F6352A7493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045506" name="Rectangle 2">
            <a:extLst>
              <a:ext uri="{FF2B5EF4-FFF2-40B4-BE49-F238E27FC236}">
                <a16:creationId xmlns:a16="http://schemas.microsoft.com/office/drawing/2014/main" id="{44C115F9-B9F4-014C-BF8F-1BEEBAE5B3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725" y="795338"/>
            <a:ext cx="6132513" cy="3449637"/>
          </a:xfrm>
          <a:ln/>
        </p:spPr>
      </p:sp>
      <p:sp>
        <p:nvSpPr>
          <p:cNvPr id="1045507" name="Rectangle 3">
            <a:extLst>
              <a:ext uri="{FF2B5EF4-FFF2-40B4-BE49-F238E27FC236}">
                <a16:creationId xmlns:a16="http://schemas.microsoft.com/office/drawing/2014/main" id="{03BB197A-8954-314F-93C7-B4E3F68A87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2475"/>
            <a:ext cx="5365750" cy="4341813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DF45B6-0704-C0F9-716A-50BF3E1C582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3400589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7CBCEB0-95B3-B645-BB43-5C4DBE0DF4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0D89E-1072-B149-932D-571DDA0815A4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043458" name="Rectangle 2">
            <a:extLst>
              <a:ext uri="{FF2B5EF4-FFF2-40B4-BE49-F238E27FC236}">
                <a16:creationId xmlns:a16="http://schemas.microsoft.com/office/drawing/2014/main" id="{82C295DF-9832-714B-999D-E854E0DEAE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725" y="795338"/>
            <a:ext cx="6132513" cy="3449637"/>
          </a:xfrm>
          <a:ln/>
        </p:spPr>
      </p:sp>
      <p:sp>
        <p:nvSpPr>
          <p:cNvPr id="1043459" name="Rectangle 3">
            <a:extLst>
              <a:ext uri="{FF2B5EF4-FFF2-40B4-BE49-F238E27FC236}">
                <a16:creationId xmlns:a16="http://schemas.microsoft.com/office/drawing/2014/main" id="{CF7B4A89-1A82-3F45-96F4-B1D7D9275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2475"/>
            <a:ext cx="5365750" cy="4341813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32A63-BC3F-9CA9-CE43-7F327A7AF76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1360321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06DA3F5-2E11-D64A-A858-CAAEFECDC9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F278E9-9627-624B-9909-62F6352A7493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045506" name="Rectangle 2">
            <a:extLst>
              <a:ext uri="{FF2B5EF4-FFF2-40B4-BE49-F238E27FC236}">
                <a16:creationId xmlns:a16="http://schemas.microsoft.com/office/drawing/2014/main" id="{44C115F9-B9F4-014C-BF8F-1BEEBAE5B3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3725" y="795338"/>
            <a:ext cx="6132513" cy="3449637"/>
          </a:xfrm>
          <a:ln/>
        </p:spPr>
      </p:sp>
      <p:sp>
        <p:nvSpPr>
          <p:cNvPr id="1045507" name="Rectangle 3">
            <a:extLst>
              <a:ext uri="{FF2B5EF4-FFF2-40B4-BE49-F238E27FC236}">
                <a16:creationId xmlns:a16="http://schemas.microsoft.com/office/drawing/2014/main" id="{03BB197A-8954-314F-93C7-B4E3F68A87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2475"/>
            <a:ext cx="5365750" cy="4341813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405989-4B69-09CD-E116-98E3A1A033F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2739278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YouTube videos on Expect values:</a:t>
            </a:r>
          </a:p>
          <a:p>
            <a:r>
              <a:rPr lang="en-US"/>
              <a:t>Simplified reviews, Parts 1 &amp; 2: https://youtu.be/ZN3RrXAe0uM  &amp;  https://youtu.be/dzRq-5BrGD4</a:t>
            </a:r>
          </a:p>
          <a:p>
            <a:r>
              <a:rPr lang="en-US"/>
              <a:t>Stephen Altschul’s in-depth webinars, Parts 1 &amp; 2: https://youtu.be/fkRteePMdz8  &amp;  https://youtu.be/tXUA20213TM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BLAST Help document (an oldy but goody): </a:t>
            </a:r>
            <a:r>
              <a:rPr lang="en-US" sz="1200" b="0" i="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The Statistics of Sequence Similarity Scores"/>
              </a:rPr>
              <a:t>The Statistics of Sequence Similarity Scores</a:t>
            </a:r>
            <a:endParaRPr lang="en-US"/>
          </a:p>
          <a:p>
            <a:r>
              <a:rPr lang="en-US"/>
              <a:t>https://www.ncbi.nlm.nih.gov/BLAST/tutorial/Altschul-1.html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F7CC-E99A-9B4E-A466-3BF0E5F4787E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C75D2-38CA-01B3-276B-D467181C0D0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4077192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6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lai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362200"/>
            <a:ext cx="12192000" cy="25146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119981"/>
          </a:xfrm>
        </p:spPr>
        <p:txBody>
          <a:bodyPr anchor="ctr" anchorCtr="0">
            <a:normAutofit fontScale="9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n-US"/>
              <a:t>Click to edit Master title style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86200"/>
            <a:ext cx="10515600" cy="5334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Author’s Name -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6EDB48-3FC6-BD48-A3CF-BC8E7189AB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62" y="5996781"/>
            <a:ext cx="4648895" cy="55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Left Sideba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309" y="450802"/>
            <a:ext cx="2808212" cy="1606598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4320" y="450803"/>
            <a:ext cx="7498080" cy="54181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309" y="2042160"/>
            <a:ext cx="2808212" cy="382682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09" y="6126480"/>
            <a:ext cx="9525001" cy="336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3619" y="6126480"/>
            <a:ext cx="248781" cy="296932"/>
          </a:xfrm>
          <a:prstGeom prst="rect">
            <a:avLst/>
          </a:prstGeom>
        </p:spPr>
      </p:pic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95360" y="6400800"/>
            <a:ext cx="2743200" cy="365125"/>
          </a:xfrm>
          <a:prstGeom prst="rect">
            <a:avLst/>
          </a:prstGeom>
          <a:noFill/>
        </p:spPr>
        <p:txBody>
          <a:bodyPr/>
          <a:lstStyle>
            <a:lvl1pPr algn="r">
              <a:defRPr sz="1200">
                <a:ln>
                  <a:noFill/>
                </a:ln>
                <a:solidFill>
                  <a:schemeClr val="accent2"/>
                </a:solidFill>
                <a:effectLst/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D180678A-58CF-A346-8E85-66ECFEFB8C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1265408" y="6446520"/>
            <a:ext cx="4347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>
                <a:solidFill>
                  <a:srgbClr val="B1C1D0"/>
                </a:solidFill>
                <a:latin typeface="Helvetica" charset="0"/>
                <a:ea typeface="Helvetica" charset="0"/>
                <a:cs typeface="Helvetica" charset="0"/>
              </a:rPr>
              <a:t>NCBI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6C2FBB-3B1B-428A-98DD-329C21178F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5058" y="6126480"/>
            <a:ext cx="1298561" cy="329213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C47FCFE-B94B-4D62-8DCC-6A1039F8A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84320" y="64007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ledgement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49091" cy="1217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21040" y="6400800"/>
            <a:ext cx="2743200" cy="365125"/>
          </a:xfrm>
        </p:spPr>
        <p:txBody>
          <a:bodyPr/>
          <a:lstStyle/>
          <a:p>
            <a:fld id="{D180678A-58CF-A346-8E85-66ECFEFB8C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28" y="6126480"/>
            <a:ext cx="10528300" cy="388405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662195"/>
            <a:ext cx="2438400" cy="44230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59582" y="1657427"/>
            <a:ext cx="2438400" cy="44230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48891" y="1657426"/>
            <a:ext cx="2438400" cy="44230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915400" y="1662193"/>
            <a:ext cx="2438400" cy="44230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Name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259582" y="365125"/>
            <a:ext cx="5094218" cy="1217613"/>
          </a:xfrm>
        </p:spPr>
        <p:txBody>
          <a:bodyPr anchor="ctr">
            <a:normAutofit/>
          </a:bodyPr>
          <a:lstStyle>
            <a:lvl1pPr marL="0" indent="0">
              <a:lnSpc>
                <a:spcPct val="125000"/>
              </a:lnSpc>
              <a:buNone/>
              <a:defRPr sz="1600"/>
            </a:lvl1pPr>
          </a:lstStyle>
          <a:p>
            <a:pPr lvl="0"/>
            <a:r>
              <a:rPr lang="en-US" dirty="0"/>
              <a:t>This research was supported by the Intramural Research Program of the NIH, National Library of Medicine.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000232" y="6446520"/>
            <a:ext cx="4347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>
                <a:solidFill>
                  <a:srgbClr val="B1C1D0"/>
                </a:solidFill>
                <a:latin typeface="Helvetica" charset="0"/>
                <a:ea typeface="Helvetica" charset="0"/>
                <a:cs typeface="Helvetica" charset="0"/>
              </a:rPr>
              <a:t>NCBI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01F7F4-FBD0-4D79-B14C-5BCC4C818B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679" y="6101431"/>
            <a:ext cx="1298561" cy="329213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1BA506C-2172-41C9-A28A-95FEDBACF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37383" y="64007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/>
              <a:t>10/18/22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E0F29-ACE0-9249-A3D4-04FF86083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D7C4DA-C123-F545-87D4-1220F3A1C2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7383" y="64007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10/18/22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702F4D-A2DC-7445-99F2-D7433FE91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F81E42-1A84-EA43-86CD-0E1C4B95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EFF40-C969-6B45-B0FB-B67511E5C5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53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138917"/>
            <a:ext cx="12192000" cy="2580167"/>
          </a:xfrm>
          <a:prstGeom prst="rect">
            <a:avLst/>
          </a:prstGeom>
          <a:solidFill>
            <a:schemeClr val="accent5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119981"/>
          </a:xfrm>
        </p:spPr>
        <p:txBody>
          <a:bodyPr anchor="ctr" anchorCtr="0">
            <a:normAutofit fontScale="9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n-US"/>
              <a:t>Click to edit Master title style</a:t>
            </a:r>
            <a:endParaRPr lang="en-US" sz="280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86200"/>
            <a:ext cx="10515600" cy="5334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Author’s Name - 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82A9D06-92CE-4C20-B4F1-E741F7FCD8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1214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10/18/22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raphic ligh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2222339"/>
            <a:ext cx="12192000" cy="2430684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119981"/>
          </a:xfrm>
        </p:spPr>
        <p:txBody>
          <a:bodyPr anchor="ctr" anchorCtr="0">
            <a:normAutofit fontScale="9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n-US"/>
              <a:t>Click to edit Master title style</a:t>
            </a:r>
            <a:endParaRPr lang="en-US" sz="280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86200"/>
            <a:ext cx="10515600" cy="5334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Author’s Name -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773004"/>
            <a:ext cx="5814711" cy="787190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6309BEC-59C3-4D39-A5F8-097E6E10F1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1214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10/18/22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82563"/>
            <a:ext cx="10515600" cy="641350"/>
          </a:xfrm>
        </p:spPr>
        <p:txBody>
          <a:bodyPr/>
          <a:lstStyle>
            <a:lvl1pPr algn="ctr">
              <a:defRPr sz="36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38200" y="1920875"/>
            <a:ext cx="10515600" cy="3930650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319656" y="6310312"/>
            <a:ext cx="1034143" cy="365125"/>
          </a:xfrm>
          <a:prstGeom prst="rect">
            <a:avLst/>
          </a:prstGeom>
          <a:noFill/>
        </p:spPr>
        <p:txBody>
          <a:bodyPr/>
          <a:lstStyle>
            <a:lvl1pPr algn="r">
              <a:defRPr sz="1200">
                <a:ln>
                  <a:noFill/>
                </a:ln>
                <a:solidFill>
                  <a:schemeClr val="accent2"/>
                </a:solidFill>
                <a:effectLst/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D180678A-58CF-A346-8E85-66ECFEFB8C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F32A20-8DA1-EA4E-A986-6DD66B8FA5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37" y="6401117"/>
            <a:ext cx="2304589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Blue Ba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88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21040" y="6400800"/>
            <a:ext cx="2743200" cy="365125"/>
          </a:xfrm>
          <a:prstGeom prst="rect">
            <a:avLst/>
          </a:prstGeom>
          <a:noFill/>
        </p:spPr>
        <p:txBody>
          <a:bodyPr/>
          <a:lstStyle>
            <a:lvl1pPr algn="r">
              <a:defRPr sz="1200">
                <a:ln>
                  <a:noFill/>
                </a:ln>
                <a:solidFill>
                  <a:schemeClr val="accent2"/>
                </a:solidFill>
                <a:effectLst/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D180678A-58CF-A346-8E85-66ECFEFB8C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1000232" y="6446520"/>
            <a:ext cx="4347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NCBI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FDE494-AE83-4E42-9C55-C2A162BD9D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4738" y="6117307"/>
            <a:ext cx="1298561" cy="329213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070124E-80C8-4677-A03F-4F39C1EC33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37383" y="64007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Gri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198" y="3802335"/>
            <a:ext cx="10515601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199" y="1959429"/>
            <a:ext cx="10515600" cy="18427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28" y="6126480"/>
            <a:ext cx="10515601" cy="38793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21040" y="6400800"/>
            <a:ext cx="2743200" cy="365125"/>
          </a:xfrm>
          <a:prstGeom prst="rect">
            <a:avLst/>
          </a:prstGeom>
          <a:noFill/>
        </p:spPr>
        <p:txBody>
          <a:bodyPr/>
          <a:lstStyle>
            <a:lvl1pPr algn="r">
              <a:defRPr sz="1200">
                <a:ln>
                  <a:noFill/>
                </a:ln>
                <a:solidFill>
                  <a:schemeClr val="accent2"/>
                </a:solidFill>
                <a:effectLst/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D180678A-58CF-A346-8E85-66ECFEFB8C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1000232" y="6446520"/>
            <a:ext cx="4347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>
                <a:solidFill>
                  <a:srgbClr val="B1C1D0"/>
                </a:solidFill>
                <a:latin typeface="Helvetica" charset="0"/>
                <a:ea typeface="Helvetica" charset="0"/>
                <a:cs typeface="Helvetica" charset="0"/>
              </a:rPr>
              <a:t>NCBI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F43707-1C51-4D32-9D05-A8DD08A287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679" y="6101431"/>
            <a:ext cx="1298561" cy="329213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4A41EEC-50B1-4AB1-9794-BC0E29294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37383" y="64007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Curv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1697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28" y="6126480"/>
            <a:ext cx="10515601" cy="38793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21040" y="6400800"/>
            <a:ext cx="2743200" cy="365125"/>
          </a:xfrm>
          <a:prstGeom prst="rect">
            <a:avLst/>
          </a:prstGeom>
          <a:noFill/>
        </p:spPr>
        <p:txBody>
          <a:bodyPr/>
          <a:lstStyle>
            <a:lvl1pPr algn="r">
              <a:defRPr sz="1200">
                <a:ln>
                  <a:noFill/>
                </a:ln>
                <a:solidFill>
                  <a:schemeClr val="accent2"/>
                </a:solidFill>
                <a:effectLst/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D180678A-58CF-A346-8E85-66ECFEFB8C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1000232" y="6446520"/>
            <a:ext cx="4347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>
                <a:solidFill>
                  <a:srgbClr val="B1C1D0"/>
                </a:solidFill>
                <a:latin typeface="Helvetica" charset="0"/>
                <a:ea typeface="Helvetica" charset="0"/>
                <a:cs typeface="Helvetica" charset="0"/>
              </a:rPr>
              <a:t>NCBI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BD9F49-26DB-44B9-9FFF-A28E3AD283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679" y="6101431"/>
            <a:ext cx="1298561" cy="329213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474AD13-2497-418C-8032-5121D912C0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37383" y="64007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Pentagram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874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874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28" y="6126480"/>
            <a:ext cx="10515601" cy="387937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21040" y="6400800"/>
            <a:ext cx="2743200" cy="365125"/>
          </a:xfrm>
          <a:prstGeom prst="rect">
            <a:avLst/>
          </a:prstGeom>
          <a:noFill/>
        </p:spPr>
        <p:txBody>
          <a:bodyPr/>
          <a:lstStyle>
            <a:lvl1pPr algn="r">
              <a:defRPr sz="1200">
                <a:ln>
                  <a:noFill/>
                </a:ln>
                <a:solidFill>
                  <a:schemeClr val="accent2"/>
                </a:solidFill>
                <a:effectLst/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D180678A-58CF-A346-8E85-66ECFEFB8C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000232" y="6446520"/>
            <a:ext cx="4347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>
                <a:solidFill>
                  <a:srgbClr val="B1C1D0"/>
                </a:solidFill>
                <a:latin typeface="Helvetica" charset="0"/>
                <a:ea typeface="Helvetica" charset="0"/>
                <a:cs typeface="Helvetica" charset="0"/>
              </a:rPr>
              <a:t>NCBI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B1901F-B6B5-4F01-B5B9-F8154B0293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679" y="6101431"/>
            <a:ext cx="1298561" cy="329213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165C422-6762-4487-AEE5-C3F2323BA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7383" y="64007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Right Sideba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662781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66278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6627812" cy="34232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68640" y="1681163"/>
            <a:ext cx="318674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68640" y="2505075"/>
            <a:ext cx="3186748" cy="34232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28" y="6126480"/>
            <a:ext cx="10515600" cy="387937"/>
          </a:xfrm>
          <a:prstGeom prst="rect">
            <a:avLst/>
          </a:prstGeom>
        </p:spPr>
      </p:pic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21040" y="6400800"/>
            <a:ext cx="2743200" cy="365125"/>
          </a:xfrm>
          <a:prstGeom prst="rect">
            <a:avLst/>
          </a:prstGeom>
          <a:noFill/>
        </p:spPr>
        <p:txBody>
          <a:bodyPr/>
          <a:lstStyle>
            <a:lvl1pPr algn="r">
              <a:defRPr sz="1200">
                <a:ln>
                  <a:noFill/>
                </a:ln>
                <a:solidFill>
                  <a:schemeClr val="accent2"/>
                </a:solidFill>
                <a:effectLst/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D180678A-58CF-A346-8E85-66ECFEFB8C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1000232" y="6446520"/>
            <a:ext cx="4347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>
                <a:solidFill>
                  <a:srgbClr val="B1C1D0"/>
                </a:solidFill>
                <a:latin typeface="Helvetica" charset="0"/>
                <a:ea typeface="Helvetica" charset="0"/>
                <a:cs typeface="Helvetica" charset="0"/>
              </a:rPr>
              <a:t>NCBI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E8A205-27EC-43E3-A9C0-31B30859FF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4738" y="6117307"/>
            <a:ext cx="1298561" cy="329213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37B80B6-58C8-475D-A0EA-82D2DBA2CBA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724400" y="64010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82563"/>
            <a:ext cx="105156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80166"/>
            <a:ext cx="10515600" cy="4117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367681" y="6400800"/>
            <a:ext cx="1024935" cy="365125"/>
          </a:xfrm>
          <a:prstGeom prst="rect">
            <a:avLst/>
          </a:prstGeom>
          <a:noFill/>
        </p:spPr>
        <p:txBody>
          <a:bodyPr/>
          <a:lstStyle>
            <a:lvl1pPr algn="r">
              <a:defRPr sz="1200">
                <a:ln>
                  <a:noFill/>
                </a:ln>
                <a:solidFill>
                  <a:schemeClr val="accent2"/>
                </a:solidFill>
                <a:effectLst/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D180678A-58CF-A346-8E85-66ECFEFB8C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9" r:id="rId2"/>
    <p:sldLayoutId id="2147483660" r:id="rId3"/>
    <p:sldLayoutId id="2147483654" r:id="rId4"/>
    <p:sldLayoutId id="2147483650" r:id="rId5"/>
    <p:sldLayoutId id="2147483649" r:id="rId6"/>
    <p:sldLayoutId id="2147483651" r:id="rId7"/>
    <p:sldLayoutId id="2147483652" r:id="rId8"/>
    <p:sldLayoutId id="2147483653" r:id="rId9"/>
    <p:sldLayoutId id="2147483656" r:id="rId10"/>
    <p:sldLayoutId id="2147483661" r:id="rId11"/>
    <p:sldLayoutId id="2147483662" r:id="rId12"/>
  </p:sldLayoutIdLst>
  <p:hf sldNum="0"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books/NBK279684/#appendices.Outline_of_the_BLAST_proces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youtube.com/playlist?list=PL7dF9e2qSW0Zgw8AxCg7hANshivtJGLXf" TargetMode="External"/><Relationship Id="rId5" Type="http://schemas.openxmlformats.org/officeDocument/2006/relationships/hyperlink" Target="https://youtube.com/playlist?list=PL7dF9e2qSW0azL2xOKAtxDW7QI8UU4XZ6" TargetMode="External"/><Relationship Id="rId4" Type="http://schemas.openxmlformats.org/officeDocument/2006/relationships/hyperlink" Target="https://www.ncbi.nlm.nih.gov/BLAST/tutorial/Altschul-1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ncbi.nlm.nih.gov/books/NBK279690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books/NBK279684/#appendices.Outline_of_the_BLAST_proces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ncbiinsights.ncbi.nlm.nih.gov/2022/05/02/clusterednr_1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books/NBK279684/#appendices.Outline_of_the_BLAST_proces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books/NBK279684/#appendices.Outline_of_the_BLAST_process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books/NBK279684/#appendices.Outline_of_the_BLAST_process" TargetMode="External"/><Relationship Id="rId3" Type="http://schemas.openxmlformats.org/officeDocument/2006/relationships/hyperlink" Target="https://ncbiinsights.ncbi.nlm.nih.gov/" TargetMode="External"/><Relationship Id="rId7" Type="http://schemas.openxmlformats.org/officeDocument/2006/relationships/image" Target="../media/image6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hyperlink" Target="ftp://ftp.ncbi.nih.gov/pub/factsheets/" TargetMode="External"/><Relationship Id="rId5" Type="http://schemas.openxmlformats.org/officeDocument/2006/relationships/hyperlink" Target="https://bit.ly/2MFzsR6" TargetMode="External"/><Relationship Id="rId4" Type="http://schemas.openxmlformats.org/officeDocument/2006/relationships/hyperlink" Target="https://www.youtube.com/user/NLMNIH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0642" y="2372497"/>
            <a:ext cx="12035710" cy="2248930"/>
          </a:xfrm>
        </p:spPr>
        <p:txBody>
          <a:bodyPr anchor="ctr" anchorCtr="0">
            <a:noAutofit/>
          </a:bodyPr>
          <a:lstStyle/>
          <a:p>
            <a:pPr algn="l">
              <a:lnSpc>
                <a:spcPct val="200000"/>
              </a:lnSpc>
            </a:pPr>
            <a:r>
              <a:rPr lang="en-US" sz="4000" dirty="0"/>
              <a:t>How BLAST Works &amp; Using Web BLAST Effectively</a:t>
            </a:r>
            <a:br>
              <a:rPr lang="en-US" dirty="0"/>
            </a:br>
            <a:r>
              <a:rPr lang="en-US" sz="2800" dirty="0">
                <a:solidFill>
                  <a:schemeClr val="accent2"/>
                </a:solidFill>
              </a:rPr>
              <a:t>Wayne Matten, PhD					</a:t>
            </a:r>
            <a:r>
              <a:rPr lang="en-US" sz="2800" dirty="0" err="1">
                <a:solidFill>
                  <a:schemeClr val="accent2"/>
                </a:solidFill>
              </a:rPr>
              <a:t>mattenw@nih.gov</a:t>
            </a:r>
            <a:endParaRPr lang="en-US" sz="2800"/>
          </a:p>
        </p:txBody>
      </p:sp>
      <p:sp>
        <p:nvSpPr>
          <p:cNvPr id="3" name="TextBox 2">
            <a:hlinkClick r:id="rId3" tooltip="Link to document"/>
            <a:extLst>
              <a:ext uri="{FF2B5EF4-FFF2-40B4-BE49-F238E27FC236}">
                <a16:creationId xmlns:a16="http://schemas.microsoft.com/office/drawing/2014/main" id="{09EFF294-3C7F-C44E-A364-B0331998CF60}"/>
              </a:ext>
            </a:extLst>
          </p:cNvPr>
          <p:cNvSpPr txBox="1"/>
          <p:nvPr/>
        </p:nvSpPr>
        <p:spPr>
          <a:xfrm>
            <a:off x="8145881" y="5100780"/>
            <a:ext cx="3889830" cy="461665"/>
          </a:xfrm>
          <a:custGeom>
            <a:avLst/>
            <a:gdLst>
              <a:gd name="connsiteX0" fmla="*/ 0 w 3889830"/>
              <a:gd name="connsiteY0" fmla="*/ 0 h 461665"/>
              <a:gd name="connsiteX1" fmla="*/ 726102 w 3889830"/>
              <a:gd name="connsiteY1" fmla="*/ 0 h 461665"/>
              <a:gd name="connsiteX2" fmla="*/ 1413305 w 3889830"/>
              <a:gd name="connsiteY2" fmla="*/ 0 h 461665"/>
              <a:gd name="connsiteX3" fmla="*/ 2100508 w 3889830"/>
              <a:gd name="connsiteY3" fmla="*/ 0 h 461665"/>
              <a:gd name="connsiteX4" fmla="*/ 2632118 w 3889830"/>
              <a:gd name="connsiteY4" fmla="*/ 0 h 461665"/>
              <a:gd name="connsiteX5" fmla="*/ 3202627 w 3889830"/>
              <a:gd name="connsiteY5" fmla="*/ 0 h 461665"/>
              <a:gd name="connsiteX6" fmla="*/ 3889830 w 3889830"/>
              <a:gd name="connsiteY6" fmla="*/ 0 h 461665"/>
              <a:gd name="connsiteX7" fmla="*/ 3889830 w 3889830"/>
              <a:gd name="connsiteY7" fmla="*/ 461665 h 461665"/>
              <a:gd name="connsiteX8" fmla="*/ 3241525 w 3889830"/>
              <a:gd name="connsiteY8" fmla="*/ 461665 h 461665"/>
              <a:gd name="connsiteX9" fmla="*/ 2709915 w 3889830"/>
              <a:gd name="connsiteY9" fmla="*/ 461665 h 461665"/>
              <a:gd name="connsiteX10" fmla="*/ 2178305 w 3889830"/>
              <a:gd name="connsiteY10" fmla="*/ 461665 h 461665"/>
              <a:gd name="connsiteX11" fmla="*/ 1491102 w 3889830"/>
              <a:gd name="connsiteY11" fmla="*/ 461665 h 461665"/>
              <a:gd name="connsiteX12" fmla="*/ 920593 w 3889830"/>
              <a:gd name="connsiteY12" fmla="*/ 461665 h 461665"/>
              <a:gd name="connsiteX13" fmla="*/ 0 w 3889830"/>
              <a:gd name="connsiteY13" fmla="*/ 461665 h 461665"/>
              <a:gd name="connsiteX14" fmla="*/ 0 w 3889830"/>
              <a:gd name="connsiteY1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89830" h="461665" fill="none" extrusionOk="0">
                <a:moveTo>
                  <a:pt x="0" y="0"/>
                </a:moveTo>
                <a:cubicBezTo>
                  <a:pt x="241301" y="28400"/>
                  <a:pt x="371014" y="-8604"/>
                  <a:pt x="726102" y="0"/>
                </a:cubicBezTo>
                <a:cubicBezTo>
                  <a:pt x="1081190" y="8604"/>
                  <a:pt x="1196655" y="15986"/>
                  <a:pt x="1413305" y="0"/>
                </a:cubicBezTo>
                <a:cubicBezTo>
                  <a:pt x="1629955" y="-15986"/>
                  <a:pt x="1845216" y="10289"/>
                  <a:pt x="2100508" y="0"/>
                </a:cubicBezTo>
                <a:cubicBezTo>
                  <a:pt x="2355800" y="-10289"/>
                  <a:pt x="2411708" y="641"/>
                  <a:pt x="2632118" y="0"/>
                </a:cubicBezTo>
                <a:cubicBezTo>
                  <a:pt x="2852528" y="-641"/>
                  <a:pt x="3046193" y="-18392"/>
                  <a:pt x="3202627" y="0"/>
                </a:cubicBezTo>
                <a:cubicBezTo>
                  <a:pt x="3359061" y="18392"/>
                  <a:pt x="3580679" y="22916"/>
                  <a:pt x="3889830" y="0"/>
                </a:cubicBezTo>
                <a:cubicBezTo>
                  <a:pt x="3889971" y="138604"/>
                  <a:pt x="3882775" y="291342"/>
                  <a:pt x="3889830" y="461665"/>
                </a:cubicBezTo>
                <a:cubicBezTo>
                  <a:pt x="3714120" y="472139"/>
                  <a:pt x="3499292" y="441400"/>
                  <a:pt x="3241525" y="461665"/>
                </a:cubicBezTo>
                <a:cubicBezTo>
                  <a:pt x="2983759" y="481930"/>
                  <a:pt x="2950864" y="473926"/>
                  <a:pt x="2709915" y="461665"/>
                </a:cubicBezTo>
                <a:cubicBezTo>
                  <a:pt x="2468966" y="449405"/>
                  <a:pt x="2322235" y="467118"/>
                  <a:pt x="2178305" y="461665"/>
                </a:cubicBezTo>
                <a:cubicBezTo>
                  <a:pt x="2034375" y="456213"/>
                  <a:pt x="1766343" y="447186"/>
                  <a:pt x="1491102" y="461665"/>
                </a:cubicBezTo>
                <a:cubicBezTo>
                  <a:pt x="1215861" y="476144"/>
                  <a:pt x="1055477" y="459024"/>
                  <a:pt x="920593" y="461665"/>
                </a:cubicBezTo>
                <a:cubicBezTo>
                  <a:pt x="785709" y="464306"/>
                  <a:pt x="339289" y="498228"/>
                  <a:pt x="0" y="461665"/>
                </a:cubicBezTo>
                <a:cubicBezTo>
                  <a:pt x="17938" y="333439"/>
                  <a:pt x="14678" y="122091"/>
                  <a:pt x="0" y="0"/>
                </a:cubicBezTo>
                <a:close/>
              </a:path>
              <a:path w="3889830" h="461665" stroke="0" extrusionOk="0">
                <a:moveTo>
                  <a:pt x="0" y="0"/>
                </a:moveTo>
                <a:cubicBezTo>
                  <a:pt x="285692" y="-9250"/>
                  <a:pt x="483457" y="17064"/>
                  <a:pt x="609407" y="0"/>
                </a:cubicBezTo>
                <a:cubicBezTo>
                  <a:pt x="735357" y="-17064"/>
                  <a:pt x="894875" y="-7597"/>
                  <a:pt x="1141017" y="0"/>
                </a:cubicBezTo>
                <a:cubicBezTo>
                  <a:pt x="1387159" y="7597"/>
                  <a:pt x="1518922" y="-33720"/>
                  <a:pt x="1867118" y="0"/>
                </a:cubicBezTo>
                <a:cubicBezTo>
                  <a:pt x="2215314" y="33720"/>
                  <a:pt x="2327841" y="-5280"/>
                  <a:pt x="2476525" y="0"/>
                </a:cubicBezTo>
                <a:cubicBezTo>
                  <a:pt x="2625209" y="5280"/>
                  <a:pt x="2908912" y="-2639"/>
                  <a:pt x="3085932" y="0"/>
                </a:cubicBezTo>
                <a:cubicBezTo>
                  <a:pt x="3262952" y="2639"/>
                  <a:pt x="3540718" y="40039"/>
                  <a:pt x="3889830" y="0"/>
                </a:cubicBezTo>
                <a:cubicBezTo>
                  <a:pt x="3869959" y="179957"/>
                  <a:pt x="3883445" y="253348"/>
                  <a:pt x="3889830" y="461665"/>
                </a:cubicBezTo>
                <a:cubicBezTo>
                  <a:pt x="3689674" y="489041"/>
                  <a:pt x="3534217" y="464801"/>
                  <a:pt x="3241525" y="461665"/>
                </a:cubicBezTo>
                <a:cubicBezTo>
                  <a:pt x="2948833" y="458529"/>
                  <a:pt x="2895707" y="446726"/>
                  <a:pt x="2709915" y="461665"/>
                </a:cubicBezTo>
                <a:cubicBezTo>
                  <a:pt x="2524123" y="476605"/>
                  <a:pt x="2217804" y="434754"/>
                  <a:pt x="2061610" y="461665"/>
                </a:cubicBezTo>
                <a:cubicBezTo>
                  <a:pt x="1905417" y="488576"/>
                  <a:pt x="1695769" y="450591"/>
                  <a:pt x="1413305" y="461665"/>
                </a:cubicBezTo>
                <a:cubicBezTo>
                  <a:pt x="1130842" y="472739"/>
                  <a:pt x="977905" y="481324"/>
                  <a:pt x="803898" y="461665"/>
                </a:cubicBezTo>
                <a:cubicBezTo>
                  <a:pt x="629891" y="442006"/>
                  <a:pt x="298620" y="441905"/>
                  <a:pt x="0" y="461665"/>
                </a:cubicBezTo>
                <a:cubicBezTo>
                  <a:pt x="2131" y="313245"/>
                  <a:pt x="8477" y="111239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518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400"/>
              <a:t>blast-help@ncbi.nlm.nih.gov</a:t>
            </a:r>
          </a:p>
        </p:txBody>
      </p:sp>
    </p:spTree>
    <p:extLst>
      <p:ext uri="{BB962C8B-B14F-4D97-AF65-F5344CB8AC3E}">
        <p14:creationId xmlns:p14="http://schemas.microsoft.com/office/powerpoint/2010/main" val="1977822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82563"/>
            <a:ext cx="10515600" cy="556540"/>
          </a:xfrm>
        </p:spPr>
        <p:txBody>
          <a:bodyPr>
            <a:noAutofit/>
          </a:bodyPr>
          <a:lstStyle/>
          <a:p>
            <a:r>
              <a:rPr lang="en-US" altLang="en-US">
                <a:latin typeface="+mn-lt"/>
              </a:rPr>
              <a:t>BLASTP Summary – Neighborhood Words </a:t>
            </a:r>
            <a:endParaRPr lang="en-US">
              <a:latin typeface="+mn-lt"/>
            </a:endParaRPr>
          </a:p>
        </p:txBody>
      </p:sp>
      <p:grpSp>
        <p:nvGrpSpPr>
          <p:cNvPr id="7" name="Group 44">
            <a:extLst>
              <a:ext uri="{FF2B5EF4-FFF2-40B4-BE49-F238E27FC236}">
                <a16:creationId xmlns:a16="http://schemas.microsoft.com/office/drawing/2014/main" id="{833330C7-EB9E-F141-94BE-1955BDB6DF9F}"/>
              </a:ext>
            </a:extLst>
          </p:cNvPr>
          <p:cNvGrpSpPr>
            <a:grpSpLocks/>
          </p:cNvGrpSpPr>
          <p:nvPr/>
        </p:nvGrpSpPr>
        <p:grpSpPr bwMode="auto">
          <a:xfrm>
            <a:off x="5180808" y="3534097"/>
            <a:ext cx="5068888" cy="2554288"/>
            <a:chOff x="3097" y="1091"/>
            <a:chExt cx="3193" cy="1609"/>
          </a:xfrm>
        </p:grpSpPr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ABFF44A3-B11C-9A49-B6BA-A1F0ED0F5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8" y="1091"/>
              <a:ext cx="892" cy="1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altLang="en-US" sz="2000" b="1">
                  <a:solidFill>
                    <a:schemeClr val="accent1">
                      <a:lumMod val="50000"/>
                    </a:schemeClr>
                  </a:solidFill>
                  <a:latin typeface="Courier New" panose="02070309020205020404" pitchFamily="49" charset="0"/>
                </a:rPr>
                <a:t>HFL  18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altLang="en-US" sz="2000" b="1">
                  <a:solidFill>
                    <a:schemeClr val="accent1">
                      <a:lumMod val="50000"/>
                    </a:schemeClr>
                  </a:solidFill>
                  <a:latin typeface="Courier New" panose="02070309020205020404" pitchFamily="49" charset="0"/>
                </a:rPr>
                <a:t>HFV  15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altLang="en-US" sz="2000" b="1">
                  <a:solidFill>
                    <a:schemeClr val="accent1">
                      <a:lumMod val="50000"/>
                    </a:schemeClr>
                  </a:solidFill>
                  <a:latin typeface="Courier New" panose="02070309020205020404" pitchFamily="49" charset="0"/>
                </a:rPr>
                <a:t>HFS  14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altLang="en-US" sz="2000" b="1">
                  <a:solidFill>
                    <a:schemeClr val="accent1">
                      <a:lumMod val="50000"/>
                    </a:schemeClr>
                  </a:solidFill>
                  <a:latin typeface="Courier New" panose="02070309020205020404" pitchFamily="49" charset="0"/>
                </a:rPr>
                <a:t>HWL  13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altLang="en-US" sz="2000" b="1">
                  <a:solidFill>
                    <a:schemeClr val="accent1">
                      <a:lumMod val="50000"/>
                    </a:schemeClr>
                  </a:solidFill>
                  <a:latin typeface="Courier New" panose="02070309020205020404" pitchFamily="49" charset="0"/>
                </a:rPr>
                <a:t>NFL  13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altLang="en-US" sz="2000" b="1">
                  <a:solidFill>
                    <a:schemeClr val="accent1">
                      <a:lumMod val="50000"/>
                    </a:schemeClr>
                  </a:solidFill>
                  <a:latin typeface="Courier New" panose="02070309020205020404" pitchFamily="49" charset="0"/>
                </a:rPr>
                <a:t>DFL  12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altLang="en-US" sz="2000" b="1">
                  <a:latin typeface="Courier New" panose="02070309020205020404" pitchFamily="49" charset="0"/>
                </a:rPr>
                <a:t>HWV  10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altLang="en-US" sz="2000" b="1">
                  <a:latin typeface="Courier New" panose="02070309020205020404" pitchFamily="49" charset="0"/>
                </a:rPr>
                <a:t>...</a:t>
              </a:r>
            </a:p>
          </p:txBody>
        </p:sp>
        <p:grpSp>
          <p:nvGrpSpPr>
            <p:cNvPr id="9" name="Group 43">
              <a:extLst>
                <a:ext uri="{FF2B5EF4-FFF2-40B4-BE49-F238E27FC236}">
                  <a16:creationId xmlns:a16="http://schemas.microsoft.com/office/drawing/2014/main" id="{4A66242F-94EA-E749-A565-5CCEED4C0C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97" y="1091"/>
              <a:ext cx="3054" cy="1178"/>
              <a:chOff x="3097" y="1091"/>
              <a:chExt cx="3054" cy="1178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C5254D4-2D1C-0043-850D-EA2506B6B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7" y="1091"/>
                <a:ext cx="892" cy="10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</a:pPr>
                <a:r>
                  <a:rPr lang="en-US" altLang="en-US" sz="2000" b="1">
                    <a:solidFill>
                      <a:schemeClr val="accent1">
                        <a:lumMod val="50000"/>
                      </a:schemeClr>
                    </a:solidFill>
                    <a:latin typeface="Courier New" panose="02070309020205020404" pitchFamily="49" charset="0"/>
                  </a:rPr>
                  <a:t>YLS  15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</a:pPr>
                <a:r>
                  <a:rPr lang="en-US" altLang="en-US" sz="2000" b="1">
                    <a:solidFill>
                      <a:schemeClr val="accent1">
                        <a:lumMod val="50000"/>
                      </a:schemeClr>
                    </a:solidFill>
                    <a:latin typeface="Courier New" panose="02070309020205020404" pitchFamily="49" charset="0"/>
                  </a:rPr>
                  <a:t>YLT  12 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</a:pPr>
                <a:r>
                  <a:rPr lang="en-US" altLang="en-US" sz="2000" b="1">
                    <a:solidFill>
                      <a:schemeClr val="accent1">
                        <a:lumMod val="50000"/>
                      </a:schemeClr>
                    </a:solidFill>
                    <a:latin typeface="Courier New" panose="02070309020205020404" pitchFamily="49" charset="0"/>
                  </a:rPr>
                  <a:t>YVS  12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</a:pPr>
                <a:r>
                  <a:rPr lang="en-US" altLang="en-US" sz="2000" b="1">
                    <a:latin typeface="Courier New" panose="02070309020205020404" pitchFamily="49" charset="0"/>
                  </a:rPr>
                  <a:t>YIT  10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</a:pPr>
                <a:r>
                  <a:rPr lang="en-US" altLang="en-US" sz="2000" b="1">
                    <a:latin typeface="Courier New" panose="02070309020205020404" pitchFamily="49" charset="0"/>
                  </a:rPr>
                  <a:t>...</a:t>
                </a:r>
              </a:p>
            </p:txBody>
          </p:sp>
          <p:grpSp>
            <p:nvGrpSpPr>
              <p:cNvPr id="13" name="Group 41">
                <a:extLst>
                  <a:ext uri="{FF2B5EF4-FFF2-40B4-BE49-F238E27FC236}">
                    <a16:creationId xmlns:a16="http://schemas.microsoft.com/office/drawing/2014/main" id="{9DD23F46-60FA-9C46-945D-11F4965C78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37" y="1685"/>
                <a:ext cx="3014" cy="584"/>
                <a:chOff x="3137" y="1685"/>
                <a:chExt cx="3014" cy="584"/>
              </a:xfrm>
            </p:grpSpPr>
            <p:sp>
              <p:nvSpPr>
                <p:cNvPr id="15" name="Line 31">
                  <a:extLst>
                    <a:ext uri="{FF2B5EF4-FFF2-40B4-BE49-F238E27FC236}">
                      <a16:creationId xmlns:a16="http://schemas.microsoft.com/office/drawing/2014/main" id="{7C4A7D1B-1A61-F14E-9ECB-FDE0E50219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438" y="2269"/>
                  <a:ext cx="713" cy="0"/>
                </a:xfrm>
                <a:prstGeom prst="line">
                  <a:avLst/>
                </a:prstGeom>
                <a:noFill/>
                <a:ln w="28575">
                  <a:solidFill>
                    <a:srgbClr val="0033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6" name="Line 32">
                  <a:extLst>
                    <a:ext uri="{FF2B5EF4-FFF2-40B4-BE49-F238E27FC236}">
                      <a16:creationId xmlns:a16="http://schemas.microsoft.com/office/drawing/2014/main" id="{D9F510DA-766C-1245-A164-B7C6DCFA8B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7" y="1685"/>
                  <a:ext cx="704" cy="0"/>
                </a:xfrm>
                <a:prstGeom prst="line">
                  <a:avLst/>
                </a:prstGeom>
                <a:noFill/>
                <a:ln w="25400">
                  <a:solidFill>
                    <a:srgbClr val="0033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sz="2000"/>
                </a:p>
              </p:txBody>
            </p:sp>
          </p:grpSp>
        </p:grpSp>
      </p:grpSp>
      <p:sp>
        <p:nvSpPr>
          <p:cNvPr id="21" name="Text Box 34">
            <a:extLst>
              <a:ext uri="{FF2B5EF4-FFF2-40B4-BE49-F238E27FC236}">
                <a16:creationId xmlns:a16="http://schemas.microsoft.com/office/drawing/2014/main" id="{D110605C-03E0-5C4A-A181-CF92A9071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345" y="2424617"/>
            <a:ext cx="10515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en-US" sz="2200" b="1">
                <a:latin typeface="Courier New" panose="02070309020205020404" pitchFamily="49" charset="0"/>
              </a:rPr>
              <a:t>Query:    IETVYAAYLPKNTHPFL</a:t>
            </a:r>
            <a:r>
              <a:rPr lang="en-US" altLang="en-US" sz="2200" b="1">
                <a:solidFill>
                  <a:srgbClr val="0066CC"/>
                </a:solidFill>
                <a:latin typeface="Courier New" panose="02070309020205020404" pitchFamily="49" charset="0"/>
              </a:rPr>
              <a:t>YLS</a:t>
            </a:r>
            <a:r>
              <a:rPr lang="en-US" altLang="en-US" sz="2200" b="1">
                <a:latin typeface="Courier New" panose="02070309020205020404" pitchFamily="49" charset="0"/>
              </a:rPr>
              <a:t>LEISPQNVDVNVHPTKHEV</a:t>
            </a:r>
            <a:r>
              <a:rPr lang="en-US" altLang="en-US" sz="2200" b="1">
                <a:solidFill>
                  <a:srgbClr val="0066CC"/>
                </a:solidFill>
                <a:latin typeface="Courier New" panose="02070309020205020404" pitchFamily="49" charset="0"/>
              </a:rPr>
              <a:t>HFL</a:t>
            </a:r>
            <a:r>
              <a:rPr lang="en-US" altLang="en-US" sz="2200" b="1">
                <a:latin typeface="Courier New" panose="02070309020205020404" pitchFamily="49" charset="0"/>
              </a:rPr>
              <a:t>HEESILEV</a:t>
            </a:r>
            <a:r>
              <a:rPr lang="en-US" altLang="en-US" sz="2000" b="1">
                <a:latin typeface="Courier New" panose="02070309020205020404" pitchFamily="49" charset="0"/>
              </a:rPr>
              <a:t>…</a:t>
            </a:r>
          </a:p>
        </p:txBody>
      </p:sp>
      <p:sp>
        <p:nvSpPr>
          <p:cNvPr id="22" name="Text Box 35">
            <a:extLst>
              <a:ext uri="{FF2B5EF4-FFF2-40B4-BE49-F238E27FC236}">
                <a16:creationId xmlns:a16="http://schemas.microsoft.com/office/drawing/2014/main" id="{AB684520-8437-454E-86F8-02DA5130E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9305" y="1921835"/>
            <a:ext cx="287012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en-US" sz="2200" b="1"/>
              <a:t>example query words</a:t>
            </a:r>
          </a:p>
        </p:txBody>
      </p:sp>
      <p:sp>
        <p:nvSpPr>
          <p:cNvPr id="27" name="Line 38">
            <a:extLst>
              <a:ext uri="{FF2B5EF4-FFF2-40B4-BE49-F238E27FC236}">
                <a16:creationId xmlns:a16="http://schemas.microsoft.com/office/drawing/2014/main" id="{372E474D-B578-304F-8B5C-4A4B0CD636A9}"/>
              </a:ext>
            </a:extLst>
          </p:cNvPr>
          <p:cNvSpPr>
            <a:spLocks noChangeShapeType="1"/>
          </p:cNvSpPr>
          <p:nvPr/>
        </p:nvSpPr>
        <p:spPr bwMode="auto">
          <a:xfrm>
            <a:off x="8670007" y="949"/>
            <a:ext cx="390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000"/>
          </a:p>
        </p:txBody>
      </p:sp>
      <p:sp>
        <p:nvSpPr>
          <p:cNvPr id="24" name="Line 39">
            <a:extLst>
              <a:ext uri="{FF2B5EF4-FFF2-40B4-BE49-F238E27FC236}">
                <a16:creationId xmlns:a16="http://schemas.microsoft.com/office/drawing/2014/main" id="{0D51BF8B-33B8-FE48-BCF6-A57E11810675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8721530" y="1996004"/>
            <a:ext cx="197918" cy="65929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000"/>
          </a:p>
        </p:txBody>
      </p:sp>
      <p:sp>
        <p:nvSpPr>
          <p:cNvPr id="25" name="Line 40">
            <a:extLst>
              <a:ext uri="{FF2B5EF4-FFF2-40B4-BE49-F238E27FC236}">
                <a16:creationId xmlns:a16="http://schemas.microsoft.com/office/drawing/2014/main" id="{FE452B2A-2788-CA44-964E-50D8769372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10882" y="2226695"/>
            <a:ext cx="390524" cy="190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000"/>
          </a:p>
        </p:txBody>
      </p:sp>
      <p:sp>
        <p:nvSpPr>
          <p:cNvPr id="28" name="Line 38">
            <a:extLst>
              <a:ext uri="{FF2B5EF4-FFF2-40B4-BE49-F238E27FC236}">
                <a16:creationId xmlns:a16="http://schemas.microsoft.com/office/drawing/2014/main" id="{2838588A-31FC-7E48-9773-564819A9956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83673" y="2419316"/>
            <a:ext cx="3905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000"/>
          </a:p>
        </p:txBody>
      </p:sp>
      <p:sp>
        <p:nvSpPr>
          <p:cNvPr id="29" name="Line 38">
            <a:extLst>
              <a:ext uri="{FF2B5EF4-FFF2-40B4-BE49-F238E27FC236}">
                <a16:creationId xmlns:a16="http://schemas.microsoft.com/office/drawing/2014/main" id="{3E51E7E6-3795-5F43-871C-3C810D46F7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73731" y="2424775"/>
            <a:ext cx="3905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0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06578A-C2C7-714A-B5A2-637ACF3E6E28}"/>
              </a:ext>
            </a:extLst>
          </p:cNvPr>
          <p:cNvGrpSpPr/>
          <p:nvPr/>
        </p:nvGrpSpPr>
        <p:grpSpPr>
          <a:xfrm>
            <a:off x="5505038" y="2771180"/>
            <a:ext cx="3659116" cy="588991"/>
            <a:chOff x="5505038" y="2771180"/>
            <a:chExt cx="3659116" cy="588991"/>
          </a:xfrm>
        </p:grpSpPr>
        <p:sp>
          <p:nvSpPr>
            <p:cNvPr id="30" name="Line 40">
              <a:extLst>
                <a:ext uri="{FF2B5EF4-FFF2-40B4-BE49-F238E27FC236}">
                  <a16:creationId xmlns:a16="http://schemas.microsoft.com/office/drawing/2014/main" id="{ECD4BC49-0CD5-F243-8D69-135E9E45FF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05038" y="2782572"/>
              <a:ext cx="2922" cy="5775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 sz="2000"/>
            </a:p>
          </p:txBody>
        </p:sp>
        <p:sp>
          <p:nvSpPr>
            <p:cNvPr id="31" name="Line 39">
              <a:extLst>
                <a:ext uri="{FF2B5EF4-FFF2-40B4-BE49-F238E27FC236}">
                  <a16:creationId xmlns:a16="http://schemas.microsoft.com/office/drawing/2014/main" id="{72A2983C-8480-4F49-9705-F9996EB3E42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 flipV="1">
              <a:off x="8868197" y="3064214"/>
              <a:ext cx="588991" cy="29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 sz="200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3B0658E-1360-3146-8179-2DC76A7C3853}"/>
              </a:ext>
            </a:extLst>
          </p:cNvPr>
          <p:cNvGrpSpPr/>
          <p:nvPr/>
        </p:nvGrpSpPr>
        <p:grpSpPr>
          <a:xfrm>
            <a:off x="968404" y="3635881"/>
            <a:ext cx="4088944" cy="786735"/>
            <a:chOff x="968404" y="3635881"/>
            <a:chExt cx="4088944" cy="786735"/>
          </a:xfrm>
        </p:grpSpPr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E5376BE2-AEC8-7F4F-BDA0-1B053FE11C78}"/>
                </a:ext>
              </a:extLst>
            </p:cNvPr>
            <p:cNvSpPr/>
            <p:nvPr/>
          </p:nvSpPr>
          <p:spPr>
            <a:xfrm>
              <a:off x="4661561" y="3635881"/>
              <a:ext cx="395787" cy="786735"/>
            </a:xfrm>
            <a:prstGeom prst="leftBrace">
              <a:avLst>
                <a:gd name="adj1" fmla="val 11025"/>
                <a:gd name="adj2" fmla="val 48743"/>
              </a:avLst>
            </a:prstGeom>
            <a:ln w="50800">
              <a:solidFill>
                <a:srgbClr val="0051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ular Callout 31">
              <a:extLst>
                <a:ext uri="{FF2B5EF4-FFF2-40B4-BE49-F238E27FC236}">
                  <a16:creationId xmlns:a16="http://schemas.microsoft.com/office/drawing/2014/main" id="{15C63B55-8DC5-234C-ADE3-5C6841582F18}"/>
                </a:ext>
              </a:extLst>
            </p:cNvPr>
            <p:cNvSpPr/>
            <p:nvPr/>
          </p:nvSpPr>
          <p:spPr>
            <a:xfrm>
              <a:off x="968404" y="3679342"/>
              <a:ext cx="3698253" cy="698420"/>
            </a:xfrm>
            <a:custGeom>
              <a:avLst/>
              <a:gdLst>
                <a:gd name="connsiteX0" fmla="*/ 0 w 3698253"/>
                <a:gd name="connsiteY0" fmla="*/ 116406 h 698420"/>
                <a:gd name="connsiteX1" fmla="*/ 116406 w 3698253"/>
                <a:gd name="connsiteY1" fmla="*/ 0 h 698420"/>
                <a:gd name="connsiteX2" fmla="*/ 616376 w 3698253"/>
                <a:gd name="connsiteY2" fmla="*/ 0 h 698420"/>
                <a:gd name="connsiteX3" fmla="*/ 616376 w 3698253"/>
                <a:gd name="connsiteY3" fmla="*/ 0 h 698420"/>
                <a:gd name="connsiteX4" fmla="*/ 1050921 w 3698253"/>
                <a:gd name="connsiteY4" fmla="*/ 0 h 698420"/>
                <a:gd name="connsiteX5" fmla="*/ 1540939 w 3698253"/>
                <a:gd name="connsiteY5" fmla="*/ 0 h 698420"/>
                <a:gd name="connsiteX6" fmla="*/ 2200833 w 3698253"/>
                <a:gd name="connsiteY6" fmla="*/ 0 h 698420"/>
                <a:gd name="connsiteX7" fmla="*/ 2840317 w 3698253"/>
                <a:gd name="connsiteY7" fmla="*/ 0 h 698420"/>
                <a:gd name="connsiteX8" fmla="*/ 3581847 w 3698253"/>
                <a:gd name="connsiteY8" fmla="*/ 0 h 698420"/>
                <a:gd name="connsiteX9" fmla="*/ 3698253 w 3698253"/>
                <a:gd name="connsiteY9" fmla="*/ 116406 h 698420"/>
                <a:gd name="connsiteX10" fmla="*/ 3698253 w 3698253"/>
                <a:gd name="connsiteY10" fmla="*/ 407412 h 698420"/>
                <a:gd name="connsiteX11" fmla="*/ 3698253 w 3698253"/>
                <a:gd name="connsiteY11" fmla="*/ 407412 h 698420"/>
                <a:gd name="connsiteX12" fmla="*/ 3698253 w 3698253"/>
                <a:gd name="connsiteY12" fmla="*/ 582017 h 698420"/>
                <a:gd name="connsiteX13" fmla="*/ 3698253 w 3698253"/>
                <a:gd name="connsiteY13" fmla="*/ 582014 h 698420"/>
                <a:gd name="connsiteX14" fmla="*/ 3581847 w 3698253"/>
                <a:gd name="connsiteY14" fmla="*/ 698420 h 698420"/>
                <a:gd name="connsiteX15" fmla="*/ 2860726 w 3698253"/>
                <a:gd name="connsiteY15" fmla="*/ 698420 h 698420"/>
                <a:gd name="connsiteX16" fmla="*/ 2180424 w 3698253"/>
                <a:gd name="connsiteY16" fmla="*/ 698420 h 698420"/>
                <a:gd name="connsiteX17" fmla="*/ 1540939 w 3698253"/>
                <a:gd name="connsiteY17" fmla="*/ 698420 h 698420"/>
                <a:gd name="connsiteX18" fmla="*/ 1078658 w 3698253"/>
                <a:gd name="connsiteY18" fmla="*/ 698420 h 698420"/>
                <a:gd name="connsiteX19" fmla="*/ 616376 w 3698253"/>
                <a:gd name="connsiteY19" fmla="*/ 698420 h 698420"/>
                <a:gd name="connsiteX20" fmla="*/ 616376 w 3698253"/>
                <a:gd name="connsiteY20" fmla="*/ 698420 h 698420"/>
                <a:gd name="connsiteX21" fmla="*/ 116406 w 3698253"/>
                <a:gd name="connsiteY21" fmla="*/ 698420 h 698420"/>
                <a:gd name="connsiteX22" fmla="*/ 0 w 3698253"/>
                <a:gd name="connsiteY22" fmla="*/ 582014 h 698420"/>
                <a:gd name="connsiteX23" fmla="*/ 0 w 3698253"/>
                <a:gd name="connsiteY23" fmla="*/ 582017 h 698420"/>
                <a:gd name="connsiteX24" fmla="*/ 0 w 3698253"/>
                <a:gd name="connsiteY24" fmla="*/ 514023 h 698420"/>
                <a:gd name="connsiteX25" fmla="*/ 0 w 3698253"/>
                <a:gd name="connsiteY25" fmla="*/ 407412 h 698420"/>
                <a:gd name="connsiteX26" fmla="*/ 0 w 3698253"/>
                <a:gd name="connsiteY26" fmla="*/ 116406 h 69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98253" h="698420" fill="none" extrusionOk="0">
                  <a:moveTo>
                    <a:pt x="0" y="116406"/>
                  </a:moveTo>
                  <a:cubicBezTo>
                    <a:pt x="2672" y="61118"/>
                    <a:pt x="55237" y="-917"/>
                    <a:pt x="116406" y="0"/>
                  </a:cubicBezTo>
                  <a:cubicBezTo>
                    <a:pt x="283286" y="9444"/>
                    <a:pt x="470709" y="16016"/>
                    <a:pt x="616376" y="0"/>
                  </a:cubicBezTo>
                  <a:lnTo>
                    <a:pt x="616376" y="0"/>
                  </a:lnTo>
                  <a:cubicBezTo>
                    <a:pt x="728604" y="-15147"/>
                    <a:pt x="851243" y="-9322"/>
                    <a:pt x="1050921" y="0"/>
                  </a:cubicBezTo>
                  <a:cubicBezTo>
                    <a:pt x="1250600" y="9322"/>
                    <a:pt x="1355335" y="-3817"/>
                    <a:pt x="1540939" y="0"/>
                  </a:cubicBezTo>
                  <a:cubicBezTo>
                    <a:pt x="1758788" y="-2526"/>
                    <a:pt x="1961279" y="-20397"/>
                    <a:pt x="2200833" y="0"/>
                  </a:cubicBezTo>
                  <a:cubicBezTo>
                    <a:pt x="2440387" y="20397"/>
                    <a:pt x="2653775" y="-9674"/>
                    <a:pt x="2840317" y="0"/>
                  </a:cubicBezTo>
                  <a:cubicBezTo>
                    <a:pt x="3026859" y="9674"/>
                    <a:pt x="3262673" y="-17692"/>
                    <a:pt x="3581847" y="0"/>
                  </a:cubicBezTo>
                  <a:cubicBezTo>
                    <a:pt x="3655174" y="-2392"/>
                    <a:pt x="3698031" y="53653"/>
                    <a:pt x="3698253" y="116406"/>
                  </a:cubicBezTo>
                  <a:cubicBezTo>
                    <a:pt x="3701836" y="205744"/>
                    <a:pt x="3687774" y="282599"/>
                    <a:pt x="3698253" y="407412"/>
                  </a:cubicBezTo>
                  <a:lnTo>
                    <a:pt x="3698253" y="407412"/>
                  </a:lnTo>
                  <a:cubicBezTo>
                    <a:pt x="3701648" y="491179"/>
                    <a:pt x="3702524" y="498398"/>
                    <a:pt x="3698253" y="582017"/>
                  </a:cubicBezTo>
                  <a:lnTo>
                    <a:pt x="3698253" y="582014"/>
                  </a:lnTo>
                  <a:cubicBezTo>
                    <a:pt x="3702489" y="650752"/>
                    <a:pt x="3645200" y="703477"/>
                    <a:pt x="3581847" y="698420"/>
                  </a:cubicBezTo>
                  <a:cubicBezTo>
                    <a:pt x="3386952" y="725040"/>
                    <a:pt x="3068562" y="712586"/>
                    <a:pt x="2860726" y="698420"/>
                  </a:cubicBezTo>
                  <a:cubicBezTo>
                    <a:pt x="2652890" y="684254"/>
                    <a:pt x="2484578" y="674463"/>
                    <a:pt x="2180424" y="698420"/>
                  </a:cubicBezTo>
                  <a:cubicBezTo>
                    <a:pt x="1876270" y="722377"/>
                    <a:pt x="1764360" y="677287"/>
                    <a:pt x="1540939" y="698420"/>
                  </a:cubicBezTo>
                  <a:cubicBezTo>
                    <a:pt x="1322096" y="701919"/>
                    <a:pt x="1266626" y="685957"/>
                    <a:pt x="1078658" y="698420"/>
                  </a:cubicBezTo>
                  <a:cubicBezTo>
                    <a:pt x="890690" y="710883"/>
                    <a:pt x="725295" y="699231"/>
                    <a:pt x="616376" y="698420"/>
                  </a:cubicBezTo>
                  <a:lnTo>
                    <a:pt x="616376" y="698420"/>
                  </a:lnTo>
                  <a:cubicBezTo>
                    <a:pt x="505274" y="705316"/>
                    <a:pt x="330432" y="697240"/>
                    <a:pt x="116406" y="698420"/>
                  </a:cubicBezTo>
                  <a:cubicBezTo>
                    <a:pt x="62396" y="701946"/>
                    <a:pt x="-2447" y="641447"/>
                    <a:pt x="0" y="582014"/>
                  </a:cubicBezTo>
                  <a:lnTo>
                    <a:pt x="0" y="582017"/>
                  </a:lnTo>
                  <a:cubicBezTo>
                    <a:pt x="-2619" y="555006"/>
                    <a:pt x="3126" y="540410"/>
                    <a:pt x="0" y="514023"/>
                  </a:cubicBezTo>
                  <a:cubicBezTo>
                    <a:pt x="-3123" y="483783"/>
                    <a:pt x="-3534" y="433311"/>
                    <a:pt x="0" y="407412"/>
                  </a:cubicBezTo>
                  <a:cubicBezTo>
                    <a:pt x="-2034" y="347868"/>
                    <a:pt x="-8493" y="217198"/>
                    <a:pt x="0" y="116406"/>
                  </a:cubicBezTo>
                  <a:close/>
                </a:path>
                <a:path w="3698253" h="698420" stroke="0" extrusionOk="0">
                  <a:moveTo>
                    <a:pt x="0" y="116406"/>
                  </a:moveTo>
                  <a:cubicBezTo>
                    <a:pt x="-8252" y="47027"/>
                    <a:pt x="39783" y="4629"/>
                    <a:pt x="116406" y="0"/>
                  </a:cubicBezTo>
                  <a:cubicBezTo>
                    <a:pt x="217010" y="-19393"/>
                    <a:pt x="486432" y="-15245"/>
                    <a:pt x="616376" y="0"/>
                  </a:cubicBezTo>
                  <a:lnTo>
                    <a:pt x="616376" y="0"/>
                  </a:lnTo>
                  <a:cubicBezTo>
                    <a:pt x="726552" y="2991"/>
                    <a:pt x="889552" y="20815"/>
                    <a:pt x="1069412" y="0"/>
                  </a:cubicBezTo>
                  <a:cubicBezTo>
                    <a:pt x="1249272" y="-20815"/>
                    <a:pt x="1347994" y="23066"/>
                    <a:pt x="1540939" y="0"/>
                  </a:cubicBezTo>
                  <a:cubicBezTo>
                    <a:pt x="1699212" y="-15789"/>
                    <a:pt x="1958638" y="-155"/>
                    <a:pt x="2262060" y="0"/>
                  </a:cubicBezTo>
                  <a:cubicBezTo>
                    <a:pt x="2565482" y="155"/>
                    <a:pt x="2607163" y="-669"/>
                    <a:pt x="2942362" y="0"/>
                  </a:cubicBezTo>
                  <a:cubicBezTo>
                    <a:pt x="3277561" y="669"/>
                    <a:pt x="3278852" y="28977"/>
                    <a:pt x="3581847" y="0"/>
                  </a:cubicBezTo>
                  <a:cubicBezTo>
                    <a:pt x="3658668" y="7016"/>
                    <a:pt x="3709620" y="54850"/>
                    <a:pt x="3698253" y="116406"/>
                  </a:cubicBezTo>
                  <a:cubicBezTo>
                    <a:pt x="3690135" y="181337"/>
                    <a:pt x="3711809" y="338644"/>
                    <a:pt x="3698253" y="407412"/>
                  </a:cubicBezTo>
                  <a:lnTo>
                    <a:pt x="3698253" y="407412"/>
                  </a:lnTo>
                  <a:cubicBezTo>
                    <a:pt x="3698762" y="475132"/>
                    <a:pt x="3703302" y="524093"/>
                    <a:pt x="3698253" y="582017"/>
                  </a:cubicBezTo>
                  <a:lnTo>
                    <a:pt x="3698253" y="582014"/>
                  </a:lnTo>
                  <a:cubicBezTo>
                    <a:pt x="3705293" y="654926"/>
                    <a:pt x="3649718" y="695284"/>
                    <a:pt x="3581847" y="698420"/>
                  </a:cubicBezTo>
                  <a:cubicBezTo>
                    <a:pt x="3282661" y="726022"/>
                    <a:pt x="3110333" y="722937"/>
                    <a:pt x="2901544" y="698420"/>
                  </a:cubicBezTo>
                  <a:cubicBezTo>
                    <a:pt x="2692755" y="673903"/>
                    <a:pt x="2436048" y="678703"/>
                    <a:pt x="2221242" y="698420"/>
                  </a:cubicBezTo>
                  <a:cubicBezTo>
                    <a:pt x="2006436" y="718137"/>
                    <a:pt x="1724373" y="715970"/>
                    <a:pt x="1540939" y="698420"/>
                  </a:cubicBezTo>
                  <a:cubicBezTo>
                    <a:pt x="1394615" y="682546"/>
                    <a:pt x="1237986" y="690422"/>
                    <a:pt x="1078658" y="698420"/>
                  </a:cubicBezTo>
                  <a:cubicBezTo>
                    <a:pt x="919330" y="706418"/>
                    <a:pt x="791749" y="684679"/>
                    <a:pt x="616376" y="698420"/>
                  </a:cubicBezTo>
                  <a:lnTo>
                    <a:pt x="616376" y="698420"/>
                  </a:lnTo>
                  <a:cubicBezTo>
                    <a:pt x="467033" y="716913"/>
                    <a:pt x="220807" y="699340"/>
                    <a:pt x="116406" y="698420"/>
                  </a:cubicBezTo>
                  <a:cubicBezTo>
                    <a:pt x="48749" y="698600"/>
                    <a:pt x="1582" y="649435"/>
                    <a:pt x="0" y="582014"/>
                  </a:cubicBezTo>
                  <a:lnTo>
                    <a:pt x="0" y="582017"/>
                  </a:lnTo>
                  <a:cubicBezTo>
                    <a:pt x="116" y="559448"/>
                    <a:pt x="2798" y="532295"/>
                    <a:pt x="0" y="514023"/>
                  </a:cubicBezTo>
                  <a:cubicBezTo>
                    <a:pt x="-5119" y="491380"/>
                    <a:pt x="-4147" y="445711"/>
                    <a:pt x="0" y="407412"/>
                  </a:cubicBezTo>
                  <a:cubicBezTo>
                    <a:pt x="-4530" y="291043"/>
                    <a:pt x="-973" y="192368"/>
                    <a:pt x="0" y="116406"/>
                  </a:cubicBezTo>
                  <a:close/>
                </a:path>
              </a:pathLst>
            </a:custGeom>
            <a:pattFill prst="pct20">
              <a:fgClr>
                <a:srgbClr val="FFF701"/>
              </a:fgClr>
              <a:bgClr>
                <a:schemeClr val="bg1"/>
              </a:bgClr>
            </a:pattFill>
            <a:ln w="50800" cap="flat" cmpd="sng">
              <a:solidFill>
                <a:schemeClr val="accent1">
                  <a:shade val="50000"/>
                </a:schemeClr>
              </a:solidFill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prstGeom prst="wedgeRoundRectCallout">
                      <a:avLst>
                        <a:gd name="adj1" fmla="val -40898"/>
                        <a:gd name="adj2" fmla="val 23598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762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chemeClr val="tx1"/>
                  </a:solidFill>
                </a:rPr>
                <a:t>Neighborhood words</a:t>
              </a:r>
            </a:p>
          </p:txBody>
        </p:sp>
      </p:grp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4F77DF70-EF42-4C45-8C36-C5CD0DD65A6A}"/>
              </a:ext>
            </a:extLst>
          </p:cNvPr>
          <p:cNvSpPr/>
          <p:nvPr/>
        </p:nvSpPr>
        <p:spPr>
          <a:xfrm>
            <a:off x="5038154" y="851890"/>
            <a:ext cx="2115690" cy="545836"/>
          </a:xfrm>
          <a:custGeom>
            <a:avLst/>
            <a:gdLst>
              <a:gd name="connsiteX0" fmla="*/ 0 w 2115690"/>
              <a:gd name="connsiteY0" fmla="*/ 90974 h 545836"/>
              <a:gd name="connsiteX1" fmla="*/ 90974 w 2115690"/>
              <a:gd name="connsiteY1" fmla="*/ 0 h 545836"/>
              <a:gd name="connsiteX2" fmla="*/ 352615 w 2115690"/>
              <a:gd name="connsiteY2" fmla="*/ 0 h 545836"/>
              <a:gd name="connsiteX3" fmla="*/ 352615 w 2115690"/>
              <a:gd name="connsiteY3" fmla="*/ 0 h 545836"/>
              <a:gd name="connsiteX4" fmla="*/ 881538 w 2115690"/>
              <a:gd name="connsiteY4" fmla="*/ 0 h 545836"/>
              <a:gd name="connsiteX5" fmla="*/ 1418832 w 2115690"/>
              <a:gd name="connsiteY5" fmla="*/ 0 h 545836"/>
              <a:gd name="connsiteX6" fmla="*/ 2024716 w 2115690"/>
              <a:gd name="connsiteY6" fmla="*/ 0 h 545836"/>
              <a:gd name="connsiteX7" fmla="*/ 2115690 w 2115690"/>
              <a:gd name="connsiteY7" fmla="*/ 90974 h 545836"/>
              <a:gd name="connsiteX8" fmla="*/ 2115690 w 2115690"/>
              <a:gd name="connsiteY8" fmla="*/ 90973 h 545836"/>
              <a:gd name="connsiteX9" fmla="*/ 2115690 w 2115690"/>
              <a:gd name="connsiteY9" fmla="*/ 90973 h 545836"/>
              <a:gd name="connsiteX10" fmla="*/ 2115690 w 2115690"/>
              <a:gd name="connsiteY10" fmla="*/ 227432 h 545836"/>
              <a:gd name="connsiteX11" fmla="*/ 2115690 w 2115690"/>
              <a:gd name="connsiteY11" fmla="*/ 454862 h 545836"/>
              <a:gd name="connsiteX12" fmla="*/ 2024716 w 2115690"/>
              <a:gd name="connsiteY12" fmla="*/ 545836 h 545836"/>
              <a:gd name="connsiteX13" fmla="*/ 1475991 w 2115690"/>
              <a:gd name="connsiteY13" fmla="*/ 545836 h 545836"/>
              <a:gd name="connsiteX14" fmla="*/ 881538 w 2115690"/>
              <a:gd name="connsiteY14" fmla="*/ 545836 h 545836"/>
              <a:gd name="connsiteX15" fmla="*/ 352615 w 2115690"/>
              <a:gd name="connsiteY15" fmla="*/ 545836 h 545836"/>
              <a:gd name="connsiteX16" fmla="*/ 352615 w 2115690"/>
              <a:gd name="connsiteY16" fmla="*/ 545836 h 545836"/>
              <a:gd name="connsiteX17" fmla="*/ 90974 w 2115690"/>
              <a:gd name="connsiteY17" fmla="*/ 545836 h 545836"/>
              <a:gd name="connsiteX18" fmla="*/ 0 w 2115690"/>
              <a:gd name="connsiteY18" fmla="*/ 454862 h 545836"/>
              <a:gd name="connsiteX19" fmla="*/ 0 w 2115690"/>
              <a:gd name="connsiteY19" fmla="*/ 227432 h 545836"/>
              <a:gd name="connsiteX20" fmla="*/ 0 w 2115690"/>
              <a:gd name="connsiteY20" fmla="*/ 256860 h 545836"/>
              <a:gd name="connsiteX21" fmla="*/ 0 w 2115690"/>
              <a:gd name="connsiteY21" fmla="*/ 90973 h 545836"/>
              <a:gd name="connsiteX22" fmla="*/ 0 w 2115690"/>
              <a:gd name="connsiteY22" fmla="*/ 90974 h 54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15690" h="545836" fill="none" extrusionOk="0">
                <a:moveTo>
                  <a:pt x="0" y="90974"/>
                </a:moveTo>
                <a:cubicBezTo>
                  <a:pt x="9063" y="42620"/>
                  <a:pt x="37046" y="4591"/>
                  <a:pt x="90974" y="0"/>
                </a:cubicBezTo>
                <a:cubicBezTo>
                  <a:pt x="209824" y="-5100"/>
                  <a:pt x="282995" y="-1026"/>
                  <a:pt x="352615" y="0"/>
                </a:cubicBezTo>
                <a:lnTo>
                  <a:pt x="352615" y="0"/>
                </a:lnTo>
                <a:cubicBezTo>
                  <a:pt x="547056" y="-21242"/>
                  <a:pt x="647121" y="23998"/>
                  <a:pt x="881538" y="0"/>
                </a:cubicBezTo>
                <a:cubicBezTo>
                  <a:pt x="1044057" y="-24209"/>
                  <a:pt x="1181964" y="14014"/>
                  <a:pt x="1418832" y="0"/>
                </a:cubicBezTo>
                <a:cubicBezTo>
                  <a:pt x="1655700" y="-14014"/>
                  <a:pt x="1870014" y="17451"/>
                  <a:pt x="2024716" y="0"/>
                </a:cubicBezTo>
                <a:cubicBezTo>
                  <a:pt x="2071208" y="3798"/>
                  <a:pt x="2113031" y="46420"/>
                  <a:pt x="2115690" y="90974"/>
                </a:cubicBezTo>
                <a:lnTo>
                  <a:pt x="2115690" y="90973"/>
                </a:lnTo>
                <a:lnTo>
                  <a:pt x="2115690" y="90973"/>
                </a:lnTo>
                <a:cubicBezTo>
                  <a:pt x="2116963" y="153035"/>
                  <a:pt x="2119352" y="193207"/>
                  <a:pt x="2115690" y="227432"/>
                </a:cubicBezTo>
                <a:cubicBezTo>
                  <a:pt x="2116272" y="302447"/>
                  <a:pt x="2106450" y="344126"/>
                  <a:pt x="2115690" y="454862"/>
                </a:cubicBezTo>
                <a:cubicBezTo>
                  <a:pt x="2112482" y="505003"/>
                  <a:pt x="2086191" y="549047"/>
                  <a:pt x="2024716" y="545836"/>
                </a:cubicBezTo>
                <a:cubicBezTo>
                  <a:pt x="1838847" y="548138"/>
                  <a:pt x="1635185" y="568058"/>
                  <a:pt x="1475991" y="545836"/>
                </a:cubicBezTo>
                <a:cubicBezTo>
                  <a:pt x="1316798" y="523614"/>
                  <a:pt x="1077814" y="531479"/>
                  <a:pt x="881538" y="545836"/>
                </a:cubicBezTo>
                <a:cubicBezTo>
                  <a:pt x="733347" y="530213"/>
                  <a:pt x="606748" y="544132"/>
                  <a:pt x="352615" y="545836"/>
                </a:cubicBezTo>
                <a:lnTo>
                  <a:pt x="352615" y="545836"/>
                </a:lnTo>
                <a:cubicBezTo>
                  <a:pt x="241518" y="539777"/>
                  <a:pt x="204326" y="536687"/>
                  <a:pt x="90974" y="545836"/>
                </a:cubicBezTo>
                <a:cubicBezTo>
                  <a:pt x="44694" y="556025"/>
                  <a:pt x="3403" y="506689"/>
                  <a:pt x="0" y="454862"/>
                </a:cubicBezTo>
                <a:cubicBezTo>
                  <a:pt x="10870" y="398637"/>
                  <a:pt x="-2087" y="333159"/>
                  <a:pt x="0" y="227432"/>
                </a:cubicBezTo>
                <a:cubicBezTo>
                  <a:pt x="710" y="240325"/>
                  <a:pt x="603" y="250432"/>
                  <a:pt x="0" y="256860"/>
                </a:cubicBezTo>
                <a:cubicBezTo>
                  <a:pt x="-5952" y="178248"/>
                  <a:pt x="7916" y="125090"/>
                  <a:pt x="0" y="90973"/>
                </a:cubicBezTo>
                <a:lnTo>
                  <a:pt x="0" y="90974"/>
                </a:lnTo>
                <a:close/>
              </a:path>
              <a:path w="2115690" h="545836" stroke="0" extrusionOk="0">
                <a:moveTo>
                  <a:pt x="0" y="90974"/>
                </a:moveTo>
                <a:cubicBezTo>
                  <a:pt x="-5361" y="37423"/>
                  <a:pt x="31017" y="3646"/>
                  <a:pt x="90974" y="0"/>
                </a:cubicBezTo>
                <a:cubicBezTo>
                  <a:pt x="212094" y="12959"/>
                  <a:pt x="229398" y="-3695"/>
                  <a:pt x="352615" y="0"/>
                </a:cubicBezTo>
                <a:lnTo>
                  <a:pt x="352615" y="0"/>
                </a:lnTo>
                <a:cubicBezTo>
                  <a:pt x="505150" y="17725"/>
                  <a:pt x="741116" y="-20878"/>
                  <a:pt x="881538" y="0"/>
                </a:cubicBezTo>
                <a:cubicBezTo>
                  <a:pt x="1142786" y="-25813"/>
                  <a:pt x="1268231" y="4132"/>
                  <a:pt x="1441695" y="0"/>
                </a:cubicBezTo>
                <a:cubicBezTo>
                  <a:pt x="1615159" y="-4132"/>
                  <a:pt x="1840742" y="14568"/>
                  <a:pt x="2024716" y="0"/>
                </a:cubicBezTo>
                <a:cubicBezTo>
                  <a:pt x="2071548" y="3213"/>
                  <a:pt x="2115498" y="38904"/>
                  <a:pt x="2115690" y="90974"/>
                </a:cubicBezTo>
                <a:lnTo>
                  <a:pt x="2115690" y="90973"/>
                </a:lnTo>
                <a:lnTo>
                  <a:pt x="2115690" y="90973"/>
                </a:lnTo>
                <a:cubicBezTo>
                  <a:pt x="2116031" y="139624"/>
                  <a:pt x="2110522" y="178229"/>
                  <a:pt x="2115690" y="227432"/>
                </a:cubicBezTo>
                <a:cubicBezTo>
                  <a:pt x="2126249" y="277155"/>
                  <a:pt x="2123697" y="389336"/>
                  <a:pt x="2115690" y="454862"/>
                </a:cubicBezTo>
                <a:cubicBezTo>
                  <a:pt x="2117463" y="507746"/>
                  <a:pt x="2076112" y="557772"/>
                  <a:pt x="2024716" y="545836"/>
                </a:cubicBezTo>
                <a:cubicBezTo>
                  <a:pt x="1848314" y="522388"/>
                  <a:pt x="1634646" y="546541"/>
                  <a:pt x="1487422" y="545836"/>
                </a:cubicBezTo>
                <a:cubicBezTo>
                  <a:pt x="1340198" y="545131"/>
                  <a:pt x="1044619" y="562409"/>
                  <a:pt x="881538" y="545836"/>
                </a:cubicBezTo>
                <a:cubicBezTo>
                  <a:pt x="690759" y="561607"/>
                  <a:pt x="471771" y="571953"/>
                  <a:pt x="352615" y="545836"/>
                </a:cubicBezTo>
                <a:lnTo>
                  <a:pt x="352615" y="545836"/>
                </a:lnTo>
                <a:cubicBezTo>
                  <a:pt x="276989" y="542735"/>
                  <a:pt x="154962" y="557097"/>
                  <a:pt x="90974" y="545836"/>
                </a:cubicBezTo>
                <a:cubicBezTo>
                  <a:pt x="37831" y="547528"/>
                  <a:pt x="-4161" y="512547"/>
                  <a:pt x="0" y="454862"/>
                </a:cubicBezTo>
                <a:cubicBezTo>
                  <a:pt x="3561" y="342703"/>
                  <a:pt x="-10710" y="287274"/>
                  <a:pt x="0" y="227432"/>
                </a:cubicBezTo>
                <a:cubicBezTo>
                  <a:pt x="-1071" y="233669"/>
                  <a:pt x="-1017" y="243797"/>
                  <a:pt x="0" y="256860"/>
                </a:cubicBezTo>
                <a:cubicBezTo>
                  <a:pt x="-5429" y="184273"/>
                  <a:pt x="-3325" y="156082"/>
                  <a:pt x="0" y="90973"/>
                </a:cubicBezTo>
                <a:lnTo>
                  <a:pt x="0" y="90974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8000">
                <a:schemeClr val="accent6">
                  <a:lumMod val="20000"/>
                  <a:lumOff val="80000"/>
                </a:schemeClr>
              </a:gs>
              <a:gs pos="8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4343"/>
                      <a:gd name="adj2" fmla="val -294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00000"/>
              </a:lnSpc>
              <a:buClrTx/>
            </a:pPr>
            <a:r>
              <a:rPr lang="en-US" altLang="en-US" sz="3000">
                <a:solidFill>
                  <a:schemeClr val="tx1"/>
                </a:solidFill>
              </a:rPr>
              <a:t>Setup</a:t>
            </a:r>
          </a:p>
        </p:txBody>
      </p:sp>
      <p:sp>
        <p:nvSpPr>
          <p:cNvPr id="34" name="Rounded Rectangular Callout 33">
            <a:extLst>
              <a:ext uri="{FF2B5EF4-FFF2-40B4-BE49-F238E27FC236}">
                <a16:creationId xmlns:a16="http://schemas.microsoft.com/office/drawing/2014/main" id="{ED17AF2D-5504-BC43-9645-B9281C6B6AE8}"/>
              </a:ext>
            </a:extLst>
          </p:cNvPr>
          <p:cNvSpPr/>
          <p:nvPr/>
        </p:nvSpPr>
        <p:spPr>
          <a:xfrm>
            <a:off x="3174274" y="5495430"/>
            <a:ext cx="4664951" cy="698420"/>
          </a:xfrm>
          <a:custGeom>
            <a:avLst/>
            <a:gdLst>
              <a:gd name="connsiteX0" fmla="*/ 0 w 4664951"/>
              <a:gd name="connsiteY0" fmla="*/ 116406 h 698420"/>
              <a:gd name="connsiteX1" fmla="*/ 116406 w 4664951"/>
              <a:gd name="connsiteY1" fmla="*/ 0 h 698420"/>
              <a:gd name="connsiteX2" fmla="*/ 715513 w 4664951"/>
              <a:gd name="connsiteY2" fmla="*/ 0 h 698420"/>
              <a:gd name="connsiteX3" fmla="*/ 1418814 w 4664951"/>
              <a:gd name="connsiteY3" fmla="*/ 0 h 698420"/>
              <a:gd name="connsiteX4" fmla="*/ 2043969 w 4664951"/>
              <a:gd name="connsiteY4" fmla="*/ 0 h 698420"/>
              <a:gd name="connsiteX5" fmla="*/ 2721221 w 4664951"/>
              <a:gd name="connsiteY5" fmla="*/ 0 h 698420"/>
              <a:gd name="connsiteX6" fmla="*/ 2721221 w 4664951"/>
              <a:gd name="connsiteY6" fmla="*/ 0 h 698420"/>
              <a:gd name="connsiteX7" fmla="*/ 3281015 w 4664951"/>
              <a:gd name="connsiteY7" fmla="*/ 0 h 698420"/>
              <a:gd name="connsiteX8" fmla="*/ 3887459 w 4664951"/>
              <a:gd name="connsiteY8" fmla="*/ 0 h 698420"/>
              <a:gd name="connsiteX9" fmla="*/ 4548545 w 4664951"/>
              <a:gd name="connsiteY9" fmla="*/ 0 h 698420"/>
              <a:gd name="connsiteX10" fmla="*/ 4664951 w 4664951"/>
              <a:gd name="connsiteY10" fmla="*/ 116406 h 698420"/>
              <a:gd name="connsiteX11" fmla="*/ 4664951 w 4664951"/>
              <a:gd name="connsiteY11" fmla="*/ 116403 h 698420"/>
              <a:gd name="connsiteX12" fmla="*/ 5138874 w 4664951"/>
              <a:gd name="connsiteY12" fmla="*/ 24288 h 698420"/>
              <a:gd name="connsiteX13" fmla="*/ 5576342 w 4664951"/>
              <a:gd name="connsiteY13" fmla="*/ -60742 h 698420"/>
              <a:gd name="connsiteX14" fmla="*/ 5111533 w 4664951"/>
              <a:gd name="connsiteY14" fmla="*/ 118651 h 698420"/>
              <a:gd name="connsiteX15" fmla="*/ 4664951 w 4664951"/>
              <a:gd name="connsiteY15" fmla="*/ 291008 h 698420"/>
              <a:gd name="connsiteX16" fmla="*/ 4664951 w 4664951"/>
              <a:gd name="connsiteY16" fmla="*/ 582014 h 698420"/>
              <a:gd name="connsiteX17" fmla="*/ 4548545 w 4664951"/>
              <a:gd name="connsiteY17" fmla="*/ 698420 h 698420"/>
              <a:gd name="connsiteX18" fmla="*/ 3887459 w 4664951"/>
              <a:gd name="connsiteY18" fmla="*/ 698420 h 698420"/>
              <a:gd name="connsiteX19" fmla="*/ 3292678 w 4664951"/>
              <a:gd name="connsiteY19" fmla="*/ 698420 h 698420"/>
              <a:gd name="connsiteX20" fmla="*/ 2721221 w 4664951"/>
              <a:gd name="connsiteY20" fmla="*/ 698420 h 698420"/>
              <a:gd name="connsiteX21" fmla="*/ 2721221 w 4664951"/>
              <a:gd name="connsiteY21" fmla="*/ 698420 h 698420"/>
              <a:gd name="connsiteX22" fmla="*/ 2122114 w 4664951"/>
              <a:gd name="connsiteY22" fmla="*/ 698420 h 698420"/>
              <a:gd name="connsiteX23" fmla="*/ 1418814 w 4664951"/>
              <a:gd name="connsiteY23" fmla="*/ 698420 h 698420"/>
              <a:gd name="connsiteX24" fmla="*/ 767610 w 4664951"/>
              <a:gd name="connsiteY24" fmla="*/ 698420 h 698420"/>
              <a:gd name="connsiteX25" fmla="*/ 116406 w 4664951"/>
              <a:gd name="connsiteY25" fmla="*/ 698420 h 698420"/>
              <a:gd name="connsiteX26" fmla="*/ 0 w 4664951"/>
              <a:gd name="connsiteY26" fmla="*/ 582014 h 698420"/>
              <a:gd name="connsiteX27" fmla="*/ 0 w 4664951"/>
              <a:gd name="connsiteY27" fmla="*/ 291008 h 698420"/>
              <a:gd name="connsiteX28" fmla="*/ 0 w 4664951"/>
              <a:gd name="connsiteY28" fmla="*/ 116403 h 698420"/>
              <a:gd name="connsiteX29" fmla="*/ 0 w 4664951"/>
              <a:gd name="connsiteY29" fmla="*/ 116403 h 698420"/>
              <a:gd name="connsiteX30" fmla="*/ 0 w 4664951"/>
              <a:gd name="connsiteY30" fmla="*/ 116406 h 69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664951" h="698420" fill="none" extrusionOk="0">
                <a:moveTo>
                  <a:pt x="0" y="116406"/>
                </a:moveTo>
                <a:cubicBezTo>
                  <a:pt x="-2525" y="57521"/>
                  <a:pt x="61482" y="-11184"/>
                  <a:pt x="116406" y="0"/>
                </a:cubicBezTo>
                <a:cubicBezTo>
                  <a:pt x="292731" y="-7038"/>
                  <a:pt x="420230" y="-12994"/>
                  <a:pt x="715513" y="0"/>
                </a:cubicBezTo>
                <a:cubicBezTo>
                  <a:pt x="1010796" y="12994"/>
                  <a:pt x="1248148" y="-5489"/>
                  <a:pt x="1418814" y="0"/>
                </a:cubicBezTo>
                <a:cubicBezTo>
                  <a:pt x="1589480" y="5489"/>
                  <a:pt x="1857484" y="10685"/>
                  <a:pt x="2043969" y="0"/>
                </a:cubicBezTo>
                <a:cubicBezTo>
                  <a:pt x="2230455" y="-10685"/>
                  <a:pt x="2407879" y="25536"/>
                  <a:pt x="2721221" y="0"/>
                </a:cubicBezTo>
                <a:lnTo>
                  <a:pt x="2721221" y="0"/>
                </a:lnTo>
                <a:cubicBezTo>
                  <a:pt x="2880410" y="-17004"/>
                  <a:pt x="3053274" y="-13990"/>
                  <a:pt x="3281015" y="0"/>
                </a:cubicBezTo>
                <a:cubicBezTo>
                  <a:pt x="3508756" y="13990"/>
                  <a:pt x="3623701" y="999"/>
                  <a:pt x="3887459" y="0"/>
                </a:cubicBezTo>
                <a:cubicBezTo>
                  <a:pt x="4106085" y="-25299"/>
                  <a:pt x="4223617" y="10467"/>
                  <a:pt x="4548545" y="0"/>
                </a:cubicBezTo>
                <a:cubicBezTo>
                  <a:pt x="4606722" y="6067"/>
                  <a:pt x="4668455" y="52904"/>
                  <a:pt x="4664951" y="116406"/>
                </a:cubicBezTo>
                <a:lnTo>
                  <a:pt x="4664951" y="116403"/>
                </a:lnTo>
                <a:cubicBezTo>
                  <a:pt x="4892904" y="86356"/>
                  <a:pt x="4957273" y="35409"/>
                  <a:pt x="5138874" y="24288"/>
                </a:cubicBezTo>
                <a:cubicBezTo>
                  <a:pt x="5320475" y="13167"/>
                  <a:pt x="5491670" y="-27799"/>
                  <a:pt x="5576342" y="-60742"/>
                </a:cubicBezTo>
                <a:cubicBezTo>
                  <a:pt x="5381127" y="33703"/>
                  <a:pt x="5317356" y="28561"/>
                  <a:pt x="5111533" y="118651"/>
                </a:cubicBezTo>
                <a:cubicBezTo>
                  <a:pt x="4905710" y="208740"/>
                  <a:pt x="4771943" y="254166"/>
                  <a:pt x="4664951" y="291008"/>
                </a:cubicBezTo>
                <a:cubicBezTo>
                  <a:pt x="4661017" y="384670"/>
                  <a:pt x="4651049" y="505038"/>
                  <a:pt x="4664951" y="582014"/>
                </a:cubicBezTo>
                <a:cubicBezTo>
                  <a:pt x="4662558" y="653775"/>
                  <a:pt x="4623113" y="701946"/>
                  <a:pt x="4548545" y="698420"/>
                </a:cubicBezTo>
                <a:cubicBezTo>
                  <a:pt x="4328620" y="693118"/>
                  <a:pt x="4203585" y="720848"/>
                  <a:pt x="3887459" y="698420"/>
                </a:cubicBezTo>
                <a:cubicBezTo>
                  <a:pt x="3765826" y="725534"/>
                  <a:pt x="3484470" y="704911"/>
                  <a:pt x="3292678" y="698420"/>
                </a:cubicBezTo>
                <a:cubicBezTo>
                  <a:pt x="3100886" y="691929"/>
                  <a:pt x="2901478" y="704889"/>
                  <a:pt x="2721221" y="698420"/>
                </a:cubicBezTo>
                <a:lnTo>
                  <a:pt x="2721221" y="698420"/>
                </a:lnTo>
                <a:cubicBezTo>
                  <a:pt x="2531368" y="707322"/>
                  <a:pt x="2352780" y="670065"/>
                  <a:pt x="2122114" y="698420"/>
                </a:cubicBezTo>
                <a:cubicBezTo>
                  <a:pt x="1891448" y="726775"/>
                  <a:pt x="1732265" y="729022"/>
                  <a:pt x="1418814" y="698420"/>
                </a:cubicBezTo>
                <a:cubicBezTo>
                  <a:pt x="1105363" y="667818"/>
                  <a:pt x="1049449" y="668481"/>
                  <a:pt x="767610" y="698420"/>
                </a:cubicBezTo>
                <a:cubicBezTo>
                  <a:pt x="485771" y="728359"/>
                  <a:pt x="433566" y="689105"/>
                  <a:pt x="116406" y="698420"/>
                </a:cubicBezTo>
                <a:cubicBezTo>
                  <a:pt x="42215" y="689741"/>
                  <a:pt x="2269" y="646509"/>
                  <a:pt x="0" y="582014"/>
                </a:cubicBezTo>
                <a:cubicBezTo>
                  <a:pt x="5231" y="520511"/>
                  <a:pt x="8430" y="404226"/>
                  <a:pt x="0" y="291008"/>
                </a:cubicBezTo>
                <a:cubicBezTo>
                  <a:pt x="-2529" y="244433"/>
                  <a:pt x="-2340" y="156700"/>
                  <a:pt x="0" y="116403"/>
                </a:cubicBezTo>
                <a:lnTo>
                  <a:pt x="0" y="116403"/>
                </a:lnTo>
                <a:lnTo>
                  <a:pt x="0" y="116406"/>
                </a:lnTo>
                <a:close/>
              </a:path>
              <a:path w="4664951" h="698420" stroke="0" extrusionOk="0">
                <a:moveTo>
                  <a:pt x="0" y="116406"/>
                </a:moveTo>
                <a:cubicBezTo>
                  <a:pt x="-8252" y="47027"/>
                  <a:pt x="39783" y="4629"/>
                  <a:pt x="116406" y="0"/>
                </a:cubicBezTo>
                <a:cubicBezTo>
                  <a:pt x="412090" y="-30582"/>
                  <a:pt x="554062" y="16234"/>
                  <a:pt x="819706" y="0"/>
                </a:cubicBezTo>
                <a:cubicBezTo>
                  <a:pt x="1085350" y="-16234"/>
                  <a:pt x="1289977" y="-3869"/>
                  <a:pt x="1444862" y="0"/>
                </a:cubicBezTo>
                <a:cubicBezTo>
                  <a:pt x="1599747" y="3869"/>
                  <a:pt x="1829976" y="-28333"/>
                  <a:pt x="2043969" y="0"/>
                </a:cubicBezTo>
                <a:cubicBezTo>
                  <a:pt x="2257962" y="28333"/>
                  <a:pt x="2567194" y="-19834"/>
                  <a:pt x="2721221" y="0"/>
                </a:cubicBezTo>
                <a:lnTo>
                  <a:pt x="2721221" y="0"/>
                </a:lnTo>
                <a:cubicBezTo>
                  <a:pt x="2913708" y="79"/>
                  <a:pt x="3018124" y="6509"/>
                  <a:pt x="3292678" y="0"/>
                </a:cubicBezTo>
                <a:cubicBezTo>
                  <a:pt x="3567232" y="-6509"/>
                  <a:pt x="3699332" y="15201"/>
                  <a:pt x="3887459" y="0"/>
                </a:cubicBezTo>
                <a:cubicBezTo>
                  <a:pt x="4063557" y="-31346"/>
                  <a:pt x="4301877" y="-4541"/>
                  <a:pt x="4548545" y="0"/>
                </a:cubicBezTo>
                <a:cubicBezTo>
                  <a:pt x="4613152" y="2200"/>
                  <a:pt x="4649024" y="51206"/>
                  <a:pt x="4664951" y="116406"/>
                </a:cubicBezTo>
                <a:lnTo>
                  <a:pt x="4664951" y="116403"/>
                </a:lnTo>
                <a:cubicBezTo>
                  <a:pt x="4833732" y="71615"/>
                  <a:pt x="4927959" y="59395"/>
                  <a:pt x="5111533" y="29602"/>
                </a:cubicBezTo>
                <a:cubicBezTo>
                  <a:pt x="5295107" y="-191"/>
                  <a:pt x="5428982" y="-50590"/>
                  <a:pt x="5576342" y="-60742"/>
                </a:cubicBezTo>
                <a:cubicBezTo>
                  <a:pt x="5361070" y="15923"/>
                  <a:pt x="5269382" y="46539"/>
                  <a:pt x="5120647" y="115133"/>
                </a:cubicBezTo>
                <a:cubicBezTo>
                  <a:pt x="4971912" y="183727"/>
                  <a:pt x="4776224" y="251734"/>
                  <a:pt x="4664951" y="291008"/>
                </a:cubicBezTo>
                <a:cubicBezTo>
                  <a:pt x="4652707" y="393143"/>
                  <a:pt x="4672005" y="503082"/>
                  <a:pt x="4664951" y="582014"/>
                </a:cubicBezTo>
                <a:cubicBezTo>
                  <a:pt x="4665840" y="634274"/>
                  <a:pt x="4599574" y="706163"/>
                  <a:pt x="4548545" y="698420"/>
                </a:cubicBezTo>
                <a:cubicBezTo>
                  <a:pt x="4399020" y="697972"/>
                  <a:pt x="4199329" y="677725"/>
                  <a:pt x="3887459" y="698420"/>
                </a:cubicBezTo>
                <a:cubicBezTo>
                  <a:pt x="3649359" y="673252"/>
                  <a:pt x="3453940" y="709769"/>
                  <a:pt x="3327665" y="698420"/>
                </a:cubicBezTo>
                <a:cubicBezTo>
                  <a:pt x="3201390" y="687071"/>
                  <a:pt x="2892284" y="681116"/>
                  <a:pt x="2721221" y="698420"/>
                </a:cubicBezTo>
                <a:lnTo>
                  <a:pt x="2721221" y="698420"/>
                </a:lnTo>
                <a:cubicBezTo>
                  <a:pt x="2464259" y="708475"/>
                  <a:pt x="2325235" y="679768"/>
                  <a:pt x="2122114" y="698420"/>
                </a:cubicBezTo>
                <a:cubicBezTo>
                  <a:pt x="1918993" y="717072"/>
                  <a:pt x="1739767" y="710489"/>
                  <a:pt x="1549054" y="698420"/>
                </a:cubicBezTo>
                <a:cubicBezTo>
                  <a:pt x="1358341" y="686351"/>
                  <a:pt x="1239358" y="709017"/>
                  <a:pt x="975995" y="698420"/>
                </a:cubicBezTo>
                <a:cubicBezTo>
                  <a:pt x="712632" y="687823"/>
                  <a:pt x="516164" y="696828"/>
                  <a:pt x="116406" y="698420"/>
                </a:cubicBezTo>
                <a:cubicBezTo>
                  <a:pt x="62709" y="702127"/>
                  <a:pt x="2672" y="655304"/>
                  <a:pt x="0" y="582014"/>
                </a:cubicBezTo>
                <a:cubicBezTo>
                  <a:pt x="-8070" y="452906"/>
                  <a:pt x="9488" y="352986"/>
                  <a:pt x="0" y="291008"/>
                </a:cubicBezTo>
                <a:cubicBezTo>
                  <a:pt x="-8401" y="218777"/>
                  <a:pt x="7026" y="178481"/>
                  <a:pt x="0" y="116403"/>
                </a:cubicBezTo>
                <a:lnTo>
                  <a:pt x="0" y="116403"/>
                </a:lnTo>
                <a:lnTo>
                  <a:pt x="0" y="116406"/>
                </a:ln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254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69537"/>
                      <a:gd name="adj2" fmla="val -5869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Neighborhood score threshold = 11</a:t>
            </a:r>
          </a:p>
        </p:txBody>
      </p:sp>
    </p:spTree>
    <p:extLst>
      <p:ext uri="{BB962C8B-B14F-4D97-AF65-F5344CB8AC3E}">
        <p14:creationId xmlns:p14="http://schemas.microsoft.com/office/powerpoint/2010/main" val="393475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82563"/>
            <a:ext cx="10515600" cy="556540"/>
          </a:xfrm>
        </p:spPr>
        <p:txBody>
          <a:bodyPr>
            <a:normAutofit/>
          </a:bodyPr>
          <a:lstStyle/>
          <a:p>
            <a:r>
              <a:rPr lang="en-US" altLang="en-US" sz="3200"/>
              <a:t>BLASTP Summary </a:t>
            </a:r>
            <a:endParaRPr lang="en-US" sz="3200"/>
          </a:p>
        </p:txBody>
      </p:sp>
      <p:sp>
        <p:nvSpPr>
          <p:cNvPr id="27" name="Line 38">
            <a:extLst>
              <a:ext uri="{FF2B5EF4-FFF2-40B4-BE49-F238E27FC236}">
                <a16:creationId xmlns:a16="http://schemas.microsoft.com/office/drawing/2014/main" id="{372E474D-B578-304F-8B5C-4A4B0CD636A9}"/>
              </a:ext>
            </a:extLst>
          </p:cNvPr>
          <p:cNvSpPr>
            <a:spLocks noChangeShapeType="1"/>
          </p:cNvSpPr>
          <p:nvPr/>
        </p:nvSpPr>
        <p:spPr bwMode="auto">
          <a:xfrm>
            <a:off x="8670007" y="949"/>
            <a:ext cx="390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00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3AAE3FB-8935-DB4A-9E93-FE57C52A3480}"/>
              </a:ext>
            </a:extLst>
          </p:cNvPr>
          <p:cNvGrpSpPr/>
          <p:nvPr/>
        </p:nvGrpSpPr>
        <p:grpSpPr>
          <a:xfrm>
            <a:off x="0" y="2230292"/>
            <a:ext cx="11514607" cy="1064612"/>
            <a:chOff x="554784" y="2230292"/>
            <a:chExt cx="10605448" cy="1064612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5826F91C-9E97-D14F-9838-CE6B4AFEE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979" y="2525463"/>
              <a:ext cx="10601253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altLang="en-US" sz="2200" b="1">
                  <a:latin typeface="Courier New" panose="02070309020205020404" pitchFamily="49" charset="0"/>
                </a:rPr>
                <a:t>                           </a:t>
              </a:r>
              <a:r>
                <a:rPr lang="en-US" altLang="en-US" sz="2200" b="1">
                  <a:solidFill>
                    <a:srgbClr val="0066CC"/>
                  </a:solidFill>
                  <a:latin typeface="Courier New" panose="02070309020205020404" pitchFamily="49" charset="0"/>
                </a:rPr>
                <a:t>YLS</a:t>
              </a:r>
              <a:r>
                <a:rPr lang="en-US" altLang="en-US" sz="2200" b="1">
                  <a:latin typeface="Courier New" panose="02070309020205020404" pitchFamily="49" charset="0"/>
                </a:rPr>
                <a:t>                   </a:t>
              </a:r>
              <a:r>
                <a:rPr lang="en-US" altLang="en-US" sz="2200" b="1">
                  <a:solidFill>
                    <a:srgbClr val="0066CC"/>
                  </a:solidFill>
                  <a:latin typeface="Courier New" panose="02070309020205020404" pitchFamily="49" charset="0"/>
                </a:rPr>
                <a:t>HFL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altLang="en-US" sz="2200" b="1">
                  <a:latin typeface="Courier New" panose="02070309020205020404" pitchFamily="49" charset="0"/>
                </a:rPr>
                <a:t>Sbjct 287 LEETYAKYLHKGASYFV</a:t>
              </a:r>
              <a:r>
                <a:rPr lang="en-US" altLang="en-US" sz="2200" b="1">
                  <a:solidFill>
                    <a:srgbClr val="0066CC"/>
                  </a:solidFill>
                  <a:latin typeface="Courier New" panose="02070309020205020404" pitchFamily="49" charset="0"/>
                </a:rPr>
                <a:t>YLS</a:t>
              </a:r>
              <a:r>
                <a:rPr lang="en-US" altLang="en-US" sz="2200" b="1">
                  <a:latin typeface="Courier New" panose="02070309020205020404" pitchFamily="49" charset="0"/>
                </a:rPr>
                <a:t>LNMSPEQLDVNVHPSKRIV</a:t>
              </a:r>
              <a:r>
                <a:rPr lang="en-US" altLang="en-US" sz="2200" b="1">
                  <a:solidFill>
                    <a:srgbClr val="0066CC"/>
                  </a:solidFill>
                  <a:latin typeface="Courier New" panose="02070309020205020404" pitchFamily="49" charset="0"/>
                </a:rPr>
                <a:t>HFL</a:t>
              </a:r>
              <a:r>
                <a:rPr lang="en-US" altLang="en-US" sz="2200" b="1">
                  <a:latin typeface="Courier New" panose="02070309020205020404" pitchFamily="49" charset="0"/>
                </a:rPr>
                <a:t>YDQEI  </a:t>
              </a:r>
            </a:p>
          </p:txBody>
        </p:sp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id="{53411B54-65F5-D24C-99A1-DE976FF51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784" y="2230292"/>
              <a:ext cx="9716712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altLang="en-US" sz="2200" b="1">
                  <a:latin typeface="Courier New" panose="02070309020205020404" pitchFamily="49" charset="0"/>
                </a:rPr>
                <a:t>Query   1 IETVYAAYLPKNTHPFL</a:t>
              </a:r>
              <a:r>
                <a:rPr lang="en-US" altLang="en-US" sz="2200" b="1">
                  <a:solidFill>
                    <a:srgbClr val="0066CC"/>
                  </a:solidFill>
                  <a:latin typeface="Courier New" panose="02070309020205020404" pitchFamily="49" charset="0"/>
                </a:rPr>
                <a:t>YLS</a:t>
              </a:r>
              <a:r>
                <a:rPr lang="en-US" altLang="en-US" sz="2200" b="1">
                  <a:latin typeface="Courier New" panose="02070309020205020404" pitchFamily="49" charset="0"/>
                </a:rPr>
                <a:t>LEISPQNVDVNVHPTKHEV</a:t>
              </a:r>
              <a:r>
                <a:rPr lang="en-US" altLang="en-US" sz="2200" b="1">
                  <a:solidFill>
                    <a:srgbClr val="0066CC"/>
                  </a:solidFill>
                  <a:latin typeface="Courier New" panose="02070309020205020404" pitchFamily="49" charset="0"/>
                </a:rPr>
                <a:t>HFL</a:t>
              </a:r>
              <a:r>
                <a:rPr lang="en-US" altLang="en-US" sz="2200" b="1">
                  <a:latin typeface="Courier New" panose="02070309020205020404" pitchFamily="49" charset="0"/>
                </a:rPr>
                <a:t>HEESI  </a:t>
              </a:r>
            </a:p>
          </p:txBody>
        </p:sp>
      </p:grpSp>
      <p:sp>
        <p:nvSpPr>
          <p:cNvPr id="37" name="Line 18">
            <a:extLst>
              <a:ext uri="{FF2B5EF4-FFF2-40B4-BE49-F238E27FC236}">
                <a16:creationId xmlns:a16="http://schemas.microsoft.com/office/drawing/2014/main" id="{7ADE3AD3-362D-2144-BB26-8729CEF001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40922" y="2040999"/>
            <a:ext cx="2549014" cy="5349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8" name="Line 19">
            <a:extLst>
              <a:ext uri="{FF2B5EF4-FFF2-40B4-BE49-F238E27FC236}">
                <a16:creationId xmlns:a16="http://schemas.microsoft.com/office/drawing/2014/main" id="{98E9A241-830A-A141-8B4A-6276D46FFFD0}"/>
              </a:ext>
            </a:extLst>
          </p:cNvPr>
          <p:cNvSpPr>
            <a:spLocks noChangeShapeType="1"/>
          </p:cNvSpPr>
          <p:nvPr/>
        </p:nvSpPr>
        <p:spPr bwMode="auto">
          <a:xfrm>
            <a:off x="5229815" y="2045180"/>
            <a:ext cx="1485576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9" name="Line 20">
            <a:extLst>
              <a:ext uri="{FF2B5EF4-FFF2-40B4-BE49-F238E27FC236}">
                <a16:creationId xmlns:a16="http://schemas.microsoft.com/office/drawing/2014/main" id="{9A34813C-5F18-0548-A81A-F21DF4D78C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07981" y="2025359"/>
            <a:ext cx="665798" cy="3936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40" name="Line 21">
            <a:extLst>
              <a:ext uri="{FF2B5EF4-FFF2-40B4-BE49-F238E27FC236}">
                <a16:creationId xmlns:a16="http://schemas.microsoft.com/office/drawing/2014/main" id="{8E30C52A-05E2-9544-8572-F7A23AD481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67644" y="2040993"/>
            <a:ext cx="1485574" cy="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41" name="Rectangle 22">
            <a:extLst>
              <a:ext uri="{FF2B5EF4-FFF2-40B4-BE49-F238E27FC236}">
                <a16:creationId xmlns:a16="http://schemas.microsoft.com/office/drawing/2014/main" id="{0CF6F725-479B-5640-BD22-E7952A74F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784" y="2521754"/>
            <a:ext cx="936025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sz="2200" b="1">
                <a:latin typeface="Courier New" panose="02070309020205020404" pitchFamily="49" charset="0"/>
              </a:rPr>
              <a:t>      +E  YA YL K    F+</a:t>
            </a:r>
            <a:r>
              <a:rPr lang="en-US" altLang="en-US" sz="2200" b="1">
                <a:solidFill>
                  <a:srgbClr val="0066CC"/>
                </a:solidFill>
                <a:latin typeface="Courier New" panose="02070309020205020404" pitchFamily="49" charset="0"/>
              </a:rPr>
              <a:t>   </a:t>
            </a:r>
            <a:r>
              <a:rPr lang="en-US" altLang="en-US" sz="2200" b="1">
                <a:latin typeface="Courier New" panose="02070309020205020404" pitchFamily="49" charset="0"/>
              </a:rPr>
              <a:t>L +SP+ +DVNVHP+K  V</a:t>
            </a:r>
            <a:r>
              <a:rPr lang="en-US" altLang="en-US" sz="2200" b="1">
                <a:solidFill>
                  <a:srgbClr val="0066CC"/>
                </a:solidFill>
                <a:latin typeface="Courier New" panose="02070309020205020404" pitchFamily="49" charset="0"/>
              </a:rPr>
              <a:t>   </a:t>
            </a:r>
            <a:r>
              <a:rPr lang="en-US" altLang="en-US" sz="2200" b="1">
                <a:latin typeface="Courier New" panose="02070309020205020404" pitchFamily="49" charset="0"/>
              </a:rPr>
              <a:t>+++ I</a:t>
            </a:r>
          </a:p>
        </p:txBody>
      </p:sp>
      <p:sp>
        <p:nvSpPr>
          <p:cNvPr id="42" name="Rounded Rectangular Callout 41">
            <a:extLst>
              <a:ext uri="{FF2B5EF4-FFF2-40B4-BE49-F238E27FC236}">
                <a16:creationId xmlns:a16="http://schemas.microsoft.com/office/drawing/2014/main" id="{9BA5BF51-4E36-034A-B10A-66D192E67609}"/>
              </a:ext>
            </a:extLst>
          </p:cNvPr>
          <p:cNvSpPr/>
          <p:nvPr/>
        </p:nvSpPr>
        <p:spPr>
          <a:xfrm>
            <a:off x="3112410" y="982717"/>
            <a:ext cx="5967178" cy="641350"/>
          </a:xfrm>
          <a:custGeom>
            <a:avLst/>
            <a:gdLst>
              <a:gd name="connsiteX0" fmla="*/ 0 w 5967178"/>
              <a:gd name="connsiteY0" fmla="*/ 106894 h 641350"/>
              <a:gd name="connsiteX1" fmla="*/ 106894 w 5967178"/>
              <a:gd name="connsiteY1" fmla="*/ 0 h 641350"/>
              <a:gd name="connsiteX2" fmla="*/ 532959 w 5967178"/>
              <a:gd name="connsiteY2" fmla="*/ 0 h 641350"/>
              <a:gd name="connsiteX3" fmla="*/ 994530 w 5967178"/>
              <a:gd name="connsiteY3" fmla="*/ 0 h 641350"/>
              <a:gd name="connsiteX4" fmla="*/ 994530 w 5967178"/>
              <a:gd name="connsiteY4" fmla="*/ 0 h 641350"/>
              <a:gd name="connsiteX5" fmla="*/ 1447041 w 5967178"/>
              <a:gd name="connsiteY5" fmla="*/ 0 h 641350"/>
              <a:gd name="connsiteX6" fmla="*/ 1899552 w 5967178"/>
              <a:gd name="connsiteY6" fmla="*/ 0 h 641350"/>
              <a:gd name="connsiteX7" fmla="*/ 2486324 w 5967178"/>
              <a:gd name="connsiteY7" fmla="*/ 0 h 641350"/>
              <a:gd name="connsiteX8" fmla="*/ 3228595 w 5967178"/>
              <a:gd name="connsiteY8" fmla="*/ 0 h 641350"/>
              <a:gd name="connsiteX9" fmla="*/ 3970866 w 5967178"/>
              <a:gd name="connsiteY9" fmla="*/ 0 h 641350"/>
              <a:gd name="connsiteX10" fmla="*/ 4679398 w 5967178"/>
              <a:gd name="connsiteY10" fmla="*/ 0 h 641350"/>
              <a:gd name="connsiteX11" fmla="*/ 5860284 w 5967178"/>
              <a:gd name="connsiteY11" fmla="*/ 0 h 641350"/>
              <a:gd name="connsiteX12" fmla="*/ 5967178 w 5967178"/>
              <a:gd name="connsiteY12" fmla="*/ 106894 h 641350"/>
              <a:gd name="connsiteX13" fmla="*/ 5967178 w 5967178"/>
              <a:gd name="connsiteY13" fmla="*/ 106892 h 641350"/>
              <a:gd name="connsiteX14" fmla="*/ 5967178 w 5967178"/>
              <a:gd name="connsiteY14" fmla="*/ 106892 h 641350"/>
              <a:gd name="connsiteX15" fmla="*/ 5967178 w 5967178"/>
              <a:gd name="connsiteY15" fmla="*/ 267229 h 641350"/>
              <a:gd name="connsiteX16" fmla="*/ 5967178 w 5967178"/>
              <a:gd name="connsiteY16" fmla="*/ 534456 h 641350"/>
              <a:gd name="connsiteX17" fmla="*/ 5860284 w 5967178"/>
              <a:gd name="connsiteY17" fmla="*/ 641350 h 641350"/>
              <a:gd name="connsiteX18" fmla="*/ 5118013 w 5967178"/>
              <a:gd name="connsiteY18" fmla="*/ 641350 h 641350"/>
              <a:gd name="connsiteX19" fmla="*/ 4409481 w 5967178"/>
              <a:gd name="connsiteY19" fmla="*/ 641350 h 641350"/>
              <a:gd name="connsiteX20" fmla="*/ 3802168 w 5967178"/>
              <a:gd name="connsiteY20" fmla="*/ 641350 h 641350"/>
              <a:gd name="connsiteX21" fmla="*/ 2486324 w 5967178"/>
              <a:gd name="connsiteY21" fmla="*/ 641350 h 641350"/>
              <a:gd name="connsiteX22" fmla="*/ 1989059 w 5967178"/>
              <a:gd name="connsiteY22" fmla="*/ 641350 h 641350"/>
              <a:gd name="connsiteX23" fmla="*/ 1536548 w 5967178"/>
              <a:gd name="connsiteY23" fmla="*/ 641350 h 641350"/>
              <a:gd name="connsiteX24" fmla="*/ 994530 w 5967178"/>
              <a:gd name="connsiteY24" fmla="*/ 641350 h 641350"/>
              <a:gd name="connsiteX25" fmla="*/ 994530 w 5967178"/>
              <a:gd name="connsiteY25" fmla="*/ 641350 h 641350"/>
              <a:gd name="connsiteX26" fmla="*/ 577341 w 5967178"/>
              <a:gd name="connsiteY26" fmla="*/ 641350 h 641350"/>
              <a:gd name="connsiteX27" fmla="*/ 106894 w 5967178"/>
              <a:gd name="connsiteY27" fmla="*/ 641350 h 641350"/>
              <a:gd name="connsiteX28" fmla="*/ 0 w 5967178"/>
              <a:gd name="connsiteY28" fmla="*/ 534456 h 641350"/>
              <a:gd name="connsiteX29" fmla="*/ 0 w 5967178"/>
              <a:gd name="connsiteY29" fmla="*/ 267229 h 641350"/>
              <a:gd name="connsiteX30" fmla="*/ 0 w 5967178"/>
              <a:gd name="connsiteY30" fmla="*/ 301806 h 641350"/>
              <a:gd name="connsiteX31" fmla="*/ 0 w 5967178"/>
              <a:gd name="connsiteY31" fmla="*/ 106892 h 641350"/>
              <a:gd name="connsiteX32" fmla="*/ 0 w 5967178"/>
              <a:gd name="connsiteY32" fmla="*/ 106894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967178" h="641350" fill="none" extrusionOk="0">
                <a:moveTo>
                  <a:pt x="0" y="106894"/>
                </a:moveTo>
                <a:cubicBezTo>
                  <a:pt x="-6170" y="47659"/>
                  <a:pt x="50978" y="892"/>
                  <a:pt x="106894" y="0"/>
                </a:cubicBezTo>
                <a:cubicBezTo>
                  <a:pt x="229314" y="10463"/>
                  <a:pt x="393658" y="2490"/>
                  <a:pt x="532959" y="0"/>
                </a:cubicBezTo>
                <a:cubicBezTo>
                  <a:pt x="672260" y="-2490"/>
                  <a:pt x="899675" y="2719"/>
                  <a:pt x="994530" y="0"/>
                </a:cubicBezTo>
                <a:lnTo>
                  <a:pt x="994530" y="0"/>
                </a:lnTo>
                <a:cubicBezTo>
                  <a:pt x="1097151" y="2320"/>
                  <a:pt x="1235971" y="-2636"/>
                  <a:pt x="1447041" y="0"/>
                </a:cubicBezTo>
                <a:cubicBezTo>
                  <a:pt x="1658111" y="2636"/>
                  <a:pt x="1686675" y="286"/>
                  <a:pt x="1899552" y="0"/>
                </a:cubicBezTo>
                <a:cubicBezTo>
                  <a:pt x="2112429" y="-286"/>
                  <a:pt x="2292280" y="-24130"/>
                  <a:pt x="2486324" y="0"/>
                </a:cubicBezTo>
                <a:cubicBezTo>
                  <a:pt x="2730074" y="33333"/>
                  <a:pt x="3038937" y="-31717"/>
                  <a:pt x="3228595" y="0"/>
                </a:cubicBezTo>
                <a:cubicBezTo>
                  <a:pt x="3418253" y="31717"/>
                  <a:pt x="3649704" y="-15154"/>
                  <a:pt x="3970866" y="0"/>
                </a:cubicBezTo>
                <a:cubicBezTo>
                  <a:pt x="4292028" y="15154"/>
                  <a:pt x="4445454" y="-32479"/>
                  <a:pt x="4679398" y="0"/>
                </a:cubicBezTo>
                <a:cubicBezTo>
                  <a:pt x="4913342" y="32479"/>
                  <a:pt x="5517139" y="-3992"/>
                  <a:pt x="5860284" y="0"/>
                </a:cubicBezTo>
                <a:cubicBezTo>
                  <a:pt x="5921000" y="288"/>
                  <a:pt x="5956946" y="51602"/>
                  <a:pt x="5967178" y="106894"/>
                </a:cubicBezTo>
                <a:lnTo>
                  <a:pt x="5967178" y="106892"/>
                </a:lnTo>
                <a:lnTo>
                  <a:pt x="5967178" y="106892"/>
                </a:lnTo>
                <a:cubicBezTo>
                  <a:pt x="5969190" y="180045"/>
                  <a:pt x="5966061" y="220473"/>
                  <a:pt x="5967178" y="267229"/>
                </a:cubicBezTo>
                <a:cubicBezTo>
                  <a:pt x="5968717" y="389324"/>
                  <a:pt x="5961721" y="461530"/>
                  <a:pt x="5967178" y="534456"/>
                </a:cubicBezTo>
                <a:cubicBezTo>
                  <a:pt x="5970259" y="591067"/>
                  <a:pt x="5923669" y="641012"/>
                  <a:pt x="5860284" y="641350"/>
                </a:cubicBezTo>
                <a:cubicBezTo>
                  <a:pt x="5701606" y="671070"/>
                  <a:pt x="5487418" y="612918"/>
                  <a:pt x="5118013" y="641350"/>
                </a:cubicBezTo>
                <a:cubicBezTo>
                  <a:pt x="4748608" y="669782"/>
                  <a:pt x="4756542" y="646557"/>
                  <a:pt x="4409481" y="641350"/>
                </a:cubicBezTo>
                <a:cubicBezTo>
                  <a:pt x="4062420" y="636143"/>
                  <a:pt x="3986529" y="668439"/>
                  <a:pt x="3802168" y="641350"/>
                </a:cubicBezTo>
                <a:cubicBezTo>
                  <a:pt x="3617807" y="614261"/>
                  <a:pt x="2754193" y="617457"/>
                  <a:pt x="2486324" y="641350"/>
                </a:cubicBezTo>
                <a:cubicBezTo>
                  <a:pt x="2244466" y="651531"/>
                  <a:pt x="2151364" y="654838"/>
                  <a:pt x="1989059" y="641350"/>
                </a:cubicBezTo>
                <a:cubicBezTo>
                  <a:pt x="1826754" y="627862"/>
                  <a:pt x="1646427" y="621749"/>
                  <a:pt x="1536548" y="641350"/>
                </a:cubicBezTo>
                <a:cubicBezTo>
                  <a:pt x="1426669" y="660951"/>
                  <a:pt x="1206417" y="629688"/>
                  <a:pt x="994530" y="641350"/>
                </a:cubicBezTo>
                <a:lnTo>
                  <a:pt x="994530" y="641350"/>
                </a:lnTo>
                <a:cubicBezTo>
                  <a:pt x="806106" y="629700"/>
                  <a:pt x="785324" y="658541"/>
                  <a:pt x="577341" y="641350"/>
                </a:cubicBezTo>
                <a:cubicBezTo>
                  <a:pt x="369358" y="624159"/>
                  <a:pt x="317748" y="654698"/>
                  <a:pt x="106894" y="641350"/>
                </a:cubicBezTo>
                <a:cubicBezTo>
                  <a:pt x="59202" y="643097"/>
                  <a:pt x="2028" y="596604"/>
                  <a:pt x="0" y="534456"/>
                </a:cubicBezTo>
                <a:cubicBezTo>
                  <a:pt x="-2033" y="451569"/>
                  <a:pt x="882" y="343833"/>
                  <a:pt x="0" y="267229"/>
                </a:cubicBezTo>
                <a:cubicBezTo>
                  <a:pt x="1387" y="277821"/>
                  <a:pt x="-1720" y="293335"/>
                  <a:pt x="0" y="301806"/>
                </a:cubicBezTo>
                <a:cubicBezTo>
                  <a:pt x="868" y="245764"/>
                  <a:pt x="5967" y="154068"/>
                  <a:pt x="0" y="106892"/>
                </a:cubicBezTo>
                <a:lnTo>
                  <a:pt x="0" y="106894"/>
                </a:lnTo>
                <a:close/>
              </a:path>
              <a:path w="5967178" h="641350" stroke="0" extrusionOk="0">
                <a:moveTo>
                  <a:pt x="0" y="106894"/>
                </a:moveTo>
                <a:cubicBezTo>
                  <a:pt x="-7207" y="43412"/>
                  <a:pt x="37503" y="3887"/>
                  <a:pt x="106894" y="0"/>
                </a:cubicBezTo>
                <a:cubicBezTo>
                  <a:pt x="230640" y="-15949"/>
                  <a:pt x="423041" y="-16464"/>
                  <a:pt x="568465" y="0"/>
                </a:cubicBezTo>
                <a:cubicBezTo>
                  <a:pt x="713889" y="16464"/>
                  <a:pt x="829439" y="-3904"/>
                  <a:pt x="994530" y="0"/>
                </a:cubicBezTo>
                <a:lnTo>
                  <a:pt x="994530" y="0"/>
                </a:lnTo>
                <a:cubicBezTo>
                  <a:pt x="1120372" y="-7868"/>
                  <a:pt x="1312859" y="11420"/>
                  <a:pt x="1461959" y="0"/>
                </a:cubicBezTo>
                <a:cubicBezTo>
                  <a:pt x="1611059" y="-11420"/>
                  <a:pt x="1776850" y="15436"/>
                  <a:pt x="1989059" y="0"/>
                </a:cubicBezTo>
                <a:cubicBezTo>
                  <a:pt x="2201268" y="-15436"/>
                  <a:pt x="2260186" y="-9643"/>
                  <a:pt x="2486324" y="0"/>
                </a:cubicBezTo>
                <a:cubicBezTo>
                  <a:pt x="2710033" y="-20887"/>
                  <a:pt x="2865948" y="-18462"/>
                  <a:pt x="3228595" y="0"/>
                </a:cubicBezTo>
                <a:cubicBezTo>
                  <a:pt x="3591242" y="18462"/>
                  <a:pt x="3545300" y="14258"/>
                  <a:pt x="3835908" y="0"/>
                </a:cubicBezTo>
                <a:cubicBezTo>
                  <a:pt x="4126516" y="-14258"/>
                  <a:pt x="4239150" y="10760"/>
                  <a:pt x="4443221" y="0"/>
                </a:cubicBezTo>
                <a:cubicBezTo>
                  <a:pt x="4647292" y="-10760"/>
                  <a:pt x="4853439" y="10982"/>
                  <a:pt x="5118013" y="0"/>
                </a:cubicBezTo>
                <a:cubicBezTo>
                  <a:pt x="5382587" y="-10982"/>
                  <a:pt x="5647238" y="-16559"/>
                  <a:pt x="5860284" y="0"/>
                </a:cubicBezTo>
                <a:cubicBezTo>
                  <a:pt x="5924654" y="8216"/>
                  <a:pt x="5973567" y="55684"/>
                  <a:pt x="5967178" y="106894"/>
                </a:cubicBezTo>
                <a:lnTo>
                  <a:pt x="5967178" y="106892"/>
                </a:lnTo>
                <a:lnTo>
                  <a:pt x="5967178" y="106892"/>
                </a:lnTo>
                <a:cubicBezTo>
                  <a:pt x="5960122" y="153813"/>
                  <a:pt x="5960409" y="196570"/>
                  <a:pt x="5967178" y="267229"/>
                </a:cubicBezTo>
                <a:cubicBezTo>
                  <a:pt x="5977297" y="340944"/>
                  <a:pt x="5973043" y="466215"/>
                  <a:pt x="5967178" y="534456"/>
                </a:cubicBezTo>
                <a:cubicBezTo>
                  <a:pt x="5966492" y="592093"/>
                  <a:pt x="5919636" y="637072"/>
                  <a:pt x="5860284" y="641350"/>
                </a:cubicBezTo>
                <a:cubicBezTo>
                  <a:pt x="5714249" y="611247"/>
                  <a:pt x="5469708" y="659218"/>
                  <a:pt x="5151752" y="641350"/>
                </a:cubicBezTo>
                <a:cubicBezTo>
                  <a:pt x="4833796" y="623482"/>
                  <a:pt x="4846330" y="639470"/>
                  <a:pt x="4544440" y="641350"/>
                </a:cubicBezTo>
                <a:cubicBezTo>
                  <a:pt x="4242550" y="643230"/>
                  <a:pt x="4123781" y="656496"/>
                  <a:pt x="3802168" y="641350"/>
                </a:cubicBezTo>
                <a:cubicBezTo>
                  <a:pt x="3480555" y="626204"/>
                  <a:pt x="3321992" y="621548"/>
                  <a:pt x="3127376" y="641350"/>
                </a:cubicBezTo>
                <a:cubicBezTo>
                  <a:pt x="2932760" y="661152"/>
                  <a:pt x="2793198" y="615141"/>
                  <a:pt x="2486324" y="641350"/>
                </a:cubicBezTo>
                <a:cubicBezTo>
                  <a:pt x="2245349" y="642859"/>
                  <a:pt x="2194084" y="628107"/>
                  <a:pt x="1989059" y="641350"/>
                </a:cubicBezTo>
                <a:cubicBezTo>
                  <a:pt x="1784035" y="654593"/>
                  <a:pt x="1744437" y="653507"/>
                  <a:pt x="1536548" y="641350"/>
                </a:cubicBezTo>
                <a:cubicBezTo>
                  <a:pt x="1328659" y="629193"/>
                  <a:pt x="1113041" y="628376"/>
                  <a:pt x="994530" y="641350"/>
                </a:cubicBezTo>
                <a:lnTo>
                  <a:pt x="994530" y="641350"/>
                </a:lnTo>
                <a:cubicBezTo>
                  <a:pt x="807859" y="640162"/>
                  <a:pt x="728874" y="631215"/>
                  <a:pt x="541836" y="641350"/>
                </a:cubicBezTo>
                <a:cubicBezTo>
                  <a:pt x="354798" y="651485"/>
                  <a:pt x="254290" y="649971"/>
                  <a:pt x="106894" y="641350"/>
                </a:cubicBezTo>
                <a:cubicBezTo>
                  <a:pt x="41296" y="642790"/>
                  <a:pt x="-3909" y="605678"/>
                  <a:pt x="0" y="534456"/>
                </a:cubicBezTo>
                <a:cubicBezTo>
                  <a:pt x="4556" y="409130"/>
                  <a:pt x="-6734" y="358403"/>
                  <a:pt x="0" y="267229"/>
                </a:cubicBezTo>
                <a:cubicBezTo>
                  <a:pt x="600" y="277051"/>
                  <a:pt x="122" y="285452"/>
                  <a:pt x="0" y="301806"/>
                </a:cubicBezTo>
                <a:cubicBezTo>
                  <a:pt x="-2841" y="249301"/>
                  <a:pt x="6957" y="174345"/>
                  <a:pt x="0" y="106892"/>
                </a:cubicBezTo>
                <a:lnTo>
                  <a:pt x="0" y="106894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8000">
                <a:schemeClr val="accent6">
                  <a:lumMod val="20000"/>
                  <a:lumOff val="80000"/>
                </a:schemeClr>
              </a:gs>
              <a:gs pos="8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4343"/>
                      <a:gd name="adj2" fmla="val -294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00000"/>
              </a:lnSpc>
              <a:buClrTx/>
            </a:pPr>
            <a:r>
              <a:rPr lang="en-US" altLang="en-US" sz="2400">
                <a:solidFill>
                  <a:schemeClr val="tx1"/>
                </a:solidFill>
              </a:rPr>
              <a:t>Preliminary search: gap-free extentions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749F2AD-7F43-D641-BAE8-1D5092073FBA}"/>
              </a:ext>
            </a:extLst>
          </p:cNvPr>
          <p:cNvGrpSpPr/>
          <p:nvPr/>
        </p:nvGrpSpPr>
        <p:grpSpPr>
          <a:xfrm>
            <a:off x="4640845" y="2034509"/>
            <a:ext cx="4147395" cy="12113"/>
            <a:chOff x="5187104" y="2020419"/>
            <a:chExt cx="4147395" cy="12113"/>
          </a:xfrm>
        </p:grpSpPr>
        <p:sp>
          <p:nvSpPr>
            <p:cNvPr id="44" name="Line 7">
              <a:extLst>
                <a:ext uri="{FF2B5EF4-FFF2-40B4-BE49-F238E27FC236}">
                  <a16:creationId xmlns:a16="http://schemas.microsoft.com/office/drawing/2014/main" id="{35C6E26B-F7F1-E745-8DF6-682631B122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7104" y="2032529"/>
              <a:ext cx="475653" cy="3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45" name="Line 7">
              <a:extLst>
                <a:ext uri="{FF2B5EF4-FFF2-40B4-BE49-F238E27FC236}">
                  <a16:creationId xmlns:a16="http://schemas.microsoft.com/office/drawing/2014/main" id="{5BDBBA3E-539F-B84B-8D71-54A5F5DA9A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58846" y="2020419"/>
              <a:ext cx="475653" cy="3937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2541D34-3B29-7D48-8553-77A5C50B9823}"/>
              </a:ext>
            </a:extLst>
          </p:cNvPr>
          <p:cNvGrpSpPr/>
          <p:nvPr/>
        </p:nvGrpSpPr>
        <p:grpSpPr>
          <a:xfrm>
            <a:off x="9782941" y="2237542"/>
            <a:ext cx="694421" cy="1056568"/>
            <a:chOff x="9782941" y="2237542"/>
            <a:chExt cx="694421" cy="1056568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06B1C26-C6F6-FA4A-91C1-F3CF4B3C407A}"/>
                </a:ext>
              </a:extLst>
            </p:cNvPr>
            <p:cNvSpPr/>
            <p:nvPr/>
          </p:nvSpPr>
          <p:spPr>
            <a:xfrm>
              <a:off x="9935341" y="2237542"/>
              <a:ext cx="52450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200" b="1">
                  <a:latin typeface="Courier New" panose="02070309020205020404" pitchFamily="49" charset="0"/>
                </a:rPr>
                <a:t>47</a:t>
              </a:r>
              <a:endParaRPr lang="en-US" sz="2200" b="1">
                <a:latin typeface="Courier New" panose="02070309020205020404" pitchFamily="49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1C39A28-D2A7-0944-9480-8BA3D53BCB1F}"/>
                </a:ext>
              </a:extLst>
            </p:cNvPr>
            <p:cNvSpPr/>
            <p:nvPr/>
          </p:nvSpPr>
          <p:spPr>
            <a:xfrm>
              <a:off x="9782941" y="2863223"/>
              <a:ext cx="69442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200" b="1">
                  <a:latin typeface="Courier New" panose="02070309020205020404" pitchFamily="49" charset="0"/>
                </a:rPr>
                <a:t>333</a:t>
              </a:r>
              <a:endParaRPr lang="en-US" sz="2200" b="1">
                <a:latin typeface="Courier New" panose="02070309020205020404" pitchFamily="49" charset="0"/>
              </a:endParaRPr>
            </a:p>
          </p:txBody>
        </p:sp>
      </p:grpSp>
      <p:sp>
        <p:nvSpPr>
          <p:cNvPr id="30" name="Rounded Rectangular Callout 29">
            <a:extLst>
              <a:ext uri="{FF2B5EF4-FFF2-40B4-BE49-F238E27FC236}">
                <a16:creationId xmlns:a16="http://schemas.microsoft.com/office/drawing/2014/main" id="{1B8E5B36-9086-A944-ADD9-7D41C212CEDD}"/>
              </a:ext>
            </a:extLst>
          </p:cNvPr>
          <p:cNvSpPr/>
          <p:nvPr/>
        </p:nvSpPr>
        <p:spPr>
          <a:xfrm>
            <a:off x="4441173" y="3425346"/>
            <a:ext cx="3086607" cy="490581"/>
          </a:xfrm>
          <a:custGeom>
            <a:avLst/>
            <a:gdLst>
              <a:gd name="connsiteX0" fmla="*/ 0 w 3086607"/>
              <a:gd name="connsiteY0" fmla="*/ 81765 h 490581"/>
              <a:gd name="connsiteX1" fmla="*/ 81765 w 3086607"/>
              <a:gd name="connsiteY1" fmla="*/ 0 h 490581"/>
              <a:gd name="connsiteX2" fmla="*/ 514435 w 3086607"/>
              <a:gd name="connsiteY2" fmla="*/ 0 h 490581"/>
              <a:gd name="connsiteX3" fmla="*/ 514435 w 3086607"/>
              <a:gd name="connsiteY3" fmla="*/ 0 h 490581"/>
              <a:gd name="connsiteX4" fmla="*/ 877111 w 3086607"/>
              <a:gd name="connsiteY4" fmla="*/ 0 h 490581"/>
              <a:gd name="connsiteX5" fmla="*/ 1286086 w 3086607"/>
              <a:gd name="connsiteY5" fmla="*/ 0 h 490581"/>
              <a:gd name="connsiteX6" fmla="*/ 1841817 w 3086607"/>
              <a:gd name="connsiteY6" fmla="*/ 0 h 490581"/>
              <a:gd name="connsiteX7" fmla="*/ 2380361 w 3086607"/>
              <a:gd name="connsiteY7" fmla="*/ 0 h 490581"/>
              <a:gd name="connsiteX8" fmla="*/ 3004842 w 3086607"/>
              <a:gd name="connsiteY8" fmla="*/ 0 h 490581"/>
              <a:gd name="connsiteX9" fmla="*/ 3086607 w 3086607"/>
              <a:gd name="connsiteY9" fmla="*/ 81765 h 490581"/>
              <a:gd name="connsiteX10" fmla="*/ 3086607 w 3086607"/>
              <a:gd name="connsiteY10" fmla="*/ 81764 h 490581"/>
              <a:gd name="connsiteX11" fmla="*/ 3086607 w 3086607"/>
              <a:gd name="connsiteY11" fmla="*/ 81764 h 490581"/>
              <a:gd name="connsiteX12" fmla="*/ 3086607 w 3086607"/>
              <a:gd name="connsiteY12" fmla="*/ 204409 h 490581"/>
              <a:gd name="connsiteX13" fmla="*/ 3086607 w 3086607"/>
              <a:gd name="connsiteY13" fmla="*/ 408816 h 490581"/>
              <a:gd name="connsiteX14" fmla="*/ 3004842 w 3086607"/>
              <a:gd name="connsiteY14" fmla="*/ 490581 h 490581"/>
              <a:gd name="connsiteX15" fmla="*/ 2397548 w 3086607"/>
              <a:gd name="connsiteY15" fmla="*/ 490581 h 490581"/>
              <a:gd name="connsiteX16" fmla="*/ 1824630 w 3086607"/>
              <a:gd name="connsiteY16" fmla="*/ 490581 h 490581"/>
              <a:gd name="connsiteX17" fmla="*/ 1286086 w 3086607"/>
              <a:gd name="connsiteY17" fmla="*/ 490581 h 490581"/>
              <a:gd name="connsiteX18" fmla="*/ 900261 w 3086607"/>
              <a:gd name="connsiteY18" fmla="*/ 490581 h 490581"/>
              <a:gd name="connsiteX19" fmla="*/ 514435 w 3086607"/>
              <a:gd name="connsiteY19" fmla="*/ 490581 h 490581"/>
              <a:gd name="connsiteX20" fmla="*/ 514435 w 3086607"/>
              <a:gd name="connsiteY20" fmla="*/ 490581 h 490581"/>
              <a:gd name="connsiteX21" fmla="*/ 81765 w 3086607"/>
              <a:gd name="connsiteY21" fmla="*/ 490581 h 490581"/>
              <a:gd name="connsiteX22" fmla="*/ 0 w 3086607"/>
              <a:gd name="connsiteY22" fmla="*/ 408816 h 490581"/>
              <a:gd name="connsiteX23" fmla="*/ 0 w 3086607"/>
              <a:gd name="connsiteY23" fmla="*/ 204409 h 490581"/>
              <a:gd name="connsiteX24" fmla="*/ 0 w 3086607"/>
              <a:gd name="connsiteY24" fmla="*/ 230858 h 490581"/>
              <a:gd name="connsiteX25" fmla="*/ 0 w 3086607"/>
              <a:gd name="connsiteY25" fmla="*/ 81764 h 490581"/>
              <a:gd name="connsiteX26" fmla="*/ 0 w 3086607"/>
              <a:gd name="connsiteY26" fmla="*/ 81765 h 49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086607" h="490581" fill="none" extrusionOk="0">
                <a:moveTo>
                  <a:pt x="0" y="81765"/>
                </a:moveTo>
                <a:cubicBezTo>
                  <a:pt x="663" y="38841"/>
                  <a:pt x="45447" y="-2599"/>
                  <a:pt x="81765" y="0"/>
                </a:cubicBezTo>
                <a:cubicBezTo>
                  <a:pt x="243429" y="-17361"/>
                  <a:pt x="338962" y="1178"/>
                  <a:pt x="514435" y="0"/>
                </a:cubicBezTo>
                <a:lnTo>
                  <a:pt x="514435" y="0"/>
                </a:lnTo>
                <a:cubicBezTo>
                  <a:pt x="666886" y="823"/>
                  <a:pt x="739499" y="-8513"/>
                  <a:pt x="877111" y="0"/>
                </a:cubicBezTo>
                <a:cubicBezTo>
                  <a:pt x="1014723" y="8513"/>
                  <a:pt x="1134521" y="4362"/>
                  <a:pt x="1286086" y="0"/>
                </a:cubicBezTo>
                <a:cubicBezTo>
                  <a:pt x="1471278" y="-5544"/>
                  <a:pt x="1647451" y="-18201"/>
                  <a:pt x="1841817" y="0"/>
                </a:cubicBezTo>
                <a:cubicBezTo>
                  <a:pt x="2036183" y="18201"/>
                  <a:pt x="2181227" y="9785"/>
                  <a:pt x="2380361" y="0"/>
                </a:cubicBezTo>
                <a:cubicBezTo>
                  <a:pt x="2579495" y="-9785"/>
                  <a:pt x="2753486" y="-6354"/>
                  <a:pt x="3004842" y="0"/>
                </a:cubicBezTo>
                <a:cubicBezTo>
                  <a:pt x="3051332" y="-353"/>
                  <a:pt x="3085428" y="44775"/>
                  <a:pt x="3086607" y="81765"/>
                </a:cubicBezTo>
                <a:lnTo>
                  <a:pt x="3086607" y="81764"/>
                </a:lnTo>
                <a:lnTo>
                  <a:pt x="3086607" y="81764"/>
                </a:lnTo>
                <a:cubicBezTo>
                  <a:pt x="3085304" y="130014"/>
                  <a:pt x="3091358" y="165912"/>
                  <a:pt x="3086607" y="204409"/>
                </a:cubicBezTo>
                <a:cubicBezTo>
                  <a:pt x="3091295" y="269636"/>
                  <a:pt x="3084926" y="344649"/>
                  <a:pt x="3086607" y="408816"/>
                </a:cubicBezTo>
                <a:cubicBezTo>
                  <a:pt x="3093322" y="461027"/>
                  <a:pt x="3048578" y="498268"/>
                  <a:pt x="3004842" y="490581"/>
                </a:cubicBezTo>
                <a:cubicBezTo>
                  <a:pt x="2743448" y="494824"/>
                  <a:pt x="2595389" y="462697"/>
                  <a:pt x="2397548" y="490581"/>
                </a:cubicBezTo>
                <a:cubicBezTo>
                  <a:pt x="2199707" y="518465"/>
                  <a:pt x="2105745" y="516893"/>
                  <a:pt x="1824630" y="490581"/>
                </a:cubicBezTo>
                <a:cubicBezTo>
                  <a:pt x="1543515" y="464269"/>
                  <a:pt x="1513532" y="470335"/>
                  <a:pt x="1286086" y="490581"/>
                </a:cubicBezTo>
                <a:cubicBezTo>
                  <a:pt x="1159476" y="489497"/>
                  <a:pt x="994110" y="495618"/>
                  <a:pt x="900261" y="490581"/>
                </a:cubicBezTo>
                <a:cubicBezTo>
                  <a:pt x="806413" y="485544"/>
                  <a:pt x="679186" y="480094"/>
                  <a:pt x="514435" y="490581"/>
                </a:cubicBezTo>
                <a:lnTo>
                  <a:pt x="514435" y="490581"/>
                </a:lnTo>
                <a:cubicBezTo>
                  <a:pt x="334895" y="508914"/>
                  <a:pt x="174609" y="478194"/>
                  <a:pt x="81765" y="490581"/>
                </a:cubicBezTo>
                <a:cubicBezTo>
                  <a:pt x="37880" y="491018"/>
                  <a:pt x="-1346" y="451302"/>
                  <a:pt x="0" y="408816"/>
                </a:cubicBezTo>
                <a:cubicBezTo>
                  <a:pt x="-646" y="311453"/>
                  <a:pt x="6480" y="263898"/>
                  <a:pt x="0" y="204409"/>
                </a:cubicBezTo>
                <a:cubicBezTo>
                  <a:pt x="-173" y="215297"/>
                  <a:pt x="-276" y="220458"/>
                  <a:pt x="0" y="230858"/>
                </a:cubicBezTo>
                <a:cubicBezTo>
                  <a:pt x="-5798" y="187633"/>
                  <a:pt x="-1851" y="144640"/>
                  <a:pt x="0" y="81764"/>
                </a:cubicBezTo>
                <a:lnTo>
                  <a:pt x="0" y="81765"/>
                </a:lnTo>
                <a:close/>
              </a:path>
              <a:path w="3086607" h="490581" stroke="0" extrusionOk="0">
                <a:moveTo>
                  <a:pt x="0" y="81765"/>
                </a:moveTo>
                <a:cubicBezTo>
                  <a:pt x="-5269" y="33357"/>
                  <a:pt x="26901" y="3643"/>
                  <a:pt x="81765" y="0"/>
                </a:cubicBezTo>
                <a:cubicBezTo>
                  <a:pt x="279995" y="-7484"/>
                  <a:pt x="355973" y="-10525"/>
                  <a:pt x="514435" y="0"/>
                </a:cubicBezTo>
                <a:lnTo>
                  <a:pt x="514435" y="0"/>
                </a:lnTo>
                <a:cubicBezTo>
                  <a:pt x="593271" y="6791"/>
                  <a:pt x="769583" y="8234"/>
                  <a:pt x="892544" y="0"/>
                </a:cubicBezTo>
                <a:cubicBezTo>
                  <a:pt x="1015505" y="-8234"/>
                  <a:pt x="1098631" y="6779"/>
                  <a:pt x="1286086" y="0"/>
                </a:cubicBezTo>
                <a:cubicBezTo>
                  <a:pt x="1505490" y="3370"/>
                  <a:pt x="1737606" y="-15672"/>
                  <a:pt x="1893380" y="0"/>
                </a:cubicBezTo>
                <a:cubicBezTo>
                  <a:pt x="2049154" y="15672"/>
                  <a:pt x="2306584" y="6993"/>
                  <a:pt x="2466298" y="0"/>
                </a:cubicBezTo>
                <a:cubicBezTo>
                  <a:pt x="2626012" y="-6993"/>
                  <a:pt x="2775173" y="17189"/>
                  <a:pt x="3004842" y="0"/>
                </a:cubicBezTo>
                <a:cubicBezTo>
                  <a:pt x="3053787" y="2120"/>
                  <a:pt x="3090597" y="37566"/>
                  <a:pt x="3086607" y="81765"/>
                </a:cubicBezTo>
                <a:lnTo>
                  <a:pt x="3086607" y="81764"/>
                </a:lnTo>
                <a:lnTo>
                  <a:pt x="3086607" y="81764"/>
                </a:lnTo>
                <a:cubicBezTo>
                  <a:pt x="3088869" y="107613"/>
                  <a:pt x="3091535" y="173646"/>
                  <a:pt x="3086607" y="204409"/>
                </a:cubicBezTo>
                <a:cubicBezTo>
                  <a:pt x="3089057" y="286839"/>
                  <a:pt x="3086444" y="329230"/>
                  <a:pt x="3086607" y="408816"/>
                </a:cubicBezTo>
                <a:cubicBezTo>
                  <a:pt x="3089797" y="457882"/>
                  <a:pt x="3052066" y="488772"/>
                  <a:pt x="3004842" y="490581"/>
                </a:cubicBezTo>
                <a:cubicBezTo>
                  <a:pt x="2846246" y="490699"/>
                  <a:pt x="2596159" y="478534"/>
                  <a:pt x="2431923" y="490581"/>
                </a:cubicBezTo>
                <a:cubicBezTo>
                  <a:pt x="2267687" y="502628"/>
                  <a:pt x="2112982" y="504739"/>
                  <a:pt x="1859005" y="490581"/>
                </a:cubicBezTo>
                <a:cubicBezTo>
                  <a:pt x="1605028" y="476423"/>
                  <a:pt x="1504714" y="464986"/>
                  <a:pt x="1286086" y="490581"/>
                </a:cubicBezTo>
                <a:cubicBezTo>
                  <a:pt x="1098825" y="486140"/>
                  <a:pt x="1059955" y="503196"/>
                  <a:pt x="900261" y="490581"/>
                </a:cubicBezTo>
                <a:cubicBezTo>
                  <a:pt x="740568" y="477966"/>
                  <a:pt x="614592" y="484974"/>
                  <a:pt x="514435" y="490581"/>
                </a:cubicBezTo>
                <a:lnTo>
                  <a:pt x="514435" y="490581"/>
                </a:lnTo>
                <a:cubicBezTo>
                  <a:pt x="399140" y="506642"/>
                  <a:pt x="199652" y="509433"/>
                  <a:pt x="81765" y="490581"/>
                </a:cubicBezTo>
                <a:cubicBezTo>
                  <a:pt x="27144" y="491086"/>
                  <a:pt x="2581" y="459085"/>
                  <a:pt x="0" y="408816"/>
                </a:cubicBezTo>
                <a:cubicBezTo>
                  <a:pt x="-1366" y="365510"/>
                  <a:pt x="-3927" y="249192"/>
                  <a:pt x="0" y="204409"/>
                </a:cubicBezTo>
                <a:cubicBezTo>
                  <a:pt x="239" y="210546"/>
                  <a:pt x="1180" y="223248"/>
                  <a:pt x="0" y="230858"/>
                </a:cubicBezTo>
                <a:cubicBezTo>
                  <a:pt x="3160" y="171683"/>
                  <a:pt x="-5234" y="136043"/>
                  <a:pt x="0" y="81764"/>
                </a:cubicBezTo>
                <a:lnTo>
                  <a:pt x="0" y="81765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8000">
                <a:schemeClr val="accent6">
                  <a:lumMod val="20000"/>
                  <a:lumOff val="80000"/>
                </a:schemeClr>
              </a:gs>
              <a:gs pos="8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4343"/>
                      <a:gd name="adj2" fmla="val -294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00000"/>
              </a:lnSpc>
              <a:buClrTx/>
            </a:pPr>
            <a:r>
              <a:rPr lang="en-US" altLang="en-US" sz="2400">
                <a:solidFill>
                  <a:schemeClr val="tx1"/>
                </a:solidFill>
              </a:rPr>
              <a:t>gapped extentions</a:t>
            </a:r>
          </a:p>
        </p:txBody>
      </p:sp>
      <p:sp>
        <p:nvSpPr>
          <p:cNvPr id="31" name="Rounded Rectangular Callout 30">
            <a:extLst>
              <a:ext uri="{FF2B5EF4-FFF2-40B4-BE49-F238E27FC236}">
                <a16:creationId xmlns:a16="http://schemas.microsoft.com/office/drawing/2014/main" id="{C1124D2F-493A-4747-8D87-AF2C5340E0D0}"/>
              </a:ext>
            </a:extLst>
          </p:cNvPr>
          <p:cNvSpPr/>
          <p:nvPr/>
        </p:nvSpPr>
        <p:spPr>
          <a:xfrm>
            <a:off x="4958318" y="4073231"/>
            <a:ext cx="2028570" cy="490581"/>
          </a:xfrm>
          <a:custGeom>
            <a:avLst/>
            <a:gdLst>
              <a:gd name="connsiteX0" fmla="*/ 0 w 2028570"/>
              <a:gd name="connsiteY0" fmla="*/ 81765 h 490581"/>
              <a:gd name="connsiteX1" fmla="*/ 81765 w 2028570"/>
              <a:gd name="connsiteY1" fmla="*/ 0 h 490581"/>
              <a:gd name="connsiteX2" fmla="*/ 338095 w 2028570"/>
              <a:gd name="connsiteY2" fmla="*/ 0 h 490581"/>
              <a:gd name="connsiteX3" fmla="*/ 338095 w 2028570"/>
              <a:gd name="connsiteY3" fmla="*/ 0 h 490581"/>
              <a:gd name="connsiteX4" fmla="*/ 845238 w 2028570"/>
              <a:gd name="connsiteY4" fmla="*/ 0 h 490581"/>
              <a:gd name="connsiteX5" fmla="*/ 1362974 w 2028570"/>
              <a:gd name="connsiteY5" fmla="*/ 0 h 490581"/>
              <a:gd name="connsiteX6" fmla="*/ 1946805 w 2028570"/>
              <a:gd name="connsiteY6" fmla="*/ 0 h 490581"/>
              <a:gd name="connsiteX7" fmla="*/ 2028570 w 2028570"/>
              <a:gd name="connsiteY7" fmla="*/ 81765 h 490581"/>
              <a:gd name="connsiteX8" fmla="*/ 2028570 w 2028570"/>
              <a:gd name="connsiteY8" fmla="*/ 81764 h 490581"/>
              <a:gd name="connsiteX9" fmla="*/ 2028570 w 2028570"/>
              <a:gd name="connsiteY9" fmla="*/ 81764 h 490581"/>
              <a:gd name="connsiteX10" fmla="*/ 2028570 w 2028570"/>
              <a:gd name="connsiteY10" fmla="*/ 204409 h 490581"/>
              <a:gd name="connsiteX11" fmla="*/ 2028570 w 2028570"/>
              <a:gd name="connsiteY11" fmla="*/ 408816 h 490581"/>
              <a:gd name="connsiteX12" fmla="*/ 1946805 w 2028570"/>
              <a:gd name="connsiteY12" fmla="*/ 490581 h 490581"/>
              <a:gd name="connsiteX13" fmla="*/ 1418053 w 2028570"/>
              <a:gd name="connsiteY13" fmla="*/ 490581 h 490581"/>
              <a:gd name="connsiteX14" fmla="*/ 845238 w 2028570"/>
              <a:gd name="connsiteY14" fmla="*/ 490581 h 490581"/>
              <a:gd name="connsiteX15" fmla="*/ 338095 w 2028570"/>
              <a:gd name="connsiteY15" fmla="*/ 490581 h 490581"/>
              <a:gd name="connsiteX16" fmla="*/ 338095 w 2028570"/>
              <a:gd name="connsiteY16" fmla="*/ 490581 h 490581"/>
              <a:gd name="connsiteX17" fmla="*/ 81765 w 2028570"/>
              <a:gd name="connsiteY17" fmla="*/ 490581 h 490581"/>
              <a:gd name="connsiteX18" fmla="*/ 0 w 2028570"/>
              <a:gd name="connsiteY18" fmla="*/ 408816 h 490581"/>
              <a:gd name="connsiteX19" fmla="*/ 0 w 2028570"/>
              <a:gd name="connsiteY19" fmla="*/ 204409 h 490581"/>
              <a:gd name="connsiteX20" fmla="*/ 0 w 2028570"/>
              <a:gd name="connsiteY20" fmla="*/ 230858 h 490581"/>
              <a:gd name="connsiteX21" fmla="*/ 0 w 2028570"/>
              <a:gd name="connsiteY21" fmla="*/ 81764 h 490581"/>
              <a:gd name="connsiteX22" fmla="*/ 0 w 2028570"/>
              <a:gd name="connsiteY22" fmla="*/ 81765 h 49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028570" h="490581" fill="none" extrusionOk="0">
                <a:moveTo>
                  <a:pt x="0" y="81765"/>
                </a:moveTo>
                <a:cubicBezTo>
                  <a:pt x="11023" y="38906"/>
                  <a:pt x="32196" y="5497"/>
                  <a:pt x="81765" y="0"/>
                </a:cubicBezTo>
                <a:cubicBezTo>
                  <a:pt x="174320" y="-824"/>
                  <a:pt x="282569" y="2903"/>
                  <a:pt x="338095" y="0"/>
                </a:cubicBezTo>
                <a:lnTo>
                  <a:pt x="338095" y="0"/>
                </a:lnTo>
                <a:cubicBezTo>
                  <a:pt x="474417" y="11678"/>
                  <a:pt x="637230" y="2989"/>
                  <a:pt x="845238" y="0"/>
                </a:cubicBezTo>
                <a:cubicBezTo>
                  <a:pt x="1017514" y="6333"/>
                  <a:pt x="1163774" y="-23175"/>
                  <a:pt x="1362974" y="0"/>
                </a:cubicBezTo>
                <a:cubicBezTo>
                  <a:pt x="1562174" y="23175"/>
                  <a:pt x="1689401" y="11127"/>
                  <a:pt x="1946805" y="0"/>
                </a:cubicBezTo>
                <a:cubicBezTo>
                  <a:pt x="1987934" y="4078"/>
                  <a:pt x="2025141" y="43945"/>
                  <a:pt x="2028570" y="81765"/>
                </a:cubicBezTo>
                <a:lnTo>
                  <a:pt x="2028570" y="81764"/>
                </a:lnTo>
                <a:lnTo>
                  <a:pt x="2028570" y="81764"/>
                </a:lnTo>
                <a:cubicBezTo>
                  <a:pt x="2032302" y="137706"/>
                  <a:pt x="2033898" y="169192"/>
                  <a:pt x="2028570" y="204409"/>
                </a:cubicBezTo>
                <a:cubicBezTo>
                  <a:pt x="2035527" y="288002"/>
                  <a:pt x="2018365" y="340024"/>
                  <a:pt x="2028570" y="408816"/>
                </a:cubicBezTo>
                <a:cubicBezTo>
                  <a:pt x="2021111" y="453734"/>
                  <a:pt x="1994290" y="491246"/>
                  <a:pt x="1946805" y="490581"/>
                </a:cubicBezTo>
                <a:cubicBezTo>
                  <a:pt x="1729721" y="503449"/>
                  <a:pt x="1535658" y="486914"/>
                  <a:pt x="1418053" y="490581"/>
                </a:cubicBezTo>
                <a:cubicBezTo>
                  <a:pt x="1300448" y="494248"/>
                  <a:pt x="1007579" y="483065"/>
                  <a:pt x="845238" y="490581"/>
                </a:cubicBezTo>
                <a:cubicBezTo>
                  <a:pt x="722346" y="515276"/>
                  <a:pt x="511938" y="497022"/>
                  <a:pt x="338095" y="490581"/>
                </a:cubicBezTo>
                <a:lnTo>
                  <a:pt x="338095" y="490581"/>
                </a:lnTo>
                <a:cubicBezTo>
                  <a:pt x="261993" y="487106"/>
                  <a:pt x="167662" y="498164"/>
                  <a:pt x="81765" y="490581"/>
                </a:cubicBezTo>
                <a:cubicBezTo>
                  <a:pt x="37059" y="491744"/>
                  <a:pt x="2533" y="455152"/>
                  <a:pt x="0" y="408816"/>
                </a:cubicBezTo>
                <a:cubicBezTo>
                  <a:pt x="-4085" y="338283"/>
                  <a:pt x="9579" y="287775"/>
                  <a:pt x="0" y="204409"/>
                </a:cubicBezTo>
                <a:cubicBezTo>
                  <a:pt x="1150" y="212078"/>
                  <a:pt x="-568" y="225137"/>
                  <a:pt x="0" y="230858"/>
                </a:cubicBezTo>
                <a:cubicBezTo>
                  <a:pt x="-6882" y="197598"/>
                  <a:pt x="-7319" y="113160"/>
                  <a:pt x="0" y="81764"/>
                </a:cubicBezTo>
                <a:lnTo>
                  <a:pt x="0" y="81765"/>
                </a:lnTo>
                <a:close/>
              </a:path>
              <a:path w="2028570" h="490581" stroke="0" extrusionOk="0">
                <a:moveTo>
                  <a:pt x="0" y="81765"/>
                </a:moveTo>
                <a:cubicBezTo>
                  <a:pt x="-5269" y="33357"/>
                  <a:pt x="26901" y="3643"/>
                  <a:pt x="81765" y="0"/>
                </a:cubicBezTo>
                <a:cubicBezTo>
                  <a:pt x="170813" y="6751"/>
                  <a:pt x="223979" y="591"/>
                  <a:pt x="338095" y="0"/>
                </a:cubicBezTo>
                <a:lnTo>
                  <a:pt x="338095" y="0"/>
                </a:lnTo>
                <a:cubicBezTo>
                  <a:pt x="460960" y="2988"/>
                  <a:pt x="644827" y="14453"/>
                  <a:pt x="845238" y="0"/>
                </a:cubicBezTo>
                <a:cubicBezTo>
                  <a:pt x="1029372" y="-16899"/>
                  <a:pt x="1136148" y="-15859"/>
                  <a:pt x="1385006" y="0"/>
                </a:cubicBezTo>
                <a:cubicBezTo>
                  <a:pt x="1633864" y="15859"/>
                  <a:pt x="1813695" y="-2740"/>
                  <a:pt x="1946805" y="0"/>
                </a:cubicBezTo>
                <a:cubicBezTo>
                  <a:pt x="1984396" y="7124"/>
                  <a:pt x="2027442" y="25846"/>
                  <a:pt x="2028570" y="81765"/>
                </a:cubicBezTo>
                <a:lnTo>
                  <a:pt x="2028570" y="81764"/>
                </a:lnTo>
                <a:lnTo>
                  <a:pt x="2028570" y="81764"/>
                </a:lnTo>
                <a:cubicBezTo>
                  <a:pt x="2032374" y="138080"/>
                  <a:pt x="2033970" y="174072"/>
                  <a:pt x="2028570" y="204409"/>
                </a:cubicBezTo>
                <a:cubicBezTo>
                  <a:pt x="2024502" y="289490"/>
                  <a:pt x="2018888" y="326432"/>
                  <a:pt x="2028570" y="408816"/>
                </a:cubicBezTo>
                <a:cubicBezTo>
                  <a:pt x="2033425" y="461202"/>
                  <a:pt x="1992822" y="499482"/>
                  <a:pt x="1946805" y="490581"/>
                </a:cubicBezTo>
                <a:cubicBezTo>
                  <a:pt x="1754404" y="504423"/>
                  <a:pt x="1623071" y="508606"/>
                  <a:pt x="1429069" y="490581"/>
                </a:cubicBezTo>
                <a:cubicBezTo>
                  <a:pt x="1235067" y="472556"/>
                  <a:pt x="1027734" y="479835"/>
                  <a:pt x="845238" y="490581"/>
                </a:cubicBezTo>
                <a:cubicBezTo>
                  <a:pt x="596597" y="473194"/>
                  <a:pt x="442648" y="499679"/>
                  <a:pt x="338095" y="490581"/>
                </a:cubicBezTo>
                <a:lnTo>
                  <a:pt x="338095" y="490581"/>
                </a:lnTo>
                <a:cubicBezTo>
                  <a:pt x="236840" y="495869"/>
                  <a:pt x="143510" y="478970"/>
                  <a:pt x="81765" y="490581"/>
                </a:cubicBezTo>
                <a:cubicBezTo>
                  <a:pt x="35039" y="491496"/>
                  <a:pt x="-1807" y="457204"/>
                  <a:pt x="0" y="408816"/>
                </a:cubicBezTo>
                <a:cubicBezTo>
                  <a:pt x="-2857" y="351804"/>
                  <a:pt x="9622" y="298427"/>
                  <a:pt x="0" y="204409"/>
                </a:cubicBezTo>
                <a:cubicBezTo>
                  <a:pt x="-304" y="215884"/>
                  <a:pt x="551" y="225251"/>
                  <a:pt x="0" y="230858"/>
                </a:cubicBezTo>
                <a:cubicBezTo>
                  <a:pt x="1658" y="156515"/>
                  <a:pt x="6121" y="129282"/>
                  <a:pt x="0" y="81764"/>
                </a:cubicBezTo>
                <a:lnTo>
                  <a:pt x="0" y="81765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8000">
                <a:schemeClr val="accent6">
                  <a:lumMod val="20000"/>
                  <a:lumOff val="80000"/>
                </a:schemeClr>
              </a:gs>
              <a:gs pos="8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4343"/>
                      <a:gd name="adj2" fmla="val -294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00000"/>
              </a:lnSpc>
              <a:buClrTx/>
            </a:pPr>
            <a:r>
              <a:rPr lang="en-US" altLang="en-US" sz="2400">
                <a:solidFill>
                  <a:schemeClr val="tx1"/>
                </a:solidFill>
              </a:rPr>
              <a:t>Traceback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A67D4F-EDED-954C-817B-4F547354EA2B}"/>
              </a:ext>
            </a:extLst>
          </p:cNvPr>
          <p:cNvGrpSpPr/>
          <p:nvPr/>
        </p:nvGrpSpPr>
        <p:grpSpPr>
          <a:xfrm>
            <a:off x="-1998" y="5081264"/>
            <a:ext cx="11569193" cy="1630958"/>
            <a:chOff x="-13873" y="5093572"/>
            <a:chExt cx="11569193" cy="163095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8DFED59-B68B-774E-8764-7A511530C382}"/>
                </a:ext>
              </a:extLst>
            </p:cNvPr>
            <p:cNvGrpSpPr/>
            <p:nvPr/>
          </p:nvGrpSpPr>
          <p:grpSpPr>
            <a:xfrm>
              <a:off x="-13873" y="5643549"/>
              <a:ext cx="11569193" cy="1080981"/>
              <a:chOff x="554784" y="2208747"/>
              <a:chExt cx="10655724" cy="1189079"/>
            </a:xfrm>
            <a:solidFill>
              <a:schemeClr val="bg1"/>
            </a:solidFill>
          </p:grpSpPr>
          <p:sp>
            <p:nvSpPr>
              <p:cNvPr id="56" name="Rectangle 4">
                <a:extLst>
                  <a:ext uri="{FF2B5EF4-FFF2-40B4-BE49-F238E27FC236}">
                    <a16:creationId xmlns:a16="http://schemas.microsoft.com/office/drawing/2014/main" id="{159AD145-0D73-254F-80C9-1816E08AE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211" y="2551441"/>
                <a:ext cx="10601253" cy="84638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</a:pPr>
                <a:r>
                  <a:rPr lang="en-US" altLang="en-US" sz="2200" b="1">
                    <a:latin typeface="Courier New" panose="02070309020205020404" pitchFamily="49" charset="0"/>
                  </a:rPr>
                  <a:t>          +E  YA YL K    F+</a:t>
                </a:r>
                <a:r>
                  <a:rPr lang="en-US" altLang="en-US" sz="2200" b="1">
                    <a:solidFill>
                      <a:srgbClr val="0066CC"/>
                    </a:solidFill>
                    <a:latin typeface="Courier New" panose="02070309020205020404" pitchFamily="49" charset="0"/>
                  </a:rPr>
                  <a:t>YLS</a:t>
                </a:r>
                <a:r>
                  <a:rPr lang="en-US" altLang="en-US" sz="2200" b="1">
                    <a:latin typeface="Courier New" panose="02070309020205020404" pitchFamily="49" charset="0"/>
                  </a:rPr>
                  <a:t>L +SP+ +DVNVHP+K  V</a:t>
                </a:r>
                <a:r>
                  <a:rPr lang="en-US" altLang="en-US" sz="2200" b="1">
                    <a:solidFill>
                      <a:srgbClr val="0066CC"/>
                    </a:solidFill>
                    <a:latin typeface="Courier New" panose="02070309020205020404" pitchFamily="49" charset="0"/>
                  </a:rPr>
                  <a:t>HFL</a:t>
                </a:r>
                <a:r>
                  <a:rPr lang="en-US" altLang="en-US" sz="2200" b="1">
                    <a:latin typeface="Courier New" panose="02070309020205020404" pitchFamily="49" charset="0"/>
                  </a:rPr>
                  <a:t>+++ I + +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</a:pPr>
                <a:r>
                  <a:rPr lang="en-US" altLang="en-US" sz="2200" b="1">
                    <a:latin typeface="Courier New" panose="02070309020205020404" pitchFamily="49" charset="0"/>
                  </a:rPr>
                  <a:t>Sbjct 287 LEETYAKYLHKGASYFV</a:t>
                </a:r>
                <a:r>
                  <a:rPr lang="en-US" altLang="en-US" sz="2200" b="1">
                    <a:solidFill>
                      <a:srgbClr val="0066CC"/>
                    </a:solidFill>
                    <a:latin typeface="Courier New" panose="02070309020205020404" pitchFamily="49" charset="0"/>
                  </a:rPr>
                  <a:t>YLS</a:t>
                </a:r>
                <a:r>
                  <a:rPr lang="en-US" altLang="en-US" sz="2200" b="1">
                    <a:latin typeface="Courier New" panose="02070309020205020404" pitchFamily="49" charset="0"/>
                  </a:rPr>
                  <a:t>LNMSPEQLDVNVHPSKRIV</a:t>
                </a:r>
                <a:r>
                  <a:rPr lang="en-US" altLang="en-US" sz="2200" b="1">
                    <a:solidFill>
                      <a:srgbClr val="0066CC"/>
                    </a:solidFill>
                    <a:latin typeface="Courier New" panose="02070309020205020404" pitchFamily="49" charset="0"/>
                  </a:rPr>
                  <a:t>HFL</a:t>
                </a:r>
                <a:r>
                  <a:rPr lang="en-US" altLang="en-US" sz="2200" b="1">
                    <a:latin typeface="Courier New" panose="02070309020205020404" pitchFamily="49" charset="0"/>
                  </a:rPr>
                  <a:t>YDQEIATSI 337   </a:t>
                </a:r>
              </a:p>
            </p:txBody>
          </p:sp>
          <p:sp>
            <p:nvSpPr>
              <p:cNvPr id="57" name="Rectangle 5">
                <a:extLst>
                  <a:ext uri="{FF2B5EF4-FFF2-40B4-BE49-F238E27FC236}">
                    <a16:creationId xmlns:a16="http://schemas.microsoft.com/office/drawing/2014/main" id="{BED1BC42-7224-A740-8C95-EAAD86EB3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784" y="2208747"/>
                <a:ext cx="10655724" cy="473976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</a:pPr>
                <a:r>
                  <a:rPr lang="en-US" altLang="en-US" sz="2200" b="1">
                    <a:latin typeface="Courier New" panose="02070309020205020404" pitchFamily="49" charset="0"/>
                  </a:rPr>
                  <a:t>Query   1 IETVYAAYLPKNTHPFL</a:t>
                </a:r>
                <a:r>
                  <a:rPr lang="en-US" altLang="en-US" sz="2200" b="1">
                    <a:solidFill>
                      <a:srgbClr val="0066CC"/>
                    </a:solidFill>
                    <a:latin typeface="Courier New" panose="02070309020205020404" pitchFamily="49" charset="0"/>
                  </a:rPr>
                  <a:t>YLS</a:t>
                </a:r>
                <a:r>
                  <a:rPr lang="en-US" altLang="en-US" sz="2200" b="1">
                    <a:latin typeface="Courier New" panose="02070309020205020404" pitchFamily="49" charset="0"/>
                  </a:rPr>
                  <a:t>LEISPQNVDVNVHPTKHEV</a:t>
                </a:r>
                <a:r>
                  <a:rPr lang="en-US" altLang="en-US" sz="2200" b="1">
                    <a:solidFill>
                      <a:srgbClr val="0066CC"/>
                    </a:solidFill>
                    <a:latin typeface="Courier New" panose="02070309020205020404" pitchFamily="49" charset="0"/>
                  </a:rPr>
                  <a:t>HFL</a:t>
                </a:r>
                <a:r>
                  <a:rPr lang="en-US" altLang="en-US" sz="2200" b="1">
                    <a:latin typeface="Courier New" panose="02070309020205020404" pitchFamily="49" charset="0"/>
                  </a:rPr>
                  <a:t>HEESI-LEV  50 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9B8A48B-48D5-8B4D-B248-5233D6876899}"/>
                </a:ext>
              </a:extLst>
            </p:cNvPr>
            <p:cNvSpPr txBox="1"/>
            <p:nvPr/>
          </p:nvSpPr>
          <p:spPr>
            <a:xfrm>
              <a:off x="4922315" y="5093572"/>
              <a:ext cx="2100575" cy="461665"/>
            </a:xfrm>
            <a:prstGeom prst="rect">
              <a:avLst/>
            </a:prstGeom>
            <a:solidFill>
              <a:schemeClr val="bg2">
                <a:alpha val="37000"/>
              </a:schemeClr>
            </a:solidFill>
            <a:ln w="127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800"/>
              </a:lvl1pPr>
            </a:lstStyle>
            <a:p>
              <a:r>
                <a:rPr lang="en-US" sz="2400"/>
                <a:t>Final alignment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BECD837D-00CD-624E-8B2B-A598EEB6AC04}"/>
              </a:ext>
            </a:extLst>
          </p:cNvPr>
          <p:cNvSpPr/>
          <p:nvPr/>
        </p:nvSpPr>
        <p:spPr>
          <a:xfrm>
            <a:off x="9585655" y="5308271"/>
            <a:ext cx="869440" cy="1549730"/>
          </a:xfrm>
          <a:custGeom>
            <a:avLst/>
            <a:gdLst>
              <a:gd name="connsiteX0" fmla="*/ 0 w 869440"/>
              <a:gd name="connsiteY0" fmla="*/ 774865 h 1549730"/>
              <a:gd name="connsiteX1" fmla="*/ 434720 w 869440"/>
              <a:gd name="connsiteY1" fmla="*/ 0 h 1549730"/>
              <a:gd name="connsiteX2" fmla="*/ 869440 w 869440"/>
              <a:gd name="connsiteY2" fmla="*/ 774865 h 1549730"/>
              <a:gd name="connsiteX3" fmla="*/ 434720 w 869440"/>
              <a:gd name="connsiteY3" fmla="*/ 1549730 h 1549730"/>
              <a:gd name="connsiteX4" fmla="*/ 0 w 869440"/>
              <a:gd name="connsiteY4" fmla="*/ 774865 h 154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440" h="1549730" fill="none" extrusionOk="0">
                <a:moveTo>
                  <a:pt x="0" y="774865"/>
                </a:moveTo>
                <a:cubicBezTo>
                  <a:pt x="58047" y="353805"/>
                  <a:pt x="211523" y="-34763"/>
                  <a:pt x="434720" y="0"/>
                </a:cubicBezTo>
                <a:cubicBezTo>
                  <a:pt x="614412" y="-9249"/>
                  <a:pt x="843913" y="370953"/>
                  <a:pt x="869440" y="774865"/>
                </a:cubicBezTo>
                <a:cubicBezTo>
                  <a:pt x="865843" y="1168512"/>
                  <a:pt x="664924" y="1563467"/>
                  <a:pt x="434720" y="1549730"/>
                </a:cubicBezTo>
                <a:cubicBezTo>
                  <a:pt x="258401" y="1585431"/>
                  <a:pt x="80313" y="1222121"/>
                  <a:pt x="0" y="774865"/>
                </a:cubicBezTo>
                <a:close/>
              </a:path>
              <a:path w="869440" h="1549730" stroke="0" extrusionOk="0">
                <a:moveTo>
                  <a:pt x="0" y="774865"/>
                </a:moveTo>
                <a:cubicBezTo>
                  <a:pt x="-17312" y="336240"/>
                  <a:pt x="188312" y="2372"/>
                  <a:pt x="434720" y="0"/>
                </a:cubicBezTo>
                <a:cubicBezTo>
                  <a:pt x="691506" y="3515"/>
                  <a:pt x="796540" y="349237"/>
                  <a:pt x="869440" y="774865"/>
                </a:cubicBezTo>
                <a:cubicBezTo>
                  <a:pt x="859655" y="1212367"/>
                  <a:pt x="667261" y="1591453"/>
                  <a:pt x="434720" y="1549730"/>
                </a:cubicBezTo>
                <a:cubicBezTo>
                  <a:pt x="157315" y="1529313"/>
                  <a:pt x="68609" y="1235593"/>
                  <a:pt x="0" y="774865"/>
                </a:cubicBezTo>
                <a:close/>
              </a:path>
            </a:pathLst>
          </a:custGeom>
          <a:solidFill>
            <a:srgbClr val="FFFFC6">
              <a:alpha val="26432"/>
            </a:srgbClr>
          </a:solidFill>
          <a:ln w="3175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D12C9A2D-AE9B-95E0-A98E-7240CD10AEE5}"/>
              </a:ext>
            </a:extLst>
          </p:cNvPr>
          <p:cNvSpPr/>
          <p:nvPr/>
        </p:nvSpPr>
        <p:spPr>
          <a:xfrm>
            <a:off x="6376704" y="3562361"/>
            <a:ext cx="3575952" cy="3100964"/>
          </a:xfrm>
          <a:prstGeom prst="arc">
            <a:avLst>
              <a:gd name="adj1" fmla="val 15992041"/>
              <a:gd name="adj2" fmla="val 0"/>
            </a:avLst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7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/>
      <p:bldP spid="30" grpId="0" animBg="1"/>
      <p:bldP spid="31" grpId="0" animBg="1"/>
      <p:bldP spid="7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+mn-lt"/>
              </a:rPr>
              <a:t>BLAST Expect Value</a:t>
            </a:r>
            <a:r>
              <a:rPr lang="en-US" sz="2800">
                <a:latin typeface="+mn-lt"/>
              </a:rPr>
              <a:t> (Definition)</a:t>
            </a:r>
            <a:r>
              <a:rPr lang="en-US"/>
              <a:t> 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6F0758EB-78FB-F244-B7AC-6C8750061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220" y="1211195"/>
            <a:ext cx="9858552" cy="1007165"/>
          </a:xfrm>
          <a:custGeom>
            <a:avLst/>
            <a:gdLst>
              <a:gd name="connsiteX0" fmla="*/ 0 w 9858552"/>
              <a:gd name="connsiteY0" fmla="*/ 0 h 1007165"/>
              <a:gd name="connsiteX1" fmla="*/ 678500 w 9858552"/>
              <a:gd name="connsiteY1" fmla="*/ 0 h 1007165"/>
              <a:gd name="connsiteX2" fmla="*/ 962659 w 9858552"/>
              <a:gd name="connsiteY2" fmla="*/ 0 h 1007165"/>
              <a:gd name="connsiteX3" fmla="*/ 1739744 w 9858552"/>
              <a:gd name="connsiteY3" fmla="*/ 0 h 1007165"/>
              <a:gd name="connsiteX4" fmla="*/ 2319659 w 9858552"/>
              <a:gd name="connsiteY4" fmla="*/ 0 h 1007165"/>
              <a:gd name="connsiteX5" fmla="*/ 2603818 w 9858552"/>
              <a:gd name="connsiteY5" fmla="*/ 0 h 1007165"/>
              <a:gd name="connsiteX6" fmla="*/ 3183732 w 9858552"/>
              <a:gd name="connsiteY6" fmla="*/ 0 h 1007165"/>
              <a:gd name="connsiteX7" fmla="*/ 3960818 w 9858552"/>
              <a:gd name="connsiteY7" fmla="*/ 0 h 1007165"/>
              <a:gd name="connsiteX8" fmla="*/ 4442148 w 9858552"/>
              <a:gd name="connsiteY8" fmla="*/ 0 h 1007165"/>
              <a:gd name="connsiteX9" fmla="*/ 4923477 w 9858552"/>
              <a:gd name="connsiteY9" fmla="*/ 0 h 1007165"/>
              <a:gd name="connsiteX10" fmla="*/ 5503392 w 9858552"/>
              <a:gd name="connsiteY10" fmla="*/ 0 h 1007165"/>
              <a:gd name="connsiteX11" fmla="*/ 6181892 w 9858552"/>
              <a:gd name="connsiteY11" fmla="*/ 0 h 1007165"/>
              <a:gd name="connsiteX12" fmla="*/ 6860392 w 9858552"/>
              <a:gd name="connsiteY12" fmla="*/ 0 h 1007165"/>
              <a:gd name="connsiteX13" fmla="*/ 7538893 w 9858552"/>
              <a:gd name="connsiteY13" fmla="*/ 0 h 1007165"/>
              <a:gd name="connsiteX14" fmla="*/ 8315979 w 9858552"/>
              <a:gd name="connsiteY14" fmla="*/ 0 h 1007165"/>
              <a:gd name="connsiteX15" fmla="*/ 8895893 w 9858552"/>
              <a:gd name="connsiteY15" fmla="*/ 0 h 1007165"/>
              <a:gd name="connsiteX16" fmla="*/ 9858552 w 9858552"/>
              <a:gd name="connsiteY16" fmla="*/ 0 h 1007165"/>
              <a:gd name="connsiteX17" fmla="*/ 9858552 w 9858552"/>
              <a:gd name="connsiteY17" fmla="*/ 503583 h 1007165"/>
              <a:gd name="connsiteX18" fmla="*/ 9858552 w 9858552"/>
              <a:gd name="connsiteY18" fmla="*/ 1007165 h 1007165"/>
              <a:gd name="connsiteX19" fmla="*/ 9180052 w 9858552"/>
              <a:gd name="connsiteY19" fmla="*/ 1007165 h 1007165"/>
              <a:gd name="connsiteX20" fmla="*/ 8698722 w 9858552"/>
              <a:gd name="connsiteY20" fmla="*/ 1007165 h 1007165"/>
              <a:gd name="connsiteX21" fmla="*/ 8217393 w 9858552"/>
              <a:gd name="connsiteY21" fmla="*/ 1007165 h 1007165"/>
              <a:gd name="connsiteX22" fmla="*/ 7736064 w 9858552"/>
              <a:gd name="connsiteY22" fmla="*/ 1007165 h 1007165"/>
              <a:gd name="connsiteX23" fmla="*/ 7254734 w 9858552"/>
              <a:gd name="connsiteY23" fmla="*/ 1007165 h 1007165"/>
              <a:gd name="connsiteX24" fmla="*/ 6576234 w 9858552"/>
              <a:gd name="connsiteY24" fmla="*/ 1007165 h 1007165"/>
              <a:gd name="connsiteX25" fmla="*/ 5996319 w 9858552"/>
              <a:gd name="connsiteY25" fmla="*/ 1007165 h 1007165"/>
              <a:gd name="connsiteX26" fmla="*/ 5712161 w 9858552"/>
              <a:gd name="connsiteY26" fmla="*/ 1007165 h 1007165"/>
              <a:gd name="connsiteX27" fmla="*/ 5230832 w 9858552"/>
              <a:gd name="connsiteY27" fmla="*/ 1007165 h 1007165"/>
              <a:gd name="connsiteX28" fmla="*/ 4552331 w 9858552"/>
              <a:gd name="connsiteY28" fmla="*/ 1007165 h 1007165"/>
              <a:gd name="connsiteX29" fmla="*/ 4169588 w 9858552"/>
              <a:gd name="connsiteY29" fmla="*/ 1007165 h 1007165"/>
              <a:gd name="connsiteX30" fmla="*/ 3392502 w 9858552"/>
              <a:gd name="connsiteY30" fmla="*/ 1007165 h 1007165"/>
              <a:gd name="connsiteX31" fmla="*/ 2615416 w 9858552"/>
              <a:gd name="connsiteY31" fmla="*/ 1007165 h 1007165"/>
              <a:gd name="connsiteX32" fmla="*/ 2035501 w 9858552"/>
              <a:gd name="connsiteY32" fmla="*/ 1007165 h 1007165"/>
              <a:gd name="connsiteX33" fmla="*/ 1258415 w 9858552"/>
              <a:gd name="connsiteY33" fmla="*/ 1007165 h 1007165"/>
              <a:gd name="connsiteX34" fmla="*/ 678500 w 9858552"/>
              <a:gd name="connsiteY34" fmla="*/ 1007165 h 1007165"/>
              <a:gd name="connsiteX35" fmla="*/ 0 w 9858552"/>
              <a:gd name="connsiteY35" fmla="*/ 1007165 h 1007165"/>
              <a:gd name="connsiteX36" fmla="*/ 0 w 9858552"/>
              <a:gd name="connsiteY36" fmla="*/ 533797 h 1007165"/>
              <a:gd name="connsiteX37" fmla="*/ 0 w 9858552"/>
              <a:gd name="connsiteY37" fmla="*/ 0 h 100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858552" h="1007165" fill="none" extrusionOk="0">
                <a:moveTo>
                  <a:pt x="0" y="0"/>
                </a:moveTo>
                <a:cubicBezTo>
                  <a:pt x="153858" y="-3780"/>
                  <a:pt x="455773" y="72913"/>
                  <a:pt x="678500" y="0"/>
                </a:cubicBezTo>
                <a:cubicBezTo>
                  <a:pt x="901227" y="-72913"/>
                  <a:pt x="870603" y="10281"/>
                  <a:pt x="962659" y="0"/>
                </a:cubicBezTo>
                <a:cubicBezTo>
                  <a:pt x="1054715" y="-10281"/>
                  <a:pt x="1491147" y="30373"/>
                  <a:pt x="1739744" y="0"/>
                </a:cubicBezTo>
                <a:cubicBezTo>
                  <a:pt x="1988342" y="-30373"/>
                  <a:pt x="2101476" y="64464"/>
                  <a:pt x="2319659" y="0"/>
                </a:cubicBezTo>
                <a:cubicBezTo>
                  <a:pt x="2537843" y="-64464"/>
                  <a:pt x="2489534" y="33059"/>
                  <a:pt x="2603818" y="0"/>
                </a:cubicBezTo>
                <a:cubicBezTo>
                  <a:pt x="2718102" y="-33059"/>
                  <a:pt x="2993583" y="16669"/>
                  <a:pt x="3183732" y="0"/>
                </a:cubicBezTo>
                <a:cubicBezTo>
                  <a:pt x="3373881" y="-16669"/>
                  <a:pt x="3794490" y="56373"/>
                  <a:pt x="3960818" y="0"/>
                </a:cubicBezTo>
                <a:cubicBezTo>
                  <a:pt x="4127146" y="-56373"/>
                  <a:pt x="4221523" y="35"/>
                  <a:pt x="4442148" y="0"/>
                </a:cubicBezTo>
                <a:cubicBezTo>
                  <a:pt x="4662773" y="-35"/>
                  <a:pt x="4796848" y="53605"/>
                  <a:pt x="4923477" y="0"/>
                </a:cubicBezTo>
                <a:cubicBezTo>
                  <a:pt x="5050106" y="-53605"/>
                  <a:pt x="5215426" y="33896"/>
                  <a:pt x="5503392" y="0"/>
                </a:cubicBezTo>
                <a:cubicBezTo>
                  <a:pt x="5791358" y="-33896"/>
                  <a:pt x="5850375" y="54485"/>
                  <a:pt x="6181892" y="0"/>
                </a:cubicBezTo>
                <a:cubicBezTo>
                  <a:pt x="6513409" y="-54485"/>
                  <a:pt x="6686208" y="70533"/>
                  <a:pt x="6860392" y="0"/>
                </a:cubicBezTo>
                <a:cubicBezTo>
                  <a:pt x="7034576" y="-70533"/>
                  <a:pt x="7289106" y="44378"/>
                  <a:pt x="7538893" y="0"/>
                </a:cubicBezTo>
                <a:cubicBezTo>
                  <a:pt x="7788680" y="-44378"/>
                  <a:pt x="7985600" y="71665"/>
                  <a:pt x="8315979" y="0"/>
                </a:cubicBezTo>
                <a:cubicBezTo>
                  <a:pt x="8646358" y="-71665"/>
                  <a:pt x="8774398" y="15027"/>
                  <a:pt x="8895893" y="0"/>
                </a:cubicBezTo>
                <a:cubicBezTo>
                  <a:pt x="9017388" y="-15027"/>
                  <a:pt x="9419544" y="86664"/>
                  <a:pt x="9858552" y="0"/>
                </a:cubicBezTo>
                <a:cubicBezTo>
                  <a:pt x="9884378" y="204297"/>
                  <a:pt x="9810582" y="360886"/>
                  <a:pt x="9858552" y="503583"/>
                </a:cubicBezTo>
                <a:cubicBezTo>
                  <a:pt x="9906522" y="646280"/>
                  <a:pt x="9831441" y="821711"/>
                  <a:pt x="9858552" y="1007165"/>
                </a:cubicBezTo>
                <a:cubicBezTo>
                  <a:pt x="9573879" y="1044608"/>
                  <a:pt x="9321575" y="1001113"/>
                  <a:pt x="9180052" y="1007165"/>
                </a:cubicBezTo>
                <a:cubicBezTo>
                  <a:pt x="9038529" y="1013217"/>
                  <a:pt x="8922753" y="956406"/>
                  <a:pt x="8698722" y="1007165"/>
                </a:cubicBezTo>
                <a:cubicBezTo>
                  <a:pt x="8474691" y="1057924"/>
                  <a:pt x="8362417" y="1003487"/>
                  <a:pt x="8217393" y="1007165"/>
                </a:cubicBezTo>
                <a:cubicBezTo>
                  <a:pt x="8072369" y="1010843"/>
                  <a:pt x="7957211" y="996519"/>
                  <a:pt x="7736064" y="1007165"/>
                </a:cubicBezTo>
                <a:cubicBezTo>
                  <a:pt x="7514917" y="1017811"/>
                  <a:pt x="7354557" y="951979"/>
                  <a:pt x="7254734" y="1007165"/>
                </a:cubicBezTo>
                <a:cubicBezTo>
                  <a:pt x="7154911" y="1062351"/>
                  <a:pt x="6799574" y="960871"/>
                  <a:pt x="6576234" y="1007165"/>
                </a:cubicBezTo>
                <a:cubicBezTo>
                  <a:pt x="6352894" y="1053459"/>
                  <a:pt x="6252622" y="972375"/>
                  <a:pt x="5996319" y="1007165"/>
                </a:cubicBezTo>
                <a:cubicBezTo>
                  <a:pt x="5740016" y="1041955"/>
                  <a:pt x="5848928" y="987902"/>
                  <a:pt x="5712161" y="1007165"/>
                </a:cubicBezTo>
                <a:cubicBezTo>
                  <a:pt x="5575394" y="1026428"/>
                  <a:pt x="5340205" y="1004336"/>
                  <a:pt x="5230832" y="1007165"/>
                </a:cubicBezTo>
                <a:cubicBezTo>
                  <a:pt x="5121459" y="1009994"/>
                  <a:pt x="4735823" y="976763"/>
                  <a:pt x="4552331" y="1007165"/>
                </a:cubicBezTo>
                <a:cubicBezTo>
                  <a:pt x="4368839" y="1037567"/>
                  <a:pt x="4283339" y="982706"/>
                  <a:pt x="4169588" y="1007165"/>
                </a:cubicBezTo>
                <a:cubicBezTo>
                  <a:pt x="4055837" y="1031624"/>
                  <a:pt x="3767009" y="984399"/>
                  <a:pt x="3392502" y="1007165"/>
                </a:cubicBezTo>
                <a:cubicBezTo>
                  <a:pt x="3017995" y="1029931"/>
                  <a:pt x="2854830" y="961977"/>
                  <a:pt x="2615416" y="1007165"/>
                </a:cubicBezTo>
                <a:cubicBezTo>
                  <a:pt x="2376002" y="1052353"/>
                  <a:pt x="2297860" y="965379"/>
                  <a:pt x="2035501" y="1007165"/>
                </a:cubicBezTo>
                <a:cubicBezTo>
                  <a:pt x="1773143" y="1048951"/>
                  <a:pt x="1462907" y="949675"/>
                  <a:pt x="1258415" y="1007165"/>
                </a:cubicBezTo>
                <a:cubicBezTo>
                  <a:pt x="1053923" y="1064655"/>
                  <a:pt x="901772" y="944419"/>
                  <a:pt x="678500" y="1007165"/>
                </a:cubicBezTo>
                <a:cubicBezTo>
                  <a:pt x="455229" y="1069911"/>
                  <a:pt x="318255" y="967786"/>
                  <a:pt x="0" y="1007165"/>
                </a:cubicBezTo>
                <a:cubicBezTo>
                  <a:pt x="-17880" y="899264"/>
                  <a:pt x="46968" y="715409"/>
                  <a:pt x="0" y="533797"/>
                </a:cubicBezTo>
                <a:cubicBezTo>
                  <a:pt x="-46968" y="352185"/>
                  <a:pt x="16729" y="128012"/>
                  <a:pt x="0" y="0"/>
                </a:cubicBezTo>
                <a:close/>
              </a:path>
              <a:path w="9858552" h="1007165" stroke="0" extrusionOk="0">
                <a:moveTo>
                  <a:pt x="0" y="0"/>
                </a:moveTo>
                <a:cubicBezTo>
                  <a:pt x="231503" y="-4539"/>
                  <a:pt x="299239" y="2796"/>
                  <a:pt x="481329" y="0"/>
                </a:cubicBezTo>
                <a:cubicBezTo>
                  <a:pt x="663419" y="-2796"/>
                  <a:pt x="654013" y="5055"/>
                  <a:pt x="765488" y="0"/>
                </a:cubicBezTo>
                <a:cubicBezTo>
                  <a:pt x="876963" y="-5055"/>
                  <a:pt x="1160832" y="390"/>
                  <a:pt x="1542573" y="0"/>
                </a:cubicBezTo>
                <a:cubicBezTo>
                  <a:pt x="1924315" y="-390"/>
                  <a:pt x="1841439" y="4287"/>
                  <a:pt x="2023903" y="0"/>
                </a:cubicBezTo>
                <a:cubicBezTo>
                  <a:pt x="2206367" y="-4287"/>
                  <a:pt x="2303009" y="38772"/>
                  <a:pt x="2505232" y="0"/>
                </a:cubicBezTo>
                <a:cubicBezTo>
                  <a:pt x="2707455" y="-38772"/>
                  <a:pt x="3100176" y="54645"/>
                  <a:pt x="3282318" y="0"/>
                </a:cubicBezTo>
                <a:cubicBezTo>
                  <a:pt x="3464460" y="-54645"/>
                  <a:pt x="3549123" y="404"/>
                  <a:pt x="3665062" y="0"/>
                </a:cubicBezTo>
                <a:cubicBezTo>
                  <a:pt x="3781001" y="-404"/>
                  <a:pt x="4073540" y="71353"/>
                  <a:pt x="4442148" y="0"/>
                </a:cubicBezTo>
                <a:cubicBezTo>
                  <a:pt x="4810756" y="-71353"/>
                  <a:pt x="4843396" y="12197"/>
                  <a:pt x="5219233" y="0"/>
                </a:cubicBezTo>
                <a:cubicBezTo>
                  <a:pt x="5595070" y="-12197"/>
                  <a:pt x="5538487" y="39870"/>
                  <a:pt x="5799148" y="0"/>
                </a:cubicBezTo>
                <a:cubicBezTo>
                  <a:pt x="6059810" y="-39870"/>
                  <a:pt x="6197538" y="14140"/>
                  <a:pt x="6576234" y="0"/>
                </a:cubicBezTo>
                <a:cubicBezTo>
                  <a:pt x="6954930" y="-14140"/>
                  <a:pt x="6925933" y="6189"/>
                  <a:pt x="7057563" y="0"/>
                </a:cubicBezTo>
                <a:cubicBezTo>
                  <a:pt x="7189193" y="-6189"/>
                  <a:pt x="7383402" y="52666"/>
                  <a:pt x="7538893" y="0"/>
                </a:cubicBezTo>
                <a:cubicBezTo>
                  <a:pt x="7694384" y="-52666"/>
                  <a:pt x="7977067" y="8085"/>
                  <a:pt x="8217393" y="0"/>
                </a:cubicBezTo>
                <a:cubicBezTo>
                  <a:pt x="8457719" y="-8085"/>
                  <a:pt x="8598854" y="51707"/>
                  <a:pt x="8698722" y="0"/>
                </a:cubicBezTo>
                <a:cubicBezTo>
                  <a:pt x="8798590" y="-51707"/>
                  <a:pt x="9461374" y="138079"/>
                  <a:pt x="9858552" y="0"/>
                </a:cubicBezTo>
                <a:cubicBezTo>
                  <a:pt x="9884657" y="260761"/>
                  <a:pt x="9843565" y="341614"/>
                  <a:pt x="9858552" y="523726"/>
                </a:cubicBezTo>
                <a:cubicBezTo>
                  <a:pt x="9873539" y="705838"/>
                  <a:pt x="9825817" y="765855"/>
                  <a:pt x="9858552" y="1007165"/>
                </a:cubicBezTo>
                <a:cubicBezTo>
                  <a:pt x="9651295" y="1082321"/>
                  <a:pt x="9483511" y="929662"/>
                  <a:pt x="9180052" y="1007165"/>
                </a:cubicBezTo>
                <a:cubicBezTo>
                  <a:pt x="8876593" y="1084668"/>
                  <a:pt x="8933324" y="975305"/>
                  <a:pt x="8797308" y="1007165"/>
                </a:cubicBezTo>
                <a:cubicBezTo>
                  <a:pt x="8661292" y="1039025"/>
                  <a:pt x="8326883" y="947973"/>
                  <a:pt x="8020222" y="1007165"/>
                </a:cubicBezTo>
                <a:cubicBezTo>
                  <a:pt x="7713561" y="1066357"/>
                  <a:pt x="7714220" y="975337"/>
                  <a:pt x="7440307" y="1007165"/>
                </a:cubicBezTo>
                <a:cubicBezTo>
                  <a:pt x="7166395" y="1038993"/>
                  <a:pt x="7217140" y="970279"/>
                  <a:pt x="7057563" y="1007165"/>
                </a:cubicBezTo>
                <a:cubicBezTo>
                  <a:pt x="6897986" y="1044051"/>
                  <a:pt x="6665221" y="961549"/>
                  <a:pt x="6477649" y="1007165"/>
                </a:cubicBezTo>
                <a:cubicBezTo>
                  <a:pt x="6290077" y="1052781"/>
                  <a:pt x="6270339" y="987858"/>
                  <a:pt x="6193490" y="1007165"/>
                </a:cubicBezTo>
                <a:cubicBezTo>
                  <a:pt x="6116641" y="1026472"/>
                  <a:pt x="6036868" y="1003863"/>
                  <a:pt x="5909332" y="1007165"/>
                </a:cubicBezTo>
                <a:cubicBezTo>
                  <a:pt x="5781796" y="1010467"/>
                  <a:pt x="5518875" y="988996"/>
                  <a:pt x="5329417" y="1007165"/>
                </a:cubicBezTo>
                <a:cubicBezTo>
                  <a:pt x="5139959" y="1025334"/>
                  <a:pt x="5109129" y="986985"/>
                  <a:pt x="4946673" y="1007165"/>
                </a:cubicBezTo>
                <a:cubicBezTo>
                  <a:pt x="4784217" y="1027345"/>
                  <a:pt x="4559808" y="928332"/>
                  <a:pt x="4268173" y="1007165"/>
                </a:cubicBezTo>
                <a:cubicBezTo>
                  <a:pt x="3976538" y="1085998"/>
                  <a:pt x="3964483" y="968688"/>
                  <a:pt x="3885429" y="1007165"/>
                </a:cubicBezTo>
                <a:cubicBezTo>
                  <a:pt x="3806375" y="1045642"/>
                  <a:pt x="3498836" y="951419"/>
                  <a:pt x="3206929" y="1007165"/>
                </a:cubicBezTo>
                <a:cubicBezTo>
                  <a:pt x="2915022" y="1062911"/>
                  <a:pt x="3034826" y="981947"/>
                  <a:pt x="2922771" y="1007165"/>
                </a:cubicBezTo>
                <a:cubicBezTo>
                  <a:pt x="2810716" y="1032383"/>
                  <a:pt x="2416955" y="1004467"/>
                  <a:pt x="2244270" y="1007165"/>
                </a:cubicBezTo>
                <a:cubicBezTo>
                  <a:pt x="2071585" y="1009863"/>
                  <a:pt x="1989455" y="983724"/>
                  <a:pt x="1861527" y="1007165"/>
                </a:cubicBezTo>
                <a:cubicBezTo>
                  <a:pt x="1733599" y="1030606"/>
                  <a:pt x="1637528" y="976791"/>
                  <a:pt x="1577368" y="1007165"/>
                </a:cubicBezTo>
                <a:cubicBezTo>
                  <a:pt x="1517208" y="1037539"/>
                  <a:pt x="1367473" y="990777"/>
                  <a:pt x="1194625" y="1007165"/>
                </a:cubicBezTo>
                <a:cubicBezTo>
                  <a:pt x="1021777" y="1023553"/>
                  <a:pt x="681922" y="960852"/>
                  <a:pt x="516124" y="1007165"/>
                </a:cubicBezTo>
                <a:cubicBezTo>
                  <a:pt x="350326" y="1053478"/>
                  <a:pt x="173373" y="965220"/>
                  <a:pt x="0" y="1007165"/>
                </a:cubicBezTo>
                <a:cubicBezTo>
                  <a:pt x="-18594" y="838843"/>
                  <a:pt x="33853" y="669333"/>
                  <a:pt x="0" y="533797"/>
                </a:cubicBezTo>
                <a:cubicBezTo>
                  <a:pt x="-33853" y="398261"/>
                  <a:pt x="43120" y="165484"/>
                  <a:pt x="0" y="0"/>
                </a:cubicBezTo>
                <a:close/>
              </a:path>
            </a:pathLst>
          </a:custGeom>
          <a:solidFill>
            <a:srgbClr val="FFFFC6"/>
          </a:solidFill>
          <a:ln w="6350">
            <a:solidFill>
              <a:srgbClr val="00518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none">
            <a:noAutofit/>
          </a:bodyPr>
          <a:lstStyle/>
          <a:p>
            <a:pPr eaLnBrk="0" hangingPunct="0">
              <a:lnSpc>
                <a:spcPct val="100000"/>
              </a:lnSpc>
              <a:buClrTx/>
            </a:pPr>
            <a:r>
              <a:rPr lang="en-US" altLang="en-US" sz="1600"/>
              <a:t> </a:t>
            </a:r>
          </a:p>
          <a:p>
            <a:pPr eaLnBrk="0" hangingPunct="0">
              <a:lnSpc>
                <a:spcPct val="100000"/>
              </a:lnSpc>
              <a:buClrTx/>
            </a:pPr>
            <a:r>
              <a:rPr lang="en-US" altLang="en-US" sz="3000"/>
              <a:t> E = number of database hits you expect to find by chance, </a:t>
            </a:r>
            <a:r>
              <a:rPr lang="en-US" altLang="en-US" sz="3000">
                <a:cs typeface="Lucida Sans Unicode" panose="020B0602030504020204" pitchFamily="34" charset="0"/>
              </a:rPr>
              <a:t>≥ 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ED1185-E33F-704A-A1C3-681A8B3FBDCF}"/>
              </a:ext>
            </a:extLst>
          </p:cNvPr>
          <p:cNvSpPr/>
          <p:nvPr/>
        </p:nvSpPr>
        <p:spPr>
          <a:xfrm>
            <a:off x="697400" y="6288059"/>
            <a:ext cx="2726284" cy="556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B09335-47ED-F940-AF08-0FCCBE300284}"/>
              </a:ext>
            </a:extLst>
          </p:cNvPr>
          <p:cNvGrpSpPr/>
          <p:nvPr/>
        </p:nvGrpSpPr>
        <p:grpSpPr>
          <a:xfrm>
            <a:off x="720738" y="2605642"/>
            <a:ext cx="9994899" cy="3839065"/>
            <a:chOff x="720738" y="2605642"/>
            <a:chExt cx="9994899" cy="383906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8951A64-7A5C-0743-B48C-13218082B9EF}"/>
                </a:ext>
              </a:extLst>
            </p:cNvPr>
            <p:cNvGrpSpPr/>
            <p:nvPr/>
          </p:nvGrpSpPr>
          <p:grpSpPr>
            <a:xfrm>
              <a:off x="720738" y="2605642"/>
              <a:ext cx="9981955" cy="3430753"/>
              <a:chOff x="720738" y="2605642"/>
              <a:chExt cx="9981955" cy="343075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78B9936-EF35-9B4F-8F75-1D888A52C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59356" y="4513433"/>
                <a:ext cx="1073162" cy="536581"/>
              </a:xfrm>
              <a:prstGeom prst="rect">
                <a:avLst/>
              </a:prstGeom>
            </p:spPr>
          </p:pic>
          <p:sp>
            <p:nvSpPr>
              <p:cNvPr id="12" name="Rectangle 11">
                <a:hlinkClick r:id="rId4" tooltip="BLAST Help document"/>
                <a:extLst>
                  <a:ext uri="{FF2B5EF4-FFF2-40B4-BE49-F238E27FC236}">
                    <a16:creationId xmlns:a16="http://schemas.microsoft.com/office/drawing/2014/main" id="{E4F0D11D-C5CF-4E47-BA8D-97C2F68D2C47}"/>
                  </a:ext>
                </a:extLst>
              </p:cNvPr>
              <p:cNvSpPr/>
              <p:nvPr/>
            </p:nvSpPr>
            <p:spPr>
              <a:xfrm>
                <a:off x="2439477" y="3796091"/>
                <a:ext cx="55411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0" i="0" u="sng" strike="noStrike">
                    <a:solidFill>
                      <a:srgbClr val="0563C1"/>
                    </a:solidFill>
                    <a:effectLst/>
                    <a:hlinkClick r:id="rId4" tooltip="The Statistics of Sequence Similarity Scores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The Statistics of Sequence Similarity Scores</a:t>
                </a:r>
                <a:endParaRPr lang="en-US" sz="2400" b="0" i="0" u="none" strike="noStrike">
                  <a:solidFill>
                    <a:srgbClr val="333333"/>
                  </a:solidFill>
                  <a:effectLst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915FBD-7C00-6844-AA46-B82D7868A87F}"/>
                  </a:ext>
                </a:extLst>
              </p:cNvPr>
              <p:cNvSpPr txBox="1"/>
              <p:nvPr/>
            </p:nvSpPr>
            <p:spPr>
              <a:xfrm>
                <a:off x="733592" y="3303956"/>
                <a:ext cx="4331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/>
                  <a:t>1)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6F637D-89DE-664D-AD4D-388CC30080E7}"/>
                  </a:ext>
                </a:extLst>
              </p:cNvPr>
              <p:cNvSpPr txBox="1"/>
              <p:nvPr/>
            </p:nvSpPr>
            <p:spPr>
              <a:xfrm>
                <a:off x="1166789" y="3303956"/>
                <a:ext cx="57422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/>
                  <a:t>From the Help link on the BLAST home page: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A7611F6-3C67-DF4F-B631-722B61312C53}"/>
                  </a:ext>
                </a:extLst>
              </p:cNvPr>
              <p:cNvSpPr txBox="1"/>
              <p:nvPr/>
            </p:nvSpPr>
            <p:spPr>
              <a:xfrm>
                <a:off x="720738" y="4580551"/>
                <a:ext cx="4331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2)</a:t>
                </a: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A0E88FC-349B-0F47-879D-70E8B20F0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59356" y="5499814"/>
                <a:ext cx="1073162" cy="536581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B0B7A0-DC28-614F-B433-CDF01E0D1B1D}"/>
                  </a:ext>
                </a:extLst>
              </p:cNvPr>
              <p:cNvSpPr txBox="1"/>
              <p:nvPr/>
            </p:nvSpPr>
            <p:spPr>
              <a:xfrm>
                <a:off x="733592" y="5554935"/>
                <a:ext cx="4331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3)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0DAA29-D854-5C46-99E7-8D4DAB8426BC}"/>
                  </a:ext>
                </a:extLst>
              </p:cNvPr>
              <p:cNvSpPr txBox="1"/>
              <p:nvPr/>
            </p:nvSpPr>
            <p:spPr>
              <a:xfrm>
                <a:off x="5179809" y="2605642"/>
                <a:ext cx="17299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Background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C45A2C5-FE25-0145-A397-25BEA9E6D9FA}"/>
                  </a:ext>
                </a:extLst>
              </p:cNvPr>
              <p:cNvCxnSpPr/>
              <p:nvPr/>
            </p:nvCxnSpPr>
            <p:spPr>
              <a:xfrm>
                <a:off x="1259356" y="2836474"/>
                <a:ext cx="3708060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89FBF4C-691E-C042-88F8-102E92D0F15C}"/>
                  </a:ext>
                </a:extLst>
              </p:cNvPr>
              <p:cNvCxnSpPr/>
              <p:nvPr/>
            </p:nvCxnSpPr>
            <p:spPr>
              <a:xfrm>
                <a:off x="6994633" y="2836474"/>
                <a:ext cx="3708060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7FE583A-6F0D-2948-BEE8-F36A7E7289FC}"/>
                  </a:ext>
                </a:extLst>
              </p:cNvPr>
              <p:cNvSpPr txBox="1"/>
              <p:nvPr/>
            </p:nvSpPr>
            <p:spPr>
              <a:xfrm>
                <a:off x="2438004" y="5536715"/>
                <a:ext cx="43705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hlinkClick r:id="rId5"/>
                  </a:rPr>
                  <a:t>Playlist of all NCBI BLAST videos</a:t>
                </a:r>
                <a:endParaRPr lang="en-US" sz="2400"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FAD86C5-1692-3F42-BC21-0BA4529025F6}"/>
                </a:ext>
              </a:extLst>
            </p:cNvPr>
            <p:cNvSpPr/>
            <p:nvPr/>
          </p:nvSpPr>
          <p:spPr>
            <a:xfrm>
              <a:off x="2231998" y="5045431"/>
              <a:ext cx="815085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/>
                <a:t>https://youtube.com/playlist?list=PL7dF9e2qSW0Zgw8AxCg7hANshivtJGLXf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737834-1AD0-F447-8194-31EE08E474CD}"/>
                </a:ext>
              </a:extLst>
            </p:cNvPr>
            <p:cNvSpPr txBox="1"/>
            <p:nvPr/>
          </p:nvSpPr>
          <p:spPr>
            <a:xfrm>
              <a:off x="2370222" y="4542001"/>
              <a:ext cx="59015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hlinkClick r:id="rId6"/>
                </a:rPr>
                <a:t>Playlist of 4 videos on Expect values/statistics</a:t>
              </a:r>
              <a:r>
                <a:rPr lang="en-US" sz="2400"/>
                <a:t>: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E6C2387-0574-5845-95C7-F767ED881FA6}"/>
                </a:ext>
              </a:extLst>
            </p:cNvPr>
            <p:cNvSpPr/>
            <p:nvPr/>
          </p:nvSpPr>
          <p:spPr>
            <a:xfrm>
              <a:off x="2231998" y="6044597"/>
              <a:ext cx="848363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/>
                <a:t>https://youtube.com/playlist?list=PL7dF9e2qSW0azL2xOKAtxDW7QI8UU4XZ6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546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51025"/>
            <a:ext cx="10515600" cy="641350"/>
          </a:xfrm>
        </p:spPr>
        <p:txBody>
          <a:bodyPr>
            <a:normAutofit/>
          </a:bodyPr>
          <a:lstStyle/>
          <a:p>
            <a:r>
              <a:rPr lang="en-US">
                <a:latin typeface="+mn-lt"/>
              </a:rPr>
              <a:t>BLAST Expect Value </a:t>
            </a:r>
            <a:r>
              <a:rPr lang="en-US" sz="2800">
                <a:latin typeface="+mn-lt"/>
              </a:rPr>
              <a:t>(Due to Chance)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EBB64F-6E26-CC4B-AC2C-1AE377DA6619}"/>
              </a:ext>
            </a:extLst>
          </p:cNvPr>
          <p:cNvSpPr txBox="1"/>
          <p:nvPr/>
        </p:nvSpPr>
        <p:spPr>
          <a:xfrm>
            <a:off x="1783442" y="4365261"/>
            <a:ext cx="8625114" cy="523220"/>
          </a:xfrm>
          <a:custGeom>
            <a:avLst/>
            <a:gdLst>
              <a:gd name="connsiteX0" fmla="*/ 0 w 8625114"/>
              <a:gd name="connsiteY0" fmla="*/ 0 h 523220"/>
              <a:gd name="connsiteX1" fmla="*/ 663470 w 8625114"/>
              <a:gd name="connsiteY1" fmla="*/ 0 h 523220"/>
              <a:gd name="connsiteX2" fmla="*/ 1068187 w 8625114"/>
              <a:gd name="connsiteY2" fmla="*/ 0 h 523220"/>
              <a:gd name="connsiteX3" fmla="*/ 1472904 w 8625114"/>
              <a:gd name="connsiteY3" fmla="*/ 0 h 523220"/>
              <a:gd name="connsiteX4" fmla="*/ 1963872 w 8625114"/>
              <a:gd name="connsiteY4" fmla="*/ 0 h 523220"/>
              <a:gd name="connsiteX5" fmla="*/ 2627342 w 8625114"/>
              <a:gd name="connsiteY5" fmla="*/ 0 h 523220"/>
              <a:gd name="connsiteX6" fmla="*/ 3204562 w 8625114"/>
              <a:gd name="connsiteY6" fmla="*/ 0 h 523220"/>
              <a:gd name="connsiteX7" fmla="*/ 4040534 w 8625114"/>
              <a:gd name="connsiteY7" fmla="*/ 0 h 523220"/>
              <a:gd name="connsiteX8" fmla="*/ 4617753 w 8625114"/>
              <a:gd name="connsiteY8" fmla="*/ 0 h 523220"/>
              <a:gd name="connsiteX9" fmla="*/ 5108721 w 8625114"/>
              <a:gd name="connsiteY9" fmla="*/ 0 h 523220"/>
              <a:gd name="connsiteX10" fmla="*/ 5685941 w 8625114"/>
              <a:gd name="connsiteY10" fmla="*/ 0 h 523220"/>
              <a:gd name="connsiteX11" fmla="*/ 6090657 w 8625114"/>
              <a:gd name="connsiteY11" fmla="*/ 0 h 523220"/>
              <a:gd name="connsiteX12" fmla="*/ 6840379 w 8625114"/>
              <a:gd name="connsiteY12" fmla="*/ 0 h 523220"/>
              <a:gd name="connsiteX13" fmla="*/ 7590100 w 8625114"/>
              <a:gd name="connsiteY13" fmla="*/ 0 h 523220"/>
              <a:gd name="connsiteX14" fmla="*/ 7994817 w 8625114"/>
              <a:gd name="connsiteY14" fmla="*/ 0 h 523220"/>
              <a:gd name="connsiteX15" fmla="*/ 8625114 w 8625114"/>
              <a:gd name="connsiteY15" fmla="*/ 0 h 523220"/>
              <a:gd name="connsiteX16" fmla="*/ 8625114 w 8625114"/>
              <a:gd name="connsiteY16" fmla="*/ 523220 h 523220"/>
              <a:gd name="connsiteX17" fmla="*/ 8134146 w 8625114"/>
              <a:gd name="connsiteY17" fmla="*/ 523220 h 523220"/>
              <a:gd name="connsiteX18" fmla="*/ 7556927 w 8625114"/>
              <a:gd name="connsiteY18" fmla="*/ 523220 h 523220"/>
              <a:gd name="connsiteX19" fmla="*/ 6979708 w 8625114"/>
              <a:gd name="connsiteY19" fmla="*/ 523220 h 523220"/>
              <a:gd name="connsiteX20" fmla="*/ 6229986 w 8625114"/>
              <a:gd name="connsiteY20" fmla="*/ 523220 h 523220"/>
              <a:gd name="connsiteX21" fmla="*/ 5825269 w 8625114"/>
              <a:gd name="connsiteY21" fmla="*/ 523220 h 523220"/>
              <a:gd name="connsiteX22" fmla="*/ 4989297 w 8625114"/>
              <a:gd name="connsiteY22" fmla="*/ 523220 h 523220"/>
              <a:gd name="connsiteX23" fmla="*/ 4498329 w 8625114"/>
              <a:gd name="connsiteY23" fmla="*/ 523220 h 523220"/>
              <a:gd name="connsiteX24" fmla="*/ 3834858 w 8625114"/>
              <a:gd name="connsiteY24" fmla="*/ 523220 h 523220"/>
              <a:gd name="connsiteX25" fmla="*/ 3430141 w 8625114"/>
              <a:gd name="connsiteY25" fmla="*/ 523220 h 523220"/>
              <a:gd name="connsiteX26" fmla="*/ 2766671 w 8625114"/>
              <a:gd name="connsiteY26" fmla="*/ 523220 h 523220"/>
              <a:gd name="connsiteX27" fmla="*/ 2016950 w 8625114"/>
              <a:gd name="connsiteY27" fmla="*/ 523220 h 523220"/>
              <a:gd name="connsiteX28" fmla="*/ 1267228 w 8625114"/>
              <a:gd name="connsiteY28" fmla="*/ 523220 h 523220"/>
              <a:gd name="connsiteX29" fmla="*/ 0 w 8625114"/>
              <a:gd name="connsiteY29" fmla="*/ 523220 h 523220"/>
              <a:gd name="connsiteX30" fmla="*/ 0 w 8625114"/>
              <a:gd name="connsiteY30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625114" h="523220" fill="none" extrusionOk="0">
                <a:moveTo>
                  <a:pt x="0" y="0"/>
                </a:moveTo>
                <a:cubicBezTo>
                  <a:pt x="158943" y="7805"/>
                  <a:pt x="408857" y="-7526"/>
                  <a:pt x="663470" y="0"/>
                </a:cubicBezTo>
                <a:cubicBezTo>
                  <a:pt x="918083" y="7526"/>
                  <a:pt x="969803" y="9052"/>
                  <a:pt x="1068187" y="0"/>
                </a:cubicBezTo>
                <a:cubicBezTo>
                  <a:pt x="1166571" y="-9052"/>
                  <a:pt x="1326835" y="-14378"/>
                  <a:pt x="1472904" y="0"/>
                </a:cubicBezTo>
                <a:cubicBezTo>
                  <a:pt x="1618973" y="14378"/>
                  <a:pt x="1782926" y="16730"/>
                  <a:pt x="1963872" y="0"/>
                </a:cubicBezTo>
                <a:cubicBezTo>
                  <a:pt x="2144818" y="-16730"/>
                  <a:pt x="2353663" y="41"/>
                  <a:pt x="2627342" y="0"/>
                </a:cubicBezTo>
                <a:cubicBezTo>
                  <a:pt x="2901021" y="-41"/>
                  <a:pt x="3049321" y="-23243"/>
                  <a:pt x="3204562" y="0"/>
                </a:cubicBezTo>
                <a:cubicBezTo>
                  <a:pt x="3359803" y="23243"/>
                  <a:pt x="3856182" y="25603"/>
                  <a:pt x="4040534" y="0"/>
                </a:cubicBezTo>
                <a:cubicBezTo>
                  <a:pt x="4224886" y="-25603"/>
                  <a:pt x="4423625" y="15396"/>
                  <a:pt x="4617753" y="0"/>
                </a:cubicBezTo>
                <a:cubicBezTo>
                  <a:pt x="4811881" y="-15396"/>
                  <a:pt x="4973138" y="15247"/>
                  <a:pt x="5108721" y="0"/>
                </a:cubicBezTo>
                <a:cubicBezTo>
                  <a:pt x="5244304" y="-15247"/>
                  <a:pt x="5495706" y="5281"/>
                  <a:pt x="5685941" y="0"/>
                </a:cubicBezTo>
                <a:cubicBezTo>
                  <a:pt x="5876176" y="-5281"/>
                  <a:pt x="5918376" y="938"/>
                  <a:pt x="6090657" y="0"/>
                </a:cubicBezTo>
                <a:cubicBezTo>
                  <a:pt x="6262938" y="-938"/>
                  <a:pt x="6651016" y="-31986"/>
                  <a:pt x="6840379" y="0"/>
                </a:cubicBezTo>
                <a:cubicBezTo>
                  <a:pt x="7029742" y="31986"/>
                  <a:pt x="7411100" y="-31725"/>
                  <a:pt x="7590100" y="0"/>
                </a:cubicBezTo>
                <a:cubicBezTo>
                  <a:pt x="7769100" y="31725"/>
                  <a:pt x="7869548" y="-5519"/>
                  <a:pt x="7994817" y="0"/>
                </a:cubicBezTo>
                <a:cubicBezTo>
                  <a:pt x="8120086" y="5519"/>
                  <a:pt x="8356002" y="10843"/>
                  <a:pt x="8625114" y="0"/>
                </a:cubicBezTo>
                <a:cubicBezTo>
                  <a:pt x="8619720" y="116846"/>
                  <a:pt x="8645495" y="296071"/>
                  <a:pt x="8625114" y="523220"/>
                </a:cubicBezTo>
                <a:cubicBezTo>
                  <a:pt x="8516919" y="525455"/>
                  <a:pt x="8278534" y="535554"/>
                  <a:pt x="8134146" y="523220"/>
                </a:cubicBezTo>
                <a:cubicBezTo>
                  <a:pt x="7989758" y="510886"/>
                  <a:pt x="7713426" y="501968"/>
                  <a:pt x="7556927" y="523220"/>
                </a:cubicBezTo>
                <a:cubicBezTo>
                  <a:pt x="7400428" y="544472"/>
                  <a:pt x="7232673" y="524009"/>
                  <a:pt x="6979708" y="523220"/>
                </a:cubicBezTo>
                <a:cubicBezTo>
                  <a:pt x="6726743" y="522431"/>
                  <a:pt x="6514200" y="525776"/>
                  <a:pt x="6229986" y="523220"/>
                </a:cubicBezTo>
                <a:cubicBezTo>
                  <a:pt x="5945772" y="520664"/>
                  <a:pt x="6019237" y="509294"/>
                  <a:pt x="5825269" y="523220"/>
                </a:cubicBezTo>
                <a:cubicBezTo>
                  <a:pt x="5631301" y="537146"/>
                  <a:pt x="5333013" y="498167"/>
                  <a:pt x="4989297" y="523220"/>
                </a:cubicBezTo>
                <a:cubicBezTo>
                  <a:pt x="4645581" y="548273"/>
                  <a:pt x="4600327" y="541798"/>
                  <a:pt x="4498329" y="523220"/>
                </a:cubicBezTo>
                <a:cubicBezTo>
                  <a:pt x="4396331" y="504642"/>
                  <a:pt x="3972810" y="513172"/>
                  <a:pt x="3834858" y="523220"/>
                </a:cubicBezTo>
                <a:cubicBezTo>
                  <a:pt x="3696906" y="533268"/>
                  <a:pt x="3585544" y="534363"/>
                  <a:pt x="3430141" y="523220"/>
                </a:cubicBezTo>
                <a:cubicBezTo>
                  <a:pt x="3274738" y="512077"/>
                  <a:pt x="2981562" y="525897"/>
                  <a:pt x="2766671" y="523220"/>
                </a:cubicBezTo>
                <a:cubicBezTo>
                  <a:pt x="2551780" y="520544"/>
                  <a:pt x="2304921" y="553485"/>
                  <a:pt x="2016950" y="523220"/>
                </a:cubicBezTo>
                <a:cubicBezTo>
                  <a:pt x="1728979" y="492955"/>
                  <a:pt x="1563757" y="495456"/>
                  <a:pt x="1267228" y="523220"/>
                </a:cubicBezTo>
                <a:cubicBezTo>
                  <a:pt x="970699" y="550984"/>
                  <a:pt x="472945" y="584058"/>
                  <a:pt x="0" y="523220"/>
                </a:cubicBezTo>
                <a:cubicBezTo>
                  <a:pt x="-9470" y="382810"/>
                  <a:pt x="7378" y="167697"/>
                  <a:pt x="0" y="0"/>
                </a:cubicBezTo>
                <a:close/>
              </a:path>
              <a:path w="8625114" h="523220" stroke="0" extrusionOk="0">
                <a:moveTo>
                  <a:pt x="0" y="0"/>
                </a:moveTo>
                <a:cubicBezTo>
                  <a:pt x="326415" y="25515"/>
                  <a:pt x="419387" y="30117"/>
                  <a:pt x="749721" y="0"/>
                </a:cubicBezTo>
                <a:cubicBezTo>
                  <a:pt x="1080055" y="-30117"/>
                  <a:pt x="1036183" y="-9349"/>
                  <a:pt x="1240689" y="0"/>
                </a:cubicBezTo>
                <a:cubicBezTo>
                  <a:pt x="1445195" y="9349"/>
                  <a:pt x="1515316" y="17881"/>
                  <a:pt x="1731658" y="0"/>
                </a:cubicBezTo>
                <a:cubicBezTo>
                  <a:pt x="1948000" y="-17881"/>
                  <a:pt x="2090500" y="12756"/>
                  <a:pt x="2222626" y="0"/>
                </a:cubicBezTo>
                <a:cubicBezTo>
                  <a:pt x="2354752" y="-12756"/>
                  <a:pt x="2603886" y="-14919"/>
                  <a:pt x="2972347" y="0"/>
                </a:cubicBezTo>
                <a:cubicBezTo>
                  <a:pt x="3340808" y="14919"/>
                  <a:pt x="3382647" y="-14997"/>
                  <a:pt x="3549566" y="0"/>
                </a:cubicBezTo>
                <a:cubicBezTo>
                  <a:pt x="3716485" y="14997"/>
                  <a:pt x="3981931" y="22739"/>
                  <a:pt x="4126785" y="0"/>
                </a:cubicBezTo>
                <a:cubicBezTo>
                  <a:pt x="4271639" y="-22739"/>
                  <a:pt x="4624500" y="-17663"/>
                  <a:pt x="4790256" y="0"/>
                </a:cubicBezTo>
                <a:cubicBezTo>
                  <a:pt x="4956012" y="17663"/>
                  <a:pt x="5091112" y="10116"/>
                  <a:pt x="5194973" y="0"/>
                </a:cubicBezTo>
                <a:cubicBezTo>
                  <a:pt x="5298834" y="-10116"/>
                  <a:pt x="5573698" y="-19187"/>
                  <a:pt x="5772192" y="0"/>
                </a:cubicBezTo>
                <a:cubicBezTo>
                  <a:pt x="5970686" y="19187"/>
                  <a:pt x="6034561" y="-4515"/>
                  <a:pt x="6176909" y="0"/>
                </a:cubicBezTo>
                <a:cubicBezTo>
                  <a:pt x="6319257" y="4515"/>
                  <a:pt x="6490756" y="19397"/>
                  <a:pt x="6667877" y="0"/>
                </a:cubicBezTo>
                <a:cubicBezTo>
                  <a:pt x="6844998" y="-19397"/>
                  <a:pt x="7007565" y="-15250"/>
                  <a:pt x="7245096" y="0"/>
                </a:cubicBezTo>
                <a:cubicBezTo>
                  <a:pt x="7482627" y="15250"/>
                  <a:pt x="7606966" y="-23519"/>
                  <a:pt x="7736064" y="0"/>
                </a:cubicBezTo>
                <a:cubicBezTo>
                  <a:pt x="7865162" y="23519"/>
                  <a:pt x="8287658" y="-14059"/>
                  <a:pt x="8625114" y="0"/>
                </a:cubicBezTo>
                <a:cubicBezTo>
                  <a:pt x="8619412" y="129146"/>
                  <a:pt x="8615416" y="270582"/>
                  <a:pt x="8625114" y="523220"/>
                </a:cubicBezTo>
                <a:cubicBezTo>
                  <a:pt x="8275281" y="541047"/>
                  <a:pt x="7981232" y="531730"/>
                  <a:pt x="7789141" y="523220"/>
                </a:cubicBezTo>
                <a:cubicBezTo>
                  <a:pt x="7597050" y="514710"/>
                  <a:pt x="7541275" y="515477"/>
                  <a:pt x="7384425" y="523220"/>
                </a:cubicBezTo>
                <a:cubicBezTo>
                  <a:pt x="7227575" y="530963"/>
                  <a:pt x="7108193" y="523541"/>
                  <a:pt x="6979708" y="523220"/>
                </a:cubicBezTo>
                <a:cubicBezTo>
                  <a:pt x="6851223" y="522899"/>
                  <a:pt x="6546001" y="548082"/>
                  <a:pt x="6316237" y="523220"/>
                </a:cubicBezTo>
                <a:cubicBezTo>
                  <a:pt x="6086473" y="498358"/>
                  <a:pt x="5741031" y="553692"/>
                  <a:pt x="5480265" y="523220"/>
                </a:cubicBezTo>
                <a:cubicBezTo>
                  <a:pt x="5219499" y="492748"/>
                  <a:pt x="5087453" y="543653"/>
                  <a:pt x="4903046" y="523220"/>
                </a:cubicBezTo>
                <a:cubicBezTo>
                  <a:pt x="4718639" y="502787"/>
                  <a:pt x="4465708" y="535153"/>
                  <a:pt x="4325826" y="523220"/>
                </a:cubicBezTo>
                <a:cubicBezTo>
                  <a:pt x="4185944" y="511287"/>
                  <a:pt x="3834254" y="544639"/>
                  <a:pt x="3662356" y="523220"/>
                </a:cubicBezTo>
                <a:cubicBezTo>
                  <a:pt x="3490458" y="501802"/>
                  <a:pt x="2999904" y="481954"/>
                  <a:pt x="2826384" y="523220"/>
                </a:cubicBezTo>
                <a:cubicBezTo>
                  <a:pt x="2652864" y="564486"/>
                  <a:pt x="2435102" y="514343"/>
                  <a:pt x="2076662" y="523220"/>
                </a:cubicBezTo>
                <a:cubicBezTo>
                  <a:pt x="1718222" y="532097"/>
                  <a:pt x="1853451" y="536661"/>
                  <a:pt x="1671945" y="523220"/>
                </a:cubicBezTo>
                <a:cubicBezTo>
                  <a:pt x="1490439" y="509779"/>
                  <a:pt x="1306853" y="495700"/>
                  <a:pt x="1008475" y="523220"/>
                </a:cubicBezTo>
                <a:cubicBezTo>
                  <a:pt x="710097" y="550741"/>
                  <a:pt x="261405" y="567003"/>
                  <a:pt x="0" y="523220"/>
                </a:cubicBezTo>
                <a:cubicBezTo>
                  <a:pt x="-708" y="364398"/>
                  <a:pt x="-13314" y="234445"/>
                  <a:pt x="0" y="0"/>
                </a:cubicBezTo>
                <a:close/>
              </a:path>
            </a:pathLst>
          </a:custGeom>
          <a:solidFill>
            <a:srgbClr val="FFFFC6"/>
          </a:solidFill>
          <a:ln w="12700">
            <a:solidFill>
              <a:srgbClr val="005189"/>
            </a:solidFill>
            <a:extLst>
              <a:ext uri="{C807C97D-BFC1-408E-A445-0C87EB9F89A2}">
                <ask:lineSketchStyleProps xmlns:ask="http://schemas.microsoft.com/office/drawing/2018/sketchyshapes" sd="350165981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800" dirty="0"/>
              <a:t>Expect to find this alignment 48 thousand times by chance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381BD5-6079-3548-9D26-1A389DB4AA3A}"/>
              </a:ext>
            </a:extLst>
          </p:cNvPr>
          <p:cNvGrpSpPr/>
          <p:nvPr/>
        </p:nvGrpSpPr>
        <p:grpSpPr>
          <a:xfrm>
            <a:off x="0" y="1751746"/>
            <a:ext cx="11922496" cy="2115780"/>
            <a:chOff x="0" y="1780774"/>
            <a:chExt cx="11922496" cy="21157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75D087-730E-8647-9B08-C5BACCF9E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780774"/>
              <a:ext cx="11922496" cy="21157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026ADD5-98A0-F649-8998-2AA2D1DC482A}"/>
                </a:ext>
              </a:extLst>
            </p:cNvPr>
            <p:cNvCxnSpPr/>
            <p:nvPr/>
          </p:nvCxnSpPr>
          <p:spPr>
            <a:xfrm>
              <a:off x="4829071" y="2213112"/>
              <a:ext cx="2544181" cy="0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4760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31153"/>
            <a:ext cx="10515600" cy="641350"/>
          </a:xfrm>
        </p:spPr>
        <p:txBody>
          <a:bodyPr>
            <a:normAutofit/>
          </a:bodyPr>
          <a:lstStyle/>
          <a:p>
            <a:r>
              <a:rPr lang="en-US">
                <a:latin typeface="+mn-lt"/>
              </a:rPr>
              <a:t>BLAST Expect Value</a:t>
            </a:r>
            <a:r>
              <a:rPr lang="en-US"/>
              <a:t> </a:t>
            </a:r>
            <a:r>
              <a:rPr lang="en-US" sz="2800"/>
              <a:t>(Not Due to Chance)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2C5CF2B-3A96-694E-9448-91ECD519C192}"/>
              </a:ext>
            </a:extLst>
          </p:cNvPr>
          <p:cNvGrpSpPr/>
          <p:nvPr/>
        </p:nvGrpSpPr>
        <p:grpSpPr>
          <a:xfrm>
            <a:off x="120957" y="1966823"/>
            <a:ext cx="11979113" cy="2924353"/>
            <a:chOff x="39756" y="3441334"/>
            <a:chExt cx="11979113" cy="29243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223E8A8-DFFE-2C4B-B177-74E47C87B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56" y="3441334"/>
              <a:ext cx="11979113" cy="29243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C0964C1-AA1A-C24C-B47D-629FA156FDA8}"/>
                </a:ext>
              </a:extLst>
            </p:cNvPr>
            <p:cNvCxnSpPr>
              <a:cxnSpLocks/>
            </p:cNvCxnSpPr>
            <p:nvPr/>
          </p:nvCxnSpPr>
          <p:spPr>
            <a:xfrm>
              <a:off x="4356421" y="3756991"/>
              <a:ext cx="2203405" cy="0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77CC26D-4BC6-3F40-B510-595970CB9D5D}"/>
              </a:ext>
            </a:extLst>
          </p:cNvPr>
          <p:cNvSpPr txBox="1"/>
          <p:nvPr/>
        </p:nvSpPr>
        <p:spPr>
          <a:xfrm>
            <a:off x="4437622" y="5219862"/>
            <a:ext cx="3348733" cy="523220"/>
          </a:xfrm>
          <a:custGeom>
            <a:avLst/>
            <a:gdLst>
              <a:gd name="connsiteX0" fmla="*/ 0 w 3348733"/>
              <a:gd name="connsiteY0" fmla="*/ 0 h 523220"/>
              <a:gd name="connsiteX1" fmla="*/ 636259 w 3348733"/>
              <a:gd name="connsiteY1" fmla="*/ 0 h 523220"/>
              <a:gd name="connsiteX2" fmla="*/ 1306006 w 3348733"/>
              <a:gd name="connsiteY2" fmla="*/ 0 h 523220"/>
              <a:gd name="connsiteX3" fmla="*/ 2042727 w 3348733"/>
              <a:gd name="connsiteY3" fmla="*/ 0 h 523220"/>
              <a:gd name="connsiteX4" fmla="*/ 2779448 w 3348733"/>
              <a:gd name="connsiteY4" fmla="*/ 0 h 523220"/>
              <a:gd name="connsiteX5" fmla="*/ 3348733 w 3348733"/>
              <a:gd name="connsiteY5" fmla="*/ 0 h 523220"/>
              <a:gd name="connsiteX6" fmla="*/ 3348733 w 3348733"/>
              <a:gd name="connsiteY6" fmla="*/ 523220 h 523220"/>
              <a:gd name="connsiteX7" fmla="*/ 2612012 w 3348733"/>
              <a:gd name="connsiteY7" fmla="*/ 523220 h 523220"/>
              <a:gd name="connsiteX8" fmla="*/ 2009240 w 3348733"/>
              <a:gd name="connsiteY8" fmla="*/ 523220 h 523220"/>
              <a:gd name="connsiteX9" fmla="*/ 1372981 w 3348733"/>
              <a:gd name="connsiteY9" fmla="*/ 523220 h 523220"/>
              <a:gd name="connsiteX10" fmla="*/ 770209 w 3348733"/>
              <a:gd name="connsiteY10" fmla="*/ 523220 h 523220"/>
              <a:gd name="connsiteX11" fmla="*/ 0 w 3348733"/>
              <a:gd name="connsiteY11" fmla="*/ 523220 h 523220"/>
              <a:gd name="connsiteX12" fmla="*/ 0 w 3348733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8733" h="523220" fill="none" extrusionOk="0">
                <a:moveTo>
                  <a:pt x="0" y="0"/>
                </a:moveTo>
                <a:cubicBezTo>
                  <a:pt x="169674" y="-14961"/>
                  <a:pt x="326207" y="19109"/>
                  <a:pt x="636259" y="0"/>
                </a:cubicBezTo>
                <a:cubicBezTo>
                  <a:pt x="946311" y="-19109"/>
                  <a:pt x="1119752" y="17839"/>
                  <a:pt x="1306006" y="0"/>
                </a:cubicBezTo>
                <a:cubicBezTo>
                  <a:pt x="1492260" y="-17839"/>
                  <a:pt x="1870003" y="880"/>
                  <a:pt x="2042727" y="0"/>
                </a:cubicBezTo>
                <a:cubicBezTo>
                  <a:pt x="2215451" y="-880"/>
                  <a:pt x="2503088" y="17072"/>
                  <a:pt x="2779448" y="0"/>
                </a:cubicBezTo>
                <a:cubicBezTo>
                  <a:pt x="3055808" y="-17072"/>
                  <a:pt x="3224163" y="-13381"/>
                  <a:pt x="3348733" y="0"/>
                </a:cubicBezTo>
                <a:cubicBezTo>
                  <a:pt x="3350199" y="130279"/>
                  <a:pt x="3367715" y="326765"/>
                  <a:pt x="3348733" y="523220"/>
                </a:cubicBezTo>
                <a:cubicBezTo>
                  <a:pt x="3145369" y="539266"/>
                  <a:pt x="2934405" y="552863"/>
                  <a:pt x="2612012" y="523220"/>
                </a:cubicBezTo>
                <a:cubicBezTo>
                  <a:pt x="2289619" y="493577"/>
                  <a:pt x="2137358" y="527509"/>
                  <a:pt x="2009240" y="523220"/>
                </a:cubicBezTo>
                <a:cubicBezTo>
                  <a:pt x="1881122" y="518931"/>
                  <a:pt x="1635453" y="525944"/>
                  <a:pt x="1372981" y="523220"/>
                </a:cubicBezTo>
                <a:cubicBezTo>
                  <a:pt x="1110509" y="520496"/>
                  <a:pt x="978912" y="502593"/>
                  <a:pt x="770209" y="523220"/>
                </a:cubicBezTo>
                <a:cubicBezTo>
                  <a:pt x="561506" y="543847"/>
                  <a:pt x="278612" y="487032"/>
                  <a:pt x="0" y="523220"/>
                </a:cubicBezTo>
                <a:cubicBezTo>
                  <a:pt x="-22773" y="371490"/>
                  <a:pt x="24110" y="198913"/>
                  <a:pt x="0" y="0"/>
                </a:cubicBezTo>
                <a:close/>
              </a:path>
              <a:path w="3348733" h="523220" stroke="0" extrusionOk="0">
                <a:moveTo>
                  <a:pt x="0" y="0"/>
                </a:moveTo>
                <a:cubicBezTo>
                  <a:pt x="300594" y="3485"/>
                  <a:pt x="367177" y="24068"/>
                  <a:pt x="703234" y="0"/>
                </a:cubicBezTo>
                <a:cubicBezTo>
                  <a:pt x="1039291" y="-24068"/>
                  <a:pt x="1037145" y="-8233"/>
                  <a:pt x="1306006" y="0"/>
                </a:cubicBezTo>
                <a:cubicBezTo>
                  <a:pt x="1574867" y="8233"/>
                  <a:pt x="1754217" y="-2235"/>
                  <a:pt x="1908778" y="0"/>
                </a:cubicBezTo>
                <a:cubicBezTo>
                  <a:pt x="2063339" y="2235"/>
                  <a:pt x="2275251" y="-972"/>
                  <a:pt x="2511550" y="0"/>
                </a:cubicBezTo>
                <a:cubicBezTo>
                  <a:pt x="2747849" y="972"/>
                  <a:pt x="2962365" y="-1225"/>
                  <a:pt x="3348733" y="0"/>
                </a:cubicBezTo>
                <a:cubicBezTo>
                  <a:pt x="3346675" y="137021"/>
                  <a:pt x="3361730" y="315471"/>
                  <a:pt x="3348733" y="523220"/>
                </a:cubicBezTo>
                <a:cubicBezTo>
                  <a:pt x="3055510" y="558248"/>
                  <a:pt x="2957577" y="499258"/>
                  <a:pt x="2612012" y="523220"/>
                </a:cubicBezTo>
                <a:cubicBezTo>
                  <a:pt x="2266447" y="547182"/>
                  <a:pt x="2126148" y="550870"/>
                  <a:pt x="1908778" y="523220"/>
                </a:cubicBezTo>
                <a:cubicBezTo>
                  <a:pt x="1691408" y="495570"/>
                  <a:pt x="1429592" y="543141"/>
                  <a:pt x="1239031" y="523220"/>
                </a:cubicBezTo>
                <a:cubicBezTo>
                  <a:pt x="1048470" y="503299"/>
                  <a:pt x="814705" y="548188"/>
                  <a:pt x="669747" y="523220"/>
                </a:cubicBezTo>
                <a:cubicBezTo>
                  <a:pt x="524789" y="498252"/>
                  <a:pt x="227998" y="529626"/>
                  <a:pt x="0" y="523220"/>
                </a:cubicBezTo>
                <a:cubicBezTo>
                  <a:pt x="25052" y="286600"/>
                  <a:pt x="3228" y="180524"/>
                  <a:pt x="0" y="0"/>
                </a:cubicBezTo>
                <a:close/>
              </a:path>
            </a:pathLst>
          </a:custGeom>
          <a:solidFill>
            <a:srgbClr val="FFFFC6"/>
          </a:solidFill>
          <a:ln w="12700">
            <a:solidFill>
              <a:srgbClr val="005189"/>
            </a:solidFill>
            <a:extLst>
              <a:ext uri="{C807C97D-BFC1-408E-A445-0C87EB9F89A2}">
                <ask:lineSketchStyleProps xmlns:ask="http://schemas.microsoft.com/office/drawing/2018/sketchyshapes" sd="350165981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800" dirty="0"/>
              <a:t>7x10</a:t>
            </a:r>
            <a:r>
              <a:rPr lang="en-US" sz="2800" baseline="40000" dirty="0"/>
              <a:t>-18</a:t>
            </a:r>
            <a:r>
              <a:rPr lang="en-US" sz="2800" dirty="0"/>
              <a:t>  -  </a:t>
            </a:r>
            <a:r>
              <a:rPr lang="en-US" sz="2800" u="sng" dirty="0"/>
              <a:t>not</a:t>
            </a:r>
            <a:r>
              <a:rPr lang="en-US" sz="2800" dirty="0"/>
              <a:t> chance</a:t>
            </a:r>
          </a:p>
        </p:txBody>
      </p:sp>
    </p:spTree>
    <p:extLst>
      <p:ext uri="{BB962C8B-B14F-4D97-AF65-F5344CB8AC3E}">
        <p14:creationId xmlns:p14="http://schemas.microsoft.com/office/powerpoint/2010/main" val="3581536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31153"/>
            <a:ext cx="10515600" cy="641350"/>
          </a:xfrm>
        </p:spPr>
        <p:txBody>
          <a:bodyPr>
            <a:normAutofit/>
          </a:bodyPr>
          <a:lstStyle/>
          <a:p>
            <a:r>
              <a:rPr lang="en-US">
                <a:latin typeface="+mn-lt"/>
              </a:rPr>
              <a:t>BLAST Expect Value</a:t>
            </a:r>
            <a:r>
              <a:rPr lang="en-US"/>
              <a:t> </a:t>
            </a:r>
            <a:r>
              <a:rPr lang="en-US" sz="2800"/>
              <a:t>(In a Nutshell)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37883D-9E47-584F-A589-3A9EDF047AC1}"/>
              </a:ext>
            </a:extLst>
          </p:cNvPr>
          <p:cNvSpPr txBox="1"/>
          <p:nvPr/>
        </p:nvSpPr>
        <p:spPr>
          <a:xfrm>
            <a:off x="1216700" y="1903276"/>
            <a:ext cx="9758597" cy="3125924"/>
          </a:xfrm>
          <a:custGeom>
            <a:avLst/>
            <a:gdLst>
              <a:gd name="connsiteX0" fmla="*/ 0 w 9758597"/>
              <a:gd name="connsiteY0" fmla="*/ 0 h 3125924"/>
              <a:gd name="connsiteX1" fmla="*/ 501871 w 9758597"/>
              <a:gd name="connsiteY1" fmla="*/ 0 h 3125924"/>
              <a:gd name="connsiteX2" fmla="*/ 1101327 w 9758597"/>
              <a:gd name="connsiteY2" fmla="*/ 0 h 3125924"/>
              <a:gd name="connsiteX3" fmla="*/ 1603198 w 9758597"/>
              <a:gd name="connsiteY3" fmla="*/ 0 h 3125924"/>
              <a:gd name="connsiteX4" fmla="*/ 2105069 w 9758597"/>
              <a:gd name="connsiteY4" fmla="*/ 0 h 3125924"/>
              <a:gd name="connsiteX5" fmla="*/ 2704525 w 9758597"/>
              <a:gd name="connsiteY5" fmla="*/ 0 h 3125924"/>
              <a:gd name="connsiteX6" fmla="*/ 3206396 w 9758597"/>
              <a:gd name="connsiteY6" fmla="*/ 0 h 3125924"/>
              <a:gd name="connsiteX7" fmla="*/ 4001025 w 9758597"/>
              <a:gd name="connsiteY7" fmla="*/ 0 h 3125924"/>
              <a:gd name="connsiteX8" fmla="*/ 4893239 w 9758597"/>
              <a:gd name="connsiteY8" fmla="*/ 0 h 3125924"/>
              <a:gd name="connsiteX9" fmla="*/ 5687868 w 9758597"/>
              <a:gd name="connsiteY9" fmla="*/ 0 h 3125924"/>
              <a:gd name="connsiteX10" fmla="*/ 6580083 w 9758597"/>
              <a:gd name="connsiteY10" fmla="*/ 0 h 3125924"/>
              <a:gd name="connsiteX11" fmla="*/ 7472297 w 9758597"/>
              <a:gd name="connsiteY11" fmla="*/ 0 h 3125924"/>
              <a:gd name="connsiteX12" fmla="*/ 7876582 w 9758597"/>
              <a:gd name="connsiteY12" fmla="*/ 0 h 3125924"/>
              <a:gd name="connsiteX13" fmla="*/ 8378453 w 9758597"/>
              <a:gd name="connsiteY13" fmla="*/ 0 h 3125924"/>
              <a:gd name="connsiteX14" fmla="*/ 8977909 w 9758597"/>
              <a:gd name="connsiteY14" fmla="*/ 0 h 3125924"/>
              <a:gd name="connsiteX15" fmla="*/ 9758597 w 9758597"/>
              <a:gd name="connsiteY15" fmla="*/ 0 h 3125924"/>
              <a:gd name="connsiteX16" fmla="*/ 9758597 w 9758597"/>
              <a:gd name="connsiteY16" fmla="*/ 531407 h 3125924"/>
              <a:gd name="connsiteX17" fmla="*/ 9758597 w 9758597"/>
              <a:gd name="connsiteY17" fmla="*/ 1062814 h 3125924"/>
              <a:gd name="connsiteX18" fmla="*/ 9758597 w 9758597"/>
              <a:gd name="connsiteY18" fmla="*/ 1594221 h 3125924"/>
              <a:gd name="connsiteX19" fmla="*/ 9758597 w 9758597"/>
              <a:gd name="connsiteY19" fmla="*/ 2281925 h 3125924"/>
              <a:gd name="connsiteX20" fmla="*/ 9758597 w 9758597"/>
              <a:gd name="connsiteY20" fmla="*/ 3125924 h 3125924"/>
              <a:gd name="connsiteX21" fmla="*/ 9256726 w 9758597"/>
              <a:gd name="connsiteY21" fmla="*/ 3125924 h 3125924"/>
              <a:gd name="connsiteX22" fmla="*/ 8852442 w 9758597"/>
              <a:gd name="connsiteY22" fmla="*/ 3125924 h 3125924"/>
              <a:gd name="connsiteX23" fmla="*/ 8350571 w 9758597"/>
              <a:gd name="connsiteY23" fmla="*/ 3125924 h 3125924"/>
              <a:gd name="connsiteX24" fmla="*/ 7946286 w 9758597"/>
              <a:gd name="connsiteY24" fmla="*/ 3125924 h 3125924"/>
              <a:gd name="connsiteX25" fmla="*/ 7346829 w 9758597"/>
              <a:gd name="connsiteY25" fmla="*/ 3125924 h 3125924"/>
              <a:gd name="connsiteX26" fmla="*/ 6844959 w 9758597"/>
              <a:gd name="connsiteY26" fmla="*/ 3125924 h 3125924"/>
              <a:gd name="connsiteX27" fmla="*/ 6147916 w 9758597"/>
              <a:gd name="connsiteY27" fmla="*/ 3125924 h 3125924"/>
              <a:gd name="connsiteX28" fmla="*/ 5646045 w 9758597"/>
              <a:gd name="connsiteY28" fmla="*/ 3125924 h 3125924"/>
              <a:gd name="connsiteX29" fmla="*/ 4753831 w 9758597"/>
              <a:gd name="connsiteY29" fmla="*/ 3125924 h 3125924"/>
              <a:gd name="connsiteX30" fmla="*/ 4251960 w 9758597"/>
              <a:gd name="connsiteY30" fmla="*/ 3125924 h 3125924"/>
              <a:gd name="connsiteX31" fmla="*/ 3457332 w 9758597"/>
              <a:gd name="connsiteY31" fmla="*/ 3125924 h 3125924"/>
              <a:gd name="connsiteX32" fmla="*/ 2662703 w 9758597"/>
              <a:gd name="connsiteY32" fmla="*/ 3125924 h 3125924"/>
              <a:gd name="connsiteX33" fmla="*/ 1965660 w 9758597"/>
              <a:gd name="connsiteY33" fmla="*/ 3125924 h 3125924"/>
              <a:gd name="connsiteX34" fmla="*/ 1171032 w 9758597"/>
              <a:gd name="connsiteY34" fmla="*/ 3125924 h 3125924"/>
              <a:gd name="connsiteX35" fmla="*/ 0 w 9758597"/>
              <a:gd name="connsiteY35" fmla="*/ 3125924 h 3125924"/>
              <a:gd name="connsiteX36" fmla="*/ 0 w 9758597"/>
              <a:gd name="connsiteY36" fmla="*/ 2500739 h 3125924"/>
              <a:gd name="connsiteX37" fmla="*/ 0 w 9758597"/>
              <a:gd name="connsiteY37" fmla="*/ 1813036 h 3125924"/>
              <a:gd name="connsiteX38" fmla="*/ 0 w 9758597"/>
              <a:gd name="connsiteY38" fmla="*/ 1281629 h 3125924"/>
              <a:gd name="connsiteX39" fmla="*/ 0 w 9758597"/>
              <a:gd name="connsiteY39" fmla="*/ 687703 h 3125924"/>
              <a:gd name="connsiteX40" fmla="*/ 0 w 9758597"/>
              <a:gd name="connsiteY40" fmla="*/ 0 h 312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758597" h="3125924" fill="none" extrusionOk="0">
                <a:moveTo>
                  <a:pt x="0" y="0"/>
                </a:moveTo>
                <a:cubicBezTo>
                  <a:pt x="218803" y="18726"/>
                  <a:pt x="299885" y="3259"/>
                  <a:pt x="501871" y="0"/>
                </a:cubicBezTo>
                <a:cubicBezTo>
                  <a:pt x="703857" y="-3259"/>
                  <a:pt x="897411" y="16833"/>
                  <a:pt x="1101327" y="0"/>
                </a:cubicBezTo>
                <a:cubicBezTo>
                  <a:pt x="1305243" y="-16833"/>
                  <a:pt x="1403689" y="-4370"/>
                  <a:pt x="1603198" y="0"/>
                </a:cubicBezTo>
                <a:cubicBezTo>
                  <a:pt x="1802707" y="4370"/>
                  <a:pt x="1897295" y="-12305"/>
                  <a:pt x="2105069" y="0"/>
                </a:cubicBezTo>
                <a:cubicBezTo>
                  <a:pt x="2312843" y="12305"/>
                  <a:pt x="2571461" y="17507"/>
                  <a:pt x="2704525" y="0"/>
                </a:cubicBezTo>
                <a:cubicBezTo>
                  <a:pt x="2837589" y="-17507"/>
                  <a:pt x="2956692" y="23530"/>
                  <a:pt x="3206396" y="0"/>
                </a:cubicBezTo>
                <a:cubicBezTo>
                  <a:pt x="3456100" y="-23530"/>
                  <a:pt x="3749228" y="2387"/>
                  <a:pt x="4001025" y="0"/>
                </a:cubicBezTo>
                <a:cubicBezTo>
                  <a:pt x="4252822" y="-2387"/>
                  <a:pt x="4473397" y="10939"/>
                  <a:pt x="4893239" y="0"/>
                </a:cubicBezTo>
                <a:cubicBezTo>
                  <a:pt x="5313081" y="-10939"/>
                  <a:pt x="5337873" y="-5323"/>
                  <a:pt x="5687868" y="0"/>
                </a:cubicBezTo>
                <a:cubicBezTo>
                  <a:pt x="6037863" y="5323"/>
                  <a:pt x="6208451" y="815"/>
                  <a:pt x="6580083" y="0"/>
                </a:cubicBezTo>
                <a:cubicBezTo>
                  <a:pt x="6951715" y="-815"/>
                  <a:pt x="7041213" y="33671"/>
                  <a:pt x="7472297" y="0"/>
                </a:cubicBezTo>
                <a:cubicBezTo>
                  <a:pt x="7903381" y="-33671"/>
                  <a:pt x="7686739" y="-11851"/>
                  <a:pt x="7876582" y="0"/>
                </a:cubicBezTo>
                <a:cubicBezTo>
                  <a:pt x="8066425" y="11851"/>
                  <a:pt x="8214509" y="-3300"/>
                  <a:pt x="8378453" y="0"/>
                </a:cubicBezTo>
                <a:cubicBezTo>
                  <a:pt x="8542397" y="3300"/>
                  <a:pt x="8762822" y="17251"/>
                  <a:pt x="8977909" y="0"/>
                </a:cubicBezTo>
                <a:cubicBezTo>
                  <a:pt x="9192996" y="-17251"/>
                  <a:pt x="9452423" y="11098"/>
                  <a:pt x="9758597" y="0"/>
                </a:cubicBezTo>
                <a:cubicBezTo>
                  <a:pt x="9742070" y="168544"/>
                  <a:pt x="9769482" y="414777"/>
                  <a:pt x="9758597" y="531407"/>
                </a:cubicBezTo>
                <a:cubicBezTo>
                  <a:pt x="9747712" y="648037"/>
                  <a:pt x="9742328" y="930647"/>
                  <a:pt x="9758597" y="1062814"/>
                </a:cubicBezTo>
                <a:cubicBezTo>
                  <a:pt x="9774866" y="1194981"/>
                  <a:pt x="9775330" y="1485966"/>
                  <a:pt x="9758597" y="1594221"/>
                </a:cubicBezTo>
                <a:cubicBezTo>
                  <a:pt x="9741864" y="1702476"/>
                  <a:pt x="9745811" y="2012486"/>
                  <a:pt x="9758597" y="2281925"/>
                </a:cubicBezTo>
                <a:cubicBezTo>
                  <a:pt x="9771383" y="2551364"/>
                  <a:pt x="9763727" y="2826512"/>
                  <a:pt x="9758597" y="3125924"/>
                </a:cubicBezTo>
                <a:cubicBezTo>
                  <a:pt x="9532172" y="3109411"/>
                  <a:pt x="9439542" y="3115927"/>
                  <a:pt x="9256726" y="3125924"/>
                </a:cubicBezTo>
                <a:cubicBezTo>
                  <a:pt x="9073910" y="3135921"/>
                  <a:pt x="9000773" y="3109379"/>
                  <a:pt x="8852442" y="3125924"/>
                </a:cubicBezTo>
                <a:cubicBezTo>
                  <a:pt x="8704111" y="3142469"/>
                  <a:pt x="8457669" y="3143037"/>
                  <a:pt x="8350571" y="3125924"/>
                </a:cubicBezTo>
                <a:cubicBezTo>
                  <a:pt x="8243473" y="3108811"/>
                  <a:pt x="8062524" y="3109177"/>
                  <a:pt x="7946286" y="3125924"/>
                </a:cubicBezTo>
                <a:cubicBezTo>
                  <a:pt x="7830049" y="3142671"/>
                  <a:pt x="7534550" y="3136447"/>
                  <a:pt x="7346829" y="3125924"/>
                </a:cubicBezTo>
                <a:cubicBezTo>
                  <a:pt x="7159108" y="3115401"/>
                  <a:pt x="7047714" y="3109182"/>
                  <a:pt x="6844959" y="3125924"/>
                </a:cubicBezTo>
                <a:cubicBezTo>
                  <a:pt x="6642204" y="3142667"/>
                  <a:pt x="6327523" y="3111688"/>
                  <a:pt x="6147916" y="3125924"/>
                </a:cubicBezTo>
                <a:cubicBezTo>
                  <a:pt x="5968309" y="3140160"/>
                  <a:pt x="5792947" y="3148656"/>
                  <a:pt x="5646045" y="3125924"/>
                </a:cubicBezTo>
                <a:cubicBezTo>
                  <a:pt x="5499143" y="3103192"/>
                  <a:pt x="5077782" y="3134735"/>
                  <a:pt x="4753831" y="3125924"/>
                </a:cubicBezTo>
                <a:cubicBezTo>
                  <a:pt x="4429880" y="3117113"/>
                  <a:pt x="4442352" y="3139926"/>
                  <a:pt x="4251960" y="3125924"/>
                </a:cubicBezTo>
                <a:cubicBezTo>
                  <a:pt x="4061568" y="3111922"/>
                  <a:pt x="3848857" y="3133022"/>
                  <a:pt x="3457332" y="3125924"/>
                </a:cubicBezTo>
                <a:cubicBezTo>
                  <a:pt x="3065807" y="3118826"/>
                  <a:pt x="2974848" y="3099867"/>
                  <a:pt x="2662703" y="3125924"/>
                </a:cubicBezTo>
                <a:cubicBezTo>
                  <a:pt x="2350558" y="3151981"/>
                  <a:pt x="2129892" y="3114324"/>
                  <a:pt x="1965660" y="3125924"/>
                </a:cubicBezTo>
                <a:cubicBezTo>
                  <a:pt x="1801428" y="3137524"/>
                  <a:pt x="1376342" y="3132275"/>
                  <a:pt x="1171032" y="3125924"/>
                </a:cubicBezTo>
                <a:cubicBezTo>
                  <a:pt x="965722" y="3119573"/>
                  <a:pt x="410123" y="3116941"/>
                  <a:pt x="0" y="3125924"/>
                </a:cubicBezTo>
                <a:cubicBezTo>
                  <a:pt x="-12467" y="2868381"/>
                  <a:pt x="1014" y="2734981"/>
                  <a:pt x="0" y="2500739"/>
                </a:cubicBezTo>
                <a:cubicBezTo>
                  <a:pt x="-1014" y="2266498"/>
                  <a:pt x="-10262" y="2132129"/>
                  <a:pt x="0" y="1813036"/>
                </a:cubicBezTo>
                <a:cubicBezTo>
                  <a:pt x="10262" y="1493943"/>
                  <a:pt x="-2269" y="1446796"/>
                  <a:pt x="0" y="1281629"/>
                </a:cubicBezTo>
                <a:cubicBezTo>
                  <a:pt x="2269" y="1116462"/>
                  <a:pt x="-20861" y="938228"/>
                  <a:pt x="0" y="687703"/>
                </a:cubicBezTo>
                <a:cubicBezTo>
                  <a:pt x="20861" y="437178"/>
                  <a:pt x="-6697" y="138203"/>
                  <a:pt x="0" y="0"/>
                </a:cubicBezTo>
                <a:close/>
              </a:path>
              <a:path w="9758597" h="3125924" stroke="0" extrusionOk="0">
                <a:moveTo>
                  <a:pt x="0" y="0"/>
                </a:moveTo>
                <a:cubicBezTo>
                  <a:pt x="233206" y="2910"/>
                  <a:pt x="396562" y="-716"/>
                  <a:pt x="599457" y="0"/>
                </a:cubicBezTo>
                <a:cubicBezTo>
                  <a:pt x="802352" y="716"/>
                  <a:pt x="1176797" y="-24494"/>
                  <a:pt x="1394085" y="0"/>
                </a:cubicBezTo>
                <a:cubicBezTo>
                  <a:pt x="1611373" y="24494"/>
                  <a:pt x="1787761" y="-17625"/>
                  <a:pt x="2091128" y="0"/>
                </a:cubicBezTo>
                <a:cubicBezTo>
                  <a:pt x="2394495" y="17625"/>
                  <a:pt x="2556533" y="-33819"/>
                  <a:pt x="2885757" y="0"/>
                </a:cubicBezTo>
                <a:cubicBezTo>
                  <a:pt x="3214981" y="33819"/>
                  <a:pt x="3266385" y="-8975"/>
                  <a:pt x="3387627" y="0"/>
                </a:cubicBezTo>
                <a:cubicBezTo>
                  <a:pt x="3508869" y="8975"/>
                  <a:pt x="3869588" y="2995"/>
                  <a:pt x="4182256" y="0"/>
                </a:cubicBezTo>
                <a:cubicBezTo>
                  <a:pt x="4494924" y="-2995"/>
                  <a:pt x="4393469" y="10993"/>
                  <a:pt x="4586541" y="0"/>
                </a:cubicBezTo>
                <a:cubicBezTo>
                  <a:pt x="4779614" y="-10993"/>
                  <a:pt x="5108898" y="20514"/>
                  <a:pt x="5283583" y="0"/>
                </a:cubicBezTo>
                <a:cubicBezTo>
                  <a:pt x="5458268" y="-20514"/>
                  <a:pt x="5584824" y="24145"/>
                  <a:pt x="5785454" y="0"/>
                </a:cubicBezTo>
                <a:cubicBezTo>
                  <a:pt x="5986084" y="-24145"/>
                  <a:pt x="6187617" y="8693"/>
                  <a:pt x="6482497" y="0"/>
                </a:cubicBezTo>
                <a:cubicBezTo>
                  <a:pt x="6777377" y="-8693"/>
                  <a:pt x="6907984" y="-24511"/>
                  <a:pt x="7081953" y="0"/>
                </a:cubicBezTo>
                <a:cubicBezTo>
                  <a:pt x="7255922" y="24511"/>
                  <a:pt x="7377528" y="-12262"/>
                  <a:pt x="7486238" y="0"/>
                </a:cubicBezTo>
                <a:cubicBezTo>
                  <a:pt x="7594949" y="12262"/>
                  <a:pt x="7987921" y="-16544"/>
                  <a:pt x="8183281" y="0"/>
                </a:cubicBezTo>
                <a:cubicBezTo>
                  <a:pt x="8378641" y="16544"/>
                  <a:pt x="8581593" y="4394"/>
                  <a:pt x="8782737" y="0"/>
                </a:cubicBezTo>
                <a:cubicBezTo>
                  <a:pt x="8983881" y="-4394"/>
                  <a:pt x="9472070" y="-19525"/>
                  <a:pt x="9758597" y="0"/>
                </a:cubicBezTo>
                <a:cubicBezTo>
                  <a:pt x="9750644" y="225364"/>
                  <a:pt x="9777699" y="340708"/>
                  <a:pt x="9758597" y="531407"/>
                </a:cubicBezTo>
                <a:cubicBezTo>
                  <a:pt x="9739495" y="722106"/>
                  <a:pt x="9749367" y="1029625"/>
                  <a:pt x="9758597" y="1187851"/>
                </a:cubicBezTo>
                <a:cubicBezTo>
                  <a:pt x="9767827" y="1346077"/>
                  <a:pt x="9775513" y="1587533"/>
                  <a:pt x="9758597" y="1844295"/>
                </a:cubicBezTo>
                <a:cubicBezTo>
                  <a:pt x="9741681" y="2101057"/>
                  <a:pt x="9750098" y="2193372"/>
                  <a:pt x="9758597" y="2375702"/>
                </a:cubicBezTo>
                <a:cubicBezTo>
                  <a:pt x="9767096" y="2558032"/>
                  <a:pt x="9777366" y="2974268"/>
                  <a:pt x="9758597" y="3125924"/>
                </a:cubicBezTo>
                <a:cubicBezTo>
                  <a:pt x="9441106" y="3106976"/>
                  <a:pt x="9255157" y="3145898"/>
                  <a:pt x="9061554" y="3125924"/>
                </a:cubicBezTo>
                <a:cubicBezTo>
                  <a:pt x="8867951" y="3105950"/>
                  <a:pt x="8771232" y="3121581"/>
                  <a:pt x="8559684" y="3125924"/>
                </a:cubicBezTo>
                <a:cubicBezTo>
                  <a:pt x="8348136" y="3130268"/>
                  <a:pt x="8093178" y="3096145"/>
                  <a:pt x="7960227" y="3125924"/>
                </a:cubicBezTo>
                <a:cubicBezTo>
                  <a:pt x="7827276" y="3155703"/>
                  <a:pt x="7539528" y="3102861"/>
                  <a:pt x="7263184" y="3125924"/>
                </a:cubicBezTo>
                <a:cubicBezTo>
                  <a:pt x="6986840" y="3148987"/>
                  <a:pt x="6734310" y="3130288"/>
                  <a:pt x="6370970" y="3125924"/>
                </a:cubicBezTo>
                <a:cubicBezTo>
                  <a:pt x="6007630" y="3121560"/>
                  <a:pt x="6027408" y="3148752"/>
                  <a:pt x="5869099" y="3125924"/>
                </a:cubicBezTo>
                <a:cubicBezTo>
                  <a:pt x="5710790" y="3103096"/>
                  <a:pt x="5386514" y="3140053"/>
                  <a:pt x="5172056" y="3125924"/>
                </a:cubicBezTo>
                <a:cubicBezTo>
                  <a:pt x="4957598" y="3111795"/>
                  <a:pt x="4609697" y="3161882"/>
                  <a:pt x="4279842" y="3125924"/>
                </a:cubicBezTo>
                <a:cubicBezTo>
                  <a:pt x="3949987" y="3089966"/>
                  <a:pt x="3757991" y="3121055"/>
                  <a:pt x="3485213" y="3125924"/>
                </a:cubicBezTo>
                <a:cubicBezTo>
                  <a:pt x="3212435" y="3130793"/>
                  <a:pt x="2849584" y="3159644"/>
                  <a:pt x="2592999" y="3125924"/>
                </a:cubicBezTo>
                <a:cubicBezTo>
                  <a:pt x="2336414" y="3092204"/>
                  <a:pt x="2272551" y="3102718"/>
                  <a:pt x="2091128" y="3125924"/>
                </a:cubicBezTo>
                <a:cubicBezTo>
                  <a:pt x="1909705" y="3149130"/>
                  <a:pt x="1671247" y="3096750"/>
                  <a:pt x="1394085" y="3125924"/>
                </a:cubicBezTo>
                <a:cubicBezTo>
                  <a:pt x="1116923" y="3155098"/>
                  <a:pt x="392344" y="3160033"/>
                  <a:pt x="0" y="3125924"/>
                </a:cubicBezTo>
                <a:cubicBezTo>
                  <a:pt x="-6265" y="2941829"/>
                  <a:pt x="18978" y="2796924"/>
                  <a:pt x="0" y="2563258"/>
                </a:cubicBezTo>
                <a:cubicBezTo>
                  <a:pt x="-18978" y="2329592"/>
                  <a:pt x="-5110" y="2182965"/>
                  <a:pt x="0" y="1906814"/>
                </a:cubicBezTo>
                <a:cubicBezTo>
                  <a:pt x="5110" y="1630663"/>
                  <a:pt x="-9799" y="1599650"/>
                  <a:pt x="0" y="1312888"/>
                </a:cubicBezTo>
                <a:cubicBezTo>
                  <a:pt x="9799" y="1026126"/>
                  <a:pt x="9893" y="965067"/>
                  <a:pt x="0" y="718963"/>
                </a:cubicBezTo>
                <a:cubicBezTo>
                  <a:pt x="-9893" y="472859"/>
                  <a:pt x="-8858" y="241137"/>
                  <a:pt x="0" y="0"/>
                </a:cubicBezTo>
                <a:close/>
              </a:path>
            </a:pathLst>
          </a:custGeom>
          <a:solidFill>
            <a:srgbClr val="FFFFC6"/>
          </a:solidFill>
          <a:ln w="12700">
            <a:solidFill>
              <a:srgbClr val="005189"/>
            </a:solidFill>
            <a:extLst>
              <a:ext uri="{C807C97D-BFC1-408E-A445-0C87EB9F89A2}">
                <ask:lineSketchStyleProps xmlns:ask="http://schemas.microsoft.com/office/drawing/2018/sketchyshapes" sd="325871948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pPr marL="457200" indent="-457200">
              <a:lnSpc>
                <a:spcPct val="150000"/>
              </a:lnSpc>
              <a:buSzPct val="80000"/>
              <a:buFont typeface="System Font Regular"/>
              <a:buChar char="❍"/>
            </a:pPr>
            <a:r>
              <a:rPr lang="en-US" altLang="en-US"/>
              <a:t>E = number of database hits you expect to find by chance, </a:t>
            </a:r>
            <a:r>
              <a:rPr lang="en-US" altLang="en-US">
                <a:cs typeface="Lucida Sans Unicode" panose="020B0602030504020204" pitchFamily="34" charset="0"/>
              </a:rPr>
              <a:t>≥ S</a:t>
            </a:r>
          </a:p>
          <a:p>
            <a:pPr>
              <a:lnSpc>
                <a:spcPct val="150000"/>
              </a:lnSpc>
              <a:buSzPct val="80000"/>
            </a:pPr>
            <a:endParaRPr lang="en-US" sz="1200" dirty="0"/>
          </a:p>
          <a:p>
            <a:pPr marL="457200" indent="-457200">
              <a:lnSpc>
                <a:spcPct val="150000"/>
              </a:lnSpc>
              <a:buSzPct val="80000"/>
              <a:buFont typeface="System Font Regular"/>
              <a:buChar char="❍"/>
            </a:pPr>
            <a:r>
              <a:rPr lang="en-US" dirty="0"/>
              <a:t>Database size         E</a:t>
            </a:r>
          </a:p>
          <a:p>
            <a:pPr>
              <a:lnSpc>
                <a:spcPct val="150000"/>
              </a:lnSpc>
              <a:buSzPct val="80000"/>
            </a:pPr>
            <a:endParaRPr lang="en-US" sz="1200" dirty="0"/>
          </a:p>
          <a:p>
            <a:pPr marL="457200" indent="-457200">
              <a:lnSpc>
                <a:spcPct val="150000"/>
              </a:lnSpc>
              <a:buSzPct val="80000"/>
              <a:buFont typeface="System Font Regular"/>
              <a:buChar char="❍"/>
            </a:pPr>
            <a:r>
              <a:rPr lang="en-US" dirty="0"/>
              <a:t>Score         E   </a:t>
            </a:r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D70116C8-6EBC-F641-A543-5ACBA65438CE}"/>
              </a:ext>
            </a:extLst>
          </p:cNvPr>
          <p:cNvSpPr/>
          <p:nvPr/>
        </p:nvSpPr>
        <p:spPr>
          <a:xfrm>
            <a:off x="3786979" y="2853266"/>
            <a:ext cx="228600" cy="5181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D1427140-F1A9-F442-965D-986AFDD0F287}"/>
              </a:ext>
            </a:extLst>
          </p:cNvPr>
          <p:cNvSpPr/>
          <p:nvPr/>
        </p:nvSpPr>
        <p:spPr>
          <a:xfrm>
            <a:off x="4747704" y="2853266"/>
            <a:ext cx="228600" cy="5181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0945E094-1334-8343-B07A-C2ACF06F6CF9}"/>
              </a:ext>
            </a:extLst>
          </p:cNvPr>
          <p:cNvSpPr/>
          <p:nvPr/>
        </p:nvSpPr>
        <p:spPr>
          <a:xfrm>
            <a:off x="2655025" y="3759048"/>
            <a:ext cx="228600" cy="5181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A42F3409-5F4A-444E-B2FF-818D77274243}"/>
              </a:ext>
            </a:extLst>
          </p:cNvPr>
          <p:cNvSpPr/>
          <p:nvPr/>
        </p:nvSpPr>
        <p:spPr>
          <a:xfrm rot="10800000">
            <a:off x="3623251" y="3752902"/>
            <a:ext cx="228600" cy="5181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6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59429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Exercises</a:t>
            </a: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AEDEE2A0-7398-2C44-B750-6D502554F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775" y="1872599"/>
            <a:ext cx="4878447" cy="2731674"/>
          </a:xfrm>
          <a:prstGeom prst="rect">
            <a:avLst/>
          </a:prstGeom>
          <a:blipFill>
            <a:blip r:embed="rId2" cstate="email">
              <a:alphaModFix amt="28975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  <a:ln w="6350">
            <a:solidFill>
              <a:srgbClr val="005189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858552"/>
                      <a:gd name="connsiteY0" fmla="*/ 0 h 1007165"/>
                      <a:gd name="connsiteX1" fmla="*/ 678500 w 9858552"/>
                      <a:gd name="connsiteY1" fmla="*/ 0 h 1007165"/>
                      <a:gd name="connsiteX2" fmla="*/ 962659 w 9858552"/>
                      <a:gd name="connsiteY2" fmla="*/ 0 h 1007165"/>
                      <a:gd name="connsiteX3" fmla="*/ 1739744 w 9858552"/>
                      <a:gd name="connsiteY3" fmla="*/ 0 h 1007165"/>
                      <a:gd name="connsiteX4" fmla="*/ 2319659 w 9858552"/>
                      <a:gd name="connsiteY4" fmla="*/ 0 h 1007165"/>
                      <a:gd name="connsiteX5" fmla="*/ 2603818 w 9858552"/>
                      <a:gd name="connsiteY5" fmla="*/ 0 h 1007165"/>
                      <a:gd name="connsiteX6" fmla="*/ 3183732 w 9858552"/>
                      <a:gd name="connsiteY6" fmla="*/ 0 h 1007165"/>
                      <a:gd name="connsiteX7" fmla="*/ 3960818 w 9858552"/>
                      <a:gd name="connsiteY7" fmla="*/ 0 h 1007165"/>
                      <a:gd name="connsiteX8" fmla="*/ 4442148 w 9858552"/>
                      <a:gd name="connsiteY8" fmla="*/ 0 h 1007165"/>
                      <a:gd name="connsiteX9" fmla="*/ 4923477 w 9858552"/>
                      <a:gd name="connsiteY9" fmla="*/ 0 h 1007165"/>
                      <a:gd name="connsiteX10" fmla="*/ 5503392 w 9858552"/>
                      <a:gd name="connsiteY10" fmla="*/ 0 h 1007165"/>
                      <a:gd name="connsiteX11" fmla="*/ 6181892 w 9858552"/>
                      <a:gd name="connsiteY11" fmla="*/ 0 h 1007165"/>
                      <a:gd name="connsiteX12" fmla="*/ 6860392 w 9858552"/>
                      <a:gd name="connsiteY12" fmla="*/ 0 h 1007165"/>
                      <a:gd name="connsiteX13" fmla="*/ 7538893 w 9858552"/>
                      <a:gd name="connsiteY13" fmla="*/ 0 h 1007165"/>
                      <a:gd name="connsiteX14" fmla="*/ 8315979 w 9858552"/>
                      <a:gd name="connsiteY14" fmla="*/ 0 h 1007165"/>
                      <a:gd name="connsiteX15" fmla="*/ 8895893 w 9858552"/>
                      <a:gd name="connsiteY15" fmla="*/ 0 h 1007165"/>
                      <a:gd name="connsiteX16" fmla="*/ 9858552 w 9858552"/>
                      <a:gd name="connsiteY16" fmla="*/ 0 h 1007165"/>
                      <a:gd name="connsiteX17" fmla="*/ 9858552 w 9858552"/>
                      <a:gd name="connsiteY17" fmla="*/ 503583 h 1007165"/>
                      <a:gd name="connsiteX18" fmla="*/ 9858552 w 9858552"/>
                      <a:gd name="connsiteY18" fmla="*/ 1007165 h 1007165"/>
                      <a:gd name="connsiteX19" fmla="*/ 9180052 w 9858552"/>
                      <a:gd name="connsiteY19" fmla="*/ 1007165 h 1007165"/>
                      <a:gd name="connsiteX20" fmla="*/ 8698722 w 9858552"/>
                      <a:gd name="connsiteY20" fmla="*/ 1007165 h 1007165"/>
                      <a:gd name="connsiteX21" fmla="*/ 8217393 w 9858552"/>
                      <a:gd name="connsiteY21" fmla="*/ 1007165 h 1007165"/>
                      <a:gd name="connsiteX22" fmla="*/ 7736064 w 9858552"/>
                      <a:gd name="connsiteY22" fmla="*/ 1007165 h 1007165"/>
                      <a:gd name="connsiteX23" fmla="*/ 7254734 w 9858552"/>
                      <a:gd name="connsiteY23" fmla="*/ 1007165 h 1007165"/>
                      <a:gd name="connsiteX24" fmla="*/ 6576234 w 9858552"/>
                      <a:gd name="connsiteY24" fmla="*/ 1007165 h 1007165"/>
                      <a:gd name="connsiteX25" fmla="*/ 5996319 w 9858552"/>
                      <a:gd name="connsiteY25" fmla="*/ 1007165 h 1007165"/>
                      <a:gd name="connsiteX26" fmla="*/ 5712161 w 9858552"/>
                      <a:gd name="connsiteY26" fmla="*/ 1007165 h 1007165"/>
                      <a:gd name="connsiteX27" fmla="*/ 5230832 w 9858552"/>
                      <a:gd name="connsiteY27" fmla="*/ 1007165 h 1007165"/>
                      <a:gd name="connsiteX28" fmla="*/ 4552331 w 9858552"/>
                      <a:gd name="connsiteY28" fmla="*/ 1007165 h 1007165"/>
                      <a:gd name="connsiteX29" fmla="*/ 4169588 w 9858552"/>
                      <a:gd name="connsiteY29" fmla="*/ 1007165 h 1007165"/>
                      <a:gd name="connsiteX30" fmla="*/ 3392502 w 9858552"/>
                      <a:gd name="connsiteY30" fmla="*/ 1007165 h 1007165"/>
                      <a:gd name="connsiteX31" fmla="*/ 2615416 w 9858552"/>
                      <a:gd name="connsiteY31" fmla="*/ 1007165 h 1007165"/>
                      <a:gd name="connsiteX32" fmla="*/ 2035501 w 9858552"/>
                      <a:gd name="connsiteY32" fmla="*/ 1007165 h 1007165"/>
                      <a:gd name="connsiteX33" fmla="*/ 1258415 w 9858552"/>
                      <a:gd name="connsiteY33" fmla="*/ 1007165 h 1007165"/>
                      <a:gd name="connsiteX34" fmla="*/ 678500 w 9858552"/>
                      <a:gd name="connsiteY34" fmla="*/ 1007165 h 1007165"/>
                      <a:gd name="connsiteX35" fmla="*/ 0 w 9858552"/>
                      <a:gd name="connsiteY35" fmla="*/ 1007165 h 1007165"/>
                      <a:gd name="connsiteX36" fmla="*/ 0 w 9858552"/>
                      <a:gd name="connsiteY36" fmla="*/ 533797 h 1007165"/>
                      <a:gd name="connsiteX37" fmla="*/ 0 w 9858552"/>
                      <a:gd name="connsiteY37" fmla="*/ 0 h 1007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858552" h="1007165" fill="none" extrusionOk="0">
                        <a:moveTo>
                          <a:pt x="0" y="0"/>
                        </a:moveTo>
                        <a:cubicBezTo>
                          <a:pt x="153858" y="-3780"/>
                          <a:pt x="455773" y="72913"/>
                          <a:pt x="678500" y="0"/>
                        </a:cubicBezTo>
                        <a:cubicBezTo>
                          <a:pt x="901227" y="-72913"/>
                          <a:pt x="870603" y="10281"/>
                          <a:pt x="962659" y="0"/>
                        </a:cubicBezTo>
                        <a:cubicBezTo>
                          <a:pt x="1054715" y="-10281"/>
                          <a:pt x="1491147" y="30373"/>
                          <a:pt x="1739744" y="0"/>
                        </a:cubicBezTo>
                        <a:cubicBezTo>
                          <a:pt x="1988342" y="-30373"/>
                          <a:pt x="2101476" y="64464"/>
                          <a:pt x="2319659" y="0"/>
                        </a:cubicBezTo>
                        <a:cubicBezTo>
                          <a:pt x="2537843" y="-64464"/>
                          <a:pt x="2489534" y="33059"/>
                          <a:pt x="2603818" y="0"/>
                        </a:cubicBezTo>
                        <a:cubicBezTo>
                          <a:pt x="2718102" y="-33059"/>
                          <a:pt x="2993583" y="16669"/>
                          <a:pt x="3183732" y="0"/>
                        </a:cubicBezTo>
                        <a:cubicBezTo>
                          <a:pt x="3373881" y="-16669"/>
                          <a:pt x="3794490" y="56373"/>
                          <a:pt x="3960818" y="0"/>
                        </a:cubicBezTo>
                        <a:cubicBezTo>
                          <a:pt x="4127146" y="-56373"/>
                          <a:pt x="4221523" y="35"/>
                          <a:pt x="4442148" y="0"/>
                        </a:cubicBezTo>
                        <a:cubicBezTo>
                          <a:pt x="4662773" y="-35"/>
                          <a:pt x="4796848" y="53605"/>
                          <a:pt x="4923477" y="0"/>
                        </a:cubicBezTo>
                        <a:cubicBezTo>
                          <a:pt x="5050106" y="-53605"/>
                          <a:pt x="5215426" y="33896"/>
                          <a:pt x="5503392" y="0"/>
                        </a:cubicBezTo>
                        <a:cubicBezTo>
                          <a:pt x="5791358" y="-33896"/>
                          <a:pt x="5850375" y="54485"/>
                          <a:pt x="6181892" y="0"/>
                        </a:cubicBezTo>
                        <a:cubicBezTo>
                          <a:pt x="6513409" y="-54485"/>
                          <a:pt x="6686208" y="70533"/>
                          <a:pt x="6860392" y="0"/>
                        </a:cubicBezTo>
                        <a:cubicBezTo>
                          <a:pt x="7034576" y="-70533"/>
                          <a:pt x="7289106" y="44378"/>
                          <a:pt x="7538893" y="0"/>
                        </a:cubicBezTo>
                        <a:cubicBezTo>
                          <a:pt x="7788680" y="-44378"/>
                          <a:pt x="7985600" y="71665"/>
                          <a:pt x="8315979" y="0"/>
                        </a:cubicBezTo>
                        <a:cubicBezTo>
                          <a:pt x="8646358" y="-71665"/>
                          <a:pt x="8774398" y="15027"/>
                          <a:pt x="8895893" y="0"/>
                        </a:cubicBezTo>
                        <a:cubicBezTo>
                          <a:pt x="9017388" y="-15027"/>
                          <a:pt x="9419544" y="86664"/>
                          <a:pt x="9858552" y="0"/>
                        </a:cubicBezTo>
                        <a:cubicBezTo>
                          <a:pt x="9884378" y="204297"/>
                          <a:pt x="9810582" y="360886"/>
                          <a:pt x="9858552" y="503583"/>
                        </a:cubicBezTo>
                        <a:cubicBezTo>
                          <a:pt x="9906522" y="646280"/>
                          <a:pt x="9831441" y="821711"/>
                          <a:pt x="9858552" y="1007165"/>
                        </a:cubicBezTo>
                        <a:cubicBezTo>
                          <a:pt x="9573879" y="1044608"/>
                          <a:pt x="9321575" y="1001113"/>
                          <a:pt x="9180052" y="1007165"/>
                        </a:cubicBezTo>
                        <a:cubicBezTo>
                          <a:pt x="9038529" y="1013217"/>
                          <a:pt x="8922753" y="956406"/>
                          <a:pt x="8698722" y="1007165"/>
                        </a:cubicBezTo>
                        <a:cubicBezTo>
                          <a:pt x="8474691" y="1057924"/>
                          <a:pt x="8362417" y="1003487"/>
                          <a:pt x="8217393" y="1007165"/>
                        </a:cubicBezTo>
                        <a:cubicBezTo>
                          <a:pt x="8072369" y="1010843"/>
                          <a:pt x="7957211" y="996519"/>
                          <a:pt x="7736064" y="1007165"/>
                        </a:cubicBezTo>
                        <a:cubicBezTo>
                          <a:pt x="7514917" y="1017811"/>
                          <a:pt x="7354557" y="951979"/>
                          <a:pt x="7254734" y="1007165"/>
                        </a:cubicBezTo>
                        <a:cubicBezTo>
                          <a:pt x="7154911" y="1062351"/>
                          <a:pt x="6799574" y="960871"/>
                          <a:pt x="6576234" y="1007165"/>
                        </a:cubicBezTo>
                        <a:cubicBezTo>
                          <a:pt x="6352894" y="1053459"/>
                          <a:pt x="6252622" y="972375"/>
                          <a:pt x="5996319" y="1007165"/>
                        </a:cubicBezTo>
                        <a:cubicBezTo>
                          <a:pt x="5740016" y="1041955"/>
                          <a:pt x="5848928" y="987902"/>
                          <a:pt x="5712161" y="1007165"/>
                        </a:cubicBezTo>
                        <a:cubicBezTo>
                          <a:pt x="5575394" y="1026428"/>
                          <a:pt x="5340205" y="1004336"/>
                          <a:pt x="5230832" y="1007165"/>
                        </a:cubicBezTo>
                        <a:cubicBezTo>
                          <a:pt x="5121459" y="1009994"/>
                          <a:pt x="4735823" y="976763"/>
                          <a:pt x="4552331" y="1007165"/>
                        </a:cubicBezTo>
                        <a:cubicBezTo>
                          <a:pt x="4368839" y="1037567"/>
                          <a:pt x="4283339" y="982706"/>
                          <a:pt x="4169588" y="1007165"/>
                        </a:cubicBezTo>
                        <a:cubicBezTo>
                          <a:pt x="4055837" y="1031624"/>
                          <a:pt x="3767009" y="984399"/>
                          <a:pt x="3392502" y="1007165"/>
                        </a:cubicBezTo>
                        <a:cubicBezTo>
                          <a:pt x="3017995" y="1029931"/>
                          <a:pt x="2854830" y="961977"/>
                          <a:pt x="2615416" y="1007165"/>
                        </a:cubicBezTo>
                        <a:cubicBezTo>
                          <a:pt x="2376002" y="1052353"/>
                          <a:pt x="2297860" y="965379"/>
                          <a:pt x="2035501" y="1007165"/>
                        </a:cubicBezTo>
                        <a:cubicBezTo>
                          <a:pt x="1773143" y="1048951"/>
                          <a:pt x="1462907" y="949675"/>
                          <a:pt x="1258415" y="1007165"/>
                        </a:cubicBezTo>
                        <a:cubicBezTo>
                          <a:pt x="1053923" y="1064655"/>
                          <a:pt x="901772" y="944419"/>
                          <a:pt x="678500" y="1007165"/>
                        </a:cubicBezTo>
                        <a:cubicBezTo>
                          <a:pt x="455229" y="1069911"/>
                          <a:pt x="318255" y="967786"/>
                          <a:pt x="0" y="1007165"/>
                        </a:cubicBezTo>
                        <a:cubicBezTo>
                          <a:pt x="-17880" y="899264"/>
                          <a:pt x="46968" y="715409"/>
                          <a:pt x="0" y="533797"/>
                        </a:cubicBezTo>
                        <a:cubicBezTo>
                          <a:pt x="-46968" y="352185"/>
                          <a:pt x="16729" y="128012"/>
                          <a:pt x="0" y="0"/>
                        </a:cubicBezTo>
                        <a:close/>
                      </a:path>
                      <a:path w="9858552" h="1007165" stroke="0" extrusionOk="0">
                        <a:moveTo>
                          <a:pt x="0" y="0"/>
                        </a:moveTo>
                        <a:cubicBezTo>
                          <a:pt x="231503" y="-4539"/>
                          <a:pt x="299239" y="2796"/>
                          <a:pt x="481329" y="0"/>
                        </a:cubicBezTo>
                        <a:cubicBezTo>
                          <a:pt x="663419" y="-2796"/>
                          <a:pt x="654013" y="5055"/>
                          <a:pt x="765488" y="0"/>
                        </a:cubicBezTo>
                        <a:cubicBezTo>
                          <a:pt x="876963" y="-5055"/>
                          <a:pt x="1160832" y="390"/>
                          <a:pt x="1542573" y="0"/>
                        </a:cubicBezTo>
                        <a:cubicBezTo>
                          <a:pt x="1924315" y="-390"/>
                          <a:pt x="1841439" y="4287"/>
                          <a:pt x="2023903" y="0"/>
                        </a:cubicBezTo>
                        <a:cubicBezTo>
                          <a:pt x="2206367" y="-4287"/>
                          <a:pt x="2303009" y="38772"/>
                          <a:pt x="2505232" y="0"/>
                        </a:cubicBezTo>
                        <a:cubicBezTo>
                          <a:pt x="2707455" y="-38772"/>
                          <a:pt x="3100176" y="54645"/>
                          <a:pt x="3282318" y="0"/>
                        </a:cubicBezTo>
                        <a:cubicBezTo>
                          <a:pt x="3464460" y="-54645"/>
                          <a:pt x="3549123" y="404"/>
                          <a:pt x="3665062" y="0"/>
                        </a:cubicBezTo>
                        <a:cubicBezTo>
                          <a:pt x="3781001" y="-404"/>
                          <a:pt x="4073540" y="71353"/>
                          <a:pt x="4442148" y="0"/>
                        </a:cubicBezTo>
                        <a:cubicBezTo>
                          <a:pt x="4810756" y="-71353"/>
                          <a:pt x="4843396" y="12197"/>
                          <a:pt x="5219233" y="0"/>
                        </a:cubicBezTo>
                        <a:cubicBezTo>
                          <a:pt x="5595070" y="-12197"/>
                          <a:pt x="5538487" y="39870"/>
                          <a:pt x="5799148" y="0"/>
                        </a:cubicBezTo>
                        <a:cubicBezTo>
                          <a:pt x="6059810" y="-39870"/>
                          <a:pt x="6197538" y="14140"/>
                          <a:pt x="6576234" y="0"/>
                        </a:cubicBezTo>
                        <a:cubicBezTo>
                          <a:pt x="6954930" y="-14140"/>
                          <a:pt x="6925933" y="6189"/>
                          <a:pt x="7057563" y="0"/>
                        </a:cubicBezTo>
                        <a:cubicBezTo>
                          <a:pt x="7189193" y="-6189"/>
                          <a:pt x="7383402" y="52666"/>
                          <a:pt x="7538893" y="0"/>
                        </a:cubicBezTo>
                        <a:cubicBezTo>
                          <a:pt x="7694384" y="-52666"/>
                          <a:pt x="7977067" y="8085"/>
                          <a:pt x="8217393" y="0"/>
                        </a:cubicBezTo>
                        <a:cubicBezTo>
                          <a:pt x="8457719" y="-8085"/>
                          <a:pt x="8598854" y="51707"/>
                          <a:pt x="8698722" y="0"/>
                        </a:cubicBezTo>
                        <a:cubicBezTo>
                          <a:pt x="8798590" y="-51707"/>
                          <a:pt x="9461374" y="138079"/>
                          <a:pt x="9858552" y="0"/>
                        </a:cubicBezTo>
                        <a:cubicBezTo>
                          <a:pt x="9884657" y="260761"/>
                          <a:pt x="9843565" y="341614"/>
                          <a:pt x="9858552" y="523726"/>
                        </a:cubicBezTo>
                        <a:cubicBezTo>
                          <a:pt x="9873539" y="705838"/>
                          <a:pt x="9825817" y="765855"/>
                          <a:pt x="9858552" y="1007165"/>
                        </a:cubicBezTo>
                        <a:cubicBezTo>
                          <a:pt x="9651295" y="1082321"/>
                          <a:pt x="9483511" y="929662"/>
                          <a:pt x="9180052" y="1007165"/>
                        </a:cubicBezTo>
                        <a:cubicBezTo>
                          <a:pt x="8876593" y="1084668"/>
                          <a:pt x="8933324" y="975305"/>
                          <a:pt x="8797308" y="1007165"/>
                        </a:cubicBezTo>
                        <a:cubicBezTo>
                          <a:pt x="8661292" y="1039025"/>
                          <a:pt x="8326883" y="947973"/>
                          <a:pt x="8020222" y="1007165"/>
                        </a:cubicBezTo>
                        <a:cubicBezTo>
                          <a:pt x="7713561" y="1066357"/>
                          <a:pt x="7714220" y="975337"/>
                          <a:pt x="7440307" y="1007165"/>
                        </a:cubicBezTo>
                        <a:cubicBezTo>
                          <a:pt x="7166395" y="1038993"/>
                          <a:pt x="7217140" y="970279"/>
                          <a:pt x="7057563" y="1007165"/>
                        </a:cubicBezTo>
                        <a:cubicBezTo>
                          <a:pt x="6897986" y="1044051"/>
                          <a:pt x="6665221" y="961549"/>
                          <a:pt x="6477649" y="1007165"/>
                        </a:cubicBezTo>
                        <a:cubicBezTo>
                          <a:pt x="6290077" y="1052781"/>
                          <a:pt x="6270339" y="987858"/>
                          <a:pt x="6193490" y="1007165"/>
                        </a:cubicBezTo>
                        <a:cubicBezTo>
                          <a:pt x="6116641" y="1026472"/>
                          <a:pt x="6036868" y="1003863"/>
                          <a:pt x="5909332" y="1007165"/>
                        </a:cubicBezTo>
                        <a:cubicBezTo>
                          <a:pt x="5781796" y="1010467"/>
                          <a:pt x="5518875" y="988996"/>
                          <a:pt x="5329417" y="1007165"/>
                        </a:cubicBezTo>
                        <a:cubicBezTo>
                          <a:pt x="5139959" y="1025334"/>
                          <a:pt x="5109129" y="986985"/>
                          <a:pt x="4946673" y="1007165"/>
                        </a:cubicBezTo>
                        <a:cubicBezTo>
                          <a:pt x="4784217" y="1027345"/>
                          <a:pt x="4559808" y="928332"/>
                          <a:pt x="4268173" y="1007165"/>
                        </a:cubicBezTo>
                        <a:cubicBezTo>
                          <a:pt x="3976538" y="1085998"/>
                          <a:pt x="3964483" y="968688"/>
                          <a:pt x="3885429" y="1007165"/>
                        </a:cubicBezTo>
                        <a:cubicBezTo>
                          <a:pt x="3806375" y="1045642"/>
                          <a:pt x="3498836" y="951419"/>
                          <a:pt x="3206929" y="1007165"/>
                        </a:cubicBezTo>
                        <a:cubicBezTo>
                          <a:pt x="2915022" y="1062911"/>
                          <a:pt x="3034826" y="981947"/>
                          <a:pt x="2922771" y="1007165"/>
                        </a:cubicBezTo>
                        <a:cubicBezTo>
                          <a:pt x="2810716" y="1032383"/>
                          <a:pt x="2416955" y="1004467"/>
                          <a:pt x="2244270" y="1007165"/>
                        </a:cubicBezTo>
                        <a:cubicBezTo>
                          <a:pt x="2071585" y="1009863"/>
                          <a:pt x="1989455" y="983724"/>
                          <a:pt x="1861527" y="1007165"/>
                        </a:cubicBezTo>
                        <a:cubicBezTo>
                          <a:pt x="1733599" y="1030606"/>
                          <a:pt x="1637528" y="976791"/>
                          <a:pt x="1577368" y="1007165"/>
                        </a:cubicBezTo>
                        <a:cubicBezTo>
                          <a:pt x="1517208" y="1037539"/>
                          <a:pt x="1367473" y="990777"/>
                          <a:pt x="1194625" y="1007165"/>
                        </a:cubicBezTo>
                        <a:cubicBezTo>
                          <a:pt x="1021777" y="1023553"/>
                          <a:pt x="681922" y="960852"/>
                          <a:pt x="516124" y="1007165"/>
                        </a:cubicBezTo>
                        <a:cubicBezTo>
                          <a:pt x="350326" y="1053478"/>
                          <a:pt x="173373" y="965220"/>
                          <a:pt x="0" y="1007165"/>
                        </a:cubicBezTo>
                        <a:cubicBezTo>
                          <a:pt x="-18594" y="838843"/>
                          <a:pt x="33853" y="669333"/>
                          <a:pt x="0" y="533797"/>
                        </a:cubicBezTo>
                        <a:cubicBezTo>
                          <a:pt x="-33853" y="398261"/>
                          <a:pt x="43120" y="16548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none">
            <a:noAutofit/>
          </a:bodyPr>
          <a:lstStyle/>
          <a:p>
            <a:pPr algn="ctr" eaLnBrk="0" hangingPunct="0">
              <a:lnSpc>
                <a:spcPct val="100000"/>
              </a:lnSpc>
              <a:buClrTx/>
            </a:pPr>
            <a:r>
              <a:rPr lang="en-US" altLang="en-US" sz="1600"/>
              <a:t> </a:t>
            </a:r>
            <a:r>
              <a:rPr lang="en-US" altLang="en-US" sz="3000"/>
              <a:t>But first . . . </a:t>
            </a:r>
          </a:p>
          <a:p>
            <a:pPr eaLnBrk="0" hangingPunct="0">
              <a:lnSpc>
                <a:spcPct val="100000"/>
              </a:lnSpc>
              <a:buClrTx/>
            </a:pPr>
            <a:endParaRPr lang="en-US" sz="3000"/>
          </a:p>
          <a:p>
            <a:pPr eaLnBrk="0" hangingPunct="0">
              <a:lnSpc>
                <a:spcPct val="100000"/>
              </a:lnSpc>
              <a:buClrTx/>
            </a:pPr>
            <a:r>
              <a:rPr lang="en-US" sz="3200"/>
              <a:t>Web BLAST:   search limits</a:t>
            </a:r>
          </a:p>
          <a:p>
            <a:pPr eaLnBrk="0" hangingPunct="0">
              <a:lnSpc>
                <a:spcPct val="100000"/>
              </a:lnSpc>
              <a:buClrTx/>
            </a:pPr>
            <a:r>
              <a:rPr lang="en-US" altLang="en-US" sz="3000">
                <a:cs typeface="Lucida Sans Unicode" panose="020B0602030504020204" pitchFamily="34" charset="0"/>
              </a:rPr>
              <a:t>                          errors</a:t>
            </a:r>
          </a:p>
          <a:p>
            <a:pPr eaLnBrk="0" hangingPunct="0">
              <a:lnSpc>
                <a:spcPct val="100000"/>
              </a:lnSpc>
              <a:buClrTx/>
            </a:pPr>
            <a:r>
              <a:rPr lang="en-US" altLang="en-US" sz="3000">
                <a:cs typeface="Lucida Sans Unicode" panose="020B0602030504020204" pitchFamily="34" charset="0"/>
              </a:rPr>
              <a:t>                          warnings</a:t>
            </a:r>
          </a:p>
          <a:p>
            <a:pPr marL="457200" indent="-457200" eaLnBrk="0" hangingPunct="0">
              <a:buSzPct val="80000"/>
              <a:buFont typeface="System Font Regular"/>
              <a:buChar char="❍"/>
            </a:pPr>
            <a:endParaRPr lang="en-US" altLang="en-US" sz="2800"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149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70551C-0373-5848-97CC-B77E3A61CB67}"/>
              </a:ext>
            </a:extLst>
          </p:cNvPr>
          <p:cNvSpPr/>
          <p:nvPr/>
        </p:nvSpPr>
        <p:spPr>
          <a:xfrm>
            <a:off x="697400" y="6288059"/>
            <a:ext cx="2726284" cy="556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35571"/>
            <a:ext cx="10515600" cy="641350"/>
          </a:xfrm>
        </p:spPr>
        <p:txBody>
          <a:bodyPr>
            <a:normAutofit/>
          </a:bodyPr>
          <a:lstStyle/>
          <a:p>
            <a:r>
              <a:rPr lang="en-US"/>
              <a:t>Web BLAST Search Limits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DA2CB9A-6A36-A947-986E-DEF4812ECC37}"/>
              </a:ext>
            </a:extLst>
          </p:cNvPr>
          <p:cNvSpPr txBox="1">
            <a:spLocks/>
          </p:cNvSpPr>
          <p:nvPr/>
        </p:nvSpPr>
        <p:spPr>
          <a:xfrm>
            <a:off x="1539145" y="1215561"/>
            <a:ext cx="9113708" cy="2665077"/>
          </a:xfrm>
          <a:prstGeom prst="rect">
            <a:avLst/>
          </a:prstGeom>
          <a:blipFill>
            <a:blip r:embed="rId3" cstate="email">
              <a:alphaModFix amt="28975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80000"/>
              <a:buFont typeface="System Font Regular"/>
              <a:buChar char="❍"/>
            </a:pPr>
            <a:r>
              <a:rPr lang="en-US" sz="28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2800">
                <a:solidFill>
                  <a:schemeClr val="dk1"/>
                </a:solidFill>
                <a:latin typeface="+mn-lt"/>
              </a:rPr>
              <a:t>5,000 - </a:t>
            </a:r>
            <a:r>
              <a:rPr lang="en-US" sz="28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maximum number of target sequences</a:t>
            </a:r>
          </a:p>
          <a:p>
            <a:pPr>
              <a:lnSpc>
                <a:spcPct val="150000"/>
              </a:lnSpc>
              <a:buSzPct val="80000"/>
              <a:buFont typeface="System Font Regular"/>
              <a:buChar char="❍"/>
            </a:pPr>
            <a:r>
              <a:rPr lang="en-US" sz="28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 1,000,000 - maximum </a:t>
            </a:r>
            <a:r>
              <a:rPr lang="en-US" sz="2800">
                <a:latin typeface="+mn-lt"/>
                <a:ea typeface="+mn-ea"/>
                <a:cs typeface="+mn-cs"/>
              </a:rPr>
              <a:t>query</a:t>
            </a:r>
            <a:r>
              <a:rPr lang="en-US" sz="28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length for nucleotide queries</a:t>
            </a:r>
          </a:p>
          <a:p>
            <a:pPr>
              <a:lnSpc>
                <a:spcPct val="150000"/>
              </a:lnSpc>
              <a:buSzPct val="80000"/>
              <a:buFont typeface="System Font Regular"/>
              <a:buChar char="❍"/>
            </a:pPr>
            <a:r>
              <a:rPr lang="en-US" sz="28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 100,000 - </a:t>
            </a:r>
            <a:r>
              <a:rPr lang="en-US" sz="2800">
                <a:solidFill>
                  <a:schemeClr val="dk1"/>
                </a:solidFill>
                <a:latin typeface="+mn-lt"/>
              </a:rPr>
              <a:t>maximum query length</a:t>
            </a:r>
            <a:r>
              <a:rPr lang="en-US" sz="28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for protein queries</a:t>
            </a:r>
            <a:endParaRPr lang="en-US" dirty="0"/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00E62E65-AAEC-2B42-BFCF-98DDFA1EBE9B}"/>
              </a:ext>
            </a:extLst>
          </p:cNvPr>
          <p:cNvSpPr/>
          <p:nvPr/>
        </p:nvSpPr>
        <p:spPr>
          <a:xfrm>
            <a:off x="1205948" y="5300555"/>
            <a:ext cx="9797378" cy="987504"/>
          </a:xfrm>
          <a:custGeom>
            <a:avLst/>
            <a:gdLst>
              <a:gd name="connsiteX0" fmla="*/ 0 w 9797378"/>
              <a:gd name="connsiteY0" fmla="*/ 164587 h 987504"/>
              <a:gd name="connsiteX1" fmla="*/ 164587 w 9797378"/>
              <a:gd name="connsiteY1" fmla="*/ 0 h 987504"/>
              <a:gd name="connsiteX2" fmla="*/ 609974 w 9797378"/>
              <a:gd name="connsiteY2" fmla="*/ 0 h 987504"/>
              <a:gd name="connsiteX3" fmla="*/ 1055361 w 9797378"/>
              <a:gd name="connsiteY3" fmla="*/ 0 h 987504"/>
              <a:gd name="connsiteX4" fmla="*/ 1632896 w 9797378"/>
              <a:gd name="connsiteY4" fmla="*/ 0 h 987504"/>
              <a:gd name="connsiteX5" fmla="*/ 1632896 w 9797378"/>
              <a:gd name="connsiteY5" fmla="*/ 0 h 987504"/>
              <a:gd name="connsiteX6" fmla="*/ 2196245 w 9797378"/>
              <a:gd name="connsiteY6" fmla="*/ 0 h 987504"/>
              <a:gd name="connsiteX7" fmla="*/ 2784088 w 9797378"/>
              <a:gd name="connsiteY7" fmla="*/ 0 h 987504"/>
              <a:gd name="connsiteX8" fmla="*/ 3396424 w 9797378"/>
              <a:gd name="connsiteY8" fmla="*/ 0 h 987504"/>
              <a:gd name="connsiteX9" fmla="*/ 4082241 w 9797378"/>
              <a:gd name="connsiteY9" fmla="*/ 0 h 987504"/>
              <a:gd name="connsiteX10" fmla="*/ 4887071 w 9797378"/>
              <a:gd name="connsiteY10" fmla="*/ 0 h 987504"/>
              <a:gd name="connsiteX11" fmla="*/ 5691901 w 9797378"/>
              <a:gd name="connsiteY11" fmla="*/ 0 h 987504"/>
              <a:gd name="connsiteX12" fmla="*/ 6385719 w 9797378"/>
              <a:gd name="connsiteY12" fmla="*/ 0 h 987504"/>
              <a:gd name="connsiteX13" fmla="*/ 7079538 w 9797378"/>
              <a:gd name="connsiteY13" fmla="*/ 0 h 987504"/>
              <a:gd name="connsiteX14" fmla="*/ 7884368 w 9797378"/>
              <a:gd name="connsiteY14" fmla="*/ 0 h 987504"/>
              <a:gd name="connsiteX15" fmla="*/ 8522681 w 9797378"/>
              <a:gd name="connsiteY15" fmla="*/ 0 h 987504"/>
              <a:gd name="connsiteX16" fmla="*/ 9632791 w 9797378"/>
              <a:gd name="connsiteY16" fmla="*/ 0 h 987504"/>
              <a:gd name="connsiteX17" fmla="*/ 9797378 w 9797378"/>
              <a:gd name="connsiteY17" fmla="*/ 164587 h 987504"/>
              <a:gd name="connsiteX18" fmla="*/ 9797378 w 9797378"/>
              <a:gd name="connsiteY18" fmla="*/ 576044 h 987504"/>
              <a:gd name="connsiteX19" fmla="*/ 9797378 w 9797378"/>
              <a:gd name="connsiteY19" fmla="*/ 576044 h 987504"/>
              <a:gd name="connsiteX20" fmla="*/ 9797378 w 9797378"/>
              <a:gd name="connsiteY20" fmla="*/ 822920 h 987504"/>
              <a:gd name="connsiteX21" fmla="*/ 9797378 w 9797378"/>
              <a:gd name="connsiteY21" fmla="*/ 822917 h 987504"/>
              <a:gd name="connsiteX22" fmla="*/ 9632791 w 9797378"/>
              <a:gd name="connsiteY22" fmla="*/ 987504 h 987504"/>
              <a:gd name="connsiteX23" fmla="*/ 8883467 w 9797378"/>
              <a:gd name="connsiteY23" fmla="*/ 987504 h 987504"/>
              <a:gd name="connsiteX24" fmla="*/ 8245154 w 9797378"/>
              <a:gd name="connsiteY24" fmla="*/ 987504 h 987504"/>
              <a:gd name="connsiteX25" fmla="*/ 7440324 w 9797378"/>
              <a:gd name="connsiteY25" fmla="*/ 987504 h 987504"/>
              <a:gd name="connsiteX26" fmla="*/ 6691000 w 9797378"/>
              <a:gd name="connsiteY26" fmla="*/ 987504 h 987504"/>
              <a:gd name="connsiteX27" fmla="*/ 5997181 w 9797378"/>
              <a:gd name="connsiteY27" fmla="*/ 987504 h 987504"/>
              <a:gd name="connsiteX28" fmla="*/ 5469879 w 9797378"/>
              <a:gd name="connsiteY28" fmla="*/ 987504 h 987504"/>
              <a:gd name="connsiteX29" fmla="*/ 4776060 w 9797378"/>
              <a:gd name="connsiteY29" fmla="*/ 987504 h 987504"/>
              <a:gd name="connsiteX30" fmla="*/ 4082241 w 9797378"/>
              <a:gd name="connsiteY30" fmla="*/ 987504 h 987504"/>
              <a:gd name="connsiteX31" fmla="*/ 3543385 w 9797378"/>
              <a:gd name="connsiteY31" fmla="*/ 987504 h 987504"/>
              <a:gd name="connsiteX32" fmla="*/ 2931049 w 9797378"/>
              <a:gd name="connsiteY32" fmla="*/ 987504 h 987504"/>
              <a:gd name="connsiteX33" fmla="*/ 2343206 w 9797378"/>
              <a:gd name="connsiteY33" fmla="*/ 987504 h 987504"/>
              <a:gd name="connsiteX34" fmla="*/ 1632896 w 9797378"/>
              <a:gd name="connsiteY34" fmla="*/ 987504 h 987504"/>
              <a:gd name="connsiteX35" fmla="*/ 1632896 w 9797378"/>
              <a:gd name="connsiteY35" fmla="*/ 987504 h 987504"/>
              <a:gd name="connsiteX36" fmla="*/ 1143460 w 9797378"/>
              <a:gd name="connsiteY36" fmla="*/ 987504 h 987504"/>
              <a:gd name="connsiteX37" fmla="*/ 624657 w 9797378"/>
              <a:gd name="connsiteY37" fmla="*/ 987504 h 987504"/>
              <a:gd name="connsiteX38" fmla="*/ 164587 w 9797378"/>
              <a:gd name="connsiteY38" fmla="*/ 987504 h 987504"/>
              <a:gd name="connsiteX39" fmla="*/ 0 w 9797378"/>
              <a:gd name="connsiteY39" fmla="*/ 822917 h 987504"/>
              <a:gd name="connsiteX40" fmla="*/ 0 w 9797378"/>
              <a:gd name="connsiteY40" fmla="*/ 822920 h 987504"/>
              <a:gd name="connsiteX41" fmla="*/ 0 w 9797378"/>
              <a:gd name="connsiteY41" fmla="*/ 726783 h 987504"/>
              <a:gd name="connsiteX42" fmla="*/ 0 w 9797378"/>
              <a:gd name="connsiteY42" fmla="*/ 576044 h 987504"/>
              <a:gd name="connsiteX43" fmla="*/ 0 w 9797378"/>
              <a:gd name="connsiteY43" fmla="*/ 164587 h 98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797378" h="987504" fill="none" extrusionOk="0">
                <a:moveTo>
                  <a:pt x="0" y="164587"/>
                </a:moveTo>
                <a:cubicBezTo>
                  <a:pt x="-931" y="91174"/>
                  <a:pt x="87210" y="-5376"/>
                  <a:pt x="164587" y="0"/>
                </a:cubicBezTo>
                <a:cubicBezTo>
                  <a:pt x="317377" y="-4853"/>
                  <a:pt x="405538" y="-16121"/>
                  <a:pt x="609974" y="0"/>
                </a:cubicBezTo>
                <a:cubicBezTo>
                  <a:pt x="814410" y="16121"/>
                  <a:pt x="893308" y="19398"/>
                  <a:pt x="1055361" y="0"/>
                </a:cubicBezTo>
                <a:cubicBezTo>
                  <a:pt x="1217414" y="-19398"/>
                  <a:pt x="1362378" y="-1123"/>
                  <a:pt x="1632896" y="0"/>
                </a:cubicBezTo>
                <a:lnTo>
                  <a:pt x="1632896" y="0"/>
                </a:lnTo>
                <a:cubicBezTo>
                  <a:pt x="1752995" y="14616"/>
                  <a:pt x="1993874" y="19472"/>
                  <a:pt x="2196245" y="0"/>
                </a:cubicBezTo>
                <a:cubicBezTo>
                  <a:pt x="2398616" y="-19472"/>
                  <a:pt x="2624732" y="8087"/>
                  <a:pt x="2784088" y="0"/>
                </a:cubicBezTo>
                <a:cubicBezTo>
                  <a:pt x="2943444" y="-8087"/>
                  <a:pt x="3138525" y="-26224"/>
                  <a:pt x="3396424" y="0"/>
                </a:cubicBezTo>
                <a:cubicBezTo>
                  <a:pt x="3654323" y="26224"/>
                  <a:pt x="3817244" y="-3205"/>
                  <a:pt x="4082241" y="0"/>
                </a:cubicBezTo>
                <a:cubicBezTo>
                  <a:pt x="4294331" y="-36943"/>
                  <a:pt x="4563467" y="18362"/>
                  <a:pt x="4887071" y="0"/>
                </a:cubicBezTo>
                <a:cubicBezTo>
                  <a:pt x="5210675" y="-18362"/>
                  <a:pt x="5369261" y="25668"/>
                  <a:pt x="5691901" y="0"/>
                </a:cubicBezTo>
                <a:cubicBezTo>
                  <a:pt x="6014541" y="-25668"/>
                  <a:pt x="6074715" y="3530"/>
                  <a:pt x="6385719" y="0"/>
                </a:cubicBezTo>
                <a:cubicBezTo>
                  <a:pt x="6696723" y="-3530"/>
                  <a:pt x="6751041" y="-29366"/>
                  <a:pt x="7079538" y="0"/>
                </a:cubicBezTo>
                <a:cubicBezTo>
                  <a:pt x="7408035" y="29366"/>
                  <a:pt x="7647316" y="-25876"/>
                  <a:pt x="7884368" y="0"/>
                </a:cubicBezTo>
                <a:cubicBezTo>
                  <a:pt x="8121420" y="25876"/>
                  <a:pt x="8323910" y="31082"/>
                  <a:pt x="8522681" y="0"/>
                </a:cubicBezTo>
                <a:cubicBezTo>
                  <a:pt x="8721452" y="-31082"/>
                  <a:pt x="9400548" y="10881"/>
                  <a:pt x="9632791" y="0"/>
                </a:cubicBezTo>
                <a:cubicBezTo>
                  <a:pt x="9731602" y="19336"/>
                  <a:pt x="9785657" y="91273"/>
                  <a:pt x="9797378" y="164587"/>
                </a:cubicBezTo>
                <a:cubicBezTo>
                  <a:pt x="9798892" y="250946"/>
                  <a:pt x="9790898" y="412557"/>
                  <a:pt x="9797378" y="576044"/>
                </a:cubicBezTo>
                <a:lnTo>
                  <a:pt x="9797378" y="576044"/>
                </a:lnTo>
                <a:cubicBezTo>
                  <a:pt x="9795855" y="680174"/>
                  <a:pt x="9788231" y="762415"/>
                  <a:pt x="9797378" y="822920"/>
                </a:cubicBezTo>
                <a:lnTo>
                  <a:pt x="9797378" y="822917"/>
                </a:lnTo>
                <a:cubicBezTo>
                  <a:pt x="9807620" y="902517"/>
                  <a:pt x="9711924" y="978970"/>
                  <a:pt x="9632791" y="987504"/>
                </a:cubicBezTo>
                <a:cubicBezTo>
                  <a:pt x="9341098" y="997907"/>
                  <a:pt x="9114585" y="1019551"/>
                  <a:pt x="8883467" y="987504"/>
                </a:cubicBezTo>
                <a:cubicBezTo>
                  <a:pt x="8652349" y="955457"/>
                  <a:pt x="8515636" y="956273"/>
                  <a:pt x="8245154" y="987504"/>
                </a:cubicBezTo>
                <a:cubicBezTo>
                  <a:pt x="7974672" y="1018735"/>
                  <a:pt x="7745696" y="980044"/>
                  <a:pt x="7440324" y="987504"/>
                </a:cubicBezTo>
                <a:cubicBezTo>
                  <a:pt x="7134952" y="994965"/>
                  <a:pt x="6976576" y="961242"/>
                  <a:pt x="6691000" y="987504"/>
                </a:cubicBezTo>
                <a:cubicBezTo>
                  <a:pt x="6405424" y="1013766"/>
                  <a:pt x="6233324" y="959387"/>
                  <a:pt x="5997181" y="987504"/>
                </a:cubicBezTo>
                <a:cubicBezTo>
                  <a:pt x="5761038" y="1015621"/>
                  <a:pt x="5603426" y="978009"/>
                  <a:pt x="5469879" y="987504"/>
                </a:cubicBezTo>
                <a:cubicBezTo>
                  <a:pt x="5336332" y="996999"/>
                  <a:pt x="5066847" y="1017294"/>
                  <a:pt x="4776060" y="987504"/>
                </a:cubicBezTo>
                <a:cubicBezTo>
                  <a:pt x="4485273" y="957714"/>
                  <a:pt x="4289554" y="1018161"/>
                  <a:pt x="4082241" y="987504"/>
                </a:cubicBezTo>
                <a:cubicBezTo>
                  <a:pt x="3925634" y="1010501"/>
                  <a:pt x="3681060" y="1000560"/>
                  <a:pt x="3543385" y="987504"/>
                </a:cubicBezTo>
                <a:cubicBezTo>
                  <a:pt x="3405710" y="974448"/>
                  <a:pt x="3194188" y="1006842"/>
                  <a:pt x="2931049" y="987504"/>
                </a:cubicBezTo>
                <a:cubicBezTo>
                  <a:pt x="2667910" y="968166"/>
                  <a:pt x="2562853" y="977710"/>
                  <a:pt x="2343206" y="987504"/>
                </a:cubicBezTo>
                <a:cubicBezTo>
                  <a:pt x="2123559" y="997298"/>
                  <a:pt x="1929952" y="962619"/>
                  <a:pt x="1632896" y="987504"/>
                </a:cubicBezTo>
                <a:lnTo>
                  <a:pt x="1632896" y="987504"/>
                </a:lnTo>
                <a:cubicBezTo>
                  <a:pt x="1512455" y="971100"/>
                  <a:pt x="1376753" y="979574"/>
                  <a:pt x="1143460" y="987504"/>
                </a:cubicBezTo>
                <a:cubicBezTo>
                  <a:pt x="910167" y="995434"/>
                  <a:pt x="854004" y="1007238"/>
                  <a:pt x="624657" y="987504"/>
                </a:cubicBezTo>
                <a:cubicBezTo>
                  <a:pt x="395310" y="967770"/>
                  <a:pt x="295355" y="1006588"/>
                  <a:pt x="164587" y="987504"/>
                </a:cubicBezTo>
                <a:cubicBezTo>
                  <a:pt x="79855" y="998923"/>
                  <a:pt x="9170" y="919008"/>
                  <a:pt x="0" y="822917"/>
                </a:cubicBezTo>
                <a:lnTo>
                  <a:pt x="0" y="822920"/>
                </a:lnTo>
                <a:cubicBezTo>
                  <a:pt x="-393" y="789565"/>
                  <a:pt x="-2964" y="758328"/>
                  <a:pt x="0" y="726783"/>
                </a:cubicBezTo>
                <a:cubicBezTo>
                  <a:pt x="-4801" y="682228"/>
                  <a:pt x="-1619" y="641446"/>
                  <a:pt x="0" y="576044"/>
                </a:cubicBezTo>
                <a:cubicBezTo>
                  <a:pt x="7152" y="418348"/>
                  <a:pt x="1889" y="346511"/>
                  <a:pt x="0" y="164587"/>
                </a:cubicBezTo>
                <a:close/>
              </a:path>
              <a:path w="9797378" h="987504" stroke="0" extrusionOk="0">
                <a:moveTo>
                  <a:pt x="0" y="164587"/>
                </a:moveTo>
                <a:cubicBezTo>
                  <a:pt x="11034" y="65792"/>
                  <a:pt x="72507" y="18213"/>
                  <a:pt x="164587" y="0"/>
                </a:cubicBezTo>
                <a:cubicBezTo>
                  <a:pt x="268777" y="21068"/>
                  <a:pt x="457334" y="351"/>
                  <a:pt x="639340" y="0"/>
                </a:cubicBezTo>
                <a:cubicBezTo>
                  <a:pt x="821346" y="-351"/>
                  <a:pt x="945213" y="-16738"/>
                  <a:pt x="1143460" y="0"/>
                </a:cubicBezTo>
                <a:cubicBezTo>
                  <a:pt x="1341707" y="16738"/>
                  <a:pt x="1408847" y="1601"/>
                  <a:pt x="1632896" y="0"/>
                </a:cubicBezTo>
                <a:lnTo>
                  <a:pt x="1632896" y="0"/>
                </a:lnTo>
                <a:cubicBezTo>
                  <a:pt x="1817095" y="-3743"/>
                  <a:pt x="2003514" y="-8561"/>
                  <a:pt x="2171752" y="0"/>
                </a:cubicBezTo>
                <a:cubicBezTo>
                  <a:pt x="2339990" y="8561"/>
                  <a:pt x="2571743" y="-21641"/>
                  <a:pt x="2710608" y="0"/>
                </a:cubicBezTo>
                <a:cubicBezTo>
                  <a:pt x="2849473" y="21641"/>
                  <a:pt x="3153077" y="-5125"/>
                  <a:pt x="3371931" y="0"/>
                </a:cubicBezTo>
                <a:cubicBezTo>
                  <a:pt x="3590785" y="5125"/>
                  <a:pt x="3916952" y="28965"/>
                  <a:pt x="4082241" y="0"/>
                </a:cubicBezTo>
                <a:cubicBezTo>
                  <a:pt x="4257961" y="-23194"/>
                  <a:pt x="4544642" y="35231"/>
                  <a:pt x="4831565" y="0"/>
                </a:cubicBezTo>
                <a:cubicBezTo>
                  <a:pt x="5118488" y="-35231"/>
                  <a:pt x="5327464" y="21982"/>
                  <a:pt x="5469879" y="0"/>
                </a:cubicBezTo>
                <a:cubicBezTo>
                  <a:pt x="5612294" y="-21982"/>
                  <a:pt x="5805506" y="25085"/>
                  <a:pt x="6052686" y="0"/>
                </a:cubicBezTo>
                <a:cubicBezTo>
                  <a:pt x="6299866" y="-25085"/>
                  <a:pt x="6495461" y="-19926"/>
                  <a:pt x="6691000" y="0"/>
                </a:cubicBezTo>
                <a:cubicBezTo>
                  <a:pt x="6886539" y="19926"/>
                  <a:pt x="7132301" y="-18617"/>
                  <a:pt x="7440324" y="0"/>
                </a:cubicBezTo>
                <a:cubicBezTo>
                  <a:pt x="7748347" y="18617"/>
                  <a:pt x="7841932" y="21753"/>
                  <a:pt x="8078637" y="0"/>
                </a:cubicBezTo>
                <a:cubicBezTo>
                  <a:pt x="8315342" y="-21753"/>
                  <a:pt x="8456700" y="28816"/>
                  <a:pt x="8661445" y="0"/>
                </a:cubicBezTo>
                <a:cubicBezTo>
                  <a:pt x="8866190" y="-28816"/>
                  <a:pt x="9331165" y="-17011"/>
                  <a:pt x="9632791" y="0"/>
                </a:cubicBezTo>
                <a:cubicBezTo>
                  <a:pt x="9743427" y="-6952"/>
                  <a:pt x="9787351" y="57662"/>
                  <a:pt x="9797378" y="164587"/>
                </a:cubicBezTo>
                <a:cubicBezTo>
                  <a:pt x="9812131" y="352989"/>
                  <a:pt x="9778303" y="394726"/>
                  <a:pt x="9797378" y="576044"/>
                </a:cubicBezTo>
                <a:lnTo>
                  <a:pt x="9797378" y="576044"/>
                </a:lnTo>
                <a:cubicBezTo>
                  <a:pt x="9802326" y="660056"/>
                  <a:pt x="9796877" y="742895"/>
                  <a:pt x="9797378" y="822920"/>
                </a:cubicBezTo>
                <a:lnTo>
                  <a:pt x="9797378" y="822917"/>
                </a:lnTo>
                <a:cubicBezTo>
                  <a:pt x="9790759" y="920053"/>
                  <a:pt x="9723062" y="976502"/>
                  <a:pt x="9632791" y="987504"/>
                </a:cubicBezTo>
                <a:cubicBezTo>
                  <a:pt x="9373824" y="977078"/>
                  <a:pt x="9004308" y="1002594"/>
                  <a:pt x="8827961" y="987504"/>
                </a:cubicBezTo>
                <a:cubicBezTo>
                  <a:pt x="8651614" y="972415"/>
                  <a:pt x="8372856" y="1004947"/>
                  <a:pt x="8023131" y="987504"/>
                </a:cubicBezTo>
                <a:cubicBezTo>
                  <a:pt x="7673406" y="970062"/>
                  <a:pt x="7530108" y="971486"/>
                  <a:pt x="7384818" y="987504"/>
                </a:cubicBezTo>
                <a:cubicBezTo>
                  <a:pt x="7239528" y="1003522"/>
                  <a:pt x="6745427" y="950012"/>
                  <a:pt x="6579989" y="987504"/>
                </a:cubicBezTo>
                <a:cubicBezTo>
                  <a:pt x="6414551" y="1024996"/>
                  <a:pt x="6094117" y="967755"/>
                  <a:pt x="5830664" y="987504"/>
                </a:cubicBezTo>
                <a:cubicBezTo>
                  <a:pt x="5567211" y="1007253"/>
                  <a:pt x="5480366" y="961438"/>
                  <a:pt x="5247857" y="987504"/>
                </a:cubicBezTo>
                <a:cubicBezTo>
                  <a:pt x="5015348" y="1013570"/>
                  <a:pt x="4438229" y="1035843"/>
                  <a:pt x="4082241" y="987504"/>
                </a:cubicBezTo>
                <a:cubicBezTo>
                  <a:pt x="3951402" y="1000385"/>
                  <a:pt x="3742294" y="1000840"/>
                  <a:pt x="3445411" y="987504"/>
                </a:cubicBezTo>
                <a:cubicBezTo>
                  <a:pt x="3148528" y="974169"/>
                  <a:pt x="3051456" y="992524"/>
                  <a:pt x="2857569" y="987504"/>
                </a:cubicBezTo>
                <a:cubicBezTo>
                  <a:pt x="2663682" y="982484"/>
                  <a:pt x="2470533" y="959797"/>
                  <a:pt x="2269726" y="987504"/>
                </a:cubicBezTo>
                <a:cubicBezTo>
                  <a:pt x="2068919" y="1015211"/>
                  <a:pt x="1794463" y="965257"/>
                  <a:pt x="1632896" y="987504"/>
                </a:cubicBezTo>
                <a:lnTo>
                  <a:pt x="1632896" y="987504"/>
                </a:lnTo>
                <a:cubicBezTo>
                  <a:pt x="1504912" y="971868"/>
                  <a:pt x="1305692" y="1001781"/>
                  <a:pt x="1172826" y="987504"/>
                </a:cubicBezTo>
                <a:cubicBezTo>
                  <a:pt x="1039960" y="973228"/>
                  <a:pt x="880034" y="995410"/>
                  <a:pt x="727439" y="987504"/>
                </a:cubicBezTo>
                <a:cubicBezTo>
                  <a:pt x="574844" y="979598"/>
                  <a:pt x="361845" y="989101"/>
                  <a:pt x="164587" y="987504"/>
                </a:cubicBezTo>
                <a:cubicBezTo>
                  <a:pt x="74086" y="1006961"/>
                  <a:pt x="3121" y="925231"/>
                  <a:pt x="0" y="822917"/>
                </a:cubicBezTo>
                <a:lnTo>
                  <a:pt x="0" y="822920"/>
                </a:lnTo>
                <a:cubicBezTo>
                  <a:pt x="-2068" y="799985"/>
                  <a:pt x="3416" y="748372"/>
                  <a:pt x="0" y="726783"/>
                </a:cubicBezTo>
                <a:cubicBezTo>
                  <a:pt x="6580" y="687146"/>
                  <a:pt x="6354" y="632426"/>
                  <a:pt x="0" y="576044"/>
                </a:cubicBezTo>
                <a:cubicBezTo>
                  <a:pt x="6354" y="439309"/>
                  <a:pt x="-16750" y="257564"/>
                  <a:pt x="0" y="164587"/>
                </a:cubicBezTo>
                <a:close/>
              </a:path>
            </a:pathLst>
          </a:custGeom>
          <a:solidFill>
            <a:srgbClr val="FFFFC6"/>
          </a:solidFill>
          <a:ln w="12700">
            <a:solidFill>
              <a:srgbClr val="005189"/>
            </a:solidFill>
            <a:extLst>
              <a:ext uri="{C807C97D-BFC1-408E-A445-0C87EB9F89A2}">
                <ask:lineSketchStyleProps xmlns:ask="http://schemas.microsoft.com/office/drawing/2018/sketchyshapes" sd="1920441718">
                  <a:prstGeom prst="wedgeRoundRectCallout">
                    <a:avLst>
                      <a:gd name="adj1" fmla="val -40898"/>
                      <a:gd name="adj2" fmla="val 2359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NCBI Insights Blog:</a:t>
            </a:r>
          </a:p>
          <a:p>
            <a:r>
              <a:rPr lang="en-US" sz="2400">
                <a:solidFill>
                  <a:schemeClr val="tx1"/>
                </a:solidFill>
              </a:rPr>
              <a:t>https://ncbiinsights.ncbi.nlm.nih.gov/2020/06/18/new-blast-settings/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1A4A168E-F4A6-0C41-A9EF-9B0CADAC75B2}"/>
              </a:ext>
            </a:extLst>
          </p:cNvPr>
          <p:cNvSpPr/>
          <p:nvPr/>
        </p:nvSpPr>
        <p:spPr>
          <a:xfrm>
            <a:off x="1188672" y="4228559"/>
            <a:ext cx="9814654" cy="987504"/>
          </a:xfrm>
          <a:custGeom>
            <a:avLst/>
            <a:gdLst>
              <a:gd name="connsiteX0" fmla="*/ 0 w 9814654"/>
              <a:gd name="connsiteY0" fmla="*/ 164587 h 987504"/>
              <a:gd name="connsiteX1" fmla="*/ 164587 w 9814654"/>
              <a:gd name="connsiteY1" fmla="*/ 0 h 987504"/>
              <a:gd name="connsiteX2" fmla="*/ 610848 w 9814654"/>
              <a:gd name="connsiteY2" fmla="*/ 0 h 987504"/>
              <a:gd name="connsiteX3" fmla="*/ 1057108 w 9814654"/>
              <a:gd name="connsiteY3" fmla="*/ 0 h 987504"/>
              <a:gd name="connsiteX4" fmla="*/ 1635776 w 9814654"/>
              <a:gd name="connsiteY4" fmla="*/ 0 h 987504"/>
              <a:gd name="connsiteX5" fmla="*/ 1635776 w 9814654"/>
              <a:gd name="connsiteY5" fmla="*/ 0 h 987504"/>
              <a:gd name="connsiteX6" fmla="*/ 2200118 w 9814654"/>
              <a:gd name="connsiteY6" fmla="*/ 0 h 987504"/>
              <a:gd name="connsiteX7" fmla="*/ 2788998 w 9814654"/>
              <a:gd name="connsiteY7" fmla="*/ 0 h 987504"/>
              <a:gd name="connsiteX8" fmla="*/ 3402413 w 9814654"/>
              <a:gd name="connsiteY8" fmla="*/ 0 h 987504"/>
              <a:gd name="connsiteX9" fmla="*/ 4089439 w 9814654"/>
              <a:gd name="connsiteY9" fmla="*/ 0 h 987504"/>
              <a:gd name="connsiteX10" fmla="*/ 4895730 w 9814654"/>
              <a:gd name="connsiteY10" fmla="*/ 0 h 987504"/>
              <a:gd name="connsiteX11" fmla="*/ 5702021 w 9814654"/>
              <a:gd name="connsiteY11" fmla="*/ 0 h 987504"/>
              <a:gd name="connsiteX12" fmla="*/ 6397100 w 9814654"/>
              <a:gd name="connsiteY12" fmla="*/ 0 h 987504"/>
              <a:gd name="connsiteX13" fmla="*/ 7092178 w 9814654"/>
              <a:gd name="connsiteY13" fmla="*/ 0 h 987504"/>
              <a:gd name="connsiteX14" fmla="*/ 7898469 w 9814654"/>
              <a:gd name="connsiteY14" fmla="*/ 0 h 987504"/>
              <a:gd name="connsiteX15" fmla="*/ 8537941 w 9814654"/>
              <a:gd name="connsiteY15" fmla="*/ 0 h 987504"/>
              <a:gd name="connsiteX16" fmla="*/ 9650067 w 9814654"/>
              <a:gd name="connsiteY16" fmla="*/ 0 h 987504"/>
              <a:gd name="connsiteX17" fmla="*/ 9814654 w 9814654"/>
              <a:gd name="connsiteY17" fmla="*/ 164587 h 987504"/>
              <a:gd name="connsiteX18" fmla="*/ 9814654 w 9814654"/>
              <a:gd name="connsiteY18" fmla="*/ 576044 h 987504"/>
              <a:gd name="connsiteX19" fmla="*/ 9814654 w 9814654"/>
              <a:gd name="connsiteY19" fmla="*/ 576044 h 987504"/>
              <a:gd name="connsiteX20" fmla="*/ 9814654 w 9814654"/>
              <a:gd name="connsiteY20" fmla="*/ 822920 h 987504"/>
              <a:gd name="connsiteX21" fmla="*/ 9814654 w 9814654"/>
              <a:gd name="connsiteY21" fmla="*/ 822917 h 987504"/>
              <a:gd name="connsiteX22" fmla="*/ 9650067 w 9814654"/>
              <a:gd name="connsiteY22" fmla="*/ 987504 h 987504"/>
              <a:gd name="connsiteX23" fmla="*/ 8899382 w 9814654"/>
              <a:gd name="connsiteY23" fmla="*/ 987504 h 987504"/>
              <a:gd name="connsiteX24" fmla="*/ 8259910 w 9814654"/>
              <a:gd name="connsiteY24" fmla="*/ 987504 h 987504"/>
              <a:gd name="connsiteX25" fmla="*/ 7453619 w 9814654"/>
              <a:gd name="connsiteY25" fmla="*/ 987504 h 987504"/>
              <a:gd name="connsiteX26" fmla="*/ 6702934 w 9814654"/>
              <a:gd name="connsiteY26" fmla="*/ 987504 h 987504"/>
              <a:gd name="connsiteX27" fmla="*/ 6007856 w 9814654"/>
              <a:gd name="connsiteY27" fmla="*/ 987504 h 987504"/>
              <a:gd name="connsiteX28" fmla="*/ 5479596 w 9814654"/>
              <a:gd name="connsiteY28" fmla="*/ 987504 h 987504"/>
              <a:gd name="connsiteX29" fmla="*/ 4784518 w 9814654"/>
              <a:gd name="connsiteY29" fmla="*/ 987504 h 987504"/>
              <a:gd name="connsiteX30" fmla="*/ 4089439 w 9814654"/>
              <a:gd name="connsiteY30" fmla="*/ 987504 h 987504"/>
              <a:gd name="connsiteX31" fmla="*/ 3549633 w 9814654"/>
              <a:gd name="connsiteY31" fmla="*/ 987504 h 987504"/>
              <a:gd name="connsiteX32" fmla="*/ 2936217 w 9814654"/>
              <a:gd name="connsiteY32" fmla="*/ 987504 h 987504"/>
              <a:gd name="connsiteX33" fmla="*/ 2347338 w 9814654"/>
              <a:gd name="connsiteY33" fmla="*/ 987504 h 987504"/>
              <a:gd name="connsiteX34" fmla="*/ 1635776 w 9814654"/>
              <a:gd name="connsiteY34" fmla="*/ 987504 h 987504"/>
              <a:gd name="connsiteX35" fmla="*/ 1635776 w 9814654"/>
              <a:gd name="connsiteY35" fmla="*/ 987504 h 987504"/>
              <a:gd name="connsiteX36" fmla="*/ 1145380 w 9814654"/>
              <a:gd name="connsiteY36" fmla="*/ 987504 h 987504"/>
              <a:gd name="connsiteX37" fmla="*/ 625560 w 9814654"/>
              <a:gd name="connsiteY37" fmla="*/ 987504 h 987504"/>
              <a:gd name="connsiteX38" fmla="*/ 164587 w 9814654"/>
              <a:gd name="connsiteY38" fmla="*/ 987504 h 987504"/>
              <a:gd name="connsiteX39" fmla="*/ 0 w 9814654"/>
              <a:gd name="connsiteY39" fmla="*/ 822917 h 987504"/>
              <a:gd name="connsiteX40" fmla="*/ 0 w 9814654"/>
              <a:gd name="connsiteY40" fmla="*/ 822920 h 987504"/>
              <a:gd name="connsiteX41" fmla="*/ 0 w 9814654"/>
              <a:gd name="connsiteY41" fmla="*/ 726783 h 987504"/>
              <a:gd name="connsiteX42" fmla="*/ 0 w 9814654"/>
              <a:gd name="connsiteY42" fmla="*/ 576044 h 987504"/>
              <a:gd name="connsiteX43" fmla="*/ 0 w 9814654"/>
              <a:gd name="connsiteY43" fmla="*/ 164587 h 98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814654" h="987504" fill="none" extrusionOk="0">
                <a:moveTo>
                  <a:pt x="0" y="164587"/>
                </a:moveTo>
                <a:cubicBezTo>
                  <a:pt x="-931" y="91174"/>
                  <a:pt x="87210" y="-5376"/>
                  <a:pt x="164587" y="0"/>
                </a:cubicBezTo>
                <a:cubicBezTo>
                  <a:pt x="336744" y="-1842"/>
                  <a:pt x="434764" y="-8657"/>
                  <a:pt x="610848" y="0"/>
                </a:cubicBezTo>
                <a:cubicBezTo>
                  <a:pt x="786932" y="8657"/>
                  <a:pt x="923801" y="121"/>
                  <a:pt x="1057108" y="0"/>
                </a:cubicBezTo>
                <a:cubicBezTo>
                  <a:pt x="1190415" y="-121"/>
                  <a:pt x="1497417" y="-26513"/>
                  <a:pt x="1635776" y="0"/>
                </a:cubicBezTo>
                <a:lnTo>
                  <a:pt x="1635776" y="0"/>
                </a:lnTo>
                <a:cubicBezTo>
                  <a:pt x="1810406" y="1993"/>
                  <a:pt x="2046624" y="-23246"/>
                  <a:pt x="2200118" y="0"/>
                </a:cubicBezTo>
                <a:cubicBezTo>
                  <a:pt x="2353612" y="23246"/>
                  <a:pt x="2554510" y="5047"/>
                  <a:pt x="2788998" y="0"/>
                </a:cubicBezTo>
                <a:cubicBezTo>
                  <a:pt x="3023486" y="-5047"/>
                  <a:pt x="3194316" y="13183"/>
                  <a:pt x="3402413" y="0"/>
                </a:cubicBezTo>
                <a:cubicBezTo>
                  <a:pt x="3610510" y="-13183"/>
                  <a:pt x="3809978" y="-31005"/>
                  <a:pt x="4089439" y="0"/>
                </a:cubicBezTo>
                <a:cubicBezTo>
                  <a:pt x="4326959" y="-39105"/>
                  <a:pt x="4545465" y="22263"/>
                  <a:pt x="4895730" y="0"/>
                </a:cubicBezTo>
                <a:cubicBezTo>
                  <a:pt x="5245995" y="-22263"/>
                  <a:pt x="5507997" y="19776"/>
                  <a:pt x="5702021" y="0"/>
                </a:cubicBezTo>
                <a:cubicBezTo>
                  <a:pt x="5896045" y="-19776"/>
                  <a:pt x="6169237" y="19562"/>
                  <a:pt x="6397100" y="0"/>
                </a:cubicBezTo>
                <a:cubicBezTo>
                  <a:pt x="6624963" y="-19562"/>
                  <a:pt x="6893622" y="10668"/>
                  <a:pt x="7092178" y="0"/>
                </a:cubicBezTo>
                <a:cubicBezTo>
                  <a:pt x="7290734" y="-10668"/>
                  <a:pt x="7623840" y="-34087"/>
                  <a:pt x="7898469" y="0"/>
                </a:cubicBezTo>
                <a:cubicBezTo>
                  <a:pt x="8173098" y="34087"/>
                  <a:pt x="8333287" y="24023"/>
                  <a:pt x="8537941" y="0"/>
                </a:cubicBezTo>
                <a:cubicBezTo>
                  <a:pt x="8742595" y="-24023"/>
                  <a:pt x="9119621" y="-10763"/>
                  <a:pt x="9650067" y="0"/>
                </a:cubicBezTo>
                <a:cubicBezTo>
                  <a:pt x="9748878" y="19336"/>
                  <a:pt x="9802933" y="91273"/>
                  <a:pt x="9814654" y="164587"/>
                </a:cubicBezTo>
                <a:cubicBezTo>
                  <a:pt x="9816168" y="250946"/>
                  <a:pt x="9808174" y="412557"/>
                  <a:pt x="9814654" y="576044"/>
                </a:cubicBezTo>
                <a:lnTo>
                  <a:pt x="9814654" y="576044"/>
                </a:lnTo>
                <a:cubicBezTo>
                  <a:pt x="9813131" y="680174"/>
                  <a:pt x="9805507" y="762415"/>
                  <a:pt x="9814654" y="822920"/>
                </a:cubicBezTo>
                <a:lnTo>
                  <a:pt x="9814654" y="822917"/>
                </a:lnTo>
                <a:cubicBezTo>
                  <a:pt x="9824896" y="902517"/>
                  <a:pt x="9729200" y="978970"/>
                  <a:pt x="9650067" y="987504"/>
                </a:cubicBezTo>
                <a:cubicBezTo>
                  <a:pt x="9317449" y="981757"/>
                  <a:pt x="9077871" y="956943"/>
                  <a:pt x="8899382" y="987504"/>
                </a:cubicBezTo>
                <a:cubicBezTo>
                  <a:pt x="8720894" y="1018065"/>
                  <a:pt x="8540806" y="973090"/>
                  <a:pt x="8259910" y="987504"/>
                </a:cubicBezTo>
                <a:cubicBezTo>
                  <a:pt x="7979014" y="1001918"/>
                  <a:pt x="7835672" y="1011246"/>
                  <a:pt x="7453619" y="987504"/>
                </a:cubicBezTo>
                <a:cubicBezTo>
                  <a:pt x="7071566" y="963762"/>
                  <a:pt x="6957112" y="995631"/>
                  <a:pt x="6702934" y="987504"/>
                </a:cubicBezTo>
                <a:cubicBezTo>
                  <a:pt x="6448757" y="979377"/>
                  <a:pt x="6241712" y="955607"/>
                  <a:pt x="6007856" y="987504"/>
                </a:cubicBezTo>
                <a:cubicBezTo>
                  <a:pt x="5774000" y="1019401"/>
                  <a:pt x="5639819" y="963508"/>
                  <a:pt x="5479596" y="987504"/>
                </a:cubicBezTo>
                <a:cubicBezTo>
                  <a:pt x="5319373" y="1011500"/>
                  <a:pt x="5105270" y="964988"/>
                  <a:pt x="4784518" y="987504"/>
                </a:cubicBezTo>
                <a:cubicBezTo>
                  <a:pt x="4463766" y="1010020"/>
                  <a:pt x="4306896" y="975850"/>
                  <a:pt x="4089439" y="987504"/>
                </a:cubicBezTo>
                <a:cubicBezTo>
                  <a:pt x="3904302" y="982061"/>
                  <a:pt x="3714047" y="1006585"/>
                  <a:pt x="3549633" y="987504"/>
                </a:cubicBezTo>
                <a:cubicBezTo>
                  <a:pt x="3385219" y="968423"/>
                  <a:pt x="3162355" y="997121"/>
                  <a:pt x="2936217" y="987504"/>
                </a:cubicBezTo>
                <a:cubicBezTo>
                  <a:pt x="2710079" y="977887"/>
                  <a:pt x="2550239" y="1008917"/>
                  <a:pt x="2347338" y="987504"/>
                </a:cubicBezTo>
                <a:cubicBezTo>
                  <a:pt x="2144437" y="966091"/>
                  <a:pt x="1781050" y="1016367"/>
                  <a:pt x="1635776" y="987504"/>
                </a:cubicBezTo>
                <a:lnTo>
                  <a:pt x="1635776" y="987504"/>
                </a:lnTo>
                <a:cubicBezTo>
                  <a:pt x="1482409" y="1009583"/>
                  <a:pt x="1263960" y="998152"/>
                  <a:pt x="1145380" y="987504"/>
                </a:cubicBezTo>
                <a:cubicBezTo>
                  <a:pt x="1026800" y="976856"/>
                  <a:pt x="833326" y="1001638"/>
                  <a:pt x="625560" y="987504"/>
                </a:cubicBezTo>
                <a:cubicBezTo>
                  <a:pt x="417794" y="973370"/>
                  <a:pt x="290149" y="998644"/>
                  <a:pt x="164587" y="987504"/>
                </a:cubicBezTo>
                <a:cubicBezTo>
                  <a:pt x="79855" y="998923"/>
                  <a:pt x="9170" y="919008"/>
                  <a:pt x="0" y="822917"/>
                </a:cubicBezTo>
                <a:lnTo>
                  <a:pt x="0" y="822920"/>
                </a:lnTo>
                <a:cubicBezTo>
                  <a:pt x="-393" y="789565"/>
                  <a:pt x="-2964" y="758328"/>
                  <a:pt x="0" y="726783"/>
                </a:cubicBezTo>
                <a:cubicBezTo>
                  <a:pt x="-4801" y="682228"/>
                  <a:pt x="-1619" y="641446"/>
                  <a:pt x="0" y="576044"/>
                </a:cubicBezTo>
                <a:cubicBezTo>
                  <a:pt x="7152" y="418348"/>
                  <a:pt x="1889" y="346511"/>
                  <a:pt x="0" y="164587"/>
                </a:cubicBezTo>
                <a:close/>
              </a:path>
              <a:path w="9814654" h="987504" stroke="0" extrusionOk="0">
                <a:moveTo>
                  <a:pt x="0" y="164587"/>
                </a:moveTo>
                <a:cubicBezTo>
                  <a:pt x="11034" y="65792"/>
                  <a:pt x="72507" y="18213"/>
                  <a:pt x="164587" y="0"/>
                </a:cubicBezTo>
                <a:cubicBezTo>
                  <a:pt x="284593" y="15679"/>
                  <a:pt x="449808" y="17018"/>
                  <a:pt x="640271" y="0"/>
                </a:cubicBezTo>
                <a:cubicBezTo>
                  <a:pt x="830734" y="-17018"/>
                  <a:pt x="1010622" y="-20087"/>
                  <a:pt x="1145380" y="0"/>
                </a:cubicBezTo>
                <a:cubicBezTo>
                  <a:pt x="1280138" y="20087"/>
                  <a:pt x="1521500" y="2906"/>
                  <a:pt x="1635776" y="0"/>
                </a:cubicBezTo>
                <a:lnTo>
                  <a:pt x="1635776" y="0"/>
                </a:lnTo>
                <a:cubicBezTo>
                  <a:pt x="1881628" y="18930"/>
                  <a:pt x="1951033" y="-24530"/>
                  <a:pt x="2175582" y="0"/>
                </a:cubicBezTo>
                <a:cubicBezTo>
                  <a:pt x="2400131" y="24530"/>
                  <a:pt x="2601974" y="4153"/>
                  <a:pt x="2715388" y="0"/>
                </a:cubicBezTo>
                <a:cubicBezTo>
                  <a:pt x="2828802" y="-4153"/>
                  <a:pt x="3115825" y="19986"/>
                  <a:pt x="3377877" y="0"/>
                </a:cubicBezTo>
                <a:cubicBezTo>
                  <a:pt x="3639929" y="-19986"/>
                  <a:pt x="3786270" y="9331"/>
                  <a:pt x="4089439" y="0"/>
                </a:cubicBezTo>
                <a:cubicBezTo>
                  <a:pt x="4301185" y="37391"/>
                  <a:pt x="4497749" y="18968"/>
                  <a:pt x="4840124" y="0"/>
                </a:cubicBezTo>
                <a:cubicBezTo>
                  <a:pt x="5182499" y="-18968"/>
                  <a:pt x="5271815" y="-16617"/>
                  <a:pt x="5479596" y="0"/>
                </a:cubicBezTo>
                <a:cubicBezTo>
                  <a:pt x="5687377" y="16617"/>
                  <a:pt x="5811797" y="-7283"/>
                  <a:pt x="6063462" y="0"/>
                </a:cubicBezTo>
                <a:cubicBezTo>
                  <a:pt x="6315127" y="7283"/>
                  <a:pt x="6479533" y="-22108"/>
                  <a:pt x="6702934" y="0"/>
                </a:cubicBezTo>
                <a:cubicBezTo>
                  <a:pt x="6926335" y="22108"/>
                  <a:pt x="7141998" y="-28193"/>
                  <a:pt x="7453619" y="0"/>
                </a:cubicBezTo>
                <a:cubicBezTo>
                  <a:pt x="7765241" y="28193"/>
                  <a:pt x="7871074" y="-20603"/>
                  <a:pt x="8093091" y="0"/>
                </a:cubicBezTo>
                <a:cubicBezTo>
                  <a:pt x="8315108" y="20603"/>
                  <a:pt x="8438711" y="-10974"/>
                  <a:pt x="8676957" y="0"/>
                </a:cubicBezTo>
                <a:cubicBezTo>
                  <a:pt x="8915203" y="10974"/>
                  <a:pt x="9371574" y="7972"/>
                  <a:pt x="9650067" y="0"/>
                </a:cubicBezTo>
                <a:cubicBezTo>
                  <a:pt x="9760703" y="-6952"/>
                  <a:pt x="9804627" y="57662"/>
                  <a:pt x="9814654" y="164587"/>
                </a:cubicBezTo>
                <a:cubicBezTo>
                  <a:pt x="9829407" y="352989"/>
                  <a:pt x="9795579" y="394726"/>
                  <a:pt x="9814654" y="576044"/>
                </a:cubicBezTo>
                <a:lnTo>
                  <a:pt x="9814654" y="576044"/>
                </a:lnTo>
                <a:cubicBezTo>
                  <a:pt x="9819602" y="660056"/>
                  <a:pt x="9814153" y="742895"/>
                  <a:pt x="9814654" y="822920"/>
                </a:cubicBezTo>
                <a:lnTo>
                  <a:pt x="9814654" y="822917"/>
                </a:lnTo>
                <a:cubicBezTo>
                  <a:pt x="9808035" y="920053"/>
                  <a:pt x="9740338" y="976502"/>
                  <a:pt x="9650067" y="987504"/>
                </a:cubicBezTo>
                <a:cubicBezTo>
                  <a:pt x="9275256" y="1008430"/>
                  <a:pt x="9017839" y="973718"/>
                  <a:pt x="8843776" y="987504"/>
                </a:cubicBezTo>
                <a:cubicBezTo>
                  <a:pt x="8669713" y="1001290"/>
                  <a:pt x="8341711" y="951198"/>
                  <a:pt x="8037485" y="987504"/>
                </a:cubicBezTo>
                <a:cubicBezTo>
                  <a:pt x="7733259" y="1023810"/>
                  <a:pt x="7605885" y="1013426"/>
                  <a:pt x="7398013" y="987504"/>
                </a:cubicBezTo>
                <a:cubicBezTo>
                  <a:pt x="7190141" y="961582"/>
                  <a:pt x="6779153" y="949365"/>
                  <a:pt x="6591722" y="987504"/>
                </a:cubicBezTo>
                <a:cubicBezTo>
                  <a:pt x="6404291" y="1025643"/>
                  <a:pt x="6038069" y="974804"/>
                  <a:pt x="5841037" y="987504"/>
                </a:cubicBezTo>
                <a:cubicBezTo>
                  <a:pt x="5644006" y="1000204"/>
                  <a:pt x="5529120" y="1008645"/>
                  <a:pt x="5257171" y="987504"/>
                </a:cubicBezTo>
                <a:cubicBezTo>
                  <a:pt x="4985222" y="966363"/>
                  <a:pt x="4646257" y="984575"/>
                  <a:pt x="4089439" y="987504"/>
                </a:cubicBezTo>
                <a:cubicBezTo>
                  <a:pt x="3947962" y="974624"/>
                  <a:pt x="3692504" y="981799"/>
                  <a:pt x="3451487" y="987504"/>
                </a:cubicBezTo>
                <a:cubicBezTo>
                  <a:pt x="3210470" y="993209"/>
                  <a:pt x="3082442" y="970336"/>
                  <a:pt x="2862608" y="987504"/>
                </a:cubicBezTo>
                <a:cubicBezTo>
                  <a:pt x="2642774" y="1004672"/>
                  <a:pt x="2413271" y="980344"/>
                  <a:pt x="2273728" y="987504"/>
                </a:cubicBezTo>
                <a:cubicBezTo>
                  <a:pt x="2134185" y="994664"/>
                  <a:pt x="1824339" y="956328"/>
                  <a:pt x="1635776" y="987504"/>
                </a:cubicBezTo>
                <a:lnTo>
                  <a:pt x="1635776" y="987504"/>
                </a:lnTo>
                <a:cubicBezTo>
                  <a:pt x="1439419" y="985166"/>
                  <a:pt x="1293535" y="1003739"/>
                  <a:pt x="1174803" y="987504"/>
                </a:cubicBezTo>
                <a:cubicBezTo>
                  <a:pt x="1056071" y="971269"/>
                  <a:pt x="856630" y="973627"/>
                  <a:pt x="728543" y="987504"/>
                </a:cubicBezTo>
                <a:cubicBezTo>
                  <a:pt x="600456" y="1001381"/>
                  <a:pt x="356715" y="980767"/>
                  <a:pt x="164587" y="987504"/>
                </a:cubicBezTo>
                <a:cubicBezTo>
                  <a:pt x="74086" y="1006961"/>
                  <a:pt x="3121" y="925231"/>
                  <a:pt x="0" y="822917"/>
                </a:cubicBezTo>
                <a:lnTo>
                  <a:pt x="0" y="822920"/>
                </a:lnTo>
                <a:cubicBezTo>
                  <a:pt x="-2068" y="799985"/>
                  <a:pt x="3416" y="748372"/>
                  <a:pt x="0" y="726783"/>
                </a:cubicBezTo>
                <a:cubicBezTo>
                  <a:pt x="6580" y="687146"/>
                  <a:pt x="6354" y="632426"/>
                  <a:pt x="0" y="576044"/>
                </a:cubicBezTo>
                <a:cubicBezTo>
                  <a:pt x="6354" y="439309"/>
                  <a:pt x="-16750" y="257564"/>
                  <a:pt x="0" y="164587"/>
                </a:cubicBezTo>
                <a:close/>
              </a:path>
            </a:pathLst>
          </a:custGeom>
          <a:solidFill>
            <a:srgbClr val="FFFFC6"/>
          </a:solidFill>
          <a:ln w="12700">
            <a:solidFill>
              <a:srgbClr val="005189"/>
            </a:solidFill>
            <a:extLst>
              <a:ext uri="{C807C97D-BFC1-408E-A445-0C87EB9F89A2}">
                <ask:lineSketchStyleProps xmlns:ask="http://schemas.microsoft.com/office/drawing/2018/sketchyshapes" sd="1920441718">
                  <a:prstGeom prst="wedgeRoundRectCallout">
                    <a:avLst>
                      <a:gd name="adj1" fmla="val -40898"/>
                      <a:gd name="adj2" fmla="val 2359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BLAST News:</a:t>
            </a:r>
          </a:p>
          <a:p>
            <a:r>
              <a:rPr lang="en-US" sz="2400"/>
              <a:t>https://blast.ncbi.nlm.nih.gov/Blast.cgi?CMD=Web&amp;PAGE_TYPE=BlastNews</a:t>
            </a:r>
          </a:p>
        </p:txBody>
      </p:sp>
    </p:spTree>
    <p:extLst>
      <p:ext uri="{BB962C8B-B14F-4D97-AF65-F5344CB8AC3E}">
        <p14:creationId xmlns:p14="http://schemas.microsoft.com/office/powerpoint/2010/main" val="352700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F4DEE4D-2AE9-9B49-8A5A-E2341C2DC9EE}"/>
              </a:ext>
            </a:extLst>
          </p:cNvPr>
          <p:cNvSpPr/>
          <p:nvPr/>
        </p:nvSpPr>
        <p:spPr>
          <a:xfrm>
            <a:off x="697400" y="6288059"/>
            <a:ext cx="2726284" cy="556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Error Messages</a:t>
            </a:r>
          </a:p>
        </p:txBody>
      </p:sp>
      <p:pic>
        <p:nvPicPr>
          <p:cNvPr id="3" name="Picture 2" descr="&quot;CPU usage limit was exceeded&quot; error message.">
            <a:extLst>
              <a:ext uri="{FF2B5EF4-FFF2-40B4-BE49-F238E27FC236}">
                <a16:creationId xmlns:a16="http://schemas.microsoft.com/office/drawing/2014/main" id="{9DF81535-4FAA-0D4C-A1F0-D0F1AA6F0D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28963"/>
            <a:ext cx="12192000" cy="1696065"/>
          </a:xfrm>
          <a:prstGeom prst="rect">
            <a:avLst/>
          </a:prstGeom>
        </p:spPr>
      </p:pic>
      <p:pic>
        <p:nvPicPr>
          <p:cNvPr id="4" name="Picture 3" descr="&quot;Process size limit exceeded&quot; error message.">
            <a:extLst>
              <a:ext uri="{FF2B5EF4-FFF2-40B4-BE49-F238E27FC236}">
                <a16:creationId xmlns:a16="http://schemas.microsoft.com/office/drawing/2014/main" id="{4B28CAA6-C789-954A-B496-A844027FA7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46726"/>
            <a:ext cx="12192000" cy="1146827"/>
          </a:xfrm>
          <a:prstGeom prst="rect">
            <a:avLst/>
          </a:prstGeom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BA44865D-D6C1-5845-9FFE-987F45154D9E}"/>
              </a:ext>
            </a:extLst>
          </p:cNvPr>
          <p:cNvSpPr/>
          <p:nvPr/>
        </p:nvSpPr>
        <p:spPr>
          <a:xfrm>
            <a:off x="3757672" y="1401687"/>
            <a:ext cx="4676654" cy="582217"/>
          </a:xfrm>
          <a:custGeom>
            <a:avLst/>
            <a:gdLst>
              <a:gd name="connsiteX0" fmla="*/ 0 w 4676654"/>
              <a:gd name="connsiteY0" fmla="*/ 97038 h 582217"/>
              <a:gd name="connsiteX1" fmla="*/ 97038 w 4676654"/>
              <a:gd name="connsiteY1" fmla="*/ 0 h 582217"/>
              <a:gd name="connsiteX2" fmla="*/ 779442 w 4676654"/>
              <a:gd name="connsiteY2" fmla="*/ 0 h 582217"/>
              <a:gd name="connsiteX3" fmla="*/ 779442 w 4676654"/>
              <a:gd name="connsiteY3" fmla="*/ 0 h 582217"/>
              <a:gd name="connsiteX4" fmla="*/ 1340641 w 4676654"/>
              <a:gd name="connsiteY4" fmla="*/ 0 h 582217"/>
              <a:gd name="connsiteX5" fmla="*/ 1948606 w 4676654"/>
              <a:gd name="connsiteY5" fmla="*/ 0 h 582217"/>
              <a:gd name="connsiteX6" fmla="*/ 2658979 w 4676654"/>
              <a:gd name="connsiteY6" fmla="*/ 0 h 582217"/>
              <a:gd name="connsiteX7" fmla="*/ 3264111 w 4676654"/>
              <a:gd name="connsiteY7" fmla="*/ 0 h 582217"/>
              <a:gd name="connsiteX8" fmla="*/ 3842933 w 4676654"/>
              <a:gd name="connsiteY8" fmla="*/ 0 h 582217"/>
              <a:gd name="connsiteX9" fmla="*/ 4579616 w 4676654"/>
              <a:gd name="connsiteY9" fmla="*/ 0 h 582217"/>
              <a:gd name="connsiteX10" fmla="*/ 4676654 w 4676654"/>
              <a:gd name="connsiteY10" fmla="*/ 97038 h 582217"/>
              <a:gd name="connsiteX11" fmla="*/ 4676654 w 4676654"/>
              <a:gd name="connsiteY11" fmla="*/ 339627 h 582217"/>
              <a:gd name="connsiteX12" fmla="*/ 4676654 w 4676654"/>
              <a:gd name="connsiteY12" fmla="*/ 339627 h 582217"/>
              <a:gd name="connsiteX13" fmla="*/ 4676654 w 4676654"/>
              <a:gd name="connsiteY13" fmla="*/ 485181 h 582217"/>
              <a:gd name="connsiteX14" fmla="*/ 4676654 w 4676654"/>
              <a:gd name="connsiteY14" fmla="*/ 485179 h 582217"/>
              <a:gd name="connsiteX15" fmla="*/ 4579616 w 4676654"/>
              <a:gd name="connsiteY15" fmla="*/ 582217 h 582217"/>
              <a:gd name="connsiteX16" fmla="*/ 3895553 w 4676654"/>
              <a:gd name="connsiteY16" fmla="*/ 582217 h 582217"/>
              <a:gd name="connsiteX17" fmla="*/ 3237801 w 4676654"/>
              <a:gd name="connsiteY17" fmla="*/ 582217 h 582217"/>
              <a:gd name="connsiteX18" fmla="*/ 2606359 w 4676654"/>
              <a:gd name="connsiteY18" fmla="*/ 582217 h 582217"/>
              <a:gd name="connsiteX19" fmla="*/ 1948606 w 4676654"/>
              <a:gd name="connsiteY19" fmla="*/ 582217 h 582217"/>
              <a:gd name="connsiteX20" fmla="*/ 1364024 w 4676654"/>
              <a:gd name="connsiteY20" fmla="*/ 582217 h 582217"/>
              <a:gd name="connsiteX21" fmla="*/ 779442 w 4676654"/>
              <a:gd name="connsiteY21" fmla="*/ 582217 h 582217"/>
              <a:gd name="connsiteX22" fmla="*/ 779442 w 4676654"/>
              <a:gd name="connsiteY22" fmla="*/ 582217 h 582217"/>
              <a:gd name="connsiteX23" fmla="*/ 97038 w 4676654"/>
              <a:gd name="connsiteY23" fmla="*/ 582217 h 582217"/>
              <a:gd name="connsiteX24" fmla="*/ 0 w 4676654"/>
              <a:gd name="connsiteY24" fmla="*/ 485179 h 582217"/>
              <a:gd name="connsiteX25" fmla="*/ 0 w 4676654"/>
              <a:gd name="connsiteY25" fmla="*/ 485181 h 582217"/>
              <a:gd name="connsiteX26" fmla="*/ 0 w 4676654"/>
              <a:gd name="connsiteY26" fmla="*/ 446723 h 582217"/>
              <a:gd name="connsiteX27" fmla="*/ 0 w 4676654"/>
              <a:gd name="connsiteY27" fmla="*/ 339627 h 582217"/>
              <a:gd name="connsiteX28" fmla="*/ 0 w 4676654"/>
              <a:gd name="connsiteY28" fmla="*/ 97038 h 5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676654" h="582217" fill="none" extrusionOk="0">
                <a:moveTo>
                  <a:pt x="0" y="97038"/>
                </a:moveTo>
                <a:cubicBezTo>
                  <a:pt x="985" y="44256"/>
                  <a:pt x="36858" y="-2256"/>
                  <a:pt x="97038" y="0"/>
                </a:cubicBezTo>
                <a:cubicBezTo>
                  <a:pt x="254571" y="13803"/>
                  <a:pt x="552213" y="32778"/>
                  <a:pt x="779442" y="0"/>
                </a:cubicBezTo>
                <a:lnTo>
                  <a:pt x="779442" y="0"/>
                </a:lnTo>
                <a:cubicBezTo>
                  <a:pt x="1014605" y="6636"/>
                  <a:pt x="1069351" y="21300"/>
                  <a:pt x="1340641" y="0"/>
                </a:cubicBezTo>
                <a:cubicBezTo>
                  <a:pt x="1611931" y="-21300"/>
                  <a:pt x="1764635" y="-26821"/>
                  <a:pt x="1948606" y="0"/>
                </a:cubicBezTo>
                <a:cubicBezTo>
                  <a:pt x="2291058" y="-23809"/>
                  <a:pt x="2437686" y="25832"/>
                  <a:pt x="2658979" y="0"/>
                </a:cubicBezTo>
                <a:cubicBezTo>
                  <a:pt x="2880272" y="-25832"/>
                  <a:pt x="3065118" y="5814"/>
                  <a:pt x="3264111" y="0"/>
                </a:cubicBezTo>
                <a:cubicBezTo>
                  <a:pt x="3463104" y="-5814"/>
                  <a:pt x="3667265" y="1009"/>
                  <a:pt x="3842933" y="0"/>
                </a:cubicBezTo>
                <a:cubicBezTo>
                  <a:pt x="4018601" y="-1009"/>
                  <a:pt x="4346835" y="-28164"/>
                  <a:pt x="4579616" y="0"/>
                </a:cubicBezTo>
                <a:cubicBezTo>
                  <a:pt x="4636296" y="7546"/>
                  <a:pt x="4683537" y="50254"/>
                  <a:pt x="4676654" y="97038"/>
                </a:cubicBezTo>
                <a:cubicBezTo>
                  <a:pt x="4674273" y="154145"/>
                  <a:pt x="4685757" y="257597"/>
                  <a:pt x="4676654" y="339627"/>
                </a:cubicBezTo>
                <a:lnTo>
                  <a:pt x="4676654" y="339627"/>
                </a:lnTo>
                <a:cubicBezTo>
                  <a:pt x="4676629" y="410196"/>
                  <a:pt x="4682099" y="442220"/>
                  <a:pt x="4676654" y="485181"/>
                </a:cubicBezTo>
                <a:lnTo>
                  <a:pt x="4676654" y="485179"/>
                </a:lnTo>
                <a:cubicBezTo>
                  <a:pt x="4664833" y="544266"/>
                  <a:pt x="4633461" y="586001"/>
                  <a:pt x="4579616" y="582217"/>
                </a:cubicBezTo>
                <a:cubicBezTo>
                  <a:pt x="4432197" y="611054"/>
                  <a:pt x="4087707" y="572993"/>
                  <a:pt x="3895553" y="582217"/>
                </a:cubicBezTo>
                <a:cubicBezTo>
                  <a:pt x="3703399" y="591441"/>
                  <a:pt x="3564529" y="569495"/>
                  <a:pt x="3237801" y="582217"/>
                </a:cubicBezTo>
                <a:cubicBezTo>
                  <a:pt x="2911073" y="594939"/>
                  <a:pt x="2857805" y="580203"/>
                  <a:pt x="2606359" y="582217"/>
                </a:cubicBezTo>
                <a:cubicBezTo>
                  <a:pt x="2354913" y="584231"/>
                  <a:pt x="2240042" y="614733"/>
                  <a:pt x="1948606" y="582217"/>
                </a:cubicBezTo>
                <a:cubicBezTo>
                  <a:pt x="1714471" y="579943"/>
                  <a:pt x="1609714" y="558494"/>
                  <a:pt x="1364024" y="582217"/>
                </a:cubicBezTo>
                <a:cubicBezTo>
                  <a:pt x="1118334" y="605940"/>
                  <a:pt x="922576" y="594590"/>
                  <a:pt x="779442" y="582217"/>
                </a:cubicBezTo>
                <a:lnTo>
                  <a:pt x="779442" y="582217"/>
                </a:lnTo>
                <a:cubicBezTo>
                  <a:pt x="496999" y="567805"/>
                  <a:pt x="294890" y="614832"/>
                  <a:pt x="97038" y="582217"/>
                </a:cubicBezTo>
                <a:cubicBezTo>
                  <a:pt x="47959" y="591849"/>
                  <a:pt x="-339" y="540159"/>
                  <a:pt x="0" y="485179"/>
                </a:cubicBezTo>
                <a:lnTo>
                  <a:pt x="0" y="485181"/>
                </a:lnTo>
                <a:cubicBezTo>
                  <a:pt x="1527" y="472540"/>
                  <a:pt x="-1040" y="459951"/>
                  <a:pt x="0" y="446723"/>
                </a:cubicBezTo>
                <a:cubicBezTo>
                  <a:pt x="-383" y="398427"/>
                  <a:pt x="-1748" y="373438"/>
                  <a:pt x="0" y="339627"/>
                </a:cubicBezTo>
                <a:cubicBezTo>
                  <a:pt x="-10270" y="246752"/>
                  <a:pt x="-3355" y="150087"/>
                  <a:pt x="0" y="97038"/>
                </a:cubicBezTo>
                <a:close/>
              </a:path>
              <a:path w="4676654" h="582217" stroke="0" extrusionOk="0">
                <a:moveTo>
                  <a:pt x="0" y="97038"/>
                </a:moveTo>
                <a:cubicBezTo>
                  <a:pt x="-2314" y="42018"/>
                  <a:pt x="39812" y="1363"/>
                  <a:pt x="97038" y="0"/>
                </a:cubicBezTo>
                <a:cubicBezTo>
                  <a:pt x="335292" y="13461"/>
                  <a:pt x="471660" y="-13858"/>
                  <a:pt x="779442" y="0"/>
                </a:cubicBezTo>
                <a:lnTo>
                  <a:pt x="779442" y="0"/>
                </a:lnTo>
                <a:cubicBezTo>
                  <a:pt x="945837" y="16141"/>
                  <a:pt x="1135484" y="5415"/>
                  <a:pt x="1352332" y="0"/>
                </a:cubicBezTo>
                <a:cubicBezTo>
                  <a:pt x="1569180" y="-5415"/>
                  <a:pt x="1783800" y="-12241"/>
                  <a:pt x="1948606" y="0"/>
                </a:cubicBezTo>
                <a:cubicBezTo>
                  <a:pt x="2221867" y="1502"/>
                  <a:pt x="2451277" y="31404"/>
                  <a:pt x="2658979" y="0"/>
                </a:cubicBezTo>
                <a:cubicBezTo>
                  <a:pt x="2866681" y="-31404"/>
                  <a:pt x="3028659" y="23538"/>
                  <a:pt x="3316731" y="0"/>
                </a:cubicBezTo>
                <a:cubicBezTo>
                  <a:pt x="3604803" y="-23538"/>
                  <a:pt x="3776740" y="6657"/>
                  <a:pt x="3974484" y="0"/>
                </a:cubicBezTo>
                <a:cubicBezTo>
                  <a:pt x="4172228" y="-6657"/>
                  <a:pt x="4379691" y="-240"/>
                  <a:pt x="4579616" y="0"/>
                </a:cubicBezTo>
                <a:cubicBezTo>
                  <a:pt x="4634954" y="12078"/>
                  <a:pt x="4671472" y="43149"/>
                  <a:pt x="4676654" y="97038"/>
                </a:cubicBezTo>
                <a:cubicBezTo>
                  <a:pt x="4687630" y="172700"/>
                  <a:pt x="4686307" y="233584"/>
                  <a:pt x="4676654" y="339627"/>
                </a:cubicBezTo>
                <a:lnTo>
                  <a:pt x="4676654" y="339627"/>
                </a:lnTo>
                <a:cubicBezTo>
                  <a:pt x="4671770" y="406447"/>
                  <a:pt x="4683257" y="423551"/>
                  <a:pt x="4676654" y="485181"/>
                </a:cubicBezTo>
                <a:lnTo>
                  <a:pt x="4676654" y="485179"/>
                </a:lnTo>
                <a:cubicBezTo>
                  <a:pt x="4679574" y="535147"/>
                  <a:pt x="4628291" y="580316"/>
                  <a:pt x="4579616" y="582217"/>
                </a:cubicBezTo>
                <a:cubicBezTo>
                  <a:pt x="4408186" y="591636"/>
                  <a:pt x="4057495" y="570320"/>
                  <a:pt x="3921864" y="582217"/>
                </a:cubicBezTo>
                <a:cubicBezTo>
                  <a:pt x="3786233" y="594114"/>
                  <a:pt x="3461583" y="574938"/>
                  <a:pt x="3211491" y="582217"/>
                </a:cubicBezTo>
                <a:cubicBezTo>
                  <a:pt x="2961399" y="589496"/>
                  <a:pt x="2842555" y="572189"/>
                  <a:pt x="2553738" y="582217"/>
                </a:cubicBezTo>
                <a:cubicBezTo>
                  <a:pt x="2264921" y="592245"/>
                  <a:pt x="2074593" y="585142"/>
                  <a:pt x="1948606" y="582217"/>
                </a:cubicBezTo>
                <a:cubicBezTo>
                  <a:pt x="1728623" y="576960"/>
                  <a:pt x="1568352" y="570362"/>
                  <a:pt x="1387407" y="582217"/>
                </a:cubicBezTo>
                <a:cubicBezTo>
                  <a:pt x="1206462" y="594072"/>
                  <a:pt x="929438" y="559384"/>
                  <a:pt x="779442" y="582217"/>
                </a:cubicBezTo>
                <a:lnTo>
                  <a:pt x="779442" y="582217"/>
                </a:lnTo>
                <a:cubicBezTo>
                  <a:pt x="577959" y="558205"/>
                  <a:pt x="355517" y="612270"/>
                  <a:pt x="97038" y="582217"/>
                </a:cubicBezTo>
                <a:cubicBezTo>
                  <a:pt x="45067" y="572939"/>
                  <a:pt x="-4317" y="538528"/>
                  <a:pt x="0" y="485179"/>
                </a:cubicBezTo>
                <a:lnTo>
                  <a:pt x="0" y="485181"/>
                </a:lnTo>
                <a:cubicBezTo>
                  <a:pt x="1465" y="473460"/>
                  <a:pt x="-190" y="463400"/>
                  <a:pt x="0" y="446723"/>
                </a:cubicBezTo>
                <a:cubicBezTo>
                  <a:pt x="-4871" y="424962"/>
                  <a:pt x="4843" y="377399"/>
                  <a:pt x="0" y="339627"/>
                </a:cubicBezTo>
                <a:cubicBezTo>
                  <a:pt x="10871" y="267543"/>
                  <a:pt x="-10984" y="211375"/>
                  <a:pt x="0" y="97038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45548"/>
                      <a:gd name="adj2" fmla="val 2672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CPU Usage limit exceeded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4D4672F7-F9D6-1A42-B43E-5907EFC03C00}"/>
              </a:ext>
            </a:extLst>
          </p:cNvPr>
          <p:cNvSpPr/>
          <p:nvPr/>
        </p:nvSpPr>
        <p:spPr>
          <a:xfrm>
            <a:off x="3757672" y="4548558"/>
            <a:ext cx="4676654" cy="582217"/>
          </a:xfrm>
          <a:custGeom>
            <a:avLst/>
            <a:gdLst>
              <a:gd name="connsiteX0" fmla="*/ 0 w 4676654"/>
              <a:gd name="connsiteY0" fmla="*/ 97038 h 582217"/>
              <a:gd name="connsiteX1" fmla="*/ 97038 w 4676654"/>
              <a:gd name="connsiteY1" fmla="*/ 0 h 582217"/>
              <a:gd name="connsiteX2" fmla="*/ 779442 w 4676654"/>
              <a:gd name="connsiteY2" fmla="*/ 0 h 582217"/>
              <a:gd name="connsiteX3" fmla="*/ 779442 w 4676654"/>
              <a:gd name="connsiteY3" fmla="*/ 0 h 582217"/>
              <a:gd name="connsiteX4" fmla="*/ 1340641 w 4676654"/>
              <a:gd name="connsiteY4" fmla="*/ 0 h 582217"/>
              <a:gd name="connsiteX5" fmla="*/ 1948606 w 4676654"/>
              <a:gd name="connsiteY5" fmla="*/ 0 h 582217"/>
              <a:gd name="connsiteX6" fmla="*/ 2658979 w 4676654"/>
              <a:gd name="connsiteY6" fmla="*/ 0 h 582217"/>
              <a:gd name="connsiteX7" fmla="*/ 3264111 w 4676654"/>
              <a:gd name="connsiteY7" fmla="*/ 0 h 582217"/>
              <a:gd name="connsiteX8" fmla="*/ 3842933 w 4676654"/>
              <a:gd name="connsiteY8" fmla="*/ 0 h 582217"/>
              <a:gd name="connsiteX9" fmla="*/ 4579616 w 4676654"/>
              <a:gd name="connsiteY9" fmla="*/ 0 h 582217"/>
              <a:gd name="connsiteX10" fmla="*/ 4676654 w 4676654"/>
              <a:gd name="connsiteY10" fmla="*/ 97038 h 582217"/>
              <a:gd name="connsiteX11" fmla="*/ 4676654 w 4676654"/>
              <a:gd name="connsiteY11" fmla="*/ 339627 h 582217"/>
              <a:gd name="connsiteX12" fmla="*/ 4676654 w 4676654"/>
              <a:gd name="connsiteY12" fmla="*/ 339627 h 582217"/>
              <a:gd name="connsiteX13" fmla="*/ 4676654 w 4676654"/>
              <a:gd name="connsiteY13" fmla="*/ 485181 h 582217"/>
              <a:gd name="connsiteX14" fmla="*/ 4676654 w 4676654"/>
              <a:gd name="connsiteY14" fmla="*/ 485179 h 582217"/>
              <a:gd name="connsiteX15" fmla="*/ 4579616 w 4676654"/>
              <a:gd name="connsiteY15" fmla="*/ 582217 h 582217"/>
              <a:gd name="connsiteX16" fmla="*/ 3895553 w 4676654"/>
              <a:gd name="connsiteY16" fmla="*/ 582217 h 582217"/>
              <a:gd name="connsiteX17" fmla="*/ 3237801 w 4676654"/>
              <a:gd name="connsiteY17" fmla="*/ 582217 h 582217"/>
              <a:gd name="connsiteX18" fmla="*/ 2606359 w 4676654"/>
              <a:gd name="connsiteY18" fmla="*/ 582217 h 582217"/>
              <a:gd name="connsiteX19" fmla="*/ 1948606 w 4676654"/>
              <a:gd name="connsiteY19" fmla="*/ 582217 h 582217"/>
              <a:gd name="connsiteX20" fmla="*/ 1364024 w 4676654"/>
              <a:gd name="connsiteY20" fmla="*/ 582217 h 582217"/>
              <a:gd name="connsiteX21" fmla="*/ 779442 w 4676654"/>
              <a:gd name="connsiteY21" fmla="*/ 582217 h 582217"/>
              <a:gd name="connsiteX22" fmla="*/ 779442 w 4676654"/>
              <a:gd name="connsiteY22" fmla="*/ 582217 h 582217"/>
              <a:gd name="connsiteX23" fmla="*/ 97038 w 4676654"/>
              <a:gd name="connsiteY23" fmla="*/ 582217 h 582217"/>
              <a:gd name="connsiteX24" fmla="*/ 0 w 4676654"/>
              <a:gd name="connsiteY24" fmla="*/ 485179 h 582217"/>
              <a:gd name="connsiteX25" fmla="*/ 0 w 4676654"/>
              <a:gd name="connsiteY25" fmla="*/ 485181 h 582217"/>
              <a:gd name="connsiteX26" fmla="*/ 0 w 4676654"/>
              <a:gd name="connsiteY26" fmla="*/ 446723 h 582217"/>
              <a:gd name="connsiteX27" fmla="*/ 0 w 4676654"/>
              <a:gd name="connsiteY27" fmla="*/ 339627 h 582217"/>
              <a:gd name="connsiteX28" fmla="*/ 0 w 4676654"/>
              <a:gd name="connsiteY28" fmla="*/ 97038 h 5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676654" h="582217" fill="none" extrusionOk="0">
                <a:moveTo>
                  <a:pt x="0" y="97038"/>
                </a:moveTo>
                <a:cubicBezTo>
                  <a:pt x="985" y="44256"/>
                  <a:pt x="36858" y="-2256"/>
                  <a:pt x="97038" y="0"/>
                </a:cubicBezTo>
                <a:cubicBezTo>
                  <a:pt x="254571" y="13803"/>
                  <a:pt x="552213" y="32778"/>
                  <a:pt x="779442" y="0"/>
                </a:cubicBezTo>
                <a:lnTo>
                  <a:pt x="779442" y="0"/>
                </a:lnTo>
                <a:cubicBezTo>
                  <a:pt x="1014605" y="6636"/>
                  <a:pt x="1069351" y="21300"/>
                  <a:pt x="1340641" y="0"/>
                </a:cubicBezTo>
                <a:cubicBezTo>
                  <a:pt x="1611931" y="-21300"/>
                  <a:pt x="1764635" y="-26821"/>
                  <a:pt x="1948606" y="0"/>
                </a:cubicBezTo>
                <a:cubicBezTo>
                  <a:pt x="2291058" y="-23809"/>
                  <a:pt x="2437686" y="25832"/>
                  <a:pt x="2658979" y="0"/>
                </a:cubicBezTo>
                <a:cubicBezTo>
                  <a:pt x="2880272" y="-25832"/>
                  <a:pt x="3065118" y="5814"/>
                  <a:pt x="3264111" y="0"/>
                </a:cubicBezTo>
                <a:cubicBezTo>
                  <a:pt x="3463104" y="-5814"/>
                  <a:pt x="3667265" y="1009"/>
                  <a:pt x="3842933" y="0"/>
                </a:cubicBezTo>
                <a:cubicBezTo>
                  <a:pt x="4018601" y="-1009"/>
                  <a:pt x="4346835" y="-28164"/>
                  <a:pt x="4579616" y="0"/>
                </a:cubicBezTo>
                <a:cubicBezTo>
                  <a:pt x="4636296" y="7546"/>
                  <a:pt x="4683537" y="50254"/>
                  <a:pt x="4676654" y="97038"/>
                </a:cubicBezTo>
                <a:cubicBezTo>
                  <a:pt x="4674273" y="154145"/>
                  <a:pt x="4685757" y="257597"/>
                  <a:pt x="4676654" y="339627"/>
                </a:cubicBezTo>
                <a:lnTo>
                  <a:pt x="4676654" y="339627"/>
                </a:lnTo>
                <a:cubicBezTo>
                  <a:pt x="4676629" y="410196"/>
                  <a:pt x="4682099" y="442220"/>
                  <a:pt x="4676654" y="485181"/>
                </a:cubicBezTo>
                <a:lnTo>
                  <a:pt x="4676654" y="485179"/>
                </a:lnTo>
                <a:cubicBezTo>
                  <a:pt x="4664833" y="544266"/>
                  <a:pt x="4633461" y="586001"/>
                  <a:pt x="4579616" y="582217"/>
                </a:cubicBezTo>
                <a:cubicBezTo>
                  <a:pt x="4432197" y="611054"/>
                  <a:pt x="4087707" y="572993"/>
                  <a:pt x="3895553" y="582217"/>
                </a:cubicBezTo>
                <a:cubicBezTo>
                  <a:pt x="3703399" y="591441"/>
                  <a:pt x="3564529" y="569495"/>
                  <a:pt x="3237801" y="582217"/>
                </a:cubicBezTo>
                <a:cubicBezTo>
                  <a:pt x="2911073" y="594939"/>
                  <a:pt x="2857805" y="580203"/>
                  <a:pt x="2606359" y="582217"/>
                </a:cubicBezTo>
                <a:cubicBezTo>
                  <a:pt x="2354913" y="584231"/>
                  <a:pt x="2240042" y="614733"/>
                  <a:pt x="1948606" y="582217"/>
                </a:cubicBezTo>
                <a:cubicBezTo>
                  <a:pt x="1714471" y="579943"/>
                  <a:pt x="1609714" y="558494"/>
                  <a:pt x="1364024" y="582217"/>
                </a:cubicBezTo>
                <a:cubicBezTo>
                  <a:pt x="1118334" y="605940"/>
                  <a:pt x="922576" y="594590"/>
                  <a:pt x="779442" y="582217"/>
                </a:cubicBezTo>
                <a:lnTo>
                  <a:pt x="779442" y="582217"/>
                </a:lnTo>
                <a:cubicBezTo>
                  <a:pt x="496999" y="567805"/>
                  <a:pt x="294890" y="614832"/>
                  <a:pt x="97038" y="582217"/>
                </a:cubicBezTo>
                <a:cubicBezTo>
                  <a:pt x="47959" y="591849"/>
                  <a:pt x="-339" y="540159"/>
                  <a:pt x="0" y="485179"/>
                </a:cubicBezTo>
                <a:lnTo>
                  <a:pt x="0" y="485181"/>
                </a:lnTo>
                <a:cubicBezTo>
                  <a:pt x="1527" y="472540"/>
                  <a:pt x="-1040" y="459951"/>
                  <a:pt x="0" y="446723"/>
                </a:cubicBezTo>
                <a:cubicBezTo>
                  <a:pt x="-383" y="398427"/>
                  <a:pt x="-1748" y="373438"/>
                  <a:pt x="0" y="339627"/>
                </a:cubicBezTo>
                <a:cubicBezTo>
                  <a:pt x="-10270" y="246752"/>
                  <a:pt x="-3355" y="150087"/>
                  <a:pt x="0" y="97038"/>
                </a:cubicBezTo>
                <a:close/>
              </a:path>
              <a:path w="4676654" h="582217" stroke="0" extrusionOk="0">
                <a:moveTo>
                  <a:pt x="0" y="97038"/>
                </a:moveTo>
                <a:cubicBezTo>
                  <a:pt x="-2314" y="42018"/>
                  <a:pt x="39812" y="1363"/>
                  <a:pt x="97038" y="0"/>
                </a:cubicBezTo>
                <a:cubicBezTo>
                  <a:pt x="335292" y="13461"/>
                  <a:pt x="471660" y="-13858"/>
                  <a:pt x="779442" y="0"/>
                </a:cubicBezTo>
                <a:lnTo>
                  <a:pt x="779442" y="0"/>
                </a:lnTo>
                <a:cubicBezTo>
                  <a:pt x="945837" y="16141"/>
                  <a:pt x="1135484" y="5415"/>
                  <a:pt x="1352332" y="0"/>
                </a:cubicBezTo>
                <a:cubicBezTo>
                  <a:pt x="1569180" y="-5415"/>
                  <a:pt x="1783800" y="-12241"/>
                  <a:pt x="1948606" y="0"/>
                </a:cubicBezTo>
                <a:cubicBezTo>
                  <a:pt x="2221867" y="1502"/>
                  <a:pt x="2451277" y="31404"/>
                  <a:pt x="2658979" y="0"/>
                </a:cubicBezTo>
                <a:cubicBezTo>
                  <a:pt x="2866681" y="-31404"/>
                  <a:pt x="3028659" y="23538"/>
                  <a:pt x="3316731" y="0"/>
                </a:cubicBezTo>
                <a:cubicBezTo>
                  <a:pt x="3604803" y="-23538"/>
                  <a:pt x="3776740" y="6657"/>
                  <a:pt x="3974484" y="0"/>
                </a:cubicBezTo>
                <a:cubicBezTo>
                  <a:pt x="4172228" y="-6657"/>
                  <a:pt x="4379691" y="-240"/>
                  <a:pt x="4579616" y="0"/>
                </a:cubicBezTo>
                <a:cubicBezTo>
                  <a:pt x="4634954" y="12078"/>
                  <a:pt x="4671472" y="43149"/>
                  <a:pt x="4676654" y="97038"/>
                </a:cubicBezTo>
                <a:cubicBezTo>
                  <a:pt x="4687630" y="172700"/>
                  <a:pt x="4686307" y="233584"/>
                  <a:pt x="4676654" y="339627"/>
                </a:cubicBezTo>
                <a:lnTo>
                  <a:pt x="4676654" y="339627"/>
                </a:lnTo>
                <a:cubicBezTo>
                  <a:pt x="4671770" y="406447"/>
                  <a:pt x="4683257" y="423551"/>
                  <a:pt x="4676654" y="485181"/>
                </a:cubicBezTo>
                <a:lnTo>
                  <a:pt x="4676654" y="485179"/>
                </a:lnTo>
                <a:cubicBezTo>
                  <a:pt x="4679574" y="535147"/>
                  <a:pt x="4628291" y="580316"/>
                  <a:pt x="4579616" y="582217"/>
                </a:cubicBezTo>
                <a:cubicBezTo>
                  <a:pt x="4408186" y="591636"/>
                  <a:pt x="4057495" y="570320"/>
                  <a:pt x="3921864" y="582217"/>
                </a:cubicBezTo>
                <a:cubicBezTo>
                  <a:pt x="3786233" y="594114"/>
                  <a:pt x="3461583" y="574938"/>
                  <a:pt x="3211491" y="582217"/>
                </a:cubicBezTo>
                <a:cubicBezTo>
                  <a:pt x="2961399" y="589496"/>
                  <a:pt x="2842555" y="572189"/>
                  <a:pt x="2553738" y="582217"/>
                </a:cubicBezTo>
                <a:cubicBezTo>
                  <a:pt x="2264921" y="592245"/>
                  <a:pt x="2074593" y="585142"/>
                  <a:pt x="1948606" y="582217"/>
                </a:cubicBezTo>
                <a:cubicBezTo>
                  <a:pt x="1728623" y="576960"/>
                  <a:pt x="1568352" y="570362"/>
                  <a:pt x="1387407" y="582217"/>
                </a:cubicBezTo>
                <a:cubicBezTo>
                  <a:pt x="1206462" y="594072"/>
                  <a:pt x="929438" y="559384"/>
                  <a:pt x="779442" y="582217"/>
                </a:cubicBezTo>
                <a:lnTo>
                  <a:pt x="779442" y="582217"/>
                </a:lnTo>
                <a:cubicBezTo>
                  <a:pt x="577959" y="558205"/>
                  <a:pt x="355517" y="612270"/>
                  <a:pt x="97038" y="582217"/>
                </a:cubicBezTo>
                <a:cubicBezTo>
                  <a:pt x="45067" y="572939"/>
                  <a:pt x="-4317" y="538528"/>
                  <a:pt x="0" y="485179"/>
                </a:cubicBezTo>
                <a:lnTo>
                  <a:pt x="0" y="485181"/>
                </a:lnTo>
                <a:cubicBezTo>
                  <a:pt x="1465" y="473460"/>
                  <a:pt x="-190" y="463400"/>
                  <a:pt x="0" y="446723"/>
                </a:cubicBezTo>
                <a:cubicBezTo>
                  <a:pt x="-4871" y="424962"/>
                  <a:pt x="4843" y="377399"/>
                  <a:pt x="0" y="339627"/>
                </a:cubicBezTo>
                <a:cubicBezTo>
                  <a:pt x="10871" y="267543"/>
                  <a:pt x="-10984" y="211375"/>
                  <a:pt x="0" y="97038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45548"/>
                      <a:gd name="adj2" fmla="val 2672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Process size limit exceeded</a:t>
            </a:r>
          </a:p>
        </p:txBody>
      </p:sp>
    </p:spTree>
    <p:extLst>
      <p:ext uri="{BB962C8B-B14F-4D97-AF65-F5344CB8AC3E}">
        <p14:creationId xmlns:p14="http://schemas.microsoft.com/office/powerpoint/2010/main" val="1519141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F4DEE4D-2AE9-9B49-8A5A-E2341C2DC9EE}"/>
              </a:ext>
            </a:extLst>
          </p:cNvPr>
          <p:cNvSpPr/>
          <p:nvPr/>
        </p:nvSpPr>
        <p:spPr>
          <a:xfrm>
            <a:off x="697400" y="6288059"/>
            <a:ext cx="2726284" cy="556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/>
              <a:t>Warning</a:t>
            </a:r>
            <a:r>
              <a:rPr lang="en-US"/>
              <a:t> Message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BA44865D-D6C1-5845-9FFE-987F45154D9E}"/>
              </a:ext>
            </a:extLst>
          </p:cNvPr>
          <p:cNvSpPr/>
          <p:nvPr/>
        </p:nvSpPr>
        <p:spPr>
          <a:xfrm>
            <a:off x="1331440" y="1315308"/>
            <a:ext cx="9578547" cy="582217"/>
          </a:xfrm>
          <a:custGeom>
            <a:avLst/>
            <a:gdLst>
              <a:gd name="connsiteX0" fmla="*/ 0 w 9578547"/>
              <a:gd name="connsiteY0" fmla="*/ 97038 h 582217"/>
              <a:gd name="connsiteX1" fmla="*/ 97038 w 9578547"/>
              <a:gd name="connsiteY1" fmla="*/ 0 h 582217"/>
              <a:gd name="connsiteX2" fmla="*/ 581840 w 9578547"/>
              <a:gd name="connsiteY2" fmla="*/ 0 h 582217"/>
              <a:gd name="connsiteX3" fmla="*/ 1066642 w 9578547"/>
              <a:gd name="connsiteY3" fmla="*/ 0 h 582217"/>
              <a:gd name="connsiteX4" fmla="*/ 1596425 w 9578547"/>
              <a:gd name="connsiteY4" fmla="*/ 0 h 582217"/>
              <a:gd name="connsiteX5" fmla="*/ 1596425 w 9578547"/>
              <a:gd name="connsiteY5" fmla="*/ 0 h 582217"/>
              <a:gd name="connsiteX6" fmla="*/ 2195084 w 9578547"/>
              <a:gd name="connsiteY6" fmla="*/ 0 h 582217"/>
              <a:gd name="connsiteX7" fmla="*/ 2817689 w 9578547"/>
              <a:gd name="connsiteY7" fmla="*/ 0 h 582217"/>
              <a:gd name="connsiteX8" fmla="*/ 3440295 w 9578547"/>
              <a:gd name="connsiteY8" fmla="*/ 0 h 582217"/>
              <a:gd name="connsiteX9" fmla="*/ 3991061 w 9578547"/>
              <a:gd name="connsiteY9" fmla="*/ 0 h 582217"/>
              <a:gd name="connsiteX10" fmla="*/ 4677367 w 9578547"/>
              <a:gd name="connsiteY10" fmla="*/ 0 h 582217"/>
              <a:gd name="connsiteX11" fmla="*/ 5363673 w 9578547"/>
              <a:gd name="connsiteY11" fmla="*/ 0 h 582217"/>
              <a:gd name="connsiteX12" fmla="*/ 6104883 w 9578547"/>
              <a:gd name="connsiteY12" fmla="*/ 0 h 582217"/>
              <a:gd name="connsiteX13" fmla="*/ 6900998 w 9578547"/>
              <a:gd name="connsiteY13" fmla="*/ 0 h 582217"/>
              <a:gd name="connsiteX14" fmla="*/ 7642209 w 9578547"/>
              <a:gd name="connsiteY14" fmla="*/ 0 h 582217"/>
              <a:gd name="connsiteX15" fmla="*/ 8438324 w 9578547"/>
              <a:gd name="connsiteY15" fmla="*/ 0 h 582217"/>
              <a:gd name="connsiteX16" fmla="*/ 9481509 w 9578547"/>
              <a:gd name="connsiteY16" fmla="*/ 0 h 582217"/>
              <a:gd name="connsiteX17" fmla="*/ 9578547 w 9578547"/>
              <a:gd name="connsiteY17" fmla="*/ 97038 h 582217"/>
              <a:gd name="connsiteX18" fmla="*/ 9578547 w 9578547"/>
              <a:gd name="connsiteY18" fmla="*/ 339627 h 582217"/>
              <a:gd name="connsiteX19" fmla="*/ 9578547 w 9578547"/>
              <a:gd name="connsiteY19" fmla="*/ 339627 h 582217"/>
              <a:gd name="connsiteX20" fmla="*/ 9578547 w 9578547"/>
              <a:gd name="connsiteY20" fmla="*/ 485181 h 582217"/>
              <a:gd name="connsiteX21" fmla="*/ 9578547 w 9578547"/>
              <a:gd name="connsiteY21" fmla="*/ 485179 h 582217"/>
              <a:gd name="connsiteX22" fmla="*/ 9481509 w 9578547"/>
              <a:gd name="connsiteY22" fmla="*/ 582217 h 582217"/>
              <a:gd name="connsiteX23" fmla="*/ 8905012 w 9578547"/>
              <a:gd name="connsiteY23" fmla="*/ 582217 h 582217"/>
              <a:gd name="connsiteX24" fmla="*/ 8328515 w 9578547"/>
              <a:gd name="connsiteY24" fmla="*/ 582217 h 582217"/>
              <a:gd name="connsiteX25" fmla="*/ 7532400 w 9578547"/>
              <a:gd name="connsiteY25" fmla="*/ 582217 h 582217"/>
              <a:gd name="connsiteX26" fmla="*/ 6736285 w 9578547"/>
              <a:gd name="connsiteY26" fmla="*/ 582217 h 582217"/>
              <a:gd name="connsiteX27" fmla="*/ 6049979 w 9578547"/>
              <a:gd name="connsiteY27" fmla="*/ 582217 h 582217"/>
              <a:gd name="connsiteX28" fmla="*/ 5253864 w 9578547"/>
              <a:gd name="connsiteY28" fmla="*/ 582217 h 582217"/>
              <a:gd name="connsiteX29" fmla="*/ 3991061 w 9578547"/>
              <a:gd name="connsiteY29" fmla="*/ 582217 h 582217"/>
              <a:gd name="connsiteX30" fmla="*/ 3368456 w 9578547"/>
              <a:gd name="connsiteY30" fmla="*/ 582217 h 582217"/>
              <a:gd name="connsiteX31" fmla="*/ 2817689 w 9578547"/>
              <a:gd name="connsiteY31" fmla="*/ 582217 h 582217"/>
              <a:gd name="connsiteX32" fmla="*/ 2266923 w 9578547"/>
              <a:gd name="connsiteY32" fmla="*/ 582217 h 582217"/>
              <a:gd name="connsiteX33" fmla="*/ 1596425 w 9578547"/>
              <a:gd name="connsiteY33" fmla="*/ 582217 h 582217"/>
              <a:gd name="connsiteX34" fmla="*/ 1596425 w 9578547"/>
              <a:gd name="connsiteY34" fmla="*/ 582217 h 582217"/>
              <a:gd name="connsiteX35" fmla="*/ 1111623 w 9578547"/>
              <a:gd name="connsiteY35" fmla="*/ 582217 h 582217"/>
              <a:gd name="connsiteX36" fmla="*/ 611828 w 9578547"/>
              <a:gd name="connsiteY36" fmla="*/ 582217 h 582217"/>
              <a:gd name="connsiteX37" fmla="*/ 97038 w 9578547"/>
              <a:gd name="connsiteY37" fmla="*/ 582217 h 582217"/>
              <a:gd name="connsiteX38" fmla="*/ 0 w 9578547"/>
              <a:gd name="connsiteY38" fmla="*/ 485179 h 582217"/>
              <a:gd name="connsiteX39" fmla="*/ 0 w 9578547"/>
              <a:gd name="connsiteY39" fmla="*/ 485181 h 582217"/>
              <a:gd name="connsiteX40" fmla="*/ 0 w 9578547"/>
              <a:gd name="connsiteY40" fmla="*/ 446723 h 582217"/>
              <a:gd name="connsiteX41" fmla="*/ 0 w 9578547"/>
              <a:gd name="connsiteY41" fmla="*/ 339627 h 582217"/>
              <a:gd name="connsiteX42" fmla="*/ 0 w 9578547"/>
              <a:gd name="connsiteY42" fmla="*/ 97038 h 5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578547" h="582217" fill="none" extrusionOk="0">
                <a:moveTo>
                  <a:pt x="0" y="97038"/>
                </a:moveTo>
                <a:cubicBezTo>
                  <a:pt x="9795" y="47569"/>
                  <a:pt x="39099" y="803"/>
                  <a:pt x="97038" y="0"/>
                </a:cubicBezTo>
                <a:cubicBezTo>
                  <a:pt x="332987" y="6262"/>
                  <a:pt x="381936" y="18067"/>
                  <a:pt x="581840" y="0"/>
                </a:cubicBezTo>
                <a:cubicBezTo>
                  <a:pt x="781744" y="-18067"/>
                  <a:pt x="857615" y="-18686"/>
                  <a:pt x="1066642" y="0"/>
                </a:cubicBezTo>
                <a:cubicBezTo>
                  <a:pt x="1275669" y="18686"/>
                  <a:pt x="1478215" y="-16964"/>
                  <a:pt x="1596425" y="0"/>
                </a:cubicBezTo>
                <a:lnTo>
                  <a:pt x="1596425" y="0"/>
                </a:lnTo>
                <a:cubicBezTo>
                  <a:pt x="1822071" y="-16584"/>
                  <a:pt x="1981877" y="-6919"/>
                  <a:pt x="2195084" y="0"/>
                </a:cubicBezTo>
                <a:cubicBezTo>
                  <a:pt x="2408291" y="6919"/>
                  <a:pt x="2591779" y="8455"/>
                  <a:pt x="2817689" y="0"/>
                </a:cubicBezTo>
                <a:cubicBezTo>
                  <a:pt x="3043600" y="-8455"/>
                  <a:pt x="3136783" y="-7615"/>
                  <a:pt x="3440295" y="0"/>
                </a:cubicBezTo>
                <a:cubicBezTo>
                  <a:pt x="3743807" y="7615"/>
                  <a:pt x="3838696" y="17006"/>
                  <a:pt x="3991061" y="0"/>
                </a:cubicBezTo>
                <a:cubicBezTo>
                  <a:pt x="4156756" y="15414"/>
                  <a:pt x="4437228" y="18237"/>
                  <a:pt x="4677367" y="0"/>
                </a:cubicBezTo>
                <a:cubicBezTo>
                  <a:pt x="4917506" y="-18237"/>
                  <a:pt x="5190539" y="-3851"/>
                  <a:pt x="5363673" y="0"/>
                </a:cubicBezTo>
                <a:cubicBezTo>
                  <a:pt x="5536807" y="3851"/>
                  <a:pt x="5802387" y="-30203"/>
                  <a:pt x="6104883" y="0"/>
                </a:cubicBezTo>
                <a:cubicBezTo>
                  <a:pt x="6407379" y="30203"/>
                  <a:pt x="6529573" y="-22493"/>
                  <a:pt x="6900998" y="0"/>
                </a:cubicBezTo>
                <a:cubicBezTo>
                  <a:pt x="7272423" y="22493"/>
                  <a:pt x="7319719" y="-34798"/>
                  <a:pt x="7642209" y="0"/>
                </a:cubicBezTo>
                <a:cubicBezTo>
                  <a:pt x="7964699" y="34798"/>
                  <a:pt x="8200090" y="-29237"/>
                  <a:pt x="8438324" y="0"/>
                </a:cubicBezTo>
                <a:cubicBezTo>
                  <a:pt x="8676558" y="29237"/>
                  <a:pt x="9065038" y="48296"/>
                  <a:pt x="9481509" y="0"/>
                </a:cubicBezTo>
                <a:cubicBezTo>
                  <a:pt x="9537862" y="-2858"/>
                  <a:pt x="9575296" y="54401"/>
                  <a:pt x="9578547" y="97038"/>
                </a:cubicBezTo>
                <a:cubicBezTo>
                  <a:pt x="9588874" y="190002"/>
                  <a:pt x="9572634" y="233874"/>
                  <a:pt x="9578547" y="339627"/>
                </a:cubicBezTo>
                <a:lnTo>
                  <a:pt x="9578547" y="339627"/>
                </a:lnTo>
                <a:cubicBezTo>
                  <a:pt x="9579096" y="389429"/>
                  <a:pt x="9579470" y="416597"/>
                  <a:pt x="9578547" y="485181"/>
                </a:cubicBezTo>
                <a:lnTo>
                  <a:pt x="9578547" y="485179"/>
                </a:lnTo>
                <a:cubicBezTo>
                  <a:pt x="9565536" y="537205"/>
                  <a:pt x="9530364" y="583813"/>
                  <a:pt x="9481509" y="582217"/>
                </a:cubicBezTo>
                <a:cubicBezTo>
                  <a:pt x="9323993" y="564612"/>
                  <a:pt x="9153902" y="587690"/>
                  <a:pt x="8905012" y="582217"/>
                </a:cubicBezTo>
                <a:cubicBezTo>
                  <a:pt x="8656122" y="576744"/>
                  <a:pt x="8463056" y="556109"/>
                  <a:pt x="8328515" y="582217"/>
                </a:cubicBezTo>
                <a:cubicBezTo>
                  <a:pt x="8193974" y="608325"/>
                  <a:pt x="7824481" y="599857"/>
                  <a:pt x="7532400" y="582217"/>
                </a:cubicBezTo>
                <a:cubicBezTo>
                  <a:pt x="7240320" y="564577"/>
                  <a:pt x="6999256" y="559787"/>
                  <a:pt x="6736285" y="582217"/>
                </a:cubicBezTo>
                <a:cubicBezTo>
                  <a:pt x="6473315" y="604647"/>
                  <a:pt x="6313556" y="558318"/>
                  <a:pt x="6049979" y="582217"/>
                </a:cubicBezTo>
                <a:cubicBezTo>
                  <a:pt x="5786402" y="606116"/>
                  <a:pt x="5601746" y="597291"/>
                  <a:pt x="5253864" y="582217"/>
                </a:cubicBezTo>
                <a:cubicBezTo>
                  <a:pt x="4905982" y="567143"/>
                  <a:pt x="4335745" y="636316"/>
                  <a:pt x="3991061" y="582217"/>
                </a:cubicBezTo>
                <a:cubicBezTo>
                  <a:pt x="3803234" y="560927"/>
                  <a:pt x="3510174" y="590646"/>
                  <a:pt x="3368456" y="582217"/>
                </a:cubicBezTo>
                <a:cubicBezTo>
                  <a:pt x="3226738" y="573788"/>
                  <a:pt x="3076409" y="555930"/>
                  <a:pt x="2817689" y="582217"/>
                </a:cubicBezTo>
                <a:cubicBezTo>
                  <a:pt x="2558969" y="608504"/>
                  <a:pt x="2426410" y="569621"/>
                  <a:pt x="2266923" y="582217"/>
                </a:cubicBezTo>
                <a:cubicBezTo>
                  <a:pt x="2107436" y="594813"/>
                  <a:pt x="1796076" y="588950"/>
                  <a:pt x="1596425" y="582217"/>
                </a:cubicBezTo>
                <a:lnTo>
                  <a:pt x="1596425" y="582217"/>
                </a:lnTo>
                <a:cubicBezTo>
                  <a:pt x="1485293" y="589632"/>
                  <a:pt x="1345119" y="593956"/>
                  <a:pt x="1111623" y="582217"/>
                </a:cubicBezTo>
                <a:cubicBezTo>
                  <a:pt x="878127" y="570478"/>
                  <a:pt x="769020" y="604617"/>
                  <a:pt x="611828" y="582217"/>
                </a:cubicBezTo>
                <a:cubicBezTo>
                  <a:pt x="454636" y="559817"/>
                  <a:pt x="319917" y="574906"/>
                  <a:pt x="97038" y="582217"/>
                </a:cubicBezTo>
                <a:cubicBezTo>
                  <a:pt x="42025" y="588670"/>
                  <a:pt x="3196" y="550512"/>
                  <a:pt x="0" y="485179"/>
                </a:cubicBezTo>
                <a:lnTo>
                  <a:pt x="0" y="485181"/>
                </a:lnTo>
                <a:cubicBezTo>
                  <a:pt x="-380" y="474065"/>
                  <a:pt x="908" y="459346"/>
                  <a:pt x="0" y="446723"/>
                </a:cubicBezTo>
                <a:cubicBezTo>
                  <a:pt x="-2683" y="421820"/>
                  <a:pt x="-3044" y="367484"/>
                  <a:pt x="0" y="339627"/>
                </a:cubicBezTo>
                <a:cubicBezTo>
                  <a:pt x="-4826" y="266571"/>
                  <a:pt x="-2700" y="191967"/>
                  <a:pt x="0" y="97038"/>
                </a:cubicBezTo>
                <a:close/>
              </a:path>
              <a:path w="9578547" h="582217" stroke="0" extrusionOk="0">
                <a:moveTo>
                  <a:pt x="0" y="97038"/>
                </a:moveTo>
                <a:cubicBezTo>
                  <a:pt x="-2314" y="42018"/>
                  <a:pt x="39812" y="1363"/>
                  <a:pt x="97038" y="0"/>
                </a:cubicBezTo>
                <a:cubicBezTo>
                  <a:pt x="234309" y="-5876"/>
                  <a:pt x="442983" y="17218"/>
                  <a:pt x="626821" y="0"/>
                </a:cubicBezTo>
                <a:cubicBezTo>
                  <a:pt x="810659" y="-17218"/>
                  <a:pt x="931816" y="-17773"/>
                  <a:pt x="1111623" y="0"/>
                </a:cubicBezTo>
                <a:cubicBezTo>
                  <a:pt x="1291430" y="17773"/>
                  <a:pt x="1426600" y="-19193"/>
                  <a:pt x="1596425" y="0"/>
                </a:cubicBezTo>
                <a:lnTo>
                  <a:pt x="1596425" y="0"/>
                </a:lnTo>
                <a:cubicBezTo>
                  <a:pt x="1867829" y="-4850"/>
                  <a:pt x="2028003" y="-26910"/>
                  <a:pt x="2219030" y="0"/>
                </a:cubicBezTo>
                <a:cubicBezTo>
                  <a:pt x="2410057" y="26910"/>
                  <a:pt x="2544055" y="3799"/>
                  <a:pt x="2769797" y="0"/>
                </a:cubicBezTo>
                <a:cubicBezTo>
                  <a:pt x="2995539" y="-3799"/>
                  <a:pt x="3233066" y="4566"/>
                  <a:pt x="3416348" y="0"/>
                </a:cubicBezTo>
                <a:cubicBezTo>
                  <a:pt x="3599630" y="-4566"/>
                  <a:pt x="3723563" y="13105"/>
                  <a:pt x="3991061" y="0"/>
                </a:cubicBezTo>
                <a:cubicBezTo>
                  <a:pt x="4257675" y="5568"/>
                  <a:pt x="4403051" y="-29456"/>
                  <a:pt x="4677367" y="0"/>
                </a:cubicBezTo>
                <a:cubicBezTo>
                  <a:pt x="4951683" y="29456"/>
                  <a:pt x="5047036" y="-30113"/>
                  <a:pt x="5363673" y="0"/>
                </a:cubicBezTo>
                <a:cubicBezTo>
                  <a:pt x="5680310" y="30113"/>
                  <a:pt x="5758176" y="-17136"/>
                  <a:pt x="6104883" y="0"/>
                </a:cubicBezTo>
                <a:cubicBezTo>
                  <a:pt x="6451590" y="17136"/>
                  <a:pt x="6480428" y="20837"/>
                  <a:pt x="6626476" y="0"/>
                </a:cubicBezTo>
                <a:cubicBezTo>
                  <a:pt x="6772524" y="-20837"/>
                  <a:pt x="7149695" y="-17201"/>
                  <a:pt x="7312782" y="0"/>
                </a:cubicBezTo>
                <a:cubicBezTo>
                  <a:pt x="7475869" y="17201"/>
                  <a:pt x="7851824" y="-6146"/>
                  <a:pt x="7999088" y="0"/>
                </a:cubicBezTo>
                <a:cubicBezTo>
                  <a:pt x="8146352" y="6146"/>
                  <a:pt x="8527887" y="14668"/>
                  <a:pt x="8685394" y="0"/>
                </a:cubicBezTo>
                <a:cubicBezTo>
                  <a:pt x="8842901" y="-14668"/>
                  <a:pt x="9208921" y="-29088"/>
                  <a:pt x="9481509" y="0"/>
                </a:cubicBezTo>
                <a:cubicBezTo>
                  <a:pt x="9534215" y="3339"/>
                  <a:pt x="9574959" y="32652"/>
                  <a:pt x="9578547" y="97038"/>
                </a:cubicBezTo>
                <a:cubicBezTo>
                  <a:pt x="9574094" y="195958"/>
                  <a:pt x="9577969" y="243934"/>
                  <a:pt x="9578547" y="339627"/>
                </a:cubicBezTo>
                <a:lnTo>
                  <a:pt x="9578547" y="339627"/>
                </a:lnTo>
                <a:cubicBezTo>
                  <a:pt x="9574122" y="370756"/>
                  <a:pt x="9571333" y="448044"/>
                  <a:pt x="9578547" y="485181"/>
                </a:cubicBezTo>
                <a:lnTo>
                  <a:pt x="9578547" y="485179"/>
                </a:lnTo>
                <a:cubicBezTo>
                  <a:pt x="9582678" y="537898"/>
                  <a:pt x="9535801" y="588858"/>
                  <a:pt x="9481509" y="582217"/>
                </a:cubicBezTo>
                <a:cubicBezTo>
                  <a:pt x="9252550" y="561086"/>
                  <a:pt x="9151679" y="567430"/>
                  <a:pt x="8905012" y="582217"/>
                </a:cubicBezTo>
                <a:cubicBezTo>
                  <a:pt x="8658345" y="597004"/>
                  <a:pt x="8591774" y="603685"/>
                  <a:pt x="8383419" y="582217"/>
                </a:cubicBezTo>
                <a:cubicBezTo>
                  <a:pt x="8175064" y="560749"/>
                  <a:pt x="8112522" y="595472"/>
                  <a:pt x="7861827" y="582217"/>
                </a:cubicBezTo>
                <a:cubicBezTo>
                  <a:pt x="7611132" y="568962"/>
                  <a:pt x="7416032" y="570637"/>
                  <a:pt x="7175521" y="582217"/>
                </a:cubicBezTo>
                <a:cubicBezTo>
                  <a:pt x="6935010" y="593797"/>
                  <a:pt x="6734420" y="567352"/>
                  <a:pt x="6599024" y="582217"/>
                </a:cubicBezTo>
                <a:cubicBezTo>
                  <a:pt x="6463628" y="597082"/>
                  <a:pt x="6105495" y="608585"/>
                  <a:pt x="5857813" y="582217"/>
                </a:cubicBezTo>
                <a:cubicBezTo>
                  <a:pt x="5610131" y="555849"/>
                  <a:pt x="5467715" y="600316"/>
                  <a:pt x="5281316" y="582217"/>
                </a:cubicBezTo>
                <a:cubicBezTo>
                  <a:pt x="5094917" y="564118"/>
                  <a:pt x="4426011" y="540236"/>
                  <a:pt x="3991061" y="582217"/>
                </a:cubicBezTo>
                <a:cubicBezTo>
                  <a:pt x="3782916" y="562446"/>
                  <a:pt x="3685831" y="567010"/>
                  <a:pt x="3464241" y="582217"/>
                </a:cubicBezTo>
                <a:cubicBezTo>
                  <a:pt x="3242651" y="597424"/>
                  <a:pt x="3060755" y="587266"/>
                  <a:pt x="2913475" y="582217"/>
                </a:cubicBezTo>
                <a:cubicBezTo>
                  <a:pt x="2766195" y="577168"/>
                  <a:pt x="2479721" y="589032"/>
                  <a:pt x="2290869" y="582217"/>
                </a:cubicBezTo>
                <a:cubicBezTo>
                  <a:pt x="2102017" y="575402"/>
                  <a:pt x="1876544" y="553346"/>
                  <a:pt x="1596425" y="582217"/>
                </a:cubicBezTo>
                <a:lnTo>
                  <a:pt x="1596425" y="582217"/>
                </a:lnTo>
                <a:cubicBezTo>
                  <a:pt x="1482925" y="562100"/>
                  <a:pt x="1263153" y="601207"/>
                  <a:pt x="1111623" y="582217"/>
                </a:cubicBezTo>
                <a:cubicBezTo>
                  <a:pt x="960093" y="563227"/>
                  <a:pt x="850900" y="597230"/>
                  <a:pt x="596834" y="582217"/>
                </a:cubicBezTo>
                <a:cubicBezTo>
                  <a:pt x="342768" y="567204"/>
                  <a:pt x="315574" y="573789"/>
                  <a:pt x="97038" y="582217"/>
                </a:cubicBezTo>
                <a:cubicBezTo>
                  <a:pt x="46514" y="585156"/>
                  <a:pt x="3087" y="546318"/>
                  <a:pt x="0" y="485179"/>
                </a:cubicBezTo>
                <a:lnTo>
                  <a:pt x="0" y="485181"/>
                </a:lnTo>
                <a:cubicBezTo>
                  <a:pt x="1781" y="472270"/>
                  <a:pt x="-127" y="455671"/>
                  <a:pt x="0" y="446723"/>
                </a:cubicBezTo>
                <a:cubicBezTo>
                  <a:pt x="1641" y="417727"/>
                  <a:pt x="-3222" y="384235"/>
                  <a:pt x="0" y="339627"/>
                </a:cubicBezTo>
                <a:cubicBezTo>
                  <a:pt x="-1660" y="238156"/>
                  <a:pt x="-9319" y="215803"/>
                  <a:pt x="0" y="97038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45548"/>
                      <a:gd name="adj2" fmla="val 2672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IP address... consumed a large amount of server CPU time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EFEFC1-B204-2DF6-3406-47FDD43CE53B}"/>
              </a:ext>
            </a:extLst>
          </p:cNvPr>
          <p:cNvGrpSpPr/>
          <p:nvPr/>
        </p:nvGrpSpPr>
        <p:grpSpPr>
          <a:xfrm>
            <a:off x="24714" y="2389604"/>
            <a:ext cx="12192000" cy="1696065"/>
            <a:chOff x="0" y="2389604"/>
            <a:chExt cx="12192000" cy="1696065"/>
          </a:xfrm>
        </p:grpSpPr>
        <p:pic>
          <p:nvPicPr>
            <p:cNvPr id="3" name="Picture 2" descr="&quot;CPU usage limit was exceeded&quot; error message.">
              <a:extLst>
                <a:ext uri="{FF2B5EF4-FFF2-40B4-BE49-F238E27FC236}">
                  <a16:creationId xmlns:a16="http://schemas.microsoft.com/office/drawing/2014/main" id="{9DF81535-4FAA-0D4C-A1F0-D0F1AA6F0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89604"/>
              <a:ext cx="12192000" cy="169606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E58DA2-7DC6-7E84-062E-B6538D0F8A41}"/>
                </a:ext>
              </a:extLst>
            </p:cNvPr>
            <p:cNvSpPr/>
            <p:nvPr/>
          </p:nvSpPr>
          <p:spPr>
            <a:xfrm>
              <a:off x="573832" y="2465919"/>
              <a:ext cx="11288654" cy="1426464"/>
            </a:xfrm>
            <a:prstGeom prst="rect">
              <a:avLst/>
            </a:prstGeom>
            <a:solidFill>
              <a:srgbClr val="FADE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616484-3538-A694-393B-D97B58248A35}"/>
                </a:ext>
              </a:extLst>
            </p:cNvPr>
            <p:cNvSpPr txBox="1"/>
            <p:nvPr/>
          </p:nvSpPr>
          <p:spPr>
            <a:xfrm>
              <a:off x="697400" y="2626265"/>
              <a:ext cx="1126394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/>
                <a:t>Warning: Searches from this IP address have consumed a large amount of server CPU time. Future searches may be penalized in fairness to other users. Please consider the BLAST+ binaries: </a:t>
              </a:r>
              <a:r>
                <a:rPr lang="en-US" sz="2400">
                  <a:hlinkClick r:id="rId4" tooltip="Follow link"/>
                </a:rPr>
                <a:t>https://www.ncbi.nlm.nih.gov/books/NBK279690/</a:t>
              </a:r>
              <a:endParaRPr lang="en-US" sz="2400"/>
            </a:p>
          </p:txBody>
        </p:sp>
      </p:grp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19887E66-71AC-3299-BB0F-43732B0A6E5B}"/>
              </a:ext>
            </a:extLst>
          </p:cNvPr>
          <p:cNvSpPr/>
          <p:nvPr/>
        </p:nvSpPr>
        <p:spPr>
          <a:xfrm>
            <a:off x="3849591" y="4221502"/>
            <a:ext cx="3059209" cy="745909"/>
          </a:xfrm>
          <a:custGeom>
            <a:avLst/>
            <a:gdLst>
              <a:gd name="connsiteX0" fmla="*/ 0 w 3059209"/>
              <a:gd name="connsiteY0" fmla="*/ 124321 h 745909"/>
              <a:gd name="connsiteX1" fmla="*/ 124321 w 3059209"/>
              <a:gd name="connsiteY1" fmla="*/ 0 h 745909"/>
              <a:gd name="connsiteX2" fmla="*/ 509868 w 3059209"/>
              <a:gd name="connsiteY2" fmla="*/ 0 h 745909"/>
              <a:gd name="connsiteX3" fmla="*/ 342262 w 3059209"/>
              <a:gd name="connsiteY3" fmla="*/ -400792 h 745909"/>
              <a:gd name="connsiteX4" fmla="*/ 181228 w 3059209"/>
              <a:gd name="connsiteY4" fmla="*/ -785867 h 745909"/>
              <a:gd name="connsiteX5" fmla="*/ 727949 w 3059209"/>
              <a:gd name="connsiteY5" fmla="*/ -392934 h 745909"/>
              <a:gd name="connsiteX6" fmla="*/ 1274670 w 3059209"/>
              <a:gd name="connsiteY6" fmla="*/ 0 h 745909"/>
              <a:gd name="connsiteX7" fmla="*/ 1794872 w 3059209"/>
              <a:gd name="connsiteY7" fmla="*/ 0 h 745909"/>
              <a:gd name="connsiteX8" fmla="*/ 2298471 w 3059209"/>
              <a:gd name="connsiteY8" fmla="*/ 0 h 745909"/>
              <a:gd name="connsiteX9" fmla="*/ 2934888 w 3059209"/>
              <a:gd name="connsiteY9" fmla="*/ 0 h 745909"/>
              <a:gd name="connsiteX10" fmla="*/ 3059209 w 3059209"/>
              <a:gd name="connsiteY10" fmla="*/ 124321 h 745909"/>
              <a:gd name="connsiteX11" fmla="*/ 3059209 w 3059209"/>
              <a:gd name="connsiteY11" fmla="*/ 124318 h 745909"/>
              <a:gd name="connsiteX12" fmla="*/ 3059209 w 3059209"/>
              <a:gd name="connsiteY12" fmla="*/ 124318 h 745909"/>
              <a:gd name="connsiteX13" fmla="*/ 3059209 w 3059209"/>
              <a:gd name="connsiteY13" fmla="*/ 310795 h 745909"/>
              <a:gd name="connsiteX14" fmla="*/ 3059209 w 3059209"/>
              <a:gd name="connsiteY14" fmla="*/ 621588 h 745909"/>
              <a:gd name="connsiteX15" fmla="*/ 2934888 w 3059209"/>
              <a:gd name="connsiteY15" fmla="*/ 745909 h 745909"/>
              <a:gd name="connsiteX16" fmla="*/ 2381482 w 3059209"/>
              <a:gd name="connsiteY16" fmla="*/ 745909 h 745909"/>
              <a:gd name="connsiteX17" fmla="*/ 1844678 w 3059209"/>
              <a:gd name="connsiteY17" fmla="*/ 745909 h 745909"/>
              <a:gd name="connsiteX18" fmla="*/ 1274670 w 3059209"/>
              <a:gd name="connsiteY18" fmla="*/ 745909 h 745909"/>
              <a:gd name="connsiteX19" fmla="*/ 892269 w 3059209"/>
              <a:gd name="connsiteY19" fmla="*/ 745909 h 745909"/>
              <a:gd name="connsiteX20" fmla="*/ 509868 w 3059209"/>
              <a:gd name="connsiteY20" fmla="*/ 745909 h 745909"/>
              <a:gd name="connsiteX21" fmla="*/ 509868 w 3059209"/>
              <a:gd name="connsiteY21" fmla="*/ 745909 h 745909"/>
              <a:gd name="connsiteX22" fmla="*/ 124321 w 3059209"/>
              <a:gd name="connsiteY22" fmla="*/ 745909 h 745909"/>
              <a:gd name="connsiteX23" fmla="*/ 0 w 3059209"/>
              <a:gd name="connsiteY23" fmla="*/ 621588 h 745909"/>
              <a:gd name="connsiteX24" fmla="*/ 0 w 3059209"/>
              <a:gd name="connsiteY24" fmla="*/ 310795 h 745909"/>
              <a:gd name="connsiteX25" fmla="*/ 0 w 3059209"/>
              <a:gd name="connsiteY25" fmla="*/ 124318 h 745909"/>
              <a:gd name="connsiteX26" fmla="*/ 0 w 3059209"/>
              <a:gd name="connsiteY26" fmla="*/ 124318 h 745909"/>
              <a:gd name="connsiteX27" fmla="*/ 0 w 3059209"/>
              <a:gd name="connsiteY27" fmla="*/ 124321 h 74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059209" h="745909" fill="none" extrusionOk="0">
                <a:moveTo>
                  <a:pt x="0" y="124321"/>
                </a:moveTo>
                <a:cubicBezTo>
                  <a:pt x="8918" y="61278"/>
                  <a:pt x="40248" y="3382"/>
                  <a:pt x="124321" y="0"/>
                </a:cubicBezTo>
                <a:cubicBezTo>
                  <a:pt x="262935" y="16863"/>
                  <a:pt x="340826" y="9149"/>
                  <a:pt x="509868" y="0"/>
                </a:cubicBezTo>
                <a:cubicBezTo>
                  <a:pt x="446800" y="-143135"/>
                  <a:pt x="406063" y="-293026"/>
                  <a:pt x="342262" y="-400792"/>
                </a:cubicBezTo>
                <a:cubicBezTo>
                  <a:pt x="278461" y="-508558"/>
                  <a:pt x="255477" y="-662283"/>
                  <a:pt x="181228" y="-785867"/>
                </a:cubicBezTo>
                <a:cubicBezTo>
                  <a:pt x="382855" y="-617617"/>
                  <a:pt x="595741" y="-452430"/>
                  <a:pt x="727949" y="-392934"/>
                </a:cubicBezTo>
                <a:cubicBezTo>
                  <a:pt x="860157" y="-333437"/>
                  <a:pt x="1072802" y="-156249"/>
                  <a:pt x="1274670" y="0"/>
                </a:cubicBezTo>
                <a:cubicBezTo>
                  <a:pt x="1419762" y="10814"/>
                  <a:pt x="1603040" y="-18351"/>
                  <a:pt x="1794872" y="0"/>
                </a:cubicBezTo>
                <a:cubicBezTo>
                  <a:pt x="1986704" y="18351"/>
                  <a:pt x="2132954" y="13679"/>
                  <a:pt x="2298471" y="0"/>
                </a:cubicBezTo>
                <a:cubicBezTo>
                  <a:pt x="2463988" y="-13679"/>
                  <a:pt x="2763931" y="-20413"/>
                  <a:pt x="2934888" y="0"/>
                </a:cubicBezTo>
                <a:cubicBezTo>
                  <a:pt x="3011595" y="7960"/>
                  <a:pt x="3054078" y="48798"/>
                  <a:pt x="3059209" y="124321"/>
                </a:cubicBezTo>
                <a:lnTo>
                  <a:pt x="3059209" y="124318"/>
                </a:lnTo>
                <a:lnTo>
                  <a:pt x="3059209" y="124318"/>
                </a:lnTo>
                <a:cubicBezTo>
                  <a:pt x="3055109" y="189054"/>
                  <a:pt x="3061895" y="266549"/>
                  <a:pt x="3059209" y="310795"/>
                </a:cubicBezTo>
                <a:cubicBezTo>
                  <a:pt x="3047821" y="395124"/>
                  <a:pt x="3044024" y="550195"/>
                  <a:pt x="3059209" y="621588"/>
                </a:cubicBezTo>
                <a:cubicBezTo>
                  <a:pt x="3060228" y="705527"/>
                  <a:pt x="2992301" y="733040"/>
                  <a:pt x="2934888" y="745909"/>
                </a:cubicBezTo>
                <a:cubicBezTo>
                  <a:pt x="2817542" y="724917"/>
                  <a:pt x="2567666" y="741106"/>
                  <a:pt x="2381482" y="745909"/>
                </a:cubicBezTo>
                <a:cubicBezTo>
                  <a:pt x="2195298" y="750712"/>
                  <a:pt x="1952801" y="719135"/>
                  <a:pt x="1844678" y="745909"/>
                </a:cubicBezTo>
                <a:cubicBezTo>
                  <a:pt x="1736555" y="772683"/>
                  <a:pt x="1442094" y="772529"/>
                  <a:pt x="1274670" y="745909"/>
                </a:cubicBezTo>
                <a:cubicBezTo>
                  <a:pt x="1120469" y="763139"/>
                  <a:pt x="1006122" y="745328"/>
                  <a:pt x="892269" y="745909"/>
                </a:cubicBezTo>
                <a:cubicBezTo>
                  <a:pt x="778416" y="746490"/>
                  <a:pt x="666951" y="742242"/>
                  <a:pt x="509868" y="745909"/>
                </a:cubicBezTo>
                <a:lnTo>
                  <a:pt x="509868" y="745909"/>
                </a:lnTo>
                <a:cubicBezTo>
                  <a:pt x="401648" y="760584"/>
                  <a:pt x="231839" y="731207"/>
                  <a:pt x="124321" y="745909"/>
                </a:cubicBezTo>
                <a:cubicBezTo>
                  <a:pt x="56955" y="741045"/>
                  <a:pt x="-2683" y="703579"/>
                  <a:pt x="0" y="621588"/>
                </a:cubicBezTo>
                <a:cubicBezTo>
                  <a:pt x="-7289" y="507417"/>
                  <a:pt x="12119" y="454667"/>
                  <a:pt x="0" y="310795"/>
                </a:cubicBezTo>
                <a:cubicBezTo>
                  <a:pt x="2401" y="271403"/>
                  <a:pt x="-7295" y="202479"/>
                  <a:pt x="0" y="124318"/>
                </a:cubicBezTo>
                <a:lnTo>
                  <a:pt x="0" y="124318"/>
                </a:lnTo>
                <a:lnTo>
                  <a:pt x="0" y="124321"/>
                </a:lnTo>
                <a:close/>
              </a:path>
              <a:path w="3059209" h="745909" stroke="0" extrusionOk="0">
                <a:moveTo>
                  <a:pt x="0" y="124321"/>
                </a:moveTo>
                <a:cubicBezTo>
                  <a:pt x="-6539" y="51627"/>
                  <a:pt x="52435" y="1210"/>
                  <a:pt x="124321" y="0"/>
                </a:cubicBezTo>
                <a:cubicBezTo>
                  <a:pt x="240955" y="-5483"/>
                  <a:pt x="412171" y="-1004"/>
                  <a:pt x="509868" y="0"/>
                </a:cubicBezTo>
                <a:cubicBezTo>
                  <a:pt x="473011" y="-126181"/>
                  <a:pt x="392204" y="-239247"/>
                  <a:pt x="348834" y="-385075"/>
                </a:cubicBezTo>
                <a:cubicBezTo>
                  <a:pt x="305464" y="-530903"/>
                  <a:pt x="199114" y="-688963"/>
                  <a:pt x="181228" y="-785867"/>
                </a:cubicBezTo>
                <a:cubicBezTo>
                  <a:pt x="309009" y="-664985"/>
                  <a:pt x="526671" y="-516758"/>
                  <a:pt x="749818" y="-377216"/>
                </a:cubicBezTo>
                <a:cubicBezTo>
                  <a:pt x="972965" y="-237674"/>
                  <a:pt x="1078947" y="-150193"/>
                  <a:pt x="1274670" y="0"/>
                </a:cubicBezTo>
                <a:cubicBezTo>
                  <a:pt x="1405949" y="16472"/>
                  <a:pt x="1562521" y="-19560"/>
                  <a:pt x="1828076" y="0"/>
                </a:cubicBezTo>
                <a:cubicBezTo>
                  <a:pt x="2093631" y="19560"/>
                  <a:pt x="2203403" y="24636"/>
                  <a:pt x="2331675" y="0"/>
                </a:cubicBezTo>
                <a:cubicBezTo>
                  <a:pt x="2459947" y="-24636"/>
                  <a:pt x="2798490" y="26306"/>
                  <a:pt x="2934888" y="0"/>
                </a:cubicBezTo>
                <a:cubicBezTo>
                  <a:pt x="3005657" y="3138"/>
                  <a:pt x="3060226" y="66197"/>
                  <a:pt x="3059209" y="124321"/>
                </a:cubicBezTo>
                <a:lnTo>
                  <a:pt x="3059209" y="124318"/>
                </a:lnTo>
                <a:lnTo>
                  <a:pt x="3059209" y="124318"/>
                </a:lnTo>
                <a:cubicBezTo>
                  <a:pt x="3060695" y="171701"/>
                  <a:pt x="3061487" y="231402"/>
                  <a:pt x="3059209" y="310795"/>
                </a:cubicBezTo>
                <a:cubicBezTo>
                  <a:pt x="3043890" y="429889"/>
                  <a:pt x="3044579" y="510620"/>
                  <a:pt x="3059209" y="621588"/>
                </a:cubicBezTo>
                <a:cubicBezTo>
                  <a:pt x="3047782" y="682364"/>
                  <a:pt x="2996346" y="745398"/>
                  <a:pt x="2934888" y="745909"/>
                </a:cubicBezTo>
                <a:cubicBezTo>
                  <a:pt x="2735514" y="755570"/>
                  <a:pt x="2538426" y="726705"/>
                  <a:pt x="2348278" y="745909"/>
                </a:cubicBezTo>
                <a:cubicBezTo>
                  <a:pt x="2158130" y="765114"/>
                  <a:pt x="2061726" y="766993"/>
                  <a:pt x="1844678" y="745909"/>
                </a:cubicBezTo>
                <a:cubicBezTo>
                  <a:pt x="1627630" y="724825"/>
                  <a:pt x="1498397" y="765690"/>
                  <a:pt x="1274670" y="745909"/>
                </a:cubicBezTo>
                <a:cubicBezTo>
                  <a:pt x="1156671" y="745690"/>
                  <a:pt x="1006017" y="738764"/>
                  <a:pt x="907565" y="745909"/>
                </a:cubicBezTo>
                <a:cubicBezTo>
                  <a:pt x="809113" y="753054"/>
                  <a:pt x="613737" y="730501"/>
                  <a:pt x="509868" y="745909"/>
                </a:cubicBezTo>
                <a:lnTo>
                  <a:pt x="509868" y="745909"/>
                </a:lnTo>
                <a:cubicBezTo>
                  <a:pt x="403245" y="762494"/>
                  <a:pt x="265282" y="758791"/>
                  <a:pt x="124321" y="745909"/>
                </a:cubicBezTo>
                <a:cubicBezTo>
                  <a:pt x="48946" y="745529"/>
                  <a:pt x="7633" y="696821"/>
                  <a:pt x="0" y="621588"/>
                </a:cubicBezTo>
                <a:cubicBezTo>
                  <a:pt x="5102" y="510265"/>
                  <a:pt x="-2422" y="448257"/>
                  <a:pt x="0" y="310795"/>
                </a:cubicBezTo>
                <a:cubicBezTo>
                  <a:pt x="-8530" y="230980"/>
                  <a:pt x="-1654" y="178727"/>
                  <a:pt x="0" y="124318"/>
                </a:cubicBezTo>
                <a:lnTo>
                  <a:pt x="0" y="124318"/>
                </a:lnTo>
                <a:lnTo>
                  <a:pt x="0" y="124321"/>
                </a:ln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44076"/>
                      <a:gd name="adj2" fmla="val -15535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000" u="sng" dirty="0">
                <a:solidFill>
                  <a:schemeClr val="tx1"/>
                </a:solidFill>
              </a:rPr>
              <a:t>may</a:t>
            </a:r>
            <a:r>
              <a:rPr lang="en-US" sz="3000" dirty="0">
                <a:solidFill>
                  <a:schemeClr val="tx1"/>
                </a:solidFill>
              </a:rPr>
              <a:t> be penalized</a:t>
            </a:r>
          </a:p>
        </p:txBody>
      </p:sp>
    </p:spTree>
    <p:extLst>
      <p:ext uri="{BB962C8B-B14F-4D97-AF65-F5344CB8AC3E}">
        <p14:creationId xmlns:p14="http://schemas.microsoft.com/office/powerpoint/2010/main" val="364337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884AD1-54B7-27F1-1225-9D60803BB607}"/>
              </a:ext>
            </a:extLst>
          </p:cNvPr>
          <p:cNvSpPr/>
          <p:nvPr/>
        </p:nvSpPr>
        <p:spPr>
          <a:xfrm>
            <a:off x="697400" y="6288059"/>
            <a:ext cx="2726284" cy="556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0" cy="641350"/>
          </a:xfrm>
        </p:spPr>
        <p:txBody>
          <a:bodyPr>
            <a:normAutofit/>
          </a:bodyPr>
          <a:lstStyle/>
          <a:p>
            <a:r>
              <a:rPr lang="en-US" sz="3200">
                <a:latin typeface="+mn-lt"/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762147" y="1243404"/>
            <a:ext cx="8667703" cy="5249470"/>
          </a:xfrm>
          <a:blipFill>
            <a:blip r:embed="rId2" cstate="email">
              <a:alphaModFix amt="28975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82880" tIns="91440" rIns="182880" bIns="91440">
            <a:noAutofit/>
          </a:bodyPr>
          <a:lstStyle/>
          <a:p>
            <a:pPr>
              <a:lnSpc>
                <a:spcPct val="160000"/>
              </a:lnSpc>
              <a:buSzPct val="80000"/>
              <a:buFont typeface="System Font Regular"/>
              <a:buChar char="❍"/>
            </a:pPr>
            <a:r>
              <a:rPr lang="en-US"/>
              <a:t>  How BLAST works</a:t>
            </a:r>
          </a:p>
          <a:p>
            <a:pPr>
              <a:lnSpc>
                <a:spcPct val="160000"/>
              </a:lnSpc>
              <a:buSzPct val="80000"/>
              <a:buFont typeface="System Font Regular"/>
              <a:buChar char="❍"/>
            </a:pPr>
            <a:r>
              <a:rPr lang="en-US"/>
              <a:t>  BLAST exercises</a:t>
            </a:r>
          </a:p>
          <a:p>
            <a:pPr marL="971550" lvl="1" indent="-514350">
              <a:lnSpc>
                <a:spcPct val="160000"/>
              </a:lnSpc>
              <a:buSzPct val="80000"/>
              <a:buFont typeface="+mj-lt"/>
              <a:buAutoNum type="arabicPeriod"/>
            </a:pPr>
            <a:r>
              <a:rPr lang="en-US" sz="3200"/>
              <a:t>  </a:t>
            </a:r>
            <a:r>
              <a:rPr lang="en-US"/>
              <a:t>Identify a sequence; review BLAST results page</a:t>
            </a:r>
          </a:p>
          <a:p>
            <a:pPr marL="971550" lvl="1" indent="-514350">
              <a:lnSpc>
                <a:spcPct val="160000"/>
              </a:lnSpc>
              <a:buSzPct val="80000"/>
              <a:buFont typeface="+mj-lt"/>
              <a:buAutoNum type="arabicPeriod"/>
            </a:pPr>
            <a:r>
              <a:rPr lang="en-US"/>
              <a:t>  See BLAST results in a gene or genomic context</a:t>
            </a:r>
          </a:p>
          <a:p>
            <a:pPr marL="971550" lvl="1" indent="-514350">
              <a:lnSpc>
                <a:spcPct val="160000"/>
              </a:lnSpc>
              <a:buSzPct val="80000"/>
              <a:buFont typeface="+mj-lt"/>
              <a:buAutoNum type="arabicPeriod"/>
            </a:pPr>
            <a:r>
              <a:rPr lang="en-US"/>
              <a:t>  Why do I get no hits?</a:t>
            </a:r>
          </a:p>
          <a:p>
            <a:pPr marL="971550" lvl="1" indent="-514350">
              <a:lnSpc>
                <a:spcPct val="160000"/>
              </a:lnSpc>
              <a:buSzPct val="80000"/>
              <a:buFont typeface="+mj-lt"/>
              <a:buAutoNum type="arabicPeriod"/>
            </a:pPr>
            <a:r>
              <a:rPr lang="en-US"/>
              <a:t> Use the new Clustered nr, protein database</a:t>
            </a:r>
          </a:p>
          <a:p>
            <a:pPr marL="971550" lvl="1" indent="-514350">
              <a:lnSpc>
                <a:spcPct val="160000"/>
              </a:lnSpc>
              <a:buSzPct val="80000"/>
              <a:buFont typeface="+mj-lt"/>
              <a:buAutoNum type="arabicPeriod"/>
            </a:pPr>
            <a:endParaRPr lang="en-US"/>
          </a:p>
          <a:p>
            <a:pPr lvl="1">
              <a:buSzPct val="80000"/>
              <a:buFont typeface="System Font Regular"/>
              <a:buChar char="❍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00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0587" y="309172"/>
            <a:ext cx="6140688" cy="541029"/>
          </a:xfrm>
        </p:spPr>
        <p:txBody>
          <a:bodyPr>
            <a:normAutofit fontScale="90000"/>
          </a:bodyPr>
          <a:lstStyle/>
          <a:p>
            <a:r>
              <a:rPr lang="en-US" i="1"/>
              <a:t>I Adjust Default Search Parameters: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3DB214-4BDA-6E48-B9B8-48E85BE15581}"/>
              </a:ext>
            </a:extLst>
          </p:cNvPr>
          <p:cNvSpPr txBox="1"/>
          <p:nvPr/>
        </p:nvSpPr>
        <p:spPr>
          <a:xfrm>
            <a:off x="5213112" y="1643439"/>
            <a:ext cx="3255639" cy="2539157"/>
          </a:xfrm>
          <a:prstGeom prst="rect">
            <a:avLst/>
          </a:prstGeom>
          <a:blipFill dpi="0" rotWithShape="1">
            <a:blip r:embed="rId3" cstate="email">
              <a:alphaModFix amt="28975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1000"/>
          </a:p>
          <a:p>
            <a:pPr marL="800100" lvl="1" indent="-342900">
              <a:lnSpc>
                <a:spcPct val="150000"/>
              </a:lnSpc>
              <a:buAutoNum type="arabicParenR"/>
            </a:pPr>
            <a:r>
              <a:rPr lang="en-US" sz="2800"/>
              <a:t> Never</a:t>
            </a:r>
          </a:p>
          <a:p>
            <a:pPr marL="800100" lvl="1" indent="-342900">
              <a:lnSpc>
                <a:spcPct val="150000"/>
              </a:lnSpc>
              <a:buAutoNum type="arabicParenR"/>
            </a:pPr>
            <a:r>
              <a:rPr lang="en-US" sz="2800"/>
              <a:t> Sometimes</a:t>
            </a:r>
          </a:p>
          <a:p>
            <a:pPr marL="800100" lvl="1" indent="-342900">
              <a:lnSpc>
                <a:spcPct val="150000"/>
              </a:lnSpc>
              <a:buAutoNum type="arabicParenR"/>
            </a:pPr>
            <a:r>
              <a:rPr lang="en-US" sz="2800"/>
              <a:t> Often</a:t>
            </a:r>
          </a:p>
          <a:p>
            <a:pPr marL="342900" indent="-342900">
              <a:buAutoNum type="arabicParenR"/>
            </a:pPr>
            <a:endParaRPr lang="en-US"/>
          </a:p>
        </p:txBody>
      </p:sp>
      <p:pic>
        <p:nvPicPr>
          <p:cNvPr id="15" name="Picture 14" descr="Graphic denoting this slide as a Poll.">
            <a:extLst>
              <a:ext uri="{FF2B5EF4-FFF2-40B4-BE49-F238E27FC236}">
                <a16:creationId xmlns:a16="http://schemas.microsoft.com/office/drawing/2014/main" id="{779D5BDB-F1D7-8142-919B-B1632CC22F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1477258"/>
            <a:ext cx="1877533" cy="143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01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80295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Exercise #1 - </a:t>
            </a:r>
            <a:r>
              <a:rPr lang="en-US" sz="3200" i="1"/>
              <a:t>Goals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EAC718-53C7-8841-8FB3-2A017D5D96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18466"/>
            <a:ext cx="10281870" cy="5621067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E7FD7153-B83F-4C4B-AC9B-AD1772E09AE5}"/>
              </a:ext>
            </a:extLst>
          </p:cNvPr>
          <p:cNvSpPr/>
          <p:nvPr/>
        </p:nvSpPr>
        <p:spPr>
          <a:xfrm>
            <a:off x="2505779" y="1667175"/>
            <a:ext cx="6946710" cy="2574010"/>
          </a:xfrm>
          <a:custGeom>
            <a:avLst/>
            <a:gdLst>
              <a:gd name="connsiteX0" fmla="*/ 0 w 6946710"/>
              <a:gd name="connsiteY0" fmla="*/ 429010 h 2574010"/>
              <a:gd name="connsiteX1" fmla="*/ 429010 w 6946710"/>
              <a:gd name="connsiteY1" fmla="*/ 0 h 2574010"/>
              <a:gd name="connsiteX2" fmla="*/ 996651 w 6946710"/>
              <a:gd name="connsiteY2" fmla="*/ 0 h 2574010"/>
              <a:gd name="connsiteX3" fmla="*/ 1491826 w 6946710"/>
              <a:gd name="connsiteY3" fmla="*/ 0 h 2574010"/>
              <a:gd name="connsiteX4" fmla="*/ 2095699 w 6946710"/>
              <a:gd name="connsiteY4" fmla="*/ 0 h 2574010"/>
              <a:gd name="connsiteX5" fmla="*/ 2627108 w 6946710"/>
              <a:gd name="connsiteY5" fmla="*/ 0 h 2574010"/>
              <a:gd name="connsiteX6" fmla="*/ 3230981 w 6946710"/>
              <a:gd name="connsiteY6" fmla="*/ 0 h 2574010"/>
              <a:gd name="connsiteX7" fmla="*/ 4052248 w 6946710"/>
              <a:gd name="connsiteY7" fmla="*/ 0 h 2574010"/>
              <a:gd name="connsiteX8" fmla="*/ 4052248 w 6946710"/>
              <a:gd name="connsiteY8" fmla="*/ 0 h 2574010"/>
              <a:gd name="connsiteX9" fmla="*/ 4631140 w 6946710"/>
              <a:gd name="connsiteY9" fmla="*/ 0 h 2574010"/>
              <a:gd name="connsiteX10" fmla="*/ 5192666 w 6946710"/>
              <a:gd name="connsiteY10" fmla="*/ 0 h 2574010"/>
              <a:gd name="connsiteX11" fmla="*/ 5788925 w 6946710"/>
              <a:gd name="connsiteY11" fmla="*/ 0 h 2574010"/>
              <a:gd name="connsiteX12" fmla="*/ 6153313 w 6946710"/>
              <a:gd name="connsiteY12" fmla="*/ 0 h 2574010"/>
              <a:gd name="connsiteX13" fmla="*/ 6517700 w 6946710"/>
              <a:gd name="connsiteY13" fmla="*/ 0 h 2574010"/>
              <a:gd name="connsiteX14" fmla="*/ 6946710 w 6946710"/>
              <a:gd name="connsiteY14" fmla="*/ 429010 h 2574010"/>
              <a:gd name="connsiteX15" fmla="*/ 6946710 w 6946710"/>
              <a:gd name="connsiteY15" fmla="*/ 986708 h 2574010"/>
              <a:gd name="connsiteX16" fmla="*/ 6946710 w 6946710"/>
              <a:gd name="connsiteY16" fmla="*/ 1501506 h 2574010"/>
              <a:gd name="connsiteX17" fmla="*/ 6946710 w 6946710"/>
              <a:gd name="connsiteY17" fmla="*/ 1501506 h 2574010"/>
              <a:gd name="connsiteX18" fmla="*/ 6946710 w 6946710"/>
              <a:gd name="connsiteY18" fmla="*/ 2145008 h 2574010"/>
              <a:gd name="connsiteX19" fmla="*/ 6946710 w 6946710"/>
              <a:gd name="connsiteY19" fmla="*/ 2145000 h 2574010"/>
              <a:gd name="connsiteX20" fmla="*/ 6517700 w 6946710"/>
              <a:gd name="connsiteY20" fmla="*/ 2574010 h 2574010"/>
              <a:gd name="connsiteX21" fmla="*/ 6146025 w 6946710"/>
              <a:gd name="connsiteY21" fmla="*/ 2574010 h 2574010"/>
              <a:gd name="connsiteX22" fmla="*/ 5788925 w 6946710"/>
              <a:gd name="connsiteY22" fmla="*/ 2574010 h 2574010"/>
              <a:gd name="connsiteX23" fmla="*/ 5444345 w 6946710"/>
              <a:gd name="connsiteY23" fmla="*/ 2574010 h 2574010"/>
              <a:gd name="connsiteX24" fmla="*/ 4720455 w 6946710"/>
              <a:gd name="connsiteY24" fmla="*/ 2574010 h 2574010"/>
              <a:gd name="connsiteX25" fmla="*/ 4052248 w 6946710"/>
              <a:gd name="connsiteY25" fmla="*/ 2574010 h 2574010"/>
              <a:gd name="connsiteX26" fmla="*/ 3557072 w 6946710"/>
              <a:gd name="connsiteY26" fmla="*/ 2574010 h 2574010"/>
              <a:gd name="connsiteX27" fmla="*/ 2989432 w 6946710"/>
              <a:gd name="connsiteY27" fmla="*/ 2574010 h 2574010"/>
              <a:gd name="connsiteX28" fmla="*/ 2349326 w 6946710"/>
              <a:gd name="connsiteY28" fmla="*/ 2574010 h 2574010"/>
              <a:gd name="connsiteX29" fmla="*/ 1817918 w 6946710"/>
              <a:gd name="connsiteY29" fmla="*/ 2574010 h 2574010"/>
              <a:gd name="connsiteX30" fmla="*/ 1141580 w 6946710"/>
              <a:gd name="connsiteY30" fmla="*/ 2574010 h 2574010"/>
              <a:gd name="connsiteX31" fmla="*/ 429010 w 6946710"/>
              <a:gd name="connsiteY31" fmla="*/ 2574010 h 2574010"/>
              <a:gd name="connsiteX32" fmla="*/ 0 w 6946710"/>
              <a:gd name="connsiteY32" fmla="*/ 2145000 h 2574010"/>
              <a:gd name="connsiteX33" fmla="*/ 0 w 6946710"/>
              <a:gd name="connsiteY33" fmla="*/ 2145008 h 2574010"/>
              <a:gd name="connsiteX34" fmla="*/ 0 w 6946710"/>
              <a:gd name="connsiteY34" fmla="*/ 1501506 h 2574010"/>
              <a:gd name="connsiteX35" fmla="*/ 0 w 6946710"/>
              <a:gd name="connsiteY35" fmla="*/ 1501506 h 2574010"/>
              <a:gd name="connsiteX36" fmla="*/ 0 w 6946710"/>
              <a:gd name="connsiteY36" fmla="*/ 954533 h 2574010"/>
              <a:gd name="connsiteX37" fmla="*/ 0 w 6946710"/>
              <a:gd name="connsiteY37" fmla="*/ 429010 h 257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946710" h="2574010" fill="none" extrusionOk="0">
                <a:moveTo>
                  <a:pt x="0" y="429010"/>
                </a:moveTo>
                <a:cubicBezTo>
                  <a:pt x="33709" y="227003"/>
                  <a:pt x="232987" y="39177"/>
                  <a:pt x="429010" y="0"/>
                </a:cubicBezTo>
                <a:cubicBezTo>
                  <a:pt x="712704" y="-25374"/>
                  <a:pt x="867739" y="15218"/>
                  <a:pt x="996651" y="0"/>
                </a:cubicBezTo>
                <a:cubicBezTo>
                  <a:pt x="1125563" y="-15218"/>
                  <a:pt x="1255275" y="-7898"/>
                  <a:pt x="1491826" y="0"/>
                </a:cubicBezTo>
                <a:cubicBezTo>
                  <a:pt x="1728378" y="7898"/>
                  <a:pt x="1884945" y="7934"/>
                  <a:pt x="2095699" y="0"/>
                </a:cubicBezTo>
                <a:cubicBezTo>
                  <a:pt x="2306453" y="-7934"/>
                  <a:pt x="2495526" y="9428"/>
                  <a:pt x="2627108" y="0"/>
                </a:cubicBezTo>
                <a:cubicBezTo>
                  <a:pt x="2758690" y="-9428"/>
                  <a:pt x="3070956" y="-27898"/>
                  <a:pt x="3230981" y="0"/>
                </a:cubicBezTo>
                <a:cubicBezTo>
                  <a:pt x="3391006" y="27898"/>
                  <a:pt x="3696439" y="-8192"/>
                  <a:pt x="4052248" y="0"/>
                </a:cubicBezTo>
                <a:lnTo>
                  <a:pt x="4052248" y="0"/>
                </a:lnTo>
                <a:cubicBezTo>
                  <a:pt x="4338265" y="9190"/>
                  <a:pt x="4380844" y="-2933"/>
                  <a:pt x="4631140" y="0"/>
                </a:cubicBezTo>
                <a:cubicBezTo>
                  <a:pt x="4881436" y="2933"/>
                  <a:pt x="5004684" y="-2722"/>
                  <a:pt x="5192666" y="0"/>
                </a:cubicBezTo>
                <a:cubicBezTo>
                  <a:pt x="5380648" y="2722"/>
                  <a:pt x="5510350" y="5058"/>
                  <a:pt x="5788925" y="0"/>
                </a:cubicBezTo>
                <a:cubicBezTo>
                  <a:pt x="5924287" y="10425"/>
                  <a:pt x="6029311" y="-5837"/>
                  <a:pt x="6153313" y="0"/>
                </a:cubicBezTo>
                <a:cubicBezTo>
                  <a:pt x="6277315" y="5837"/>
                  <a:pt x="6353251" y="1523"/>
                  <a:pt x="6517700" y="0"/>
                </a:cubicBezTo>
                <a:cubicBezTo>
                  <a:pt x="6757999" y="-11812"/>
                  <a:pt x="6930068" y="162493"/>
                  <a:pt x="6946710" y="429010"/>
                </a:cubicBezTo>
                <a:cubicBezTo>
                  <a:pt x="6938688" y="568601"/>
                  <a:pt x="6968889" y="807688"/>
                  <a:pt x="6946710" y="986708"/>
                </a:cubicBezTo>
                <a:cubicBezTo>
                  <a:pt x="6924531" y="1165728"/>
                  <a:pt x="6944518" y="1382571"/>
                  <a:pt x="6946710" y="1501506"/>
                </a:cubicBezTo>
                <a:lnTo>
                  <a:pt x="6946710" y="1501506"/>
                </a:lnTo>
                <a:cubicBezTo>
                  <a:pt x="6940433" y="1820370"/>
                  <a:pt x="6973591" y="1956657"/>
                  <a:pt x="6946710" y="2145008"/>
                </a:cubicBezTo>
                <a:lnTo>
                  <a:pt x="6946710" y="2145000"/>
                </a:lnTo>
                <a:cubicBezTo>
                  <a:pt x="6945903" y="2341673"/>
                  <a:pt x="6713117" y="2589412"/>
                  <a:pt x="6517700" y="2574010"/>
                </a:cubicBezTo>
                <a:cubicBezTo>
                  <a:pt x="6336221" y="2565087"/>
                  <a:pt x="6231821" y="2566979"/>
                  <a:pt x="6146025" y="2574010"/>
                </a:cubicBezTo>
                <a:cubicBezTo>
                  <a:pt x="6060229" y="2581041"/>
                  <a:pt x="5958976" y="2588167"/>
                  <a:pt x="5788925" y="2574010"/>
                </a:cubicBezTo>
                <a:cubicBezTo>
                  <a:pt x="5633995" y="2584324"/>
                  <a:pt x="5576100" y="2586465"/>
                  <a:pt x="5444345" y="2574010"/>
                </a:cubicBezTo>
                <a:cubicBezTo>
                  <a:pt x="5261351" y="2591942"/>
                  <a:pt x="5044081" y="2562304"/>
                  <a:pt x="4720455" y="2574010"/>
                </a:cubicBezTo>
                <a:cubicBezTo>
                  <a:pt x="4396829" y="2585717"/>
                  <a:pt x="4194315" y="2550049"/>
                  <a:pt x="4052248" y="2574010"/>
                </a:cubicBezTo>
                <a:cubicBezTo>
                  <a:pt x="3896666" y="2550905"/>
                  <a:pt x="3683625" y="2557942"/>
                  <a:pt x="3557072" y="2574010"/>
                </a:cubicBezTo>
                <a:cubicBezTo>
                  <a:pt x="3430519" y="2590078"/>
                  <a:pt x="3155015" y="2559722"/>
                  <a:pt x="2989432" y="2574010"/>
                </a:cubicBezTo>
                <a:cubicBezTo>
                  <a:pt x="2823849" y="2588298"/>
                  <a:pt x="2492888" y="2566031"/>
                  <a:pt x="2349326" y="2574010"/>
                </a:cubicBezTo>
                <a:cubicBezTo>
                  <a:pt x="2205764" y="2581989"/>
                  <a:pt x="1925527" y="2580405"/>
                  <a:pt x="1817918" y="2574010"/>
                </a:cubicBezTo>
                <a:cubicBezTo>
                  <a:pt x="1710309" y="2567615"/>
                  <a:pt x="1301821" y="2573158"/>
                  <a:pt x="1141580" y="2574010"/>
                </a:cubicBezTo>
                <a:cubicBezTo>
                  <a:pt x="981339" y="2574862"/>
                  <a:pt x="702532" y="2555157"/>
                  <a:pt x="429010" y="2574010"/>
                </a:cubicBezTo>
                <a:cubicBezTo>
                  <a:pt x="177685" y="2587514"/>
                  <a:pt x="30720" y="2355812"/>
                  <a:pt x="0" y="2145000"/>
                </a:cubicBezTo>
                <a:lnTo>
                  <a:pt x="0" y="2145008"/>
                </a:lnTo>
                <a:cubicBezTo>
                  <a:pt x="13219" y="1897480"/>
                  <a:pt x="12257" y="1666944"/>
                  <a:pt x="0" y="1501506"/>
                </a:cubicBezTo>
                <a:lnTo>
                  <a:pt x="0" y="1501506"/>
                </a:lnTo>
                <a:cubicBezTo>
                  <a:pt x="-20297" y="1234580"/>
                  <a:pt x="-352" y="1110579"/>
                  <a:pt x="0" y="954533"/>
                </a:cubicBezTo>
                <a:cubicBezTo>
                  <a:pt x="352" y="798487"/>
                  <a:pt x="-22149" y="672284"/>
                  <a:pt x="0" y="429010"/>
                </a:cubicBezTo>
                <a:close/>
              </a:path>
              <a:path w="6946710" h="2574010" stroke="0" extrusionOk="0">
                <a:moveTo>
                  <a:pt x="0" y="429010"/>
                </a:moveTo>
                <a:cubicBezTo>
                  <a:pt x="-23812" y="177386"/>
                  <a:pt x="171109" y="7869"/>
                  <a:pt x="429010" y="0"/>
                </a:cubicBezTo>
                <a:cubicBezTo>
                  <a:pt x="691217" y="-7493"/>
                  <a:pt x="864055" y="-839"/>
                  <a:pt x="1105348" y="0"/>
                </a:cubicBezTo>
                <a:cubicBezTo>
                  <a:pt x="1346641" y="839"/>
                  <a:pt x="1558634" y="16138"/>
                  <a:pt x="1672988" y="0"/>
                </a:cubicBezTo>
                <a:cubicBezTo>
                  <a:pt x="1787342" y="-16138"/>
                  <a:pt x="1947118" y="-18201"/>
                  <a:pt x="2204397" y="0"/>
                </a:cubicBezTo>
                <a:cubicBezTo>
                  <a:pt x="2461676" y="18201"/>
                  <a:pt x="2692943" y="24586"/>
                  <a:pt x="2844502" y="0"/>
                </a:cubicBezTo>
                <a:cubicBezTo>
                  <a:pt x="2996062" y="-24586"/>
                  <a:pt x="3171393" y="9951"/>
                  <a:pt x="3412143" y="0"/>
                </a:cubicBezTo>
                <a:cubicBezTo>
                  <a:pt x="3652893" y="-9951"/>
                  <a:pt x="3805718" y="26151"/>
                  <a:pt x="4052248" y="0"/>
                </a:cubicBezTo>
                <a:lnTo>
                  <a:pt x="4052248" y="0"/>
                </a:lnTo>
                <a:cubicBezTo>
                  <a:pt x="4218607" y="-24046"/>
                  <a:pt x="4411848" y="-21562"/>
                  <a:pt x="4596407" y="0"/>
                </a:cubicBezTo>
                <a:cubicBezTo>
                  <a:pt x="4780966" y="21562"/>
                  <a:pt x="4995249" y="3924"/>
                  <a:pt x="5175299" y="0"/>
                </a:cubicBezTo>
                <a:cubicBezTo>
                  <a:pt x="5355349" y="-3924"/>
                  <a:pt x="5627066" y="-23449"/>
                  <a:pt x="5788925" y="0"/>
                </a:cubicBezTo>
                <a:cubicBezTo>
                  <a:pt x="5909357" y="16459"/>
                  <a:pt x="6003271" y="12939"/>
                  <a:pt x="6146025" y="0"/>
                </a:cubicBezTo>
                <a:cubicBezTo>
                  <a:pt x="6288779" y="-12939"/>
                  <a:pt x="6408278" y="-17437"/>
                  <a:pt x="6517700" y="0"/>
                </a:cubicBezTo>
                <a:cubicBezTo>
                  <a:pt x="6726912" y="-7094"/>
                  <a:pt x="6956842" y="179496"/>
                  <a:pt x="6946710" y="429010"/>
                </a:cubicBezTo>
                <a:cubicBezTo>
                  <a:pt x="6966659" y="543303"/>
                  <a:pt x="6960131" y="826884"/>
                  <a:pt x="6946710" y="986708"/>
                </a:cubicBezTo>
                <a:cubicBezTo>
                  <a:pt x="6933289" y="1146532"/>
                  <a:pt x="6969839" y="1312022"/>
                  <a:pt x="6946710" y="1501506"/>
                </a:cubicBezTo>
                <a:lnTo>
                  <a:pt x="6946710" y="1501506"/>
                </a:lnTo>
                <a:cubicBezTo>
                  <a:pt x="6937884" y="1801624"/>
                  <a:pt x="6964458" y="1949871"/>
                  <a:pt x="6946710" y="2145008"/>
                </a:cubicBezTo>
                <a:lnTo>
                  <a:pt x="6946710" y="2145000"/>
                </a:lnTo>
                <a:cubicBezTo>
                  <a:pt x="6932339" y="2407633"/>
                  <a:pt x="6791889" y="2601691"/>
                  <a:pt x="6517700" y="2574010"/>
                </a:cubicBezTo>
                <a:cubicBezTo>
                  <a:pt x="6346310" y="2579619"/>
                  <a:pt x="6327813" y="2580598"/>
                  <a:pt x="6167888" y="2574010"/>
                </a:cubicBezTo>
                <a:cubicBezTo>
                  <a:pt x="6007963" y="2567422"/>
                  <a:pt x="5965007" y="2562317"/>
                  <a:pt x="5788925" y="2574010"/>
                </a:cubicBezTo>
                <a:cubicBezTo>
                  <a:pt x="5665695" y="2586304"/>
                  <a:pt x="5566115" y="2561871"/>
                  <a:pt x="5444345" y="2574010"/>
                </a:cubicBezTo>
                <a:cubicBezTo>
                  <a:pt x="5198916" y="2546990"/>
                  <a:pt x="5069534" y="2548748"/>
                  <a:pt x="4762217" y="2574010"/>
                </a:cubicBezTo>
                <a:cubicBezTo>
                  <a:pt x="4454900" y="2599272"/>
                  <a:pt x="4386282" y="2542571"/>
                  <a:pt x="4052248" y="2574010"/>
                </a:cubicBezTo>
                <a:cubicBezTo>
                  <a:pt x="3778667" y="2543582"/>
                  <a:pt x="3605222" y="2586836"/>
                  <a:pt x="3375910" y="2574010"/>
                </a:cubicBezTo>
                <a:cubicBezTo>
                  <a:pt x="3146598" y="2561184"/>
                  <a:pt x="2989704" y="2569563"/>
                  <a:pt x="2735805" y="2574010"/>
                </a:cubicBezTo>
                <a:cubicBezTo>
                  <a:pt x="2481907" y="2578457"/>
                  <a:pt x="2391190" y="2548387"/>
                  <a:pt x="2204397" y="2574010"/>
                </a:cubicBezTo>
                <a:cubicBezTo>
                  <a:pt x="2017604" y="2599633"/>
                  <a:pt x="1766367" y="2549221"/>
                  <a:pt x="1564291" y="2574010"/>
                </a:cubicBezTo>
                <a:cubicBezTo>
                  <a:pt x="1362215" y="2598799"/>
                  <a:pt x="1195976" y="2560299"/>
                  <a:pt x="1069115" y="2574010"/>
                </a:cubicBezTo>
                <a:cubicBezTo>
                  <a:pt x="942254" y="2587721"/>
                  <a:pt x="574587" y="2552760"/>
                  <a:pt x="429010" y="2574010"/>
                </a:cubicBezTo>
                <a:cubicBezTo>
                  <a:pt x="221868" y="2601638"/>
                  <a:pt x="24022" y="2367573"/>
                  <a:pt x="0" y="2145000"/>
                </a:cubicBezTo>
                <a:lnTo>
                  <a:pt x="0" y="2145008"/>
                </a:lnTo>
                <a:cubicBezTo>
                  <a:pt x="7147" y="1940125"/>
                  <a:pt x="10315" y="1659642"/>
                  <a:pt x="0" y="1501506"/>
                </a:cubicBezTo>
                <a:lnTo>
                  <a:pt x="0" y="1501506"/>
                </a:lnTo>
                <a:cubicBezTo>
                  <a:pt x="13133" y="1256326"/>
                  <a:pt x="-9992" y="1217619"/>
                  <a:pt x="0" y="954533"/>
                </a:cubicBezTo>
                <a:cubicBezTo>
                  <a:pt x="9992" y="691447"/>
                  <a:pt x="-15837" y="687861"/>
                  <a:pt x="0" y="429010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28373"/>
                      <a:gd name="adj2" fmla="val 3782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Goals:</a:t>
            </a: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/>
                </a:solidFill>
              </a:rPr>
              <a:t>Identify a 140 bp nucleotide sequence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/>
                </a:solidFill>
              </a:rPr>
              <a:t>Review BLAST results</a:t>
            </a:r>
          </a:p>
        </p:txBody>
      </p:sp>
    </p:spTree>
    <p:extLst>
      <p:ext uri="{BB962C8B-B14F-4D97-AF65-F5344CB8AC3E}">
        <p14:creationId xmlns:p14="http://schemas.microsoft.com/office/powerpoint/2010/main" val="2778881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80295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Exercise #1 – </a:t>
            </a:r>
            <a:r>
              <a:rPr lang="en-US" sz="3200" i="1"/>
              <a:t>Query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A3FFC6EC-3237-AB4B-8F72-56B1F7904086}"/>
              </a:ext>
            </a:extLst>
          </p:cNvPr>
          <p:cNvSpPr/>
          <p:nvPr/>
        </p:nvSpPr>
        <p:spPr>
          <a:xfrm>
            <a:off x="3877613" y="1546442"/>
            <a:ext cx="4436770" cy="1537695"/>
          </a:xfrm>
          <a:custGeom>
            <a:avLst/>
            <a:gdLst>
              <a:gd name="connsiteX0" fmla="*/ 0 w 4436770"/>
              <a:gd name="connsiteY0" fmla="*/ 256288 h 1537695"/>
              <a:gd name="connsiteX1" fmla="*/ 256288 w 4436770"/>
              <a:gd name="connsiteY1" fmla="*/ 0 h 1537695"/>
              <a:gd name="connsiteX2" fmla="*/ 739462 w 4436770"/>
              <a:gd name="connsiteY2" fmla="*/ 0 h 1537695"/>
              <a:gd name="connsiteX3" fmla="*/ 739462 w 4436770"/>
              <a:gd name="connsiteY3" fmla="*/ 0 h 1537695"/>
              <a:gd name="connsiteX4" fmla="*/ 1271874 w 4436770"/>
              <a:gd name="connsiteY4" fmla="*/ 0 h 1537695"/>
              <a:gd name="connsiteX5" fmla="*/ 1848654 w 4436770"/>
              <a:gd name="connsiteY5" fmla="*/ 0 h 1537695"/>
              <a:gd name="connsiteX6" fmla="*/ 2478248 w 4436770"/>
              <a:gd name="connsiteY6" fmla="*/ 0 h 1537695"/>
              <a:gd name="connsiteX7" fmla="*/ 3014568 w 4436770"/>
              <a:gd name="connsiteY7" fmla="*/ 0 h 1537695"/>
              <a:gd name="connsiteX8" fmla="*/ 3527570 w 4436770"/>
              <a:gd name="connsiteY8" fmla="*/ 0 h 1537695"/>
              <a:gd name="connsiteX9" fmla="*/ 4180482 w 4436770"/>
              <a:gd name="connsiteY9" fmla="*/ 0 h 1537695"/>
              <a:gd name="connsiteX10" fmla="*/ 4436770 w 4436770"/>
              <a:gd name="connsiteY10" fmla="*/ 256288 h 1537695"/>
              <a:gd name="connsiteX11" fmla="*/ 4436770 w 4436770"/>
              <a:gd name="connsiteY11" fmla="*/ 896989 h 1537695"/>
              <a:gd name="connsiteX12" fmla="*/ 4436770 w 4436770"/>
              <a:gd name="connsiteY12" fmla="*/ 896989 h 1537695"/>
              <a:gd name="connsiteX13" fmla="*/ 4436770 w 4436770"/>
              <a:gd name="connsiteY13" fmla="*/ 1281413 h 1537695"/>
              <a:gd name="connsiteX14" fmla="*/ 4436770 w 4436770"/>
              <a:gd name="connsiteY14" fmla="*/ 1281407 h 1537695"/>
              <a:gd name="connsiteX15" fmla="*/ 4180482 w 4436770"/>
              <a:gd name="connsiteY15" fmla="*/ 1537695 h 1537695"/>
              <a:gd name="connsiteX16" fmla="*/ 3574207 w 4436770"/>
              <a:gd name="connsiteY16" fmla="*/ 1537695 h 1537695"/>
              <a:gd name="connsiteX17" fmla="*/ 2991250 w 4436770"/>
              <a:gd name="connsiteY17" fmla="*/ 1537695 h 1537695"/>
              <a:gd name="connsiteX18" fmla="*/ 2431611 w 4436770"/>
              <a:gd name="connsiteY18" fmla="*/ 1537695 h 1537695"/>
              <a:gd name="connsiteX19" fmla="*/ 1848654 w 4436770"/>
              <a:gd name="connsiteY19" fmla="*/ 1537695 h 1537695"/>
              <a:gd name="connsiteX20" fmla="*/ 1294058 w 4436770"/>
              <a:gd name="connsiteY20" fmla="*/ 1537695 h 1537695"/>
              <a:gd name="connsiteX21" fmla="*/ 739462 w 4436770"/>
              <a:gd name="connsiteY21" fmla="*/ 1537695 h 1537695"/>
              <a:gd name="connsiteX22" fmla="*/ 739462 w 4436770"/>
              <a:gd name="connsiteY22" fmla="*/ 1537695 h 1537695"/>
              <a:gd name="connsiteX23" fmla="*/ 256288 w 4436770"/>
              <a:gd name="connsiteY23" fmla="*/ 1537695 h 1537695"/>
              <a:gd name="connsiteX24" fmla="*/ 0 w 4436770"/>
              <a:gd name="connsiteY24" fmla="*/ 1281407 h 1537695"/>
              <a:gd name="connsiteX25" fmla="*/ 0 w 4436770"/>
              <a:gd name="connsiteY25" fmla="*/ 1281413 h 1537695"/>
              <a:gd name="connsiteX26" fmla="*/ 0 w 4436770"/>
              <a:gd name="connsiteY26" fmla="*/ 1068898 h 1537695"/>
              <a:gd name="connsiteX27" fmla="*/ 0 w 4436770"/>
              <a:gd name="connsiteY27" fmla="*/ 896989 h 1537695"/>
              <a:gd name="connsiteX28" fmla="*/ 0 w 4436770"/>
              <a:gd name="connsiteY28" fmla="*/ 256288 h 153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36770" h="1537695" fill="none" extrusionOk="0">
                <a:moveTo>
                  <a:pt x="0" y="256288"/>
                </a:moveTo>
                <a:cubicBezTo>
                  <a:pt x="10394" y="123307"/>
                  <a:pt x="82322" y="-11105"/>
                  <a:pt x="256288" y="0"/>
                </a:cubicBezTo>
                <a:cubicBezTo>
                  <a:pt x="493271" y="6396"/>
                  <a:pt x="582327" y="-8827"/>
                  <a:pt x="739462" y="0"/>
                </a:cubicBezTo>
                <a:lnTo>
                  <a:pt x="739462" y="0"/>
                </a:lnTo>
                <a:cubicBezTo>
                  <a:pt x="906868" y="-7947"/>
                  <a:pt x="1021758" y="-17371"/>
                  <a:pt x="1271874" y="0"/>
                </a:cubicBezTo>
                <a:cubicBezTo>
                  <a:pt x="1521990" y="17371"/>
                  <a:pt x="1719684" y="14344"/>
                  <a:pt x="1848654" y="0"/>
                </a:cubicBezTo>
                <a:cubicBezTo>
                  <a:pt x="2002814" y="-1963"/>
                  <a:pt x="2251183" y="20009"/>
                  <a:pt x="2478248" y="0"/>
                </a:cubicBezTo>
                <a:cubicBezTo>
                  <a:pt x="2705313" y="-20009"/>
                  <a:pt x="2778374" y="6859"/>
                  <a:pt x="3014568" y="0"/>
                </a:cubicBezTo>
                <a:cubicBezTo>
                  <a:pt x="3250762" y="-6859"/>
                  <a:pt x="3377090" y="19112"/>
                  <a:pt x="3527570" y="0"/>
                </a:cubicBezTo>
                <a:cubicBezTo>
                  <a:pt x="3678050" y="-19112"/>
                  <a:pt x="3931311" y="-5972"/>
                  <a:pt x="4180482" y="0"/>
                </a:cubicBezTo>
                <a:cubicBezTo>
                  <a:pt x="4330824" y="21503"/>
                  <a:pt x="4461009" y="138722"/>
                  <a:pt x="4436770" y="256288"/>
                </a:cubicBezTo>
                <a:cubicBezTo>
                  <a:pt x="4466104" y="534562"/>
                  <a:pt x="4466849" y="586570"/>
                  <a:pt x="4436770" y="896989"/>
                </a:cubicBezTo>
                <a:lnTo>
                  <a:pt x="4436770" y="896989"/>
                </a:lnTo>
                <a:cubicBezTo>
                  <a:pt x="4441847" y="1080936"/>
                  <a:pt x="4420473" y="1192088"/>
                  <a:pt x="4436770" y="1281413"/>
                </a:cubicBezTo>
                <a:lnTo>
                  <a:pt x="4436770" y="1281407"/>
                </a:lnTo>
                <a:cubicBezTo>
                  <a:pt x="4412447" y="1434255"/>
                  <a:pt x="4324349" y="1572532"/>
                  <a:pt x="4180482" y="1537695"/>
                </a:cubicBezTo>
                <a:cubicBezTo>
                  <a:pt x="3957776" y="1526647"/>
                  <a:pt x="3743253" y="1558833"/>
                  <a:pt x="3574207" y="1537695"/>
                </a:cubicBezTo>
                <a:cubicBezTo>
                  <a:pt x="3405161" y="1516557"/>
                  <a:pt x="3237140" y="1554506"/>
                  <a:pt x="2991250" y="1537695"/>
                </a:cubicBezTo>
                <a:cubicBezTo>
                  <a:pt x="2745360" y="1520884"/>
                  <a:pt x="2545774" y="1540518"/>
                  <a:pt x="2431611" y="1537695"/>
                </a:cubicBezTo>
                <a:cubicBezTo>
                  <a:pt x="2317448" y="1534872"/>
                  <a:pt x="2053404" y="1560221"/>
                  <a:pt x="1848654" y="1537695"/>
                </a:cubicBezTo>
                <a:cubicBezTo>
                  <a:pt x="1608786" y="1531555"/>
                  <a:pt x="1562219" y="1552272"/>
                  <a:pt x="1294058" y="1537695"/>
                </a:cubicBezTo>
                <a:cubicBezTo>
                  <a:pt x="1025897" y="1523118"/>
                  <a:pt x="859769" y="1549746"/>
                  <a:pt x="739462" y="1537695"/>
                </a:cubicBezTo>
                <a:lnTo>
                  <a:pt x="739462" y="1537695"/>
                </a:lnTo>
                <a:cubicBezTo>
                  <a:pt x="565711" y="1556388"/>
                  <a:pt x="420474" y="1519087"/>
                  <a:pt x="256288" y="1537695"/>
                </a:cubicBezTo>
                <a:cubicBezTo>
                  <a:pt x="129244" y="1568635"/>
                  <a:pt x="-3687" y="1438029"/>
                  <a:pt x="0" y="1281407"/>
                </a:cubicBezTo>
                <a:lnTo>
                  <a:pt x="0" y="1281413"/>
                </a:lnTo>
                <a:cubicBezTo>
                  <a:pt x="10374" y="1179517"/>
                  <a:pt x="-8254" y="1173417"/>
                  <a:pt x="0" y="1068898"/>
                </a:cubicBezTo>
                <a:cubicBezTo>
                  <a:pt x="2694" y="987885"/>
                  <a:pt x="-5672" y="967192"/>
                  <a:pt x="0" y="896989"/>
                </a:cubicBezTo>
                <a:cubicBezTo>
                  <a:pt x="31471" y="621984"/>
                  <a:pt x="-18452" y="561706"/>
                  <a:pt x="0" y="256288"/>
                </a:cubicBezTo>
                <a:close/>
              </a:path>
              <a:path w="4436770" h="1537695" stroke="0" extrusionOk="0">
                <a:moveTo>
                  <a:pt x="0" y="256288"/>
                </a:moveTo>
                <a:cubicBezTo>
                  <a:pt x="-4571" y="111925"/>
                  <a:pt x="96097" y="6998"/>
                  <a:pt x="256288" y="0"/>
                </a:cubicBezTo>
                <a:cubicBezTo>
                  <a:pt x="419500" y="4904"/>
                  <a:pt x="541170" y="16566"/>
                  <a:pt x="739462" y="0"/>
                </a:cubicBezTo>
                <a:lnTo>
                  <a:pt x="739462" y="0"/>
                </a:lnTo>
                <a:cubicBezTo>
                  <a:pt x="898728" y="-19523"/>
                  <a:pt x="1019594" y="9959"/>
                  <a:pt x="1282966" y="0"/>
                </a:cubicBezTo>
                <a:cubicBezTo>
                  <a:pt x="1546338" y="-9959"/>
                  <a:pt x="1644197" y="-3003"/>
                  <a:pt x="1848654" y="0"/>
                </a:cubicBezTo>
                <a:cubicBezTo>
                  <a:pt x="2140043" y="-25429"/>
                  <a:pt x="2254221" y="-10294"/>
                  <a:pt x="2478248" y="0"/>
                </a:cubicBezTo>
                <a:cubicBezTo>
                  <a:pt x="2702275" y="10294"/>
                  <a:pt x="2907285" y="9487"/>
                  <a:pt x="3061205" y="0"/>
                </a:cubicBezTo>
                <a:cubicBezTo>
                  <a:pt x="3215125" y="-9487"/>
                  <a:pt x="3406296" y="15631"/>
                  <a:pt x="3644162" y="0"/>
                </a:cubicBezTo>
                <a:cubicBezTo>
                  <a:pt x="3882028" y="-15631"/>
                  <a:pt x="3944642" y="-10932"/>
                  <a:pt x="4180482" y="0"/>
                </a:cubicBezTo>
                <a:cubicBezTo>
                  <a:pt x="4326788" y="32953"/>
                  <a:pt x="4414292" y="113458"/>
                  <a:pt x="4436770" y="256288"/>
                </a:cubicBezTo>
                <a:cubicBezTo>
                  <a:pt x="4412521" y="505247"/>
                  <a:pt x="4420288" y="618183"/>
                  <a:pt x="4436770" y="896989"/>
                </a:cubicBezTo>
                <a:lnTo>
                  <a:pt x="4436770" y="896989"/>
                </a:lnTo>
                <a:cubicBezTo>
                  <a:pt x="4442994" y="1036946"/>
                  <a:pt x="4440095" y="1103155"/>
                  <a:pt x="4436770" y="1281413"/>
                </a:cubicBezTo>
                <a:lnTo>
                  <a:pt x="4436770" y="1281407"/>
                </a:lnTo>
                <a:cubicBezTo>
                  <a:pt x="4439985" y="1418959"/>
                  <a:pt x="4303896" y="1530687"/>
                  <a:pt x="4180482" y="1537695"/>
                </a:cubicBezTo>
                <a:cubicBezTo>
                  <a:pt x="4034516" y="1508641"/>
                  <a:pt x="3718354" y="1539235"/>
                  <a:pt x="3597525" y="1537695"/>
                </a:cubicBezTo>
                <a:cubicBezTo>
                  <a:pt x="3476696" y="1536155"/>
                  <a:pt x="3177560" y="1507778"/>
                  <a:pt x="2967931" y="1537695"/>
                </a:cubicBezTo>
                <a:cubicBezTo>
                  <a:pt x="2758302" y="1567612"/>
                  <a:pt x="2513902" y="1554847"/>
                  <a:pt x="2384974" y="1537695"/>
                </a:cubicBezTo>
                <a:cubicBezTo>
                  <a:pt x="2256046" y="1520543"/>
                  <a:pt x="1993549" y="1558940"/>
                  <a:pt x="1848654" y="1537695"/>
                </a:cubicBezTo>
                <a:cubicBezTo>
                  <a:pt x="1657122" y="1540321"/>
                  <a:pt x="1465039" y="1538513"/>
                  <a:pt x="1316242" y="1537695"/>
                </a:cubicBezTo>
                <a:cubicBezTo>
                  <a:pt x="1167445" y="1536877"/>
                  <a:pt x="997385" y="1544614"/>
                  <a:pt x="739462" y="1537695"/>
                </a:cubicBezTo>
                <a:lnTo>
                  <a:pt x="739462" y="1537695"/>
                </a:lnTo>
                <a:cubicBezTo>
                  <a:pt x="604058" y="1547643"/>
                  <a:pt x="429556" y="1561556"/>
                  <a:pt x="256288" y="1537695"/>
                </a:cubicBezTo>
                <a:cubicBezTo>
                  <a:pt x="116596" y="1527103"/>
                  <a:pt x="-9841" y="1422394"/>
                  <a:pt x="0" y="1281407"/>
                </a:cubicBezTo>
                <a:lnTo>
                  <a:pt x="0" y="1281413"/>
                </a:lnTo>
                <a:cubicBezTo>
                  <a:pt x="5354" y="1207830"/>
                  <a:pt x="5405" y="1115341"/>
                  <a:pt x="0" y="1068898"/>
                </a:cubicBezTo>
                <a:cubicBezTo>
                  <a:pt x="2088" y="1005924"/>
                  <a:pt x="-5323" y="941532"/>
                  <a:pt x="0" y="896989"/>
                </a:cubicBezTo>
                <a:cubicBezTo>
                  <a:pt x="2812" y="584504"/>
                  <a:pt x="-12190" y="516569"/>
                  <a:pt x="0" y="256288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5318"/>
                      <a:gd name="adj2" fmla="val 19513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140 bp query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</a:rPr>
              <a:t>for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</a:rPr>
              <a:t>Nucleotide BLAST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EC75DB-2644-5448-8D18-952E3ED5FD43}"/>
              </a:ext>
            </a:extLst>
          </p:cNvPr>
          <p:cNvSpPr txBox="1"/>
          <p:nvPr/>
        </p:nvSpPr>
        <p:spPr>
          <a:xfrm>
            <a:off x="4471392" y="4907035"/>
            <a:ext cx="3249213" cy="523220"/>
          </a:xfrm>
          <a:custGeom>
            <a:avLst/>
            <a:gdLst>
              <a:gd name="connsiteX0" fmla="*/ 0 w 3249213"/>
              <a:gd name="connsiteY0" fmla="*/ 0 h 523220"/>
              <a:gd name="connsiteX1" fmla="*/ 606520 w 3249213"/>
              <a:gd name="connsiteY1" fmla="*/ 0 h 523220"/>
              <a:gd name="connsiteX2" fmla="*/ 1180547 w 3249213"/>
              <a:gd name="connsiteY2" fmla="*/ 0 h 523220"/>
              <a:gd name="connsiteX3" fmla="*/ 1754575 w 3249213"/>
              <a:gd name="connsiteY3" fmla="*/ 0 h 523220"/>
              <a:gd name="connsiteX4" fmla="*/ 2198634 w 3249213"/>
              <a:gd name="connsiteY4" fmla="*/ 0 h 523220"/>
              <a:gd name="connsiteX5" fmla="*/ 2675185 w 3249213"/>
              <a:gd name="connsiteY5" fmla="*/ 0 h 523220"/>
              <a:gd name="connsiteX6" fmla="*/ 3249213 w 3249213"/>
              <a:gd name="connsiteY6" fmla="*/ 0 h 523220"/>
              <a:gd name="connsiteX7" fmla="*/ 3249213 w 3249213"/>
              <a:gd name="connsiteY7" fmla="*/ 523220 h 523220"/>
              <a:gd name="connsiteX8" fmla="*/ 2707678 w 3249213"/>
              <a:gd name="connsiteY8" fmla="*/ 523220 h 523220"/>
              <a:gd name="connsiteX9" fmla="*/ 2263618 w 3249213"/>
              <a:gd name="connsiteY9" fmla="*/ 523220 h 523220"/>
              <a:gd name="connsiteX10" fmla="*/ 1819559 w 3249213"/>
              <a:gd name="connsiteY10" fmla="*/ 523220 h 523220"/>
              <a:gd name="connsiteX11" fmla="*/ 1245532 w 3249213"/>
              <a:gd name="connsiteY11" fmla="*/ 523220 h 523220"/>
              <a:gd name="connsiteX12" fmla="*/ 768980 w 3249213"/>
              <a:gd name="connsiteY12" fmla="*/ 523220 h 523220"/>
              <a:gd name="connsiteX13" fmla="*/ 0 w 3249213"/>
              <a:gd name="connsiteY13" fmla="*/ 523220 h 523220"/>
              <a:gd name="connsiteX14" fmla="*/ 0 w 3249213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49213" h="523220" fill="none" extrusionOk="0">
                <a:moveTo>
                  <a:pt x="0" y="0"/>
                </a:moveTo>
                <a:cubicBezTo>
                  <a:pt x="201893" y="-60694"/>
                  <a:pt x="386521" y="16663"/>
                  <a:pt x="606520" y="0"/>
                </a:cubicBezTo>
                <a:cubicBezTo>
                  <a:pt x="826519" y="-16663"/>
                  <a:pt x="1057591" y="68320"/>
                  <a:pt x="1180547" y="0"/>
                </a:cubicBezTo>
                <a:cubicBezTo>
                  <a:pt x="1303503" y="-68320"/>
                  <a:pt x="1547744" y="11198"/>
                  <a:pt x="1754575" y="0"/>
                </a:cubicBezTo>
                <a:cubicBezTo>
                  <a:pt x="1961406" y="-11198"/>
                  <a:pt x="2013528" y="26855"/>
                  <a:pt x="2198634" y="0"/>
                </a:cubicBezTo>
                <a:cubicBezTo>
                  <a:pt x="2383740" y="-26855"/>
                  <a:pt x="2486612" y="47681"/>
                  <a:pt x="2675185" y="0"/>
                </a:cubicBezTo>
                <a:cubicBezTo>
                  <a:pt x="2863758" y="-47681"/>
                  <a:pt x="3059979" y="67381"/>
                  <a:pt x="3249213" y="0"/>
                </a:cubicBezTo>
                <a:cubicBezTo>
                  <a:pt x="3272276" y="133064"/>
                  <a:pt x="3212921" y="399972"/>
                  <a:pt x="3249213" y="523220"/>
                </a:cubicBezTo>
                <a:cubicBezTo>
                  <a:pt x="3098145" y="559475"/>
                  <a:pt x="2956360" y="520969"/>
                  <a:pt x="2707678" y="523220"/>
                </a:cubicBezTo>
                <a:cubicBezTo>
                  <a:pt x="2458996" y="525471"/>
                  <a:pt x="2434479" y="505331"/>
                  <a:pt x="2263618" y="523220"/>
                </a:cubicBezTo>
                <a:cubicBezTo>
                  <a:pt x="2092757" y="541109"/>
                  <a:pt x="1986060" y="483771"/>
                  <a:pt x="1819559" y="523220"/>
                </a:cubicBezTo>
                <a:cubicBezTo>
                  <a:pt x="1653058" y="562669"/>
                  <a:pt x="1459397" y="481483"/>
                  <a:pt x="1245532" y="523220"/>
                </a:cubicBezTo>
                <a:cubicBezTo>
                  <a:pt x="1031667" y="564957"/>
                  <a:pt x="876501" y="516449"/>
                  <a:pt x="768980" y="523220"/>
                </a:cubicBezTo>
                <a:cubicBezTo>
                  <a:pt x="661459" y="529991"/>
                  <a:pt x="257417" y="498306"/>
                  <a:pt x="0" y="523220"/>
                </a:cubicBezTo>
                <a:cubicBezTo>
                  <a:pt x="-27092" y="416903"/>
                  <a:pt x="28004" y="186168"/>
                  <a:pt x="0" y="0"/>
                </a:cubicBezTo>
                <a:close/>
              </a:path>
              <a:path w="3249213" h="523220" stroke="0" extrusionOk="0">
                <a:moveTo>
                  <a:pt x="0" y="0"/>
                </a:moveTo>
                <a:cubicBezTo>
                  <a:pt x="177891" y="-2537"/>
                  <a:pt x="291335" y="17592"/>
                  <a:pt x="509043" y="0"/>
                </a:cubicBezTo>
                <a:cubicBezTo>
                  <a:pt x="726751" y="-17592"/>
                  <a:pt x="748911" y="854"/>
                  <a:pt x="953102" y="0"/>
                </a:cubicBezTo>
                <a:cubicBezTo>
                  <a:pt x="1157293" y="-854"/>
                  <a:pt x="1349478" y="25373"/>
                  <a:pt x="1559622" y="0"/>
                </a:cubicBezTo>
                <a:cubicBezTo>
                  <a:pt x="1769766" y="-25373"/>
                  <a:pt x="1830951" y="60974"/>
                  <a:pt x="2068666" y="0"/>
                </a:cubicBezTo>
                <a:cubicBezTo>
                  <a:pt x="2306381" y="-60974"/>
                  <a:pt x="2350144" y="37326"/>
                  <a:pt x="2577709" y="0"/>
                </a:cubicBezTo>
                <a:cubicBezTo>
                  <a:pt x="2805274" y="-37326"/>
                  <a:pt x="3088094" y="66353"/>
                  <a:pt x="3249213" y="0"/>
                </a:cubicBezTo>
                <a:cubicBezTo>
                  <a:pt x="3277520" y="213097"/>
                  <a:pt x="3240099" y="279283"/>
                  <a:pt x="3249213" y="523220"/>
                </a:cubicBezTo>
                <a:cubicBezTo>
                  <a:pt x="3032249" y="582804"/>
                  <a:pt x="2852653" y="460348"/>
                  <a:pt x="2707678" y="523220"/>
                </a:cubicBezTo>
                <a:cubicBezTo>
                  <a:pt x="2562703" y="586092"/>
                  <a:pt x="2424617" y="520886"/>
                  <a:pt x="2263618" y="523220"/>
                </a:cubicBezTo>
                <a:cubicBezTo>
                  <a:pt x="2102619" y="525554"/>
                  <a:pt x="1857417" y="460929"/>
                  <a:pt x="1722083" y="523220"/>
                </a:cubicBezTo>
                <a:cubicBezTo>
                  <a:pt x="1586749" y="585511"/>
                  <a:pt x="1350345" y="483311"/>
                  <a:pt x="1180547" y="523220"/>
                </a:cubicBezTo>
                <a:cubicBezTo>
                  <a:pt x="1010749" y="563129"/>
                  <a:pt x="908126" y="502255"/>
                  <a:pt x="671504" y="523220"/>
                </a:cubicBezTo>
                <a:cubicBezTo>
                  <a:pt x="434882" y="544185"/>
                  <a:pt x="147281" y="452314"/>
                  <a:pt x="0" y="523220"/>
                </a:cubicBezTo>
                <a:cubicBezTo>
                  <a:pt x="-48283" y="282564"/>
                  <a:pt x="3191" y="249525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/>
              <a:t>RID: </a:t>
            </a:r>
            <a:r>
              <a:rPr lang="en-US" sz="2800" i="0">
                <a:effectLst/>
                <a:latin typeface="Source Sans Pro" panose="020B0503030403020204" pitchFamily="34" charset="0"/>
              </a:rPr>
              <a:t>KNWN00VF016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6AD96D-318F-4B4D-965E-4524D8C29520}"/>
              </a:ext>
            </a:extLst>
          </p:cNvPr>
          <p:cNvSpPr/>
          <p:nvPr/>
        </p:nvSpPr>
        <p:spPr>
          <a:xfrm>
            <a:off x="1147914" y="3365689"/>
            <a:ext cx="98961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TACCCCAAAACACTGTTTTTACTTCGTGGAAATCATGAATGTAGACATCTAACAGAGTATTTCACATTTA</a:t>
            </a:r>
          </a:p>
          <a:p>
            <a:r>
              <a:rPr lang="en-US" sz="2000"/>
              <a:t>AACAAGAATGTAAAATAAAGTATTCAGAACGCGTATATGATGCCTGTATGGATGCCTTTGACTGCCTTCC</a:t>
            </a:r>
          </a:p>
        </p:txBody>
      </p:sp>
    </p:spTree>
    <p:extLst>
      <p:ext uri="{BB962C8B-B14F-4D97-AF65-F5344CB8AC3E}">
        <p14:creationId xmlns:p14="http://schemas.microsoft.com/office/powerpoint/2010/main" val="1785055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80295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Exercise #1 – </a:t>
            </a:r>
            <a:r>
              <a:rPr lang="en-US" sz="3200" i="1"/>
              <a:t>Set 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EAC718-53C7-8841-8FB3-2A017D5D96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1" y="667345"/>
            <a:ext cx="11297820" cy="6176484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E7FD7153-B83F-4C4B-AC9B-AD1772E09AE5}"/>
              </a:ext>
            </a:extLst>
          </p:cNvPr>
          <p:cNvSpPr/>
          <p:nvPr/>
        </p:nvSpPr>
        <p:spPr>
          <a:xfrm>
            <a:off x="8324641" y="2987970"/>
            <a:ext cx="3029158" cy="1731513"/>
          </a:xfrm>
          <a:custGeom>
            <a:avLst/>
            <a:gdLst>
              <a:gd name="connsiteX0" fmla="*/ 0 w 3029158"/>
              <a:gd name="connsiteY0" fmla="*/ 288591 h 1731513"/>
              <a:gd name="connsiteX1" fmla="*/ 288591 w 3029158"/>
              <a:gd name="connsiteY1" fmla="*/ 0 h 1731513"/>
              <a:gd name="connsiteX2" fmla="*/ 504860 w 3029158"/>
              <a:gd name="connsiteY2" fmla="*/ 0 h 1731513"/>
              <a:gd name="connsiteX3" fmla="*/ 504860 w 3029158"/>
              <a:gd name="connsiteY3" fmla="*/ 0 h 1731513"/>
              <a:gd name="connsiteX4" fmla="*/ 898650 w 3029158"/>
              <a:gd name="connsiteY4" fmla="*/ 0 h 1731513"/>
              <a:gd name="connsiteX5" fmla="*/ 1262149 w 3029158"/>
              <a:gd name="connsiteY5" fmla="*/ 0 h 1731513"/>
              <a:gd name="connsiteX6" fmla="*/ 1769739 w 3029158"/>
              <a:gd name="connsiteY6" fmla="*/ 0 h 1731513"/>
              <a:gd name="connsiteX7" fmla="*/ 2232977 w 3029158"/>
              <a:gd name="connsiteY7" fmla="*/ 0 h 1731513"/>
              <a:gd name="connsiteX8" fmla="*/ 2740567 w 3029158"/>
              <a:gd name="connsiteY8" fmla="*/ 0 h 1731513"/>
              <a:gd name="connsiteX9" fmla="*/ 3029158 w 3029158"/>
              <a:gd name="connsiteY9" fmla="*/ 288591 h 1731513"/>
              <a:gd name="connsiteX10" fmla="*/ 3029158 w 3029158"/>
              <a:gd name="connsiteY10" fmla="*/ 627676 h 1731513"/>
              <a:gd name="connsiteX11" fmla="*/ 3029158 w 3029158"/>
              <a:gd name="connsiteY11" fmla="*/ 1010049 h 1731513"/>
              <a:gd name="connsiteX12" fmla="*/ 3029158 w 3029158"/>
              <a:gd name="connsiteY12" fmla="*/ 1010049 h 1731513"/>
              <a:gd name="connsiteX13" fmla="*/ 3029158 w 3029158"/>
              <a:gd name="connsiteY13" fmla="*/ 1442928 h 1731513"/>
              <a:gd name="connsiteX14" fmla="*/ 3029158 w 3029158"/>
              <a:gd name="connsiteY14" fmla="*/ 1442922 h 1731513"/>
              <a:gd name="connsiteX15" fmla="*/ 2740567 w 3029158"/>
              <a:gd name="connsiteY15" fmla="*/ 1731513 h 1731513"/>
              <a:gd name="connsiteX16" fmla="*/ 2232977 w 3029158"/>
              <a:gd name="connsiteY16" fmla="*/ 1731513 h 1731513"/>
              <a:gd name="connsiteX17" fmla="*/ 1725387 w 3029158"/>
              <a:gd name="connsiteY17" fmla="*/ 1731513 h 1731513"/>
              <a:gd name="connsiteX18" fmla="*/ 1262149 w 3029158"/>
              <a:gd name="connsiteY18" fmla="*/ 1731513 h 1731513"/>
              <a:gd name="connsiteX19" fmla="*/ 868359 w 3029158"/>
              <a:gd name="connsiteY19" fmla="*/ 1731513 h 1731513"/>
              <a:gd name="connsiteX20" fmla="*/ 504860 w 3029158"/>
              <a:gd name="connsiteY20" fmla="*/ 1731513 h 1731513"/>
              <a:gd name="connsiteX21" fmla="*/ 504860 w 3029158"/>
              <a:gd name="connsiteY21" fmla="*/ 1731513 h 1731513"/>
              <a:gd name="connsiteX22" fmla="*/ 288591 w 3029158"/>
              <a:gd name="connsiteY22" fmla="*/ 1731513 h 1731513"/>
              <a:gd name="connsiteX23" fmla="*/ 0 w 3029158"/>
              <a:gd name="connsiteY23" fmla="*/ 1442922 h 1731513"/>
              <a:gd name="connsiteX24" fmla="*/ 0 w 3029158"/>
              <a:gd name="connsiteY24" fmla="*/ 1442928 h 1731513"/>
              <a:gd name="connsiteX25" fmla="*/ -662719 w 3029158"/>
              <a:gd name="connsiteY25" fmla="*/ 1431670 h 1731513"/>
              <a:gd name="connsiteX26" fmla="*/ -1325438 w 3029158"/>
              <a:gd name="connsiteY26" fmla="*/ 1420412 h 1731513"/>
              <a:gd name="connsiteX27" fmla="*/ -649465 w 3029158"/>
              <a:gd name="connsiteY27" fmla="*/ 1211127 h 1731513"/>
              <a:gd name="connsiteX28" fmla="*/ 0 w 3029158"/>
              <a:gd name="connsiteY28" fmla="*/ 1010049 h 1731513"/>
              <a:gd name="connsiteX29" fmla="*/ 0 w 3029158"/>
              <a:gd name="connsiteY29" fmla="*/ 656535 h 1731513"/>
              <a:gd name="connsiteX30" fmla="*/ 0 w 3029158"/>
              <a:gd name="connsiteY30" fmla="*/ 288591 h 173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029158" h="1731513" fill="none" extrusionOk="0">
                <a:moveTo>
                  <a:pt x="0" y="288591"/>
                </a:moveTo>
                <a:cubicBezTo>
                  <a:pt x="-13868" y="158884"/>
                  <a:pt x="134679" y="-6535"/>
                  <a:pt x="288591" y="0"/>
                </a:cubicBezTo>
                <a:cubicBezTo>
                  <a:pt x="378877" y="6235"/>
                  <a:pt x="403974" y="2706"/>
                  <a:pt x="504860" y="0"/>
                </a:cubicBezTo>
                <a:lnTo>
                  <a:pt x="504860" y="0"/>
                </a:lnTo>
                <a:cubicBezTo>
                  <a:pt x="602495" y="-10009"/>
                  <a:pt x="815355" y="12020"/>
                  <a:pt x="898650" y="0"/>
                </a:cubicBezTo>
                <a:cubicBezTo>
                  <a:pt x="981945" y="-12020"/>
                  <a:pt x="1118061" y="9307"/>
                  <a:pt x="1262149" y="0"/>
                </a:cubicBezTo>
                <a:cubicBezTo>
                  <a:pt x="1379482" y="-9672"/>
                  <a:pt x="1561339" y="13441"/>
                  <a:pt x="1769739" y="0"/>
                </a:cubicBezTo>
                <a:cubicBezTo>
                  <a:pt x="1978139" y="-13441"/>
                  <a:pt x="2059014" y="7045"/>
                  <a:pt x="2232977" y="0"/>
                </a:cubicBezTo>
                <a:cubicBezTo>
                  <a:pt x="2406940" y="-7045"/>
                  <a:pt x="2577290" y="-5633"/>
                  <a:pt x="2740567" y="0"/>
                </a:cubicBezTo>
                <a:cubicBezTo>
                  <a:pt x="2873842" y="3130"/>
                  <a:pt x="3055486" y="156861"/>
                  <a:pt x="3029158" y="288591"/>
                </a:cubicBezTo>
                <a:cubicBezTo>
                  <a:pt x="3026992" y="402171"/>
                  <a:pt x="3043469" y="521461"/>
                  <a:pt x="3029158" y="627676"/>
                </a:cubicBezTo>
                <a:cubicBezTo>
                  <a:pt x="3014847" y="733892"/>
                  <a:pt x="3032081" y="841561"/>
                  <a:pt x="3029158" y="1010049"/>
                </a:cubicBezTo>
                <a:lnTo>
                  <a:pt x="3029158" y="1010049"/>
                </a:lnTo>
                <a:cubicBezTo>
                  <a:pt x="3044300" y="1140241"/>
                  <a:pt x="3011376" y="1227890"/>
                  <a:pt x="3029158" y="1442928"/>
                </a:cubicBezTo>
                <a:lnTo>
                  <a:pt x="3029158" y="1442922"/>
                </a:lnTo>
                <a:cubicBezTo>
                  <a:pt x="3041988" y="1588424"/>
                  <a:pt x="2905103" y="1737848"/>
                  <a:pt x="2740567" y="1731513"/>
                </a:cubicBezTo>
                <a:cubicBezTo>
                  <a:pt x="2553383" y="1713471"/>
                  <a:pt x="2386385" y="1743989"/>
                  <a:pt x="2232977" y="1731513"/>
                </a:cubicBezTo>
                <a:cubicBezTo>
                  <a:pt x="2079569" y="1719038"/>
                  <a:pt x="1957149" y="1712733"/>
                  <a:pt x="1725387" y="1731513"/>
                </a:cubicBezTo>
                <a:cubicBezTo>
                  <a:pt x="1493625" y="1750294"/>
                  <a:pt x="1446882" y="1735532"/>
                  <a:pt x="1262149" y="1731513"/>
                </a:cubicBezTo>
                <a:cubicBezTo>
                  <a:pt x="1151286" y="1748228"/>
                  <a:pt x="1040577" y="1739643"/>
                  <a:pt x="868359" y="1731513"/>
                </a:cubicBezTo>
                <a:cubicBezTo>
                  <a:pt x="696141" y="1723384"/>
                  <a:pt x="641880" y="1719999"/>
                  <a:pt x="504860" y="1731513"/>
                </a:cubicBezTo>
                <a:lnTo>
                  <a:pt x="504860" y="1731513"/>
                </a:lnTo>
                <a:cubicBezTo>
                  <a:pt x="414745" y="1723049"/>
                  <a:pt x="339134" y="1727692"/>
                  <a:pt x="288591" y="1731513"/>
                </a:cubicBezTo>
                <a:cubicBezTo>
                  <a:pt x="111732" y="1712788"/>
                  <a:pt x="23880" y="1621534"/>
                  <a:pt x="0" y="1442922"/>
                </a:cubicBezTo>
                <a:lnTo>
                  <a:pt x="0" y="1442928"/>
                </a:lnTo>
                <a:cubicBezTo>
                  <a:pt x="-296622" y="1448443"/>
                  <a:pt x="-354921" y="1423496"/>
                  <a:pt x="-662719" y="1431670"/>
                </a:cubicBezTo>
                <a:cubicBezTo>
                  <a:pt x="-970517" y="1439844"/>
                  <a:pt x="-1144009" y="1429935"/>
                  <a:pt x="-1325438" y="1420412"/>
                </a:cubicBezTo>
                <a:cubicBezTo>
                  <a:pt x="-1058824" y="1305698"/>
                  <a:pt x="-903324" y="1317738"/>
                  <a:pt x="-649465" y="1211127"/>
                </a:cubicBezTo>
                <a:cubicBezTo>
                  <a:pt x="-395606" y="1104516"/>
                  <a:pt x="-171106" y="1088924"/>
                  <a:pt x="0" y="1010049"/>
                </a:cubicBezTo>
                <a:cubicBezTo>
                  <a:pt x="-17482" y="912115"/>
                  <a:pt x="3466" y="766332"/>
                  <a:pt x="0" y="656535"/>
                </a:cubicBezTo>
                <a:cubicBezTo>
                  <a:pt x="-3466" y="546738"/>
                  <a:pt x="4549" y="370358"/>
                  <a:pt x="0" y="288591"/>
                </a:cubicBezTo>
                <a:close/>
              </a:path>
              <a:path w="3029158" h="1731513" stroke="0" extrusionOk="0">
                <a:moveTo>
                  <a:pt x="0" y="288591"/>
                </a:moveTo>
                <a:cubicBezTo>
                  <a:pt x="-26184" y="113056"/>
                  <a:pt x="116540" y="4754"/>
                  <a:pt x="288591" y="0"/>
                </a:cubicBezTo>
                <a:cubicBezTo>
                  <a:pt x="367949" y="6649"/>
                  <a:pt x="410432" y="-2767"/>
                  <a:pt x="504860" y="0"/>
                </a:cubicBezTo>
                <a:lnTo>
                  <a:pt x="504860" y="0"/>
                </a:lnTo>
                <a:cubicBezTo>
                  <a:pt x="645486" y="9545"/>
                  <a:pt x="757147" y="-15614"/>
                  <a:pt x="875932" y="0"/>
                </a:cubicBezTo>
                <a:cubicBezTo>
                  <a:pt x="994717" y="15614"/>
                  <a:pt x="1086889" y="15250"/>
                  <a:pt x="1262149" y="0"/>
                </a:cubicBezTo>
                <a:cubicBezTo>
                  <a:pt x="1483649" y="-11536"/>
                  <a:pt x="1607439" y="-2178"/>
                  <a:pt x="1784523" y="0"/>
                </a:cubicBezTo>
                <a:cubicBezTo>
                  <a:pt x="1961607" y="2178"/>
                  <a:pt x="2102304" y="-22780"/>
                  <a:pt x="2277329" y="0"/>
                </a:cubicBezTo>
                <a:cubicBezTo>
                  <a:pt x="2452354" y="22780"/>
                  <a:pt x="2638288" y="19111"/>
                  <a:pt x="2740567" y="0"/>
                </a:cubicBezTo>
                <a:cubicBezTo>
                  <a:pt x="2918289" y="10266"/>
                  <a:pt x="3065500" y="137945"/>
                  <a:pt x="3029158" y="288591"/>
                </a:cubicBezTo>
                <a:cubicBezTo>
                  <a:pt x="3039592" y="376938"/>
                  <a:pt x="3037550" y="584024"/>
                  <a:pt x="3029158" y="663749"/>
                </a:cubicBezTo>
                <a:cubicBezTo>
                  <a:pt x="3020766" y="743474"/>
                  <a:pt x="3037279" y="857554"/>
                  <a:pt x="3029158" y="1010049"/>
                </a:cubicBezTo>
                <a:lnTo>
                  <a:pt x="3029158" y="1010049"/>
                </a:lnTo>
                <a:cubicBezTo>
                  <a:pt x="3014394" y="1166943"/>
                  <a:pt x="3027559" y="1247587"/>
                  <a:pt x="3029158" y="1442928"/>
                </a:cubicBezTo>
                <a:lnTo>
                  <a:pt x="3029158" y="1442922"/>
                </a:lnTo>
                <a:cubicBezTo>
                  <a:pt x="3050579" y="1575714"/>
                  <a:pt x="2886654" y="1726373"/>
                  <a:pt x="2740567" y="1731513"/>
                </a:cubicBezTo>
                <a:cubicBezTo>
                  <a:pt x="2585366" y="1708090"/>
                  <a:pt x="2434572" y="1741413"/>
                  <a:pt x="2247761" y="1731513"/>
                </a:cubicBezTo>
                <a:cubicBezTo>
                  <a:pt x="2060950" y="1721613"/>
                  <a:pt x="1919292" y="1735988"/>
                  <a:pt x="1725387" y="1731513"/>
                </a:cubicBezTo>
                <a:cubicBezTo>
                  <a:pt x="1531482" y="1727038"/>
                  <a:pt x="1469709" y="1752100"/>
                  <a:pt x="1262149" y="1731513"/>
                </a:cubicBezTo>
                <a:cubicBezTo>
                  <a:pt x="1176583" y="1720351"/>
                  <a:pt x="1051694" y="1728909"/>
                  <a:pt x="906223" y="1731513"/>
                </a:cubicBezTo>
                <a:cubicBezTo>
                  <a:pt x="760752" y="1734117"/>
                  <a:pt x="682701" y="1723580"/>
                  <a:pt x="504860" y="1731513"/>
                </a:cubicBezTo>
                <a:lnTo>
                  <a:pt x="504860" y="1731513"/>
                </a:lnTo>
                <a:cubicBezTo>
                  <a:pt x="445797" y="1723649"/>
                  <a:pt x="347640" y="1738829"/>
                  <a:pt x="288591" y="1731513"/>
                </a:cubicBezTo>
                <a:cubicBezTo>
                  <a:pt x="156597" y="1722300"/>
                  <a:pt x="-1050" y="1574000"/>
                  <a:pt x="0" y="1442922"/>
                </a:cubicBezTo>
                <a:lnTo>
                  <a:pt x="0" y="1442928"/>
                </a:lnTo>
                <a:cubicBezTo>
                  <a:pt x="-202515" y="1429486"/>
                  <a:pt x="-418482" y="1458714"/>
                  <a:pt x="-649465" y="1431895"/>
                </a:cubicBezTo>
                <a:cubicBezTo>
                  <a:pt x="-880448" y="1405076"/>
                  <a:pt x="-1015469" y="1395038"/>
                  <a:pt x="-1325438" y="1420412"/>
                </a:cubicBezTo>
                <a:cubicBezTo>
                  <a:pt x="-1074644" y="1378695"/>
                  <a:pt x="-910840" y="1283364"/>
                  <a:pt x="-636210" y="1207023"/>
                </a:cubicBezTo>
                <a:cubicBezTo>
                  <a:pt x="-361580" y="1130682"/>
                  <a:pt x="-203077" y="1058994"/>
                  <a:pt x="0" y="1010049"/>
                </a:cubicBezTo>
                <a:cubicBezTo>
                  <a:pt x="523" y="912266"/>
                  <a:pt x="-14162" y="833114"/>
                  <a:pt x="0" y="663749"/>
                </a:cubicBezTo>
                <a:cubicBezTo>
                  <a:pt x="14162" y="494384"/>
                  <a:pt x="-9062" y="416178"/>
                  <a:pt x="0" y="288591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93756"/>
                      <a:gd name="adj2" fmla="val 32033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Default settings</a:t>
            </a:r>
          </a:p>
          <a:p>
            <a:pPr algn="ctr"/>
            <a:r>
              <a:rPr lang="en-US" sz="3000" u="sng" dirty="0">
                <a:solidFill>
                  <a:schemeClr val="tx1"/>
                </a:solidFill>
              </a:rPr>
              <a:t>except</a:t>
            </a:r>
            <a:endParaRPr lang="en-US" sz="3000" dirty="0">
              <a:solidFill>
                <a:schemeClr val="tx1"/>
              </a:solidFill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</a:rPr>
              <a:t>Organism 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A3FFC6EC-3237-AB4B-8F72-56B1F7904086}"/>
              </a:ext>
            </a:extLst>
          </p:cNvPr>
          <p:cNvSpPr/>
          <p:nvPr/>
        </p:nvSpPr>
        <p:spPr>
          <a:xfrm>
            <a:off x="5536370" y="1478448"/>
            <a:ext cx="2541564" cy="698420"/>
          </a:xfrm>
          <a:custGeom>
            <a:avLst/>
            <a:gdLst>
              <a:gd name="connsiteX0" fmla="*/ 0 w 2541564"/>
              <a:gd name="connsiteY0" fmla="*/ 116406 h 698420"/>
              <a:gd name="connsiteX1" fmla="*/ 116406 w 2541564"/>
              <a:gd name="connsiteY1" fmla="*/ 0 h 698420"/>
              <a:gd name="connsiteX2" fmla="*/ 423594 w 2541564"/>
              <a:gd name="connsiteY2" fmla="*/ 0 h 698420"/>
              <a:gd name="connsiteX3" fmla="*/ 423594 w 2541564"/>
              <a:gd name="connsiteY3" fmla="*/ 0 h 698420"/>
              <a:gd name="connsiteX4" fmla="*/ 1058985 w 2541564"/>
              <a:gd name="connsiteY4" fmla="*/ 0 h 698420"/>
              <a:gd name="connsiteX5" fmla="*/ 1769395 w 2541564"/>
              <a:gd name="connsiteY5" fmla="*/ 0 h 698420"/>
              <a:gd name="connsiteX6" fmla="*/ 2425158 w 2541564"/>
              <a:gd name="connsiteY6" fmla="*/ 0 h 698420"/>
              <a:gd name="connsiteX7" fmla="*/ 2541564 w 2541564"/>
              <a:gd name="connsiteY7" fmla="*/ 116406 h 698420"/>
              <a:gd name="connsiteX8" fmla="*/ 2541564 w 2541564"/>
              <a:gd name="connsiteY8" fmla="*/ 407412 h 698420"/>
              <a:gd name="connsiteX9" fmla="*/ 2541564 w 2541564"/>
              <a:gd name="connsiteY9" fmla="*/ 407412 h 698420"/>
              <a:gd name="connsiteX10" fmla="*/ 2541564 w 2541564"/>
              <a:gd name="connsiteY10" fmla="*/ 582017 h 698420"/>
              <a:gd name="connsiteX11" fmla="*/ 2541564 w 2541564"/>
              <a:gd name="connsiteY11" fmla="*/ 582014 h 698420"/>
              <a:gd name="connsiteX12" fmla="*/ 2425158 w 2541564"/>
              <a:gd name="connsiteY12" fmla="*/ 698420 h 698420"/>
              <a:gd name="connsiteX13" fmla="*/ 1769395 w 2541564"/>
              <a:gd name="connsiteY13" fmla="*/ 698420 h 698420"/>
              <a:gd name="connsiteX14" fmla="*/ 1058985 w 2541564"/>
              <a:gd name="connsiteY14" fmla="*/ 698420 h 698420"/>
              <a:gd name="connsiteX15" fmla="*/ 423594 w 2541564"/>
              <a:gd name="connsiteY15" fmla="*/ 698420 h 698420"/>
              <a:gd name="connsiteX16" fmla="*/ 423594 w 2541564"/>
              <a:gd name="connsiteY16" fmla="*/ 698420 h 698420"/>
              <a:gd name="connsiteX17" fmla="*/ 116406 w 2541564"/>
              <a:gd name="connsiteY17" fmla="*/ 698420 h 698420"/>
              <a:gd name="connsiteX18" fmla="*/ 0 w 2541564"/>
              <a:gd name="connsiteY18" fmla="*/ 582014 h 698420"/>
              <a:gd name="connsiteX19" fmla="*/ 0 w 2541564"/>
              <a:gd name="connsiteY19" fmla="*/ 582017 h 698420"/>
              <a:gd name="connsiteX20" fmla="*/ -394273 w 2541564"/>
              <a:gd name="connsiteY20" fmla="*/ 578000 h 698420"/>
              <a:gd name="connsiteX21" fmla="*/ -788546 w 2541564"/>
              <a:gd name="connsiteY21" fmla="*/ 573983 h 698420"/>
              <a:gd name="connsiteX22" fmla="*/ -410044 w 2541564"/>
              <a:gd name="connsiteY22" fmla="*/ 494029 h 698420"/>
              <a:gd name="connsiteX23" fmla="*/ 0 w 2541564"/>
              <a:gd name="connsiteY23" fmla="*/ 407412 h 698420"/>
              <a:gd name="connsiteX24" fmla="*/ 0 w 2541564"/>
              <a:gd name="connsiteY24" fmla="*/ 116406 h 69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41564" h="698420" fill="none" extrusionOk="0">
                <a:moveTo>
                  <a:pt x="0" y="116406"/>
                </a:moveTo>
                <a:cubicBezTo>
                  <a:pt x="4747" y="57250"/>
                  <a:pt x="55671" y="11242"/>
                  <a:pt x="116406" y="0"/>
                </a:cubicBezTo>
                <a:cubicBezTo>
                  <a:pt x="269763" y="-12363"/>
                  <a:pt x="325681" y="-239"/>
                  <a:pt x="423594" y="0"/>
                </a:cubicBezTo>
                <a:lnTo>
                  <a:pt x="423594" y="0"/>
                </a:lnTo>
                <a:cubicBezTo>
                  <a:pt x="645579" y="13251"/>
                  <a:pt x="909278" y="-8357"/>
                  <a:pt x="1058985" y="0"/>
                </a:cubicBezTo>
                <a:cubicBezTo>
                  <a:pt x="1247477" y="-21099"/>
                  <a:pt x="1564611" y="-25567"/>
                  <a:pt x="1769395" y="0"/>
                </a:cubicBezTo>
                <a:cubicBezTo>
                  <a:pt x="1974179" y="25567"/>
                  <a:pt x="2127324" y="28570"/>
                  <a:pt x="2425158" y="0"/>
                </a:cubicBezTo>
                <a:cubicBezTo>
                  <a:pt x="2493593" y="3845"/>
                  <a:pt x="2545936" y="49503"/>
                  <a:pt x="2541564" y="116406"/>
                </a:cubicBezTo>
                <a:cubicBezTo>
                  <a:pt x="2530294" y="183155"/>
                  <a:pt x="2540095" y="273484"/>
                  <a:pt x="2541564" y="407412"/>
                </a:cubicBezTo>
                <a:lnTo>
                  <a:pt x="2541564" y="407412"/>
                </a:lnTo>
                <a:cubicBezTo>
                  <a:pt x="2546117" y="490769"/>
                  <a:pt x="2546039" y="520341"/>
                  <a:pt x="2541564" y="582017"/>
                </a:cubicBezTo>
                <a:lnTo>
                  <a:pt x="2541564" y="582014"/>
                </a:lnTo>
                <a:cubicBezTo>
                  <a:pt x="2541342" y="647839"/>
                  <a:pt x="2490049" y="700008"/>
                  <a:pt x="2425158" y="698420"/>
                </a:cubicBezTo>
                <a:cubicBezTo>
                  <a:pt x="2280796" y="715110"/>
                  <a:pt x="1947405" y="720301"/>
                  <a:pt x="1769395" y="698420"/>
                </a:cubicBezTo>
                <a:cubicBezTo>
                  <a:pt x="1591385" y="676539"/>
                  <a:pt x="1242687" y="680763"/>
                  <a:pt x="1058985" y="698420"/>
                </a:cubicBezTo>
                <a:cubicBezTo>
                  <a:pt x="859740" y="721127"/>
                  <a:pt x="591836" y="713886"/>
                  <a:pt x="423594" y="698420"/>
                </a:cubicBezTo>
                <a:lnTo>
                  <a:pt x="423594" y="698420"/>
                </a:lnTo>
                <a:cubicBezTo>
                  <a:pt x="288956" y="703256"/>
                  <a:pt x="229541" y="698661"/>
                  <a:pt x="116406" y="698420"/>
                </a:cubicBezTo>
                <a:cubicBezTo>
                  <a:pt x="54118" y="705447"/>
                  <a:pt x="2052" y="647167"/>
                  <a:pt x="0" y="582014"/>
                </a:cubicBezTo>
                <a:lnTo>
                  <a:pt x="0" y="582017"/>
                </a:lnTo>
                <a:cubicBezTo>
                  <a:pt x="-97772" y="594981"/>
                  <a:pt x="-254764" y="587836"/>
                  <a:pt x="-394273" y="578000"/>
                </a:cubicBezTo>
                <a:cubicBezTo>
                  <a:pt x="-533782" y="568164"/>
                  <a:pt x="-595943" y="593145"/>
                  <a:pt x="-788546" y="573983"/>
                </a:cubicBezTo>
                <a:cubicBezTo>
                  <a:pt x="-666808" y="529373"/>
                  <a:pt x="-483857" y="525130"/>
                  <a:pt x="-410044" y="494029"/>
                </a:cubicBezTo>
                <a:cubicBezTo>
                  <a:pt x="-336231" y="462928"/>
                  <a:pt x="-186607" y="446037"/>
                  <a:pt x="0" y="407412"/>
                </a:cubicBezTo>
                <a:cubicBezTo>
                  <a:pt x="-5532" y="283321"/>
                  <a:pt x="13978" y="234487"/>
                  <a:pt x="0" y="116406"/>
                </a:cubicBezTo>
                <a:close/>
              </a:path>
              <a:path w="2541564" h="698420" stroke="0" extrusionOk="0">
                <a:moveTo>
                  <a:pt x="0" y="116406"/>
                </a:moveTo>
                <a:cubicBezTo>
                  <a:pt x="-8252" y="47027"/>
                  <a:pt x="39783" y="4629"/>
                  <a:pt x="116406" y="0"/>
                </a:cubicBezTo>
                <a:cubicBezTo>
                  <a:pt x="190378" y="10661"/>
                  <a:pt x="335755" y="-87"/>
                  <a:pt x="423594" y="0"/>
                </a:cubicBezTo>
                <a:lnTo>
                  <a:pt x="423594" y="0"/>
                </a:lnTo>
                <a:cubicBezTo>
                  <a:pt x="599170" y="-27455"/>
                  <a:pt x="877873" y="-16525"/>
                  <a:pt x="1058985" y="0"/>
                </a:cubicBezTo>
                <a:cubicBezTo>
                  <a:pt x="1357468" y="-3111"/>
                  <a:pt x="1490555" y="31394"/>
                  <a:pt x="1728410" y="0"/>
                </a:cubicBezTo>
                <a:cubicBezTo>
                  <a:pt x="1966266" y="-31394"/>
                  <a:pt x="2229273" y="-4990"/>
                  <a:pt x="2425158" y="0"/>
                </a:cubicBezTo>
                <a:cubicBezTo>
                  <a:pt x="2481181" y="7782"/>
                  <a:pt x="2540657" y="43466"/>
                  <a:pt x="2541564" y="116406"/>
                </a:cubicBezTo>
                <a:cubicBezTo>
                  <a:pt x="2552077" y="241562"/>
                  <a:pt x="2555297" y="321661"/>
                  <a:pt x="2541564" y="407412"/>
                </a:cubicBezTo>
                <a:lnTo>
                  <a:pt x="2541564" y="407412"/>
                </a:lnTo>
                <a:cubicBezTo>
                  <a:pt x="2534739" y="455225"/>
                  <a:pt x="2533233" y="499431"/>
                  <a:pt x="2541564" y="582017"/>
                </a:cubicBezTo>
                <a:lnTo>
                  <a:pt x="2541564" y="582014"/>
                </a:lnTo>
                <a:cubicBezTo>
                  <a:pt x="2543018" y="648467"/>
                  <a:pt x="2490616" y="710525"/>
                  <a:pt x="2425158" y="698420"/>
                </a:cubicBezTo>
                <a:cubicBezTo>
                  <a:pt x="2149034" y="673756"/>
                  <a:pt x="2011447" y="669409"/>
                  <a:pt x="1783057" y="698420"/>
                </a:cubicBezTo>
                <a:cubicBezTo>
                  <a:pt x="1554667" y="727431"/>
                  <a:pt x="1360698" y="714953"/>
                  <a:pt x="1058985" y="698420"/>
                </a:cubicBezTo>
                <a:cubicBezTo>
                  <a:pt x="929532" y="694636"/>
                  <a:pt x="681828" y="694951"/>
                  <a:pt x="423594" y="698420"/>
                </a:cubicBezTo>
                <a:lnTo>
                  <a:pt x="423594" y="698420"/>
                </a:lnTo>
                <a:cubicBezTo>
                  <a:pt x="355993" y="705591"/>
                  <a:pt x="219443" y="685443"/>
                  <a:pt x="116406" y="698420"/>
                </a:cubicBezTo>
                <a:cubicBezTo>
                  <a:pt x="38857" y="706163"/>
                  <a:pt x="-1359" y="648733"/>
                  <a:pt x="0" y="582014"/>
                </a:cubicBezTo>
                <a:lnTo>
                  <a:pt x="0" y="582017"/>
                </a:lnTo>
                <a:cubicBezTo>
                  <a:pt x="-79791" y="592551"/>
                  <a:pt x="-247283" y="562014"/>
                  <a:pt x="-378502" y="578161"/>
                </a:cubicBezTo>
                <a:cubicBezTo>
                  <a:pt x="-509721" y="594308"/>
                  <a:pt x="-694057" y="561633"/>
                  <a:pt x="-788546" y="573983"/>
                </a:cubicBezTo>
                <a:cubicBezTo>
                  <a:pt x="-677763" y="556831"/>
                  <a:pt x="-524740" y="501542"/>
                  <a:pt x="-402158" y="492363"/>
                </a:cubicBezTo>
                <a:cubicBezTo>
                  <a:pt x="-279576" y="483184"/>
                  <a:pt x="-189288" y="450281"/>
                  <a:pt x="0" y="407412"/>
                </a:cubicBezTo>
                <a:cubicBezTo>
                  <a:pt x="12223" y="332763"/>
                  <a:pt x="12708" y="239466"/>
                  <a:pt x="0" y="116406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81026"/>
                      <a:gd name="adj2" fmla="val 32183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140 bp query</a:t>
            </a:r>
          </a:p>
        </p:txBody>
      </p:sp>
    </p:spTree>
    <p:extLst>
      <p:ext uri="{BB962C8B-B14F-4D97-AF65-F5344CB8AC3E}">
        <p14:creationId xmlns:p14="http://schemas.microsoft.com/office/powerpoint/2010/main" val="2874182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4326BE-6B03-4B47-BDCD-C13242F365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0" y="1012790"/>
            <a:ext cx="12008171" cy="5791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80295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Exercise #1 – </a:t>
            </a:r>
            <a:r>
              <a:rPr lang="en-US" sz="3200" i="1"/>
              <a:t>Results, </a:t>
            </a:r>
            <a:r>
              <a:rPr lang="en-US" sz="2800"/>
              <a:t>RID: </a:t>
            </a:r>
            <a:r>
              <a:rPr lang="en-US" sz="2800" i="0">
                <a:effectLst/>
                <a:latin typeface="Source Sans Pro" panose="020B0503030403020204" pitchFamily="34" charset="0"/>
              </a:rPr>
              <a:t>KNWN00VF016</a:t>
            </a:r>
            <a:endParaRPr lang="en-US" sz="2800" i="1"/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1DA5F016-592D-D64C-BC2C-F732C655C8F1}"/>
              </a:ext>
            </a:extLst>
          </p:cNvPr>
          <p:cNvSpPr/>
          <p:nvPr/>
        </p:nvSpPr>
        <p:spPr>
          <a:xfrm>
            <a:off x="4097895" y="852391"/>
            <a:ext cx="4131706" cy="920733"/>
          </a:xfrm>
          <a:custGeom>
            <a:avLst/>
            <a:gdLst>
              <a:gd name="connsiteX0" fmla="*/ 0 w 4131706"/>
              <a:gd name="connsiteY0" fmla="*/ 153459 h 920733"/>
              <a:gd name="connsiteX1" fmla="*/ 153459 w 4131706"/>
              <a:gd name="connsiteY1" fmla="*/ 0 h 920733"/>
              <a:gd name="connsiteX2" fmla="*/ 688618 w 4131706"/>
              <a:gd name="connsiteY2" fmla="*/ 0 h 920733"/>
              <a:gd name="connsiteX3" fmla="*/ 688618 w 4131706"/>
              <a:gd name="connsiteY3" fmla="*/ 0 h 920733"/>
              <a:gd name="connsiteX4" fmla="*/ 1184422 w 4131706"/>
              <a:gd name="connsiteY4" fmla="*/ 0 h 920733"/>
              <a:gd name="connsiteX5" fmla="*/ 1721544 w 4131706"/>
              <a:gd name="connsiteY5" fmla="*/ 0 h 920733"/>
              <a:gd name="connsiteX6" fmla="*/ 2330854 w 4131706"/>
              <a:gd name="connsiteY6" fmla="*/ 0 h 920733"/>
              <a:gd name="connsiteX7" fmla="*/ 2849896 w 4131706"/>
              <a:gd name="connsiteY7" fmla="*/ 0 h 920733"/>
              <a:gd name="connsiteX8" fmla="*/ 3346370 w 4131706"/>
              <a:gd name="connsiteY8" fmla="*/ 0 h 920733"/>
              <a:gd name="connsiteX9" fmla="*/ 3978247 w 4131706"/>
              <a:gd name="connsiteY9" fmla="*/ 0 h 920733"/>
              <a:gd name="connsiteX10" fmla="*/ 4131706 w 4131706"/>
              <a:gd name="connsiteY10" fmla="*/ 153459 h 920733"/>
              <a:gd name="connsiteX11" fmla="*/ 4131706 w 4131706"/>
              <a:gd name="connsiteY11" fmla="*/ 153456 h 920733"/>
              <a:gd name="connsiteX12" fmla="*/ 4131706 w 4131706"/>
              <a:gd name="connsiteY12" fmla="*/ 153456 h 920733"/>
              <a:gd name="connsiteX13" fmla="*/ 4131706 w 4131706"/>
              <a:gd name="connsiteY13" fmla="*/ 383639 h 920733"/>
              <a:gd name="connsiteX14" fmla="*/ 4131706 w 4131706"/>
              <a:gd name="connsiteY14" fmla="*/ 767274 h 920733"/>
              <a:gd name="connsiteX15" fmla="*/ 3978247 w 4131706"/>
              <a:gd name="connsiteY15" fmla="*/ 920733 h 920733"/>
              <a:gd name="connsiteX16" fmla="*/ 3391504 w 4131706"/>
              <a:gd name="connsiteY16" fmla="*/ 920733 h 920733"/>
              <a:gd name="connsiteX17" fmla="*/ 2827328 w 4131706"/>
              <a:gd name="connsiteY17" fmla="*/ 920733 h 920733"/>
              <a:gd name="connsiteX18" fmla="*/ 2285720 w 4131706"/>
              <a:gd name="connsiteY18" fmla="*/ 920733 h 920733"/>
              <a:gd name="connsiteX19" fmla="*/ 1721544 w 4131706"/>
              <a:gd name="connsiteY19" fmla="*/ 920733 h 920733"/>
              <a:gd name="connsiteX20" fmla="*/ 1205081 w 4131706"/>
              <a:gd name="connsiteY20" fmla="*/ 920733 h 920733"/>
              <a:gd name="connsiteX21" fmla="*/ 688618 w 4131706"/>
              <a:gd name="connsiteY21" fmla="*/ 920733 h 920733"/>
              <a:gd name="connsiteX22" fmla="*/ 688618 w 4131706"/>
              <a:gd name="connsiteY22" fmla="*/ 920733 h 920733"/>
              <a:gd name="connsiteX23" fmla="*/ 153459 w 4131706"/>
              <a:gd name="connsiteY23" fmla="*/ 920733 h 920733"/>
              <a:gd name="connsiteX24" fmla="*/ 0 w 4131706"/>
              <a:gd name="connsiteY24" fmla="*/ 767274 h 920733"/>
              <a:gd name="connsiteX25" fmla="*/ 0 w 4131706"/>
              <a:gd name="connsiteY25" fmla="*/ 383639 h 920733"/>
              <a:gd name="connsiteX26" fmla="*/ 0 w 4131706"/>
              <a:gd name="connsiteY26" fmla="*/ 433279 h 920733"/>
              <a:gd name="connsiteX27" fmla="*/ 0 w 4131706"/>
              <a:gd name="connsiteY27" fmla="*/ 153456 h 920733"/>
              <a:gd name="connsiteX28" fmla="*/ 0 w 4131706"/>
              <a:gd name="connsiteY28" fmla="*/ 153459 h 92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131706" h="920733" fill="none" extrusionOk="0">
                <a:moveTo>
                  <a:pt x="0" y="153459"/>
                </a:moveTo>
                <a:cubicBezTo>
                  <a:pt x="3700" y="71755"/>
                  <a:pt x="49240" y="-6667"/>
                  <a:pt x="153459" y="0"/>
                </a:cubicBezTo>
                <a:cubicBezTo>
                  <a:pt x="377581" y="22852"/>
                  <a:pt x="566667" y="21374"/>
                  <a:pt x="688618" y="0"/>
                </a:cubicBezTo>
                <a:lnTo>
                  <a:pt x="688618" y="0"/>
                </a:lnTo>
                <a:cubicBezTo>
                  <a:pt x="841799" y="-13039"/>
                  <a:pt x="1030577" y="1990"/>
                  <a:pt x="1184422" y="0"/>
                </a:cubicBezTo>
                <a:cubicBezTo>
                  <a:pt x="1338267" y="-1990"/>
                  <a:pt x="1542245" y="-4440"/>
                  <a:pt x="1721544" y="0"/>
                </a:cubicBezTo>
                <a:cubicBezTo>
                  <a:pt x="2009756" y="-28034"/>
                  <a:pt x="2139970" y="4223"/>
                  <a:pt x="2330854" y="0"/>
                </a:cubicBezTo>
                <a:cubicBezTo>
                  <a:pt x="2521738" y="-4223"/>
                  <a:pt x="2685162" y="7265"/>
                  <a:pt x="2849896" y="0"/>
                </a:cubicBezTo>
                <a:cubicBezTo>
                  <a:pt x="3014630" y="-7265"/>
                  <a:pt x="3151192" y="-11289"/>
                  <a:pt x="3346370" y="0"/>
                </a:cubicBezTo>
                <a:cubicBezTo>
                  <a:pt x="3541548" y="11289"/>
                  <a:pt x="3804110" y="4328"/>
                  <a:pt x="3978247" y="0"/>
                </a:cubicBezTo>
                <a:cubicBezTo>
                  <a:pt x="4064305" y="3190"/>
                  <a:pt x="4140869" y="77770"/>
                  <a:pt x="4131706" y="153459"/>
                </a:cubicBezTo>
                <a:lnTo>
                  <a:pt x="4131706" y="153456"/>
                </a:lnTo>
                <a:lnTo>
                  <a:pt x="4131706" y="153456"/>
                </a:lnTo>
                <a:cubicBezTo>
                  <a:pt x="4142378" y="231670"/>
                  <a:pt x="4143100" y="304815"/>
                  <a:pt x="4131706" y="383639"/>
                </a:cubicBezTo>
                <a:cubicBezTo>
                  <a:pt x="4124848" y="465705"/>
                  <a:pt x="4135944" y="641036"/>
                  <a:pt x="4131706" y="767274"/>
                </a:cubicBezTo>
                <a:cubicBezTo>
                  <a:pt x="4128113" y="853697"/>
                  <a:pt x="4063355" y="926059"/>
                  <a:pt x="3978247" y="920733"/>
                </a:cubicBezTo>
                <a:cubicBezTo>
                  <a:pt x="3830226" y="949518"/>
                  <a:pt x="3648788" y="896968"/>
                  <a:pt x="3391504" y="920733"/>
                </a:cubicBezTo>
                <a:cubicBezTo>
                  <a:pt x="3134220" y="944498"/>
                  <a:pt x="3049193" y="940863"/>
                  <a:pt x="2827328" y="920733"/>
                </a:cubicBezTo>
                <a:cubicBezTo>
                  <a:pt x="2605463" y="900603"/>
                  <a:pt x="2426411" y="928529"/>
                  <a:pt x="2285720" y="920733"/>
                </a:cubicBezTo>
                <a:cubicBezTo>
                  <a:pt x="2145029" y="912937"/>
                  <a:pt x="1851082" y="904362"/>
                  <a:pt x="1721544" y="920733"/>
                </a:cubicBezTo>
                <a:cubicBezTo>
                  <a:pt x="1585841" y="945050"/>
                  <a:pt x="1316043" y="912682"/>
                  <a:pt x="1205081" y="920733"/>
                </a:cubicBezTo>
                <a:cubicBezTo>
                  <a:pt x="1094119" y="928784"/>
                  <a:pt x="933073" y="899939"/>
                  <a:pt x="688618" y="920733"/>
                </a:cubicBezTo>
                <a:lnTo>
                  <a:pt x="688618" y="920733"/>
                </a:lnTo>
                <a:cubicBezTo>
                  <a:pt x="491401" y="944769"/>
                  <a:pt x="328029" y="922492"/>
                  <a:pt x="153459" y="920733"/>
                </a:cubicBezTo>
                <a:cubicBezTo>
                  <a:pt x="73766" y="931530"/>
                  <a:pt x="-2235" y="861166"/>
                  <a:pt x="0" y="767274"/>
                </a:cubicBezTo>
                <a:cubicBezTo>
                  <a:pt x="-5130" y="669809"/>
                  <a:pt x="19060" y="509973"/>
                  <a:pt x="0" y="383639"/>
                </a:cubicBezTo>
                <a:cubicBezTo>
                  <a:pt x="-1011" y="404939"/>
                  <a:pt x="691" y="411429"/>
                  <a:pt x="0" y="433279"/>
                </a:cubicBezTo>
                <a:cubicBezTo>
                  <a:pt x="-7735" y="370931"/>
                  <a:pt x="2495" y="247569"/>
                  <a:pt x="0" y="153456"/>
                </a:cubicBezTo>
                <a:lnTo>
                  <a:pt x="0" y="153459"/>
                </a:lnTo>
                <a:close/>
              </a:path>
              <a:path w="4131706" h="920733" stroke="0" extrusionOk="0">
                <a:moveTo>
                  <a:pt x="0" y="153459"/>
                </a:moveTo>
                <a:cubicBezTo>
                  <a:pt x="-5309" y="65432"/>
                  <a:pt x="66702" y="752"/>
                  <a:pt x="153459" y="0"/>
                </a:cubicBezTo>
                <a:cubicBezTo>
                  <a:pt x="418631" y="-2710"/>
                  <a:pt x="554617" y="-1370"/>
                  <a:pt x="688618" y="0"/>
                </a:cubicBezTo>
                <a:lnTo>
                  <a:pt x="688618" y="0"/>
                </a:lnTo>
                <a:cubicBezTo>
                  <a:pt x="884716" y="904"/>
                  <a:pt x="966140" y="-14921"/>
                  <a:pt x="1194752" y="0"/>
                </a:cubicBezTo>
                <a:cubicBezTo>
                  <a:pt x="1423364" y="14921"/>
                  <a:pt x="1590235" y="5460"/>
                  <a:pt x="1721544" y="0"/>
                </a:cubicBezTo>
                <a:cubicBezTo>
                  <a:pt x="1918566" y="-27032"/>
                  <a:pt x="2154248" y="9554"/>
                  <a:pt x="2330854" y="0"/>
                </a:cubicBezTo>
                <a:cubicBezTo>
                  <a:pt x="2507460" y="-9554"/>
                  <a:pt x="2618303" y="-16446"/>
                  <a:pt x="2895030" y="0"/>
                </a:cubicBezTo>
                <a:cubicBezTo>
                  <a:pt x="3171757" y="16446"/>
                  <a:pt x="3318950" y="-25929"/>
                  <a:pt x="3459205" y="0"/>
                </a:cubicBezTo>
                <a:cubicBezTo>
                  <a:pt x="3599460" y="25929"/>
                  <a:pt x="3789438" y="-19087"/>
                  <a:pt x="3978247" y="0"/>
                </a:cubicBezTo>
                <a:cubicBezTo>
                  <a:pt x="4063664" y="4594"/>
                  <a:pt x="4114830" y="67741"/>
                  <a:pt x="4131706" y="153459"/>
                </a:cubicBezTo>
                <a:lnTo>
                  <a:pt x="4131706" y="153456"/>
                </a:lnTo>
                <a:lnTo>
                  <a:pt x="4131706" y="153456"/>
                </a:lnTo>
                <a:cubicBezTo>
                  <a:pt x="4134392" y="217420"/>
                  <a:pt x="4121273" y="271836"/>
                  <a:pt x="4131706" y="383639"/>
                </a:cubicBezTo>
                <a:cubicBezTo>
                  <a:pt x="4141790" y="481200"/>
                  <a:pt x="4127884" y="604194"/>
                  <a:pt x="4131706" y="767274"/>
                </a:cubicBezTo>
                <a:cubicBezTo>
                  <a:pt x="4143623" y="837233"/>
                  <a:pt x="4055247" y="917736"/>
                  <a:pt x="3978247" y="920733"/>
                </a:cubicBezTo>
                <a:cubicBezTo>
                  <a:pt x="3819316" y="924168"/>
                  <a:pt x="3661681" y="908825"/>
                  <a:pt x="3414071" y="920733"/>
                </a:cubicBezTo>
                <a:cubicBezTo>
                  <a:pt x="3166461" y="932641"/>
                  <a:pt x="3084178" y="942783"/>
                  <a:pt x="2804761" y="920733"/>
                </a:cubicBezTo>
                <a:cubicBezTo>
                  <a:pt x="2525344" y="898684"/>
                  <a:pt x="2513381" y="911997"/>
                  <a:pt x="2240586" y="920733"/>
                </a:cubicBezTo>
                <a:cubicBezTo>
                  <a:pt x="1967792" y="929469"/>
                  <a:pt x="1944233" y="932243"/>
                  <a:pt x="1721544" y="920733"/>
                </a:cubicBezTo>
                <a:cubicBezTo>
                  <a:pt x="1506727" y="907829"/>
                  <a:pt x="1367106" y="942752"/>
                  <a:pt x="1225740" y="920733"/>
                </a:cubicBezTo>
                <a:cubicBezTo>
                  <a:pt x="1084374" y="898714"/>
                  <a:pt x="825528" y="896714"/>
                  <a:pt x="688618" y="920733"/>
                </a:cubicBezTo>
                <a:lnTo>
                  <a:pt x="688618" y="920733"/>
                </a:lnTo>
                <a:cubicBezTo>
                  <a:pt x="432494" y="909424"/>
                  <a:pt x="281019" y="918822"/>
                  <a:pt x="153459" y="920733"/>
                </a:cubicBezTo>
                <a:cubicBezTo>
                  <a:pt x="71673" y="903763"/>
                  <a:pt x="-16717" y="851081"/>
                  <a:pt x="0" y="767274"/>
                </a:cubicBezTo>
                <a:cubicBezTo>
                  <a:pt x="18223" y="682891"/>
                  <a:pt x="-7249" y="478928"/>
                  <a:pt x="0" y="383639"/>
                </a:cubicBezTo>
                <a:cubicBezTo>
                  <a:pt x="-911" y="398384"/>
                  <a:pt x="-1583" y="412965"/>
                  <a:pt x="0" y="433279"/>
                </a:cubicBezTo>
                <a:cubicBezTo>
                  <a:pt x="2461" y="294264"/>
                  <a:pt x="1331" y="285069"/>
                  <a:pt x="0" y="153456"/>
                </a:cubicBezTo>
                <a:lnTo>
                  <a:pt x="0" y="153459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65000">
                <a:schemeClr val="accent6">
                  <a:lumMod val="20000"/>
                  <a:lumOff val="80000"/>
                </a:schemeClr>
              </a:gs>
              <a:gs pos="8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4343"/>
                      <a:gd name="adj2" fmla="val -294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Did we achieve our goal?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3C3D115F-8ADC-4540-B21E-1F13C1DDC98F}"/>
              </a:ext>
            </a:extLst>
          </p:cNvPr>
          <p:cNvSpPr/>
          <p:nvPr/>
        </p:nvSpPr>
        <p:spPr>
          <a:xfrm>
            <a:off x="4533323" y="2182505"/>
            <a:ext cx="4131706" cy="609600"/>
          </a:xfrm>
          <a:custGeom>
            <a:avLst/>
            <a:gdLst>
              <a:gd name="connsiteX0" fmla="*/ 0 w 4131706"/>
              <a:gd name="connsiteY0" fmla="*/ 101602 h 609600"/>
              <a:gd name="connsiteX1" fmla="*/ 101602 w 4131706"/>
              <a:gd name="connsiteY1" fmla="*/ 0 h 609600"/>
              <a:gd name="connsiteX2" fmla="*/ 609485 w 4131706"/>
              <a:gd name="connsiteY2" fmla="*/ 0 h 609600"/>
              <a:gd name="connsiteX3" fmla="*/ 1140454 w 4131706"/>
              <a:gd name="connsiteY3" fmla="*/ 0 h 609600"/>
              <a:gd name="connsiteX4" fmla="*/ 1740680 w 4131706"/>
              <a:gd name="connsiteY4" fmla="*/ 0 h 609600"/>
              <a:gd name="connsiteX5" fmla="*/ 2410162 w 4131706"/>
              <a:gd name="connsiteY5" fmla="*/ 0 h 609600"/>
              <a:gd name="connsiteX6" fmla="*/ 2410162 w 4131706"/>
              <a:gd name="connsiteY6" fmla="*/ 0 h 609600"/>
              <a:gd name="connsiteX7" fmla="*/ 2916296 w 4131706"/>
              <a:gd name="connsiteY7" fmla="*/ 0 h 609600"/>
              <a:gd name="connsiteX8" fmla="*/ 3443088 w 4131706"/>
              <a:gd name="connsiteY8" fmla="*/ 0 h 609600"/>
              <a:gd name="connsiteX9" fmla="*/ 4030104 w 4131706"/>
              <a:gd name="connsiteY9" fmla="*/ 0 h 609600"/>
              <a:gd name="connsiteX10" fmla="*/ 4131706 w 4131706"/>
              <a:gd name="connsiteY10" fmla="*/ 101602 h 609600"/>
              <a:gd name="connsiteX11" fmla="*/ 4131706 w 4131706"/>
              <a:gd name="connsiteY11" fmla="*/ 355600 h 609600"/>
              <a:gd name="connsiteX12" fmla="*/ 4331598 w 4131706"/>
              <a:gd name="connsiteY12" fmla="*/ 579547 h 609600"/>
              <a:gd name="connsiteX13" fmla="*/ 4131706 w 4131706"/>
              <a:gd name="connsiteY13" fmla="*/ 508000 h 609600"/>
              <a:gd name="connsiteX14" fmla="*/ 4131706 w 4131706"/>
              <a:gd name="connsiteY14" fmla="*/ 507998 h 609600"/>
              <a:gd name="connsiteX15" fmla="*/ 4030104 w 4131706"/>
              <a:gd name="connsiteY15" fmla="*/ 609600 h 609600"/>
              <a:gd name="connsiteX16" fmla="*/ 3443088 w 4131706"/>
              <a:gd name="connsiteY16" fmla="*/ 609600 h 609600"/>
              <a:gd name="connsiteX17" fmla="*/ 2936954 w 4131706"/>
              <a:gd name="connsiteY17" fmla="*/ 609600 h 609600"/>
              <a:gd name="connsiteX18" fmla="*/ 2410162 w 4131706"/>
              <a:gd name="connsiteY18" fmla="*/ 609600 h 609600"/>
              <a:gd name="connsiteX19" fmla="*/ 2410162 w 4131706"/>
              <a:gd name="connsiteY19" fmla="*/ 609600 h 609600"/>
              <a:gd name="connsiteX20" fmla="*/ 1786851 w 4131706"/>
              <a:gd name="connsiteY20" fmla="*/ 609600 h 609600"/>
              <a:gd name="connsiteX21" fmla="*/ 1186625 w 4131706"/>
              <a:gd name="connsiteY21" fmla="*/ 609600 h 609600"/>
              <a:gd name="connsiteX22" fmla="*/ 101602 w 4131706"/>
              <a:gd name="connsiteY22" fmla="*/ 609600 h 609600"/>
              <a:gd name="connsiteX23" fmla="*/ 0 w 4131706"/>
              <a:gd name="connsiteY23" fmla="*/ 507998 h 609600"/>
              <a:gd name="connsiteX24" fmla="*/ 0 w 4131706"/>
              <a:gd name="connsiteY24" fmla="*/ 508000 h 609600"/>
              <a:gd name="connsiteX25" fmla="*/ 0 w 4131706"/>
              <a:gd name="connsiteY25" fmla="*/ 355600 h 609600"/>
              <a:gd name="connsiteX26" fmla="*/ 0 w 4131706"/>
              <a:gd name="connsiteY26" fmla="*/ 355600 h 609600"/>
              <a:gd name="connsiteX27" fmla="*/ 0 w 4131706"/>
              <a:gd name="connsiteY27" fmla="*/ 10160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131706" h="609600" fill="none" extrusionOk="0">
                <a:moveTo>
                  <a:pt x="0" y="101602"/>
                </a:moveTo>
                <a:cubicBezTo>
                  <a:pt x="9886" y="53634"/>
                  <a:pt x="33728" y="-4028"/>
                  <a:pt x="101602" y="0"/>
                </a:cubicBezTo>
                <a:cubicBezTo>
                  <a:pt x="256976" y="1775"/>
                  <a:pt x="498981" y="-6077"/>
                  <a:pt x="609485" y="0"/>
                </a:cubicBezTo>
                <a:cubicBezTo>
                  <a:pt x="719989" y="6077"/>
                  <a:pt x="958222" y="-3304"/>
                  <a:pt x="1140454" y="0"/>
                </a:cubicBezTo>
                <a:cubicBezTo>
                  <a:pt x="1322686" y="3304"/>
                  <a:pt x="1453271" y="24286"/>
                  <a:pt x="1740680" y="0"/>
                </a:cubicBezTo>
                <a:cubicBezTo>
                  <a:pt x="2028089" y="-24286"/>
                  <a:pt x="2201467" y="31269"/>
                  <a:pt x="2410162" y="0"/>
                </a:cubicBezTo>
                <a:lnTo>
                  <a:pt x="2410162" y="0"/>
                </a:lnTo>
                <a:cubicBezTo>
                  <a:pt x="2620958" y="-20086"/>
                  <a:pt x="2758680" y="-13149"/>
                  <a:pt x="2916296" y="0"/>
                </a:cubicBezTo>
                <a:cubicBezTo>
                  <a:pt x="3073912" y="13149"/>
                  <a:pt x="3299731" y="-19744"/>
                  <a:pt x="3443088" y="0"/>
                </a:cubicBezTo>
                <a:cubicBezTo>
                  <a:pt x="3566546" y="-22710"/>
                  <a:pt x="3835273" y="-1361"/>
                  <a:pt x="4030104" y="0"/>
                </a:cubicBezTo>
                <a:cubicBezTo>
                  <a:pt x="4090088" y="9463"/>
                  <a:pt x="4141370" y="55050"/>
                  <a:pt x="4131706" y="101602"/>
                </a:cubicBezTo>
                <a:cubicBezTo>
                  <a:pt x="4140113" y="155250"/>
                  <a:pt x="4144011" y="272278"/>
                  <a:pt x="4131706" y="355600"/>
                </a:cubicBezTo>
                <a:cubicBezTo>
                  <a:pt x="4171028" y="410828"/>
                  <a:pt x="4246433" y="505211"/>
                  <a:pt x="4331598" y="579547"/>
                </a:cubicBezTo>
                <a:cubicBezTo>
                  <a:pt x="4269307" y="568208"/>
                  <a:pt x="4174949" y="527802"/>
                  <a:pt x="4131706" y="508000"/>
                </a:cubicBezTo>
                <a:lnTo>
                  <a:pt x="4131706" y="507998"/>
                </a:lnTo>
                <a:cubicBezTo>
                  <a:pt x="4124327" y="565474"/>
                  <a:pt x="4082652" y="622657"/>
                  <a:pt x="4030104" y="609600"/>
                </a:cubicBezTo>
                <a:cubicBezTo>
                  <a:pt x="3743096" y="587354"/>
                  <a:pt x="3625252" y="595601"/>
                  <a:pt x="3443088" y="609600"/>
                </a:cubicBezTo>
                <a:cubicBezTo>
                  <a:pt x="3331350" y="620866"/>
                  <a:pt x="3163056" y="595293"/>
                  <a:pt x="2936954" y="609600"/>
                </a:cubicBezTo>
                <a:cubicBezTo>
                  <a:pt x="2710852" y="623907"/>
                  <a:pt x="2570709" y="598632"/>
                  <a:pt x="2410162" y="609600"/>
                </a:cubicBezTo>
                <a:lnTo>
                  <a:pt x="2410162" y="609600"/>
                </a:lnTo>
                <a:cubicBezTo>
                  <a:pt x="2252102" y="633972"/>
                  <a:pt x="2091627" y="594741"/>
                  <a:pt x="1786851" y="609600"/>
                </a:cubicBezTo>
                <a:cubicBezTo>
                  <a:pt x="1482075" y="624459"/>
                  <a:pt x="1319587" y="612396"/>
                  <a:pt x="1186625" y="609600"/>
                </a:cubicBezTo>
                <a:cubicBezTo>
                  <a:pt x="1053663" y="606804"/>
                  <a:pt x="608765" y="631960"/>
                  <a:pt x="101602" y="609600"/>
                </a:cubicBezTo>
                <a:cubicBezTo>
                  <a:pt x="42272" y="622757"/>
                  <a:pt x="-12767" y="567469"/>
                  <a:pt x="0" y="507998"/>
                </a:cubicBezTo>
                <a:lnTo>
                  <a:pt x="0" y="508000"/>
                </a:lnTo>
                <a:cubicBezTo>
                  <a:pt x="1577" y="441747"/>
                  <a:pt x="5253" y="413838"/>
                  <a:pt x="0" y="355600"/>
                </a:cubicBezTo>
                <a:lnTo>
                  <a:pt x="0" y="355600"/>
                </a:lnTo>
                <a:cubicBezTo>
                  <a:pt x="-7866" y="281128"/>
                  <a:pt x="10140" y="200479"/>
                  <a:pt x="0" y="101602"/>
                </a:cubicBezTo>
                <a:close/>
              </a:path>
              <a:path w="4131706" h="609600" stroke="0" extrusionOk="0">
                <a:moveTo>
                  <a:pt x="0" y="101602"/>
                </a:moveTo>
                <a:cubicBezTo>
                  <a:pt x="-3719" y="43195"/>
                  <a:pt x="35180" y="3869"/>
                  <a:pt x="101602" y="0"/>
                </a:cubicBezTo>
                <a:cubicBezTo>
                  <a:pt x="284858" y="5730"/>
                  <a:pt x="586885" y="24421"/>
                  <a:pt x="724913" y="0"/>
                </a:cubicBezTo>
                <a:cubicBezTo>
                  <a:pt x="862941" y="-24421"/>
                  <a:pt x="1136142" y="21315"/>
                  <a:pt x="1278968" y="0"/>
                </a:cubicBezTo>
                <a:cubicBezTo>
                  <a:pt x="1421795" y="-21315"/>
                  <a:pt x="1561741" y="-17619"/>
                  <a:pt x="1809936" y="0"/>
                </a:cubicBezTo>
                <a:cubicBezTo>
                  <a:pt x="2058131" y="17619"/>
                  <a:pt x="2254512" y="-22446"/>
                  <a:pt x="2410162" y="0"/>
                </a:cubicBezTo>
                <a:lnTo>
                  <a:pt x="2410162" y="0"/>
                </a:lnTo>
                <a:cubicBezTo>
                  <a:pt x="2568244" y="-6807"/>
                  <a:pt x="2735591" y="-18607"/>
                  <a:pt x="2916296" y="0"/>
                </a:cubicBezTo>
                <a:cubicBezTo>
                  <a:pt x="3097001" y="18607"/>
                  <a:pt x="3291009" y="7697"/>
                  <a:pt x="3443088" y="0"/>
                </a:cubicBezTo>
                <a:cubicBezTo>
                  <a:pt x="3595710" y="-1078"/>
                  <a:pt x="3888970" y="21928"/>
                  <a:pt x="4030104" y="0"/>
                </a:cubicBezTo>
                <a:cubicBezTo>
                  <a:pt x="4087540" y="9153"/>
                  <a:pt x="4125226" y="45118"/>
                  <a:pt x="4131706" y="101602"/>
                </a:cubicBezTo>
                <a:cubicBezTo>
                  <a:pt x="4135814" y="156900"/>
                  <a:pt x="4144120" y="298545"/>
                  <a:pt x="4131706" y="355600"/>
                </a:cubicBezTo>
                <a:cubicBezTo>
                  <a:pt x="4212438" y="468223"/>
                  <a:pt x="4258825" y="490683"/>
                  <a:pt x="4331598" y="579547"/>
                </a:cubicBezTo>
                <a:cubicBezTo>
                  <a:pt x="4287428" y="568243"/>
                  <a:pt x="4182218" y="528620"/>
                  <a:pt x="4131706" y="508000"/>
                </a:cubicBezTo>
                <a:lnTo>
                  <a:pt x="4131706" y="507998"/>
                </a:lnTo>
                <a:cubicBezTo>
                  <a:pt x="4121275" y="556914"/>
                  <a:pt x="4084862" y="609504"/>
                  <a:pt x="4030104" y="609600"/>
                </a:cubicBezTo>
                <a:cubicBezTo>
                  <a:pt x="3765205" y="624005"/>
                  <a:pt x="3625429" y="592672"/>
                  <a:pt x="3443088" y="609600"/>
                </a:cubicBezTo>
                <a:cubicBezTo>
                  <a:pt x="3260798" y="613010"/>
                  <a:pt x="3132150" y="602646"/>
                  <a:pt x="2957613" y="609600"/>
                </a:cubicBezTo>
                <a:cubicBezTo>
                  <a:pt x="2783077" y="616554"/>
                  <a:pt x="2572202" y="599857"/>
                  <a:pt x="2410162" y="609600"/>
                </a:cubicBezTo>
                <a:lnTo>
                  <a:pt x="2410162" y="609600"/>
                </a:lnTo>
                <a:cubicBezTo>
                  <a:pt x="2249766" y="602497"/>
                  <a:pt x="2061167" y="637443"/>
                  <a:pt x="1809936" y="609600"/>
                </a:cubicBezTo>
                <a:cubicBezTo>
                  <a:pt x="1558705" y="581757"/>
                  <a:pt x="1445608" y="594059"/>
                  <a:pt x="1278968" y="609600"/>
                </a:cubicBezTo>
                <a:cubicBezTo>
                  <a:pt x="1112328" y="625141"/>
                  <a:pt x="955588" y="629665"/>
                  <a:pt x="701828" y="609600"/>
                </a:cubicBezTo>
                <a:cubicBezTo>
                  <a:pt x="448068" y="589535"/>
                  <a:pt x="325803" y="616345"/>
                  <a:pt x="101602" y="609600"/>
                </a:cubicBezTo>
                <a:cubicBezTo>
                  <a:pt x="49188" y="598225"/>
                  <a:pt x="4728" y="569223"/>
                  <a:pt x="0" y="507998"/>
                </a:cubicBezTo>
                <a:lnTo>
                  <a:pt x="0" y="508000"/>
                </a:lnTo>
                <a:cubicBezTo>
                  <a:pt x="-5843" y="432740"/>
                  <a:pt x="4489" y="410998"/>
                  <a:pt x="0" y="355600"/>
                </a:cubicBezTo>
                <a:lnTo>
                  <a:pt x="0" y="355600"/>
                </a:lnTo>
                <a:cubicBezTo>
                  <a:pt x="-7631" y="274301"/>
                  <a:pt x="-10586" y="188482"/>
                  <a:pt x="0" y="101602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54838"/>
                      <a:gd name="adj2" fmla="val 45070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Query coverage = 100%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7BAB9FB9-FB60-1940-A7AD-42F0A90750C1}"/>
              </a:ext>
            </a:extLst>
          </p:cNvPr>
          <p:cNvSpPr/>
          <p:nvPr/>
        </p:nvSpPr>
        <p:spPr>
          <a:xfrm>
            <a:off x="7218982" y="3501453"/>
            <a:ext cx="3969656" cy="920733"/>
          </a:xfrm>
          <a:custGeom>
            <a:avLst/>
            <a:gdLst>
              <a:gd name="connsiteX0" fmla="*/ 0 w 3969656"/>
              <a:gd name="connsiteY0" fmla="*/ 153459 h 920733"/>
              <a:gd name="connsiteX1" fmla="*/ 153459 w 3969656"/>
              <a:gd name="connsiteY1" fmla="*/ 0 h 920733"/>
              <a:gd name="connsiteX2" fmla="*/ 629137 w 3969656"/>
              <a:gd name="connsiteY2" fmla="*/ 0 h 920733"/>
              <a:gd name="connsiteX3" fmla="*/ 1126437 w 3969656"/>
              <a:gd name="connsiteY3" fmla="*/ 0 h 920733"/>
              <a:gd name="connsiteX4" fmla="*/ 1688603 w 3969656"/>
              <a:gd name="connsiteY4" fmla="*/ 0 h 920733"/>
              <a:gd name="connsiteX5" fmla="*/ 2315633 w 3969656"/>
              <a:gd name="connsiteY5" fmla="*/ 0 h 920733"/>
              <a:gd name="connsiteX6" fmla="*/ 2652873 w 3969656"/>
              <a:gd name="connsiteY6" fmla="*/ -129067 h 920733"/>
              <a:gd name="connsiteX7" fmla="*/ 3003878 w 3969656"/>
              <a:gd name="connsiteY7" fmla="*/ -263403 h 920733"/>
              <a:gd name="connsiteX8" fmla="*/ 3308047 w 3969656"/>
              <a:gd name="connsiteY8" fmla="*/ 0 h 920733"/>
              <a:gd name="connsiteX9" fmla="*/ 3816197 w 3969656"/>
              <a:gd name="connsiteY9" fmla="*/ 0 h 920733"/>
              <a:gd name="connsiteX10" fmla="*/ 3969656 w 3969656"/>
              <a:gd name="connsiteY10" fmla="*/ 153459 h 920733"/>
              <a:gd name="connsiteX11" fmla="*/ 3969656 w 3969656"/>
              <a:gd name="connsiteY11" fmla="*/ 153456 h 920733"/>
              <a:gd name="connsiteX12" fmla="*/ 3969656 w 3969656"/>
              <a:gd name="connsiteY12" fmla="*/ 153456 h 920733"/>
              <a:gd name="connsiteX13" fmla="*/ 3969656 w 3969656"/>
              <a:gd name="connsiteY13" fmla="*/ 383639 h 920733"/>
              <a:gd name="connsiteX14" fmla="*/ 3969656 w 3969656"/>
              <a:gd name="connsiteY14" fmla="*/ 767274 h 920733"/>
              <a:gd name="connsiteX15" fmla="*/ 3816197 w 3969656"/>
              <a:gd name="connsiteY15" fmla="*/ 920733 h 920733"/>
              <a:gd name="connsiteX16" fmla="*/ 3308047 w 3969656"/>
              <a:gd name="connsiteY16" fmla="*/ 920733 h 920733"/>
              <a:gd name="connsiteX17" fmla="*/ 2821764 w 3969656"/>
              <a:gd name="connsiteY17" fmla="*/ 920733 h 920733"/>
              <a:gd name="connsiteX18" fmla="*/ 2315633 w 3969656"/>
              <a:gd name="connsiteY18" fmla="*/ 920733 h 920733"/>
              <a:gd name="connsiteX19" fmla="*/ 2315633 w 3969656"/>
              <a:gd name="connsiteY19" fmla="*/ 920733 h 920733"/>
              <a:gd name="connsiteX20" fmla="*/ 1731846 w 3969656"/>
              <a:gd name="connsiteY20" fmla="*/ 920733 h 920733"/>
              <a:gd name="connsiteX21" fmla="*/ 1169681 w 3969656"/>
              <a:gd name="connsiteY21" fmla="*/ 920733 h 920733"/>
              <a:gd name="connsiteX22" fmla="*/ 153459 w 3969656"/>
              <a:gd name="connsiteY22" fmla="*/ 920733 h 920733"/>
              <a:gd name="connsiteX23" fmla="*/ 0 w 3969656"/>
              <a:gd name="connsiteY23" fmla="*/ 767274 h 920733"/>
              <a:gd name="connsiteX24" fmla="*/ 0 w 3969656"/>
              <a:gd name="connsiteY24" fmla="*/ 383639 h 920733"/>
              <a:gd name="connsiteX25" fmla="*/ 0 w 3969656"/>
              <a:gd name="connsiteY25" fmla="*/ 153456 h 920733"/>
              <a:gd name="connsiteX26" fmla="*/ 0 w 3969656"/>
              <a:gd name="connsiteY26" fmla="*/ 153456 h 920733"/>
              <a:gd name="connsiteX27" fmla="*/ 0 w 3969656"/>
              <a:gd name="connsiteY27" fmla="*/ 153459 h 92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69656" h="920733" fill="none" extrusionOk="0">
                <a:moveTo>
                  <a:pt x="0" y="153459"/>
                </a:moveTo>
                <a:cubicBezTo>
                  <a:pt x="3700" y="71755"/>
                  <a:pt x="49240" y="-6667"/>
                  <a:pt x="153459" y="0"/>
                </a:cubicBezTo>
                <a:cubicBezTo>
                  <a:pt x="379375" y="-11026"/>
                  <a:pt x="450961" y="-6131"/>
                  <a:pt x="629137" y="0"/>
                </a:cubicBezTo>
                <a:cubicBezTo>
                  <a:pt x="807313" y="6131"/>
                  <a:pt x="969189" y="-18901"/>
                  <a:pt x="1126437" y="0"/>
                </a:cubicBezTo>
                <a:cubicBezTo>
                  <a:pt x="1283685" y="18901"/>
                  <a:pt x="1539134" y="-21901"/>
                  <a:pt x="1688603" y="0"/>
                </a:cubicBezTo>
                <a:cubicBezTo>
                  <a:pt x="1838072" y="21901"/>
                  <a:pt x="2112447" y="2500"/>
                  <a:pt x="2315633" y="0"/>
                </a:cubicBezTo>
                <a:cubicBezTo>
                  <a:pt x="2418641" y="-43431"/>
                  <a:pt x="2542537" y="-103274"/>
                  <a:pt x="2652873" y="-129067"/>
                </a:cubicBezTo>
                <a:cubicBezTo>
                  <a:pt x="2763209" y="-154860"/>
                  <a:pt x="2909742" y="-216970"/>
                  <a:pt x="3003878" y="-263403"/>
                </a:cubicBezTo>
                <a:cubicBezTo>
                  <a:pt x="3139168" y="-159406"/>
                  <a:pt x="3167644" y="-118832"/>
                  <a:pt x="3308047" y="0"/>
                </a:cubicBezTo>
                <a:cubicBezTo>
                  <a:pt x="3554809" y="7786"/>
                  <a:pt x="3690741" y="668"/>
                  <a:pt x="3816197" y="0"/>
                </a:cubicBezTo>
                <a:cubicBezTo>
                  <a:pt x="3907654" y="7042"/>
                  <a:pt x="3968183" y="76668"/>
                  <a:pt x="3969656" y="153459"/>
                </a:cubicBezTo>
                <a:lnTo>
                  <a:pt x="3969656" y="153456"/>
                </a:lnTo>
                <a:lnTo>
                  <a:pt x="3969656" y="153456"/>
                </a:lnTo>
                <a:cubicBezTo>
                  <a:pt x="3980713" y="212888"/>
                  <a:pt x="3978113" y="313557"/>
                  <a:pt x="3969656" y="383639"/>
                </a:cubicBezTo>
                <a:cubicBezTo>
                  <a:pt x="3969156" y="470159"/>
                  <a:pt x="3957466" y="610674"/>
                  <a:pt x="3969656" y="767274"/>
                </a:cubicBezTo>
                <a:cubicBezTo>
                  <a:pt x="3952119" y="855266"/>
                  <a:pt x="3896213" y="938082"/>
                  <a:pt x="3816197" y="920733"/>
                </a:cubicBezTo>
                <a:cubicBezTo>
                  <a:pt x="3645003" y="912733"/>
                  <a:pt x="3520968" y="926450"/>
                  <a:pt x="3308047" y="920733"/>
                </a:cubicBezTo>
                <a:cubicBezTo>
                  <a:pt x="3101088" y="935962"/>
                  <a:pt x="3037988" y="896601"/>
                  <a:pt x="2821764" y="920733"/>
                </a:cubicBezTo>
                <a:cubicBezTo>
                  <a:pt x="2605540" y="944865"/>
                  <a:pt x="2487648" y="913800"/>
                  <a:pt x="2315633" y="920733"/>
                </a:cubicBezTo>
                <a:lnTo>
                  <a:pt x="2315633" y="920733"/>
                </a:lnTo>
                <a:cubicBezTo>
                  <a:pt x="2108043" y="914546"/>
                  <a:pt x="1905129" y="924371"/>
                  <a:pt x="1731846" y="920733"/>
                </a:cubicBezTo>
                <a:cubicBezTo>
                  <a:pt x="1558563" y="917095"/>
                  <a:pt x="1289004" y="932675"/>
                  <a:pt x="1169681" y="920733"/>
                </a:cubicBezTo>
                <a:cubicBezTo>
                  <a:pt x="1050358" y="908791"/>
                  <a:pt x="605253" y="876666"/>
                  <a:pt x="153459" y="920733"/>
                </a:cubicBezTo>
                <a:cubicBezTo>
                  <a:pt x="66471" y="929872"/>
                  <a:pt x="-6471" y="853729"/>
                  <a:pt x="0" y="767274"/>
                </a:cubicBezTo>
                <a:cubicBezTo>
                  <a:pt x="19060" y="625064"/>
                  <a:pt x="3581" y="551105"/>
                  <a:pt x="0" y="383639"/>
                </a:cubicBezTo>
                <a:cubicBezTo>
                  <a:pt x="2787" y="305020"/>
                  <a:pt x="-2888" y="267645"/>
                  <a:pt x="0" y="153456"/>
                </a:cubicBezTo>
                <a:lnTo>
                  <a:pt x="0" y="153456"/>
                </a:lnTo>
                <a:lnTo>
                  <a:pt x="0" y="153459"/>
                </a:lnTo>
                <a:close/>
              </a:path>
              <a:path w="3969656" h="920733" stroke="0" extrusionOk="0">
                <a:moveTo>
                  <a:pt x="0" y="153459"/>
                </a:moveTo>
                <a:cubicBezTo>
                  <a:pt x="-5309" y="65432"/>
                  <a:pt x="66702" y="752"/>
                  <a:pt x="153459" y="0"/>
                </a:cubicBezTo>
                <a:cubicBezTo>
                  <a:pt x="311696" y="-11389"/>
                  <a:pt x="460501" y="25412"/>
                  <a:pt x="737246" y="0"/>
                </a:cubicBezTo>
                <a:cubicBezTo>
                  <a:pt x="1013991" y="-25412"/>
                  <a:pt x="1095705" y="24014"/>
                  <a:pt x="1256168" y="0"/>
                </a:cubicBezTo>
                <a:cubicBezTo>
                  <a:pt x="1416631" y="-24014"/>
                  <a:pt x="1602070" y="-14255"/>
                  <a:pt x="1753468" y="0"/>
                </a:cubicBezTo>
                <a:cubicBezTo>
                  <a:pt x="1904866" y="14255"/>
                  <a:pt x="2077587" y="-22907"/>
                  <a:pt x="2315633" y="0"/>
                </a:cubicBezTo>
                <a:cubicBezTo>
                  <a:pt x="2443822" y="-46980"/>
                  <a:pt x="2528095" y="-94308"/>
                  <a:pt x="2652873" y="-129067"/>
                </a:cubicBezTo>
                <a:cubicBezTo>
                  <a:pt x="2777651" y="-163826"/>
                  <a:pt x="2871955" y="-197539"/>
                  <a:pt x="3003878" y="-263403"/>
                </a:cubicBezTo>
                <a:cubicBezTo>
                  <a:pt x="3081095" y="-179140"/>
                  <a:pt x="3228830" y="-46216"/>
                  <a:pt x="3308047" y="0"/>
                </a:cubicBezTo>
                <a:cubicBezTo>
                  <a:pt x="3423144" y="-150"/>
                  <a:pt x="3632879" y="-17465"/>
                  <a:pt x="3816197" y="0"/>
                </a:cubicBezTo>
                <a:cubicBezTo>
                  <a:pt x="3910137" y="13675"/>
                  <a:pt x="3970879" y="81373"/>
                  <a:pt x="3969656" y="153459"/>
                </a:cubicBezTo>
                <a:lnTo>
                  <a:pt x="3969656" y="153456"/>
                </a:lnTo>
                <a:lnTo>
                  <a:pt x="3969656" y="153456"/>
                </a:lnTo>
                <a:cubicBezTo>
                  <a:pt x="3963487" y="203852"/>
                  <a:pt x="3961075" y="320481"/>
                  <a:pt x="3969656" y="383639"/>
                </a:cubicBezTo>
                <a:cubicBezTo>
                  <a:pt x="3953929" y="571925"/>
                  <a:pt x="3956199" y="633767"/>
                  <a:pt x="3969656" y="767274"/>
                </a:cubicBezTo>
                <a:cubicBezTo>
                  <a:pt x="3962497" y="847087"/>
                  <a:pt x="3880616" y="919290"/>
                  <a:pt x="3816197" y="920733"/>
                </a:cubicBezTo>
                <a:cubicBezTo>
                  <a:pt x="3592937" y="932821"/>
                  <a:pt x="3497033" y="940614"/>
                  <a:pt x="3308047" y="920733"/>
                </a:cubicBezTo>
                <a:cubicBezTo>
                  <a:pt x="3105372" y="921723"/>
                  <a:pt x="3013146" y="915699"/>
                  <a:pt x="2841612" y="920733"/>
                </a:cubicBezTo>
                <a:cubicBezTo>
                  <a:pt x="2670078" y="925767"/>
                  <a:pt x="2576584" y="907723"/>
                  <a:pt x="2315633" y="920733"/>
                </a:cubicBezTo>
                <a:lnTo>
                  <a:pt x="2315633" y="920733"/>
                </a:lnTo>
                <a:cubicBezTo>
                  <a:pt x="2151860" y="905096"/>
                  <a:pt x="1891777" y="911045"/>
                  <a:pt x="1753468" y="920733"/>
                </a:cubicBezTo>
                <a:cubicBezTo>
                  <a:pt x="1615160" y="930421"/>
                  <a:pt x="1473781" y="942155"/>
                  <a:pt x="1256168" y="920733"/>
                </a:cubicBezTo>
                <a:cubicBezTo>
                  <a:pt x="1038555" y="899311"/>
                  <a:pt x="971113" y="903177"/>
                  <a:pt x="715624" y="920733"/>
                </a:cubicBezTo>
                <a:cubicBezTo>
                  <a:pt x="460135" y="938289"/>
                  <a:pt x="349278" y="927626"/>
                  <a:pt x="153459" y="920733"/>
                </a:cubicBezTo>
                <a:cubicBezTo>
                  <a:pt x="70030" y="916662"/>
                  <a:pt x="9300" y="862082"/>
                  <a:pt x="0" y="767274"/>
                </a:cubicBezTo>
                <a:cubicBezTo>
                  <a:pt x="6984" y="687495"/>
                  <a:pt x="-9725" y="561750"/>
                  <a:pt x="0" y="383639"/>
                </a:cubicBezTo>
                <a:cubicBezTo>
                  <a:pt x="-2016" y="268685"/>
                  <a:pt x="-7840" y="262106"/>
                  <a:pt x="0" y="153456"/>
                </a:cubicBezTo>
                <a:lnTo>
                  <a:pt x="0" y="153456"/>
                </a:lnTo>
                <a:lnTo>
                  <a:pt x="0" y="153459"/>
                </a:ln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25671"/>
                      <a:gd name="adj2" fmla="val -7860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Percent identity = 100%</a:t>
            </a:r>
          </a:p>
        </p:txBody>
      </p:sp>
    </p:spTree>
    <p:extLst>
      <p:ext uri="{BB962C8B-B14F-4D97-AF65-F5344CB8AC3E}">
        <p14:creationId xmlns:p14="http://schemas.microsoft.com/office/powerpoint/2010/main" val="2239168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ADE5A9-7422-F149-8FFC-9B27EBBFD8E3}"/>
              </a:ext>
            </a:extLst>
          </p:cNvPr>
          <p:cNvSpPr/>
          <p:nvPr/>
        </p:nvSpPr>
        <p:spPr>
          <a:xfrm>
            <a:off x="697400" y="6288059"/>
            <a:ext cx="2726284" cy="556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339ABB-97A1-E941-A9B6-62F47F74CC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0" y="865872"/>
            <a:ext cx="12111950" cy="584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515" y="133502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Exercise #1 – </a:t>
            </a:r>
            <a:r>
              <a:rPr lang="en-US" sz="3200" i="1"/>
              <a:t>Results, Sorting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16968ED9-064E-384F-867D-35C1677F73CD}"/>
              </a:ext>
            </a:extLst>
          </p:cNvPr>
          <p:cNvSpPr/>
          <p:nvPr/>
        </p:nvSpPr>
        <p:spPr>
          <a:xfrm>
            <a:off x="7474049" y="3246156"/>
            <a:ext cx="514251" cy="3200644"/>
          </a:xfrm>
          <a:prstGeom prst="leftBrace">
            <a:avLst>
              <a:gd name="adj1" fmla="val 11025"/>
              <a:gd name="adj2" fmla="val 48743"/>
            </a:avLst>
          </a:prstGeom>
          <a:ln w="50800">
            <a:solidFill>
              <a:srgbClr val="0051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7BAB9FB9-FB60-1940-A7AD-42F0A90750C1}"/>
              </a:ext>
            </a:extLst>
          </p:cNvPr>
          <p:cNvSpPr/>
          <p:nvPr/>
        </p:nvSpPr>
        <p:spPr>
          <a:xfrm>
            <a:off x="3407292" y="4063227"/>
            <a:ext cx="4083149" cy="1424139"/>
          </a:xfrm>
          <a:custGeom>
            <a:avLst/>
            <a:gdLst>
              <a:gd name="connsiteX0" fmla="*/ 0 w 4083149"/>
              <a:gd name="connsiteY0" fmla="*/ 237361 h 1424139"/>
              <a:gd name="connsiteX1" fmla="*/ 237361 w 4083149"/>
              <a:gd name="connsiteY1" fmla="*/ 0 h 1424139"/>
              <a:gd name="connsiteX2" fmla="*/ 794925 w 4083149"/>
              <a:gd name="connsiteY2" fmla="*/ 0 h 1424139"/>
              <a:gd name="connsiteX3" fmla="*/ 1352489 w 4083149"/>
              <a:gd name="connsiteY3" fmla="*/ 0 h 1424139"/>
              <a:gd name="connsiteX4" fmla="*/ 1845718 w 4083149"/>
              <a:gd name="connsiteY4" fmla="*/ 0 h 1424139"/>
              <a:gd name="connsiteX5" fmla="*/ 2381837 w 4083149"/>
              <a:gd name="connsiteY5" fmla="*/ 0 h 1424139"/>
              <a:gd name="connsiteX6" fmla="*/ 2731423 w 4083149"/>
              <a:gd name="connsiteY6" fmla="*/ 0 h 1424139"/>
              <a:gd name="connsiteX7" fmla="*/ 3402624 w 4083149"/>
              <a:gd name="connsiteY7" fmla="*/ 0 h 1424139"/>
              <a:gd name="connsiteX8" fmla="*/ 3845788 w 4083149"/>
              <a:gd name="connsiteY8" fmla="*/ 0 h 1424139"/>
              <a:gd name="connsiteX9" fmla="*/ 4083149 w 4083149"/>
              <a:gd name="connsiteY9" fmla="*/ 237361 h 1424139"/>
              <a:gd name="connsiteX10" fmla="*/ 4083149 w 4083149"/>
              <a:gd name="connsiteY10" fmla="*/ 237357 h 1424139"/>
              <a:gd name="connsiteX11" fmla="*/ 4083149 w 4083149"/>
              <a:gd name="connsiteY11" fmla="*/ 237357 h 1424139"/>
              <a:gd name="connsiteX12" fmla="*/ 4083149 w 4083149"/>
              <a:gd name="connsiteY12" fmla="*/ 593391 h 1424139"/>
              <a:gd name="connsiteX13" fmla="*/ 4083149 w 4083149"/>
              <a:gd name="connsiteY13" fmla="*/ 1186778 h 1424139"/>
              <a:gd name="connsiteX14" fmla="*/ 3845788 w 4083149"/>
              <a:gd name="connsiteY14" fmla="*/ 1424139 h 1424139"/>
              <a:gd name="connsiteX15" fmla="*/ 3402624 w 4083149"/>
              <a:gd name="connsiteY15" fmla="*/ 1424139 h 1424139"/>
              <a:gd name="connsiteX16" fmla="*/ 2871815 w 4083149"/>
              <a:gd name="connsiteY16" fmla="*/ 1424139 h 1424139"/>
              <a:gd name="connsiteX17" fmla="*/ 2381837 w 4083149"/>
              <a:gd name="connsiteY17" fmla="*/ 1424139 h 1424139"/>
              <a:gd name="connsiteX18" fmla="*/ 2381837 w 4083149"/>
              <a:gd name="connsiteY18" fmla="*/ 1424139 h 1424139"/>
              <a:gd name="connsiteX19" fmla="*/ 1845718 w 4083149"/>
              <a:gd name="connsiteY19" fmla="*/ 1424139 h 1424139"/>
              <a:gd name="connsiteX20" fmla="*/ 1266709 w 4083149"/>
              <a:gd name="connsiteY20" fmla="*/ 1424139 h 1424139"/>
              <a:gd name="connsiteX21" fmla="*/ 237361 w 4083149"/>
              <a:gd name="connsiteY21" fmla="*/ 1424139 h 1424139"/>
              <a:gd name="connsiteX22" fmla="*/ 0 w 4083149"/>
              <a:gd name="connsiteY22" fmla="*/ 1186778 h 1424139"/>
              <a:gd name="connsiteX23" fmla="*/ 0 w 4083149"/>
              <a:gd name="connsiteY23" fmla="*/ 593391 h 1424139"/>
              <a:gd name="connsiteX24" fmla="*/ 0 w 4083149"/>
              <a:gd name="connsiteY24" fmla="*/ 237357 h 1424139"/>
              <a:gd name="connsiteX25" fmla="*/ 0 w 4083149"/>
              <a:gd name="connsiteY25" fmla="*/ 237357 h 1424139"/>
              <a:gd name="connsiteX26" fmla="*/ 0 w 4083149"/>
              <a:gd name="connsiteY26" fmla="*/ 237361 h 142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83149" h="1424139" fill="none" extrusionOk="0">
                <a:moveTo>
                  <a:pt x="0" y="237361"/>
                </a:moveTo>
                <a:cubicBezTo>
                  <a:pt x="23284" y="120939"/>
                  <a:pt x="89313" y="3721"/>
                  <a:pt x="237361" y="0"/>
                </a:cubicBezTo>
                <a:cubicBezTo>
                  <a:pt x="515808" y="-22888"/>
                  <a:pt x="608061" y="27792"/>
                  <a:pt x="794925" y="0"/>
                </a:cubicBezTo>
                <a:cubicBezTo>
                  <a:pt x="981789" y="-27792"/>
                  <a:pt x="1149358" y="18822"/>
                  <a:pt x="1352489" y="0"/>
                </a:cubicBezTo>
                <a:cubicBezTo>
                  <a:pt x="1555620" y="-18822"/>
                  <a:pt x="1625751" y="-4112"/>
                  <a:pt x="1845718" y="0"/>
                </a:cubicBezTo>
                <a:cubicBezTo>
                  <a:pt x="2065685" y="4112"/>
                  <a:pt x="2250409" y="-9589"/>
                  <a:pt x="2381837" y="0"/>
                </a:cubicBezTo>
                <a:cubicBezTo>
                  <a:pt x="2505300" y="12101"/>
                  <a:pt x="2622115" y="-5620"/>
                  <a:pt x="2731423" y="0"/>
                </a:cubicBezTo>
                <a:cubicBezTo>
                  <a:pt x="2995585" y="-6763"/>
                  <a:pt x="3187520" y="-7696"/>
                  <a:pt x="3402624" y="0"/>
                </a:cubicBezTo>
                <a:cubicBezTo>
                  <a:pt x="3538650" y="-17181"/>
                  <a:pt x="3681407" y="19592"/>
                  <a:pt x="3845788" y="0"/>
                </a:cubicBezTo>
                <a:cubicBezTo>
                  <a:pt x="3962668" y="9176"/>
                  <a:pt x="4068968" y="85044"/>
                  <a:pt x="4083149" y="237361"/>
                </a:cubicBezTo>
                <a:lnTo>
                  <a:pt x="4083149" y="237357"/>
                </a:lnTo>
                <a:lnTo>
                  <a:pt x="4083149" y="237357"/>
                </a:lnTo>
                <a:cubicBezTo>
                  <a:pt x="4071351" y="315616"/>
                  <a:pt x="4079662" y="436053"/>
                  <a:pt x="4083149" y="593391"/>
                </a:cubicBezTo>
                <a:cubicBezTo>
                  <a:pt x="4094215" y="760295"/>
                  <a:pt x="4074136" y="1006743"/>
                  <a:pt x="4083149" y="1186778"/>
                </a:cubicBezTo>
                <a:cubicBezTo>
                  <a:pt x="4086488" y="1321132"/>
                  <a:pt x="3985340" y="1453844"/>
                  <a:pt x="3845788" y="1424139"/>
                </a:cubicBezTo>
                <a:cubicBezTo>
                  <a:pt x="3639978" y="1415124"/>
                  <a:pt x="3593779" y="1422618"/>
                  <a:pt x="3402624" y="1424139"/>
                </a:cubicBezTo>
                <a:cubicBezTo>
                  <a:pt x="3144283" y="1424862"/>
                  <a:pt x="3068710" y="1404044"/>
                  <a:pt x="2871815" y="1424139"/>
                </a:cubicBezTo>
                <a:cubicBezTo>
                  <a:pt x="2674920" y="1444234"/>
                  <a:pt x="2622459" y="1418090"/>
                  <a:pt x="2381837" y="1424139"/>
                </a:cubicBezTo>
                <a:lnTo>
                  <a:pt x="2381837" y="1424139"/>
                </a:lnTo>
                <a:cubicBezTo>
                  <a:pt x="2195752" y="1436842"/>
                  <a:pt x="2067491" y="1412186"/>
                  <a:pt x="1845718" y="1424139"/>
                </a:cubicBezTo>
                <a:cubicBezTo>
                  <a:pt x="1623945" y="1436092"/>
                  <a:pt x="1494501" y="1449417"/>
                  <a:pt x="1266709" y="1424139"/>
                </a:cubicBezTo>
                <a:cubicBezTo>
                  <a:pt x="1038917" y="1398861"/>
                  <a:pt x="517827" y="1438916"/>
                  <a:pt x="237361" y="1424139"/>
                </a:cubicBezTo>
                <a:cubicBezTo>
                  <a:pt x="92737" y="1400084"/>
                  <a:pt x="3235" y="1289138"/>
                  <a:pt x="0" y="1186778"/>
                </a:cubicBezTo>
                <a:cubicBezTo>
                  <a:pt x="4348" y="991122"/>
                  <a:pt x="-2276" y="846194"/>
                  <a:pt x="0" y="593391"/>
                </a:cubicBezTo>
                <a:cubicBezTo>
                  <a:pt x="16531" y="508230"/>
                  <a:pt x="-11092" y="397830"/>
                  <a:pt x="0" y="237357"/>
                </a:cubicBezTo>
                <a:lnTo>
                  <a:pt x="0" y="237357"/>
                </a:lnTo>
                <a:lnTo>
                  <a:pt x="0" y="237361"/>
                </a:lnTo>
                <a:close/>
              </a:path>
              <a:path w="4083149" h="1424139" stroke="0" extrusionOk="0">
                <a:moveTo>
                  <a:pt x="0" y="237361"/>
                </a:moveTo>
                <a:cubicBezTo>
                  <a:pt x="-20083" y="93883"/>
                  <a:pt x="93449" y="4812"/>
                  <a:pt x="237361" y="0"/>
                </a:cubicBezTo>
                <a:cubicBezTo>
                  <a:pt x="510544" y="14940"/>
                  <a:pt x="529013" y="-21502"/>
                  <a:pt x="816370" y="0"/>
                </a:cubicBezTo>
                <a:cubicBezTo>
                  <a:pt x="1103727" y="21502"/>
                  <a:pt x="1170970" y="5208"/>
                  <a:pt x="1331044" y="0"/>
                </a:cubicBezTo>
                <a:cubicBezTo>
                  <a:pt x="1491118" y="-5208"/>
                  <a:pt x="1613653" y="12878"/>
                  <a:pt x="1824273" y="0"/>
                </a:cubicBezTo>
                <a:cubicBezTo>
                  <a:pt x="2034893" y="-12878"/>
                  <a:pt x="2258269" y="-24286"/>
                  <a:pt x="2381837" y="0"/>
                </a:cubicBezTo>
                <a:cubicBezTo>
                  <a:pt x="2475950" y="2352"/>
                  <a:pt x="2600841" y="4024"/>
                  <a:pt x="2731423" y="0"/>
                </a:cubicBezTo>
                <a:cubicBezTo>
                  <a:pt x="2879573" y="-6985"/>
                  <a:pt x="3262070" y="25145"/>
                  <a:pt x="3402624" y="0"/>
                </a:cubicBezTo>
                <a:cubicBezTo>
                  <a:pt x="3592565" y="21925"/>
                  <a:pt x="3756489" y="2340"/>
                  <a:pt x="3845788" y="0"/>
                </a:cubicBezTo>
                <a:cubicBezTo>
                  <a:pt x="3969235" y="-437"/>
                  <a:pt x="4094110" y="76213"/>
                  <a:pt x="4083149" y="237361"/>
                </a:cubicBezTo>
                <a:lnTo>
                  <a:pt x="4083149" y="237357"/>
                </a:lnTo>
                <a:lnTo>
                  <a:pt x="4083149" y="237357"/>
                </a:lnTo>
                <a:cubicBezTo>
                  <a:pt x="4087156" y="366196"/>
                  <a:pt x="4092373" y="504366"/>
                  <a:pt x="4083149" y="593391"/>
                </a:cubicBezTo>
                <a:cubicBezTo>
                  <a:pt x="4066581" y="838307"/>
                  <a:pt x="4101081" y="924047"/>
                  <a:pt x="4083149" y="1186778"/>
                </a:cubicBezTo>
                <a:cubicBezTo>
                  <a:pt x="4077251" y="1315589"/>
                  <a:pt x="3966772" y="1398934"/>
                  <a:pt x="3845788" y="1424139"/>
                </a:cubicBezTo>
                <a:cubicBezTo>
                  <a:pt x="3680219" y="1404207"/>
                  <a:pt x="3524193" y="1431964"/>
                  <a:pt x="3402624" y="1424139"/>
                </a:cubicBezTo>
                <a:cubicBezTo>
                  <a:pt x="3237185" y="1399853"/>
                  <a:pt x="3100181" y="1417492"/>
                  <a:pt x="2902438" y="1424139"/>
                </a:cubicBezTo>
                <a:cubicBezTo>
                  <a:pt x="2704695" y="1430786"/>
                  <a:pt x="2632936" y="1403451"/>
                  <a:pt x="2381837" y="1424139"/>
                </a:cubicBezTo>
                <a:lnTo>
                  <a:pt x="2381837" y="1424139"/>
                </a:lnTo>
                <a:cubicBezTo>
                  <a:pt x="2183652" y="1417374"/>
                  <a:pt x="2036682" y="1432103"/>
                  <a:pt x="1888608" y="1424139"/>
                </a:cubicBezTo>
                <a:cubicBezTo>
                  <a:pt x="1740534" y="1416175"/>
                  <a:pt x="1506605" y="1399889"/>
                  <a:pt x="1352489" y="1424139"/>
                </a:cubicBezTo>
                <a:cubicBezTo>
                  <a:pt x="1198373" y="1448389"/>
                  <a:pt x="1030585" y="1447676"/>
                  <a:pt x="859259" y="1424139"/>
                </a:cubicBezTo>
                <a:cubicBezTo>
                  <a:pt x="687933" y="1400603"/>
                  <a:pt x="543113" y="1415461"/>
                  <a:pt x="237361" y="1424139"/>
                </a:cubicBezTo>
                <a:cubicBezTo>
                  <a:pt x="101215" y="1423853"/>
                  <a:pt x="7615" y="1324425"/>
                  <a:pt x="0" y="1186778"/>
                </a:cubicBezTo>
                <a:cubicBezTo>
                  <a:pt x="-26792" y="893957"/>
                  <a:pt x="-6293" y="751882"/>
                  <a:pt x="0" y="593391"/>
                </a:cubicBezTo>
                <a:cubicBezTo>
                  <a:pt x="-14407" y="436203"/>
                  <a:pt x="-10943" y="389777"/>
                  <a:pt x="0" y="237357"/>
                </a:cubicBezTo>
                <a:lnTo>
                  <a:pt x="0" y="237357"/>
                </a:lnTo>
                <a:lnTo>
                  <a:pt x="0" y="237361"/>
                </a:ln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16895"/>
                      <a:gd name="adj2" fmla="val -34469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Sorting is </a:t>
            </a:r>
            <a:r>
              <a:rPr lang="en-US" sz="3000" i="1" dirty="0">
                <a:solidFill>
                  <a:schemeClr val="tx1"/>
                </a:solidFill>
              </a:rPr>
              <a:t>random</a:t>
            </a:r>
          </a:p>
          <a:p>
            <a:endParaRPr lang="en-US" sz="1000" i="1" dirty="0">
              <a:solidFill>
                <a:schemeClr val="tx1"/>
              </a:solidFill>
            </a:endParaRPr>
          </a:p>
          <a:p>
            <a:r>
              <a:rPr lang="en-US" sz="3000" dirty="0">
                <a:solidFill>
                  <a:schemeClr val="tx1"/>
                </a:solidFill>
              </a:rPr>
              <a:t>when scores are equal</a:t>
            </a:r>
          </a:p>
        </p:txBody>
      </p:sp>
    </p:spTree>
    <p:extLst>
      <p:ext uri="{BB962C8B-B14F-4D97-AF65-F5344CB8AC3E}">
        <p14:creationId xmlns:p14="http://schemas.microsoft.com/office/powerpoint/2010/main" val="3602570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34C49A-83C9-2949-8B6F-C82CDBFF8151}"/>
              </a:ext>
            </a:extLst>
          </p:cNvPr>
          <p:cNvSpPr/>
          <p:nvPr/>
        </p:nvSpPr>
        <p:spPr>
          <a:xfrm>
            <a:off x="697400" y="6288059"/>
            <a:ext cx="2726284" cy="556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0712DB-846A-A24F-89BD-D29F1C18A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920639"/>
            <a:ext cx="7812646" cy="5808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515" y="143837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Exercise #1 – </a:t>
            </a:r>
            <a:r>
              <a:rPr lang="en-US" sz="3200" i="1"/>
              <a:t>Results, Coding Sequence? 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7BAB9FB9-FB60-1940-A7AD-42F0A90750C1}"/>
              </a:ext>
            </a:extLst>
          </p:cNvPr>
          <p:cNvSpPr/>
          <p:nvPr/>
        </p:nvSpPr>
        <p:spPr>
          <a:xfrm>
            <a:off x="7763478" y="1915390"/>
            <a:ext cx="2239503" cy="772391"/>
          </a:xfrm>
          <a:custGeom>
            <a:avLst/>
            <a:gdLst>
              <a:gd name="connsiteX0" fmla="*/ 0 w 2239503"/>
              <a:gd name="connsiteY0" fmla="*/ 128734 h 772391"/>
              <a:gd name="connsiteX1" fmla="*/ 128734 w 2239503"/>
              <a:gd name="connsiteY1" fmla="*/ 0 h 772391"/>
              <a:gd name="connsiteX2" fmla="*/ 682226 w 2239503"/>
              <a:gd name="connsiteY2" fmla="*/ 0 h 772391"/>
              <a:gd name="connsiteX3" fmla="*/ 1306377 w 2239503"/>
              <a:gd name="connsiteY3" fmla="*/ 0 h 772391"/>
              <a:gd name="connsiteX4" fmla="*/ 1498116 w 2239503"/>
              <a:gd name="connsiteY4" fmla="*/ 0 h 772391"/>
              <a:gd name="connsiteX5" fmla="*/ 1866253 w 2239503"/>
              <a:gd name="connsiteY5" fmla="*/ 0 h 772391"/>
              <a:gd name="connsiteX6" fmla="*/ 2110769 w 2239503"/>
              <a:gd name="connsiteY6" fmla="*/ 0 h 772391"/>
              <a:gd name="connsiteX7" fmla="*/ 2239503 w 2239503"/>
              <a:gd name="connsiteY7" fmla="*/ 128734 h 772391"/>
              <a:gd name="connsiteX8" fmla="*/ 2239503 w 2239503"/>
              <a:gd name="connsiteY8" fmla="*/ 128732 h 772391"/>
              <a:gd name="connsiteX9" fmla="*/ 2239503 w 2239503"/>
              <a:gd name="connsiteY9" fmla="*/ 128732 h 772391"/>
              <a:gd name="connsiteX10" fmla="*/ 2239503 w 2239503"/>
              <a:gd name="connsiteY10" fmla="*/ 321830 h 772391"/>
              <a:gd name="connsiteX11" fmla="*/ 2239503 w 2239503"/>
              <a:gd name="connsiteY11" fmla="*/ 643657 h 772391"/>
              <a:gd name="connsiteX12" fmla="*/ 2110769 w 2239503"/>
              <a:gd name="connsiteY12" fmla="*/ 772391 h 772391"/>
              <a:gd name="connsiteX13" fmla="*/ 1866253 w 2239503"/>
              <a:gd name="connsiteY13" fmla="*/ 772391 h 772391"/>
              <a:gd name="connsiteX14" fmla="*/ 1306377 w 2239503"/>
              <a:gd name="connsiteY14" fmla="*/ 772391 h 772391"/>
              <a:gd name="connsiteX15" fmla="*/ 1306377 w 2239503"/>
              <a:gd name="connsiteY15" fmla="*/ 772391 h 772391"/>
              <a:gd name="connsiteX16" fmla="*/ 741108 w 2239503"/>
              <a:gd name="connsiteY16" fmla="*/ 772391 h 772391"/>
              <a:gd name="connsiteX17" fmla="*/ 128734 w 2239503"/>
              <a:gd name="connsiteY17" fmla="*/ 772391 h 772391"/>
              <a:gd name="connsiteX18" fmla="*/ 0 w 2239503"/>
              <a:gd name="connsiteY18" fmla="*/ 643657 h 772391"/>
              <a:gd name="connsiteX19" fmla="*/ 0 w 2239503"/>
              <a:gd name="connsiteY19" fmla="*/ 321830 h 772391"/>
              <a:gd name="connsiteX20" fmla="*/ 0 w 2239503"/>
              <a:gd name="connsiteY20" fmla="*/ 128732 h 772391"/>
              <a:gd name="connsiteX21" fmla="*/ 0 w 2239503"/>
              <a:gd name="connsiteY21" fmla="*/ 128732 h 772391"/>
              <a:gd name="connsiteX22" fmla="*/ 0 w 2239503"/>
              <a:gd name="connsiteY22" fmla="*/ 128734 h 77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39503" h="772391" fill="none" extrusionOk="0">
                <a:moveTo>
                  <a:pt x="0" y="128734"/>
                </a:moveTo>
                <a:cubicBezTo>
                  <a:pt x="4133" y="58498"/>
                  <a:pt x="47638" y="12462"/>
                  <a:pt x="128734" y="0"/>
                </a:cubicBezTo>
                <a:cubicBezTo>
                  <a:pt x="318159" y="8036"/>
                  <a:pt x="434448" y="16714"/>
                  <a:pt x="682226" y="0"/>
                </a:cubicBezTo>
                <a:cubicBezTo>
                  <a:pt x="930004" y="-16714"/>
                  <a:pt x="1108787" y="-19909"/>
                  <a:pt x="1306377" y="0"/>
                </a:cubicBezTo>
                <a:cubicBezTo>
                  <a:pt x="1384813" y="3797"/>
                  <a:pt x="1444775" y="-4274"/>
                  <a:pt x="1498116" y="0"/>
                </a:cubicBezTo>
                <a:cubicBezTo>
                  <a:pt x="1674949" y="-602"/>
                  <a:pt x="1686699" y="-8893"/>
                  <a:pt x="1866253" y="0"/>
                </a:cubicBezTo>
                <a:cubicBezTo>
                  <a:pt x="1939605" y="-6878"/>
                  <a:pt x="2037522" y="5490"/>
                  <a:pt x="2110769" y="0"/>
                </a:cubicBezTo>
                <a:cubicBezTo>
                  <a:pt x="2166460" y="-5906"/>
                  <a:pt x="2246749" y="50510"/>
                  <a:pt x="2239503" y="128734"/>
                </a:cubicBezTo>
                <a:lnTo>
                  <a:pt x="2239503" y="128732"/>
                </a:lnTo>
                <a:lnTo>
                  <a:pt x="2239503" y="128732"/>
                </a:lnTo>
                <a:cubicBezTo>
                  <a:pt x="2231934" y="178694"/>
                  <a:pt x="2233387" y="281072"/>
                  <a:pt x="2239503" y="321830"/>
                </a:cubicBezTo>
                <a:cubicBezTo>
                  <a:pt x="2224180" y="462371"/>
                  <a:pt x="2233212" y="487095"/>
                  <a:pt x="2239503" y="643657"/>
                </a:cubicBezTo>
                <a:cubicBezTo>
                  <a:pt x="2235537" y="701824"/>
                  <a:pt x="2190594" y="772668"/>
                  <a:pt x="2110769" y="772391"/>
                </a:cubicBezTo>
                <a:cubicBezTo>
                  <a:pt x="2060503" y="777435"/>
                  <a:pt x="1971093" y="766782"/>
                  <a:pt x="1866253" y="772391"/>
                </a:cubicBezTo>
                <a:cubicBezTo>
                  <a:pt x="1726399" y="799711"/>
                  <a:pt x="1475153" y="778427"/>
                  <a:pt x="1306377" y="772391"/>
                </a:cubicBezTo>
                <a:lnTo>
                  <a:pt x="1306377" y="772391"/>
                </a:lnTo>
                <a:cubicBezTo>
                  <a:pt x="1074486" y="774395"/>
                  <a:pt x="907551" y="774477"/>
                  <a:pt x="741108" y="772391"/>
                </a:cubicBezTo>
                <a:cubicBezTo>
                  <a:pt x="574665" y="770305"/>
                  <a:pt x="338411" y="779995"/>
                  <a:pt x="128734" y="772391"/>
                </a:cubicBezTo>
                <a:cubicBezTo>
                  <a:pt x="52007" y="775007"/>
                  <a:pt x="1136" y="731786"/>
                  <a:pt x="0" y="643657"/>
                </a:cubicBezTo>
                <a:cubicBezTo>
                  <a:pt x="11414" y="524866"/>
                  <a:pt x="12790" y="420538"/>
                  <a:pt x="0" y="321830"/>
                </a:cubicBezTo>
                <a:cubicBezTo>
                  <a:pt x="781" y="268084"/>
                  <a:pt x="-7185" y="223311"/>
                  <a:pt x="0" y="128732"/>
                </a:cubicBezTo>
                <a:lnTo>
                  <a:pt x="0" y="128732"/>
                </a:lnTo>
                <a:lnTo>
                  <a:pt x="0" y="128734"/>
                </a:lnTo>
                <a:close/>
              </a:path>
              <a:path w="2239503" h="772391" stroke="0" extrusionOk="0">
                <a:moveTo>
                  <a:pt x="0" y="128734"/>
                </a:moveTo>
                <a:cubicBezTo>
                  <a:pt x="-6452" y="53656"/>
                  <a:pt x="51122" y="2445"/>
                  <a:pt x="128734" y="0"/>
                </a:cubicBezTo>
                <a:cubicBezTo>
                  <a:pt x="425065" y="15264"/>
                  <a:pt x="524572" y="-7363"/>
                  <a:pt x="741108" y="0"/>
                </a:cubicBezTo>
                <a:cubicBezTo>
                  <a:pt x="957644" y="7363"/>
                  <a:pt x="1128111" y="-27205"/>
                  <a:pt x="1306377" y="0"/>
                </a:cubicBezTo>
                <a:cubicBezTo>
                  <a:pt x="1392838" y="2072"/>
                  <a:pt x="1406705" y="-9052"/>
                  <a:pt x="1498116" y="0"/>
                </a:cubicBezTo>
                <a:cubicBezTo>
                  <a:pt x="1578558" y="919"/>
                  <a:pt x="1775843" y="13339"/>
                  <a:pt x="1866253" y="0"/>
                </a:cubicBezTo>
                <a:cubicBezTo>
                  <a:pt x="1919837" y="7226"/>
                  <a:pt x="2001996" y="3287"/>
                  <a:pt x="2110769" y="0"/>
                </a:cubicBezTo>
                <a:cubicBezTo>
                  <a:pt x="2177000" y="8052"/>
                  <a:pt x="2235807" y="53349"/>
                  <a:pt x="2239503" y="128734"/>
                </a:cubicBezTo>
                <a:lnTo>
                  <a:pt x="2239503" y="128732"/>
                </a:lnTo>
                <a:lnTo>
                  <a:pt x="2239503" y="128732"/>
                </a:lnTo>
                <a:cubicBezTo>
                  <a:pt x="2239233" y="186570"/>
                  <a:pt x="2242311" y="272965"/>
                  <a:pt x="2239503" y="321830"/>
                </a:cubicBezTo>
                <a:cubicBezTo>
                  <a:pt x="2226280" y="413504"/>
                  <a:pt x="2231734" y="550582"/>
                  <a:pt x="2239503" y="643657"/>
                </a:cubicBezTo>
                <a:cubicBezTo>
                  <a:pt x="2245180" y="711094"/>
                  <a:pt x="2180271" y="771983"/>
                  <a:pt x="2110769" y="772391"/>
                </a:cubicBezTo>
                <a:cubicBezTo>
                  <a:pt x="2040324" y="772383"/>
                  <a:pt x="1971391" y="765821"/>
                  <a:pt x="1866253" y="772391"/>
                </a:cubicBezTo>
                <a:cubicBezTo>
                  <a:pt x="1647251" y="779655"/>
                  <a:pt x="1444070" y="757730"/>
                  <a:pt x="1306377" y="772391"/>
                </a:cubicBezTo>
                <a:lnTo>
                  <a:pt x="1306377" y="772391"/>
                </a:lnTo>
                <a:cubicBezTo>
                  <a:pt x="1083785" y="782473"/>
                  <a:pt x="863490" y="793836"/>
                  <a:pt x="705779" y="772391"/>
                </a:cubicBezTo>
                <a:cubicBezTo>
                  <a:pt x="548068" y="750946"/>
                  <a:pt x="344530" y="768398"/>
                  <a:pt x="128734" y="772391"/>
                </a:cubicBezTo>
                <a:cubicBezTo>
                  <a:pt x="50379" y="772690"/>
                  <a:pt x="4979" y="705779"/>
                  <a:pt x="0" y="643657"/>
                </a:cubicBezTo>
                <a:cubicBezTo>
                  <a:pt x="-15255" y="526075"/>
                  <a:pt x="-15366" y="387126"/>
                  <a:pt x="0" y="321830"/>
                </a:cubicBezTo>
                <a:cubicBezTo>
                  <a:pt x="527" y="242155"/>
                  <a:pt x="6612" y="220178"/>
                  <a:pt x="0" y="128732"/>
                </a:cubicBezTo>
                <a:lnTo>
                  <a:pt x="0" y="128732"/>
                </a:lnTo>
                <a:lnTo>
                  <a:pt x="0" y="128734"/>
                </a:ln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rgbClr val="1A3ABB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16895"/>
                      <a:gd name="adj2" fmla="val -34469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CDS feature</a:t>
            </a:r>
          </a:p>
        </p:txBody>
      </p:sp>
    </p:spTree>
    <p:extLst>
      <p:ext uri="{BB962C8B-B14F-4D97-AF65-F5344CB8AC3E}">
        <p14:creationId xmlns:p14="http://schemas.microsoft.com/office/powerpoint/2010/main" val="3630135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80295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Exercise #1 – </a:t>
            </a:r>
            <a:r>
              <a:rPr lang="en-US" sz="3200" i="1"/>
              <a:t>Results, Overview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8BAAC8-C254-9D4B-B474-7026B48714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417"/>
            <a:ext cx="12192000" cy="6261012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BB2131BA-15F4-1745-8F2F-C46F7251D6A0}"/>
              </a:ext>
            </a:extLst>
          </p:cNvPr>
          <p:cNvSpPr/>
          <p:nvPr/>
        </p:nvSpPr>
        <p:spPr>
          <a:xfrm>
            <a:off x="84408" y="1576024"/>
            <a:ext cx="5866228" cy="2869367"/>
          </a:xfrm>
          <a:prstGeom prst="frame">
            <a:avLst>
              <a:gd name="adj1" fmla="val 1348"/>
            </a:avLst>
          </a:prstGeom>
          <a:pattFill prst="wdUpDiag">
            <a:fgClr>
              <a:schemeClr val="tx1">
                <a:lumMod val="50000"/>
                <a:lumOff val="50000"/>
              </a:schemeClr>
            </a:fgClr>
            <a:bgClr>
              <a:srgbClr val="FFFF00"/>
            </a:bgClr>
          </a:pattFill>
          <a:ln w="22225" cmpd="sng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ADBB888E-5FE3-D74F-8921-804C82007E1C}"/>
              </a:ext>
            </a:extLst>
          </p:cNvPr>
          <p:cNvSpPr/>
          <p:nvPr/>
        </p:nvSpPr>
        <p:spPr>
          <a:xfrm>
            <a:off x="5950636" y="1893768"/>
            <a:ext cx="3042054" cy="1535232"/>
          </a:xfrm>
          <a:custGeom>
            <a:avLst/>
            <a:gdLst>
              <a:gd name="connsiteX0" fmla="*/ 0 w 3042054"/>
              <a:gd name="connsiteY0" fmla="*/ 255877 h 1535232"/>
              <a:gd name="connsiteX1" fmla="*/ 255877 w 3042054"/>
              <a:gd name="connsiteY1" fmla="*/ 0 h 1535232"/>
              <a:gd name="connsiteX2" fmla="*/ 507009 w 3042054"/>
              <a:gd name="connsiteY2" fmla="*/ 0 h 1535232"/>
              <a:gd name="connsiteX3" fmla="*/ 507009 w 3042054"/>
              <a:gd name="connsiteY3" fmla="*/ 0 h 1535232"/>
              <a:gd name="connsiteX4" fmla="*/ 872056 w 3042054"/>
              <a:gd name="connsiteY4" fmla="*/ 0 h 1535232"/>
              <a:gd name="connsiteX5" fmla="*/ 1267523 w 3042054"/>
              <a:gd name="connsiteY5" fmla="*/ 0 h 1535232"/>
              <a:gd name="connsiteX6" fmla="*/ 1804114 w 3042054"/>
              <a:gd name="connsiteY6" fmla="*/ 0 h 1535232"/>
              <a:gd name="connsiteX7" fmla="*/ 2279959 w 3042054"/>
              <a:gd name="connsiteY7" fmla="*/ 0 h 1535232"/>
              <a:gd name="connsiteX8" fmla="*/ 2786177 w 3042054"/>
              <a:gd name="connsiteY8" fmla="*/ 0 h 1535232"/>
              <a:gd name="connsiteX9" fmla="*/ 3042054 w 3042054"/>
              <a:gd name="connsiteY9" fmla="*/ 255877 h 1535232"/>
              <a:gd name="connsiteX10" fmla="*/ 3042054 w 3042054"/>
              <a:gd name="connsiteY10" fmla="*/ 895552 h 1535232"/>
              <a:gd name="connsiteX11" fmla="*/ 3042054 w 3042054"/>
              <a:gd name="connsiteY11" fmla="*/ 895552 h 1535232"/>
              <a:gd name="connsiteX12" fmla="*/ 3042054 w 3042054"/>
              <a:gd name="connsiteY12" fmla="*/ 1279360 h 1535232"/>
              <a:gd name="connsiteX13" fmla="*/ 3042054 w 3042054"/>
              <a:gd name="connsiteY13" fmla="*/ 1279355 h 1535232"/>
              <a:gd name="connsiteX14" fmla="*/ 2786177 w 3042054"/>
              <a:gd name="connsiteY14" fmla="*/ 1535232 h 1535232"/>
              <a:gd name="connsiteX15" fmla="*/ 2249586 w 3042054"/>
              <a:gd name="connsiteY15" fmla="*/ 1535232 h 1535232"/>
              <a:gd name="connsiteX16" fmla="*/ 1743368 w 3042054"/>
              <a:gd name="connsiteY16" fmla="*/ 1535232 h 1535232"/>
              <a:gd name="connsiteX17" fmla="*/ 1267523 w 3042054"/>
              <a:gd name="connsiteY17" fmla="*/ 1535232 h 1535232"/>
              <a:gd name="connsiteX18" fmla="*/ 894871 w 3042054"/>
              <a:gd name="connsiteY18" fmla="*/ 1535232 h 1535232"/>
              <a:gd name="connsiteX19" fmla="*/ 507009 w 3042054"/>
              <a:gd name="connsiteY19" fmla="*/ 1535232 h 1535232"/>
              <a:gd name="connsiteX20" fmla="*/ 507009 w 3042054"/>
              <a:gd name="connsiteY20" fmla="*/ 1535232 h 1535232"/>
              <a:gd name="connsiteX21" fmla="*/ 255877 w 3042054"/>
              <a:gd name="connsiteY21" fmla="*/ 1535232 h 1535232"/>
              <a:gd name="connsiteX22" fmla="*/ 0 w 3042054"/>
              <a:gd name="connsiteY22" fmla="*/ 1279355 h 1535232"/>
              <a:gd name="connsiteX23" fmla="*/ 0 w 3042054"/>
              <a:gd name="connsiteY23" fmla="*/ 1279360 h 1535232"/>
              <a:gd name="connsiteX24" fmla="*/ -414181 w 3042054"/>
              <a:gd name="connsiteY24" fmla="*/ 1167696 h 1535232"/>
              <a:gd name="connsiteX25" fmla="*/ -796501 w 3042054"/>
              <a:gd name="connsiteY25" fmla="*/ 1064622 h 1535232"/>
              <a:gd name="connsiteX26" fmla="*/ -398251 w 3042054"/>
              <a:gd name="connsiteY26" fmla="*/ 980087 h 1535232"/>
              <a:gd name="connsiteX27" fmla="*/ 0 w 3042054"/>
              <a:gd name="connsiteY27" fmla="*/ 895552 h 1535232"/>
              <a:gd name="connsiteX28" fmla="*/ 0 w 3042054"/>
              <a:gd name="connsiteY28" fmla="*/ 255877 h 153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042054" h="1535232" fill="none" extrusionOk="0">
                <a:moveTo>
                  <a:pt x="0" y="255877"/>
                </a:moveTo>
                <a:cubicBezTo>
                  <a:pt x="12500" y="124858"/>
                  <a:pt x="92720" y="-7480"/>
                  <a:pt x="255877" y="0"/>
                </a:cubicBezTo>
                <a:cubicBezTo>
                  <a:pt x="311359" y="-4217"/>
                  <a:pt x="404661" y="-4625"/>
                  <a:pt x="507009" y="0"/>
                </a:cubicBezTo>
                <a:lnTo>
                  <a:pt x="507009" y="0"/>
                </a:lnTo>
                <a:cubicBezTo>
                  <a:pt x="653353" y="10110"/>
                  <a:pt x="750582" y="16873"/>
                  <a:pt x="872056" y="0"/>
                </a:cubicBezTo>
                <a:cubicBezTo>
                  <a:pt x="993530" y="-16873"/>
                  <a:pt x="1081275" y="-7726"/>
                  <a:pt x="1267523" y="0"/>
                </a:cubicBezTo>
                <a:cubicBezTo>
                  <a:pt x="1488603" y="4826"/>
                  <a:pt x="1595135" y="-15510"/>
                  <a:pt x="1804114" y="0"/>
                </a:cubicBezTo>
                <a:cubicBezTo>
                  <a:pt x="2013093" y="15510"/>
                  <a:pt x="2182449" y="17054"/>
                  <a:pt x="2279959" y="0"/>
                </a:cubicBezTo>
                <a:cubicBezTo>
                  <a:pt x="2377469" y="-17054"/>
                  <a:pt x="2542564" y="-10757"/>
                  <a:pt x="2786177" y="0"/>
                </a:cubicBezTo>
                <a:cubicBezTo>
                  <a:pt x="2954740" y="5403"/>
                  <a:pt x="3012867" y="133405"/>
                  <a:pt x="3042054" y="255877"/>
                </a:cubicBezTo>
                <a:cubicBezTo>
                  <a:pt x="3011665" y="465631"/>
                  <a:pt x="3051847" y="659822"/>
                  <a:pt x="3042054" y="895552"/>
                </a:cubicBezTo>
                <a:lnTo>
                  <a:pt x="3042054" y="895552"/>
                </a:lnTo>
                <a:cubicBezTo>
                  <a:pt x="3047969" y="1063220"/>
                  <a:pt x="3038186" y="1134311"/>
                  <a:pt x="3042054" y="1279360"/>
                </a:cubicBezTo>
                <a:lnTo>
                  <a:pt x="3042054" y="1279355"/>
                </a:lnTo>
                <a:cubicBezTo>
                  <a:pt x="3045781" y="1422406"/>
                  <a:pt x="2949698" y="1556935"/>
                  <a:pt x="2786177" y="1535232"/>
                </a:cubicBezTo>
                <a:cubicBezTo>
                  <a:pt x="2614144" y="1514729"/>
                  <a:pt x="2442047" y="1535614"/>
                  <a:pt x="2249586" y="1535232"/>
                </a:cubicBezTo>
                <a:cubicBezTo>
                  <a:pt x="2057125" y="1534850"/>
                  <a:pt x="1889947" y="1510502"/>
                  <a:pt x="1743368" y="1535232"/>
                </a:cubicBezTo>
                <a:cubicBezTo>
                  <a:pt x="1596789" y="1559962"/>
                  <a:pt x="1439291" y="1528791"/>
                  <a:pt x="1267523" y="1535232"/>
                </a:cubicBezTo>
                <a:cubicBezTo>
                  <a:pt x="1116664" y="1523785"/>
                  <a:pt x="1079725" y="1540330"/>
                  <a:pt x="894871" y="1535232"/>
                </a:cubicBezTo>
                <a:cubicBezTo>
                  <a:pt x="710017" y="1530134"/>
                  <a:pt x="636522" y="1542951"/>
                  <a:pt x="507009" y="1535232"/>
                </a:cubicBezTo>
                <a:lnTo>
                  <a:pt x="507009" y="1535232"/>
                </a:lnTo>
                <a:cubicBezTo>
                  <a:pt x="406330" y="1524640"/>
                  <a:pt x="361619" y="1538560"/>
                  <a:pt x="255877" y="1535232"/>
                </a:cubicBezTo>
                <a:cubicBezTo>
                  <a:pt x="123172" y="1504983"/>
                  <a:pt x="-1712" y="1417629"/>
                  <a:pt x="0" y="1279355"/>
                </a:cubicBezTo>
                <a:lnTo>
                  <a:pt x="0" y="1279360"/>
                </a:lnTo>
                <a:cubicBezTo>
                  <a:pt x="-191289" y="1232144"/>
                  <a:pt x="-278352" y="1195231"/>
                  <a:pt x="-414181" y="1167696"/>
                </a:cubicBezTo>
                <a:cubicBezTo>
                  <a:pt x="-550010" y="1140161"/>
                  <a:pt x="-701442" y="1103224"/>
                  <a:pt x="-796501" y="1064622"/>
                </a:cubicBezTo>
                <a:cubicBezTo>
                  <a:pt x="-617410" y="1010095"/>
                  <a:pt x="-480223" y="1017219"/>
                  <a:pt x="-398251" y="980087"/>
                </a:cubicBezTo>
                <a:cubicBezTo>
                  <a:pt x="-316279" y="942955"/>
                  <a:pt x="-129604" y="906367"/>
                  <a:pt x="0" y="895552"/>
                </a:cubicBezTo>
                <a:cubicBezTo>
                  <a:pt x="4628" y="725981"/>
                  <a:pt x="5607" y="404486"/>
                  <a:pt x="0" y="255877"/>
                </a:cubicBezTo>
                <a:close/>
              </a:path>
              <a:path w="3042054" h="1535232" stroke="0" extrusionOk="0">
                <a:moveTo>
                  <a:pt x="0" y="255877"/>
                </a:moveTo>
                <a:cubicBezTo>
                  <a:pt x="-4152" y="111999"/>
                  <a:pt x="102948" y="4358"/>
                  <a:pt x="255877" y="0"/>
                </a:cubicBezTo>
                <a:cubicBezTo>
                  <a:pt x="345261" y="-2146"/>
                  <a:pt x="408869" y="4357"/>
                  <a:pt x="507009" y="0"/>
                </a:cubicBezTo>
                <a:lnTo>
                  <a:pt x="507009" y="0"/>
                </a:lnTo>
                <a:cubicBezTo>
                  <a:pt x="614608" y="569"/>
                  <a:pt x="796195" y="13333"/>
                  <a:pt x="879661" y="0"/>
                </a:cubicBezTo>
                <a:cubicBezTo>
                  <a:pt x="963127" y="-13333"/>
                  <a:pt x="1162903" y="14126"/>
                  <a:pt x="1267523" y="0"/>
                </a:cubicBezTo>
                <a:cubicBezTo>
                  <a:pt x="1535211" y="-4816"/>
                  <a:pt x="1689195" y="-6033"/>
                  <a:pt x="1804114" y="0"/>
                </a:cubicBezTo>
                <a:cubicBezTo>
                  <a:pt x="1919033" y="6033"/>
                  <a:pt x="2078422" y="-14946"/>
                  <a:pt x="2310332" y="0"/>
                </a:cubicBezTo>
                <a:cubicBezTo>
                  <a:pt x="2542242" y="14946"/>
                  <a:pt x="2564117" y="666"/>
                  <a:pt x="2786177" y="0"/>
                </a:cubicBezTo>
                <a:cubicBezTo>
                  <a:pt x="2936817" y="5219"/>
                  <a:pt x="3064857" y="120043"/>
                  <a:pt x="3042054" y="255877"/>
                </a:cubicBezTo>
                <a:cubicBezTo>
                  <a:pt x="3064346" y="507075"/>
                  <a:pt x="3037229" y="733486"/>
                  <a:pt x="3042054" y="895552"/>
                </a:cubicBezTo>
                <a:lnTo>
                  <a:pt x="3042054" y="895552"/>
                </a:lnTo>
                <a:cubicBezTo>
                  <a:pt x="3033194" y="1052608"/>
                  <a:pt x="3056732" y="1104690"/>
                  <a:pt x="3042054" y="1279360"/>
                </a:cubicBezTo>
                <a:lnTo>
                  <a:pt x="3042054" y="1279355"/>
                </a:lnTo>
                <a:cubicBezTo>
                  <a:pt x="3055368" y="1436981"/>
                  <a:pt x="2935208" y="1528478"/>
                  <a:pt x="2786177" y="1535232"/>
                </a:cubicBezTo>
                <a:cubicBezTo>
                  <a:pt x="2574861" y="1518866"/>
                  <a:pt x="2506603" y="1547948"/>
                  <a:pt x="2279959" y="1535232"/>
                </a:cubicBezTo>
                <a:cubicBezTo>
                  <a:pt x="2053315" y="1522516"/>
                  <a:pt x="1959384" y="1549519"/>
                  <a:pt x="1773741" y="1535232"/>
                </a:cubicBezTo>
                <a:cubicBezTo>
                  <a:pt x="1588098" y="1520945"/>
                  <a:pt x="1477584" y="1525159"/>
                  <a:pt x="1267523" y="1535232"/>
                </a:cubicBezTo>
                <a:cubicBezTo>
                  <a:pt x="1079475" y="1518496"/>
                  <a:pt x="1042855" y="1518054"/>
                  <a:pt x="887266" y="1535232"/>
                </a:cubicBezTo>
                <a:cubicBezTo>
                  <a:pt x="731677" y="1552410"/>
                  <a:pt x="686265" y="1539955"/>
                  <a:pt x="507009" y="1535232"/>
                </a:cubicBezTo>
                <a:lnTo>
                  <a:pt x="507009" y="1535232"/>
                </a:lnTo>
                <a:cubicBezTo>
                  <a:pt x="415265" y="1546871"/>
                  <a:pt x="336082" y="1528054"/>
                  <a:pt x="255877" y="1535232"/>
                </a:cubicBezTo>
                <a:cubicBezTo>
                  <a:pt x="99445" y="1536038"/>
                  <a:pt x="10991" y="1442435"/>
                  <a:pt x="0" y="1279355"/>
                </a:cubicBezTo>
                <a:lnTo>
                  <a:pt x="0" y="1279360"/>
                </a:lnTo>
                <a:cubicBezTo>
                  <a:pt x="-127557" y="1262991"/>
                  <a:pt x="-311750" y="1179574"/>
                  <a:pt x="-398251" y="1171991"/>
                </a:cubicBezTo>
                <a:cubicBezTo>
                  <a:pt x="-484752" y="1164408"/>
                  <a:pt x="-642600" y="1088261"/>
                  <a:pt x="-796501" y="1064622"/>
                </a:cubicBezTo>
                <a:cubicBezTo>
                  <a:pt x="-626171" y="1033606"/>
                  <a:pt x="-481008" y="1016055"/>
                  <a:pt x="-398251" y="980087"/>
                </a:cubicBezTo>
                <a:cubicBezTo>
                  <a:pt x="-315494" y="944119"/>
                  <a:pt x="-155145" y="947204"/>
                  <a:pt x="0" y="895552"/>
                </a:cubicBezTo>
                <a:cubicBezTo>
                  <a:pt x="-25173" y="754514"/>
                  <a:pt x="12885" y="440824"/>
                  <a:pt x="0" y="255877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76183"/>
                      <a:gd name="adj2" fmla="val 19346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SzPct val="50000"/>
              <a:buFont typeface="System Font Regular"/>
              <a:buChar char="❍"/>
            </a:pPr>
            <a:r>
              <a:rPr lang="en-US" sz="3000" dirty="0">
                <a:solidFill>
                  <a:schemeClr val="tx1"/>
                </a:solidFill>
              </a:rPr>
              <a:t>See details</a:t>
            </a:r>
          </a:p>
          <a:p>
            <a:pPr marL="457200" indent="-457200">
              <a:buSzPct val="50000"/>
              <a:buFont typeface="System Font Regular"/>
              <a:buChar char="❍"/>
            </a:pPr>
            <a:r>
              <a:rPr lang="en-US" sz="3000" dirty="0">
                <a:solidFill>
                  <a:schemeClr val="tx1"/>
                </a:solidFill>
              </a:rPr>
              <a:t>RID</a:t>
            </a:r>
          </a:p>
          <a:p>
            <a:pPr marL="457200" indent="-457200">
              <a:buSzPct val="50000"/>
              <a:buFont typeface="System Font Regular"/>
              <a:buChar char="❍"/>
            </a:pPr>
            <a:r>
              <a:rPr lang="en-US" sz="3000" dirty="0">
                <a:solidFill>
                  <a:schemeClr val="tx1"/>
                </a:solidFill>
              </a:rPr>
              <a:t>Download All</a:t>
            </a:r>
          </a:p>
        </p:txBody>
      </p:sp>
    </p:spTree>
    <p:extLst>
      <p:ext uri="{BB962C8B-B14F-4D97-AF65-F5344CB8AC3E}">
        <p14:creationId xmlns:p14="http://schemas.microsoft.com/office/powerpoint/2010/main" val="4249386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80295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Exercise #1 – </a:t>
            </a:r>
            <a:r>
              <a:rPr lang="en-US" sz="3200" i="1"/>
              <a:t>Results, Overview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8BAAC8-C254-9D4B-B474-7026B48714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417"/>
            <a:ext cx="12192000" cy="6261012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BB2131BA-15F4-1745-8F2F-C46F7251D6A0}"/>
              </a:ext>
            </a:extLst>
          </p:cNvPr>
          <p:cNvSpPr/>
          <p:nvPr/>
        </p:nvSpPr>
        <p:spPr>
          <a:xfrm>
            <a:off x="5964702" y="1728701"/>
            <a:ext cx="6105377" cy="3138721"/>
          </a:xfrm>
          <a:prstGeom prst="frame">
            <a:avLst>
              <a:gd name="adj1" fmla="val 1348"/>
            </a:avLst>
          </a:prstGeom>
          <a:pattFill prst="wdUpDiag">
            <a:fgClr>
              <a:schemeClr val="tx1">
                <a:lumMod val="50000"/>
                <a:lumOff val="50000"/>
              </a:schemeClr>
            </a:fgClr>
            <a:bgClr>
              <a:srgbClr val="FFFF00"/>
            </a:bgClr>
          </a:pattFill>
          <a:ln w="22225" cmpd="sng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ADBB888E-5FE3-D74F-8921-804C82007E1C}"/>
              </a:ext>
            </a:extLst>
          </p:cNvPr>
          <p:cNvSpPr/>
          <p:nvPr/>
        </p:nvSpPr>
        <p:spPr>
          <a:xfrm>
            <a:off x="7671579" y="721692"/>
            <a:ext cx="2991732" cy="920733"/>
          </a:xfrm>
          <a:custGeom>
            <a:avLst/>
            <a:gdLst>
              <a:gd name="connsiteX0" fmla="*/ 0 w 2991732"/>
              <a:gd name="connsiteY0" fmla="*/ 153459 h 920733"/>
              <a:gd name="connsiteX1" fmla="*/ 153459 w 2991732"/>
              <a:gd name="connsiteY1" fmla="*/ 0 h 920733"/>
              <a:gd name="connsiteX2" fmla="*/ 699949 w 2991732"/>
              <a:gd name="connsiteY2" fmla="*/ 0 h 920733"/>
              <a:gd name="connsiteX3" fmla="*/ 1214604 w 2991732"/>
              <a:gd name="connsiteY3" fmla="*/ 0 h 920733"/>
              <a:gd name="connsiteX4" fmla="*/ 1745177 w 2991732"/>
              <a:gd name="connsiteY4" fmla="*/ 0 h 920733"/>
              <a:gd name="connsiteX5" fmla="*/ 1745177 w 2991732"/>
              <a:gd name="connsiteY5" fmla="*/ 0 h 920733"/>
              <a:gd name="connsiteX6" fmla="*/ 2126623 w 2991732"/>
              <a:gd name="connsiteY6" fmla="*/ 0 h 920733"/>
              <a:gd name="connsiteX7" fmla="*/ 2493110 w 2991732"/>
              <a:gd name="connsiteY7" fmla="*/ 0 h 920733"/>
              <a:gd name="connsiteX8" fmla="*/ 2838273 w 2991732"/>
              <a:gd name="connsiteY8" fmla="*/ 0 h 920733"/>
              <a:gd name="connsiteX9" fmla="*/ 2991732 w 2991732"/>
              <a:gd name="connsiteY9" fmla="*/ 153459 h 920733"/>
              <a:gd name="connsiteX10" fmla="*/ 2991732 w 2991732"/>
              <a:gd name="connsiteY10" fmla="*/ 537094 h 920733"/>
              <a:gd name="connsiteX11" fmla="*/ 2991732 w 2991732"/>
              <a:gd name="connsiteY11" fmla="*/ 537094 h 920733"/>
              <a:gd name="connsiteX12" fmla="*/ 2991732 w 2991732"/>
              <a:gd name="connsiteY12" fmla="*/ 767278 h 920733"/>
              <a:gd name="connsiteX13" fmla="*/ 2991732 w 2991732"/>
              <a:gd name="connsiteY13" fmla="*/ 767274 h 920733"/>
              <a:gd name="connsiteX14" fmla="*/ 2838273 w 2991732"/>
              <a:gd name="connsiteY14" fmla="*/ 920733 h 920733"/>
              <a:gd name="connsiteX15" fmla="*/ 2493110 w 2991732"/>
              <a:gd name="connsiteY15" fmla="*/ 920733 h 920733"/>
              <a:gd name="connsiteX16" fmla="*/ 1989143 w 2991732"/>
              <a:gd name="connsiteY16" fmla="*/ 1355853 h 920733"/>
              <a:gd name="connsiteX17" fmla="*/ 1745177 w 2991732"/>
              <a:gd name="connsiteY17" fmla="*/ 920733 h 920733"/>
              <a:gd name="connsiteX18" fmla="*/ 1230522 w 2991732"/>
              <a:gd name="connsiteY18" fmla="*/ 920733 h 920733"/>
              <a:gd name="connsiteX19" fmla="*/ 715866 w 2991732"/>
              <a:gd name="connsiteY19" fmla="*/ 920733 h 920733"/>
              <a:gd name="connsiteX20" fmla="*/ 153459 w 2991732"/>
              <a:gd name="connsiteY20" fmla="*/ 920733 h 920733"/>
              <a:gd name="connsiteX21" fmla="*/ 0 w 2991732"/>
              <a:gd name="connsiteY21" fmla="*/ 767274 h 920733"/>
              <a:gd name="connsiteX22" fmla="*/ 0 w 2991732"/>
              <a:gd name="connsiteY22" fmla="*/ 767278 h 920733"/>
              <a:gd name="connsiteX23" fmla="*/ 0 w 2991732"/>
              <a:gd name="connsiteY23" fmla="*/ 537094 h 920733"/>
              <a:gd name="connsiteX24" fmla="*/ 0 w 2991732"/>
              <a:gd name="connsiteY24" fmla="*/ 537094 h 920733"/>
              <a:gd name="connsiteX25" fmla="*/ 0 w 2991732"/>
              <a:gd name="connsiteY25" fmla="*/ 153459 h 92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991732" h="920733" fill="none" extrusionOk="0">
                <a:moveTo>
                  <a:pt x="0" y="153459"/>
                </a:moveTo>
                <a:cubicBezTo>
                  <a:pt x="-12521" y="52092"/>
                  <a:pt x="70982" y="713"/>
                  <a:pt x="153459" y="0"/>
                </a:cubicBezTo>
                <a:cubicBezTo>
                  <a:pt x="364397" y="-25058"/>
                  <a:pt x="528381" y="-6612"/>
                  <a:pt x="699949" y="0"/>
                </a:cubicBezTo>
                <a:cubicBezTo>
                  <a:pt x="871517" y="6612"/>
                  <a:pt x="1035809" y="-11448"/>
                  <a:pt x="1214604" y="0"/>
                </a:cubicBezTo>
                <a:cubicBezTo>
                  <a:pt x="1393400" y="11448"/>
                  <a:pt x="1526808" y="-1221"/>
                  <a:pt x="1745177" y="0"/>
                </a:cubicBezTo>
                <a:lnTo>
                  <a:pt x="1745177" y="0"/>
                </a:lnTo>
                <a:cubicBezTo>
                  <a:pt x="1854045" y="-18017"/>
                  <a:pt x="1990543" y="6490"/>
                  <a:pt x="2126623" y="0"/>
                </a:cubicBezTo>
                <a:cubicBezTo>
                  <a:pt x="2262703" y="-6490"/>
                  <a:pt x="2348022" y="-13812"/>
                  <a:pt x="2493110" y="0"/>
                </a:cubicBezTo>
                <a:cubicBezTo>
                  <a:pt x="2588044" y="-10994"/>
                  <a:pt x="2670073" y="18"/>
                  <a:pt x="2838273" y="0"/>
                </a:cubicBezTo>
                <a:cubicBezTo>
                  <a:pt x="2921806" y="4564"/>
                  <a:pt x="3004718" y="72431"/>
                  <a:pt x="2991732" y="153459"/>
                </a:cubicBezTo>
                <a:cubicBezTo>
                  <a:pt x="2982802" y="286949"/>
                  <a:pt x="2998733" y="361754"/>
                  <a:pt x="2991732" y="537094"/>
                </a:cubicBezTo>
                <a:lnTo>
                  <a:pt x="2991732" y="537094"/>
                </a:lnTo>
                <a:cubicBezTo>
                  <a:pt x="2991041" y="605718"/>
                  <a:pt x="2992879" y="698825"/>
                  <a:pt x="2991732" y="767278"/>
                </a:cubicBezTo>
                <a:lnTo>
                  <a:pt x="2991732" y="767274"/>
                </a:lnTo>
                <a:cubicBezTo>
                  <a:pt x="3000895" y="861091"/>
                  <a:pt x="2915737" y="910985"/>
                  <a:pt x="2838273" y="920733"/>
                </a:cubicBezTo>
                <a:cubicBezTo>
                  <a:pt x="2737746" y="915331"/>
                  <a:pt x="2657940" y="918488"/>
                  <a:pt x="2493110" y="920733"/>
                </a:cubicBezTo>
                <a:cubicBezTo>
                  <a:pt x="2312588" y="1037869"/>
                  <a:pt x="2179547" y="1178591"/>
                  <a:pt x="1989143" y="1355853"/>
                </a:cubicBezTo>
                <a:cubicBezTo>
                  <a:pt x="1880319" y="1176664"/>
                  <a:pt x="1778264" y="1030098"/>
                  <a:pt x="1745177" y="920733"/>
                </a:cubicBezTo>
                <a:cubicBezTo>
                  <a:pt x="1632823" y="907102"/>
                  <a:pt x="1410560" y="909929"/>
                  <a:pt x="1230522" y="920733"/>
                </a:cubicBezTo>
                <a:cubicBezTo>
                  <a:pt x="1050484" y="931537"/>
                  <a:pt x="924953" y="909999"/>
                  <a:pt x="715866" y="920733"/>
                </a:cubicBezTo>
                <a:cubicBezTo>
                  <a:pt x="506779" y="931467"/>
                  <a:pt x="430733" y="914548"/>
                  <a:pt x="153459" y="920733"/>
                </a:cubicBezTo>
                <a:cubicBezTo>
                  <a:pt x="70123" y="916544"/>
                  <a:pt x="-16407" y="853308"/>
                  <a:pt x="0" y="767274"/>
                </a:cubicBezTo>
                <a:lnTo>
                  <a:pt x="0" y="767278"/>
                </a:lnTo>
                <a:cubicBezTo>
                  <a:pt x="-8078" y="668940"/>
                  <a:pt x="-10084" y="631330"/>
                  <a:pt x="0" y="537094"/>
                </a:cubicBezTo>
                <a:lnTo>
                  <a:pt x="0" y="537094"/>
                </a:lnTo>
                <a:cubicBezTo>
                  <a:pt x="10783" y="375721"/>
                  <a:pt x="-13311" y="288752"/>
                  <a:pt x="0" y="153459"/>
                </a:cubicBezTo>
                <a:close/>
              </a:path>
              <a:path w="2991732" h="920733" stroke="0" extrusionOk="0">
                <a:moveTo>
                  <a:pt x="0" y="153459"/>
                </a:moveTo>
                <a:cubicBezTo>
                  <a:pt x="-5309" y="65432"/>
                  <a:pt x="66702" y="752"/>
                  <a:pt x="153459" y="0"/>
                </a:cubicBezTo>
                <a:cubicBezTo>
                  <a:pt x="390500" y="8464"/>
                  <a:pt x="581760" y="-14116"/>
                  <a:pt x="715866" y="0"/>
                </a:cubicBezTo>
                <a:cubicBezTo>
                  <a:pt x="849972" y="14116"/>
                  <a:pt x="1034789" y="-11596"/>
                  <a:pt x="1230522" y="0"/>
                </a:cubicBezTo>
                <a:cubicBezTo>
                  <a:pt x="1426255" y="11596"/>
                  <a:pt x="1524235" y="-24947"/>
                  <a:pt x="1745177" y="0"/>
                </a:cubicBezTo>
                <a:lnTo>
                  <a:pt x="1745177" y="0"/>
                </a:lnTo>
                <a:cubicBezTo>
                  <a:pt x="1842926" y="-17711"/>
                  <a:pt x="1948354" y="14358"/>
                  <a:pt x="2126623" y="0"/>
                </a:cubicBezTo>
                <a:cubicBezTo>
                  <a:pt x="2304892" y="-14358"/>
                  <a:pt x="2376844" y="-2353"/>
                  <a:pt x="2493110" y="0"/>
                </a:cubicBezTo>
                <a:cubicBezTo>
                  <a:pt x="2569849" y="-16631"/>
                  <a:pt x="2725313" y="8545"/>
                  <a:pt x="2838273" y="0"/>
                </a:cubicBezTo>
                <a:cubicBezTo>
                  <a:pt x="2930004" y="3907"/>
                  <a:pt x="3011661" y="73498"/>
                  <a:pt x="2991732" y="153459"/>
                </a:cubicBezTo>
                <a:cubicBezTo>
                  <a:pt x="2983648" y="331167"/>
                  <a:pt x="2985847" y="345558"/>
                  <a:pt x="2991732" y="537094"/>
                </a:cubicBezTo>
                <a:lnTo>
                  <a:pt x="2991732" y="537094"/>
                </a:lnTo>
                <a:cubicBezTo>
                  <a:pt x="2995264" y="648448"/>
                  <a:pt x="2994255" y="654302"/>
                  <a:pt x="2991732" y="767278"/>
                </a:cubicBezTo>
                <a:lnTo>
                  <a:pt x="2991732" y="767274"/>
                </a:lnTo>
                <a:cubicBezTo>
                  <a:pt x="2994253" y="855115"/>
                  <a:pt x="2927801" y="916552"/>
                  <a:pt x="2838273" y="920733"/>
                </a:cubicBezTo>
                <a:cubicBezTo>
                  <a:pt x="2761009" y="935533"/>
                  <a:pt x="2652821" y="916723"/>
                  <a:pt x="2493110" y="920733"/>
                </a:cubicBezTo>
                <a:cubicBezTo>
                  <a:pt x="2313864" y="1085248"/>
                  <a:pt x="2118398" y="1283672"/>
                  <a:pt x="1989143" y="1355853"/>
                </a:cubicBezTo>
                <a:cubicBezTo>
                  <a:pt x="1925592" y="1272356"/>
                  <a:pt x="1801303" y="1025964"/>
                  <a:pt x="1745177" y="920733"/>
                </a:cubicBezTo>
                <a:cubicBezTo>
                  <a:pt x="1635791" y="913597"/>
                  <a:pt x="1365133" y="914247"/>
                  <a:pt x="1262356" y="920733"/>
                </a:cubicBezTo>
                <a:cubicBezTo>
                  <a:pt x="1159579" y="927219"/>
                  <a:pt x="855671" y="941619"/>
                  <a:pt x="699949" y="920733"/>
                </a:cubicBezTo>
                <a:cubicBezTo>
                  <a:pt x="544227" y="899847"/>
                  <a:pt x="277160" y="937105"/>
                  <a:pt x="153459" y="920733"/>
                </a:cubicBezTo>
                <a:cubicBezTo>
                  <a:pt x="77689" y="938519"/>
                  <a:pt x="-13297" y="859039"/>
                  <a:pt x="0" y="767274"/>
                </a:cubicBezTo>
                <a:lnTo>
                  <a:pt x="0" y="767278"/>
                </a:lnTo>
                <a:cubicBezTo>
                  <a:pt x="-2180" y="720399"/>
                  <a:pt x="2814" y="593738"/>
                  <a:pt x="0" y="537094"/>
                </a:cubicBezTo>
                <a:lnTo>
                  <a:pt x="0" y="537094"/>
                </a:lnTo>
                <a:cubicBezTo>
                  <a:pt x="14314" y="361629"/>
                  <a:pt x="1068" y="325565"/>
                  <a:pt x="0" y="153459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16488"/>
                      <a:gd name="adj2" fmla="val 9725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Filter your results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1DA5F016-592D-D64C-BC2C-F732C655C8F1}"/>
              </a:ext>
            </a:extLst>
          </p:cNvPr>
          <p:cNvSpPr/>
          <p:nvPr/>
        </p:nvSpPr>
        <p:spPr>
          <a:xfrm>
            <a:off x="4740885" y="4953698"/>
            <a:ext cx="2447633" cy="1007008"/>
          </a:xfrm>
          <a:custGeom>
            <a:avLst/>
            <a:gdLst>
              <a:gd name="connsiteX0" fmla="*/ 0 w 2447633"/>
              <a:gd name="connsiteY0" fmla="*/ 167838 h 1007008"/>
              <a:gd name="connsiteX1" fmla="*/ 167838 w 2447633"/>
              <a:gd name="connsiteY1" fmla="*/ 0 h 1007008"/>
              <a:gd name="connsiteX2" fmla="*/ 407939 w 2447633"/>
              <a:gd name="connsiteY2" fmla="*/ 0 h 1007008"/>
              <a:gd name="connsiteX3" fmla="*/ 52484 w 2447633"/>
              <a:gd name="connsiteY3" fmla="*/ -172070 h 1007008"/>
              <a:gd name="connsiteX4" fmla="*/ -275628 w 2447633"/>
              <a:gd name="connsiteY4" fmla="*/ -330903 h 1007008"/>
              <a:gd name="connsiteX5" fmla="*/ 372110 w 2447633"/>
              <a:gd name="connsiteY5" fmla="*/ -165452 h 1007008"/>
              <a:gd name="connsiteX6" fmla="*/ 1019847 w 2447633"/>
              <a:gd name="connsiteY6" fmla="*/ 0 h 1007008"/>
              <a:gd name="connsiteX7" fmla="*/ 1612023 w 2447633"/>
              <a:gd name="connsiteY7" fmla="*/ 0 h 1007008"/>
              <a:gd name="connsiteX8" fmla="*/ 2279795 w 2447633"/>
              <a:gd name="connsiteY8" fmla="*/ 0 h 1007008"/>
              <a:gd name="connsiteX9" fmla="*/ 2447633 w 2447633"/>
              <a:gd name="connsiteY9" fmla="*/ 167838 h 1007008"/>
              <a:gd name="connsiteX10" fmla="*/ 2447633 w 2447633"/>
              <a:gd name="connsiteY10" fmla="*/ 167835 h 1007008"/>
              <a:gd name="connsiteX11" fmla="*/ 2447633 w 2447633"/>
              <a:gd name="connsiteY11" fmla="*/ 167835 h 1007008"/>
              <a:gd name="connsiteX12" fmla="*/ 2447633 w 2447633"/>
              <a:gd name="connsiteY12" fmla="*/ 419587 h 1007008"/>
              <a:gd name="connsiteX13" fmla="*/ 2447633 w 2447633"/>
              <a:gd name="connsiteY13" fmla="*/ 839170 h 1007008"/>
              <a:gd name="connsiteX14" fmla="*/ 2279795 w 2447633"/>
              <a:gd name="connsiteY14" fmla="*/ 1007008 h 1007008"/>
              <a:gd name="connsiteX15" fmla="*/ 1649821 w 2447633"/>
              <a:gd name="connsiteY15" fmla="*/ 1007008 h 1007008"/>
              <a:gd name="connsiteX16" fmla="*/ 1019847 w 2447633"/>
              <a:gd name="connsiteY16" fmla="*/ 1007008 h 1007008"/>
              <a:gd name="connsiteX17" fmla="*/ 407939 w 2447633"/>
              <a:gd name="connsiteY17" fmla="*/ 1007008 h 1007008"/>
              <a:gd name="connsiteX18" fmla="*/ 407939 w 2447633"/>
              <a:gd name="connsiteY18" fmla="*/ 1007008 h 1007008"/>
              <a:gd name="connsiteX19" fmla="*/ 167838 w 2447633"/>
              <a:gd name="connsiteY19" fmla="*/ 1007008 h 1007008"/>
              <a:gd name="connsiteX20" fmla="*/ 0 w 2447633"/>
              <a:gd name="connsiteY20" fmla="*/ 839170 h 1007008"/>
              <a:gd name="connsiteX21" fmla="*/ 0 w 2447633"/>
              <a:gd name="connsiteY21" fmla="*/ 419587 h 1007008"/>
              <a:gd name="connsiteX22" fmla="*/ 0 w 2447633"/>
              <a:gd name="connsiteY22" fmla="*/ 167835 h 1007008"/>
              <a:gd name="connsiteX23" fmla="*/ 0 w 2447633"/>
              <a:gd name="connsiteY23" fmla="*/ 167835 h 1007008"/>
              <a:gd name="connsiteX24" fmla="*/ 0 w 2447633"/>
              <a:gd name="connsiteY24" fmla="*/ 167838 h 100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47633" h="1007008" fill="none" extrusionOk="0">
                <a:moveTo>
                  <a:pt x="0" y="167838"/>
                </a:moveTo>
                <a:cubicBezTo>
                  <a:pt x="4187" y="79671"/>
                  <a:pt x="82122" y="22074"/>
                  <a:pt x="167838" y="0"/>
                </a:cubicBezTo>
                <a:cubicBezTo>
                  <a:pt x="234114" y="-1304"/>
                  <a:pt x="334165" y="2338"/>
                  <a:pt x="407939" y="0"/>
                </a:cubicBezTo>
                <a:cubicBezTo>
                  <a:pt x="230517" y="-72511"/>
                  <a:pt x="136956" y="-115537"/>
                  <a:pt x="52484" y="-172070"/>
                </a:cubicBezTo>
                <a:cubicBezTo>
                  <a:pt x="-31988" y="-228602"/>
                  <a:pt x="-135054" y="-271805"/>
                  <a:pt x="-275628" y="-330903"/>
                </a:cubicBezTo>
                <a:cubicBezTo>
                  <a:pt x="20528" y="-273278"/>
                  <a:pt x="97375" y="-217965"/>
                  <a:pt x="372110" y="-165452"/>
                </a:cubicBezTo>
                <a:cubicBezTo>
                  <a:pt x="646845" y="-112938"/>
                  <a:pt x="783421" y="-78306"/>
                  <a:pt x="1019847" y="0"/>
                </a:cubicBezTo>
                <a:cubicBezTo>
                  <a:pt x="1262074" y="11439"/>
                  <a:pt x="1442055" y="-3609"/>
                  <a:pt x="1612023" y="0"/>
                </a:cubicBezTo>
                <a:cubicBezTo>
                  <a:pt x="1781991" y="3609"/>
                  <a:pt x="1958125" y="26885"/>
                  <a:pt x="2279795" y="0"/>
                </a:cubicBezTo>
                <a:cubicBezTo>
                  <a:pt x="2382311" y="2817"/>
                  <a:pt x="2446682" y="72044"/>
                  <a:pt x="2447633" y="167838"/>
                </a:cubicBezTo>
                <a:lnTo>
                  <a:pt x="2447633" y="167835"/>
                </a:lnTo>
                <a:lnTo>
                  <a:pt x="2447633" y="167835"/>
                </a:lnTo>
                <a:cubicBezTo>
                  <a:pt x="2443314" y="279058"/>
                  <a:pt x="2451426" y="338100"/>
                  <a:pt x="2447633" y="419587"/>
                </a:cubicBezTo>
                <a:cubicBezTo>
                  <a:pt x="2436564" y="505163"/>
                  <a:pt x="2435448" y="679694"/>
                  <a:pt x="2447633" y="839170"/>
                </a:cubicBezTo>
                <a:cubicBezTo>
                  <a:pt x="2442431" y="924907"/>
                  <a:pt x="2366468" y="1012985"/>
                  <a:pt x="2279795" y="1007008"/>
                </a:cubicBezTo>
                <a:cubicBezTo>
                  <a:pt x="1998798" y="1005419"/>
                  <a:pt x="1780916" y="1000700"/>
                  <a:pt x="1649821" y="1007008"/>
                </a:cubicBezTo>
                <a:cubicBezTo>
                  <a:pt x="1518726" y="1013316"/>
                  <a:pt x="1327837" y="1037483"/>
                  <a:pt x="1019847" y="1007008"/>
                </a:cubicBezTo>
                <a:cubicBezTo>
                  <a:pt x="889784" y="1014435"/>
                  <a:pt x="547467" y="988218"/>
                  <a:pt x="407939" y="1007008"/>
                </a:cubicBezTo>
                <a:lnTo>
                  <a:pt x="407939" y="1007008"/>
                </a:lnTo>
                <a:cubicBezTo>
                  <a:pt x="302783" y="1004918"/>
                  <a:pt x="244774" y="1016318"/>
                  <a:pt x="167838" y="1007008"/>
                </a:cubicBezTo>
                <a:cubicBezTo>
                  <a:pt x="70704" y="1008632"/>
                  <a:pt x="-239" y="923652"/>
                  <a:pt x="0" y="839170"/>
                </a:cubicBezTo>
                <a:cubicBezTo>
                  <a:pt x="18940" y="695885"/>
                  <a:pt x="19440" y="525499"/>
                  <a:pt x="0" y="419587"/>
                </a:cubicBezTo>
                <a:cubicBezTo>
                  <a:pt x="-4741" y="330434"/>
                  <a:pt x="1829" y="225750"/>
                  <a:pt x="0" y="167835"/>
                </a:cubicBezTo>
                <a:lnTo>
                  <a:pt x="0" y="167835"/>
                </a:lnTo>
                <a:lnTo>
                  <a:pt x="0" y="167838"/>
                </a:lnTo>
                <a:close/>
              </a:path>
              <a:path w="2447633" h="1007008" stroke="0" extrusionOk="0">
                <a:moveTo>
                  <a:pt x="0" y="167838"/>
                </a:moveTo>
                <a:cubicBezTo>
                  <a:pt x="-19191" y="63307"/>
                  <a:pt x="56866" y="6860"/>
                  <a:pt x="167838" y="0"/>
                </a:cubicBezTo>
                <a:cubicBezTo>
                  <a:pt x="228667" y="-6923"/>
                  <a:pt x="322170" y="10378"/>
                  <a:pt x="407939" y="0"/>
                </a:cubicBezTo>
                <a:cubicBezTo>
                  <a:pt x="251290" y="-91304"/>
                  <a:pt x="140212" y="-119710"/>
                  <a:pt x="72991" y="-162142"/>
                </a:cubicBezTo>
                <a:cubicBezTo>
                  <a:pt x="5770" y="-204575"/>
                  <a:pt x="-105923" y="-260687"/>
                  <a:pt x="-275628" y="-330903"/>
                </a:cubicBezTo>
                <a:cubicBezTo>
                  <a:pt x="54009" y="-254585"/>
                  <a:pt x="59144" y="-229064"/>
                  <a:pt x="398019" y="-158833"/>
                </a:cubicBezTo>
                <a:cubicBezTo>
                  <a:pt x="736894" y="-88603"/>
                  <a:pt x="792183" y="-64358"/>
                  <a:pt x="1019847" y="0"/>
                </a:cubicBezTo>
                <a:cubicBezTo>
                  <a:pt x="1274724" y="2339"/>
                  <a:pt x="1398668" y="19848"/>
                  <a:pt x="1649821" y="0"/>
                </a:cubicBezTo>
                <a:cubicBezTo>
                  <a:pt x="1900974" y="-19848"/>
                  <a:pt x="2137325" y="-17273"/>
                  <a:pt x="2279795" y="0"/>
                </a:cubicBezTo>
                <a:cubicBezTo>
                  <a:pt x="2364778" y="-441"/>
                  <a:pt x="2448824" y="71879"/>
                  <a:pt x="2447633" y="167838"/>
                </a:cubicBezTo>
                <a:lnTo>
                  <a:pt x="2447633" y="167835"/>
                </a:lnTo>
                <a:lnTo>
                  <a:pt x="2447633" y="167835"/>
                </a:lnTo>
                <a:cubicBezTo>
                  <a:pt x="2457584" y="240154"/>
                  <a:pt x="2435443" y="349963"/>
                  <a:pt x="2447633" y="419587"/>
                </a:cubicBezTo>
                <a:cubicBezTo>
                  <a:pt x="2447922" y="510346"/>
                  <a:pt x="2428284" y="639442"/>
                  <a:pt x="2447633" y="839170"/>
                </a:cubicBezTo>
                <a:cubicBezTo>
                  <a:pt x="2435457" y="927157"/>
                  <a:pt x="2364755" y="987721"/>
                  <a:pt x="2279795" y="1007008"/>
                </a:cubicBezTo>
                <a:cubicBezTo>
                  <a:pt x="1987340" y="986951"/>
                  <a:pt x="1804568" y="1007920"/>
                  <a:pt x="1649821" y="1007008"/>
                </a:cubicBezTo>
                <a:cubicBezTo>
                  <a:pt x="1495074" y="1006096"/>
                  <a:pt x="1206701" y="995626"/>
                  <a:pt x="1019847" y="1007008"/>
                </a:cubicBezTo>
                <a:cubicBezTo>
                  <a:pt x="780956" y="984710"/>
                  <a:pt x="664135" y="977433"/>
                  <a:pt x="407939" y="1007008"/>
                </a:cubicBezTo>
                <a:lnTo>
                  <a:pt x="407939" y="1007008"/>
                </a:lnTo>
                <a:cubicBezTo>
                  <a:pt x="288955" y="995691"/>
                  <a:pt x="271636" y="1018688"/>
                  <a:pt x="167838" y="1007008"/>
                </a:cubicBezTo>
                <a:cubicBezTo>
                  <a:pt x="82563" y="1005438"/>
                  <a:pt x="1762" y="948592"/>
                  <a:pt x="0" y="839170"/>
                </a:cubicBezTo>
                <a:cubicBezTo>
                  <a:pt x="111" y="727804"/>
                  <a:pt x="20090" y="527337"/>
                  <a:pt x="0" y="419587"/>
                </a:cubicBezTo>
                <a:cubicBezTo>
                  <a:pt x="-740" y="299379"/>
                  <a:pt x="-699" y="268853"/>
                  <a:pt x="0" y="167835"/>
                </a:cubicBezTo>
                <a:lnTo>
                  <a:pt x="0" y="167835"/>
                </a:lnTo>
                <a:lnTo>
                  <a:pt x="0" y="167838"/>
                </a:ln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61261"/>
                      <a:gd name="adj2" fmla="val -82860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Other reports – for all seqs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5D244F67-519E-E746-A6FC-C6951731430C}"/>
              </a:ext>
            </a:extLst>
          </p:cNvPr>
          <p:cNvSpPr/>
          <p:nvPr/>
        </p:nvSpPr>
        <p:spPr>
          <a:xfrm>
            <a:off x="4596501" y="5981594"/>
            <a:ext cx="2447633" cy="508719"/>
          </a:xfrm>
          <a:custGeom>
            <a:avLst/>
            <a:gdLst>
              <a:gd name="connsiteX0" fmla="*/ 0 w 2447633"/>
              <a:gd name="connsiteY0" fmla="*/ 84788 h 508719"/>
              <a:gd name="connsiteX1" fmla="*/ 84788 w 2447633"/>
              <a:gd name="connsiteY1" fmla="*/ 0 h 508719"/>
              <a:gd name="connsiteX2" fmla="*/ 715997 w 2447633"/>
              <a:gd name="connsiteY2" fmla="*/ 0 h 508719"/>
              <a:gd name="connsiteX3" fmla="*/ 1427786 w 2447633"/>
              <a:gd name="connsiteY3" fmla="*/ 0 h 508719"/>
              <a:gd name="connsiteX4" fmla="*/ 1427786 w 2447633"/>
              <a:gd name="connsiteY4" fmla="*/ 0 h 508719"/>
              <a:gd name="connsiteX5" fmla="*/ 2039694 w 2447633"/>
              <a:gd name="connsiteY5" fmla="*/ 0 h 508719"/>
              <a:gd name="connsiteX6" fmla="*/ 2362845 w 2447633"/>
              <a:gd name="connsiteY6" fmla="*/ 0 h 508719"/>
              <a:gd name="connsiteX7" fmla="*/ 2447633 w 2447633"/>
              <a:gd name="connsiteY7" fmla="*/ 84788 h 508719"/>
              <a:gd name="connsiteX8" fmla="*/ 2447633 w 2447633"/>
              <a:gd name="connsiteY8" fmla="*/ 84787 h 508719"/>
              <a:gd name="connsiteX9" fmla="*/ 2720642 w 2447633"/>
              <a:gd name="connsiteY9" fmla="*/ 106460 h 508719"/>
              <a:gd name="connsiteX10" fmla="*/ 2447633 w 2447633"/>
              <a:gd name="connsiteY10" fmla="*/ 211966 h 508719"/>
              <a:gd name="connsiteX11" fmla="*/ 2447633 w 2447633"/>
              <a:gd name="connsiteY11" fmla="*/ 423931 h 508719"/>
              <a:gd name="connsiteX12" fmla="*/ 2362845 w 2447633"/>
              <a:gd name="connsiteY12" fmla="*/ 508719 h 508719"/>
              <a:gd name="connsiteX13" fmla="*/ 2039694 w 2447633"/>
              <a:gd name="connsiteY13" fmla="*/ 508719 h 508719"/>
              <a:gd name="connsiteX14" fmla="*/ 1427786 w 2447633"/>
              <a:gd name="connsiteY14" fmla="*/ 508719 h 508719"/>
              <a:gd name="connsiteX15" fmla="*/ 1427786 w 2447633"/>
              <a:gd name="connsiteY15" fmla="*/ 508719 h 508719"/>
              <a:gd name="connsiteX16" fmla="*/ 783147 w 2447633"/>
              <a:gd name="connsiteY16" fmla="*/ 508719 h 508719"/>
              <a:gd name="connsiteX17" fmla="*/ 84788 w 2447633"/>
              <a:gd name="connsiteY17" fmla="*/ 508719 h 508719"/>
              <a:gd name="connsiteX18" fmla="*/ 0 w 2447633"/>
              <a:gd name="connsiteY18" fmla="*/ 423931 h 508719"/>
              <a:gd name="connsiteX19" fmla="*/ 0 w 2447633"/>
              <a:gd name="connsiteY19" fmla="*/ 211966 h 508719"/>
              <a:gd name="connsiteX20" fmla="*/ 0 w 2447633"/>
              <a:gd name="connsiteY20" fmla="*/ 84787 h 508719"/>
              <a:gd name="connsiteX21" fmla="*/ 0 w 2447633"/>
              <a:gd name="connsiteY21" fmla="*/ 84787 h 508719"/>
              <a:gd name="connsiteX22" fmla="*/ 0 w 2447633"/>
              <a:gd name="connsiteY22" fmla="*/ 84788 h 50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47633" h="508719" fill="none" extrusionOk="0">
                <a:moveTo>
                  <a:pt x="0" y="84788"/>
                </a:moveTo>
                <a:cubicBezTo>
                  <a:pt x="9333" y="39907"/>
                  <a:pt x="36107" y="2310"/>
                  <a:pt x="84788" y="0"/>
                </a:cubicBezTo>
                <a:cubicBezTo>
                  <a:pt x="341542" y="-903"/>
                  <a:pt x="411812" y="22540"/>
                  <a:pt x="715997" y="0"/>
                </a:cubicBezTo>
                <a:cubicBezTo>
                  <a:pt x="1020182" y="-22540"/>
                  <a:pt x="1147086" y="-35226"/>
                  <a:pt x="1427786" y="0"/>
                </a:cubicBezTo>
                <a:lnTo>
                  <a:pt x="1427786" y="0"/>
                </a:lnTo>
                <a:cubicBezTo>
                  <a:pt x="1612760" y="4521"/>
                  <a:pt x="1838141" y="-29613"/>
                  <a:pt x="2039694" y="0"/>
                </a:cubicBezTo>
                <a:cubicBezTo>
                  <a:pt x="2137128" y="13237"/>
                  <a:pt x="2286142" y="2929"/>
                  <a:pt x="2362845" y="0"/>
                </a:cubicBezTo>
                <a:cubicBezTo>
                  <a:pt x="2408451" y="1236"/>
                  <a:pt x="2444100" y="45522"/>
                  <a:pt x="2447633" y="84788"/>
                </a:cubicBezTo>
                <a:lnTo>
                  <a:pt x="2447633" y="84787"/>
                </a:lnTo>
                <a:cubicBezTo>
                  <a:pt x="2541051" y="88081"/>
                  <a:pt x="2594178" y="95049"/>
                  <a:pt x="2720642" y="106460"/>
                </a:cubicBezTo>
                <a:cubicBezTo>
                  <a:pt x="2617394" y="154720"/>
                  <a:pt x="2541252" y="167046"/>
                  <a:pt x="2447633" y="211966"/>
                </a:cubicBezTo>
                <a:cubicBezTo>
                  <a:pt x="2438114" y="276735"/>
                  <a:pt x="2439285" y="377076"/>
                  <a:pt x="2447633" y="423931"/>
                </a:cubicBezTo>
                <a:cubicBezTo>
                  <a:pt x="2445071" y="462404"/>
                  <a:pt x="2412939" y="508823"/>
                  <a:pt x="2362845" y="508719"/>
                </a:cubicBezTo>
                <a:cubicBezTo>
                  <a:pt x="2219884" y="513933"/>
                  <a:pt x="2191666" y="504740"/>
                  <a:pt x="2039694" y="508719"/>
                </a:cubicBezTo>
                <a:cubicBezTo>
                  <a:pt x="1850061" y="499845"/>
                  <a:pt x="1652817" y="497100"/>
                  <a:pt x="1427786" y="508719"/>
                </a:cubicBezTo>
                <a:lnTo>
                  <a:pt x="1427786" y="508719"/>
                </a:lnTo>
                <a:cubicBezTo>
                  <a:pt x="1263134" y="515867"/>
                  <a:pt x="926127" y="515794"/>
                  <a:pt x="783147" y="508719"/>
                </a:cubicBezTo>
                <a:cubicBezTo>
                  <a:pt x="640167" y="501644"/>
                  <a:pt x="391881" y="540348"/>
                  <a:pt x="84788" y="508719"/>
                </a:cubicBezTo>
                <a:cubicBezTo>
                  <a:pt x="36684" y="509313"/>
                  <a:pt x="743" y="481899"/>
                  <a:pt x="0" y="423931"/>
                </a:cubicBezTo>
                <a:cubicBezTo>
                  <a:pt x="-1958" y="363794"/>
                  <a:pt x="-5424" y="287860"/>
                  <a:pt x="0" y="211966"/>
                </a:cubicBezTo>
                <a:cubicBezTo>
                  <a:pt x="2360" y="152958"/>
                  <a:pt x="-3174" y="127114"/>
                  <a:pt x="0" y="84787"/>
                </a:cubicBezTo>
                <a:lnTo>
                  <a:pt x="0" y="84787"/>
                </a:lnTo>
                <a:lnTo>
                  <a:pt x="0" y="84788"/>
                </a:lnTo>
                <a:close/>
              </a:path>
              <a:path w="2447633" h="508719" stroke="0" extrusionOk="0">
                <a:moveTo>
                  <a:pt x="0" y="84788"/>
                </a:moveTo>
                <a:cubicBezTo>
                  <a:pt x="-6251" y="34105"/>
                  <a:pt x="35600" y="886"/>
                  <a:pt x="84788" y="0"/>
                </a:cubicBezTo>
                <a:cubicBezTo>
                  <a:pt x="292614" y="-30016"/>
                  <a:pt x="613348" y="11374"/>
                  <a:pt x="783147" y="0"/>
                </a:cubicBezTo>
                <a:cubicBezTo>
                  <a:pt x="952946" y="-11374"/>
                  <a:pt x="1250432" y="-13035"/>
                  <a:pt x="1427786" y="0"/>
                </a:cubicBezTo>
                <a:lnTo>
                  <a:pt x="1427786" y="0"/>
                </a:lnTo>
                <a:cubicBezTo>
                  <a:pt x="1592723" y="1192"/>
                  <a:pt x="1892436" y="12850"/>
                  <a:pt x="2039694" y="0"/>
                </a:cubicBezTo>
                <a:cubicBezTo>
                  <a:pt x="2131321" y="-15136"/>
                  <a:pt x="2269877" y="1901"/>
                  <a:pt x="2362845" y="0"/>
                </a:cubicBezTo>
                <a:cubicBezTo>
                  <a:pt x="2402702" y="6562"/>
                  <a:pt x="2447168" y="33528"/>
                  <a:pt x="2447633" y="84788"/>
                </a:cubicBezTo>
                <a:lnTo>
                  <a:pt x="2447633" y="84787"/>
                </a:lnTo>
                <a:cubicBezTo>
                  <a:pt x="2561620" y="96648"/>
                  <a:pt x="2644406" y="96782"/>
                  <a:pt x="2720642" y="106460"/>
                </a:cubicBezTo>
                <a:cubicBezTo>
                  <a:pt x="2588192" y="158482"/>
                  <a:pt x="2568448" y="151682"/>
                  <a:pt x="2447633" y="211966"/>
                </a:cubicBezTo>
                <a:cubicBezTo>
                  <a:pt x="2442316" y="269121"/>
                  <a:pt x="2445876" y="328157"/>
                  <a:pt x="2447633" y="423931"/>
                </a:cubicBezTo>
                <a:cubicBezTo>
                  <a:pt x="2452434" y="467662"/>
                  <a:pt x="2404811" y="507475"/>
                  <a:pt x="2362845" y="508719"/>
                </a:cubicBezTo>
                <a:cubicBezTo>
                  <a:pt x="2279636" y="505965"/>
                  <a:pt x="2169228" y="498068"/>
                  <a:pt x="2039694" y="508719"/>
                </a:cubicBezTo>
                <a:cubicBezTo>
                  <a:pt x="1823332" y="519713"/>
                  <a:pt x="1555765" y="488432"/>
                  <a:pt x="1427786" y="508719"/>
                </a:cubicBezTo>
                <a:lnTo>
                  <a:pt x="1427786" y="508719"/>
                </a:lnTo>
                <a:cubicBezTo>
                  <a:pt x="1171649" y="483572"/>
                  <a:pt x="907526" y="535729"/>
                  <a:pt x="742857" y="508719"/>
                </a:cubicBezTo>
                <a:cubicBezTo>
                  <a:pt x="578188" y="481709"/>
                  <a:pt x="313388" y="531209"/>
                  <a:pt x="84788" y="508719"/>
                </a:cubicBezTo>
                <a:cubicBezTo>
                  <a:pt x="27898" y="509133"/>
                  <a:pt x="4545" y="462565"/>
                  <a:pt x="0" y="423931"/>
                </a:cubicBezTo>
                <a:cubicBezTo>
                  <a:pt x="10559" y="348367"/>
                  <a:pt x="6522" y="278289"/>
                  <a:pt x="0" y="211966"/>
                </a:cubicBezTo>
                <a:cubicBezTo>
                  <a:pt x="5221" y="178229"/>
                  <a:pt x="-2222" y="124017"/>
                  <a:pt x="0" y="84787"/>
                </a:cubicBezTo>
                <a:lnTo>
                  <a:pt x="0" y="84787"/>
                </a:lnTo>
                <a:lnTo>
                  <a:pt x="0" y="84788"/>
                </a:ln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61154"/>
                      <a:gd name="adj2" fmla="val -29073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Selected seqs</a:t>
            </a:r>
          </a:p>
        </p:txBody>
      </p:sp>
    </p:spTree>
    <p:extLst>
      <p:ext uri="{BB962C8B-B14F-4D97-AF65-F5344CB8AC3E}">
        <p14:creationId xmlns:p14="http://schemas.microsoft.com/office/powerpoint/2010/main" val="3230172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DF84C5-CC36-BE48-B9C5-95EA8A3918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40414"/>
            <a:ext cx="12192000" cy="41086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21239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Exercise #1 – </a:t>
            </a:r>
            <a:r>
              <a:rPr lang="en-US" sz="3200" i="1"/>
              <a:t>Results, Overview 3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2BD76563-06D3-CB4F-A6B4-E83C812D8844}"/>
              </a:ext>
            </a:extLst>
          </p:cNvPr>
          <p:cNvSpPr/>
          <p:nvPr/>
        </p:nvSpPr>
        <p:spPr>
          <a:xfrm>
            <a:off x="6646344" y="3768531"/>
            <a:ext cx="2386820" cy="920733"/>
          </a:xfrm>
          <a:custGeom>
            <a:avLst/>
            <a:gdLst>
              <a:gd name="connsiteX0" fmla="*/ 0 w 2386820"/>
              <a:gd name="connsiteY0" fmla="*/ 153459 h 920733"/>
              <a:gd name="connsiteX1" fmla="*/ 153459 w 2386820"/>
              <a:gd name="connsiteY1" fmla="*/ 0 h 920733"/>
              <a:gd name="connsiteX2" fmla="*/ 748108 w 2386820"/>
              <a:gd name="connsiteY2" fmla="*/ 0 h 920733"/>
              <a:gd name="connsiteX3" fmla="*/ 1392312 w 2386820"/>
              <a:gd name="connsiteY3" fmla="*/ 0 h 920733"/>
              <a:gd name="connsiteX4" fmla="*/ 1900158 w 2386820"/>
              <a:gd name="connsiteY4" fmla="*/ -296082 h 920733"/>
              <a:gd name="connsiteX5" fmla="*/ 2428733 w 2386820"/>
              <a:gd name="connsiteY5" fmla="*/ -604249 h 920733"/>
              <a:gd name="connsiteX6" fmla="*/ 2204478 w 2386820"/>
              <a:gd name="connsiteY6" fmla="*/ -296082 h 920733"/>
              <a:gd name="connsiteX7" fmla="*/ 1989017 w 2386820"/>
              <a:gd name="connsiteY7" fmla="*/ 0 h 920733"/>
              <a:gd name="connsiteX8" fmla="*/ 2233361 w 2386820"/>
              <a:gd name="connsiteY8" fmla="*/ 0 h 920733"/>
              <a:gd name="connsiteX9" fmla="*/ 2386820 w 2386820"/>
              <a:gd name="connsiteY9" fmla="*/ 153459 h 920733"/>
              <a:gd name="connsiteX10" fmla="*/ 2386820 w 2386820"/>
              <a:gd name="connsiteY10" fmla="*/ 153456 h 920733"/>
              <a:gd name="connsiteX11" fmla="*/ 2386820 w 2386820"/>
              <a:gd name="connsiteY11" fmla="*/ 153456 h 920733"/>
              <a:gd name="connsiteX12" fmla="*/ 2386820 w 2386820"/>
              <a:gd name="connsiteY12" fmla="*/ 383639 h 920733"/>
              <a:gd name="connsiteX13" fmla="*/ 2386820 w 2386820"/>
              <a:gd name="connsiteY13" fmla="*/ 767274 h 920733"/>
              <a:gd name="connsiteX14" fmla="*/ 2233361 w 2386820"/>
              <a:gd name="connsiteY14" fmla="*/ 920733 h 920733"/>
              <a:gd name="connsiteX15" fmla="*/ 1989017 w 2386820"/>
              <a:gd name="connsiteY15" fmla="*/ 920733 h 920733"/>
              <a:gd name="connsiteX16" fmla="*/ 1392312 w 2386820"/>
              <a:gd name="connsiteY16" fmla="*/ 920733 h 920733"/>
              <a:gd name="connsiteX17" fmla="*/ 1392312 w 2386820"/>
              <a:gd name="connsiteY17" fmla="*/ 920733 h 920733"/>
              <a:gd name="connsiteX18" fmla="*/ 760497 w 2386820"/>
              <a:gd name="connsiteY18" fmla="*/ 920733 h 920733"/>
              <a:gd name="connsiteX19" fmla="*/ 153459 w 2386820"/>
              <a:gd name="connsiteY19" fmla="*/ 920733 h 920733"/>
              <a:gd name="connsiteX20" fmla="*/ 0 w 2386820"/>
              <a:gd name="connsiteY20" fmla="*/ 767274 h 920733"/>
              <a:gd name="connsiteX21" fmla="*/ 0 w 2386820"/>
              <a:gd name="connsiteY21" fmla="*/ 383639 h 920733"/>
              <a:gd name="connsiteX22" fmla="*/ 0 w 2386820"/>
              <a:gd name="connsiteY22" fmla="*/ 153456 h 920733"/>
              <a:gd name="connsiteX23" fmla="*/ 0 w 2386820"/>
              <a:gd name="connsiteY23" fmla="*/ 153456 h 920733"/>
              <a:gd name="connsiteX24" fmla="*/ 0 w 2386820"/>
              <a:gd name="connsiteY24" fmla="*/ 153459 h 92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86820" h="920733" fill="none" extrusionOk="0">
                <a:moveTo>
                  <a:pt x="0" y="153459"/>
                </a:moveTo>
                <a:cubicBezTo>
                  <a:pt x="9300" y="78761"/>
                  <a:pt x="71044" y="7397"/>
                  <a:pt x="153459" y="0"/>
                </a:cubicBezTo>
                <a:cubicBezTo>
                  <a:pt x="411342" y="11100"/>
                  <a:pt x="476600" y="-21085"/>
                  <a:pt x="748108" y="0"/>
                </a:cubicBezTo>
                <a:cubicBezTo>
                  <a:pt x="1019616" y="21085"/>
                  <a:pt x="1209610" y="26385"/>
                  <a:pt x="1392312" y="0"/>
                </a:cubicBezTo>
                <a:cubicBezTo>
                  <a:pt x="1591414" y="-116765"/>
                  <a:pt x="1685961" y="-190162"/>
                  <a:pt x="1900158" y="-296082"/>
                </a:cubicBezTo>
                <a:cubicBezTo>
                  <a:pt x="2114355" y="-402002"/>
                  <a:pt x="2178078" y="-476321"/>
                  <a:pt x="2428733" y="-604249"/>
                </a:cubicBezTo>
                <a:cubicBezTo>
                  <a:pt x="2314441" y="-475027"/>
                  <a:pt x="2309013" y="-417063"/>
                  <a:pt x="2204478" y="-296082"/>
                </a:cubicBezTo>
                <a:cubicBezTo>
                  <a:pt x="2099942" y="-175101"/>
                  <a:pt x="2077413" y="-118132"/>
                  <a:pt x="1989017" y="0"/>
                </a:cubicBezTo>
                <a:cubicBezTo>
                  <a:pt x="2105034" y="-11532"/>
                  <a:pt x="2111711" y="3431"/>
                  <a:pt x="2233361" y="0"/>
                </a:cubicBezTo>
                <a:cubicBezTo>
                  <a:pt x="2331100" y="3725"/>
                  <a:pt x="2384243" y="60304"/>
                  <a:pt x="2386820" y="153459"/>
                </a:cubicBezTo>
                <a:lnTo>
                  <a:pt x="2386820" y="153456"/>
                </a:lnTo>
                <a:lnTo>
                  <a:pt x="2386820" y="153456"/>
                </a:lnTo>
                <a:cubicBezTo>
                  <a:pt x="2392392" y="243486"/>
                  <a:pt x="2395445" y="332938"/>
                  <a:pt x="2386820" y="383639"/>
                </a:cubicBezTo>
                <a:cubicBezTo>
                  <a:pt x="2388686" y="484613"/>
                  <a:pt x="2404170" y="606704"/>
                  <a:pt x="2386820" y="767274"/>
                </a:cubicBezTo>
                <a:cubicBezTo>
                  <a:pt x="2379531" y="842279"/>
                  <a:pt x="2305455" y="933299"/>
                  <a:pt x="2233361" y="920733"/>
                </a:cubicBezTo>
                <a:cubicBezTo>
                  <a:pt x="2124387" y="922665"/>
                  <a:pt x="2101016" y="928673"/>
                  <a:pt x="1989017" y="920733"/>
                </a:cubicBezTo>
                <a:cubicBezTo>
                  <a:pt x="1867915" y="947028"/>
                  <a:pt x="1522502" y="900457"/>
                  <a:pt x="1392312" y="920733"/>
                </a:cubicBezTo>
                <a:lnTo>
                  <a:pt x="1392312" y="920733"/>
                </a:lnTo>
                <a:cubicBezTo>
                  <a:pt x="1140560" y="892216"/>
                  <a:pt x="994049" y="891167"/>
                  <a:pt x="760497" y="920733"/>
                </a:cubicBezTo>
                <a:cubicBezTo>
                  <a:pt x="526946" y="950299"/>
                  <a:pt x="439230" y="938760"/>
                  <a:pt x="153459" y="920733"/>
                </a:cubicBezTo>
                <a:cubicBezTo>
                  <a:pt x="58747" y="924377"/>
                  <a:pt x="-372" y="839254"/>
                  <a:pt x="0" y="767274"/>
                </a:cubicBezTo>
                <a:cubicBezTo>
                  <a:pt x="-11645" y="594917"/>
                  <a:pt x="15028" y="517386"/>
                  <a:pt x="0" y="383639"/>
                </a:cubicBezTo>
                <a:cubicBezTo>
                  <a:pt x="7199" y="292655"/>
                  <a:pt x="-9011" y="209084"/>
                  <a:pt x="0" y="153456"/>
                </a:cubicBezTo>
                <a:lnTo>
                  <a:pt x="0" y="153456"/>
                </a:lnTo>
                <a:lnTo>
                  <a:pt x="0" y="153459"/>
                </a:lnTo>
                <a:close/>
              </a:path>
              <a:path w="2386820" h="920733" stroke="0" extrusionOk="0">
                <a:moveTo>
                  <a:pt x="0" y="153459"/>
                </a:moveTo>
                <a:cubicBezTo>
                  <a:pt x="-5309" y="65432"/>
                  <a:pt x="66702" y="752"/>
                  <a:pt x="153459" y="0"/>
                </a:cubicBezTo>
                <a:cubicBezTo>
                  <a:pt x="368928" y="-25082"/>
                  <a:pt x="650171" y="3876"/>
                  <a:pt x="797663" y="0"/>
                </a:cubicBezTo>
                <a:cubicBezTo>
                  <a:pt x="945155" y="-3876"/>
                  <a:pt x="1185237" y="15440"/>
                  <a:pt x="1392312" y="0"/>
                </a:cubicBezTo>
                <a:cubicBezTo>
                  <a:pt x="1619274" y="-140300"/>
                  <a:pt x="1657001" y="-179684"/>
                  <a:pt x="1889794" y="-290040"/>
                </a:cubicBezTo>
                <a:cubicBezTo>
                  <a:pt x="2122588" y="-400395"/>
                  <a:pt x="2229314" y="-480198"/>
                  <a:pt x="2428733" y="-604249"/>
                </a:cubicBezTo>
                <a:cubicBezTo>
                  <a:pt x="2385842" y="-535603"/>
                  <a:pt x="2298041" y="-412546"/>
                  <a:pt x="2217669" y="-314209"/>
                </a:cubicBezTo>
                <a:cubicBezTo>
                  <a:pt x="2137297" y="-215872"/>
                  <a:pt x="2045702" y="-82270"/>
                  <a:pt x="1989017" y="0"/>
                </a:cubicBezTo>
                <a:cubicBezTo>
                  <a:pt x="2107859" y="4290"/>
                  <a:pt x="2180769" y="3732"/>
                  <a:pt x="2233361" y="0"/>
                </a:cubicBezTo>
                <a:cubicBezTo>
                  <a:pt x="2301238" y="-965"/>
                  <a:pt x="2391206" y="56680"/>
                  <a:pt x="2386820" y="153459"/>
                </a:cubicBezTo>
                <a:lnTo>
                  <a:pt x="2386820" y="153456"/>
                </a:lnTo>
                <a:lnTo>
                  <a:pt x="2386820" y="153456"/>
                </a:lnTo>
                <a:cubicBezTo>
                  <a:pt x="2376387" y="202781"/>
                  <a:pt x="2377495" y="277920"/>
                  <a:pt x="2386820" y="383639"/>
                </a:cubicBezTo>
                <a:cubicBezTo>
                  <a:pt x="2382998" y="489104"/>
                  <a:pt x="2374127" y="597149"/>
                  <a:pt x="2386820" y="767274"/>
                </a:cubicBezTo>
                <a:cubicBezTo>
                  <a:pt x="2379067" y="849030"/>
                  <a:pt x="2314141" y="910826"/>
                  <a:pt x="2233361" y="920733"/>
                </a:cubicBezTo>
                <a:cubicBezTo>
                  <a:pt x="2125209" y="916982"/>
                  <a:pt x="2056991" y="928485"/>
                  <a:pt x="1989017" y="920733"/>
                </a:cubicBezTo>
                <a:cubicBezTo>
                  <a:pt x="1813082" y="915455"/>
                  <a:pt x="1593320" y="918998"/>
                  <a:pt x="1392312" y="920733"/>
                </a:cubicBezTo>
                <a:lnTo>
                  <a:pt x="1392312" y="920733"/>
                </a:lnTo>
                <a:cubicBezTo>
                  <a:pt x="1136299" y="903900"/>
                  <a:pt x="1030835" y="899988"/>
                  <a:pt x="810051" y="920733"/>
                </a:cubicBezTo>
                <a:cubicBezTo>
                  <a:pt x="589267" y="941478"/>
                  <a:pt x="301455" y="952028"/>
                  <a:pt x="153459" y="920733"/>
                </a:cubicBezTo>
                <a:cubicBezTo>
                  <a:pt x="87743" y="916705"/>
                  <a:pt x="1309" y="864456"/>
                  <a:pt x="0" y="767274"/>
                </a:cubicBezTo>
                <a:cubicBezTo>
                  <a:pt x="7612" y="610277"/>
                  <a:pt x="18667" y="557498"/>
                  <a:pt x="0" y="383639"/>
                </a:cubicBezTo>
                <a:cubicBezTo>
                  <a:pt x="-4968" y="336806"/>
                  <a:pt x="-4844" y="246695"/>
                  <a:pt x="0" y="153456"/>
                </a:cubicBezTo>
                <a:lnTo>
                  <a:pt x="0" y="153456"/>
                </a:lnTo>
                <a:lnTo>
                  <a:pt x="0" y="153459"/>
                </a:ln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51756"/>
                      <a:gd name="adj2" fmla="val -1156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Distance tree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2E1493DE-E77B-8B41-8957-8FEB63E575A0}"/>
              </a:ext>
            </a:extLst>
          </p:cNvPr>
          <p:cNvSpPr/>
          <p:nvPr/>
        </p:nvSpPr>
        <p:spPr>
          <a:xfrm>
            <a:off x="9719517" y="3768532"/>
            <a:ext cx="2234420" cy="920733"/>
          </a:xfrm>
          <a:custGeom>
            <a:avLst/>
            <a:gdLst>
              <a:gd name="connsiteX0" fmla="*/ 0 w 2234420"/>
              <a:gd name="connsiteY0" fmla="*/ 153459 h 920733"/>
              <a:gd name="connsiteX1" fmla="*/ 153459 w 2234420"/>
              <a:gd name="connsiteY1" fmla="*/ 0 h 920733"/>
              <a:gd name="connsiteX2" fmla="*/ 693937 w 2234420"/>
              <a:gd name="connsiteY2" fmla="*/ 0 h 920733"/>
              <a:gd name="connsiteX3" fmla="*/ 1303412 w 2234420"/>
              <a:gd name="connsiteY3" fmla="*/ 0 h 920733"/>
              <a:gd name="connsiteX4" fmla="*/ 1623708 w 2234420"/>
              <a:gd name="connsiteY4" fmla="*/ -576535 h 920733"/>
              <a:gd name="connsiteX5" fmla="*/ 1862017 w 2234420"/>
              <a:gd name="connsiteY5" fmla="*/ 0 h 920733"/>
              <a:gd name="connsiteX6" fmla="*/ 2080961 w 2234420"/>
              <a:gd name="connsiteY6" fmla="*/ 0 h 920733"/>
              <a:gd name="connsiteX7" fmla="*/ 2234420 w 2234420"/>
              <a:gd name="connsiteY7" fmla="*/ 153459 h 920733"/>
              <a:gd name="connsiteX8" fmla="*/ 2234420 w 2234420"/>
              <a:gd name="connsiteY8" fmla="*/ 153456 h 920733"/>
              <a:gd name="connsiteX9" fmla="*/ 2234420 w 2234420"/>
              <a:gd name="connsiteY9" fmla="*/ 153456 h 920733"/>
              <a:gd name="connsiteX10" fmla="*/ 2234420 w 2234420"/>
              <a:gd name="connsiteY10" fmla="*/ 383639 h 920733"/>
              <a:gd name="connsiteX11" fmla="*/ 2234420 w 2234420"/>
              <a:gd name="connsiteY11" fmla="*/ 767274 h 920733"/>
              <a:gd name="connsiteX12" fmla="*/ 2080961 w 2234420"/>
              <a:gd name="connsiteY12" fmla="*/ 920733 h 920733"/>
              <a:gd name="connsiteX13" fmla="*/ 1862017 w 2234420"/>
              <a:gd name="connsiteY13" fmla="*/ 920733 h 920733"/>
              <a:gd name="connsiteX14" fmla="*/ 1303412 w 2234420"/>
              <a:gd name="connsiteY14" fmla="*/ 920733 h 920733"/>
              <a:gd name="connsiteX15" fmla="*/ 1303412 w 2234420"/>
              <a:gd name="connsiteY15" fmla="*/ 920733 h 920733"/>
              <a:gd name="connsiteX16" fmla="*/ 751435 w 2234420"/>
              <a:gd name="connsiteY16" fmla="*/ 920733 h 920733"/>
              <a:gd name="connsiteX17" fmla="*/ 153459 w 2234420"/>
              <a:gd name="connsiteY17" fmla="*/ 920733 h 920733"/>
              <a:gd name="connsiteX18" fmla="*/ 0 w 2234420"/>
              <a:gd name="connsiteY18" fmla="*/ 767274 h 920733"/>
              <a:gd name="connsiteX19" fmla="*/ 0 w 2234420"/>
              <a:gd name="connsiteY19" fmla="*/ 383639 h 920733"/>
              <a:gd name="connsiteX20" fmla="*/ 0 w 2234420"/>
              <a:gd name="connsiteY20" fmla="*/ 153456 h 920733"/>
              <a:gd name="connsiteX21" fmla="*/ 0 w 2234420"/>
              <a:gd name="connsiteY21" fmla="*/ 153456 h 920733"/>
              <a:gd name="connsiteX22" fmla="*/ 0 w 2234420"/>
              <a:gd name="connsiteY22" fmla="*/ 153459 h 92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34420" h="920733" fill="none" extrusionOk="0">
                <a:moveTo>
                  <a:pt x="0" y="153459"/>
                </a:moveTo>
                <a:cubicBezTo>
                  <a:pt x="8860" y="70554"/>
                  <a:pt x="63913" y="5974"/>
                  <a:pt x="153459" y="0"/>
                </a:cubicBezTo>
                <a:cubicBezTo>
                  <a:pt x="326985" y="-9438"/>
                  <a:pt x="524157" y="18782"/>
                  <a:pt x="693937" y="0"/>
                </a:cubicBezTo>
                <a:cubicBezTo>
                  <a:pt x="863717" y="-18782"/>
                  <a:pt x="1063004" y="28338"/>
                  <a:pt x="1303412" y="0"/>
                </a:cubicBezTo>
                <a:cubicBezTo>
                  <a:pt x="1430013" y="-231795"/>
                  <a:pt x="1559169" y="-432549"/>
                  <a:pt x="1623708" y="-576535"/>
                </a:cubicBezTo>
                <a:cubicBezTo>
                  <a:pt x="1663183" y="-410854"/>
                  <a:pt x="1826776" y="-134680"/>
                  <a:pt x="1862017" y="0"/>
                </a:cubicBezTo>
                <a:cubicBezTo>
                  <a:pt x="1931597" y="-5627"/>
                  <a:pt x="1994113" y="-6584"/>
                  <a:pt x="2080961" y="0"/>
                </a:cubicBezTo>
                <a:cubicBezTo>
                  <a:pt x="2146313" y="-7438"/>
                  <a:pt x="2241397" y="61846"/>
                  <a:pt x="2234420" y="153459"/>
                </a:cubicBezTo>
                <a:lnTo>
                  <a:pt x="2234420" y="153456"/>
                </a:lnTo>
                <a:lnTo>
                  <a:pt x="2234420" y="153456"/>
                </a:lnTo>
                <a:cubicBezTo>
                  <a:pt x="2223564" y="238775"/>
                  <a:pt x="2225774" y="311544"/>
                  <a:pt x="2234420" y="383639"/>
                </a:cubicBezTo>
                <a:cubicBezTo>
                  <a:pt x="2225706" y="527679"/>
                  <a:pt x="2242077" y="644489"/>
                  <a:pt x="2234420" y="767274"/>
                </a:cubicBezTo>
                <a:cubicBezTo>
                  <a:pt x="2231843" y="843625"/>
                  <a:pt x="2174843" y="921023"/>
                  <a:pt x="2080961" y="920733"/>
                </a:cubicBezTo>
                <a:cubicBezTo>
                  <a:pt x="2014532" y="925825"/>
                  <a:pt x="1921692" y="912505"/>
                  <a:pt x="1862017" y="920733"/>
                </a:cubicBezTo>
                <a:cubicBezTo>
                  <a:pt x="1719986" y="914883"/>
                  <a:pt x="1451727" y="905293"/>
                  <a:pt x="1303412" y="920733"/>
                </a:cubicBezTo>
                <a:lnTo>
                  <a:pt x="1303412" y="920733"/>
                </a:lnTo>
                <a:cubicBezTo>
                  <a:pt x="1103016" y="943157"/>
                  <a:pt x="891559" y="896173"/>
                  <a:pt x="751435" y="920733"/>
                </a:cubicBezTo>
                <a:cubicBezTo>
                  <a:pt x="611311" y="945293"/>
                  <a:pt x="447438" y="907047"/>
                  <a:pt x="153459" y="920733"/>
                </a:cubicBezTo>
                <a:cubicBezTo>
                  <a:pt x="65113" y="922403"/>
                  <a:pt x="355" y="857353"/>
                  <a:pt x="0" y="767274"/>
                </a:cubicBezTo>
                <a:cubicBezTo>
                  <a:pt x="1375" y="652367"/>
                  <a:pt x="-9547" y="521084"/>
                  <a:pt x="0" y="383639"/>
                </a:cubicBezTo>
                <a:cubicBezTo>
                  <a:pt x="-7077" y="301711"/>
                  <a:pt x="-10485" y="226626"/>
                  <a:pt x="0" y="153456"/>
                </a:cubicBezTo>
                <a:lnTo>
                  <a:pt x="0" y="153456"/>
                </a:lnTo>
                <a:lnTo>
                  <a:pt x="0" y="153459"/>
                </a:lnTo>
                <a:close/>
              </a:path>
              <a:path w="2234420" h="920733" stroke="0" extrusionOk="0">
                <a:moveTo>
                  <a:pt x="0" y="153459"/>
                </a:moveTo>
                <a:cubicBezTo>
                  <a:pt x="-5309" y="65432"/>
                  <a:pt x="66702" y="752"/>
                  <a:pt x="153459" y="0"/>
                </a:cubicBezTo>
                <a:cubicBezTo>
                  <a:pt x="341579" y="-12289"/>
                  <a:pt x="517330" y="7001"/>
                  <a:pt x="751435" y="0"/>
                </a:cubicBezTo>
                <a:cubicBezTo>
                  <a:pt x="985540" y="-7001"/>
                  <a:pt x="1143200" y="-15106"/>
                  <a:pt x="1303412" y="0"/>
                </a:cubicBezTo>
                <a:cubicBezTo>
                  <a:pt x="1349066" y="-131646"/>
                  <a:pt x="1463129" y="-313084"/>
                  <a:pt x="1623708" y="-576535"/>
                </a:cubicBezTo>
                <a:cubicBezTo>
                  <a:pt x="1696933" y="-394025"/>
                  <a:pt x="1720845" y="-273569"/>
                  <a:pt x="1862017" y="0"/>
                </a:cubicBezTo>
                <a:cubicBezTo>
                  <a:pt x="1910011" y="3175"/>
                  <a:pt x="2006779" y="8740"/>
                  <a:pt x="2080961" y="0"/>
                </a:cubicBezTo>
                <a:cubicBezTo>
                  <a:pt x="2156318" y="15544"/>
                  <a:pt x="2220733" y="52831"/>
                  <a:pt x="2234420" y="153459"/>
                </a:cubicBezTo>
                <a:lnTo>
                  <a:pt x="2234420" y="153456"/>
                </a:lnTo>
                <a:lnTo>
                  <a:pt x="2234420" y="153456"/>
                </a:lnTo>
                <a:cubicBezTo>
                  <a:pt x="2237022" y="266525"/>
                  <a:pt x="2245648" y="336878"/>
                  <a:pt x="2234420" y="383639"/>
                </a:cubicBezTo>
                <a:cubicBezTo>
                  <a:pt x="2235855" y="538245"/>
                  <a:pt x="2236217" y="643436"/>
                  <a:pt x="2234420" y="767274"/>
                </a:cubicBezTo>
                <a:cubicBezTo>
                  <a:pt x="2244445" y="845563"/>
                  <a:pt x="2149812" y="916664"/>
                  <a:pt x="2080961" y="920733"/>
                </a:cubicBezTo>
                <a:cubicBezTo>
                  <a:pt x="1994325" y="911271"/>
                  <a:pt x="1931600" y="913875"/>
                  <a:pt x="1862017" y="920733"/>
                </a:cubicBezTo>
                <a:cubicBezTo>
                  <a:pt x="1728725" y="896166"/>
                  <a:pt x="1480377" y="940645"/>
                  <a:pt x="1303412" y="920733"/>
                </a:cubicBezTo>
                <a:lnTo>
                  <a:pt x="1303412" y="920733"/>
                </a:lnTo>
                <a:cubicBezTo>
                  <a:pt x="1038591" y="893507"/>
                  <a:pt x="903078" y="900913"/>
                  <a:pt x="716936" y="920733"/>
                </a:cubicBezTo>
                <a:cubicBezTo>
                  <a:pt x="530794" y="940553"/>
                  <a:pt x="367702" y="943348"/>
                  <a:pt x="153459" y="920733"/>
                </a:cubicBezTo>
                <a:cubicBezTo>
                  <a:pt x="48345" y="921571"/>
                  <a:pt x="9471" y="834954"/>
                  <a:pt x="0" y="767274"/>
                </a:cubicBezTo>
                <a:cubicBezTo>
                  <a:pt x="-464" y="678124"/>
                  <a:pt x="3104" y="473794"/>
                  <a:pt x="0" y="383639"/>
                </a:cubicBezTo>
                <a:cubicBezTo>
                  <a:pt x="-294" y="279343"/>
                  <a:pt x="6449" y="221246"/>
                  <a:pt x="0" y="153456"/>
                </a:cubicBezTo>
                <a:lnTo>
                  <a:pt x="0" y="153456"/>
                </a:lnTo>
                <a:lnTo>
                  <a:pt x="0" y="153459"/>
                </a:ln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22668"/>
                      <a:gd name="adj2" fmla="val -11261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MSA Viewer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8D60C34E-3552-9141-A9C6-780F4608BE73}"/>
              </a:ext>
            </a:extLst>
          </p:cNvPr>
          <p:cNvSpPr/>
          <p:nvPr/>
        </p:nvSpPr>
        <p:spPr>
          <a:xfrm>
            <a:off x="3346393" y="2887977"/>
            <a:ext cx="1971183" cy="920733"/>
          </a:xfrm>
          <a:custGeom>
            <a:avLst/>
            <a:gdLst>
              <a:gd name="connsiteX0" fmla="*/ 0 w 1971183"/>
              <a:gd name="connsiteY0" fmla="*/ 153459 h 920733"/>
              <a:gd name="connsiteX1" fmla="*/ 153459 w 1971183"/>
              <a:gd name="connsiteY1" fmla="*/ 0 h 920733"/>
              <a:gd name="connsiteX2" fmla="*/ 651658 w 1971183"/>
              <a:gd name="connsiteY2" fmla="*/ 0 h 920733"/>
              <a:gd name="connsiteX3" fmla="*/ 1149857 w 1971183"/>
              <a:gd name="connsiteY3" fmla="*/ 0 h 920733"/>
              <a:gd name="connsiteX4" fmla="*/ 1436448 w 1971183"/>
              <a:gd name="connsiteY4" fmla="*/ -335822 h 920733"/>
              <a:gd name="connsiteX5" fmla="*/ 1700993 w 1971183"/>
              <a:gd name="connsiteY5" fmla="*/ -645811 h 920733"/>
              <a:gd name="connsiteX6" fmla="*/ 1642653 w 1971183"/>
              <a:gd name="connsiteY6" fmla="*/ 0 h 920733"/>
              <a:gd name="connsiteX7" fmla="*/ 1817724 w 1971183"/>
              <a:gd name="connsiteY7" fmla="*/ 0 h 920733"/>
              <a:gd name="connsiteX8" fmla="*/ 1971183 w 1971183"/>
              <a:gd name="connsiteY8" fmla="*/ 153459 h 920733"/>
              <a:gd name="connsiteX9" fmla="*/ 1971183 w 1971183"/>
              <a:gd name="connsiteY9" fmla="*/ 153456 h 920733"/>
              <a:gd name="connsiteX10" fmla="*/ 1971183 w 1971183"/>
              <a:gd name="connsiteY10" fmla="*/ 153456 h 920733"/>
              <a:gd name="connsiteX11" fmla="*/ 1971183 w 1971183"/>
              <a:gd name="connsiteY11" fmla="*/ 383639 h 920733"/>
              <a:gd name="connsiteX12" fmla="*/ 1971183 w 1971183"/>
              <a:gd name="connsiteY12" fmla="*/ 767274 h 920733"/>
              <a:gd name="connsiteX13" fmla="*/ 1817724 w 1971183"/>
              <a:gd name="connsiteY13" fmla="*/ 920733 h 920733"/>
              <a:gd name="connsiteX14" fmla="*/ 1642653 w 1971183"/>
              <a:gd name="connsiteY14" fmla="*/ 920733 h 920733"/>
              <a:gd name="connsiteX15" fmla="*/ 1149857 w 1971183"/>
              <a:gd name="connsiteY15" fmla="*/ 920733 h 920733"/>
              <a:gd name="connsiteX16" fmla="*/ 1149857 w 1971183"/>
              <a:gd name="connsiteY16" fmla="*/ 920733 h 920733"/>
              <a:gd name="connsiteX17" fmla="*/ 651658 w 1971183"/>
              <a:gd name="connsiteY17" fmla="*/ 920733 h 920733"/>
              <a:gd name="connsiteX18" fmla="*/ 153459 w 1971183"/>
              <a:gd name="connsiteY18" fmla="*/ 920733 h 920733"/>
              <a:gd name="connsiteX19" fmla="*/ 0 w 1971183"/>
              <a:gd name="connsiteY19" fmla="*/ 767274 h 920733"/>
              <a:gd name="connsiteX20" fmla="*/ 0 w 1971183"/>
              <a:gd name="connsiteY20" fmla="*/ 383639 h 920733"/>
              <a:gd name="connsiteX21" fmla="*/ 0 w 1971183"/>
              <a:gd name="connsiteY21" fmla="*/ 153456 h 920733"/>
              <a:gd name="connsiteX22" fmla="*/ 0 w 1971183"/>
              <a:gd name="connsiteY22" fmla="*/ 153456 h 920733"/>
              <a:gd name="connsiteX23" fmla="*/ 0 w 1971183"/>
              <a:gd name="connsiteY23" fmla="*/ 153459 h 92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971183" h="920733" fill="none" extrusionOk="0">
                <a:moveTo>
                  <a:pt x="0" y="153459"/>
                </a:moveTo>
                <a:cubicBezTo>
                  <a:pt x="14280" y="81000"/>
                  <a:pt x="64055" y="14044"/>
                  <a:pt x="153459" y="0"/>
                </a:cubicBezTo>
                <a:cubicBezTo>
                  <a:pt x="388097" y="9050"/>
                  <a:pt x="478856" y="-18886"/>
                  <a:pt x="651658" y="0"/>
                </a:cubicBezTo>
                <a:cubicBezTo>
                  <a:pt x="824460" y="18886"/>
                  <a:pt x="916695" y="-7318"/>
                  <a:pt x="1149857" y="0"/>
                </a:cubicBezTo>
                <a:cubicBezTo>
                  <a:pt x="1223318" y="-103483"/>
                  <a:pt x="1323850" y="-179646"/>
                  <a:pt x="1436448" y="-335822"/>
                </a:cubicBezTo>
                <a:cubicBezTo>
                  <a:pt x="1549046" y="-491998"/>
                  <a:pt x="1593545" y="-531256"/>
                  <a:pt x="1700993" y="-645811"/>
                </a:cubicBezTo>
                <a:cubicBezTo>
                  <a:pt x="1708574" y="-437170"/>
                  <a:pt x="1665273" y="-314141"/>
                  <a:pt x="1642653" y="0"/>
                </a:cubicBezTo>
                <a:cubicBezTo>
                  <a:pt x="1686805" y="1741"/>
                  <a:pt x="1774879" y="371"/>
                  <a:pt x="1817724" y="0"/>
                </a:cubicBezTo>
                <a:cubicBezTo>
                  <a:pt x="1908760" y="17024"/>
                  <a:pt x="1979919" y="66972"/>
                  <a:pt x="1971183" y="153459"/>
                </a:cubicBezTo>
                <a:lnTo>
                  <a:pt x="1971183" y="153456"/>
                </a:lnTo>
                <a:lnTo>
                  <a:pt x="1971183" y="153456"/>
                </a:lnTo>
                <a:cubicBezTo>
                  <a:pt x="1959696" y="206238"/>
                  <a:pt x="1978916" y="330665"/>
                  <a:pt x="1971183" y="383639"/>
                </a:cubicBezTo>
                <a:cubicBezTo>
                  <a:pt x="1962774" y="463781"/>
                  <a:pt x="1967729" y="650449"/>
                  <a:pt x="1971183" y="767274"/>
                </a:cubicBezTo>
                <a:cubicBezTo>
                  <a:pt x="1984465" y="864745"/>
                  <a:pt x="1903782" y="923923"/>
                  <a:pt x="1817724" y="920733"/>
                </a:cubicBezTo>
                <a:cubicBezTo>
                  <a:pt x="1779425" y="922486"/>
                  <a:pt x="1714892" y="929131"/>
                  <a:pt x="1642653" y="920733"/>
                </a:cubicBezTo>
                <a:cubicBezTo>
                  <a:pt x="1518195" y="936289"/>
                  <a:pt x="1293598" y="942405"/>
                  <a:pt x="1149857" y="920733"/>
                </a:cubicBezTo>
                <a:lnTo>
                  <a:pt x="1149857" y="920733"/>
                </a:lnTo>
                <a:cubicBezTo>
                  <a:pt x="953450" y="945333"/>
                  <a:pt x="850027" y="942468"/>
                  <a:pt x="651658" y="920733"/>
                </a:cubicBezTo>
                <a:cubicBezTo>
                  <a:pt x="453289" y="898998"/>
                  <a:pt x="369031" y="928346"/>
                  <a:pt x="153459" y="920733"/>
                </a:cubicBezTo>
                <a:cubicBezTo>
                  <a:pt x="82290" y="906034"/>
                  <a:pt x="9343" y="863513"/>
                  <a:pt x="0" y="767274"/>
                </a:cubicBezTo>
                <a:cubicBezTo>
                  <a:pt x="-8495" y="617060"/>
                  <a:pt x="-13926" y="528396"/>
                  <a:pt x="0" y="383639"/>
                </a:cubicBezTo>
                <a:cubicBezTo>
                  <a:pt x="-7952" y="278370"/>
                  <a:pt x="525" y="221768"/>
                  <a:pt x="0" y="153456"/>
                </a:cubicBezTo>
                <a:lnTo>
                  <a:pt x="0" y="153456"/>
                </a:lnTo>
                <a:lnTo>
                  <a:pt x="0" y="153459"/>
                </a:lnTo>
                <a:close/>
              </a:path>
              <a:path w="1971183" h="920733" stroke="0" extrusionOk="0">
                <a:moveTo>
                  <a:pt x="0" y="153459"/>
                </a:moveTo>
                <a:cubicBezTo>
                  <a:pt x="-5309" y="65432"/>
                  <a:pt x="66702" y="752"/>
                  <a:pt x="153459" y="0"/>
                </a:cubicBezTo>
                <a:cubicBezTo>
                  <a:pt x="365637" y="4469"/>
                  <a:pt x="543597" y="6235"/>
                  <a:pt x="671586" y="0"/>
                </a:cubicBezTo>
                <a:cubicBezTo>
                  <a:pt x="799575" y="-6235"/>
                  <a:pt x="936442" y="-9884"/>
                  <a:pt x="1149857" y="0"/>
                </a:cubicBezTo>
                <a:cubicBezTo>
                  <a:pt x="1229273" y="-109452"/>
                  <a:pt x="1312493" y="-166064"/>
                  <a:pt x="1414402" y="-309989"/>
                </a:cubicBezTo>
                <a:cubicBezTo>
                  <a:pt x="1516311" y="-453914"/>
                  <a:pt x="1587469" y="-530768"/>
                  <a:pt x="1700993" y="-645811"/>
                </a:cubicBezTo>
                <a:cubicBezTo>
                  <a:pt x="1689552" y="-415768"/>
                  <a:pt x="1660502" y="-293604"/>
                  <a:pt x="1642653" y="0"/>
                </a:cubicBezTo>
                <a:cubicBezTo>
                  <a:pt x="1687231" y="776"/>
                  <a:pt x="1761349" y="-3480"/>
                  <a:pt x="1817724" y="0"/>
                </a:cubicBezTo>
                <a:cubicBezTo>
                  <a:pt x="1922406" y="4792"/>
                  <a:pt x="1957846" y="66549"/>
                  <a:pt x="1971183" y="153459"/>
                </a:cubicBezTo>
                <a:lnTo>
                  <a:pt x="1971183" y="153456"/>
                </a:lnTo>
                <a:lnTo>
                  <a:pt x="1971183" y="153456"/>
                </a:lnTo>
                <a:cubicBezTo>
                  <a:pt x="1968935" y="202960"/>
                  <a:pt x="1978999" y="315246"/>
                  <a:pt x="1971183" y="383639"/>
                </a:cubicBezTo>
                <a:cubicBezTo>
                  <a:pt x="1984198" y="539965"/>
                  <a:pt x="1986286" y="685208"/>
                  <a:pt x="1971183" y="767274"/>
                </a:cubicBezTo>
                <a:cubicBezTo>
                  <a:pt x="1975958" y="847846"/>
                  <a:pt x="1905762" y="905283"/>
                  <a:pt x="1817724" y="920733"/>
                </a:cubicBezTo>
                <a:cubicBezTo>
                  <a:pt x="1777874" y="915558"/>
                  <a:pt x="1693706" y="921885"/>
                  <a:pt x="1642653" y="920733"/>
                </a:cubicBezTo>
                <a:cubicBezTo>
                  <a:pt x="1397927" y="911553"/>
                  <a:pt x="1330490" y="896752"/>
                  <a:pt x="1149857" y="920733"/>
                </a:cubicBezTo>
                <a:lnTo>
                  <a:pt x="1149857" y="920733"/>
                </a:lnTo>
                <a:cubicBezTo>
                  <a:pt x="1026388" y="923477"/>
                  <a:pt x="838020" y="939698"/>
                  <a:pt x="641694" y="920733"/>
                </a:cubicBezTo>
                <a:cubicBezTo>
                  <a:pt x="445368" y="901768"/>
                  <a:pt x="299961" y="908581"/>
                  <a:pt x="153459" y="920733"/>
                </a:cubicBezTo>
                <a:cubicBezTo>
                  <a:pt x="73488" y="917896"/>
                  <a:pt x="-5758" y="861167"/>
                  <a:pt x="0" y="767274"/>
                </a:cubicBezTo>
                <a:cubicBezTo>
                  <a:pt x="11004" y="671863"/>
                  <a:pt x="17923" y="570443"/>
                  <a:pt x="0" y="383639"/>
                </a:cubicBezTo>
                <a:cubicBezTo>
                  <a:pt x="9404" y="307954"/>
                  <a:pt x="4286" y="240728"/>
                  <a:pt x="0" y="153456"/>
                </a:cubicBezTo>
                <a:lnTo>
                  <a:pt x="0" y="153456"/>
                </a:lnTo>
                <a:lnTo>
                  <a:pt x="0" y="153459"/>
                </a:ln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36293"/>
                      <a:gd name="adj2" fmla="val -120141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Taxonomy</a:t>
            </a:r>
          </a:p>
        </p:txBody>
      </p:sp>
    </p:spTree>
    <p:extLst>
      <p:ext uri="{BB962C8B-B14F-4D97-AF65-F5344CB8AC3E}">
        <p14:creationId xmlns:p14="http://schemas.microsoft.com/office/powerpoint/2010/main" val="4263109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153" y="253768"/>
            <a:ext cx="5486400" cy="541029"/>
          </a:xfrm>
        </p:spPr>
        <p:txBody>
          <a:bodyPr>
            <a:noAutofit/>
          </a:bodyPr>
          <a:lstStyle/>
          <a:p>
            <a:r>
              <a:rPr lang="en-US" sz="3200" i="1"/>
              <a:t>I Use BLAST To: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3DB214-4BDA-6E48-B9B8-48E85BE15581}"/>
              </a:ext>
            </a:extLst>
          </p:cNvPr>
          <p:cNvSpPr txBox="1"/>
          <p:nvPr/>
        </p:nvSpPr>
        <p:spPr>
          <a:xfrm>
            <a:off x="3611657" y="1082481"/>
            <a:ext cx="6581392" cy="4980722"/>
          </a:xfrm>
          <a:prstGeom prst="rect">
            <a:avLst/>
          </a:prstGeom>
          <a:blipFill dpi="0" rotWithShape="1">
            <a:blip r:embed="rId3" cstate="email">
              <a:alphaModFix amt="28975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800"/>
          </a:p>
          <a:p>
            <a:pPr marL="800100" lvl="1" indent="-342900">
              <a:lnSpc>
                <a:spcPct val="150000"/>
              </a:lnSpc>
              <a:buAutoNum type="arabicParenR"/>
            </a:pPr>
            <a:r>
              <a:rPr lang="en-US" sz="2800"/>
              <a:t> Identify a sequence </a:t>
            </a:r>
          </a:p>
          <a:p>
            <a:pPr marL="800100" lvl="1" indent="-342900">
              <a:lnSpc>
                <a:spcPct val="150000"/>
              </a:lnSpc>
              <a:buAutoNum type="arabicParenR"/>
            </a:pPr>
            <a:r>
              <a:rPr lang="en-US" sz="2800"/>
              <a:t> Find related proteins</a:t>
            </a:r>
          </a:p>
          <a:p>
            <a:pPr marL="800100" lvl="1" indent="-342900">
              <a:lnSpc>
                <a:spcPct val="150000"/>
              </a:lnSpc>
              <a:buAutoNum type="arabicParenR"/>
            </a:pPr>
            <a:r>
              <a:rPr lang="en-US" sz="2800"/>
              <a:t> Design or check primers</a:t>
            </a:r>
          </a:p>
          <a:p>
            <a:pPr marL="800100" lvl="1" indent="-342900">
              <a:lnSpc>
                <a:spcPct val="150000"/>
              </a:lnSpc>
              <a:buAutoNum type="arabicParenR"/>
            </a:pPr>
            <a:r>
              <a:rPr lang="en-US" sz="2800"/>
              <a:t> Locate my sequence in the genome</a:t>
            </a:r>
          </a:p>
          <a:p>
            <a:pPr marL="800100" lvl="1" indent="-342900">
              <a:lnSpc>
                <a:spcPct val="150000"/>
              </a:lnSpc>
              <a:buAutoNum type="arabicParenR"/>
            </a:pPr>
            <a:r>
              <a:rPr lang="en-US" sz="2800"/>
              <a:t> Annotate genomic sequence</a:t>
            </a:r>
          </a:p>
          <a:p>
            <a:pPr marL="800100" lvl="1" indent="-342900">
              <a:lnSpc>
                <a:spcPct val="150000"/>
              </a:lnSpc>
              <a:buAutoNum type="arabicParenR"/>
            </a:pPr>
            <a:r>
              <a:rPr lang="en-US" sz="2800"/>
              <a:t> Other</a:t>
            </a:r>
          </a:p>
          <a:p>
            <a:pPr marL="800100" lvl="1" indent="-342900">
              <a:lnSpc>
                <a:spcPct val="150000"/>
              </a:lnSpc>
              <a:buAutoNum type="arabicParenR"/>
            </a:pPr>
            <a:r>
              <a:rPr lang="en-US" sz="2800"/>
              <a:t> I’ve never used BLAST</a:t>
            </a:r>
          </a:p>
        </p:txBody>
      </p:sp>
      <p:pic>
        <p:nvPicPr>
          <p:cNvPr id="15" name="Picture 14" descr="Graphic denoting this slide as a Poll.">
            <a:extLst>
              <a:ext uri="{FF2B5EF4-FFF2-40B4-BE49-F238E27FC236}">
                <a16:creationId xmlns:a16="http://schemas.microsoft.com/office/drawing/2014/main" id="{779D5BDB-F1D7-8142-919B-B1632CC22F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70" y="1473720"/>
            <a:ext cx="1847993" cy="141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90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of the top seven BLAST Descriptions, and the Select Columns menu.">
            <a:extLst>
              <a:ext uri="{FF2B5EF4-FFF2-40B4-BE49-F238E27FC236}">
                <a16:creationId xmlns:a16="http://schemas.microsoft.com/office/drawing/2014/main" id="{C2DF84C5-CC36-BE48-B9C5-95EA8A3918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40414"/>
            <a:ext cx="12192000" cy="41086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38634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Exercise #1 – </a:t>
            </a:r>
            <a:r>
              <a:rPr lang="en-US" sz="3200" i="1"/>
              <a:t>Results Overview, Select Columns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97BF87-8B19-7444-AD06-E1D574045F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040" y="1655381"/>
            <a:ext cx="4169037" cy="502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6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72402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What Did We Learn About Our Query?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C1AD8C-61B6-9449-BA4B-D2EA108E43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54018" y="2112968"/>
            <a:ext cx="5483962" cy="1977526"/>
          </a:xfrm>
          <a:blipFill>
            <a:blip r:embed="rId2" cstate="email">
              <a:alphaModFix amt="28975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274320" rIns="274320">
            <a:noAutofit/>
          </a:bodyPr>
          <a:lstStyle/>
          <a:p>
            <a:pPr>
              <a:lnSpc>
                <a:spcPct val="100000"/>
              </a:lnSpc>
              <a:buSzPct val="70000"/>
              <a:buFont typeface="System Font Regular"/>
              <a:buChar char="❍"/>
            </a:pPr>
            <a:r>
              <a:rPr lang="en-US"/>
              <a:t>  </a:t>
            </a:r>
            <a:r>
              <a:rPr lang="en-US" sz="2600"/>
              <a:t>Exact match in numerous primates</a:t>
            </a:r>
          </a:p>
          <a:p>
            <a:pPr>
              <a:lnSpc>
                <a:spcPct val="100000"/>
              </a:lnSpc>
              <a:buSzPct val="80000"/>
              <a:buFont typeface="System Font Regular"/>
              <a:buChar char="❍"/>
            </a:pPr>
            <a:r>
              <a:rPr lang="en-US" sz="2800"/>
              <a:t>  </a:t>
            </a:r>
            <a:r>
              <a:rPr lang="en-US" sz="2600"/>
              <a:t>All CDS</a:t>
            </a:r>
          </a:p>
          <a:p>
            <a:pPr>
              <a:lnSpc>
                <a:spcPct val="100000"/>
              </a:lnSpc>
              <a:buSzPct val="80000"/>
              <a:buFont typeface="System Font Regular"/>
              <a:buChar char="❍"/>
            </a:pPr>
            <a:r>
              <a:rPr lang="en-US" sz="2600"/>
              <a:t>  Part of the PPP3CA gene</a:t>
            </a:r>
          </a:p>
        </p:txBody>
      </p:sp>
    </p:spTree>
    <p:extLst>
      <p:ext uri="{BB962C8B-B14F-4D97-AF65-F5344CB8AC3E}">
        <p14:creationId xmlns:p14="http://schemas.microsoft.com/office/powerpoint/2010/main" val="28521040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6496" y="336885"/>
            <a:ext cx="8343314" cy="541029"/>
          </a:xfrm>
        </p:spPr>
        <p:txBody>
          <a:bodyPr>
            <a:normAutofit fontScale="90000"/>
          </a:bodyPr>
          <a:lstStyle/>
          <a:p>
            <a:r>
              <a:rPr lang="en-US" i="1"/>
              <a:t>I have used these BLAST results display options: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3DB214-4BDA-6E48-B9B8-48E85BE15581}"/>
              </a:ext>
            </a:extLst>
          </p:cNvPr>
          <p:cNvSpPr txBox="1"/>
          <p:nvPr/>
        </p:nvSpPr>
        <p:spPr>
          <a:xfrm>
            <a:off x="3833167" y="1643439"/>
            <a:ext cx="7209972" cy="2539157"/>
          </a:xfrm>
          <a:prstGeom prst="rect">
            <a:avLst/>
          </a:prstGeom>
          <a:blipFill dpi="0" rotWithShape="1">
            <a:blip r:embed="rId3" cstate="email">
              <a:alphaModFix amt="28975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1000"/>
          </a:p>
          <a:p>
            <a:pPr marL="800100" lvl="1" indent="-342900">
              <a:lnSpc>
                <a:spcPct val="150000"/>
              </a:lnSpc>
              <a:buAutoNum type="arabicParenR"/>
            </a:pPr>
            <a:r>
              <a:rPr lang="en-US" sz="2800"/>
              <a:t>Distance tree of results</a:t>
            </a:r>
          </a:p>
          <a:p>
            <a:pPr marL="800100" lvl="1" indent="-342900">
              <a:lnSpc>
                <a:spcPct val="150000"/>
              </a:lnSpc>
              <a:buAutoNum type="arabicParenR"/>
            </a:pPr>
            <a:r>
              <a:rPr lang="en-US" sz="2800"/>
              <a:t>MSA viewer</a:t>
            </a:r>
          </a:p>
          <a:p>
            <a:pPr marL="800100" lvl="1" indent="-342900">
              <a:lnSpc>
                <a:spcPct val="150000"/>
              </a:lnSpc>
              <a:buAutoNum type="arabicParenR"/>
            </a:pPr>
            <a:r>
              <a:rPr lang="en-US" sz="2800"/>
              <a:t>Multiple alignment (for protein results)</a:t>
            </a:r>
          </a:p>
          <a:p>
            <a:pPr marL="342900" indent="-342900">
              <a:buAutoNum type="arabicParenR"/>
            </a:pPr>
            <a:endParaRPr lang="en-US"/>
          </a:p>
        </p:txBody>
      </p:sp>
      <p:pic>
        <p:nvPicPr>
          <p:cNvPr id="15" name="Picture 14" descr="Graphic denoting this slide as a Poll.">
            <a:extLst>
              <a:ext uri="{FF2B5EF4-FFF2-40B4-BE49-F238E27FC236}">
                <a16:creationId xmlns:a16="http://schemas.microsoft.com/office/drawing/2014/main" id="{779D5BDB-F1D7-8142-919B-B1632CC22F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1477258"/>
            <a:ext cx="1877533" cy="143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94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8A9340-82ED-9748-977C-549BEA596AB7}"/>
              </a:ext>
            </a:extLst>
          </p:cNvPr>
          <p:cNvSpPr/>
          <p:nvPr/>
        </p:nvSpPr>
        <p:spPr>
          <a:xfrm>
            <a:off x="697400" y="6288059"/>
            <a:ext cx="2726284" cy="556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76195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Exercise #2</a:t>
            </a:r>
            <a:endParaRPr lang="en-US" sz="3200" i="1"/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FCAAA91C-8997-764A-AAC8-55AB5E1EFC42}"/>
              </a:ext>
            </a:extLst>
          </p:cNvPr>
          <p:cNvSpPr/>
          <p:nvPr/>
        </p:nvSpPr>
        <p:spPr>
          <a:xfrm>
            <a:off x="1082990" y="1199133"/>
            <a:ext cx="10026018" cy="1572251"/>
          </a:xfrm>
          <a:custGeom>
            <a:avLst/>
            <a:gdLst>
              <a:gd name="connsiteX0" fmla="*/ 0 w 10026018"/>
              <a:gd name="connsiteY0" fmla="*/ 262047 h 1572251"/>
              <a:gd name="connsiteX1" fmla="*/ 262047 w 10026018"/>
              <a:gd name="connsiteY1" fmla="*/ 0 h 1572251"/>
              <a:gd name="connsiteX2" fmla="*/ 717609 w 10026018"/>
              <a:gd name="connsiteY2" fmla="*/ 0 h 1572251"/>
              <a:gd name="connsiteX3" fmla="*/ 1173172 w 10026018"/>
              <a:gd name="connsiteY3" fmla="*/ 0 h 1572251"/>
              <a:gd name="connsiteX4" fmla="*/ 1671003 w 10026018"/>
              <a:gd name="connsiteY4" fmla="*/ 0 h 1572251"/>
              <a:gd name="connsiteX5" fmla="*/ 1671003 w 10026018"/>
              <a:gd name="connsiteY5" fmla="*/ 0 h 1572251"/>
              <a:gd name="connsiteX6" fmla="*/ 2297629 w 10026018"/>
              <a:gd name="connsiteY6" fmla="*/ 0 h 1572251"/>
              <a:gd name="connsiteX7" fmla="*/ 2949321 w 10026018"/>
              <a:gd name="connsiteY7" fmla="*/ 0 h 1572251"/>
              <a:gd name="connsiteX8" fmla="*/ 3601012 w 10026018"/>
              <a:gd name="connsiteY8" fmla="*/ 0 h 1572251"/>
              <a:gd name="connsiteX9" fmla="*/ 4177508 w 10026018"/>
              <a:gd name="connsiteY9" fmla="*/ 0 h 1572251"/>
              <a:gd name="connsiteX10" fmla="*/ 4875816 w 10026018"/>
              <a:gd name="connsiteY10" fmla="*/ 0 h 1572251"/>
              <a:gd name="connsiteX11" fmla="*/ 5574124 w 10026018"/>
              <a:gd name="connsiteY11" fmla="*/ 0 h 1572251"/>
              <a:gd name="connsiteX12" fmla="*/ 6328296 w 10026018"/>
              <a:gd name="connsiteY12" fmla="*/ 0 h 1572251"/>
              <a:gd name="connsiteX13" fmla="*/ 7138333 w 10026018"/>
              <a:gd name="connsiteY13" fmla="*/ 0 h 1572251"/>
              <a:gd name="connsiteX14" fmla="*/ 7892506 w 10026018"/>
              <a:gd name="connsiteY14" fmla="*/ 0 h 1572251"/>
              <a:gd name="connsiteX15" fmla="*/ 8702543 w 10026018"/>
              <a:gd name="connsiteY15" fmla="*/ 0 h 1572251"/>
              <a:gd name="connsiteX16" fmla="*/ 9763971 w 10026018"/>
              <a:gd name="connsiteY16" fmla="*/ 0 h 1572251"/>
              <a:gd name="connsiteX17" fmla="*/ 10026018 w 10026018"/>
              <a:gd name="connsiteY17" fmla="*/ 262047 h 1572251"/>
              <a:gd name="connsiteX18" fmla="*/ 10026018 w 10026018"/>
              <a:gd name="connsiteY18" fmla="*/ 262042 h 1572251"/>
              <a:gd name="connsiteX19" fmla="*/ 10026018 w 10026018"/>
              <a:gd name="connsiteY19" fmla="*/ 262042 h 1572251"/>
              <a:gd name="connsiteX20" fmla="*/ 10026018 w 10026018"/>
              <a:gd name="connsiteY20" fmla="*/ 655105 h 1572251"/>
              <a:gd name="connsiteX21" fmla="*/ 10026018 w 10026018"/>
              <a:gd name="connsiteY21" fmla="*/ 1310204 h 1572251"/>
              <a:gd name="connsiteX22" fmla="*/ 9763971 w 10026018"/>
              <a:gd name="connsiteY22" fmla="*/ 1572251 h 1572251"/>
              <a:gd name="connsiteX23" fmla="*/ 9177392 w 10026018"/>
              <a:gd name="connsiteY23" fmla="*/ 1572251 h 1572251"/>
              <a:gd name="connsiteX24" fmla="*/ 8590814 w 10026018"/>
              <a:gd name="connsiteY24" fmla="*/ 1572251 h 1572251"/>
              <a:gd name="connsiteX25" fmla="*/ 7780777 w 10026018"/>
              <a:gd name="connsiteY25" fmla="*/ 1572251 h 1572251"/>
              <a:gd name="connsiteX26" fmla="*/ 6970740 w 10026018"/>
              <a:gd name="connsiteY26" fmla="*/ 1572251 h 1572251"/>
              <a:gd name="connsiteX27" fmla="*/ 6272432 w 10026018"/>
              <a:gd name="connsiteY27" fmla="*/ 1572251 h 1572251"/>
              <a:gd name="connsiteX28" fmla="*/ 5462394 w 10026018"/>
              <a:gd name="connsiteY28" fmla="*/ 1572251 h 1572251"/>
              <a:gd name="connsiteX29" fmla="*/ 4177508 w 10026018"/>
              <a:gd name="connsiteY29" fmla="*/ 1572251 h 1572251"/>
              <a:gd name="connsiteX30" fmla="*/ 3525817 w 10026018"/>
              <a:gd name="connsiteY30" fmla="*/ 1572251 h 1572251"/>
              <a:gd name="connsiteX31" fmla="*/ 2949321 w 10026018"/>
              <a:gd name="connsiteY31" fmla="*/ 1572251 h 1572251"/>
              <a:gd name="connsiteX32" fmla="*/ 2372824 w 10026018"/>
              <a:gd name="connsiteY32" fmla="*/ 1572251 h 1572251"/>
              <a:gd name="connsiteX33" fmla="*/ 1671003 w 10026018"/>
              <a:gd name="connsiteY33" fmla="*/ 1572251 h 1572251"/>
              <a:gd name="connsiteX34" fmla="*/ 1671003 w 10026018"/>
              <a:gd name="connsiteY34" fmla="*/ 1572251 h 1572251"/>
              <a:gd name="connsiteX35" fmla="*/ 1215441 w 10026018"/>
              <a:gd name="connsiteY35" fmla="*/ 1572251 h 1572251"/>
              <a:gd name="connsiteX36" fmla="*/ 745789 w 10026018"/>
              <a:gd name="connsiteY36" fmla="*/ 1572251 h 1572251"/>
              <a:gd name="connsiteX37" fmla="*/ 262047 w 10026018"/>
              <a:gd name="connsiteY37" fmla="*/ 1572251 h 1572251"/>
              <a:gd name="connsiteX38" fmla="*/ 0 w 10026018"/>
              <a:gd name="connsiteY38" fmla="*/ 1310204 h 1572251"/>
              <a:gd name="connsiteX39" fmla="*/ 0 w 10026018"/>
              <a:gd name="connsiteY39" fmla="*/ 655105 h 1572251"/>
              <a:gd name="connsiteX40" fmla="*/ 0 w 10026018"/>
              <a:gd name="connsiteY40" fmla="*/ 776944 h 1572251"/>
              <a:gd name="connsiteX41" fmla="*/ 0 w 10026018"/>
              <a:gd name="connsiteY41" fmla="*/ 262042 h 1572251"/>
              <a:gd name="connsiteX42" fmla="*/ 0 w 10026018"/>
              <a:gd name="connsiteY42" fmla="*/ 262047 h 157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026018" h="1572251" fill="none" extrusionOk="0">
                <a:moveTo>
                  <a:pt x="0" y="262047"/>
                </a:moveTo>
                <a:cubicBezTo>
                  <a:pt x="3507" y="118799"/>
                  <a:pt x="87865" y="5440"/>
                  <a:pt x="262047" y="0"/>
                </a:cubicBezTo>
                <a:cubicBezTo>
                  <a:pt x="371196" y="-6418"/>
                  <a:pt x="512758" y="-6810"/>
                  <a:pt x="717609" y="0"/>
                </a:cubicBezTo>
                <a:cubicBezTo>
                  <a:pt x="922460" y="6810"/>
                  <a:pt x="1035577" y="-15491"/>
                  <a:pt x="1173172" y="0"/>
                </a:cubicBezTo>
                <a:cubicBezTo>
                  <a:pt x="1310767" y="15491"/>
                  <a:pt x="1455720" y="-18061"/>
                  <a:pt x="1671003" y="0"/>
                </a:cubicBezTo>
                <a:lnTo>
                  <a:pt x="1671003" y="0"/>
                </a:lnTo>
                <a:cubicBezTo>
                  <a:pt x="1802717" y="-30268"/>
                  <a:pt x="2063252" y="-23237"/>
                  <a:pt x="2297629" y="0"/>
                </a:cubicBezTo>
                <a:cubicBezTo>
                  <a:pt x="2532006" y="23237"/>
                  <a:pt x="2711891" y="-23042"/>
                  <a:pt x="2949321" y="0"/>
                </a:cubicBezTo>
                <a:cubicBezTo>
                  <a:pt x="3186751" y="23042"/>
                  <a:pt x="3325325" y="1723"/>
                  <a:pt x="3601012" y="0"/>
                </a:cubicBezTo>
                <a:cubicBezTo>
                  <a:pt x="3876699" y="-1723"/>
                  <a:pt x="3939373" y="-113"/>
                  <a:pt x="4177508" y="0"/>
                </a:cubicBezTo>
                <a:cubicBezTo>
                  <a:pt x="4409697" y="-33011"/>
                  <a:pt x="4724163" y="20695"/>
                  <a:pt x="4875816" y="0"/>
                </a:cubicBezTo>
                <a:cubicBezTo>
                  <a:pt x="5027469" y="-20695"/>
                  <a:pt x="5271461" y="-22219"/>
                  <a:pt x="5574124" y="0"/>
                </a:cubicBezTo>
                <a:cubicBezTo>
                  <a:pt x="5876787" y="22219"/>
                  <a:pt x="6019895" y="-22456"/>
                  <a:pt x="6328296" y="0"/>
                </a:cubicBezTo>
                <a:cubicBezTo>
                  <a:pt x="6636697" y="22456"/>
                  <a:pt x="6918540" y="37147"/>
                  <a:pt x="7138333" y="0"/>
                </a:cubicBezTo>
                <a:cubicBezTo>
                  <a:pt x="7358126" y="-37147"/>
                  <a:pt x="7591833" y="-14625"/>
                  <a:pt x="7892506" y="0"/>
                </a:cubicBezTo>
                <a:cubicBezTo>
                  <a:pt x="8193179" y="14625"/>
                  <a:pt x="8430403" y="-18005"/>
                  <a:pt x="8702543" y="0"/>
                </a:cubicBezTo>
                <a:cubicBezTo>
                  <a:pt x="8974683" y="18005"/>
                  <a:pt x="9261103" y="7372"/>
                  <a:pt x="9763971" y="0"/>
                </a:cubicBezTo>
                <a:cubicBezTo>
                  <a:pt x="9922567" y="-14363"/>
                  <a:pt x="10019053" y="140796"/>
                  <a:pt x="10026018" y="262047"/>
                </a:cubicBezTo>
                <a:lnTo>
                  <a:pt x="10026018" y="262042"/>
                </a:lnTo>
                <a:lnTo>
                  <a:pt x="10026018" y="262042"/>
                </a:lnTo>
                <a:cubicBezTo>
                  <a:pt x="10012375" y="379045"/>
                  <a:pt x="10045516" y="462266"/>
                  <a:pt x="10026018" y="655105"/>
                </a:cubicBezTo>
                <a:cubicBezTo>
                  <a:pt x="10037084" y="823347"/>
                  <a:pt x="10030144" y="1166416"/>
                  <a:pt x="10026018" y="1310204"/>
                </a:cubicBezTo>
                <a:cubicBezTo>
                  <a:pt x="9991355" y="1450753"/>
                  <a:pt x="9891840" y="1577928"/>
                  <a:pt x="9763971" y="1572251"/>
                </a:cubicBezTo>
                <a:cubicBezTo>
                  <a:pt x="9549324" y="1578966"/>
                  <a:pt x="9312563" y="1590650"/>
                  <a:pt x="9177392" y="1572251"/>
                </a:cubicBezTo>
                <a:cubicBezTo>
                  <a:pt x="9042221" y="1553852"/>
                  <a:pt x="8879212" y="1584923"/>
                  <a:pt x="8590814" y="1572251"/>
                </a:cubicBezTo>
                <a:cubicBezTo>
                  <a:pt x="8302416" y="1559579"/>
                  <a:pt x="8140506" y="1543006"/>
                  <a:pt x="7780777" y="1572251"/>
                </a:cubicBezTo>
                <a:cubicBezTo>
                  <a:pt x="7421048" y="1601496"/>
                  <a:pt x="7338073" y="1533494"/>
                  <a:pt x="6970740" y="1572251"/>
                </a:cubicBezTo>
                <a:cubicBezTo>
                  <a:pt x="6603407" y="1611008"/>
                  <a:pt x="6582026" y="1546385"/>
                  <a:pt x="6272432" y="1572251"/>
                </a:cubicBezTo>
                <a:cubicBezTo>
                  <a:pt x="5962838" y="1598117"/>
                  <a:pt x="5675726" y="1575433"/>
                  <a:pt x="5462394" y="1572251"/>
                </a:cubicBezTo>
                <a:cubicBezTo>
                  <a:pt x="5249062" y="1569069"/>
                  <a:pt x="4549753" y="1601409"/>
                  <a:pt x="4177508" y="1572251"/>
                </a:cubicBezTo>
                <a:cubicBezTo>
                  <a:pt x="3954980" y="1560045"/>
                  <a:pt x="3837373" y="1575418"/>
                  <a:pt x="3525817" y="1572251"/>
                </a:cubicBezTo>
                <a:cubicBezTo>
                  <a:pt x="3214261" y="1569084"/>
                  <a:pt x="3221299" y="1596227"/>
                  <a:pt x="2949321" y="1572251"/>
                </a:cubicBezTo>
                <a:cubicBezTo>
                  <a:pt x="2677343" y="1548275"/>
                  <a:pt x="2609765" y="1543718"/>
                  <a:pt x="2372824" y="1572251"/>
                </a:cubicBezTo>
                <a:cubicBezTo>
                  <a:pt x="2135883" y="1600784"/>
                  <a:pt x="1973482" y="1579720"/>
                  <a:pt x="1671003" y="1572251"/>
                </a:cubicBezTo>
                <a:lnTo>
                  <a:pt x="1671003" y="1572251"/>
                </a:lnTo>
                <a:cubicBezTo>
                  <a:pt x="1456799" y="1549594"/>
                  <a:pt x="1355672" y="1588620"/>
                  <a:pt x="1215441" y="1572251"/>
                </a:cubicBezTo>
                <a:cubicBezTo>
                  <a:pt x="1075210" y="1555882"/>
                  <a:pt x="963951" y="1558074"/>
                  <a:pt x="745789" y="1572251"/>
                </a:cubicBezTo>
                <a:cubicBezTo>
                  <a:pt x="527627" y="1586428"/>
                  <a:pt x="451881" y="1575378"/>
                  <a:pt x="262047" y="1572251"/>
                </a:cubicBezTo>
                <a:cubicBezTo>
                  <a:pt x="113765" y="1588419"/>
                  <a:pt x="4861" y="1472784"/>
                  <a:pt x="0" y="1310204"/>
                </a:cubicBezTo>
                <a:cubicBezTo>
                  <a:pt x="16214" y="1167068"/>
                  <a:pt x="24904" y="921767"/>
                  <a:pt x="0" y="655105"/>
                </a:cubicBezTo>
                <a:cubicBezTo>
                  <a:pt x="-5352" y="715739"/>
                  <a:pt x="-1936" y="716760"/>
                  <a:pt x="0" y="776944"/>
                </a:cubicBezTo>
                <a:cubicBezTo>
                  <a:pt x="-9449" y="588036"/>
                  <a:pt x="21848" y="502690"/>
                  <a:pt x="0" y="262042"/>
                </a:cubicBezTo>
                <a:lnTo>
                  <a:pt x="0" y="262047"/>
                </a:lnTo>
                <a:close/>
              </a:path>
              <a:path w="10026018" h="1572251" stroke="0" extrusionOk="0">
                <a:moveTo>
                  <a:pt x="0" y="262047"/>
                </a:moveTo>
                <a:cubicBezTo>
                  <a:pt x="-27315" y="100473"/>
                  <a:pt x="109829" y="2812"/>
                  <a:pt x="262047" y="0"/>
                </a:cubicBezTo>
                <a:cubicBezTo>
                  <a:pt x="507159" y="-15546"/>
                  <a:pt x="517874" y="-20205"/>
                  <a:pt x="759878" y="0"/>
                </a:cubicBezTo>
                <a:cubicBezTo>
                  <a:pt x="1001882" y="20205"/>
                  <a:pt x="1067765" y="-12889"/>
                  <a:pt x="1215441" y="0"/>
                </a:cubicBezTo>
                <a:cubicBezTo>
                  <a:pt x="1363117" y="12889"/>
                  <a:pt x="1472806" y="-5883"/>
                  <a:pt x="1671003" y="0"/>
                </a:cubicBezTo>
                <a:lnTo>
                  <a:pt x="1671003" y="0"/>
                </a:lnTo>
                <a:cubicBezTo>
                  <a:pt x="1903328" y="-12563"/>
                  <a:pt x="2099384" y="-3704"/>
                  <a:pt x="2322694" y="0"/>
                </a:cubicBezTo>
                <a:cubicBezTo>
                  <a:pt x="2546004" y="3704"/>
                  <a:pt x="2617591" y="9805"/>
                  <a:pt x="2899190" y="0"/>
                </a:cubicBezTo>
                <a:cubicBezTo>
                  <a:pt x="3180789" y="-9805"/>
                  <a:pt x="3340861" y="22758"/>
                  <a:pt x="3575947" y="0"/>
                </a:cubicBezTo>
                <a:cubicBezTo>
                  <a:pt x="3811033" y="-22758"/>
                  <a:pt x="3981545" y="-8250"/>
                  <a:pt x="4177508" y="0"/>
                </a:cubicBezTo>
                <a:cubicBezTo>
                  <a:pt x="4396939" y="-23548"/>
                  <a:pt x="4606297" y="25894"/>
                  <a:pt x="4875816" y="0"/>
                </a:cubicBezTo>
                <a:cubicBezTo>
                  <a:pt x="5145335" y="-25894"/>
                  <a:pt x="5248533" y="-27666"/>
                  <a:pt x="5574124" y="0"/>
                </a:cubicBezTo>
                <a:cubicBezTo>
                  <a:pt x="5899715" y="27666"/>
                  <a:pt x="5971007" y="28550"/>
                  <a:pt x="6328296" y="0"/>
                </a:cubicBezTo>
                <a:cubicBezTo>
                  <a:pt x="6685585" y="-28550"/>
                  <a:pt x="6625510" y="-6333"/>
                  <a:pt x="6859010" y="0"/>
                </a:cubicBezTo>
                <a:cubicBezTo>
                  <a:pt x="7092510" y="6333"/>
                  <a:pt x="7242314" y="922"/>
                  <a:pt x="7557318" y="0"/>
                </a:cubicBezTo>
                <a:cubicBezTo>
                  <a:pt x="7872322" y="-922"/>
                  <a:pt x="8022355" y="28496"/>
                  <a:pt x="8255626" y="0"/>
                </a:cubicBezTo>
                <a:cubicBezTo>
                  <a:pt x="8488897" y="-28496"/>
                  <a:pt x="8714944" y="7547"/>
                  <a:pt x="8953934" y="0"/>
                </a:cubicBezTo>
                <a:cubicBezTo>
                  <a:pt x="9192924" y="-7547"/>
                  <a:pt x="9415817" y="39739"/>
                  <a:pt x="9763971" y="0"/>
                </a:cubicBezTo>
                <a:cubicBezTo>
                  <a:pt x="9905443" y="12247"/>
                  <a:pt x="10021545" y="103866"/>
                  <a:pt x="10026018" y="262047"/>
                </a:cubicBezTo>
                <a:lnTo>
                  <a:pt x="10026018" y="262042"/>
                </a:lnTo>
                <a:lnTo>
                  <a:pt x="10026018" y="262042"/>
                </a:lnTo>
                <a:cubicBezTo>
                  <a:pt x="10019607" y="347099"/>
                  <a:pt x="10028718" y="458695"/>
                  <a:pt x="10026018" y="655105"/>
                </a:cubicBezTo>
                <a:cubicBezTo>
                  <a:pt x="10001172" y="968589"/>
                  <a:pt x="10017426" y="1007359"/>
                  <a:pt x="10026018" y="1310204"/>
                </a:cubicBezTo>
                <a:cubicBezTo>
                  <a:pt x="10040761" y="1451810"/>
                  <a:pt x="9909971" y="1584362"/>
                  <a:pt x="9763971" y="1572251"/>
                </a:cubicBezTo>
                <a:cubicBezTo>
                  <a:pt x="9510127" y="1596583"/>
                  <a:pt x="9383339" y="1549398"/>
                  <a:pt x="9177392" y="1572251"/>
                </a:cubicBezTo>
                <a:cubicBezTo>
                  <a:pt x="8971445" y="1595104"/>
                  <a:pt x="8753306" y="1572329"/>
                  <a:pt x="8646678" y="1572251"/>
                </a:cubicBezTo>
                <a:cubicBezTo>
                  <a:pt x="8540050" y="1572173"/>
                  <a:pt x="8310778" y="1553694"/>
                  <a:pt x="8115964" y="1572251"/>
                </a:cubicBezTo>
                <a:cubicBezTo>
                  <a:pt x="7921150" y="1590808"/>
                  <a:pt x="7557903" y="1539719"/>
                  <a:pt x="7417657" y="1572251"/>
                </a:cubicBezTo>
                <a:cubicBezTo>
                  <a:pt x="7277411" y="1604783"/>
                  <a:pt x="7116309" y="1563429"/>
                  <a:pt x="6831078" y="1572251"/>
                </a:cubicBezTo>
                <a:cubicBezTo>
                  <a:pt x="6545847" y="1581073"/>
                  <a:pt x="6342818" y="1555388"/>
                  <a:pt x="6076905" y="1572251"/>
                </a:cubicBezTo>
                <a:cubicBezTo>
                  <a:pt x="5810992" y="1589114"/>
                  <a:pt x="5662552" y="1562897"/>
                  <a:pt x="5490327" y="1572251"/>
                </a:cubicBezTo>
                <a:cubicBezTo>
                  <a:pt x="5318102" y="1581605"/>
                  <a:pt x="4551089" y="1610022"/>
                  <a:pt x="4177508" y="1572251"/>
                </a:cubicBezTo>
                <a:cubicBezTo>
                  <a:pt x="3978905" y="1591140"/>
                  <a:pt x="3829556" y="1575918"/>
                  <a:pt x="3626077" y="1572251"/>
                </a:cubicBezTo>
                <a:cubicBezTo>
                  <a:pt x="3422598" y="1568584"/>
                  <a:pt x="3251745" y="1553993"/>
                  <a:pt x="3049581" y="1572251"/>
                </a:cubicBezTo>
                <a:cubicBezTo>
                  <a:pt x="2847417" y="1590509"/>
                  <a:pt x="2656464" y="1555257"/>
                  <a:pt x="2397889" y="1572251"/>
                </a:cubicBezTo>
                <a:cubicBezTo>
                  <a:pt x="2139314" y="1589245"/>
                  <a:pt x="1925810" y="1547477"/>
                  <a:pt x="1671003" y="1572251"/>
                </a:cubicBezTo>
                <a:lnTo>
                  <a:pt x="1671003" y="1572251"/>
                </a:lnTo>
                <a:cubicBezTo>
                  <a:pt x="1548383" y="1567022"/>
                  <a:pt x="1392869" y="1564455"/>
                  <a:pt x="1215441" y="1572251"/>
                </a:cubicBezTo>
                <a:cubicBezTo>
                  <a:pt x="1038013" y="1580047"/>
                  <a:pt x="836770" y="1549492"/>
                  <a:pt x="731699" y="1572251"/>
                </a:cubicBezTo>
                <a:cubicBezTo>
                  <a:pt x="626628" y="1595010"/>
                  <a:pt x="380219" y="1592782"/>
                  <a:pt x="262047" y="1572251"/>
                </a:cubicBezTo>
                <a:cubicBezTo>
                  <a:pt x="135516" y="1589673"/>
                  <a:pt x="11166" y="1482220"/>
                  <a:pt x="0" y="1310204"/>
                </a:cubicBezTo>
                <a:cubicBezTo>
                  <a:pt x="15064" y="1131898"/>
                  <a:pt x="5526" y="802777"/>
                  <a:pt x="0" y="655105"/>
                </a:cubicBezTo>
                <a:cubicBezTo>
                  <a:pt x="5713" y="695752"/>
                  <a:pt x="1146" y="737116"/>
                  <a:pt x="0" y="776944"/>
                </a:cubicBezTo>
                <a:cubicBezTo>
                  <a:pt x="-21462" y="529792"/>
                  <a:pt x="-4778" y="406086"/>
                  <a:pt x="0" y="262042"/>
                </a:cubicBezTo>
                <a:lnTo>
                  <a:pt x="0" y="262047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0000">
                <a:schemeClr val="accent6">
                  <a:lumMod val="20000"/>
                  <a:lumOff val="80000"/>
                </a:schemeClr>
              </a:gs>
              <a:gs pos="88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4552"/>
                      <a:gd name="adj2" fmla="val -58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</a:rPr>
              <a:t>Using the </a:t>
            </a:r>
            <a:r>
              <a:rPr lang="en-US" sz="3200" b="1">
                <a:solidFill>
                  <a:schemeClr val="tx1"/>
                </a:solidFill>
              </a:rPr>
              <a:t>same query</a:t>
            </a:r>
            <a:r>
              <a:rPr lang="en-US" sz="3200">
                <a:solidFill>
                  <a:schemeClr val="tx1"/>
                </a:solidFill>
              </a:rPr>
              <a:t>, run a blast search that provides the </a:t>
            </a:r>
            <a:r>
              <a:rPr lang="en-US" sz="3200" b="1">
                <a:solidFill>
                  <a:schemeClr val="tx1"/>
                </a:solidFill>
              </a:rPr>
              <a:t>genomic context</a:t>
            </a:r>
            <a:r>
              <a:rPr lang="en-US" sz="3200">
                <a:solidFill>
                  <a:schemeClr val="tx1"/>
                </a:solidFill>
              </a:rPr>
              <a:t> of the results.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43A872-BDA8-BC47-B285-CC6A522A3F86}"/>
              </a:ext>
            </a:extLst>
          </p:cNvPr>
          <p:cNvSpPr/>
          <p:nvPr/>
        </p:nvSpPr>
        <p:spPr>
          <a:xfrm>
            <a:off x="2235601" y="5894813"/>
            <a:ext cx="77207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Query: </a:t>
            </a:r>
          </a:p>
          <a:p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TACCCCAAAACACTGTTTTTACTTCGTGGAAATCATGAATGTAGACATCTAACAGAGTATTTCACATTTA</a:t>
            </a:r>
          </a:p>
          <a:p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AACAAGAATGTAAAATAAAGTATTCAGAACGCGTATATGATGCCTGTATGGATGCCTTTGACTGCCTTCC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C86F6C-9987-F34B-97DD-65B4CAE41781}"/>
              </a:ext>
            </a:extLst>
          </p:cNvPr>
          <p:cNvSpPr txBox="1"/>
          <p:nvPr/>
        </p:nvSpPr>
        <p:spPr>
          <a:xfrm>
            <a:off x="1593875" y="3179485"/>
            <a:ext cx="9625914" cy="1407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/>
              <a:t>		</a:t>
            </a:r>
            <a:r>
              <a:rPr lang="en-US" sz="2400"/>
              <a:t>1)  See what part of the gene the query represents</a:t>
            </a:r>
          </a:p>
          <a:p>
            <a:pPr>
              <a:lnSpc>
                <a:spcPct val="150000"/>
              </a:lnSpc>
            </a:pPr>
            <a:r>
              <a:rPr lang="en-US" sz="2400"/>
              <a:t>		2)  Compare this region to other NCBI data</a:t>
            </a:r>
          </a:p>
          <a:p>
            <a:pPr>
              <a:lnSpc>
                <a:spcPct val="150000"/>
              </a:lnSpc>
            </a:pPr>
            <a:endParaRPr lang="en-US" sz="1000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64EEAF66-A5A3-0000-D02B-63D9099AE704}"/>
              </a:ext>
            </a:extLst>
          </p:cNvPr>
          <p:cNvSpPr/>
          <p:nvPr/>
        </p:nvSpPr>
        <p:spPr>
          <a:xfrm>
            <a:off x="1934714" y="3439180"/>
            <a:ext cx="1132114" cy="587828"/>
          </a:xfrm>
          <a:prstGeom prst="wedgeRoundRectCallout">
            <a:avLst>
              <a:gd name="adj1" fmla="val -3525"/>
              <a:gd name="adj2" fmla="val 291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Why?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CD270BFC-26BB-7436-624F-5F9DB16FEC6E}"/>
              </a:ext>
            </a:extLst>
          </p:cNvPr>
          <p:cNvSpPr/>
          <p:nvPr/>
        </p:nvSpPr>
        <p:spPr>
          <a:xfrm>
            <a:off x="1934714" y="4876464"/>
            <a:ext cx="1132114" cy="587828"/>
          </a:xfrm>
          <a:prstGeom prst="wedgeRoundRectCallout">
            <a:avLst>
              <a:gd name="adj1" fmla="val -3525"/>
              <a:gd name="adj2" fmla="val 291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How?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0F6E9C-F98B-C076-18AA-C183A6600B17}"/>
              </a:ext>
            </a:extLst>
          </p:cNvPr>
          <p:cNvSpPr txBox="1"/>
          <p:nvPr/>
        </p:nvSpPr>
        <p:spPr>
          <a:xfrm>
            <a:off x="3423684" y="4638578"/>
            <a:ext cx="7796105" cy="853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/>
              <a:t>Search a database containing chromosome-level sequences </a:t>
            </a:r>
          </a:p>
          <a:p>
            <a:pPr>
              <a:lnSpc>
                <a:spcPct val="150000"/>
              </a:lnSpc>
            </a:pPr>
            <a:endParaRPr lang="en-US" sz="10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EA9A39-70CC-0BA4-DBE8-37890158EA83}"/>
              </a:ext>
            </a:extLst>
          </p:cNvPr>
          <p:cNvCxnSpPr/>
          <p:nvPr/>
        </p:nvCxnSpPr>
        <p:spPr>
          <a:xfrm>
            <a:off x="673697" y="5894813"/>
            <a:ext cx="10844606" cy="0"/>
          </a:xfrm>
          <a:prstGeom prst="line">
            <a:avLst/>
          </a:prstGeom>
          <a:ln w="22225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565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49586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Exercise #2 - Three Options</a:t>
            </a:r>
            <a:endParaRPr lang="en-US" sz="3200" i="1"/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FCAAA91C-8997-764A-AAC8-55AB5E1EFC42}"/>
              </a:ext>
            </a:extLst>
          </p:cNvPr>
          <p:cNvSpPr/>
          <p:nvPr/>
        </p:nvSpPr>
        <p:spPr>
          <a:xfrm>
            <a:off x="2874718" y="1315660"/>
            <a:ext cx="7146611" cy="725090"/>
          </a:xfrm>
          <a:custGeom>
            <a:avLst/>
            <a:gdLst>
              <a:gd name="connsiteX0" fmla="*/ 0 w 7146611"/>
              <a:gd name="connsiteY0" fmla="*/ 120851 h 725090"/>
              <a:gd name="connsiteX1" fmla="*/ 120851 w 7146611"/>
              <a:gd name="connsiteY1" fmla="*/ 0 h 725090"/>
              <a:gd name="connsiteX2" fmla="*/ 634571 w 7146611"/>
              <a:gd name="connsiteY2" fmla="*/ 0 h 725090"/>
              <a:gd name="connsiteX3" fmla="*/ 1191102 w 7146611"/>
              <a:gd name="connsiteY3" fmla="*/ 0 h 725090"/>
              <a:gd name="connsiteX4" fmla="*/ 1191102 w 7146611"/>
              <a:gd name="connsiteY4" fmla="*/ 0 h 725090"/>
              <a:gd name="connsiteX5" fmla="*/ 1733053 w 7146611"/>
              <a:gd name="connsiteY5" fmla="*/ 0 h 725090"/>
              <a:gd name="connsiteX6" fmla="*/ 2364337 w 7146611"/>
              <a:gd name="connsiteY6" fmla="*/ 0 h 725090"/>
              <a:gd name="connsiteX7" fmla="*/ 2977755 w 7146611"/>
              <a:gd name="connsiteY7" fmla="*/ 0 h 725090"/>
              <a:gd name="connsiteX8" fmla="*/ 3530982 w 7146611"/>
              <a:gd name="connsiteY8" fmla="*/ 0 h 725090"/>
              <a:gd name="connsiteX9" fmla="*/ 4165170 w 7146611"/>
              <a:gd name="connsiteY9" fmla="*/ 0 h 725090"/>
              <a:gd name="connsiteX10" fmla="*/ 4880317 w 7146611"/>
              <a:gd name="connsiteY10" fmla="*/ 0 h 725090"/>
              <a:gd name="connsiteX11" fmla="*/ 5474025 w 7146611"/>
              <a:gd name="connsiteY11" fmla="*/ 0 h 725090"/>
              <a:gd name="connsiteX12" fmla="*/ 6148692 w 7146611"/>
              <a:gd name="connsiteY12" fmla="*/ 0 h 725090"/>
              <a:gd name="connsiteX13" fmla="*/ 7025760 w 7146611"/>
              <a:gd name="connsiteY13" fmla="*/ 0 h 725090"/>
              <a:gd name="connsiteX14" fmla="*/ 7146611 w 7146611"/>
              <a:gd name="connsiteY14" fmla="*/ 120851 h 725090"/>
              <a:gd name="connsiteX15" fmla="*/ 7146611 w 7146611"/>
              <a:gd name="connsiteY15" fmla="*/ 120848 h 725090"/>
              <a:gd name="connsiteX16" fmla="*/ 7146611 w 7146611"/>
              <a:gd name="connsiteY16" fmla="*/ 120848 h 725090"/>
              <a:gd name="connsiteX17" fmla="*/ 7146611 w 7146611"/>
              <a:gd name="connsiteY17" fmla="*/ 302121 h 725090"/>
              <a:gd name="connsiteX18" fmla="*/ 7146611 w 7146611"/>
              <a:gd name="connsiteY18" fmla="*/ 604239 h 725090"/>
              <a:gd name="connsiteX19" fmla="*/ 7025760 w 7146611"/>
              <a:gd name="connsiteY19" fmla="*/ 725090 h 725090"/>
              <a:gd name="connsiteX20" fmla="*/ 6310612 w 7146611"/>
              <a:gd name="connsiteY20" fmla="*/ 725090 h 725090"/>
              <a:gd name="connsiteX21" fmla="*/ 5757385 w 7146611"/>
              <a:gd name="connsiteY21" fmla="*/ 725090 h 725090"/>
              <a:gd name="connsiteX22" fmla="*/ 5082718 w 7146611"/>
              <a:gd name="connsiteY22" fmla="*/ 725090 h 725090"/>
              <a:gd name="connsiteX23" fmla="*/ 4448530 w 7146611"/>
              <a:gd name="connsiteY23" fmla="*/ 725090 h 725090"/>
              <a:gd name="connsiteX24" fmla="*/ 3814343 w 7146611"/>
              <a:gd name="connsiteY24" fmla="*/ 725090 h 725090"/>
              <a:gd name="connsiteX25" fmla="*/ 2977755 w 7146611"/>
              <a:gd name="connsiteY25" fmla="*/ 725090 h 725090"/>
              <a:gd name="connsiteX26" fmla="*/ 2400071 w 7146611"/>
              <a:gd name="connsiteY26" fmla="*/ 725090 h 725090"/>
              <a:gd name="connsiteX27" fmla="*/ 1786653 w 7146611"/>
              <a:gd name="connsiteY27" fmla="*/ 725090 h 725090"/>
              <a:gd name="connsiteX28" fmla="*/ 1191102 w 7146611"/>
              <a:gd name="connsiteY28" fmla="*/ 725090 h 725090"/>
              <a:gd name="connsiteX29" fmla="*/ 1191102 w 7146611"/>
              <a:gd name="connsiteY29" fmla="*/ 725090 h 725090"/>
              <a:gd name="connsiteX30" fmla="*/ 688084 w 7146611"/>
              <a:gd name="connsiteY30" fmla="*/ 725090 h 725090"/>
              <a:gd name="connsiteX31" fmla="*/ 120851 w 7146611"/>
              <a:gd name="connsiteY31" fmla="*/ 725090 h 725090"/>
              <a:gd name="connsiteX32" fmla="*/ 0 w 7146611"/>
              <a:gd name="connsiteY32" fmla="*/ 604239 h 725090"/>
              <a:gd name="connsiteX33" fmla="*/ 0 w 7146611"/>
              <a:gd name="connsiteY33" fmla="*/ 302121 h 725090"/>
              <a:gd name="connsiteX34" fmla="*/ 0 w 7146611"/>
              <a:gd name="connsiteY34" fmla="*/ 358310 h 725090"/>
              <a:gd name="connsiteX35" fmla="*/ 0 w 7146611"/>
              <a:gd name="connsiteY35" fmla="*/ 120848 h 725090"/>
              <a:gd name="connsiteX36" fmla="*/ 0 w 7146611"/>
              <a:gd name="connsiteY36" fmla="*/ 120851 h 725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146611" h="725090" fill="none" extrusionOk="0">
                <a:moveTo>
                  <a:pt x="0" y="120851"/>
                </a:moveTo>
                <a:cubicBezTo>
                  <a:pt x="-1975" y="67787"/>
                  <a:pt x="58824" y="12457"/>
                  <a:pt x="120851" y="0"/>
                </a:cubicBezTo>
                <a:cubicBezTo>
                  <a:pt x="241332" y="-12744"/>
                  <a:pt x="463882" y="-1298"/>
                  <a:pt x="634571" y="0"/>
                </a:cubicBezTo>
                <a:cubicBezTo>
                  <a:pt x="805260" y="1298"/>
                  <a:pt x="1073367" y="16769"/>
                  <a:pt x="1191102" y="0"/>
                </a:cubicBezTo>
                <a:lnTo>
                  <a:pt x="1191102" y="0"/>
                </a:lnTo>
                <a:cubicBezTo>
                  <a:pt x="1403203" y="-19221"/>
                  <a:pt x="1471213" y="-15520"/>
                  <a:pt x="1733053" y="0"/>
                </a:cubicBezTo>
                <a:cubicBezTo>
                  <a:pt x="1994893" y="15520"/>
                  <a:pt x="2111847" y="-3226"/>
                  <a:pt x="2364337" y="0"/>
                </a:cubicBezTo>
                <a:cubicBezTo>
                  <a:pt x="2616827" y="3226"/>
                  <a:pt x="2847022" y="29757"/>
                  <a:pt x="2977755" y="0"/>
                </a:cubicBezTo>
                <a:cubicBezTo>
                  <a:pt x="3204200" y="24769"/>
                  <a:pt x="3321976" y="-15861"/>
                  <a:pt x="3530982" y="0"/>
                </a:cubicBezTo>
                <a:cubicBezTo>
                  <a:pt x="3739988" y="15861"/>
                  <a:pt x="3993671" y="10816"/>
                  <a:pt x="4165170" y="0"/>
                </a:cubicBezTo>
                <a:cubicBezTo>
                  <a:pt x="4336669" y="-10816"/>
                  <a:pt x="4537068" y="9945"/>
                  <a:pt x="4880317" y="0"/>
                </a:cubicBezTo>
                <a:cubicBezTo>
                  <a:pt x="5223566" y="-9945"/>
                  <a:pt x="5262471" y="9637"/>
                  <a:pt x="5474025" y="0"/>
                </a:cubicBezTo>
                <a:cubicBezTo>
                  <a:pt x="5685579" y="-9637"/>
                  <a:pt x="5900871" y="-9297"/>
                  <a:pt x="6148692" y="0"/>
                </a:cubicBezTo>
                <a:cubicBezTo>
                  <a:pt x="6396513" y="9297"/>
                  <a:pt x="6665699" y="40712"/>
                  <a:pt x="7025760" y="0"/>
                </a:cubicBezTo>
                <a:cubicBezTo>
                  <a:pt x="7099654" y="-11132"/>
                  <a:pt x="7150737" y="50860"/>
                  <a:pt x="7146611" y="120851"/>
                </a:cubicBezTo>
                <a:lnTo>
                  <a:pt x="7146611" y="120848"/>
                </a:lnTo>
                <a:lnTo>
                  <a:pt x="7146611" y="120848"/>
                </a:lnTo>
                <a:cubicBezTo>
                  <a:pt x="7137618" y="192119"/>
                  <a:pt x="7138903" y="239286"/>
                  <a:pt x="7146611" y="302121"/>
                </a:cubicBezTo>
                <a:cubicBezTo>
                  <a:pt x="7147033" y="414706"/>
                  <a:pt x="7140832" y="476669"/>
                  <a:pt x="7146611" y="604239"/>
                </a:cubicBezTo>
                <a:cubicBezTo>
                  <a:pt x="7157701" y="679913"/>
                  <a:pt x="7080792" y="728364"/>
                  <a:pt x="7025760" y="725090"/>
                </a:cubicBezTo>
                <a:cubicBezTo>
                  <a:pt x="6710727" y="758424"/>
                  <a:pt x="6498940" y="755155"/>
                  <a:pt x="6310612" y="725090"/>
                </a:cubicBezTo>
                <a:cubicBezTo>
                  <a:pt x="6122284" y="695025"/>
                  <a:pt x="6009383" y="739463"/>
                  <a:pt x="5757385" y="725090"/>
                </a:cubicBezTo>
                <a:cubicBezTo>
                  <a:pt x="5505387" y="710717"/>
                  <a:pt x="5308913" y="730285"/>
                  <a:pt x="5082718" y="725090"/>
                </a:cubicBezTo>
                <a:cubicBezTo>
                  <a:pt x="4856523" y="719895"/>
                  <a:pt x="4627292" y="742306"/>
                  <a:pt x="4448530" y="725090"/>
                </a:cubicBezTo>
                <a:cubicBezTo>
                  <a:pt x="4269768" y="707874"/>
                  <a:pt x="4054171" y="744145"/>
                  <a:pt x="3814343" y="725090"/>
                </a:cubicBezTo>
                <a:cubicBezTo>
                  <a:pt x="3574515" y="706035"/>
                  <a:pt x="3238596" y="711033"/>
                  <a:pt x="2977755" y="725090"/>
                </a:cubicBezTo>
                <a:cubicBezTo>
                  <a:pt x="2842117" y="732602"/>
                  <a:pt x="2612603" y="723876"/>
                  <a:pt x="2400071" y="725090"/>
                </a:cubicBezTo>
                <a:cubicBezTo>
                  <a:pt x="2187539" y="726304"/>
                  <a:pt x="2057087" y="755286"/>
                  <a:pt x="1786653" y="725090"/>
                </a:cubicBezTo>
                <a:cubicBezTo>
                  <a:pt x="1516219" y="694894"/>
                  <a:pt x="1482973" y="701644"/>
                  <a:pt x="1191102" y="725090"/>
                </a:cubicBezTo>
                <a:lnTo>
                  <a:pt x="1191102" y="725090"/>
                </a:lnTo>
                <a:cubicBezTo>
                  <a:pt x="1077684" y="704677"/>
                  <a:pt x="808158" y="728149"/>
                  <a:pt x="688084" y="725090"/>
                </a:cubicBezTo>
                <a:cubicBezTo>
                  <a:pt x="568010" y="722031"/>
                  <a:pt x="336062" y="730540"/>
                  <a:pt x="120851" y="725090"/>
                </a:cubicBezTo>
                <a:cubicBezTo>
                  <a:pt x="49745" y="718074"/>
                  <a:pt x="-6382" y="670557"/>
                  <a:pt x="0" y="604239"/>
                </a:cubicBezTo>
                <a:cubicBezTo>
                  <a:pt x="2433" y="491603"/>
                  <a:pt x="783" y="401948"/>
                  <a:pt x="0" y="302121"/>
                </a:cubicBezTo>
                <a:cubicBezTo>
                  <a:pt x="1050" y="329496"/>
                  <a:pt x="-1298" y="340451"/>
                  <a:pt x="0" y="358310"/>
                </a:cubicBezTo>
                <a:cubicBezTo>
                  <a:pt x="1729" y="295956"/>
                  <a:pt x="11752" y="220105"/>
                  <a:pt x="0" y="120848"/>
                </a:cubicBezTo>
                <a:lnTo>
                  <a:pt x="0" y="120851"/>
                </a:lnTo>
                <a:close/>
              </a:path>
              <a:path w="7146611" h="725090" stroke="0" extrusionOk="0">
                <a:moveTo>
                  <a:pt x="0" y="120851"/>
                </a:moveTo>
                <a:cubicBezTo>
                  <a:pt x="-6878" y="49864"/>
                  <a:pt x="52078" y="762"/>
                  <a:pt x="120851" y="0"/>
                </a:cubicBezTo>
                <a:cubicBezTo>
                  <a:pt x="287039" y="3323"/>
                  <a:pt x="520144" y="6223"/>
                  <a:pt x="677382" y="0"/>
                </a:cubicBezTo>
                <a:cubicBezTo>
                  <a:pt x="834620" y="-6223"/>
                  <a:pt x="1005387" y="-7114"/>
                  <a:pt x="1191102" y="0"/>
                </a:cubicBezTo>
                <a:lnTo>
                  <a:pt x="1191102" y="0"/>
                </a:lnTo>
                <a:cubicBezTo>
                  <a:pt x="1412255" y="-15901"/>
                  <a:pt x="1566473" y="10590"/>
                  <a:pt x="1750920" y="0"/>
                </a:cubicBezTo>
                <a:cubicBezTo>
                  <a:pt x="1935367" y="-10590"/>
                  <a:pt x="2246488" y="7205"/>
                  <a:pt x="2382204" y="0"/>
                </a:cubicBezTo>
                <a:cubicBezTo>
                  <a:pt x="2517920" y="-7205"/>
                  <a:pt x="2685602" y="-963"/>
                  <a:pt x="2977755" y="0"/>
                </a:cubicBezTo>
                <a:cubicBezTo>
                  <a:pt x="3206881" y="-12011"/>
                  <a:pt x="3525651" y="34978"/>
                  <a:pt x="3733383" y="0"/>
                </a:cubicBezTo>
                <a:cubicBezTo>
                  <a:pt x="3941115" y="-34978"/>
                  <a:pt x="4047625" y="7661"/>
                  <a:pt x="4327090" y="0"/>
                </a:cubicBezTo>
                <a:cubicBezTo>
                  <a:pt x="4606555" y="-7661"/>
                  <a:pt x="4630243" y="21006"/>
                  <a:pt x="4920797" y="0"/>
                </a:cubicBezTo>
                <a:cubicBezTo>
                  <a:pt x="5211351" y="-21006"/>
                  <a:pt x="5267501" y="-19708"/>
                  <a:pt x="5595465" y="0"/>
                </a:cubicBezTo>
                <a:cubicBezTo>
                  <a:pt x="5923429" y="19708"/>
                  <a:pt x="5997164" y="23566"/>
                  <a:pt x="6310612" y="0"/>
                </a:cubicBezTo>
                <a:cubicBezTo>
                  <a:pt x="6624060" y="-23566"/>
                  <a:pt x="6810625" y="3602"/>
                  <a:pt x="7025760" y="0"/>
                </a:cubicBezTo>
                <a:cubicBezTo>
                  <a:pt x="7078071" y="-3693"/>
                  <a:pt x="7151709" y="47778"/>
                  <a:pt x="7146611" y="120851"/>
                </a:cubicBezTo>
                <a:lnTo>
                  <a:pt x="7146611" y="120848"/>
                </a:lnTo>
                <a:lnTo>
                  <a:pt x="7146611" y="120848"/>
                </a:lnTo>
                <a:cubicBezTo>
                  <a:pt x="7140390" y="200299"/>
                  <a:pt x="7149025" y="211975"/>
                  <a:pt x="7146611" y="302121"/>
                </a:cubicBezTo>
                <a:cubicBezTo>
                  <a:pt x="7159775" y="408694"/>
                  <a:pt x="7155296" y="490778"/>
                  <a:pt x="7146611" y="604239"/>
                </a:cubicBezTo>
                <a:cubicBezTo>
                  <a:pt x="7143737" y="662336"/>
                  <a:pt x="7101956" y="723170"/>
                  <a:pt x="7025760" y="725090"/>
                </a:cubicBezTo>
                <a:cubicBezTo>
                  <a:pt x="6839507" y="713027"/>
                  <a:pt x="6643693" y="727377"/>
                  <a:pt x="6472533" y="725090"/>
                </a:cubicBezTo>
                <a:cubicBezTo>
                  <a:pt x="6301373" y="722803"/>
                  <a:pt x="5975477" y="721673"/>
                  <a:pt x="5716905" y="725090"/>
                </a:cubicBezTo>
                <a:cubicBezTo>
                  <a:pt x="5458333" y="728507"/>
                  <a:pt x="5193179" y="695961"/>
                  <a:pt x="5042238" y="725090"/>
                </a:cubicBezTo>
                <a:cubicBezTo>
                  <a:pt x="4891297" y="754219"/>
                  <a:pt x="4594705" y="697201"/>
                  <a:pt x="4448530" y="725090"/>
                </a:cubicBezTo>
                <a:cubicBezTo>
                  <a:pt x="4302355" y="752979"/>
                  <a:pt x="4096564" y="708103"/>
                  <a:pt x="3773863" y="725090"/>
                </a:cubicBezTo>
                <a:cubicBezTo>
                  <a:pt x="3451162" y="742077"/>
                  <a:pt x="3333595" y="715684"/>
                  <a:pt x="2977755" y="725090"/>
                </a:cubicBezTo>
                <a:cubicBezTo>
                  <a:pt x="2754987" y="748751"/>
                  <a:pt x="2606935" y="745120"/>
                  <a:pt x="2435804" y="725090"/>
                </a:cubicBezTo>
                <a:cubicBezTo>
                  <a:pt x="2264673" y="705060"/>
                  <a:pt x="1997575" y="703881"/>
                  <a:pt x="1822386" y="725090"/>
                </a:cubicBezTo>
                <a:cubicBezTo>
                  <a:pt x="1647197" y="746299"/>
                  <a:pt x="1353918" y="720690"/>
                  <a:pt x="1191102" y="725090"/>
                </a:cubicBezTo>
                <a:lnTo>
                  <a:pt x="1191102" y="725090"/>
                </a:lnTo>
                <a:cubicBezTo>
                  <a:pt x="1065288" y="748935"/>
                  <a:pt x="778486" y="728043"/>
                  <a:pt x="634571" y="725090"/>
                </a:cubicBezTo>
                <a:cubicBezTo>
                  <a:pt x="490656" y="722137"/>
                  <a:pt x="307765" y="724334"/>
                  <a:pt x="120851" y="725090"/>
                </a:cubicBezTo>
                <a:cubicBezTo>
                  <a:pt x="62091" y="719093"/>
                  <a:pt x="5977" y="660605"/>
                  <a:pt x="0" y="604239"/>
                </a:cubicBezTo>
                <a:cubicBezTo>
                  <a:pt x="1377" y="473540"/>
                  <a:pt x="14304" y="424961"/>
                  <a:pt x="0" y="302121"/>
                </a:cubicBezTo>
                <a:cubicBezTo>
                  <a:pt x="-613" y="318082"/>
                  <a:pt x="-177" y="345005"/>
                  <a:pt x="0" y="358310"/>
                </a:cubicBezTo>
                <a:cubicBezTo>
                  <a:pt x="-10929" y="247700"/>
                  <a:pt x="-6067" y="226793"/>
                  <a:pt x="0" y="120848"/>
                </a:cubicBezTo>
                <a:lnTo>
                  <a:pt x="0" y="120851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94000">
                <a:schemeClr val="accent6">
                  <a:lumMod val="20000"/>
                  <a:lumOff val="80000"/>
                </a:schemeClr>
              </a:gs>
              <a:gs pos="100000">
                <a:srgbClr val="C4F4C3"/>
              </a:gs>
            </a:gsLst>
            <a:lin ang="5400000" scaled="0"/>
            <a:tileRect/>
          </a:grad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4552"/>
                      <a:gd name="adj2" fmla="val -58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>
                <a:solidFill>
                  <a:schemeClr val="tx1"/>
                </a:solidFill>
              </a:rPr>
              <a:t>  </a:t>
            </a:r>
            <a:r>
              <a:rPr lang="en-US" sz="3000">
                <a:solidFill>
                  <a:schemeClr val="tx1"/>
                </a:solidFill>
              </a:rPr>
              <a:t> </a:t>
            </a:r>
            <a:r>
              <a:rPr lang="en-US" sz="3000" b="1">
                <a:solidFill>
                  <a:schemeClr val="tx1"/>
                </a:solidFill>
              </a:rPr>
              <a:t>refseq_representative_genomes</a:t>
            </a:r>
            <a:r>
              <a:rPr lang="en-US" sz="3000">
                <a:solidFill>
                  <a:schemeClr val="tx1"/>
                </a:solidFill>
              </a:rPr>
              <a:t>, human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8A9340-82ED-9748-977C-549BEA596AB7}"/>
              </a:ext>
            </a:extLst>
          </p:cNvPr>
          <p:cNvSpPr/>
          <p:nvPr/>
        </p:nvSpPr>
        <p:spPr>
          <a:xfrm>
            <a:off x="697400" y="6288059"/>
            <a:ext cx="2726284" cy="556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C85C287C-3D69-133E-1622-13B73FF6A2CB}"/>
              </a:ext>
            </a:extLst>
          </p:cNvPr>
          <p:cNvSpPr/>
          <p:nvPr/>
        </p:nvSpPr>
        <p:spPr>
          <a:xfrm>
            <a:off x="2874720" y="2582953"/>
            <a:ext cx="4452838" cy="725090"/>
          </a:xfrm>
          <a:custGeom>
            <a:avLst/>
            <a:gdLst>
              <a:gd name="connsiteX0" fmla="*/ 0 w 4452838"/>
              <a:gd name="connsiteY0" fmla="*/ 120851 h 725090"/>
              <a:gd name="connsiteX1" fmla="*/ 120851 w 4452838"/>
              <a:gd name="connsiteY1" fmla="*/ 0 h 725090"/>
              <a:gd name="connsiteX2" fmla="*/ 742140 w 4452838"/>
              <a:gd name="connsiteY2" fmla="*/ 0 h 725090"/>
              <a:gd name="connsiteX3" fmla="*/ 742140 w 4452838"/>
              <a:gd name="connsiteY3" fmla="*/ 0 h 725090"/>
              <a:gd name="connsiteX4" fmla="*/ 1276480 w 4452838"/>
              <a:gd name="connsiteY4" fmla="*/ 0 h 725090"/>
              <a:gd name="connsiteX5" fmla="*/ 1855349 w 4452838"/>
              <a:gd name="connsiteY5" fmla="*/ 0 h 725090"/>
              <a:gd name="connsiteX6" fmla="*/ 2524041 w 4452838"/>
              <a:gd name="connsiteY6" fmla="*/ 0 h 725090"/>
              <a:gd name="connsiteX7" fmla="*/ 3093668 w 4452838"/>
              <a:gd name="connsiteY7" fmla="*/ 0 h 725090"/>
              <a:gd name="connsiteX8" fmla="*/ 3638528 w 4452838"/>
              <a:gd name="connsiteY8" fmla="*/ 0 h 725090"/>
              <a:gd name="connsiteX9" fmla="*/ 4331987 w 4452838"/>
              <a:gd name="connsiteY9" fmla="*/ 0 h 725090"/>
              <a:gd name="connsiteX10" fmla="*/ 4452838 w 4452838"/>
              <a:gd name="connsiteY10" fmla="*/ 120851 h 725090"/>
              <a:gd name="connsiteX11" fmla="*/ 4452838 w 4452838"/>
              <a:gd name="connsiteY11" fmla="*/ 120848 h 725090"/>
              <a:gd name="connsiteX12" fmla="*/ 4452838 w 4452838"/>
              <a:gd name="connsiteY12" fmla="*/ 120848 h 725090"/>
              <a:gd name="connsiteX13" fmla="*/ 4452838 w 4452838"/>
              <a:gd name="connsiteY13" fmla="*/ 302121 h 725090"/>
              <a:gd name="connsiteX14" fmla="*/ 4452838 w 4452838"/>
              <a:gd name="connsiteY14" fmla="*/ 604239 h 725090"/>
              <a:gd name="connsiteX15" fmla="*/ 4331987 w 4452838"/>
              <a:gd name="connsiteY15" fmla="*/ 725090 h 725090"/>
              <a:gd name="connsiteX16" fmla="*/ 3688061 w 4452838"/>
              <a:gd name="connsiteY16" fmla="*/ 725090 h 725090"/>
              <a:gd name="connsiteX17" fmla="*/ 3068902 w 4452838"/>
              <a:gd name="connsiteY17" fmla="*/ 725090 h 725090"/>
              <a:gd name="connsiteX18" fmla="*/ 2474509 w 4452838"/>
              <a:gd name="connsiteY18" fmla="*/ 725090 h 725090"/>
              <a:gd name="connsiteX19" fmla="*/ 1855349 w 4452838"/>
              <a:gd name="connsiteY19" fmla="*/ 725090 h 725090"/>
              <a:gd name="connsiteX20" fmla="*/ 1298745 w 4452838"/>
              <a:gd name="connsiteY20" fmla="*/ 725090 h 725090"/>
              <a:gd name="connsiteX21" fmla="*/ 742140 w 4452838"/>
              <a:gd name="connsiteY21" fmla="*/ 725090 h 725090"/>
              <a:gd name="connsiteX22" fmla="*/ 742140 w 4452838"/>
              <a:gd name="connsiteY22" fmla="*/ 725090 h 725090"/>
              <a:gd name="connsiteX23" fmla="*/ 120851 w 4452838"/>
              <a:gd name="connsiteY23" fmla="*/ 725090 h 725090"/>
              <a:gd name="connsiteX24" fmla="*/ 0 w 4452838"/>
              <a:gd name="connsiteY24" fmla="*/ 604239 h 725090"/>
              <a:gd name="connsiteX25" fmla="*/ 0 w 4452838"/>
              <a:gd name="connsiteY25" fmla="*/ 302121 h 725090"/>
              <a:gd name="connsiteX26" fmla="*/ 0 w 4452838"/>
              <a:gd name="connsiteY26" fmla="*/ 358310 h 725090"/>
              <a:gd name="connsiteX27" fmla="*/ 0 w 4452838"/>
              <a:gd name="connsiteY27" fmla="*/ 120848 h 725090"/>
              <a:gd name="connsiteX28" fmla="*/ 0 w 4452838"/>
              <a:gd name="connsiteY28" fmla="*/ 120851 h 725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52838" h="725090" fill="none" extrusionOk="0">
                <a:moveTo>
                  <a:pt x="0" y="120851"/>
                </a:moveTo>
                <a:cubicBezTo>
                  <a:pt x="11768" y="63802"/>
                  <a:pt x="43381" y="-3674"/>
                  <a:pt x="120851" y="0"/>
                </a:cubicBezTo>
                <a:cubicBezTo>
                  <a:pt x="306811" y="13427"/>
                  <a:pt x="542750" y="-23406"/>
                  <a:pt x="742140" y="0"/>
                </a:cubicBezTo>
                <a:lnTo>
                  <a:pt x="742140" y="0"/>
                </a:lnTo>
                <a:cubicBezTo>
                  <a:pt x="945392" y="20939"/>
                  <a:pt x="1140654" y="-16015"/>
                  <a:pt x="1276480" y="0"/>
                </a:cubicBezTo>
                <a:cubicBezTo>
                  <a:pt x="1412306" y="16015"/>
                  <a:pt x="1692501" y="14209"/>
                  <a:pt x="1855349" y="0"/>
                </a:cubicBezTo>
                <a:cubicBezTo>
                  <a:pt x="2157133" y="-29896"/>
                  <a:pt x="2371713" y="-15054"/>
                  <a:pt x="2524041" y="0"/>
                </a:cubicBezTo>
                <a:cubicBezTo>
                  <a:pt x="2676369" y="15054"/>
                  <a:pt x="2829471" y="-26672"/>
                  <a:pt x="3093668" y="0"/>
                </a:cubicBezTo>
                <a:cubicBezTo>
                  <a:pt x="3357865" y="26672"/>
                  <a:pt x="3491199" y="-9393"/>
                  <a:pt x="3638528" y="0"/>
                </a:cubicBezTo>
                <a:cubicBezTo>
                  <a:pt x="3785857" y="9393"/>
                  <a:pt x="4158344" y="2432"/>
                  <a:pt x="4331987" y="0"/>
                </a:cubicBezTo>
                <a:cubicBezTo>
                  <a:pt x="4404541" y="14201"/>
                  <a:pt x="4455798" y="57035"/>
                  <a:pt x="4452838" y="120851"/>
                </a:cubicBezTo>
                <a:lnTo>
                  <a:pt x="4452838" y="120848"/>
                </a:lnTo>
                <a:lnTo>
                  <a:pt x="4452838" y="120848"/>
                </a:lnTo>
                <a:cubicBezTo>
                  <a:pt x="4461206" y="191738"/>
                  <a:pt x="4453868" y="212526"/>
                  <a:pt x="4452838" y="302121"/>
                </a:cubicBezTo>
                <a:cubicBezTo>
                  <a:pt x="4452159" y="390094"/>
                  <a:pt x="4461397" y="471915"/>
                  <a:pt x="4452838" y="604239"/>
                </a:cubicBezTo>
                <a:cubicBezTo>
                  <a:pt x="4448569" y="672967"/>
                  <a:pt x="4399352" y="734396"/>
                  <a:pt x="4331987" y="725090"/>
                </a:cubicBezTo>
                <a:cubicBezTo>
                  <a:pt x="4202485" y="707071"/>
                  <a:pt x="3955056" y="756434"/>
                  <a:pt x="3688061" y="725090"/>
                </a:cubicBezTo>
                <a:cubicBezTo>
                  <a:pt x="3421066" y="693746"/>
                  <a:pt x="3247099" y="725352"/>
                  <a:pt x="3068902" y="725090"/>
                </a:cubicBezTo>
                <a:cubicBezTo>
                  <a:pt x="2890705" y="724828"/>
                  <a:pt x="2658005" y="738771"/>
                  <a:pt x="2474509" y="725090"/>
                </a:cubicBezTo>
                <a:cubicBezTo>
                  <a:pt x="2291013" y="711409"/>
                  <a:pt x="2155123" y="719293"/>
                  <a:pt x="1855349" y="725090"/>
                </a:cubicBezTo>
                <a:cubicBezTo>
                  <a:pt x="1684535" y="745146"/>
                  <a:pt x="1564311" y="723143"/>
                  <a:pt x="1298745" y="725090"/>
                </a:cubicBezTo>
                <a:cubicBezTo>
                  <a:pt x="1033179" y="727037"/>
                  <a:pt x="1008371" y="743491"/>
                  <a:pt x="742140" y="725090"/>
                </a:cubicBezTo>
                <a:lnTo>
                  <a:pt x="742140" y="725090"/>
                </a:lnTo>
                <a:cubicBezTo>
                  <a:pt x="608897" y="695717"/>
                  <a:pt x="397180" y="700128"/>
                  <a:pt x="120851" y="725090"/>
                </a:cubicBezTo>
                <a:cubicBezTo>
                  <a:pt x="60043" y="737755"/>
                  <a:pt x="-546" y="673215"/>
                  <a:pt x="0" y="604239"/>
                </a:cubicBezTo>
                <a:cubicBezTo>
                  <a:pt x="12458" y="485708"/>
                  <a:pt x="-7616" y="383177"/>
                  <a:pt x="0" y="302121"/>
                </a:cubicBezTo>
                <a:cubicBezTo>
                  <a:pt x="-2004" y="325188"/>
                  <a:pt x="456" y="344727"/>
                  <a:pt x="0" y="358310"/>
                </a:cubicBezTo>
                <a:cubicBezTo>
                  <a:pt x="-952" y="284832"/>
                  <a:pt x="9911" y="178258"/>
                  <a:pt x="0" y="120848"/>
                </a:cubicBezTo>
                <a:lnTo>
                  <a:pt x="0" y="120851"/>
                </a:lnTo>
                <a:close/>
              </a:path>
              <a:path w="4452838" h="725090" stroke="0" extrusionOk="0">
                <a:moveTo>
                  <a:pt x="0" y="120851"/>
                </a:moveTo>
                <a:cubicBezTo>
                  <a:pt x="-6878" y="49864"/>
                  <a:pt x="52078" y="762"/>
                  <a:pt x="120851" y="0"/>
                </a:cubicBezTo>
                <a:cubicBezTo>
                  <a:pt x="292795" y="13679"/>
                  <a:pt x="525914" y="-5681"/>
                  <a:pt x="742140" y="0"/>
                </a:cubicBezTo>
                <a:lnTo>
                  <a:pt x="742140" y="0"/>
                </a:lnTo>
                <a:cubicBezTo>
                  <a:pt x="882276" y="-8154"/>
                  <a:pt x="1061347" y="25835"/>
                  <a:pt x="1287612" y="0"/>
                </a:cubicBezTo>
                <a:cubicBezTo>
                  <a:pt x="1513877" y="-25835"/>
                  <a:pt x="1697689" y="-7710"/>
                  <a:pt x="1855349" y="0"/>
                </a:cubicBezTo>
                <a:cubicBezTo>
                  <a:pt x="2185450" y="-11820"/>
                  <a:pt x="2277591" y="-4481"/>
                  <a:pt x="2524041" y="0"/>
                </a:cubicBezTo>
                <a:cubicBezTo>
                  <a:pt x="2770491" y="4481"/>
                  <a:pt x="2875702" y="15879"/>
                  <a:pt x="3143201" y="0"/>
                </a:cubicBezTo>
                <a:cubicBezTo>
                  <a:pt x="3410700" y="-15879"/>
                  <a:pt x="3482604" y="-12540"/>
                  <a:pt x="3762360" y="0"/>
                </a:cubicBezTo>
                <a:cubicBezTo>
                  <a:pt x="4042116" y="12540"/>
                  <a:pt x="4213410" y="-3795"/>
                  <a:pt x="4331987" y="0"/>
                </a:cubicBezTo>
                <a:cubicBezTo>
                  <a:pt x="4401022" y="15852"/>
                  <a:pt x="4442463" y="53514"/>
                  <a:pt x="4452838" y="120851"/>
                </a:cubicBezTo>
                <a:lnTo>
                  <a:pt x="4452838" y="120848"/>
                </a:lnTo>
                <a:lnTo>
                  <a:pt x="4452838" y="120848"/>
                </a:lnTo>
                <a:cubicBezTo>
                  <a:pt x="4449341" y="194688"/>
                  <a:pt x="4456819" y="254907"/>
                  <a:pt x="4452838" y="302121"/>
                </a:cubicBezTo>
                <a:cubicBezTo>
                  <a:pt x="4461419" y="432923"/>
                  <a:pt x="4462074" y="465656"/>
                  <a:pt x="4452838" y="604239"/>
                </a:cubicBezTo>
                <a:cubicBezTo>
                  <a:pt x="4457936" y="664654"/>
                  <a:pt x="4383964" y="719381"/>
                  <a:pt x="4331987" y="725090"/>
                </a:cubicBezTo>
                <a:cubicBezTo>
                  <a:pt x="4115787" y="750219"/>
                  <a:pt x="3965818" y="706682"/>
                  <a:pt x="3712828" y="725090"/>
                </a:cubicBezTo>
                <a:cubicBezTo>
                  <a:pt x="3459838" y="743498"/>
                  <a:pt x="3185744" y="736847"/>
                  <a:pt x="3044135" y="725090"/>
                </a:cubicBezTo>
                <a:cubicBezTo>
                  <a:pt x="2902526" y="713333"/>
                  <a:pt x="2586900" y="741627"/>
                  <a:pt x="2424976" y="725090"/>
                </a:cubicBezTo>
                <a:cubicBezTo>
                  <a:pt x="2263052" y="708553"/>
                  <a:pt x="2071807" y="720665"/>
                  <a:pt x="1855349" y="725090"/>
                </a:cubicBezTo>
                <a:cubicBezTo>
                  <a:pt x="1705752" y="728394"/>
                  <a:pt x="1441160" y="746545"/>
                  <a:pt x="1321009" y="725090"/>
                </a:cubicBezTo>
                <a:cubicBezTo>
                  <a:pt x="1200858" y="703635"/>
                  <a:pt x="907842" y="716958"/>
                  <a:pt x="742140" y="725090"/>
                </a:cubicBezTo>
                <a:lnTo>
                  <a:pt x="742140" y="725090"/>
                </a:lnTo>
                <a:cubicBezTo>
                  <a:pt x="481019" y="699274"/>
                  <a:pt x="348997" y="754014"/>
                  <a:pt x="120851" y="725090"/>
                </a:cubicBezTo>
                <a:cubicBezTo>
                  <a:pt x="54449" y="723137"/>
                  <a:pt x="-9430" y="670449"/>
                  <a:pt x="0" y="604239"/>
                </a:cubicBezTo>
                <a:cubicBezTo>
                  <a:pt x="960" y="461479"/>
                  <a:pt x="10680" y="370010"/>
                  <a:pt x="0" y="302121"/>
                </a:cubicBezTo>
                <a:cubicBezTo>
                  <a:pt x="2015" y="317342"/>
                  <a:pt x="409" y="339611"/>
                  <a:pt x="0" y="358310"/>
                </a:cubicBezTo>
                <a:cubicBezTo>
                  <a:pt x="-899" y="281449"/>
                  <a:pt x="6818" y="187886"/>
                  <a:pt x="0" y="120848"/>
                </a:cubicBezTo>
                <a:lnTo>
                  <a:pt x="0" y="120851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94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0"/>
            <a:tileRect/>
          </a:grad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4552"/>
                      <a:gd name="adj2" fmla="val -58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>
                <a:solidFill>
                  <a:schemeClr val="tx1"/>
                </a:solidFill>
              </a:rPr>
              <a:t>  </a:t>
            </a:r>
            <a:r>
              <a:rPr lang="en-US" sz="3000">
                <a:solidFill>
                  <a:schemeClr val="tx1"/>
                </a:solidFill>
              </a:rPr>
              <a:t> </a:t>
            </a:r>
            <a:r>
              <a:rPr lang="en-US" sz="3000" b="1">
                <a:solidFill>
                  <a:schemeClr val="tx1"/>
                </a:solidFill>
              </a:rPr>
              <a:t>Genome BLAST</a:t>
            </a:r>
            <a:r>
              <a:rPr lang="en-US" sz="3000">
                <a:solidFill>
                  <a:schemeClr val="tx1"/>
                </a:solidFill>
              </a:rPr>
              <a:t>, human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F9CADA02-B89D-CBE4-AD09-5D8867FDACF6}"/>
              </a:ext>
            </a:extLst>
          </p:cNvPr>
          <p:cNvSpPr/>
          <p:nvPr/>
        </p:nvSpPr>
        <p:spPr>
          <a:xfrm>
            <a:off x="2874718" y="4709148"/>
            <a:ext cx="6689411" cy="725090"/>
          </a:xfrm>
          <a:custGeom>
            <a:avLst/>
            <a:gdLst>
              <a:gd name="connsiteX0" fmla="*/ 0 w 6689411"/>
              <a:gd name="connsiteY0" fmla="*/ 120851 h 725090"/>
              <a:gd name="connsiteX1" fmla="*/ 120851 w 6689411"/>
              <a:gd name="connsiteY1" fmla="*/ 0 h 725090"/>
              <a:gd name="connsiteX2" fmla="*/ 597995 w 6689411"/>
              <a:gd name="connsiteY2" fmla="*/ 0 h 725090"/>
              <a:gd name="connsiteX3" fmla="*/ 1114902 w 6689411"/>
              <a:gd name="connsiteY3" fmla="*/ 0 h 725090"/>
              <a:gd name="connsiteX4" fmla="*/ 1114902 w 6689411"/>
              <a:gd name="connsiteY4" fmla="*/ 0 h 725090"/>
              <a:gd name="connsiteX5" fmla="*/ 1622182 w 6689411"/>
              <a:gd name="connsiteY5" fmla="*/ 0 h 725090"/>
              <a:gd name="connsiteX6" fmla="*/ 2213080 w 6689411"/>
              <a:gd name="connsiteY6" fmla="*/ 0 h 725090"/>
              <a:gd name="connsiteX7" fmla="*/ 2787255 w 6689411"/>
              <a:gd name="connsiteY7" fmla="*/ 0 h 725090"/>
              <a:gd name="connsiteX8" fmla="*/ 3304033 w 6689411"/>
              <a:gd name="connsiteY8" fmla="*/ 0 h 725090"/>
              <a:gd name="connsiteX9" fmla="*/ 3896438 w 6689411"/>
              <a:gd name="connsiteY9" fmla="*/ 0 h 725090"/>
              <a:gd name="connsiteX10" fmla="*/ 4564468 w 6689411"/>
              <a:gd name="connsiteY10" fmla="*/ 0 h 725090"/>
              <a:gd name="connsiteX11" fmla="*/ 5119060 w 6689411"/>
              <a:gd name="connsiteY11" fmla="*/ 0 h 725090"/>
              <a:gd name="connsiteX12" fmla="*/ 5749277 w 6689411"/>
              <a:gd name="connsiteY12" fmla="*/ 0 h 725090"/>
              <a:gd name="connsiteX13" fmla="*/ 6568560 w 6689411"/>
              <a:gd name="connsiteY13" fmla="*/ 0 h 725090"/>
              <a:gd name="connsiteX14" fmla="*/ 6689411 w 6689411"/>
              <a:gd name="connsiteY14" fmla="*/ 120851 h 725090"/>
              <a:gd name="connsiteX15" fmla="*/ 6689411 w 6689411"/>
              <a:gd name="connsiteY15" fmla="*/ 120848 h 725090"/>
              <a:gd name="connsiteX16" fmla="*/ 6689411 w 6689411"/>
              <a:gd name="connsiteY16" fmla="*/ 120848 h 725090"/>
              <a:gd name="connsiteX17" fmla="*/ 6689411 w 6689411"/>
              <a:gd name="connsiteY17" fmla="*/ 302121 h 725090"/>
              <a:gd name="connsiteX18" fmla="*/ 6689411 w 6689411"/>
              <a:gd name="connsiteY18" fmla="*/ 604239 h 725090"/>
              <a:gd name="connsiteX19" fmla="*/ 6568560 w 6689411"/>
              <a:gd name="connsiteY19" fmla="*/ 725090 h 725090"/>
              <a:gd name="connsiteX20" fmla="*/ 5900529 w 6689411"/>
              <a:gd name="connsiteY20" fmla="*/ 725090 h 725090"/>
              <a:gd name="connsiteX21" fmla="*/ 5383751 w 6689411"/>
              <a:gd name="connsiteY21" fmla="*/ 725090 h 725090"/>
              <a:gd name="connsiteX22" fmla="*/ 4753534 w 6689411"/>
              <a:gd name="connsiteY22" fmla="*/ 725090 h 725090"/>
              <a:gd name="connsiteX23" fmla="*/ 4161129 w 6689411"/>
              <a:gd name="connsiteY23" fmla="*/ 725090 h 725090"/>
              <a:gd name="connsiteX24" fmla="*/ 3568725 w 6689411"/>
              <a:gd name="connsiteY24" fmla="*/ 725090 h 725090"/>
              <a:gd name="connsiteX25" fmla="*/ 2787255 w 6689411"/>
              <a:gd name="connsiteY25" fmla="*/ 725090 h 725090"/>
              <a:gd name="connsiteX26" fmla="*/ 2246528 w 6689411"/>
              <a:gd name="connsiteY26" fmla="*/ 725090 h 725090"/>
              <a:gd name="connsiteX27" fmla="*/ 1672353 w 6689411"/>
              <a:gd name="connsiteY27" fmla="*/ 725090 h 725090"/>
              <a:gd name="connsiteX28" fmla="*/ 1114902 w 6689411"/>
              <a:gd name="connsiteY28" fmla="*/ 725090 h 725090"/>
              <a:gd name="connsiteX29" fmla="*/ 1114902 w 6689411"/>
              <a:gd name="connsiteY29" fmla="*/ 725090 h 725090"/>
              <a:gd name="connsiteX30" fmla="*/ 647698 w 6689411"/>
              <a:gd name="connsiteY30" fmla="*/ 725090 h 725090"/>
              <a:gd name="connsiteX31" fmla="*/ 120851 w 6689411"/>
              <a:gd name="connsiteY31" fmla="*/ 725090 h 725090"/>
              <a:gd name="connsiteX32" fmla="*/ 0 w 6689411"/>
              <a:gd name="connsiteY32" fmla="*/ 604239 h 725090"/>
              <a:gd name="connsiteX33" fmla="*/ 0 w 6689411"/>
              <a:gd name="connsiteY33" fmla="*/ 302121 h 725090"/>
              <a:gd name="connsiteX34" fmla="*/ 0 w 6689411"/>
              <a:gd name="connsiteY34" fmla="*/ 358310 h 725090"/>
              <a:gd name="connsiteX35" fmla="*/ 0 w 6689411"/>
              <a:gd name="connsiteY35" fmla="*/ 120848 h 725090"/>
              <a:gd name="connsiteX36" fmla="*/ 0 w 6689411"/>
              <a:gd name="connsiteY36" fmla="*/ 120851 h 725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689411" h="725090" fill="none" extrusionOk="0">
                <a:moveTo>
                  <a:pt x="0" y="120851"/>
                </a:moveTo>
                <a:cubicBezTo>
                  <a:pt x="-1975" y="67787"/>
                  <a:pt x="58824" y="12457"/>
                  <a:pt x="120851" y="0"/>
                </a:cubicBezTo>
                <a:cubicBezTo>
                  <a:pt x="247830" y="4406"/>
                  <a:pt x="424338" y="21231"/>
                  <a:pt x="597995" y="0"/>
                </a:cubicBezTo>
                <a:cubicBezTo>
                  <a:pt x="771652" y="-21231"/>
                  <a:pt x="892628" y="-8134"/>
                  <a:pt x="1114902" y="0"/>
                </a:cubicBezTo>
                <a:lnTo>
                  <a:pt x="1114902" y="0"/>
                </a:lnTo>
                <a:cubicBezTo>
                  <a:pt x="1345361" y="-8560"/>
                  <a:pt x="1412420" y="7153"/>
                  <a:pt x="1622182" y="0"/>
                </a:cubicBezTo>
                <a:cubicBezTo>
                  <a:pt x="1831944" y="-7153"/>
                  <a:pt x="1996320" y="-10378"/>
                  <a:pt x="2213080" y="0"/>
                </a:cubicBezTo>
                <a:cubicBezTo>
                  <a:pt x="2429840" y="10378"/>
                  <a:pt x="2653441" y="-27520"/>
                  <a:pt x="2787255" y="0"/>
                </a:cubicBezTo>
                <a:cubicBezTo>
                  <a:pt x="3023850" y="-4291"/>
                  <a:pt x="3065454" y="8398"/>
                  <a:pt x="3304033" y="0"/>
                </a:cubicBezTo>
                <a:cubicBezTo>
                  <a:pt x="3542612" y="-8398"/>
                  <a:pt x="3622516" y="23957"/>
                  <a:pt x="3896438" y="0"/>
                </a:cubicBezTo>
                <a:cubicBezTo>
                  <a:pt x="4170360" y="-23957"/>
                  <a:pt x="4397151" y="-24696"/>
                  <a:pt x="4564468" y="0"/>
                </a:cubicBezTo>
                <a:cubicBezTo>
                  <a:pt x="4731785" y="24696"/>
                  <a:pt x="4994149" y="-16532"/>
                  <a:pt x="5119060" y="0"/>
                </a:cubicBezTo>
                <a:cubicBezTo>
                  <a:pt x="5243971" y="16532"/>
                  <a:pt x="5596914" y="-2039"/>
                  <a:pt x="5749277" y="0"/>
                </a:cubicBezTo>
                <a:cubicBezTo>
                  <a:pt x="5901640" y="2039"/>
                  <a:pt x="6379585" y="9200"/>
                  <a:pt x="6568560" y="0"/>
                </a:cubicBezTo>
                <a:cubicBezTo>
                  <a:pt x="6642454" y="-11132"/>
                  <a:pt x="6693537" y="50860"/>
                  <a:pt x="6689411" y="120851"/>
                </a:cubicBezTo>
                <a:lnTo>
                  <a:pt x="6689411" y="120848"/>
                </a:lnTo>
                <a:lnTo>
                  <a:pt x="6689411" y="120848"/>
                </a:lnTo>
                <a:cubicBezTo>
                  <a:pt x="6680418" y="192119"/>
                  <a:pt x="6681703" y="239286"/>
                  <a:pt x="6689411" y="302121"/>
                </a:cubicBezTo>
                <a:cubicBezTo>
                  <a:pt x="6689833" y="414706"/>
                  <a:pt x="6683632" y="476669"/>
                  <a:pt x="6689411" y="604239"/>
                </a:cubicBezTo>
                <a:cubicBezTo>
                  <a:pt x="6700501" y="679913"/>
                  <a:pt x="6623592" y="728364"/>
                  <a:pt x="6568560" y="725090"/>
                </a:cubicBezTo>
                <a:cubicBezTo>
                  <a:pt x="6332094" y="747221"/>
                  <a:pt x="6227773" y="704456"/>
                  <a:pt x="5900529" y="725090"/>
                </a:cubicBezTo>
                <a:cubicBezTo>
                  <a:pt x="5573285" y="745724"/>
                  <a:pt x="5488337" y="704387"/>
                  <a:pt x="5383751" y="725090"/>
                </a:cubicBezTo>
                <a:cubicBezTo>
                  <a:pt x="5279165" y="745793"/>
                  <a:pt x="5052397" y="750706"/>
                  <a:pt x="4753534" y="725090"/>
                </a:cubicBezTo>
                <a:cubicBezTo>
                  <a:pt x="4454671" y="699474"/>
                  <a:pt x="4401503" y="699173"/>
                  <a:pt x="4161129" y="725090"/>
                </a:cubicBezTo>
                <a:cubicBezTo>
                  <a:pt x="3920756" y="751007"/>
                  <a:pt x="3826718" y="721638"/>
                  <a:pt x="3568725" y="725090"/>
                </a:cubicBezTo>
                <a:cubicBezTo>
                  <a:pt x="3310732" y="728542"/>
                  <a:pt x="3112256" y="710204"/>
                  <a:pt x="2787255" y="725090"/>
                </a:cubicBezTo>
                <a:cubicBezTo>
                  <a:pt x="2554477" y="718989"/>
                  <a:pt x="2397309" y="710273"/>
                  <a:pt x="2246528" y="725090"/>
                </a:cubicBezTo>
                <a:cubicBezTo>
                  <a:pt x="2095747" y="739907"/>
                  <a:pt x="1853378" y="712344"/>
                  <a:pt x="1672353" y="725090"/>
                </a:cubicBezTo>
                <a:cubicBezTo>
                  <a:pt x="1491328" y="737836"/>
                  <a:pt x="1241080" y="714395"/>
                  <a:pt x="1114902" y="725090"/>
                </a:cubicBezTo>
                <a:lnTo>
                  <a:pt x="1114902" y="725090"/>
                </a:lnTo>
                <a:cubicBezTo>
                  <a:pt x="947187" y="717037"/>
                  <a:pt x="770033" y="741510"/>
                  <a:pt x="647698" y="725090"/>
                </a:cubicBezTo>
                <a:cubicBezTo>
                  <a:pt x="525363" y="708670"/>
                  <a:pt x="343882" y="741661"/>
                  <a:pt x="120851" y="725090"/>
                </a:cubicBezTo>
                <a:cubicBezTo>
                  <a:pt x="49745" y="718074"/>
                  <a:pt x="-6382" y="670557"/>
                  <a:pt x="0" y="604239"/>
                </a:cubicBezTo>
                <a:cubicBezTo>
                  <a:pt x="2433" y="491603"/>
                  <a:pt x="783" y="401948"/>
                  <a:pt x="0" y="302121"/>
                </a:cubicBezTo>
                <a:cubicBezTo>
                  <a:pt x="1050" y="329496"/>
                  <a:pt x="-1298" y="340451"/>
                  <a:pt x="0" y="358310"/>
                </a:cubicBezTo>
                <a:cubicBezTo>
                  <a:pt x="1729" y="295956"/>
                  <a:pt x="11752" y="220105"/>
                  <a:pt x="0" y="120848"/>
                </a:cubicBezTo>
                <a:lnTo>
                  <a:pt x="0" y="120851"/>
                </a:lnTo>
                <a:close/>
              </a:path>
              <a:path w="6689411" h="725090" stroke="0" extrusionOk="0">
                <a:moveTo>
                  <a:pt x="0" y="120851"/>
                </a:moveTo>
                <a:cubicBezTo>
                  <a:pt x="-6878" y="49864"/>
                  <a:pt x="52078" y="762"/>
                  <a:pt x="120851" y="0"/>
                </a:cubicBezTo>
                <a:cubicBezTo>
                  <a:pt x="364926" y="-5518"/>
                  <a:pt x="529533" y="-23880"/>
                  <a:pt x="637758" y="0"/>
                </a:cubicBezTo>
                <a:cubicBezTo>
                  <a:pt x="745983" y="23880"/>
                  <a:pt x="885760" y="-12464"/>
                  <a:pt x="1114902" y="0"/>
                </a:cubicBezTo>
                <a:lnTo>
                  <a:pt x="1114902" y="0"/>
                </a:lnTo>
                <a:cubicBezTo>
                  <a:pt x="1219766" y="16717"/>
                  <a:pt x="1411731" y="-11838"/>
                  <a:pt x="1638906" y="0"/>
                </a:cubicBezTo>
                <a:cubicBezTo>
                  <a:pt x="1866081" y="11838"/>
                  <a:pt x="2072453" y="-19405"/>
                  <a:pt x="2229804" y="0"/>
                </a:cubicBezTo>
                <a:cubicBezTo>
                  <a:pt x="2387155" y="19405"/>
                  <a:pt x="2671568" y="6011"/>
                  <a:pt x="2787255" y="0"/>
                </a:cubicBezTo>
                <a:cubicBezTo>
                  <a:pt x="2974026" y="-25624"/>
                  <a:pt x="3233613" y="28790"/>
                  <a:pt x="3493099" y="0"/>
                </a:cubicBezTo>
                <a:cubicBezTo>
                  <a:pt x="3752585" y="-28790"/>
                  <a:pt x="3832511" y="169"/>
                  <a:pt x="4047690" y="0"/>
                </a:cubicBezTo>
                <a:cubicBezTo>
                  <a:pt x="4262869" y="-169"/>
                  <a:pt x="4458723" y="-26307"/>
                  <a:pt x="4602281" y="0"/>
                </a:cubicBezTo>
                <a:cubicBezTo>
                  <a:pt x="4745839" y="26307"/>
                  <a:pt x="4957002" y="25806"/>
                  <a:pt x="5232499" y="0"/>
                </a:cubicBezTo>
                <a:cubicBezTo>
                  <a:pt x="5507996" y="-25806"/>
                  <a:pt x="5757448" y="-20188"/>
                  <a:pt x="5900529" y="0"/>
                </a:cubicBezTo>
                <a:cubicBezTo>
                  <a:pt x="6043610" y="20188"/>
                  <a:pt x="6280200" y="-7974"/>
                  <a:pt x="6568560" y="0"/>
                </a:cubicBezTo>
                <a:cubicBezTo>
                  <a:pt x="6620871" y="-3693"/>
                  <a:pt x="6694509" y="47778"/>
                  <a:pt x="6689411" y="120851"/>
                </a:cubicBezTo>
                <a:lnTo>
                  <a:pt x="6689411" y="120848"/>
                </a:lnTo>
                <a:lnTo>
                  <a:pt x="6689411" y="120848"/>
                </a:lnTo>
                <a:cubicBezTo>
                  <a:pt x="6683190" y="200299"/>
                  <a:pt x="6691825" y="211975"/>
                  <a:pt x="6689411" y="302121"/>
                </a:cubicBezTo>
                <a:cubicBezTo>
                  <a:pt x="6702575" y="408694"/>
                  <a:pt x="6698096" y="490778"/>
                  <a:pt x="6689411" y="604239"/>
                </a:cubicBezTo>
                <a:cubicBezTo>
                  <a:pt x="6686537" y="662336"/>
                  <a:pt x="6644756" y="723170"/>
                  <a:pt x="6568560" y="725090"/>
                </a:cubicBezTo>
                <a:cubicBezTo>
                  <a:pt x="6464692" y="748687"/>
                  <a:pt x="6299716" y="743910"/>
                  <a:pt x="6051782" y="725090"/>
                </a:cubicBezTo>
                <a:cubicBezTo>
                  <a:pt x="5803848" y="706270"/>
                  <a:pt x="5593669" y="720571"/>
                  <a:pt x="5345938" y="725090"/>
                </a:cubicBezTo>
                <a:cubicBezTo>
                  <a:pt x="5098207" y="729609"/>
                  <a:pt x="5028318" y="735076"/>
                  <a:pt x="4715721" y="725090"/>
                </a:cubicBezTo>
                <a:cubicBezTo>
                  <a:pt x="4403124" y="715104"/>
                  <a:pt x="4337875" y="704907"/>
                  <a:pt x="4161129" y="725090"/>
                </a:cubicBezTo>
                <a:cubicBezTo>
                  <a:pt x="3984383" y="745273"/>
                  <a:pt x="3717592" y="735186"/>
                  <a:pt x="3530912" y="725090"/>
                </a:cubicBezTo>
                <a:cubicBezTo>
                  <a:pt x="3344232" y="714994"/>
                  <a:pt x="3055479" y="704901"/>
                  <a:pt x="2787255" y="725090"/>
                </a:cubicBezTo>
                <a:cubicBezTo>
                  <a:pt x="2606280" y="709884"/>
                  <a:pt x="2479426" y="741687"/>
                  <a:pt x="2279975" y="725090"/>
                </a:cubicBezTo>
                <a:cubicBezTo>
                  <a:pt x="2080524" y="708493"/>
                  <a:pt x="1847860" y="700435"/>
                  <a:pt x="1705800" y="725090"/>
                </a:cubicBezTo>
                <a:cubicBezTo>
                  <a:pt x="1563741" y="749745"/>
                  <a:pt x="1355363" y="712454"/>
                  <a:pt x="1114902" y="725090"/>
                </a:cubicBezTo>
                <a:lnTo>
                  <a:pt x="1114902" y="725090"/>
                </a:lnTo>
                <a:cubicBezTo>
                  <a:pt x="971673" y="713432"/>
                  <a:pt x="770840" y="737498"/>
                  <a:pt x="597995" y="725090"/>
                </a:cubicBezTo>
                <a:cubicBezTo>
                  <a:pt x="425150" y="712682"/>
                  <a:pt x="324216" y="742089"/>
                  <a:pt x="120851" y="725090"/>
                </a:cubicBezTo>
                <a:cubicBezTo>
                  <a:pt x="62091" y="719093"/>
                  <a:pt x="5977" y="660605"/>
                  <a:pt x="0" y="604239"/>
                </a:cubicBezTo>
                <a:cubicBezTo>
                  <a:pt x="1377" y="473540"/>
                  <a:pt x="14304" y="424961"/>
                  <a:pt x="0" y="302121"/>
                </a:cubicBezTo>
                <a:cubicBezTo>
                  <a:pt x="-613" y="318082"/>
                  <a:pt x="-177" y="345005"/>
                  <a:pt x="0" y="358310"/>
                </a:cubicBezTo>
                <a:cubicBezTo>
                  <a:pt x="-10929" y="247700"/>
                  <a:pt x="-6067" y="226793"/>
                  <a:pt x="0" y="120848"/>
                </a:cubicBezTo>
                <a:lnTo>
                  <a:pt x="0" y="120851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94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0"/>
            <a:tileRect/>
          </a:grad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4552"/>
                      <a:gd name="adj2" fmla="val -58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>
                <a:solidFill>
                  <a:schemeClr val="tx1"/>
                </a:solidFill>
              </a:rPr>
              <a:t>  </a:t>
            </a:r>
            <a:r>
              <a:rPr lang="en-US" sz="3000">
                <a:solidFill>
                  <a:schemeClr val="tx1"/>
                </a:solidFill>
              </a:rPr>
              <a:t> Search </a:t>
            </a:r>
            <a:r>
              <a:rPr lang="en-US" sz="3000" b="1">
                <a:solidFill>
                  <a:schemeClr val="tx1"/>
                </a:solidFill>
              </a:rPr>
              <a:t>Genome BLAST</a:t>
            </a:r>
            <a:r>
              <a:rPr lang="en-US" sz="3000">
                <a:solidFill>
                  <a:schemeClr val="tx1"/>
                </a:solidFill>
              </a:rPr>
              <a:t>, human, </a:t>
            </a:r>
            <a:r>
              <a:rPr lang="en-US" sz="3000" b="1">
                <a:solidFill>
                  <a:schemeClr val="tx1"/>
                </a:solidFill>
              </a:rPr>
              <a:t>blastn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45540249-6E0F-16C5-6DF1-7229ADB97557}"/>
              </a:ext>
            </a:extLst>
          </p:cNvPr>
          <p:cNvSpPr/>
          <p:nvPr/>
        </p:nvSpPr>
        <p:spPr>
          <a:xfrm>
            <a:off x="7599400" y="2260867"/>
            <a:ext cx="2211859" cy="1124788"/>
          </a:xfrm>
          <a:prstGeom prst="wedgeRoundRectCallout">
            <a:avLst>
              <a:gd name="adj1" fmla="val -3525"/>
              <a:gd name="adj2" fmla="val 291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Different</a:t>
            </a:r>
          </a:p>
          <a:p>
            <a:pPr algn="ctr"/>
            <a:r>
              <a:rPr lang="en-US" sz="2800"/>
              <a:t>databases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20A0FA01-5114-5D5B-AF6A-D5ABBC9D930F}"/>
              </a:ext>
            </a:extLst>
          </p:cNvPr>
          <p:cNvSpPr/>
          <p:nvPr/>
        </p:nvSpPr>
        <p:spPr>
          <a:xfrm>
            <a:off x="9811259" y="4685597"/>
            <a:ext cx="2103897" cy="1124788"/>
          </a:xfrm>
          <a:prstGeom prst="wedgeRoundRectCallout">
            <a:avLst>
              <a:gd name="adj1" fmla="val -3525"/>
              <a:gd name="adj2" fmla="val 291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Smaller</a:t>
            </a:r>
          </a:p>
          <a:p>
            <a:pPr algn="ctr"/>
            <a:r>
              <a:rPr lang="en-US" sz="2800"/>
              <a:t>word size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0F9F84-1BA8-50CD-B542-889284D23BA3}"/>
              </a:ext>
            </a:extLst>
          </p:cNvPr>
          <p:cNvSpPr txBox="1"/>
          <p:nvPr/>
        </p:nvSpPr>
        <p:spPr>
          <a:xfrm>
            <a:off x="697400" y="1353374"/>
            <a:ext cx="182851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>
                <a:solidFill>
                  <a:schemeClr val="tx1"/>
                </a:solidFill>
              </a:rPr>
              <a:t>Option #1:</a:t>
            </a:r>
            <a:endParaRPr lang="en-US" sz="3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07E7D7-6A1B-3DBD-8B75-1F2454A146FF}"/>
              </a:ext>
            </a:extLst>
          </p:cNvPr>
          <p:cNvSpPr txBox="1"/>
          <p:nvPr/>
        </p:nvSpPr>
        <p:spPr>
          <a:xfrm>
            <a:off x="694941" y="2749796"/>
            <a:ext cx="182851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>
                <a:solidFill>
                  <a:schemeClr val="tx1"/>
                </a:solidFill>
              </a:rPr>
              <a:t>Option #2:</a:t>
            </a:r>
            <a:endParaRPr lang="en-US" sz="3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D4EACE-E2C9-DD94-BA69-7E4E724F765C}"/>
              </a:ext>
            </a:extLst>
          </p:cNvPr>
          <p:cNvSpPr txBox="1"/>
          <p:nvPr/>
        </p:nvSpPr>
        <p:spPr>
          <a:xfrm>
            <a:off x="694941" y="4823633"/>
            <a:ext cx="182851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>
                <a:solidFill>
                  <a:schemeClr val="tx1"/>
                </a:solidFill>
              </a:rPr>
              <a:t>Option #3:</a:t>
            </a:r>
            <a:endParaRPr lang="en-US" sz="30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1A7C7F-0021-BB3F-6A63-FDEE8ACEB87A}"/>
              </a:ext>
            </a:extLst>
          </p:cNvPr>
          <p:cNvCxnSpPr/>
          <p:nvPr/>
        </p:nvCxnSpPr>
        <p:spPr>
          <a:xfrm>
            <a:off x="838199" y="3926544"/>
            <a:ext cx="10844606" cy="0"/>
          </a:xfrm>
          <a:prstGeom prst="line">
            <a:avLst/>
          </a:prstGeom>
          <a:ln w="22225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226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49570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Exercise #2,</a:t>
            </a:r>
            <a:r>
              <a:rPr lang="en-US" sz="3200" i="1"/>
              <a:t> </a:t>
            </a:r>
            <a:r>
              <a:rPr lang="en-US" sz="3200" u="sng"/>
              <a:t>Option 1</a:t>
            </a:r>
            <a:r>
              <a:rPr lang="en-US" sz="3200"/>
              <a:t> – </a:t>
            </a:r>
            <a:r>
              <a:rPr lang="en-US" sz="3200" i="1"/>
              <a:t>Setup, RefSeq Rep. Genomes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487674-7BE3-6E4E-A620-0E529D1829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502" y="838705"/>
            <a:ext cx="9738993" cy="6019295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B09A10F8-D5B1-044C-B514-ECC81C512051}"/>
              </a:ext>
            </a:extLst>
          </p:cNvPr>
          <p:cNvSpPr/>
          <p:nvPr/>
        </p:nvSpPr>
        <p:spPr>
          <a:xfrm>
            <a:off x="8578675" y="3149135"/>
            <a:ext cx="2074085" cy="1143000"/>
          </a:xfrm>
          <a:custGeom>
            <a:avLst/>
            <a:gdLst>
              <a:gd name="connsiteX0" fmla="*/ 0 w 2074085"/>
              <a:gd name="connsiteY0" fmla="*/ 190504 h 1143000"/>
              <a:gd name="connsiteX1" fmla="*/ 190504 w 2074085"/>
              <a:gd name="connsiteY1" fmla="*/ 0 h 1143000"/>
              <a:gd name="connsiteX2" fmla="*/ 345681 w 2074085"/>
              <a:gd name="connsiteY2" fmla="*/ 0 h 1143000"/>
              <a:gd name="connsiteX3" fmla="*/ 345681 w 2074085"/>
              <a:gd name="connsiteY3" fmla="*/ 0 h 1143000"/>
              <a:gd name="connsiteX4" fmla="*/ 864202 w 2074085"/>
              <a:gd name="connsiteY4" fmla="*/ 0 h 1143000"/>
              <a:gd name="connsiteX5" fmla="*/ 1394279 w 2074085"/>
              <a:gd name="connsiteY5" fmla="*/ 0 h 1143000"/>
              <a:gd name="connsiteX6" fmla="*/ 1883581 w 2074085"/>
              <a:gd name="connsiteY6" fmla="*/ 0 h 1143000"/>
              <a:gd name="connsiteX7" fmla="*/ 2074085 w 2074085"/>
              <a:gd name="connsiteY7" fmla="*/ 190504 h 1143000"/>
              <a:gd name="connsiteX8" fmla="*/ 2074085 w 2074085"/>
              <a:gd name="connsiteY8" fmla="*/ 190500 h 1143000"/>
              <a:gd name="connsiteX9" fmla="*/ 2074085 w 2074085"/>
              <a:gd name="connsiteY9" fmla="*/ 190500 h 1143000"/>
              <a:gd name="connsiteX10" fmla="*/ 2074085 w 2074085"/>
              <a:gd name="connsiteY10" fmla="*/ 476250 h 1143000"/>
              <a:gd name="connsiteX11" fmla="*/ 2074085 w 2074085"/>
              <a:gd name="connsiteY11" fmla="*/ 952496 h 1143000"/>
              <a:gd name="connsiteX12" fmla="*/ 1883581 w 2074085"/>
              <a:gd name="connsiteY12" fmla="*/ 1143000 h 1143000"/>
              <a:gd name="connsiteX13" fmla="*/ 1394279 w 2074085"/>
              <a:gd name="connsiteY13" fmla="*/ 1143000 h 1143000"/>
              <a:gd name="connsiteX14" fmla="*/ 864202 w 2074085"/>
              <a:gd name="connsiteY14" fmla="*/ 1143000 h 1143000"/>
              <a:gd name="connsiteX15" fmla="*/ 345681 w 2074085"/>
              <a:gd name="connsiteY15" fmla="*/ 1143000 h 1143000"/>
              <a:gd name="connsiteX16" fmla="*/ 345681 w 2074085"/>
              <a:gd name="connsiteY16" fmla="*/ 1143000 h 1143000"/>
              <a:gd name="connsiteX17" fmla="*/ 190504 w 2074085"/>
              <a:gd name="connsiteY17" fmla="*/ 1143000 h 1143000"/>
              <a:gd name="connsiteX18" fmla="*/ 0 w 2074085"/>
              <a:gd name="connsiteY18" fmla="*/ 952496 h 1143000"/>
              <a:gd name="connsiteX19" fmla="*/ 0 w 2074085"/>
              <a:gd name="connsiteY19" fmla="*/ 476250 h 1143000"/>
              <a:gd name="connsiteX20" fmla="*/ -659126 w 2074085"/>
              <a:gd name="connsiteY20" fmla="*/ 474824 h 1143000"/>
              <a:gd name="connsiteX21" fmla="*/ -1292404 w 2074085"/>
              <a:gd name="connsiteY21" fmla="*/ 473453 h 1143000"/>
              <a:gd name="connsiteX22" fmla="*/ -646202 w 2074085"/>
              <a:gd name="connsiteY22" fmla="*/ 331977 h 1143000"/>
              <a:gd name="connsiteX23" fmla="*/ 0 w 2074085"/>
              <a:gd name="connsiteY23" fmla="*/ 190500 h 1143000"/>
              <a:gd name="connsiteX24" fmla="*/ 0 w 2074085"/>
              <a:gd name="connsiteY24" fmla="*/ 190504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74085" h="1143000" fill="none" extrusionOk="0">
                <a:moveTo>
                  <a:pt x="0" y="190504"/>
                </a:moveTo>
                <a:cubicBezTo>
                  <a:pt x="4049" y="89670"/>
                  <a:pt x="92539" y="22924"/>
                  <a:pt x="190504" y="0"/>
                </a:cubicBezTo>
                <a:cubicBezTo>
                  <a:pt x="242345" y="-2249"/>
                  <a:pt x="287808" y="6551"/>
                  <a:pt x="345681" y="0"/>
                </a:cubicBezTo>
                <a:lnTo>
                  <a:pt x="345681" y="0"/>
                </a:lnTo>
                <a:cubicBezTo>
                  <a:pt x="532389" y="20238"/>
                  <a:pt x="669050" y="-7308"/>
                  <a:pt x="864202" y="0"/>
                </a:cubicBezTo>
                <a:cubicBezTo>
                  <a:pt x="976342" y="14018"/>
                  <a:pt x="1173055" y="7079"/>
                  <a:pt x="1394279" y="0"/>
                </a:cubicBezTo>
                <a:cubicBezTo>
                  <a:pt x="1615503" y="-7079"/>
                  <a:pt x="1689071" y="-3708"/>
                  <a:pt x="1883581" y="0"/>
                </a:cubicBezTo>
                <a:cubicBezTo>
                  <a:pt x="1994572" y="5359"/>
                  <a:pt x="2081511" y="80852"/>
                  <a:pt x="2074085" y="190504"/>
                </a:cubicBezTo>
                <a:lnTo>
                  <a:pt x="2074085" y="190500"/>
                </a:lnTo>
                <a:lnTo>
                  <a:pt x="2074085" y="190500"/>
                </a:lnTo>
                <a:cubicBezTo>
                  <a:pt x="2070519" y="283523"/>
                  <a:pt x="2070242" y="391716"/>
                  <a:pt x="2074085" y="476250"/>
                </a:cubicBezTo>
                <a:cubicBezTo>
                  <a:pt x="2056805" y="653526"/>
                  <a:pt x="2061394" y="791451"/>
                  <a:pt x="2074085" y="952496"/>
                </a:cubicBezTo>
                <a:cubicBezTo>
                  <a:pt x="2070790" y="1080531"/>
                  <a:pt x="1997363" y="1165631"/>
                  <a:pt x="1883581" y="1143000"/>
                </a:cubicBezTo>
                <a:cubicBezTo>
                  <a:pt x="1651956" y="1150495"/>
                  <a:pt x="1612006" y="1148409"/>
                  <a:pt x="1394279" y="1143000"/>
                </a:cubicBezTo>
                <a:cubicBezTo>
                  <a:pt x="1176552" y="1137591"/>
                  <a:pt x="1014757" y="1162774"/>
                  <a:pt x="864202" y="1143000"/>
                </a:cubicBezTo>
                <a:cubicBezTo>
                  <a:pt x="644085" y="1148632"/>
                  <a:pt x="454477" y="1126080"/>
                  <a:pt x="345681" y="1143000"/>
                </a:cubicBezTo>
                <a:lnTo>
                  <a:pt x="345681" y="1143000"/>
                </a:lnTo>
                <a:cubicBezTo>
                  <a:pt x="285024" y="1143037"/>
                  <a:pt x="228034" y="1144009"/>
                  <a:pt x="190504" y="1143000"/>
                </a:cubicBezTo>
                <a:cubicBezTo>
                  <a:pt x="88577" y="1154533"/>
                  <a:pt x="17848" y="1065222"/>
                  <a:pt x="0" y="952496"/>
                </a:cubicBezTo>
                <a:cubicBezTo>
                  <a:pt x="-400" y="794489"/>
                  <a:pt x="22718" y="629561"/>
                  <a:pt x="0" y="476250"/>
                </a:cubicBezTo>
                <a:cubicBezTo>
                  <a:pt x="-153732" y="450657"/>
                  <a:pt x="-444028" y="496066"/>
                  <a:pt x="-659126" y="474824"/>
                </a:cubicBezTo>
                <a:cubicBezTo>
                  <a:pt x="-874224" y="453582"/>
                  <a:pt x="-978073" y="499365"/>
                  <a:pt x="-1292404" y="473453"/>
                </a:cubicBezTo>
                <a:cubicBezTo>
                  <a:pt x="-999117" y="429266"/>
                  <a:pt x="-967229" y="399241"/>
                  <a:pt x="-646202" y="331977"/>
                </a:cubicBezTo>
                <a:cubicBezTo>
                  <a:pt x="-325175" y="264713"/>
                  <a:pt x="-136906" y="238883"/>
                  <a:pt x="0" y="190500"/>
                </a:cubicBezTo>
                <a:lnTo>
                  <a:pt x="0" y="190504"/>
                </a:lnTo>
                <a:close/>
              </a:path>
              <a:path w="2074085" h="1143000" stroke="0" extrusionOk="0">
                <a:moveTo>
                  <a:pt x="0" y="190504"/>
                </a:moveTo>
                <a:cubicBezTo>
                  <a:pt x="-6920" y="81023"/>
                  <a:pt x="68382" y="6347"/>
                  <a:pt x="190504" y="0"/>
                </a:cubicBezTo>
                <a:cubicBezTo>
                  <a:pt x="221603" y="4287"/>
                  <a:pt x="286557" y="-4808"/>
                  <a:pt x="345681" y="0"/>
                </a:cubicBezTo>
                <a:lnTo>
                  <a:pt x="345681" y="0"/>
                </a:lnTo>
                <a:cubicBezTo>
                  <a:pt x="527291" y="12083"/>
                  <a:pt x="649621" y="-17646"/>
                  <a:pt x="864202" y="0"/>
                </a:cubicBezTo>
                <a:cubicBezTo>
                  <a:pt x="965384" y="16091"/>
                  <a:pt x="1133581" y="5776"/>
                  <a:pt x="1363698" y="0"/>
                </a:cubicBezTo>
                <a:cubicBezTo>
                  <a:pt x="1593815" y="-5776"/>
                  <a:pt x="1756494" y="-13976"/>
                  <a:pt x="1883581" y="0"/>
                </a:cubicBezTo>
                <a:cubicBezTo>
                  <a:pt x="1975829" y="12206"/>
                  <a:pt x="2072369" y="68924"/>
                  <a:pt x="2074085" y="190504"/>
                </a:cubicBezTo>
                <a:lnTo>
                  <a:pt x="2074085" y="190500"/>
                </a:lnTo>
                <a:lnTo>
                  <a:pt x="2074085" y="190500"/>
                </a:lnTo>
                <a:cubicBezTo>
                  <a:pt x="2073060" y="327725"/>
                  <a:pt x="2076223" y="355130"/>
                  <a:pt x="2074085" y="476250"/>
                </a:cubicBezTo>
                <a:cubicBezTo>
                  <a:pt x="2077148" y="644455"/>
                  <a:pt x="2086956" y="831874"/>
                  <a:pt x="2074085" y="952496"/>
                </a:cubicBezTo>
                <a:cubicBezTo>
                  <a:pt x="2078079" y="1063653"/>
                  <a:pt x="1989513" y="1150455"/>
                  <a:pt x="1883581" y="1143000"/>
                </a:cubicBezTo>
                <a:cubicBezTo>
                  <a:pt x="1756273" y="1123584"/>
                  <a:pt x="1616614" y="1138746"/>
                  <a:pt x="1404473" y="1143000"/>
                </a:cubicBezTo>
                <a:cubicBezTo>
                  <a:pt x="1192332" y="1147254"/>
                  <a:pt x="1051225" y="1150703"/>
                  <a:pt x="864202" y="1143000"/>
                </a:cubicBezTo>
                <a:cubicBezTo>
                  <a:pt x="714681" y="1125046"/>
                  <a:pt x="478307" y="1156867"/>
                  <a:pt x="345681" y="1143000"/>
                </a:cubicBezTo>
                <a:lnTo>
                  <a:pt x="345681" y="1143000"/>
                </a:lnTo>
                <a:cubicBezTo>
                  <a:pt x="302127" y="1146173"/>
                  <a:pt x="229086" y="1142811"/>
                  <a:pt x="190504" y="1143000"/>
                </a:cubicBezTo>
                <a:cubicBezTo>
                  <a:pt x="80978" y="1145519"/>
                  <a:pt x="-4682" y="1066079"/>
                  <a:pt x="0" y="952496"/>
                </a:cubicBezTo>
                <a:cubicBezTo>
                  <a:pt x="17164" y="841333"/>
                  <a:pt x="16737" y="687728"/>
                  <a:pt x="0" y="476250"/>
                </a:cubicBezTo>
                <a:cubicBezTo>
                  <a:pt x="-258777" y="483487"/>
                  <a:pt x="-400930" y="455383"/>
                  <a:pt x="-659126" y="474824"/>
                </a:cubicBezTo>
                <a:cubicBezTo>
                  <a:pt x="-917322" y="494264"/>
                  <a:pt x="-1011338" y="476073"/>
                  <a:pt x="-1292404" y="473453"/>
                </a:cubicBezTo>
                <a:cubicBezTo>
                  <a:pt x="-982690" y="379462"/>
                  <a:pt x="-875864" y="388681"/>
                  <a:pt x="-646202" y="331977"/>
                </a:cubicBezTo>
                <a:cubicBezTo>
                  <a:pt x="-416540" y="275272"/>
                  <a:pt x="-160937" y="227090"/>
                  <a:pt x="0" y="190500"/>
                </a:cubicBezTo>
                <a:lnTo>
                  <a:pt x="0" y="190504"/>
                </a:ln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12312"/>
                      <a:gd name="adj2" fmla="val -857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RefSeq rep.</a:t>
            </a:r>
          </a:p>
          <a:p>
            <a:r>
              <a:rPr lang="en-US" sz="3000" dirty="0">
                <a:solidFill>
                  <a:schemeClr val="tx1"/>
                </a:solidFill>
              </a:rPr>
              <a:t>genomes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676BD7D5-3F83-0B42-8CB1-7C188AB022A7}"/>
              </a:ext>
            </a:extLst>
          </p:cNvPr>
          <p:cNvSpPr/>
          <p:nvPr/>
        </p:nvSpPr>
        <p:spPr>
          <a:xfrm>
            <a:off x="5580175" y="4292135"/>
            <a:ext cx="2346960" cy="612371"/>
          </a:xfrm>
          <a:custGeom>
            <a:avLst/>
            <a:gdLst>
              <a:gd name="connsiteX0" fmla="*/ 0 w 2346960"/>
              <a:gd name="connsiteY0" fmla="*/ 102064 h 612371"/>
              <a:gd name="connsiteX1" fmla="*/ 102064 w 2346960"/>
              <a:gd name="connsiteY1" fmla="*/ 0 h 612371"/>
              <a:gd name="connsiteX2" fmla="*/ 391160 w 2346960"/>
              <a:gd name="connsiteY2" fmla="*/ 0 h 612371"/>
              <a:gd name="connsiteX3" fmla="*/ 391160 w 2346960"/>
              <a:gd name="connsiteY3" fmla="*/ 0 h 612371"/>
              <a:gd name="connsiteX4" fmla="*/ 977900 w 2346960"/>
              <a:gd name="connsiteY4" fmla="*/ 0 h 612371"/>
              <a:gd name="connsiteX5" fmla="*/ 1636738 w 2346960"/>
              <a:gd name="connsiteY5" fmla="*/ 0 h 612371"/>
              <a:gd name="connsiteX6" fmla="*/ 2244896 w 2346960"/>
              <a:gd name="connsiteY6" fmla="*/ 0 h 612371"/>
              <a:gd name="connsiteX7" fmla="*/ 2346960 w 2346960"/>
              <a:gd name="connsiteY7" fmla="*/ 102064 h 612371"/>
              <a:gd name="connsiteX8" fmla="*/ 2346960 w 2346960"/>
              <a:gd name="connsiteY8" fmla="*/ 102062 h 612371"/>
              <a:gd name="connsiteX9" fmla="*/ 2346960 w 2346960"/>
              <a:gd name="connsiteY9" fmla="*/ 102062 h 612371"/>
              <a:gd name="connsiteX10" fmla="*/ 2346960 w 2346960"/>
              <a:gd name="connsiteY10" fmla="*/ 255155 h 612371"/>
              <a:gd name="connsiteX11" fmla="*/ 2346960 w 2346960"/>
              <a:gd name="connsiteY11" fmla="*/ 510307 h 612371"/>
              <a:gd name="connsiteX12" fmla="*/ 2244896 w 2346960"/>
              <a:gd name="connsiteY12" fmla="*/ 612371 h 612371"/>
              <a:gd name="connsiteX13" fmla="*/ 1636738 w 2346960"/>
              <a:gd name="connsiteY13" fmla="*/ 612371 h 612371"/>
              <a:gd name="connsiteX14" fmla="*/ 977900 w 2346960"/>
              <a:gd name="connsiteY14" fmla="*/ 612371 h 612371"/>
              <a:gd name="connsiteX15" fmla="*/ 391160 w 2346960"/>
              <a:gd name="connsiteY15" fmla="*/ 612371 h 612371"/>
              <a:gd name="connsiteX16" fmla="*/ 391160 w 2346960"/>
              <a:gd name="connsiteY16" fmla="*/ 612371 h 612371"/>
              <a:gd name="connsiteX17" fmla="*/ 102064 w 2346960"/>
              <a:gd name="connsiteY17" fmla="*/ 612371 h 612371"/>
              <a:gd name="connsiteX18" fmla="*/ 0 w 2346960"/>
              <a:gd name="connsiteY18" fmla="*/ 510307 h 612371"/>
              <a:gd name="connsiteX19" fmla="*/ 0 w 2346960"/>
              <a:gd name="connsiteY19" fmla="*/ 255155 h 612371"/>
              <a:gd name="connsiteX20" fmla="*/ -555193 w 2346960"/>
              <a:gd name="connsiteY20" fmla="*/ -16669 h 612371"/>
              <a:gd name="connsiteX21" fmla="*/ -1088614 w 2346960"/>
              <a:gd name="connsiteY21" fmla="*/ -277833 h 612371"/>
              <a:gd name="connsiteX22" fmla="*/ -544307 w 2346960"/>
              <a:gd name="connsiteY22" fmla="*/ -87886 h 612371"/>
              <a:gd name="connsiteX23" fmla="*/ 0 w 2346960"/>
              <a:gd name="connsiteY23" fmla="*/ 102062 h 612371"/>
              <a:gd name="connsiteX24" fmla="*/ 0 w 2346960"/>
              <a:gd name="connsiteY24" fmla="*/ 102064 h 61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46960" h="612371" fill="none" extrusionOk="0">
                <a:moveTo>
                  <a:pt x="0" y="102064"/>
                </a:moveTo>
                <a:cubicBezTo>
                  <a:pt x="9351" y="55806"/>
                  <a:pt x="47527" y="5792"/>
                  <a:pt x="102064" y="0"/>
                </a:cubicBezTo>
                <a:cubicBezTo>
                  <a:pt x="216669" y="-10598"/>
                  <a:pt x="299200" y="5812"/>
                  <a:pt x="391160" y="0"/>
                </a:cubicBezTo>
                <a:lnTo>
                  <a:pt x="391160" y="0"/>
                </a:lnTo>
                <a:cubicBezTo>
                  <a:pt x="544562" y="-26551"/>
                  <a:pt x="709196" y="-27125"/>
                  <a:pt x="977900" y="0"/>
                </a:cubicBezTo>
                <a:cubicBezTo>
                  <a:pt x="1305655" y="-30010"/>
                  <a:pt x="1501773" y="-2183"/>
                  <a:pt x="1636738" y="0"/>
                </a:cubicBezTo>
                <a:cubicBezTo>
                  <a:pt x="1771703" y="2183"/>
                  <a:pt x="2045193" y="6800"/>
                  <a:pt x="2244896" y="0"/>
                </a:cubicBezTo>
                <a:cubicBezTo>
                  <a:pt x="2311236" y="9247"/>
                  <a:pt x="2358778" y="38630"/>
                  <a:pt x="2346960" y="102064"/>
                </a:cubicBezTo>
                <a:lnTo>
                  <a:pt x="2346960" y="102062"/>
                </a:lnTo>
                <a:lnTo>
                  <a:pt x="2346960" y="102062"/>
                </a:lnTo>
                <a:cubicBezTo>
                  <a:pt x="2352387" y="143103"/>
                  <a:pt x="2341810" y="185568"/>
                  <a:pt x="2346960" y="255155"/>
                </a:cubicBezTo>
                <a:cubicBezTo>
                  <a:pt x="2356278" y="310715"/>
                  <a:pt x="2351622" y="455814"/>
                  <a:pt x="2346960" y="510307"/>
                </a:cubicBezTo>
                <a:cubicBezTo>
                  <a:pt x="2345063" y="579814"/>
                  <a:pt x="2302534" y="615725"/>
                  <a:pt x="2244896" y="612371"/>
                </a:cubicBezTo>
                <a:cubicBezTo>
                  <a:pt x="1998867" y="600213"/>
                  <a:pt x="1934897" y="630028"/>
                  <a:pt x="1636738" y="612371"/>
                </a:cubicBezTo>
                <a:cubicBezTo>
                  <a:pt x="1338579" y="594714"/>
                  <a:pt x="1306834" y="633878"/>
                  <a:pt x="977900" y="612371"/>
                </a:cubicBezTo>
                <a:cubicBezTo>
                  <a:pt x="695600" y="609986"/>
                  <a:pt x="571671" y="635421"/>
                  <a:pt x="391160" y="612371"/>
                </a:cubicBezTo>
                <a:lnTo>
                  <a:pt x="391160" y="612371"/>
                </a:lnTo>
                <a:cubicBezTo>
                  <a:pt x="250165" y="611889"/>
                  <a:pt x="203467" y="614024"/>
                  <a:pt x="102064" y="612371"/>
                </a:cubicBezTo>
                <a:cubicBezTo>
                  <a:pt x="48916" y="623676"/>
                  <a:pt x="3048" y="567958"/>
                  <a:pt x="0" y="510307"/>
                </a:cubicBezTo>
                <a:cubicBezTo>
                  <a:pt x="1321" y="443565"/>
                  <a:pt x="-3277" y="323669"/>
                  <a:pt x="0" y="255155"/>
                </a:cubicBezTo>
                <a:cubicBezTo>
                  <a:pt x="-172466" y="170442"/>
                  <a:pt x="-307537" y="129029"/>
                  <a:pt x="-555193" y="-16669"/>
                </a:cubicBezTo>
                <a:cubicBezTo>
                  <a:pt x="-802849" y="-162367"/>
                  <a:pt x="-820117" y="-153863"/>
                  <a:pt x="-1088614" y="-277833"/>
                </a:cubicBezTo>
                <a:cubicBezTo>
                  <a:pt x="-941277" y="-204956"/>
                  <a:pt x="-709799" y="-160507"/>
                  <a:pt x="-544307" y="-87886"/>
                </a:cubicBezTo>
                <a:cubicBezTo>
                  <a:pt x="-378815" y="-15264"/>
                  <a:pt x="-181952" y="49278"/>
                  <a:pt x="0" y="102062"/>
                </a:cubicBezTo>
                <a:lnTo>
                  <a:pt x="0" y="102064"/>
                </a:lnTo>
                <a:close/>
              </a:path>
              <a:path w="2346960" h="612371" stroke="0" extrusionOk="0">
                <a:moveTo>
                  <a:pt x="0" y="102064"/>
                </a:moveTo>
                <a:cubicBezTo>
                  <a:pt x="-10557" y="39184"/>
                  <a:pt x="35330" y="3890"/>
                  <a:pt x="102064" y="0"/>
                </a:cubicBezTo>
                <a:cubicBezTo>
                  <a:pt x="216430" y="7086"/>
                  <a:pt x="256252" y="1930"/>
                  <a:pt x="391160" y="0"/>
                </a:cubicBezTo>
                <a:lnTo>
                  <a:pt x="391160" y="0"/>
                </a:lnTo>
                <a:cubicBezTo>
                  <a:pt x="513328" y="-4675"/>
                  <a:pt x="723943" y="-18192"/>
                  <a:pt x="977900" y="0"/>
                </a:cubicBezTo>
                <a:cubicBezTo>
                  <a:pt x="1274125" y="-4615"/>
                  <a:pt x="1458563" y="-4595"/>
                  <a:pt x="1598728" y="0"/>
                </a:cubicBezTo>
                <a:cubicBezTo>
                  <a:pt x="1738893" y="4595"/>
                  <a:pt x="1960080" y="24473"/>
                  <a:pt x="2244896" y="0"/>
                </a:cubicBezTo>
                <a:cubicBezTo>
                  <a:pt x="2291061" y="9606"/>
                  <a:pt x="2346401" y="40364"/>
                  <a:pt x="2346960" y="102064"/>
                </a:cubicBezTo>
                <a:lnTo>
                  <a:pt x="2346960" y="102062"/>
                </a:lnTo>
                <a:lnTo>
                  <a:pt x="2346960" y="102062"/>
                </a:lnTo>
                <a:cubicBezTo>
                  <a:pt x="2339937" y="136743"/>
                  <a:pt x="2354550" y="208250"/>
                  <a:pt x="2346960" y="255155"/>
                </a:cubicBezTo>
                <a:cubicBezTo>
                  <a:pt x="2351947" y="361747"/>
                  <a:pt x="2341684" y="405030"/>
                  <a:pt x="2346960" y="510307"/>
                </a:cubicBezTo>
                <a:cubicBezTo>
                  <a:pt x="2354265" y="577550"/>
                  <a:pt x="2301963" y="619606"/>
                  <a:pt x="2244896" y="612371"/>
                </a:cubicBezTo>
                <a:cubicBezTo>
                  <a:pt x="1949341" y="606124"/>
                  <a:pt x="1867302" y="622378"/>
                  <a:pt x="1649408" y="612371"/>
                </a:cubicBezTo>
                <a:cubicBezTo>
                  <a:pt x="1431514" y="602364"/>
                  <a:pt x="1156730" y="641833"/>
                  <a:pt x="977900" y="612371"/>
                </a:cubicBezTo>
                <a:cubicBezTo>
                  <a:pt x="806259" y="622773"/>
                  <a:pt x="647600" y="611278"/>
                  <a:pt x="391160" y="612371"/>
                </a:cubicBezTo>
                <a:lnTo>
                  <a:pt x="391160" y="612371"/>
                </a:lnTo>
                <a:cubicBezTo>
                  <a:pt x="256275" y="608040"/>
                  <a:pt x="184797" y="613156"/>
                  <a:pt x="102064" y="612371"/>
                </a:cubicBezTo>
                <a:cubicBezTo>
                  <a:pt x="42607" y="614175"/>
                  <a:pt x="-4924" y="575479"/>
                  <a:pt x="0" y="510307"/>
                </a:cubicBezTo>
                <a:cubicBezTo>
                  <a:pt x="-3629" y="449148"/>
                  <a:pt x="5478" y="306552"/>
                  <a:pt x="0" y="255155"/>
                </a:cubicBezTo>
                <a:cubicBezTo>
                  <a:pt x="-182525" y="147076"/>
                  <a:pt x="-325971" y="88729"/>
                  <a:pt x="-555193" y="-16669"/>
                </a:cubicBezTo>
                <a:cubicBezTo>
                  <a:pt x="-784415" y="-122067"/>
                  <a:pt x="-887447" y="-173458"/>
                  <a:pt x="-1088614" y="-277833"/>
                </a:cubicBezTo>
                <a:cubicBezTo>
                  <a:pt x="-946054" y="-214430"/>
                  <a:pt x="-708721" y="-131053"/>
                  <a:pt x="-544307" y="-87886"/>
                </a:cubicBezTo>
                <a:cubicBezTo>
                  <a:pt x="-379893" y="-44718"/>
                  <a:pt x="-160264" y="23279"/>
                  <a:pt x="0" y="102062"/>
                </a:cubicBezTo>
                <a:lnTo>
                  <a:pt x="0" y="102064"/>
                </a:ln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96384"/>
                      <a:gd name="adj2" fmla="val -95370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 (taxid:9606)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2766E217-480A-6D6C-EBAF-B52176AE41CF}"/>
              </a:ext>
            </a:extLst>
          </p:cNvPr>
          <p:cNvSpPr/>
          <p:nvPr/>
        </p:nvSpPr>
        <p:spPr>
          <a:xfrm>
            <a:off x="6577702" y="5575067"/>
            <a:ext cx="2000973" cy="612371"/>
          </a:xfrm>
          <a:custGeom>
            <a:avLst/>
            <a:gdLst>
              <a:gd name="connsiteX0" fmla="*/ 0 w 2000973"/>
              <a:gd name="connsiteY0" fmla="*/ 102064 h 612371"/>
              <a:gd name="connsiteX1" fmla="*/ 102064 w 2000973"/>
              <a:gd name="connsiteY1" fmla="*/ 0 h 612371"/>
              <a:gd name="connsiteX2" fmla="*/ 333496 w 2000973"/>
              <a:gd name="connsiteY2" fmla="*/ 0 h 612371"/>
              <a:gd name="connsiteX3" fmla="*/ 333496 w 2000973"/>
              <a:gd name="connsiteY3" fmla="*/ 0 h 612371"/>
              <a:gd name="connsiteX4" fmla="*/ 833739 w 2000973"/>
              <a:gd name="connsiteY4" fmla="*/ 0 h 612371"/>
              <a:gd name="connsiteX5" fmla="*/ 1387627 w 2000973"/>
              <a:gd name="connsiteY5" fmla="*/ 0 h 612371"/>
              <a:gd name="connsiteX6" fmla="*/ 1898909 w 2000973"/>
              <a:gd name="connsiteY6" fmla="*/ 0 h 612371"/>
              <a:gd name="connsiteX7" fmla="*/ 2000973 w 2000973"/>
              <a:gd name="connsiteY7" fmla="*/ 102064 h 612371"/>
              <a:gd name="connsiteX8" fmla="*/ 2000973 w 2000973"/>
              <a:gd name="connsiteY8" fmla="*/ 357216 h 612371"/>
              <a:gd name="connsiteX9" fmla="*/ 2000973 w 2000973"/>
              <a:gd name="connsiteY9" fmla="*/ 357216 h 612371"/>
              <a:gd name="connsiteX10" fmla="*/ 2000973 w 2000973"/>
              <a:gd name="connsiteY10" fmla="*/ 510309 h 612371"/>
              <a:gd name="connsiteX11" fmla="*/ 2000973 w 2000973"/>
              <a:gd name="connsiteY11" fmla="*/ 510307 h 612371"/>
              <a:gd name="connsiteX12" fmla="*/ 1898909 w 2000973"/>
              <a:gd name="connsiteY12" fmla="*/ 612371 h 612371"/>
              <a:gd name="connsiteX13" fmla="*/ 1387627 w 2000973"/>
              <a:gd name="connsiteY13" fmla="*/ 612371 h 612371"/>
              <a:gd name="connsiteX14" fmla="*/ 833739 w 2000973"/>
              <a:gd name="connsiteY14" fmla="*/ 612371 h 612371"/>
              <a:gd name="connsiteX15" fmla="*/ 333496 w 2000973"/>
              <a:gd name="connsiteY15" fmla="*/ 612371 h 612371"/>
              <a:gd name="connsiteX16" fmla="*/ 333496 w 2000973"/>
              <a:gd name="connsiteY16" fmla="*/ 612371 h 612371"/>
              <a:gd name="connsiteX17" fmla="*/ 102064 w 2000973"/>
              <a:gd name="connsiteY17" fmla="*/ 612371 h 612371"/>
              <a:gd name="connsiteX18" fmla="*/ 0 w 2000973"/>
              <a:gd name="connsiteY18" fmla="*/ 510307 h 612371"/>
              <a:gd name="connsiteX19" fmla="*/ 0 w 2000973"/>
              <a:gd name="connsiteY19" fmla="*/ 510309 h 612371"/>
              <a:gd name="connsiteX20" fmla="*/ -540843 w 2000973"/>
              <a:gd name="connsiteY20" fmla="*/ 441821 h 612371"/>
              <a:gd name="connsiteX21" fmla="*/ -1081686 w 2000973"/>
              <a:gd name="connsiteY21" fmla="*/ 373332 h 612371"/>
              <a:gd name="connsiteX22" fmla="*/ -562477 w 2000973"/>
              <a:gd name="connsiteY22" fmla="*/ 365596 h 612371"/>
              <a:gd name="connsiteX23" fmla="*/ 0 w 2000973"/>
              <a:gd name="connsiteY23" fmla="*/ 357216 h 612371"/>
              <a:gd name="connsiteX24" fmla="*/ 0 w 2000973"/>
              <a:gd name="connsiteY24" fmla="*/ 102064 h 61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00973" h="612371" fill="none" extrusionOk="0">
                <a:moveTo>
                  <a:pt x="0" y="102064"/>
                </a:moveTo>
                <a:cubicBezTo>
                  <a:pt x="9351" y="55806"/>
                  <a:pt x="47527" y="5792"/>
                  <a:pt x="102064" y="0"/>
                </a:cubicBezTo>
                <a:cubicBezTo>
                  <a:pt x="210109" y="-5482"/>
                  <a:pt x="282917" y="8046"/>
                  <a:pt x="333496" y="0"/>
                </a:cubicBezTo>
                <a:lnTo>
                  <a:pt x="333496" y="0"/>
                </a:lnTo>
                <a:cubicBezTo>
                  <a:pt x="516730" y="20596"/>
                  <a:pt x="710659" y="-4567"/>
                  <a:pt x="833739" y="0"/>
                </a:cubicBezTo>
                <a:cubicBezTo>
                  <a:pt x="987629" y="-20599"/>
                  <a:pt x="1126196" y="-1081"/>
                  <a:pt x="1387627" y="0"/>
                </a:cubicBezTo>
                <a:cubicBezTo>
                  <a:pt x="1649058" y="1081"/>
                  <a:pt x="1732559" y="8537"/>
                  <a:pt x="1898909" y="0"/>
                </a:cubicBezTo>
                <a:cubicBezTo>
                  <a:pt x="1965249" y="9247"/>
                  <a:pt x="2012791" y="38630"/>
                  <a:pt x="2000973" y="102064"/>
                </a:cubicBezTo>
                <a:cubicBezTo>
                  <a:pt x="1991424" y="182938"/>
                  <a:pt x="2005377" y="272324"/>
                  <a:pt x="2000973" y="357216"/>
                </a:cubicBezTo>
                <a:lnTo>
                  <a:pt x="2000973" y="357216"/>
                </a:lnTo>
                <a:cubicBezTo>
                  <a:pt x="1999847" y="433165"/>
                  <a:pt x="1999931" y="466696"/>
                  <a:pt x="2000973" y="510309"/>
                </a:cubicBezTo>
                <a:lnTo>
                  <a:pt x="2000973" y="510307"/>
                </a:lnTo>
                <a:cubicBezTo>
                  <a:pt x="1999076" y="579814"/>
                  <a:pt x="1956547" y="615725"/>
                  <a:pt x="1898909" y="612371"/>
                </a:cubicBezTo>
                <a:cubicBezTo>
                  <a:pt x="1787760" y="619336"/>
                  <a:pt x="1604682" y="590391"/>
                  <a:pt x="1387627" y="612371"/>
                </a:cubicBezTo>
                <a:cubicBezTo>
                  <a:pt x="1170572" y="634351"/>
                  <a:pt x="971498" y="627965"/>
                  <a:pt x="833739" y="612371"/>
                </a:cubicBezTo>
                <a:cubicBezTo>
                  <a:pt x="653098" y="627626"/>
                  <a:pt x="552457" y="628701"/>
                  <a:pt x="333496" y="612371"/>
                </a:cubicBezTo>
                <a:lnTo>
                  <a:pt x="333496" y="612371"/>
                </a:lnTo>
                <a:cubicBezTo>
                  <a:pt x="257027" y="621242"/>
                  <a:pt x="199356" y="620103"/>
                  <a:pt x="102064" y="612371"/>
                </a:cubicBezTo>
                <a:cubicBezTo>
                  <a:pt x="48916" y="623676"/>
                  <a:pt x="3048" y="567958"/>
                  <a:pt x="0" y="510307"/>
                </a:cubicBezTo>
                <a:lnTo>
                  <a:pt x="0" y="510309"/>
                </a:lnTo>
                <a:cubicBezTo>
                  <a:pt x="-233438" y="468174"/>
                  <a:pt x="-345662" y="460659"/>
                  <a:pt x="-540843" y="441821"/>
                </a:cubicBezTo>
                <a:cubicBezTo>
                  <a:pt x="-736024" y="422982"/>
                  <a:pt x="-867361" y="389238"/>
                  <a:pt x="-1081686" y="373332"/>
                </a:cubicBezTo>
                <a:cubicBezTo>
                  <a:pt x="-948656" y="391574"/>
                  <a:pt x="-754014" y="358837"/>
                  <a:pt x="-562477" y="365596"/>
                </a:cubicBezTo>
                <a:cubicBezTo>
                  <a:pt x="-370940" y="372355"/>
                  <a:pt x="-151821" y="356537"/>
                  <a:pt x="0" y="357216"/>
                </a:cubicBezTo>
                <a:cubicBezTo>
                  <a:pt x="-2311" y="291443"/>
                  <a:pt x="590" y="212347"/>
                  <a:pt x="0" y="102064"/>
                </a:cubicBezTo>
                <a:close/>
              </a:path>
              <a:path w="2000973" h="612371" stroke="0" extrusionOk="0">
                <a:moveTo>
                  <a:pt x="0" y="102064"/>
                </a:moveTo>
                <a:cubicBezTo>
                  <a:pt x="-10557" y="39184"/>
                  <a:pt x="35330" y="3890"/>
                  <a:pt x="102064" y="0"/>
                </a:cubicBezTo>
                <a:cubicBezTo>
                  <a:pt x="148357" y="8552"/>
                  <a:pt x="265066" y="-9608"/>
                  <a:pt x="333496" y="0"/>
                </a:cubicBezTo>
                <a:lnTo>
                  <a:pt x="333496" y="0"/>
                </a:lnTo>
                <a:cubicBezTo>
                  <a:pt x="572274" y="-19248"/>
                  <a:pt x="659691" y="9625"/>
                  <a:pt x="833739" y="0"/>
                </a:cubicBezTo>
                <a:cubicBezTo>
                  <a:pt x="938435" y="23896"/>
                  <a:pt x="1179130" y="-15801"/>
                  <a:pt x="1355672" y="0"/>
                </a:cubicBezTo>
                <a:cubicBezTo>
                  <a:pt x="1532214" y="15801"/>
                  <a:pt x="1758078" y="-24644"/>
                  <a:pt x="1898909" y="0"/>
                </a:cubicBezTo>
                <a:cubicBezTo>
                  <a:pt x="1945074" y="9606"/>
                  <a:pt x="2000414" y="40364"/>
                  <a:pt x="2000973" y="102064"/>
                </a:cubicBezTo>
                <a:cubicBezTo>
                  <a:pt x="1994476" y="168772"/>
                  <a:pt x="2009709" y="297863"/>
                  <a:pt x="2000973" y="357216"/>
                </a:cubicBezTo>
                <a:lnTo>
                  <a:pt x="2000973" y="357216"/>
                </a:lnTo>
                <a:cubicBezTo>
                  <a:pt x="2005539" y="423304"/>
                  <a:pt x="1994768" y="453424"/>
                  <a:pt x="2000973" y="510309"/>
                </a:cubicBezTo>
                <a:lnTo>
                  <a:pt x="2000973" y="510307"/>
                </a:lnTo>
                <a:cubicBezTo>
                  <a:pt x="2008278" y="577550"/>
                  <a:pt x="1955976" y="619606"/>
                  <a:pt x="1898909" y="612371"/>
                </a:cubicBezTo>
                <a:cubicBezTo>
                  <a:pt x="1719785" y="592699"/>
                  <a:pt x="1586229" y="622933"/>
                  <a:pt x="1398279" y="612371"/>
                </a:cubicBezTo>
                <a:cubicBezTo>
                  <a:pt x="1210329" y="601810"/>
                  <a:pt x="1002853" y="639057"/>
                  <a:pt x="833739" y="612371"/>
                </a:cubicBezTo>
                <a:cubicBezTo>
                  <a:pt x="644253" y="608018"/>
                  <a:pt x="449848" y="636978"/>
                  <a:pt x="333496" y="612371"/>
                </a:cubicBezTo>
                <a:lnTo>
                  <a:pt x="333496" y="612371"/>
                </a:lnTo>
                <a:cubicBezTo>
                  <a:pt x="231000" y="614411"/>
                  <a:pt x="155136" y="609445"/>
                  <a:pt x="102064" y="612371"/>
                </a:cubicBezTo>
                <a:cubicBezTo>
                  <a:pt x="42607" y="614175"/>
                  <a:pt x="-4924" y="575479"/>
                  <a:pt x="0" y="510307"/>
                </a:cubicBezTo>
                <a:lnTo>
                  <a:pt x="0" y="510309"/>
                </a:lnTo>
                <a:cubicBezTo>
                  <a:pt x="-146039" y="470818"/>
                  <a:pt x="-354274" y="453241"/>
                  <a:pt x="-519209" y="444560"/>
                </a:cubicBezTo>
                <a:cubicBezTo>
                  <a:pt x="-684144" y="435879"/>
                  <a:pt x="-813712" y="402042"/>
                  <a:pt x="-1081686" y="373332"/>
                </a:cubicBezTo>
                <a:cubicBezTo>
                  <a:pt x="-820738" y="343697"/>
                  <a:pt x="-711302" y="341360"/>
                  <a:pt x="-551660" y="365435"/>
                </a:cubicBezTo>
                <a:cubicBezTo>
                  <a:pt x="-392018" y="389510"/>
                  <a:pt x="-216239" y="346273"/>
                  <a:pt x="0" y="357216"/>
                </a:cubicBezTo>
                <a:cubicBezTo>
                  <a:pt x="-9759" y="249432"/>
                  <a:pt x="3528" y="199961"/>
                  <a:pt x="0" y="102064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04058"/>
                      <a:gd name="adj2" fmla="val 10965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 megablast</a:t>
            </a:r>
          </a:p>
        </p:txBody>
      </p:sp>
    </p:spTree>
    <p:extLst>
      <p:ext uri="{BB962C8B-B14F-4D97-AF65-F5344CB8AC3E}">
        <p14:creationId xmlns:p14="http://schemas.microsoft.com/office/powerpoint/2010/main" val="27918633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49570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Exercise #2, </a:t>
            </a:r>
            <a:r>
              <a:rPr lang="en-US" sz="3200" u="sng"/>
              <a:t>Option 1</a:t>
            </a:r>
            <a:r>
              <a:rPr lang="en-US" sz="3200"/>
              <a:t> – </a:t>
            </a:r>
            <a:r>
              <a:rPr lang="en-US" sz="3200" i="1"/>
              <a:t>Results, Alignments</a:t>
            </a:r>
          </a:p>
        </p:txBody>
      </p:sp>
      <p:pic>
        <p:nvPicPr>
          <p:cNvPr id="3" name="Picture 2" descr="Screenshot of the two BLAST alignments on human chromosome 4. It points out the Strand, Plus/Minus for both alignments, and the link to the Genome Data Viewer.">
            <a:extLst>
              <a:ext uri="{FF2B5EF4-FFF2-40B4-BE49-F238E27FC236}">
                <a16:creationId xmlns:a16="http://schemas.microsoft.com/office/drawing/2014/main" id="{EEFA8AC4-094E-EC4B-AECA-5D24949429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655" y="1007114"/>
            <a:ext cx="10051144" cy="5850886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24CEBE3-20AA-BB45-9C38-D47014D0305D}"/>
              </a:ext>
            </a:extLst>
          </p:cNvPr>
          <p:cNvSpPr/>
          <p:nvPr/>
        </p:nvSpPr>
        <p:spPr>
          <a:xfrm>
            <a:off x="8913955" y="2911953"/>
            <a:ext cx="2196005" cy="655320"/>
          </a:xfrm>
          <a:custGeom>
            <a:avLst/>
            <a:gdLst>
              <a:gd name="connsiteX0" fmla="*/ 0 w 2196005"/>
              <a:gd name="connsiteY0" fmla="*/ 109222 h 655320"/>
              <a:gd name="connsiteX1" fmla="*/ 109222 w 2196005"/>
              <a:gd name="connsiteY1" fmla="*/ 0 h 655320"/>
              <a:gd name="connsiteX2" fmla="*/ 659959 w 2196005"/>
              <a:gd name="connsiteY2" fmla="*/ 0 h 655320"/>
              <a:gd name="connsiteX3" fmla="*/ 1281003 w 2196005"/>
              <a:gd name="connsiteY3" fmla="*/ 0 h 655320"/>
              <a:gd name="connsiteX4" fmla="*/ 1538389 w 2196005"/>
              <a:gd name="connsiteY4" fmla="*/ -582258 h 655320"/>
              <a:gd name="connsiteX5" fmla="*/ 1830004 w 2196005"/>
              <a:gd name="connsiteY5" fmla="*/ 0 h 655320"/>
              <a:gd name="connsiteX6" fmla="*/ 2086783 w 2196005"/>
              <a:gd name="connsiteY6" fmla="*/ 0 h 655320"/>
              <a:gd name="connsiteX7" fmla="*/ 2196005 w 2196005"/>
              <a:gd name="connsiteY7" fmla="*/ 109222 h 655320"/>
              <a:gd name="connsiteX8" fmla="*/ 2196005 w 2196005"/>
              <a:gd name="connsiteY8" fmla="*/ 109220 h 655320"/>
              <a:gd name="connsiteX9" fmla="*/ 2196005 w 2196005"/>
              <a:gd name="connsiteY9" fmla="*/ 109220 h 655320"/>
              <a:gd name="connsiteX10" fmla="*/ 2196005 w 2196005"/>
              <a:gd name="connsiteY10" fmla="*/ 273050 h 655320"/>
              <a:gd name="connsiteX11" fmla="*/ 2196005 w 2196005"/>
              <a:gd name="connsiteY11" fmla="*/ 546098 h 655320"/>
              <a:gd name="connsiteX12" fmla="*/ 2086783 w 2196005"/>
              <a:gd name="connsiteY12" fmla="*/ 655320 h 655320"/>
              <a:gd name="connsiteX13" fmla="*/ 1830004 w 2196005"/>
              <a:gd name="connsiteY13" fmla="*/ 655320 h 655320"/>
              <a:gd name="connsiteX14" fmla="*/ 1281003 w 2196005"/>
              <a:gd name="connsiteY14" fmla="*/ 655320 h 655320"/>
              <a:gd name="connsiteX15" fmla="*/ 1281003 w 2196005"/>
              <a:gd name="connsiteY15" fmla="*/ 655320 h 655320"/>
              <a:gd name="connsiteX16" fmla="*/ 718548 w 2196005"/>
              <a:gd name="connsiteY16" fmla="*/ 655320 h 655320"/>
              <a:gd name="connsiteX17" fmla="*/ 109222 w 2196005"/>
              <a:gd name="connsiteY17" fmla="*/ 655320 h 655320"/>
              <a:gd name="connsiteX18" fmla="*/ 0 w 2196005"/>
              <a:gd name="connsiteY18" fmla="*/ 546098 h 655320"/>
              <a:gd name="connsiteX19" fmla="*/ 0 w 2196005"/>
              <a:gd name="connsiteY19" fmla="*/ 273050 h 655320"/>
              <a:gd name="connsiteX20" fmla="*/ 0 w 2196005"/>
              <a:gd name="connsiteY20" fmla="*/ 109220 h 655320"/>
              <a:gd name="connsiteX21" fmla="*/ 0 w 2196005"/>
              <a:gd name="connsiteY21" fmla="*/ 109220 h 655320"/>
              <a:gd name="connsiteX22" fmla="*/ 0 w 2196005"/>
              <a:gd name="connsiteY22" fmla="*/ 109222 h 655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96005" h="655320" fill="none" extrusionOk="0">
                <a:moveTo>
                  <a:pt x="0" y="109222"/>
                </a:moveTo>
                <a:cubicBezTo>
                  <a:pt x="12567" y="51520"/>
                  <a:pt x="45908" y="3729"/>
                  <a:pt x="109222" y="0"/>
                </a:cubicBezTo>
                <a:cubicBezTo>
                  <a:pt x="360080" y="-22227"/>
                  <a:pt x="420989" y="2544"/>
                  <a:pt x="659959" y="0"/>
                </a:cubicBezTo>
                <a:cubicBezTo>
                  <a:pt x="898929" y="-2544"/>
                  <a:pt x="1047969" y="-26573"/>
                  <a:pt x="1281003" y="0"/>
                </a:cubicBezTo>
                <a:cubicBezTo>
                  <a:pt x="1351997" y="-190189"/>
                  <a:pt x="1472415" y="-407292"/>
                  <a:pt x="1538389" y="-582258"/>
                </a:cubicBezTo>
                <a:cubicBezTo>
                  <a:pt x="1600719" y="-387268"/>
                  <a:pt x="1786759" y="-126072"/>
                  <a:pt x="1830004" y="0"/>
                </a:cubicBezTo>
                <a:cubicBezTo>
                  <a:pt x="1891302" y="-7013"/>
                  <a:pt x="1984374" y="-9170"/>
                  <a:pt x="2086783" y="0"/>
                </a:cubicBezTo>
                <a:cubicBezTo>
                  <a:pt x="2134597" y="-4795"/>
                  <a:pt x="2198702" y="46248"/>
                  <a:pt x="2196005" y="109222"/>
                </a:cubicBezTo>
                <a:lnTo>
                  <a:pt x="2196005" y="109220"/>
                </a:lnTo>
                <a:lnTo>
                  <a:pt x="2196005" y="109220"/>
                </a:lnTo>
                <a:cubicBezTo>
                  <a:pt x="2201600" y="161485"/>
                  <a:pt x="2201045" y="222564"/>
                  <a:pt x="2196005" y="273050"/>
                </a:cubicBezTo>
                <a:cubicBezTo>
                  <a:pt x="2189646" y="341904"/>
                  <a:pt x="2186970" y="484977"/>
                  <a:pt x="2196005" y="546098"/>
                </a:cubicBezTo>
                <a:cubicBezTo>
                  <a:pt x="2193574" y="598495"/>
                  <a:pt x="2154835" y="655566"/>
                  <a:pt x="2086783" y="655320"/>
                </a:cubicBezTo>
                <a:cubicBezTo>
                  <a:pt x="1983693" y="645739"/>
                  <a:pt x="1909112" y="657320"/>
                  <a:pt x="1830004" y="655320"/>
                </a:cubicBezTo>
                <a:cubicBezTo>
                  <a:pt x="1680864" y="640890"/>
                  <a:pt x="1536278" y="674351"/>
                  <a:pt x="1281003" y="655320"/>
                </a:cubicBezTo>
                <a:lnTo>
                  <a:pt x="1281003" y="655320"/>
                </a:lnTo>
                <a:cubicBezTo>
                  <a:pt x="1026894" y="660364"/>
                  <a:pt x="916798" y="667190"/>
                  <a:pt x="718548" y="655320"/>
                </a:cubicBezTo>
                <a:cubicBezTo>
                  <a:pt x="520298" y="643450"/>
                  <a:pt x="325347" y="666874"/>
                  <a:pt x="109222" y="655320"/>
                </a:cubicBezTo>
                <a:cubicBezTo>
                  <a:pt x="39428" y="659722"/>
                  <a:pt x="577" y="615079"/>
                  <a:pt x="0" y="546098"/>
                </a:cubicBezTo>
                <a:cubicBezTo>
                  <a:pt x="8974" y="471192"/>
                  <a:pt x="-9451" y="381060"/>
                  <a:pt x="0" y="273050"/>
                </a:cubicBezTo>
                <a:cubicBezTo>
                  <a:pt x="-7407" y="191272"/>
                  <a:pt x="-4957" y="188045"/>
                  <a:pt x="0" y="109220"/>
                </a:cubicBezTo>
                <a:lnTo>
                  <a:pt x="0" y="109220"/>
                </a:lnTo>
                <a:lnTo>
                  <a:pt x="0" y="109222"/>
                </a:lnTo>
                <a:close/>
              </a:path>
              <a:path w="2196005" h="655320" stroke="0" extrusionOk="0">
                <a:moveTo>
                  <a:pt x="0" y="109222"/>
                </a:moveTo>
                <a:cubicBezTo>
                  <a:pt x="-5533" y="45487"/>
                  <a:pt x="40080" y="3310"/>
                  <a:pt x="109222" y="0"/>
                </a:cubicBezTo>
                <a:cubicBezTo>
                  <a:pt x="278120" y="-17334"/>
                  <a:pt x="526410" y="-13444"/>
                  <a:pt x="718548" y="0"/>
                </a:cubicBezTo>
                <a:cubicBezTo>
                  <a:pt x="910686" y="13444"/>
                  <a:pt x="1130434" y="13363"/>
                  <a:pt x="1281003" y="0"/>
                </a:cubicBezTo>
                <a:cubicBezTo>
                  <a:pt x="1390686" y="-293754"/>
                  <a:pt x="1465822" y="-470257"/>
                  <a:pt x="1538389" y="-582258"/>
                </a:cubicBezTo>
                <a:cubicBezTo>
                  <a:pt x="1636152" y="-431372"/>
                  <a:pt x="1734937" y="-151607"/>
                  <a:pt x="1830004" y="0"/>
                </a:cubicBezTo>
                <a:cubicBezTo>
                  <a:pt x="1885502" y="10450"/>
                  <a:pt x="2028864" y="-8147"/>
                  <a:pt x="2086783" y="0"/>
                </a:cubicBezTo>
                <a:cubicBezTo>
                  <a:pt x="2145376" y="2860"/>
                  <a:pt x="2193045" y="45466"/>
                  <a:pt x="2196005" y="109222"/>
                </a:cubicBezTo>
                <a:lnTo>
                  <a:pt x="2196005" y="109220"/>
                </a:lnTo>
                <a:lnTo>
                  <a:pt x="2196005" y="109220"/>
                </a:lnTo>
                <a:cubicBezTo>
                  <a:pt x="2199304" y="185593"/>
                  <a:pt x="2200202" y="196984"/>
                  <a:pt x="2196005" y="273050"/>
                </a:cubicBezTo>
                <a:cubicBezTo>
                  <a:pt x="2191766" y="348746"/>
                  <a:pt x="2205564" y="459021"/>
                  <a:pt x="2196005" y="546098"/>
                </a:cubicBezTo>
                <a:cubicBezTo>
                  <a:pt x="2200610" y="603451"/>
                  <a:pt x="2134152" y="652006"/>
                  <a:pt x="2086783" y="655320"/>
                </a:cubicBezTo>
                <a:cubicBezTo>
                  <a:pt x="2014758" y="665342"/>
                  <a:pt x="1901154" y="656819"/>
                  <a:pt x="1830004" y="655320"/>
                </a:cubicBezTo>
                <a:cubicBezTo>
                  <a:pt x="1714290" y="670759"/>
                  <a:pt x="1521744" y="658663"/>
                  <a:pt x="1281003" y="655320"/>
                </a:cubicBezTo>
                <a:lnTo>
                  <a:pt x="1281003" y="655320"/>
                </a:lnTo>
                <a:cubicBezTo>
                  <a:pt x="1082385" y="653797"/>
                  <a:pt x="822129" y="679925"/>
                  <a:pt x="683395" y="655320"/>
                </a:cubicBezTo>
                <a:cubicBezTo>
                  <a:pt x="544661" y="630715"/>
                  <a:pt x="319644" y="648261"/>
                  <a:pt x="109222" y="655320"/>
                </a:cubicBezTo>
                <a:cubicBezTo>
                  <a:pt x="38536" y="655747"/>
                  <a:pt x="5184" y="597075"/>
                  <a:pt x="0" y="546098"/>
                </a:cubicBezTo>
                <a:cubicBezTo>
                  <a:pt x="-12327" y="420168"/>
                  <a:pt x="-4164" y="337477"/>
                  <a:pt x="0" y="273050"/>
                </a:cubicBezTo>
                <a:cubicBezTo>
                  <a:pt x="5645" y="228545"/>
                  <a:pt x="-1558" y="151990"/>
                  <a:pt x="0" y="109220"/>
                </a:cubicBezTo>
                <a:lnTo>
                  <a:pt x="0" y="109220"/>
                </a:lnTo>
                <a:lnTo>
                  <a:pt x="0" y="109222"/>
                </a:ln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20054"/>
                      <a:gd name="adj2" fmla="val -138851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Link to GDV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6EF2EF-82CB-6C49-9F82-C8A5C2DBEBE8}"/>
              </a:ext>
            </a:extLst>
          </p:cNvPr>
          <p:cNvGrpSpPr/>
          <p:nvPr/>
        </p:nvGrpSpPr>
        <p:grpSpPr>
          <a:xfrm>
            <a:off x="6262194" y="3567273"/>
            <a:ext cx="2196006" cy="655320"/>
            <a:chOff x="6262194" y="3567273"/>
            <a:chExt cx="2196006" cy="655320"/>
          </a:xfrm>
        </p:grpSpPr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id="{19192BA4-A3B3-3E45-B26C-EFD84A6E4F04}"/>
                </a:ext>
              </a:extLst>
            </p:cNvPr>
            <p:cNvSpPr/>
            <p:nvPr/>
          </p:nvSpPr>
          <p:spPr>
            <a:xfrm>
              <a:off x="6262195" y="3567273"/>
              <a:ext cx="2196005" cy="655320"/>
            </a:xfrm>
            <a:custGeom>
              <a:avLst/>
              <a:gdLst>
                <a:gd name="connsiteX0" fmla="*/ 0 w 2196005"/>
                <a:gd name="connsiteY0" fmla="*/ 109222 h 655320"/>
                <a:gd name="connsiteX1" fmla="*/ 109222 w 2196005"/>
                <a:gd name="connsiteY1" fmla="*/ 0 h 655320"/>
                <a:gd name="connsiteX2" fmla="*/ 366001 w 2196005"/>
                <a:gd name="connsiteY2" fmla="*/ 0 h 655320"/>
                <a:gd name="connsiteX3" fmla="*/ 366001 w 2196005"/>
                <a:gd name="connsiteY3" fmla="*/ 0 h 655320"/>
                <a:gd name="connsiteX4" fmla="*/ 915002 w 2196005"/>
                <a:gd name="connsiteY4" fmla="*/ 0 h 655320"/>
                <a:gd name="connsiteX5" fmla="*/ 1489175 w 2196005"/>
                <a:gd name="connsiteY5" fmla="*/ 0 h 655320"/>
                <a:gd name="connsiteX6" fmla="*/ 2086783 w 2196005"/>
                <a:gd name="connsiteY6" fmla="*/ 0 h 655320"/>
                <a:gd name="connsiteX7" fmla="*/ 2196005 w 2196005"/>
                <a:gd name="connsiteY7" fmla="*/ 109222 h 655320"/>
                <a:gd name="connsiteX8" fmla="*/ 2196005 w 2196005"/>
                <a:gd name="connsiteY8" fmla="*/ 382270 h 655320"/>
                <a:gd name="connsiteX9" fmla="*/ 2196005 w 2196005"/>
                <a:gd name="connsiteY9" fmla="*/ 382270 h 655320"/>
                <a:gd name="connsiteX10" fmla="*/ 2196005 w 2196005"/>
                <a:gd name="connsiteY10" fmla="*/ 546100 h 655320"/>
                <a:gd name="connsiteX11" fmla="*/ 2196005 w 2196005"/>
                <a:gd name="connsiteY11" fmla="*/ 546098 h 655320"/>
                <a:gd name="connsiteX12" fmla="*/ 2086783 w 2196005"/>
                <a:gd name="connsiteY12" fmla="*/ 655320 h 655320"/>
                <a:gd name="connsiteX13" fmla="*/ 1536046 w 2196005"/>
                <a:gd name="connsiteY13" fmla="*/ 655320 h 655320"/>
                <a:gd name="connsiteX14" fmla="*/ 915002 w 2196005"/>
                <a:gd name="connsiteY14" fmla="*/ 655320 h 655320"/>
                <a:gd name="connsiteX15" fmla="*/ 541185 w 2196005"/>
                <a:gd name="connsiteY15" fmla="*/ 925752 h 655320"/>
                <a:gd name="connsiteX16" fmla="*/ 182027 w 2196005"/>
                <a:gd name="connsiteY16" fmla="*/ 1185579 h 655320"/>
                <a:gd name="connsiteX17" fmla="*/ 366001 w 2196005"/>
                <a:gd name="connsiteY17" fmla="*/ 655320 h 655320"/>
                <a:gd name="connsiteX18" fmla="*/ 109222 w 2196005"/>
                <a:gd name="connsiteY18" fmla="*/ 655320 h 655320"/>
                <a:gd name="connsiteX19" fmla="*/ 0 w 2196005"/>
                <a:gd name="connsiteY19" fmla="*/ 546098 h 655320"/>
                <a:gd name="connsiteX20" fmla="*/ 0 w 2196005"/>
                <a:gd name="connsiteY20" fmla="*/ 546100 h 655320"/>
                <a:gd name="connsiteX21" fmla="*/ 0 w 2196005"/>
                <a:gd name="connsiteY21" fmla="*/ 382270 h 655320"/>
                <a:gd name="connsiteX22" fmla="*/ 0 w 2196005"/>
                <a:gd name="connsiteY22" fmla="*/ 382270 h 655320"/>
                <a:gd name="connsiteX23" fmla="*/ 0 w 2196005"/>
                <a:gd name="connsiteY23" fmla="*/ 109222 h 65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96005" h="655320" fill="none" extrusionOk="0">
                  <a:moveTo>
                    <a:pt x="0" y="109222"/>
                  </a:moveTo>
                  <a:cubicBezTo>
                    <a:pt x="2574" y="51116"/>
                    <a:pt x="48430" y="1421"/>
                    <a:pt x="109222" y="0"/>
                  </a:cubicBezTo>
                  <a:cubicBezTo>
                    <a:pt x="175267" y="-6226"/>
                    <a:pt x="272197" y="3006"/>
                    <a:pt x="366001" y="0"/>
                  </a:cubicBezTo>
                  <a:lnTo>
                    <a:pt x="366001" y="0"/>
                  </a:lnTo>
                  <a:cubicBezTo>
                    <a:pt x="583398" y="11037"/>
                    <a:pt x="717020" y="-5604"/>
                    <a:pt x="915002" y="0"/>
                  </a:cubicBezTo>
                  <a:cubicBezTo>
                    <a:pt x="1191014" y="19393"/>
                    <a:pt x="1246951" y="24979"/>
                    <a:pt x="1489175" y="0"/>
                  </a:cubicBezTo>
                  <a:cubicBezTo>
                    <a:pt x="1731399" y="-24979"/>
                    <a:pt x="1795860" y="1629"/>
                    <a:pt x="2086783" y="0"/>
                  </a:cubicBezTo>
                  <a:cubicBezTo>
                    <a:pt x="2152649" y="-9625"/>
                    <a:pt x="2183497" y="44105"/>
                    <a:pt x="2196005" y="109222"/>
                  </a:cubicBezTo>
                  <a:cubicBezTo>
                    <a:pt x="2205966" y="223722"/>
                    <a:pt x="2189116" y="253070"/>
                    <a:pt x="2196005" y="382270"/>
                  </a:cubicBezTo>
                  <a:lnTo>
                    <a:pt x="2196005" y="382270"/>
                  </a:lnTo>
                  <a:cubicBezTo>
                    <a:pt x="2200544" y="435315"/>
                    <a:pt x="2191482" y="511287"/>
                    <a:pt x="2196005" y="546100"/>
                  </a:cubicBezTo>
                  <a:lnTo>
                    <a:pt x="2196005" y="546098"/>
                  </a:lnTo>
                  <a:cubicBezTo>
                    <a:pt x="2197466" y="606839"/>
                    <a:pt x="2144674" y="647395"/>
                    <a:pt x="2086783" y="655320"/>
                  </a:cubicBezTo>
                  <a:cubicBezTo>
                    <a:pt x="1932595" y="647894"/>
                    <a:pt x="1671743" y="680153"/>
                    <a:pt x="1536046" y="655320"/>
                  </a:cubicBezTo>
                  <a:cubicBezTo>
                    <a:pt x="1400349" y="630487"/>
                    <a:pt x="1199759" y="647499"/>
                    <a:pt x="915002" y="655320"/>
                  </a:cubicBezTo>
                  <a:cubicBezTo>
                    <a:pt x="805900" y="724344"/>
                    <a:pt x="663350" y="840108"/>
                    <a:pt x="541185" y="925752"/>
                  </a:cubicBezTo>
                  <a:cubicBezTo>
                    <a:pt x="419020" y="1011396"/>
                    <a:pt x="299509" y="1079953"/>
                    <a:pt x="182027" y="1185579"/>
                  </a:cubicBezTo>
                  <a:cubicBezTo>
                    <a:pt x="250548" y="1002839"/>
                    <a:pt x="321536" y="800675"/>
                    <a:pt x="366001" y="655320"/>
                  </a:cubicBezTo>
                  <a:cubicBezTo>
                    <a:pt x="300836" y="666747"/>
                    <a:pt x="165153" y="651093"/>
                    <a:pt x="109222" y="655320"/>
                  </a:cubicBezTo>
                  <a:cubicBezTo>
                    <a:pt x="54626" y="649124"/>
                    <a:pt x="6335" y="614208"/>
                    <a:pt x="0" y="546098"/>
                  </a:cubicBezTo>
                  <a:lnTo>
                    <a:pt x="0" y="546100"/>
                  </a:lnTo>
                  <a:cubicBezTo>
                    <a:pt x="3004" y="492526"/>
                    <a:pt x="1114" y="459494"/>
                    <a:pt x="0" y="382270"/>
                  </a:cubicBezTo>
                  <a:lnTo>
                    <a:pt x="0" y="382270"/>
                  </a:lnTo>
                  <a:cubicBezTo>
                    <a:pt x="-620" y="317940"/>
                    <a:pt x="1244" y="197291"/>
                    <a:pt x="0" y="109222"/>
                  </a:cubicBezTo>
                  <a:close/>
                </a:path>
                <a:path w="2196005" h="655320" stroke="0" extrusionOk="0">
                  <a:moveTo>
                    <a:pt x="0" y="109222"/>
                  </a:moveTo>
                  <a:cubicBezTo>
                    <a:pt x="-5533" y="45487"/>
                    <a:pt x="40080" y="3310"/>
                    <a:pt x="109222" y="0"/>
                  </a:cubicBezTo>
                  <a:cubicBezTo>
                    <a:pt x="220316" y="-2243"/>
                    <a:pt x="245638" y="-9387"/>
                    <a:pt x="366001" y="0"/>
                  </a:cubicBezTo>
                  <a:lnTo>
                    <a:pt x="366001" y="0"/>
                  </a:lnTo>
                  <a:cubicBezTo>
                    <a:pt x="613027" y="3141"/>
                    <a:pt x="786972" y="11744"/>
                    <a:pt x="915002" y="0"/>
                  </a:cubicBezTo>
                  <a:cubicBezTo>
                    <a:pt x="1119913" y="-22032"/>
                    <a:pt x="1260594" y="15027"/>
                    <a:pt x="1489175" y="0"/>
                  </a:cubicBezTo>
                  <a:cubicBezTo>
                    <a:pt x="1717756" y="-15027"/>
                    <a:pt x="1894167" y="-6474"/>
                    <a:pt x="2086783" y="0"/>
                  </a:cubicBezTo>
                  <a:cubicBezTo>
                    <a:pt x="2140093" y="6602"/>
                    <a:pt x="2195226" y="41467"/>
                    <a:pt x="2196005" y="109222"/>
                  </a:cubicBezTo>
                  <a:cubicBezTo>
                    <a:pt x="2185774" y="229968"/>
                    <a:pt x="2203912" y="269498"/>
                    <a:pt x="2196005" y="382270"/>
                  </a:cubicBezTo>
                  <a:lnTo>
                    <a:pt x="2196005" y="382270"/>
                  </a:lnTo>
                  <a:cubicBezTo>
                    <a:pt x="2199304" y="458643"/>
                    <a:pt x="2200202" y="470034"/>
                    <a:pt x="2196005" y="546100"/>
                  </a:cubicBezTo>
                  <a:lnTo>
                    <a:pt x="2196005" y="546098"/>
                  </a:lnTo>
                  <a:cubicBezTo>
                    <a:pt x="2202991" y="616819"/>
                    <a:pt x="2148266" y="667341"/>
                    <a:pt x="2086783" y="655320"/>
                  </a:cubicBezTo>
                  <a:cubicBezTo>
                    <a:pt x="1903600" y="680796"/>
                    <a:pt x="1663836" y="630558"/>
                    <a:pt x="1536046" y="655320"/>
                  </a:cubicBezTo>
                  <a:cubicBezTo>
                    <a:pt x="1408256" y="680082"/>
                    <a:pt x="1133407" y="646825"/>
                    <a:pt x="915002" y="655320"/>
                  </a:cubicBezTo>
                  <a:cubicBezTo>
                    <a:pt x="822559" y="727135"/>
                    <a:pt x="648680" y="861292"/>
                    <a:pt x="563174" y="909844"/>
                  </a:cubicBezTo>
                  <a:cubicBezTo>
                    <a:pt x="477668" y="958396"/>
                    <a:pt x="297124" y="1128160"/>
                    <a:pt x="182027" y="1185579"/>
                  </a:cubicBezTo>
                  <a:cubicBezTo>
                    <a:pt x="211841" y="1044074"/>
                    <a:pt x="285714" y="818433"/>
                    <a:pt x="366001" y="655320"/>
                  </a:cubicBezTo>
                  <a:cubicBezTo>
                    <a:pt x="312529" y="665499"/>
                    <a:pt x="234086" y="648238"/>
                    <a:pt x="109222" y="655320"/>
                  </a:cubicBezTo>
                  <a:cubicBezTo>
                    <a:pt x="60688" y="648328"/>
                    <a:pt x="-4426" y="613446"/>
                    <a:pt x="0" y="546098"/>
                  </a:cubicBezTo>
                  <a:lnTo>
                    <a:pt x="0" y="546100"/>
                  </a:lnTo>
                  <a:cubicBezTo>
                    <a:pt x="-7387" y="466167"/>
                    <a:pt x="5645" y="452446"/>
                    <a:pt x="0" y="382270"/>
                  </a:cubicBezTo>
                  <a:lnTo>
                    <a:pt x="0" y="382270"/>
                  </a:lnTo>
                  <a:cubicBezTo>
                    <a:pt x="2641" y="324846"/>
                    <a:pt x="10689" y="191630"/>
                    <a:pt x="0" y="109222"/>
                  </a:cubicBezTo>
                  <a:close/>
                </a:path>
              </a:pathLst>
            </a:custGeom>
            <a:pattFill prst="pct20">
              <a:fgClr>
                <a:srgbClr val="FFF701"/>
              </a:fgClr>
              <a:bgClr>
                <a:schemeClr val="bg1"/>
              </a:bgClr>
            </a:pattFill>
            <a:ln w="38100" cap="flat" cmpd="sng">
              <a:solidFill>
                <a:schemeClr val="accent1">
                  <a:shade val="50000"/>
                </a:schemeClr>
              </a:solidFill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prstGeom prst="wedgeRoundRectCallout">
                      <a:avLst>
                        <a:gd name="adj1" fmla="val -41711"/>
                        <a:gd name="adj2" fmla="val 130916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762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dirty="0">
                  <a:solidFill>
                    <a:schemeClr val="tx1"/>
                  </a:solidFill>
                </a:rPr>
                <a:t>Note strand</a:t>
              </a:r>
            </a:p>
          </p:txBody>
        </p:sp>
        <p:sp>
          <p:nvSpPr>
            <p:cNvPr id="8" name="Rounded Rectangular Callout 7">
              <a:extLst>
                <a:ext uri="{FF2B5EF4-FFF2-40B4-BE49-F238E27FC236}">
                  <a16:creationId xmlns:a16="http://schemas.microsoft.com/office/drawing/2014/main" id="{87409751-F3C8-0D4C-9EE1-22D8D4BB16E5}"/>
                </a:ext>
              </a:extLst>
            </p:cNvPr>
            <p:cNvSpPr/>
            <p:nvPr/>
          </p:nvSpPr>
          <p:spPr>
            <a:xfrm>
              <a:off x="6262194" y="3567273"/>
              <a:ext cx="2196005" cy="655320"/>
            </a:xfrm>
            <a:custGeom>
              <a:avLst/>
              <a:gdLst>
                <a:gd name="connsiteX0" fmla="*/ 0 w 2196005"/>
                <a:gd name="connsiteY0" fmla="*/ 109222 h 655320"/>
                <a:gd name="connsiteX1" fmla="*/ 109222 w 2196005"/>
                <a:gd name="connsiteY1" fmla="*/ 0 h 655320"/>
                <a:gd name="connsiteX2" fmla="*/ 366001 w 2196005"/>
                <a:gd name="connsiteY2" fmla="*/ 0 h 655320"/>
                <a:gd name="connsiteX3" fmla="*/ 238635 w 2196005"/>
                <a:gd name="connsiteY3" fmla="*/ -548443 h 655320"/>
                <a:gd name="connsiteX4" fmla="*/ 121066 w 2196005"/>
                <a:gd name="connsiteY4" fmla="*/ -1054698 h 655320"/>
                <a:gd name="connsiteX5" fmla="*/ 518034 w 2196005"/>
                <a:gd name="connsiteY5" fmla="*/ -527349 h 655320"/>
                <a:gd name="connsiteX6" fmla="*/ 915002 w 2196005"/>
                <a:gd name="connsiteY6" fmla="*/ 0 h 655320"/>
                <a:gd name="connsiteX7" fmla="*/ 1465739 w 2196005"/>
                <a:gd name="connsiteY7" fmla="*/ 0 h 655320"/>
                <a:gd name="connsiteX8" fmla="*/ 2086783 w 2196005"/>
                <a:gd name="connsiteY8" fmla="*/ 0 h 655320"/>
                <a:gd name="connsiteX9" fmla="*/ 2196005 w 2196005"/>
                <a:gd name="connsiteY9" fmla="*/ 109222 h 655320"/>
                <a:gd name="connsiteX10" fmla="*/ 2196005 w 2196005"/>
                <a:gd name="connsiteY10" fmla="*/ 109220 h 655320"/>
                <a:gd name="connsiteX11" fmla="*/ 2196005 w 2196005"/>
                <a:gd name="connsiteY11" fmla="*/ 109220 h 655320"/>
                <a:gd name="connsiteX12" fmla="*/ 2196005 w 2196005"/>
                <a:gd name="connsiteY12" fmla="*/ 273050 h 655320"/>
                <a:gd name="connsiteX13" fmla="*/ 2196005 w 2196005"/>
                <a:gd name="connsiteY13" fmla="*/ 546098 h 655320"/>
                <a:gd name="connsiteX14" fmla="*/ 2086783 w 2196005"/>
                <a:gd name="connsiteY14" fmla="*/ 655320 h 655320"/>
                <a:gd name="connsiteX15" fmla="*/ 1500893 w 2196005"/>
                <a:gd name="connsiteY15" fmla="*/ 655320 h 655320"/>
                <a:gd name="connsiteX16" fmla="*/ 915002 w 2196005"/>
                <a:gd name="connsiteY16" fmla="*/ 655320 h 655320"/>
                <a:gd name="connsiteX17" fmla="*/ 366001 w 2196005"/>
                <a:gd name="connsiteY17" fmla="*/ 655320 h 655320"/>
                <a:gd name="connsiteX18" fmla="*/ 366001 w 2196005"/>
                <a:gd name="connsiteY18" fmla="*/ 655320 h 655320"/>
                <a:gd name="connsiteX19" fmla="*/ 109222 w 2196005"/>
                <a:gd name="connsiteY19" fmla="*/ 655320 h 655320"/>
                <a:gd name="connsiteX20" fmla="*/ 0 w 2196005"/>
                <a:gd name="connsiteY20" fmla="*/ 546098 h 655320"/>
                <a:gd name="connsiteX21" fmla="*/ 0 w 2196005"/>
                <a:gd name="connsiteY21" fmla="*/ 273050 h 655320"/>
                <a:gd name="connsiteX22" fmla="*/ 0 w 2196005"/>
                <a:gd name="connsiteY22" fmla="*/ 109220 h 655320"/>
                <a:gd name="connsiteX23" fmla="*/ 0 w 2196005"/>
                <a:gd name="connsiteY23" fmla="*/ 109220 h 655320"/>
                <a:gd name="connsiteX24" fmla="*/ 0 w 2196005"/>
                <a:gd name="connsiteY24" fmla="*/ 109222 h 65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96005" h="655320" fill="none" extrusionOk="0">
                  <a:moveTo>
                    <a:pt x="0" y="109222"/>
                  </a:moveTo>
                  <a:cubicBezTo>
                    <a:pt x="6218" y="55623"/>
                    <a:pt x="52321" y="10821"/>
                    <a:pt x="109222" y="0"/>
                  </a:cubicBezTo>
                  <a:cubicBezTo>
                    <a:pt x="225134" y="11197"/>
                    <a:pt x="305619" y="-443"/>
                    <a:pt x="366001" y="0"/>
                  </a:cubicBezTo>
                  <a:cubicBezTo>
                    <a:pt x="330545" y="-248637"/>
                    <a:pt x="282623" y="-347370"/>
                    <a:pt x="238635" y="-548443"/>
                  </a:cubicBezTo>
                  <a:cubicBezTo>
                    <a:pt x="194647" y="-749516"/>
                    <a:pt x="156571" y="-816536"/>
                    <a:pt x="121066" y="-1054698"/>
                  </a:cubicBezTo>
                  <a:cubicBezTo>
                    <a:pt x="264965" y="-900603"/>
                    <a:pt x="424154" y="-623408"/>
                    <a:pt x="518034" y="-527349"/>
                  </a:cubicBezTo>
                  <a:cubicBezTo>
                    <a:pt x="611914" y="-431290"/>
                    <a:pt x="825079" y="-106901"/>
                    <a:pt x="915002" y="0"/>
                  </a:cubicBezTo>
                  <a:cubicBezTo>
                    <a:pt x="1055140" y="-14890"/>
                    <a:pt x="1324189" y="8564"/>
                    <a:pt x="1465739" y="0"/>
                  </a:cubicBezTo>
                  <a:cubicBezTo>
                    <a:pt x="1607289" y="-8564"/>
                    <a:pt x="1897665" y="-18651"/>
                    <a:pt x="2086783" y="0"/>
                  </a:cubicBezTo>
                  <a:cubicBezTo>
                    <a:pt x="2148566" y="419"/>
                    <a:pt x="2193574" y="40975"/>
                    <a:pt x="2196005" y="109222"/>
                  </a:cubicBezTo>
                  <a:lnTo>
                    <a:pt x="2196005" y="109220"/>
                  </a:lnTo>
                  <a:lnTo>
                    <a:pt x="2196005" y="109220"/>
                  </a:lnTo>
                  <a:cubicBezTo>
                    <a:pt x="2199886" y="189003"/>
                    <a:pt x="2195728" y="195964"/>
                    <a:pt x="2196005" y="273050"/>
                  </a:cubicBezTo>
                  <a:cubicBezTo>
                    <a:pt x="2206622" y="399453"/>
                    <a:pt x="2209376" y="477813"/>
                    <a:pt x="2196005" y="546098"/>
                  </a:cubicBezTo>
                  <a:cubicBezTo>
                    <a:pt x="2193677" y="603306"/>
                    <a:pt x="2138522" y="663841"/>
                    <a:pt x="2086783" y="655320"/>
                  </a:cubicBezTo>
                  <a:cubicBezTo>
                    <a:pt x="1847240" y="645120"/>
                    <a:pt x="1641767" y="640911"/>
                    <a:pt x="1500893" y="655320"/>
                  </a:cubicBezTo>
                  <a:cubicBezTo>
                    <a:pt x="1360019" y="669730"/>
                    <a:pt x="1176283" y="652976"/>
                    <a:pt x="915002" y="655320"/>
                  </a:cubicBezTo>
                  <a:cubicBezTo>
                    <a:pt x="655452" y="649143"/>
                    <a:pt x="545791" y="629370"/>
                    <a:pt x="366001" y="655320"/>
                  </a:cubicBezTo>
                  <a:lnTo>
                    <a:pt x="366001" y="655320"/>
                  </a:lnTo>
                  <a:cubicBezTo>
                    <a:pt x="313086" y="653566"/>
                    <a:pt x="203213" y="648146"/>
                    <a:pt x="109222" y="655320"/>
                  </a:cubicBezTo>
                  <a:cubicBezTo>
                    <a:pt x="40872" y="658257"/>
                    <a:pt x="-163" y="600801"/>
                    <a:pt x="0" y="546098"/>
                  </a:cubicBezTo>
                  <a:cubicBezTo>
                    <a:pt x="-11192" y="424966"/>
                    <a:pt x="9614" y="405610"/>
                    <a:pt x="0" y="273050"/>
                  </a:cubicBezTo>
                  <a:cubicBezTo>
                    <a:pt x="-3994" y="204379"/>
                    <a:pt x="-755" y="147558"/>
                    <a:pt x="0" y="109220"/>
                  </a:cubicBezTo>
                  <a:lnTo>
                    <a:pt x="0" y="109220"/>
                  </a:lnTo>
                  <a:lnTo>
                    <a:pt x="0" y="109222"/>
                  </a:lnTo>
                  <a:close/>
                </a:path>
                <a:path w="2196005" h="655320" stroke="0" extrusionOk="0">
                  <a:moveTo>
                    <a:pt x="0" y="109222"/>
                  </a:moveTo>
                  <a:cubicBezTo>
                    <a:pt x="-5533" y="45487"/>
                    <a:pt x="40080" y="3310"/>
                    <a:pt x="109222" y="0"/>
                  </a:cubicBezTo>
                  <a:cubicBezTo>
                    <a:pt x="220316" y="-2243"/>
                    <a:pt x="245638" y="-9387"/>
                    <a:pt x="366001" y="0"/>
                  </a:cubicBezTo>
                  <a:cubicBezTo>
                    <a:pt x="308959" y="-174425"/>
                    <a:pt x="270925" y="-405552"/>
                    <a:pt x="245983" y="-516802"/>
                  </a:cubicBezTo>
                  <a:cubicBezTo>
                    <a:pt x="221041" y="-628052"/>
                    <a:pt x="190889" y="-847165"/>
                    <a:pt x="121066" y="-1054698"/>
                  </a:cubicBezTo>
                  <a:cubicBezTo>
                    <a:pt x="269766" y="-810763"/>
                    <a:pt x="428575" y="-686103"/>
                    <a:pt x="533913" y="-506255"/>
                  </a:cubicBezTo>
                  <a:cubicBezTo>
                    <a:pt x="639251" y="-326407"/>
                    <a:pt x="775773" y="-201714"/>
                    <a:pt x="915002" y="0"/>
                  </a:cubicBezTo>
                  <a:cubicBezTo>
                    <a:pt x="1092877" y="15188"/>
                    <a:pt x="1227443" y="23461"/>
                    <a:pt x="1500893" y="0"/>
                  </a:cubicBezTo>
                  <a:cubicBezTo>
                    <a:pt x="1774343" y="-23461"/>
                    <a:pt x="1945187" y="19129"/>
                    <a:pt x="2086783" y="0"/>
                  </a:cubicBezTo>
                  <a:cubicBezTo>
                    <a:pt x="2145634" y="-84"/>
                    <a:pt x="2199708" y="38747"/>
                    <a:pt x="2196005" y="109222"/>
                  </a:cubicBezTo>
                  <a:lnTo>
                    <a:pt x="2196005" y="109220"/>
                  </a:lnTo>
                  <a:lnTo>
                    <a:pt x="2196005" y="109220"/>
                  </a:lnTo>
                  <a:cubicBezTo>
                    <a:pt x="2188202" y="164270"/>
                    <a:pt x="2204040" y="230923"/>
                    <a:pt x="2196005" y="273050"/>
                  </a:cubicBezTo>
                  <a:cubicBezTo>
                    <a:pt x="2183984" y="404378"/>
                    <a:pt x="2185539" y="459985"/>
                    <a:pt x="2196005" y="546098"/>
                  </a:cubicBezTo>
                  <a:cubicBezTo>
                    <a:pt x="2188424" y="603489"/>
                    <a:pt x="2142225" y="643149"/>
                    <a:pt x="2086783" y="655320"/>
                  </a:cubicBezTo>
                  <a:cubicBezTo>
                    <a:pt x="1807349" y="626532"/>
                    <a:pt x="1742173" y="673713"/>
                    <a:pt x="1500893" y="655320"/>
                  </a:cubicBezTo>
                  <a:cubicBezTo>
                    <a:pt x="1259613" y="636928"/>
                    <a:pt x="1050535" y="631824"/>
                    <a:pt x="915002" y="655320"/>
                  </a:cubicBezTo>
                  <a:cubicBezTo>
                    <a:pt x="783596" y="673296"/>
                    <a:pt x="605266" y="675528"/>
                    <a:pt x="366001" y="655320"/>
                  </a:cubicBezTo>
                  <a:lnTo>
                    <a:pt x="366001" y="655320"/>
                  </a:lnTo>
                  <a:cubicBezTo>
                    <a:pt x="246605" y="648324"/>
                    <a:pt x="231416" y="646572"/>
                    <a:pt x="109222" y="655320"/>
                  </a:cubicBezTo>
                  <a:cubicBezTo>
                    <a:pt x="53856" y="654271"/>
                    <a:pt x="1442" y="620116"/>
                    <a:pt x="0" y="546098"/>
                  </a:cubicBezTo>
                  <a:cubicBezTo>
                    <a:pt x="-7792" y="430982"/>
                    <a:pt x="2641" y="406760"/>
                    <a:pt x="0" y="273050"/>
                  </a:cubicBezTo>
                  <a:cubicBezTo>
                    <a:pt x="-5984" y="239437"/>
                    <a:pt x="4031" y="183921"/>
                    <a:pt x="0" y="109220"/>
                  </a:cubicBezTo>
                  <a:lnTo>
                    <a:pt x="0" y="109220"/>
                  </a:lnTo>
                  <a:lnTo>
                    <a:pt x="0" y="109222"/>
                  </a:lnTo>
                  <a:close/>
                </a:path>
              </a:pathLst>
            </a:custGeom>
            <a:pattFill prst="pct20">
              <a:fgClr>
                <a:srgbClr val="FFF701"/>
              </a:fgClr>
              <a:bgClr>
                <a:schemeClr val="bg1"/>
              </a:bgClr>
            </a:pattFill>
            <a:ln w="38100" cap="flat" cmpd="sng">
              <a:solidFill>
                <a:schemeClr val="accent1">
                  <a:shade val="50000"/>
                </a:schemeClr>
              </a:solidFill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prstGeom prst="wedgeRoundRectCallout">
                      <a:avLst>
                        <a:gd name="adj1" fmla="val -44487"/>
                        <a:gd name="adj2" fmla="val -210944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762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dirty="0">
                  <a:solidFill>
                    <a:schemeClr val="tx1"/>
                  </a:solidFill>
                </a:rPr>
                <a:t>Note strand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2792EEE-B0DF-9998-01AD-C245D03D55AB}"/>
              </a:ext>
            </a:extLst>
          </p:cNvPr>
          <p:cNvSpPr txBox="1"/>
          <p:nvPr/>
        </p:nvSpPr>
        <p:spPr>
          <a:xfrm>
            <a:off x="7344894" y="917899"/>
            <a:ext cx="2602666" cy="461665"/>
          </a:xfrm>
          <a:custGeom>
            <a:avLst/>
            <a:gdLst>
              <a:gd name="connsiteX0" fmla="*/ 0 w 2602666"/>
              <a:gd name="connsiteY0" fmla="*/ 0 h 461665"/>
              <a:gd name="connsiteX1" fmla="*/ 494507 w 2602666"/>
              <a:gd name="connsiteY1" fmla="*/ 0 h 461665"/>
              <a:gd name="connsiteX2" fmla="*/ 1015040 w 2602666"/>
              <a:gd name="connsiteY2" fmla="*/ 0 h 461665"/>
              <a:gd name="connsiteX3" fmla="*/ 1561600 w 2602666"/>
              <a:gd name="connsiteY3" fmla="*/ 0 h 461665"/>
              <a:gd name="connsiteX4" fmla="*/ 2108159 w 2602666"/>
              <a:gd name="connsiteY4" fmla="*/ 0 h 461665"/>
              <a:gd name="connsiteX5" fmla="*/ 2602666 w 2602666"/>
              <a:gd name="connsiteY5" fmla="*/ 0 h 461665"/>
              <a:gd name="connsiteX6" fmla="*/ 2602666 w 2602666"/>
              <a:gd name="connsiteY6" fmla="*/ 461665 h 461665"/>
              <a:gd name="connsiteX7" fmla="*/ 2030079 w 2602666"/>
              <a:gd name="connsiteY7" fmla="*/ 461665 h 461665"/>
              <a:gd name="connsiteX8" fmla="*/ 1457493 w 2602666"/>
              <a:gd name="connsiteY8" fmla="*/ 461665 h 461665"/>
              <a:gd name="connsiteX9" fmla="*/ 936960 w 2602666"/>
              <a:gd name="connsiteY9" fmla="*/ 461665 h 461665"/>
              <a:gd name="connsiteX10" fmla="*/ 0 w 2602666"/>
              <a:gd name="connsiteY10" fmla="*/ 461665 h 461665"/>
              <a:gd name="connsiteX11" fmla="*/ 0 w 2602666"/>
              <a:gd name="connsiteY11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02666" h="461665" fill="none" extrusionOk="0">
                <a:moveTo>
                  <a:pt x="0" y="0"/>
                </a:moveTo>
                <a:cubicBezTo>
                  <a:pt x="218565" y="-16547"/>
                  <a:pt x="267460" y="3824"/>
                  <a:pt x="494507" y="0"/>
                </a:cubicBezTo>
                <a:cubicBezTo>
                  <a:pt x="721554" y="-3824"/>
                  <a:pt x="806441" y="55883"/>
                  <a:pt x="1015040" y="0"/>
                </a:cubicBezTo>
                <a:cubicBezTo>
                  <a:pt x="1223639" y="-55883"/>
                  <a:pt x="1423497" y="46371"/>
                  <a:pt x="1561600" y="0"/>
                </a:cubicBezTo>
                <a:cubicBezTo>
                  <a:pt x="1699703" y="-46371"/>
                  <a:pt x="1995122" y="58578"/>
                  <a:pt x="2108159" y="0"/>
                </a:cubicBezTo>
                <a:cubicBezTo>
                  <a:pt x="2221196" y="-58578"/>
                  <a:pt x="2488873" y="703"/>
                  <a:pt x="2602666" y="0"/>
                </a:cubicBezTo>
                <a:cubicBezTo>
                  <a:pt x="2630580" y="96958"/>
                  <a:pt x="2565901" y="337943"/>
                  <a:pt x="2602666" y="461665"/>
                </a:cubicBezTo>
                <a:cubicBezTo>
                  <a:pt x="2458285" y="480513"/>
                  <a:pt x="2223524" y="422181"/>
                  <a:pt x="2030079" y="461665"/>
                </a:cubicBezTo>
                <a:cubicBezTo>
                  <a:pt x="1836634" y="501149"/>
                  <a:pt x="1735262" y="452793"/>
                  <a:pt x="1457493" y="461665"/>
                </a:cubicBezTo>
                <a:cubicBezTo>
                  <a:pt x="1179724" y="470537"/>
                  <a:pt x="1140123" y="402952"/>
                  <a:pt x="936960" y="461665"/>
                </a:cubicBezTo>
                <a:cubicBezTo>
                  <a:pt x="733797" y="520378"/>
                  <a:pt x="240247" y="412203"/>
                  <a:pt x="0" y="461665"/>
                </a:cubicBezTo>
                <a:cubicBezTo>
                  <a:pt x="-34514" y="234006"/>
                  <a:pt x="45347" y="206993"/>
                  <a:pt x="0" y="0"/>
                </a:cubicBezTo>
                <a:close/>
              </a:path>
              <a:path w="2602666" h="461665" stroke="0" extrusionOk="0">
                <a:moveTo>
                  <a:pt x="0" y="0"/>
                </a:moveTo>
                <a:cubicBezTo>
                  <a:pt x="197975" y="-23227"/>
                  <a:pt x="357651" y="36817"/>
                  <a:pt x="494507" y="0"/>
                </a:cubicBezTo>
                <a:cubicBezTo>
                  <a:pt x="631363" y="-36817"/>
                  <a:pt x="761670" y="51443"/>
                  <a:pt x="936960" y="0"/>
                </a:cubicBezTo>
                <a:cubicBezTo>
                  <a:pt x="1112250" y="-51443"/>
                  <a:pt x="1235588" y="52220"/>
                  <a:pt x="1509546" y="0"/>
                </a:cubicBezTo>
                <a:cubicBezTo>
                  <a:pt x="1783504" y="-52220"/>
                  <a:pt x="1826852" y="8462"/>
                  <a:pt x="2004053" y="0"/>
                </a:cubicBezTo>
                <a:cubicBezTo>
                  <a:pt x="2181254" y="-8462"/>
                  <a:pt x="2381553" y="61464"/>
                  <a:pt x="2602666" y="0"/>
                </a:cubicBezTo>
                <a:cubicBezTo>
                  <a:pt x="2649906" y="216469"/>
                  <a:pt x="2558968" y="274171"/>
                  <a:pt x="2602666" y="461665"/>
                </a:cubicBezTo>
                <a:cubicBezTo>
                  <a:pt x="2459304" y="513209"/>
                  <a:pt x="2230463" y="446610"/>
                  <a:pt x="2082133" y="461665"/>
                </a:cubicBezTo>
                <a:cubicBezTo>
                  <a:pt x="1933803" y="476720"/>
                  <a:pt x="1633490" y="459318"/>
                  <a:pt x="1509546" y="461665"/>
                </a:cubicBezTo>
                <a:cubicBezTo>
                  <a:pt x="1385602" y="464012"/>
                  <a:pt x="1283091" y="410674"/>
                  <a:pt x="1067093" y="461665"/>
                </a:cubicBezTo>
                <a:cubicBezTo>
                  <a:pt x="851095" y="512656"/>
                  <a:pt x="710131" y="449004"/>
                  <a:pt x="546560" y="461665"/>
                </a:cubicBezTo>
                <a:cubicBezTo>
                  <a:pt x="382989" y="474326"/>
                  <a:pt x="153779" y="407970"/>
                  <a:pt x="0" y="461665"/>
                </a:cubicBezTo>
                <a:cubicBezTo>
                  <a:pt x="-47736" y="282824"/>
                  <a:pt x="14639" y="135594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400"/>
              <a:t>RID: M3T18F9J013</a:t>
            </a:r>
          </a:p>
        </p:txBody>
      </p:sp>
    </p:spTree>
    <p:extLst>
      <p:ext uri="{BB962C8B-B14F-4D97-AF65-F5344CB8AC3E}">
        <p14:creationId xmlns:p14="http://schemas.microsoft.com/office/powerpoint/2010/main" val="18190916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999" y="421917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Exercise #2, </a:t>
            </a:r>
            <a:r>
              <a:rPr lang="en-US" sz="3200" u="sng"/>
              <a:t>Option 1</a:t>
            </a:r>
            <a:r>
              <a:rPr lang="en-US" sz="3200"/>
              <a:t> – </a:t>
            </a:r>
            <a:r>
              <a:rPr lang="en-US" sz="3200" i="1"/>
              <a:t>Results, Genome Data Viewer (GDV)</a:t>
            </a:r>
          </a:p>
        </p:txBody>
      </p:sp>
      <p:pic>
        <p:nvPicPr>
          <p:cNvPr id="3" name="Picture 2" descr="Image of BLAST alignments track and Gene track in NCBI's Genome Data Viewer. It shows the two BLAST alignments in the PPP3CA gene.">
            <a:extLst>
              <a:ext uri="{FF2B5EF4-FFF2-40B4-BE49-F238E27FC236}">
                <a16:creationId xmlns:a16="http://schemas.microsoft.com/office/drawing/2014/main" id="{5E766707-E53E-0744-88A5-5C00AB02DC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9" y="2326527"/>
            <a:ext cx="12150401" cy="1911777"/>
          </a:xfrm>
          <a:prstGeom prst="rect">
            <a:avLst/>
          </a:prstGeom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76112B36-0193-504A-BF18-9D50B5554989}"/>
              </a:ext>
            </a:extLst>
          </p:cNvPr>
          <p:cNvSpPr/>
          <p:nvPr/>
        </p:nvSpPr>
        <p:spPr>
          <a:xfrm>
            <a:off x="4643973" y="2841492"/>
            <a:ext cx="2836465" cy="602467"/>
          </a:xfrm>
          <a:custGeom>
            <a:avLst/>
            <a:gdLst>
              <a:gd name="connsiteX0" fmla="*/ 0 w 2836465"/>
              <a:gd name="connsiteY0" fmla="*/ 100413 h 602467"/>
              <a:gd name="connsiteX1" fmla="*/ 100413 w 2836465"/>
              <a:gd name="connsiteY1" fmla="*/ 0 h 602467"/>
              <a:gd name="connsiteX2" fmla="*/ 472744 w 2836465"/>
              <a:gd name="connsiteY2" fmla="*/ 0 h 602467"/>
              <a:gd name="connsiteX3" fmla="*/ 472744 w 2836465"/>
              <a:gd name="connsiteY3" fmla="*/ 0 h 602467"/>
              <a:gd name="connsiteX4" fmla="*/ 841484 w 2836465"/>
              <a:gd name="connsiteY4" fmla="*/ 0 h 602467"/>
              <a:gd name="connsiteX5" fmla="*/ 1181860 w 2836465"/>
              <a:gd name="connsiteY5" fmla="*/ 0 h 602467"/>
              <a:gd name="connsiteX6" fmla="*/ 1715466 w 2836465"/>
              <a:gd name="connsiteY6" fmla="*/ 0 h 602467"/>
              <a:gd name="connsiteX7" fmla="*/ 2202446 w 2836465"/>
              <a:gd name="connsiteY7" fmla="*/ 0 h 602467"/>
              <a:gd name="connsiteX8" fmla="*/ 2736052 w 2836465"/>
              <a:gd name="connsiteY8" fmla="*/ 0 h 602467"/>
              <a:gd name="connsiteX9" fmla="*/ 2836465 w 2836465"/>
              <a:gd name="connsiteY9" fmla="*/ 100413 h 602467"/>
              <a:gd name="connsiteX10" fmla="*/ 2836465 w 2836465"/>
              <a:gd name="connsiteY10" fmla="*/ 351439 h 602467"/>
              <a:gd name="connsiteX11" fmla="*/ 2836465 w 2836465"/>
              <a:gd name="connsiteY11" fmla="*/ 351439 h 602467"/>
              <a:gd name="connsiteX12" fmla="*/ 2836465 w 2836465"/>
              <a:gd name="connsiteY12" fmla="*/ 502056 h 602467"/>
              <a:gd name="connsiteX13" fmla="*/ 2836465 w 2836465"/>
              <a:gd name="connsiteY13" fmla="*/ 502054 h 602467"/>
              <a:gd name="connsiteX14" fmla="*/ 2736052 w 2836465"/>
              <a:gd name="connsiteY14" fmla="*/ 602467 h 602467"/>
              <a:gd name="connsiteX15" fmla="*/ 2233530 w 2836465"/>
              <a:gd name="connsiteY15" fmla="*/ 602467 h 602467"/>
              <a:gd name="connsiteX16" fmla="*/ 1731008 w 2836465"/>
              <a:gd name="connsiteY16" fmla="*/ 602467 h 602467"/>
              <a:gd name="connsiteX17" fmla="*/ 1181860 w 2836465"/>
              <a:gd name="connsiteY17" fmla="*/ 602467 h 602467"/>
              <a:gd name="connsiteX18" fmla="*/ 827302 w 2836465"/>
              <a:gd name="connsiteY18" fmla="*/ 602467 h 602467"/>
              <a:gd name="connsiteX19" fmla="*/ 472744 w 2836465"/>
              <a:gd name="connsiteY19" fmla="*/ 602467 h 602467"/>
              <a:gd name="connsiteX20" fmla="*/ 472744 w 2836465"/>
              <a:gd name="connsiteY20" fmla="*/ 602467 h 602467"/>
              <a:gd name="connsiteX21" fmla="*/ 100413 w 2836465"/>
              <a:gd name="connsiteY21" fmla="*/ 602467 h 602467"/>
              <a:gd name="connsiteX22" fmla="*/ 0 w 2836465"/>
              <a:gd name="connsiteY22" fmla="*/ 502054 h 602467"/>
              <a:gd name="connsiteX23" fmla="*/ 0 w 2836465"/>
              <a:gd name="connsiteY23" fmla="*/ 502056 h 602467"/>
              <a:gd name="connsiteX24" fmla="*/ -696159 w 2836465"/>
              <a:gd name="connsiteY24" fmla="*/ 503652 h 602467"/>
              <a:gd name="connsiteX25" fmla="*/ -1392318 w 2836465"/>
              <a:gd name="connsiteY25" fmla="*/ 505248 h 602467"/>
              <a:gd name="connsiteX26" fmla="*/ -2027647 w 2836465"/>
              <a:gd name="connsiteY26" fmla="*/ 506705 h 602467"/>
              <a:gd name="connsiteX27" fmla="*/ -1331488 w 2836465"/>
              <a:gd name="connsiteY27" fmla="*/ 453397 h 602467"/>
              <a:gd name="connsiteX28" fmla="*/ -675882 w 2836465"/>
              <a:gd name="connsiteY28" fmla="*/ 403194 h 602467"/>
              <a:gd name="connsiteX29" fmla="*/ 0 w 2836465"/>
              <a:gd name="connsiteY29" fmla="*/ 351439 h 602467"/>
              <a:gd name="connsiteX30" fmla="*/ 0 w 2836465"/>
              <a:gd name="connsiteY30" fmla="*/ 100413 h 6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836465" h="602467" fill="none" extrusionOk="0">
                <a:moveTo>
                  <a:pt x="0" y="100413"/>
                </a:moveTo>
                <a:cubicBezTo>
                  <a:pt x="-4711" y="55037"/>
                  <a:pt x="50843" y="-7031"/>
                  <a:pt x="100413" y="0"/>
                </a:cubicBezTo>
                <a:cubicBezTo>
                  <a:pt x="276751" y="-6915"/>
                  <a:pt x="330571" y="-14309"/>
                  <a:pt x="472744" y="0"/>
                </a:cubicBezTo>
                <a:lnTo>
                  <a:pt x="472744" y="0"/>
                </a:lnTo>
                <a:cubicBezTo>
                  <a:pt x="627891" y="10936"/>
                  <a:pt x="695204" y="-14669"/>
                  <a:pt x="841484" y="0"/>
                </a:cubicBezTo>
                <a:cubicBezTo>
                  <a:pt x="987764" y="14669"/>
                  <a:pt x="1073002" y="-13411"/>
                  <a:pt x="1181860" y="0"/>
                </a:cubicBezTo>
                <a:cubicBezTo>
                  <a:pt x="1355598" y="-20931"/>
                  <a:pt x="1575491" y="-10144"/>
                  <a:pt x="1715466" y="0"/>
                </a:cubicBezTo>
                <a:cubicBezTo>
                  <a:pt x="1855441" y="10144"/>
                  <a:pt x="2073406" y="20057"/>
                  <a:pt x="2202446" y="0"/>
                </a:cubicBezTo>
                <a:cubicBezTo>
                  <a:pt x="2331486" y="-20057"/>
                  <a:pt x="2520423" y="-17147"/>
                  <a:pt x="2736052" y="0"/>
                </a:cubicBezTo>
                <a:cubicBezTo>
                  <a:pt x="2786179" y="639"/>
                  <a:pt x="2844300" y="53185"/>
                  <a:pt x="2836465" y="100413"/>
                </a:cubicBezTo>
                <a:cubicBezTo>
                  <a:pt x="2835803" y="187292"/>
                  <a:pt x="2840767" y="257746"/>
                  <a:pt x="2836465" y="351439"/>
                </a:cubicBezTo>
                <a:lnTo>
                  <a:pt x="2836465" y="351439"/>
                </a:lnTo>
                <a:cubicBezTo>
                  <a:pt x="2834149" y="390040"/>
                  <a:pt x="2835497" y="452599"/>
                  <a:pt x="2836465" y="502056"/>
                </a:cubicBezTo>
                <a:lnTo>
                  <a:pt x="2836465" y="502054"/>
                </a:lnTo>
                <a:cubicBezTo>
                  <a:pt x="2843031" y="560275"/>
                  <a:pt x="2778669" y="604838"/>
                  <a:pt x="2736052" y="602467"/>
                </a:cubicBezTo>
                <a:cubicBezTo>
                  <a:pt x="2484815" y="623094"/>
                  <a:pt x="2395512" y="598463"/>
                  <a:pt x="2233530" y="602467"/>
                </a:cubicBezTo>
                <a:cubicBezTo>
                  <a:pt x="2071548" y="606471"/>
                  <a:pt x="1845793" y="577890"/>
                  <a:pt x="1731008" y="602467"/>
                </a:cubicBezTo>
                <a:cubicBezTo>
                  <a:pt x="1616223" y="627044"/>
                  <a:pt x="1409171" y="615507"/>
                  <a:pt x="1181860" y="602467"/>
                </a:cubicBezTo>
                <a:cubicBezTo>
                  <a:pt x="1041476" y="588444"/>
                  <a:pt x="934327" y="595039"/>
                  <a:pt x="827302" y="602467"/>
                </a:cubicBezTo>
                <a:cubicBezTo>
                  <a:pt x="720277" y="609895"/>
                  <a:pt x="592131" y="585258"/>
                  <a:pt x="472744" y="602467"/>
                </a:cubicBezTo>
                <a:lnTo>
                  <a:pt x="472744" y="602467"/>
                </a:lnTo>
                <a:cubicBezTo>
                  <a:pt x="366249" y="618355"/>
                  <a:pt x="239144" y="599638"/>
                  <a:pt x="100413" y="602467"/>
                </a:cubicBezTo>
                <a:cubicBezTo>
                  <a:pt x="48974" y="611040"/>
                  <a:pt x="-2756" y="568783"/>
                  <a:pt x="0" y="502054"/>
                </a:cubicBezTo>
                <a:lnTo>
                  <a:pt x="0" y="502056"/>
                </a:lnTo>
                <a:cubicBezTo>
                  <a:pt x="-287776" y="528538"/>
                  <a:pt x="-473477" y="500779"/>
                  <a:pt x="-696159" y="503652"/>
                </a:cubicBezTo>
                <a:cubicBezTo>
                  <a:pt x="-918841" y="506525"/>
                  <a:pt x="-1072270" y="480963"/>
                  <a:pt x="-1392318" y="505248"/>
                </a:cubicBezTo>
                <a:cubicBezTo>
                  <a:pt x="-1712365" y="529533"/>
                  <a:pt x="-1743346" y="492979"/>
                  <a:pt x="-2027647" y="506705"/>
                </a:cubicBezTo>
                <a:cubicBezTo>
                  <a:pt x="-1871303" y="502823"/>
                  <a:pt x="-1510901" y="436760"/>
                  <a:pt x="-1331488" y="453397"/>
                </a:cubicBezTo>
                <a:cubicBezTo>
                  <a:pt x="-1152075" y="470034"/>
                  <a:pt x="-951574" y="400735"/>
                  <a:pt x="-675882" y="403194"/>
                </a:cubicBezTo>
                <a:cubicBezTo>
                  <a:pt x="-400190" y="405653"/>
                  <a:pt x="-326377" y="363336"/>
                  <a:pt x="0" y="351439"/>
                </a:cubicBezTo>
                <a:cubicBezTo>
                  <a:pt x="-4722" y="277367"/>
                  <a:pt x="-8306" y="195259"/>
                  <a:pt x="0" y="100413"/>
                </a:cubicBezTo>
                <a:close/>
              </a:path>
              <a:path w="2836465" h="602467" stroke="0" extrusionOk="0">
                <a:moveTo>
                  <a:pt x="0" y="100413"/>
                </a:moveTo>
                <a:cubicBezTo>
                  <a:pt x="-9019" y="39393"/>
                  <a:pt x="32923" y="4516"/>
                  <a:pt x="100413" y="0"/>
                </a:cubicBezTo>
                <a:cubicBezTo>
                  <a:pt x="261926" y="-10214"/>
                  <a:pt x="356623" y="-13136"/>
                  <a:pt x="472744" y="0"/>
                </a:cubicBezTo>
                <a:lnTo>
                  <a:pt x="472744" y="0"/>
                </a:lnTo>
                <a:cubicBezTo>
                  <a:pt x="578514" y="-10301"/>
                  <a:pt x="721049" y="5203"/>
                  <a:pt x="820211" y="0"/>
                </a:cubicBezTo>
                <a:cubicBezTo>
                  <a:pt x="919373" y="-5203"/>
                  <a:pt x="1108531" y="-1126"/>
                  <a:pt x="1181860" y="0"/>
                </a:cubicBezTo>
                <a:cubicBezTo>
                  <a:pt x="1408219" y="19746"/>
                  <a:pt x="1533069" y="-19408"/>
                  <a:pt x="1731008" y="0"/>
                </a:cubicBezTo>
                <a:cubicBezTo>
                  <a:pt x="1928947" y="19408"/>
                  <a:pt x="2051818" y="21522"/>
                  <a:pt x="2249072" y="0"/>
                </a:cubicBezTo>
                <a:cubicBezTo>
                  <a:pt x="2446326" y="-21522"/>
                  <a:pt x="2508372" y="-6576"/>
                  <a:pt x="2736052" y="0"/>
                </a:cubicBezTo>
                <a:cubicBezTo>
                  <a:pt x="2800535" y="5053"/>
                  <a:pt x="2849117" y="47998"/>
                  <a:pt x="2836465" y="100413"/>
                </a:cubicBezTo>
                <a:cubicBezTo>
                  <a:pt x="2843096" y="187106"/>
                  <a:pt x="2835295" y="235086"/>
                  <a:pt x="2836465" y="351439"/>
                </a:cubicBezTo>
                <a:lnTo>
                  <a:pt x="2836465" y="351439"/>
                </a:lnTo>
                <a:cubicBezTo>
                  <a:pt x="2843868" y="399561"/>
                  <a:pt x="2836997" y="434727"/>
                  <a:pt x="2836465" y="502056"/>
                </a:cubicBezTo>
                <a:lnTo>
                  <a:pt x="2836465" y="502054"/>
                </a:lnTo>
                <a:cubicBezTo>
                  <a:pt x="2838743" y="560302"/>
                  <a:pt x="2792626" y="601489"/>
                  <a:pt x="2736052" y="602467"/>
                </a:cubicBezTo>
                <a:cubicBezTo>
                  <a:pt x="2565664" y="593513"/>
                  <a:pt x="2355834" y="594788"/>
                  <a:pt x="2217988" y="602467"/>
                </a:cubicBezTo>
                <a:cubicBezTo>
                  <a:pt x="2080142" y="610146"/>
                  <a:pt x="1865524" y="585945"/>
                  <a:pt x="1699924" y="602467"/>
                </a:cubicBezTo>
                <a:cubicBezTo>
                  <a:pt x="1534324" y="618989"/>
                  <a:pt x="1292767" y="595737"/>
                  <a:pt x="1181860" y="602467"/>
                </a:cubicBezTo>
                <a:cubicBezTo>
                  <a:pt x="1044248" y="588707"/>
                  <a:pt x="958187" y="598708"/>
                  <a:pt x="827302" y="602467"/>
                </a:cubicBezTo>
                <a:cubicBezTo>
                  <a:pt x="696417" y="606226"/>
                  <a:pt x="624360" y="619319"/>
                  <a:pt x="472744" y="602467"/>
                </a:cubicBezTo>
                <a:lnTo>
                  <a:pt x="472744" y="602467"/>
                </a:lnTo>
                <a:cubicBezTo>
                  <a:pt x="364914" y="584168"/>
                  <a:pt x="227810" y="599657"/>
                  <a:pt x="100413" y="602467"/>
                </a:cubicBezTo>
                <a:cubicBezTo>
                  <a:pt x="31293" y="603196"/>
                  <a:pt x="2356" y="562176"/>
                  <a:pt x="0" y="502054"/>
                </a:cubicBezTo>
                <a:lnTo>
                  <a:pt x="0" y="502056"/>
                </a:lnTo>
                <a:cubicBezTo>
                  <a:pt x="-334999" y="509618"/>
                  <a:pt x="-353181" y="479379"/>
                  <a:pt x="-675882" y="503606"/>
                </a:cubicBezTo>
                <a:cubicBezTo>
                  <a:pt x="-998584" y="527832"/>
                  <a:pt x="-1109410" y="495980"/>
                  <a:pt x="-1351765" y="505155"/>
                </a:cubicBezTo>
                <a:cubicBezTo>
                  <a:pt x="-1594120" y="514331"/>
                  <a:pt x="-1748058" y="516920"/>
                  <a:pt x="-2027647" y="506705"/>
                </a:cubicBezTo>
                <a:cubicBezTo>
                  <a:pt x="-1834478" y="496241"/>
                  <a:pt x="-1657259" y="471928"/>
                  <a:pt x="-1311212" y="451844"/>
                </a:cubicBezTo>
                <a:cubicBezTo>
                  <a:pt x="-965165" y="431761"/>
                  <a:pt x="-758392" y="397910"/>
                  <a:pt x="-615053" y="398536"/>
                </a:cubicBezTo>
                <a:cubicBezTo>
                  <a:pt x="-471714" y="399162"/>
                  <a:pt x="-175208" y="387053"/>
                  <a:pt x="0" y="351439"/>
                </a:cubicBezTo>
                <a:cubicBezTo>
                  <a:pt x="12442" y="274161"/>
                  <a:pt x="11016" y="215294"/>
                  <a:pt x="0" y="100413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21485"/>
                      <a:gd name="adj2" fmla="val 34105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SzPct val="50000"/>
            </a:pPr>
            <a:r>
              <a:rPr lang="en-US" sz="2800" dirty="0">
                <a:solidFill>
                  <a:schemeClr val="tx1"/>
                </a:solidFill>
              </a:rPr>
              <a:t>BLAST alignments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D439274E-F1CC-5342-BB32-DA84530011DD}"/>
              </a:ext>
            </a:extLst>
          </p:cNvPr>
          <p:cNvSpPr/>
          <p:nvPr/>
        </p:nvSpPr>
        <p:spPr>
          <a:xfrm>
            <a:off x="5182964" y="4750952"/>
            <a:ext cx="2403699" cy="1251184"/>
          </a:xfrm>
          <a:custGeom>
            <a:avLst/>
            <a:gdLst>
              <a:gd name="connsiteX0" fmla="*/ 0 w 2403699"/>
              <a:gd name="connsiteY0" fmla="*/ 208535 h 1251184"/>
              <a:gd name="connsiteX1" fmla="*/ 208535 w 2403699"/>
              <a:gd name="connsiteY1" fmla="*/ 0 h 1251184"/>
              <a:gd name="connsiteX2" fmla="*/ 400617 w 2403699"/>
              <a:gd name="connsiteY2" fmla="*/ 0 h 1251184"/>
              <a:gd name="connsiteX3" fmla="*/ 520851 w 2403699"/>
              <a:gd name="connsiteY3" fmla="*/ -476765 h 1251184"/>
              <a:gd name="connsiteX4" fmla="*/ 631836 w 2403699"/>
              <a:gd name="connsiteY4" fmla="*/ -916855 h 1251184"/>
              <a:gd name="connsiteX5" fmla="*/ 816689 w 2403699"/>
              <a:gd name="connsiteY5" fmla="*/ -458428 h 1251184"/>
              <a:gd name="connsiteX6" fmla="*/ 1001541 w 2403699"/>
              <a:gd name="connsiteY6" fmla="*/ 0 h 1251184"/>
              <a:gd name="connsiteX7" fmla="*/ 1562544 w 2403699"/>
              <a:gd name="connsiteY7" fmla="*/ 0 h 1251184"/>
              <a:gd name="connsiteX8" fmla="*/ 2195164 w 2403699"/>
              <a:gd name="connsiteY8" fmla="*/ 0 h 1251184"/>
              <a:gd name="connsiteX9" fmla="*/ 2403699 w 2403699"/>
              <a:gd name="connsiteY9" fmla="*/ 208535 h 1251184"/>
              <a:gd name="connsiteX10" fmla="*/ 2403699 w 2403699"/>
              <a:gd name="connsiteY10" fmla="*/ 208531 h 1251184"/>
              <a:gd name="connsiteX11" fmla="*/ 2403699 w 2403699"/>
              <a:gd name="connsiteY11" fmla="*/ 208531 h 1251184"/>
              <a:gd name="connsiteX12" fmla="*/ 2403699 w 2403699"/>
              <a:gd name="connsiteY12" fmla="*/ 521327 h 1251184"/>
              <a:gd name="connsiteX13" fmla="*/ 2403699 w 2403699"/>
              <a:gd name="connsiteY13" fmla="*/ 1042649 h 1251184"/>
              <a:gd name="connsiteX14" fmla="*/ 2195164 w 2403699"/>
              <a:gd name="connsiteY14" fmla="*/ 1251184 h 1251184"/>
              <a:gd name="connsiteX15" fmla="*/ 1598353 w 2403699"/>
              <a:gd name="connsiteY15" fmla="*/ 1251184 h 1251184"/>
              <a:gd name="connsiteX16" fmla="*/ 1001541 w 2403699"/>
              <a:gd name="connsiteY16" fmla="*/ 1251184 h 1251184"/>
              <a:gd name="connsiteX17" fmla="*/ 400617 w 2403699"/>
              <a:gd name="connsiteY17" fmla="*/ 1251184 h 1251184"/>
              <a:gd name="connsiteX18" fmla="*/ 400617 w 2403699"/>
              <a:gd name="connsiteY18" fmla="*/ 1251184 h 1251184"/>
              <a:gd name="connsiteX19" fmla="*/ 208535 w 2403699"/>
              <a:gd name="connsiteY19" fmla="*/ 1251184 h 1251184"/>
              <a:gd name="connsiteX20" fmla="*/ 0 w 2403699"/>
              <a:gd name="connsiteY20" fmla="*/ 1042649 h 1251184"/>
              <a:gd name="connsiteX21" fmla="*/ 0 w 2403699"/>
              <a:gd name="connsiteY21" fmla="*/ 521327 h 1251184"/>
              <a:gd name="connsiteX22" fmla="*/ 0 w 2403699"/>
              <a:gd name="connsiteY22" fmla="*/ 208531 h 1251184"/>
              <a:gd name="connsiteX23" fmla="*/ 0 w 2403699"/>
              <a:gd name="connsiteY23" fmla="*/ 208531 h 1251184"/>
              <a:gd name="connsiteX24" fmla="*/ 0 w 2403699"/>
              <a:gd name="connsiteY24" fmla="*/ 208535 h 125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03699" h="1251184" fill="none" extrusionOk="0">
                <a:moveTo>
                  <a:pt x="0" y="208535"/>
                </a:moveTo>
                <a:cubicBezTo>
                  <a:pt x="9789" y="103949"/>
                  <a:pt x="94377" y="3204"/>
                  <a:pt x="208535" y="0"/>
                </a:cubicBezTo>
                <a:cubicBezTo>
                  <a:pt x="287223" y="-6431"/>
                  <a:pt x="355928" y="6465"/>
                  <a:pt x="400617" y="0"/>
                </a:cubicBezTo>
                <a:cubicBezTo>
                  <a:pt x="417314" y="-117101"/>
                  <a:pt x="482255" y="-246081"/>
                  <a:pt x="520851" y="-476765"/>
                </a:cubicBezTo>
                <a:cubicBezTo>
                  <a:pt x="559447" y="-707449"/>
                  <a:pt x="616645" y="-818676"/>
                  <a:pt x="631836" y="-916855"/>
                </a:cubicBezTo>
                <a:cubicBezTo>
                  <a:pt x="660576" y="-798411"/>
                  <a:pt x="730105" y="-669027"/>
                  <a:pt x="816689" y="-458428"/>
                </a:cubicBezTo>
                <a:cubicBezTo>
                  <a:pt x="903273" y="-247828"/>
                  <a:pt x="923898" y="-228751"/>
                  <a:pt x="1001541" y="0"/>
                </a:cubicBezTo>
                <a:cubicBezTo>
                  <a:pt x="1281737" y="13520"/>
                  <a:pt x="1383044" y="-25956"/>
                  <a:pt x="1562544" y="0"/>
                </a:cubicBezTo>
                <a:cubicBezTo>
                  <a:pt x="1742044" y="25956"/>
                  <a:pt x="1889177" y="-7600"/>
                  <a:pt x="2195164" y="0"/>
                </a:cubicBezTo>
                <a:cubicBezTo>
                  <a:pt x="2328038" y="5078"/>
                  <a:pt x="2399409" y="79376"/>
                  <a:pt x="2403699" y="208535"/>
                </a:cubicBezTo>
                <a:lnTo>
                  <a:pt x="2403699" y="208531"/>
                </a:lnTo>
                <a:lnTo>
                  <a:pt x="2403699" y="208531"/>
                </a:lnTo>
                <a:cubicBezTo>
                  <a:pt x="2402951" y="356773"/>
                  <a:pt x="2401273" y="452342"/>
                  <a:pt x="2403699" y="521327"/>
                </a:cubicBezTo>
                <a:cubicBezTo>
                  <a:pt x="2392643" y="629911"/>
                  <a:pt x="2381768" y="824188"/>
                  <a:pt x="2403699" y="1042649"/>
                </a:cubicBezTo>
                <a:cubicBezTo>
                  <a:pt x="2399003" y="1151540"/>
                  <a:pt x="2301127" y="1260325"/>
                  <a:pt x="2195164" y="1251184"/>
                </a:cubicBezTo>
                <a:cubicBezTo>
                  <a:pt x="1966106" y="1278505"/>
                  <a:pt x="1860206" y="1243724"/>
                  <a:pt x="1598353" y="1251184"/>
                </a:cubicBezTo>
                <a:cubicBezTo>
                  <a:pt x="1336500" y="1258644"/>
                  <a:pt x="1209961" y="1236720"/>
                  <a:pt x="1001541" y="1251184"/>
                </a:cubicBezTo>
                <a:cubicBezTo>
                  <a:pt x="834820" y="1222767"/>
                  <a:pt x="548379" y="1231472"/>
                  <a:pt x="400617" y="1251184"/>
                </a:cubicBezTo>
                <a:lnTo>
                  <a:pt x="400617" y="1251184"/>
                </a:lnTo>
                <a:cubicBezTo>
                  <a:pt x="320919" y="1254283"/>
                  <a:pt x="257151" y="1253316"/>
                  <a:pt x="208535" y="1251184"/>
                </a:cubicBezTo>
                <a:cubicBezTo>
                  <a:pt x="77011" y="1257167"/>
                  <a:pt x="-796" y="1130449"/>
                  <a:pt x="0" y="1042649"/>
                </a:cubicBezTo>
                <a:cubicBezTo>
                  <a:pt x="-22076" y="874086"/>
                  <a:pt x="-9969" y="729614"/>
                  <a:pt x="0" y="521327"/>
                </a:cubicBezTo>
                <a:cubicBezTo>
                  <a:pt x="10821" y="393891"/>
                  <a:pt x="-6341" y="350204"/>
                  <a:pt x="0" y="208531"/>
                </a:cubicBezTo>
                <a:lnTo>
                  <a:pt x="0" y="208531"/>
                </a:lnTo>
                <a:lnTo>
                  <a:pt x="0" y="208535"/>
                </a:lnTo>
                <a:close/>
              </a:path>
              <a:path w="2403699" h="1251184" stroke="0" extrusionOk="0">
                <a:moveTo>
                  <a:pt x="0" y="208535"/>
                </a:moveTo>
                <a:cubicBezTo>
                  <a:pt x="-7611" y="88669"/>
                  <a:pt x="80949" y="4660"/>
                  <a:pt x="208535" y="0"/>
                </a:cubicBezTo>
                <a:cubicBezTo>
                  <a:pt x="249072" y="-509"/>
                  <a:pt x="310617" y="-5246"/>
                  <a:pt x="400617" y="0"/>
                </a:cubicBezTo>
                <a:cubicBezTo>
                  <a:pt x="450521" y="-147551"/>
                  <a:pt x="493334" y="-326038"/>
                  <a:pt x="513914" y="-449259"/>
                </a:cubicBezTo>
                <a:cubicBezTo>
                  <a:pt x="534494" y="-572480"/>
                  <a:pt x="622797" y="-813981"/>
                  <a:pt x="631836" y="-916855"/>
                </a:cubicBezTo>
                <a:cubicBezTo>
                  <a:pt x="703684" y="-804301"/>
                  <a:pt x="748533" y="-675975"/>
                  <a:pt x="824083" y="-440090"/>
                </a:cubicBezTo>
                <a:cubicBezTo>
                  <a:pt x="899633" y="-204204"/>
                  <a:pt x="942011" y="-179382"/>
                  <a:pt x="1001541" y="0"/>
                </a:cubicBezTo>
                <a:cubicBezTo>
                  <a:pt x="1129453" y="22694"/>
                  <a:pt x="1371089" y="15356"/>
                  <a:pt x="1598353" y="0"/>
                </a:cubicBezTo>
                <a:cubicBezTo>
                  <a:pt x="1825617" y="-15356"/>
                  <a:pt x="1955906" y="-18229"/>
                  <a:pt x="2195164" y="0"/>
                </a:cubicBezTo>
                <a:cubicBezTo>
                  <a:pt x="2290644" y="-1126"/>
                  <a:pt x="2408726" y="79580"/>
                  <a:pt x="2403699" y="208535"/>
                </a:cubicBezTo>
                <a:lnTo>
                  <a:pt x="2403699" y="208531"/>
                </a:lnTo>
                <a:lnTo>
                  <a:pt x="2403699" y="208531"/>
                </a:lnTo>
                <a:cubicBezTo>
                  <a:pt x="2418977" y="347931"/>
                  <a:pt x="2396086" y="419027"/>
                  <a:pt x="2403699" y="521327"/>
                </a:cubicBezTo>
                <a:cubicBezTo>
                  <a:pt x="2415780" y="713540"/>
                  <a:pt x="2395408" y="786925"/>
                  <a:pt x="2403699" y="1042649"/>
                </a:cubicBezTo>
                <a:cubicBezTo>
                  <a:pt x="2396103" y="1154884"/>
                  <a:pt x="2306579" y="1241817"/>
                  <a:pt x="2195164" y="1251184"/>
                </a:cubicBezTo>
                <a:cubicBezTo>
                  <a:pt x="2039342" y="1253532"/>
                  <a:pt x="1769457" y="1260872"/>
                  <a:pt x="1598353" y="1251184"/>
                </a:cubicBezTo>
                <a:cubicBezTo>
                  <a:pt x="1427249" y="1241496"/>
                  <a:pt x="1255138" y="1240525"/>
                  <a:pt x="1001541" y="1251184"/>
                </a:cubicBezTo>
                <a:cubicBezTo>
                  <a:pt x="804496" y="1264022"/>
                  <a:pt x="542756" y="1229263"/>
                  <a:pt x="400617" y="1251184"/>
                </a:cubicBezTo>
                <a:lnTo>
                  <a:pt x="400617" y="1251184"/>
                </a:lnTo>
                <a:cubicBezTo>
                  <a:pt x="332106" y="1254035"/>
                  <a:pt x="302652" y="1256310"/>
                  <a:pt x="208535" y="1251184"/>
                </a:cubicBezTo>
                <a:cubicBezTo>
                  <a:pt x="121485" y="1245234"/>
                  <a:pt x="824" y="1165647"/>
                  <a:pt x="0" y="1042649"/>
                </a:cubicBezTo>
                <a:cubicBezTo>
                  <a:pt x="14766" y="865116"/>
                  <a:pt x="-22174" y="631502"/>
                  <a:pt x="0" y="521327"/>
                </a:cubicBezTo>
                <a:cubicBezTo>
                  <a:pt x="-3167" y="422066"/>
                  <a:pt x="-13" y="294519"/>
                  <a:pt x="0" y="208531"/>
                </a:cubicBezTo>
                <a:lnTo>
                  <a:pt x="0" y="208531"/>
                </a:lnTo>
                <a:lnTo>
                  <a:pt x="0" y="208535"/>
                </a:ln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3714"/>
                      <a:gd name="adj2" fmla="val -123279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SzPct val="50000"/>
            </a:pPr>
            <a:r>
              <a:rPr lang="en-US" sz="2800" dirty="0">
                <a:solidFill>
                  <a:schemeClr val="tx1"/>
                </a:solidFill>
              </a:rPr>
              <a:t>PPP3CA gene,</a:t>
            </a:r>
          </a:p>
          <a:p>
            <a:pPr>
              <a:buSzPct val="50000"/>
            </a:pPr>
            <a:r>
              <a:rPr lang="en-US" sz="2800">
                <a:solidFill>
                  <a:schemeClr val="tx1"/>
                </a:solidFill>
              </a:rPr>
              <a:t>subunit alpha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5C5AC6B9-9214-D34A-B443-60111A8AE33B}"/>
              </a:ext>
            </a:extLst>
          </p:cNvPr>
          <p:cNvSpPr/>
          <p:nvPr/>
        </p:nvSpPr>
        <p:spPr>
          <a:xfrm>
            <a:off x="4643972" y="2841485"/>
            <a:ext cx="2836465" cy="602467"/>
          </a:xfrm>
          <a:custGeom>
            <a:avLst/>
            <a:gdLst>
              <a:gd name="connsiteX0" fmla="*/ 0 w 2836465"/>
              <a:gd name="connsiteY0" fmla="*/ 100413 h 602467"/>
              <a:gd name="connsiteX1" fmla="*/ 100413 w 2836465"/>
              <a:gd name="connsiteY1" fmla="*/ 0 h 602467"/>
              <a:gd name="connsiteX2" fmla="*/ 587393 w 2836465"/>
              <a:gd name="connsiteY2" fmla="*/ 0 h 602467"/>
              <a:gd name="connsiteX3" fmla="*/ 1136541 w 2836465"/>
              <a:gd name="connsiteY3" fmla="*/ 0 h 602467"/>
              <a:gd name="connsiteX4" fmla="*/ 1654605 w 2836465"/>
              <a:gd name="connsiteY4" fmla="*/ 0 h 602467"/>
              <a:gd name="connsiteX5" fmla="*/ 1654605 w 2836465"/>
              <a:gd name="connsiteY5" fmla="*/ 0 h 602467"/>
              <a:gd name="connsiteX6" fmla="*/ 2023345 w 2836465"/>
              <a:gd name="connsiteY6" fmla="*/ 0 h 602467"/>
              <a:gd name="connsiteX7" fmla="*/ 2363721 w 2836465"/>
              <a:gd name="connsiteY7" fmla="*/ 0 h 602467"/>
              <a:gd name="connsiteX8" fmla="*/ 2736052 w 2836465"/>
              <a:gd name="connsiteY8" fmla="*/ 0 h 602467"/>
              <a:gd name="connsiteX9" fmla="*/ 2836465 w 2836465"/>
              <a:gd name="connsiteY9" fmla="*/ 100413 h 602467"/>
              <a:gd name="connsiteX10" fmla="*/ 2836465 w 2836465"/>
              <a:gd name="connsiteY10" fmla="*/ 351439 h 602467"/>
              <a:gd name="connsiteX11" fmla="*/ 3481969 w 2836465"/>
              <a:gd name="connsiteY11" fmla="*/ 395388 h 602467"/>
              <a:gd name="connsiteX12" fmla="*/ 4127472 w 2836465"/>
              <a:gd name="connsiteY12" fmla="*/ 439338 h 602467"/>
              <a:gd name="connsiteX13" fmla="*/ 4772976 w 2836465"/>
              <a:gd name="connsiteY13" fmla="*/ 483287 h 602467"/>
              <a:gd name="connsiteX14" fmla="*/ 4127472 w 2836465"/>
              <a:gd name="connsiteY14" fmla="*/ 489543 h 602467"/>
              <a:gd name="connsiteX15" fmla="*/ 3501334 w 2836465"/>
              <a:gd name="connsiteY15" fmla="*/ 495612 h 602467"/>
              <a:gd name="connsiteX16" fmla="*/ 2836465 w 2836465"/>
              <a:gd name="connsiteY16" fmla="*/ 502056 h 602467"/>
              <a:gd name="connsiteX17" fmla="*/ 2836465 w 2836465"/>
              <a:gd name="connsiteY17" fmla="*/ 502054 h 602467"/>
              <a:gd name="connsiteX18" fmla="*/ 2736052 w 2836465"/>
              <a:gd name="connsiteY18" fmla="*/ 602467 h 602467"/>
              <a:gd name="connsiteX19" fmla="*/ 2363721 w 2836465"/>
              <a:gd name="connsiteY19" fmla="*/ 602467 h 602467"/>
              <a:gd name="connsiteX20" fmla="*/ 1994981 w 2836465"/>
              <a:gd name="connsiteY20" fmla="*/ 602467 h 602467"/>
              <a:gd name="connsiteX21" fmla="*/ 1654605 w 2836465"/>
              <a:gd name="connsiteY21" fmla="*/ 602467 h 602467"/>
              <a:gd name="connsiteX22" fmla="*/ 1654605 w 2836465"/>
              <a:gd name="connsiteY22" fmla="*/ 602467 h 602467"/>
              <a:gd name="connsiteX23" fmla="*/ 1136541 w 2836465"/>
              <a:gd name="connsiteY23" fmla="*/ 602467 h 602467"/>
              <a:gd name="connsiteX24" fmla="*/ 618477 w 2836465"/>
              <a:gd name="connsiteY24" fmla="*/ 602467 h 602467"/>
              <a:gd name="connsiteX25" fmla="*/ 100413 w 2836465"/>
              <a:gd name="connsiteY25" fmla="*/ 602467 h 602467"/>
              <a:gd name="connsiteX26" fmla="*/ 0 w 2836465"/>
              <a:gd name="connsiteY26" fmla="*/ 502054 h 602467"/>
              <a:gd name="connsiteX27" fmla="*/ 0 w 2836465"/>
              <a:gd name="connsiteY27" fmla="*/ 502056 h 602467"/>
              <a:gd name="connsiteX28" fmla="*/ 0 w 2836465"/>
              <a:gd name="connsiteY28" fmla="*/ 351439 h 602467"/>
              <a:gd name="connsiteX29" fmla="*/ 0 w 2836465"/>
              <a:gd name="connsiteY29" fmla="*/ 351439 h 602467"/>
              <a:gd name="connsiteX30" fmla="*/ 0 w 2836465"/>
              <a:gd name="connsiteY30" fmla="*/ 100413 h 6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836465" h="602467" fill="none" extrusionOk="0">
                <a:moveTo>
                  <a:pt x="0" y="100413"/>
                </a:moveTo>
                <a:cubicBezTo>
                  <a:pt x="-4711" y="55037"/>
                  <a:pt x="50843" y="-7031"/>
                  <a:pt x="100413" y="0"/>
                </a:cubicBezTo>
                <a:cubicBezTo>
                  <a:pt x="262383" y="7727"/>
                  <a:pt x="405348" y="-22382"/>
                  <a:pt x="587393" y="0"/>
                </a:cubicBezTo>
                <a:cubicBezTo>
                  <a:pt x="769438" y="22382"/>
                  <a:pt x="914446" y="-12748"/>
                  <a:pt x="1136541" y="0"/>
                </a:cubicBezTo>
                <a:cubicBezTo>
                  <a:pt x="1358636" y="12748"/>
                  <a:pt x="1482632" y="-20103"/>
                  <a:pt x="1654605" y="0"/>
                </a:cubicBezTo>
                <a:lnTo>
                  <a:pt x="1654605" y="0"/>
                </a:lnTo>
                <a:cubicBezTo>
                  <a:pt x="1822197" y="-11139"/>
                  <a:pt x="1880471" y="4337"/>
                  <a:pt x="2023345" y="0"/>
                </a:cubicBezTo>
                <a:cubicBezTo>
                  <a:pt x="2166219" y="-4337"/>
                  <a:pt x="2226886" y="16792"/>
                  <a:pt x="2363721" y="0"/>
                </a:cubicBezTo>
                <a:cubicBezTo>
                  <a:pt x="2441755" y="12099"/>
                  <a:pt x="2616406" y="3496"/>
                  <a:pt x="2736052" y="0"/>
                </a:cubicBezTo>
                <a:cubicBezTo>
                  <a:pt x="2786179" y="639"/>
                  <a:pt x="2844300" y="53185"/>
                  <a:pt x="2836465" y="100413"/>
                </a:cubicBezTo>
                <a:cubicBezTo>
                  <a:pt x="2835803" y="187292"/>
                  <a:pt x="2840767" y="257746"/>
                  <a:pt x="2836465" y="351439"/>
                </a:cubicBezTo>
                <a:cubicBezTo>
                  <a:pt x="3120762" y="380039"/>
                  <a:pt x="3277488" y="370571"/>
                  <a:pt x="3481969" y="395388"/>
                </a:cubicBezTo>
                <a:cubicBezTo>
                  <a:pt x="3686450" y="420206"/>
                  <a:pt x="3909487" y="418456"/>
                  <a:pt x="4127472" y="439338"/>
                </a:cubicBezTo>
                <a:cubicBezTo>
                  <a:pt x="4345457" y="460220"/>
                  <a:pt x="4553729" y="460298"/>
                  <a:pt x="4772976" y="483287"/>
                </a:cubicBezTo>
                <a:cubicBezTo>
                  <a:pt x="4638480" y="470664"/>
                  <a:pt x="4330674" y="468412"/>
                  <a:pt x="4127472" y="489543"/>
                </a:cubicBezTo>
                <a:cubicBezTo>
                  <a:pt x="3924270" y="510674"/>
                  <a:pt x="3670608" y="462727"/>
                  <a:pt x="3501334" y="495612"/>
                </a:cubicBezTo>
                <a:cubicBezTo>
                  <a:pt x="3332060" y="528497"/>
                  <a:pt x="3117028" y="501666"/>
                  <a:pt x="2836465" y="502056"/>
                </a:cubicBezTo>
                <a:lnTo>
                  <a:pt x="2836465" y="502054"/>
                </a:lnTo>
                <a:cubicBezTo>
                  <a:pt x="2829089" y="558087"/>
                  <a:pt x="2798228" y="592007"/>
                  <a:pt x="2736052" y="602467"/>
                </a:cubicBezTo>
                <a:cubicBezTo>
                  <a:pt x="2602118" y="618846"/>
                  <a:pt x="2517858" y="618355"/>
                  <a:pt x="2363721" y="602467"/>
                </a:cubicBezTo>
                <a:cubicBezTo>
                  <a:pt x="2287886" y="601178"/>
                  <a:pt x="2147265" y="587834"/>
                  <a:pt x="1994981" y="602467"/>
                </a:cubicBezTo>
                <a:cubicBezTo>
                  <a:pt x="1842697" y="617100"/>
                  <a:pt x="1772092" y="604386"/>
                  <a:pt x="1654605" y="602467"/>
                </a:cubicBezTo>
                <a:lnTo>
                  <a:pt x="1654605" y="602467"/>
                </a:lnTo>
                <a:cubicBezTo>
                  <a:pt x="1485720" y="579626"/>
                  <a:pt x="1364634" y="600987"/>
                  <a:pt x="1136541" y="602467"/>
                </a:cubicBezTo>
                <a:cubicBezTo>
                  <a:pt x="908448" y="603947"/>
                  <a:pt x="861746" y="577434"/>
                  <a:pt x="618477" y="602467"/>
                </a:cubicBezTo>
                <a:cubicBezTo>
                  <a:pt x="375208" y="627500"/>
                  <a:pt x="302435" y="609417"/>
                  <a:pt x="100413" y="602467"/>
                </a:cubicBezTo>
                <a:cubicBezTo>
                  <a:pt x="42665" y="600459"/>
                  <a:pt x="3349" y="557815"/>
                  <a:pt x="0" y="502054"/>
                </a:cubicBezTo>
                <a:lnTo>
                  <a:pt x="0" y="502056"/>
                </a:lnTo>
                <a:cubicBezTo>
                  <a:pt x="1188" y="427111"/>
                  <a:pt x="-4634" y="385543"/>
                  <a:pt x="0" y="351439"/>
                </a:cubicBezTo>
                <a:lnTo>
                  <a:pt x="0" y="351439"/>
                </a:lnTo>
                <a:cubicBezTo>
                  <a:pt x="-4722" y="277367"/>
                  <a:pt x="-8306" y="195259"/>
                  <a:pt x="0" y="100413"/>
                </a:cubicBezTo>
                <a:close/>
              </a:path>
              <a:path w="2836465" h="602467" stroke="0" extrusionOk="0">
                <a:moveTo>
                  <a:pt x="0" y="100413"/>
                </a:moveTo>
                <a:cubicBezTo>
                  <a:pt x="-9019" y="39393"/>
                  <a:pt x="32923" y="4516"/>
                  <a:pt x="100413" y="0"/>
                </a:cubicBezTo>
                <a:cubicBezTo>
                  <a:pt x="253725" y="17138"/>
                  <a:pt x="495925" y="24155"/>
                  <a:pt x="649561" y="0"/>
                </a:cubicBezTo>
                <a:cubicBezTo>
                  <a:pt x="803197" y="-24155"/>
                  <a:pt x="950849" y="-11819"/>
                  <a:pt x="1152083" y="0"/>
                </a:cubicBezTo>
                <a:cubicBezTo>
                  <a:pt x="1353317" y="11819"/>
                  <a:pt x="1540125" y="18600"/>
                  <a:pt x="1654605" y="0"/>
                </a:cubicBezTo>
                <a:lnTo>
                  <a:pt x="1654605" y="0"/>
                </a:lnTo>
                <a:cubicBezTo>
                  <a:pt x="1827960" y="10287"/>
                  <a:pt x="1929232" y="-11546"/>
                  <a:pt x="2016254" y="0"/>
                </a:cubicBezTo>
                <a:cubicBezTo>
                  <a:pt x="2103276" y="11546"/>
                  <a:pt x="2276779" y="-13074"/>
                  <a:pt x="2363721" y="0"/>
                </a:cubicBezTo>
                <a:cubicBezTo>
                  <a:pt x="2530344" y="-10719"/>
                  <a:pt x="2646865" y="7039"/>
                  <a:pt x="2736052" y="0"/>
                </a:cubicBezTo>
                <a:cubicBezTo>
                  <a:pt x="2800535" y="5053"/>
                  <a:pt x="2849117" y="47998"/>
                  <a:pt x="2836465" y="100413"/>
                </a:cubicBezTo>
                <a:cubicBezTo>
                  <a:pt x="2843096" y="187106"/>
                  <a:pt x="2835295" y="235086"/>
                  <a:pt x="2836465" y="351439"/>
                </a:cubicBezTo>
                <a:cubicBezTo>
                  <a:pt x="3088747" y="355279"/>
                  <a:pt x="3211580" y="363451"/>
                  <a:pt x="3501334" y="396707"/>
                </a:cubicBezTo>
                <a:cubicBezTo>
                  <a:pt x="3791088" y="429962"/>
                  <a:pt x="3949634" y="416298"/>
                  <a:pt x="4185568" y="443293"/>
                </a:cubicBezTo>
                <a:cubicBezTo>
                  <a:pt x="4421502" y="470288"/>
                  <a:pt x="4573138" y="464568"/>
                  <a:pt x="4772976" y="483287"/>
                </a:cubicBezTo>
                <a:cubicBezTo>
                  <a:pt x="4647017" y="512786"/>
                  <a:pt x="4398983" y="465006"/>
                  <a:pt x="4166203" y="489168"/>
                </a:cubicBezTo>
                <a:cubicBezTo>
                  <a:pt x="3933423" y="513330"/>
                  <a:pt x="3833009" y="470497"/>
                  <a:pt x="3520699" y="495424"/>
                </a:cubicBezTo>
                <a:cubicBezTo>
                  <a:pt x="3208389" y="520352"/>
                  <a:pt x="3110768" y="532500"/>
                  <a:pt x="2836465" y="502056"/>
                </a:cubicBezTo>
                <a:lnTo>
                  <a:pt x="2836465" y="502054"/>
                </a:lnTo>
                <a:cubicBezTo>
                  <a:pt x="2847095" y="555351"/>
                  <a:pt x="2796966" y="603353"/>
                  <a:pt x="2736052" y="602467"/>
                </a:cubicBezTo>
                <a:cubicBezTo>
                  <a:pt x="2638687" y="590579"/>
                  <a:pt x="2516523" y="584168"/>
                  <a:pt x="2363721" y="602467"/>
                </a:cubicBezTo>
                <a:cubicBezTo>
                  <a:pt x="2230351" y="588848"/>
                  <a:pt x="2178575" y="605646"/>
                  <a:pt x="2016254" y="602467"/>
                </a:cubicBezTo>
                <a:cubicBezTo>
                  <a:pt x="1853933" y="599288"/>
                  <a:pt x="1826644" y="619588"/>
                  <a:pt x="1654605" y="602467"/>
                </a:cubicBezTo>
                <a:lnTo>
                  <a:pt x="1654605" y="602467"/>
                </a:lnTo>
                <a:cubicBezTo>
                  <a:pt x="1539818" y="608828"/>
                  <a:pt x="1286692" y="610798"/>
                  <a:pt x="1120999" y="602467"/>
                </a:cubicBezTo>
                <a:cubicBezTo>
                  <a:pt x="955306" y="594136"/>
                  <a:pt x="791666" y="625174"/>
                  <a:pt x="649561" y="602467"/>
                </a:cubicBezTo>
                <a:cubicBezTo>
                  <a:pt x="507456" y="579760"/>
                  <a:pt x="347080" y="621480"/>
                  <a:pt x="100413" y="602467"/>
                </a:cubicBezTo>
                <a:cubicBezTo>
                  <a:pt x="53742" y="605542"/>
                  <a:pt x="3102" y="567959"/>
                  <a:pt x="0" y="502054"/>
                </a:cubicBezTo>
                <a:lnTo>
                  <a:pt x="0" y="502056"/>
                </a:lnTo>
                <a:cubicBezTo>
                  <a:pt x="-2640" y="429392"/>
                  <a:pt x="-2888" y="408988"/>
                  <a:pt x="0" y="351439"/>
                </a:cubicBezTo>
                <a:lnTo>
                  <a:pt x="0" y="351439"/>
                </a:lnTo>
                <a:cubicBezTo>
                  <a:pt x="12442" y="274161"/>
                  <a:pt x="11016" y="215294"/>
                  <a:pt x="0" y="100413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118272"/>
                      <a:gd name="adj2" fmla="val 3021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SzPct val="50000"/>
            </a:pPr>
            <a:r>
              <a:rPr lang="en-US" sz="2800" dirty="0">
                <a:solidFill>
                  <a:schemeClr val="tx1"/>
                </a:solidFill>
              </a:rPr>
              <a:t>BLAST alignments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34C50185-8ED4-404D-8D4C-92D976566B46}"/>
              </a:ext>
            </a:extLst>
          </p:cNvPr>
          <p:cNvSpPr/>
          <p:nvPr/>
        </p:nvSpPr>
        <p:spPr>
          <a:xfrm>
            <a:off x="9869140" y="4594166"/>
            <a:ext cx="1268551" cy="646331"/>
          </a:xfrm>
          <a:custGeom>
            <a:avLst/>
            <a:gdLst>
              <a:gd name="connsiteX0" fmla="*/ 0 w 1268551"/>
              <a:gd name="connsiteY0" fmla="*/ 107724 h 646331"/>
              <a:gd name="connsiteX1" fmla="*/ 107724 w 1268551"/>
              <a:gd name="connsiteY1" fmla="*/ 0 h 646331"/>
              <a:gd name="connsiteX2" fmla="*/ 211425 w 1268551"/>
              <a:gd name="connsiteY2" fmla="*/ 0 h 646331"/>
              <a:gd name="connsiteX3" fmla="*/ 543308 w 1268551"/>
              <a:gd name="connsiteY3" fmla="*/ -608540 h 646331"/>
              <a:gd name="connsiteX4" fmla="*/ 528563 w 1268551"/>
              <a:gd name="connsiteY4" fmla="*/ 0 h 646331"/>
              <a:gd name="connsiteX5" fmla="*/ 1160827 w 1268551"/>
              <a:gd name="connsiteY5" fmla="*/ 0 h 646331"/>
              <a:gd name="connsiteX6" fmla="*/ 1268551 w 1268551"/>
              <a:gd name="connsiteY6" fmla="*/ 107724 h 646331"/>
              <a:gd name="connsiteX7" fmla="*/ 1268551 w 1268551"/>
              <a:gd name="connsiteY7" fmla="*/ 107722 h 646331"/>
              <a:gd name="connsiteX8" fmla="*/ 1268551 w 1268551"/>
              <a:gd name="connsiteY8" fmla="*/ 107722 h 646331"/>
              <a:gd name="connsiteX9" fmla="*/ 1268551 w 1268551"/>
              <a:gd name="connsiteY9" fmla="*/ 269305 h 646331"/>
              <a:gd name="connsiteX10" fmla="*/ 1268551 w 1268551"/>
              <a:gd name="connsiteY10" fmla="*/ 538607 h 646331"/>
              <a:gd name="connsiteX11" fmla="*/ 1160827 w 1268551"/>
              <a:gd name="connsiteY11" fmla="*/ 646331 h 646331"/>
              <a:gd name="connsiteX12" fmla="*/ 528563 w 1268551"/>
              <a:gd name="connsiteY12" fmla="*/ 646331 h 646331"/>
              <a:gd name="connsiteX13" fmla="*/ 211425 w 1268551"/>
              <a:gd name="connsiteY13" fmla="*/ 646331 h 646331"/>
              <a:gd name="connsiteX14" fmla="*/ 211425 w 1268551"/>
              <a:gd name="connsiteY14" fmla="*/ 646331 h 646331"/>
              <a:gd name="connsiteX15" fmla="*/ 107724 w 1268551"/>
              <a:gd name="connsiteY15" fmla="*/ 646331 h 646331"/>
              <a:gd name="connsiteX16" fmla="*/ 0 w 1268551"/>
              <a:gd name="connsiteY16" fmla="*/ 538607 h 646331"/>
              <a:gd name="connsiteX17" fmla="*/ 0 w 1268551"/>
              <a:gd name="connsiteY17" fmla="*/ 269305 h 646331"/>
              <a:gd name="connsiteX18" fmla="*/ 0 w 1268551"/>
              <a:gd name="connsiteY18" fmla="*/ 107722 h 646331"/>
              <a:gd name="connsiteX19" fmla="*/ 0 w 1268551"/>
              <a:gd name="connsiteY19" fmla="*/ 107722 h 646331"/>
              <a:gd name="connsiteX20" fmla="*/ 0 w 1268551"/>
              <a:gd name="connsiteY20" fmla="*/ 107724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68551" h="646331" fill="none" extrusionOk="0">
                <a:moveTo>
                  <a:pt x="0" y="107724"/>
                </a:moveTo>
                <a:cubicBezTo>
                  <a:pt x="553" y="53477"/>
                  <a:pt x="61943" y="-4612"/>
                  <a:pt x="107724" y="0"/>
                </a:cubicBezTo>
                <a:cubicBezTo>
                  <a:pt x="129710" y="4348"/>
                  <a:pt x="165338" y="-754"/>
                  <a:pt x="211425" y="0"/>
                </a:cubicBezTo>
                <a:cubicBezTo>
                  <a:pt x="373229" y="-290708"/>
                  <a:pt x="432183" y="-410885"/>
                  <a:pt x="543308" y="-608540"/>
                </a:cubicBezTo>
                <a:cubicBezTo>
                  <a:pt x="522552" y="-389127"/>
                  <a:pt x="562093" y="-288203"/>
                  <a:pt x="528563" y="0"/>
                </a:cubicBezTo>
                <a:cubicBezTo>
                  <a:pt x="682701" y="21007"/>
                  <a:pt x="925543" y="20610"/>
                  <a:pt x="1160827" y="0"/>
                </a:cubicBezTo>
                <a:cubicBezTo>
                  <a:pt x="1226413" y="5019"/>
                  <a:pt x="1257257" y="44362"/>
                  <a:pt x="1268551" y="107724"/>
                </a:cubicBezTo>
                <a:lnTo>
                  <a:pt x="1268551" y="107722"/>
                </a:lnTo>
                <a:lnTo>
                  <a:pt x="1268551" y="107722"/>
                </a:lnTo>
                <a:cubicBezTo>
                  <a:pt x="1275533" y="166778"/>
                  <a:pt x="1265223" y="198314"/>
                  <a:pt x="1268551" y="269305"/>
                </a:cubicBezTo>
                <a:cubicBezTo>
                  <a:pt x="1271676" y="330428"/>
                  <a:pt x="1277570" y="431350"/>
                  <a:pt x="1268551" y="538607"/>
                </a:cubicBezTo>
                <a:cubicBezTo>
                  <a:pt x="1266910" y="612677"/>
                  <a:pt x="1220823" y="644141"/>
                  <a:pt x="1160827" y="646331"/>
                </a:cubicBezTo>
                <a:cubicBezTo>
                  <a:pt x="945797" y="639390"/>
                  <a:pt x="816921" y="634329"/>
                  <a:pt x="528563" y="646331"/>
                </a:cubicBezTo>
                <a:cubicBezTo>
                  <a:pt x="462948" y="656751"/>
                  <a:pt x="340960" y="647637"/>
                  <a:pt x="211425" y="646331"/>
                </a:cubicBezTo>
                <a:lnTo>
                  <a:pt x="211425" y="646331"/>
                </a:lnTo>
                <a:cubicBezTo>
                  <a:pt x="177396" y="647951"/>
                  <a:pt x="140297" y="642816"/>
                  <a:pt x="107724" y="646331"/>
                </a:cubicBezTo>
                <a:cubicBezTo>
                  <a:pt x="51008" y="649079"/>
                  <a:pt x="-7790" y="587683"/>
                  <a:pt x="0" y="538607"/>
                </a:cubicBezTo>
                <a:cubicBezTo>
                  <a:pt x="-6574" y="446205"/>
                  <a:pt x="-320" y="386153"/>
                  <a:pt x="0" y="269305"/>
                </a:cubicBezTo>
                <a:cubicBezTo>
                  <a:pt x="6554" y="197468"/>
                  <a:pt x="-7991" y="162980"/>
                  <a:pt x="0" y="107722"/>
                </a:cubicBezTo>
                <a:lnTo>
                  <a:pt x="0" y="107722"/>
                </a:lnTo>
                <a:lnTo>
                  <a:pt x="0" y="107724"/>
                </a:lnTo>
                <a:close/>
              </a:path>
              <a:path w="1268551" h="646331" stroke="0" extrusionOk="0">
                <a:moveTo>
                  <a:pt x="0" y="107724"/>
                </a:moveTo>
                <a:cubicBezTo>
                  <a:pt x="-12155" y="40733"/>
                  <a:pt x="44759" y="1303"/>
                  <a:pt x="107724" y="0"/>
                </a:cubicBezTo>
                <a:cubicBezTo>
                  <a:pt x="153446" y="2552"/>
                  <a:pt x="180313" y="-3177"/>
                  <a:pt x="211425" y="0"/>
                </a:cubicBezTo>
                <a:cubicBezTo>
                  <a:pt x="355114" y="-313574"/>
                  <a:pt x="364284" y="-320946"/>
                  <a:pt x="543308" y="-608540"/>
                </a:cubicBezTo>
                <a:cubicBezTo>
                  <a:pt x="531946" y="-484064"/>
                  <a:pt x="546611" y="-296124"/>
                  <a:pt x="528563" y="0"/>
                </a:cubicBezTo>
                <a:cubicBezTo>
                  <a:pt x="746304" y="15184"/>
                  <a:pt x="882988" y="-19889"/>
                  <a:pt x="1160827" y="0"/>
                </a:cubicBezTo>
                <a:cubicBezTo>
                  <a:pt x="1219434" y="-8460"/>
                  <a:pt x="1262033" y="57288"/>
                  <a:pt x="1268551" y="107724"/>
                </a:cubicBezTo>
                <a:lnTo>
                  <a:pt x="1268551" y="107722"/>
                </a:lnTo>
                <a:lnTo>
                  <a:pt x="1268551" y="107722"/>
                </a:lnTo>
                <a:cubicBezTo>
                  <a:pt x="1261567" y="180747"/>
                  <a:pt x="1273073" y="216584"/>
                  <a:pt x="1268551" y="269305"/>
                </a:cubicBezTo>
                <a:cubicBezTo>
                  <a:pt x="1281484" y="351288"/>
                  <a:pt x="1277078" y="434811"/>
                  <a:pt x="1268551" y="538607"/>
                </a:cubicBezTo>
                <a:cubicBezTo>
                  <a:pt x="1269904" y="612113"/>
                  <a:pt x="1223348" y="650994"/>
                  <a:pt x="1160827" y="646331"/>
                </a:cubicBezTo>
                <a:cubicBezTo>
                  <a:pt x="867492" y="666135"/>
                  <a:pt x="718714" y="652804"/>
                  <a:pt x="528563" y="646331"/>
                </a:cubicBezTo>
                <a:cubicBezTo>
                  <a:pt x="430481" y="640271"/>
                  <a:pt x="334788" y="647241"/>
                  <a:pt x="211425" y="646331"/>
                </a:cubicBezTo>
                <a:lnTo>
                  <a:pt x="211425" y="646331"/>
                </a:lnTo>
                <a:cubicBezTo>
                  <a:pt x="177308" y="646517"/>
                  <a:pt x="141967" y="649518"/>
                  <a:pt x="107724" y="646331"/>
                </a:cubicBezTo>
                <a:cubicBezTo>
                  <a:pt x="45970" y="639533"/>
                  <a:pt x="14146" y="595227"/>
                  <a:pt x="0" y="538607"/>
                </a:cubicBezTo>
                <a:cubicBezTo>
                  <a:pt x="-8229" y="435670"/>
                  <a:pt x="5165" y="385397"/>
                  <a:pt x="0" y="269305"/>
                </a:cubicBezTo>
                <a:cubicBezTo>
                  <a:pt x="1783" y="195423"/>
                  <a:pt x="-1063" y="180967"/>
                  <a:pt x="0" y="107722"/>
                </a:cubicBezTo>
                <a:lnTo>
                  <a:pt x="0" y="107722"/>
                </a:lnTo>
                <a:lnTo>
                  <a:pt x="0" y="107724"/>
                </a:ln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7171"/>
                      <a:gd name="adj2" fmla="val -144153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SzPct val="50000"/>
            </a:pPr>
            <a:r>
              <a:rPr lang="en-US" sz="2800" dirty="0">
                <a:solidFill>
                  <a:schemeClr val="tx1"/>
                </a:solidFill>
              </a:rPr>
              <a:t>Exon 4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9F92BC4F-FCFF-AE42-AEE6-AC3FC7067F50}"/>
              </a:ext>
            </a:extLst>
          </p:cNvPr>
          <p:cNvSpPr/>
          <p:nvPr/>
        </p:nvSpPr>
        <p:spPr>
          <a:xfrm>
            <a:off x="1759548" y="4490002"/>
            <a:ext cx="1268551" cy="646331"/>
          </a:xfrm>
          <a:custGeom>
            <a:avLst/>
            <a:gdLst>
              <a:gd name="connsiteX0" fmla="*/ 0 w 1268551"/>
              <a:gd name="connsiteY0" fmla="*/ 107724 h 646331"/>
              <a:gd name="connsiteX1" fmla="*/ 107724 w 1268551"/>
              <a:gd name="connsiteY1" fmla="*/ 0 h 646331"/>
              <a:gd name="connsiteX2" fmla="*/ 211425 w 1268551"/>
              <a:gd name="connsiteY2" fmla="*/ 0 h 646331"/>
              <a:gd name="connsiteX3" fmla="*/ 147063 w 1268551"/>
              <a:gd name="connsiteY3" fmla="*/ -501863 h 646331"/>
              <a:gd name="connsiteX4" fmla="*/ 528563 w 1268551"/>
              <a:gd name="connsiteY4" fmla="*/ 0 h 646331"/>
              <a:gd name="connsiteX5" fmla="*/ 1160827 w 1268551"/>
              <a:gd name="connsiteY5" fmla="*/ 0 h 646331"/>
              <a:gd name="connsiteX6" fmla="*/ 1268551 w 1268551"/>
              <a:gd name="connsiteY6" fmla="*/ 107724 h 646331"/>
              <a:gd name="connsiteX7" fmla="*/ 1268551 w 1268551"/>
              <a:gd name="connsiteY7" fmla="*/ 107722 h 646331"/>
              <a:gd name="connsiteX8" fmla="*/ 1268551 w 1268551"/>
              <a:gd name="connsiteY8" fmla="*/ 107722 h 646331"/>
              <a:gd name="connsiteX9" fmla="*/ 1268551 w 1268551"/>
              <a:gd name="connsiteY9" fmla="*/ 269305 h 646331"/>
              <a:gd name="connsiteX10" fmla="*/ 1268551 w 1268551"/>
              <a:gd name="connsiteY10" fmla="*/ 538607 h 646331"/>
              <a:gd name="connsiteX11" fmla="*/ 1160827 w 1268551"/>
              <a:gd name="connsiteY11" fmla="*/ 646331 h 646331"/>
              <a:gd name="connsiteX12" fmla="*/ 528563 w 1268551"/>
              <a:gd name="connsiteY12" fmla="*/ 646331 h 646331"/>
              <a:gd name="connsiteX13" fmla="*/ 211425 w 1268551"/>
              <a:gd name="connsiteY13" fmla="*/ 646331 h 646331"/>
              <a:gd name="connsiteX14" fmla="*/ 211425 w 1268551"/>
              <a:gd name="connsiteY14" fmla="*/ 646331 h 646331"/>
              <a:gd name="connsiteX15" fmla="*/ 107724 w 1268551"/>
              <a:gd name="connsiteY15" fmla="*/ 646331 h 646331"/>
              <a:gd name="connsiteX16" fmla="*/ 0 w 1268551"/>
              <a:gd name="connsiteY16" fmla="*/ 538607 h 646331"/>
              <a:gd name="connsiteX17" fmla="*/ 0 w 1268551"/>
              <a:gd name="connsiteY17" fmla="*/ 269305 h 646331"/>
              <a:gd name="connsiteX18" fmla="*/ 0 w 1268551"/>
              <a:gd name="connsiteY18" fmla="*/ 107722 h 646331"/>
              <a:gd name="connsiteX19" fmla="*/ 0 w 1268551"/>
              <a:gd name="connsiteY19" fmla="*/ 107722 h 646331"/>
              <a:gd name="connsiteX20" fmla="*/ 0 w 1268551"/>
              <a:gd name="connsiteY20" fmla="*/ 107724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68551" h="646331" fill="none" extrusionOk="0">
                <a:moveTo>
                  <a:pt x="0" y="107724"/>
                </a:moveTo>
                <a:cubicBezTo>
                  <a:pt x="553" y="53477"/>
                  <a:pt x="61943" y="-4612"/>
                  <a:pt x="107724" y="0"/>
                </a:cubicBezTo>
                <a:cubicBezTo>
                  <a:pt x="129710" y="4348"/>
                  <a:pt x="165338" y="-754"/>
                  <a:pt x="211425" y="0"/>
                </a:cubicBezTo>
                <a:cubicBezTo>
                  <a:pt x="159665" y="-205769"/>
                  <a:pt x="179295" y="-344746"/>
                  <a:pt x="147063" y="-501863"/>
                </a:cubicBezTo>
                <a:cubicBezTo>
                  <a:pt x="316834" y="-273691"/>
                  <a:pt x="350118" y="-239098"/>
                  <a:pt x="528563" y="0"/>
                </a:cubicBezTo>
                <a:cubicBezTo>
                  <a:pt x="682701" y="21007"/>
                  <a:pt x="925543" y="20610"/>
                  <a:pt x="1160827" y="0"/>
                </a:cubicBezTo>
                <a:cubicBezTo>
                  <a:pt x="1226413" y="5019"/>
                  <a:pt x="1257257" y="44362"/>
                  <a:pt x="1268551" y="107724"/>
                </a:cubicBezTo>
                <a:lnTo>
                  <a:pt x="1268551" y="107722"/>
                </a:lnTo>
                <a:lnTo>
                  <a:pt x="1268551" y="107722"/>
                </a:lnTo>
                <a:cubicBezTo>
                  <a:pt x="1275533" y="166778"/>
                  <a:pt x="1265223" y="198314"/>
                  <a:pt x="1268551" y="269305"/>
                </a:cubicBezTo>
                <a:cubicBezTo>
                  <a:pt x="1271676" y="330428"/>
                  <a:pt x="1277570" y="431350"/>
                  <a:pt x="1268551" y="538607"/>
                </a:cubicBezTo>
                <a:cubicBezTo>
                  <a:pt x="1266910" y="612677"/>
                  <a:pt x="1220823" y="644141"/>
                  <a:pt x="1160827" y="646331"/>
                </a:cubicBezTo>
                <a:cubicBezTo>
                  <a:pt x="945797" y="639390"/>
                  <a:pt x="816921" y="634329"/>
                  <a:pt x="528563" y="646331"/>
                </a:cubicBezTo>
                <a:cubicBezTo>
                  <a:pt x="462948" y="656751"/>
                  <a:pt x="340960" y="647637"/>
                  <a:pt x="211425" y="646331"/>
                </a:cubicBezTo>
                <a:lnTo>
                  <a:pt x="211425" y="646331"/>
                </a:lnTo>
                <a:cubicBezTo>
                  <a:pt x="177396" y="647951"/>
                  <a:pt x="140297" y="642816"/>
                  <a:pt x="107724" y="646331"/>
                </a:cubicBezTo>
                <a:cubicBezTo>
                  <a:pt x="51008" y="649079"/>
                  <a:pt x="-7790" y="587683"/>
                  <a:pt x="0" y="538607"/>
                </a:cubicBezTo>
                <a:cubicBezTo>
                  <a:pt x="-6574" y="446205"/>
                  <a:pt x="-320" y="386153"/>
                  <a:pt x="0" y="269305"/>
                </a:cubicBezTo>
                <a:cubicBezTo>
                  <a:pt x="6554" y="197468"/>
                  <a:pt x="-7991" y="162980"/>
                  <a:pt x="0" y="107722"/>
                </a:cubicBezTo>
                <a:lnTo>
                  <a:pt x="0" y="107722"/>
                </a:lnTo>
                <a:lnTo>
                  <a:pt x="0" y="107724"/>
                </a:lnTo>
                <a:close/>
              </a:path>
              <a:path w="1268551" h="646331" stroke="0" extrusionOk="0">
                <a:moveTo>
                  <a:pt x="0" y="107724"/>
                </a:moveTo>
                <a:cubicBezTo>
                  <a:pt x="-12155" y="40733"/>
                  <a:pt x="44759" y="1303"/>
                  <a:pt x="107724" y="0"/>
                </a:cubicBezTo>
                <a:cubicBezTo>
                  <a:pt x="153446" y="2552"/>
                  <a:pt x="180313" y="-3177"/>
                  <a:pt x="211425" y="0"/>
                </a:cubicBezTo>
                <a:cubicBezTo>
                  <a:pt x="196478" y="-211493"/>
                  <a:pt x="164633" y="-274283"/>
                  <a:pt x="147063" y="-501863"/>
                </a:cubicBezTo>
                <a:cubicBezTo>
                  <a:pt x="319875" y="-326307"/>
                  <a:pt x="399172" y="-183748"/>
                  <a:pt x="528563" y="0"/>
                </a:cubicBezTo>
                <a:cubicBezTo>
                  <a:pt x="746304" y="15184"/>
                  <a:pt x="882988" y="-19889"/>
                  <a:pt x="1160827" y="0"/>
                </a:cubicBezTo>
                <a:cubicBezTo>
                  <a:pt x="1219434" y="-8460"/>
                  <a:pt x="1262033" y="57288"/>
                  <a:pt x="1268551" y="107724"/>
                </a:cubicBezTo>
                <a:lnTo>
                  <a:pt x="1268551" y="107722"/>
                </a:lnTo>
                <a:lnTo>
                  <a:pt x="1268551" y="107722"/>
                </a:lnTo>
                <a:cubicBezTo>
                  <a:pt x="1261567" y="180747"/>
                  <a:pt x="1273073" y="216584"/>
                  <a:pt x="1268551" y="269305"/>
                </a:cubicBezTo>
                <a:cubicBezTo>
                  <a:pt x="1281484" y="351288"/>
                  <a:pt x="1277078" y="434811"/>
                  <a:pt x="1268551" y="538607"/>
                </a:cubicBezTo>
                <a:cubicBezTo>
                  <a:pt x="1269904" y="612113"/>
                  <a:pt x="1223348" y="650994"/>
                  <a:pt x="1160827" y="646331"/>
                </a:cubicBezTo>
                <a:cubicBezTo>
                  <a:pt x="867492" y="666135"/>
                  <a:pt x="718714" y="652804"/>
                  <a:pt x="528563" y="646331"/>
                </a:cubicBezTo>
                <a:cubicBezTo>
                  <a:pt x="430481" y="640271"/>
                  <a:pt x="334788" y="647241"/>
                  <a:pt x="211425" y="646331"/>
                </a:cubicBezTo>
                <a:lnTo>
                  <a:pt x="211425" y="646331"/>
                </a:lnTo>
                <a:cubicBezTo>
                  <a:pt x="177308" y="646517"/>
                  <a:pt x="141967" y="649518"/>
                  <a:pt x="107724" y="646331"/>
                </a:cubicBezTo>
                <a:cubicBezTo>
                  <a:pt x="45970" y="639533"/>
                  <a:pt x="14146" y="595227"/>
                  <a:pt x="0" y="538607"/>
                </a:cubicBezTo>
                <a:cubicBezTo>
                  <a:pt x="-8229" y="435670"/>
                  <a:pt x="5165" y="385397"/>
                  <a:pt x="0" y="269305"/>
                </a:cubicBezTo>
                <a:cubicBezTo>
                  <a:pt x="1783" y="195423"/>
                  <a:pt x="-1063" y="180967"/>
                  <a:pt x="0" y="107722"/>
                </a:cubicBezTo>
                <a:lnTo>
                  <a:pt x="0" y="107722"/>
                </a:lnTo>
                <a:lnTo>
                  <a:pt x="0" y="107724"/>
                </a:ln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38407"/>
                      <a:gd name="adj2" fmla="val -12764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SzPct val="50000"/>
            </a:pPr>
            <a:r>
              <a:rPr lang="en-US" sz="2800" dirty="0">
                <a:solidFill>
                  <a:schemeClr val="tx1"/>
                </a:solidFill>
              </a:rPr>
              <a:t>Exon 5</a:t>
            </a:r>
          </a:p>
        </p:txBody>
      </p:sp>
    </p:spTree>
    <p:extLst>
      <p:ext uri="{BB962C8B-B14F-4D97-AF65-F5344CB8AC3E}">
        <p14:creationId xmlns:p14="http://schemas.microsoft.com/office/powerpoint/2010/main" val="1237614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of the BLAST home page, pointing out the BLAST Genomes search box.">
            <a:extLst>
              <a:ext uri="{FF2B5EF4-FFF2-40B4-BE49-F238E27FC236}">
                <a16:creationId xmlns:a16="http://schemas.microsoft.com/office/drawing/2014/main" id="{B69BA96F-6E64-C141-B993-B8D7BA079B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" y="893148"/>
            <a:ext cx="10759440" cy="59648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49570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Exercise #2, </a:t>
            </a:r>
            <a:r>
              <a:rPr lang="en-US" sz="3200" u="sng"/>
              <a:t>Option 2</a:t>
            </a:r>
            <a:r>
              <a:rPr lang="en-US" sz="3200"/>
              <a:t> – </a:t>
            </a:r>
            <a:r>
              <a:rPr lang="en-US" sz="3200" i="1"/>
              <a:t>Setup, “BLAST Genomes”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B09A10F8-D5B1-044C-B514-ECC81C512051}"/>
              </a:ext>
            </a:extLst>
          </p:cNvPr>
          <p:cNvSpPr/>
          <p:nvPr/>
        </p:nvSpPr>
        <p:spPr>
          <a:xfrm>
            <a:off x="209653" y="5353049"/>
            <a:ext cx="3071196" cy="866377"/>
          </a:xfrm>
          <a:custGeom>
            <a:avLst/>
            <a:gdLst>
              <a:gd name="connsiteX0" fmla="*/ 0 w 3071196"/>
              <a:gd name="connsiteY0" fmla="*/ 144399 h 866377"/>
              <a:gd name="connsiteX1" fmla="*/ 144399 w 3071196"/>
              <a:gd name="connsiteY1" fmla="*/ 0 h 866377"/>
              <a:gd name="connsiteX2" fmla="*/ 660500 w 3071196"/>
              <a:gd name="connsiteY2" fmla="*/ 0 h 866377"/>
              <a:gd name="connsiteX3" fmla="*/ 1160130 w 3071196"/>
              <a:gd name="connsiteY3" fmla="*/ 0 h 866377"/>
              <a:gd name="connsiteX4" fmla="*/ 1791531 w 3071196"/>
              <a:gd name="connsiteY4" fmla="*/ 0 h 866377"/>
              <a:gd name="connsiteX5" fmla="*/ 1791531 w 3071196"/>
              <a:gd name="connsiteY5" fmla="*/ 0 h 866377"/>
              <a:gd name="connsiteX6" fmla="*/ 2160075 w 3071196"/>
              <a:gd name="connsiteY6" fmla="*/ 0 h 866377"/>
              <a:gd name="connsiteX7" fmla="*/ 2559330 w 3071196"/>
              <a:gd name="connsiteY7" fmla="*/ 0 h 866377"/>
              <a:gd name="connsiteX8" fmla="*/ 2926797 w 3071196"/>
              <a:gd name="connsiteY8" fmla="*/ 0 h 866377"/>
              <a:gd name="connsiteX9" fmla="*/ 3071196 w 3071196"/>
              <a:gd name="connsiteY9" fmla="*/ 144399 h 866377"/>
              <a:gd name="connsiteX10" fmla="*/ 3071196 w 3071196"/>
              <a:gd name="connsiteY10" fmla="*/ 505387 h 866377"/>
              <a:gd name="connsiteX11" fmla="*/ 3370054 w 3071196"/>
              <a:gd name="connsiteY11" fmla="*/ 592056 h 866377"/>
              <a:gd name="connsiteX12" fmla="*/ 3071196 w 3071196"/>
              <a:gd name="connsiteY12" fmla="*/ 721981 h 866377"/>
              <a:gd name="connsiteX13" fmla="*/ 3071196 w 3071196"/>
              <a:gd name="connsiteY13" fmla="*/ 721978 h 866377"/>
              <a:gd name="connsiteX14" fmla="*/ 2926797 w 3071196"/>
              <a:gd name="connsiteY14" fmla="*/ 866377 h 866377"/>
              <a:gd name="connsiteX15" fmla="*/ 2559330 w 3071196"/>
              <a:gd name="connsiteY15" fmla="*/ 866377 h 866377"/>
              <a:gd name="connsiteX16" fmla="*/ 2175431 w 3071196"/>
              <a:gd name="connsiteY16" fmla="*/ 866377 h 866377"/>
              <a:gd name="connsiteX17" fmla="*/ 1791531 w 3071196"/>
              <a:gd name="connsiteY17" fmla="*/ 866377 h 866377"/>
              <a:gd name="connsiteX18" fmla="*/ 1791531 w 3071196"/>
              <a:gd name="connsiteY18" fmla="*/ 866377 h 866377"/>
              <a:gd name="connsiteX19" fmla="*/ 1275430 w 3071196"/>
              <a:gd name="connsiteY19" fmla="*/ 866377 h 866377"/>
              <a:gd name="connsiteX20" fmla="*/ 726386 w 3071196"/>
              <a:gd name="connsiteY20" fmla="*/ 866377 h 866377"/>
              <a:gd name="connsiteX21" fmla="*/ 144399 w 3071196"/>
              <a:gd name="connsiteY21" fmla="*/ 866377 h 866377"/>
              <a:gd name="connsiteX22" fmla="*/ 0 w 3071196"/>
              <a:gd name="connsiteY22" fmla="*/ 721978 h 866377"/>
              <a:gd name="connsiteX23" fmla="*/ 0 w 3071196"/>
              <a:gd name="connsiteY23" fmla="*/ 721981 h 866377"/>
              <a:gd name="connsiteX24" fmla="*/ 0 w 3071196"/>
              <a:gd name="connsiteY24" fmla="*/ 505387 h 866377"/>
              <a:gd name="connsiteX25" fmla="*/ 0 w 3071196"/>
              <a:gd name="connsiteY25" fmla="*/ 505387 h 866377"/>
              <a:gd name="connsiteX26" fmla="*/ 0 w 3071196"/>
              <a:gd name="connsiteY26" fmla="*/ 144399 h 866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071196" h="866377" fill="none" extrusionOk="0">
                <a:moveTo>
                  <a:pt x="0" y="144399"/>
                </a:moveTo>
                <a:cubicBezTo>
                  <a:pt x="5507" y="83199"/>
                  <a:pt x="80329" y="-4610"/>
                  <a:pt x="144399" y="0"/>
                </a:cubicBezTo>
                <a:cubicBezTo>
                  <a:pt x="355824" y="23176"/>
                  <a:pt x="462898" y="-20559"/>
                  <a:pt x="660500" y="0"/>
                </a:cubicBezTo>
                <a:cubicBezTo>
                  <a:pt x="858102" y="20559"/>
                  <a:pt x="987957" y="-17918"/>
                  <a:pt x="1160130" y="0"/>
                </a:cubicBezTo>
                <a:cubicBezTo>
                  <a:pt x="1332303" y="17918"/>
                  <a:pt x="1493924" y="29990"/>
                  <a:pt x="1791531" y="0"/>
                </a:cubicBezTo>
                <a:lnTo>
                  <a:pt x="1791531" y="0"/>
                </a:lnTo>
                <a:cubicBezTo>
                  <a:pt x="1899729" y="-11306"/>
                  <a:pt x="2082032" y="13752"/>
                  <a:pt x="2160075" y="0"/>
                </a:cubicBezTo>
                <a:cubicBezTo>
                  <a:pt x="2238118" y="-13752"/>
                  <a:pt x="2471943" y="-880"/>
                  <a:pt x="2559330" y="0"/>
                </a:cubicBezTo>
                <a:cubicBezTo>
                  <a:pt x="2702542" y="-12103"/>
                  <a:pt x="2816835" y="15851"/>
                  <a:pt x="2926797" y="0"/>
                </a:cubicBezTo>
                <a:cubicBezTo>
                  <a:pt x="3016927" y="-2748"/>
                  <a:pt x="3069554" y="76025"/>
                  <a:pt x="3071196" y="144399"/>
                </a:cubicBezTo>
                <a:cubicBezTo>
                  <a:pt x="3057122" y="294654"/>
                  <a:pt x="3081362" y="404270"/>
                  <a:pt x="3071196" y="505387"/>
                </a:cubicBezTo>
                <a:cubicBezTo>
                  <a:pt x="3218263" y="547266"/>
                  <a:pt x="3220573" y="562177"/>
                  <a:pt x="3370054" y="592056"/>
                </a:cubicBezTo>
                <a:cubicBezTo>
                  <a:pt x="3287497" y="642208"/>
                  <a:pt x="3195592" y="656027"/>
                  <a:pt x="3071196" y="721981"/>
                </a:cubicBezTo>
                <a:lnTo>
                  <a:pt x="3071196" y="721978"/>
                </a:lnTo>
                <a:cubicBezTo>
                  <a:pt x="3082890" y="789238"/>
                  <a:pt x="2998802" y="852544"/>
                  <a:pt x="2926797" y="866377"/>
                </a:cubicBezTo>
                <a:cubicBezTo>
                  <a:pt x="2840218" y="848706"/>
                  <a:pt x="2671132" y="852196"/>
                  <a:pt x="2559330" y="866377"/>
                </a:cubicBezTo>
                <a:cubicBezTo>
                  <a:pt x="2469420" y="859657"/>
                  <a:pt x="2339393" y="859207"/>
                  <a:pt x="2175431" y="866377"/>
                </a:cubicBezTo>
                <a:cubicBezTo>
                  <a:pt x="2011469" y="873547"/>
                  <a:pt x="1918507" y="879572"/>
                  <a:pt x="1791531" y="866377"/>
                </a:cubicBezTo>
                <a:lnTo>
                  <a:pt x="1791531" y="866377"/>
                </a:lnTo>
                <a:cubicBezTo>
                  <a:pt x="1655460" y="855088"/>
                  <a:pt x="1521933" y="873297"/>
                  <a:pt x="1275430" y="866377"/>
                </a:cubicBezTo>
                <a:cubicBezTo>
                  <a:pt x="1028927" y="859457"/>
                  <a:pt x="966981" y="880320"/>
                  <a:pt x="726386" y="866377"/>
                </a:cubicBezTo>
                <a:cubicBezTo>
                  <a:pt x="485791" y="852434"/>
                  <a:pt x="432818" y="858063"/>
                  <a:pt x="144399" y="866377"/>
                </a:cubicBezTo>
                <a:cubicBezTo>
                  <a:pt x="75819" y="857588"/>
                  <a:pt x="19637" y="800203"/>
                  <a:pt x="0" y="721978"/>
                </a:cubicBezTo>
                <a:lnTo>
                  <a:pt x="0" y="721981"/>
                </a:lnTo>
                <a:cubicBezTo>
                  <a:pt x="10316" y="630712"/>
                  <a:pt x="-414" y="598740"/>
                  <a:pt x="0" y="505387"/>
                </a:cubicBezTo>
                <a:lnTo>
                  <a:pt x="0" y="505387"/>
                </a:lnTo>
                <a:cubicBezTo>
                  <a:pt x="7020" y="355316"/>
                  <a:pt x="-14399" y="256326"/>
                  <a:pt x="0" y="144399"/>
                </a:cubicBezTo>
                <a:close/>
              </a:path>
              <a:path w="3071196" h="866377" stroke="0" extrusionOk="0">
                <a:moveTo>
                  <a:pt x="0" y="144399"/>
                </a:moveTo>
                <a:cubicBezTo>
                  <a:pt x="-15099" y="55337"/>
                  <a:pt x="59482" y="1940"/>
                  <a:pt x="144399" y="0"/>
                </a:cubicBezTo>
                <a:cubicBezTo>
                  <a:pt x="407167" y="22341"/>
                  <a:pt x="506309" y="-24871"/>
                  <a:pt x="726386" y="0"/>
                </a:cubicBezTo>
                <a:cubicBezTo>
                  <a:pt x="946463" y="24871"/>
                  <a:pt x="1104888" y="-2667"/>
                  <a:pt x="1258958" y="0"/>
                </a:cubicBezTo>
                <a:cubicBezTo>
                  <a:pt x="1413028" y="2667"/>
                  <a:pt x="1670046" y="-11192"/>
                  <a:pt x="1791531" y="0"/>
                </a:cubicBezTo>
                <a:lnTo>
                  <a:pt x="1791531" y="0"/>
                </a:lnTo>
                <a:cubicBezTo>
                  <a:pt x="1871143" y="-10500"/>
                  <a:pt x="2054847" y="-11513"/>
                  <a:pt x="2183108" y="0"/>
                </a:cubicBezTo>
                <a:cubicBezTo>
                  <a:pt x="2311369" y="11513"/>
                  <a:pt x="2437772" y="2918"/>
                  <a:pt x="2559330" y="0"/>
                </a:cubicBezTo>
                <a:cubicBezTo>
                  <a:pt x="2709711" y="-1296"/>
                  <a:pt x="2822707" y="-4688"/>
                  <a:pt x="2926797" y="0"/>
                </a:cubicBezTo>
                <a:cubicBezTo>
                  <a:pt x="3013923" y="4130"/>
                  <a:pt x="3083223" y="67542"/>
                  <a:pt x="3071196" y="144399"/>
                </a:cubicBezTo>
                <a:cubicBezTo>
                  <a:pt x="3061146" y="311559"/>
                  <a:pt x="3084047" y="432871"/>
                  <a:pt x="3071196" y="505387"/>
                </a:cubicBezTo>
                <a:cubicBezTo>
                  <a:pt x="3203130" y="545946"/>
                  <a:pt x="3262626" y="575735"/>
                  <a:pt x="3370054" y="592056"/>
                </a:cubicBezTo>
                <a:cubicBezTo>
                  <a:pt x="3284384" y="623391"/>
                  <a:pt x="3193297" y="668504"/>
                  <a:pt x="3071196" y="721981"/>
                </a:cubicBezTo>
                <a:lnTo>
                  <a:pt x="3071196" y="721978"/>
                </a:lnTo>
                <a:cubicBezTo>
                  <a:pt x="3053763" y="794988"/>
                  <a:pt x="3005599" y="864015"/>
                  <a:pt x="2926797" y="866377"/>
                </a:cubicBezTo>
                <a:cubicBezTo>
                  <a:pt x="2836032" y="869907"/>
                  <a:pt x="2679771" y="849505"/>
                  <a:pt x="2559330" y="866377"/>
                </a:cubicBezTo>
                <a:cubicBezTo>
                  <a:pt x="2403853" y="882779"/>
                  <a:pt x="2311076" y="855895"/>
                  <a:pt x="2183108" y="866377"/>
                </a:cubicBezTo>
                <a:cubicBezTo>
                  <a:pt x="2055140" y="876859"/>
                  <a:pt x="1951722" y="873796"/>
                  <a:pt x="1791531" y="866377"/>
                </a:cubicBezTo>
                <a:lnTo>
                  <a:pt x="1791531" y="866377"/>
                </a:lnTo>
                <a:cubicBezTo>
                  <a:pt x="1669698" y="857010"/>
                  <a:pt x="1517731" y="843265"/>
                  <a:pt x="1275430" y="866377"/>
                </a:cubicBezTo>
                <a:cubicBezTo>
                  <a:pt x="1033129" y="889489"/>
                  <a:pt x="963342" y="843782"/>
                  <a:pt x="726386" y="866377"/>
                </a:cubicBezTo>
                <a:cubicBezTo>
                  <a:pt x="489430" y="888972"/>
                  <a:pt x="431368" y="878400"/>
                  <a:pt x="144399" y="866377"/>
                </a:cubicBezTo>
                <a:cubicBezTo>
                  <a:pt x="63967" y="847961"/>
                  <a:pt x="12761" y="804388"/>
                  <a:pt x="0" y="721978"/>
                </a:cubicBezTo>
                <a:lnTo>
                  <a:pt x="0" y="721981"/>
                </a:lnTo>
                <a:cubicBezTo>
                  <a:pt x="965" y="657240"/>
                  <a:pt x="-5838" y="584241"/>
                  <a:pt x="0" y="505387"/>
                </a:cubicBezTo>
                <a:lnTo>
                  <a:pt x="0" y="505387"/>
                </a:lnTo>
                <a:cubicBezTo>
                  <a:pt x="-10717" y="340837"/>
                  <a:pt x="16645" y="221951"/>
                  <a:pt x="0" y="144399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59731"/>
                      <a:gd name="adj2" fmla="val 1833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BLAST Genomes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676BD7D5-3F83-0B42-8CB1-7C188AB022A7}"/>
              </a:ext>
            </a:extLst>
          </p:cNvPr>
          <p:cNvSpPr/>
          <p:nvPr/>
        </p:nvSpPr>
        <p:spPr>
          <a:xfrm>
            <a:off x="381434" y="1071762"/>
            <a:ext cx="5339743" cy="1427018"/>
          </a:xfrm>
          <a:custGeom>
            <a:avLst/>
            <a:gdLst>
              <a:gd name="connsiteX0" fmla="*/ 0 w 5339743"/>
              <a:gd name="connsiteY0" fmla="*/ 237841 h 1427018"/>
              <a:gd name="connsiteX1" fmla="*/ 237841 w 5339743"/>
              <a:gd name="connsiteY1" fmla="*/ 0 h 1427018"/>
              <a:gd name="connsiteX2" fmla="*/ 889957 w 5339743"/>
              <a:gd name="connsiteY2" fmla="*/ 0 h 1427018"/>
              <a:gd name="connsiteX3" fmla="*/ 889957 w 5339743"/>
              <a:gd name="connsiteY3" fmla="*/ 0 h 1427018"/>
              <a:gd name="connsiteX4" fmla="*/ 1584124 w 5339743"/>
              <a:gd name="connsiteY4" fmla="*/ 0 h 1427018"/>
              <a:gd name="connsiteX5" fmla="*/ 2224893 w 5339743"/>
              <a:gd name="connsiteY5" fmla="*/ 0 h 1427018"/>
              <a:gd name="connsiteX6" fmla="*/ 2829065 w 5339743"/>
              <a:gd name="connsiteY6" fmla="*/ 0 h 1427018"/>
              <a:gd name="connsiteX7" fmla="*/ 3346927 w 5339743"/>
              <a:gd name="connsiteY7" fmla="*/ 0 h 1427018"/>
              <a:gd name="connsiteX8" fmla="*/ 3893558 w 5339743"/>
              <a:gd name="connsiteY8" fmla="*/ 0 h 1427018"/>
              <a:gd name="connsiteX9" fmla="*/ 4468960 w 5339743"/>
              <a:gd name="connsiteY9" fmla="*/ 0 h 1427018"/>
              <a:gd name="connsiteX10" fmla="*/ 5101902 w 5339743"/>
              <a:gd name="connsiteY10" fmla="*/ 0 h 1427018"/>
              <a:gd name="connsiteX11" fmla="*/ 5339743 w 5339743"/>
              <a:gd name="connsiteY11" fmla="*/ 237841 h 1427018"/>
              <a:gd name="connsiteX12" fmla="*/ 5339743 w 5339743"/>
              <a:gd name="connsiteY12" fmla="*/ 832427 h 1427018"/>
              <a:gd name="connsiteX13" fmla="*/ 5339743 w 5339743"/>
              <a:gd name="connsiteY13" fmla="*/ 832427 h 1427018"/>
              <a:gd name="connsiteX14" fmla="*/ 5339743 w 5339743"/>
              <a:gd name="connsiteY14" fmla="*/ 1189182 h 1427018"/>
              <a:gd name="connsiteX15" fmla="*/ 5339743 w 5339743"/>
              <a:gd name="connsiteY15" fmla="*/ 1189177 h 1427018"/>
              <a:gd name="connsiteX16" fmla="*/ 5101902 w 5339743"/>
              <a:gd name="connsiteY16" fmla="*/ 1427018 h 1427018"/>
              <a:gd name="connsiteX17" fmla="*/ 4584040 w 5339743"/>
              <a:gd name="connsiteY17" fmla="*/ 1427018 h 1427018"/>
              <a:gd name="connsiteX18" fmla="*/ 4008639 w 5339743"/>
              <a:gd name="connsiteY18" fmla="*/ 1427018 h 1427018"/>
              <a:gd name="connsiteX19" fmla="*/ 3375697 w 5339743"/>
              <a:gd name="connsiteY19" fmla="*/ 1427018 h 1427018"/>
              <a:gd name="connsiteX20" fmla="*/ 2742755 w 5339743"/>
              <a:gd name="connsiteY20" fmla="*/ 1427018 h 1427018"/>
              <a:gd name="connsiteX21" fmla="*/ 2224893 w 5339743"/>
              <a:gd name="connsiteY21" fmla="*/ 1427018 h 1427018"/>
              <a:gd name="connsiteX22" fmla="*/ 1544076 w 5339743"/>
              <a:gd name="connsiteY22" fmla="*/ 1427018 h 1427018"/>
              <a:gd name="connsiteX23" fmla="*/ 889957 w 5339743"/>
              <a:gd name="connsiteY23" fmla="*/ 1427018 h 1427018"/>
              <a:gd name="connsiteX24" fmla="*/ 889957 w 5339743"/>
              <a:gd name="connsiteY24" fmla="*/ 1427018 h 1427018"/>
              <a:gd name="connsiteX25" fmla="*/ 237841 w 5339743"/>
              <a:gd name="connsiteY25" fmla="*/ 1427018 h 1427018"/>
              <a:gd name="connsiteX26" fmla="*/ 0 w 5339743"/>
              <a:gd name="connsiteY26" fmla="*/ 1189177 h 1427018"/>
              <a:gd name="connsiteX27" fmla="*/ 0 w 5339743"/>
              <a:gd name="connsiteY27" fmla="*/ 1189182 h 1427018"/>
              <a:gd name="connsiteX28" fmla="*/ 0 w 5339743"/>
              <a:gd name="connsiteY28" fmla="*/ 739195 h 1427018"/>
              <a:gd name="connsiteX29" fmla="*/ 0 w 5339743"/>
              <a:gd name="connsiteY29" fmla="*/ 832427 h 1427018"/>
              <a:gd name="connsiteX30" fmla="*/ 0 w 5339743"/>
              <a:gd name="connsiteY30" fmla="*/ 237841 h 142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339743" h="1427018" fill="none" extrusionOk="0">
                <a:moveTo>
                  <a:pt x="0" y="237841"/>
                </a:moveTo>
                <a:cubicBezTo>
                  <a:pt x="-10856" y="129717"/>
                  <a:pt x="109275" y="-3332"/>
                  <a:pt x="237841" y="0"/>
                </a:cubicBezTo>
                <a:cubicBezTo>
                  <a:pt x="368767" y="29719"/>
                  <a:pt x="598252" y="-10871"/>
                  <a:pt x="889957" y="0"/>
                </a:cubicBezTo>
                <a:lnTo>
                  <a:pt x="889957" y="0"/>
                </a:lnTo>
                <a:cubicBezTo>
                  <a:pt x="1117157" y="23638"/>
                  <a:pt x="1298498" y="24037"/>
                  <a:pt x="1584124" y="0"/>
                </a:cubicBezTo>
                <a:cubicBezTo>
                  <a:pt x="1869750" y="-24037"/>
                  <a:pt x="2040568" y="27180"/>
                  <a:pt x="2224893" y="0"/>
                </a:cubicBezTo>
                <a:cubicBezTo>
                  <a:pt x="2387972" y="390"/>
                  <a:pt x="2636950" y="-1875"/>
                  <a:pt x="2829065" y="0"/>
                </a:cubicBezTo>
                <a:cubicBezTo>
                  <a:pt x="3021180" y="1875"/>
                  <a:pt x="3182239" y="25528"/>
                  <a:pt x="3346927" y="0"/>
                </a:cubicBezTo>
                <a:cubicBezTo>
                  <a:pt x="3511615" y="-25528"/>
                  <a:pt x="3624862" y="-18439"/>
                  <a:pt x="3893558" y="0"/>
                </a:cubicBezTo>
                <a:cubicBezTo>
                  <a:pt x="4162254" y="18439"/>
                  <a:pt x="4271549" y="-22768"/>
                  <a:pt x="4468960" y="0"/>
                </a:cubicBezTo>
                <a:cubicBezTo>
                  <a:pt x="4666371" y="22768"/>
                  <a:pt x="4846337" y="-1786"/>
                  <a:pt x="5101902" y="0"/>
                </a:cubicBezTo>
                <a:cubicBezTo>
                  <a:pt x="5240839" y="19487"/>
                  <a:pt x="5348451" y="110536"/>
                  <a:pt x="5339743" y="237841"/>
                </a:cubicBezTo>
                <a:cubicBezTo>
                  <a:pt x="5310379" y="529922"/>
                  <a:pt x="5327093" y="629562"/>
                  <a:pt x="5339743" y="832427"/>
                </a:cubicBezTo>
                <a:lnTo>
                  <a:pt x="5339743" y="832427"/>
                </a:lnTo>
                <a:cubicBezTo>
                  <a:pt x="5339624" y="911736"/>
                  <a:pt x="5324044" y="1034208"/>
                  <a:pt x="5339743" y="1189182"/>
                </a:cubicBezTo>
                <a:lnTo>
                  <a:pt x="5339743" y="1189177"/>
                </a:lnTo>
                <a:cubicBezTo>
                  <a:pt x="5351306" y="1301061"/>
                  <a:pt x="5226267" y="1436784"/>
                  <a:pt x="5101902" y="1427018"/>
                </a:cubicBezTo>
                <a:cubicBezTo>
                  <a:pt x="4931157" y="1424821"/>
                  <a:pt x="4754814" y="1404055"/>
                  <a:pt x="4584040" y="1427018"/>
                </a:cubicBezTo>
                <a:cubicBezTo>
                  <a:pt x="4413266" y="1449981"/>
                  <a:pt x="4270612" y="1454191"/>
                  <a:pt x="4008639" y="1427018"/>
                </a:cubicBezTo>
                <a:cubicBezTo>
                  <a:pt x="3746666" y="1399845"/>
                  <a:pt x="3508540" y="1445042"/>
                  <a:pt x="3375697" y="1427018"/>
                </a:cubicBezTo>
                <a:cubicBezTo>
                  <a:pt x="3242854" y="1408994"/>
                  <a:pt x="2890224" y="1450578"/>
                  <a:pt x="2742755" y="1427018"/>
                </a:cubicBezTo>
                <a:cubicBezTo>
                  <a:pt x="2595286" y="1403458"/>
                  <a:pt x="2371163" y="1425607"/>
                  <a:pt x="2224893" y="1427018"/>
                </a:cubicBezTo>
                <a:cubicBezTo>
                  <a:pt x="1945111" y="1458308"/>
                  <a:pt x="1837888" y="1408531"/>
                  <a:pt x="1544076" y="1427018"/>
                </a:cubicBezTo>
                <a:cubicBezTo>
                  <a:pt x="1250264" y="1445505"/>
                  <a:pt x="1060367" y="1397038"/>
                  <a:pt x="889957" y="1427018"/>
                </a:cubicBezTo>
                <a:lnTo>
                  <a:pt x="889957" y="1427018"/>
                </a:lnTo>
                <a:cubicBezTo>
                  <a:pt x="605078" y="1406519"/>
                  <a:pt x="492694" y="1455946"/>
                  <a:pt x="237841" y="1427018"/>
                </a:cubicBezTo>
                <a:cubicBezTo>
                  <a:pt x="119472" y="1416340"/>
                  <a:pt x="871" y="1295150"/>
                  <a:pt x="0" y="1189177"/>
                </a:cubicBezTo>
                <a:lnTo>
                  <a:pt x="0" y="1189182"/>
                </a:lnTo>
                <a:cubicBezTo>
                  <a:pt x="-7098" y="1038043"/>
                  <a:pt x="-8318" y="899403"/>
                  <a:pt x="0" y="739195"/>
                </a:cubicBezTo>
                <a:cubicBezTo>
                  <a:pt x="-2984" y="777693"/>
                  <a:pt x="4482" y="800476"/>
                  <a:pt x="0" y="832427"/>
                </a:cubicBezTo>
                <a:cubicBezTo>
                  <a:pt x="4592" y="663502"/>
                  <a:pt x="-3366" y="424919"/>
                  <a:pt x="0" y="237841"/>
                </a:cubicBezTo>
                <a:close/>
              </a:path>
              <a:path w="5339743" h="1427018" stroke="0" extrusionOk="0">
                <a:moveTo>
                  <a:pt x="0" y="237841"/>
                </a:moveTo>
                <a:cubicBezTo>
                  <a:pt x="-6764" y="102313"/>
                  <a:pt x="94572" y="4471"/>
                  <a:pt x="237841" y="0"/>
                </a:cubicBezTo>
                <a:cubicBezTo>
                  <a:pt x="434222" y="-15237"/>
                  <a:pt x="654775" y="27242"/>
                  <a:pt x="889957" y="0"/>
                </a:cubicBezTo>
                <a:lnTo>
                  <a:pt x="889957" y="0"/>
                </a:lnTo>
                <a:cubicBezTo>
                  <a:pt x="1086292" y="-1207"/>
                  <a:pt x="1232320" y="-5033"/>
                  <a:pt x="1544076" y="0"/>
                </a:cubicBezTo>
                <a:cubicBezTo>
                  <a:pt x="1855832" y="5033"/>
                  <a:pt x="2031504" y="-33384"/>
                  <a:pt x="2224893" y="0"/>
                </a:cubicBezTo>
                <a:cubicBezTo>
                  <a:pt x="2381120" y="-23089"/>
                  <a:pt x="2699207" y="19940"/>
                  <a:pt x="2857835" y="0"/>
                </a:cubicBezTo>
                <a:cubicBezTo>
                  <a:pt x="3016463" y="-19940"/>
                  <a:pt x="3240017" y="-25913"/>
                  <a:pt x="3433237" y="0"/>
                </a:cubicBezTo>
                <a:cubicBezTo>
                  <a:pt x="3626457" y="25913"/>
                  <a:pt x="3762479" y="-24818"/>
                  <a:pt x="4008639" y="0"/>
                </a:cubicBezTo>
                <a:cubicBezTo>
                  <a:pt x="4254799" y="24818"/>
                  <a:pt x="4284272" y="-11977"/>
                  <a:pt x="4526500" y="0"/>
                </a:cubicBezTo>
                <a:cubicBezTo>
                  <a:pt x="4768728" y="11977"/>
                  <a:pt x="4880869" y="-25334"/>
                  <a:pt x="5101902" y="0"/>
                </a:cubicBezTo>
                <a:cubicBezTo>
                  <a:pt x="5245079" y="9668"/>
                  <a:pt x="5357149" y="132395"/>
                  <a:pt x="5339743" y="237841"/>
                </a:cubicBezTo>
                <a:cubicBezTo>
                  <a:pt x="5337384" y="402019"/>
                  <a:pt x="5313771" y="561257"/>
                  <a:pt x="5339743" y="832427"/>
                </a:cubicBezTo>
                <a:lnTo>
                  <a:pt x="5339743" y="832427"/>
                </a:lnTo>
                <a:cubicBezTo>
                  <a:pt x="5355187" y="950482"/>
                  <a:pt x="5336010" y="1095041"/>
                  <a:pt x="5339743" y="1189182"/>
                </a:cubicBezTo>
                <a:lnTo>
                  <a:pt x="5339743" y="1189177"/>
                </a:lnTo>
                <a:cubicBezTo>
                  <a:pt x="5313631" y="1324821"/>
                  <a:pt x="5230674" y="1425235"/>
                  <a:pt x="5101902" y="1427018"/>
                </a:cubicBezTo>
                <a:cubicBezTo>
                  <a:pt x="4863386" y="1416734"/>
                  <a:pt x="4630978" y="1427179"/>
                  <a:pt x="4497730" y="1427018"/>
                </a:cubicBezTo>
                <a:cubicBezTo>
                  <a:pt x="4364482" y="1426857"/>
                  <a:pt x="4111197" y="1450433"/>
                  <a:pt x="3922328" y="1427018"/>
                </a:cubicBezTo>
                <a:cubicBezTo>
                  <a:pt x="3733459" y="1403603"/>
                  <a:pt x="3569855" y="1436580"/>
                  <a:pt x="3433237" y="1427018"/>
                </a:cubicBezTo>
                <a:cubicBezTo>
                  <a:pt x="3296619" y="1417456"/>
                  <a:pt x="3088461" y="1412044"/>
                  <a:pt x="2915375" y="1427018"/>
                </a:cubicBezTo>
                <a:cubicBezTo>
                  <a:pt x="2742289" y="1441992"/>
                  <a:pt x="2537342" y="1439035"/>
                  <a:pt x="2224893" y="1427018"/>
                </a:cubicBezTo>
                <a:cubicBezTo>
                  <a:pt x="1996414" y="1446499"/>
                  <a:pt x="1703367" y="1454405"/>
                  <a:pt x="1557425" y="1427018"/>
                </a:cubicBezTo>
                <a:cubicBezTo>
                  <a:pt x="1411483" y="1399631"/>
                  <a:pt x="1041453" y="1438003"/>
                  <a:pt x="889957" y="1427018"/>
                </a:cubicBezTo>
                <a:lnTo>
                  <a:pt x="889957" y="1427018"/>
                </a:lnTo>
                <a:cubicBezTo>
                  <a:pt x="625200" y="1449270"/>
                  <a:pt x="387466" y="1433589"/>
                  <a:pt x="237841" y="1427018"/>
                </a:cubicBezTo>
                <a:cubicBezTo>
                  <a:pt x="105211" y="1430865"/>
                  <a:pt x="-5671" y="1331917"/>
                  <a:pt x="0" y="1189177"/>
                </a:cubicBezTo>
                <a:lnTo>
                  <a:pt x="0" y="1189182"/>
                </a:lnTo>
                <a:cubicBezTo>
                  <a:pt x="-1101" y="1054676"/>
                  <a:pt x="-8287" y="880547"/>
                  <a:pt x="0" y="739195"/>
                </a:cubicBezTo>
                <a:cubicBezTo>
                  <a:pt x="-2594" y="783094"/>
                  <a:pt x="1927" y="786550"/>
                  <a:pt x="0" y="832427"/>
                </a:cubicBezTo>
                <a:cubicBezTo>
                  <a:pt x="-7209" y="585520"/>
                  <a:pt x="-19222" y="479708"/>
                  <a:pt x="0" y="237841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1177"/>
                      <a:gd name="adj2" fmla="val 1800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BLAST home page</a:t>
            </a:r>
          </a:p>
        </p:txBody>
      </p:sp>
    </p:spTree>
    <p:extLst>
      <p:ext uri="{BB962C8B-B14F-4D97-AF65-F5344CB8AC3E}">
        <p14:creationId xmlns:p14="http://schemas.microsoft.com/office/powerpoint/2010/main" val="7444634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71465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Exercise #2, </a:t>
            </a:r>
            <a:r>
              <a:rPr lang="en-US" sz="3200" u="sng"/>
              <a:t>Option 2</a:t>
            </a:r>
            <a:r>
              <a:rPr lang="en-US" sz="3200"/>
              <a:t> – </a:t>
            </a:r>
            <a:r>
              <a:rPr lang="en-US" sz="3200" i="1"/>
              <a:t>Results, Alignments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279B3B-6A1D-ADA4-4D62-86A25D084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082" y="870106"/>
            <a:ext cx="9093834" cy="5987894"/>
          </a:xfrm>
          <a:prstGeom prst="rect">
            <a:avLst/>
          </a:prstGeom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54BB3ECC-8DF4-C75F-C869-DC2AB424A515}"/>
              </a:ext>
            </a:extLst>
          </p:cNvPr>
          <p:cNvSpPr/>
          <p:nvPr/>
        </p:nvSpPr>
        <p:spPr>
          <a:xfrm>
            <a:off x="7934693" y="5624660"/>
            <a:ext cx="3075711" cy="685652"/>
          </a:xfrm>
          <a:custGeom>
            <a:avLst/>
            <a:gdLst>
              <a:gd name="connsiteX0" fmla="*/ 0 w 3075711"/>
              <a:gd name="connsiteY0" fmla="*/ 114278 h 685652"/>
              <a:gd name="connsiteX1" fmla="*/ 114278 w 3075711"/>
              <a:gd name="connsiteY1" fmla="*/ 0 h 685652"/>
              <a:gd name="connsiteX2" fmla="*/ 512619 w 3075711"/>
              <a:gd name="connsiteY2" fmla="*/ 0 h 685652"/>
              <a:gd name="connsiteX3" fmla="*/ 512619 w 3075711"/>
              <a:gd name="connsiteY3" fmla="*/ 0 h 685652"/>
              <a:gd name="connsiteX4" fmla="*/ 881704 w 3075711"/>
              <a:gd name="connsiteY4" fmla="*/ 0 h 685652"/>
              <a:gd name="connsiteX5" fmla="*/ 1281546 w 3075711"/>
              <a:gd name="connsiteY5" fmla="*/ 0 h 685652"/>
              <a:gd name="connsiteX6" fmla="*/ 1875106 w 3075711"/>
              <a:gd name="connsiteY6" fmla="*/ 0 h 685652"/>
              <a:gd name="connsiteX7" fmla="*/ 2401471 w 3075711"/>
              <a:gd name="connsiteY7" fmla="*/ 0 h 685652"/>
              <a:gd name="connsiteX8" fmla="*/ 2961433 w 3075711"/>
              <a:gd name="connsiteY8" fmla="*/ 0 h 685652"/>
              <a:gd name="connsiteX9" fmla="*/ 3075711 w 3075711"/>
              <a:gd name="connsiteY9" fmla="*/ 114278 h 685652"/>
              <a:gd name="connsiteX10" fmla="*/ 3075711 w 3075711"/>
              <a:gd name="connsiteY10" fmla="*/ 399964 h 685652"/>
              <a:gd name="connsiteX11" fmla="*/ 3075711 w 3075711"/>
              <a:gd name="connsiteY11" fmla="*/ 399964 h 685652"/>
              <a:gd name="connsiteX12" fmla="*/ 3075711 w 3075711"/>
              <a:gd name="connsiteY12" fmla="*/ 571377 h 685652"/>
              <a:gd name="connsiteX13" fmla="*/ 3075711 w 3075711"/>
              <a:gd name="connsiteY13" fmla="*/ 571374 h 685652"/>
              <a:gd name="connsiteX14" fmla="*/ 2961433 w 3075711"/>
              <a:gd name="connsiteY14" fmla="*/ 685652 h 685652"/>
              <a:gd name="connsiteX15" fmla="*/ 2367873 w 3075711"/>
              <a:gd name="connsiteY15" fmla="*/ 685652 h 685652"/>
              <a:gd name="connsiteX16" fmla="*/ 1807911 w 3075711"/>
              <a:gd name="connsiteY16" fmla="*/ 685652 h 685652"/>
              <a:gd name="connsiteX17" fmla="*/ 1281546 w 3075711"/>
              <a:gd name="connsiteY17" fmla="*/ 685652 h 685652"/>
              <a:gd name="connsiteX18" fmla="*/ 904772 w 3075711"/>
              <a:gd name="connsiteY18" fmla="*/ 685652 h 685652"/>
              <a:gd name="connsiteX19" fmla="*/ 512619 w 3075711"/>
              <a:gd name="connsiteY19" fmla="*/ 685652 h 685652"/>
              <a:gd name="connsiteX20" fmla="*/ 512619 w 3075711"/>
              <a:gd name="connsiteY20" fmla="*/ 685652 h 685652"/>
              <a:gd name="connsiteX21" fmla="*/ 114278 w 3075711"/>
              <a:gd name="connsiteY21" fmla="*/ 685652 h 685652"/>
              <a:gd name="connsiteX22" fmla="*/ 0 w 3075711"/>
              <a:gd name="connsiteY22" fmla="*/ 571374 h 685652"/>
              <a:gd name="connsiteX23" fmla="*/ 0 w 3075711"/>
              <a:gd name="connsiteY23" fmla="*/ 571377 h 685652"/>
              <a:gd name="connsiteX24" fmla="*/ -640292 w 3075711"/>
              <a:gd name="connsiteY24" fmla="*/ 577605 h 685652"/>
              <a:gd name="connsiteX25" fmla="*/ -1231330 w 3075711"/>
              <a:gd name="connsiteY25" fmla="*/ 583353 h 685652"/>
              <a:gd name="connsiteX26" fmla="*/ -615665 w 3075711"/>
              <a:gd name="connsiteY26" fmla="*/ 491659 h 685652"/>
              <a:gd name="connsiteX27" fmla="*/ 0 w 3075711"/>
              <a:gd name="connsiteY27" fmla="*/ 399964 h 685652"/>
              <a:gd name="connsiteX28" fmla="*/ 0 w 3075711"/>
              <a:gd name="connsiteY28" fmla="*/ 114278 h 6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075711" h="685652" fill="none" extrusionOk="0">
                <a:moveTo>
                  <a:pt x="0" y="114278"/>
                </a:moveTo>
                <a:cubicBezTo>
                  <a:pt x="3400" y="53965"/>
                  <a:pt x="48068" y="-1060"/>
                  <a:pt x="114278" y="0"/>
                </a:cubicBezTo>
                <a:cubicBezTo>
                  <a:pt x="228880" y="5277"/>
                  <a:pt x="397254" y="-2155"/>
                  <a:pt x="512619" y="0"/>
                </a:cubicBezTo>
                <a:lnTo>
                  <a:pt x="512619" y="0"/>
                </a:lnTo>
                <a:cubicBezTo>
                  <a:pt x="597729" y="9991"/>
                  <a:pt x="713949" y="-5699"/>
                  <a:pt x="881704" y="0"/>
                </a:cubicBezTo>
                <a:cubicBezTo>
                  <a:pt x="1049460" y="5699"/>
                  <a:pt x="1157596" y="8998"/>
                  <a:pt x="1281546" y="0"/>
                </a:cubicBezTo>
                <a:cubicBezTo>
                  <a:pt x="1575999" y="12368"/>
                  <a:pt x="1754863" y="18519"/>
                  <a:pt x="1875106" y="0"/>
                </a:cubicBezTo>
                <a:cubicBezTo>
                  <a:pt x="1995349" y="-18519"/>
                  <a:pt x="2182745" y="25326"/>
                  <a:pt x="2401471" y="0"/>
                </a:cubicBezTo>
                <a:cubicBezTo>
                  <a:pt x="2620197" y="-25326"/>
                  <a:pt x="2804944" y="999"/>
                  <a:pt x="2961433" y="0"/>
                </a:cubicBezTo>
                <a:cubicBezTo>
                  <a:pt x="3035877" y="2247"/>
                  <a:pt x="3073751" y="52429"/>
                  <a:pt x="3075711" y="114278"/>
                </a:cubicBezTo>
                <a:cubicBezTo>
                  <a:pt x="3062773" y="236336"/>
                  <a:pt x="3079938" y="327671"/>
                  <a:pt x="3075711" y="399964"/>
                </a:cubicBezTo>
                <a:lnTo>
                  <a:pt x="3075711" y="399964"/>
                </a:lnTo>
                <a:cubicBezTo>
                  <a:pt x="3079943" y="485551"/>
                  <a:pt x="3067387" y="490825"/>
                  <a:pt x="3075711" y="571377"/>
                </a:cubicBezTo>
                <a:lnTo>
                  <a:pt x="3075711" y="571374"/>
                </a:lnTo>
                <a:cubicBezTo>
                  <a:pt x="3085417" y="639003"/>
                  <a:pt x="3028856" y="689863"/>
                  <a:pt x="2961433" y="685652"/>
                </a:cubicBezTo>
                <a:cubicBezTo>
                  <a:pt x="2807578" y="715203"/>
                  <a:pt x="2639508" y="684509"/>
                  <a:pt x="2367873" y="685652"/>
                </a:cubicBezTo>
                <a:cubicBezTo>
                  <a:pt x="2096238" y="686795"/>
                  <a:pt x="2082188" y="708133"/>
                  <a:pt x="1807911" y="685652"/>
                </a:cubicBezTo>
                <a:cubicBezTo>
                  <a:pt x="1533634" y="663171"/>
                  <a:pt x="1448684" y="676697"/>
                  <a:pt x="1281546" y="685652"/>
                </a:cubicBezTo>
                <a:cubicBezTo>
                  <a:pt x="1173052" y="690322"/>
                  <a:pt x="988156" y="688056"/>
                  <a:pt x="904772" y="685652"/>
                </a:cubicBezTo>
                <a:cubicBezTo>
                  <a:pt x="821388" y="683248"/>
                  <a:pt x="608041" y="680034"/>
                  <a:pt x="512619" y="685652"/>
                </a:cubicBezTo>
                <a:lnTo>
                  <a:pt x="512619" y="685652"/>
                </a:lnTo>
                <a:cubicBezTo>
                  <a:pt x="385529" y="702495"/>
                  <a:pt x="227953" y="699369"/>
                  <a:pt x="114278" y="685652"/>
                </a:cubicBezTo>
                <a:cubicBezTo>
                  <a:pt x="52513" y="680914"/>
                  <a:pt x="-3868" y="627613"/>
                  <a:pt x="0" y="571374"/>
                </a:cubicBezTo>
                <a:lnTo>
                  <a:pt x="0" y="571377"/>
                </a:lnTo>
                <a:cubicBezTo>
                  <a:pt x="-255700" y="552235"/>
                  <a:pt x="-435891" y="547716"/>
                  <a:pt x="-640292" y="577605"/>
                </a:cubicBezTo>
                <a:cubicBezTo>
                  <a:pt x="-844694" y="607494"/>
                  <a:pt x="-957075" y="557301"/>
                  <a:pt x="-1231330" y="583353"/>
                </a:cubicBezTo>
                <a:cubicBezTo>
                  <a:pt x="-1009563" y="542377"/>
                  <a:pt x="-751453" y="507220"/>
                  <a:pt x="-615665" y="491659"/>
                </a:cubicBezTo>
                <a:cubicBezTo>
                  <a:pt x="-479877" y="476098"/>
                  <a:pt x="-181462" y="438510"/>
                  <a:pt x="0" y="399964"/>
                </a:cubicBezTo>
                <a:cubicBezTo>
                  <a:pt x="-8986" y="263968"/>
                  <a:pt x="1037" y="255660"/>
                  <a:pt x="0" y="114278"/>
                </a:cubicBezTo>
                <a:close/>
              </a:path>
              <a:path w="3075711" h="685652" stroke="0" extrusionOk="0">
                <a:moveTo>
                  <a:pt x="0" y="114278"/>
                </a:moveTo>
                <a:cubicBezTo>
                  <a:pt x="-7985" y="46239"/>
                  <a:pt x="49605" y="585"/>
                  <a:pt x="114278" y="0"/>
                </a:cubicBezTo>
                <a:cubicBezTo>
                  <a:pt x="229522" y="14355"/>
                  <a:pt x="416751" y="-11906"/>
                  <a:pt x="512619" y="0"/>
                </a:cubicBezTo>
                <a:lnTo>
                  <a:pt x="512619" y="0"/>
                </a:lnTo>
                <a:cubicBezTo>
                  <a:pt x="596233" y="2028"/>
                  <a:pt x="749334" y="8270"/>
                  <a:pt x="889393" y="0"/>
                </a:cubicBezTo>
                <a:cubicBezTo>
                  <a:pt x="1029452" y="-8270"/>
                  <a:pt x="1170251" y="-11804"/>
                  <a:pt x="1281546" y="0"/>
                </a:cubicBezTo>
                <a:cubicBezTo>
                  <a:pt x="1403429" y="28237"/>
                  <a:pt x="1626837" y="15139"/>
                  <a:pt x="1875106" y="0"/>
                </a:cubicBezTo>
                <a:cubicBezTo>
                  <a:pt x="2123375" y="-15139"/>
                  <a:pt x="2216629" y="-12085"/>
                  <a:pt x="2435068" y="0"/>
                </a:cubicBezTo>
                <a:cubicBezTo>
                  <a:pt x="2653507" y="12085"/>
                  <a:pt x="2712993" y="-24818"/>
                  <a:pt x="2961433" y="0"/>
                </a:cubicBezTo>
                <a:cubicBezTo>
                  <a:pt x="3035217" y="5973"/>
                  <a:pt x="3077599" y="51618"/>
                  <a:pt x="3075711" y="114278"/>
                </a:cubicBezTo>
                <a:cubicBezTo>
                  <a:pt x="3063023" y="249249"/>
                  <a:pt x="3063312" y="261982"/>
                  <a:pt x="3075711" y="399964"/>
                </a:cubicBezTo>
                <a:lnTo>
                  <a:pt x="3075711" y="399964"/>
                </a:lnTo>
                <a:cubicBezTo>
                  <a:pt x="3070121" y="466501"/>
                  <a:pt x="3070376" y="504607"/>
                  <a:pt x="3075711" y="571377"/>
                </a:cubicBezTo>
                <a:lnTo>
                  <a:pt x="3075711" y="571374"/>
                </a:lnTo>
                <a:cubicBezTo>
                  <a:pt x="3081652" y="641765"/>
                  <a:pt x="3036346" y="675321"/>
                  <a:pt x="2961433" y="685652"/>
                </a:cubicBezTo>
                <a:cubicBezTo>
                  <a:pt x="2797429" y="670807"/>
                  <a:pt x="2575105" y="702947"/>
                  <a:pt x="2401471" y="685652"/>
                </a:cubicBezTo>
                <a:cubicBezTo>
                  <a:pt x="2227837" y="668357"/>
                  <a:pt x="1970584" y="705479"/>
                  <a:pt x="1841508" y="685652"/>
                </a:cubicBezTo>
                <a:cubicBezTo>
                  <a:pt x="1712432" y="665825"/>
                  <a:pt x="1401643" y="669177"/>
                  <a:pt x="1281546" y="685652"/>
                </a:cubicBezTo>
                <a:cubicBezTo>
                  <a:pt x="1144299" y="671994"/>
                  <a:pt x="985057" y="700272"/>
                  <a:pt x="897083" y="685652"/>
                </a:cubicBezTo>
                <a:cubicBezTo>
                  <a:pt x="809109" y="671032"/>
                  <a:pt x="662047" y="668231"/>
                  <a:pt x="512619" y="685652"/>
                </a:cubicBezTo>
                <a:lnTo>
                  <a:pt x="512619" y="685652"/>
                </a:lnTo>
                <a:cubicBezTo>
                  <a:pt x="314111" y="682058"/>
                  <a:pt x="221768" y="694313"/>
                  <a:pt x="114278" y="685652"/>
                </a:cubicBezTo>
                <a:cubicBezTo>
                  <a:pt x="35948" y="686463"/>
                  <a:pt x="5510" y="645399"/>
                  <a:pt x="0" y="571374"/>
                </a:cubicBezTo>
                <a:lnTo>
                  <a:pt x="0" y="571377"/>
                </a:lnTo>
                <a:cubicBezTo>
                  <a:pt x="-227582" y="548868"/>
                  <a:pt x="-325595" y="578866"/>
                  <a:pt x="-615665" y="577365"/>
                </a:cubicBezTo>
                <a:cubicBezTo>
                  <a:pt x="-905735" y="575864"/>
                  <a:pt x="-992743" y="609462"/>
                  <a:pt x="-1231330" y="583353"/>
                </a:cubicBezTo>
                <a:cubicBezTo>
                  <a:pt x="-1014282" y="563673"/>
                  <a:pt x="-777460" y="540466"/>
                  <a:pt x="-615665" y="491659"/>
                </a:cubicBezTo>
                <a:cubicBezTo>
                  <a:pt x="-453870" y="442852"/>
                  <a:pt x="-231258" y="456195"/>
                  <a:pt x="0" y="399964"/>
                </a:cubicBezTo>
                <a:cubicBezTo>
                  <a:pt x="-6281" y="290909"/>
                  <a:pt x="-12446" y="206046"/>
                  <a:pt x="0" y="114278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90034"/>
                      <a:gd name="adj2" fmla="val 35080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Use blastn instead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F9BD80A2-735C-037E-F090-23741164CFA6}"/>
              </a:ext>
            </a:extLst>
          </p:cNvPr>
          <p:cNvSpPr/>
          <p:nvPr/>
        </p:nvSpPr>
        <p:spPr>
          <a:xfrm>
            <a:off x="7413173" y="1510341"/>
            <a:ext cx="4468089" cy="685652"/>
          </a:xfrm>
          <a:custGeom>
            <a:avLst/>
            <a:gdLst>
              <a:gd name="connsiteX0" fmla="*/ 0 w 4468089"/>
              <a:gd name="connsiteY0" fmla="*/ 114278 h 685652"/>
              <a:gd name="connsiteX1" fmla="*/ 114278 w 4468089"/>
              <a:gd name="connsiteY1" fmla="*/ 0 h 685652"/>
              <a:gd name="connsiteX2" fmla="*/ 744682 w 4468089"/>
              <a:gd name="connsiteY2" fmla="*/ 0 h 685652"/>
              <a:gd name="connsiteX3" fmla="*/ 593228 w 4468089"/>
              <a:gd name="connsiteY3" fmla="*/ -309277 h 685652"/>
              <a:gd name="connsiteX4" fmla="*/ 1227466 w 4468089"/>
              <a:gd name="connsiteY4" fmla="*/ -154639 h 685652"/>
              <a:gd name="connsiteX5" fmla="*/ 1861704 w 4468089"/>
              <a:gd name="connsiteY5" fmla="*/ 0 h 685652"/>
              <a:gd name="connsiteX6" fmla="*/ 2434889 w 4468089"/>
              <a:gd name="connsiteY6" fmla="*/ 0 h 685652"/>
              <a:gd name="connsiteX7" fmla="*/ 2983152 w 4468089"/>
              <a:gd name="connsiteY7" fmla="*/ 0 h 685652"/>
              <a:gd name="connsiteX8" fmla="*/ 3531416 w 4468089"/>
              <a:gd name="connsiteY8" fmla="*/ 0 h 685652"/>
              <a:gd name="connsiteX9" fmla="*/ 4353811 w 4468089"/>
              <a:gd name="connsiteY9" fmla="*/ 0 h 685652"/>
              <a:gd name="connsiteX10" fmla="*/ 4468089 w 4468089"/>
              <a:gd name="connsiteY10" fmla="*/ 114278 h 685652"/>
              <a:gd name="connsiteX11" fmla="*/ 4468089 w 4468089"/>
              <a:gd name="connsiteY11" fmla="*/ 114275 h 685652"/>
              <a:gd name="connsiteX12" fmla="*/ 4468089 w 4468089"/>
              <a:gd name="connsiteY12" fmla="*/ 114275 h 685652"/>
              <a:gd name="connsiteX13" fmla="*/ 4468089 w 4468089"/>
              <a:gd name="connsiteY13" fmla="*/ 285688 h 685652"/>
              <a:gd name="connsiteX14" fmla="*/ 4468089 w 4468089"/>
              <a:gd name="connsiteY14" fmla="*/ 571374 h 685652"/>
              <a:gd name="connsiteX15" fmla="*/ 4353811 w 4468089"/>
              <a:gd name="connsiteY15" fmla="*/ 685652 h 685652"/>
              <a:gd name="connsiteX16" fmla="*/ 3730784 w 4468089"/>
              <a:gd name="connsiteY16" fmla="*/ 685652 h 685652"/>
              <a:gd name="connsiteX17" fmla="*/ 3132679 w 4468089"/>
              <a:gd name="connsiteY17" fmla="*/ 685652 h 685652"/>
              <a:gd name="connsiteX18" fmla="*/ 2509652 w 4468089"/>
              <a:gd name="connsiteY18" fmla="*/ 685652 h 685652"/>
              <a:gd name="connsiteX19" fmla="*/ 1861704 w 4468089"/>
              <a:gd name="connsiteY19" fmla="*/ 685652 h 685652"/>
              <a:gd name="connsiteX20" fmla="*/ 1292023 w 4468089"/>
              <a:gd name="connsiteY20" fmla="*/ 685652 h 685652"/>
              <a:gd name="connsiteX21" fmla="*/ 744682 w 4468089"/>
              <a:gd name="connsiteY21" fmla="*/ 685652 h 685652"/>
              <a:gd name="connsiteX22" fmla="*/ 744682 w 4468089"/>
              <a:gd name="connsiteY22" fmla="*/ 685652 h 685652"/>
              <a:gd name="connsiteX23" fmla="*/ 114278 w 4468089"/>
              <a:gd name="connsiteY23" fmla="*/ 685652 h 685652"/>
              <a:gd name="connsiteX24" fmla="*/ 0 w 4468089"/>
              <a:gd name="connsiteY24" fmla="*/ 571374 h 685652"/>
              <a:gd name="connsiteX25" fmla="*/ 0 w 4468089"/>
              <a:gd name="connsiteY25" fmla="*/ 285688 h 685652"/>
              <a:gd name="connsiteX26" fmla="*/ 0 w 4468089"/>
              <a:gd name="connsiteY26" fmla="*/ 114275 h 685652"/>
              <a:gd name="connsiteX27" fmla="*/ 0 w 4468089"/>
              <a:gd name="connsiteY27" fmla="*/ 114275 h 685652"/>
              <a:gd name="connsiteX28" fmla="*/ 0 w 4468089"/>
              <a:gd name="connsiteY28" fmla="*/ 114278 h 6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68089" h="685652" fill="none" extrusionOk="0">
                <a:moveTo>
                  <a:pt x="0" y="114278"/>
                </a:moveTo>
                <a:cubicBezTo>
                  <a:pt x="3400" y="53965"/>
                  <a:pt x="48068" y="-1060"/>
                  <a:pt x="114278" y="0"/>
                </a:cubicBezTo>
                <a:cubicBezTo>
                  <a:pt x="281776" y="-27168"/>
                  <a:pt x="545614" y="-15295"/>
                  <a:pt x="744682" y="0"/>
                </a:cubicBezTo>
                <a:cubicBezTo>
                  <a:pt x="706124" y="-89092"/>
                  <a:pt x="657268" y="-167657"/>
                  <a:pt x="593228" y="-309277"/>
                </a:cubicBezTo>
                <a:cubicBezTo>
                  <a:pt x="734025" y="-263105"/>
                  <a:pt x="1085655" y="-163563"/>
                  <a:pt x="1227466" y="-154639"/>
                </a:cubicBezTo>
                <a:cubicBezTo>
                  <a:pt x="1369277" y="-145715"/>
                  <a:pt x="1604005" y="-92692"/>
                  <a:pt x="1861704" y="0"/>
                </a:cubicBezTo>
                <a:cubicBezTo>
                  <a:pt x="2001848" y="18144"/>
                  <a:pt x="2297498" y="-5351"/>
                  <a:pt x="2434889" y="0"/>
                </a:cubicBezTo>
                <a:cubicBezTo>
                  <a:pt x="2572280" y="5351"/>
                  <a:pt x="2856072" y="-25732"/>
                  <a:pt x="2983152" y="0"/>
                </a:cubicBezTo>
                <a:cubicBezTo>
                  <a:pt x="3110232" y="25732"/>
                  <a:pt x="3290552" y="-25339"/>
                  <a:pt x="3531416" y="0"/>
                </a:cubicBezTo>
                <a:cubicBezTo>
                  <a:pt x="3772280" y="25339"/>
                  <a:pt x="3974370" y="24811"/>
                  <a:pt x="4353811" y="0"/>
                </a:cubicBezTo>
                <a:cubicBezTo>
                  <a:pt x="4427791" y="11413"/>
                  <a:pt x="4466205" y="61348"/>
                  <a:pt x="4468089" y="114278"/>
                </a:cubicBezTo>
                <a:lnTo>
                  <a:pt x="4468089" y="114275"/>
                </a:lnTo>
                <a:lnTo>
                  <a:pt x="4468089" y="114275"/>
                </a:lnTo>
                <a:cubicBezTo>
                  <a:pt x="4475784" y="186388"/>
                  <a:pt x="4469897" y="251314"/>
                  <a:pt x="4468089" y="285688"/>
                </a:cubicBezTo>
                <a:cubicBezTo>
                  <a:pt x="4465750" y="406702"/>
                  <a:pt x="4480929" y="471581"/>
                  <a:pt x="4468089" y="571374"/>
                </a:cubicBezTo>
                <a:cubicBezTo>
                  <a:pt x="4458488" y="636261"/>
                  <a:pt x="4415470" y="690981"/>
                  <a:pt x="4353811" y="685652"/>
                </a:cubicBezTo>
                <a:cubicBezTo>
                  <a:pt x="4063266" y="671470"/>
                  <a:pt x="3901561" y="677947"/>
                  <a:pt x="3730784" y="685652"/>
                </a:cubicBezTo>
                <a:cubicBezTo>
                  <a:pt x="3560007" y="693357"/>
                  <a:pt x="3266522" y="703554"/>
                  <a:pt x="3132679" y="685652"/>
                </a:cubicBezTo>
                <a:cubicBezTo>
                  <a:pt x="2998836" y="667750"/>
                  <a:pt x="2694595" y="670781"/>
                  <a:pt x="2509652" y="685652"/>
                </a:cubicBezTo>
                <a:cubicBezTo>
                  <a:pt x="2324709" y="700523"/>
                  <a:pt x="2141574" y="676188"/>
                  <a:pt x="1861704" y="685652"/>
                </a:cubicBezTo>
                <a:cubicBezTo>
                  <a:pt x="1667481" y="710166"/>
                  <a:pt x="1480355" y="666183"/>
                  <a:pt x="1292023" y="685652"/>
                </a:cubicBezTo>
                <a:cubicBezTo>
                  <a:pt x="1103691" y="705121"/>
                  <a:pt x="927353" y="690663"/>
                  <a:pt x="744682" y="685652"/>
                </a:cubicBezTo>
                <a:lnTo>
                  <a:pt x="744682" y="685652"/>
                </a:lnTo>
                <a:cubicBezTo>
                  <a:pt x="596814" y="706425"/>
                  <a:pt x="424878" y="667096"/>
                  <a:pt x="114278" y="685652"/>
                </a:cubicBezTo>
                <a:cubicBezTo>
                  <a:pt x="62428" y="694722"/>
                  <a:pt x="-7237" y="636511"/>
                  <a:pt x="0" y="571374"/>
                </a:cubicBezTo>
                <a:cubicBezTo>
                  <a:pt x="-12260" y="485015"/>
                  <a:pt x="-10000" y="345134"/>
                  <a:pt x="0" y="285688"/>
                </a:cubicBezTo>
                <a:cubicBezTo>
                  <a:pt x="4394" y="230569"/>
                  <a:pt x="-5108" y="182992"/>
                  <a:pt x="0" y="114275"/>
                </a:cubicBezTo>
                <a:lnTo>
                  <a:pt x="0" y="114275"/>
                </a:lnTo>
                <a:lnTo>
                  <a:pt x="0" y="114278"/>
                </a:lnTo>
                <a:close/>
              </a:path>
              <a:path w="4468089" h="685652" stroke="0" extrusionOk="0">
                <a:moveTo>
                  <a:pt x="0" y="114278"/>
                </a:moveTo>
                <a:cubicBezTo>
                  <a:pt x="-7985" y="46239"/>
                  <a:pt x="49605" y="585"/>
                  <a:pt x="114278" y="0"/>
                </a:cubicBezTo>
                <a:cubicBezTo>
                  <a:pt x="417844" y="18753"/>
                  <a:pt x="442804" y="19799"/>
                  <a:pt x="744682" y="0"/>
                </a:cubicBezTo>
                <a:cubicBezTo>
                  <a:pt x="709968" y="-89205"/>
                  <a:pt x="639912" y="-207420"/>
                  <a:pt x="593228" y="-309277"/>
                </a:cubicBezTo>
                <a:cubicBezTo>
                  <a:pt x="841614" y="-275000"/>
                  <a:pt x="1033176" y="-222388"/>
                  <a:pt x="1214781" y="-157731"/>
                </a:cubicBezTo>
                <a:cubicBezTo>
                  <a:pt x="1396386" y="-93074"/>
                  <a:pt x="1577164" y="-103199"/>
                  <a:pt x="1861704" y="0"/>
                </a:cubicBezTo>
                <a:cubicBezTo>
                  <a:pt x="2084481" y="7687"/>
                  <a:pt x="2256538" y="-21688"/>
                  <a:pt x="2484731" y="0"/>
                </a:cubicBezTo>
                <a:cubicBezTo>
                  <a:pt x="2712924" y="21688"/>
                  <a:pt x="2947366" y="-23548"/>
                  <a:pt x="3157600" y="0"/>
                </a:cubicBezTo>
                <a:cubicBezTo>
                  <a:pt x="3367834" y="23548"/>
                  <a:pt x="3557537" y="18566"/>
                  <a:pt x="3705863" y="0"/>
                </a:cubicBezTo>
                <a:cubicBezTo>
                  <a:pt x="3854189" y="-18566"/>
                  <a:pt x="4097447" y="-28281"/>
                  <a:pt x="4353811" y="0"/>
                </a:cubicBezTo>
                <a:cubicBezTo>
                  <a:pt x="4422971" y="9000"/>
                  <a:pt x="4468761" y="58128"/>
                  <a:pt x="4468089" y="114278"/>
                </a:cubicBezTo>
                <a:lnTo>
                  <a:pt x="4468089" y="114275"/>
                </a:lnTo>
                <a:lnTo>
                  <a:pt x="4468089" y="114275"/>
                </a:lnTo>
                <a:cubicBezTo>
                  <a:pt x="4468545" y="160854"/>
                  <a:pt x="4466782" y="201769"/>
                  <a:pt x="4468089" y="285688"/>
                </a:cubicBezTo>
                <a:cubicBezTo>
                  <a:pt x="4469421" y="397905"/>
                  <a:pt x="4470849" y="467647"/>
                  <a:pt x="4468089" y="571374"/>
                </a:cubicBezTo>
                <a:cubicBezTo>
                  <a:pt x="4465300" y="632563"/>
                  <a:pt x="4413550" y="685412"/>
                  <a:pt x="4353811" y="685652"/>
                </a:cubicBezTo>
                <a:cubicBezTo>
                  <a:pt x="4113415" y="669552"/>
                  <a:pt x="3955956" y="673739"/>
                  <a:pt x="3680942" y="685652"/>
                </a:cubicBezTo>
                <a:cubicBezTo>
                  <a:pt x="3405928" y="697565"/>
                  <a:pt x="3363926" y="702285"/>
                  <a:pt x="3132679" y="685652"/>
                </a:cubicBezTo>
                <a:cubicBezTo>
                  <a:pt x="2901432" y="669019"/>
                  <a:pt x="2787341" y="701584"/>
                  <a:pt x="2559494" y="685652"/>
                </a:cubicBezTo>
                <a:cubicBezTo>
                  <a:pt x="2331648" y="669720"/>
                  <a:pt x="2165420" y="706802"/>
                  <a:pt x="1861704" y="685652"/>
                </a:cubicBezTo>
                <a:cubicBezTo>
                  <a:pt x="1731116" y="709713"/>
                  <a:pt x="1458896" y="673428"/>
                  <a:pt x="1314363" y="685652"/>
                </a:cubicBezTo>
                <a:cubicBezTo>
                  <a:pt x="1169830" y="697876"/>
                  <a:pt x="879015" y="667448"/>
                  <a:pt x="744682" y="685652"/>
                </a:cubicBezTo>
                <a:lnTo>
                  <a:pt x="744682" y="685652"/>
                </a:lnTo>
                <a:cubicBezTo>
                  <a:pt x="540929" y="684099"/>
                  <a:pt x="335791" y="699961"/>
                  <a:pt x="114278" y="685652"/>
                </a:cubicBezTo>
                <a:cubicBezTo>
                  <a:pt x="55617" y="671955"/>
                  <a:pt x="5056" y="639955"/>
                  <a:pt x="0" y="571374"/>
                </a:cubicBezTo>
                <a:cubicBezTo>
                  <a:pt x="10453" y="486398"/>
                  <a:pt x="-5380" y="348175"/>
                  <a:pt x="0" y="285688"/>
                </a:cubicBezTo>
                <a:cubicBezTo>
                  <a:pt x="8410" y="207339"/>
                  <a:pt x="-1622" y="180339"/>
                  <a:pt x="0" y="114275"/>
                </a:cubicBezTo>
                <a:lnTo>
                  <a:pt x="0" y="114275"/>
                </a:lnTo>
                <a:lnTo>
                  <a:pt x="0" y="1142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36723"/>
                      <a:gd name="adj2" fmla="val -9510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chemeClr val="tx1"/>
                </a:solidFill>
              </a:rPr>
              <a:t>Homo sapiens</a:t>
            </a:r>
            <a:r>
              <a:rPr lang="en-US" sz="2400" dirty="0">
                <a:solidFill>
                  <a:schemeClr val="tx1"/>
                </a:solidFill>
              </a:rPr>
              <a:t> Nucleotide BLAST</a:t>
            </a:r>
            <a:endParaRPr lang="en-US" sz="2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09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386" name="Rectangle 2">
            <a:extLst>
              <a:ext uri="{FF2B5EF4-FFF2-40B4-BE49-F238E27FC236}">
                <a16:creationId xmlns:a16="http://schemas.microsoft.com/office/drawing/2014/main" id="{472EF181-B804-824A-87AC-4D6E8DD41E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23013" y="155806"/>
            <a:ext cx="5695175" cy="509485"/>
          </a:xfrm>
        </p:spPr>
        <p:txBody>
          <a:bodyPr>
            <a:noAutofit/>
          </a:bodyPr>
          <a:lstStyle/>
          <a:p>
            <a:r>
              <a:rPr lang="en-US" altLang="en-US" sz="3200">
                <a:latin typeface="+mn-lt"/>
              </a:rPr>
              <a:t>Local versus Global Alignment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12EE12A7-55BF-BA17-C418-E2A86C05B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664" y="1238250"/>
            <a:ext cx="51475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ourier New" panose="02070309020205020404" pitchFamily="49" charset="0"/>
              </a:rPr>
              <a:t>Query:  WHEREISWALTERNOW      (16aa)</a:t>
            </a:r>
          </a:p>
          <a:p>
            <a:r>
              <a:rPr lang="en-US" altLang="en-US">
                <a:latin typeface="Courier New" panose="02070309020205020404" pitchFamily="49" charset="0"/>
              </a:rPr>
              <a:t>Subj:   HEWASHEREBUTNOWISHERE (21aa)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EFC1589-6160-4B33-BAAE-8A91C90F2239}"/>
              </a:ext>
            </a:extLst>
          </p:cNvPr>
          <p:cNvGrpSpPr/>
          <p:nvPr/>
        </p:nvGrpSpPr>
        <p:grpSpPr>
          <a:xfrm>
            <a:off x="2633573" y="3892941"/>
            <a:ext cx="6619875" cy="1346204"/>
            <a:chOff x="2633573" y="3979005"/>
            <a:chExt cx="6619875" cy="1346204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556F7E05-33C3-9DA2-DB08-1F4AEB0E5A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3573" y="3979005"/>
              <a:ext cx="6619875" cy="1346204"/>
              <a:chOff x="678" y="3161"/>
              <a:chExt cx="4170" cy="848"/>
            </a:xfrm>
          </p:grpSpPr>
          <p:sp>
            <p:nvSpPr>
              <p:cNvPr id="9" name="Text Box 9">
                <a:extLst>
                  <a:ext uri="{FF2B5EF4-FFF2-40B4-BE49-F238E27FC236}">
                    <a16:creationId xmlns:a16="http://schemas.microsoft.com/office/drawing/2014/main" id="{1D614BE7-DF57-9933-963D-A09036499E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51" y="3161"/>
                <a:ext cx="896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2400" b="1">
                    <a:latin typeface="Courier New" panose="02070309020205020404" pitchFamily="49" charset="0"/>
                  </a:rPr>
                  <a:t>Local</a:t>
                </a:r>
              </a:p>
            </p:txBody>
          </p:sp>
          <p:grpSp>
            <p:nvGrpSpPr>
              <p:cNvPr id="10" name="Group 10">
                <a:extLst>
                  <a:ext uri="{FF2B5EF4-FFF2-40B4-BE49-F238E27FC236}">
                    <a16:creationId xmlns:a16="http://schemas.microsoft.com/office/drawing/2014/main" id="{8D7426CD-D4D5-11E5-5538-143B787C83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8" y="3427"/>
                <a:ext cx="4170" cy="582"/>
                <a:chOff x="678" y="3427"/>
                <a:chExt cx="4170" cy="582"/>
              </a:xfrm>
            </p:grpSpPr>
            <p:sp>
              <p:nvSpPr>
                <p:cNvPr id="11" name="Text Box 11">
                  <a:extLst>
                    <a:ext uri="{FF2B5EF4-FFF2-40B4-BE49-F238E27FC236}">
                      <a16:creationId xmlns:a16="http://schemas.microsoft.com/office/drawing/2014/main" id="{4CEF600C-3AEC-907E-9B49-6BA4001C9E1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78" y="3427"/>
                  <a:ext cx="4170" cy="582"/>
                </a:xfrm>
                <a:prstGeom prst="rect">
                  <a:avLst/>
                </a:prstGeom>
                <a:solidFill>
                  <a:srgbClr val="D6ECE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en-US" altLang="en-US">
                      <a:latin typeface="Courier New" panose="02070309020205020404" pitchFamily="49" charset="0"/>
                    </a:rPr>
                    <a:t>Query: 1  W--HERE 5        Query:  1 W--HERE  5</a:t>
                  </a:r>
                </a:p>
                <a:p>
                  <a:r>
                    <a:rPr lang="en-US" altLang="en-US">
                      <a:latin typeface="Courier New" panose="02070309020205020404" pitchFamily="49" charset="0"/>
                    </a:rPr>
                    <a:t>          W  HERE                    W  HERE</a:t>
                  </a:r>
                </a:p>
                <a:p>
                  <a:r>
                    <a:rPr lang="en-US" altLang="en-US">
                      <a:latin typeface="Courier New" panose="02070309020205020404" pitchFamily="49" charset="0"/>
                    </a:rPr>
                    <a:t>Subj:  3  WASHERE 9        Subj:  15 WISHERE 21</a:t>
                  </a:r>
                </a:p>
              </p:txBody>
            </p:sp>
            <p:sp>
              <p:nvSpPr>
                <p:cNvPr id="12" name="Rectangle 12">
                  <a:extLst>
                    <a:ext uri="{FF2B5EF4-FFF2-40B4-BE49-F238E27FC236}">
                      <a16:creationId xmlns:a16="http://schemas.microsoft.com/office/drawing/2014/main" id="{D1258F16-C565-0957-A8B9-3C9ABCF8BC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46" y="3476"/>
                  <a:ext cx="354" cy="464"/>
                </a:xfrm>
                <a:prstGeom prst="rect">
                  <a:avLst/>
                </a:prstGeom>
                <a:solidFill>
                  <a:srgbClr val="FFFF05">
                    <a:alpha val="41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45" name="Rectangle 12">
              <a:extLst>
                <a:ext uri="{FF2B5EF4-FFF2-40B4-BE49-F238E27FC236}">
                  <a16:creationId xmlns:a16="http://schemas.microsoft.com/office/drawing/2014/main" id="{8ECB9663-FE51-5469-CF96-A8390B23A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957" y="4476769"/>
              <a:ext cx="561975" cy="736602"/>
            </a:xfrm>
            <a:prstGeom prst="rect">
              <a:avLst/>
            </a:prstGeom>
            <a:solidFill>
              <a:srgbClr val="FFFF05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B1CE2E-FE05-F9FD-C5DD-D16EC94543C7}"/>
              </a:ext>
            </a:extLst>
          </p:cNvPr>
          <p:cNvGrpSpPr/>
          <p:nvPr/>
        </p:nvGrpSpPr>
        <p:grpSpPr>
          <a:xfrm>
            <a:off x="2633663" y="2193587"/>
            <a:ext cx="6553200" cy="1482726"/>
            <a:chOff x="2633663" y="2279651"/>
            <a:chExt cx="6553200" cy="1482726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DBC862E6-F351-77A0-2356-38F947667D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3663" y="2279651"/>
              <a:ext cx="6553200" cy="1482726"/>
              <a:chOff x="699" y="1436"/>
              <a:chExt cx="4128" cy="934"/>
            </a:xfrm>
          </p:grpSpPr>
          <p:sp>
            <p:nvSpPr>
              <p:cNvPr id="5" name="Text Box 5">
                <a:extLst>
                  <a:ext uri="{FF2B5EF4-FFF2-40B4-BE49-F238E27FC236}">
                    <a16:creationId xmlns:a16="http://schemas.microsoft.com/office/drawing/2014/main" id="{729DCE2B-EE3F-C55A-D891-81C7F40062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44" y="1436"/>
                <a:ext cx="104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2400" b="1">
                    <a:latin typeface="Courier New" panose="02070309020205020404" pitchFamily="49" charset="0"/>
                  </a:rPr>
                  <a:t>Global</a:t>
                </a:r>
              </a:p>
            </p:txBody>
          </p:sp>
          <p:sp>
            <p:nvSpPr>
              <p:cNvPr id="6" name="Text Box 6">
                <a:extLst>
                  <a:ext uri="{FF2B5EF4-FFF2-40B4-BE49-F238E27FC236}">
                    <a16:creationId xmlns:a16="http://schemas.microsoft.com/office/drawing/2014/main" id="{F3668E68-BDDE-E4E0-CB80-3E22AE11C2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9" y="1788"/>
                <a:ext cx="4128" cy="582"/>
              </a:xfrm>
              <a:prstGeom prst="rect">
                <a:avLst/>
              </a:prstGeom>
              <a:solidFill>
                <a:srgbClr val="DC94B8">
                  <a:alpha val="2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>
                    <a:latin typeface="Courier New" panose="02070309020205020404" pitchFamily="49" charset="0"/>
                  </a:rPr>
                  <a:t>Query:	1                W--HEREISWALTERNOW 16</a:t>
                </a:r>
              </a:p>
              <a:p>
                <a:r>
                  <a:rPr lang="en-US" altLang="en-US">
                    <a:latin typeface="Courier New" panose="02070309020205020404" pitchFamily="49" charset="0"/>
                  </a:rPr>
                  <a:t>	                 W  HERE            </a:t>
                </a:r>
              </a:p>
              <a:p>
                <a:r>
                  <a:rPr lang="en-US" altLang="en-US">
                    <a:latin typeface="Courier New" panose="02070309020205020404" pitchFamily="49" charset="0"/>
                  </a:rPr>
                  <a:t>Subj:	1  HEWASHEREBUTNOWISHERE            21</a:t>
                </a:r>
              </a:p>
            </p:txBody>
          </p:sp>
        </p:grpSp>
        <p:sp>
          <p:nvSpPr>
            <p:cNvPr id="46" name="Rectangle 12">
              <a:extLst>
                <a:ext uri="{FF2B5EF4-FFF2-40B4-BE49-F238E27FC236}">
                  <a16:creationId xmlns:a16="http://schemas.microsoft.com/office/drawing/2014/main" id="{2F1129D8-582F-7569-26D3-C98B89B2D2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4126" y="2923819"/>
              <a:ext cx="561975" cy="736602"/>
            </a:xfrm>
            <a:prstGeom prst="rect">
              <a:avLst/>
            </a:prstGeom>
            <a:solidFill>
              <a:srgbClr val="FFFF05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1EEFCEC-7AA1-824E-B300-42744F3A012B}"/>
              </a:ext>
            </a:extLst>
          </p:cNvPr>
          <p:cNvGrpSpPr/>
          <p:nvPr/>
        </p:nvGrpSpPr>
        <p:grpSpPr>
          <a:xfrm>
            <a:off x="2691905" y="5602080"/>
            <a:ext cx="6166880" cy="1017587"/>
            <a:chOff x="2691905" y="5688144"/>
            <a:chExt cx="6166880" cy="101758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30D71EE-EBE1-3B56-CAF6-633664261EB3}"/>
                </a:ext>
              </a:extLst>
            </p:cNvPr>
            <p:cNvGrpSpPr/>
            <p:nvPr/>
          </p:nvGrpSpPr>
          <p:grpSpPr>
            <a:xfrm>
              <a:off x="2691905" y="5688144"/>
              <a:ext cx="6166880" cy="1017587"/>
              <a:chOff x="1952626" y="3655305"/>
              <a:chExt cx="6166880" cy="1017587"/>
            </a:xfrm>
          </p:grpSpPr>
          <p:sp>
            <p:nvSpPr>
              <p:cNvPr id="17" name="Line 18">
                <a:extLst>
                  <a:ext uri="{FF2B5EF4-FFF2-40B4-BE49-F238E27FC236}">
                    <a16:creationId xmlns:a16="http://schemas.microsoft.com/office/drawing/2014/main" id="{65FD773E-7716-B50E-88F0-C6FDE8D2C7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2449" y="3821992"/>
                <a:ext cx="4179089" cy="20637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" name="Line 19">
                <a:extLst>
                  <a:ext uri="{FF2B5EF4-FFF2-40B4-BE49-F238E27FC236}">
                    <a16:creationId xmlns:a16="http://schemas.microsoft.com/office/drawing/2014/main" id="{6C73BDED-79F9-F699-13F9-177E46E8B5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2450" y="4482392"/>
                <a:ext cx="5003800" cy="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19" name="Group 20">
                <a:extLst>
                  <a:ext uri="{FF2B5EF4-FFF2-40B4-BE49-F238E27FC236}">
                    <a16:creationId xmlns:a16="http://schemas.microsoft.com/office/drawing/2014/main" id="{1C2F3683-8279-2895-1CC4-7AEFED18AA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52626" y="3655305"/>
                <a:ext cx="849313" cy="1017587"/>
                <a:chOff x="442" y="671"/>
                <a:chExt cx="535" cy="641"/>
              </a:xfrm>
            </p:grpSpPr>
            <p:sp>
              <p:nvSpPr>
                <p:cNvPr id="20" name="Text Box 21">
                  <a:extLst>
                    <a:ext uri="{FF2B5EF4-FFF2-40B4-BE49-F238E27FC236}">
                      <a16:creationId xmlns:a16="http://schemas.microsoft.com/office/drawing/2014/main" id="{67119A77-1595-2BE5-EEFC-7D6997B8FF5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2" y="671"/>
                  <a:ext cx="535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en-US">
                      <a:latin typeface="Lucida Sans Unicode" panose="020B0602030504020204" pitchFamily="34" charset="0"/>
                    </a:rPr>
                    <a:t>Query</a:t>
                  </a:r>
                </a:p>
              </p:txBody>
            </p:sp>
            <p:sp>
              <p:nvSpPr>
                <p:cNvPr id="21" name="Text Box 22">
                  <a:extLst>
                    <a:ext uri="{FF2B5EF4-FFF2-40B4-BE49-F238E27FC236}">
                      <a16:creationId xmlns:a16="http://schemas.microsoft.com/office/drawing/2014/main" id="{B32F1CD6-AB74-9070-7260-75F731BCF3E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4" y="1079"/>
                  <a:ext cx="421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en-US">
                      <a:latin typeface="Lucida Sans Unicode" panose="020B0602030504020204" pitchFamily="34" charset="0"/>
                    </a:rPr>
                    <a:t>Subj</a:t>
                  </a:r>
                </a:p>
              </p:txBody>
            </p:sp>
          </p:grpSp>
          <p:sp>
            <p:nvSpPr>
              <p:cNvPr id="24" name="Line 25">
                <a:extLst>
                  <a:ext uri="{FF2B5EF4-FFF2-40B4-BE49-F238E27FC236}">
                    <a16:creationId xmlns:a16="http://schemas.microsoft.com/office/drawing/2014/main" id="{23511EE3-6286-BA79-8181-18CD744568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50927" y="4407787"/>
                <a:ext cx="0" cy="1778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" name="Line 27">
                <a:extLst>
                  <a:ext uri="{FF2B5EF4-FFF2-40B4-BE49-F238E27FC236}">
                    <a16:creationId xmlns:a16="http://schemas.microsoft.com/office/drawing/2014/main" id="{E28E32A6-3909-6C72-1510-518DF0EFE8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22282" y="3746610"/>
                <a:ext cx="1583" cy="10953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4" name="Line 35">
                <a:extLst>
                  <a:ext uri="{FF2B5EF4-FFF2-40B4-BE49-F238E27FC236}">
                    <a16:creationId xmlns:a16="http://schemas.microsoft.com/office/drawing/2014/main" id="{D313AB99-5562-ABA7-87EB-B3C053BA58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220685" y="3842629"/>
                <a:ext cx="335524" cy="58265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" name="Line 25">
                <a:extLst>
                  <a:ext uri="{FF2B5EF4-FFF2-40B4-BE49-F238E27FC236}">
                    <a16:creationId xmlns:a16="http://schemas.microsoft.com/office/drawing/2014/main" id="{D1F8CAA5-B011-FF33-3275-9F7AAAD07C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19614" y="4408622"/>
                <a:ext cx="0" cy="1778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" name="Line 35">
                <a:extLst>
                  <a:ext uri="{FF2B5EF4-FFF2-40B4-BE49-F238E27FC236}">
                    <a16:creationId xmlns:a16="http://schemas.microsoft.com/office/drawing/2014/main" id="{1BB265F3-0F56-9ABF-273F-9DE6B26476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992746" y="3844108"/>
                <a:ext cx="335524" cy="581155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0" name="Line 27">
                <a:extLst>
                  <a:ext uri="{FF2B5EF4-FFF2-40B4-BE49-F238E27FC236}">
                    <a16:creationId xmlns:a16="http://schemas.microsoft.com/office/drawing/2014/main" id="{9F3C7AFA-F845-D0FE-AFE0-5B55FAEA05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38475" y="4388595"/>
                <a:ext cx="0" cy="1778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" name="Line 35">
                <a:extLst>
                  <a:ext uri="{FF2B5EF4-FFF2-40B4-BE49-F238E27FC236}">
                    <a16:creationId xmlns:a16="http://schemas.microsoft.com/office/drawing/2014/main" id="{6D4A8A8C-D41F-ADB2-B070-3AC9E1F7FF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220685" y="3848979"/>
                <a:ext cx="4127794" cy="55245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2" name="Line 27">
                <a:extLst>
                  <a:ext uri="{FF2B5EF4-FFF2-40B4-BE49-F238E27FC236}">
                    <a16:creationId xmlns:a16="http://schemas.microsoft.com/office/drawing/2014/main" id="{4B39F1AA-648E-A825-1034-A647C93889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07907" y="4388727"/>
                <a:ext cx="0" cy="1778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" name="Line 35">
                <a:extLst>
                  <a:ext uri="{FF2B5EF4-FFF2-40B4-BE49-F238E27FC236}">
                    <a16:creationId xmlns:a16="http://schemas.microsoft.com/office/drawing/2014/main" id="{90C07989-9D5A-3FE5-B168-9B6ED9BC6F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986901" y="3852182"/>
                <a:ext cx="4132605" cy="55245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" name="Line 27">
                <a:extLst>
                  <a:ext uri="{FF2B5EF4-FFF2-40B4-BE49-F238E27FC236}">
                    <a16:creationId xmlns:a16="http://schemas.microsoft.com/office/drawing/2014/main" id="{CAB9539A-9A94-727D-5879-50B61E0CC0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1714" y="3746507"/>
                <a:ext cx="1583" cy="10953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536872A-2978-AF85-F6BA-65C8AEF33757}"/>
                </a:ext>
              </a:extLst>
            </p:cNvPr>
            <p:cNvGrpSpPr/>
            <p:nvPr/>
          </p:nvGrpSpPr>
          <p:grpSpPr>
            <a:xfrm>
              <a:off x="3982540" y="5826401"/>
              <a:ext cx="747232" cy="57861"/>
              <a:chOff x="4112368" y="5924375"/>
              <a:chExt cx="747232" cy="57861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8F02466-D655-BD86-6942-9D04E71C68B7}"/>
                  </a:ext>
                </a:extLst>
              </p:cNvPr>
              <p:cNvSpPr/>
              <p:nvPr/>
            </p:nvSpPr>
            <p:spPr>
              <a:xfrm>
                <a:off x="4112368" y="5924378"/>
                <a:ext cx="747232" cy="5785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Pentagon 13">
                <a:extLst>
                  <a:ext uri="{FF2B5EF4-FFF2-40B4-BE49-F238E27FC236}">
                    <a16:creationId xmlns:a16="http://schemas.microsoft.com/office/drawing/2014/main" id="{FB23CDEE-2513-B139-1114-68A6C1ADF8B7}"/>
                  </a:ext>
                </a:extLst>
              </p:cNvPr>
              <p:cNvSpPr/>
              <p:nvPr/>
            </p:nvSpPr>
            <p:spPr>
              <a:xfrm>
                <a:off x="4151065" y="5924375"/>
                <a:ext cx="111208" cy="54864"/>
              </a:xfrm>
              <a:prstGeom prst="homePlat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Pentagon 14">
                <a:extLst>
                  <a:ext uri="{FF2B5EF4-FFF2-40B4-BE49-F238E27FC236}">
                    <a16:creationId xmlns:a16="http://schemas.microsoft.com/office/drawing/2014/main" id="{F229EEA6-1100-5916-CA08-E5973A103C31}"/>
                  </a:ext>
                </a:extLst>
              </p:cNvPr>
              <p:cNvSpPr/>
              <p:nvPr/>
            </p:nvSpPr>
            <p:spPr>
              <a:xfrm>
                <a:off x="4450326" y="5925123"/>
                <a:ext cx="111208" cy="54864"/>
              </a:xfrm>
              <a:prstGeom prst="homePlat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Pentagon 21">
                <a:extLst>
                  <a:ext uri="{FF2B5EF4-FFF2-40B4-BE49-F238E27FC236}">
                    <a16:creationId xmlns:a16="http://schemas.microsoft.com/office/drawing/2014/main" id="{7450F9FB-D376-8DFA-E3CD-610DF33C7F71}"/>
                  </a:ext>
                </a:extLst>
              </p:cNvPr>
              <p:cNvSpPr/>
              <p:nvPr/>
            </p:nvSpPr>
            <p:spPr>
              <a:xfrm>
                <a:off x="4729481" y="5924626"/>
                <a:ext cx="111208" cy="54864"/>
              </a:xfrm>
              <a:prstGeom prst="homePlat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45A26E-74A6-A8E8-44DE-12236321083F}"/>
                </a:ext>
              </a:extLst>
            </p:cNvPr>
            <p:cNvSpPr/>
            <p:nvPr/>
          </p:nvSpPr>
          <p:spPr>
            <a:xfrm>
              <a:off x="4309222" y="6480378"/>
              <a:ext cx="747232" cy="5785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8" name="Pentagon 27">
              <a:extLst>
                <a:ext uri="{FF2B5EF4-FFF2-40B4-BE49-F238E27FC236}">
                  <a16:creationId xmlns:a16="http://schemas.microsoft.com/office/drawing/2014/main" id="{8251F73C-9D1C-6025-859A-C4CF8CF7FC97}"/>
                </a:ext>
              </a:extLst>
            </p:cNvPr>
            <p:cNvSpPr/>
            <p:nvPr/>
          </p:nvSpPr>
          <p:spPr>
            <a:xfrm>
              <a:off x="4347919" y="6486019"/>
              <a:ext cx="111208" cy="54864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9" name="Pentagon 28">
              <a:extLst>
                <a:ext uri="{FF2B5EF4-FFF2-40B4-BE49-F238E27FC236}">
                  <a16:creationId xmlns:a16="http://schemas.microsoft.com/office/drawing/2014/main" id="{6642B13C-A190-899B-C5CD-49B4556EE581}"/>
                </a:ext>
              </a:extLst>
            </p:cNvPr>
            <p:cNvSpPr/>
            <p:nvPr/>
          </p:nvSpPr>
          <p:spPr>
            <a:xfrm>
              <a:off x="4647180" y="6486767"/>
              <a:ext cx="111208" cy="54864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0" name="Pentagon 29">
              <a:extLst>
                <a:ext uri="{FF2B5EF4-FFF2-40B4-BE49-F238E27FC236}">
                  <a16:creationId xmlns:a16="http://schemas.microsoft.com/office/drawing/2014/main" id="{9B4D22C6-71FF-B465-EE21-A9AB80D1474C}"/>
                </a:ext>
              </a:extLst>
            </p:cNvPr>
            <p:cNvSpPr/>
            <p:nvPr/>
          </p:nvSpPr>
          <p:spPr>
            <a:xfrm>
              <a:off x="4926335" y="6486270"/>
              <a:ext cx="111208" cy="54864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8147A65-7567-44E5-67C9-79BB0DC8FDC6}"/>
                </a:ext>
              </a:extLst>
            </p:cNvPr>
            <p:cNvGrpSpPr/>
            <p:nvPr/>
          </p:nvGrpSpPr>
          <p:grpSpPr>
            <a:xfrm>
              <a:off x="8093941" y="6486022"/>
              <a:ext cx="747232" cy="57861"/>
              <a:chOff x="4112368" y="5924375"/>
              <a:chExt cx="747232" cy="57861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21CBC4C-A1BA-00AB-9411-6CB165E015BC}"/>
                  </a:ext>
                </a:extLst>
              </p:cNvPr>
              <p:cNvSpPr/>
              <p:nvPr/>
            </p:nvSpPr>
            <p:spPr>
              <a:xfrm>
                <a:off x="4112368" y="5924378"/>
                <a:ext cx="747232" cy="5785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Pentagon 32">
                <a:extLst>
                  <a:ext uri="{FF2B5EF4-FFF2-40B4-BE49-F238E27FC236}">
                    <a16:creationId xmlns:a16="http://schemas.microsoft.com/office/drawing/2014/main" id="{00A634BC-DC6E-A6BD-8C29-9E2D7557358E}"/>
                  </a:ext>
                </a:extLst>
              </p:cNvPr>
              <p:cNvSpPr/>
              <p:nvPr/>
            </p:nvSpPr>
            <p:spPr>
              <a:xfrm>
                <a:off x="4151065" y="5924375"/>
                <a:ext cx="111208" cy="54864"/>
              </a:xfrm>
              <a:prstGeom prst="homePlat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Pentagon 34">
                <a:extLst>
                  <a:ext uri="{FF2B5EF4-FFF2-40B4-BE49-F238E27FC236}">
                    <a16:creationId xmlns:a16="http://schemas.microsoft.com/office/drawing/2014/main" id="{6CD1DF77-5024-03D0-2099-7FEFE9583A2E}"/>
                  </a:ext>
                </a:extLst>
              </p:cNvPr>
              <p:cNvSpPr/>
              <p:nvPr/>
            </p:nvSpPr>
            <p:spPr>
              <a:xfrm>
                <a:off x="4450326" y="5925123"/>
                <a:ext cx="111208" cy="54864"/>
              </a:xfrm>
              <a:prstGeom prst="homePlat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entagon 35">
                <a:extLst>
                  <a:ext uri="{FF2B5EF4-FFF2-40B4-BE49-F238E27FC236}">
                    <a16:creationId xmlns:a16="http://schemas.microsoft.com/office/drawing/2014/main" id="{46928978-9BA1-8A37-2AF4-629D4A9A08D7}"/>
                  </a:ext>
                </a:extLst>
              </p:cNvPr>
              <p:cNvSpPr/>
              <p:nvPr/>
            </p:nvSpPr>
            <p:spPr>
              <a:xfrm>
                <a:off x="4729481" y="5924626"/>
                <a:ext cx="111208" cy="54864"/>
              </a:xfrm>
              <a:prstGeom prst="homePlat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4739591-EE18-F928-BD1B-79E34C66ECD3}"/>
              </a:ext>
            </a:extLst>
          </p:cNvPr>
          <p:cNvGrpSpPr/>
          <p:nvPr/>
        </p:nvGrpSpPr>
        <p:grpSpPr>
          <a:xfrm>
            <a:off x="3961024" y="1276312"/>
            <a:ext cx="2724225" cy="569341"/>
            <a:chOff x="3961024" y="1276312"/>
            <a:chExt cx="2724225" cy="56934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7C097FA-6A53-BBA1-949B-55F7DDCC1E53}"/>
                </a:ext>
              </a:extLst>
            </p:cNvPr>
            <p:cNvGrpSpPr/>
            <p:nvPr/>
          </p:nvGrpSpPr>
          <p:grpSpPr>
            <a:xfrm>
              <a:off x="3961024" y="1276312"/>
              <a:ext cx="2724225" cy="569341"/>
              <a:chOff x="3961024" y="1276312"/>
              <a:chExt cx="2724225" cy="569341"/>
            </a:xfrm>
          </p:grpSpPr>
          <p:sp>
            <p:nvSpPr>
              <p:cNvPr id="48" name="Rectangle 12">
                <a:extLst>
                  <a:ext uri="{FF2B5EF4-FFF2-40B4-BE49-F238E27FC236}">
                    <a16:creationId xmlns:a16="http://schemas.microsoft.com/office/drawing/2014/main" id="{961C822C-9239-9419-2463-5FCC66FA17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1024" y="1276312"/>
                <a:ext cx="537507" cy="297810"/>
              </a:xfrm>
              <a:prstGeom prst="rect">
                <a:avLst/>
              </a:prstGeom>
              <a:solidFill>
                <a:srgbClr val="FFFF05">
                  <a:alpha val="41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9" name="Rectangle 12">
                <a:extLst>
                  <a:ext uri="{FF2B5EF4-FFF2-40B4-BE49-F238E27FC236}">
                    <a16:creationId xmlns:a16="http://schemas.microsoft.com/office/drawing/2014/main" id="{0F11514E-AA15-0DA0-8947-0A7C24E59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7742" y="1547843"/>
                <a:ext cx="537507" cy="297810"/>
              </a:xfrm>
              <a:prstGeom prst="rect">
                <a:avLst/>
              </a:prstGeom>
              <a:solidFill>
                <a:srgbClr val="FFFF05">
                  <a:alpha val="41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AC53DFA8-0838-CEF4-D77A-5E795926C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836" y="1545735"/>
              <a:ext cx="537507" cy="297810"/>
            </a:xfrm>
            <a:prstGeom prst="rect">
              <a:avLst/>
            </a:prstGeom>
            <a:solidFill>
              <a:srgbClr val="FFFF05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2" name="Date Placeholder 51">
            <a:extLst>
              <a:ext uri="{FF2B5EF4-FFF2-40B4-BE49-F238E27FC236}">
                <a16:creationId xmlns:a16="http://schemas.microsoft.com/office/drawing/2014/main" id="{9DD6CBEE-287A-3825-F759-F7C34CE20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4634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71465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Exercise #2, </a:t>
            </a:r>
            <a:r>
              <a:rPr lang="en-US" sz="3200" u="sng"/>
              <a:t>Option 2</a:t>
            </a:r>
            <a:r>
              <a:rPr lang="en-US" sz="3200"/>
              <a:t> – </a:t>
            </a:r>
            <a:r>
              <a:rPr lang="en-US" sz="3200" i="1"/>
              <a:t>Results, Alignments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A8AC4-094E-EC4B-AECA-5D24949429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655" y="1007114"/>
            <a:ext cx="10051144" cy="5850886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24CEBE3-20AA-BB45-9C38-D47014D0305D}"/>
              </a:ext>
            </a:extLst>
          </p:cNvPr>
          <p:cNvSpPr/>
          <p:nvPr/>
        </p:nvSpPr>
        <p:spPr>
          <a:xfrm>
            <a:off x="8913955" y="2911953"/>
            <a:ext cx="2196005" cy="655320"/>
          </a:xfrm>
          <a:custGeom>
            <a:avLst/>
            <a:gdLst>
              <a:gd name="connsiteX0" fmla="*/ 0 w 2196005"/>
              <a:gd name="connsiteY0" fmla="*/ 109222 h 655320"/>
              <a:gd name="connsiteX1" fmla="*/ 109222 w 2196005"/>
              <a:gd name="connsiteY1" fmla="*/ 0 h 655320"/>
              <a:gd name="connsiteX2" fmla="*/ 659959 w 2196005"/>
              <a:gd name="connsiteY2" fmla="*/ 0 h 655320"/>
              <a:gd name="connsiteX3" fmla="*/ 1281003 w 2196005"/>
              <a:gd name="connsiteY3" fmla="*/ 0 h 655320"/>
              <a:gd name="connsiteX4" fmla="*/ 1538389 w 2196005"/>
              <a:gd name="connsiteY4" fmla="*/ -582258 h 655320"/>
              <a:gd name="connsiteX5" fmla="*/ 1830004 w 2196005"/>
              <a:gd name="connsiteY5" fmla="*/ 0 h 655320"/>
              <a:gd name="connsiteX6" fmla="*/ 2086783 w 2196005"/>
              <a:gd name="connsiteY6" fmla="*/ 0 h 655320"/>
              <a:gd name="connsiteX7" fmla="*/ 2196005 w 2196005"/>
              <a:gd name="connsiteY7" fmla="*/ 109222 h 655320"/>
              <a:gd name="connsiteX8" fmla="*/ 2196005 w 2196005"/>
              <a:gd name="connsiteY8" fmla="*/ 109220 h 655320"/>
              <a:gd name="connsiteX9" fmla="*/ 2196005 w 2196005"/>
              <a:gd name="connsiteY9" fmla="*/ 109220 h 655320"/>
              <a:gd name="connsiteX10" fmla="*/ 2196005 w 2196005"/>
              <a:gd name="connsiteY10" fmla="*/ 273050 h 655320"/>
              <a:gd name="connsiteX11" fmla="*/ 2196005 w 2196005"/>
              <a:gd name="connsiteY11" fmla="*/ 546098 h 655320"/>
              <a:gd name="connsiteX12" fmla="*/ 2086783 w 2196005"/>
              <a:gd name="connsiteY12" fmla="*/ 655320 h 655320"/>
              <a:gd name="connsiteX13" fmla="*/ 1830004 w 2196005"/>
              <a:gd name="connsiteY13" fmla="*/ 655320 h 655320"/>
              <a:gd name="connsiteX14" fmla="*/ 1281003 w 2196005"/>
              <a:gd name="connsiteY14" fmla="*/ 655320 h 655320"/>
              <a:gd name="connsiteX15" fmla="*/ 1281003 w 2196005"/>
              <a:gd name="connsiteY15" fmla="*/ 655320 h 655320"/>
              <a:gd name="connsiteX16" fmla="*/ 718548 w 2196005"/>
              <a:gd name="connsiteY16" fmla="*/ 655320 h 655320"/>
              <a:gd name="connsiteX17" fmla="*/ 109222 w 2196005"/>
              <a:gd name="connsiteY17" fmla="*/ 655320 h 655320"/>
              <a:gd name="connsiteX18" fmla="*/ 0 w 2196005"/>
              <a:gd name="connsiteY18" fmla="*/ 546098 h 655320"/>
              <a:gd name="connsiteX19" fmla="*/ 0 w 2196005"/>
              <a:gd name="connsiteY19" fmla="*/ 273050 h 655320"/>
              <a:gd name="connsiteX20" fmla="*/ 0 w 2196005"/>
              <a:gd name="connsiteY20" fmla="*/ 109220 h 655320"/>
              <a:gd name="connsiteX21" fmla="*/ 0 w 2196005"/>
              <a:gd name="connsiteY21" fmla="*/ 109220 h 655320"/>
              <a:gd name="connsiteX22" fmla="*/ 0 w 2196005"/>
              <a:gd name="connsiteY22" fmla="*/ 109222 h 655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96005" h="655320" fill="none" extrusionOk="0">
                <a:moveTo>
                  <a:pt x="0" y="109222"/>
                </a:moveTo>
                <a:cubicBezTo>
                  <a:pt x="12567" y="51520"/>
                  <a:pt x="45908" y="3729"/>
                  <a:pt x="109222" y="0"/>
                </a:cubicBezTo>
                <a:cubicBezTo>
                  <a:pt x="360080" y="-22227"/>
                  <a:pt x="420989" y="2544"/>
                  <a:pt x="659959" y="0"/>
                </a:cubicBezTo>
                <a:cubicBezTo>
                  <a:pt x="898929" y="-2544"/>
                  <a:pt x="1047969" y="-26573"/>
                  <a:pt x="1281003" y="0"/>
                </a:cubicBezTo>
                <a:cubicBezTo>
                  <a:pt x="1351997" y="-190189"/>
                  <a:pt x="1472415" y="-407292"/>
                  <a:pt x="1538389" y="-582258"/>
                </a:cubicBezTo>
                <a:cubicBezTo>
                  <a:pt x="1600719" y="-387268"/>
                  <a:pt x="1786759" y="-126072"/>
                  <a:pt x="1830004" y="0"/>
                </a:cubicBezTo>
                <a:cubicBezTo>
                  <a:pt x="1891302" y="-7013"/>
                  <a:pt x="1984374" y="-9170"/>
                  <a:pt x="2086783" y="0"/>
                </a:cubicBezTo>
                <a:cubicBezTo>
                  <a:pt x="2134597" y="-4795"/>
                  <a:pt x="2198702" y="46248"/>
                  <a:pt x="2196005" y="109222"/>
                </a:cubicBezTo>
                <a:lnTo>
                  <a:pt x="2196005" y="109220"/>
                </a:lnTo>
                <a:lnTo>
                  <a:pt x="2196005" y="109220"/>
                </a:lnTo>
                <a:cubicBezTo>
                  <a:pt x="2201600" y="161485"/>
                  <a:pt x="2201045" y="222564"/>
                  <a:pt x="2196005" y="273050"/>
                </a:cubicBezTo>
                <a:cubicBezTo>
                  <a:pt x="2189646" y="341904"/>
                  <a:pt x="2186970" y="484977"/>
                  <a:pt x="2196005" y="546098"/>
                </a:cubicBezTo>
                <a:cubicBezTo>
                  <a:pt x="2193574" y="598495"/>
                  <a:pt x="2154835" y="655566"/>
                  <a:pt x="2086783" y="655320"/>
                </a:cubicBezTo>
                <a:cubicBezTo>
                  <a:pt x="1983693" y="645739"/>
                  <a:pt x="1909112" y="657320"/>
                  <a:pt x="1830004" y="655320"/>
                </a:cubicBezTo>
                <a:cubicBezTo>
                  <a:pt x="1680864" y="640890"/>
                  <a:pt x="1536278" y="674351"/>
                  <a:pt x="1281003" y="655320"/>
                </a:cubicBezTo>
                <a:lnTo>
                  <a:pt x="1281003" y="655320"/>
                </a:lnTo>
                <a:cubicBezTo>
                  <a:pt x="1026894" y="660364"/>
                  <a:pt x="916798" y="667190"/>
                  <a:pt x="718548" y="655320"/>
                </a:cubicBezTo>
                <a:cubicBezTo>
                  <a:pt x="520298" y="643450"/>
                  <a:pt x="325347" y="666874"/>
                  <a:pt x="109222" y="655320"/>
                </a:cubicBezTo>
                <a:cubicBezTo>
                  <a:pt x="39428" y="659722"/>
                  <a:pt x="577" y="615079"/>
                  <a:pt x="0" y="546098"/>
                </a:cubicBezTo>
                <a:cubicBezTo>
                  <a:pt x="8974" y="471192"/>
                  <a:pt x="-9451" y="381060"/>
                  <a:pt x="0" y="273050"/>
                </a:cubicBezTo>
                <a:cubicBezTo>
                  <a:pt x="-7407" y="191272"/>
                  <a:pt x="-4957" y="188045"/>
                  <a:pt x="0" y="109220"/>
                </a:cubicBezTo>
                <a:lnTo>
                  <a:pt x="0" y="109220"/>
                </a:lnTo>
                <a:lnTo>
                  <a:pt x="0" y="109222"/>
                </a:lnTo>
                <a:close/>
              </a:path>
              <a:path w="2196005" h="655320" stroke="0" extrusionOk="0">
                <a:moveTo>
                  <a:pt x="0" y="109222"/>
                </a:moveTo>
                <a:cubicBezTo>
                  <a:pt x="-5533" y="45487"/>
                  <a:pt x="40080" y="3310"/>
                  <a:pt x="109222" y="0"/>
                </a:cubicBezTo>
                <a:cubicBezTo>
                  <a:pt x="278120" y="-17334"/>
                  <a:pt x="526410" y="-13444"/>
                  <a:pt x="718548" y="0"/>
                </a:cubicBezTo>
                <a:cubicBezTo>
                  <a:pt x="910686" y="13444"/>
                  <a:pt x="1130434" y="13363"/>
                  <a:pt x="1281003" y="0"/>
                </a:cubicBezTo>
                <a:cubicBezTo>
                  <a:pt x="1390686" y="-293754"/>
                  <a:pt x="1465822" y="-470257"/>
                  <a:pt x="1538389" y="-582258"/>
                </a:cubicBezTo>
                <a:cubicBezTo>
                  <a:pt x="1636152" y="-431372"/>
                  <a:pt x="1734937" y="-151607"/>
                  <a:pt x="1830004" y="0"/>
                </a:cubicBezTo>
                <a:cubicBezTo>
                  <a:pt x="1885502" y="10450"/>
                  <a:pt x="2028864" y="-8147"/>
                  <a:pt x="2086783" y="0"/>
                </a:cubicBezTo>
                <a:cubicBezTo>
                  <a:pt x="2145376" y="2860"/>
                  <a:pt x="2193045" y="45466"/>
                  <a:pt x="2196005" y="109222"/>
                </a:cubicBezTo>
                <a:lnTo>
                  <a:pt x="2196005" y="109220"/>
                </a:lnTo>
                <a:lnTo>
                  <a:pt x="2196005" y="109220"/>
                </a:lnTo>
                <a:cubicBezTo>
                  <a:pt x="2199304" y="185593"/>
                  <a:pt x="2200202" y="196984"/>
                  <a:pt x="2196005" y="273050"/>
                </a:cubicBezTo>
                <a:cubicBezTo>
                  <a:pt x="2191766" y="348746"/>
                  <a:pt x="2205564" y="459021"/>
                  <a:pt x="2196005" y="546098"/>
                </a:cubicBezTo>
                <a:cubicBezTo>
                  <a:pt x="2200610" y="603451"/>
                  <a:pt x="2134152" y="652006"/>
                  <a:pt x="2086783" y="655320"/>
                </a:cubicBezTo>
                <a:cubicBezTo>
                  <a:pt x="2014758" y="665342"/>
                  <a:pt x="1901154" y="656819"/>
                  <a:pt x="1830004" y="655320"/>
                </a:cubicBezTo>
                <a:cubicBezTo>
                  <a:pt x="1714290" y="670759"/>
                  <a:pt x="1521744" y="658663"/>
                  <a:pt x="1281003" y="655320"/>
                </a:cubicBezTo>
                <a:lnTo>
                  <a:pt x="1281003" y="655320"/>
                </a:lnTo>
                <a:cubicBezTo>
                  <a:pt x="1082385" y="653797"/>
                  <a:pt x="822129" y="679925"/>
                  <a:pt x="683395" y="655320"/>
                </a:cubicBezTo>
                <a:cubicBezTo>
                  <a:pt x="544661" y="630715"/>
                  <a:pt x="319644" y="648261"/>
                  <a:pt x="109222" y="655320"/>
                </a:cubicBezTo>
                <a:cubicBezTo>
                  <a:pt x="38536" y="655747"/>
                  <a:pt x="5184" y="597075"/>
                  <a:pt x="0" y="546098"/>
                </a:cubicBezTo>
                <a:cubicBezTo>
                  <a:pt x="-12327" y="420168"/>
                  <a:pt x="-4164" y="337477"/>
                  <a:pt x="0" y="273050"/>
                </a:cubicBezTo>
                <a:cubicBezTo>
                  <a:pt x="5645" y="228545"/>
                  <a:pt x="-1558" y="151990"/>
                  <a:pt x="0" y="109220"/>
                </a:cubicBezTo>
                <a:lnTo>
                  <a:pt x="0" y="109220"/>
                </a:lnTo>
                <a:lnTo>
                  <a:pt x="0" y="109222"/>
                </a:ln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20054"/>
                      <a:gd name="adj2" fmla="val -138851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Link to GDV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19192BA4-A3B3-3E45-B26C-EFD84A6E4F04}"/>
              </a:ext>
            </a:extLst>
          </p:cNvPr>
          <p:cNvSpPr/>
          <p:nvPr/>
        </p:nvSpPr>
        <p:spPr>
          <a:xfrm>
            <a:off x="4228967" y="1869141"/>
            <a:ext cx="4388560" cy="655320"/>
          </a:xfrm>
          <a:custGeom>
            <a:avLst/>
            <a:gdLst>
              <a:gd name="connsiteX0" fmla="*/ 0 w 4388560"/>
              <a:gd name="connsiteY0" fmla="*/ 109222 h 655320"/>
              <a:gd name="connsiteX1" fmla="*/ 109222 w 4388560"/>
              <a:gd name="connsiteY1" fmla="*/ 0 h 655320"/>
              <a:gd name="connsiteX2" fmla="*/ 731427 w 4388560"/>
              <a:gd name="connsiteY2" fmla="*/ 0 h 655320"/>
              <a:gd name="connsiteX3" fmla="*/ 731427 w 4388560"/>
              <a:gd name="connsiteY3" fmla="*/ 0 h 655320"/>
              <a:gd name="connsiteX4" fmla="*/ 1258054 w 4388560"/>
              <a:gd name="connsiteY4" fmla="*/ 0 h 655320"/>
              <a:gd name="connsiteX5" fmla="*/ 1828567 w 4388560"/>
              <a:gd name="connsiteY5" fmla="*/ 0 h 655320"/>
              <a:gd name="connsiteX6" fmla="*/ 2490275 w 4388560"/>
              <a:gd name="connsiteY6" fmla="*/ 0 h 655320"/>
              <a:gd name="connsiteX7" fmla="*/ 3053953 w 4388560"/>
              <a:gd name="connsiteY7" fmla="*/ 0 h 655320"/>
              <a:gd name="connsiteX8" fmla="*/ 3593122 w 4388560"/>
              <a:gd name="connsiteY8" fmla="*/ 0 h 655320"/>
              <a:gd name="connsiteX9" fmla="*/ 4279338 w 4388560"/>
              <a:gd name="connsiteY9" fmla="*/ 0 h 655320"/>
              <a:gd name="connsiteX10" fmla="*/ 4388560 w 4388560"/>
              <a:gd name="connsiteY10" fmla="*/ 109222 h 655320"/>
              <a:gd name="connsiteX11" fmla="*/ 4388560 w 4388560"/>
              <a:gd name="connsiteY11" fmla="*/ 382270 h 655320"/>
              <a:gd name="connsiteX12" fmla="*/ 4388560 w 4388560"/>
              <a:gd name="connsiteY12" fmla="*/ 382270 h 655320"/>
              <a:gd name="connsiteX13" fmla="*/ 4388560 w 4388560"/>
              <a:gd name="connsiteY13" fmla="*/ 546100 h 655320"/>
              <a:gd name="connsiteX14" fmla="*/ 4388560 w 4388560"/>
              <a:gd name="connsiteY14" fmla="*/ 546098 h 655320"/>
              <a:gd name="connsiteX15" fmla="*/ 4279338 w 4388560"/>
              <a:gd name="connsiteY15" fmla="*/ 655320 h 655320"/>
              <a:gd name="connsiteX16" fmla="*/ 3642138 w 4388560"/>
              <a:gd name="connsiteY16" fmla="*/ 655320 h 655320"/>
              <a:gd name="connsiteX17" fmla="*/ 3029445 w 4388560"/>
              <a:gd name="connsiteY17" fmla="*/ 655320 h 655320"/>
              <a:gd name="connsiteX18" fmla="*/ 2441260 w 4388560"/>
              <a:gd name="connsiteY18" fmla="*/ 655320 h 655320"/>
              <a:gd name="connsiteX19" fmla="*/ 1828567 w 4388560"/>
              <a:gd name="connsiteY19" fmla="*/ 655320 h 655320"/>
              <a:gd name="connsiteX20" fmla="*/ 1653653 w 4388560"/>
              <a:gd name="connsiteY20" fmla="*/ 655320 h 655320"/>
              <a:gd name="connsiteX21" fmla="*/ 1183318 w 4388560"/>
              <a:gd name="connsiteY21" fmla="*/ 655320 h 655320"/>
              <a:gd name="connsiteX22" fmla="*/ 731427 w 4388560"/>
              <a:gd name="connsiteY22" fmla="*/ 655320 h 655320"/>
              <a:gd name="connsiteX23" fmla="*/ 109222 w 4388560"/>
              <a:gd name="connsiteY23" fmla="*/ 655320 h 655320"/>
              <a:gd name="connsiteX24" fmla="*/ 0 w 4388560"/>
              <a:gd name="connsiteY24" fmla="*/ 546098 h 655320"/>
              <a:gd name="connsiteX25" fmla="*/ 0 w 4388560"/>
              <a:gd name="connsiteY25" fmla="*/ 546100 h 655320"/>
              <a:gd name="connsiteX26" fmla="*/ 0 w 4388560"/>
              <a:gd name="connsiteY26" fmla="*/ 382270 h 655320"/>
              <a:gd name="connsiteX27" fmla="*/ 0 w 4388560"/>
              <a:gd name="connsiteY27" fmla="*/ 382270 h 655320"/>
              <a:gd name="connsiteX28" fmla="*/ 0 w 4388560"/>
              <a:gd name="connsiteY28" fmla="*/ 109222 h 655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388560" h="655320" fill="none" extrusionOk="0">
                <a:moveTo>
                  <a:pt x="0" y="109222"/>
                </a:moveTo>
                <a:cubicBezTo>
                  <a:pt x="1147" y="49845"/>
                  <a:pt x="44569" y="-1484"/>
                  <a:pt x="109222" y="0"/>
                </a:cubicBezTo>
                <a:cubicBezTo>
                  <a:pt x="274334" y="19089"/>
                  <a:pt x="480485" y="20401"/>
                  <a:pt x="731427" y="0"/>
                </a:cubicBezTo>
                <a:lnTo>
                  <a:pt x="731427" y="0"/>
                </a:lnTo>
                <a:cubicBezTo>
                  <a:pt x="991696" y="-22986"/>
                  <a:pt x="1132230" y="-20007"/>
                  <a:pt x="1258054" y="0"/>
                </a:cubicBezTo>
                <a:cubicBezTo>
                  <a:pt x="1383878" y="20007"/>
                  <a:pt x="1562128" y="8351"/>
                  <a:pt x="1828567" y="0"/>
                </a:cubicBezTo>
                <a:cubicBezTo>
                  <a:pt x="2113145" y="21340"/>
                  <a:pt x="2177061" y="6954"/>
                  <a:pt x="2490275" y="0"/>
                </a:cubicBezTo>
                <a:cubicBezTo>
                  <a:pt x="2803489" y="-6954"/>
                  <a:pt x="2939438" y="6624"/>
                  <a:pt x="3053953" y="0"/>
                </a:cubicBezTo>
                <a:cubicBezTo>
                  <a:pt x="3168468" y="-6624"/>
                  <a:pt x="3381163" y="5916"/>
                  <a:pt x="3593122" y="0"/>
                </a:cubicBezTo>
                <a:cubicBezTo>
                  <a:pt x="3805081" y="-5916"/>
                  <a:pt x="4116332" y="10122"/>
                  <a:pt x="4279338" y="0"/>
                </a:cubicBezTo>
                <a:cubicBezTo>
                  <a:pt x="4340550" y="2175"/>
                  <a:pt x="4389810" y="50136"/>
                  <a:pt x="4388560" y="109222"/>
                </a:cubicBezTo>
                <a:cubicBezTo>
                  <a:pt x="4395926" y="192233"/>
                  <a:pt x="4376553" y="307488"/>
                  <a:pt x="4388560" y="382270"/>
                </a:cubicBezTo>
                <a:lnTo>
                  <a:pt x="4388560" y="382270"/>
                </a:lnTo>
                <a:cubicBezTo>
                  <a:pt x="4384889" y="417675"/>
                  <a:pt x="4386825" y="473464"/>
                  <a:pt x="4388560" y="546100"/>
                </a:cubicBezTo>
                <a:lnTo>
                  <a:pt x="4388560" y="546098"/>
                </a:lnTo>
                <a:cubicBezTo>
                  <a:pt x="4379088" y="610822"/>
                  <a:pt x="4340237" y="663979"/>
                  <a:pt x="4279338" y="655320"/>
                </a:cubicBezTo>
                <a:cubicBezTo>
                  <a:pt x="3966437" y="682383"/>
                  <a:pt x="3788928" y="657937"/>
                  <a:pt x="3642138" y="655320"/>
                </a:cubicBezTo>
                <a:cubicBezTo>
                  <a:pt x="3495348" y="652703"/>
                  <a:pt x="3302389" y="670782"/>
                  <a:pt x="3029445" y="655320"/>
                </a:cubicBezTo>
                <a:cubicBezTo>
                  <a:pt x="2756501" y="639858"/>
                  <a:pt x="2667858" y="667672"/>
                  <a:pt x="2441260" y="655320"/>
                </a:cubicBezTo>
                <a:cubicBezTo>
                  <a:pt x="2214663" y="642968"/>
                  <a:pt x="1954020" y="652665"/>
                  <a:pt x="1828567" y="655320"/>
                </a:cubicBezTo>
                <a:cubicBezTo>
                  <a:pt x="1750315" y="659353"/>
                  <a:pt x="1706849" y="647710"/>
                  <a:pt x="1653653" y="655320"/>
                </a:cubicBezTo>
                <a:cubicBezTo>
                  <a:pt x="1513317" y="675848"/>
                  <a:pt x="1333944" y="657782"/>
                  <a:pt x="1183318" y="655320"/>
                </a:cubicBezTo>
                <a:cubicBezTo>
                  <a:pt x="1032693" y="652858"/>
                  <a:pt x="915833" y="636333"/>
                  <a:pt x="731427" y="655320"/>
                </a:cubicBezTo>
                <a:cubicBezTo>
                  <a:pt x="548752" y="643257"/>
                  <a:pt x="374381" y="671060"/>
                  <a:pt x="109222" y="655320"/>
                </a:cubicBezTo>
                <a:cubicBezTo>
                  <a:pt x="58432" y="662995"/>
                  <a:pt x="-6091" y="608123"/>
                  <a:pt x="0" y="546098"/>
                </a:cubicBezTo>
                <a:lnTo>
                  <a:pt x="0" y="546100"/>
                </a:lnTo>
                <a:cubicBezTo>
                  <a:pt x="-1778" y="478231"/>
                  <a:pt x="-6302" y="424930"/>
                  <a:pt x="0" y="382270"/>
                </a:cubicBezTo>
                <a:lnTo>
                  <a:pt x="0" y="382270"/>
                </a:lnTo>
                <a:cubicBezTo>
                  <a:pt x="10009" y="296764"/>
                  <a:pt x="6774" y="231182"/>
                  <a:pt x="0" y="109222"/>
                </a:cubicBezTo>
                <a:close/>
              </a:path>
              <a:path w="4388560" h="655320" stroke="0" extrusionOk="0">
                <a:moveTo>
                  <a:pt x="0" y="109222"/>
                </a:moveTo>
                <a:cubicBezTo>
                  <a:pt x="-5533" y="45487"/>
                  <a:pt x="40080" y="3310"/>
                  <a:pt x="109222" y="0"/>
                </a:cubicBezTo>
                <a:cubicBezTo>
                  <a:pt x="394183" y="23251"/>
                  <a:pt x="523574" y="-15330"/>
                  <a:pt x="731427" y="0"/>
                </a:cubicBezTo>
                <a:lnTo>
                  <a:pt x="731427" y="0"/>
                </a:lnTo>
                <a:cubicBezTo>
                  <a:pt x="840633" y="-3440"/>
                  <a:pt x="1123717" y="18473"/>
                  <a:pt x="1269026" y="0"/>
                </a:cubicBezTo>
                <a:cubicBezTo>
                  <a:pt x="1414335" y="-18473"/>
                  <a:pt x="1645999" y="-20976"/>
                  <a:pt x="1828567" y="0"/>
                </a:cubicBezTo>
                <a:cubicBezTo>
                  <a:pt x="1994511" y="-6428"/>
                  <a:pt x="2342526" y="-14828"/>
                  <a:pt x="2490275" y="0"/>
                </a:cubicBezTo>
                <a:cubicBezTo>
                  <a:pt x="2638024" y="14828"/>
                  <a:pt x="2810278" y="27116"/>
                  <a:pt x="3102968" y="0"/>
                </a:cubicBezTo>
                <a:cubicBezTo>
                  <a:pt x="3395658" y="-27116"/>
                  <a:pt x="3524242" y="1770"/>
                  <a:pt x="3715661" y="0"/>
                </a:cubicBezTo>
                <a:cubicBezTo>
                  <a:pt x="3907080" y="-1770"/>
                  <a:pt x="4032950" y="24865"/>
                  <a:pt x="4279338" y="0"/>
                </a:cubicBezTo>
                <a:cubicBezTo>
                  <a:pt x="4340143" y="3345"/>
                  <a:pt x="4387089" y="48816"/>
                  <a:pt x="4388560" y="109222"/>
                </a:cubicBezTo>
                <a:cubicBezTo>
                  <a:pt x="4401550" y="193572"/>
                  <a:pt x="4395438" y="325807"/>
                  <a:pt x="4388560" y="382270"/>
                </a:cubicBezTo>
                <a:lnTo>
                  <a:pt x="4388560" y="382270"/>
                </a:lnTo>
                <a:cubicBezTo>
                  <a:pt x="4389556" y="458004"/>
                  <a:pt x="4385464" y="500130"/>
                  <a:pt x="4388560" y="546100"/>
                </a:cubicBezTo>
                <a:lnTo>
                  <a:pt x="4388560" y="546098"/>
                </a:lnTo>
                <a:cubicBezTo>
                  <a:pt x="4389514" y="605236"/>
                  <a:pt x="4332079" y="652389"/>
                  <a:pt x="4279338" y="655320"/>
                </a:cubicBezTo>
                <a:cubicBezTo>
                  <a:pt x="4117586" y="634946"/>
                  <a:pt x="3825020" y="643091"/>
                  <a:pt x="3666645" y="655320"/>
                </a:cubicBezTo>
                <a:cubicBezTo>
                  <a:pt x="3508270" y="667549"/>
                  <a:pt x="3150300" y="646844"/>
                  <a:pt x="3004937" y="655320"/>
                </a:cubicBezTo>
                <a:cubicBezTo>
                  <a:pt x="2859574" y="663796"/>
                  <a:pt x="2631424" y="666772"/>
                  <a:pt x="2392244" y="655320"/>
                </a:cubicBezTo>
                <a:cubicBezTo>
                  <a:pt x="2153064" y="643868"/>
                  <a:pt x="2110361" y="675197"/>
                  <a:pt x="1828567" y="655320"/>
                </a:cubicBezTo>
                <a:cubicBezTo>
                  <a:pt x="1765846" y="662442"/>
                  <a:pt x="1734161" y="651201"/>
                  <a:pt x="1653653" y="655320"/>
                </a:cubicBezTo>
                <a:cubicBezTo>
                  <a:pt x="1555544" y="669821"/>
                  <a:pt x="1417302" y="637976"/>
                  <a:pt x="1201762" y="655320"/>
                </a:cubicBezTo>
                <a:cubicBezTo>
                  <a:pt x="986222" y="672664"/>
                  <a:pt x="838964" y="658623"/>
                  <a:pt x="731427" y="655320"/>
                </a:cubicBezTo>
                <a:cubicBezTo>
                  <a:pt x="477010" y="651172"/>
                  <a:pt x="342778" y="663349"/>
                  <a:pt x="109222" y="655320"/>
                </a:cubicBezTo>
                <a:cubicBezTo>
                  <a:pt x="53546" y="641030"/>
                  <a:pt x="6218" y="613143"/>
                  <a:pt x="0" y="546098"/>
                </a:cubicBezTo>
                <a:lnTo>
                  <a:pt x="0" y="546100"/>
                </a:lnTo>
                <a:cubicBezTo>
                  <a:pt x="825" y="471736"/>
                  <a:pt x="-7894" y="461771"/>
                  <a:pt x="0" y="382270"/>
                </a:cubicBezTo>
                <a:lnTo>
                  <a:pt x="0" y="382270"/>
                </a:lnTo>
                <a:cubicBezTo>
                  <a:pt x="10669" y="283646"/>
                  <a:pt x="-10192" y="228882"/>
                  <a:pt x="0" y="109222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2319"/>
                      <a:gd name="adj2" fmla="val 42681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Same result as Option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B257AC-9998-55AC-020D-9D627A0950A0}"/>
              </a:ext>
            </a:extLst>
          </p:cNvPr>
          <p:cNvSpPr txBox="1"/>
          <p:nvPr/>
        </p:nvSpPr>
        <p:spPr>
          <a:xfrm>
            <a:off x="6922328" y="917899"/>
            <a:ext cx="2741215" cy="461665"/>
          </a:xfrm>
          <a:custGeom>
            <a:avLst/>
            <a:gdLst>
              <a:gd name="connsiteX0" fmla="*/ 0 w 2741215"/>
              <a:gd name="connsiteY0" fmla="*/ 0 h 461665"/>
              <a:gd name="connsiteX1" fmla="*/ 520831 w 2741215"/>
              <a:gd name="connsiteY1" fmla="*/ 0 h 461665"/>
              <a:gd name="connsiteX2" fmla="*/ 1069074 w 2741215"/>
              <a:gd name="connsiteY2" fmla="*/ 0 h 461665"/>
              <a:gd name="connsiteX3" fmla="*/ 1644729 w 2741215"/>
              <a:gd name="connsiteY3" fmla="*/ 0 h 461665"/>
              <a:gd name="connsiteX4" fmla="*/ 2220384 w 2741215"/>
              <a:gd name="connsiteY4" fmla="*/ 0 h 461665"/>
              <a:gd name="connsiteX5" fmla="*/ 2741215 w 2741215"/>
              <a:gd name="connsiteY5" fmla="*/ 0 h 461665"/>
              <a:gd name="connsiteX6" fmla="*/ 2741215 w 2741215"/>
              <a:gd name="connsiteY6" fmla="*/ 461665 h 461665"/>
              <a:gd name="connsiteX7" fmla="*/ 2138148 w 2741215"/>
              <a:gd name="connsiteY7" fmla="*/ 461665 h 461665"/>
              <a:gd name="connsiteX8" fmla="*/ 1535080 w 2741215"/>
              <a:gd name="connsiteY8" fmla="*/ 461665 h 461665"/>
              <a:gd name="connsiteX9" fmla="*/ 986837 w 2741215"/>
              <a:gd name="connsiteY9" fmla="*/ 461665 h 461665"/>
              <a:gd name="connsiteX10" fmla="*/ 0 w 2741215"/>
              <a:gd name="connsiteY10" fmla="*/ 461665 h 461665"/>
              <a:gd name="connsiteX11" fmla="*/ 0 w 2741215"/>
              <a:gd name="connsiteY11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41215" h="461665" fill="none" extrusionOk="0">
                <a:moveTo>
                  <a:pt x="0" y="0"/>
                </a:moveTo>
                <a:cubicBezTo>
                  <a:pt x="259839" y="-12944"/>
                  <a:pt x="355924" y="11007"/>
                  <a:pt x="520831" y="0"/>
                </a:cubicBezTo>
                <a:cubicBezTo>
                  <a:pt x="685738" y="-11007"/>
                  <a:pt x="946947" y="28176"/>
                  <a:pt x="1069074" y="0"/>
                </a:cubicBezTo>
                <a:cubicBezTo>
                  <a:pt x="1191201" y="-28176"/>
                  <a:pt x="1392290" y="31285"/>
                  <a:pt x="1644729" y="0"/>
                </a:cubicBezTo>
                <a:cubicBezTo>
                  <a:pt x="1897169" y="-31285"/>
                  <a:pt x="2028319" y="21826"/>
                  <a:pt x="2220384" y="0"/>
                </a:cubicBezTo>
                <a:cubicBezTo>
                  <a:pt x="2412449" y="-21826"/>
                  <a:pt x="2631774" y="34223"/>
                  <a:pt x="2741215" y="0"/>
                </a:cubicBezTo>
                <a:cubicBezTo>
                  <a:pt x="2769129" y="96958"/>
                  <a:pt x="2704450" y="337943"/>
                  <a:pt x="2741215" y="461665"/>
                </a:cubicBezTo>
                <a:cubicBezTo>
                  <a:pt x="2585053" y="514490"/>
                  <a:pt x="2430466" y="440763"/>
                  <a:pt x="2138148" y="461665"/>
                </a:cubicBezTo>
                <a:cubicBezTo>
                  <a:pt x="1845830" y="482567"/>
                  <a:pt x="1710691" y="410304"/>
                  <a:pt x="1535080" y="461665"/>
                </a:cubicBezTo>
                <a:cubicBezTo>
                  <a:pt x="1359469" y="513026"/>
                  <a:pt x="1110035" y="399893"/>
                  <a:pt x="986837" y="461665"/>
                </a:cubicBezTo>
                <a:cubicBezTo>
                  <a:pt x="863639" y="523437"/>
                  <a:pt x="440048" y="425452"/>
                  <a:pt x="0" y="461665"/>
                </a:cubicBezTo>
                <a:cubicBezTo>
                  <a:pt x="-34514" y="234006"/>
                  <a:pt x="45347" y="206993"/>
                  <a:pt x="0" y="0"/>
                </a:cubicBezTo>
                <a:close/>
              </a:path>
              <a:path w="2741215" h="461665" stroke="0" extrusionOk="0">
                <a:moveTo>
                  <a:pt x="0" y="0"/>
                </a:moveTo>
                <a:cubicBezTo>
                  <a:pt x="194166" y="-61687"/>
                  <a:pt x="322070" y="10455"/>
                  <a:pt x="520831" y="0"/>
                </a:cubicBezTo>
                <a:cubicBezTo>
                  <a:pt x="719592" y="-10455"/>
                  <a:pt x="832271" y="32993"/>
                  <a:pt x="986837" y="0"/>
                </a:cubicBezTo>
                <a:cubicBezTo>
                  <a:pt x="1141403" y="-32993"/>
                  <a:pt x="1408727" y="25299"/>
                  <a:pt x="1589905" y="0"/>
                </a:cubicBezTo>
                <a:cubicBezTo>
                  <a:pt x="1771083" y="-25299"/>
                  <a:pt x="1905565" y="2361"/>
                  <a:pt x="2110736" y="0"/>
                </a:cubicBezTo>
                <a:cubicBezTo>
                  <a:pt x="2315907" y="-2361"/>
                  <a:pt x="2611260" y="11126"/>
                  <a:pt x="2741215" y="0"/>
                </a:cubicBezTo>
                <a:cubicBezTo>
                  <a:pt x="2788455" y="216469"/>
                  <a:pt x="2697517" y="274171"/>
                  <a:pt x="2741215" y="461665"/>
                </a:cubicBezTo>
                <a:cubicBezTo>
                  <a:pt x="2595657" y="480476"/>
                  <a:pt x="2359964" y="406927"/>
                  <a:pt x="2192972" y="461665"/>
                </a:cubicBezTo>
                <a:cubicBezTo>
                  <a:pt x="2025980" y="516403"/>
                  <a:pt x="1764230" y="416890"/>
                  <a:pt x="1589905" y="461665"/>
                </a:cubicBezTo>
                <a:cubicBezTo>
                  <a:pt x="1415580" y="506440"/>
                  <a:pt x="1221056" y="442225"/>
                  <a:pt x="1123898" y="461665"/>
                </a:cubicBezTo>
                <a:cubicBezTo>
                  <a:pt x="1026740" y="481105"/>
                  <a:pt x="719988" y="408665"/>
                  <a:pt x="575655" y="461665"/>
                </a:cubicBezTo>
                <a:cubicBezTo>
                  <a:pt x="431322" y="514665"/>
                  <a:pt x="118816" y="437450"/>
                  <a:pt x="0" y="461665"/>
                </a:cubicBezTo>
                <a:cubicBezTo>
                  <a:pt x="-47736" y="282824"/>
                  <a:pt x="14639" y="135594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400"/>
              <a:t>RID: KVCHCGGS013</a:t>
            </a:r>
          </a:p>
        </p:txBody>
      </p:sp>
    </p:spTree>
    <p:extLst>
      <p:ext uri="{BB962C8B-B14F-4D97-AF65-F5344CB8AC3E}">
        <p14:creationId xmlns:p14="http://schemas.microsoft.com/office/powerpoint/2010/main" val="38275075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AB4ED7-E01C-E831-BDFE-42667BD84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711" y="876284"/>
            <a:ext cx="8816575" cy="58053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49570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Exercise #2, </a:t>
            </a:r>
            <a:r>
              <a:rPr lang="en-US" sz="3200" u="sng"/>
              <a:t>Option 3</a:t>
            </a:r>
            <a:r>
              <a:rPr lang="en-US" sz="3200"/>
              <a:t> – </a:t>
            </a:r>
            <a:r>
              <a:rPr lang="en-US" sz="3200" i="1"/>
              <a:t>Setup, blastn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676BD7D5-3F83-0B42-8CB1-7C188AB022A7}"/>
              </a:ext>
            </a:extLst>
          </p:cNvPr>
          <p:cNvSpPr/>
          <p:nvPr/>
        </p:nvSpPr>
        <p:spPr>
          <a:xfrm>
            <a:off x="7413173" y="5296064"/>
            <a:ext cx="3284733" cy="685652"/>
          </a:xfrm>
          <a:custGeom>
            <a:avLst/>
            <a:gdLst>
              <a:gd name="connsiteX0" fmla="*/ 0 w 3284733"/>
              <a:gd name="connsiteY0" fmla="*/ 114278 h 685652"/>
              <a:gd name="connsiteX1" fmla="*/ 114278 w 3284733"/>
              <a:gd name="connsiteY1" fmla="*/ 0 h 685652"/>
              <a:gd name="connsiteX2" fmla="*/ 547456 w 3284733"/>
              <a:gd name="connsiteY2" fmla="*/ 0 h 685652"/>
              <a:gd name="connsiteX3" fmla="*/ 547456 w 3284733"/>
              <a:gd name="connsiteY3" fmla="*/ 0 h 685652"/>
              <a:gd name="connsiteX4" fmla="*/ 974471 w 3284733"/>
              <a:gd name="connsiteY4" fmla="*/ 0 h 685652"/>
              <a:gd name="connsiteX5" fmla="*/ 1368639 w 3284733"/>
              <a:gd name="connsiteY5" fmla="*/ 0 h 685652"/>
              <a:gd name="connsiteX6" fmla="*/ 1987262 w 3284733"/>
              <a:gd name="connsiteY6" fmla="*/ 0 h 685652"/>
              <a:gd name="connsiteX7" fmla="*/ 2551832 w 3284733"/>
              <a:gd name="connsiteY7" fmla="*/ 0 h 685652"/>
              <a:gd name="connsiteX8" fmla="*/ 3170455 w 3284733"/>
              <a:gd name="connsiteY8" fmla="*/ 0 h 685652"/>
              <a:gd name="connsiteX9" fmla="*/ 3284733 w 3284733"/>
              <a:gd name="connsiteY9" fmla="*/ 114278 h 685652"/>
              <a:gd name="connsiteX10" fmla="*/ 3284733 w 3284733"/>
              <a:gd name="connsiteY10" fmla="*/ 399964 h 685652"/>
              <a:gd name="connsiteX11" fmla="*/ 3284733 w 3284733"/>
              <a:gd name="connsiteY11" fmla="*/ 399964 h 685652"/>
              <a:gd name="connsiteX12" fmla="*/ 3284733 w 3284733"/>
              <a:gd name="connsiteY12" fmla="*/ 571377 h 685652"/>
              <a:gd name="connsiteX13" fmla="*/ 3284733 w 3284733"/>
              <a:gd name="connsiteY13" fmla="*/ 571374 h 685652"/>
              <a:gd name="connsiteX14" fmla="*/ 3170455 w 3284733"/>
              <a:gd name="connsiteY14" fmla="*/ 685652 h 685652"/>
              <a:gd name="connsiteX15" fmla="*/ 2587868 w 3284733"/>
              <a:gd name="connsiteY15" fmla="*/ 685652 h 685652"/>
              <a:gd name="connsiteX16" fmla="*/ 2005281 w 3284733"/>
              <a:gd name="connsiteY16" fmla="*/ 685652 h 685652"/>
              <a:gd name="connsiteX17" fmla="*/ 1368639 w 3284733"/>
              <a:gd name="connsiteY17" fmla="*/ 685652 h 685652"/>
              <a:gd name="connsiteX18" fmla="*/ 958048 w 3284733"/>
              <a:gd name="connsiteY18" fmla="*/ 685652 h 685652"/>
              <a:gd name="connsiteX19" fmla="*/ 547456 w 3284733"/>
              <a:gd name="connsiteY19" fmla="*/ 685652 h 685652"/>
              <a:gd name="connsiteX20" fmla="*/ 547456 w 3284733"/>
              <a:gd name="connsiteY20" fmla="*/ 685652 h 685652"/>
              <a:gd name="connsiteX21" fmla="*/ 114278 w 3284733"/>
              <a:gd name="connsiteY21" fmla="*/ 685652 h 685652"/>
              <a:gd name="connsiteX22" fmla="*/ 0 w 3284733"/>
              <a:gd name="connsiteY22" fmla="*/ 571374 h 685652"/>
              <a:gd name="connsiteX23" fmla="*/ 0 w 3284733"/>
              <a:gd name="connsiteY23" fmla="*/ 571377 h 685652"/>
              <a:gd name="connsiteX24" fmla="*/ -565334 w 3284733"/>
              <a:gd name="connsiteY24" fmla="*/ 647613 h 685652"/>
              <a:gd name="connsiteX25" fmla="*/ -1130668 w 3284733"/>
              <a:gd name="connsiteY25" fmla="*/ 723849 h 685652"/>
              <a:gd name="connsiteX26" fmla="*/ -1646604 w 3284733"/>
              <a:gd name="connsiteY26" fmla="*/ 793423 h 685652"/>
              <a:gd name="connsiteX27" fmla="*/ -1081270 w 3284733"/>
              <a:gd name="connsiteY27" fmla="*/ 658335 h 685652"/>
              <a:gd name="connsiteX28" fmla="*/ -548868 w 3284733"/>
              <a:gd name="connsiteY28" fmla="*/ 531117 h 685652"/>
              <a:gd name="connsiteX29" fmla="*/ 0 w 3284733"/>
              <a:gd name="connsiteY29" fmla="*/ 399964 h 685652"/>
              <a:gd name="connsiteX30" fmla="*/ 0 w 3284733"/>
              <a:gd name="connsiteY30" fmla="*/ 114278 h 6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84733" h="685652" fill="none" extrusionOk="0">
                <a:moveTo>
                  <a:pt x="0" y="114278"/>
                </a:moveTo>
                <a:cubicBezTo>
                  <a:pt x="-1266" y="53874"/>
                  <a:pt x="60081" y="-10649"/>
                  <a:pt x="114278" y="0"/>
                </a:cubicBezTo>
                <a:cubicBezTo>
                  <a:pt x="267464" y="17574"/>
                  <a:pt x="345501" y="19260"/>
                  <a:pt x="547456" y="0"/>
                </a:cubicBezTo>
                <a:lnTo>
                  <a:pt x="547456" y="0"/>
                </a:lnTo>
                <a:cubicBezTo>
                  <a:pt x="707789" y="-4865"/>
                  <a:pt x="798934" y="-20497"/>
                  <a:pt x="974471" y="0"/>
                </a:cubicBezTo>
                <a:cubicBezTo>
                  <a:pt x="1150008" y="20497"/>
                  <a:pt x="1224264" y="16267"/>
                  <a:pt x="1368639" y="0"/>
                </a:cubicBezTo>
                <a:cubicBezTo>
                  <a:pt x="1574382" y="161"/>
                  <a:pt x="1820049" y="-19434"/>
                  <a:pt x="1987262" y="0"/>
                </a:cubicBezTo>
                <a:cubicBezTo>
                  <a:pt x="2154475" y="19434"/>
                  <a:pt x="2345448" y="-21101"/>
                  <a:pt x="2551832" y="0"/>
                </a:cubicBezTo>
                <a:cubicBezTo>
                  <a:pt x="2758216" y="21101"/>
                  <a:pt x="2882071" y="-14142"/>
                  <a:pt x="3170455" y="0"/>
                </a:cubicBezTo>
                <a:cubicBezTo>
                  <a:pt x="3226016" y="906"/>
                  <a:pt x="3295599" y="62577"/>
                  <a:pt x="3284733" y="114278"/>
                </a:cubicBezTo>
                <a:cubicBezTo>
                  <a:pt x="3284183" y="174886"/>
                  <a:pt x="3298443" y="293554"/>
                  <a:pt x="3284733" y="399964"/>
                </a:cubicBezTo>
                <a:lnTo>
                  <a:pt x="3284733" y="399964"/>
                </a:lnTo>
                <a:cubicBezTo>
                  <a:pt x="3288171" y="465788"/>
                  <a:pt x="3286328" y="514803"/>
                  <a:pt x="3284733" y="571377"/>
                </a:cubicBezTo>
                <a:lnTo>
                  <a:pt x="3284733" y="571374"/>
                </a:lnTo>
                <a:cubicBezTo>
                  <a:pt x="3290554" y="636939"/>
                  <a:pt x="3223968" y="687425"/>
                  <a:pt x="3170455" y="685652"/>
                </a:cubicBezTo>
                <a:cubicBezTo>
                  <a:pt x="2984548" y="666123"/>
                  <a:pt x="2739329" y="707495"/>
                  <a:pt x="2587868" y="685652"/>
                </a:cubicBezTo>
                <a:cubicBezTo>
                  <a:pt x="2436407" y="663809"/>
                  <a:pt x="2291399" y="673005"/>
                  <a:pt x="2005281" y="685652"/>
                </a:cubicBezTo>
                <a:cubicBezTo>
                  <a:pt x="1719163" y="698299"/>
                  <a:pt x="1562663" y="660168"/>
                  <a:pt x="1368639" y="685652"/>
                </a:cubicBezTo>
                <a:cubicBezTo>
                  <a:pt x="1207730" y="671744"/>
                  <a:pt x="1154434" y="669169"/>
                  <a:pt x="958048" y="685652"/>
                </a:cubicBezTo>
                <a:cubicBezTo>
                  <a:pt x="761662" y="702135"/>
                  <a:pt x="730123" y="705825"/>
                  <a:pt x="547456" y="685652"/>
                </a:cubicBezTo>
                <a:lnTo>
                  <a:pt x="547456" y="685652"/>
                </a:lnTo>
                <a:cubicBezTo>
                  <a:pt x="344066" y="680283"/>
                  <a:pt x="298156" y="682355"/>
                  <a:pt x="114278" y="685652"/>
                </a:cubicBezTo>
                <a:cubicBezTo>
                  <a:pt x="53287" y="690181"/>
                  <a:pt x="-1195" y="639377"/>
                  <a:pt x="0" y="571374"/>
                </a:cubicBezTo>
                <a:lnTo>
                  <a:pt x="0" y="571377"/>
                </a:lnTo>
                <a:cubicBezTo>
                  <a:pt x="-193706" y="599486"/>
                  <a:pt x="-310190" y="587089"/>
                  <a:pt x="-565334" y="647613"/>
                </a:cubicBezTo>
                <a:cubicBezTo>
                  <a:pt x="-820478" y="708137"/>
                  <a:pt x="-916729" y="719153"/>
                  <a:pt x="-1130668" y="723849"/>
                </a:cubicBezTo>
                <a:cubicBezTo>
                  <a:pt x="-1344607" y="728544"/>
                  <a:pt x="-1480496" y="763946"/>
                  <a:pt x="-1646604" y="793423"/>
                </a:cubicBezTo>
                <a:cubicBezTo>
                  <a:pt x="-1469606" y="777884"/>
                  <a:pt x="-1280233" y="703801"/>
                  <a:pt x="-1081270" y="658335"/>
                </a:cubicBezTo>
                <a:cubicBezTo>
                  <a:pt x="-882307" y="612869"/>
                  <a:pt x="-763979" y="581934"/>
                  <a:pt x="-548868" y="531117"/>
                </a:cubicBezTo>
                <a:cubicBezTo>
                  <a:pt x="-333757" y="480300"/>
                  <a:pt x="-197673" y="443648"/>
                  <a:pt x="0" y="399964"/>
                </a:cubicBezTo>
                <a:cubicBezTo>
                  <a:pt x="-14228" y="327337"/>
                  <a:pt x="720" y="174094"/>
                  <a:pt x="0" y="114278"/>
                </a:cubicBezTo>
                <a:close/>
              </a:path>
              <a:path w="3284733" h="685652" stroke="0" extrusionOk="0">
                <a:moveTo>
                  <a:pt x="0" y="114278"/>
                </a:moveTo>
                <a:cubicBezTo>
                  <a:pt x="-7985" y="46239"/>
                  <a:pt x="49605" y="585"/>
                  <a:pt x="114278" y="0"/>
                </a:cubicBezTo>
                <a:cubicBezTo>
                  <a:pt x="269868" y="3006"/>
                  <a:pt x="355623" y="16746"/>
                  <a:pt x="547456" y="0"/>
                </a:cubicBezTo>
                <a:lnTo>
                  <a:pt x="547456" y="0"/>
                </a:lnTo>
                <a:cubicBezTo>
                  <a:pt x="720408" y="5137"/>
                  <a:pt x="768152" y="6624"/>
                  <a:pt x="949836" y="0"/>
                </a:cubicBezTo>
                <a:cubicBezTo>
                  <a:pt x="1131520" y="-6624"/>
                  <a:pt x="1193752" y="10669"/>
                  <a:pt x="1368639" y="0"/>
                </a:cubicBezTo>
                <a:cubicBezTo>
                  <a:pt x="1652993" y="-11214"/>
                  <a:pt x="1769588" y="24768"/>
                  <a:pt x="2005281" y="0"/>
                </a:cubicBezTo>
                <a:cubicBezTo>
                  <a:pt x="2240974" y="-24768"/>
                  <a:pt x="2396540" y="-29577"/>
                  <a:pt x="2605886" y="0"/>
                </a:cubicBezTo>
                <a:cubicBezTo>
                  <a:pt x="2815232" y="29577"/>
                  <a:pt x="3001245" y="15090"/>
                  <a:pt x="3170455" y="0"/>
                </a:cubicBezTo>
                <a:cubicBezTo>
                  <a:pt x="3244239" y="5973"/>
                  <a:pt x="3286621" y="51618"/>
                  <a:pt x="3284733" y="114278"/>
                </a:cubicBezTo>
                <a:cubicBezTo>
                  <a:pt x="3272045" y="249249"/>
                  <a:pt x="3272334" y="261982"/>
                  <a:pt x="3284733" y="399964"/>
                </a:cubicBezTo>
                <a:lnTo>
                  <a:pt x="3284733" y="399964"/>
                </a:lnTo>
                <a:cubicBezTo>
                  <a:pt x="3279143" y="466501"/>
                  <a:pt x="3279398" y="504607"/>
                  <a:pt x="3284733" y="571377"/>
                </a:cubicBezTo>
                <a:lnTo>
                  <a:pt x="3284733" y="571374"/>
                </a:lnTo>
                <a:cubicBezTo>
                  <a:pt x="3290674" y="641765"/>
                  <a:pt x="3245368" y="675321"/>
                  <a:pt x="3170455" y="685652"/>
                </a:cubicBezTo>
                <a:cubicBezTo>
                  <a:pt x="2913316" y="657428"/>
                  <a:pt x="2722900" y="714860"/>
                  <a:pt x="2569850" y="685652"/>
                </a:cubicBezTo>
                <a:cubicBezTo>
                  <a:pt x="2416800" y="656444"/>
                  <a:pt x="2188121" y="710911"/>
                  <a:pt x="1969244" y="685652"/>
                </a:cubicBezTo>
                <a:cubicBezTo>
                  <a:pt x="1750367" y="660393"/>
                  <a:pt x="1574782" y="681596"/>
                  <a:pt x="1368639" y="685652"/>
                </a:cubicBezTo>
                <a:cubicBezTo>
                  <a:pt x="1274916" y="669962"/>
                  <a:pt x="1100742" y="693692"/>
                  <a:pt x="958048" y="685652"/>
                </a:cubicBezTo>
                <a:cubicBezTo>
                  <a:pt x="815354" y="677612"/>
                  <a:pt x="640009" y="692136"/>
                  <a:pt x="547456" y="685652"/>
                </a:cubicBezTo>
                <a:lnTo>
                  <a:pt x="547456" y="685652"/>
                </a:lnTo>
                <a:cubicBezTo>
                  <a:pt x="448495" y="664617"/>
                  <a:pt x="224385" y="681635"/>
                  <a:pt x="114278" y="685652"/>
                </a:cubicBezTo>
                <a:cubicBezTo>
                  <a:pt x="35948" y="686463"/>
                  <a:pt x="5510" y="645399"/>
                  <a:pt x="0" y="571374"/>
                </a:cubicBezTo>
                <a:lnTo>
                  <a:pt x="0" y="571377"/>
                </a:lnTo>
                <a:cubicBezTo>
                  <a:pt x="-204504" y="625332"/>
                  <a:pt x="-400302" y="644669"/>
                  <a:pt x="-548868" y="645392"/>
                </a:cubicBezTo>
                <a:cubicBezTo>
                  <a:pt x="-697434" y="646115"/>
                  <a:pt x="-836468" y="665724"/>
                  <a:pt x="-1097736" y="719408"/>
                </a:cubicBezTo>
                <a:cubicBezTo>
                  <a:pt x="-1359004" y="773091"/>
                  <a:pt x="-1414670" y="767420"/>
                  <a:pt x="-1646604" y="793423"/>
                </a:cubicBezTo>
                <a:cubicBezTo>
                  <a:pt x="-1400786" y="763890"/>
                  <a:pt x="-1252968" y="691789"/>
                  <a:pt x="-1064804" y="654401"/>
                </a:cubicBezTo>
                <a:cubicBezTo>
                  <a:pt x="-876640" y="617013"/>
                  <a:pt x="-610834" y="554090"/>
                  <a:pt x="-499470" y="519313"/>
                </a:cubicBezTo>
                <a:cubicBezTo>
                  <a:pt x="-388106" y="484536"/>
                  <a:pt x="-106900" y="450260"/>
                  <a:pt x="0" y="399964"/>
                </a:cubicBezTo>
                <a:cubicBezTo>
                  <a:pt x="-6703" y="299830"/>
                  <a:pt x="2200" y="193864"/>
                  <a:pt x="0" y="114278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00129"/>
                      <a:gd name="adj2" fmla="val 6571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Use blastn instead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BEED7537-78D3-3F16-EFBD-378297F972F7}"/>
              </a:ext>
            </a:extLst>
          </p:cNvPr>
          <p:cNvSpPr/>
          <p:nvPr/>
        </p:nvSpPr>
        <p:spPr>
          <a:xfrm>
            <a:off x="7413173" y="1510341"/>
            <a:ext cx="4468089" cy="685652"/>
          </a:xfrm>
          <a:custGeom>
            <a:avLst/>
            <a:gdLst>
              <a:gd name="connsiteX0" fmla="*/ 0 w 4468089"/>
              <a:gd name="connsiteY0" fmla="*/ 114278 h 685652"/>
              <a:gd name="connsiteX1" fmla="*/ 114278 w 4468089"/>
              <a:gd name="connsiteY1" fmla="*/ 0 h 685652"/>
              <a:gd name="connsiteX2" fmla="*/ 744682 w 4468089"/>
              <a:gd name="connsiteY2" fmla="*/ 0 h 685652"/>
              <a:gd name="connsiteX3" fmla="*/ 593228 w 4468089"/>
              <a:gd name="connsiteY3" fmla="*/ -309277 h 685652"/>
              <a:gd name="connsiteX4" fmla="*/ 1227466 w 4468089"/>
              <a:gd name="connsiteY4" fmla="*/ -154639 h 685652"/>
              <a:gd name="connsiteX5" fmla="*/ 1861704 w 4468089"/>
              <a:gd name="connsiteY5" fmla="*/ 0 h 685652"/>
              <a:gd name="connsiteX6" fmla="*/ 2434889 w 4468089"/>
              <a:gd name="connsiteY6" fmla="*/ 0 h 685652"/>
              <a:gd name="connsiteX7" fmla="*/ 2983152 w 4468089"/>
              <a:gd name="connsiteY7" fmla="*/ 0 h 685652"/>
              <a:gd name="connsiteX8" fmla="*/ 3531416 w 4468089"/>
              <a:gd name="connsiteY8" fmla="*/ 0 h 685652"/>
              <a:gd name="connsiteX9" fmla="*/ 4353811 w 4468089"/>
              <a:gd name="connsiteY9" fmla="*/ 0 h 685652"/>
              <a:gd name="connsiteX10" fmla="*/ 4468089 w 4468089"/>
              <a:gd name="connsiteY10" fmla="*/ 114278 h 685652"/>
              <a:gd name="connsiteX11" fmla="*/ 4468089 w 4468089"/>
              <a:gd name="connsiteY11" fmla="*/ 114275 h 685652"/>
              <a:gd name="connsiteX12" fmla="*/ 4468089 w 4468089"/>
              <a:gd name="connsiteY12" fmla="*/ 114275 h 685652"/>
              <a:gd name="connsiteX13" fmla="*/ 4468089 w 4468089"/>
              <a:gd name="connsiteY13" fmla="*/ 285688 h 685652"/>
              <a:gd name="connsiteX14" fmla="*/ 4468089 w 4468089"/>
              <a:gd name="connsiteY14" fmla="*/ 571374 h 685652"/>
              <a:gd name="connsiteX15" fmla="*/ 4353811 w 4468089"/>
              <a:gd name="connsiteY15" fmla="*/ 685652 h 685652"/>
              <a:gd name="connsiteX16" fmla="*/ 3730784 w 4468089"/>
              <a:gd name="connsiteY16" fmla="*/ 685652 h 685652"/>
              <a:gd name="connsiteX17" fmla="*/ 3132679 w 4468089"/>
              <a:gd name="connsiteY17" fmla="*/ 685652 h 685652"/>
              <a:gd name="connsiteX18" fmla="*/ 2509652 w 4468089"/>
              <a:gd name="connsiteY18" fmla="*/ 685652 h 685652"/>
              <a:gd name="connsiteX19" fmla="*/ 1861704 w 4468089"/>
              <a:gd name="connsiteY19" fmla="*/ 685652 h 685652"/>
              <a:gd name="connsiteX20" fmla="*/ 1292023 w 4468089"/>
              <a:gd name="connsiteY20" fmla="*/ 685652 h 685652"/>
              <a:gd name="connsiteX21" fmla="*/ 744682 w 4468089"/>
              <a:gd name="connsiteY21" fmla="*/ 685652 h 685652"/>
              <a:gd name="connsiteX22" fmla="*/ 744682 w 4468089"/>
              <a:gd name="connsiteY22" fmla="*/ 685652 h 685652"/>
              <a:gd name="connsiteX23" fmla="*/ 114278 w 4468089"/>
              <a:gd name="connsiteY23" fmla="*/ 685652 h 685652"/>
              <a:gd name="connsiteX24" fmla="*/ 0 w 4468089"/>
              <a:gd name="connsiteY24" fmla="*/ 571374 h 685652"/>
              <a:gd name="connsiteX25" fmla="*/ 0 w 4468089"/>
              <a:gd name="connsiteY25" fmla="*/ 285688 h 685652"/>
              <a:gd name="connsiteX26" fmla="*/ 0 w 4468089"/>
              <a:gd name="connsiteY26" fmla="*/ 114275 h 685652"/>
              <a:gd name="connsiteX27" fmla="*/ 0 w 4468089"/>
              <a:gd name="connsiteY27" fmla="*/ 114275 h 685652"/>
              <a:gd name="connsiteX28" fmla="*/ 0 w 4468089"/>
              <a:gd name="connsiteY28" fmla="*/ 114278 h 6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68089" h="685652" fill="none" extrusionOk="0">
                <a:moveTo>
                  <a:pt x="0" y="114278"/>
                </a:moveTo>
                <a:cubicBezTo>
                  <a:pt x="3400" y="53965"/>
                  <a:pt x="48068" y="-1060"/>
                  <a:pt x="114278" y="0"/>
                </a:cubicBezTo>
                <a:cubicBezTo>
                  <a:pt x="281776" y="-27168"/>
                  <a:pt x="545614" y="-15295"/>
                  <a:pt x="744682" y="0"/>
                </a:cubicBezTo>
                <a:cubicBezTo>
                  <a:pt x="706124" y="-89092"/>
                  <a:pt x="657268" y="-167657"/>
                  <a:pt x="593228" y="-309277"/>
                </a:cubicBezTo>
                <a:cubicBezTo>
                  <a:pt x="734025" y="-263105"/>
                  <a:pt x="1085655" y="-163563"/>
                  <a:pt x="1227466" y="-154639"/>
                </a:cubicBezTo>
                <a:cubicBezTo>
                  <a:pt x="1369277" y="-145715"/>
                  <a:pt x="1604005" y="-92692"/>
                  <a:pt x="1861704" y="0"/>
                </a:cubicBezTo>
                <a:cubicBezTo>
                  <a:pt x="2001848" y="18144"/>
                  <a:pt x="2297498" y="-5351"/>
                  <a:pt x="2434889" y="0"/>
                </a:cubicBezTo>
                <a:cubicBezTo>
                  <a:pt x="2572280" y="5351"/>
                  <a:pt x="2856072" y="-25732"/>
                  <a:pt x="2983152" y="0"/>
                </a:cubicBezTo>
                <a:cubicBezTo>
                  <a:pt x="3110232" y="25732"/>
                  <a:pt x="3290552" y="-25339"/>
                  <a:pt x="3531416" y="0"/>
                </a:cubicBezTo>
                <a:cubicBezTo>
                  <a:pt x="3772280" y="25339"/>
                  <a:pt x="3974370" y="24811"/>
                  <a:pt x="4353811" y="0"/>
                </a:cubicBezTo>
                <a:cubicBezTo>
                  <a:pt x="4427791" y="11413"/>
                  <a:pt x="4466205" y="61348"/>
                  <a:pt x="4468089" y="114278"/>
                </a:cubicBezTo>
                <a:lnTo>
                  <a:pt x="4468089" y="114275"/>
                </a:lnTo>
                <a:lnTo>
                  <a:pt x="4468089" y="114275"/>
                </a:lnTo>
                <a:cubicBezTo>
                  <a:pt x="4475784" y="186388"/>
                  <a:pt x="4469897" y="251314"/>
                  <a:pt x="4468089" y="285688"/>
                </a:cubicBezTo>
                <a:cubicBezTo>
                  <a:pt x="4465750" y="406702"/>
                  <a:pt x="4480929" y="471581"/>
                  <a:pt x="4468089" y="571374"/>
                </a:cubicBezTo>
                <a:cubicBezTo>
                  <a:pt x="4458488" y="636261"/>
                  <a:pt x="4415470" y="690981"/>
                  <a:pt x="4353811" y="685652"/>
                </a:cubicBezTo>
                <a:cubicBezTo>
                  <a:pt x="4063266" y="671470"/>
                  <a:pt x="3901561" y="677947"/>
                  <a:pt x="3730784" y="685652"/>
                </a:cubicBezTo>
                <a:cubicBezTo>
                  <a:pt x="3560007" y="693357"/>
                  <a:pt x="3266522" y="703554"/>
                  <a:pt x="3132679" y="685652"/>
                </a:cubicBezTo>
                <a:cubicBezTo>
                  <a:pt x="2998836" y="667750"/>
                  <a:pt x="2694595" y="670781"/>
                  <a:pt x="2509652" y="685652"/>
                </a:cubicBezTo>
                <a:cubicBezTo>
                  <a:pt x="2324709" y="700523"/>
                  <a:pt x="2141574" y="676188"/>
                  <a:pt x="1861704" y="685652"/>
                </a:cubicBezTo>
                <a:cubicBezTo>
                  <a:pt x="1667481" y="710166"/>
                  <a:pt x="1480355" y="666183"/>
                  <a:pt x="1292023" y="685652"/>
                </a:cubicBezTo>
                <a:cubicBezTo>
                  <a:pt x="1103691" y="705121"/>
                  <a:pt x="927353" y="690663"/>
                  <a:pt x="744682" y="685652"/>
                </a:cubicBezTo>
                <a:lnTo>
                  <a:pt x="744682" y="685652"/>
                </a:lnTo>
                <a:cubicBezTo>
                  <a:pt x="596814" y="706425"/>
                  <a:pt x="424878" y="667096"/>
                  <a:pt x="114278" y="685652"/>
                </a:cubicBezTo>
                <a:cubicBezTo>
                  <a:pt x="62428" y="694722"/>
                  <a:pt x="-7237" y="636511"/>
                  <a:pt x="0" y="571374"/>
                </a:cubicBezTo>
                <a:cubicBezTo>
                  <a:pt x="-12260" y="485015"/>
                  <a:pt x="-10000" y="345134"/>
                  <a:pt x="0" y="285688"/>
                </a:cubicBezTo>
                <a:cubicBezTo>
                  <a:pt x="4394" y="230569"/>
                  <a:pt x="-5108" y="182992"/>
                  <a:pt x="0" y="114275"/>
                </a:cubicBezTo>
                <a:lnTo>
                  <a:pt x="0" y="114275"/>
                </a:lnTo>
                <a:lnTo>
                  <a:pt x="0" y="114278"/>
                </a:lnTo>
                <a:close/>
              </a:path>
              <a:path w="4468089" h="685652" stroke="0" extrusionOk="0">
                <a:moveTo>
                  <a:pt x="0" y="114278"/>
                </a:moveTo>
                <a:cubicBezTo>
                  <a:pt x="-7985" y="46239"/>
                  <a:pt x="49605" y="585"/>
                  <a:pt x="114278" y="0"/>
                </a:cubicBezTo>
                <a:cubicBezTo>
                  <a:pt x="417844" y="18753"/>
                  <a:pt x="442804" y="19799"/>
                  <a:pt x="744682" y="0"/>
                </a:cubicBezTo>
                <a:cubicBezTo>
                  <a:pt x="709968" y="-89205"/>
                  <a:pt x="639912" y="-207420"/>
                  <a:pt x="593228" y="-309277"/>
                </a:cubicBezTo>
                <a:cubicBezTo>
                  <a:pt x="841614" y="-275000"/>
                  <a:pt x="1033176" y="-222388"/>
                  <a:pt x="1214781" y="-157731"/>
                </a:cubicBezTo>
                <a:cubicBezTo>
                  <a:pt x="1396386" y="-93074"/>
                  <a:pt x="1577164" y="-103199"/>
                  <a:pt x="1861704" y="0"/>
                </a:cubicBezTo>
                <a:cubicBezTo>
                  <a:pt x="2084481" y="7687"/>
                  <a:pt x="2256538" y="-21688"/>
                  <a:pt x="2484731" y="0"/>
                </a:cubicBezTo>
                <a:cubicBezTo>
                  <a:pt x="2712924" y="21688"/>
                  <a:pt x="2947366" y="-23548"/>
                  <a:pt x="3157600" y="0"/>
                </a:cubicBezTo>
                <a:cubicBezTo>
                  <a:pt x="3367834" y="23548"/>
                  <a:pt x="3557537" y="18566"/>
                  <a:pt x="3705863" y="0"/>
                </a:cubicBezTo>
                <a:cubicBezTo>
                  <a:pt x="3854189" y="-18566"/>
                  <a:pt x="4097447" y="-28281"/>
                  <a:pt x="4353811" y="0"/>
                </a:cubicBezTo>
                <a:cubicBezTo>
                  <a:pt x="4422971" y="9000"/>
                  <a:pt x="4468761" y="58128"/>
                  <a:pt x="4468089" y="114278"/>
                </a:cubicBezTo>
                <a:lnTo>
                  <a:pt x="4468089" y="114275"/>
                </a:lnTo>
                <a:lnTo>
                  <a:pt x="4468089" y="114275"/>
                </a:lnTo>
                <a:cubicBezTo>
                  <a:pt x="4468545" y="160854"/>
                  <a:pt x="4466782" y="201769"/>
                  <a:pt x="4468089" y="285688"/>
                </a:cubicBezTo>
                <a:cubicBezTo>
                  <a:pt x="4469421" y="397905"/>
                  <a:pt x="4470849" y="467647"/>
                  <a:pt x="4468089" y="571374"/>
                </a:cubicBezTo>
                <a:cubicBezTo>
                  <a:pt x="4465300" y="632563"/>
                  <a:pt x="4413550" y="685412"/>
                  <a:pt x="4353811" y="685652"/>
                </a:cubicBezTo>
                <a:cubicBezTo>
                  <a:pt x="4113415" y="669552"/>
                  <a:pt x="3955956" y="673739"/>
                  <a:pt x="3680942" y="685652"/>
                </a:cubicBezTo>
                <a:cubicBezTo>
                  <a:pt x="3405928" y="697565"/>
                  <a:pt x="3363926" y="702285"/>
                  <a:pt x="3132679" y="685652"/>
                </a:cubicBezTo>
                <a:cubicBezTo>
                  <a:pt x="2901432" y="669019"/>
                  <a:pt x="2787341" y="701584"/>
                  <a:pt x="2559494" y="685652"/>
                </a:cubicBezTo>
                <a:cubicBezTo>
                  <a:pt x="2331648" y="669720"/>
                  <a:pt x="2165420" y="706802"/>
                  <a:pt x="1861704" y="685652"/>
                </a:cubicBezTo>
                <a:cubicBezTo>
                  <a:pt x="1731116" y="709713"/>
                  <a:pt x="1458896" y="673428"/>
                  <a:pt x="1314363" y="685652"/>
                </a:cubicBezTo>
                <a:cubicBezTo>
                  <a:pt x="1169830" y="697876"/>
                  <a:pt x="879015" y="667448"/>
                  <a:pt x="744682" y="685652"/>
                </a:cubicBezTo>
                <a:lnTo>
                  <a:pt x="744682" y="685652"/>
                </a:lnTo>
                <a:cubicBezTo>
                  <a:pt x="540929" y="684099"/>
                  <a:pt x="335791" y="699961"/>
                  <a:pt x="114278" y="685652"/>
                </a:cubicBezTo>
                <a:cubicBezTo>
                  <a:pt x="55617" y="671955"/>
                  <a:pt x="5056" y="639955"/>
                  <a:pt x="0" y="571374"/>
                </a:cubicBezTo>
                <a:cubicBezTo>
                  <a:pt x="10453" y="486398"/>
                  <a:pt x="-5380" y="348175"/>
                  <a:pt x="0" y="285688"/>
                </a:cubicBezTo>
                <a:cubicBezTo>
                  <a:pt x="8410" y="207339"/>
                  <a:pt x="-1622" y="180339"/>
                  <a:pt x="0" y="114275"/>
                </a:cubicBezTo>
                <a:lnTo>
                  <a:pt x="0" y="114275"/>
                </a:lnTo>
                <a:lnTo>
                  <a:pt x="0" y="1142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36723"/>
                      <a:gd name="adj2" fmla="val -9510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chemeClr val="tx1"/>
                </a:solidFill>
              </a:rPr>
              <a:t>Homo sapiens</a:t>
            </a:r>
            <a:r>
              <a:rPr lang="en-US" sz="2400" dirty="0">
                <a:solidFill>
                  <a:schemeClr val="tx1"/>
                </a:solidFill>
              </a:rPr>
              <a:t> Nucleotide BLAST</a:t>
            </a:r>
            <a:endParaRPr lang="en-US" sz="2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430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49570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Exercise #2, </a:t>
            </a:r>
            <a:r>
              <a:rPr lang="en-US" sz="3200" u="sng"/>
              <a:t>Option 3</a:t>
            </a:r>
            <a:r>
              <a:rPr lang="en-US" sz="3200"/>
              <a:t> – </a:t>
            </a:r>
            <a:r>
              <a:rPr lang="en-US" sz="3200" i="1"/>
              <a:t>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11BAC0-5AE4-9383-4B9A-06B480ACB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1" y="2192980"/>
            <a:ext cx="12087710" cy="3843216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55893F64-3094-E06F-F601-2B85F38DC184}"/>
              </a:ext>
            </a:extLst>
          </p:cNvPr>
          <p:cNvSpPr/>
          <p:nvPr/>
        </p:nvSpPr>
        <p:spPr>
          <a:xfrm>
            <a:off x="3454976" y="1034759"/>
            <a:ext cx="5282045" cy="828154"/>
          </a:xfrm>
          <a:custGeom>
            <a:avLst/>
            <a:gdLst>
              <a:gd name="connsiteX0" fmla="*/ 0 w 5282045"/>
              <a:gd name="connsiteY0" fmla="*/ 138028 h 828154"/>
              <a:gd name="connsiteX1" fmla="*/ 138028 w 5282045"/>
              <a:gd name="connsiteY1" fmla="*/ 0 h 828154"/>
              <a:gd name="connsiteX2" fmla="*/ 494338 w 5282045"/>
              <a:gd name="connsiteY2" fmla="*/ 0 h 828154"/>
              <a:gd name="connsiteX3" fmla="*/ 880341 w 5282045"/>
              <a:gd name="connsiteY3" fmla="*/ 0 h 828154"/>
              <a:gd name="connsiteX4" fmla="*/ 880341 w 5282045"/>
              <a:gd name="connsiteY4" fmla="*/ 0 h 828154"/>
              <a:gd name="connsiteX5" fmla="*/ 1514186 w 5282045"/>
              <a:gd name="connsiteY5" fmla="*/ 0 h 828154"/>
              <a:gd name="connsiteX6" fmla="*/ 2200852 w 5282045"/>
              <a:gd name="connsiteY6" fmla="*/ 0 h 828154"/>
              <a:gd name="connsiteX7" fmla="*/ 2818917 w 5282045"/>
              <a:gd name="connsiteY7" fmla="*/ 0 h 828154"/>
              <a:gd name="connsiteX8" fmla="*/ 3348686 w 5282045"/>
              <a:gd name="connsiteY8" fmla="*/ 0 h 828154"/>
              <a:gd name="connsiteX9" fmla="*/ 3996183 w 5282045"/>
              <a:gd name="connsiteY9" fmla="*/ 0 h 828154"/>
              <a:gd name="connsiteX10" fmla="*/ 4584816 w 5282045"/>
              <a:gd name="connsiteY10" fmla="*/ 0 h 828154"/>
              <a:gd name="connsiteX11" fmla="*/ 5144017 w 5282045"/>
              <a:gd name="connsiteY11" fmla="*/ 0 h 828154"/>
              <a:gd name="connsiteX12" fmla="*/ 5282045 w 5282045"/>
              <a:gd name="connsiteY12" fmla="*/ 138028 h 828154"/>
              <a:gd name="connsiteX13" fmla="*/ 5282045 w 5282045"/>
              <a:gd name="connsiteY13" fmla="*/ 138026 h 828154"/>
              <a:gd name="connsiteX14" fmla="*/ 5282045 w 5282045"/>
              <a:gd name="connsiteY14" fmla="*/ 138026 h 828154"/>
              <a:gd name="connsiteX15" fmla="*/ 5282045 w 5282045"/>
              <a:gd name="connsiteY15" fmla="*/ 345064 h 828154"/>
              <a:gd name="connsiteX16" fmla="*/ 5282045 w 5282045"/>
              <a:gd name="connsiteY16" fmla="*/ 690126 h 828154"/>
              <a:gd name="connsiteX17" fmla="*/ 5144017 w 5282045"/>
              <a:gd name="connsiteY17" fmla="*/ 828154 h 828154"/>
              <a:gd name="connsiteX18" fmla="*/ 4496521 w 5282045"/>
              <a:gd name="connsiteY18" fmla="*/ 828154 h 828154"/>
              <a:gd name="connsiteX19" fmla="*/ 3878456 w 5282045"/>
              <a:gd name="connsiteY19" fmla="*/ 828154 h 828154"/>
              <a:gd name="connsiteX20" fmla="*/ 3260391 w 5282045"/>
              <a:gd name="connsiteY20" fmla="*/ 828154 h 828154"/>
              <a:gd name="connsiteX21" fmla="*/ 2200852 w 5282045"/>
              <a:gd name="connsiteY21" fmla="*/ 828154 h 828154"/>
              <a:gd name="connsiteX22" fmla="*/ 1567007 w 5282045"/>
              <a:gd name="connsiteY22" fmla="*/ 828154 h 828154"/>
              <a:gd name="connsiteX23" fmla="*/ 880341 w 5282045"/>
              <a:gd name="connsiteY23" fmla="*/ 828154 h 828154"/>
              <a:gd name="connsiteX24" fmla="*/ 880341 w 5282045"/>
              <a:gd name="connsiteY24" fmla="*/ 828154 h 828154"/>
              <a:gd name="connsiteX25" fmla="*/ 509185 w 5282045"/>
              <a:gd name="connsiteY25" fmla="*/ 828154 h 828154"/>
              <a:gd name="connsiteX26" fmla="*/ 138028 w 5282045"/>
              <a:gd name="connsiteY26" fmla="*/ 828154 h 828154"/>
              <a:gd name="connsiteX27" fmla="*/ 0 w 5282045"/>
              <a:gd name="connsiteY27" fmla="*/ 690126 h 828154"/>
              <a:gd name="connsiteX28" fmla="*/ 0 w 5282045"/>
              <a:gd name="connsiteY28" fmla="*/ 345064 h 828154"/>
              <a:gd name="connsiteX29" fmla="*/ 0 w 5282045"/>
              <a:gd name="connsiteY29" fmla="*/ 406185 h 828154"/>
              <a:gd name="connsiteX30" fmla="*/ 0 w 5282045"/>
              <a:gd name="connsiteY30" fmla="*/ 138026 h 828154"/>
              <a:gd name="connsiteX31" fmla="*/ 0 w 5282045"/>
              <a:gd name="connsiteY31" fmla="*/ 138028 h 82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282045" h="828154" fill="none" extrusionOk="0">
                <a:moveTo>
                  <a:pt x="0" y="138028"/>
                </a:moveTo>
                <a:cubicBezTo>
                  <a:pt x="12472" y="54340"/>
                  <a:pt x="61207" y="5245"/>
                  <a:pt x="138028" y="0"/>
                </a:cubicBezTo>
                <a:cubicBezTo>
                  <a:pt x="286351" y="13708"/>
                  <a:pt x="381865" y="2175"/>
                  <a:pt x="494338" y="0"/>
                </a:cubicBezTo>
                <a:cubicBezTo>
                  <a:pt x="606811" y="-2175"/>
                  <a:pt x="753951" y="-14513"/>
                  <a:pt x="880341" y="0"/>
                </a:cubicBezTo>
                <a:lnTo>
                  <a:pt x="880341" y="0"/>
                </a:lnTo>
                <a:cubicBezTo>
                  <a:pt x="1185989" y="24184"/>
                  <a:pt x="1214216" y="-2915"/>
                  <a:pt x="1514186" y="0"/>
                </a:cubicBezTo>
                <a:cubicBezTo>
                  <a:pt x="1814156" y="2915"/>
                  <a:pt x="1882169" y="-11378"/>
                  <a:pt x="2200852" y="0"/>
                </a:cubicBezTo>
                <a:cubicBezTo>
                  <a:pt x="2336459" y="29770"/>
                  <a:pt x="2685863" y="8504"/>
                  <a:pt x="2818917" y="0"/>
                </a:cubicBezTo>
                <a:cubicBezTo>
                  <a:pt x="2951971" y="-8504"/>
                  <a:pt x="3195161" y="-5137"/>
                  <a:pt x="3348686" y="0"/>
                </a:cubicBezTo>
                <a:cubicBezTo>
                  <a:pt x="3502211" y="5137"/>
                  <a:pt x="3713255" y="-11111"/>
                  <a:pt x="3996183" y="0"/>
                </a:cubicBezTo>
                <a:cubicBezTo>
                  <a:pt x="4279111" y="11111"/>
                  <a:pt x="4302147" y="-27574"/>
                  <a:pt x="4584816" y="0"/>
                </a:cubicBezTo>
                <a:cubicBezTo>
                  <a:pt x="4867485" y="27574"/>
                  <a:pt x="4933512" y="-15582"/>
                  <a:pt x="5144017" y="0"/>
                </a:cubicBezTo>
                <a:cubicBezTo>
                  <a:pt x="5218980" y="-1451"/>
                  <a:pt x="5284996" y="58604"/>
                  <a:pt x="5282045" y="138028"/>
                </a:cubicBezTo>
                <a:lnTo>
                  <a:pt x="5282045" y="138026"/>
                </a:lnTo>
                <a:lnTo>
                  <a:pt x="5282045" y="138026"/>
                </a:lnTo>
                <a:cubicBezTo>
                  <a:pt x="5275787" y="219847"/>
                  <a:pt x="5282739" y="298659"/>
                  <a:pt x="5282045" y="345064"/>
                </a:cubicBezTo>
                <a:cubicBezTo>
                  <a:pt x="5278747" y="441292"/>
                  <a:pt x="5265907" y="526121"/>
                  <a:pt x="5282045" y="690126"/>
                </a:cubicBezTo>
                <a:cubicBezTo>
                  <a:pt x="5285737" y="755444"/>
                  <a:pt x="5205442" y="829310"/>
                  <a:pt x="5144017" y="828154"/>
                </a:cubicBezTo>
                <a:cubicBezTo>
                  <a:pt x="4988339" y="846665"/>
                  <a:pt x="4707181" y="797170"/>
                  <a:pt x="4496521" y="828154"/>
                </a:cubicBezTo>
                <a:cubicBezTo>
                  <a:pt x="4285861" y="859138"/>
                  <a:pt x="4094065" y="836131"/>
                  <a:pt x="3878456" y="828154"/>
                </a:cubicBezTo>
                <a:cubicBezTo>
                  <a:pt x="3662848" y="820177"/>
                  <a:pt x="3457409" y="829260"/>
                  <a:pt x="3260391" y="828154"/>
                </a:cubicBezTo>
                <a:cubicBezTo>
                  <a:pt x="3063374" y="827048"/>
                  <a:pt x="2437124" y="813092"/>
                  <a:pt x="2200852" y="828154"/>
                </a:cubicBezTo>
                <a:cubicBezTo>
                  <a:pt x="1987001" y="837926"/>
                  <a:pt x="1850540" y="858585"/>
                  <a:pt x="1567007" y="828154"/>
                </a:cubicBezTo>
                <a:cubicBezTo>
                  <a:pt x="1283475" y="797723"/>
                  <a:pt x="1050528" y="814714"/>
                  <a:pt x="880341" y="828154"/>
                </a:cubicBezTo>
                <a:lnTo>
                  <a:pt x="880341" y="828154"/>
                </a:lnTo>
                <a:cubicBezTo>
                  <a:pt x="737845" y="825839"/>
                  <a:pt x="602546" y="809968"/>
                  <a:pt x="509185" y="828154"/>
                </a:cubicBezTo>
                <a:cubicBezTo>
                  <a:pt x="415824" y="846340"/>
                  <a:pt x="267411" y="839672"/>
                  <a:pt x="138028" y="828154"/>
                </a:cubicBezTo>
                <a:cubicBezTo>
                  <a:pt x="50494" y="827074"/>
                  <a:pt x="-14818" y="772848"/>
                  <a:pt x="0" y="690126"/>
                </a:cubicBezTo>
                <a:cubicBezTo>
                  <a:pt x="-12900" y="582239"/>
                  <a:pt x="-3224" y="451540"/>
                  <a:pt x="0" y="345064"/>
                </a:cubicBezTo>
                <a:cubicBezTo>
                  <a:pt x="957" y="364925"/>
                  <a:pt x="-1873" y="381742"/>
                  <a:pt x="0" y="406185"/>
                </a:cubicBezTo>
                <a:cubicBezTo>
                  <a:pt x="85" y="318035"/>
                  <a:pt x="9766" y="207482"/>
                  <a:pt x="0" y="138026"/>
                </a:cubicBezTo>
                <a:lnTo>
                  <a:pt x="0" y="138028"/>
                </a:lnTo>
                <a:close/>
              </a:path>
              <a:path w="5282045" h="828154" stroke="0" extrusionOk="0">
                <a:moveTo>
                  <a:pt x="0" y="138028"/>
                </a:moveTo>
                <a:cubicBezTo>
                  <a:pt x="-14085" y="53109"/>
                  <a:pt x="51313" y="3935"/>
                  <a:pt x="138028" y="0"/>
                </a:cubicBezTo>
                <a:cubicBezTo>
                  <a:pt x="327344" y="-8434"/>
                  <a:pt x="347398" y="4599"/>
                  <a:pt x="524031" y="0"/>
                </a:cubicBezTo>
                <a:cubicBezTo>
                  <a:pt x="700664" y="-4599"/>
                  <a:pt x="709167" y="-6885"/>
                  <a:pt x="880341" y="0"/>
                </a:cubicBezTo>
                <a:lnTo>
                  <a:pt x="880341" y="0"/>
                </a:lnTo>
                <a:cubicBezTo>
                  <a:pt x="1048271" y="26823"/>
                  <a:pt x="1254964" y="15971"/>
                  <a:pt x="1514186" y="0"/>
                </a:cubicBezTo>
                <a:cubicBezTo>
                  <a:pt x="1773408" y="-15971"/>
                  <a:pt x="2058750" y="-10967"/>
                  <a:pt x="2200852" y="0"/>
                </a:cubicBezTo>
                <a:cubicBezTo>
                  <a:pt x="2388099" y="3758"/>
                  <a:pt x="2537196" y="-26374"/>
                  <a:pt x="2730622" y="0"/>
                </a:cubicBezTo>
                <a:cubicBezTo>
                  <a:pt x="2924048" y="26374"/>
                  <a:pt x="3120349" y="-19778"/>
                  <a:pt x="3319255" y="0"/>
                </a:cubicBezTo>
                <a:cubicBezTo>
                  <a:pt x="3518161" y="19778"/>
                  <a:pt x="3678177" y="-13189"/>
                  <a:pt x="3849024" y="0"/>
                </a:cubicBezTo>
                <a:cubicBezTo>
                  <a:pt x="4019871" y="13189"/>
                  <a:pt x="4156652" y="16355"/>
                  <a:pt x="4378794" y="0"/>
                </a:cubicBezTo>
                <a:cubicBezTo>
                  <a:pt x="4600936" y="-16355"/>
                  <a:pt x="4978580" y="-22531"/>
                  <a:pt x="5144017" y="0"/>
                </a:cubicBezTo>
                <a:cubicBezTo>
                  <a:pt x="5221104" y="2660"/>
                  <a:pt x="5293814" y="50168"/>
                  <a:pt x="5282045" y="138028"/>
                </a:cubicBezTo>
                <a:lnTo>
                  <a:pt x="5282045" y="138026"/>
                </a:lnTo>
                <a:lnTo>
                  <a:pt x="5282045" y="138026"/>
                </a:lnTo>
                <a:cubicBezTo>
                  <a:pt x="5274359" y="234246"/>
                  <a:pt x="5286727" y="292471"/>
                  <a:pt x="5282045" y="345064"/>
                </a:cubicBezTo>
                <a:cubicBezTo>
                  <a:pt x="5270047" y="488437"/>
                  <a:pt x="5299067" y="553904"/>
                  <a:pt x="5282045" y="690126"/>
                </a:cubicBezTo>
                <a:cubicBezTo>
                  <a:pt x="5272426" y="757294"/>
                  <a:pt x="5214866" y="820109"/>
                  <a:pt x="5144017" y="828154"/>
                </a:cubicBezTo>
                <a:cubicBezTo>
                  <a:pt x="4900262" y="855134"/>
                  <a:pt x="4671591" y="831697"/>
                  <a:pt x="4525952" y="828154"/>
                </a:cubicBezTo>
                <a:cubicBezTo>
                  <a:pt x="4380313" y="824611"/>
                  <a:pt x="4180801" y="852780"/>
                  <a:pt x="4025614" y="828154"/>
                </a:cubicBezTo>
                <a:cubicBezTo>
                  <a:pt x="3870427" y="803528"/>
                  <a:pt x="3733543" y="826489"/>
                  <a:pt x="3495845" y="828154"/>
                </a:cubicBezTo>
                <a:cubicBezTo>
                  <a:pt x="3258147" y="829819"/>
                  <a:pt x="3023783" y="843749"/>
                  <a:pt x="2848348" y="828154"/>
                </a:cubicBezTo>
                <a:cubicBezTo>
                  <a:pt x="2672913" y="812559"/>
                  <a:pt x="2376486" y="809201"/>
                  <a:pt x="2200852" y="828154"/>
                </a:cubicBezTo>
                <a:cubicBezTo>
                  <a:pt x="1960844" y="856852"/>
                  <a:pt x="1868973" y="856461"/>
                  <a:pt x="1567007" y="828154"/>
                </a:cubicBezTo>
                <a:cubicBezTo>
                  <a:pt x="1265041" y="799847"/>
                  <a:pt x="1064631" y="824992"/>
                  <a:pt x="880341" y="828154"/>
                </a:cubicBezTo>
                <a:lnTo>
                  <a:pt x="880341" y="828154"/>
                </a:lnTo>
                <a:cubicBezTo>
                  <a:pt x="721569" y="816050"/>
                  <a:pt x="623559" y="812857"/>
                  <a:pt x="531454" y="828154"/>
                </a:cubicBezTo>
                <a:cubicBezTo>
                  <a:pt x="439349" y="843451"/>
                  <a:pt x="326965" y="828248"/>
                  <a:pt x="138028" y="828154"/>
                </a:cubicBezTo>
                <a:cubicBezTo>
                  <a:pt x="69847" y="830676"/>
                  <a:pt x="-85" y="764597"/>
                  <a:pt x="0" y="690126"/>
                </a:cubicBezTo>
                <a:cubicBezTo>
                  <a:pt x="870" y="577356"/>
                  <a:pt x="6811" y="456903"/>
                  <a:pt x="0" y="345064"/>
                </a:cubicBezTo>
                <a:cubicBezTo>
                  <a:pt x="1988" y="360764"/>
                  <a:pt x="-2969" y="390241"/>
                  <a:pt x="0" y="406185"/>
                </a:cubicBezTo>
                <a:cubicBezTo>
                  <a:pt x="-12573" y="285184"/>
                  <a:pt x="-5825" y="209511"/>
                  <a:pt x="0" y="138026"/>
                </a:cubicBezTo>
                <a:lnTo>
                  <a:pt x="0" y="138028"/>
                </a:ln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2201"/>
                      <a:gd name="adj2" fmla="val -953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 Two additional hits with blastn</a:t>
            </a:r>
          </a:p>
        </p:txBody>
      </p:sp>
      <p:sp>
        <p:nvSpPr>
          <p:cNvPr id="3" name="Double Bracket 2">
            <a:extLst>
              <a:ext uri="{FF2B5EF4-FFF2-40B4-BE49-F238E27FC236}">
                <a16:creationId xmlns:a16="http://schemas.microsoft.com/office/drawing/2014/main" id="{1DA0B75A-5074-DF9E-849B-DD8D525D9A75}"/>
              </a:ext>
            </a:extLst>
          </p:cNvPr>
          <p:cNvSpPr/>
          <p:nvPr/>
        </p:nvSpPr>
        <p:spPr>
          <a:xfrm>
            <a:off x="360215" y="5015344"/>
            <a:ext cx="11430000" cy="720439"/>
          </a:xfrm>
          <a:prstGeom prst="bracketPair">
            <a:avLst>
              <a:gd name="adj" fmla="val 28205"/>
            </a:avLst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2B2CE6-2217-1C71-CA79-908D82E7E73F}"/>
              </a:ext>
            </a:extLst>
          </p:cNvPr>
          <p:cNvSpPr txBox="1"/>
          <p:nvPr/>
        </p:nvSpPr>
        <p:spPr>
          <a:xfrm>
            <a:off x="9163298" y="2060828"/>
            <a:ext cx="2626917" cy="461665"/>
          </a:xfrm>
          <a:custGeom>
            <a:avLst/>
            <a:gdLst>
              <a:gd name="connsiteX0" fmla="*/ 0 w 2626917"/>
              <a:gd name="connsiteY0" fmla="*/ 0 h 461665"/>
              <a:gd name="connsiteX1" fmla="*/ 499114 w 2626917"/>
              <a:gd name="connsiteY1" fmla="*/ 0 h 461665"/>
              <a:gd name="connsiteX2" fmla="*/ 1024498 w 2626917"/>
              <a:gd name="connsiteY2" fmla="*/ 0 h 461665"/>
              <a:gd name="connsiteX3" fmla="*/ 1576150 w 2626917"/>
              <a:gd name="connsiteY3" fmla="*/ 0 h 461665"/>
              <a:gd name="connsiteX4" fmla="*/ 2127803 w 2626917"/>
              <a:gd name="connsiteY4" fmla="*/ 0 h 461665"/>
              <a:gd name="connsiteX5" fmla="*/ 2626917 w 2626917"/>
              <a:gd name="connsiteY5" fmla="*/ 0 h 461665"/>
              <a:gd name="connsiteX6" fmla="*/ 2626917 w 2626917"/>
              <a:gd name="connsiteY6" fmla="*/ 461665 h 461665"/>
              <a:gd name="connsiteX7" fmla="*/ 2048995 w 2626917"/>
              <a:gd name="connsiteY7" fmla="*/ 461665 h 461665"/>
              <a:gd name="connsiteX8" fmla="*/ 1471074 w 2626917"/>
              <a:gd name="connsiteY8" fmla="*/ 461665 h 461665"/>
              <a:gd name="connsiteX9" fmla="*/ 945690 w 2626917"/>
              <a:gd name="connsiteY9" fmla="*/ 461665 h 461665"/>
              <a:gd name="connsiteX10" fmla="*/ 0 w 2626917"/>
              <a:gd name="connsiteY10" fmla="*/ 461665 h 461665"/>
              <a:gd name="connsiteX11" fmla="*/ 0 w 2626917"/>
              <a:gd name="connsiteY11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26917" h="461665" fill="none" extrusionOk="0">
                <a:moveTo>
                  <a:pt x="0" y="0"/>
                </a:moveTo>
                <a:cubicBezTo>
                  <a:pt x="150646" y="-9688"/>
                  <a:pt x="258984" y="39025"/>
                  <a:pt x="499114" y="0"/>
                </a:cubicBezTo>
                <a:cubicBezTo>
                  <a:pt x="739244" y="-39025"/>
                  <a:pt x="870694" y="49739"/>
                  <a:pt x="1024498" y="0"/>
                </a:cubicBezTo>
                <a:cubicBezTo>
                  <a:pt x="1178302" y="-49739"/>
                  <a:pt x="1392646" y="22948"/>
                  <a:pt x="1576150" y="0"/>
                </a:cubicBezTo>
                <a:cubicBezTo>
                  <a:pt x="1759654" y="-22948"/>
                  <a:pt x="1879944" y="21444"/>
                  <a:pt x="2127803" y="0"/>
                </a:cubicBezTo>
                <a:cubicBezTo>
                  <a:pt x="2375662" y="-21444"/>
                  <a:pt x="2523322" y="47770"/>
                  <a:pt x="2626917" y="0"/>
                </a:cubicBezTo>
                <a:cubicBezTo>
                  <a:pt x="2654831" y="96958"/>
                  <a:pt x="2590152" y="337943"/>
                  <a:pt x="2626917" y="461665"/>
                </a:cubicBezTo>
                <a:cubicBezTo>
                  <a:pt x="2463837" y="478226"/>
                  <a:pt x="2255772" y="397566"/>
                  <a:pt x="2048995" y="461665"/>
                </a:cubicBezTo>
                <a:cubicBezTo>
                  <a:pt x="1842218" y="525764"/>
                  <a:pt x="1678564" y="399780"/>
                  <a:pt x="1471074" y="461665"/>
                </a:cubicBezTo>
                <a:cubicBezTo>
                  <a:pt x="1263584" y="523550"/>
                  <a:pt x="1082839" y="442542"/>
                  <a:pt x="945690" y="461665"/>
                </a:cubicBezTo>
                <a:cubicBezTo>
                  <a:pt x="808541" y="480788"/>
                  <a:pt x="312473" y="360330"/>
                  <a:pt x="0" y="461665"/>
                </a:cubicBezTo>
                <a:cubicBezTo>
                  <a:pt x="-34514" y="234006"/>
                  <a:pt x="45347" y="206993"/>
                  <a:pt x="0" y="0"/>
                </a:cubicBezTo>
                <a:close/>
              </a:path>
              <a:path w="2626917" h="461665" stroke="0" extrusionOk="0">
                <a:moveTo>
                  <a:pt x="0" y="0"/>
                </a:moveTo>
                <a:cubicBezTo>
                  <a:pt x="105046" y="-25560"/>
                  <a:pt x="257527" y="47511"/>
                  <a:pt x="499114" y="0"/>
                </a:cubicBezTo>
                <a:cubicBezTo>
                  <a:pt x="740701" y="-47511"/>
                  <a:pt x="817889" y="34250"/>
                  <a:pt x="945690" y="0"/>
                </a:cubicBezTo>
                <a:cubicBezTo>
                  <a:pt x="1073491" y="-34250"/>
                  <a:pt x="1372598" y="38541"/>
                  <a:pt x="1523612" y="0"/>
                </a:cubicBezTo>
                <a:cubicBezTo>
                  <a:pt x="1674626" y="-38541"/>
                  <a:pt x="1795072" y="28738"/>
                  <a:pt x="2022726" y="0"/>
                </a:cubicBezTo>
                <a:cubicBezTo>
                  <a:pt x="2250380" y="-28738"/>
                  <a:pt x="2493079" y="17758"/>
                  <a:pt x="2626917" y="0"/>
                </a:cubicBezTo>
                <a:cubicBezTo>
                  <a:pt x="2674157" y="216469"/>
                  <a:pt x="2583219" y="274171"/>
                  <a:pt x="2626917" y="461665"/>
                </a:cubicBezTo>
                <a:cubicBezTo>
                  <a:pt x="2421127" y="506366"/>
                  <a:pt x="2283347" y="413460"/>
                  <a:pt x="2101534" y="461665"/>
                </a:cubicBezTo>
                <a:cubicBezTo>
                  <a:pt x="1919721" y="509870"/>
                  <a:pt x="1691205" y="443339"/>
                  <a:pt x="1523612" y="461665"/>
                </a:cubicBezTo>
                <a:cubicBezTo>
                  <a:pt x="1356019" y="479991"/>
                  <a:pt x="1186918" y="448636"/>
                  <a:pt x="1077036" y="461665"/>
                </a:cubicBezTo>
                <a:cubicBezTo>
                  <a:pt x="967154" y="474694"/>
                  <a:pt x="691447" y="405960"/>
                  <a:pt x="551653" y="461665"/>
                </a:cubicBezTo>
                <a:cubicBezTo>
                  <a:pt x="411859" y="517370"/>
                  <a:pt x="111817" y="452759"/>
                  <a:pt x="0" y="461665"/>
                </a:cubicBezTo>
                <a:cubicBezTo>
                  <a:pt x="-47736" y="282824"/>
                  <a:pt x="14639" y="135594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400"/>
              <a:t>RID: KVAAC90V013</a:t>
            </a:r>
          </a:p>
        </p:txBody>
      </p:sp>
    </p:spTree>
    <p:extLst>
      <p:ext uri="{BB962C8B-B14F-4D97-AF65-F5344CB8AC3E}">
        <p14:creationId xmlns:p14="http://schemas.microsoft.com/office/powerpoint/2010/main" val="13491898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46609"/>
            <a:ext cx="10515600" cy="541029"/>
          </a:xfrm>
        </p:spPr>
        <p:txBody>
          <a:bodyPr>
            <a:normAutofit/>
          </a:bodyPr>
          <a:lstStyle/>
          <a:p>
            <a:r>
              <a:rPr lang="en-US" sz="3200"/>
              <a:t>Exercise #3 - “Why Did I Get No Hits?”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40E539-BEE9-6949-AE68-A468234558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99" y="1245293"/>
            <a:ext cx="11353801" cy="10611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B1DA74-AF47-A340-B479-C469EBF4A8BD}"/>
              </a:ext>
            </a:extLst>
          </p:cNvPr>
          <p:cNvSpPr/>
          <p:nvPr/>
        </p:nvSpPr>
        <p:spPr>
          <a:xfrm>
            <a:off x="697400" y="6288059"/>
            <a:ext cx="2726284" cy="556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190623-D96B-8494-0121-A5764AE16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570" y="2650790"/>
            <a:ext cx="4852858" cy="38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0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3D22C68-9300-82C5-A720-3077F774978E}"/>
              </a:ext>
            </a:extLst>
          </p:cNvPr>
          <p:cNvSpPr/>
          <p:nvPr/>
        </p:nvSpPr>
        <p:spPr>
          <a:xfrm>
            <a:off x="697400" y="6288059"/>
            <a:ext cx="2726284" cy="556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C0366F-78DD-4541-B798-07ECFEBB7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604" y="715108"/>
            <a:ext cx="7508789" cy="61632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3402"/>
            <a:ext cx="10515600" cy="681706"/>
          </a:xfrm>
        </p:spPr>
        <p:txBody>
          <a:bodyPr>
            <a:normAutofit/>
          </a:bodyPr>
          <a:lstStyle/>
          <a:p>
            <a:r>
              <a:rPr lang="en-US" sz="3200"/>
              <a:t>Exercise #3 - “Why Did I Get No Hits?” - </a:t>
            </a:r>
            <a:r>
              <a:rPr lang="en-US" sz="3200" i="1"/>
              <a:t>SetUp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47657F9E-CD23-0448-9815-B50371E5FA9D}"/>
              </a:ext>
            </a:extLst>
          </p:cNvPr>
          <p:cNvSpPr/>
          <p:nvPr/>
        </p:nvSpPr>
        <p:spPr>
          <a:xfrm>
            <a:off x="8423189" y="3731235"/>
            <a:ext cx="2854408" cy="1128065"/>
          </a:xfrm>
          <a:custGeom>
            <a:avLst/>
            <a:gdLst>
              <a:gd name="connsiteX0" fmla="*/ 0 w 2854408"/>
              <a:gd name="connsiteY0" fmla="*/ 188015 h 1128065"/>
              <a:gd name="connsiteX1" fmla="*/ 188015 w 2854408"/>
              <a:gd name="connsiteY1" fmla="*/ 0 h 1128065"/>
              <a:gd name="connsiteX2" fmla="*/ 475735 w 2854408"/>
              <a:gd name="connsiteY2" fmla="*/ 0 h 1128065"/>
              <a:gd name="connsiteX3" fmla="*/ 475735 w 2854408"/>
              <a:gd name="connsiteY3" fmla="*/ 0 h 1128065"/>
              <a:gd name="connsiteX4" fmla="*/ 818264 w 2854408"/>
              <a:gd name="connsiteY4" fmla="*/ 0 h 1128065"/>
              <a:gd name="connsiteX5" fmla="*/ 1189337 w 2854408"/>
              <a:gd name="connsiteY5" fmla="*/ 0 h 1128065"/>
              <a:gd name="connsiteX6" fmla="*/ 1711230 w 2854408"/>
              <a:gd name="connsiteY6" fmla="*/ 0 h 1128065"/>
              <a:gd name="connsiteX7" fmla="*/ 2174041 w 2854408"/>
              <a:gd name="connsiteY7" fmla="*/ 0 h 1128065"/>
              <a:gd name="connsiteX8" fmla="*/ 2666393 w 2854408"/>
              <a:gd name="connsiteY8" fmla="*/ 0 h 1128065"/>
              <a:gd name="connsiteX9" fmla="*/ 2854408 w 2854408"/>
              <a:gd name="connsiteY9" fmla="*/ 188015 h 1128065"/>
              <a:gd name="connsiteX10" fmla="*/ 2854408 w 2854408"/>
              <a:gd name="connsiteY10" fmla="*/ 188011 h 1128065"/>
              <a:gd name="connsiteX11" fmla="*/ 2854408 w 2854408"/>
              <a:gd name="connsiteY11" fmla="*/ 188011 h 1128065"/>
              <a:gd name="connsiteX12" fmla="*/ 2854408 w 2854408"/>
              <a:gd name="connsiteY12" fmla="*/ 470027 h 1128065"/>
              <a:gd name="connsiteX13" fmla="*/ 2854408 w 2854408"/>
              <a:gd name="connsiteY13" fmla="*/ 940050 h 1128065"/>
              <a:gd name="connsiteX14" fmla="*/ 2666393 w 2854408"/>
              <a:gd name="connsiteY14" fmla="*/ 1128065 h 1128065"/>
              <a:gd name="connsiteX15" fmla="*/ 2144500 w 2854408"/>
              <a:gd name="connsiteY15" fmla="*/ 1128065 h 1128065"/>
              <a:gd name="connsiteX16" fmla="*/ 1652148 w 2854408"/>
              <a:gd name="connsiteY16" fmla="*/ 1128065 h 1128065"/>
              <a:gd name="connsiteX17" fmla="*/ 1189337 w 2854408"/>
              <a:gd name="connsiteY17" fmla="*/ 1128065 h 1128065"/>
              <a:gd name="connsiteX18" fmla="*/ 839672 w 2854408"/>
              <a:gd name="connsiteY18" fmla="*/ 1128065 h 1128065"/>
              <a:gd name="connsiteX19" fmla="*/ 475735 w 2854408"/>
              <a:gd name="connsiteY19" fmla="*/ 1128065 h 1128065"/>
              <a:gd name="connsiteX20" fmla="*/ 475735 w 2854408"/>
              <a:gd name="connsiteY20" fmla="*/ 1128065 h 1128065"/>
              <a:gd name="connsiteX21" fmla="*/ 188015 w 2854408"/>
              <a:gd name="connsiteY21" fmla="*/ 1128065 h 1128065"/>
              <a:gd name="connsiteX22" fmla="*/ 0 w 2854408"/>
              <a:gd name="connsiteY22" fmla="*/ 940050 h 1128065"/>
              <a:gd name="connsiteX23" fmla="*/ 0 w 2854408"/>
              <a:gd name="connsiteY23" fmla="*/ 470027 h 1128065"/>
              <a:gd name="connsiteX24" fmla="*/ -360601 w 2854408"/>
              <a:gd name="connsiteY24" fmla="*/ 418806 h 1128065"/>
              <a:gd name="connsiteX25" fmla="*/ -751252 w 2854408"/>
              <a:gd name="connsiteY25" fmla="*/ 363316 h 1128065"/>
              <a:gd name="connsiteX26" fmla="*/ -375626 w 2854408"/>
              <a:gd name="connsiteY26" fmla="*/ 275664 h 1128065"/>
              <a:gd name="connsiteX27" fmla="*/ 0 w 2854408"/>
              <a:gd name="connsiteY27" fmla="*/ 188011 h 1128065"/>
              <a:gd name="connsiteX28" fmla="*/ 0 w 2854408"/>
              <a:gd name="connsiteY28" fmla="*/ 188015 h 1128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854408" h="1128065" fill="none" extrusionOk="0">
                <a:moveTo>
                  <a:pt x="0" y="188015"/>
                </a:moveTo>
                <a:cubicBezTo>
                  <a:pt x="18577" y="99481"/>
                  <a:pt x="66983" y="-5889"/>
                  <a:pt x="188015" y="0"/>
                </a:cubicBezTo>
                <a:cubicBezTo>
                  <a:pt x="285285" y="-6908"/>
                  <a:pt x="405350" y="-4506"/>
                  <a:pt x="475735" y="0"/>
                </a:cubicBezTo>
                <a:lnTo>
                  <a:pt x="475735" y="0"/>
                </a:lnTo>
                <a:cubicBezTo>
                  <a:pt x="629450" y="14704"/>
                  <a:pt x="693487" y="-3943"/>
                  <a:pt x="818264" y="0"/>
                </a:cubicBezTo>
                <a:cubicBezTo>
                  <a:pt x="943041" y="3943"/>
                  <a:pt x="1093363" y="2091"/>
                  <a:pt x="1189337" y="0"/>
                </a:cubicBezTo>
                <a:cubicBezTo>
                  <a:pt x="1294067" y="13771"/>
                  <a:pt x="1481595" y="3231"/>
                  <a:pt x="1711230" y="0"/>
                </a:cubicBezTo>
                <a:cubicBezTo>
                  <a:pt x="1940865" y="-3231"/>
                  <a:pt x="1946385" y="-4026"/>
                  <a:pt x="2174041" y="0"/>
                </a:cubicBezTo>
                <a:cubicBezTo>
                  <a:pt x="2401697" y="4026"/>
                  <a:pt x="2457085" y="-6603"/>
                  <a:pt x="2666393" y="0"/>
                </a:cubicBezTo>
                <a:cubicBezTo>
                  <a:pt x="2795449" y="5001"/>
                  <a:pt x="2842528" y="91847"/>
                  <a:pt x="2854408" y="188015"/>
                </a:cubicBezTo>
                <a:lnTo>
                  <a:pt x="2854408" y="188011"/>
                </a:lnTo>
                <a:lnTo>
                  <a:pt x="2854408" y="188011"/>
                </a:lnTo>
                <a:cubicBezTo>
                  <a:pt x="2845338" y="284593"/>
                  <a:pt x="2845563" y="378355"/>
                  <a:pt x="2854408" y="470027"/>
                </a:cubicBezTo>
                <a:cubicBezTo>
                  <a:pt x="2861799" y="642714"/>
                  <a:pt x="2869796" y="729267"/>
                  <a:pt x="2854408" y="940050"/>
                </a:cubicBezTo>
                <a:cubicBezTo>
                  <a:pt x="2859419" y="1046219"/>
                  <a:pt x="2785514" y="1143003"/>
                  <a:pt x="2666393" y="1128065"/>
                </a:cubicBezTo>
                <a:cubicBezTo>
                  <a:pt x="2456163" y="1137881"/>
                  <a:pt x="2293442" y="1132637"/>
                  <a:pt x="2144500" y="1128065"/>
                </a:cubicBezTo>
                <a:cubicBezTo>
                  <a:pt x="1995558" y="1123493"/>
                  <a:pt x="1807358" y="1134704"/>
                  <a:pt x="1652148" y="1128065"/>
                </a:cubicBezTo>
                <a:cubicBezTo>
                  <a:pt x="1496938" y="1121426"/>
                  <a:pt x="1376115" y="1123147"/>
                  <a:pt x="1189337" y="1128065"/>
                </a:cubicBezTo>
                <a:cubicBezTo>
                  <a:pt x="1110336" y="1145387"/>
                  <a:pt x="943033" y="1138920"/>
                  <a:pt x="839672" y="1128065"/>
                </a:cubicBezTo>
                <a:cubicBezTo>
                  <a:pt x="736311" y="1117210"/>
                  <a:pt x="556493" y="1137399"/>
                  <a:pt x="475735" y="1128065"/>
                </a:cubicBezTo>
                <a:lnTo>
                  <a:pt x="475735" y="1128065"/>
                </a:lnTo>
                <a:cubicBezTo>
                  <a:pt x="408150" y="1132990"/>
                  <a:pt x="289213" y="1123140"/>
                  <a:pt x="188015" y="1128065"/>
                </a:cubicBezTo>
                <a:cubicBezTo>
                  <a:pt x="86798" y="1118858"/>
                  <a:pt x="-7588" y="1030400"/>
                  <a:pt x="0" y="940050"/>
                </a:cubicBezTo>
                <a:cubicBezTo>
                  <a:pt x="12148" y="808870"/>
                  <a:pt x="-8177" y="589729"/>
                  <a:pt x="0" y="470027"/>
                </a:cubicBezTo>
                <a:cubicBezTo>
                  <a:pt x="-77088" y="462151"/>
                  <a:pt x="-261013" y="441902"/>
                  <a:pt x="-360601" y="418806"/>
                </a:cubicBezTo>
                <a:cubicBezTo>
                  <a:pt x="-460189" y="395710"/>
                  <a:pt x="-561872" y="376189"/>
                  <a:pt x="-751252" y="363316"/>
                </a:cubicBezTo>
                <a:cubicBezTo>
                  <a:pt x="-634157" y="354153"/>
                  <a:pt x="-549408" y="323862"/>
                  <a:pt x="-375626" y="275664"/>
                </a:cubicBezTo>
                <a:cubicBezTo>
                  <a:pt x="-201844" y="227465"/>
                  <a:pt x="-170723" y="234192"/>
                  <a:pt x="0" y="188011"/>
                </a:cubicBezTo>
                <a:lnTo>
                  <a:pt x="0" y="188015"/>
                </a:lnTo>
                <a:close/>
              </a:path>
              <a:path w="2854408" h="1128065" stroke="0" extrusionOk="0">
                <a:moveTo>
                  <a:pt x="0" y="188015"/>
                </a:moveTo>
                <a:cubicBezTo>
                  <a:pt x="-2816" y="82440"/>
                  <a:pt x="78859" y="1996"/>
                  <a:pt x="188015" y="0"/>
                </a:cubicBezTo>
                <a:cubicBezTo>
                  <a:pt x="249069" y="-7071"/>
                  <a:pt x="362485" y="6183"/>
                  <a:pt x="475735" y="0"/>
                </a:cubicBezTo>
                <a:lnTo>
                  <a:pt x="475735" y="0"/>
                </a:lnTo>
                <a:cubicBezTo>
                  <a:pt x="611208" y="14203"/>
                  <a:pt x="665326" y="7547"/>
                  <a:pt x="825400" y="0"/>
                </a:cubicBezTo>
                <a:cubicBezTo>
                  <a:pt x="985475" y="-7547"/>
                  <a:pt x="1095525" y="9562"/>
                  <a:pt x="1189337" y="0"/>
                </a:cubicBezTo>
                <a:cubicBezTo>
                  <a:pt x="1327844" y="22502"/>
                  <a:pt x="1574451" y="-108"/>
                  <a:pt x="1711230" y="0"/>
                </a:cubicBezTo>
                <a:cubicBezTo>
                  <a:pt x="1848009" y="108"/>
                  <a:pt x="2091205" y="-21042"/>
                  <a:pt x="2203582" y="0"/>
                </a:cubicBezTo>
                <a:cubicBezTo>
                  <a:pt x="2315959" y="21042"/>
                  <a:pt x="2524601" y="-17863"/>
                  <a:pt x="2666393" y="0"/>
                </a:cubicBezTo>
                <a:cubicBezTo>
                  <a:pt x="2789630" y="10861"/>
                  <a:pt x="2870603" y="88071"/>
                  <a:pt x="2854408" y="188015"/>
                </a:cubicBezTo>
                <a:lnTo>
                  <a:pt x="2854408" y="188011"/>
                </a:lnTo>
                <a:lnTo>
                  <a:pt x="2854408" y="188011"/>
                </a:lnTo>
                <a:cubicBezTo>
                  <a:pt x="2857112" y="318552"/>
                  <a:pt x="2845221" y="359002"/>
                  <a:pt x="2854408" y="470027"/>
                </a:cubicBezTo>
                <a:cubicBezTo>
                  <a:pt x="2838634" y="703053"/>
                  <a:pt x="2863344" y="727993"/>
                  <a:pt x="2854408" y="940050"/>
                </a:cubicBezTo>
                <a:cubicBezTo>
                  <a:pt x="2866609" y="1058833"/>
                  <a:pt x="2782148" y="1117631"/>
                  <a:pt x="2666393" y="1128065"/>
                </a:cubicBezTo>
                <a:cubicBezTo>
                  <a:pt x="2532207" y="1120275"/>
                  <a:pt x="2411551" y="1118936"/>
                  <a:pt x="2174041" y="1128065"/>
                </a:cubicBezTo>
                <a:cubicBezTo>
                  <a:pt x="1936531" y="1137194"/>
                  <a:pt x="1852353" y="1143787"/>
                  <a:pt x="1681689" y="1128065"/>
                </a:cubicBezTo>
                <a:cubicBezTo>
                  <a:pt x="1511025" y="1112343"/>
                  <a:pt x="1333255" y="1129038"/>
                  <a:pt x="1189337" y="1128065"/>
                </a:cubicBezTo>
                <a:cubicBezTo>
                  <a:pt x="1113477" y="1134355"/>
                  <a:pt x="991823" y="1111892"/>
                  <a:pt x="832536" y="1128065"/>
                </a:cubicBezTo>
                <a:cubicBezTo>
                  <a:pt x="673249" y="1144238"/>
                  <a:pt x="587346" y="1116966"/>
                  <a:pt x="475735" y="1128065"/>
                </a:cubicBezTo>
                <a:lnTo>
                  <a:pt x="475735" y="1128065"/>
                </a:lnTo>
                <a:cubicBezTo>
                  <a:pt x="382151" y="1125489"/>
                  <a:pt x="317495" y="1142300"/>
                  <a:pt x="188015" y="1128065"/>
                </a:cubicBezTo>
                <a:cubicBezTo>
                  <a:pt x="58457" y="1129436"/>
                  <a:pt x="5248" y="1054279"/>
                  <a:pt x="0" y="940050"/>
                </a:cubicBezTo>
                <a:cubicBezTo>
                  <a:pt x="12104" y="743074"/>
                  <a:pt x="7118" y="565248"/>
                  <a:pt x="0" y="470027"/>
                </a:cubicBezTo>
                <a:cubicBezTo>
                  <a:pt x="-87923" y="475851"/>
                  <a:pt x="-281183" y="415958"/>
                  <a:pt x="-375626" y="416672"/>
                </a:cubicBezTo>
                <a:cubicBezTo>
                  <a:pt x="-470069" y="417386"/>
                  <a:pt x="-582197" y="372985"/>
                  <a:pt x="-751252" y="363316"/>
                </a:cubicBezTo>
                <a:cubicBezTo>
                  <a:pt x="-635153" y="326640"/>
                  <a:pt x="-547842" y="325318"/>
                  <a:pt x="-390651" y="279170"/>
                </a:cubicBezTo>
                <a:cubicBezTo>
                  <a:pt x="-233460" y="233022"/>
                  <a:pt x="-144004" y="215064"/>
                  <a:pt x="0" y="188011"/>
                </a:cubicBezTo>
                <a:lnTo>
                  <a:pt x="0" y="188015"/>
                </a:ln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76319"/>
                      <a:gd name="adj2" fmla="val -17793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nt,</a:t>
            </a:r>
          </a:p>
          <a:p>
            <a:r>
              <a:rPr lang="en-US" sz="2400" dirty="0">
                <a:solidFill>
                  <a:schemeClr val="tx1"/>
                </a:solidFill>
              </a:rPr>
              <a:t>Taxonomy limit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06E82209-5479-0D40-BC2F-86814F6293DA}"/>
              </a:ext>
            </a:extLst>
          </p:cNvPr>
          <p:cNvSpPr/>
          <p:nvPr/>
        </p:nvSpPr>
        <p:spPr>
          <a:xfrm>
            <a:off x="7567076" y="1676401"/>
            <a:ext cx="3522955" cy="1617784"/>
          </a:xfrm>
          <a:custGeom>
            <a:avLst/>
            <a:gdLst>
              <a:gd name="connsiteX0" fmla="*/ 0 w 3522955"/>
              <a:gd name="connsiteY0" fmla="*/ 269636 h 1617784"/>
              <a:gd name="connsiteX1" fmla="*/ 269636 w 3522955"/>
              <a:gd name="connsiteY1" fmla="*/ 0 h 1617784"/>
              <a:gd name="connsiteX2" fmla="*/ 587159 w 3522955"/>
              <a:gd name="connsiteY2" fmla="*/ 0 h 1617784"/>
              <a:gd name="connsiteX3" fmla="*/ 587159 w 3522955"/>
              <a:gd name="connsiteY3" fmla="*/ 0 h 1617784"/>
              <a:gd name="connsiteX4" fmla="*/ 1045143 w 3522955"/>
              <a:gd name="connsiteY4" fmla="*/ 0 h 1617784"/>
              <a:gd name="connsiteX5" fmla="*/ 1467898 w 3522955"/>
              <a:gd name="connsiteY5" fmla="*/ 0 h 1617784"/>
              <a:gd name="connsiteX6" fmla="*/ 2080893 w 3522955"/>
              <a:gd name="connsiteY6" fmla="*/ 0 h 1617784"/>
              <a:gd name="connsiteX7" fmla="*/ 2640324 w 3522955"/>
              <a:gd name="connsiteY7" fmla="*/ 0 h 1617784"/>
              <a:gd name="connsiteX8" fmla="*/ 3253319 w 3522955"/>
              <a:gd name="connsiteY8" fmla="*/ 0 h 1617784"/>
              <a:gd name="connsiteX9" fmla="*/ 3522955 w 3522955"/>
              <a:gd name="connsiteY9" fmla="*/ 269636 h 1617784"/>
              <a:gd name="connsiteX10" fmla="*/ 3522955 w 3522955"/>
              <a:gd name="connsiteY10" fmla="*/ 269631 h 1617784"/>
              <a:gd name="connsiteX11" fmla="*/ 3522955 w 3522955"/>
              <a:gd name="connsiteY11" fmla="*/ 269631 h 1617784"/>
              <a:gd name="connsiteX12" fmla="*/ 3522955 w 3522955"/>
              <a:gd name="connsiteY12" fmla="*/ 674077 h 1617784"/>
              <a:gd name="connsiteX13" fmla="*/ 3522955 w 3522955"/>
              <a:gd name="connsiteY13" fmla="*/ 1348148 h 1617784"/>
              <a:gd name="connsiteX14" fmla="*/ 3253319 w 3522955"/>
              <a:gd name="connsiteY14" fmla="*/ 1617784 h 1617784"/>
              <a:gd name="connsiteX15" fmla="*/ 2676033 w 3522955"/>
              <a:gd name="connsiteY15" fmla="*/ 1617784 h 1617784"/>
              <a:gd name="connsiteX16" fmla="*/ 2098747 w 3522955"/>
              <a:gd name="connsiteY16" fmla="*/ 1617784 h 1617784"/>
              <a:gd name="connsiteX17" fmla="*/ 1467898 w 3522955"/>
              <a:gd name="connsiteY17" fmla="*/ 1617784 h 1617784"/>
              <a:gd name="connsiteX18" fmla="*/ 1027529 w 3522955"/>
              <a:gd name="connsiteY18" fmla="*/ 1617784 h 1617784"/>
              <a:gd name="connsiteX19" fmla="*/ 587159 w 3522955"/>
              <a:gd name="connsiteY19" fmla="*/ 1617784 h 1617784"/>
              <a:gd name="connsiteX20" fmla="*/ 587159 w 3522955"/>
              <a:gd name="connsiteY20" fmla="*/ 1617784 h 1617784"/>
              <a:gd name="connsiteX21" fmla="*/ 269636 w 3522955"/>
              <a:gd name="connsiteY21" fmla="*/ 1617784 h 1617784"/>
              <a:gd name="connsiteX22" fmla="*/ 0 w 3522955"/>
              <a:gd name="connsiteY22" fmla="*/ 1348148 h 1617784"/>
              <a:gd name="connsiteX23" fmla="*/ 0 w 3522955"/>
              <a:gd name="connsiteY23" fmla="*/ 674077 h 1617784"/>
              <a:gd name="connsiteX24" fmla="*/ -486250 w 3522955"/>
              <a:gd name="connsiteY24" fmla="*/ 644040 h 1617784"/>
              <a:gd name="connsiteX25" fmla="*/ -915850 w 3522955"/>
              <a:gd name="connsiteY25" fmla="*/ 617503 h 1617784"/>
              <a:gd name="connsiteX26" fmla="*/ -1416263 w 3522955"/>
              <a:gd name="connsiteY26" fmla="*/ 586592 h 1617784"/>
              <a:gd name="connsiteX27" fmla="*/ -958338 w 3522955"/>
              <a:gd name="connsiteY27" fmla="*/ 484108 h 1617784"/>
              <a:gd name="connsiteX28" fmla="*/ -486250 w 3522955"/>
              <a:gd name="connsiteY28" fmla="*/ 378454 h 1617784"/>
              <a:gd name="connsiteX29" fmla="*/ 0 w 3522955"/>
              <a:gd name="connsiteY29" fmla="*/ 269631 h 1617784"/>
              <a:gd name="connsiteX30" fmla="*/ 0 w 3522955"/>
              <a:gd name="connsiteY30" fmla="*/ 269636 h 1617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522955" h="1617784" fill="none" extrusionOk="0">
                <a:moveTo>
                  <a:pt x="0" y="269636"/>
                </a:moveTo>
                <a:cubicBezTo>
                  <a:pt x="-15477" y="153840"/>
                  <a:pt x="124371" y="-4361"/>
                  <a:pt x="269636" y="0"/>
                </a:cubicBezTo>
                <a:cubicBezTo>
                  <a:pt x="369661" y="4175"/>
                  <a:pt x="487921" y="-3530"/>
                  <a:pt x="587159" y="0"/>
                </a:cubicBezTo>
                <a:lnTo>
                  <a:pt x="587159" y="0"/>
                </a:lnTo>
                <a:cubicBezTo>
                  <a:pt x="689469" y="7607"/>
                  <a:pt x="874164" y="18341"/>
                  <a:pt x="1045143" y="0"/>
                </a:cubicBezTo>
                <a:cubicBezTo>
                  <a:pt x="1216122" y="-18341"/>
                  <a:pt x="1266729" y="20281"/>
                  <a:pt x="1467898" y="0"/>
                </a:cubicBezTo>
                <a:cubicBezTo>
                  <a:pt x="1612657" y="-8975"/>
                  <a:pt x="1781690" y="24320"/>
                  <a:pt x="2080893" y="0"/>
                </a:cubicBezTo>
                <a:cubicBezTo>
                  <a:pt x="2380096" y="-24320"/>
                  <a:pt x="2519772" y="19695"/>
                  <a:pt x="2640324" y="0"/>
                </a:cubicBezTo>
                <a:cubicBezTo>
                  <a:pt x="2760876" y="-19695"/>
                  <a:pt x="3108070" y="7784"/>
                  <a:pt x="3253319" y="0"/>
                </a:cubicBezTo>
                <a:cubicBezTo>
                  <a:pt x="3391068" y="1339"/>
                  <a:pt x="3530922" y="129088"/>
                  <a:pt x="3522955" y="269636"/>
                </a:cubicBezTo>
                <a:lnTo>
                  <a:pt x="3522955" y="269631"/>
                </a:lnTo>
                <a:lnTo>
                  <a:pt x="3522955" y="269631"/>
                </a:lnTo>
                <a:cubicBezTo>
                  <a:pt x="3525280" y="416767"/>
                  <a:pt x="3538619" y="567176"/>
                  <a:pt x="3522955" y="674077"/>
                </a:cubicBezTo>
                <a:cubicBezTo>
                  <a:pt x="3527724" y="988016"/>
                  <a:pt x="3536007" y="1047038"/>
                  <a:pt x="3522955" y="1348148"/>
                </a:cubicBezTo>
                <a:cubicBezTo>
                  <a:pt x="3545644" y="1506617"/>
                  <a:pt x="3384968" y="1620973"/>
                  <a:pt x="3253319" y="1617784"/>
                </a:cubicBezTo>
                <a:cubicBezTo>
                  <a:pt x="2965136" y="1637215"/>
                  <a:pt x="2938256" y="1616680"/>
                  <a:pt x="2676033" y="1617784"/>
                </a:cubicBezTo>
                <a:cubicBezTo>
                  <a:pt x="2413810" y="1618888"/>
                  <a:pt x="2355087" y="1631095"/>
                  <a:pt x="2098747" y="1617784"/>
                </a:cubicBezTo>
                <a:cubicBezTo>
                  <a:pt x="1842407" y="1604473"/>
                  <a:pt x="1716915" y="1601218"/>
                  <a:pt x="1467898" y="1617784"/>
                </a:cubicBezTo>
                <a:cubicBezTo>
                  <a:pt x="1247895" y="1615942"/>
                  <a:pt x="1244587" y="1636913"/>
                  <a:pt x="1027529" y="1617784"/>
                </a:cubicBezTo>
                <a:cubicBezTo>
                  <a:pt x="810471" y="1598655"/>
                  <a:pt x="689005" y="1628484"/>
                  <a:pt x="587159" y="1617784"/>
                </a:cubicBezTo>
                <a:lnTo>
                  <a:pt x="587159" y="1617784"/>
                </a:lnTo>
                <a:cubicBezTo>
                  <a:pt x="512322" y="1627850"/>
                  <a:pt x="367738" y="1629989"/>
                  <a:pt x="269636" y="1617784"/>
                </a:cubicBezTo>
                <a:cubicBezTo>
                  <a:pt x="131212" y="1640172"/>
                  <a:pt x="-6202" y="1522430"/>
                  <a:pt x="0" y="1348148"/>
                </a:cubicBezTo>
                <a:cubicBezTo>
                  <a:pt x="3915" y="1042831"/>
                  <a:pt x="4573" y="883692"/>
                  <a:pt x="0" y="674077"/>
                </a:cubicBezTo>
                <a:cubicBezTo>
                  <a:pt x="-218102" y="656663"/>
                  <a:pt x="-285421" y="652861"/>
                  <a:pt x="-486250" y="644040"/>
                </a:cubicBezTo>
                <a:cubicBezTo>
                  <a:pt x="-687079" y="635219"/>
                  <a:pt x="-765443" y="638478"/>
                  <a:pt x="-915850" y="617503"/>
                </a:cubicBezTo>
                <a:cubicBezTo>
                  <a:pt x="-1066257" y="596528"/>
                  <a:pt x="-1257692" y="596335"/>
                  <a:pt x="-1416263" y="586592"/>
                </a:cubicBezTo>
                <a:cubicBezTo>
                  <a:pt x="-1254207" y="544596"/>
                  <a:pt x="-1097923" y="496264"/>
                  <a:pt x="-958338" y="484108"/>
                </a:cubicBezTo>
                <a:cubicBezTo>
                  <a:pt x="-818753" y="471952"/>
                  <a:pt x="-706852" y="430079"/>
                  <a:pt x="-486250" y="378454"/>
                </a:cubicBezTo>
                <a:cubicBezTo>
                  <a:pt x="-265648" y="326829"/>
                  <a:pt x="-208003" y="325906"/>
                  <a:pt x="0" y="269631"/>
                </a:cubicBezTo>
                <a:lnTo>
                  <a:pt x="0" y="269636"/>
                </a:lnTo>
                <a:close/>
              </a:path>
              <a:path w="3522955" h="1617784" stroke="0" extrusionOk="0">
                <a:moveTo>
                  <a:pt x="0" y="269636"/>
                </a:moveTo>
                <a:cubicBezTo>
                  <a:pt x="-28353" y="103231"/>
                  <a:pt x="113967" y="2535"/>
                  <a:pt x="269636" y="0"/>
                </a:cubicBezTo>
                <a:cubicBezTo>
                  <a:pt x="344869" y="-6439"/>
                  <a:pt x="460691" y="8555"/>
                  <a:pt x="587159" y="0"/>
                </a:cubicBezTo>
                <a:lnTo>
                  <a:pt x="587159" y="0"/>
                </a:lnTo>
                <a:cubicBezTo>
                  <a:pt x="682041" y="-16515"/>
                  <a:pt x="927016" y="8653"/>
                  <a:pt x="1018721" y="0"/>
                </a:cubicBezTo>
                <a:cubicBezTo>
                  <a:pt x="1110426" y="-8653"/>
                  <a:pt x="1319506" y="5316"/>
                  <a:pt x="1467898" y="0"/>
                </a:cubicBezTo>
                <a:cubicBezTo>
                  <a:pt x="1594940" y="5779"/>
                  <a:pt x="1813146" y="-23982"/>
                  <a:pt x="2098747" y="0"/>
                </a:cubicBezTo>
                <a:cubicBezTo>
                  <a:pt x="2384348" y="23982"/>
                  <a:pt x="2403604" y="-8438"/>
                  <a:pt x="2693887" y="0"/>
                </a:cubicBezTo>
                <a:cubicBezTo>
                  <a:pt x="2984170" y="8438"/>
                  <a:pt x="3057902" y="13225"/>
                  <a:pt x="3253319" y="0"/>
                </a:cubicBezTo>
                <a:cubicBezTo>
                  <a:pt x="3420292" y="10109"/>
                  <a:pt x="3532680" y="123058"/>
                  <a:pt x="3522955" y="269636"/>
                </a:cubicBezTo>
                <a:lnTo>
                  <a:pt x="3522955" y="269631"/>
                </a:lnTo>
                <a:lnTo>
                  <a:pt x="3522955" y="269631"/>
                </a:lnTo>
                <a:cubicBezTo>
                  <a:pt x="3522846" y="424612"/>
                  <a:pt x="3507319" y="476590"/>
                  <a:pt x="3522955" y="674077"/>
                </a:cubicBezTo>
                <a:cubicBezTo>
                  <a:pt x="3492869" y="934570"/>
                  <a:pt x="3551499" y="1057453"/>
                  <a:pt x="3522955" y="1348148"/>
                </a:cubicBezTo>
                <a:cubicBezTo>
                  <a:pt x="3529950" y="1505632"/>
                  <a:pt x="3414250" y="1607264"/>
                  <a:pt x="3253319" y="1617784"/>
                </a:cubicBezTo>
                <a:cubicBezTo>
                  <a:pt x="3079291" y="1617810"/>
                  <a:pt x="2947172" y="1639022"/>
                  <a:pt x="2658179" y="1617784"/>
                </a:cubicBezTo>
                <a:cubicBezTo>
                  <a:pt x="2369186" y="1596546"/>
                  <a:pt x="2312467" y="1612041"/>
                  <a:pt x="2063038" y="1617784"/>
                </a:cubicBezTo>
                <a:cubicBezTo>
                  <a:pt x="1813609" y="1623527"/>
                  <a:pt x="1668116" y="1641959"/>
                  <a:pt x="1467898" y="1617784"/>
                </a:cubicBezTo>
                <a:cubicBezTo>
                  <a:pt x="1259326" y="1598983"/>
                  <a:pt x="1128395" y="1598849"/>
                  <a:pt x="1027529" y="1617784"/>
                </a:cubicBezTo>
                <a:cubicBezTo>
                  <a:pt x="926663" y="1636719"/>
                  <a:pt x="788815" y="1605656"/>
                  <a:pt x="587159" y="1617784"/>
                </a:cubicBezTo>
                <a:lnTo>
                  <a:pt x="587159" y="1617784"/>
                </a:lnTo>
                <a:cubicBezTo>
                  <a:pt x="514712" y="1610502"/>
                  <a:pt x="414718" y="1614348"/>
                  <a:pt x="269636" y="1617784"/>
                </a:cubicBezTo>
                <a:cubicBezTo>
                  <a:pt x="101298" y="1618820"/>
                  <a:pt x="10697" y="1518244"/>
                  <a:pt x="0" y="1348148"/>
                </a:cubicBezTo>
                <a:cubicBezTo>
                  <a:pt x="1785" y="1171374"/>
                  <a:pt x="32063" y="967564"/>
                  <a:pt x="0" y="674077"/>
                </a:cubicBezTo>
                <a:cubicBezTo>
                  <a:pt x="-104350" y="686448"/>
                  <a:pt x="-322903" y="655650"/>
                  <a:pt x="-472088" y="644915"/>
                </a:cubicBezTo>
                <a:cubicBezTo>
                  <a:pt x="-621273" y="634180"/>
                  <a:pt x="-816330" y="606141"/>
                  <a:pt x="-944175" y="615754"/>
                </a:cubicBezTo>
                <a:cubicBezTo>
                  <a:pt x="-1072020" y="625367"/>
                  <a:pt x="-1285165" y="602672"/>
                  <a:pt x="-1416263" y="586592"/>
                </a:cubicBezTo>
                <a:cubicBezTo>
                  <a:pt x="-1284185" y="558670"/>
                  <a:pt x="-1057331" y="488153"/>
                  <a:pt x="-930013" y="477769"/>
                </a:cubicBezTo>
                <a:cubicBezTo>
                  <a:pt x="-802695" y="467385"/>
                  <a:pt x="-671407" y="441426"/>
                  <a:pt x="-472088" y="375285"/>
                </a:cubicBezTo>
                <a:cubicBezTo>
                  <a:pt x="-272769" y="309144"/>
                  <a:pt x="-102498" y="278604"/>
                  <a:pt x="0" y="269631"/>
                </a:cubicBezTo>
                <a:lnTo>
                  <a:pt x="0" y="269636"/>
                </a:ln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90201"/>
                      <a:gd name="adj2" fmla="val -13741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 ~1kb query</a:t>
            </a:r>
          </a:p>
          <a:p>
            <a:r>
              <a:rPr lang="en-US" sz="2400" dirty="0">
                <a:solidFill>
                  <a:schemeClr val="tx1"/>
                </a:solidFill>
              </a:rPr>
              <a:t> Great white shark    (</a:t>
            </a:r>
            <a:r>
              <a:rPr lang="en-US" sz="2400" i="1" dirty="0">
                <a:solidFill>
                  <a:schemeClr val="tx1"/>
                </a:solidFill>
              </a:rPr>
              <a:t>Carcharodon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</a:rPr>
              <a:t>carcharias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  <a:endParaRPr lang="en-US" sz="2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647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EF62D8-69B7-9344-9625-722C226483F8}"/>
              </a:ext>
            </a:extLst>
          </p:cNvPr>
          <p:cNvSpPr/>
          <p:nvPr/>
        </p:nvSpPr>
        <p:spPr>
          <a:xfrm>
            <a:off x="697400" y="6288059"/>
            <a:ext cx="2726284" cy="556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9D1705-E43B-E6D3-6D0F-199402493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599" y="816194"/>
            <a:ext cx="9284800" cy="6127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92017"/>
            <a:ext cx="10515600" cy="541029"/>
          </a:xfrm>
        </p:spPr>
        <p:txBody>
          <a:bodyPr>
            <a:normAutofit/>
          </a:bodyPr>
          <a:lstStyle/>
          <a:p>
            <a:r>
              <a:rPr lang="en-US" sz="3200"/>
              <a:t>Exercise #3 - “Why Did I Get No Hits?”</a:t>
            </a:r>
            <a:endParaRPr lang="en-US" sz="3200" i="1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BBE8202-4936-C846-8A4F-2908E66F9975}"/>
              </a:ext>
            </a:extLst>
          </p:cNvPr>
          <p:cNvCxnSpPr>
            <a:cxnSpLocks/>
          </p:cNvCxnSpPr>
          <p:nvPr/>
        </p:nvCxnSpPr>
        <p:spPr>
          <a:xfrm flipH="1">
            <a:off x="4688463" y="4621876"/>
            <a:ext cx="1529457" cy="1205071"/>
          </a:xfrm>
          <a:prstGeom prst="straightConnector1">
            <a:avLst/>
          </a:prstGeom>
          <a:ln w="203200" cap="rnd">
            <a:gradFill flip="none" rotWithShape="1">
              <a:gsLst>
                <a:gs pos="15000">
                  <a:schemeClr val="accent5">
                    <a:lumMod val="67000"/>
                  </a:schemeClr>
                </a:gs>
                <a:gs pos="30000">
                  <a:schemeClr val="accent5">
                    <a:lumMod val="97000"/>
                    <a:lumOff val="3000"/>
                  </a:schemeClr>
                </a:gs>
                <a:gs pos="73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6ADF3D6-AD45-4042-AD96-8D241C109F81}"/>
              </a:ext>
            </a:extLst>
          </p:cNvPr>
          <p:cNvSpPr txBox="1"/>
          <p:nvPr/>
        </p:nvSpPr>
        <p:spPr>
          <a:xfrm>
            <a:off x="8286032" y="989187"/>
            <a:ext cx="3067767" cy="523220"/>
          </a:xfrm>
          <a:custGeom>
            <a:avLst/>
            <a:gdLst>
              <a:gd name="connsiteX0" fmla="*/ 0 w 3067767"/>
              <a:gd name="connsiteY0" fmla="*/ 0 h 523220"/>
              <a:gd name="connsiteX1" fmla="*/ 572650 w 3067767"/>
              <a:gd name="connsiteY1" fmla="*/ 0 h 523220"/>
              <a:gd name="connsiteX2" fmla="*/ 1114622 w 3067767"/>
              <a:gd name="connsiteY2" fmla="*/ 0 h 523220"/>
              <a:gd name="connsiteX3" fmla="*/ 1656594 w 3067767"/>
              <a:gd name="connsiteY3" fmla="*/ 0 h 523220"/>
              <a:gd name="connsiteX4" fmla="*/ 2075856 w 3067767"/>
              <a:gd name="connsiteY4" fmla="*/ 0 h 523220"/>
              <a:gd name="connsiteX5" fmla="*/ 2525795 w 3067767"/>
              <a:gd name="connsiteY5" fmla="*/ 0 h 523220"/>
              <a:gd name="connsiteX6" fmla="*/ 3067767 w 3067767"/>
              <a:gd name="connsiteY6" fmla="*/ 0 h 523220"/>
              <a:gd name="connsiteX7" fmla="*/ 3067767 w 3067767"/>
              <a:gd name="connsiteY7" fmla="*/ 523220 h 523220"/>
              <a:gd name="connsiteX8" fmla="*/ 2556473 w 3067767"/>
              <a:gd name="connsiteY8" fmla="*/ 523220 h 523220"/>
              <a:gd name="connsiteX9" fmla="*/ 2137211 w 3067767"/>
              <a:gd name="connsiteY9" fmla="*/ 523220 h 523220"/>
              <a:gd name="connsiteX10" fmla="*/ 1717950 w 3067767"/>
              <a:gd name="connsiteY10" fmla="*/ 523220 h 523220"/>
              <a:gd name="connsiteX11" fmla="*/ 1175977 w 3067767"/>
              <a:gd name="connsiteY11" fmla="*/ 523220 h 523220"/>
              <a:gd name="connsiteX12" fmla="*/ 726038 w 3067767"/>
              <a:gd name="connsiteY12" fmla="*/ 523220 h 523220"/>
              <a:gd name="connsiteX13" fmla="*/ 0 w 3067767"/>
              <a:gd name="connsiteY13" fmla="*/ 523220 h 523220"/>
              <a:gd name="connsiteX14" fmla="*/ 0 w 3067767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67767" h="523220" fill="none" extrusionOk="0">
                <a:moveTo>
                  <a:pt x="0" y="0"/>
                </a:moveTo>
                <a:cubicBezTo>
                  <a:pt x="127529" y="-68246"/>
                  <a:pt x="382216" y="52661"/>
                  <a:pt x="572650" y="0"/>
                </a:cubicBezTo>
                <a:cubicBezTo>
                  <a:pt x="763084" y="-52661"/>
                  <a:pt x="904827" y="49964"/>
                  <a:pt x="1114622" y="0"/>
                </a:cubicBezTo>
                <a:cubicBezTo>
                  <a:pt x="1324417" y="-49964"/>
                  <a:pt x="1454462" y="14654"/>
                  <a:pt x="1656594" y="0"/>
                </a:cubicBezTo>
                <a:cubicBezTo>
                  <a:pt x="1858726" y="-14654"/>
                  <a:pt x="1981474" y="1154"/>
                  <a:pt x="2075856" y="0"/>
                </a:cubicBezTo>
                <a:cubicBezTo>
                  <a:pt x="2170238" y="-1154"/>
                  <a:pt x="2326207" y="41807"/>
                  <a:pt x="2525795" y="0"/>
                </a:cubicBezTo>
                <a:cubicBezTo>
                  <a:pt x="2725383" y="-41807"/>
                  <a:pt x="2840158" y="19341"/>
                  <a:pt x="3067767" y="0"/>
                </a:cubicBezTo>
                <a:cubicBezTo>
                  <a:pt x="3090830" y="133064"/>
                  <a:pt x="3031475" y="399972"/>
                  <a:pt x="3067767" y="523220"/>
                </a:cubicBezTo>
                <a:cubicBezTo>
                  <a:pt x="2955544" y="534407"/>
                  <a:pt x="2739591" y="493994"/>
                  <a:pt x="2556473" y="523220"/>
                </a:cubicBezTo>
                <a:cubicBezTo>
                  <a:pt x="2373355" y="552446"/>
                  <a:pt x="2269266" y="473602"/>
                  <a:pt x="2137211" y="523220"/>
                </a:cubicBezTo>
                <a:cubicBezTo>
                  <a:pt x="2005156" y="572838"/>
                  <a:pt x="1893831" y="506997"/>
                  <a:pt x="1717950" y="523220"/>
                </a:cubicBezTo>
                <a:cubicBezTo>
                  <a:pt x="1542069" y="539443"/>
                  <a:pt x="1292533" y="523117"/>
                  <a:pt x="1175977" y="523220"/>
                </a:cubicBezTo>
                <a:cubicBezTo>
                  <a:pt x="1059421" y="523323"/>
                  <a:pt x="931479" y="498978"/>
                  <a:pt x="726038" y="523220"/>
                </a:cubicBezTo>
                <a:cubicBezTo>
                  <a:pt x="520597" y="547462"/>
                  <a:pt x="328886" y="447367"/>
                  <a:pt x="0" y="523220"/>
                </a:cubicBezTo>
                <a:cubicBezTo>
                  <a:pt x="-27092" y="416903"/>
                  <a:pt x="28004" y="186168"/>
                  <a:pt x="0" y="0"/>
                </a:cubicBezTo>
                <a:close/>
              </a:path>
              <a:path w="3067767" h="523220" stroke="0" extrusionOk="0">
                <a:moveTo>
                  <a:pt x="0" y="0"/>
                </a:moveTo>
                <a:cubicBezTo>
                  <a:pt x="202445" y="-8547"/>
                  <a:pt x="241534" y="25897"/>
                  <a:pt x="480617" y="0"/>
                </a:cubicBezTo>
                <a:cubicBezTo>
                  <a:pt x="719700" y="-25897"/>
                  <a:pt x="722164" y="32894"/>
                  <a:pt x="899878" y="0"/>
                </a:cubicBezTo>
                <a:cubicBezTo>
                  <a:pt x="1077592" y="-32894"/>
                  <a:pt x="1199243" y="16349"/>
                  <a:pt x="1472528" y="0"/>
                </a:cubicBezTo>
                <a:cubicBezTo>
                  <a:pt x="1745813" y="-16349"/>
                  <a:pt x="1734840" y="20116"/>
                  <a:pt x="1953145" y="0"/>
                </a:cubicBezTo>
                <a:cubicBezTo>
                  <a:pt x="2171450" y="-20116"/>
                  <a:pt x="2300827" y="37181"/>
                  <a:pt x="2433762" y="0"/>
                </a:cubicBezTo>
                <a:cubicBezTo>
                  <a:pt x="2566697" y="-37181"/>
                  <a:pt x="2926138" y="49784"/>
                  <a:pt x="3067767" y="0"/>
                </a:cubicBezTo>
                <a:cubicBezTo>
                  <a:pt x="3096074" y="213097"/>
                  <a:pt x="3058653" y="279283"/>
                  <a:pt x="3067767" y="523220"/>
                </a:cubicBezTo>
                <a:cubicBezTo>
                  <a:pt x="2829009" y="557589"/>
                  <a:pt x="2733743" y="467850"/>
                  <a:pt x="2556473" y="523220"/>
                </a:cubicBezTo>
                <a:cubicBezTo>
                  <a:pt x="2379203" y="578590"/>
                  <a:pt x="2331142" y="484642"/>
                  <a:pt x="2137211" y="523220"/>
                </a:cubicBezTo>
                <a:cubicBezTo>
                  <a:pt x="1943280" y="561798"/>
                  <a:pt x="1867471" y="509181"/>
                  <a:pt x="1625917" y="523220"/>
                </a:cubicBezTo>
                <a:cubicBezTo>
                  <a:pt x="1384363" y="537259"/>
                  <a:pt x="1242339" y="474641"/>
                  <a:pt x="1114622" y="523220"/>
                </a:cubicBezTo>
                <a:cubicBezTo>
                  <a:pt x="986906" y="571799"/>
                  <a:pt x="867744" y="468857"/>
                  <a:pt x="634005" y="523220"/>
                </a:cubicBezTo>
                <a:cubicBezTo>
                  <a:pt x="400266" y="577583"/>
                  <a:pt x="308590" y="506265"/>
                  <a:pt x="0" y="523220"/>
                </a:cubicBezTo>
                <a:cubicBezTo>
                  <a:pt x="-48283" y="282564"/>
                  <a:pt x="3191" y="249525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800"/>
              <a:t>RID: KVFM4C5G013</a:t>
            </a:r>
          </a:p>
        </p:txBody>
      </p:sp>
    </p:spTree>
    <p:extLst>
      <p:ext uri="{BB962C8B-B14F-4D97-AF65-F5344CB8AC3E}">
        <p14:creationId xmlns:p14="http://schemas.microsoft.com/office/powerpoint/2010/main" val="19208095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4112" y="224449"/>
            <a:ext cx="6145544" cy="541029"/>
          </a:xfrm>
        </p:spPr>
        <p:txBody>
          <a:bodyPr>
            <a:normAutofit/>
          </a:bodyPr>
          <a:lstStyle/>
          <a:p>
            <a:r>
              <a:rPr lang="en-US" sz="3200" i="1"/>
              <a:t>Why does my search return no hits?</a:t>
            </a:r>
            <a:endParaRPr lang="en-US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3DB214-4BDA-6E48-B9B8-48E85BE15581}"/>
              </a:ext>
            </a:extLst>
          </p:cNvPr>
          <p:cNvSpPr txBox="1"/>
          <p:nvPr/>
        </p:nvSpPr>
        <p:spPr>
          <a:xfrm>
            <a:off x="4174112" y="1422626"/>
            <a:ext cx="6145544" cy="2954655"/>
          </a:xfrm>
          <a:prstGeom prst="rect">
            <a:avLst/>
          </a:prstGeom>
          <a:blipFill dpi="0" rotWithShape="1">
            <a:blip r:embed="rId3" cstate="email">
              <a:alphaModFix amt="28975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AutoNum type="arabicParenR"/>
            </a:pPr>
            <a:r>
              <a:rPr lang="en-US" sz="2800"/>
              <a:t>Expect value threshold is to low</a:t>
            </a:r>
          </a:p>
          <a:p>
            <a:pPr marL="800100" lvl="1" indent="-342900">
              <a:lnSpc>
                <a:spcPct val="150000"/>
              </a:lnSpc>
              <a:buAutoNum type="arabicParenR"/>
            </a:pPr>
            <a:r>
              <a:rPr lang="en-US" sz="2800"/>
              <a:t>Word size is too big</a:t>
            </a:r>
          </a:p>
          <a:p>
            <a:pPr marL="800100" lvl="1" indent="-342900">
              <a:lnSpc>
                <a:spcPct val="150000"/>
              </a:lnSpc>
              <a:buAutoNum type="arabicParenR"/>
            </a:pPr>
            <a:r>
              <a:rPr lang="en-US" sz="2800"/>
              <a:t>Wrong database</a:t>
            </a:r>
          </a:p>
          <a:p>
            <a:pPr marL="800100" lvl="1" indent="-342900">
              <a:lnSpc>
                <a:spcPct val="150000"/>
              </a:lnSpc>
              <a:buAutoNum type="arabicParenR"/>
            </a:pPr>
            <a:r>
              <a:rPr lang="en-US" sz="2800"/>
              <a:t>Other</a:t>
            </a:r>
          </a:p>
          <a:p>
            <a:pPr marL="342900" indent="-342900">
              <a:buAutoNum type="arabicParenR"/>
            </a:pPr>
            <a:endParaRPr lang="en-US"/>
          </a:p>
        </p:txBody>
      </p:sp>
      <p:pic>
        <p:nvPicPr>
          <p:cNvPr id="15" name="Picture 14" descr="Graphic denoting this slide as a Poll.">
            <a:extLst>
              <a:ext uri="{FF2B5EF4-FFF2-40B4-BE49-F238E27FC236}">
                <a16:creationId xmlns:a16="http://schemas.microsoft.com/office/drawing/2014/main" id="{779D5BDB-F1D7-8142-919B-B1632CC22F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77257"/>
            <a:ext cx="1860450" cy="142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382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49570"/>
            <a:ext cx="10515600" cy="1055286"/>
          </a:xfrm>
        </p:spPr>
        <p:txBody>
          <a:bodyPr>
            <a:normAutofit fontScale="90000"/>
          </a:bodyPr>
          <a:lstStyle/>
          <a:p>
            <a:r>
              <a:rPr lang="en-US" sz="3200"/>
              <a:t>Exercise #3, </a:t>
            </a:r>
            <a:r>
              <a:rPr lang="en-US" sz="3200" u="sng"/>
              <a:t>Option 1 </a:t>
            </a:r>
            <a:r>
              <a:rPr lang="en-US" sz="3200"/>
              <a:t> – Search WGS Database,</a:t>
            </a:r>
            <a:br>
              <a:rPr lang="en-US" sz="3200"/>
            </a:br>
            <a:br>
              <a:rPr lang="en-US" sz="1000"/>
            </a:br>
            <a:r>
              <a:rPr lang="en-US" sz="3200" i="1"/>
              <a:t>Carcharodon carcharias</a:t>
            </a:r>
            <a:r>
              <a:rPr lang="en-US" sz="3200"/>
              <a:t> </a:t>
            </a:r>
            <a:endParaRPr lang="en-US" sz="3200" u="sng"/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FCAAA91C-8997-764A-AAC8-55AB5E1EFC42}"/>
              </a:ext>
            </a:extLst>
          </p:cNvPr>
          <p:cNvSpPr/>
          <p:nvPr/>
        </p:nvSpPr>
        <p:spPr>
          <a:xfrm>
            <a:off x="2281002" y="1903638"/>
            <a:ext cx="7629994" cy="2220576"/>
          </a:xfrm>
          <a:custGeom>
            <a:avLst/>
            <a:gdLst>
              <a:gd name="connsiteX0" fmla="*/ 0 w 7629994"/>
              <a:gd name="connsiteY0" fmla="*/ 370103 h 2220576"/>
              <a:gd name="connsiteX1" fmla="*/ 370103 w 7629994"/>
              <a:gd name="connsiteY1" fmla="*/ 0 h 2220576"/>
              <a:gd name="connsiteX2" fmla="*/ 820885 w 7629994"/>
              <a:gd name="connsiteY2" fmla="*/ 0 h 2220576"/>
              <a:gd name="connsiteX3" fmla="*/ 1271666 w 7629994"/>
              <a:gd name="connsiteY3" fmla="*/ 0 h 2220576"/>
              <a:gd name="connsiteX4" fmla="*/ 1271666 w 7629994"/>
              <a:gd name="connsiteY4" fmla="*/ 0 h 2220576"/>
              <a:gd name="connsiteX5" fmla="*/ 1869349 w 7629994"/>
              <a:gd name="connsiteY5" fmla="*/ 0 h 2220576"/>
              <a:gd name="connsiteX6" fmla="*/ 2447956 w 7629994"/>
              <a:gd name="connsiteY6" fmla="*/ 0 h 2220576"/>
              <a:gd name="connsiteX7" fmla="*/ 3179164 w 7629994"/>
              <a:gd name="connsiteY7" fmla="*/ 0 h 2220576"/>
              <a:gd name="connsiteX8" fmla="*/ 3940900 w 7629994"/>
              <a:gd name="connsiteY8" fmla="*/ 0 h 2220576"/>
              <a:gd name="connsiteX9" fmla="*/ 4539406 w 7629994"/>
              <a:gd name="connsiteY9" fmla="*/ 0 h 2220576"/>
              <a:gd name="connsiteX10" fmla="*/ 5219528 w 7629994"/>
              <a:gd name="connsiteY10" fmla="*/ 0 h 2220576"/>
              <a:gd name="connsiteX11" fmla="*/ 5777227 w 7629994"/>
              <a:gd name="connsiteY11" fmla="*/ 0 h 2220576"/>
              <a:gd name="connsiteX12" fmla="*/ 6538963 w 7629994"/>
              <a:gd name="connsiteY12" fmla="*/ 0 h 2220576"/>
              <a:gd name="connsiteX13" fmla="*/ 7259891 w 7629994"/>
              <a:gd name="connsiteY13" fmla="*/ 0 h 2220576"/>
              <a:gd name="connsiteX14" fmla="*/ 7629994 w 7629994"/>
              <a:gd name="connsiteY14" fmla="*/ 370103 h 2220576"/>
              <a:gd name="connsiteX15" fmla="*/ 7629994 w 7629994"/>
              <a:gd name="connsiteY15" fmla="*/ 370096 h 2220576"/>
              <a:gd name="connsiteX16" fmla="*/ 7629994 w 7629994"/>
              <a:gd name="connsiteY16" fmla="*/ 370096 h 2220576"/>
              <a:gd name="connsiteX17" fmla="*/ 7629994 w 7629994"/>
              <a:gd name="connsiteY17" fmla="*/ 925240 h 2220576"/>
              <a:gd name="connsiteX18" fmla="*/ 7629994 w 7629994"/>
              <a:gd name="connsiteY18" fmla="*/ 1387857 h 2220576"/>
              <a:gd name="connsiteX19" fmla="*/ 7629994 w 7629994"/>
              <a:gd name="connsiteY19" fmla="*/ 1850473 h 2220576"/>
              <a:gd name="connsiteX20" fmla="*/ 7259891 w 7629994"/>
              <a:gd name="connsiteY20" fmla="*/ 2220576 h 2220576"/>
              <a:gd name="connsiteX21" fmla="*/ 6498155 w 7629994"/>
              <a:gd name="connsiteY21" fmla="*/ 2220576 h 2220576"/>
              <a:gd name="connsiteX22" fmla="*/ 5858841 w 7629994"/>
              <a:gd name="connsiteY22" fmla="*/ 2220576 h 2220576"/>
              <a:gd name="connsiteX23" fmla="*/ 5219528 w 7629994"/>
              <a:gd name="connsiteY23" fmla="*/ 2220576 h 2220576"/>
              <a:gd name="connsiteX24" fmla="*/ 4580214 w 7629994"/>
              <a:gd name="connsiteY24" fmla="*/ 2220576 h 2220576"/>
              <a:gd name="connsiteX25" fmla="*/ 3859285 w 7629994"/>
              <a:gd name="connsiteY25" fmla="*/ 2220576 h 2220576"/>
              <a:gd name="connsiteX26" fmla="*/ 3179164 w 7629994"/>
              <a:gd name="connsiteY26" fmla="*/ 2220576 h 2220576"/>
              <a:gd name="connsiteX27" fmla="*/ 2600556 w 7629994"/>
              <a:gd name="connsiteY27" fmla="*/ 2220576 h 2220576"/>
              <a:gd name="connsiteX28" fmla="*/ 1983799 w 7629994"/>
              <a:gd name="connsiteY28" fmla="*/ 2220576 h 2220576"/>
              <a:gd name="connsiteX29" fmla="*/ 1271666 w 7629994"/>
              <a:gd name="connsiteY29" fmla="*/ 2220576 h 2220576"/>
              <a:gd name="connsiteX30" fmla="*/ 1271666 w 7629994"/>
              <a:gd name="connsiteY30" fmla="*/ 2220576 h 2220576"/>
              <a:gd name="connsiteX31" fmla="*/ 802853 w 7629994"/>
              <a:gd name="connsiteY31" fmla="*/ 2220576 h 2220576"/>
              <a:gd name="connsiteX32" fmla="*/ 370103 w 7629994"/>
              <a:gd name="connsiteY32" fmla="*/ 2220576 h 2220576"/>
              <a:gd name="connsiteX33" fmla="*/ 0 w 7629994"/>
              <a:gd name="connsiteY33" fmla="*/ 1850473 h 2220576"/>
              <a:gd name="connsiteX34" fmla="*/ 0 w 7629994"/>
              <a:gd name="connsiteY34" fmla="*/ 1415613 h 2220576"/>
              <a:gd name="connsiteX35" fmla="*/ 0 w 7629994"/>
              <a:gd name="connsiteY35" fmla="*/ 925240 h 2220576"/>
              <a:gd name="connsiteX36" fmla="*/ 0 w 7629994"/>
              <a:gd name="connsiteY36" fmla="*/ 1044959 h 2220576"/>
              <a:gd name="connsiteX37" fmla="*/ 0 w 7629994"/>
              <a:gd name="connsiteY37" fmla="*/ 370096 h 2220576"/>
              <a:gd name="connsiteX38" fmla="*/ 0 w 7629994"/>
              <a:gd name="connsiteY38" fmla="*/ 370103 h 222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629994" h="2220576" fill="none" extrusionOk="0">
                <a:moveTo>
                  <a:pt x="0" y="370103"/>
                </a:moveTo>
                <a:cubicBezTo>
                  <a:pt x="-42484" y="193131"/>
                  <a:pt x="160012" y="-8515"/>
                  <a:pt x="370103" y="0"/>
                </a:cubicBezTo>
                <a:cubicBezTo>
                  <a:pt x="478130" y="18135"/>
                  <a:pt x="653185" y="-16487"/>
                  <a:pt x="820885" y="0"/>
                </a:cubicBezTo>
                <a:cubicBezTo>
                  <a:pt x="988585" y="16487"/>
                  <a:pt x="1077182" y="8645"/>
                  <a:pt x="1271666" y="0"/>
                </a:cubicBezTo>
                <a:lnTo>
                  <a:pt x="1271666" y="0"/>
                </a:lnTo>
                <a:cubicBezTo>
                  <a:pt x="1436638" y="-18605"/>
                  <a:pt x="1615938" y="17076"/>
                  <a:pt x="1869349" y="0"/>
                </a:cubicBezTo>
                <a:cubicBezTo>
                  <a:pt x="2122760" y="-17076"/>
                  <a:pt x="2200831" y="-23717"/>
                  <a:pt x="2447956" y="0"/>
                </a:cubicBezTo>
                <a:cubicBezTo>
                  <a:pt x="2695081" y="23717"/>
                  <a:pt x="2999540" y="-5949"/>
                  <a:pt x="3179164" y="0"/>
                </a:cubicBezTo>
                <a:cubicBezTo>
                  <a:pt x="3450741" y="36359"/>
                  <a:pt x="3632587" y="-12704"/>
                  <a:pt x="3940900" y="0"/>
                </a:cubicBezTo>
                <a:cubicBezTo>
                  <a:pt x="4249213" y="12704"/>
                  <a:pt x="4416989" y="12524"/>
                  <a:pt x="4539406" y="0"/>
                </a:cubicBezTo>
                <a:cubicBezTo>
                  <a:pt x="4661823" y="-12524"/>
                  <a:pt x="4914143" y="3808"/>
                  <a:pt x="5219528" y="0"/>
                </a:cubicBezTo>
                <a:cubicBezTo>
                  <a:pt x="5524913" y="-3808"/>
                  <a:pt x="5546957" y="-19302"/>
                  <a:pt x="5777227" y="0"/>
                </a:cubicBezTo>
                <a:cubicBezTo>
                  <a:pt x="6007497" y="19302"/>
                  <a:pt x="6331297" y="-6597"/>
                  <a:pt x="6538963" y="0"/>
                </a:cubicBezTo>
                <a:cubicBezTo>
                  <a:pt x="6746629" y="6597"/>
                  <a:pt x="6981533" y="19776"/>
                  <a:pt x="7259891" y="0"/>
                </a:cubicBezTo>
                <a:cubicBezTo>
                  <a:pt x="7469230" y="-19111"/>
                  <a:pt x="7631878" y="158625"/>
                  <a:pt x="7629994" y="370103"/>
                </a:cubicBezTo>
                <a:lnTo>
                  <a:pt x="7629994" y="370096"/>
                </a:lnTo>
                <a:lnTo>
                  <a:pt x="7629994" y="370096"/>
                </a:lnTo>
                <a:cubicBezTo>
                  <a:pt x="7606270" y="629359"/>
                  <a:pt x="7604799" y="722445"/>
                  <a:pt x="7629994" y="925240"/>
                </a:cubicBezTo>
                <a:cubicBezTo>
                  <a:pt x="7646572" y="1110100"/>
                  <a:pt x="7638607" y="1199400"/>
                  <a:pt x="7629994" y="1387857"/>
                </a:cubicBezTo>
                <a:cubicBezTo>
                  <a:pt x="7621381" y="1576314"/>
                  <a:pt x="7627720" y="1739848"/>
                  <a:pt x="7629994" y="1850473"/>
                </a:cubicBezTo>
                <a:cubicBezTo>
                  <a:pt x="7631424" y="2013181"/>
                  <a:pt x="7460110" y="2212837"/>
                  <a:pt x="7259891" y="2220576"/>
                </a:cubicBezTo>
                <a:cubicBezTo>
                  <a:pt x="6972129" y="2232017"/>
                  <a:pt x="6713636" y="2208617"/>
                  <a:pt x="6498155" y="2220576"/>
                </a:cubicBezTo>
                <a:cubicBezTo>
                  <a:pt x="6282674" y="2232535"/>
                  <a:pt x="6094033" y="2193966"/>
                  <a:pt x="5858841" y="2220576"/>
                </a:cubicBezTo>
                <a:cubicBezTo>
                  <a:pt x="5623649" y="2247186"/>
                  <a:pt x="5374894" y="2228131"/>
                  <a:pt x="5219528" y="2220576"/>
                </a:cubicBezTo>
                <a:cubicBezTo>
                  <a:pt x="5064162" y="2213021"/>
                  <a:pt x="4835880" y="2240153"/>
                  <a:pt x="4580214" y="2220576"/>
                </a:cubicBezTo>
                <a:cubicBezTo>
                  <a:pt x="4324548" y="2200999"/>
                  <a:pt x="4092348" y="2196384"/>
                  <a:pt x="3859285" y="2220576"/>
                </a:cubicBezTo>
                <a:cubicBezTo>
                  <a:pt x="3626222" y="2244768"/>
                  <a:pt x="3460444" y="2233279"/>
                  <a:pt x="3179164" y="2220576"/>
                </a:cubicBezTo>
                <a:cubicBezTo>
                  <a:pt x="2953452" y="2208641"/>
                  <a:pt x="2794247" y="2239824"/>
                  <a:pt x="2600556" y="2220576"/>
                </a:cubicBezTo>
                <a:cubicBezTo>
                  <a:pt x="2406865" y="2201328"/>
                  <a:pt x="2261892" y="2239806"/>
                  <a:pt x="1983799" y="2220576"/>
                </a:cubicBezTo>
                <a:cubicBezTo>
                  <a:pt x="1705706" y="2201346"/>
                  <a:pt x="1446352" y="2253779"/>
                  <a:pt x="1271666" y="2220576"/>
                </a:cubicBezTo>
                <a:lnTo>
                  <a:pt x="1271666" y="2220576"/>
                </a:lnTo>
                <a:cubicBezTo>
                  <a:pt x="1075672" y="2202696"/>
                  <a:pt x="972803" y="2201778"/>
                  <a:pt x="802853" y="2220576"/>
                </a:cubicBezTo>
                <a:cubicBezTo>
                  <a:pt x="632903" y="2239374"/>
                  <a:pt x="499954" y="2207033"/>
                  <a:pt x="370103" y="2220576"/>
                </a:cubicBezTo>
                <a:cubicBezTo>
                  <a:pt x="141728" y="2223208"/>
                  <a:pt x="12414" y="2070003"/>
                  <a:pt x="0" y="1850473"/>
                </a:cubicBezTo>
                <a:cubicBezTo>
                  <a:pt x="-9474" y="1684291"/>
                  <a:pt x="-19667" y="1503740"/>
                  <a:pt x="0" y="1415613"/>
                </a:cubicBezTo>
                <a:cubicBezTo>
                  <a:pt x="19667" y="1327486"/>
                  <a:pt x="-739" y="1030824"/>
                  <a:pt x="0" y="925240"/>
                </a:cubicBezTo>
                <a:cubicBezTo>
                  <a:pt x="-671" y="955766"/>
                  <a:pt x="539" y="1016734"/>
                  <a:pt x="0" y="1044959"/>
                </a:cubicBezTo>
                <a:cubicBezTo>
                  <a:pt x="22901" y="737070"/>
                  <a:pt x="6964" y="700898"/>
                  <a:pt x="0" y="370096"/>
                </a:cubicBezTo>
                <a:lnTo>
                  <a:pt x="0" y="370103"/>
                </a:lnTo>
                <a:close/>
              </a:path>
              <a:path w="7629994" h="2220576" stroke="0" extrusionOk="0">
                <a:moveTo>
                  <a:pt x="0" y="370103"/>
                </a:moveTo>
                <a:cubicBezTo>
                  <a:pt x="-12880" y="157756"/>
                  <a:pt x="160482" y="1959"/>
                  <a:pt x="370103" y="0"/>
                </a:cubicBezTo>
                <a:cubicBezTo>
                  <a:pt x="486384" y="19345"/>
                  <a:pt x="664635" y="12376"/>
                  <a:pt x="838916" y="0"/>
                </a:cubicBezTo>
                <a:cubicBezTo>
                  <a:pt x="1013197" y="-12376"/>
                  <a:pt x="1065812" y="-18492"/>
                  <a:pt x="1271666" y="0"/>
                </a:cubicBezTo>
                <a:lnTo>
                  <a:pt x="1271666" y="0"/>
                </a:lnTo>
                <a:cubicBezTo>
                  <a:pt x="1501968" y="-28630"/>
                  <a:pt x="1621621" y="919"/>
                  <a:pt x="1869349" y="0"/>
                </a:cubicBezTo>
                <a:cubicBezTo>
                  <a:pt x="2117077" y="-919"/>
                  <a:pt x="2295674" y="13277"/>
                  <a:pt x="2543331" y="0"/>
                </a:cubicBezTo>
                <a:cubicBezTo>
                  <a:pt x="2790988" y="-13277"/>
                  <a:pt x="2957861" y="-25341"/>
                  <a:pt x="3179164" y="0"/>
                </a:cubicBezTo>
                <a:cubicBezTo>
                  <a:pt x="3351195" y="-8746"/>
                  <a:pt x="3782562" y="-10614"/>
                  <a:pt x="3940900" y="0"/>
                </a:cubicBezTo>
                <a:cubicBezTo>
                  <a:pt x="4099238" y="10614"/>
                  <a:pt x="4403242" y="-24455"/>
                  <a:pt x="4539406" y="0"/>
                </a:cubicBezTo>
                <a:cubicBezTo>
                  <a:pt x="4675570" y="24455"/>
                  <a:pt x="4987569" y="24639"/>
                  <a:pt x="5137913" y="0"/>
                </a:cubicBezTo>
                <a:cubicBezTo>
                  <a:pt x="5288257" y="-24639"/>
                  <a:pt x="5646887" y="1967"/>
                  <a:pt x="5818034" y="0"/>
                </a:cubicBezTo>
                <a:cubicBezTo>
                  <a:pt x="5989181" y="-1967"/>
                  <a:pt x="6338536" y="-12791"/>
                  <a:pt x="6538963" y="0"/>
                </a:cubicBezTo>
                <a:cubicBezTo>
                  <a:pt x="6739390" y="12791"/>
                  <a:pt x="7061490" y="-17257"/>
                  <a:pt x="7259891" y="0"/>
                </a:cubicBezTo>
                <a:cubicBezTo>
                  <a:pt x="7417185" y="-12053"/>
                  <a:pt x="7657143" y="131998"/>
                  <a:pt x="7629994" y="370103"/>
                </a:cubicBezTo>
                <a:lnTo>
                  <a:pt x="7629994" y="370096"/>
                </a:lnTo>
                <a:lnTo>
                  <a:pt x="7629994" y="370096"/>
                </a:lnTo>
                <a:cubicBezTo>
                  <a:pt x="7620473" y="631117"/>
                  <a:pt x="7626090" y="765159"/>
                  <a:pt x="7629994" y="925240"/>
                </a:cubicBezTo>
                <a:cubicBezTo>
                  <a:pt x="7640882" y="1145803"/>
                  <a:pt x="7608638" y="1276372"/>
                  <a:pt x="7629994" y="1397109"/>
                </a:cubicBezTo>
                <a:cubicBezTo>
                  <a:pt x="7651350" y="1517846"/>
                  <a:pt x="7637604" y="1724602"/>
                  <a:pt x="7629994" y="1850473"/>
                </a:cubicBezTo>
                <a:cubicBezTo>
                  <a:pt x="7606704" y="2096519"/>
                  <a:pt x="7498843" y="2246249"/>
                  <a:pt x="7259891" y="2220576"/>
                </a:cubicBezTo>
                <a:cubicBezTo>
                  <a:pt x="7086515" y="2226356"/>
                  <a:pt x="6832449" y="2211269"/>
                  <a:pt x="6661384" y="2220576"/>
                </a:cubicBezTo>
                <a:cubicBezTo>
                  <a:pt x="6490319" y="2229883"/>
                  <a:pt x="6201496" y="2210065"/>
                  <a:pt x="5981263" y="2220576"/>
                </a:cubicBezTo>
                <a:cubicBezTo>
                  <a:pt x="5761030" y="2231087"/>
                  <a:pt x="5652283" y="2227032"/>
                  <a:pt x="5382757" y="2220576"/>
                </a:cubicBezTo>
                <a:cubicBezTo>
                  <a:pt x="5113231" y="2214120"/>
                  <a:pt x="5027970" y="2254315"/>
                  <a:pt x="4702635" y="2220576"/>
                </a:cubicBezTo>
                <a:cubicBezTo>
                  <a:pt x="4377300" y="2186837"/>
                  <a:pt x="4397032" y="2194838"/>
                  <a:pt x="4144936" y="2220576"/>
                </a:cubicBezTo>
                <a:cubicBezTo>
                  <a:pt x="3892840" y="2246314"/>
                  <a:pt x="3559610" y="2249239"/>
                  <a:pt x="3179164" y="2220576"/>
                </a:cubicBezTo>
                <a:cubicBezTo>
                  <a:pt x="2925306" y="2202316"/>
                  <a:pt x="2825206" y="2194943"/>
                  <a:pt x="2543331" y="2220576"/>
                </a:cubicBezTo>
                <a:cubicBezTo>
                  <a:pt x="2261456" y="2246209"/>
                  <a:pt x="2095198" y="2243176"/>
                  <a:pt x="1945649" y="2220576"/>
                </a:cubicBezTo>
                <a:cubicBezTo>
                  <a:pt x="1796100" y="2197976"/>
                  <a:pt x="1502938" y="2204868"/>
                  <a:pt x="1271666" y="2220576"/>
                </a:cubicBezTo>
                <a:lnTo>
                  <a:pt x="1271666" y="2220576"/>
                </a:lnTo>
                <a:cubicBezTo>
                  <a:pt x="1075447" y="2214248"/>
                  <a:pt x="950761" y="2217311"/>
                  <a:pt x="829900" y="2220576"/>
                </a:cubicBezTo>
                <a:cubicBezTo>
                  <a:pt x="709039" y="2223841"/>
                  <a:pt x="506719" y="2229887"/>
                  <a:pt x="370103" y="2220576"/>
                </a:cubicBezTo>
                <a:cubicBezTo>
                  <a:pt x="196489" y="2183808"/>
                  <a:pt x="6523" y="2060924"/>
                  <a:pt x="0" y="1850473"/>
                </a:cubicBezTo>
                <a:cubicBezTo>
                  <a:pt x="-13668" y="1690639"/>
                  <a:pt x="68" y="1519160"/>
                  <a:pt x="0" y="1378604"/>
                </a:cubicBezTo>
                <a:cubicBezTo>
                  <a:pt x="-68" y="1238048"/>
                  <a:pt x="15662" y="1059117"/>
                  <a:pt x="0" y="925240"/>
                </a:cubicBezTo>
                <a:cubicBezTo>
                  <a:pt x="-5127" y="982350"/>
                  <a:pt x="-2020" y="1017089"/>
                  <a:pt x="0" y="1044959"/>
                </a:cubicBezTo>
                <a:cubicBezTo>
                  <a:pt x="2205" y="820858"/>
                  <a:pt x="-11151" y="695437"/>
                  <a:pt x="0" y="370096"/>
                </a:cubicBezTo>
                <a:lnTo>
                  <a:pt x="0" y="370103"/>
                </a:lnTo>
                <a:close/>
              </a:path>
            </a:pathLst>
          </a:custGeom>
          <a:gradFill flip="none" rotWithShape="1">
            <a:gsLst>
              <a:gs pos="80000">
                <a:srgbClr val="E2F7E2"/>
              </a:gs>
              <a:gs pos="100000">
                <a:schemeClr val="accent6">
                  <a:lumMod val="45000"/>
                  <a:lumOff val="55000"/>
                </a:schemeClr>
              </a:gs>
              <a:gs pos="96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4343"/>
                      <a:gd name="adj2" fmla="val -294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</a:rPr>
              <a:t>  Start with RID KVFM4C5G013,</a:t>
            </a: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</a:rPr>
              <a:t>  change the database</a:t>
            </a:r>
          </a:p>
        </p:txBody>
      </p:sp>
    </p:spTree>
    <p:extLst>
      <p:ext uri="{BB962C8B-B14F-4D97-AF65-F5344CB8AC3E}">
        <p14:creationId xmlns:p14="http://schemas.microsoft.com/office/powerpoint/2010/main" val="5350140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500A1A-587C-714D-B064-244FEA54F0D6}"/>
              </a:ext>
            </a:extLst>
          </p:cNvPr>
          <p:cNvSpPr/>
          <p:nvPr/>
        </p:nvSpPr>
        <p:spPr>
          <a:xfrm>
            <a:off x="697400" y="6288059"/>
            <a:ext cx="2726284" cy="556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92017"/>
            <a:ext cx="10515600" cy="541029"/>
          </a:xfrm>
        </p:spPr>
        <p:txBody>
          <a:bodyPr>
            <a:normAutofit/>
          </a:bodyPr>
          <a:lstStyle/>
          <a:p>
            <a:r>
              <a:rPr lang="en-US" sz="3200"/>
              <a:t>Exercise #3, </a:t>
            </a:r>
            <a:r>
              <a:rPr lang="en-US" sz="3200" u="sng"/>
              <a:t>Option 1</a:t>
            </a:r>
            <a:r>
              <a:rPr lang="en-US" sz="3200"/>
              <a:t> – Search WGS Database - </a:t>
            </a:r>
            <a:r>
              <a:rPr lang="en-US" sz="3200" i="1"/>
              <a:t>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592849-9BA7-9238-0431-72C65FD61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22" y="717653"/>
            <a:ext cx="11112708" cy="62052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4E599C-1C22-A4A5-FC41-9853E33DEAA6}"/>
              </a:ext>
            </a:extLst>
          </p:cNvPr>
          <p:cNvSpPr txBox="1"/>
          <p:nvPr/>
        </p:nvSpPr>
        <p:spPr>
          <a:xfrm>
            <a:off x="3473920" y="717653"/>
            <a:ext cx="3163421" cy="523220"/>
          </a:xfrm>
          <a:custGeom>
            <a:avLst/>
            <a:gdLst>
              <a:gd name="connsiteX0" fmla="*/ 0 w 3163421"/>
              <a:gd name="connsiteY0" fmla="*/ 0 h 523220"/>
              <a:gd name="connsiteX1" fmla="*/ 590505 w 3163421"/>
              <a:gd name="connsiteY1" fmla="*/ 0 h 523220"/>
              <a:gd name="connsiteX2" fmla="*/ 1149376 w 3163421"/>
              <a:gd name="connsiteY2" fmla="*/ 0 h 523220"/>
              <a:gd name="connsiteX3" fmla="*/ 1708247 w 3163421"/>
              <a:gd name="connsiteY3" fmla="*/ 0 h 523220"/>
              <a:gd name="connsiteX4" fmla="*/ 2140582 w 3163421"/>
              <a:gd name="connsiteY4" fmla="*/ 0 h 523220"/>
              <a:gd name="connsiteX5" fmla="*/ 2604550 w 3163421"/>
              <a:gd name="connsiteY5" fmla="*/ 0 h 523220"/>
              <a:gd name="connsiteX6" fmla="*/ 3163421 w 3163421"/>
              <a:gd name="connsiteY6" fmla="*/ 0 h 523220"/>
              <a:gd name="connsiteX7" fmla="*/ 3163421 w 3163421"/>
              <a:gd name="connsiteY7" fmla="*/ 523220 h 523220"/>
              <a:gd name="connsiteX8" fmla="*/ 2636184 w 3163421"/>
              <a:gd name="connsiteY8" fmla="*/ 523220 h 523220"/>
              <a:gd name="connsiteX9" fmla="*/ 2203850 w 3163421"/>
              <a:gd name="connsiteY9" fmla="*/ 523220 h 523220"/>
              <a:gd name="connsiteX10" fmla="*/ 1771516 w 3163421"/>
              <a:gd name="connsiteY10" fmla="*/ 523220 h 523220"/>
              <a:gd name="connsiteX11" fmla="*/ 1212645 w 3163421"/>
              <a:gd name="connsiteY11" fmla="*/ 523220 h 523220"/>
              <a:gd name="connsiteX12" fmla="*/ 748676 w 3163421"/>
              <a:gd name="connsiteY12" fmla="*/ 523220 h 523220"/>
              <a:gd name="connsiteX13" fmla="*/ 0 w 3163421"/>
              <a:gd name="connsiteY13" fmla="*/ 523220 h 523220"/>
              <a:gd name="connsiteX14" fmla="*/ 0 w 316342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63421" h="523220" fill="none" extrusionOk="0">
                <a:moveTo>
                  <a:pt x="0" y="0"/>
                </a:moveTo>
                <a:cubicBezTo>
                  <a:pt x="288305" y="-17172"/>
                  <a:pt x="298038" y="8932"/>
                  <a:pt x="590505" y="0"/>
                </a:cubicBezTo>
                <a:cubicBezTo>
                  <a:pt x="882972" y="-8932"/>
                  <a:pt x="992712" y="18415"/>
                  <a:pt x="1149376" y="0"/>
                </a:cubicBezTo>
                <a:cubicBezTo>
                  <a:pt x="1306040" y="-18415"/>
                  <a:pt x="1495146" y="28365"/>
                  <a:pt x="1708247" y="0"/>
                </a:cubicBezTo>
                <a:cubicBezTo>
                  <a:pt x="1921348" y="-28365"/>
                  <a:pt x="1960515" y="19280"/>
                  <a:pt x="2140582" y="0"/>
                </a:cubicBezTo>
                <a:cubicBezTo>
                  <a:pt x="2320650" y="-19280"/>
                  <a:pt x="2389989" y="53559"/>
                  <a:pt x="2604550" y="0"/>
                </a:cubicBezTo>
                <a:cubicBezTo>
                  <a:pt x="2819111" y="-53559"/>
                  <a:pt x="3041070" y="42845"/>
                  <a:pt x="3163421" y="0"/>
                </a:cubicBezTo>
                <a:cubicBezTo>
                  <a:pt x="3186484" y="133064"/>
                  <a:pt x="3127129" y="399972"/>
                  <a:pt x="3163421" y="523220"/>
                </a:cubicBezTo>
                <a:cubicBezTo>
                  <a:pt x="2924124" y="563457"/>
                  <a:pt x="2780884" y="484922"/>
                  <a:pt x="2636184" y="523220"/>
                </a:cubicBezTo>
                <a:cubicBezTo>
                  <a:pt x="2491484" y="561518"/>
                  <a:pt x="2413697" y="514423"/>
                  <a:pt x="2203850" y="523220"/>
                </a:cubicBezTo>
                <a:cubicBezTo>
                  <a:pt x="1994003" y="532017"/>
                  <a:pt x="1985012" y="509229"/>
                  <a:pt x="1771516" y="523220"/>
                </a:cubicBezTo>
                <a:cubicBezTo>
                  <a:pt x="1558020" y="537211"/>
                  <a:pt x="1394604" y="481950"/>
                  <a:pt x="1212645" y="523220"/>
                </a:cubicBezTo>
                <a:cubicBezTo>
                  <a:pt x="1030686" y="564490"/>
                  <a:pt x="973533" y="486756"/>
                  <a:pt x="748676" y="523220"/>
                </a:cubicBezTo>
                <a:cubicBezTo>
                  <a:pt x="523819" y="559684"/>
                  <a:pt x="366911" y="450019"/>
                  <a:pt x="0" y="523220"/>
                </a:cubicBezTo>
                <a:cubicBezTo>
                  <a:pt x="-27092" y="416903"/>
                  <a:pt x="28004" y="186168"/>
                  <a:pt x="0" y="0"/>
                </a:cubicBezTo>
                <a:close/>
              </a:path>
              <a:path w="3163421" h="523220" stroke="0" extrusionOk="0">
                <a:moveTo>
                  <a:pt x="0" y="0"/>
                </a:moveTo>
                <a:cubicBezTo>
                  <a:pt x="109261" y="-29989"/>
                  <a:pt x="340014" y="13940"/>
                  <a:pt x="495603" y="0"/>
                </a:cubicBezTo>
                <a:cubicBezTo>
                  <a:pt x="651192" y="-13940"/>
                  <a:pt x="809099" y="2368"/>
                  <a:pt x="927937" y="0"/>
                </a:cubicBezTo>
                <a:cubicBezTo>
                  <a:pt x="1046775" y="-2368"/>
                  <a:pt x="1340990" y="29075"/>
                  <a:pt x="1518442" y="0"/>
                </a:cubicBezTo>
                <a:cubicBezTo>
                  <a:pt x="1695895" y="-29075"/>
                  <a:pt x="1776818" y="44261"/>
                  <a:pt x="2014045" y="0"/>
                </a:cubicBezTo>
                <a:cubicBezTo>
                  <a:pt x="2251272" y="-44261"/>
                  <a:pt x="2345456" y="15034"/>
                  <a:pt x="2509647" y="0"/>
                </a:cubicBezTo>
                <a:cubicBezTo>
                  <a:pt x="2673838" y="-15034"/>
                  <a:pt x="2948206" y="7521"/>
                  <a:pt x="3163421" y="0"/>
                </a:cubicBezTo>
                <a:cubicBezTo>
                  <a:pt x="3191728" y="213097"/>
                  <a:pt x="3154307" y="279283"/>
                  <a:pt x="3163421" y="523220"/>
                </a:cubicBezTo>
                <a:cubicBezTo>
                  <a:pt x="2978886" y="581616"/>
                  <a:pt x="2867370" y="492205"/>
                  <a:pt x="2636184" y="523220"/>
                </a:cubicBezTo>
                <a:cubicBezTo>
                  <a:pt x="2404998" y="554235"/>
                  <a:pt x="2313793" y="484267"/>
                  <a:pt x="2203850" y="523220"/>
                </a:cubicBezTo>
                <a:cubicBezTo>
                  <a:pt x="2093907" y="562173"/>
                  <a:pt x="1906205" y="470321"/>
                  <a:pt x="1676613" y="523220"/>
                </a:cubicBezTo>
                <a:cubicBezTo>
                  <a:pt x="1447021" y="576119"/>
                  <a:pt x="1299233" y="481255"/>
                  <a:pt x="1149376" y="523220"/>
                </a:cubicBezTo>
                <a:cubicBezTo>
                  <a:pt x="999519" y="565185"/>
                  <a:pt x="788131" y="512712"/>
                  <a:pt x="653774" y="523220"/>
                </a:cubicBezTo>
                <a:cubicBezTo>
                  <a:pt x="519417" y="533728"/>
                  <a:pt x="272336" y="448682"/>
                  <a:pt x="0" y="523220"/>
                </a:cubicBezTo>
                <a:cubicBezTo>
                  <a:pt x="-48283" y="282564"/>
                  <a:pt x="3191" y="249525"/>
                  <a:pt x="0" y="0"/>
                </a:cubicBezTo>
                <a:close/>
              </a:path>
            </a:pathLst>
          </a:custGeom>
          <a:solidFill>
            <a:srgbClr val="F1F1F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800"/>
              <a:t>RID: KH01AEZ2016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426BB35D-D586-6CBD-1E76-C9A9B9A35276}"/>
              </a:ext>
            </a:extLst>
          </p:cNvPr>
          <p:cNvSpPr/>
          <p:nvPr/>
        </p:nvSpPr>
        <p:spPr>
          <a:xfrm>
            <a:off x="8178116" y="3669957"/>
            <a:ext cx="2854408" cy="892781"/>
          </a:xfrm>
          <a:custGeom>
            <a:avLst/>
            <a:gdLst>
              <a:gd name="connsiteX0" fmla="*/ 0 w 2854408"/>
              <a:gd name="connsiteY0" fmla="*/ 148800 h 892781"/>
              <a:gd name="connsiteX1" fmla="*/ 148800 w 2854408"/>
              <a:gd name="connsiteY1" fmla="*/ 0 h 892781"/>
              <a:gd name="connsiteX2" fmla="*/ 669386 w 2854408"/>
              <a:gd name="connsiteY2" fmla="*/ 0 h 892781"/>
              <a:gd name="connsiteX3" fmla="*/ 1189973 w 2854408"/>
              <a:gd name="connsiteY3" fmla="*/ 0 h 892781"/>
              <a:gd name="connsiteX4" fmla="*/ 1665071 w 2854408"/>
              <a:gd name="connsiteY4" fmla="*/ 0 h 892781"/>
              <a:gd name="connsiteX5" fmla="*/ 1665071 w 2854408"/>
              <a:gd name="connsiteY5" fmla="*/ 0 h 892781"/>
              <a:gd name="connsiteX6" fmla="*/ 2014736 w 2854408"/>
              <a:gd name="connsiteY6" fmla="*/ 0 h 892781"/>
              <a:gd name="connsiteX7" fmla="*/ 2378673 w 2854408"/>
              <a:gd name="connsiteY7" fmla="*/ 0 h 892781"/>
              <a:gd name="connsiteX8" fmla="*/ 2705608 w 2854408"/>
              <a:gd name="connsiteY8" fmla="*/ 0 h 892781"/>
              <a:gd name="connsiteX9" fmla="*/ 2854408 w 2854408"/>
              <a:gd name="connsiteY9" fmla="*/ 148800 h 892781"/>
              <a:gd name="connsiteX10" fmla="*/ 2854408 w 2854408"/>
              <a:gd name="connsiteY10" fmla="*/ 520789 h 892781"/>
              <a:gd name="connsiteX11" fmla="*/ 2854408 w 2854408"/>
              <a:gd name="connsiteY11" fmla="*/ 520789 h 892781"/>
              <a:gd name="connsiteX12" fmla="*/ 2854408 w 2854408"/>
              <a:gd name="connsiteY12" fmla="*/ 743984 h 892781"/>
              <a:gd name="connsiteX13" fmla="*/ 2854408 w 2854408"/>
              <a:gd name="connsiteY13" fmla="*/ 743981 h 892781"/>
              <a:gd name="connsiteX14" fmla="*/ 2705608 w 2854408"/>
              <a:gd name="connsiteY14" fmla="*/ 892781 h 892781"/>
              <a:gd name="connsiteX15" fmla="*/ 2378673 w 2854408"/>
              <a:gd name="connsiteY15" fmla="*/ 892781 h 892781"/>
              <a:gd name="connsiteX16" fmla="*/ 2266235 w 2854408"/>
              <a:gd name="connsiteY16" fmla="*/ 1370654 h 892781"/>
              <a:gd name="connsiteX17" fmla="*/ 2157169 w 2854408"/>
              <a:gd name="connsiteY17" fmla="*/ 1834191 h 892781"/>
              <a:gd name="connsiteX18" fmla="*/ 2041358 w 2854408"/>
              <a:gd name="connsiteY18" fmla="*/ 2326400 h 892781"/>
              <a:gd name="connsiteX19" fmla="*/ 1912166 w 2854408"/>
              <a:gd name="connsiteY19" fmla="*/ 1834191 h 892781"/>
              <a:gd name="connsiteX20" fmla="*/ 1786737 w 2854408"/>
              <a:gd name="connsiteY20" fmla="*/ 1356318 h 892781"/>
              <a:gd name="connsiteX21" fmla="*/ 1665071 w 2854408"/>
              <a:gd name="connsiteY21" fmla="*/ 892781 h 892781"/>
              <a:gd name="connsiteX22" fmla="*/ 1174810 w 2854408"/>
              <a:gd name="connsiteY22" fmla="*/ 892781 h 892781"/>
              <a:gd name="connsiteX23" fmla="*/ 699712 w 2854408"/>
              <a:gd name="connsiteY23" fmla="*/ 892781 h 892781"/>
              <a:gd name="connsiteX24" fmla="*/ 148800 w 2854408"/>
              <a:gd name="connsiteY24" fmla="*/ 892781 h 892781"/>
              <a:gd name="connsiteX25" fmla="*/ 0 w 2854408"/>
              <a:gd name="connsiteY25" fmla="*/ 743981 h 892781"/>
              <a:gd name="connsiteX26" fmla="*/ 0 w 2854408"/>
              <a:gd name="connsiteY26" fmla="*/ 743984 h 892781"/>
              <a:gd name="connsiteX27" fmla="*/ 0 w 2854408"/>
              <a:gd name="connsiteY27" fmla="*/ 520789 h 892781"/>
              <a:gd name="connsiteX28" fmla="*/ 0 w 2854408"/>
              <a:gd name="connsiteY28" fmla="*/ 520789 h 892781"/>
              <a:gd name="connsiteX29" fmla="*/ 0 w 2854408"/>
              <a:gd name="connsiteY29" fmla="*/ 148800 h 89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854408" h="892781" fill="none" extrusionOk="0">
                <a:moveTo>
                  <a:pt x="0" y="148800"/>
                </a:moveTo>
                <a:cubicBezTo>
                  <a:pt x="-4457" y="52584"/>
                  <a:pt x="83034" y="-12329"/>
                  <a:pt x="148800" y="0"/>
                </a:cubicBezTo>
                <a:cubicBezTo>
                  <a:pt x="336707" y="12303"/>
                  <a:pt x="471758" y="19918"/>
                  <a:pt x="669386" y="0"/>
                </a:cubicBezTo>
                <a:cubicBezTo>
                  <a:pt x="867014" y="-19918"/>
                  <a:pt x="1023301" y="8649"/>
                  <a:pt x="1189973" y="0"/>
                </a:cubicBezTo>
                <a:cubicBezTo>
                  <a:pt x="1356645" y="-8649"/>
                  <a:pt x="1508411" y="10739"/>
                  <a:pt x="1665071" y="0"/>
                </a:cubicBezTo>
                <a:lnTo>
                  <a:pt x="1665071" y="0"/>
                </a:lnTo>
                <a:cubicBezTo>
                  <a:pt x="1803884" y="-10905"/>
                  <a:pt x="1872218" y="4721"/>
                  <a:pt x="2014736" y="0"/>
                </a:cubicBezTo>
                <a:cubicBezTo>
                  <a:pt x="2157255" y="-4721"/>
                  <a:pt x="2273903" y="15629"/>
                  <a:pt x="2378673" y="0"/>
                </a:cubicBezTo>
                <a:cubicBezTo>
                  <a:pt x="2461471" y="-7417"/>
                  <a:pt x="2549933" y="1163"/>
                  <a:pt x="2705608" y="0"/>
                </a:cubicBezTo>
                <a:cubicBezTo>
                  <a:pt x="2793664" y="14361"/>
                  <a:pt x="2863701" y="75814"/>
                  <a:pt x="2854408" y="148800"/>
                </a:cubicBezTo>
                <a:cubicBezTo>
                  <a:pt x="2857761" y="296048"/>
                  <a:pt x="2850433" y="358254"/>
                  <a:pt x="2854408" y="520789"/>
                </a:cubicBezTo>
                <a:lnTo>
                  <a:pt x="2854408" y="520789"/>
                </a:lnTo>
                <a:cubicBezTo>
                  <a:pt x="2852586" y="631441"/>
                  <a:pt x="2846112" y="655562"/>
                  <a:pt x="2854408" y="743984"/>
                </a:cubicBezTo>
                <a:lnTo>
                  <a:pt x="2854408" y="743981"/>
                </a:lnTo>
                <a:cubicBezTo>
                  <a:pt x="2841673" y="832080"/>
                  <a:pt x="2788303" y="900500"/>
                  <a:pt x="2705608" y="892781"/>
                </a:cubicBezTo>
                <a:cubicBezTo>
                  <a:pt x="2601601" y="896414"/>
                  <a:pt x="2529113" y="903332"/>
                  <a:pt x="2378673" y="892781"/>
                </a:cubicBezTo>
                <a:cubicBezTo>
                  <a:pt x="2353071" y="1001153"/>
                  <a:pt x="2323525" y="1191717"/>
                  <a:pt x="2266235" y="1370654"/>
                </a:cubicBezTo>
                <a:cubicBezTo>
                  <a:pt x="2208945" y="1549591"/>
                  <a:pt x="2173326" y="1679492"/>
                  <a:pt x="2157169" y="1834191"/>
                </a:cubicBezTo>
                <a:cubicBezTo>
                  <a:pt x="2141012" y="1988890"/>
                  <a:pt x="2095674" y="2082033"/>
                  <a:pt x="2041358" y="2326400"/>
                </a:cubicBezTo>
                <a:cubicBezTo>
                  <a:pt x="1995006" y="2228719"/>
                  <a:pt x="1950328" y="2069670"/>
                  <a:pt x="1912166" y="1834191"/>
                </a:cubicBezTo>
                <a:cubicBezTo>
                  <a:pt x="1874005" y="1598712"/>
                  <a:pt x="1825216" y="1539470"/>
                  <a:pt x="1786737" y="1356318"/>
                </a:cubicBezTo>
                <a:cubicBezTo>
                  <a:pt x="1748258" y="1173166"/>
                  <a:pt x="1741007" y="1106598"/>
                  <a:pt x="1665071" y="892781"/>
                </a:cubicBezTo>
                <a:cubicBezTo>
                  <a:pt x="1437397" y="874238"/>
                  <a:pt x="1293093" y="870449"/>
                  <a:pt x="1174810" y="892781"/>
                </a:cubicBezTo>
                <a:cubicBezTo>
                  <a:pt x="1056527" y="915113"/>
                  <a:pt x="896994" y="911375"/>
                  <a:pt x="699712" y="892781"/>
                </a:cubicBezTo>
                <a:cubicBezTo>
                  <a:pt x="502430" y="874187"/>
                  <a:pt x="404864" y="893042"/>
                  <a:pt x="148800" y="892781"/>
                </a:cubicBezTo>
                <a:cubicBezTo>
                  <a:pt x="66413" y="882448"/>
                  <a:pt x="-4732" y="827916"/>
                  <a:pt x="0" y="743981"/>
                </a:cubicBezTo>
                <a:lnTo>
                  <a:pt x="0" y="743984"/>
                </a:lnTo>
                <a:cubicBezTo>
                  <a:pt x="-3655" y="687359"/>
                  <a:pt x="-6418" y="567904"/>
                  <a:pt x="0" y="520789"/>
                </a:cubicBezTo>
                <a:lnTo>
                  <a:pt x="0" y="520789"/>
                </a:lnTo>
                <a:cubicBezTo>
                  <a:pt x="12473" y="418076"/>
                  <a:pt x="12125" y="253809"/>
                  <a:pt x="0" y="148800"/>
                </a:cubicBezTo>
                <a:close/>
              </a:path>
              <a:path w="2854408" h="892781" stroke="0" extrusionOk="0">
                <a:moveTo>
                  <a:pt x="0" y="148800"/>
                </a:moveTo>
                <a:cubicBezTo>
                  <a:pt x="-16757" y="56284"/>
                  <a:pt x="61470" y="1933"/>
                  <a:pt x="148800" y="0"/>
                </a:cubicBezTo>
                <a:cubicBezTo>
                  <a:pt x="299736" y="4355"/>
                  <a:pt x="561067" y="22387"/>
                  <a:pt x="684549" y="0"/>
                </a:cubicBezTo>
                <a:cubicBezTo>
                  <a:pt x="808031" y="-22387"/>
                  <a:pt x="1005698" y="71"/>
                  <a:pt x="1174810" y="0"/>
                </a:cubicBezTo>
                <a:cubicBezTo>
                  <a:pt x="1343922" y="-71"/>
                  <a:pt x="1520044" y="-24487"/>
                  <a:pt x="1665071" y="0"/>
                </a:cubicBezTo>
                <a:lnTo>
                  <a:pt x="1665071" y="0"/>
                </a:lnTo>
                <a:cubicBezTo>
                  <a:pt x="1777738" y="-12698"/>
                  <a:pt x="1849127" y="-8628"/>
                  <a:pt x="2029008" y="0"/>
                </a:cubicBezTo>
                <a:cubicBezTo>
                  <a:pt x="2208889" y="8628"/>
                  <a:pt x="2308527" y="14947"/>
                  <a:pt x="2378673" y="0"/>
                </a:cubicBezTo>
                <a:cubicBezTo>
                  <a:pt x="2460442" y="-8706"/>
                  <a:pt x="2557208" y="8145"/>
                  <a:pt x="2705608" y="0"/>
                </a:cubicBezTo>
                <a:cubicBezTo>
                  <a:pt x="2791132" y="1872"/>
                  <a:pt x="2873390" y="71184"/>
                  <a:pt x="2854408" y="148800"/>
                </a:cubicBezTo>
                <a:cubicBezTo>
                  <a:pt x="2859727" y="281533"/>
                  <a:pt x="2841789" y="439617"/>
                  <a:pt x="2854408" y="520789"/>
                </a:cubicBezTo>
                <a:lnTo>
                  <a:pt x="2854408" y="520789"/>
                </a:lnTo>
                <a:cubicBezTo>
                  <a:pt x="2857981" y="591380"/>
                  <a:pt x="2856255" y="663238"/>
                  <a:pt x="2854408" y="743984"/>
                </a:cubicBezTo>
                <a:lnTo>
                  <a:pt x="2854408" y="743981"/>
                </a:lnTo>
                <a:cubicBezTo>
                  <a:pt x="2857035" y="829379"/>
                  <a:pt x="2797298" y="884454"/>
                  <a:pt x="2705608" y="892781"/>
                </a:cubicBezTo>
                <a:cubicBezTo>
                  <a:pt x="2615847" y="887828"/>
                  <a:pt x="2476612" y="894368"/>
                  <a:pt x="2378673" y="892781"/>
                </a:cubicBezTo>
                <a:cubicBezTo>
                  <a:pt x="2335687" y="1066773"/>
                  <a:pt x="2278473" y="1234204"/>
                  <a:pt x="2266235" y="1370654"/>
                </a:cubicBezTo>
                <a:cubicBezTo>
                  <a:pt x="2253997" y="1507104"/>
                  <a:pt x="2193706" y="1661150"/>
                  <a:pt x="2157169" y="1834191"/>
                </a:cubicBezTo>
                <a:cubicBezTo>
                  <a:pt x="2120633" y="2007232"/>
                  <a:pt x="2110492" y="2127792"/>
                  <a:pt x="2041358" y="2326400"/>
                </a:cubicBezTo>
                <a:cubicBezTo>
                  <a:pt x="1988322" y="2214672"/>
                  <a:pt x="1969120" y="1968612"/>
                  <a:pt x="1923455" y="1877199"/>
                </a:cubicBezTo>
                <a:cubicBezTo>
                  <a:pt x="1877790" y="1785786"/>
                  <a:pt x="1839482" y="1504296"/>
                  <a:pt x="1794263" y="1384990"/>
                </a:cubicBezTo>
                <a:cubicBezTo>
                  <a:pt x="1749044" y="1265684"/>
                  <a:pt x="1713305" y="1048418"/>
                  <a:pt x="1665071" y="892781"/>
                </a:cubicBezTo>
                <a:cubicBezTo>
                  <a:pt x="1505229" y="909367"/>
                  <a:pt x="1339473" y="876934"/>
                  <a:pt x="1189973" y="892781"/>
                </a:cubicBezTo>
                <a:cubicBezTo>
                  <a:pt x="1040473" y="908628"/>
                  <a:pt x="902785" y="875981"/>
                  <a:pt x="730037" y="892781"/>
                </a:cubicBezTo>
                <a:cubicBezTo>
                  <a:pt x="557289" y="909581"/>
                  <a:pt x="417038" y="902686"/>
                  <a:pt x="148800" y="892781"/>
                </a:cubicBezTo>
                <a:cubicBezTo>
                  <a:pt x="58345" y="909393"/>
                  <a:pt x="-5534" y="818818"/>
                  <a:pt x="0" y="743981"/>
                </a:cubicBezTo>
                <a:lnTo>
                  <a:pt x="0" y="743984"/>
                </a:lnTo>
                <a:cubicBezTo>
                  <a:pt x="63" y="680138"/>
                  <a:pt x="2440" y="615066"/>
                  <a:pt x="0" y="520789"/>
                </a:cubicBezTo>
                <a:lnTo>
                  <a:pt x="0" y="520789"/>
                </a:lnTo>
                <a:cubicBezTo>
                  <a:pt x="10308" y="441006"/>
                  <a:pt x="-7744" y="235001"/>
                  <a:pt x="0" y="148800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21516"/>
                      <a:gd name="adj2" fmla="val 210579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WGS accessions</a:t>
            </a:r>
            <a:endParaRPr lang="en-US" sz="3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084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60782"/>
            <a:ext cx="10515600" cy="913111"/>
          </a:xfrm>
        </p:spPr>
        <p:txBody>
          <a:bodyPr>
            <a:noAutofit/>
          </a:bodyPr>
          <a:lstStyle/>
          <a:p>
            <a:r>
              <a:rPr lang="en-US" sz="3200"/>
              <a:t>Exercise #3, </a:t>
            </a:r>
            <a:r>
              <a:rPr lang="en-US" sz="3200" u="sng"/>
              <a:t>Option 2</a:t>
            </a:r>
            <a:r>
              <a:rPr lang="en-US" sz="3200"/>
              <a:t> – Search BLAST Genomes,</a:t>
            </a:r>
            <a:br>
              <a:rPr lang="en-US" sz="3200"/>
            </a:br>
            <a:br>
              <a:rPr lang="en-US" sz="1000"/>
            </a:br>
            <a:r>
              <a:rPr lang="en-US" sz="3200" i="1"/>
              <a:t>Carcharodon carcharias</a:t>
            </a:r>
            <a:r>
              <a:rPr lang="en-US" sz="3200"/>
              <a:t>  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FCAAA91C-8997-764A-AAC8-55AB5E1EFC42}"/>
              </a:ext>
            </a:extLst>
          </p:cNvPr>
          <p:cNvSpPr/>
          <p:nvPr/>
        </p:nvSpPr>
        <p:spPr>
          <a:xfrm>
            <a:off x="2708594" y="2080466"/>
            <a:ext cx="6774812" cy="2973448"/>
          </a:xfrm>
          <a:custGeom>
            <a:avLst/>
            <a:gdLst>
              <a:gd name="connsiteX0" fmla="*/ 0 w 6774812"/>
              <a:gd name="connsiteY0" fmla="*/ 495585 h 2973448"/>
              <a:gd name="connsiteX1" fmla="*/ 495585 w 6774812"/>
              <a:gd name="connsiteY1" fmla="*/ 0 h 2973448"/>
              <a:gd name="connsiteX2" fmla="*/ 1129135 w 6774812"/>
              <a:gd name="connsiteY2" fmla="*/ 0 h 2973448"/>
              <a:gd name="connsiteX3" fmla="*/ 1129135 w 6774812"/>
              <a:gd name="connsiteY3" fmla="*/ 0 h 2973448"/>
              <a:gd name="connsiteX4" fmla="*/ 1727577 w 6774812"/>
              <a:gd name="connsiteY4" fmla="*/ 0 h 2973448"/>
              <a:gd name="connsiteX5" fmla="*/ 2292144 w 6774812"/>
              <a:gd name="connsiteY5" fmla="*/ 0 h 2973448"/>
              <a:gd name="connsiteX6" fmla="*/ 2822838 w 6774812"/>
              <a:gd name="connsiteY6" fmla="*/ 0 h 2973448"/>
              <a:gd name="connsiteX7" fmla="*/ 3514116 w 6774812"/>
              <a:gd name="connsiteY7" fmla="*/ 0 h 2973448"/>
              <a:gd name="connsiteX8" fmla="*/ 4170830 w 6774812"/>
              <a:gd name="connsiteY8" fmla="*/ 0 h 2973448"/>
              <a:gd name="connsiteX9" fmla="*/ 4827544 w 6774812"/>
              <a:gd name="connsiteY9" fmla="*/ 0 h 2973448"/>
              <a:gd name="connsiteX10" fmla="*/ 5518821 w 6774812"/>
              <a:gd name="connsiteY10" fmla="*/ 0 h 2973448"/>
              <a:gd name="connsiteX11" fmla="*/ 6279227 w 6774812"/>
              <a:gd name="connsiteY11" fmla="*/ 0 h 2973448"/>
              <a:gd name="connsiteX12" fmla="*/ 6774812 w 6774812"/>
              <a:gd name="connsiteY12" fmla="*/ 495585 h 2973448"/>
              <a:gd name="connsiteX13" fmla="*/ 6774812 w 6774812"/>
              <a:gd name="connsiteY13" fmla="*/ 495575 h 2973448"/>
              <a:gd name="connsiteX14" fmla="*/ 6774812 w 6774812"/>
              <a:gd name="connsiteY14" fmla="*/ 495575 h 2973448"/>
              <a:gd name="connsiteX15" fmla="*/ 6774812 w 6774812"/>
              <a:gd name="connsiteY15" fmla="*/ 867256 h 2973448"/>
              <a:gd name="connsiteX16" fmla="*/ 6774812 w 6774812"/>
              <a:gd name="connsiteY16" fmla="*/ 1238937 h 2973448"/>
              <a:gd name="connsiteX17" fmla="*/ 6774812 w 6774812"/>
              <a:gd name="connsiteY17" fmla="*/ 1870789 h 2973448"/>
              <a:gd name="connsiteX18" fmla="*/ 6774812 w 6774812"/>
              <a:gd name="connsiteY18" fmla="*/ 2477863 h 2973448"/>
              <a:gd name="connsiteX19" fmla="*/ 6279227 w 6774812"/>
              <a:gd name="connsiteY19" fmla="*/ 2973448 h 2973448"/>
              <a:gd name="connsiteX20" fmla="*/ 5553385 w 6774812"/>
              <a:gd name="connsiteY20" fmla="*/ 2973448 h 2973448"/>
              <a:gd name="connsiteX21" fmla="*/ 4896671 w 6774812"/>
              <a:gd name="connsiteY21" fmla="*/ 2973448 h 2973448"/>
              <a:gd name="connsiteX22" fmla="*/ 4239957 w 6774812"/>
              <a:gd name="connsiteY22" fmla="*/ 2973448 h 2973448"/>
              <a:gd name="connsiteX23" fmla="*/ 3514116 w 6774812"/>
              <a:gd name="connsiteY23" fmla="*/ 2973448 h 2973448"/>
              <a:gd name="connsiteX24" fmla="*/ 2822838 w 6774812"/>
              <a:gd name="connsiteY24" fmla="*/ 2973448 h 2973448"/>
              <a:gd name="connsiteX25" fmla="*/ 2309081 w 6774812"/>
              <a:gd name="connsiteY25" fmla="*/ 2973448 h 2973448"/>
              <a:gd name="connsiteX26" fmla="*/ 1761451 w 6774812"/>
              <a:gd name="connsiteY26" fmla="*/ 2973448 h 2973448"/>
              <a:gd name="connsiteX27" fmla="*/ 1129135 w 6774812"/>
              <a:gd name="connsiteY27" fmla="*/ 2973448 h 2973448"/>
              <a:gd name="connsiteX28" fmla="*/ 1129135 w 6774812"/>
              <a:gd name="connsiteY28" fmla="*/ 2973448 h 2973448"/>
              <a:gd name="connsiteX29" fmla="*/ 495585 w 6774812"/>
              <a:gd name="connsiteY29" fmla="*/ 2973448 h 2973448"/>
              <a:gd name="connsiteX30" fmla="*/ 0 w 6774812"/>
              <a:gd name="connsiteY30" fmla="*/ 2477863 h 2973448"/>
              <a:gd name="connsiteX31" fmla="*/ 0 w 6774812"/>
              <a:gd name="connsiteY31" fmla="*/ 1833621 h 2973448"/>
              <a:gd name="connsiteX32" fmla="*/ 0 w 6774812"/>
              <a:gd name="connsiteY32" fmla="*/ 1238937 h 2973448"/>
              <a:gd name="connsiteX33" fmla="*/ 0 w 6774812"/>
              <a:gd name="connsiteY33" fmla="*/ 1399245 h 2973448"/>
              <a:gd name="connsiteX34" fmla="*/ 0 w 6774812"/>
              <a:gd name="connsiteY34" fmla="*/ 929337 h 2973448"/>
              <a:gd name="connsiteX35" fmla="*/ 0 w 6774812"/>
              <a:gd name="connsiteY35" fmla="*/ 495575 h 2973448"/>
              <a:gd name="connsiteX36" fmla="*/ 0 w 6774812"/>
              <a:gd name="connsiteY36" fmla="*/ 495585 h 2973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774812" h="2973448" fill="none" extrusionOk="0">
                <a:moveTo>
                  <a:pt x="0" y="495585"/>
                </a:moveTo>
                <a:cubicBezTo>
                  <a:pt x="11767" y="250641"/>
                  <a:pt x="267961" y="45585"/>
                  <a:pt x="495585" y="0"/>
                </a:cubicBezTo>
                <a:cubicBezTo>
                  <a:pt x="631373" y="9731"/>
                  <a:pt x="930242" y="13451"/>
                  <a:pt x="1129135" y="0"/>
                </a:cubicBezTo>
                <a:lnTo>
                  <a:pt x="1129135" y="0"/>
                </a:lnTo>
                <a:cubicBezTo>
                  <a:pt x="1385739" y="8722"/>
                  <a:pt x="1601131" y="-5578"/>
                  <a:pt x="1727577" y="0"/>
                </a:cubicBezTo>
                <a:cubicBezTo>
                  <a:pt x="1854023" y="5578"/>
                  <a:pt x="2016492" y="-5005"/>
                  <a:pt x="2292144" y="0"/>
                </a:cubicBezTo>
                <a:cubicBezTo>
                  <a:pt x="2567796" y="5005"/>
                  <a:pt x="2640230" y="21754"/>
                  <a:pt x="2822838" y="0"/>
                </a:cubicBezTo>
                <a:cubicBezTo>
                  <a:pt x="3025839" y="1888"/>
                  <a:pt x="3278416" y="-19622"/>
                  <a:pt x="3514116" y="0"/>
                </a:cubicBezTo>
                <a:cubicBezTo>
                  <a:pt x="3749816" y="19622"/>
                  <a:pt x="3934889" y="7854"/>
                  <a:pt x="4170830" y="0"/>
                </a:cubicBezTo>
                <a:cubicBezTo>
                  <a:pt x="4406771" y="-7854"/>
                  <a:pt x="4500181" y="-12734"/>
                  <a:pt x="4827544" y="0"/>
                </a:cubicBezTo>
                <a:cubicBezTo>
                  <a:pt x="5154907" y="12734"/>
                  <a:pt x="5257195" y="1115"/>
                  <a:pt x="5518821" y="0"/>
                </a:cubicBezTo>
                <a:cubicBezTo>
                  <a:pt x="5780447" y="-1115"/>
                  <a:pt x="6020748" y="31867"/>
                  <a:pt x="6279227" y="0"/>
                </a:cubicBezTo>
                <a:cubicBezTo>
                  <a:pt x="6573823" y="-3978"/>
                  <a:pt x="6778552" y="208746"/>
                  <a:pt x="6774812" y="495585"/>
                </a:cubicBezTo>
                <a:cubicBezTo>
                  <a:pt x="6774812" y="495580"/>
                  <a:pt x="6774812" y="495580"/>
                  <a:pt x="6774812" y="495575"/>
                </a:cubicBezTo>
                <a:lnTo>
                  <a:pt x="6774812" y="495575"/>
                </a:lnTo>
                <a:cubicBezTo>
                  <a:pt x="6792252" y="623540"/>
                  <a:pt x="6760319" y="719184"/>
                  <a:pt x="6774812" y="867256"/>
                </a:cubicBezTo>
                <a:cubicBezTo>
                  <a:pt x="6789305" y="1015328"/>
                  <a:pt x="6788715" y="1055060"/>
                  <a:pt x="6774812" y="1238937"/>
                </a:cubicBezTo>
                <a:cubicBezTo>
                  <a:pt x="6797408" y="1542650"/>
                  <a:pt x="6750036" y="1740040"/>
                  <a:pt x="6774812" y="1870789"/>
                </a:cubicBezTo>
                <a:cubicBezTo>
                  <a:pt x="6799588" y="2001538"/>
                  <a:pt x="6781466" y="2175998"/>
                  <a:pt x="6774812" y="2477863"/>
                </a:cubicBezTo>
                <a:cubicBezTo>
                  <a:pt x="6749781" y="2729628"/>
                  <a:pt x="6589161" y="2976735"/>
                  <a:pt x="6279227" y="2973448"/>
                </a:cubicBezTo>
                <a:cubicBezTo>
                  <a:pt x="6110501" y="2980476"/>
                  <a:pt x="5804244" y="2960953"/>
                  <a:pt x="5553385" y="2973448"/>
                </a:cubicBezTo>
                <a:cubicBezTo>
                  <a:pt x="5302526" y="2985943"/>
                  <a:pt x="5200093" y="2974547"/>
                  <a:pt x="4896671" y="2973448"/>
                </a:cubicBezTo>
                <a:cubicBezTo>
                  <a:pt x="4593249" y="2972349"/>
                  <a:pt x="4525166" y="3002936"/>
                  <a:pt x="4239957" y="2973448"/>
                </a:cubicBezTo>
                <a:cubicBezTo>
                  <a:pt x="3954748" y="2943960"/>
                  <a:pt x="3783499" y="2940814"/>
                  <a:pt x="3514116" y="2973448"/>
                </a:cubicBezTo>
                <a:cubicBezTo>
                  <a:pt x="3244733" y="3006082"/>
                  <a:pt x="3141617" y="2984323"/>
                  <a:pt x="2822838" y="2973448"/>
                </a:cubicBezTo>
                <a:cubicBezTo>
                  <a:pt x="2694106" y="2982249"/>
                  <a:pt x="2554017" y="2984380"/>
                  <a:pt x="2309081" y="2973448"/>
                </a:cubicBezTo>
                <a:cubicBezTo>
                  <a:pt x="2064145" y="2962516"/>
                  <a:pt x="1895606" y="2968517"/>
                  <a:pt x="1761451" y="2973448"/>
                </a:cubicBezTo>
                <a:cubicBezTo>
                  <a:pt x="1627296" y="2978380"/>
                  <a:pt x="1291494" y="2996483"/>
                  <a:pt x="1129135" y="2973448"/>
                </a:cubicBezTo>
                <a:lnTo>
                  <a:pt x="1129135" y="2973448"/>
                </a:lnTo>
                <a:cubicBezTo>
                  <a:pt x="953410" y="2985821"/>
                  <a:pt x="652724" y="3004689"/>
                  <a:pt x="495585" y="2973448"/>
                </a:cubicBezTo>
                <a:cubicBezTo>
                  <a:pt x="208686" y="2976572"/>
                  <a:pt x="-28345" y="2778170"/>
                  <a:pt x="0" y="2477863"/>
                </a:cubicBezTo>
                <a:cubicBezTo>
                  <a:pt x="-22226" y="2267130"/>
                  <a:pt x="-32076" y="2003161"/>
                  <a:pt x="0" y="1833621"/>
                </a:cubicBezTo>
                <a:cubicBezTo>
                  <a:pt x="32076" y="1664081"/>
                  <a:pt x="7351" y="1447892"/>
                  <a:pt x="0" y="1238937"/>
                </a:cubicBezTo>
                <a:cubicBezTo>
                  <a:pt x="-1721" y="1285757"/>
                  <a:pt x="-1982" y="1320219"/>
                  <a:pt x="0" y="1399245"/>
                </a:cubicBezTo>
                <a:cubicBezTo>
                  <a:pt x="-10363" y="1281596"/>
                  <a:pt x="20938" y="1027682"/>
                  <a:pt x="0" y="929337"/>
                </a:cubicBezTo>
                <a:cubicBezTo>
                  <a:pt x="-20938" y="830992"/>
                  <a:pt x="18682" y="630021"/>
                  <a:pt x="0" y="495575"/>
                </a:cubicBezTo>
                <a:cubicBezTo>
                  <a:pt x="1" y="495577"/>
                  <a:pt x="1" y="495583"/>
                  <a:pt x="0" y="495585"/>
                </a:cubicBezTo>
                <a:close/>
              </a:path>
              <a:path w="6774812" h="2973448" stroke="0" extrusionOk="0">
                <a:moveTo>
                  <a:pt x="0" y="495585"/>
                </a:moveTo>
                <a:cubicBezTo>
                  <a:pt x="-11276" y="214926"/>
                  <a:pt x="166572" y="20758"/>
                  <a:pt x="495585" y="0"/>
                </a:cubicBezTo>
                <a:cubicBezTo>
                  <a:pt x="648501" y="10556"/>
                  <a:pt x="958335" y="-26124"/>
                  <a:pt x="1129135" y="0"/>
                </a:cubicBezTo>
                <a:lnTo>
                  <a:pt x="1129135" y="0"/>
                </a:lnTo>
                <a:cubicBezTo>
                  <a:pt x="1304323" y="11994"/>
                  <a:pt x="1517310" y="-16373"/>
                  <a:pt x="1676766" y="0"/>
                </a:cubicBezTo>
                <a:cubicBezTo>
                  <a:pt x="1836222" y="16373"/>
                  <a:pt x="2101461" y="-11011"/>
                  <a:pt x="2224396" y="0"/>
                </a:cubicBezTo>
                <a:cubicBezTo>
                  <a:pt x="2347331" y="11011"/>
                  <a:pt x="2584587" y="6849"/>
                  <a:pt x="2822838" y="0"/>
                </a:cubicBezTo>
                <a:cubicBezTo>
                  <a:pt x="3085585" y="3135"/>
                  <a:pt x="3283642" y="15707"/>
                  <a:pt x="3444988" y="0"/>
                </a:cubicBezTo>
                <a:cubicBezTo>
                  <a:pt x="3606334" y="-15707"/>
                  <a:pt x="3808403" y="8947"/>
                  <a:pt x="4136266" y="0"/>
                </a:cubicBezTo>
                <a:cubicBezTo>
                  <a:pt x="4464129" y="-8947"/>
                  <a:pt x="4491328" y="-5158"/>
                  <a:pt x="4758416" y="0"/>
                </a:cubicBezTo>
                <a:cubicBezTo>
                  <a:pt x="5025504" y="5158"/>
                  <a:pt x="5077238" y="-22935"/>
                  <a:pt x="5380566" y="0"/>
                </a:cubicBezTo>
                <a:cubicBezTo>
                  <a:pt x="5683894" y="22935"/>
                  <a:pt x="6095417" y="7872"/>
                  <a:pt x="6279227" y="0"/>
                </a:cubicBezTo>
                <a:cubicBezTo>
                  <a:pt x="6562742" y="30476"/>
                  <a:pt x="6794070" y="202851"/>
                  <a:pt x="6774812" y="495585"/>
                </a:cubicBezTo>
                <a:cubicBezTo>
                  <a:pt x="6774812" y="495582"/>
                  <a:pt x="6774812" y="495580"/>
                  <a:pt x="6774812" y="495575"/>
                </a:cubicBezTo>
                <a:lnTo>
                  <a:pt x="6774812" y="495575"/>
                </a:lnTo>
                <a:cubicBezTo>
                  <a:pt x="6782862" y="637977"/>
                  <a:pt x="6787077" y="700416"/>
                  <a:pt x="6774812" y="867256"/>
                </a:cubicBezTo>
                <a:cubicBezTo>
                  <a:pt x="6762547" y="1034096"/>
                  <a:pt x="6769633" y="1066653"/>
                  <a:pt x="6774812" y="1238937"/>
                </a:cubicBezTo>
                <a:cubicBezTo>
                  <a:pt x="6779418" y="1518721"/>
                  <a:pt x="6794877" y="1744433"/>
                  <a:pt x="6774812" y="1883179"/>
                </a:cubicBezTo>
                <a:cubicBezTo>
                  <a:pt x="6754747" y="2021925"/>
                  <a:pt x="6753070" y="2207014"/>
                  <a:pt x="6774812" y="2477863"/>
                </a:cubicBezTo>
                <a:cubicBezTo>
                  <a:pt x="6795113" y="2766652"/>
                  <a:pt x="6551649" y="3003934"/>
                  <a:pt x="6279227" y="2973448"/>
                </a:cubicBezTo>
                <a:cubicBezTo>
                  <a:pt x="5997671" y="2942880"/>
                  <a:pt x="5873357" y="3006375"/>
                  <a:pt x="5518821" y="2973448"/>
                </a:cubicBezTo>
                <a:cubicBezTo>
                  <a:pt x="5164285" y="2940521"/>
                  <a:pt x="4978029" y="2983850"/>
                  <a:pt x="4758416" y="2973448"/>
                </a:cubicBezTo>
                <a:cubicBezTo>
                  <a:pt x="4538803" y="2963046"/>
                  <a:pt x="4342062" y="2963313"/>
                  <a:pt x="4067138" y="2973448"/>
                </a:cubicBezTo>
                <a:cubicBezTo>
                  <a:pt x="3792214" y="2983583"/>
                  <a:pt x="3114581" y="2960856"/>
                  <a:pt x="2822838" y="2973448"/>
                </a:cubicBezTo>
                <a:cubicBezTo>
                  <a:pt x="2680797" y="2975613"/>
                  <a:pt x="2520380" y="2963358"/>
                  <a:pt x="2309081" y="2973448"/>
                </a:cubicBezTo>
                <a:cubicBezTo>
                  <a:pt x="2097782" y="2983538"/>
                  <a:pt x="1891904" y="2968477"/>
                  <a:pt x="1710640" y="2973448"/>
                </a:cubicBezTo>
                <a:cubicBezTo>
                  <a:pt x="1529376" y="2978419"/>
                  <a:pt x="1331321" y="2973955"/>
                  <a:pt x="1129135" y="2973448"/>
                </a:cubicBezTo>
                <a:lnTo>
                  <a:pt x="1129135" y="2973448"/>
                </a:lnTo>
                <a:cubicBezTo>
                  <a:pt x="995618" y="2985323"/>
                  <a:pt x="755800" y="2981528"/>
                  <a:pt x="495585" y="2973448"/>
                </a:cubicBezTo>
                <a:cubicBezTo>
                  <a:pt x="211612" y="3005464"/>
                  <a:pt x="-5753" y="2733449"/>
                  <a:pt x="0" y="2477863"/>
                </a:cubicBezTo>
                <a:cubicBezTo>
                  <a:pt x="898" y="2265875"/>
                  <a:pt x="-11823" y="2063443"/>
                  <a:pt x="0" y="1858400"/>
                </a:cubicBezTo>
                <a:cubicBezTo>
                  <a:pt x="11823" y="1653357"/>
                  <a:pt x="22623" y="1512719"/>
                  <a:pt x="0" y="1238937"/>
                </a:cubicBezTo>
                <a:cubicBezTo>
                  <a:pt x="4373" y="1311191"/>
                  <a:pt x="2252" y="1366481"/>
                  <a:pt x="0" y="1399245"/>
                </a:cubicBezTo>
                <a:cubicBezTo>
                  <a:pt x="-15697" y="1258357"/>
                  <a:pt x="-6746" y="1070878"/>
                  <a:pt x="0" y="956447"/>
                </a:cubicBezTo>
                <a:cubicBezTo>
                  <a:pt x="6746" y="842016"/>
                  <a:pt x="13174" y="609053"/>
                  <a:pt x="0" y="495575"/>
                </a:cubicBezTo>
                <a:cubicBezTo>
                  <a:pt x="1" y="495579"/>
                  <a:pt x="1" y="495581"/>
                  <a:pt x="0" y="495585"/>
                </a:cubicBezTo>
                <a:close/>
              </a:path>
            </a:pathLst>
          </a:custGeom>
          <a:gradFill flip="none" rotWithShape="1">
            <a:gsLst>
              <a:gs pos="88000">
                <a:srgbClr val="E2F7E2"/>
              </a:gs>
              <a:gs pos="100000">
                <a:schemeClr val="accent6">
                  <a:lumMod val="45000"/>
                  <a:lumOff val="55000"/>
                </a:schemeClr>
              </a:gs>
              <a:gs pos="96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4343"/>
                      <a:gd name="adj2" fmla="val -294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</a:rPr>
              <a:t>  Use query from RID KVFM4C5G013,</a:t>
            </a: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</a:rPr>
              <a:t>  go to BLAST Genomes for</a:t>
            </a:r>
          </a:p>
          <a:p>
            <a:pPr algn="ctr">
              <a:lnSpc>
                <a:spcPct val="150000"/>
              </a:lnSpc>
            </a:pPr>
            <a:r>
              <a:rPr lang="en-US" sz="3200" i="1">
                <a:solidFill>
                  <a:schemeClr val="tx1"/>
                </a:solidFill>
              </a:rPr>
              <a:t>Carcharodon carcharias</a:t>
            </a:r>
            <a:r>
              <a:rPr lang="en-US" sz="320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4261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Summary of How BLAST 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605820" y="1060019"/>
            <a:ext cx="8980358" cy="5014186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SzPct val="75000"/>
              <a:buFont typeface="System Font Regular"/>
              <a:buChar char="❍"/>
            </a:pPr>
            <a:r>
              <a:rPr lang="en-US" sz="2800"/>
              <a:t>  </a:t>
            </a:r>
            <a:r>
              <a:rPr lang="en-US" sz="3000" b="1"/>
              <a:t>Setup</a:t>
            </a:r>
          </a:p>
          <a:p>
            <a:pPr lvl="1">
              <a:buSzPct val="75000"/>
              <a:buFont typeface="System Font Regular"/>
              <a:buChar char="❍"/>
            </a:pPr>
            <a:r>
              <a:rPr lang="en-US"/>
              <a:t>  read in the query, database, and search parameters</a:t>
            </a:r>
          </a:p>
          <a:p>
            <a:pPr lvl="1">
              <a:buSzPct val="75000"/>
              <a:buFont typeface="System Font Regular"/>
              <a:buChar char="❍"/>
            </a:pPr>
            <a:r>
              <a:rPr lang="en-US"/>
              <a:t>  apply query filters, e.g., low complexity and repeats</a:t>
            </a:r>
          </a:p>
          <a:p>
            <a:pPr lvl="1">
              <a:buSzPct val="75000"/>
              <a:buFont typeface="System Font Regular"/>
              <a:buChar char="❍"/>
            </a:pPr>
            <a:r>
              <a:rPr lang="en-US"/>
              <a:t>  make a lookup table of query “words” </a:t>
            </a:r>
          </a:p>
          <a:p>
            <a:pPr>
              <a:buSzPct val="90000"/>
              <a:buFont typeface="System Font Regular"/>
              <a:buChar char="❍"/>
            </a:pPr>
            <a:r>
              <a:rPr lang="en-US" sz="2800"/>
              <a:t> </a:t>
            </a:r>
            <a:r>
              <a:rPr lang="en-US" sz="3000" b="1"/>
              <a:t>Preliminary search</a:t>
            </a:r>
            <a:endParaRPr lang="en-US" sz="2800" b="1"/>
          </a:p>
          <a:p>
            <a:pPr lvl="1">
              <a:buSzPct val="90000"/>
              <a:buFont typeface="System Font Regular"/>
              <a:buChar char="❍"/>
            </a:pPr>
            <a:r>
              <a:rPr lang="en-US" sz="2400" b="1"/>
              <a:t>  </a:t>
            </a:r>
            <a:r>
              <a:rPr lang="en-US"/>
              <a:t>scan database for word matches</a:t>
            </a:r>
          </a:p>
          <a:p>
            <a:pPr lvl="1">
              <a:buSzPct val="75000"/>
              <a:buFont typeface="System Font Regular"/>
              <a:buChar char="❍"/>
            </a:pPr>
            <a:r>
              <a:rPr lang="en-US"/>
              <a:t>  gap-free extensions</a:t>
            </a:r>
          </a:p>
          <a:p>
            <a:pPr lvl="1">
              <a:buSzPct val="75000"/>
              <a:buFont typeface="System Font Regular"/>
              <a:buChar char="❍"/>
            </a:pPr>
            <a:r>
              <a:rPr lang="en-US"/>
              <a:t>  gapped extensions, minus deletions/insertions</a:t>
            </a:r>
          </a:p>
          <a:p>
            <a:pPr>
              <a:buSzPct val="90000"/>
              <a:buFont typeface="System Font Regular"/>
              <a:buChar char="❍"/>
            </a:pPr>
            <a:r>
              <a:rPr lang="en-US"/>
              <a:t> </a:t>
            </a:r>
            <a:r>
              <a:rPr lang="en-US" sz="3000" b="1"/>
              <a:t>Traceback</a:t>
            </a:r>
          </a:p>
          <a:p>
            <a:pPr lvl="1">
              <a:buSzPct val="90000"/>
              <a:buFont typeface="System Font Regular"/>
              <a:buChar char="❍"/>
            </a:pPr>
            <a:r>
              <a:rPr lang="en-US" sz="2600" b="1"/>
              <a:t>  </a:t>
            </a:r>
            <a:r>
              <a:rPr lang="en-US"/>
              <a:t>gapped extensions, calculate the deletions/insertions</a:t>
            </a:r>
            <a:endParaRPr lang="en-US" sz="2600" b="1"/>
          </a:p>
          <a:p>
            <a:pPr lvl="1">
              <a:buSzPct val="90000"/>
              <a:buFont typeface="System Font Regular"/>
              <a:buChar char="❍"/>
            </a:pPr>
            <a:endParaRPr lang="en-US"/>
          </a:p>
        </p:txBody>
      </p:sp>
      <p:sp>
        <p:nvSpPr>
          <p:cNvPr id="4" name="TextBox 3">
            <a:hlinkClick r:id="rId3" tooltip="Link to document"/>
            <a:extLst>
              <a:ext uri="{FF2B5EF4-FFF2-40B4-BE49-F238E27FC236}">
                <a16:creationId xmlns:a16="http://schemas.microsoft.com/office/drawing/2014/main" id="{D6E8224D-5B56-8C45-ABF4-3ADFEEA90BE9}"/>
              </a:ext>
            </a:extLst>
          </p:cNvPr>
          <p:cNvSpPr txBox="1"/>
          <p:nvPr/>
        </p:nvSpPr>
        <p:spPr>
          <a:xfrm>
            <a:off x="72570" y="6262041"/>
            <a:ext cx="12032343" cy="461665"/>
          </a:xfrm>
          <a:custGeom>
            <a:avLst/>
            <a:gdLst>
              <a:gd name="connsiteX0" fmla="*/ 0 w 12032343"/>
              <a:gd name="connsiteY0" fmla="*/ 0 h 461665"/>
              <a:gd name="connsiteX1" fmla="*/ 307493 w 12032343"/>
              <a:gd name="connsiteY1" fmla="*/ 0 h 461665"/>
              <a:gd name="connsiteX2" fmla="*/ 1216604 w 12032343"/>
              <a:gd name="connsiteY2" fmla="*/ 0 h 461665"/>
              <a:gd name="connsiteX3" fmla="*/ 1885067 w 12032343"/>
              <a:gd name="connsiteY3" fmla="*/ 0 h 461665"/>
              <a:gd name="connsiteX4" fmla="*/ 2192560 w 12032343"/>
              <a:gd name="connsiteY4" fmla="*/ 0 h 461665"/>
              <a:gd name="connsiteX5" fmla="*/ 2861024 w 12032343"/>
              <a:gd name="connsiteY5" fmla="*/ 0 h 461665"/>
              <a:gd name="connsiteX6" fmla="*/ 3770134 w 12032343"/>
              <a:gd name="connsiteY6" fmla="*/ 0 h 461665"/>
              <a:gd name="connsiteX7" fmla="*/ 4318274 w 12032343"/>
              <a:gd name="connsiteY7" fmla="*/ 0 h 461665"/>
              <a:gd name="connsiteX8" fmla="*/ 4866414 w 12032343"/>
              <a:gd name="connsiteY8" fmla="*/ 0 h 461665"/>
              <a:gd name="connsiteX9" fmla="*/ 5534878 w 12032343"/>
              <a:gd name="connsiteY9" fmla="*/ 0 h 461665"/>
              <a:gd name="connsiteX10" fmla="*/ 6323665 w 12032343"/>
              <a:gd name="connsiteY10" fmla="*/ 0 h 461665"/>
              <a:gd name="connsiteX11" fmla="*/ 7112452 w 12032343"/>
              <a:gd name="connsiteY11" fmla="*/ 0 h 461665"/>
              <a:gd name="connsiteX12" fmla="*/ 7901239 w 12032343"/>
              <a:gd name="connsiteY12" fmla="*/ 0 h 461665"/>
              <a:gd name="connsiteX13" fmla="*/ 8810349 w 12032343"/>
              <a:gd name="connsiteY13" fmla="*/ 0 h 461665"/>
              <a:gd name="connsiteX14" fmla="*/ 9478812 w 12032343"/>
              <a:gd name="connsiteY14" fmla="*/ 0 h 461665"/>
              <a:gd name="connsiteX15" fmla="*/ 10267599 w 12032343"/>
              <a:gd name="connsiteY15" fmla="*/ 0 h 461665"/>
              <a:gd name="connsiteX16" fmla="*/ 10936063 w 12032343"/>
              <a:gd name="connsiteY16" fmla="*/ 0 h 461665"/>
              <a:gd name="connsiteX17" fmla="*/ 12032343 w 12032343"/>
              <a:gd name="connsiteY17" fmla="*/ 0 h 461665"/>
              <a:gd name="connsiteX18" fmla="*/ 12032343 w 12032343"/>
              <a:gd name="connsiteY18" fmla="*/ 461665 h 461665"/>
              <a:gd name="connsiteX19" fmla="*/ 11123233 w 12032343"/>
              <a:gd name="connsiteY19" fmla="*/ 461665 h 461665"/>
              <a:gd name="connsiteX20" fmla="*/ 10575093 w 12032343"/>
              <a:gd name="connsiteY20" fmla="*/ 461665 h 461665"/>
              <a:gd name="connsiteX21" fmla="*/ 10026953 w 12032343"/>
              <a:gd name="connsiteY21" fmla="*/ 461665 h 461665"/>
              <a:gd name="connsiteX22" fmla="*/ 9478812 w 12032343"/>
              <a:gd name="connsiteY22" fmla="*/ 461665 h 461665"/>
              <a:gd name="connsiteX23" fmla="*/ 8690026 w 12032343"/>
              <a:gd name="connsiteY23" fmla="*/ 461665 h 461665"/>
              <a:gd name="connsiteX24" fmla="*/ 8021562 w 12032343"/>
              <a:gd name="connsiteY24" fmla="*/ 461665 h 461665"/>
              <a:gd name="connsiteX25" fmla="*/ 7714069 w 12032343"/>
              <a:gd name="connsiteY25" fmla="*/ 461665 h 461665"/>
              <a:gd name="connsiteX26" fmla="*/ 7165929 w 12032343"/>
              <a:gd name="connsiteY26" fmla="*/ 461665 h 461665"/>
              <a:gd name="connsiteX27" fmla="*/ 6377142 w 12032343"/>
              <a:gd name="connsiteY27" fmla="*/ 461665 h 461665"/>
              <a:gd name="connsiteX28" fmla="*/ 5949325 w 12032343"/>
              <a:gd name="connsiteY28" fmla="*/ 461665 h 461665"/>
              <a:gd name="connsiteX29" fmla="*/ 5040215 w 12032343"/>
              <a:gd name="connsiteY29" fmla="*/ 461665 h 461665"/>
              <a:gd name="connsiteX30" fmla="*/ 4131104 w 12032343"/>
              <a:gd name="connsiteY30" fmla="*/ 461665 h 461665"/>
              <a:gd name="connsiteX31" fmla="*/ 3462641 w 12032343"/>
              <a:gd name="connsiteY31" fmla="*/ 461665 h 461665"/>
              <a:gd name="connsiteX32" fmla="*/ 2553531 w 12032343"/>
              <a:gd name="connsiteY32" fmla="*/ 461665 h 461665"/>
              <a:gd name="connsiteX33" fmla="*/ 1885067 w 12032343"/>
              <a:gd name="connsiteY33" fmla="*/ 461665 h 461665"/>
              <a:gd name="connsiteX34" fmla="*/ 1096280 w 12032343"/>
              <a:gd name="connsiteY34" fmla="*/ 461665 h 461665"/>
              <a:gd name="connsiteX35" fmla="*/ 788787 w 12032343"/>
              <a:gd name="connsiteY35" fmla="*/ 461665 h 461665"/>
              <a:gd name="connsiteX36" fmla="*/ 0 w 12032343"/>
              <a:gd name="connsiteY36" fmla="*/ 461665 h 461665"/>
              <a:gd name="connsiteX37" fmla="*/ 0 w 12032343"/>
              <a:gd name="connsiteY37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032343" h="461665" fill="none" extrusionOk="0">
                <a:moveTo>
                  <a:pt x="0" y="0"/>
                </a:moveTo>
                <a:cubicBezTo>
                  <a:pt x="139736" y="9300"/>
                  <a:pt x="234195" y="-12783"/>
                  <a:pt x="307493" y="0"/>
                </a:cubicBezTo>
                <a:cubicBezTo>
                  <a:pt x="380791" y="12783"/>
                  <a:pt x="801452" y="32514"/>
                  <a:pt x="1216604" y="0"/>
                </a:cubicBezTo>
                <a:cubicBezTo>
                  <a:pt x="1631756" y="-32514"/>
                  <a:pt x="1659275" y="-32607"/>
                  <a:pt x="1885067" y="0"/>
                </a:cubicBezTo>
                <a:cubicBezTo>
                  <a:pt x="2110859" y="32607"/>
                  <a:pt x="2076231" y="-4672"/>
                  <a:pt x="2192560" y="0"/>
                </a:cubicBezTo>
                <a:cubicBezTo>
                  <a:pt x="2308889" y="4672"/>
                  <a:pt x="2539611" y="-1916"/>
                  <a:pt x="2861024" y="0"/>
                </a:cubicBezTo>
                <a:cubicBezTo>
                  <a:pt x="3182437" y="1916"/>
                  <a:pt x="3316538" y="-7034"/>
                  <a:pt x="3770134" y="0"/>
                </a:cubicBezTo>
                <a:cubicBezTo>
                  <a:pt x="4223730" y="7034"/>
                  <a:pt x="4079857" y="22338"/>
                  <a:pt x="4318274" y="0"/>
                </a:cubicBezTo>
                <a:cubicBezTo>
                  <a:pt x="4556691" y="-22338"/>
                  <a:pt x="4724107" y="22220"/>
                  <a:pt x="4866414" y="0"/>
                </a:cubicBezTo>
                <a:cubicBezTo>
                  <a:pt x="5008721" y="-22220"/>
                  <a:pt x="5324455" y="10388"/>
                  <a:pt x="5534878" y="0"/>
                </a:cubicBezTo>
                <a:cubicBezTo>
                  <a:pt x="5745301" y="-10388"/>
                  <a:pt x="6004546" y="-20639"/>
                  <a:pt x="6323665" y="0"/>
                </a:cubicBezTo>
                <a:cubicBezTo>
                  <a:pt x="6642784" y="20639"/>
                  <a:pt x="6790670" y="26533"/>
                  <a:pt x="7112452" y="0"/>
                </a:cubicBezTo>
                <a:cubicBezTo>
                  <a:pt x="7434234" y="-26533"/>
                  <a:pt x="7684579" y="-17699"/>
                  <a:pt x="7901239" y="0"/>
                </a:cubicBezTo>
                <a:cubicBezTo>
                  <a:pt x="8117899" y="17699"/>
                  <a:pt x="8491356" y="4741"/>
                  <a:pt x="8810349" y="0"/>
                </a:cubicBezTo>
                <a:cubicBezTo>
                  <a:pt x="9129342" y="-4741"/>
                  <a:pt x="9230530" y="-18258"/>
                  <a:pt x="9478812" y="0"/>
                </a:cubicBezTo>
                <a:cubicBezTo>
                  <a:pt x="9727094" y="18258"/>
                  <a:pt x="9910120" y="7232"/>
                  <a:pt x="10267599" y="0"/>
                </a:cubicBezTo>
                <a:cubicBezTo>
                  <a:pt x="10625078" y="-7232"/>
                  <a:pt x="10710511" y="46"/>
                  <a:pt x="10936063" y="0"/>
                </a:cubicBezTo>
                <a:cubicBezTo>
                  <a:pt x="11161615" y="-46"/>
                  <a:pt x="11739994" y="23681"/>
                  <a:pt x="12032343" y="0"/>
                </a:cubicBezTo>
                <a:cubicBezTo>
                  <a:pt x="12014017" y="100511"/>
                  <a:pt x="12037303" y="249500"/>
                  <a:pt x="12032343" y="461665"/>
                </a:cubicBezTo>
                <a:cubicBezTo>
                  <a:pt x="11785313" y="473016"/>
                  <a:pt x="11434242" y="472906"/>
                  <a:pt x="11123233" y="461665"/>
                </a:cubicBezTo>
                <a:cubicBezTo>
                  <a:pt x="10812224" y="450425"/>
                  <a:pt x="10702469" y="473017"/>
                  <a:pt x="10575093" y="461665"/>
                </a:cubicBezTo>
                <a:cubicBezTo>
                  <a:pt x="10447717" y="450313"/>
                  <a:pt x="10255637" y="470013"/>
                  <a:pt x="10026953" y="461665"/>
                </a:cubicBezTo>
                <a:cubicBezTo>
                  <a:pt x="9798269" y="453317"/>
                  <a:pt x="9700534" y="475964"/>
                  <a:pt x="9478812" y="461665"/>
                </a:cubicBezTo>
                <a:cubicBezTo>
                  <a:pt x="9257090" y="447366"/>
                  <a:pt x="8958989" y="488524"/>
                  <a:pt x="8690026" y="461665"/>
                </a:cubicBezTo>
                <a:cubicBezTo>
                  <a:pt x="8421063" y="434806"/>
                  <a:pt x="8290490" y="465125"/>
                  <a:pt x="8021562" y="461665"/>
                </a:cubicBezTo>
                <a:cubicBezTo>
                  <a:pt x="7752634" y="458205"/>
                  <a:pt x="7780009" y="455773"/>
                  <a:pt x="7714069" y="461665"/>
                </a:cubicBezTo>
                <a:cubicBezTo>
                  <a:pt x="7648129" y="467557"/>
                  <a:pt x="7293322" y="465608"/>
                  <a:pt x="7165929" y="461665"/>
                </a:cubicBezTo>
                <a:cubicBezTo>
                  <a:pt x="7038536" y="457722"/>
                  <a:pt x="6682220" y="471679"/>
                  <a:pt x="6377142" y="461665"/>
                </a:cubicBezTo>
                <a:cubicBezTo>
                  <a:pt x="6072064" y="451651"/>
                  <a:pt x="6077481" y="468829"/>
                  <a:pt x="5949325" y="461665"/>
                </a:cubicBezTo>
                <a:cubicBezTo>
                  <a:pt x="5821169" y="454501"/>
                  <a:pt x="5255168" y="443577"/>
                  <a:pt x="5040215" y="461665"/>
                </a:cubicBezTo>
                <a:cubicBezTo>
                  <a:pt x="4825262" y="479754"/>
                  <a:pt x="4507440" y="455522"/>
                  <a:pt x="4131104" y="461665"/>
                </a:cubicBezTo>
                <a:cubicBezTo>
                  <a:pt x="3754768" y="467808"/>
                  <a:pt x="3658461" y="488408"/>
                  <a:pt x="3462641" y="461665"/>
                </a:cubicBezTo>
                <a:cubicBezTo>
                  <a:pt x="3266821" y="434922"/>
                  <a:pt x="2764559" y="506230"/>
                  <a:pt x="2553531" y="461665"/>
                </a:cubicBezTo>
                <a:cubicBezTo>
                  <a:pt x="2342503" y="417101"/>
                  <a:pt x="2106935" y="448861"/>
                  <a:pt x="1885067" y="461665"/>
                </a:cubicBezTo>
                <a:cubicBezTo>
                  <a:pt x="1663199" y="474469"/>
                  <a:pt x="1383902" y="430464"/>
                  <a:pt x="1096280" y="461665"/>
                </a:cubicBezTo>
                <a:cubicBezTo>
                  <a:pt x="808658" y="492866"/>
                  <a:pt x="908243" y="465437"/>
                  <a:pt x="788787" y="461665"/>
                </a:cubicBezTo>
                <a:cubicBezTo>
                  <a:pt x="669331" y="457893"/>
                  <a:pt x="303603" y="440643"/>
                  <a:pt x="0" y="461665"/>
                </a:cubicBezTo>
                <a:cubicBezTo>
                  <a:pt x="14700" y="238348"/>
                  <a:pt x="17141" y="133043"/>
                  <a:pt x="0" y="0"/>
                </a:cubicBezTo>
                <a:close/>
              </a:path>
              <a:path w="12032343" h="461665" stroke="0" extrusionOk="0">
                <a:moveTo>
                  <a:pt x="0" y="0"/>
                </a:moveTo>
                <a:cubicBezTo>
                  <a:pt x="229232" y="14874"/>
                  <a:pt x="336519" y="-19442"/>
                  <a:pt x="548140" y="0"/>
                </a:cubicBezTo>
                <a:cubicBezTo>
                  <a:pt x="759761" y="19442"/>
                  <a:pt x="713097" y="-5170"/>
                  <a:pt x="855633" y="0"/>
                </a:cubicBezTo>
                <a:cubicBezTo>
                  <a:pt x="998169" y="5170"/>
                  <a:pt x="1440697" y="21758"/>
                  <a:pt x="1764744" y="0"/>
                </a:cubicBezTo>
                <a:cubicBezTo>
                  <a:pt x="2088791" y="-21758"/>
                  <a:pt x="2134425" y="-26324"/>
                  <a:pt x="2312884" y="0"/>
                </a:cubicBezTo>
                <a:cubicBezTo>
                  <a:pt x="2491343" y="26324"/>
                  <a:pt x="2609001" y="-12500"/>
                  <a:pt x="2861024" y="0"/>
                </a:cubicBezTo>
                <a:cubicBezTo>
                  <a:pt x="3113047" y="12500"/>
                  <a:pt x="3437641" y="-6287"/>
                  <a:pt x="3770134" y="0"/>
                </a:cubicBezTo>
                <a:cubicBezTo>
                  <a:pt x="4102627" y="6287"/>
                  <a:pt x="4044993" y="-951"/>
                  <a:pt x="4197951" y="0"/>
                </a:cubicBezTo>
                <a:cubicBezTo>
                  <a:pt x="4350909" y="951"/>
                  <a:pt x="4776347" y="-40735"/>
                  <a:pt x="5107061" y="0"/>
                </a:cubicBezTo>
                <a:cubicBezTo>
                  <a:pt x="5437775" y="40735"/>
                  <a:pt x="5711079" y="-17259"/>
                  <a:pt x="6016171" y="0"/>
                </a:cubicBezTo>
                <a:cubicBezTo>
                  <a:pt x="6321263" y="17259"/>
                  <a:pt x="6466743" y="-17202"/>
                  <a:pt x="6684635" y="0"/>
                </a:cubicBezTo>
                <a:cubicBezTo>
                  <a:pt x="6902527" y="17202"/>
                  <a:pt x="7170915" y="-32813"/>
                  <a:pt x="7593745" y="0"/>
                </a:cubicBezTo>
                <a:cubicBezTo>
                  <a:pt x="8016575" y="32813"/>
                  <a:pt x="7885001" y="1185"/>
                  <a:pt x="8141885" y="0"/>
                </a:cubicBezTo>
                <a:cubicBezTo>
                  <a:pt x="8398769" y="-1185"/>
                  <a:pt x="8451901" y="25062"/>
                  <a:pt x="8690026" y="0"/>
                </a:cubicBezTo>
                <a:cubicBezTo>
                  <a:pt x="8928151" y="-25062"/>
                  <a:pt x="9106546" y="-17059"/>
                  <a:pt x="9478812" y="0"/>
                </a:cubicBezTo>
                <a:cubicBezTo>
                  <a:pt x="9851078" y="17059"/>
                  <a:pt x="9812821" y="-25373"/>
                  <a:pt x="10026953" y="0"/>
                </a:cubicBezTo>
                <a:cubicBezTo>
                  <a:pt x="10241085" y="25373"/>
                  <a:pt x="10615483" y="6512"/>
                  <a:pt x="10936063" y="0"/>
                </a:cubicBezTo>
                <a:cubicBezTo>
                  <a:pt x="11256643" y="-6512"/>
                  <a:pt x="11563487" y="-42542"/>
                  <a:pt x="12032343" y="0"/>
                </a:cubicBezTo>
                <a:cubicBezTo>
                  <a:pt x="12042028" y="103379"/>
                  <a:pt x="12050701" y="304329"/>
                  <a:pt x="12032343" y="461665"/>
                </a:cubicBezTo>
                <a:cubicBezTo>
                  <a:pt x="11765958" y="427059"/>
                  <a:pt x="11620486" y="448907"/>
                  <a:pt x="11243556" y="461665"/>
                </a:cubicBezTo>
                <a:cubicBezTo>
                  <a:pt x="10866626" y="474423"/>
                  <a:pt x="10906447" y="463346"/>
                  <a:pt x="10815739" y="461665"/>
                </a:cubicBezTo>
                <a:cubicBezTo>
                  <a:pt x="10725031" y="459984"/>
                  <a:pt x="10241392" y="478346"/>
                  <a:pt x="9906629" y="461665"/>
                </a:cubicBezTo>
                <a:cubicBezTo>
                  <a:pt x="9571866" y="444985"/>
                  <a:pt x="9427368" y="430727"/>
                  <a:pt x="9238166" y="461665"/>
                </a:cubicBezTo>
                <a:cubicBezTo>
                  <a:pt x="9048964" y="492603"/>
                  <a:pt x="9010944" y="461556"/>
                  <a:pt x="8810349" y="461665"/>
                </a:cubicBezTo>
                <a:cubicBezTo>
                  <a:pt x="8609754" y="461774"/>
                  <a:pt x="8288013" y="468808"/>
                  <a:pt x="8141885" y="461665"/>
                </a:cubicBezTo>
                <a:cubicBezTo>
                  <a:pt x="7995757" y="454522"/>
                  <a:pt x="7908388" y="475416"/>
                  <a:pt x="7834392" y="461665"/>
                </a:cubicBezTo>
                <a:cubicBezTo>
                  <a:pt x="7760396" y="447914"/>
                  <a:pt x="7595730" y="465129"/>
                  <a:pt x="7526899" y="461665"/>
                </a:cubicBezTo>
                <a:cubicBezTo>
                  <a:pt x="7458068" y="458201"/>
                  <a:pt x="7111838" y="473254"/>
                  <a:pt x="6858436" y="461665"/>
                </a:cubicBezTo>
                <a:cubicBezTo>
                  <a:pt x="6605034" y="450076"/>
                  <a:pt x="6609863" y="462127"/>
                  <a:pt x="6430619" y="461665"/>
                </a:cubicBezTo>
                <a:cubicBezTo>
                  <a:pt x="6251375" y="461203"/>
                  <a:pt x="5803909" y="426010"/>
                  <a:pt x="5641832" y="461665"/>
                </a:cubicBezTo>
                <a:cubicBezTo>
                  <a:pt x="5479755" y="497320"/>
                  <a:pt x="5369698" y="480068"/>
                  <a:pt x="5214015" y="461665"/>
                </a:cubicBezTo>
                <a:cubicBezTo>
                  <a:pt x="5058332" y="443262"/>
                  <a:pt x="4606949" y="428694"/>
                  <a:pt x="4425228" y="461665"/>
                </a:cubicBezTo>
                <a:cubicBezTo>
                  <a:pt x="4243507" y="494636"/>
                  <a:pt x="4189569" y="446982"/>
                  <a:pt x="4117735" y="461665"/>
                </a:cubicBezTo>
                <a:cubicBezTo>
                  <a:pt x="4045901" y="476348"/>
                  <a:pt x="3614182" y="434602"/>
                  <a:pt x="3328948" y="461665"/>
                </a:cubicBezTo>
                <a:cubicBezTo>
                  <a:pt x="3043714" y="488728"/>
                  <a:pt x="3073561" y="455993"/>
                  <a:pt x="2901132" y="461665"/>
                </a:cubicBezTo>
                <a:cubicBezTo>
                  <a:pt x="2728703" y="467337"/>
                  <a:pt x="2727411" y="473095"/>
                  <a:pt x="2593638" y="461665"/>
                </a:cubicBezTo>
                <a:cubicBezTo>
                  <a:pt x="2459865" y="450235"/>
                  <a:pt x="2305648" y="450527"/>
                  <a:pt x="2165822" y="461665"/>
                </a:cubicBezTo>
                <a:cubicBezTo>
                  <a:pt x="2025996" y="472803"/>
                  <a:pt x="1591929" y="476912"/>
                  <a:pt x="1377035" y="461665"/>
                </a:cubicBezTo>
                <a:cubicBezTo>
                  <a:pt x="1162141" y="446418"/>
                  <a:pt x="1111781" y="445340"/>
                  <a:pt x="949218" y="461665"/>
                </a:cubicBezTo>
                <a:cubicBezTo>
                  <a:pt x="786655" y="477990"/>
                  <a:pt x="705904" y="458272"/>
                  <a:pt x="641725" y="461665"/>
                </a:cubicBezTo>
                <a:cubicBezTo>
                  <a:pt x="577546" y="465058"/>
                  <a:pt x="218086" y="461486"/>
                  <a:pt x="0" y="461665"/>
                </a:cubicBezTo>
                <a:cubicBezTo>
                  <a:pt x="-17315" y="252538"/>
                  <a:pt x="4108" y="113835"/>
                  <a:pt x="0" y="0"/>
                </a:cubicBezTo>
                <a:close/>
              </a:path>
            </a:pathLst>
          </a:custGeom>
          <a:solidFill>
            <a:srgbClr val="FFFFC6"/>
          </a:solidFill>
          <a:ln w="12700">
            <a:solidFill>
              <a:srgbClr val="00518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400"/>
              <a:t>https://www.ncbi.nlm.nih.gov/books/NBK279684/#appendices.Outline_of_the_BLAST_process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D7F0A44-4DC6-9831-A3F9-630C57784D45}"/>
              </a:ext>
            </a:extLst>
          </p:cNvPr>
          <p:cNvSpPr/>
          <p:nvPr/>
        </p:nvSpPr>
        <p:spPr>
          <a:xfrm>
            <a:off x="6746789" y="2363072"/>
            <a:ext cx="1346887" cy="573813"/>
          </a:xfrm>
          <a:custGeom>
            <a:avLst/>
            <a:gdLst>
              <a:gd name="connsiteX0" fmla="*/ 0 w 1346887"/>
              <a:gd name="connsiteY0" fmla="*/ 95637 h 573813"/>
              <a:gd name="connsiteX1" fmla="*/ 95637 w 1346887"/>
              <a:gd name="connsiteY1" fmla="*/ 0 h 573813"/>
              <a:gd name="connsiteX2" fmla="*/ 224481 w 1346887"/>
              <a:gd name="connsiteY2" fmla="*/ 0 h 573813"/>
              <a:gd name="connsiteX3" fmla="*/ 224481 w 1346887"/>
              <a:gd name="connsiteY3" fmla="*/ 0 h 573813"/>
              <a:gd name="connsiteX4" fmla="*/ 561203 w 1346887"/>
              <a:gd name="connsiteY4" fmla="*/ 0 h 573813"/>
              <a:gd name="connsiteX5" fmla="*/ 1251250 w 1346887"/>
              <a:gd name="connsiteY5" fmla="*/ 0 h 573813"/>
              <a:gd name="connsiteX6" fmla="*/ 1346887 w 1346887"/>
              <a:gd name="connsiteY6" fmla="*/ 95637 h 573813"/>
              <a:gd name="connsiteX7" fmla="*/ 1346887 w 1346887"/>
              <a:gd name="connsiteY7" fmla="*/ 95636 h 573813"/>
              <a:gd name="connsiteX8" fmla="*/ 1346887 w 1346887"/>
              <a:gd name="connsiteY8" fmla="*/ 95636 h 573813"/>
              <a:gd name="connsiteX9" fmla="*/ 1346887 w 1346887"/>
              <a:gd name="connsiteY9" fmla="*/ 239089 h 573813"/>
              <a:gd name="connsiteX10" fmla="*/ 1346887 w 1346887"/>
              <a:gd name="connsiteY10" fmla="*/ 478176 h 573813"/>
              <a:gd name="connsiteX11" fmla="*/ 1251250 w 1346887"/>
              <a:gd name="connsiteY11" fmla="*/ 573813 h 573813"/>
              <a:gd name="connsiteX12" fmla="*/ 561203 w 1346887"/>
              <a:gd name="connsiteY12" fmla="*/ 573813 h 573813"/>
              <a:gd name="connsiteX13" fmla="*/ 224481 w 1346887"/>
              <a:gd name="connsiteY13" fmla="*/ 573813 h 573813"/>
              <a:gd name="connsiteX14" fmla="*/ 224481 w 1346887"/>
              <a:gd name="connsiteY14" fmla="*/ 573813 h 573813"/>
              <a:gd name="connsiteX15" fmla="*/ 95637 w 1346887"/>
              <a:gd name="connsiteY15" fmla="*/ 573813 h 573813"/>
              <a:gd name="connsiteX16" fmla="*/ 0 w 1346887"/>
              <a:gd name="connsiteY16" fmla="*/ 478176 h 573813"/>
              <a:gd name="connsiteX17" fmla="*/ 0 w 1346887"/>
              <a:gd name="connsiteY17" fmla="*/ 239089 h 573813"/>
              <a:gd name="connsiteX18" fmla="*/ 0 w 1346887"/>
              <a:gd name="connsiteY18" fmla="*/ 270025 h 573813"/>
              <a:gd name="connsiteX19" fmla="*/ 0 w 1346887"/>
              <a:gd name="connsiteY19" fmla="*/ 95636 h 573813"/>
              <a:gd name="connsiteX20" fmla="*/ 0 w 1346887"/>
              <a:gd name="connsiteY20" fmla="*/ 95637 h 57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346887" h="573813" extrusionOk="0">
                <a:moveTo>
                  <a:pt x="0" y="95637"/>
                </a:moveTo>
                <a:cubicBezTo>
                  <a:pt x="-10783" y="36167"/>
                  <a:pt x="37472" y="2006"/>
                  <a:pt x="95637" y="0"/>
                </a:cubicBezTo>
                <a:cubicBezTo>
                  <a:pt x="129111" y="-1507"/>
                  <a:pt x="163698" y="2844"/>
                  <a:pt x="224481" y="0"/>
                </a:cubicBezTo>
                <a:lnTo>
                  <a:pt x="224481" y="0"/>
                </a:lnTo>
                <a:cubicBezTo>
                  <a:pt x="353763" y="-3503"/>
                  <a:pt x="413712" y="-1111"/>
                  <a:pt x="561203" y="0"/>
                </a:cubicBezTo>
                <a:cubicBezTo>
                  <a:pt x="871244" y="-12018"/>
                  <a:pt x="967709" y="29084"/>
                  <a:pt x="1251250" y="0"/>
                </a:cubicBezTo>
                <a:cubicBezTo>
                  <a:pt x="1302130" y="-1271"/>
                  <a:pt x="1353494" y="32066"/>
                  <a:pt x="1346887" y="95637"/>
                </a:cubicBezTo>
                <a:lnTo>
                  <a:pt x="1346887" y="95636"/>
                </a:lnTo>
                <a:lnTo>
                  <a:pt x="1346887" y="95636"/>
                </a:lnTo>
                <a:cubicBezTo>
                  <a:pt x="1344918" y="132699"/>
                  <a:pt x="1344251" y="188671"/>
                  <a:pt x="1346887" y="239089"/>
                </a:cubicBezTo>
                <a:cubicBezTo>
                  <a:pt x="1350375" y="288609"/>
                  <a:pt x="1356082" y="395878"/>
                  <a:pt x="1346887" y="478176"/>
                </a:cubicBezTo>
                <a:cubicBezTo>
                  <a:pt x="1336893" y="530423"/>
                  <a:pt x="1306711" y="566567"/>
                  <a:pt x="1251250" y="573813"/>
                </a:cubicBezTo>
                <a:cubicBezTo>
                  <a:pt x="1022583" y="549686"/>
                  <a:pt x="701515" y="583051"/>
                  <a:pt x="561203" y="573813"/>
                </a:cubicBezTo>
                <a:cubicBezTo>
                  <a:pt x="424920" y="571442"/>
                  <a:pt x="340941" y="578683"/>
                  <a:pt x="224481" y="573813"/>
                </a:cubicBezTo>
                <a:lnTo>
                  <a:pt x="224481" y="573813"/>
                </a:lnTo>
                <a:cubicBezTo>
                  <a:pt x="161355" y="569077"/>
                  <a:pt x="136879" y="580123"/>
                  <a:pt x="95637" y="573813"/>
                </a:cubicBezTo>
                <a:cubicBezTo>
                  <a:pt x="38381" y="573498"/>
                  <a:pt x="-2288" y="526331"/>
                  <a:pt x="0" y="478176"/>
                </a:cubicBezTo>
                <a:cubicBezTo>
                  <a:pt x="3229" y="410423"/>
                  <a:pt x="-729" y="329525"/>
                  <a:pt x="0" y="239089"/>
                </a:cubicBezTo>
                <a:cubicBezTo>
                  <a:pt x="-420" y="248894"/>
                  <a:pt x="186" y="260335"/>
                  <a:pt x="0" y="270025"/>
                </a:cubicBezTo>
                <a:cubicBezTo>
                  <a:pt x="-4515" y="193194"/>
                  <a:pt x="5491" y="136710"/>
                  <a:pt x="0" y="95636"/>
                </a:cubicBezTo>
                <a:lnTo>
                  <a:pt x="0" y="95637"/>
                </a:lnTo>
                <a:close/>
              </a:path>
            </a:pathLst>
          </a:custGeom>
          <a:noFill/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4343"/>
                      <a:gd name="adj2" fmla="val -294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00000"/>
              </a:lnSpc>
              <a:buClrTx/>
            </a:pPr>
            <a:endParaRPr lang="en-US" altLang="en-US" sz="3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07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49569"/>
            <a:ext cx="10515600" cy="913111"/>
          </a:xfrm>
        </p:spPr>
        <p:txBody>
          <a:bodyPr>
            <a:noAutofit/>
          </a:bodyPr>
          <a:lstStyle/>
          <a:p>
            <a:r>
              <a:rPr lang="en-US" sz="3200"/>
              <a:t>Exercise #3, </a:t>
            </a:r>
            <a:r>
              <a:rPr lang="en-US" sz="3200" u="sng"/>
              <a:t>Option 2</a:t>
            </a:r>
            <a:r>
              <a:rPr lang="en-US" sz="3200"/>
              <a:t> – </a:t>
            </a:r>
            <a:r>
              <a:rPr lang="en-US" sz="3200" i="1"/>
              <a:t>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2A8D51-A7B7-554B-3A31-3D1128925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05" y="1109893"/>
            <a:ext cx="11432190" cy="5748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7BB3A0-B4B4-AC4E-DED1-7AF6821FB506}"/>
              </a:ext>
            </a:extLst>
          </p:cNvPr>
          <p:cNvSpPr txBox="1"/>
          <p:nvPr/>
        </p:nvSpPr>
        <p:spPr>
          <a:xfrm>
            <a:off x="7996494" y="1052265"/>
            <a:ext cx="3163421" cy="523220"/>
          </a:xfrm>
          <a:custGeom>
            <a:avLst/>
            <a:gdLst>
              <a:gd name="connsiteX0" fmla="*/ 0 w 3163421"/>
              <a:gd name="connsiteY0" fmla="*/ 0 h 523220"/>
              <a:gd name="connsiteX1" fmla="*/ 590505 w 3163421"/>
              <a:gd name="connsiteY1" fmla="*/ 0 h 523220"/>
              <a:gd name="connsiteX2" fmla="*/ 1149376 w 3163421"/>
              <a:gd name="connsiteY2" fmla="*/ 0 h 523220"/>
              <a:gd name="connsiteX3" fmla="*/ 1708247 w 3163421"/>
              <a:gd name="connsiteY3" fmla="*/ 0 h 523220"/>
              <a:gd name="connsiteX4" fmla="*/ 2140582 w 3163421"/>
              <a:gd name="connsiteY4" fmla="*/ 0 h 523220"/>
              <a:gd name="connsiteX5" fmla="*/ 2604550 w 3163421"/>
              <a:gd name="connsiteY5" fmla="*/ 0 h 523220"/>
              <a:gd name="connsiteX6" fmla="*/ 3163421 w 3163421"/>
              <a:gd name="connsiteY6" fmla="*/ 0 h 523220"/>
              <a:gd name="connsiteX7" fmla="*/ 3163421 w 3163421"/>
              <a:gd name="connsiteY7" fmla="*/ 523220 h 523220"/>
              <a:gd name="connsiteX8" fmla="*/ 2636184 w 3163421"/>
              <a:gd name="connsiteY8" fmla="*/ 523220 h 523220"/>
              <a:gd name="connsiteX9" fmla="*/ 2203850 w 3163421"/>
              <a:gd name="connsiteY9" fmla="*/ 523220 h 523220"/>
              <a:gd name="connsiteX10" fmla="*/ 1771516 w 3163421"/>
              <a:gd name="connsiteY10" fmla="*/ 523220 h 523220"/>
              <a:gd name="connsiteX11" fmla="*/ 1212645 w 3163421"/>
              <a:gd name="connsiteY11" fmla="*/ 523220 h 523220"/>
              <a:gd name="connsiteX12" fmla="*/ 748676 w 3163421"/>
              <a:gd name="connsiteY12" fmla="*/ 523220 h 523220"/>
              <a:gd name="connsiteX13" fmla="*/ 0 w 3163421"/>
              <a:gd name="connsiteY13" fmla="*/ 523220 h 523220"/>
              <a:gd name="connsiteX14" fmla="*/ 0 w 316342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63421" h="523220" fill="none" extrusionOk="0">
                <a:moveTo>
                  <a:pt x="0" y="0"/>
                </a:moveTo>
                <a:cubicBezTo>
                  <a:pt x="288305" y="-17172"/>
                  <a:pt x="298038" y="8932"/>
                  <a:pt x="590505" y="0"/>
                </a:cubicBezTo>
                <a:cubicBezTo>
                  <a:pt x="882972" y="-8932"/>
                  <a:pt x="992712" y="18415"/>
                  <a:pt x="1149376" y="0"/>
                </a:cubicBezTo>
                <a:cubicBezTo>
                  <a:pt x="1306040" y="-18415"/>
                  <a:pt x="1495146" y="28365"/>
                  <a:pt x="1708247" y="0"/>
                </a:cubicBezTo>
                <a:cubicBezTo>
                  <a:pt x="1921348" y="-28365"/>
                  <a:pt x="1960515" y="19280"/>
                  <a:pt x="2140582" y="0"/>
                </a:cubicBezTo>
                <a:cubicBezTo>
                  <a:pt x="2320650" y="-19280"/>
                  <a:pt x="2389989" y="53559"/>
                  <a:pt x="2604550" y="0"/>
                </a:cubicBezTo>
                <a:cubicBezTo>
                  <a:pt x="2819111" y="-53559"/>
                  <a:pt x="3041070" y="42845"/>
                  <a:pt x="3163421" y="0"/>
                </a:cubicBezTo>
                <a:cubicBezTo>
                  <a:pt x="3186484" y="133064"/>
                  <a:pt x="3127129" y="399972"/>
                  <a:pt x="3163421" y="523220"/>
                </a:cubicBezTo>
                <a:cubicBezTo>
                  <a:pt x="2924124" y="563457"/>
                  <a:pt x="2780884" y="484922"/>
                  <a:pt x="2636184" y="523220"/>
                </a:cubicBezTo>
                <a:cubicBezTo>
                  <a:pt x="2491484" y="561518"/>
                  <a:pt x="2413697" y="514423"/>
                  <a:pt x="2203850" y="523220"/>
                </a:cubicBezTo>
                <a:cubicBezTo>
                  <a:pt x="1994003" y="532017"/>
                  <a:pt x="1985012" y="509229"/>
                  <a:pt x="1771516" y="523220"/>
                </a:cubicBezTo>
                <a:cubicBezTo>
                  <a:pt x="1558020" y="537211"/>
                  <a:pt x="1394604" y="481950"/>
                  <a:pt x="1212645" y="523220"/>
                </a:cubicBezTo>
                <a:cubicBezTo>
                  <a:pt x="1030686" y="564490"/>
                  <a:pt x="973533" y="486756"/>
                  <a:pt x="748676" y="523220"/>
                </a:cubicBezTo>
                <a:cubicBezTo>
                  <a:pt x="523819" y="559684"/>
                  <a:pt x="366911" y="450019"/>
                  <a:pt x="0" y="523220"/>
                </a:cubicBezTo>
                <a:cubicBezTo>
                  <a:pt x="-27092" y="416903"/>
                  <a:pt x="28004" y="186168"/>
                  <a:pt x="0" y="0"/>
                </a:cubicBezTo>
                <a:close/>
              </a:path>
              <a:path w="3163421" h="523220" stroke="0" extrusionOk="0">
                <a:moveTo>
                  <a:pt x="0" y="0"/>
                </a:moveTo>
                <a:cubicBezTo>
                  <a:pt x="109261" y="-29989"/>
                  <a:pt x="340014" y="13940"/>
                  <a:pt x="495603" y="0"/>
                </a:cubicBezTo>
                <a:cubicBezTo>
                  <a:pt x="651192" y="-13940"/>
                  <a:pt x="809099" y="2368"/>
                  <a:pt x="927937" y="0"/>
                </a:cubicBezTo>
                <a:cubicBezTo>
                  <a:pt x="1046775" y="-2368"/>
                  <a:pt x="1340990" y="29075"/>
                  <a:pt x="1518442" y="0"/>
                </a:cubicBezTo>
                <a:cubicBezTo>
                  <a:pt x="1695895" y="-29075"/>
                  <a:pt x="1776818" y="44261"/>
                  <a:pt x="2014045" y="0"/>
                </a:cubicBezTo>
                <a:cubicBezTo>
                  <a:pt x="2251272" y="-44261"/>
                  <a:pt x="2345456" y="15034"/>
                  <a:pt x="2509647" y="0"/>
                </a:cubicBezTo>
                <a:cubicBezTo>
                  <a:pt x="2673838" y="-15034"/>
                  <a:pt x="2948206" y="7521"/>
                  <a:pt x="3163421" y="0"/>
                </a:cubicBezTo>
                <a:cubicBezTo>
                  <a:pt x="3191728" y="213097"/>
                  <a:pt x="3154307" y="279283"/>
                  <a:pt x="3163421" y="523220"/>
                </a:cubicBezTo>
                <a:cubicBezTo>
                  <a:pt x="2978886" y="581616"/>
                  <a:pt x="2867370" y="492205"/>
                  <a:pt x="2636184" y="523220"/>
                </a:cubicBezTo>
                <a:cubicBezTo>
                  <a:pt x="2404998" y="554235"/>
                  <a:pt x="2313793" y="484267"/>
                  <a:pt x="2203850" y="523220"/>
                </a:cubicBezTo>
                <a:cubicBezTo>
                  <a:pt x="2093907" y="562173"/>
                  <a:pt x="1906205" y="470321"/>
                  <a:pt x="1676613" y="523220"/>
                </a:cubicBezTo>
                <a:cubicBezTo>
                  <a:pt x="1447021" y="576119"/>
                  <a:pt x="1299233" y="481255"/>
                  <a:pt x="1149376" y="523220"/>
                </a:cubicBezTo>
                <a:cubicBezTo>
                  <a:pt x="999519" y="565185"/>
                  <a:pt x="788131" y="512712"/>
                  <a:pt x="653774" y="523220"/>
                </a:cubicBezTo>
                <a:cubicBezTo>
                  <a:pt x="519417" y="533728"/>
                  <a:pt x="272336" y="448682"/>
                  <a:pt x="0" y="523220"/>
                </a:cubicBezTo>
                <a:cubicBezTo>
                  <a:pt x="-48283" y="282564"/>
                  <a:pt x="3191" y="249525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800"/>
              <a:t>RID: KPB37W15013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8EE4CFA-4D0B-BC23-546D-B2C372A1F39D}"/>
              </a:ext>
            </a:extLst>
          </p:cNvPr>
          <p:cNvSpPr/>
          <p:nvPr/>
        </p:nvSpPr>
        <p:spPr>
          <a:xfrm>
            <a:off x="8178116" y="3625600"/>
            <a:ext cx="3175683" cy="716692"/>
          </a:xfrm>
          <a:custGeom>
            <a:avLst/>
            <a:gdLst>
              <a:gd name="connsiteX0" fmla="*/ 0 w 3175683"/>
              <a:gd name="connsiteY0" fmla="*/ 119451 h 716692"/>
              <a:gd name="connsiteX1" fmla="*/ 119451 w 3175683"/>
              <a:gd name="connsiteY1" fmla="*/ 0 h 716692"/>
              <a:gd name="connsiteX2" fmla="*/ 714458 w 3175683"/>
              <a:gd name="connsiteY2" fmla="*/ 0 h 716692"/>
              <a:gd name="connsiteX3" fmla="*/ 1309466 w 3175683"/>
              <a:gd name="connsiteY3" fmla="*/ 0 h 716692"/>
              <a:gd name="connsiteX4" fmla="*/ 1852482 w 3175683"/>
              <a:gd name="connsiteY4" fmla="*/ 0 h 716692"/>
              <a:gd name="connsiteX5" fmla="*/ 1852482 w 3175683"/>
              <a:gd name="connsiteY5" fmla="*/ 0 h 716692"/>
              <a:gd name="connsiteX6" fmla="*/ 2241503 w 3175683"/>
              <a:gd name="connsiteY6" fmla="*/ 0 h 716692"/>
              <a:gd name="connsiteX7" fmla="*/ 2646403 w 3175683"/>
              <a:gd name="connsiteY7" fmla="*/ 0 h 716692"/>
              <a:gd name="connsiteX8" fmla="*/ 3056232 w 3175683"/>
              <a:gd name="connsiteY8" fmla="*/ 0 h 716692"/>
              <a:gd name="connsiteX9" fmla="*/ 3175683 w 3175683"/>
              <a:gd name="connsiteY9" fmla="*/ 119451 h 716692"/>
              <a:gd name="connsiteX10" fmla="*/ 3175683 w 3175683"/>
              <a:gd name="connsiteY10" fmla="*/ 418070 h 716692"/>
              <a:gd name="connsiteX11" fmla="*/ 3175683 w 3175683"/>
              <a:gd name="connsiteY11" fmla="*/ 418070 h 716692"/>
              <a:gd name="connsiteX12" fmla="*/ 3175683 w 3175683"/>
              <a:gd name="connsiteY12" fmla="*/ 597243 h 716692"/>
              <a:gd name="connsiteX13" fmla="*/ 3175683 w 3175683"/>
              <a:gd name="connsiteY13" fmla="*/ 597241 h 716692"/>
              <a:gd name="connsiteX14" fmla="*/ 3056232 w 3175683"/>
              <a:gd name="connsiteY14" fmla="*/ 716692 h 716692"/>
              <a:gd name="connsiteX15" fmla="*/ 2646403 w 3175683"/>
              <a:gd name="connsiteY15" fmla="*/ 716692 h 716692"/>
              <a:gd name="connsiteX16" fmla="*/ 2537791 w 3175683"/>
              <a:gd name="connsiteY16" fmla="*/ 1199637 h 716692"/>
              <a:gd name="connsiteX17" fmla="*/ 2432437 w 3175683"/>
              <a:gd name="connsiteY17" fmla="*/ 1668094 h 716692"/>
              <a:gd name="connsiteX18" fmla="*/ 2320567 w 3175683"/>
              <a:gd name="connsiteY18" fmla="*/ 2165528 h 716692"/>
              <a:gd name="connsiteX19" fmla="*/ 2159858 w 3175683"/>
              <a:gd name="connsiteY19" fmla="*/ 1668094 h 716692"/>
              <a:gd name="connsiteX20" fmla="*/ 2003829 w 3175683"/>
              <a:gd name="connsiteY20" fmla="*/ 1185149 h 716692"/>
              <a:gd name="connsiteX21" fmla="*/ 1852482 w 3175683"/>
              <a:gd name="connsiteY21" fmla="*/ 716692 h 716692"/>
              <a:gd name="connsiteX22" fmla="*/ 1292135 w 3175683"/>
              <a:gd name="connsiteY22" fmla="*/ 716692 h 716692"/>
              <a:gd name="connsiteX23" fmla="*/ 749119 w 3175683"/>
              <a:gd name="connsiteY23" fmla="*/ 716692 h 716692"/>
              <a:gd name="connsiteX24" fmla="*/ 119451 w 3175683"/>
              <a:gd name="connsiteY24" fmla="*/ 716692 h 716692"/>
              <a:gd name="connsiteX25" fmla="*/ 0 w 3175683"/>
              <a:gd name="connsiteY25" fmla="*/ 597241 h 716692"/>
              <a:gd name="connsiteX26" fmla="*/ 0 w 3175683"/>
              <a:gd name="connsiteY26" fmla="*/ 597243 h 716692"/>
              <a:gd name="connsiteX27" fmla="*/ 0 w 3175683"/>
              <a:gd name="connsiteY27" fmla="*/ 418070 h 716692"/>
              <a:gd name="connsiteX28" fmla="*/ 0 w 3175683"/>
              <a:gd name="connsiteY28" fmla="*/ 418070 h 716692"/>
              <a:gd name="connsiteX29" fmla="*/ 0 w 3175683"/>
              <a:gd name="connsiteY29" fmla="*/ 119451 h 71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75683" h="716692" fill="none" extrusionOk="0">
                <a:moveTo>
                  <a:pt x="0" y="119451"/>
                </a:moveTo>
                <a:cubicBezTo>
                  <a:pt x="-3164" y="43516"/>
                  <a:pt x="64945" y="-8612"/>
                  <a:pt x="119451" y="0"/>
                </a:cubicBezTo>
                <a:cubicBezTo>
                  <a:pt x="415756" y="-19463"/>
                  <a:pt x="561754" y="16381"/>
                  <a:pt x="714458" y="0"/>
                </a:cubicBezTo>
                <a:cubicBezTo>
                  <a:pt x="867162" y="-16381"/>
                  <a:pt x="1059989" y="-25597"/>
                  <a:pt x="1309466" y="0"/>
                </a:cubicBezTo>
                <a:cubicBezTo>
                  <a:pt x="1558943" y="25597"/>
                  <a:pt x="1601100" y="9226"/>
                  <a:pt x="1852482" y="0"/>
                </a:cubicBezTo>
                <a:lnTo>
                  <a:pt x="1852482" y="0"/>
                </a:lnTo>
                <a:cubicBezTo>
                  <a:pt x="2038645" y="-7424"/>
                  <a:pt x="2161687" y="-10439"/>
                  <a:pt x="2241503" y="0"/>
                </a:cubicBezTo>
                <a:cubicBezTo>
                  <a:pt x="2321319" y="10439"/>
                  <a:pt x="2516384" y="-55"/>
                  <a:pt x="2646403" y="0"/>
                </a:cubicBezTo>
                <a:cubicBezTo>
                  <a:pt x="2750933" y="4609"/>
                  <a:pt x="2895233" y="17605"/>
                  <a:pt x="3056232" y="0"/>
                </a:cubicBezTo>
                <a:cubicBezTo>
                  <a:pt x="3125397" y="7807"/>
                  <a:pt x="3180139" y="57888"/>
                  <a:pt x="3175683" y="119451"/>
                </a:cubicBezTo>
                <a:cubicBezTo>
                  <a:pt x="3167538" y="234524"/>
                  <a:pt x="3180727" y="342294"/>
                  <a:pt x="3175683" y="418070"/>
                </a:cubicBezTo>
                <a:lnTo>
                  <a:pt x="3175683" y="418070"/>
                </a:lnTo>
                <a:cubicBezTo>
                  <a:pt x="3178897" y="462135"/>
                  <a:pt x="3183272" y="560094"/>
                  <a:pt x="3175683" y="597243"/>
                </a:cubicBezTo>
                <a:lnTo>
                  <a:pt x="3175683" y="597241"/>
                </a:lnTo>
                <a:cubicBezTo>
                  <a:pt x="3168802" y="666410"/>
                  <a:pt x="3122496" y="721079"/>
                  <a:pt x="3056232" y="716692"/>
                </a:cubicBezTo>
                <a:cubicBezTo>
                  <a:pt x="2934203" y="714758"/>
                  <a:pt x="2825418" y="719722"/>
                  <a:pt x="2646403" y="716692"/>
                </a:cubicBezTo>
                <a:cubicBezTo>
                  <a:pt x="2586734" y="918646"/>
                  <a:pt x="2589383" y="1048600"/>
                  <a:pt x="2537791" y="1199637"/>
                </a:cubicBezTo>
                <a:cubicBezTo>
                  <a:pt x="2486199" y="1350674"/>
                  <a:pt x="2475604" y="1566321"/>
                  <a:pt x="2432437" y="1668094"/>
                </a:cubicBezTo>
                <a:cubicBezTo>
                  <a:pt x="2389270" y="1769867"/>
                  <a:pt x="2352151" y="2054971"/>
                  <a:pt x="2320567" y="2165528"/>
                </a:cubicBezTo>
                <a:cubicBezTo>
                  <a:pt x="2271696" y="2050610"/>
                  <a:pt x="2215451" y="1886801"/>
                  <a:pt x="2159858" y="1668094"/>
                </a:cubicBezTo>
                <a:cubicBezTo>
                  <a:pt x="2104265" y="1449387"/>
                  <a:pt x="2042546" y="1351253"/>
                  <a:pt x="2003829" y="1185149"/>
                </a:cubicBezTo>
                <a:cubicBezTo>
                  <a:pt x="1965112" y="1019045"/>
                  <a:pt x="1898661" y="820512"/>
                  <a:pt x="1852482" y="716692"/>
                </a:cubicBezTo>
                <a:cubicBezTo>
                  <a:pt x="1718530" y="715263"/>
                  <a:pt x="1488963" y="694040"/>
                  <a:pt x="1292135" y="716692"/>
                </a:cubicBezTo>
                <a:cubicBezTo>
                  <a:pt x="1095307" y="739344"/>
                  <a:pt x="1000679" y="719284"/>
                  <a:pt x="749119" y="716692"/>
                </a:cubicBezTo>
                <a:cubicBezTo>
                  <a:pt x="497559" y="714100"/>
                  <a:pt x="422272" y="732042"/>
                  <a:pt x="119451" y="716692"/>
                </a:cubicBezTo>
                <a:cubicBezTo>
                  <a:pt x="53275" y="706448"/>
                  <a:pt x="-10376" y="667061"/>
                  <a:pt x="0" y="597241"/>
                </a:cubicBezTo>
                <a:lnTo>
                  <a:pt x="0" y="597243"/>
                </a:lnTo>
                <a:cubicBezTo>
                  <a:pt x="1594" y="534039"/>
                  <a:pt x="6222" y="482192"/>
                  <a:pt x="0" y="418070"/>
                </a:cubicBezTo>
                <a:lnTo>
                  <a:pt x="0" y="418070"/>
                </a:lnTo>
                <a:cubicBezTo>
                  <a:pt x="-9825" y="287972"/>
                  <a:pt x="-1230" y="191724"/>
                  <a:pt x="0" y="119451"/>
                </a:cubicBezTo>
                <a:close/>
              </a:path>
              <a:path w="3175683" h="716692" stroke="0" extrusionOk="0">
                <a:moveTo>
                  <a:pt x="0" y="119451"/>
                </a:moveTo>
                <a:cubicBezTo>
                  <a:pt x="-6926" y="49208"/>
                  <a:pt x="50568" y="1093"/>
                  <a:pt x="119451" y="0"/>
                </a:cubicBezTo>
                <a:cubicBezTo>
                  <a:pt x="383866" y="19732"/>
                  <a:pt x="502403" y="-5399"/>
                  <a:pt x="731789" y="0"/>
                </a:cubicBezTo>
                <a:cubicBezTo>
                  <a:pt x="961175" y="5399"/>
                  <a:pt x="1095947" y="-24792"/>
                  <a:pt x="1292135" y="0"/>
                </a:cubicBezTo>
                <a:cubicBezTo>
                  <a:pt x="1488323" y="24792"/>
                  <a:pt x="1671500" y="5510"/>
                  <a:pt x="1852482" y="0"/>
                </a:cubicBezTo>
                <a:lnTo>
                  <a:pt x="1852482" y="0"/>
                </a:lnTo>
                <a:cubicBezTo>
                  <a:pt x="2017648" y="9552"/>
                  <a:pt x="2081444" y="-13524"/>
                  <a:pt x="2257382" y="0"/>
                </a:cubicBezTo>
                <a:cubicBezTo>
                  <a:pt x="2433320" y="13524"/>
                  <a:pt x="2490949" y="-6136"/>
                  <a:pt x="2646403" y="0"/>
                </a:cubicBezTo>
                <a:cubicBezTo>
                  <a:pt x="2744504" y="4283"/>
                  <a:pt x="2898580" y="14946"/>
                  <a:pt x="3056232" y="0"/>
                </a:cubicBezTo>
                <a:cubicBezTo>
                  <a:pt x="3134313" y="6780"/>
                  <a:pt x="3184951" y="55708"/>
                  <a:pt x="3175683" y="119451"/>
                </a:cubicBezTo>
                <a:cubicBezTo>
                  <a:pt x="3175020" y="185876"/>
                  <a:pt x="3167856" y="337898"/>
                  <a:pt x="3175683" y="418070"/>
                </a:cubicBezTo>
                <a:lnTo>
                  <a:pt x="3175683" y="418070"/>
                </a:lnTo>
                <a:cubicBezTo>
                  <a:pt x="3171778" y="475025"/>
                  <a:pt x="3183691" y="538827"/>
                  <a:pt x="3175683" y="597243"/>
                </a:cubicBezTo>
                <a:lnTo>
                  <a:pt x="3175683" y="597241"/>
                </a:lnTo>
                <a:cubicBezTo>
                  <a:pt x="3179626" y="668042"/>
                  <a:pt x="3128424" y="711245"/>
                  <a:pt x="3056232" y="716692"/>
                </a:cubicBezTo>
                <a:cubicBezTo>
                  <a:pt x="2897981" y="731735"/>
                  <a:pt x="2769021" y="701802"/>
                  <a:pt x="2646403" y="716692"/>
                </a:cubicBezTo>
                <a:cubicBezTo>
                  <a:pt x="2580166" y="947760"/>
                  <a:pt x="2560138" y="1007519"/>
                  <a:pt x="2537791" y="1199637"/>
                </a:cubicBezTo>
                <a:cubicBezTo>
                  <a:pt x="2515444" y="1391755"/>
                  <a:pt x="2462332" y="1564566"/>
                  <a:pt x="2432437" y="1668094"/>
                </a:cubicBezTo>
                <a:cubicBezTo>
                  <a:pt x="2402542" y="1771622"/>
                  <a:pt x="2366563" y="1961815"/>
                  <a:pt x="2320567" y="2165528"/>
                </a:cubicBezTo>
                <a:cubicBezTo>
                  <a:pt x="2300107" y="2055477"/>
                  <a:pt x="2229865" y="1923915"/>
                  <a:pt x="2173900" y="1711559"/>
                </a:cubicBezTo>
                <a:cubicBezTo>
                  <a:pt x="2117935" y="1499203"/>
                  <a:pt x="2053606" y="1348222"/>
                  <a:pt x="2013191" y="1214126"/>
                </a:cubicBezTo>
                <a:cubicBezTo>
                  <a:pt x="1972776" y="1080030"/>
                  <a:pt x="1925929" y="876379"/>
                  <a:pt x="1852482" y="716692"/>
                </a:cubicBezTo>
                <a:cubicBezTo>
                  <a:pt x="1622110" y="735307"/>
                  <a:pt x="1559742" y="741943"/>
                  <a:pt x="1309466" y="716692"/>
                </a:cubicBezTo>
                <a:cubicBezTo>
                  <a:pt x="1059190" y="691441"/>
                  <a:pt x="935069" y="713341"/>
                  <a:pt x="783780" y="716692"/>
                </a:cubicBezTo>
                <a:cubicBezTo>
                  <a:pt x="632491" y="720043"/>
                  <a:pt x="408659" y="710931"/>
                  <a:pt x="119451" y="716692"/>
                </a:cubicBezTo>
                <a:cubicBezTo>
                  <a:pt x="50943" y="721786"/>
                  <a:pt x="-5623" y="655752"/>
                  <a:pt x="0" y="597241"/>
                </a:cubicBezTo>
                <a:lnTo>
                  <a:pt x="0" y="597243"/>
                </a:lnTo>
                <a:cubicBezTo>
                  <a:pt x="8160" y="533182"/>
                  <a:pt x="4198" y="500489"/>
                  <a:pt x="0" y="418070"/>
                </a:cubicBezTo>
                <a:lnTo>
                  <a:pt x="0" y="418070"/>
                </a:lnTo>
                <a:cubicBezTo>
                  <a:pt x="9053" y="313989"/>
                  <a:pt x="10" y="182444"/>
                  <a:pt x="0" y="119451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23073"/>
                      <a:gd name="adj2" fmla="val 252156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RefSeq accessions</a:t>
            </a:r>
            <a:endParaRPr lang="en-US" sz="3000" i="1" dirty="0">
              <a:solidFill>
                <a:schemeClr val="tx1"/>
              </a:solidFill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DC63D71-2233-BD46-8379-17A406BC2DF3}"/>
              </a:ext>
            </a:extLst>
          </p:cNvPr>
          <p:cNvSpPr/>
          <p:nvPr/>
        </p:nvSpPr>
        <p:spPr>
          <a:xfrm>
            <a:off x="3536096" y="2477373"/>
            <a:ext cx="3779106" cy="948459"/>
          </a:xfrm>
          <a:custGeom>
            <a:avLst/>
            <a:gdLst>
              <a:gd name="connsiteX0" fmla="*/ 0 w 3779106"/>
              <a:gd name="connsiteY0" fmla="*/ 158080 h 948459"/>
              <a:gd name="connsiteX1" fmla="*/ 158080 w 3779106"/>
              <a:gd name="connsiteY1" fmla="*/ 0 h 948459"/>
              <a:gd name="connsiteX2" fmla="*/ 629851 w 3779106"/>
              <a:gd name="connsiteY2" fmla="*/ 0 h 948459"/>
              <a:gd name="connsiteX3" fmla="*/ 629851 w 3779106"/>
              <a:gd name="connsiteY3" fmla="*/ 0 h 948459"/>
              <a:gd name="connsiteX4" fmla="*/ 1111687 w 3779106"/>
              <a:gd name="connsiteY4" fmla="*/ 0 h 948459"/>
              <a:gd name="connsiteX5" fmla="*/ 1574628 w 3779106"/>
              <a:gd name="connsiteY5" fmla="*/ 0 h 948459"/>
              <a:gd name="connsiteX6" fmla="*/ 2256761 w 3779106"/>
              <a:gd name="connsiteY6" fmla="*/ 0 h 948459"/>
              <a:gd name="connsiteX7" fmla="*/ 2959357 w 3779106"/>
              <a:gd name="connsiteY7" fmla="*/ 0 h 948459"/>
              <a:gd name="connsiteX8" fmla="*/ 3621026 w 3779106"/>
              <a:gd name="connsiteY8" fmla="*/ 0 h 948459"/>
              <a:gd name="connsiteX9" fmla="*/ 3779106 w 3779106"/>
              <a:gd name="connsiteY9" fmla="*/ 158080 h 948459"/>
              <a:gd name="connsiteX10" fmla="*/ 3779106 w 3779106"/>
              <a:gd name="connsiteY10" fmla="*/ 158077 h 948459"/>
              <a:gd name="connsiteX11" fmla="*/ 3779106 w 3779106"/>
              <a:gd name="connsiteY11" fmla="*/ 158077 h 948459"/>
              <a:gd name="connsiteX12" fmla="*/ 3779106 w 3779106"/>
              <a:gd name="connsiteY12" fmla="*/ 395191 h 948459"/>
              <a:gd name="connsiteX13" fmla="*/ 3779106 w 3779106"/>
              <a:gd name="connsiteY13" fmla="*/ 790379 h 948459"/>
              <a:gd name="connsiteX14" fmla="*/ 3621026 w 3779106"/>
              <a:gd name="connsiteY14" fmla="*/ 948459 h 948459"/>
              <a:gd name="connsiteX15" fmla="*/ 2938893 w 3779106"/>
              <a:gd name="connsiteY15" fmla="*/ 948459 h 948459"/>
              <a:gd name="connsiteX16" fmla="*/ 2256761 w 3779106"/>
              <a:gd name="connsiteY16" fmla="*/ 948459 h 948459"/>
              <a:gd name="connsiteX17" fmla="*/ 1574628 w 3779106"/>
              <a:gd name="connsiteY17" fmla="*/ 948459 h 948459"/>
              <a:gd name="connsiteX18" fmla="*/ 1102240 w 3779106"/>
              <a:gd name="connsiteY18" fmla="*/ 948459 h 948459"/>
              <a:gd name="connsiteX19" fmla="*/ 629851 w 3779106"/>
              <a:gd name="connsiteY19" fmla="*/ 948459 h 948459"/>
              <a:gd name="connsiteX20" fmla="*/ 629851 w 3779106"/>
              <a:gd name="connsiteY20" fmla="*/ 948459 h 948459"/>
              <a:gd name="connsiteX21" fmla="*/ 158080 w 3779106"/>
              <a:gd name="connsiteY21" fmla="*/ 948459 h 948459"/>
              <a:gd name="connsiteX22" fmla="*/ 0 w 3779106"/>
              <a:gd name="connsiteY22" fmla="*/ 790379 h 948459"/>
              <a:gd name="connsiteX23" fmla="*/ 0 w 3779106"/>
              <a:gd name="connsiteY23" fmla="*/ 395191 h 948459"/>
              <a:gd name="connsiteX24" fmla="*/ -311929 w 3779106"/>
              <a:gd name="connsiteY24" fmla="*/ 170814 h 948459"/>
              <a:gd name="connsiteX25" fmla="*/ -636590 w 3779106"/>
              <a:gd name="connsiteY25" fmla="*/ -62722 h 948459"/>
              <a:gd name="connsiteX26" fmla="*/ 0 w 3779106"/>
              <a:gd name="connsiteY26" fmla="*/ 158077 h 948459"/>
              <a:gd name="connsiteX27" fmla="*/ 0 w 3779106"/>
              <a:gd name="connsiteY27" fmla="*/ 158080 h 94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779106" h="948459" fill="none" extrusionOk="0">
                <a:moveTo>
                  <a:pt x="0" y="158080"/>
                </a:moveTo>
                <a:cubicBezTo>
                  <a:pt x="13449" y="79248"/>
                  <a:pt x="60162" y="2329"/>
                  <a:pt x="158080" y="0"/>
                </a:cubicBezTo>
                <a:cubicBezTo>
                  <a:pt x="390254" y="2072"/>
                  <a:pt x="519193" y="21323"/>
                  <a:pt x="629851" y="0"/>
                </a:cubicBezTo>
                <a:lnTo>
                  <a:pt x="629851" y="0"/>
                </a:lnTo>
                <a:cubicBezTo>
                  <a:pt x="863579" y="-11289"/>
                  <a:pt x="926491" y="10457"/>
                  <a:pt x="1111687" y="0"/>
                </a:cubicBezTo>
                <a:cubicBezTo>
                  <a:pt x="1296883" y="-10457"/>
                  <a:pt x="1442740" y="-5503"/>
                  <a:pt x="1574628" y="0"/>
                </a:cubicBezTo>
                <a:cubicBezTo>
                  <a:pt x="1768147" y="15592"/>
                  <a:pt x="2016278" y="33796"/>
                  <a:pt x="2256761" y="0"/>
                </a:cubicBezTo>
                <a:cubicBezTo>
                  <a:pt x="2497244" y="-33796"/>
                  <a:pt x="2743208" y="24790"/>
                  <a:pt x="2959357" y="0"/>
                </a:cubicBezTo>
                <a:cubicBezTo>
                  <a:pt x="3175506" y="-24790"/>
                  <a:pt x="3330000" y="25629"/>
                  <a:pt x="3621026" y="0"/>
                </a:cubicBezTo>
                <a:cubicBezTo>
                  <a:pt x="3722430" y="448"/>
                  <a:pt x="3788737" y="80754"/>
                  <a:pt x="3779106" y="158080"/>
                </a:cubicBezTo>
                <a:lnTo>
                  <a:pt x="3779106" y="158077"/>
                </a:lnTo>
                <a:lnTo>
                  <a:pt x="3779106" y="158077"/>
                </a:lnTo>
                <a:cubicBezTo>
                  <a:pt x="3783413" y="231953"/>
                  <a:pt x="3780001" y="329620"/>
                  <a:pt x="3779106" y="395191"/>
                </a:cubicBezTo>
                <a:cubicBezTo>
                  <a:pt x="3791037" y="582478"/>
                  <a:pt x="3779371" y="661722"/>
                  <a:pt x="3779106" y="790379"/>
                </a:cubicBezTo>
                <a:cubicBezTo>
                  <a:pt x="3786820" y="879415"/>
                  <a:pt x="3717225" y="938961"/>
                  <a:pt x="3621026" y="948459"/>
                </a:cubicBezTo>
                <a:cubicBezTo>
                  <a:pt x="3426209" y="944541"/>
                  <a:pt x="3145513" y="924889"/>
                  <a:pt x="2938893" y="948459"/>
                </a:cubicBezTo>
                <a:cubicBezTo>
                  <a:pt x="2732273" y="972029"/>
                  <a:pt x="2449202" y="964205"/>
                  <a:pt x="2256761" y="948459"/>
                </a:cubicBezTo>
                <a:cubicBezTo>
                  <a:pt x="2064320" y="932713"/>
                  <a:pt x="1746738" y="953294"/>
                  <a:pt x="1574628" y="948459"/>
                </a:cubicBezTo>
                <a:cubicBezTo>
                  <a:pt x="1379556" y="957370"/>
                  <a:pt x="1255755" y="940171"/>
                  <a:pt x="1102240" y="948459"/>
                </a:cubicBezTo>
                <a:cubicBezTo>
                  <a:pt x="948725" y="956747"/>
                  <a:pt x="864674" y="957023"/>
                  <a:pt x="629851" y="948459"/>
                </a:cubicBezTo>
                <a:lnTo>
                  <a:pt x="629851" y="948459"/>
                </a:lnTo>
                <a:cubicBezTo>
                  <a:pt x="400858" y="949905"/>
                  <a:pt x="262863" y="969732"/>
                  <a:pt x="158080" y="948459"/>
                </a:cubicBezTo>
                <a:cubicBezTo>
                  <a:pt x="78810" y="935949"/>
                  <a:pt x="9370" y="870310"/>
                  <a:pt x="0" y="790379"/>
                </a:cubicBezTo>
                <a:cubicBezTo>
                  <a:pt x="15166" y="653452"/>
                  <a:pt x="-11415" y="514472"/>
                  <a:pt x="0" y="395191"/>
                </a:cubicBezTo>
                <a:cubicBezTo>
                  <a:pt x="-143160" y="308277"/>
                  <a:pt x="-229438" y="222391"/>
                  <a:pt x="-311929" y="170814"/>
                </a:cubicBezTo>
                <a:cubicBezTo>
                  <a:pt x="-394420" y="119237"/>
                  <a:pt x="-538882" y="-5459"/>
                  <a:pt x="-636590" y="-62722"/>
                </a:cubicBezTo>
                <a:cubicBezTo>
                  <a:pt x="-353186" y="50452"/>
                  <a:pt x="-249616" y="81143"/>
                  <a:pt x="0" y="158077"/>
                </a:cubicBezTo>
                <a:lnTo>
                  <a:pt x="0" y="158080"/>
                </a:lnTo>
                <a:close/>
              </a:path>
              <a:path w="3779106" h="948459" stroke="0" extrusionOk="0">
                <a:moveTo>
                  <a:pt x="0" y="158080"/>
                </a:moveTo>
                <a:cubicBezTo>
                  <a:pt x="-7107" y="66391"/>
                  <a:pt x="64758" y="2258"/>
                  <a:pt x="158080" y="0"/>
                </a:cubicBezTo>
                <a:cubicBezTo>
                  <a:pt x="258503" y="15251"/>
                  <a:pt x="517831" y="8569"/>
                  <a:pt x="629851" y="0"/>
                </a:cubicBezTo>
                <a:lnTo>
                  <a:pt x="629851" y="0"/>
                </a:lnTo>
                <a:cubicBezTo>
                  <a:pt x="819475" y="-44"/>
                  <a:pt x="907650" y="19023"/>
                  <a:pt x="1092792" y="0"/>
                </a:cubicBezTo>
                <a:cubicBezTo>
                  <a:pt x="1277934" y="-19023"/>
                  <a:pt x="1452763" y="-1466"/>
                  <a:pt x="1574628" y="0"/>
                </a:cubicBezTo>
                <a:cubicBezTo>
                  <a:pt x="1720052" y="-10339"/>
                  <a:pt x="1955953" y="-9564"/>
                  <a:pt x="2297689" y="0"/>
                </a:cubicBezTo>
                <a:cubicBezTo>
                  <a:pt x="2639425" y="9564"/>
                  <a:pt x="2679014" y="14789"/>
                  <a:pt x="2979821" y="0"/>
                </a:cubicBezTo>
                <a:cubicBezTo>
                  <a:pt x="3280628" y="-14789"/>
                  <a:pt x="3482256" y="17307"/>
                  <a:pt x="3621026" y="0"/>
                </a:cubicBezTo>
                <a:cubicBezTo>
                  <a:pt x="3714632" y="3527"/>
                  <a:pt x="3784048" y="71963"/>
                  <a:pt x="3779106" y="158080"/>
                </a:cubicBezTo>
                <a:lnTo>
                  <a:pt x="3779106" y="158077"/>
                </a:lnTo>
                <a:lnTo>
                  <a:pt x="3779106" y="158077"/>
                </a:lnTo>
                <a:cubicBezTo>
                  <a:pt x="3769519" y="236907"/>
                  <a:pt x="3773600" y="312422"/>
                  <a:pt x="3779106" y="395191"/>
                </a:cubicBezTo>
                <a:cubicBezTo>
                  <a:pt x="3763521" y="495254"/>
                  <a:pt x="3762235" y="640114"/>
                  <a:pt x="3779106" y="790379"/>
                </a:cubicBezTo>
                <a:cubicBezTo>
                  <a:pt x="3782766" y="882168"/>
                  <a:pt x="3712952" y="944413"/>
                  <a:pt x="3621026" y="948459"/>
                </a:cubicBezTo>
                <a:cubicBezTo>
                  <a:pt x="3448148" y="929483"/>
                  <a:pt x="3210606" y="957146"/>
                  <a:pt x="2938893" y="948459"/>
                </a:cubicBezTo>
                <a:cubicBezTo>
                  <a:pt x="2667180" y="939772"/>
                  <a:pt x="2411089" y="969696"/>
                  <a:pt x="2256761" y="948459"/>
                </a:cubicBezTo>
                <a:cubicBezTo>
                  <a:pt x="2102433" y="927222"/>
                  <a:pt x="1857094" y="951366"/>
                  <a:pt x="1574628" y="948459"/>
                </a:cubicBezTo>
                <a:cubicBezTo>
                  <a:pt x="1444341" y="945176"/>
                  <a:pt x="1209151" y="940188"/>
                  <a:pt x="1102240" y="948459"/>
                </a:cubicBezTo>
                <a:cubicBezTo>
                  <a:pt x="995329" y="956730"/>
                  <a:pt x="831239" y="968490"/>
                  <a:pt x="629851" y="948459"/>
                </a:cubicBezTo>
                <a:lnTo>
                  <a:pt x="629851" y="948459"/>
                </a:lnTo>
                <a:cubicBezTo>
                  <a:pt x="501077" y="967704"/>
                  <a:pt x="338626" y="927139"/>
                  <a:pt x="158080" y="948459"/>
                </a:cubicBezTo>
                <a:cubicBezTo>
                  <a:pt x="62728" y="948888"/>
                  <a:pt x="8797" y="895103"/>
                  <a:pt x="0" y="790379"/>
                </a:cubicBezTo>
                <a:cubicBezTo>
                  <a:pt x="479" y="623296"/>
                  <a:pt x="-14445" y="501412"/>
                  <a:pt x="0" y="395191"/>
                </a:cubicBezTo>
                <a:cubicBezTo>
                  <a:pt x="-143882" y="310391"/>
                  <a:pt x="-260483" y="223040"/>
                  <a:pt x="-318295" y="166235"/>
                </a:cubicBezTo>
                <a:cubicBezTo>
                  <a:pt x="-376106" y="109430"/>
                  <a:pt x="-482449" y="45964"/>
                  <a:pt x="-636590" y="-62722"/>
                </a:cubicBezTo>
                <a:cubicBezTo>
                  <a:pt x="-488186" y="671"/>
                  <a:pt x="-135465" y="105561"/>
                  <a:pt x="0" y="158077"/>
                </a:cubicBezTo>
                <a:lnTo>
                  <a:pt x="0" y="158080"/>
                </a:ln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66845"/>
                      <a:gd name="adj2" fmla="val -56613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Genome:  sCarCar2.pri</a:t>
            </a:r>
            <a:endParaRPr lang="en-US" sz="3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406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18FB-8312-9791-D953-A4A9D3EA0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Exercise #3, </a:t>
            </a:r>
            <a:r>
              <a:rPr lang="en-US" sz="3200" u="sng"/>
              <a:t>Option 2</a:t>
            </a:r>
            <a:r>
              <a:rPr lang="en-US" sz="3200"/>
              <a:t> – </a:t>
            </a:r>
            <a:r>
              <a:rPr lang="en-US" sz="3200" i="1"/>
              <a:t>Results, Alignments</a:t>
            </a:r>
            <a:endParaRPr lang="en-US" sz="3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B82A87-B998-9C01-24EA-AD3A8AC61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49" y="1102846"/>
            <a:ext cx="12082851" cy="5802021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B68C3AB9-9AB6-E28D-3C6C-CAC7C57BC8CC}"/>
              </a:ext>
            </a:extLst>
          </p:cNvPr>
          <p:cNvSpPr/>
          <p:nvPr/>
        </p:nvSpPr>
        <p:spPr>
          <a:xfrm>
            <a:off x="7106227" y="2713276"/>
            <a:ext cx="5002306" cy="715724"/>
          </a:xfrm>
          <a:custGeom>
            <a:avLst/>
            <a:gdLst>
              <a:gd name="connsiteX0" fmla="*/ 0 w 5002306"/>
              <a:gd name="connsiteY0" fmla="*/ 119290 h 715724"/>
              <a:gd name="connsiteX1" fmla="*/ 119290 w 5002306"/>
              <a:gd name="connsiteY1" fmla="*/ 0 h 715724"/>
              <a:gd name="connsiteX2" fmla="*/ 735009 w 5002306"/>
              <a:gd name="connsiteY2" fmla="*/ 0 h 715724"/>
              <a:gd name="connsiteX3" fmla="*/ 1406702 w 5002306"/>
              <a:gd name="connsiteY3" fmla="*/ 0 h 715724"/>
              <a:gd name="connsiteX4" fmla="*/ 2162357 w 5002306"/>
              <a:gd name="connsiteY4" fmla="*/ 0 h 715724"/>
              <a:gd name="connsiteX5" fmla="*/ 2918012 w 5002306"/>
              <a:gd name="connsiteY5" fmla="*/ 0 h 715724"/>
              <a:gd name="connsiteX6" fmla="*/ 2918012 w 5002306"/>
              <a:gd name="connsiteY6" fmla="*/ 0 h 715724"/>
              <a:gd name="connsiteX7" fmla="*/ 3505783 w 5002306"/>
              <a:gd name="connsiteY7" fmla="*/ 0 h 715724"/>
              <a:gd name="connsiteX8" fmla="*/ 4168588 w 5002306"/>
              <a:gd name="connsiteY8" fmla="*/ 0 h 715724"/>
              <a:gd name="connsiteX9" fmla="*/ 4504369 w 5002306"/>
              <a:gd name="connsiteY9" fmla="*/ 0 h 715724"/>
              <a:gd name="connsiteX10" fmla="*/ 4883016 w 5002306"/>
              <a:gd name="connsiteY10" fmla="*/ 0 h 715724"/>
              <a:gd name="connsiteX11" fmla="*/ 5002306 w 5002306"/>
              <a:gd name="connsiteY11" fmla="*/ 119290 h 715724"/>
              <a:gd name="connsiteX12" fmla="*/ 5002306 w 5002306"/>
              <a:gd name="connsiteY12" fmla="*/ 417506 h 715724"/>
              <a:gd name="connsiteX13" fmla="*/ 5002306 w 5002306"/>
              <a:gd name="connsiteY13" fmla="*/ 417506 h 715724"/>
              <a:gd name="connsiteX14" fmla="*/ 5002306 w 5002306"/>
              <a:gd name="connsiteY14" fmla="*/ 596437 h 715724"/>
              <a:gd name="connsiteX15" fmla="*/ 5002306 w 5002306"/>
              <a:gd name="connsiteY15" fmla="*/ 596434 h 715724"/>
              <a:gd name="connsiteX16" fmla="*/ 4883016 w 5002306"/>
              <a:gd name="connsiteY16" fmla="*/ 715724 h 715724"/>
              <a:gd name="connsiteX17" fmla="*/ 4525802 w 5002306"/>
              <a:gd name="connsiteY17" fmla="*/ 715724 h 715724"/>
              <a:gd name="connsiteX18" fmla="*/ 4168588 w 5002306"/>
              <a:gd name="connsiteY18" fmla="*/ 715724 h 715724"/>
              <a:gd name="connsiteX19" fmla="*/ 3832297 w 5002306"/>
              <a:gd name="connsiteY19" fmla="*/ 1073877 h 715724"/>
              <a:gd name="connsiteX20" fmla="*/ 3521874 w 5002306"/>
              <a:gd name="connsiteY20" fmla="*/ 1404480 h 715724"/>
              <a:gd name="connsiteX21" fmla="*/ 3219943 w 5002306"/>
              <a:gd name="connsiteY21" fmla="*/ 1060102 h 715724"/>
              <a:gd name="connsiteX22" fmla="*/ 2918012 w 5002306"/>
              <a:gd name="connsiteY22" fmla="*/ 715724 h 715724"/>
              <a:gd name="connsiteX23" fmla="*/ 2190344 w 5002306"/>
              <a:gd name="connsiteY23" fmla="*/ 715724 h 715724"/>
              <a:gd name="connsiteX24" fmla="*/ 1574625 w 5002306"/>
              <a:gd name="connsiteY24" fmla="*/ 715724 h 715724"/>
              <a:gd name="connsiteX25" fmla="*/ 874945 w 5002306"/>
              <a:gd name="connsiteY25" fmla="*/ 715724 h 715724"/>
              <a:gd name="connsiteX26" fmla="*/ 119290 w 5002306"/>
              <a:gd name="connsiteY26" fmla="*/ 715724 h 715724"/>
              <a:gd name="connsiteX27" fmla="*/ 0 w 5002306"/>
              <a:gd name="connsiteY27" fmla="*/ 596434 h 715724"/>
              <a:gd name="connsiteX28" fmla="*/ 0 w 5002306"/>
              <a:gd name="connsiteY28" fmla="*/ 596437 h 715724"/>
              <a:gd name="connsiteX29" fmla="*/ 0 w 5002306"/>
              <a:gd name="connsiteY29" fmla="*/ 417506 h 715724"/>
              <a:gd name="connsiteX30" fmla="*/ 0 w 5002306"/>
              <a:gd name="connsiteY30" fmla="*/ 417506 h 715724"/>
              <a:gd name="connsiteX31" fmla="*/ 0 w 5002306"/>
              <a:gd name="connsiteY31" fmla="*/ 119290 h 71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002306" h="715724" fill="none" extrusionOk="0">
                <a:moveTo>
                  <a:pt x="0" y="119290"/>
                </a:moveTo>
                <a:cubicBezTo>
                  <a:pt x="-1877" y="52689"/>
                  <a:pt x="54706" y="-1277"/>
                  <a:pt x="119290" y="0"/>
                </a:cubicBezTo>
                <a:cubicBezTo>
                  <a:pt x="243310" y="29728"/>
                  <a:pt x="564409" y="-7117"/>
                  <a:pt x="735009" y="0"/>
                </a:cubicBezTo>
                <a:cubicBezTo>
                  <a:pt x="905609" y="7117"/>
                  <a:pt x="1194336" y="-33523"/>
                  <a:pt x="1406702" y="0"/>
                </a:cubicBezTo>
                <a:cubicBezTo>
                  <a:pt x="1619068" y="33523"/>
                  <a:pt x="1853916" y="-78"/>
                  <a:pt x="2162357" y="0"/>
                </a:cubicBezTo>
                <a:cubicBezTo>
                  <a:pt x="2470799" y="78"/>
                  <a:pt x="2625120" y="-31119"/>
                  <a:pt x="2918012" y="0"/>
                </a:cubicBezTo>
                <a:lnTo>
                  <a:pt x="2918012" y="0"/>
                </a:lnTo>
                <a:cubicBezTo>
                  <a:pt x="3097295" y="25348"/>
                  <a:pt x="3363299" y="-27368"/>
                  <a:pt x="3505783" y="0"/>
                </a:cubicBezTo>
                <a:cubicBezTo>
                  <a:pt x="3648267" y="27368"/>
                  <a:pt x="4004619" y="-17023"/>
                  <a:pt x="4168588" y="0"/>
                </a:cubicBezTo>
                <a:cubicBezTo>
                  <a:pt x="4266502" y="-14805"/>
                  <a:pt x="4374153" y="-4236"/>
                  <a:pt x="4504369" y="0"/>
                </a:cubicBezTo>
                <a:cubicBezTo>
                  <a:pt x="4634585" y="4236"/>
                  <a:pt x="4714433" y="7405"/>
                  <a:pt x="4883016" y="0"/>
                </a:cubicBezTo>
                <a:cubicBezTo>
                  <a:pt x="4943532" y="-9585"/>
                  <a:pt x="4989394" y="59409"/>
                  <a:pt x="5002306" y="119290"/>
                </a:cubicBezTo>
                <a:cubicBezTo>
                  <a:pt x="5016080" y="261447"/>
                  <a:pt x="4993261" y="304375"/>
                  <a:pt x="5002306" y="417506"/>
                </a:cubicBezTo>
                <a:lnTo>
                  <a:pt x="5002306" y="417506"/>
                </a:lnTo>
                <a:cubicBezTo>
                  <a:pt x="4999811" y="464653"/>
                  <a:pt x="5005412" y="520658"/>
                  <a:pt x="5002306" y="596437"/>
                </a:cubicBezTo>
                <a:lnTo>
                  <a:pt x="5002306" y="596434"/>
                </a:lnTo>
                <a:cubicBezTo>
                  <a:pt x="4999031" y="663514"/>
                  <a:pt x="4948709" y="709222"/>
                  <a:pt x="4883016" y="715724"/>
                </a:cubicBezTo>
                <a:cubicBezTo>
                  <a:pt x="4785272" y="727123"/>
                  <a:pt x="4698953" y="729918"/>
                  <a:pt x="4525802" y="715724"/>
                </a:cubicBezTo>
                <a:cubicBezTo>
                  <a:pt x="4352651" y="701530"/>
                  <a:pt x="4285671" y="699844"/>
                  <a:pt x="4168588" y="715724"/>
                </a:cubicBezTo>
                <a:cubicBezTo>
                  <a:pt x="3999352" y="860623"/>
                  <a:pt x="3890156" y="987858"/>
                  <a:pt x="3832297" y="1073877"/>
                </a:cubicBezTo>
                <a:cubicBezTo>
                  <a:pt x="3774438" y="1159896"/>
                  <a:pt x="3585758" y="1306483"/>
                  <a:pt x="3521874" y="1404480"/>
                </a:cubicBezTo>
                <a:cubicBezTo>
                  <a:pt x="3409834" y="1259180"/>
                  <a:pt x="3342158" y="1211799"/>
                  <a:pt x="3219943" y="1060102"/>
                </a:cubicBezTo>
                <a:cubicBezTo>
                  <a:pt x="3097728" y="908405"/>
                  <a:pt x="3029456" y="875952"/>
                  <a:pt x="2918012" y="715724"/>
                </a:cubicBezTo>
                <a:cubicBezTo>
                  <a:pt x="2629992" y="721639"/>
                  <a:pt x="2353302" y="687178"/>
                  <a:pt x="2190344" y="715724"/>
                </a:cubicBezTo>
                <a:cubicBezTo>
                  <a:pt x="2027386" y="744270"/>
                  <a:pt x="1862311" y="703957"/>
                  <a:pt x="1574625" y="715724"/>
                </a:cubicBezTo>
                <a:cubicBezTo>
                  <a:pt x="1286939" y="727491"/>
                  <a:pt x="1021462" y="711020"/>
                  <a:pt x="874945" y="715724"/>
                </a:cubicBezTo>
                <a:cubicBezTo>
                  <a:pt x="728428" y="720428"/>
                  <a:pt x="401036" y="716394"/>
                  <a:pt x="119290" y="715724"/>
                </a:cubicBezTo>
                <a:cubicBezTo>
                  <a:pt x="43463" y="720080"/>
                  <a:pt x="-1536" y="660527"/>
                  <a:pt x="0" y="596434"/>
                </a:cubicBezTo>
                <a:lnTo>
                  <a:pt x="0" y="596437"/>
                </a:lnTo>
                <a:cubicBezTo>
                  <a:pt x="-5048" y="539301"/>
                  <a:pt x="-4084" y="503608"/>
                  <a:pt x="0" y="417506"/>
                </a:cubicBezTo>
                <a:lnTo>
                  <a:pt x="0" y="417506"/>
                </a:lnTo>
                <a:cubicBezTo>
                  <a:pt x="1561" y="289599"/>
                  <a:pt x="-10723" y="188650"/>
                  <a:pt x="0" y="119290"/>
                </a:cubicBezTo>
                <a:close/>
              </a:path>
              <a:path w="5002306" h="715724" stroke="0" extrusionOk="0">
                <a:moveTo>
                  <a:pt x="0" y="119290"/>
                </a:moveTo>
                <a:cubicBezTo>
                  <a:pt x="-10430" y="46975"/>
                  <a:pt x="49149" y="1599"/>
                  <a:pt x="119290" y="0"/>
                </a:cubicBezTo>
                <a:cubicBezTo>
                  <a:pt x="448778" y="22311"/>
                  <a:pt x="526914" y="5311"/>
                  <a:pt x="874945" y="0"/>
                </a:cubicBezTo>
                <a:cubicBezTo>
                  <a:pt x="1222976" y="-5311"/>
                  <a:pt x="1350774" y="-29410"/>
                  <a:pt x="1546638" y="0"/>
                </a:cubicBezTo>
                <a:cubicBezTo>
                  <a:pt x="1742502" y="29410"/>
                  <a:pt x="1937100" y="-2502"/>
                  <a:pt x="2190344" y="0"/>
                </a:cubicBezTo>
                <a:cubicBezTo>
                  <a:pt x="2443588" y="2502"/>
                  <a:pt x="2592175" y="-11592"/>
                  <a:pt x="2918012" y="0"/>
                </a:cubicBezTo>
                <a:lnTo>
                  <a:pt x="2918012" y="0"/>
                </a:lnTo>
                <a:cubicBezTo>
                  <a:pt x="3197665" y="-24255"/>
                  <a:pt x="3391838" y="21048"/>
                  <a:pt x="3530794" y="0"/>
                </a:cubicBezTo>
                <a:cubicBezTo>
                  <a:pt x="3669750" y="-21048"/>
                  <a:pt x="3917690" y="-828"/>
                  <a:pt x="4168588" y="0"/>
                </a:cubicBezTo>
                <a:cubicBezTo>
                  <a:pt x="4321658" y="11840"/>
                  <a:pt x="4413475" y="7533"/>
                  <a:pt x="4540091" y="0"/>
                </a:cubicBezTo>
                <a:cubicBezTo>
                  <a:pt x="4666707" y="-7533"/>
                  <a:pt x="4810614" y="13869"/>
                  <a:pt x="4883016" y="0"/>
                </a:cubicBezTo>
                <a:cubicBezTo>
                  <a:pt x="4953840" y="4041"/>
                  <a:pt x="5007634" y="61339"/>
                  <a:pt x="5002306" y="119290"/>
                </a:cubicBezTo>
                <a:cubicBezTo>
                  <a:pt x="5011960" y="246313"/>
                  <a:pt x="4991032" y="311435"/>
                  <a:pt x="5002306" y="417506"/>
                </a:cubicBezTo>
                <a:lnTo>
                  <a:pt x="5002306" y="417506"/>
                </a:lnTo>
                <a:cubicBezTo>
                  <a:pt x="5000545" y="465607"/>
                  <a:pt x="4999358" y="523296"/>
                  <a:pt x="5002306" y="596437"/>
                </a:cubicBezTo>
                <a:lnTo>
                  <a:pt x="5002306" y="596434"/>
                </a:lnTo>
                <a:cubicBezTo>
                  <a:pt x="4996990" y="663189"/>
                  <a:pt x="4943356" y="711900"/>
                  <a:pt x="4883016" y="715724"/>
                </a:cubicBezTo>
                <a:cubicBezTo>
                  <a:pt x="4741559" y="711266"/>
                  <a:pt x="4622559" y="710888"/>
                  <a:pt x="4518658" y="715724"/>
                </a:cubicBezTo>
                <a:cubicBezTo>
                  <a:pt x="4414757" y="720560"/>
                  <a:pt x="4246843" y="710953"/>
                  <a:pt x="4168588" y="715724"/>
                </a:cubicBezTo>
                <a:cubicBezTo>
                  <a:pt x="4040022" y="873030"/>
                  <a:pt x="3967340" y="945366"/>
                  <a:pt x="3864632" y="1039439"/>
                </a:cubicBezTo>
                <a:cubicBezTo>
                  <a:pt x="3761924" y="1133512"/>
                  <a:pt x="3612042" y="1309074"/>
                  <a:pt x="3521874" y="1404480"/>
                </a:cubicBezTo>
                <a:cubicBezTo>
                  <a:pt x="3456322" y="1316711"/>
                  <a:pt x="3309367" y="1129732"/>
                  <a:pt x="3225982" y="1066990"/>
                </a:cubicBezTo>
                <a:cubicBezTo>
                  <a:pt x="3142597" y="1004248"/>
                  <a:pt x="3062958" y="846137"/>
                  <a:pt x="2918012" y="715724"/>
                </a:cubicBezTo>
                <a:cubicBezTo>
                  <a:pt x="2578701" y="712657"/>
                  <a:pt x="2547867" y="749783"/>
                  <a:pt x="2190344" y="715724"/>
                </a:cubicBezTo>
                <a:cubicBezTo>
                  <a:pt x="1832821" y="681665"/>
                  <a:pt x="1867782" y="704476"/>
                  <a:pt x="1574625" y="715724"/>
                </a:cubicBezTo>
                <a:cubicBezTo>
                  <a:pt x="1281468" y="726972"/>
                  <a:pt x="1187468" y="728628"/>
                  <a:pt x="874945" y="715724"/>
                </a:cubicBezTo>
                <a:cubicBezTo>
                  <a:pt x="562422" y="702820"/>
                  <a:pt x="315494" y="750000"/>
                  <a:pt x="119290" y="715724"/>
                </a:cubicBezTo>
                <a:cubicBezTo>
                  <a:pt x="52763" y="702331"/>
                  <a:pt x="3758" y="664684"/>
                  <a:pt x="0" y="596434"/>
                </a:cubicBezTo>
                <a:lnTo>
                  <a:pt x="0" y="596437"/>
                </a:lnTo>
                <a:cubicBezTo>
                  <a:pt x="5515" y="553481"/>
                  <a:pt x="-1878" y="473774"/>
                  <a:pt x="0" y="417506"/>
                </a:cubicBezTo>
                <a:lnTo>
                  <a:pt x="0" y="417506"/>
                </a:lnTo>
                <a:cubicBezTo>
                  <a:pt x="-3890" y="344029"/>
                  <a:pt x="-595" y="252274"/>
                  <a:pt x="0" y="119290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20405"/>
                      <a:gd name="adj2" fmla="val 14623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/>
                </a:solidFill>
              </a:rPr>
              <a:t>No link to Genome Data Viewer</a:t>
            </a:r>
            <a:r>
              <a:rPr lang="en-US" sz="3000" dirty="0">
                <a:solidFill>
                  <a:schemeClr val="tx1"/>
                </a:solidFill>
              </a:rPr>
              <a:t> ??</a:t>
            </a:r>
            <a:endParaRPr lang="en-US" sz="3000" i="1" dirty="0">
              <a:solidFill>
                <a:schemeClr val="tx1"/>
              </a:solidFill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15E763F2-B45E-7B5B-2A6A-FD99448B87B9}"/>
              </a:ext>
            </a:extLst>
          </p:cNvPr>
          <p:cNvSpPr/>
          <p:nvPr/>
        </p:nvSpPr>
        <p:spPr>
          <a:xfrm>
            <a:off x="5655212" y="4932900"/>
            <a:ext cx="6256703" cy="958248"/>
          </a:xfrm>
          <a:prstGeom prst="wedgeRoundRectCallout">
            <a:avLst>
              <a:gd name="adj1" fmla="val -3525"/>
              <a:gd name="adj2" fmla="val 29167"/>
              <a:gd name="adj3" fmla="val 16667"/>
            </a:avLst>
          </a:prstGeom>
          <a:ln w="63500">
            <a:solidFill>
              <a:schemeClr val="bg1">
                <a:alpha val="49037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FFC6"/>
                </a:solidFill>
              </a:rPr>
              <a:t>Solutions</a:t>
            </a:r>
            <a:r>
              <a:rPr lang="en-US" sz="2800">
                <a:solidFill>
                  <a:srgbClr val="FFFFC6"/>
                </a:solidFill>
              </a:rPr>
              <a:t>:</a:t>
            </a:r>
            <a:r>
              <a:rPr lang="en-US" sz="2800"/>
              <a:t> 	1) Use the “Graphics” link</a:t>
            </a:r>
          </a:p>
          <a:p>
            <a:r>
              <a:rPr lang="en-US" sz="2800"/>
              <a:t>		2) Add the RID in the GDV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16304E2-8475-4AF6-F651-1F8A1DB78E05}"/>
              </a:ext>
            </a:extLst>
          </p:cNvPr>
          <p:cNvSpPr/>
          <p:nvPr/>
        </p:nvSpPr>
        <p:spPr>
          <a:xfrm rot="5400000">
            <a:off x="3891020" y="3455551"/>
            <a:ext cx="546033" cy="731520"/>
          </a:xfrm>
          <a:custGeom>
            <a:avLst/>
            <a:gdLst>
              <a:gd name="connsiteX0" fmla="*/ 0 w 546033"/>
              <a:gd name="connsiteY0" fmla="*/ 365760 h 731520"/>
              <a:gd name="connsiteX1" fmla="*/ 273017 w 546033"/>
              <a:gd name="connsiteY1" fmla="*/ 0 h 731520"/>
              <a:gd name="connsiteX2" fmla="*/ 546034 w 546033"/>
              <a:gd name="connsiteY2" fmla="*/ 365760 h 731520"/>
              <a:gd name="connsiteX3" fmla="*/ 273017 w 546033"/>
              <a:gd name="connsiteY3" fmla="*/ 731520 h 731520"/>
              <a:gd name="connsiteX4" fmla="*/ 0 w 546033"/>
              <a:gd name="connsiteY4" fmla="*/ 36576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033" h="731520" extrusionOk="0">
                <a:moveTo>
                  <a:pt x="0" y="365760"/>
                </a:moveTo>
                <a:cubicBezTo>
                  <a:pt x="-7334" y="159232"/>
                  <a:pt x="98540" y="8893"/>
                  <a:pt x="273017" y="0"/>
                </a:cubicBezTo>
                <a:cubicBezTo>
                  <a:pt x="472477" y="10248"/>
                  <a:pt x="524513" y="164440"/>
                  <a:pt x="546034" y="365760"/>
                </a:cubicBezTo>
                <a:cubicBezTo>
                  <a:pt x="540231" y="573431"/>
                  <a:pt x="418469" y="760985"/>
                  <a:pt x="273017" y="731520"/>
                </a:cubicBezTo>
                <a:cubicBezTo>
                  <a:pt x="84997" y="711147"/>
                  <a:pt x="13040" y="573994"/>
                  <a:pt x="0" y="365760"/>
                </a:cubicBezTo>
                <a:close/>
              </a:path>
            </a:pathLst>
          </a:custGeom>
          <a:noFill/>
          <a:ln w="60325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8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41AADE-C716-9A14-BE99-4714B6BCE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71" y="932037"/>
            <a:ext cx="11401344" cy="6024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9B18FB-8312-9791-D953-A4A9D3EA0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Exercise #3 – View BLAST Results in GDV, </a:t>
            </a:r>
            <a:r>
              <a:rPr lang="en-US" sz="3200" i="1"/>
              <a:t>Browse Genome</a:t>
            </a:r>
            <a:endParaRPr lang="en-US" sz="320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5C001E-0592-42A3-5302-7EEC4EDDBFAF}"/>
              </a:ext>
            </a:extLst>
          </p:cNvPr>
          <p:cNvCxnSpPr>
            <a:cxnSpLocks/>
          </p:cNvCxnSpPr>
          <p:nvPr/>
        </p:nvCxnSpPr>
        <p:spPr>
          <a:xfrm>
            <a:off x="6536724" y="3527856"/>
            <a:ext cx="1210962" cy="1303638"/>
          </a:xfrm>
          <a:prstGeom prst="straightConnector1">
            <a:avLst/>
          </a:prstGeom>
          <a:ln w="203200" cap="rnd">
            <a:gradFill flip="none" rotWithShape="1">
              <a:gsLst>
                <a:gs pos="15000">
                  <a:schemeClr val="accent5">
                    <a:lumMod val="67000"/>
                  </a:schemeClr>
                </a:gs>
                <a:gs pos="30000">
                  <a:schemeClr val="accent5">
                    <a:lumMod val="97000"/>
                    <a:lumOff val="3000"/>
                  </a:schemeClr>
                </a:gs>
                <a:gs pos="73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1803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18FB-8312-9791-D953-A4A9D3EA0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Exercise #3 – Add BLAST RID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CD3D8B-A75C-60A0-F951-A27B259BD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42" y="1244641"/>
            <a:ext cx="11828513" cy="5119282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001DB918-1A3C-175E-949C-FFEB49E306D5}"/>
              </a:ext>
            </a:extLst>
          </p:cNvPr>
          <p:cNvSpPr/>
          <p:nvPr/>
        </p:nvSpPr>
        <p:spPr>
          <a:xfrm>
            <a:off x="3210699" y="3421222"/>
            <a:ext cx="2732901" cy="716692"/>
          </a:xfrm>
          <a:custGeom>
            <a:avLst/>
            <a:gdLst>
              <a:gd name="connsiteX0" fmla="*/ 0 w 2732901"/>
              <a:gd name="connsiteY0" fmla="*/ 119451 h 716692"/>
              <a:gd name="connsiteX1" fmla="*/ 119451 w 2732901"/>
              <a:gd name="connsiteY1" fmla="*/ 0 h 716692"/>
              <a:gd name="connsiteX2" fmla="*/ 455484 w 2732901"/>
              <a:gd name="connsiteY2" fmla="*/ 0 h 716692"/>
              <a:gd name="connsiteX3" fmla="*/ 455484 w 2732901"/>
              <a:gd name="connsiteY3" fmla="*/ 0 h 716692"/>
              <a:gd name="connsiteX4" fmla="*/ 1138709 w 2732901"/>
              <a:gd name="connsiteY4" fmla="*/ 0 h 716692"/>
              <a:gd name="connsiteX5" fmla="*/ 1659784 w 2732901"/>
              <a:gd name="connsiteY5" fmla="*/ 0 h 716692"/>
              <a:gd name="connsiteX6" fmla="*/ 2121870 w 2732901"/>
              <a:gd name="connsiteY6" fmla="*/ 0 h 716692"/>
              <a:gd name="connsiteX7" fmla="*/ 2613450 w 2732901"/>
              <a:gd name="connsiteY7" fmla="*/ 0 h 716692"/>
              <a:gd name="connsiteX8" fmla="*/ 2732901 w 2732901"/>
              <a:gd name="connsiteY8" fmla="*/ 119451 h 716692"/>
              <a:gd name="connsiteX9" fmla="*/ 2732901 w 2732901"/>
              <a:gd name="connsiteY9" fmla="*/ 418070 h 716692"/>
              <a:gd name="connsiteX10" fmla="*/ 2732901 w 2732901"/>
              <a:gd name="connsiteY10" fmla="*/ 418070 h 716692"/>
              <a:gd name="connsiteX11" fmla="*/ 2732901 w 2732901"/>
              <a:gd name="connsiteY11" fmla="*/ 597243 h 716692"/>
              <a:gd name="connsiteX12" fmla="*/ 2732901 w 2732901"/>
              <a:gd name="connsiteY12" fmla="*/ 597241 h 716692"/>
              <a:gd name="connsiteX13" fmla="*/ 2613450 w 2732901"/>
              <a:gd name="connsiteY13" fmla="*/ 716692 h 716692"/>
              <a:gd name="connsiteX14" fmla="*/ 2092375 w 2732901"/>
              <a:gd name="connsiteY14" fmla="*/ 716692 h 716692"/>
              <a:gd name="connsiteX15" fmla="*/ 1600795 w 2732901"/>
              <a:gd name="connsiteY15" fmla="*/ 716692 h 716692"/>
              <a:gd name="connsiteX16" fmla="*/ 1138709 w 2732901"/>
              <a:gd name="connsiteY16" fmla="*/ 716692 h 716692"/>
              <a:gd name="connsiteX17" fmla="*/ 713972 w 2732901"/>
              <a:gd name="connsiteY17" fmla="*/ 999169 h 716692"/>
              <a:gd name="connsiteX18" fmla="*/ 271538 w 2732901"/>
              <a:gd name="connsiteY18" fmla="*/ 1293416 h 716692"/>
              <a:gd name="connsiteX19" fmla="*/ -188593 w 2732901"/>
              <a:gd name="connsiteY19" fmla="*/ 1599432 h 716692"/>
              <a:gd name="connsiteX20" fmla="*/ -631027 w 2732901"/>
              <a:gd name="connsiteY20" fmla="*/ 1893679 h 716692"/>
              <a:gd name="connsiteX21" fmla="*/ -257992 w 2732901"/>
              <a:gd name="connsiteY21" fmla="*/ 1489580 h 716692"/>
              <a:gd name="connsiteX22" fmla="*/ 93314 w 2732901"/>
              <a:gd name="connsiteY22" fmla="*/ 1109021 h 716692"/>
              <a:gd name="connsiteX23" fmla="*/ 455484 w 2732901"/>
              <a:gd name="connsiteY23" fmla="*/ 716692 h 716692"/>
              <a:gd name="connsiteX24" fmla="*/ 119451 w 2732901"/>
              <a:gd name="connsiteY24" fmla="*/ 716692 h 716692"/>
              <a:gd name="connsiteX25" fmla="*/ 0 w 2732901"/>
              <a:gd name="connsiteY25" fmla="*/ 597241 h 716692"/>
              <a:gd name="connsiteX26" fmla="*/ 0 w 2732901"/>
              <a:gd name="connsiteY26" fmla="*/ 597243 h 716692"/>
              <a:gd name="connsiteX27" fmla="*/ 0 w 2732901"/>
              <a:gd name="connsiteY27" fmla="*/ 418070 h 716692"/>
              <a:gd name="connsiteX28" fmla="*/ 0 w 2732901"/>
              <a:gd name="connsiteY28" fmla="*/ 418070 h 716692"/>
              <a:gd name="connsiteX29" fmla="*/ 0 w 2732901"/>
              <a:gd name="connsiteY29" fmla="*/ 119451 h 71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732901" h="716692" fill="none" extrusionOk="0">
                <a:moveTo>
                  <a:pt x="0" y="119451"/>
                </a:moveTo>
                <a:cubicBezTo>
                  <a:pt x="-3164" y="43516"/>
                  <a:pt x="64945" y="-8612"/>
                  <a:pt x="119451" y="0"/>
                </a:cubicBezTo>
                <a:cubicBezTo>
                  <a:pt x="213718" y="-940"/>
                  <a:pt x="333066" y="9335"/>
                  <a:pt x="455484" y="0"/>
                </a:cubicBezTo>
                <a:lnTo>
                  <a:pt x="455484" y="0"/>
                </a:lnTo>
                <a:cubicBezTo>
                  <a:pt x="710156" y="31525"/>
                  <a:pt x="899292" y="3110"/>
                  <a:pt x="1138709" y="0"/>
                </a:cubicBezTo>
                <a:cubicBezTo>
                  <a:pt x="1347475" y="-15804"/>
                  <a:pt x="1510551" y="-14128"/>
                  <a:pt x="1659784" y="0"/>
                </a:cubicBezTo>
                <a:cubicBezTo>
                  <a:pt x="1809018" y="14128"/>
                  <a:pt x="2025645" y="-7166"/>
                  <a:pt x="2121870" y="0"/>
                </a:cubicBezTo>
                <a:cubicBezTo>
                  <a:pt x="2218095" y="7166"/>
                  <a:pt x="2492777" y="-2229"/>
                  <a:pt x="2613450" y="0"/>
                </a:cubicBezTo>
                <a:cubicBezTo>
                  <a:pt x="2684101" y="928"/>
                  <a:pt x="2719860" y="61900"/>
                  <a:pt x="2732901" y="119451"/>
                </a:cubicBezTo>
                <a:cubicBezTo>
                  <a:pt x="2718111" y="250400"/>
                  <a:pt x="2728205" y="335842"/>
                  <a:pt x="2732901" y="418070"/>
                </a:cubicBezTo>
                <a:lnTo>
                  <a:pt x="2732901" y="418070"/>
                </a:lnTo>
                <a:cubicBezTo>
                  <a:pt x="2728214" y="486298"/>
                  <a:pt x="2726933" y="516121"/>
                  <a:pt x="2732901" y="597243"/>
                </a:cubicBezTo>
                <a:lnTo>
                  <a:pt x="2732901" y="597241"/>
                </a:lnTo>
                <a:cubicBezTo>
                  <a:pt x="2740055" y="666540"/>
                  <a:pt x="2687736" y="724819"/>
                  <a:pt x="2613450" y="716692"/>
                </a:cubicBezTo>
                <a:cubicBezTo>
                  <a:pt x="2430151" y="691955"/>
                  <a:pt x="2290568" y="734088"/>
                  <a:pt x="2092375" y="716692"/>
                </a:cubicBezTo>
                <a:cubicBezTo>
                  <a:pt x="1894183" y="699296"/>
                  <a:pt x="1742497" y="707420"/>
                  <a:pt x="1600795" y="716692"/>
                </a:cubicBezTo>
                <a:cubicBezTo>
                  <a:pt x="1459093" y="725964"/>
                  <a:pt x="1291501" y="738357"/>
                  <a:pt x="1138709" y="716692"/>
                </a:cubicBezTo>
                <a:cubicBezTo>
                  <a:pt x="1048788" y="800694"/>
                  <a:pt x="849302" y="914372"/>
                  <a:pt x="713972" y="999169"/>
                </a:cubicBezTo>
                <a:cubicBezTo>
                  <a:pt x="578642" y="1083966"/>
                  <a:pt x="379942" y="1252691"/>
                  <a:pt x="271538" y="1293416"/>
                </a:cubicBezTo>
                <a:cubicBezTo>
                  <a:pt x="163134" y="1334140"/>
                  <a:pt x="46546" y="1466220"/>
                  <a:pt x="-188593" y="1599432"/>
                </a:cubicBezTo>
                <a:cubicBezTo>
                  <a:pt x="-423732" y="1732644"/>
                  <a:pt x="-522315" y="1813675"/>
                  <a:pt x="-631027" y="1893679"/>
                </a:cubicBezTo>
                <a:cubicBezTo>
                  <a:pt x="-507523" y="1797229"/>
                  <a:pt x="-375596" y="1583130"/>
                  <a:pt x="-257992" y="1489580"/>
                </a:cubicBezTo>
                <a:cubicBezTo>
                  <a:pt x="-140388" y="1396030"/>
                  <a:pt x="-81854" y="1284223"/>
                  <a:pt x="93314" y="1109021"/>
                </a:cubicBezTo>
                <a:cubicBezTo>
                  <a:pt x="268482" y="933818"/>
                  <a:pt x="325696" y="866880"/>
                  <a:pt x="455484" y="716692"/>
                </a:cubicBezTo>
                <a:cubicBezTo>
                  <a:pt x="383663" y="727696"/>
                  <a:pt x="286157" y="708809"/>
                  <a:pt x="119451" y="716692"/>
                </a:cubicBezTo>
                <a:cubicBezTo>
                  <a:pt x="53275" y="706448"/>
                  <a:pt x="-10376" y="667061"/>
                  <a:pt x="0" y="597241"/>
                </a:cubicBezTo>
                <a:lnTo>
                  <a:pt x="0" y="597243"/>
                </a:lnTo>
                <a:cubicBezTo>
                  <a:pt x="1594" y="534039"/>
                  <a:pt x="6222" y="482192"/>
                  <a:pt x="0" y="418070"/>
                </a:cubicBezTo>
                <a:lnTo>
                  <a:pt x="0" y="418070"/>
                </a:lnTo>
                <a:cubicBezTo>
                  <a:pt x="-9825" y="287972"/>
                  <a:pt x="-1230" y="191724"/>
                  <a:pt x="0" y="119451"/>
                </a:cubicBezTo>
                <a:close/>
              </a:path>
              <a:path w="2732901" h="716692" stroke="0" extrusionOk="0">
                <a:moveTo>
                  <a:pt x="0" y="119451"/>
                </a:moveTo>
                <a:cubicBezTo>
                  <a:pt x="-6926" y="49208"/>
                  <a:pt x="50568" y="1093"/>
                  <a:pt x="119451" y="0"/>
                </a:cubicBezTo>
                <a:cubicBezTo>
                  <a:pt x="279147" y="-1997"/>
                  <a:pt x="377513" y="11287"/>
                  <a:pt x="455484" y="0"/>
                </a:cubicBezTo>
                <a:lnTo>
                  <a:pt x="455484" y="0"/>
                </a:lnTo>
                <a:cubicBezTo>
                  <a:pt x="659285" y="-33150"/>
                  <a:pt x="880724" y="-2658"/>
                  <a:pt x="1138709" y="0"/>
                </a:cubicBezTo>
                <a:cubicBezTo>
                  <a:pt x="1371221" y="3021"/>
                  <a:pt x="1512444" y="21677"/>
                  <a:pt x="1615542" y="0"/>
                </a:cubicBezTo>
                <a:cubicBezTo>
                  <a:pt x="1718640" y="-21677"/>
                  <a:pt x="1886593" y="16525"/>
                  <a:pt x="2077627" y="0"/>
                </a:cubicBezTo>
                <a:cubicBezTo>
                  <a:pt x="2268661" y="-16525"/>
                  <a:pt x="2425555" y="5855"/>
                  <a:pt x="2613450" y="0"/>
                </a:cubicBezTo>
                <a:cubicBezTo>
                  <a:pt x="2690834" y="2034"/>
                  <a:pt x="2727310" y="62729"/>
                  <a:pt x="2732901" y="119451"/>
                </a:cubicBezTo>
                <a:cubicBezTo>
                  <a:pt x="2740173" y="211609"/>
                  <a:pt x="2742324" y="343409"/>
                  <a:pt x="2732901" y="418070"/>
                </a:cubicBezTo>
                <a:lnTo>
                  <a:pt x="2732901" y="418070"/>
                </a:lnTo>
                <a:cubicBezTo>
                  <a:pt x="2724753" y="474598"/>
                  <a:pt x="2726483" y="535701"/>
                  <a:pt x="2732901" y="597243"/>
                </a:cubicBezTo>
                <a:lnTo>
                  <a:pt x="2732901" y="597241"/>
                </a:lnTo>
                <a:cubicBezTo>
                  <a:pt x="2743991" y="652253"/>
                  <a:pt x="2686483" y="712139"/>
                  <a:pt x="2613450" y="716692"/>
                </a:cubicBezTo>
                <a:cubicBezTo>
                  <a:pt x="2505820" y="707306"/>
                  <a:pt x="2240561" y="726602"/>
                  <a:pt x="2121870" y="716692"/>
                </a:cubicBezTo>
                <a:cubicBezTo>
                  <a:pt x="2003179" y="706782"/>
                  <a:pt x="1756574" y="713033"/>
                  <a:pt x="1659784" y="716692"/>
                </a:cubicBezTo>
                <a:cubicBezTo>
                  <a:pt x="1562994" y="720351"/>
                  <a:pt x="1266037" y="723568"/>
                  <a:pt x="1138709" y="716692"/>
                </a:cubicBezTo>
                <a:cubicBezTo>
                  <a:pt x="1021246" y="818524"/>
                  <a:pt x="850972" y="915275"/>
                  <a:pt x="660880" y="1034478"/>
                </a:cubicBezTo>
                <a:cubicBezTo>
                  <a:pt x="470788" y="1153681"/>
                  <a:pt x="471357" y="1177827"/>
                  <a:pt x="271538" y="1293416"/>
                </a:cubicBezTo>
                <a:cubicBezTo>
                  <a:pt x="71719" y="1409004"/>
                  <a:pt x="3228" y="1468626"/>
                  <a:pt x="-135501" y="1564123"/>
                </a:cubicBezTo>
                <a:cubicBezTo>
                  <a:pt x="-274230" y="1659620"/>
                  <a:pt x="-456382" y="1769451"/>
                  <a:pt x="-631027" y="1893679"/>
                </a:cubicBezTo>
                <a:cubicBezTo>
                  <a:pt x="-490726" y="1746557"/>
                  <a:pt x="-414391" y="1696285"/>
                  <a:pt x="-279722" y="1513120"/>
                </a:cubicBezTo>
                <a:cubicBezTo>
                  <a:pt x="-145053" y="1329955"/>
                  <a:pt x="-80636" y="1322373"/>
                  <a:pt x="60718" y="1144331"/>
                </a:cubicBezTo>
                <a:cubicBezTo>
                  <a:pt x="202072" y="966289"/>
                  <a:pt x="290191" y="879178"/>
                  <a:pt x="455484" y="716692"/>
                </a:cubicBezTo>
                <a:cubicBezTo>
                  <a:pt x="354893" y="701062"/>
                  <a:pt x="221746" y="703147"/>
                  <a:pt x="119451" y="716692"/>
                </a:cubicBezTo>
                <a:cubicBezTo>
                  <a:pt x="50943" y="721786"/>
                  <a:pt x="-5623" y="655752"/>
                  <a:pt x="0" y="597241"/>
                </a:cubicBezTo>
                <a:lnTo>
                  <a:pt x="0" y="597243"/>
                </a:lnTo>
                <a:cubicBezTo>
                  <a:pt x="8160" y="533182"/>
                  <a:pt x="4198" y="500489"/>
                  <a:pt x="0" y="418070"/>
                </a:cubicBezTo>
                <a:lnTo>
                  <a:pt x="0" y="418070"/>
                </a:lnTo>
                <a:cubicBezTo>
                  <a:pt x="9053" y="313989"/>
                  <a:pt x="10" y="182444"/>
                  <a:pt x="0" y="119451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73090"/>
                      <a:gd name="adj2" fmla="val 214225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KPB37W15013</a:t>
            </a:r>
            <a:endParaRPr lang="en-US" sz="3000" i="1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438530-1FDF-1F2B-91EA-38C052FE2495}"/>
              </a:ext>
            </a:extLst>
          </p:cNvPr>
          <p:cNvSpPr/>
          <p:nvPr/>
        </p:nvSpPr>
        <p:spPr>
          <a:xfrm>
            <a:off x="697400" y="6288059"/>
            <a:ext cx="2726284" cy="556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254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438530-1FDF-1F2B-91EA-38C052FE2495}"/>
              </a:ext>
            </a:extLst>
          </p:cNvPr>
          <p:cNvSpPr/>
          <p:nvPr/>
        </p:nvSpPr>
        <p:spPr>
          <a:xfrm>
            <a:off x="697400" y="6288059"/>
            <a:ext cx="2726284" cy="556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85B0E-9AE5-4303-810E-0FEEAD987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11" y="823913"/>
            <a:ext cx="10328188" cy="6132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9B18FB-8312-9791-D953-A4A9D3EA0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3113"/>
            <a:ext cx="10515600" cy="641350"/>
          </a:xfrm>
        </p:spPr>
        <p:txBody>
          <a:bodyPr>
            <a:normAutofit/>
          </a:bodyPr>
          <a:lstStyle/>
          <a:p>
            <a:r>
              <a:rPr lang="en-US" sz="3200"/>
              <a:t>Exercise #3 – View BLAST Alignment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001DB918-1A3C-175E-949C-FFEB49E306D5}"/>
              </a:ext>
            </a:extLst>
          </p:cNvPr>
          <p:cNvSpPr/>
          <p:nvPr/>
        </p:nvSpPr>
        <p:spPr>
          <a:xfrm>
            <a:off x="5941542" y="2850420"/>
            <a:ext cx="3758043" cy="716692"/>
          </a:xfrm>
          <a:custGeom>
            <a:avLst/>
            <a:gdLst>
              <a:gd name="connsiteX0" fmla="*/ 0 w 3758043"/>
              <a:gd name="connsiteY0" fmla="*/ 119451 h 716692"/>
              <a:gd name="connsiteX1" fmla="*/ 119451 w 3758043"/>
              <a:gd name="connsiteY1" fmla="*/ 0 h 716692"/>
              <a:gd name="connsiteX2" fmla="*/ 626341 w 3758043"/>
              <a:gd name="connsiteY2" fmla="*/ 0 h 716692"/>
              <a:gd name="connsiteX3" fmla="*/ 626341 w 3758043"/>
              <a:gd name="connsiteY3" fmla="*/ 0 h 716692"/>
              <a:gd name="connsiteX4" fmla="*/ 1114886 w 3758043"/>
              <a:gd name="connsiteY4" fmla="*/ 0 h 716692"/>
              <a:gd name="connsiteX5" fmla="*/ 1565851 w 3758043"/>
              <a:gd name="connsiteY5" fmla="*/ 0 h 716692"/>
              <a:gd name="connsiteX6" fmla="*/ 2277492 w 3758043"/>
              <a:gd name="connsiteY6" fmla="*/ 0 h 716692"/>
              <a:gd name="connsiteX7" fmla="*/ 2926951 w 3758043"/>
              <a:gd name="connsiteY7" fmla="*/ 0 h 716692"/>
              <a:gd name="connsiteX8" fmla="*/ 3638592 w 3758043"/>
              <a:gd name="connsiteY8" fmla="*/ 0 h 716692"/>
              <a:gd name="connsiteX9" fmla="*/ 3758043 w 3758043"/>
              <a:gd name="connsiteY9" fmla="*/ 119451 h 716692"/>
              <a:gd name="connsiteX10" fmla="*/ 3758043 w 3758043"/>
              <a:gd name="connsiteY10" fmla="*/ 418070 h 716692"/>
              <a:gd name="connsiteX11" fmla="*/ 3758043 w 3758043"/>
              <a:gd name="connsiteY11" fmla="*/ 418070 h 716692"/>
              <a:gd name="connsiteX12" fmla="*/ 3758043 w 3758043"/>
              <a:gd name="connsiteY12" fmla="*/ 597243 h 716692"/>
              <a:gd name="connsiteX13" fmla="*/ 3758043 w 3758043"/>
              <a:gd name="connsiteY13" fmla="*/ 597241 h 716692"/>
              <a:gd name="connsiteX14" fmla="*/ 3638592 w 3758043"/>
              <a:gd name="connsiteY14" fmla="*/ 716692 h 716692"/>
              <a:gd name="connsiteX15" fmla="*/ 2968406 w 3758043"/>
              <a:gd name="connsiteY15" fmla="*/ 716692 h 716692"/>
              <a:gd name="connsiteX16" fmla="*/ 2298219 w 3758043"/>
              <a:gd name="connsiteY16" fmla="*/ 716692 h 716692"/>
              <a:gd name="connsiteX17" fmla="*/ 1565851 w 3758043"/>
              <a:gd name="connsiteY17" fmla="*/ 716692 h 716692"/>
              <a:gd name="connsiteX18" fmla="*/ 1005859 w 3758043"/>
              <a:gd name="connsiteY18" fmla="*/ 943758 h 716692"/>
              <a:gd name="connsiteX19" fmla="*/ 423467 w 3758043"/>
              <a:gd name="connsiteY19" fmla="*/ 1179907 h 716692"/>
              <a:gd name="connsiteX20" fmla="*/ -158925 w 3758043"/>
              <a:gd name="connsiteY20" fmla="*/ 1416055 h 716692"/>
              <a:gd name="connsiteX21" fmla="*/ -674118 w 3758043"/>
              <a:gd name="connsiteY21" fmla="*/ 1624956 h 716692"/>
              <a:gd name="connsiteX22" fmla="*/ -240632 w 3758043"/>
              <a:gd name="connsiteY22" fmla="*/ 1322201 h 716692"/>
              <a:gd name="connsiteX23" fmla="*/ 192855 w 3758043"/>
              <a:gd name="connsiteY23" fmla="*/ 1019447 h 716692"/>
              <a:gd name="connsiteX24" fmla="*/ 626341 w 3758043"/>
              <a:gd name="connsiteY24" fmla="*/ 716692 h 716692"/>
              <a:gd name="connsiteX25" fmla="*/ 119451 w 3758043"/>
              <a:gd name="connsiteY25" fmla="*/ 716692 h 716692"/>
              <a:gd name="connsiteX26" fmla="*/ 0 w 3758043"/>
              <a:gd name="connsiteY26" fmla="*/ 597241 h 716692"/>
              <a:gd name="connsiteX27" fmla="*/ 0 w 3758043"/>
              <a:gd name="connsiteY27" fmla="*/ 597243 h 716692"/>
              <a:gd name="connsiteX28" fmla="*/ 0 w 3758043"/>
              <a:gd name="connsiteY28" fmla="*/ 418070 h 716692"/>
              <a:gd name="connsiteX29" fmla="*/ 0 w 3758043"/>
              <a:gd name="connsiteY29" fmla="*/ 418070 h 716692"/>
              <a:gd name="connsiteX30" fmla="*/ 0 w 3758043"/>
              <a:gd name="connsiteY30" fmla="*/ 119451 h 71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758043" h="716692" fill="none" extrusionOk="0">
                <a:moveTo>
                  <a:pt x="0" y="119451"/>
                </a:moveTo>
                <a:cubicBezTo>
                  <a:pt x="-5306" y="64835"/>
                  <a:pt x="60929" y="-8896"/>
                  <a:pt x="119451" y="0"/>
                </a:cubicBezTo>
                <a:cubicBezTo>
                  <a:pt x="258005" y="2701"/>
                  <a:pt x="475468" y="14530"/>
                  <a:pt x="626341" y="0"/>
                </a:cubicBezTo>
                <a:lnTo>
                  <a:pt x="626341" y="0"/>
                </a:lnTo>
                <a:cubicBezTo>
                  <a:pt x="866255" y="-5677"/>
                  <a:pt x="947453" y="-4910"/>
                  <a:pt x="1114886" y="0"/>
                </a:cubicBezTo>
                <a:cubicBezTo>
                  <a:pt x="1282320" y="4910"/>
                  <a:pt x="1437485" y="17044"/>
                  <a:pt x="1565851" y="0"/>
                </a:cubicBezTo>
                <a:cubicBezTo>
                  <a:pt x="1837043" y="17290"/>
                  <a:pt x="2125122" y="33489"/>
                  <a:pt x="2277492" y="0"/>
                </a:cubicBezTo>
                <a:cubicBezTo>
                  <a:pt x="2429862" y="-33489"/>
                  <a:pt x="2746855" y="3791"/>
                  <a:pt x="2926951" y="0"/>
                </a:cubicBezTo>
                <a:cubicBezTo>
                  <a:pt x="3107047" y="-3791"/>
                  <a:pt x="3387033" y="31121"/>
                  <a:pt x="3638592" y="0"/>
                </a:cubicBezTo>
                <a:cubicBezTo>
                  <a:pt x="3698851" y="685"/>
                  <a:pt x="3763643" y="59362"/>
                  <a:pt x="3758043" y="119451"/>
                </a:cubicBezTo>
                <a:cubicBezTo>
                  <a:pt x="3758710" y="246019"/>
                  <a:pt x="3766734" y="345952"/>
                  <a:pt x="3758043" y="418070"/>
                </a:cubicBezTo>
                <a:lnTo>
                  <a:pt x="3758043" y="418070"/>
                </a:lnTo>
                <a:cubicBezTo>
                  <a:pt x="3752849" y="467137"/>
                  <a:pt x="3761824" y="551810"/>
                  <a:pt x="3758043" y="597243"/>
                </a:cubicBezTo>
                <a:lnTo>
                  <a:pt x="3758043" y="597241"/>
                </a:lnTo>
                <a:cubicBezTo>
                  <a:pt x="3772693" y="669380"/>
                  <a:pt x="3691481" y="719108"/>
                  <a:pt x="3638592" y="716692"/>
                </a:cubicBezTo>
                <a:cubicBezTo>
                  <a:pt x="3373013" y="699239"/>
                  <a:pt x="3188695" y="715876"/>
                  <a:pt x="2968406" y="716692"/>
                </a:cubicBezTo>
                <a:cubicBezTo>
                  <a:pt x="2748117" y="717508"/>
                  <a:pt x="2441343" y="700780"/>
                  <a:pt x="2298219" y="716692"/>
                </a:cubicBezTo>
                <a:cubicBezTo>
                  <a:pt x="2155095" y="732604"/>
                  <a:pt x="1717198" y="732363"/>
                  <a:pt x="1565851" y="716692"/>
                </a:cubicBezTo>
                <a:cubicBezTo>
                  <a:pt x="1405607" y="756002"/>
                  <a:pt x="1188039" y="875885"/>
                  <a:pt x="1005859" y="943758"/>
                </a:cubicBezTo>
                <a:cubicBezTo>
                  <a:pt x="823680" y="1011631"/>
                  <a:pt x="622423" y="1088148"/>
                  <a:pt x="423467" y="1179907"/>
                </a:cubicBezTo>
                <a:cubicBezTo>
                  <a:pt x="224511" y="1271666"/>
                  <a:pt x="52393" y="1298458"/>
                  <a:pt x="-158925" y="1416055"/>
                </a:cubicBezTo>
                <a:cubicBezTo>
                  <a:pt x="-370243" y="1533653"/>
                  <a:pt x="-556828" y="1560043"/>
                  <a:pt x="-674118" y="1624956"/>
                </a:cubicBezTo>
                <a:cubicBezTo>
                  <a:pt x="-516491" y="1483365"/>
                  <a:pt x="-408515" y="1415218"/>
                  <a:pt x="-240632" y="1322201"/>
                </a:cubicBezTo>
                <a:cubicBezTo>
                  <a:pt x="-72748" y="1229185"/>
                  <a:pt x="64474" y="1126348"/>
                  <a:pt x="192855" y="1019447"/>
                </a:cubicBezTo>
                <a:cubicBezTo>
                  <a:pt x="321236" y="912546"/>
                  <a:pt x="473510" y="849193"/>
                  <a:pt x="626341" y="716692"/>
                </a:cubicBezTo>
                <a:cubicBezTo>
                  <a:pt x="524932" y="721668"/>
                  <a:pt x="364342" y="740915"/>
                  <a:pt x="119451" y="716692"/>
                </a:cubicBezTo>
                <a:cubicBezTo>
                  <a:pt x="43986" y="708371"/>
                  <a:pt x="14482" y="664526"/>
                  <a:pt x="0" y="597241"/>
                </a:cubicBezTo>
                <a:lnTo>
                  <a:pt x="0" y="597243"/>
                </a:lnTo>
                <a:cubicBezTo>
                  <a:pt x="2647" y="540300"/>
                  <a:pt x="-7198" y="469294"/>
                  <a:pt x="0" y="418070"/>
                </a:cubicBezTo>
                <a:lnTo>
                  <a:pt x="0" y="418070"/>
                </a:lnTo>
                <a:cubicBezTo>
                  <a:pt x="-10909" y="333591"/>
                  <a:pt x="785" y="267089"/>
                  <a:pt x="0" y="119451"/>
                </a:cubicBezTo>
                <a:close/>
              </a:path>
              <a:path w="3758043" h="716692" stroke="0" extrusionOk="0">
                <a:moveTo>
                  <a:pt x="0" y="119451"/>
                </a:moveTo>
                <a:cubicBezTo>
                  <a:pt x="-6926" y="49208"/>
                  <a:pt x="50568" y="1093"/>
                  <a:pt x="119451" y="0"/>
                </a:cubicBezTo>
                <a:cubicBezTo>
                  <a:pt x="369071" y="-20085"/>
                  <a:pt x="418465" y="-13169"/>
                  <a:pt x="626341" y="0"/>
                </a:cubicBezTo>
                <a:lnTo>
                  <a:pt x="626341" y="0"/>
                </a:lnTo>
                <a:cubicBezTo>
                  <a:pt x="821505" y="1170"/>
                  <a:pt x="896467" y="-13557"/>
                  <a:pt x="1086701" y="0"/>
                </a:cubicBezTo>
                <a:cubicBezTo>
                  <a:pt x="1276935" y="13557"/>
                  <a:pt x="1388466" y="14386"/>
                  <a:pt x="1565851" y="0"/>
                </a:cubicBezTo>
                <a:cubicBezTo>
                  <a:pt x="1721326" y="23966"/>
                  <a:pt x="1957238" y="-32817"/>
                  <a:pt x="2298219" y="0"/>
                </a:cubicBezTo>
                <a:cubicBezTo>
                  <a:pt x="2639200" y="32817"/>
                  <a:pt x="2794755" y="4521"/>
                  <a:pt x="2989133" y="0"/>
                </a:cubicBezTo>
                <a:cubicBezTo>
                  <a:pt x="3183511" y="-4521"/>
                  <a:pt x="3337666" y="-31078"/>
                  <a:pt x="3638592" y="0"/>
                </a:cubicBezTo>
                <a:cubicBezTo>
                  <a:pt x="3716673" y="6780"/>
                  <a:pt x="3767311" y="55708"/>
                  <a:pt x="3758043" y="119451"/>
                </a:cubicBezTo>
                <a:cubicBezTo>
                  <a:pt x="3757380" y="185876"/>
                  <a:pt x="3750216" y="337898"/>
                  <a:pt x="3758043" y="418070"/>
                </a:cubicBezTo>
                <a:lnTo>
                  <a:pt x="3758043" y="418070"/>
                </a:lnTo>
                <a:cubicBezTo>
                  <a:pt x="3754138" y="475025"/>
                  <a:pt x="3766051" y="538827"/>
                  <a:pt x="3758043" y="597243"/>
                </a:cubicBezTo>
                <a:lnTo>
                  <a:pt x="3758043" y="597241"/>
                </a:lnTo>
                <a:cubicBezTo>
                  <a:pt x="3761986" y="668042"/>
                  <a:pt x="3710784" y="711245"/>
                  <a:pt x="3638592" y="716692"/>
                </a:cubicBezTo>
                <a:cubicBezTo>
                  <a:pt x="3465023" y="734747"/>
                  <a:pt x="3188034" y="690507"/>
                  <a:pt x="2947678" y="716692"/>
                </a:cubicBezTo>
                <a:cubicBezTo>
                  <a:pt x="2707322" y="742877"/>
                  <a:pt x="2433624" y="718472"/>
                  <a:pt x="2256765" y="716692"/>
                </a:cubicBezTo>
                <a:cubicBezTo>
                  <a:pt x="2079906" y="714912"/>
                  <a:pt x="1882014" y="727554"/>
                  <a:pt x="1565851" y="716692"/>
                </a:cubicBezTo>
                <a:cubicBezTo>
                  <a:pt x="1311045" y="820495"/>
                  <a:pt x="1223676" y="838177"/>
                  <a:pt x="1005859" y="943758"/>
                </a:cubicBezTo>
                <a:cubicBezTo>
                  <a:pt x="788042" y="1049339"/>
                  <a:pt x="589393" y="1087837"/>
                  <a:pt x="490666" y="1152659"/>
                </a:cubicBezTo>
                <a:cubicBezTo>
                  <a:pt x="391939" y="1217481"/>
                  <a:pt x="220849" y="1252693"/>
                  <a:pt x="-24527" y="1361559"/>
                </a:cubicBezTo>
                <a:cubicBezTo>
                  <a:pt x="-269903" y="1470426"/>
                  <a:pt x="-522191" y="1540802"/>
                  <a:pt x="-674118" y="1624956"/>
                </a:cubicBezTo>
                <a:cubicBezTo>
                  <a:pt x="-478151" y="1459906"/>
                  <a:pt x="-407936" y="1416260"/>
                  <a:pt x="-214622" y="1304036"/>
                </a:cubicBezTo>
                <a:cubicBezTo>
                  <a:pt x="-21308" y="1191812"/>
                  <a:pt x="87630" y="1109556"/>
                  <a:pt x="231868" y="992199"/>
                </a:cubicBezTo>
                <a:cubicBezTo>
                  <a:pt x="376106" y="874842"/>
                  <a:pt x="480170" y="831853"/>
                  <a:pt x="626341" y="716692"/>
                </a:cubicBezTo>
                <a:cubicBezTo>
                  <a:pt x="398185" y="695714"/>
                  <a:pt x="274733" y="723939"/>
                  <a:pt x="119451" y="716692"/>
                </a:cubicBezTo>
                <a:cubicBezTo>
                  <a:pt x="68162" y="721830"/>
                  <a:pt x="4270" y="677593"/>
                  <a:pt x="0" y="597241"/>
                </a:cubicBezTo>
                <a:lnTo>
                  <a:pt x="0" y="597243"/>
                </a:lnTo>
                <a:cubicBezTo>
                  <a:pt x="5835" y="552139"/>
                  <a:pt x="4219" y="498869"/>
                  <a:pt x="0" y="418070"/>
                </a:cubicBezTo>
                <a:lnTo>
                  <a:pt x="0" y="418070"/>
                </a:lnTo>
                <a:cubicBezTo>
                  <a:pt x="4811" y="287407"/>
                  <a:pt x="6705" y="262311"/>
                  <a:pt x="0" y="119451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67938"/>
                      <a:gd name="adj2" fmla="val 176730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double-click on top hit</a:t>
            </a:r>
            <a:endParaRPr lang="en-US" sz="3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512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7D3244-57E4-A514-1126-29DDCAA6F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35" y="861584"/>
            <a:ext cx="10988327" cy="6089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9B18FB-8312-9791-D953-A4A9D3EA0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9974"/>
            <a:ext cx="10515600" cy="641350"/>
          </a:xfrm>
        </p:spPr>
        <p:txBody>
          <a:bodyPr>
            <a:normAutofit/>
          </a:bodyPr>
          <a:lstStyle/>
          <a:p>
            <a:r>
              <a:rPr lang="en-US" sz="3200"/>
              <a:t>Exercise #3 – See Aligned Region in Gene Context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001DB918-1A3C-175E-949C-FFEB49E306D5}"/>
              </a:ext>
            </a:extLst>
          </p:cNvPr>
          <p:cNvSpPr/>
          <p:nvPr/>
        </p:nvSpPr>
        <p:spPr>
          <a:xfrm>
            <a:off x="4804526" y="4075132"/>
            <a:ext cx="3542272" cy="716692"/>
          </a:xfrm>
          <a:custGeom>
            <a:avLst/>
            <a:gdLst>
              <a:gd name="connsiteX0" fmla="*/ 0 w 3542272"/>
              <a:gd name="connsiteY0" fmla="*/ 119451 h 716692"/>
              <a:gd name="connsiteX1" fmla="*/ 119451 w 3542272"/>
              <a:gd name="connsiteY1" fmla="*/ 0 h 716692"/>
              <a:gd name="connsiteX2" fmla="*/ 590379 w 3542272"/>
              <a:gd name="connsiteY2" fmla="*/ 0 h 716692"/>
              <a:gd name="connsiteX3" fmla="*/ 590379 w 3542272"/>
              <a:gd name="connsiteY3" fmla="*/ 0 h 716692"/>
              <a:gd name="connsiteX4" fmla="*/ 1050874 w 3542272"/>
              <a:gd name="connsiteY4" fmla="*/ 0 h 716692"/>
              <a:gd name="connsiteX5" fmla="*/ 1475947 w 3542272"/>
              <a:gd name="connsiteY5" fmla="*/ 0 h 716692"/>
              <a:gd name="connsiteX6" fmla="*/ 2124905 w 3542272"/>
              <a:gd name="connsiteY6" fmla="*/ 0 h 716692"/>
              <a:gd name="connsiteX7" fmla="*/ 2773863 w 3542272"/>
              <a:gd name="connsiteY7" fmla="*/ 0 h 716692"/>
              <a:gd name="connsiteX8" fmla="*/ 3422821 w 3542272"/>
              <a:gd name="connsiteY8" fmla="*/ 0 h 716692"/>
              <a:gd name="connsiteX9" fmla="*/ 3542272 w 3542272"/>
              <a:gd name="connsiteY9" fmla="*/ 119451 h 716692"/>
              <a:gd name="connsiteX10" fmla="*/ 3542272 w 3542272"/>
              <a:gd name="connsiteY10" fmla="*/ 418070 h 716692"/>
              <a:gd name="connsiteX11" fmla="*/ 3542272 w 3542272"/>
              <a:gd name="connsiteY11" fmla="*/ 418070 h 716692"/>
              <a:gd name="connsiteX12" fmla="*/ 3542272 w 3542272"/>
              <a:gd name="connsiteY12" fmla="*/ 597243 h 716692"/>
              <a:gd name="connsiteX13" fmla="*/ 3542272 w 3542272"/>
              <a:gd name="connsiteY13" fmla="*/ 597241 h 716692"/>
              <a:gd name="connsiteX14" fmla="*/ 3422821 w 3542272"/>
              <a:gd name="connsiteY14" fmla="*/ 716692 h 716692"/>
              <a:gd name="connsiteX15" fmla="*/ 2812800 w 3542272"/>
              <a:gd name="connsiteY15" fmla="*/ 716692 h 716692"/>
              <a:gd name="connsiteX16" fmla="*/ 2163842 w 3542272"/>
              <a:gd name="connsiteY16" fmla="*/ 716692 h 716692"/>
              <a:gd name="connsiteX17" fmla="*/ 1475947 w 3542272"/>
              <a:gd name="connsiteY17" fmla="*/ 716692 h 716692"/>
              <a:gd name="connsiteX18" fmla="*/ 806399 w 3542272"/>
              <a:gd name="connsiteY18" fmla="*/ 980533 h 716692"/>
              <a:gd name="connsiteX19" fmla="*/ 136850 w 3542272"/>
              <a:gd name="connsiteY19" fmla="*/ 1244374 h 716692"/>
              <a:gd name="connsiteX20" fmla="*/ -471830 w 3542272"/>
              <a:gd name="connsiteY20" fmla="*/ 1484229 h 716692"/>
              <a:gd name="connsiteX21" fmla="*/ -1567455 w 3542272"/>
              <a:gd name="connsiteY21" fmla="*/ 1915969 h 716692"/>
              <a:gd name="connsiteX22" fmla="*/ -1027997 w 3542272"/>
              <a:gd name="connsiteY22" fmla="*/ 1616150 h 716692"/>
              <a:gd name="connsiteX23" fmla="*/ -445381 w 3542272"/>
              <a:gd name="connsiteY23" fmla="*/ 1292345 h 716692"/>
              <a:gd name="connsiteX24" fmla="*/ 115656 w 3542272"/>
              <a:gd name="connsiteY24" fmla="*/ 980533 h 716692"/>
              <a:gd name="connsiteX25" fmla="*/ 590379 w 3542272"/>
              <a:gd name="connsiteY25" fmla="*/ 716692 h 716692"/>
              <a:gd name="connsiteX26" fmla="*/ 119451 w 3542272"/>
              <a:gd name="connsiteY26" fmla="*/ 716692 h 716692"/>
              <a:gd name="connsiteX27" fmla="*/ 0 w 3542272"/>
              <a:gd name="connsiteY27" fmla="*/ 597241 h 716692"/>
              <a:gd name="connsiteX28" fmla="*/ 0 w 3542272"/>
              <a:gd name="connsiteY28" fmla="*/ 597243 h 716692"/>
              <a:gd name="connsiteX29" fmla="*/ 0 w 3542272"/>
              <a:gd name="connsiteY29" fmla="*/ 418070 h 716692"/>
              <a:gd name="connsiteX30" fmla="*/ 0 w 3542272"/>
              <a:gd name="connsiteY30" fmla="*/ 418070 h 716692"/>
              <a:gd name="connsiteX31" fmla="*/ 0 w 3542272"/>
              <a:gd name="connsiteY31" fmla="*/ 119451 h 71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542272" h="716692" fill="none" extrusionOk="0">
                <a:moveTo>
                  <a:pt x="0" y="119451"/>
                </a:moveTo>
                <a:cubicBezTo>
                  <a:pt x="8289" y="48524"/>
                  <a:pt x="52466" y="9005"/>
                  <a:pt x="119451" y="0"/>
                </a:cubicBezTo>
                <a:cubicBezTo>
                  <a:pt x="340868" y="-263"/>
                  <a:pt x="464311" y="-15691"/>
                  <a:pt x="590379" y="0"/>
                </a:cubicBezTo>
                <a:lnTo>
                  <a:pt x="590379" y="0"/>
                </a:lnTo>
                <a:cubicBezTo>
                  <a:pt x="686565" y="8639"/>
                  <a:pt x="830831" y="-10222"/>
                  <a:pt x="1050874" y="0"/>
                </a:cubicBezTo>
                <a:cubicBezTo>
                  <a:pt x="1270917" y="10222"/>
                  <a:pt x="1264093" y="14985"/>
                  <a:pt x="1475947" y="0"/>
                </a:cubicBezTo>
                <a:cubicBezTo>
                  <a:pt x="1611975" y="22353"/>
                  <a:pt x="1976330" y="-2659"/>
                  <a:pt x="2124905" y="0"/>
                </a:cubicBezTo>
                <a:cubicBezTo>
                  <a:pt x="2273480" y="2659"/>
                  <a:pt x="2600059" y="747"/>
                  <a:pt x="2773863" y="0"/>
                </a:cubicBezTo>
                <a:cubicBezTo>
                  <a:pt x="2947667" y="-747"/>
                  <a:pt x="3235631" y="18839"/>
                  <a:pt x="3422821" y="0"/>
                </a:cubicBezTo>
                <a:cubicBezTo>
                  <a:pt x="3491616" y="7258"/>
                  <a:pt x="3549426" y="56808"/>
                  <a:pt x="3542272" y="119451"/>
                </a:cubicBezTo>
                <a:cubicBezTo>
                  <a:pt x="3554323" y="261637"/>
                  <a:pt x="3539987" y="272863"/>
                  <a:pt x="3542272" y="418070"/>
                </a:cubicBezTo>
                <a:lnTo>
                  <a:pt x="3542272" y="418070"/>
                </a:lnTo>
                <a:cubicBezTo>
                  <a:pt x="3538172" y="493163"/>
                  <a:pt x="3536429" y="529690"/>
                  <a:pt x="3542272" y="597243"/>
                </a:cubicBezTo>
                <a:lnTo>
                  <a:pt x="3542272" y="597241"/>
                </a:lnTo>
                <a:cubicBezTo>
                  <a:pt x="3549131" y="651660"/>
                  <a:pt x="3484988" y="722005"/>
                  <a:pt x="3422821" y="716692"/>
                </a:cubicBezTo>
                <a:cubicBezTo>
                  <a:pt x="3282734" y="721302"/>
                  <a:pt x="3037003" y="746585"/>
                  <a:pt x="2812800" y="716692"/>
                </a:cubicBezTo>
                <a:cubicBezTo>
                  <a:pt x="2588597" y="686799"/>
                  <a:pt x="2469929" y="722982"/>
                  <a:pt x="2163842" y="716692"/>
                </a:cubicBezTo>
                <a:cubicBezTo>
                  <a:pt x="1857755" y="710402"/>
                  <a:pt x="1772441" y="691144"/>
                  <a:pt x="1475947" y="716692"/>
                </a:cubicBezTo>
                <a:cubicBezTo>
                  <a:pt x="1183457" y="825313"/>
                  <a:pt x="1111948" y="895749"/>
                  <a:pt x="806399" y="980533"/>
                </a:cubicBezTo>
                <a:cubicBezTo>
                  <a:pt x="500850" y="1065317"/>
                  <a:pt x="448723" y="1091679"/>
                  <a:pt x="136850" y="1244374"/>
                </a:cubicBezTo>
                <a:cubicBezTo>
                  <a:pt x="-175023" y="1397069"/>
                  <a:pt x="-265062" y="1431753"/>
                  <a:pt x="-471830" y="1484229"/>
                </a:cubicBezTo>
                <a:cubicBezTo>
                  <a:pt x="-678598" y="1536705"/>
                  <a:pt x="-1256996" y="1742270"/>
                  <a:pt x="-1567455" y="1915969"/>
                </a:cubicBezTo>
                <a:cubicBezTo>
                  <a:pt x="-1328946" y="1793235"/>
                  <a:pt x="-1255973" y="1730288"/>
                  <a:pt x="-1027997" y="1616150"/>
                </a:cubicBezTo>
                <a:cubicBezTo>
                  <a:pt x="-800021" y="1502012"/>
                  <a:pt x="-638073" y="1363348"/>
                  <a:pt x="-445381" y="1292345"/>
                </a:cubicBezTo>
                <a:cubicBezTo>
                  <a:pt x="-252689" y="1221342"/>
                  <a:pt x="-89735" y="1063123"/>
                  <a:pt x="115656" y="980533"/>
                </a:cubicBezTo>
                <a:cubicBezTo>
                  <a:pt x="321047" y="897943"/>
                  <a:pt x="498580" y="783992"/>
                  <a:pt x="590379" y="716692"/>
                </a:cubicBezTo>
                <a:cubicBezTo>
                  <a:pt x="376399" y="709916"/>
                  <a:pt x="350037" y="706915"/>
                  <a:pt x="119451" y="716692"/>
                </a:cubicBezTo>
                <a:cubicBezTo>
                  <a:pt x="51688" y="722731"/>
                  <a:pt x="9234" y="656662"/>
                  <a:pt x="0" y="597241"/>
                </a:cubicBezTo>
                <a:lnTo>
                  <a:pt x="0" y="597243"/>
                </a:lnTo>
                <a:cubicBezTo>
                  <a:pt x="3339" y="520746"/>
                  <a:pt x="-1766" y="497542"/>
                  <a:pt x="0" y="418070"/>
                </a:cubicBezTo>
                <a:lnTo>
                  <a:pt x="0" y="418070"/>
                </a:lnTo>
                <a:cubicBezTo>
                  <a:pt x="-8373" y="274458"/>
                  <a:pt x="-9955" y="198657"/>
                  <a:pt x="0" y="119451"/>
                </a:cubicBezTo>
                <a:close/>
              </a:path>
              <a:path w="3542272" h="716692" stroke="0" extrusionOk="0">
                <a:moveTo>
                  <a:pt x="0" y="119451"/>
                </a:moveTo>
                <a:cubicBezTo>
                  <a:pt x="-6926" y="49208"/>
                  <a:pt x="50568" y="1093"/>
                  <a:pt x="119451" y="0"/>
                </a:cubicBezTo>
                <a:cubicBezTo>
                  <a:pt x="312925" y="-10527"/>
                  <a:pt x="443985" y="23307"/>
                  <a:pt x="590379" y="0"/>
                </a:cubicBezTo>
                <a:lnTo>
                  <a:pt x="590379" y="0"/>
                </a:lnTo>
                <a:cubicBezTo>
                  <a:pt x="689013" y="17340"/>
                  <a:pt x="871921" y="-6512"/>
                  <a:pt x="1024307" y="0"/>
                </a:cubicBezTo>
                <a:cubicBezTo>
                  <a:pt x="1176693" y="6512"/>
                  <a:pt x="1281413" y="16055"/>
                  <a:pt x="1475947" y="0"/>
                </a:cubicBezTo>
                <a:cubicBezTo>
                  <a:pt x="1667726" y="-22745"/>
                  <a:pt x="1912983" y="32937"/>
                  <a:pt x="2163842" y="0"/>
                </a:cubicBezTo>
                <a:cubicBezTo>
                  <a:pt x="2414702" y="-32937"/>
                  <a:pt x="2498595" y="19056"/>
                  <a:pt x="2812800" y="0"/>
                </a:cubicBezTo>
                <a:cubicBezTo>
                  <a:pt x="3127005" y="-19056"/>
                  <a:pt x="3250966" y="4757"/>
                  <a:pt x="3422821" y="0"/>
                </a:cubicBezTo>
                <a:cubicBezTo>
                  <a:pt x="3500902" y="6780"/>
                  <a:pt x="3551540" y="55708"/>
                  <a:pt x="3542272" y="119451"/>
                </a:cubicBezTo>
                <a:cubicBezTo>
                  <a:pt x="3541609" y="185876"/>
                  <a:pt x="3534445" y="337898"/>
                  <a:pt x="3542272" y="418070"/>
                </a:cubicBezTo>
                <a:lnTo>
                  <a:pt x="3542272" y="418070"/>
                </a:lnTo>
                <a:cubicBezTo>
                  <a:pt x="3538367" y="475025"/>
                  <a:pt x="3550280" y="538827"/>
                  <a:pt x="3542272" y="597243"/>
                </a:cubicBezTo>
                <a:lnTo>
                  <a:pt x="3542272" y="597241"/>
                </a:lnTo>
                <a:cubicBezTo>
                  <a:pt x="3546215" y="668042"/>
                  <a:pt x="3495013" y="711245"/>
                  <a:pt x="3422821" y="716692"/>
                </a:cubicBezTo>
                <a:cubicBezTo>
                  <a:pt x="3290964" y="740353"/>
                  <a:pt x="3054192" y="748593"/>
                  <a:pt x="2773863" y="716692"/>
                </a:cubicBezTo>
                <a:cubicBezTo>
                  <a:pt x="2493534" y="684791"/>
                  <a:pt x="2369476" y="740253"/>
                  <a:pt x="2124905" y="716692"/>
                </a:cubicBezTo>
                <a:cubicBezTo>
                  <a:pt x="1880334" y="693131"/>
                  <a:pt x="1703578" y="711353"/>
                  <a:pt x="1475947" y="716692"/>
                </a:cubicBezTo>
                <a:cubicBezTo>
                  <a:pt x="1166989" y="807839"/>
                  <a:pt x="1125934" y="859313"/>
                  <a:pt x="867267" y="956547"/>
                </a:cubicBezTo>
                <a:cubicBezTo>
                  <a:pt x="608600" y="1053781"/>
                  <a:pt x="568870" y="1084102"/>
                  <a:pt x="319454" y="1172417"/>
                </a:cubicBezTo>
                <a:cubicBezTo>
                  <a:pt x="70038" y="1260732"/>
                  <a:pt x="2489" y="1266503"/>
                  <a:pt x="-228358" y="1388287"/>
                </a:cubicBezTo>
                <a:cubicBezTo>
                  <a:pt x="-459205" y="1510071"/>
                  <a:pt x="-547938" y="1524445"/>
                  <a:pt x="-806605" y="1616150"/>
                </a:cubicBezTo>
                <a:cubicBezTo>
                  <a:pt x="-1065272" y="1707855"/>
                  <a:pt x="-1422730" y="1819013"/>
                  <a:pt x="-1567455" y="1915969"/>
                </a:cubicBezTo>
                <a:cubicBezTo>
                  <a:pt x="-1374650" y="1801135"/>
                  <a:pt x="-1261186" y="1741805"/>
                  <a:pt x="-1027997" y="1616150"/>
                </a:cubicBezTo>
                <a:cubicBezTo>
                  <a:pt x="-794808" y="1490495"/>
                  <a:pt x="-643958" y="1383739"/>
                  <a:pt x="-488538" y="1316331"/>
                </a:cubicBezTo>
                <a:cubicBezTo>
                  <a:pt x="-333119" y="1248923"/>
                  <a:pt x="-112715" y="1096711"/>
                  <a:pt x="50921" y="1016511"/>
                </a:cubicBezTo>
                <a:cubicBezTo>
                  <a:pt x="214557" y="936311"/>
                  <a:pt x="476290" y="778786"/>
                  <a:pt x="590379" y="716692"/>
                </a:cubicBezTo>
                <a:cubicBezTo>
                  <a:pt x="372712" y="716771"/>
                  <a:pt x="276140" y="702877"/>
                  <a:pt x="119451" y="716692"/>
                </a:cubicBezTo>
                <a:cubicBezTo>
                  <a:pt x="60328" y="715190"/>
                  <a:pt x="9488" y="671028"/>
                  <a:pt x="0" y="597241"/>
                </a:cubicBezTo>
                <a:lnTo>
                  <a:pt x="0" y="597243"/>
                </a:lnTo>
                <a:cubicBezTo>
                  <a:pt x="2128" y="555217"/>
                  <a:pt x="-2159" y="488462"/>
                  <a:pt x="0" y="418070"/>
                </a:cubicBezTo>
                <a:lnTo>
                  <a:pt x="0" y="418070"/>
                </a:lnTo>
                <a:cubicBezTo>
                  <a:pt x="9668" y="323215"/>
                  <a:pt x="10771" y="188080"/>
                  <a:pt x="0" y="119451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94250"/>
                      <a:gd name="adj2" fmla="val 217335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exon #4, bard1 gene</a:t>
            </a:r>
            <a:endParaRPr lang="en-US" sz="3000" i="1" dirty="0">
              <a:solidFill>
                <a:schemeClr val="tx1"/>
              </a:solidFill>
            </a:endParaRP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08A99F5C-0B60-1A6D-BAE2-6CD88040824A}"/>
              </a:ext>
            </a:extLst>
          </p:cNvPr>
          <p:cNvSpPr/>
          <p:nvPr/>
        </p:nvSpPr>
        <p:spPr>
          <a:xfrm>
            <a:off x="116087" y="2876622"/>
            <a:ext cx="2980036" cy="716692"/>
          </a:xfrm>
          <a:custGeom>
            <a:avLst/>
            <a:gdLst>
              <a:gd name="connsiteX0" fmla="*/ 0 w 2980036"/>
              <a:gd name="connsiteY0" fmla="*/ 119451 h 716692"/>
              <a:gd name="connsiteX1" fmla="*/ 119451 w 2980036"/>
              <a:gd name="connsiteY1" fmla="*/ 0 h 716692"/>
              <a:gd name="connsiteX2" fmla="*/ 626707 w 2980036"/>
              <a:gd name="connsiteY2" fmla="*/ 0 h 716692"/>
              <a:gd name="connsiteX3" fmla="*/ 1198720 w 2980036"/>
              <a:gd name="connsiteY3" fmla="*/ 0 h 716692"/>
              <a:gd name="connsiteX4" fmla="*/ 1738354 w 2980036"/>
              <a:gd name="connsiteY4" fmla="*/ 0 h 716692"/>
              <a:gd name="connsiteX5" fmla="*/ 1738354 w 2980036"/>
              <a:gd name="connsiteY5" fmla="*/ 0 h 716692"/>
              <a:gd name="connsiteX6" fmla="*/ 2125759 w 2980036"/>
              <a:gd name="connsiteY6" fmla="*/ 0 h 716692"/>
              <a:gd name="connsiteX7" fmla="*/ 2483363 w 2980036"/>
              <a:gd name="connsiteY7" fmla="*/ 0 h 716692"/>
              <a:gd name="connsiteX8" fmla="*/ 2860585 w 2980036"/>
              <a:gd name="connsiteY8" fmla="*/ 0 h 716692"/>
              <a:gd name="connsiteX9" fmla="*/ 2980036 w 2980036"/>
              <a:gd name="connsiteY9" fmla="*/ 119451 h 716692"/>
              <a:gd name="connsiteX10" fmla="*/ 2980036 w 2980036"/>
              <a:gd name="connsiteY10" fmla="*/ 418070 h 716692"/>
              <a:gd name="connsiteX11" fmla="*/ 2980036 w 2980036"/>
              <a:gd name="connsiteY11" fmla="*/ 418070 h 716692"/>
              <a:gd name="connsiteX12" fmla="*/ 2980036 w 2980036"/>
              <a:gd name="connsiteY12" fmla="*/ 597243 h 716692"/>
              <a:gd name="connsiteX13" fmla="*/ 2980036 w 2980036"/>
              <a:gd name="connsiteY13" fmla="*/ 597241 h 716692"/>
              <a:gd name="connsiteX14" fmla="*/ 2860585 w 2980036"/>
              <a:gd name="connsiteY14" fmla="*/ 716692 h 716692"/>
              <a:gd name="connsiteX15" fmla="*/ 2483363 w 2980036"/>
              <a:gd name="connsiteY15" fmla="*/ 716692 h 716692"/>
              <a:gd name="connsiteX16" fmla="*/ 2737003 w 2980036"/>
              <a:gd name="connsiteY16" fmla="*/ 1260301 h 716692"/>
              <a:gd name="connsiteX17" fmla="*/ 2998488 w 2980036"/>
              <a:gd name="connsiteY17" fmla="*/ 1820723 h 716692"/>
              <a:gd name="connsiteX18" fmla="*/ 3267818 w 2980036"/>
              <a:gd name="connsiteY18" fmla="*/ 2397958 h 716692"/>
              <a:gd name="connsiteX19" fmla="*/ 2870157 w 2980036"/>
              <a:gd name="connsiteY19" fmla="*/ 1960829 h 716692"/>
              <a:gd name="connsiteX20" fmla="*/ 2457202 w 2980036"/>
              <a:gd name="connsiteY20" fmla="*/ 1506887 h 716692"/>
              <a:gd name="connsiteX21" fmla="*/ 2090131 w 2980036"/>
              <a:gd name="connsiteY21" fmla="*/ 1103383 h 716692"/>
              <a:gd name="connsiteX22" fmla="*/ 1738354 w 2980036"/>
              <a:gd name="connsiteY22" fmla="*/ 716692 h 716692"/>
              <a:gd name="connsiteX23" fmla="*/ 1198720 w 2980036"/>
              <a:gd name="connsiteY23" fmla="*/ 716692 h 716692"/>
              <a:gd name="connsiteX24" fmla="*/ 659085 w 2980036"/>
              <a:gd name="connsiteY24" fmla="*/ 716692 h 716692"/>
              <a:gd name="connsiteX25" fmla="*/ 119451 w 2980036"/>
              <a:gd name="connsiteY25" fmla="*/ 716692 h 716692"/>
              <a:gd name="connsiteX26" fmla="*/ 0 w 2980036"/>
              <a:gd name="connsiteY26" fmla="*/ 597241 h 716692"/>
              <a:gd name="connsiteX27" fmla="*/ 0 w 2980036"/>
              <a:gd name="connsiteY27" fmla="*/ 597243 h 716692"/>
              <a:gd name="connsiteX28" fmla="*/ 0 w 2980036"/>
              <a:gd name="connsiteY28" fmla="*/ 418070 h 716692"/>
              <a:gd name="connsiteX29" fmla="*/ 0 w 2980036"/>
              <a:gd name="connsiteY29" fmla="*/ 418070 h 716692"/>
              <a:gd name="connsiteX30" fmla="*/ 0 w 2980036"/>
              <a:gd name="connsiteY30" fmla="*/ 119451 h 71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980036" h="716692" fill="none" extrusionOk="0">
                <a:moveTo>
                  <a:pt x="0" y="119451"/>
                </a:moveTo>
                <a:cubicBezTo>
                  <a:pt x="-5306" y="64835"/>
                  <a:pt x="60929" y="-8896"/>
                  <a:pt x="119451" y="0"/>
                </a:cubicBezTo>
                <a:cubicBezTo>
                  <a:pt x="368452" y="21566"/>
                  <a:pt x="420776" y="8521"/>
                  <a:pt x="626707" y="0"/>
                </a:cubicBezTo>
                <a:cubicBezTo>
                  <a:pt x="832638" y="-8521"/>
                  <a:pt x="1026241" y="-15541"/>
                  <a:pt x="1198720" y="0"/>
                </a:cubicBezTo>
                <a:cubicBezTo>
                  <a:pt x="1371199" y="15541"/>
                  <a:pt x="1566293" y="16466"/>
                  <a:pt x="1738354" y="0"/>
                </a:cubicBezTo>
                <a:lnTo>
                  <a:pt x="1738354" y="0"/>
                </a:lnTo>
                <a:cubicBezTo>
                  <a:pt x="1818329" y="-1783"/>
                  <a:pt x="2029606" y="8335"/>
                  <a:pt x="2125759" y="0"/>
                </a:cubicBezTo>
                <a:cubicBezTo>
                  <a:pt x="2221913" y="-8335"/>
                  <a:pt x="2376903" y="-5409"/>
                  <a:pt x="2483363" y="0"/>
                </a:cubicBezTo>
                <a:cubicBezTo>
                  <a:pt x="2581997" y="5259"/>
                  <a:pt x="2746938" y="-10184"/>
                  <a:pt x="2860585" y="0"/>
                </a:cubicBezTo>
                <a:cubicBezTo>
                  <a:pt x="2920844" y="685"/>
                  <a:pt x="2985636" y="59362"/>
                  <a:pt x="2980036" y="119451"/>
                </a:cubicBezTo>
                <a:cubicBezTo>
                  <a:pt x="2980703" y="246019"/>
                  <a:pt x="2988727" y="345952"/>
                  <a:pt x="2980036" y="418070"/>
                </a:cubicBezTo>
                <a:lnTo>
                  <a:pt x="2980036" y="418070"/>
                </a:lnTo>
                <a:cubicBezTo>
                  <a:pt x="2974842" y="467137"/>
                  <a:pt x="2983817" y="551810"/>
                  <a:pt x="2980036" y="597243"/>
                </a:cubicBezTo>
                <a:lnTo>
                  <a:pt x="2980036" y="597241"/>
                </a:lnTo>
                <a:cubicBezTo>
                  <a:pt x="2994686" y="669380"/>
                  <a:pt x="2913474" y="719108"/>
                  <a:pt x="2860585" y="716692"/>
                </a:cubicBezTo>
                <a:cubicBezTo>
                  <a:pt x="2693452" y="719952"/>
                  <a:pt x="2669632" y="710229"/>
                  <a:pt x="2483363" y="716692"/>
                </a:cubicBezTo>
                <a:cubicBezTo>
                  <a:pt x="2592378" y="920335"/>
                  <a:pt x="2663951" y="1140240"/>
                  <a:pt x="2737003" y="1260301"/>
                </a:cubicBezTo>
                <a:cubicBezTo>
                  <a:pt x="2810056" y="1380362"/>
                  <a:pt x="2922113" y="1693718"/>
                  <a:pt x="2998488" y="1820723"/>
                </a:cubicBezTo>
                <a:cubicBezTo>
                  <a:pt x="3074863" y="1947728"/>
                  <a:pt x="3188717" y="2204220"/>
                  <a:pt x="3267818" y="2397958"/>
                </a:cubicBezTo>
                <a:cubicBezTo>
                  <a:pt x="3080704" y="2176059"/>
                  <a:pt x="2962687" y="2053296"/>
                  <a:pt x="2870157" y="1960829"/>
                </a:cubicBezTo>
                <a:cubicBezTo>
                  <a:pt x="2777627" y="1868362"/>
                  <a:pt x="2575621" y="1620390"/>
                  <a:pt x="2457202" y="1506887"/>
                </a:cubicBezTo>
                <a:cubicBezTo>
                  <a:pt x="2338783" y="1393384"/>
                  <a:pt x="2212851" y="1274883"/>
                  <a:pt x="2090131" y="1103383"/>
                </a:cubicBezTo>
                <a:cubicBezTo>
                  <a:pt x="1967411" y="931884"/>
                  <a:pt x="1871172" y="862841"/>
                  <a:pt x="1738354" y="716692"/>
                </a:cubicBezTo>
                <a:cubicBezTo>
                  <a:pt x="1629663" y="698602"/>
                  <a:pt x="1381866" y="693957"/>
                  <a:pt x="1198720" y="716692"/>
                </a:cubicBezTo>
                <a:cubicBezTo>
                  <a:pt x="1015574" y="739427"/>
                  <a:pt x="875978" y="713645"/>
                  <a:pt x="659085" y="716692"/>
                </a:cubicBezTo>
                <a:cubicBezTo>
                  <a:pt x="442192" y="719739"/>
                  <a:pt x="235702" y="742504"/>
                  <a:pt x="119451" y="716692"/>
                </a:cubicBezTo>
                <a:cubicBezTo>
                  <a:pt x="43986" y="708371"/>
                  <a:pt x="14482" y="664526"/>
                  <a:pt x="0" y="597241"/>
                </a:cubicBezTo>
                <a:lnTo>
                  <a:pt x="0" y="597243"/>
                </a:lnTo>
                <a:cubicBezTo>
                  <a:pt x="2647" y="540300"/>
                  <a:pt x="-7198" y="469294"/>
                  <a:pt x="0" y="418070"/>
                </a:cubicBezTo>
                <a:lnTo>
                  <a:pt x="0" y="418070"/>
                </a:lnTo>
                <a:cubicBezTo>
                  <a:pt x="-10909" y="333591"/>
                  <a:pt x="785" y="267089"/>
                  <a:pt x="0" y="119451"/>
                </a:cubicBezTo>
                <a:close/>
              </a:path>
              <a:path w="2980036" h="716692" stroke="0" extrusionOk="0">
                <a:moveTo>
                  <a:pt x="0" y="119451"/>
                </a:moveTo>
                <a:cubicBezTo>
                  <a:pt x="-6926" y="49208"/>
                  <a:pt x="50568" y="1093"/>
                  <a:pt x="119451" y="0"/>
                </a:cubicBezTo>
                <a:cubicBezTo>
                  <a:pt x="362319" y="27394"/>
                  <a:pt x="518210" y="-11855"/>
                  <a:pt x="691463" y="0"/>
                </a:cubicBezTo>
                <a:cubicBezTo>
                  <a:pt x="864716" y="11855"/>
                  <a:pt x="978266" y="20712"/>
                  <a:pt x="1214909" y="0"/>
                </a:cubicBezTo>
                <a:cubicBezTo>
                  <a:pt x="1451552" y="-20712"/>
                  <a:pt x="1488099" y="19037"/>
                  <a:pt x="1738354" y="0"/>
                </a:cubicBezTo>
                <a:lnTo>
                  <a:pt x="1738354" y="0"/>
                </a:lnTo>
                <a:cubicBezTo>
                  <a:pt x="1821963" y="13344"/>
                  <a:pt x="2001482" y="-17082"/>
                  <a:pt x="2118309" y="0"/>
                </a:cubicBezTo>
                <a:cubicBezTo>
                  <a:pt x="2235136" y="17082"/>
                  <a:pt x="2339108" y="12621"/>
                  <a:pt x="2483363" y="0"/>
                </a:cubicBezTo>
                <a:cubicBezTo>
                  <a:pt x="2651834" y="-10164"/>
                  <a:pt x="2724628" y="2681"/>
                  <a:pt x="2860585" y="0"/>
                </a:cubicBezTo>
                <a:cubicBezTo>
                  <a:pt x="2938666" y="6780"/>
                  <a:pt x="2989304" y="55708"/>
                  <a:pt x="2980036" y="119451"/>
                </a:cubicBezTo>
                <a:cubicBezTo>
                  <a:pt x="2979373" y="185876"/>
                  <a:pt x="2972209" y="337898"/>
                  <a:pt x="2980036" y="418070"/>
                </a:cubicBezTo>
                <a:lnTo>
                  <a:pt x="2980036" y="418070"/>
                </a:lnTo>
                <a:cubicBezTo>
                  <a:pt x="2976131" y="475025"/>
                  <a:pt x="2988044" y="538827"/>
                  <a:pt x="2980036" y="597243"/>
                </a:cubicBezTo>
                <a:lnTo>
                  <a:pt x="2980036" y="597241"/>
                </a:lnTo>
                <a:cubicBezTo>
                  <a:pt x="2983979" y="668042"/>
                  <a:pt x="2932777" y="711245"/>
                  <a:pt x="2860585" y="716692"/>
                </a:cubicBezTo>
                <a:cubicBezTo>
                  <a:pt x="2758634" y="726940"/>
                  <a:pt x="2604338" y="729580"/>
                  <a:pt x="2483363" y="716692"/>
                </a:cubicBezTo>
                <a:cubicBezTo>
                  <a:pt x="2530262" y="838963"/>
                  <a:pt x="2604416" y="1002068"/>
                  <a:pt x="2744848" y="1277114"/>
                </a:cubicBezTo>
                <a:cubicBezTo>
                  <a:pt x="2885280" y="1552160"/>
                  <a:pt x="2905093" y="1665080"/>
                  <a:pt x="2998488" y="1820723"/>
                </a:cubicBezTo>
                <a:cubicBezTo>
                  <a:pt x="3091883" y="1976366"/>
                  <a:pt x="3192263" y="2274125"/>
                  <a:pt x="3267818" y="2397958"/>
                </a:cubicBezTo>
                <a:cubicBezTo>
                  <a:pt x="3188121" y="2311102"/>
                  <a:pt x="3064526" y="2191895"/>
                  <a:pt x="2916041" y="2011267"/>
                </a:cubicBezTo>
                <a:cubicBezTo>
                  <a:pt x="2767556" y="1830639"/>
                  <a:pt x="2697455" y="1741130"/>
                  <a:pt x="2518381" y="1574138"/>
                </a:cubicBezTo>
                <a:cubicBezTo>
                  <a:pt x="2339307" y="1407146"/>
                  <a:pt x="2291112" y="1332028"/>
                  <a:pt x="2151309" y="1170634"/>
                </a:cubicBezTo>
                <a:cubicBezTo>
                  <a:pt x="2011507" y="1009239"/>
                  <a:pt x="1889055" y="838849"/>
                  <a:pt x="1738354" y="716692"/>
                </a:cubicBezTo>
                <a:cubicBezTo>
                  <a:pt x="1487000" y="703116"/>
                  <a:pt x="1440433" y="732665"/>
                  <a:pt x="1182531" y="716692"/>
                </a:cubicBezTo>
                <a:cubicBezTo>
                  <a:pt x="924629" y="700719"/>
                  <a:pt x="806864" y="713568"/>
                  <a:pt x="691463" y="716692"/>
                </a:cubicBezTo>
                <a:cubicBezTo>
                  <a:pt x="576062" y="719816"/>
                  <a:pt x="263467" y="698470"/>
                  <a:pt x="119451" y="716692"/>
                </a:cubicBezTo>
                <a:cubicBezTo>
                  <a:pt x="68162" y="721830"/>
                  <a:pt x="4270" y="677593"/>
                  <a:pt x="0" y="597241"/>
                </a:cubicBezTo>
                <a:lnTo>
                  <a:pt x="0" y="597243"/>
                </a:lnTo>
                <a:cubicBezTo>
                  <a:pt x="5835" y="552139"/>
                  <a:pt x="4219" y="498869"/>
                  <a:pt x="0" y="418070"/>
                </a:cubicBezTo>
                <a:lnTo>
                  <a:pt x="0" y="418070"/>
                </a:lnTo>
                <a:cubicBezTo>
                  <a:pt x="4811" y="287407"/>
                  <a:pt x="6705" y="262311"/>
                  <a:pt x="0" y="119451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59657"/>
                      <a:gd name="adj2" fmla="val 28458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BLAST alignment</a:t>
            </a:r>
            <a:endParaRPr lang="en-US" sz="3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885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72402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What Did We Learn About “Why Did I Get No Hits?”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C1AD8C-61B6-9449-BA4B-D2EA108E43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21090" y="2187612"/>
            <a:ext cx="6349819" cy="3056192"/>
          </a:xfrm>
          <a:blipFill>
            <a:blip r:embed="rId2" cstate="email">
              <a:alphaModFix amt="28975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274320" rIns="274320">
            <a:noAutofit/>
          </a:bodyPr>
          <a:lstStyle/>
          <a:p>
            <a:pPr>
              <a:lnSpc>
                <a:spcPct val="150000"/>
              </a:lnSpc>
              <a:buSzPct val="70000"/>
              <a:buFont typeface="System Font Regular"/>
              <a:buChar char="❍"/>
            </a:pPr>
            <a:r>
              <a:rPr lang="en-US"/>
              <a:t>  </a:t>
            </a:r>
            <a:r>
              <a:rPr lang="en-US" sz="2800"/>
              <a:t>You might need to:</a:t>
            </a:r>
          </a:p>
          <a:p>
            <a:pPr lvl="1">
              <a:lnSpc>
                <a:spcPct val="150000"/>
              </a:lnSpc>
              <a:buSzPct val="70000"/>
              <a:buFont typeface="System Font Regular"/>
              <a:buChar char="❍"/>
            </a:pPr>
            <a:r>
              <a:rPr lang="en-US" sz="2600"/>
              <a:t> change the database</a:t>
            </a:r>
          </a:p>
          <a:p>
            <a:pPr lvl="1">
              <a:lnSpc>
                <a:spcPct val="150000"/>
              </a:lnSpc>
              <a:buSzPct val="70000"/>
              <a:buFont typeface="System Font Regular"/>
              <a:buChar char="❍"/>
            </a:pPr>
            <a:r>
              <a:rPr lang="en-US" sz="2600"/>
              <a:t> change the program (word size)</a:t>
            </a:r>
          </a:p>
          <a:p>
            <a:pPr lvl="1">
              <a:lnSpc>
                <a:spcPct val="150000"/>
              </a:lnSpc>
              <a:buSzPct val="70000"/>
              <a:buFont typeface="System Font Regular"/>
              <a:buChar char="❍"/>
            </a:pPr>
            <a:r>
              <a:rPr lang="en-US" sz="2600"/>
              <a:t> increase the Expect threshold</a:t>
            </a:r>
          </a:p>
        </p:txBody>
      </p:sp>
    </p:spTree>
    <p:extLst>
      <p:ext uri="{BB962C8B-B14F-4D97-AF65-F5344CB8AC3E}">
        <p14:creationId xmlns:p14="http://schemas.microsoft.com/office/powerpoint/2010/main" val="19017878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58673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Exercise #4 – Use the Clustered nr Database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20F535-89DE-00A4-647F-3FEEB25A5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882" y="1324027"/>
            <a:ext cx="5808232" cy="19907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6DF74A-A5EF-5F73-B32F-7FF9809B706B}"/>
              </a:ext>
            </a:extLst>
          </p:cNvPr>
          <p:cNvSpPr txBox="1"/>
          <p:nvPr/>
        </p:nvSpPr>
        <p:spPr>
          <a:xfrm>
            <a:off x="2943151" y="3924983"/>
            <a:ext cx="6305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hlinkClick r:id="rId4" tooltip="NCBI Insights"/>
              </a:rPr>
              <a:t>See the blog post about clustered nr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6840242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A734747-FAF7-B2E5-9346-5590B6A9099A}"/>
              </a:ext>
            </a:extLst>
          </p:cNvPr>
          <p:cNvSpPr/>
          <p:nvPr/>
        </p:nvSpPr>
        <p:spPr>
          <a:xfrm>
            <a:off x="697400" y="6288059"/>
            <a:ext cx="2726284" cy="556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DB8FF2-ACDA-1DA0-9E0F-176F41851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238"/>
            <a:ext cx="10515600" cy="641350"/>
          </a:xfrm>
        </p:spPr>
        <p:txBody>
          <a:bodyPr>
            <a:normAutofit/>
          </a:bodyPr>
          <a:lstStyle/>
          <a:p>
            <a:r>
              <a:rPr lang="en-US" sz="3200"/>
              <a:t>Exercise #5 – Standard nr Database – </a:t>
            </a:r>
            <a:r>
              <a:rPr lang="en-US" sz="3200" i="1"/>
              <a:t>Setup</a:t>
            </a:r>
            <a:endParaRPr lang="en-US" sz="3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ECF5BB-B336-02D5-F28C-FB72EA0BA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775575"/>
            <a:ext cx="7772400" cy="6151875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6783DF6F-1709-AC7A-12FB-F80D7024A93B}"/>
              </a:ext>
            </a:extLst>
          </p:cNvPr>
          <p:cNvSpPr/>
          <p:nvPr/>
        </p:nvSpPr>
        <p:spPr>
          <a:xfrm>
            <a:off x="5787681" y="1554842"/>
            <a:ext cx="2522942" cy="716692"/>
          </a:xfrm>
          <a:custGeom>
            <a:avLst/>
            <a:gdLst>
              <a:gd name="connsiteX0" fmla="*/ 0 w 2522942"/>
              <a:gd name="connsiteY0" fmla="*/ 119451 h 716692"/>
              <a:gd name="connsiteX1" fmla="*/ 119451 w 2522942"/>
              <a:gd name="connsiteY1" fmla="*/ 0 h 716692"/>
              <a:gd name="connsiteX2" fmla="*/ 420490 w 2522942"/>
              <a:gd name="connsiteY2" fmla="*/ 0 h 716692"/>
              <a:gd name="connsiteX3" fmla="*/ 420490 w 2522942"/>
              <a:gd name="connsiteY3" fmla="*/ 0 h 716692"/>
              <a:gd name="connsiteX4" fmla="*/ 1051226 w 2522942"/>
              <a:gd name="connsiteY4" fmla="*/ 0 h 716692"/>
              <a:gd name="connsiteX5" fmla="*/ 1686791 w 2522942"/>
              <a:gd name="connsiteY5" fmla="*/ 0 h 716692"/>
              <a:gd name="connsiteX6" fmla="*/ 2403491 w 2522942"/>
              <a:gd name="connsiteY6" fmla="*/ 0 h 716692"/>
              <a:gd name="connsiteX7" fmla="*/ 2522942 w 2522942"/>
              <a:gd name="connsiteY7" fmla="*/ 119451 h 716692"/>
              <a:gd name="connsiteX8" fmla="*/ 2522942 w 2522942"/>
              <a:gd name="connsiteY8" fmla="*/ 418070 h 716692"/>
              <a:gd name="connsiteX9" fmla="*/ 2522942 w 2522942"/>
              <a:gd name="connsiteY9" fmla="*/ 418070 h 716692"/>
              <a:gd name="connsiteX10" fmla="*/ 2522942 w 2522942"/>
              <a:gd name="connsiteY10" fmla="*/ 597243 h 716692"/>
              <a:gd name="connsiteX11" fmla="*/ 2522942 w 2522942"/>
              <a:gd name="connsiteY11" fmla="*/ 597241 h 716692"/>
              <a:gd name="connsiteX12" fmla="*/ 2403491 w 2522942"/>
              <a:gd name="connsiteY12" fmla="*/ 716692 h 716692"/>
              <a:gd name="connsiteX13" fmla="*/ 1754404 w 2522942"/>
              <a:gd name="connsiteY13" fmla="*/ 716692 h 716692"/>
              <a:gd name="connsiteX14" fmla="*/ 1051226 w 2522942"/>
              <a:gd name="connsiteY14" fmla="*/ 716692 h 716692"/>
              <a:gd name="connsiteX15" fmla="*/ 420490 w 2522942"/>
              <a:gd name="connsiteY15" fmla="*/ 716692 h 716692"/>
              <a:gd name="connsiteX16" fmla="*/ 420490 w 2522942"/>
              <a:gd name="connsiteY16" fmla="*/ 716692 h 716692"/>
              <a:gd name="connsiteX17" fmla="*/ 119451 w 2522942"/>
              <a:gd name="connsiteY17" fmla="*/ 716692 h 716692"/>
              <a:gd name="connsiteX18" fmla="*/ 0 w 2522942"/>
              <a:gd name="connsiteY18" fmla="*/ 597241 h 716692"/>
              <a:gd name="connsiteX19" fmla="*/ 0 w 2522942"/>
              <a:gd name="connsiteY19" fmla="*/ 597243 h 716692"/>
              <a:gd name="connsiteX20" fmla="*/ -457409 w 2522942"/>
              <a:gd name="connsiteY20" fmla="*/ 453415 h 716692"/>
              <a:gd name="connsiteX21" fmla="*/ 0 w 2522942"/>
              <a:gd name="connsiteY21" fmla="*/ 418070 h 716692"/>
              <a:gd name="connsiteX22" fmla="*/ 0 w 2522942"/>
              <a:gd name="connsiteY22" fmla="*/ 119451 h 71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22942" h="716692" fill="none" extrusionOk="0">
                <a:moveTo>
                  <a:pt x="0" y="119451"/>
                </a:moveTo>
                <a:cubicBezTo>
                  <a:pt x="4409" y="54399"/>
                  <a:pt x="49367" y="5127"/>
                  <a:pt x="119451" y="0"/>
                </a:cubicBezTo>
                <a:cubicBezTo>
                  <a:pt x="242399" y="-5414"/>
                  <a:pt x="335414" y="9829"/>
                  <a:pt x="420490" y="0"/>
                </a:cubicBezTo>
                <a:lnTo>
                  <a:pt x="420490" y="0"/>
                </a:lnTo>
                <a:cubicBezTo>
                  <a:pt x="716650" y="-18218"/>
                  <a:pt x="784656" y="13598"/>
                  <a:pt x="1051226" y="0"/>
                </a:cubicBezTo>
                <a:cubicBezTo>
                  <a:pt x="1246058" y="-26911"/>
                  <a:pt x="1379667" y="23931"/>
                  <a:pt x="1686791" y="0"/>
                </a:cubicBezTo>
                <a:cubicBezTo>
                  <a:pt x="1993915" y="-23931"/>
                  <a:pt x="2219052" y="24381"/>
                  <a:pt x="2403491" y="0"/>
                </a:cubicBezTo>
                <a:cubicBezTo>
                  <a:pt x="2461785" y="7772"/>
                  <a:pt x="2517636" y="64835"/>
                  <a:pt x="2522942" y="119451"/>
                </a:cubicBezTo>
                <a:cubicBezTo>
                  <a:pt x="2529313" y="263888"/>
                  <a:pt x="2536986" y="345762"/>
                  <a:pt x="2522942" y="418070"/>
                </a:cubicBezTo>
                <a:lnTo>
                  <a:pt x="2522942" y="418070"/>
                </a:lnTo>
                <a:cubicBezTo>
                  <a:pt x="2517994" y="480038"/>
                  <a:pt x="2530493" y="519788"/>
                  <a:pt x="2522942" y="597243"/>
                </a:cubicBezTo>
                <a:lnTo>
                  <a:pt x="2522942" y="597241"/>
                </a:lnTo>
                <a:cubicBezTo>
                  <a:pt x="2520369" y="663129"/>
                  <a:pt x="2476761" y="718779"/>
                  <a:pt x="2403491" y="716692"/>
                </a:cubicBezTo>
                <a:cubicBezTo>
                  <a:pt x="2248520" y="713625"/>
                  <a:pt x="1897509" y="746763"/>
                  <a:pt x="1754404" y="716692"/>
                </a:cubicBezTo>
                <a:cubicBezTo>
                  <a:pt x="1611299" y="686621"/>
                  <a:pt x="1340890" y="713792"/>
                  <a:pt x="1051226" y="716692"/>
                </a:cubicBezTo>
                <a:cubicBezTo>
                  <a:pt x="791555" y="708015"/>
                  <a:pt x="730542" y="726765"/>
                  <a:pt x="420490" y="716692"/>
                </a:cubicBezTo>
                <a:lnTo>
                  <a:pt x="420490" y="716692"/>
                </a:lnTo>
                <a:cubicBezTo>
                  <a:pt x="299308" y="716729"/>
                  <a:pt x="240380" y="714221"/>
                  <a:pt x="119451" y="716692"/>
                </a:cubicBezTo>
                <a:cubicBezTo>
                  <a:pt x="56304" y="723950"/>
                  <a:pt x="7154" y="666540"/>
                  <a:pt x="0" y="597241"/>
                </a:cubicBezTo>
                <a:lnTo>
                  <a:pt x="0" y="597243"/>
                </a:lnTo>
                <a:cubicBezTo>
                  <a:pt x="-111259" y="544987"/>
                  <a:pt x="-338709" y="508747"/>
                  <a:pt x="-457409" y="453415"/>
                </a:cubicBezTo>
                <a:cubicBezTo>
                  <a:pt x="-330945" y="430694"/>
                  <a:pt x="-191036" y="435226"/>
                  <a:pt x="0" y="418070"/>
                </a:cubicBezTo>
                <a:cubicBezTo>
                  <a:pt x="-5898" y="318694"/>
                  <a:pt x="1284" y="220214"/>
                  <a:pt x="0" y="119451"/>
                </a:cubicBezTo>
                <a:close/>
              </a:path>
              <a:path w="2522942" h="716692" stroke="0" extrusionOk="0">
                <a:moveTo>
                  <a:pt x="0" y="119451"/>
                </a:moveTo>
                <a:cubicBezTo>
                  <a:pt x="-6926" y="49208"/>
                  <a:pt x="50568" y="1093"/>
                  <a:pt x="119451" y="0"/>
                </a:cubicBezTo>
                <a:cubicBezTo>
                  <a:pt x="221822" y="-8884"/>
                  <a:pt x="343272" y="12488"/>
                  <a:pt x="420490" y="0"/>
                </a:cubicBezTo>
                <a:lnTo>
                  <a:pt x="420490" y="0"/>
                </a:lnTo>
                <a:cubicBezTo>
                  <a:pt x="678744" y="-19818"/>
                  <a:pt x="793062" y="-1162"/>
                  <a:pt x="1051226" y="0"/>
                </a:cubicBezTo>
                <a:cubicBezTo>
                  <a:pt x="1209076" y="8907"/>
                  <a:pt x="1510454" y="9832"/>
                  <a:pt x="1713836" y="0"/>
                </a:cubicBezTo>
                <a:cubicBezTo>
                  <a:pt x="1917218" y="-9832"/>
                  <a:pt x="2135512" y="-33104"/>
                  <a:pt x="2403491" y="0"/>
                </a:cubicBezTo>
                <a:cubicBezTo>
                  <a:pt x="2464892" y="4303"/>
                  <a:pt x="2522580" y="50027"/>
                  <a:pt x="2522942" y="119451"/>
                </a:cubicBezTo>
                <a:cubicBezTo>
                  <a:pt x="2512243" y="233617"/>
                  <a:pt x="2537183" y="325783"/>
                  <a:pt x="2522942" y="418070"/>
                </a:cubicBezTo>
                <a:lnTo>
                  <a:pt x="2522942" y="418070"/>
                </a:lnTo>
                <a:cubicBezTo>
                  <a:pt x="2519466" y="476646"/>
                  <a:pt x="2527827" y="522995"/>
                  <a:pt x="2522942" y="597243"/>
                </a:cubicBezTo>
                <a:lnTo>
                  <a:pt x="2522942" y="597241"/>
                </a:lnTo>
                <a:cubicBezTo>
                  <a:pt x="2527099" y="669400"/>
                  <a:pt x="2470187" y="724205"/>
                  <a:pt x="2403491" y="716692"/>
                </a:cubicBezTo>
                <a:cubicBezTo>
                  <a:pt x="2207522" y="747426"/>
                  <a:pt x="1954340" y="742368"/>
                  <a:pt x="1767926" y="716692"/>
                </a:cubicBezTo>
                <a:cubicBezTo>
                  <a:pt x="1581513" y="691016"/>
                  <a:pt x="1356760" y="707036"/>
                  <a:pt x="1051226" y="716692"/>
                </a:cubicBezTo>
                <a:cubicBezTo>
                  <a:pt x="811402" y="748208"/>
                  <a:pt x="647346" y="691333"/>
                  <a:pt x="420490" y="716692"/>
                </a:cubicBezTo>
                <a:lnTo>
                  <a:pt x="420490" y="716692"/>
                </a:lnTo>
                <a:cubicBezTo>
                  <a:pt x="274768" y="719644"/>
                  <a:pt x="194133" y="721213"/>
                  <a:pt x="119451" y="716692"/>
                </a:cubicBezTo>
                <a:cubicBezTo>
                  <a:pt x="48004" y="719889"/>
                  <a:pt x="-2250" y="667235"/>
                  <a:pt x="0" y="597241"/>
                </a:cubicBezTo>
                <a:lnTo>
                  <a:pt x="0" y="597243"/>
                </a:lnTo>
                <a:cubicBezTo>
                  <a:pt x="-143325" y="539621"/>
                  <a:pt x="-241948" y="510820"/>
                  <a:pt x="-457409" y="453415"/>
                </a:cubicBezTo>
                <a:cubicBezTo>
                  <a:pt x="-338992" y="440462"/>
                  <a:pt x="-139114" y="437287"/>
                  <a:pt x="0" y="418070"/>
                </a:cubicBezTo>
                <a:cubicBezTo>
                  <a:pt x="10049" y="307001"/>
                  <a:pt x="-12241" y="182409"/>
                  <a:pt x="0" y="119451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68130"/>
                      <a:gd name="adj2" fmla="val 13265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NP_938033</a:t>
            </a:r>
            <a:endParaRPr lang="en-US" sz="3000" i="1" dirty="0">
              <a:solidFill>
                <a:schemeClr val="tx1"/>
              </a:solidFill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C14AB877-6C07-4BD4-F0FD-6CFD5561993F}"/>
              </a:ext>
            </a:extLst>
          </p:cNvPr>
          <p:cNvSpPr/>
          <p:nvPr/>
        </p:nvSpPr>
        <p:spPr>
          <a:xfrm>
            <a:off x="6581511" y="3981210"/>
            <a:ext cx="935282" cy="490960"/>
          </a:xfrm>
          <a:custGeom>
            <a:avLst/>
            <a:gdLst>
              <a:gd name="connsiteX0" fmla="*/ 0 w 935282"/>
              <a:gd name="connsiteY0" fmla="*/ 81828 h 490960"/>
              <a:gd name="connsiteX1" fmla="*/ 81828 w 935282"/>
              <a:gd name="connsiteY1" fmla="*/ 0 h 490960"/>
              <a:gd name="connsiteX2" fmla="*/ 155880 w 935282"/>
              <a:gd name="connsiteY2" fmla="*/ 0 h 490960"/>
              <a:gd name="connsiteX3" fmla="*/ 155880 w 935282"/>
              <a:gd name="connsiteY3" fmla="*/ 0 h 490960"/>
              <a:gd name="connsiteX4" fmla="*/ 389701 w 935282"/>
              <a:gd name="connsiteY4" fmla="*/ 0 h 490960"/>
              <a:gd name="connsiteX5" fmla="*/ 853454 w 935282"/>
              <a:gd name="connsiteY5" fmla="*/ 0 h 490960"/>
              <a:gd name="connsiteX6" fmla="*/ 935282 w 935282"/>
              <a:gd name="connsiteY6" fmla="*/ 81828 h 490960"/>
              <a:gd name="connsiteX7" fmla="*/ 935282 w 935282"/>
              <a:gd name="connsiteY7" fmla="*/ 286393 h 490960"/>
              <a:gd name="connsiteX8" fmla="*/ 935282 w 935282"/>
              <a:gd name="connsiteY8" fmla="*/ 286393 h 490960"/>
              <a:gd name="connsiteX9" fmla="*/ 935282 w 935282"/>
              <a:gd name="connsiteY9" fmla="*/ 409133 h 490960"/>
              <a:gd name="connsiteX10" fmla="*/ 935282 w 935282"/>
              <a:gd name="connsiteY10" fmla="*/ 409132 h 490960"/>
              <a:gd name="connsiteX11" fmla="*/ 853454 w 935282"/>
              <a:gd name="connsiteY11" fmla="*/ 490960 h 490960"/>
              <a:gd name="connsiteX12" fmla="*/ 389701 w 935282"/>
              <a:gd name="connsiteY12" fmla="*/ 490960 h 490960"/>
              <a:gd name="connsiteX13" fmla="*/ 155880 w 935282"/>
              <a:gd name="connsiteY13" fmla="*/ 490960 h 490960"/>
              <a:gd name="connsiteX14" fmla="*/ 155880 w 935282"/>
              <a:gd name="connsiteY14" fmla="*/ 490960 h 490960"/>
              <a:gd name="connsiteX15" fmla="*/ 81828 w 935282"/>
              <a:gd name="connsiteY15" fmla="*/ 490960 h 490960"/>
              <a:gd name="connsiteX16" fmla="*/ 0 w 935282"/>
              <a:gd name="connsiteY16" fmla="*/ 409132 h 490960"/>
              <a:gd name="connsiteX17" fmla="*/ 0 w 935282"/>
              <a:gd name="connsiteY17" fmla="*/ 409133 h 490960"/>
              <a:gd name="connsiteX18" fmla="*/ -609411 w 935282"/>
              <a:gd name="connsiteY18" fmla="*/ 518950 h 490960"/>
              <a:gd name="connsiteX19" fmla="*/ 0 w 935282"/>
              <a:gd name="connsiteY19" fmla="*/ 286393 h 490960"/>
              <a:gd name="connsiteX20" fmla="*/ 0 w 935282"/>
              <a:gd name="connsiteY20" fmla="*/ 81828 h 49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35282" h="490960" fill="none" extrusionOk="0">
                <a:moveTo>
                  <a:pt x="0" y="81828"/>
                </a:moveTo>
                <a:cubicBezTo>
                  <a:pt x="567" y="42021"/>
                  <a:pt x="37821" y="-399"/>
                  <a:pt x="81828" y="0"/>
                </a:cubicBezTo>
                <a:cubicBezTo>
                  <a:pt x="100603" y="-453"/>
                  <a:pt x="122155" y="-3665"/>
                  <a:pt x="155880" y="0"/>
                </a:cubicBezTo>
                <a:lnTo>
                  <a:pt x="155880" y="0"/>
                </a:lnTo>
                <a:cubicBezTo>
                  <a:pt x="266290" y="3588"/>
                  <a:pt x="292637" y="-79"/>
                  <a:pt x="389701" y="0"/>
                </a:cubicBezTo>
                <a:cubicBezTo>
                  <a:pt x="503129" y="11868"/>
                  <a:pt x="751896" y="-20492"/>
                  <a:pt x="853454" y="0"/>
                </a:cubicBezTo>
                <a:cubicBezTo>
                  <a:pt x="898120" y="-10914"/>
                  <a:pt x="937276" y="37892"/>
                  <a:pt x="935282" y="81828"/>
                </a:cubicBezTo>
                <a:cubicBezTo>
                  <a:pt x="935632" y="169372"/>
                  <a:pt x="927129" y="199574"/>
                  <a:pt x="935282" y="286393"/>
                </a:cubicBezTo>
                <a:lnTo>
                  <a:pt x="935282" y="286393"/>
                </a:lnTo>
                <a:cubicBezTo>
                  <a:pt x="933175" y="320982"/>
                  <a:pt x="941401" y="354880"/>
                  <a:pt x="935282" y="409133"/>
                </a:cubicBezTo>
                <a:lnTo>
                  <a:pt x="935282" y="409132"/>
                </a:lnTo>
                <a:cubicBezTo>
                  <a:pt x="926985" y="451144"/>
                  <a:pt x="905508" y="484213"/>
                  <a:pt x="853454" y="490960"/>
                </a:cubicBezTo>
                <a:cubicBezTo>
                  <a:pt x="692528" y="501972"/>
                  <a:pt x="598397" y="513527"/>
                  <a:pt x="389701" y="490960"/>
                </a:cubicBezTo>
                <a:cubicBezTo>
                  <a:pt x="285419" y="500302"/>
                  <a:pt x="213933" y="497886"/>
                  <a:pt x="155880" y="490960"/>
                </a:cubicBezTo>
                <a:lnTo>
                  <a:pt x="155880" y="490960"/>
                </a:lnTo>
                <a:cubicBezTo>
                  <a:pt x="127311" y="488441"/>
                  <a:pt x="100199" y="491875"/>
                  <a:pt x="81828" y="490960"/>
                </a:cubicBezTo>
                <a:cubicBezTo>
                  <a:pt x="44073" y="492435"/>
                  <a:pt x="-6836" y="458738"/>
                  <a:pt x="0" y="409132"/>
                </a:cubicBezTo>
                <a:lnTo>
                  <a:pt x="0" y="409133"/>
                </a:lnTo>
                <a:cubicBezTo>
                  <a:pt x="-206160" y="418269"/>
                  <a:pt x="-370275" y="483533"/>
                  <a:pt x="-609411" y="518950"/>
                </a:cubicBezTo>
                <a:cubicBezTo>
                  <a:pt x="-483959" y="460761"/>
                  <a:pt x="-252400" y="367455"/>
                  <a:pt x="0" y="286393"/>
                </a:cubicBezTo>
                <a:cubicBezTo>
                  <a:pt x="3660" y="230815"/>
                  <a:pt x="1754" y="151663"/>
                  <a:pt x="0" y="81828"/>
                </a:cubicBezTo>
                <a:close/>
              </a:path>
              <a:path w="935282" h="490960" stroke="0" extrusionOk="0">
                <a:moveTo>
                  <a:pt x="0" y="81828"/>
                </a:moveTo>
                <a:cubicBezTo>
                  <a:pt x="-3461" y="34501"/>
                  <a:pt x="29632" y="2629"/>
                  <a:pt x="81828" y="0"/>
                </a:cubicBezTo>
                <a:cubicBezTo>
                  <a:pt x="101886" y="-834"/>
                  <a:pt x="119323" y="730"/>
                  <a:pt x="155880" y="0"/>
                </a:cubicBezTo>
                <a:lnTo>
                  <a:pt x="155880" y="0"/>
                </a:lnTo>
                <a:cubicBezTo>
                  <a:pt x="244187" y="1814"/>
                  <a:pt x="321150" y="-7498"/>
                  <a:pt x="389701" y="0"/>
                </a:cubicBezTo>
                <a:cubicBezTo>
                  <a:pt x="529399" y="-15464"/>
                  <a:pt x="643819" y="-8517"/>
                  <a:pt x="853454" y="0"/>
                </a:cubicBezTo>
                <a:cubicBezTo>
                  <a:pt x="891373" y="-4769"/>
                  <a:pt x="936549" y="34575"/>
                  <a:pt x="935282" y="81828"/>
                </a:cubicBezTo>
                <a:cubicBezTo>
                  <a:pt x="939022" y="163138"/>
                  <a:pt x="937024" y="229766"/>
                  <a:pt x="935282" y="286393"/>
                </a:cubicBezTo>
                <a:lnTo>
                  <a:pt x="935282" y="286393"/>
                </a:lnTo>
                <a:cubicBezTo>
                  <a:pt x="930769" y="344943"/>
                  <a:pt x="936150" y="380867"/>
                  <a:pt x="935282" y="409133"/>
                </a:cubicBezTo>
                <a:lnTo>
                  <a:pt x="935282" y="409132"/>
                </a:lnTo>
                <a:cubicBezTo>
                  <a:pt x="929732" y="454007"/>
                  <a:pt x="900471" y="485955"/>
                  <a:pt x="853454" y="490960"/>
                </a:cubicBezTo>
                <a:cubicBezTo>
                  <a:pt x="750409" y="490868"/>
                  <a:pt x="576601" y="477397"/>
                  <a:pt x="389701" y="490960"/>
                </a:cubicBezTo>
                <a:cubicBezTo>
                  <a:pt x="317380" y="496118"/>
                  <a:pt x="265593" y="495651"/>
                  <a:pt x="155880" y="490960"/>
                </a:cubicBezTo>
                <a:lnTo>
                  <a:pt x="155880" y="490960"/>
                </a:lnTo>
                <a:cubicBezTo>
                  <a:pt x="125488" y="491760"/>
                  <a:pt x="105217" y="489767"/>
                  <a:pt x="81828" y="490960"/>
                </a:cubicBezTo>
                <a:cubicBezTo>
                  <a:pt x="32370" y="490657"/>
                  <a:pt x="-1829" y="450595"/>
                  <a:pt x="0" y="409132"/>
                </a:cubicBezTo>
                <a:lnTo>
                  <a:pt x="0" y="409133"/>
                </a:lnTo>
                <a:cubicBezTo>
                  <a:pt x="-218390" y="418645"/>
                  <a:pt x="-439973" y="486480"/>
                  <a:pt x="-609411" y="518950"/>
                </a:cubicBezTo>
                <a:cubicBezTo>
                  <a:pt x="-420299" y="469891"/>
                  <a:pt x="-235226" y="404835"/>
                  <a:pt x="0" y="286393"/>
                </a:cubicBezTo>
                <a:cubicBezTo>
                  <a:pt x="-9657" y="185714"/>
                  <a:pt x="-8410" y="170469"/>
                  <a:pt x="0" y="81828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15158"/>
                      <a:gd name="adj2" fmla="val 55701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nr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06562F07-E044-E126-FB7C-2C9D5942FAB0}"/>
              </a:ext>
            </a:extLst>
          </p:cNvPr>
          <p:cNvSpPr/>
          <p:nvPr/>
        </p:nvSpPr>
        <p:spPr>
          <a:xfrm>
            <a:off x="6183218" y="5385592"/>
            <a:ext cx="3967710" cy="716692"/>
          </a:xfrm>
          <a:custGeom>
            <a:avLst/>
            <a:gdLst>
              <a:gd name="connsiteX0" fmla="*/ 0 w 3967710"/>
              <a:gd name="connsiteY0" fmla="*/ 119451 h 716692"/>
              <a:gd name="connsiteX1" fmla="*/ 119451 w 3967710"/>
              <a:gd name="connsiteY1" fmla="*/ 0 h 716692"/>
              <a:gd name="connsiteX2" fmla="*/ 661285 w 3967710"/>
              <a:gd name="connsiteY2" fmla="*/ 0 h 716692"/>
              <a:gd name="connsiteX3" fmla="*/ 110826 w 3967710"/>
              <a:gd name="connsiteY3" fmla="*/ -197365 h 716692"/>
              <a:gd name="connsiteX4" fmla="*/ -473683 w 3967710"/>
              <a:gd name="connsiteY4" fmla="*/ -406938 h 716692"/>
              <a:gd name="connsiteX5" fmla="*/ -1041167 w 3967710"/>
              <a:gd name="connsiteY5" fmla="*/ -610407 h 716692"/>
              <a:gd name="connsiteX6" fmla="*/ -367572 w 3967710"/>
              <a:gd name="connsiteY6" fmla="*/ -457805 h 716692"/>
              <a:gd name="connsiteX7" fmla="*/ 306023 w 3967710"/>
              <a:gd name="connsiteY7" fmla="*/ -305204 h 716692"/>
              <a:gd name="connsiteX8" fmla="*/ 925730 w 3967710"/>
              <a:gd name="connsiteY8" fmla="*/ -164810 h 716692"/>
              <a:gd name="connsiteX9" fmla="*/ 1653213 w 3967710"/>
              <a:gd name="connsiteY9" fmla="*/ 0 h 716692"/>
              <a:gd name="connsiteX10" fmla="*/ 2201975 w 3967710"/>
              <a:gd name="connsiteY10" fmla="*/ 0 h 716692"/>
              <a:gd name="connsiteX11" fmla="*/ 2750736 w 3967710"/>
              <a:gd name="connsiteY11" fmla="*/ 0 h 716692"/>
              <a:gd name="connsiteX12" fmla="*/ 3299498 w 3967710"/>
              <a:gd name="connsiteY12" fmla="*/ 0 h 716692"/>
              <a:gd name="connsiteX13" fmla="*/ 3848259 w 3967710"/>
              <a:gd name="connsiteY13" fmla="*/ 0 h 716692"/>
              <a:gd name="connsiteX14" fmla="*/ 3967710 w 3967710"/>
              <a:gd name="connsiteY14" fmla="*/ 119451 h 716692"/>
              <a:gd name="connsiteX15" fmla="*/ 3967710 w 3967710"/>
              <a:gd name="connsiteY15" fmla="*/ 119449 h 716692"/>
              <a:gd name="connsiteX16" fmla="*/ 3967710 w 3967710"/>
              <a:gd name="connsiteY16" fmla="*/ 119449 h 716692"/>
              <a:gd name="connsiteX17" fmla="*/ 3967710 w 3967710"/>
              <a:gd name="connsiteY17" fmla="*/ 298622 h 716692"/>
              <a:gd name="connsiteX18" fmla="*/ 3967710 w 3967710"/>
              <a:gd name="connsiteY18" fmla="*/ 597241 h 716692"/>
              <a:gd name="connsiteX19" fmla="*/ 3848259 w 3967710"/>
              <a:gd name="connsiteY19" fmla="*/ 716692 h 716692"/>
              <a:gd name="connsiteX20" fmla="*/ 3277547 w 3967710"/>
              <a:gd name="connsiteY20" fmla="*/ 716692 h 716692"/>
              <a:gd name="connsiteX21" fmla="*/ 2706835 w 3967710"/>
              <a:gd name="connsiteY21" fmla="*/ 716692 h 716692"/>
              <a:gd name="connsiteX22" fmla="*/ 2158074 w 3967710"/>
              <a:gd name="connsiteY22" fmla="*/ 716692 h 716692"/>
              <a:gd name="connsiteX23" fmla="*/ 1653213 w 3967710"/>
              <a:gd name="connsiteY23" fmla="*/ 716692 h 716692"/>
              <a:gd name="connsiteX24" fmla="*/ 1157249 w 3967710"/>
              <a:gd name="connsiteY24" fmla="*/ 716692 h 716692"/>
              <a:gd name="connsiteX25" fmla="*/ 661285 w 3967710"/>
              <a:gd name="connsiteY25" fmla="*/ 716692 h 716692"/>
              <a:gd name="connsiteX26" fmla="*/ 661285 w 3967710"/>
              <a:gd name="connsiteY26" fmla="*/ 716692 h 716692"/>
              <a:gd name="connsiteX27" fmla="*/ 119451 w 3967710"/>
              <a:gd name="connsiteY27" fmla="*/ 716692 h 716692"/>
              <a:gd name="connsiteX28" fmla="*/ 0 w 3967710"/>
              <a:gd name="connsiteY28" fmla="*/ 597241 h 716692"/>
              <a:gd name="connsiteX29" fmla="*/ 0 w 3967710"/>
              <a:gd name="connsiteY29" fmla="*/ 298622 h 716692"/>
              <a:gd name="connsiteX30" fmla="*/ 0 w 3967710"/>
              <a:gd name="connsiteY30" fmla="*/ 119449 h 716692"/>
              <a:gd name="connsiteX31" fmla="*/ 0 w 3967710"/>
              <a:gd name="connsiteY31" fmla="*/ 119449 h 716692"/>
              <a:gd name="connsiteX32" fmla="*/ 0 w 3967710"/>
              <a:gd name="connsiteY32" fmla="*/ 119451 h 71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67710" h="716692" fill="none" extrusionOk="0">
                <a:moveTo>
                  <a:pt x="0" y="119451"/>
                </a:moveTo>
                <a:cubicBezTo>
                  <a:pt x="-7163" y="50734"/>
                  <a:pt x="57960" y="-4405"/>
                  <a:pt x="119451" y="0"/>
                </a:cubicBezTo>
                <a:cubicBezTo>
                  <a:pt x="284493" y="-25146"/>
                  <a:pt x="520987" y="24095"/>
                  <a:pt x="661285" y="0"/>
                </a:cubicBezTo>
                <a:cubicBezTo>
                  <a:pt x="401546" y="-88959"/>
                  <a:pt x="287620" y="-158443"/>
                  <a:pt x="110826" y="-197365"/>
                </a:cubicBezTo>
                <a:cubicBezTo>
                  <a:pt x="-65968" y="-236287"/>
                  <a:pt x="-291689" y="-358028"/>
                  <a:pt x="-473683" y="-406938"/>
                </a:cubicBezTo>
                <a:cubicBezTo>
                  <a:pt x="-655677" y="-455848"/>
                  <a:pt x="-766301" y="-502915"/>
                  <a:pt x="-1041167" y="-610407"/>
                </a:cubicBezTo>
                <a:cubicBezTo>
                  <a:pt x="-881072" y="-585259"/>
                  <a:pt x="-570938" y="-531237"/>
                  <a:pt x="-367572" y="-457805"/>
                </a:cubicBezTo>
                <a:cubicBezTo>
                  <a:pt x="-164206" y="-384373"/>
                  <a:pt x="13951" y="-356149"/>
                  <a:pt x="306023" y="-305204"/>
                </a:cubicBezTo>
                <a:cubicBezTo>
                  <a:pt x="598095" y="-254259"/>
                  <a:pt x="785807" y="-212844"/>
                  <a:pt x="925730" y="-164810"/>
                </a:cubicBezTo>
                <a:cubicBezTo>
                  <a:pt x="1065653" y="-116776"/>
                  <a:pt x="1493178" y="-29560"/>
                  <a:pt x="1653213" y="0"/>
                </a:cubicBezTo>
                <a:cubicBezTo>
                  <a:pt x="1846139" y="7502"/>
                  <a:pt x="2053587" y="-18934"/>
                  <a:pt x="2201975" y="0"/>
                </a:cubicBezTo>
                <a:cubicBezTo>
                  <a:pt x="2350363" y="18934"/>
                  <a:pt x="2485589" y="-7029"/>
                  <a:pt x="2750736" y="0"/>
                </a:cubicBezTo>
                <a:cubicBezTo>
                  <a:pt x="3015883" y="7029"/>
                  <a:pt x="3166261" y="-24328"/>
                  <a:pt x="3299498" y="0"/>
                </a:cubicBezTo>
                <a:cubicBezTo>
                  <a:pt x="3432735" y="24328"/>
                  <a:pt x="3712794" y="10877"/>
                  <a:pt x="3848259" y="0"/>
                </a:cubicBezTo>
                <a:cubicBezTo>
                  <a:pt x="3907126" y="2599"/>
                  <a:pt x="3967487" y="45811"/>
                  <a:pt x="3967710" y="119451"/>
                </a:cubicBezTo>
                <a:lnTo>
                  <a:pt x="3967710" y="119449"/>
                </a:lnTo>
                <a:lnTo>
                  <a:pt x="3967710" y="119449"/>
                </a:lnTo>
                <a:cubicBezTo>
                  <a:pt x="3959804" y="198928"/>
                  <a:pt x="3959104" y="217001"/>
                  <a:pt x="3967710" y="298622"/>
                </a:cubicBezTo>
                <a:cubicBezTo>
                  <a:pt x="3977273" y="376927"/>
                  <a:pt x="3980321" y="460494"/>
                  <a:pt x="3967710" y="597241"/>
                </a:cubicBezTo>
                <a:cubicBezTo>
                  <a:pt x="3974143" y="662713"/>
                  <a:pt x="3916558" y="707679"/>
                  <a:pt x="3848259" y="716692"/>
                </a:cubicBezTo>
                <a:cubicBezTo>
                  <a:pt x="3727869" y="690303"/>
                  <a:pt x="3483604" y="708345"/>
                  <a:pt x="3277547" y="716692"/>
                </a:cubicBezTo>
                <a:cubicBezTo>
                  <a:pt x="3071490" y="725039"/>
                  <a:pt x="2841053" y="703101"/>
                  <a:pt x="2706835" y="716692"/>
                </a:cubicBezTo>
                <a:cubicBezTo>
                  <a:pt x="2572617" y="730283"/>
                  <a:pt x="2270557" y="743433"/>
                  <a:pt x="2158074" y="716692"/>
                </a:cubicBezTo>
                <a:cubicBezTo>
                  <a:pt x="2045591" y="689951"/>
                  <a:pt x="1820663" y="727757"/>
                  <a:pt x="1653213" y="716692"/>
                </a:cubicBezTo>
                <a:cubicBezTo>
                  <a:pt x="1466609" y="738673"/>
                  <a:pt x="1262469" y="714643"/>
                  <a:pt x="1157249" y="716692"/>
                </a:cubicBezTo>
                <a:cubicBezTo>
                  <a:pt x="1052029" y="718741"/>
                  <a:pt x="764942" y="695667"/>
                  <a:pt x="661285" y="716692"/>
                </a:cubicBezTo>
                <a:lnTo>
                  <a:pt x="661285" y="716692"/>
                </a:lnTo>
                <a:cubicBezTo>
                  <a:pt x="415347" y="714293"/>
                  <a:pt x="360242" y="743525"/>
                  <a:pt x="119451" y="716692"/>
                </a:cubicBezTo>
                <a:cubicBezTo>
                  <a:pt x="51688" y="722731"/>
                  <a:pt x="9234" y="656662"/>
                  <a:pt x="0" y="597241"/>
                </a:cubicBezTo>
                <a:cubicBezTo>
                  <a:pt x="3079" y="504931"/>
                  <a:pt x="400" y="392609"/>
                  <a:pt x="0" y="298622"/>
                </a:cubicBezTo>
                <a:cubicBezTo>
                  <a:pt x="-6899" y="242884"/>
                  <a:pt x="5853" y="191965"/>
                  <a:pt x="0" y="119449"/>
                </a:cubicBezTo>
                <a:lnTo>
                  <a:pt x="0" y="119449"/>
                </a:lnTo>
                <a:lnTo>
                  <a:pt x="0" y="119451"/>
                </a:lnTo>
                <a:close/>
              </a:path>
              <a:path w="3967710" h="716692" stroke="0" extrusionOk="0">
                <a:moveTo>
                  <a:pt x="0" y="119451"/>
                </a:moveTo>
                <a:cubicBezTo>
                  <a:pt x="-6926" y="49208"/>
                  <a:pt x="50568" y="1093"/>
                  <a:pt x="119451" y="0"/>
                </a:cubicBezTo>
                <a:cubicBezTo>
                  <a:pt x="364888" y="6280"/>
                  <a:pt x="527615" y="-14680"/>
                  <a:pt x="661285" y="0"/>
                </a:cubicBezTo>
                <a:cubicBezTo>
                  <a:pt x="391053" y="-82780"/>
                  <a:pt x="280459" y="-155376"/>
                  <a:pt x="110826" y="-197365"/>
                </a:cubicBezTo>
                <a:cubicBezTo>
                  <a:pt x="-58807" y="-239353"/>
                  <a:pt x="-172364" y="-296466"/>
                  <a:pt x="-439634" y="-394730"/>
                </a:cubicBezTo>
                <a:cubicBezTo>
                  <a:pt x="-706904" y="-492994"/>
                  <a:pt x="-750776" y="-508362"/>
                  <a:pt x="-1041167" y="-610407"/>
                </a:cubicBezTo>
                <a:cubicBezTo>
                  <a:pt x="-910371" y="-579223"/>
                  <a:pt x="-641415" y="-489972"/>
                  <a:pt x="-421460" y="-470013"/>
                </a:cubicBezTo>
                <a:cubicBezTo>
                  <a:pt x="-201505" y="-450054"/>
                  <a:pt x="-614" y="-372044"/>
                  <a:pt x="252135" y="-317412"/>
                </a:cubicBezTo>
                <a:cubicBezTo>
                  <a:pt x="504884" y="-262779"/>
                  <a:pt x="577292" y="-244249"/>
                  <a:pt x="871843" y="-177018"/>
                </a:cubicBezTo>
                <a:cubicBezTo>
                  <a:pt x="1166394" y="-109787"/>
                  <a:pt x="1422411" y="-36996"/>
                  <a:pt x="1653213" y="0"/>
                </a:cubicBezTo>
                <a:cubicBezTo>
                  <a:pt x="1828373" y="2381"/>
                  <a:pt x="2081427" y="-3799"/>
                  <a:pt x="2201975" y="0"/>
                </a:cubicBezTo>
                <a:cubicBezTo>
                  <a:pt x="2322523" y="3799"/>
                  <a:pt x="2497712" y="7493"/>
                  <a:pt x="2728786" y="0"/>
                </a:cubicBezTo>
                <a:cubicBezTo>
                  <a:pt x="2959860" y="-7493"/>
                  <a:pt x="3122610" y="23591"/>
                  <a:pt x="3321448" y="0"/>
                </a:cubicBezTo>
                <a:cubicBezTo>
                  <a:pt x="3520286" y="-23591"/>
                  <a:pt x="3726921" y="2275"/>
                  <a:pt x="3848259" y="0"/>
                </a:cubicBezTo>
                <a:cubicBezTo>
                  <a:pt x="3898154" y="2640"/>
                  <a:pt x="3961957" y="49511"/>
                  <a:pt x="3967710" y="119451"/>
                </a:cubicBezTo>
                <a:lnTo>
                  <a:pt x="3967710" y="119449"/>
                </a:lnTo>
                <a:lnTo>
                  <a:pt x="3967710" y="119449"/>
                </a:lnTo>
                <a:cubicBezTo>
                  <a:pt x="3975476" y="167447"/>
                  <a:pt x="3971542" y="249976"/>
                  <a:pt x="3967710" y="298622"/>
                </a:cubicBezTo>
                <a:cubicBezTo>
                  <a:pt x="3958411" y="431398"/>
                  <a:pt x="3972207" y="488123"/>
                  <a:pt x="3967710" y="597241"/>
                </a:cubicBezTo>
                <a:cubicBezTo>
                  <a:pt x="3978909" y="671534"/>
                  <a:pt x="3913724" y="728709"/>
                  <a:pt x="3848259" y="716692"/>
                </a:cubicBezTo>
                <a:cubicBezTo>
                  <a:pt x="3707989" y="699926"/>
                  <a:pt x="3481378" y="691332"/>
                  <a:pt x="3255597" y="716692"/>
                </a:cubicBezTo>
                <a:cubicBezTo>
                  <a:pt x="3029816" y="742052"/>
                  <a:pt x="2920726" y="721314"/>
                  <a:pt x="2662934" y="716692"/>
                </a:cubicBezTo>
                <a:cubicBezTo>
                  <a:pt x="2405142" y="712070"/>
                  <a:pt x="2068540" y="703153"/>
                  <a:pt x="1653213" y="716692"/>
                </a:cubicBezTo>
                <a:cubicBezTo>
                  <a:pt x="1439430" y="716906"/>
                  <a:pt x="1396761" y="729206"/>
                  <a:pt x="1167168" y="716692"/>
                </a:cubicBezTo>
                <a:cubicBezTo>
                  <a:pt x="937576" y="704178"/>
                  <a:pt x="843568" y="734426"/>
                  <a:pt x="661285" y="716692"/>
                </a:cubicBezTo>
                <a:lnTo>
                  <a:pt x="661285" y="716692"/>
                </a:lnTo>
                <a:cubicBezTo>
                  <a:pt x="442925" y="706431"/>
                  <a:pt x="234210" y="742618"/>
                  <a:pt x="119451" y="716692"/>
                </a:cubicBezTo>
                <a:cubicBezTo>
                  <a:pt x="53132" y="709463"/>
                  <a:pt x="5790" y="666860"/>
                  <a:pt x="0" y="597241"/>
                </a:cubicBezTo>
                <a:cubicBezTo>
                  <a:pt x="2171" y="512110"/>
                  <a:pt x="4811" y="376993"/>
                  <a:pt x="0" y="298622"/>
                </a:cubicBezTo>
                <a:cubicBezTo>
                  <a:pt x="-2159" y="243593"/>
                  <a:pt x="-8033" y="198485"/>
                  <a:pt x="0" y="119449"/>
                </a:cubicBezTo>
                <a:lnTo>
                  <a:pt x="0" y="119449"/>
                </a:lnTo>
                <a:lnTo>
                  <a:pt x="0" y="119451"/>
                </a:ln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76241"/>
                      <a:gd name="adj2" fmla="val -135170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Eukaryotes (taxid:2759)</a:t>
            </a:r>
          </a:p>
        </p:txBody>
      </p:sp>
    </p:spTree>
    <p:extLst>
      <p:ext uri="{BB962C8B-B14F-4D97-AF65-F5344CB8AC3E}">
        <p14:creationId xmlns:p14="http://schemas.microsoft.com/office/powerpoint/2010/main" val="36348205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35DC60-C532-3076-F910-2AEFD286FFE9}"/>
              </a:ext>
            </a:extLst>
          </p:cNvPr>
          <p:cNvSpPr/>
          <p:nvPr/>
        </p:nvSpPr>
        <p:spPr>
          <a:xfrm>
            <a:off x="697400" y="6288059"/>
            <a:ext cx="2726284" cy="556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ABCBD-BC92-89AD-378E-EAC987CB7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Exercise #5 – Clustered nr, </a:t>
            </a:r>
            <a:r>
              <a:rPr lang="en-US" sz="3600" i="1"/>
              <a:t>Setup</a:t>
            </a:r>
            <a:endParaRPr lang="en-US" i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E53CD-731B-6A8E-0D4E-4254D8CB8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176" y="957027"/>
            <a:ext cx="8761646" cy="583416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CD54661-7299-7846-1286-45492380CAB7}"/>
              </a:ext>
            </a:extLst>
          </p:cNvPr>
          <p:cNvCxnSpPr>
            <a:cxnSpLocks/>
          </p:cNvCxnSpPr>
          <p:nvPr/>
        </p:nvCxnSpPr>
        <p:spPr>
          <a:xfrm flipH="1">
            <a:off x="5467062" y="3493548"/>
            <a:ext cx="1514649" cy="896884"/>
          </a:xfrm>
          <a:prstGeom prst="straightConnector1">
            <a:avLst/>
          </a:prstGeom>
          <a:ln w="203200" cap="rnd">
            <a:gradFill flip="none" rotWithShape="1">
              <a:gsLst>
                <a:gs pos="15000">
                  <a:schemeClr val="accent5">
                    <a:lumMod val="67000"/>
                  </a:schemeClr>
                </a:gs>
                <a:gs pos="30000">
                  <a:schemeClr val="accent5">
                    <a:lumMod val="97000"/>
                    <a:lumOff val="3000"/>
                  </a:schemeClr>
                </a:gs>
                <a:gs pos="73000">
                  <a:schemeClr val="accent5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347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386" name="Rectangle 2">
            <a:extLst>
              <a:ext uri="{FF2B5EF4-FFF2-40B4-BE49-F238E27FC236}">
                <a16:creationId xmlns:a16="http://schemas.microsoft.com/office/drawing/2014/main" id="{472EF181-B804-824A-87AC-4D6E8DD41E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2006" y="241347"/>
            <a:ext cx="5030788" cy="509485"/>
          </a:xfrm>
        </p:spPr>
        <p:txBody>
          <a:bodyPr>
            <a:normAutofit fontScale="90000"/>
          </a:bodyPr>
          <a:lstStyle/>
          <a:p>
            <a:r>
              <a:rPr lang="en-US" altLang="en-US" sz="4000">
                <a:latin typeface="+mn-lt"/>
              </a:rPr>
              <a:t>Words</a:t>
            </a:r>
            <a:r>
              <a:rPr lang="en-US" altLang="en-US">
                <a:latin typeface="+mn-lt"/>
              </a:rPr>
              <a:t> </a:t>
            </a:r>
            <a:r>
              <a:rPr lang="en-US" altLang="en-US" sz="3100">
                <a:latin typeface="+mn-lt"/>
              </a:rPr>
              <a:t>(Nucleotide)</a:t>
            </a:r>
          </a:p>
        </p:txBody>
      </p:sp>
      <p:grpSp>
        <p:nvGrpSpPr>
          <p:cNvPr id="1040387" name="Group 3">
            <a:extLst>
              <a:ext uri="{FF2B5EF4-FFF2-40B4-BE49-F238E27FC236}">
                <a16:creationId xmlns:a16="http://schemas.microsoft.com/office/drawing/2014/main" id="{0508EA07-6143-6542-A47E-6E374E5C6E43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859538"/>
            <a:ext cx="7748242" cy="584201"/>
            <a:chOff x="624" y="597"/>
            <a:chExt cx="4883" cy="368"/>
          </a:xfrm>
        </p:grpSpPr>
        <p:sp>
          <p:nvSpPr>
            <p:cNvPr id="1040388" name="Text Box 4">
              <a:extLst>
                <a:ext uri="{FF2B5EF4-FFF2-40B4-BE49-F238E27FC236}">
                  <a16:creationId xmlns:a16="http://schemas.microsoft.com/office/drawing/2014/main" id="{FB0136E0-7468-A240-9354-E4148829B2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1" y="597"/>
              <a:ext cx="400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buClrTx/>
              </a:pPr>
              <a:r>
                <a:rPr lang="en-US" altLang="en-US" sz="3200" b="1">
                  <a:solidFill>
                    <a:schemeClr val="accent1">
                      <a:lumMod val="50000"/>
                    </a:schemeClr>
                  </a:solidFill>
                  <a:latin typeface="Courier New" panose="02070309020205020404" pitchFamily="49" charset="0"/>
                </a:rPr>
                <a:t>GTACTGGACATGGACCCTACAGGAA</a:t>
              </a:r>
            </a:p>
          </p:txBody>
        </p:sp>
        <p:sp>
          <p:nvSpPr>
            <p:cNvPr id="1040389" name="Text Box 5">
              <a:extLst>
                <a:ext uri="{FF2B5EF4-FFF2-40B4-BE49-F238E27FC236}">
                  <a16:creationId xmlns:a16="http://schemas.microsoft.com/office/drawing/2014/main" id="{67CF1F2D-BACA-DD46-BEAB-A7A6D6BE0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610"/>
              <a:ext cx="74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buClrTx/>
              </a:pPr>
              <a:r>
                <a:rPr lang="en-US" altLang="en-US" sz="2800"/>
                <a:t>Query</a:t>
              </a:r>
              <a:r>
                <a:rPr lang="en-US" altLang="en-US" sz="2400">
                  <a:latin typeface="Comic Sans MS" panose="030F0902030302020204" pitchFamily="66" charset="0"/>
                </a:rPr>
                <a:t>:</a:t>
              </a:r>
            </a:p>
          </p:txBody>
        </p:sp>
      </p:grpSp>
      <p:sp>
        <p:nvSpPr>
          <p:cNvPr id="1040390" name="Text Box 6">
            <a:extLst>
              <a:ext uri="{FF2B5EF4-FFF2-40B4-BE49-F238E27FC236}">
                <a16:creationId xmlns:a16="http://schemas.microsoft.com/office/drawing/2014/main" id="{7B649BD9-9F89-6C4B-8847-064B0606C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800" y="2699657"/>
            <a:ext cx="52832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buClrTx/>
            </a:pPr>
            <a:r>
              <a:rPr lang="en-US" altLang="en-US" sz="3200" b="1">
                <a:latin typeface="Courier New" panose="02070309020205020404" pitchFamily="49" charset="0"/>
              </a:rPr>
              <a:t>GTACTGGACAT </a:t>
            </a:r>
          </a:p>
          <a:p>
            <a:pPr eaLnBrk="0" hangingPunct="0">
              <a:lnSpc>
                <a:spcPct val="100000"/>
              </a:lnSpc>
              <a:buClrTx/>
            </a:pPr>
            <a:r>
              <a:rPr lang="en-US" altLang="en-US" sz="3200" b="1">
                <a:latin typeface="Courier New" panose="02070309020205020404" pitchFamily="49" charset="0"/>
              </a:rPr>
              <a:t> TACTGGACATG</a:t>
            </a:r>
          </a:p>
          <a:p>
            <a:pPr eaLnBrk="0" hangingPunct="0">
              <a:lnSpc>
                <a:spcPct val="100000"/>
              </a:lnSpc>
              <a:buClrTx/>
            </a:pPr>
            <a:r>
              <a:rPr lang="en-US" altLang="en-US" sz="3200" b="1">
                <a:latin typeface="Courier New" panose="02070309020205020404" pitchFamily="49" charset="0"/>
              </a:rPr>
              <a:t>  ACTGGACATGG</a:t>
            </a:r>
          </a:p>
          <a:p>
            <a:pPr eaLnBrk="0" hangingPunct="0">
              <a:lnSpc>
                <a:spcPct val="100000"/>
              </a:lnSpc>
              <a:buClrTx/>
            </a:pPr>
            <a:r>
              <a:rPr lang="en-US" altLang="en-US" sz="3200" b="1">
                <a:latin typeface="Courier New" panose="02070309020205020404" pitchFamily="49" charset="0"/>
              </a:rPr>
              <a:t>   CTGGACATGGA</a:t>
            </a:r>
          </a:p>
          <a:p>
            <a:pPr eaLnBrk="0" hangingPunct="0">
              <a:lnSpc>
                <a:spcPct val="100000"/>
              </a:lnSpc>
              <a:buClrTx/>
            </a:pPr>
            <a:r>
              <a:rPr lang="en-US" altLang="en-US" sz="3200" b="1">
                <a:latin typeface="Courier New" panose="02070309020205020404" pitchFamily="49" charset="0"/>
              </a:rPr>
              <a:t>    TGGACATGGAC</a:t>
            </a:r>
          </a:p>
          <a:p>
            <a:pPr eaLnBrk="0" hangingPunct="0">
              <a:lnSpc>
                <a:spcPct val="100000"/>
              </a:lnSpc>
              <a:buClrTx/>
            </a:pPr>
            <a:r>
              <a:rPr lang="en-US" altLang="en-US" sz="3200" b="1">
                <a:latin typeface="Courier New" panose="02070309020205020404" pitchFamily="49" charset="0"/>
              </a:rPr>
              <a:t>     GGACATGGACC</a:t>
            </a:r>
          </a:p>
          <a:p>
            <a:pPr eaLnBrk="0" hangingPunct="0">
              <a:lnSpc>
                <a:spcPct val="100000"/>
              </a:lnSpc>
              <a:buClrTx/>
            </a:pPr>
            <a:r>
              <a:rPr lang="en-US" altLang="en-US" sz="3200" b="1">
                <a:latin typeface="Courier New" panose="02070309020205020404" pitchFamily="49" charset="0"/>
              </a:rPr>
              <a:t>      GACATGGACCC</a:t>
            </a:r>
          </a:p>
          <a:p>
            <a:pPr eaLnBrk="0" hangingPunct="0">
              <a:lnSpc>
                <a:spcPct val="100000"/>
              </a:lnSpc>
              <a:buClrTx/>
            </a:pPr>
            <a:r>
              <a:rPr lang="en-US" altLang="en-US" sz="3200" b="1">
                <a:latin typeface="Courier New" panose="02070309020205020404" pitchFamily="49" charset="0"/>
              </a:rPr>
              <a:t>       ACATGGACCCT</a:t>
            </a:r>
          </a:p>
        </p:txBody>
      </p:sp>
      <p:grpSp>
        <p:nvGrpSpPr>
          <p:cNvPr id="1040419" name="Group 35">
            <a:extLst>
              <a:ext uri="{FF2B5EF4-FFF2-40B4-BE49-F238E27FC236}">
                <a16:creationId xmlns:a16="http://schemas.microsoft.com/office/drawing/2014/main" id="{4DD2219C-D8D2-4D41-9910-38356549C873}"/>
              </a:ext>
            </a:extLst>
          </p:cNvPr>
          <p:cNvGrpSpPr>
            <a:grpSpLocks/>
          </p:cNvGrpSpPr>
          <p:nvPr/>
        </p:nvGrpSpPr>
        <p:grpSpPr bwMode="auto">
          <a:xfrm>
            <a:off x="2437992" y="2328978"/>
            <a:ext cx="4601269" cy="385763"/>
            <a:chOff x="1697" y="879"/>
            <a:chExt cx="547" cy="243"/>
          </a:xfrm>
        </p:grpSpPr>
        <p:sp>
          <p:nvSpPr>
            <p:cNvPr id="1040417" name="AutoShape 33">
              <a:extLst>
                <a:ext uri="{FF2B5EF4-FFF2-40B4-BE49-F238E27FC236}">
                  <a16:creationId xmlns:a16="http://schemas.microsoft.com/office/drawing/2014/main" id="{EDE6F545-E9D5-A14F-B42E-1223FD034E0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843" y="852"/>
              <a:ext cx="233" cy="307"/>
            </a:xfrm>
            <a:prstGeom prst="rightBracket">
              <a:avLst>
                <a:gd name="adj" fmla="val 44213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040418" name="Text Box 34">
              <a:extLst>
                <a:ext uri="{FF2B5EF4-FFF2-40B4-BE49-F238E27FC236}">
                  <a16:creationId xmlns:a16="http://schemas.microsoft.com/office/drawing/2014/main" id="{9A81A66B-3812-9045-BF66-3738786580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7" y="879"/>
              <a:ext cx="54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altLang="en-US"/>
                <a:t>11-mer</a:t>
              </a:r>
            </a:p>
          </p:txBody>
        </p:sp>
      </p:grpSp>
      <p:sp>
        <p:nvSpPr>
          <p:cNvPr id="1040420" name="Text Box 36">
            <a:extLst>
              <a:ext uri="{FF2B5EF4-FFF2-40B4-BE49-F238E27FC236}">
                <a16:creationId xmlns:a16="http://schemas.microsoft.com/office/drawing/2014/main" id="{9FCBC8D5-C23B-D749-9195-20E603F5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4408" y="6360208"/>
            <a:ext cx="1341438" cy="60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sz="3200"/>
              <a:t>.   .   .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6498876B-0316-F94A-9862-532FB58BF093}"/>
              </a:ext>
            </a:extLst>
          </p:cNvPr>
          <p:cNvSpPr/>
          <p:nvPr/>
        </p:nvSpPr>
        <p:spPr>
          <a:xfrm>
            <a:off x="4906845" y="928709"/>
            <a:ext cx="1921110" cy="553706"/>
          </a:xfrm>
          <a:custGeom>
            <a:avLst/>
            <a:gdLst>
              <a:gd name="connsiteX0" fmla="*/ 0 w 1921110"/>
              <a:gd name="connsiteY0" fmla="*/ 92286 h 553706"/>
              <a:gd name="connsiteX1" fmla="*/ 92286 w 1921110"/>
              <a:gd name="connsiteY1" fmla="*/ 0 h 553706"/>
              <a:gd name="connsiteX2" fmla="*/ 320185 w 1921110"/>
              <a:gd name="connsiteY2" fmla="*/ 0 h 553706"/>
              <a:gd name="connsiteX3" fmla="*/ 320185 w 1921110"/>
              <a:gd name="connsiteY3" fmla="*/ 0 h 553706"/>
              <a:gd name="connsiteX4" fmla="*/ 800463 w 1921110"/>
              <a:gd name="connsiteY4" fmla="*/ 0 h 553706"/>
              <a:gd name="connsiteX5" fmla="*/ 1283793 w 1921110"/>
              <a:gd name="connsiteY5" fmla="*/ 0 h 553706"/>
              <a:gd name="connsiteX6" fmla="*/ 1828824 w 1921110"/>
              <a:gd name="connsiteY6" fmla="*/ 0 h 553706"/>
              <a:gd name="connsiteX7" fmla="*/ 1921110 w 1921110"/>
              <a:gd name="connsiteY7" fmla="*/ 92286 h 553706"/>
              <a:gd name="connsiteX8" fmla="*/ 1921110 w 1921110"/>
              <a:gd name="connsiteY8" fmla="*/ 92284 h 553706"/>
              <a:gd name="connsiteX9" fmla="*/ 1921110 w 1921110"/>
              <a:gd name="connsiteY9" fmla="*/ 92284 h 553706"/>
              <a:gd name="connsiteX10" fmla="*/ 1921110 w 1921110"/>
              <a:gd name="connsiteY10" fmla="*/ 230711 h 553706"/>
              <a:gd name="connsiteX11" fmla="*/ 1921110 w 1921110"/>
              <a:gd name="connsiteY11" fmla="*/ 461420 h 553706"/>
              <a:gd name="connsiteX12" fmla="*/ 1828824 w 1921110"/>
              <a:gd name="connsiteY12" fmla="*/ 553706 h 553706"/>
              <a:gd name="connsiteX13" fmla="*/ 1335211 w 1921110"/>
              <a:gd name="connsiteY13" fmla="*/ 553706 h 553706"/>
              <a:gd name="connsiteX14" fmla="*/ 800463 w 1921110"/>
              <a:gd name="connsiteY14" fmla="*/ 553706 h 553706"/>
              <a:gd name="connsiteX15" fmla="*/ 320185 w 1921110"/>
              <a:gd name="connsiteY15" fmla="*/ 553706 h 553706"/>
              <a:gd name="connsiteX16" fmla="*/ 320185 w 1921110"/>
              <a:gd name="connsiteY16" fmla="*/ 553706 h 553706"/>
              <a:gd name="connsiteX17" fmla="*/ 92286 w 1921110"/>
              <a:gd name="connsiteY17" fmla="*/ 553706 h 553706"/>
              <a:gd name="connsiteX18" fmla="*/ 0 w 1921110"/>
              <a:gd name="connsiteY18" fmla="*/ 461420 h 553706"/>
              <a:gd name="connsiteX19" fmla="*/ 0 w 1921110"/>
              <a:gd name="connsiteY19" fmla="*/ 230711 h 553706"/>
              <a:gd name="connsiteX20" fmla="*/ 0 w 1921110"/>
              <a:gd name="connsiteY20" fmla="*/ 260563 h 553706"/>
              <a:gd name="connsiteX21" fmla="*/ 0 w 1921110"/>
              <a:gd name="connsiteY21" fmla="*/ 92284 h 553706"/>
              <a:gd name="connsiteX22" fmla="*/ 0 w 1921110"/>
              <a:gd name="connsiteY22" fmla="*/ 92286 h 553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21110" h="553706" fill="none" extrusionOk="0">
                <a:moveTo>
                  <a:pt x="0" y="92286"/>
                </a:moveTo>
                <a:cubicBezTo>
                  <a:pt x="12206" y="43863"/>
                  <a:pt x="37664" y="4554"/>
                  <a:pt x="92286" y="0"/>
                </a:cubicBezTo>
                <a:cubicBezTo>
                  <a:pt x="196835" y="-1349"/>
                  <a:pt x="233985" y="1672"/>
                  <a:pt x="320185" y="0"/>
                </a:cubicBezTo>
                <a:lnTo>
                  <a:pt x="320185" y="0"/>
                </a:lnTo>
                <a:cubicBezTo>
                  <a:pt x="545562" y="-8604"/>
                  <a:pt x="667030" y="3710"/>
                  <a:pt x="800463" y="0"/>
                </a:cubicBezTo>
                <a:cubicBezTo>
                  <a:pt x="954802" y="-19858"/>
                  <a:pt x="1063134" y="-20028"/>
                  <a:pt x="1283793" y="0"/>
                </a:cubicBezTo>
                <a:cubicBezTo>
                  <a:pt x="1504452" y="20028"/>
                  <a:pt x="1702769" y="-16714"/>
                  <a:pt x="1828824" y="0"/>
                </a:cubicBezTo>
                <a:cubicBezTo>
                  <a:pt x="1876381" y="3453"/>
                  <a:pt x="1916683" y="50793"/>
                  <a:pt x="1921110" y="92286"/>
                </a:cubicBezTo>
                <a:lnTo>
                  <a:pt x="1921110" y="92284"/>
                </a:lnTo>
                <a:lnTo>
                  <a:pt x="1921110" y="92284"/>
                </a:lnTo>
                <a:cubicBezTo>
                  <a:pt x="1927397" y="160257"/>
                  <a:pt x="1918161" y="189996"/>
                  <a:pt x="1921110" y="230711"/>
                </a:cubicBezTo>
                <a:cubicBezTo>
                  <a:pt x="1918380" y="321388"/>
                  <a:pt x="1916170" y="409225"/>
                  <a:pt x="1921110" y="461420"/>
                </a:cubicBezTo>
                <a:cubicBezTo>
                  <a:pt x="1914107" y="512162"/>
                  <a:pt x="1887781" y="555990"/>
                  <a:pt x="1828824" y="553706"/>
                </a:cubicBezTo>
                <a:cubicBezTo>
                  <a:pt x="1631479" y="530939"/>
                  <a:pt x="1505398" y="550714"/>
                  <a:pt x="1335211" y="553706"/>
                </a:cubicBezTo>
                <a:cubicBezTo>
                  <a:pt x="1165024" y="556698"/>
                  <a:pt x="1019919" y="571630"/>
                  <a:pt x="800463" y="553706"/>
                </a:cubicBezTo>
                <a:cubicBezTo>
                  <a:pt x="638459" y="556216"/>
                  <a:pt x="462483" y="561659"/>
                  <a:pt x="320185" y="553706"/>
                </a:cubicBezTo>
                <a:lnTo>
                  <a:pt x="320185" y="553706"/>
                </a:lnTo>
                <a:cubicBezTo>
                  <a:pt x="239013" y="544017"/>
                  <a:pt x="190846" y="543180"/>
                  <a:pt x="92286" y="553706"/>
                </a:cubicBezTo>
                <a:cubicBezTo>
                  <a:pt x="45191" y="563661"/>
                  <a:pt x="3611" y="514068"/>
                  <a:pt x="0" y="461420"/>
                </a:cubicBezTo>
                <a:cubicBezTo>
                  <a:pt x="-9710" y="368908"/>
                  <a:pt x="-10172" y="292416"/>
                  <a:pt x="0" y="230711"/>
                </a:cubicBezTo>
                <a:cubicBezTo>
                  <a:pt x="-725" y="237722"/>
                  <a:pt x="1232" y="253067"/>
                  <a:pt x="0" y="260563"/>
                </a:cubicBezTo>
                <a:cubicBezTo>
                  <a:pt x="490" y="207663"/>
                  <a:pt x="-2415" y="162926"/>
                  <a:pt x="0" y="92284"/>
                </a:cubicBezTo>
                <a:lnTo>
                  <a:pt x="0" y="92286"/>
                </a:lnTo>
                <a:close/>
              </a:path>
              <a:path w="1921110" h="553706" stroke="0" extrusionOk="0">
                <a:moveTo>
                  <a:pt x="0" y="92286"/>
                </a:moveTo>
                <a:cubicBezTo>
                  <a:pt x="-10728" y="34701"/>
                  <a:pt x="37312" y="1504"/>
                  <a:pt x="92286" y="0"/>
                </a:cubicBezTo>
                <a:cubicBezTo>
                  <a:pt x="176150" y="10693"/>
                  <a:pt x="243052" y="9392"/>
                  <a:pt x="320185" y="0"/>
                </a:cubicBezTo>
                <a:lnTo>
                  <a:pt x="320185" y="0"/>
                </a:lnTo>
                <a:cubicBezTo>
                  <a:pt x="460029" y="9529"/>
                  <a:pt x="586363" y="3627"/>
                  <a:pt x="800463" y="0"/>
                </a:cubicBezTo>
                <a:cubicBezTo>
                  <a:pt x="973567" y="-4084"/>
                  <a:pt x="1084973" y="10044"/>
                  <a:pt x="1304360" y="0"/>
                </a:cubicBezTo>
                <a:cubicBezTo>
                  <a:pt x="1523747" y="-10044"/>
                  <a:pt x="1656418" y="-14675"/>
                  <a:pt x="1828824" y="0"/>
                </a:cubicBezTo>
                <a:cubicBezTo>
                  <a:pt x="1876476" y="3122"/>
                  <a:pt x="1920668" y="37104"/>
                  <a:pt x="1921110" y="92286"/>
                </a:cubicBezTo>
                <a:lnTo>
                  <a:pt x="1921110" y="92284"/>
                </a:lnTo>
                <a:lnTo>
                  <a:pt x="1921110" y="92284"/>
                </a:lnTo>
                <a:cubicBezTo>
                  <a:pt x="1918244" y="148214"/>
                  <a:pt x="1923533" y="186159"/>
                  <a:pt x="1921110" y="230711"/>
                </a:cubicBezTo>
                <a:cubicBezTo>
                  <a:pt x="1909714" y="315439"/>
                  <a:pt x="1911512" y="348636"/>
                  <a:pt x="1921110" y="461420"/>
                </a:cubicBezTo>
                <a:cubicBezTo>
                  <a:pt x="1927720" y="522228"/>
                  <a:pt x="1880080" y="556684"/>
                  <a:pt x="1828824" y="553706"/>
                </a:cubicBezTo>
                <a:cubicBezTo>
                  <a:pt x="1663140" y="532343"/>
                  <a:pt x="1539414" y="556706"/>
                  <a:pt x="1345494" y="553706"/>
                </a:cubicBezTo>
                <a:cubicBezTo>
                  <a:pt x="1151574" y="550707"/>
                  <a:pt x="920376" y="546311"/>
                  <a:pt x="800463" y="553706"/>
                </a:cubicBezTo>
                <a:cubicBezTo>
                  <a:pt x="595543" y="537556"/>
                  <a:pt x="486920" y="538108"/>
                  <a:pt x="320185" y="553706"/>
                </a:cubicBezTo>
                <a:lnTo>
                  <a:pt x="320185" y="553706"/>
                </a:lnTo>
                <a:cubicBezTo>
                  <a:pt x="223142" y="557363"/>
                  <a:pt x="177039" y="564658"/>
                  <a:pt x="92286" y="553706"/>
                </a:cubicBezTo>
                <a:cubicBezTo>
                  <a:pt x="38940" y="555095"/>
                  <a:pt x="-1601" y="515251"/>
                  <a:pt x="0" y="461420"/>
                </a:cubicBezTo>
                <a:cubicBezTo>
                  <a:pt x="4264" y="383635"/>
                  <a:pt x="5858" y="293308"/>
                  <a:pt x="0" y="230711"/>
                </a:cubicBezTo>
                <a:cubicBezTo>
                  <a:pt x="547" y="244343"/>
                  <a:pt x="-1154" y="248016"/>
                  <a:pt x="0" y="260563"/>
                </a:cubicBezTo>
                <a:cubicBezTo>
                  <a:pt x="-4354" y="177635"/>
                  <a:pt x="7883" y="164709"/>
                  <a:pt x="0" y="92284"/>
                </a:cubicBezTo>
                <a:lnTo>
                  <a:pt x="0" y="92286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8000">
                <a:schemeClr val="accent6">
                  <a:lumMod val="20000"/>
                  <a:lumOff val="80000"/>
                </a:schemeClr>
              </a:gs>
              <a:gs pos="8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4343"/>
                      <a:gd name="adj2" fmla="val -294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00000"/>
              </a:lnSpc>
              <a:buClrTx/>
            </a:pPr>
            <a:r>
              <a:rPr lang="en-US" altLang="en-US" sz="2800">
                <a:solidFill>
                  <a:schemeClr val="tx1"/>
                </a:solidFill>
              </a:rPr>
              <a:t>Setup</a:t>
            </a:r>
            <a:r>
              <a:rPr lang="en-US" altLang="en-US" sz="32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6108A9-D71D-C147-B4FC-87B4551C810D}"/>
              </a:ext>
            </a:extLst>
          </p:cNvPr>
          <p:cNvSpPr txBox="1"/>
          <p:nvPr/>
        </p:nvSpPr>
        <p:spPr>
          <a:xfrm>
            <a:off x="8542592" y="3682721"/>
            <a:ext cx="2068900" cy="523220"/>
          </a:xfrm>
          <a:prstGeom prst="rect">
            <a:avLst/>
          </a:prstGeom>
          <a:solidFill>
            <a:srgbClr val="FFFFC1"/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/>
              <a:t>Lookup table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7ED25-FCBD-0D2D-8C12-D04B1CCE4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326405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4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0390" grpId="0" autoUpdateAnimBg="0"/>
      <p:bldP spid="1040420" grpId="0"/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A734747-FAF7-B2E5-9346-5590B6A9099A}"/>
              </a:ext>
            </a:extLst>
          </p:cNvPr>
          <p:cNvSpPr/>
          <p:nvPr/>
        </p:nvSpPr>
        <p:spPr>
          <a:xfrm>
            <a:off x="697400" y="6288059"/>
            <a:ext cx="2726284" cy="556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DB8FF2-ACDA-1DA0-9E0F-176F41851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238"/>
            <a:ext cx="10515600" cy="986230"/>
          </a:xfrm>
        </p:spPr>
        <p:txBody>
          <a:bodyPr>
            <a:noAutofit/>
          </a:bodyPr>
          <a:lstStyle/>
          <a:p>
            <a:r>
              <a:rPr lang="en-US" sz="3200"/>
              <a:t>Exercise #5 – Or Run Both at the Same Time – </a:t>
            </a:r>
            <a:r>
              <a:rPr lang="en-US" sz="3200" i="1"/>
              <a:t>Setup, Compare</a:t>
            </a:r>
            <a:endParaRPr lang="en-US" sz="3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ECF5BB-B336-02D5-F28C-FB72EA0BA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1123968"/>
            <a:ext cx="7332234" cy="58034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B4FF08-168E-0EEA-DE85-C6A460C3F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40" y="3976185"/>
            <a:ext cx="9059470" cy="1137750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6783DF6F-1709-AC7A-12FB-F80D7024A93B}"/>
              </a:ext>
            </a:extLst>
          </p:cNvPr>
          <p:cNvSpPr/>
          <p:nvPr/>
        </p:nvSpPr>
        <p:spPr>
          <a:xfrm>
            <a:off x="1788555" y="2326216"/>
            <a:ext cx="3270258" cy="1102784"/>
          </a:xfrm>
          <a:custGeom>
            <a:avLst/>
            <a:gdLst>
              <a:gd name="connsiteX0" fmla="*/ 0 w 3270258"/>
              <a:gd name="connsiteY0" fmla="*/ 183801 h 1102784"/>
              <a:gd name="connsiteX1" fmla="*/ 183801 w 3270258"/>
              <a:gd name="connsiteY1" fmla="*/ 0 h 1102784"/>
              <a:gd name="connsiteX2" fmla="*/ 545043 w 3270258"/>
              <a:gd name="connsiteY2" fmla="*/ 0 h 1102784"/>
              <a:gd name="connsiteX3" fmla="*/ 545043 w 3270258"/>
              <a:gd name="connsiteY3" fmla="*/ 0 h 1102784"/>
              <a:gd name="connsiteX4" fmla="*/ 962001 w 3270258"/>
              <a:gd name="connsiteY4" fmla="*/ 0 h 1102784"/>
              <a:gd name="connsiteX5" fmla="*/ 1362608 w 3270258"/>
              <a:gd name="connsiteY5" fmla="*/ 0 h 1102784"/>
              <a:gd name="connsiteX6" fmla="*/ 1937224 w 3270258"/>
              <a:gd name="connsiteY6" fmla="*/ 0 h 1102784"/>
              <a:gd name="connsiteX7" fmla="*/ 2529079 w 3270258"/>
              <a:gd name="connsiteY7" fmla="*/ 0 h 1102784"/>
              <a:gd name="connsiteX8" fmla="*/ 3086457 w 3270258"/>
              <a:gd name="connsiteY8" fmla="*/ 0 h 1102784"/>
              <a:gd name="connsiteX9" fmla="*/ 3270258 w 3270258"/>
              <a:gd name="connsiteY9" fmla="*/ 183801 h 1102784"/>
              <a:gd name="connsiteX10" fmla="*/ 3270258 w 3270258"/>
              <a:gd name="connsiteY10" fmla="*/ 643291 h 1102784"/>
              <a:gd name="connsiteX11" fmla="*/ 3270258 w 3270258"/>
              <a:gd name="connsiteY11" fmla="*/ 643291 h 1102784"/>
              <a:gd name="connsiteX12" fmla="*/ 3270258 w 3270258"/>
              <a:gd name="connsiteY12" fmla="*/ 918987 h 1102784"/>
              <a:gd name="connsiteX13" fmla="*/ 3270258 w 3270258"/>
              <a:gd name="connsiteY13" fmla="*/ 918983 h 1102784"/>
              <a:gd name="connsiteX14" fmla="*/ 3086457 w 3270258"/>
              <a:gd name="connsiteY14" fmla="*/ 1102784 h 1102784"/>
              <a:gd name="connsiteX15" fmla="*/ 2511841 w 3270258"/>
              <a:gd name="connsiteY15" fmla="*/ 1102784 h 1102784"/>
              <a:gd name="connsiteX16" fmla="*/ 1937224 w 3270258"/>
              <a:gd name="connsiteY16" fmla="*/ 1102784 h 1102784"/>
              <a:gd name="connsiteX17" fmla="*/ 1362608 w 3270258"/>
              <a:gd name="connsiteY17" fmla="*/ 1102784 h 1102784"/>
              <a:gd name="connsiteX18" fmla="*/ 1240093 w 3270258"/>
              <a:gd name="connsiteY18" fmla="*/ 1609745 h 1102784"/>
              <a:gd name="connsiteX19" fmla="*/ 1117578 w 3270258"/>
              <a:gd name="connsiteY19" fmla="*/ 2116706 h 1102784"/>
              <a:gd name="connsiteX20" fmla="*/ 831311 w 3270258"/>
              <a:gd name="connsiteY20" fmla="*/ 1609745 h 1102784"/>
              <a:gd name="connsiteX21" fmla="*/ 545043 w 3270258"/>
              <a:gd name="connsiteY21" fmla="*/ 1102784 h 1102784"/>
              <a:gd name="connsiteX22" fmla="*/ 183801 w 3270258"/>
              <a:gd name="connsiteY22" fmla="*/ 1102784 h 1102784"/>
              <a:gd name="connsiteX23" fmla="*/ 0 w 3270258"/>
              <a:gd name="connsiteY23" fmla="*/ 918983 h 1102784"/>
              <a:gd name="connsiteX24" fmla="*/ 0 w 3270258"/>
              <a:gd name="connsiteY24" fmla="*/ 918987 h 1102784"/>
              <a:gd name="connsiteX25" fmla="*/ 0 w 3270258"/>
              <a:gd name="connsiteY25" fmla="*/ 643291 h 1102784"/>
              <a:gd name="connsiteX26" fmla="*/ 0 w 3270258"/>
              <a:gd name="connsiteY26" fmla="*/ 643291 h 1102784"/>
              <a:gd name="connsiteX27" fmla="*/ 0 w 3270258"/>
              <a:gd name="connsiteY27" fmla="*/ 183801 h 110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270258" h="1102784" fill="none" extrusionOk="0">
                <a:moveTo>
                  <a:pt x="0" y="183801"/>
                </a:moveTo>
                <a:cubicBezTo>
                  <a:pt x="15175" y="91851"/>
                  <a:pt x="57839" y="5366"/>
                  <a:pt x="183801" y="0"/>
                </a:cubicBezTo>
                <a:cubicBezTo>
                  <a:pt x="336344" y="3511"/>
                  <a:pt x="420893" y="-14267"/>
                  <a:pt x="545043" y="0"/>
                </a:cubicBezTo>
                <a:lnTo>
                  <a:pt x="545043" y="0"/>
                </a:lnTo>
                <a:cubicBezTo>
                  <a:pt x="690764" y="-7851"/>
                  <a:pt x="807012" y="8768"/>
                  <a:pt x="962001" y="0"/>
                </a:cubicBezTo>
                <a:cubicBezTo>
                  <a:pt x="1116990" y="-8768"/>
                  <a:pt x="1166320" y="6594"/>
                  <a:pt x="1362608" y="0"/>
                </a:cubicBezTo>
                <a:cubicBezTo>
                  <a:pt x="1597302" y="5193"/>
                  <a:pt x="1700276" y="-2631"/>
                  <a:pt x="1937224" y="0"/>
                </a:cubicBezTo>
                <a:cubicBezTo>
                  <a:pt x="2174172" y="2631"/>
                  <a:pt x="2241070" y="-20534"/>
                  <a:pt x="2529079" y="0"/>
                </a:cubicBezTo>
                <a:cubicBezTo>
                  <a:pt x="2817088" y="20534"/>
                  <a:pt x="2912347" y="9038"/>
                  <a:pt x="3086457" y="0"/>
                </a:cubicBezTo>
                <a:cubicBezTo>
                  <a:pt x="3191568" y="114"/>
                  <a:pt x="3285702" y="98294"/>
                  <a:pt x="3270258" y="183801"/>
                </a:cubicBezTo>
                <a:cubicBezTo>
                  <a:pt x="3262156" y="378021"/>
                  <a:pt x="3267352" y="473806"/>
                  <a:pt x="3270258" y="643291"/>
                </a:cubicBezTo>
                <a:lnTo>
                  <a:pt x="3270258" y="643291"/>
                </a:lnTo>
                <a:cubicBezTo>
                  <a:pt x="3266550" y="779658"/>
                  <a:pt x="3272615" y="821549"/>
                  <a:pt x="3270258" y="918987"/>
                </a:cubicBezTo>
                <a:lnTo>
                  <a:pt x="3270258" y="918983"/>
                </a:lnTo>
                <a:cubicBezTo>
                  <a:pt x="3283599" y="1023487"/>
                  <a:pt x="3204342" y="1085297"/>
                  <a:pt x="3086457" y="1102784"/>
                </a:cubicBezTo>
                <a:cubicBezTo>
                  <a:pt x="2952640" y="1090970"/>
                  <a:pt x="2790351" y="1120320"/>
                  <a:pt x="2511841" y="1102784"/>
                </a:cubicBezTo>
                <a:cubicBezTo>
                  <a:pt x="2233331" y="1085248"/>
                  <a:pt x="2148445" y="1098116"/>
                  <a:pt x="1937224" y="1102784"/>
                </a:cubicBezTo>
                <a:cubicBezTo>
                  <a:pt x="1726003" y="1107452"/>
                  <a:pt x="1571227" y="1077416"/>
                  <a:pt x="1362608" y="1102784"/>
                </a:cubicBezTo>
                <a:cubicBezTo>
                  <a:pt x="1307656" y="1269057"/>
                  <a:pt x="1284777" y="1366123"/>
                  <a:pt x="1240093" y="1609745"/>
                </a:cubicBezTo>
                <a:cubicBezTo>
                  <a:pt x="1195409" y="1853367"/>
                  <a:pt x="1194551" y="1880619"/>
                  <a:pt x="1117578" y="2116706"/>
                </a:cubicBezTo>
                <a:cubicBezTo>
                  <a:pt x="1021250" y="1917606"/>
                  <a:pt x="974434" y="1818030"/>
                  <a:pt x="831311" y="1609745"/>
                </a:cubicBezTo>
                <a:cubicBezTo>
                  <a:pt x="688188" y="1401460"/>
                  <a:pt x="621370" y="1234255"/>
                  <a:pt x="545043" y="1102784"/>
                </a:cubicBezTo>
                <a:cubicBezTo>
                  <a:pt x="371514" y="1108597"/>
                  <a:pt x="289066" y="1085134"/>
                  <a:pt x="183801" y="1102784"/>
                </a:cubicBezTo>
                <a:cubicBezTo>
                  <a:pt x="83264" y="1099129"/>
                  <a:pt x="-1263" y="1026766"/>
                  <a:pt x="0" y="918983"/>
                </a:cubicBezTo>
                <a:lnTo>
                  <a:pt x="0" y="918987"/>
                </a:lnTo>
                <a:cubicBezTo>
                  <a:pt x="7352" y="828101"/>
                  <a:pt x="-1737" y="706118"/>
                  <a:pt x="0" y="643291"/>
                </a:cubicBezTo>
                <a:lnTo>
                  <a:pt x="0" y="643291"/>
                </a:lnTo>
                <a:cubicBezTo>
                  <a:pt x="-20046" y="423839"/>
                  <a:pt x="-2979" y="353017"/>
                  <a:pt x="0" y="183801"/>
                </a:cubicBezTo>
                <a:close/>
              </a:path>
              <a:path w="3270258" h="1102784" stroke="0" extrusionOk="0">
                <a:moveTo>
                  <a:pt x="0" y="183801"/>
                </a:moveTo>
                <a:cubicBezTo>
                  <a:pt x="-17989" y="71195"/>
                  <a:pt x="64198" y="6791"/>
                  <a:pt x="183801" y="0"/>
                </a:cubicBezTo>
                <a:cubicBezTo>
                  <a:pt x="301164" y="-11509"/>
                  <a:pt x="391387" y="-10564"/>
                  <a:pt x="545043" y="0"/>
                </a:cubicBezTo>
                <a:lnTo>
                  <a:pt x="545043" y="0"/>
                </a:lnTo>
                <a:cubicBezTo>
                  <a:pt x="653377" y="5508"/>
                  <a:pt x="841218" y="13636"/>
                  <a:pt x="945650" y="0"/>
                </a:cubicBezTo>
                <a:cubicBezTo>
                  <a:pt x="1050082" y="-13636"/>
                  <a:pt x="1184863" y="11097"/>
                  <a:pt x="1362608" y="0"/>
                </a:cubicBezTo>
                <a:cubicBezTo>
                  <a:pt x="1642304" y="-19859"/>
                  <a:pt x="1805393" y="27360"/>
                  <a:pt x="1971701" y="0"/>
                </a:cubicBezTo>
                <a:cubicBezTo>
                  <a:pt x="2138009" y="-27360"/>
                  <a:pt x="2418251" y="-8976"/>
                  <a:pt x="2546318" y="0"/>
                </a:cubicBezTo>
                <a:cubicBezTo>
                  <a:pt x="2674385" y="8976"/>
                  <a:pt x="2939392" y="10004"/>
                  <a:pt x="3086457" y="0"/>
                </a:cubicBezTo>
                <a:cubicBezTo>
                  <a:pt x="3191361" y="1900"/>
                  <a:pt x="3293305" y="87832"/>
                  <a:pt x="3270258" y="183801"/>
                </a:cubicBezTo>
                <a:cubicBezTo>
                  <a:pt x="3289749" y="397414"/>
                  <a:pt x="3261076" y="486216"/>
                  <a:pt x="3270258" y="643291"/>
                </a:cubicBezTo>
                <a:lnTo>
                  <a:pt x="3270258" y="643291"/>
                </a:lnTo>
                <a:cubicBezTo>
                  <a:pt x="3270690" y="725215"/>
                  <a:pt x="3267426" y="859266"/>
                  <a:pt x="3270258" y="918987"/>
                </a:cubicBezTo>
                <a:lnTo>
                  <a:pt x="3270258" y="918983"/>
                </a:lnTo>
                <a:cubicBezTo>
                  <a:pt x="3283114" y="1036240"/>
                  <a:pt x="3196056" y="1095701"/>
                  <a:pt x="3086457" y="1102784"/>
                </a:cubicBezTo>
                <a:cubicBezTo>
                  <a:pt x="2920858" y="1110761"/>
                  <a:pt x="2636969" y="1125757"/>
                  <a:pt x="2511841" y="1102784"/>
                </a:cubicBezTo>
                <a:cubicBezTo>
                  <a:pt x="2386713" y="1079811"/>
                  <a:pt x="2146434" y="1118046"/>
                  <a:pt x="1937224" y="1102784"/>
                </a:cubicBezTo>
                <a:cubicBezTo>
                  <a:pt x="1728014" y="1087522"/>
                  <a:pt x="1622722" y="1094671"/>
                  <a:pt x="1362608" y="1102784"/>
                </a:cubicBezTo>
                <a:cubicBezTo>
                  <a:pt x="1312340" y="1212036"/>
                  <a:pt x="1274745" y="1409099"/>
                  <a:pt x="1240093" y="1609745"/>
                </a:cubicBezTo>
                <a:cubicBezTo>
                  <a:pt x="1205441" y="1810391"/>
                  <a:pt x="1169395" y="1977866"/>
                  <a:pt x="1117578" y="2116706"/>
                </a:cubicBezTo>
                <a:cubicBezTo>
                  <a:pt x="962233" y="1884233"/>
                  <a:pt x="924988" y="1733271"/>
                  <a:pt x="842761" y="1630023"/>
                </a:cubicBezTo>
                <a:cubicBezTo>
                  <a:pt x="760534" y="1526775"/>
                  <a:pt x="657756" y="1319986"/>
                  <a:pt x="545043" y="1102784"/>
                </a:cubicBezTo>
                <a:cubicBezTo>
                  <a:pt x="451826" y="1119508"/>
                  <a:pt x="310183" y="1094847"/>
                  <a:pt x="183801" y="1102784"/>
                </a:cubicBezTo>
                <a:cubicBezTo>
                  <a:pt x="63513" y="1101721"/>
                  <a:pt x="19074" y="1036914"/>
                  <a:pt x="0" y="918983"/>
                </a:cubicBezTo>
                <a:lnTo>
                  <a:pt x="0" y="918987"/>
                </a:lnTo>
                <a:cubicBezTo>
                  <a:pt x="-7074" y="822267"/>
                  <a:pt x="-6831" y="742257"/>
                  <a:pt x="0" y="643291"/>
                </a:cubicBezTo>
                <a:lnTo>
                  <a:pt x="0" y="643291"/>
                </a:lnTo>
                <a:cubicBezTo>
                  <a:pt x="-6359" y="491173"/>
                  <a:pt x="-20924" y="373392"/>
                  <a:pt x="0" y="183801"/>
                </a:cubicBez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381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5826"/>
                      <a:gd name="adj2" fmla="val 14194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Checkbox to run both searches</a:t>
            </a:r>
            <a:endParaRPr lang="en-US" sz="3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807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B68C76-F126-2CAB-DD50-F0E5CC46E978}"/>
              </a:ext>
            </a:extLst>
          </p:cNvPr>
          <p:cNvSpPr/>
          <p:nvPr/>
        </p:nvSpPr>
        <p:spPr>
          <a:xfrm>
            <a:off x="697400" y="6288059"/>
            <a:ext cx="2726284" cy="556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3150CB-F0D4-6433-38C4-87B115FCE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Exercise #5 – Standard nr – </a:t>
            </a:r>
            <a:r>
              <a:rPr lang="en-US" sz="3200" i="1"/>
              <a:t>Results,</a:t>
            </a:r>
            <a:r>
              <a:rPr lang="en-US" sz="3200"/>
              <a:t> </a:t>
            </a:r>
            <a:r>
              <a:rPr lang="en-US" sz="3200" i="1"/>
              <a:t>Distance Tree</a:t>
            </a:r>
            <a:endParaRPr lang="en-US" sz="3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3BF4D-1F6D-58FD-720F-49BC03188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396" y="880736"/>
            <a:ext cx="8977207" cy="5964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9B6A36-F98D-3E0F-565F-43496E69C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872" y="987221"/>
            <a:ext cx="1606475" cy="1204856"/>
          </a:xfrm>
          <a:prstGeom prst="rect">
            <a:avLst/>
          </a:prstGeom>
        </p:spPr>
      </p:pic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5BDC3874-E444-2659-47FD-F38DF7722D69}"/>
              </a:ext>
            </a:extLst>
          </p:cNvPr>
          <p:cNvCxnSpPr>
            <a:cxnSpLocks/>
          </p:cNvCxnSpPr>
          <p:nvPr/>
        </p:nvCxnSpPr>
        <p:spPr>
          <a:xfrm rot="10800000">
            <a:off x="7596555" y="1269829"/>
            <a:ext cx="689317" cy="319820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621AD18-3616-C839-9BA1-B08FB92C4E0D}"/>
              </a:ext>
            </a:extLst>
          </p:cNvPr>
          <p:cNvSpPr/>
          <p:nvPr/>
        </p:nvSpPr>
        <p:spPr>
          <a:xfrm>
            <a:off x="2574388" y="949398"/>
            <a:ext cx="5022166" cy="8371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79DED3-050E-122C-C35B-0E4D9648ACB9}"/>
              </a:ext>
            </a:extLst>
          </p:cNvPr>
          <p:cNvSpPr txBox="1"/>
          <p:nvPr/>
        </p:nvSpPr>
        <p:spPr>
          <a:xfrm>
            <a:off x="8375280" y="998665"/>
            <a:ext cx="820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bats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28BA92-EEC1-1AC5-F96C-5FD5E5D31A71}"/>
              </a:ext>
            </a:extLst>
          </p:cNvPr>
          <p:cNvSpPr txBox="1"/>
          <p:nvPr/>
        </p:nvSpPr>
        <p:spPr>
          <a:xfrm>
            <a:off x="478831" y="4548184"/>
            <a:ext cx="3192837" cy="523220"/>
          </a:xfrm>
          <a:custGeom>
            <a:avLst/>
            <a:gdLst>
              <a:gd name="connsiteX0" fmla="*/ 0 w 3192837"/>
              <a:gd name="connsiteY0" fmla="*/ 0 h 523220"/>
              <a:gd name="connsiteX1" fmla="*/ 595996 w 3192837"/>
              <a:gd name="connsiteY1" fmla="*/ 0 h 523220"/>
              <a:gd name="connsiteX2" fmla="*/ 1160064 w 3192837"/>
              <a:gd name="connsiteY2" fmla="*/ 0 h 523220"/>
              <a:gd name="connsiteX3" fmla="*/ 1724132 w 3192837"/>
              <a:gd name="connsiteY3" fmla="*/ 0 h 523220"/>
              <a:gd name="connsiteX4" fmla="*/ 2160486 w 3192837"/>
              <a:gd name="connsiteY4" fmla="*/ 0 h 523220"/>
              <a:gd name="connsiteX5" fmla="*/ 2628769 w 3192837"/>
              <a:gd name="connsiteY5" fmla="*/ 0 h 523220"/>
              <a:gd name="connsiteX6" fmla="*/ 3192837 w 3192837"/>
              <a:gd name="connsiteY6" fmla="*/ 0 h 523220"/>
              <a:gd name="connsiteX7" fmla="*/ 3192837 w 3192837"/>
              <a:gd name="connsiteY7" fmla="*/ 523220 h 523220"/>
              <a:gd name="connsiteX8" fmla="*/ 2660698 w 3192837"/>
              <a:gd name="connsiteY8" fmla="*/ 523220 h 523220"/>
              <a:gd name="connsiteX9" fmla="*/ 2224343 w 3192837"/>
              <a:gd name="connsiteY9" fmla="*/ 523220 h 523220"/>
              <a:gd name="connsiteX10" fmla="*/ 1787989 w 3192837"/>
              <a:gd name="connsiteY10" fmla="*/ 523220 h 523220"/>
              <a:gd name="connsiteX11" fmla="*/ 1223921 w 3192837"/>
              <a:gd name="connsiteY11" fmla="*/ 523220 h 523220"/>
              <a:gd name="connsiteX12" fmla="*/ 755638 w 3192837"/>
              <a:gd name="connsiteY12" fmla="*/ 523220 h 523220"/>
              <a:gd name="connsiteX13" fmla="*/ 0 w 3192837"/>
              <a:gd name="connsiteY13" fmla="*/ 523220 h 523220"/>
              <a:gd name="connsiteX14" fmla="*/ 0 w 3192837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92837" h="523220" fill="none" extrusionOk="0">
                <a:moveTo>
                  <a:pt x="0" y="0"/>
                </a:moveTo>
                <a:cubicBezTo>
                  <a:pt x="123654" y="-68574"/>
                  <a:pt x="377958" y="51725"/>
                  <a:pt x="595996" y="0"/>
                </a:cubicBezTo>
                <a:cubicBezTo>
                  <a:pt x="814034" y="-51725"/>
                  <a:pt x="1010687" y="36985"/>
                  <a:pt x="1160064" y="0"/>
                </a:cubicBezTo>
                <a:cubicBezTo>
                  <a:pt x="1309441" y="-36985"/>
                  <a:pt x="1510417" y="42074"/>
                  <a:pt x="1724132" y="0"/>
                </a:cubicBezTo>
                <a:cubicBezTo>
                  <a:pt x="1937847" y="-42074"/>
                  <a:pt x="2065979" y="24200"/>
                  <a:pt x="2160486" y="0"/>
                </a:cubicBezTo>
                <a:cubicBezTo>
                  <a:pt x="2254993" y="-24200"/>
                  <a:pt x="2495594" y="38487"/>
                  <a:pt x="2628769" y="0"/>
                </a:cubicBezTo>
                <a:cubicBezTo>
                  <a:pt x="2761944" y="-38487"/>
                  <a:pt x="2948911" y="56863"/>
                  <a:pt x="3192837" y="0"/>
                </a:cubicBezTo>
                <a:cubicBezTo>
                  <a:pt x="3215900" y="133064"/>
                  <a:pt x="3156545" y="399972"/>
                  <a:pt x="3192837" y="523220"/>
                </a:cubicBezTo>
                <a:cubicBezTo>
                  <a:pt x="3040755" y="578692"/>
                  <a:pt x="2849211" y="500101"/>
                  <a:pt x="2660698" y="523220"/>
                </a:cubicBezTo>
                <a:cubicBezTo>
                  <a:pt x="2472185" y="546339"/>
                  <a:pt x="2334127" y="499227"/>
                  <a:pt x="2224343" y="523220"/>
                </a:cubicBezTo>
                <a:cubicBezTo>
                  <a:pt x="2114560" y="547213"/>
                  <a:pt x="1876628" y="517183"/>
                  <a:pt x="1787989" y="523220"/>
                </a:cubicBezTo>
                <a:cubicBezTo>
                  <a:pt x="1699350" y="529257"/>
                  <a:pt x="1450008" y="465005"/>
                  <a:pt x="1223921" y="523220"/>
                </a:cubicBezTo>
                <a:cubicBezTo>
                  <a:pt x="997834" y="581435"/>
                  <a:pt x="918946" y="513407"/>
                  <a:pt x="755638" y="523220"/>
                </a:cubicBezTo>
                <a:cubicBezTo>
                  <a:pt x="592330" y="533033"/>
                  <a:pt x="156406" y="432592"/>
                  <a:pt x="0" y="523220"/>
                </a:cubicBezTo>
                <a:cubicBezTo>
                  <a:pt x="-27092" y="416903"/>
                  <a:pt x="28004" y="186168"/>
                  <a:pt x="0" y="0"/>
                </a:cubicBezTo>
                <a:close/>
              </a:path>
              <a:path w="3192837" h="523220" stroke="0" extrusionOk="0">
                <a:moveTo>
                  <a:pt x="0" y="0"/>
                </a:moveTo>
                <a:cubicBezTo>
                  <a:pt x="214097" y="-34647"/>
                  <a:pt x="302706" y="8565"/>
                  <a:pt x="500211" y="0"/>
                </a:cubicBezTo>
                <a:cubicBezTo>
                  <a:pt x="697716" y="-8565"/>
                  <a:pt x="762649" y="45474"/>
                  <a:pt x="936566" y="0"/>
                </a:cubicBezTo>
                <a:cubicBezTo>
                  <a:pt x="1110483" y="-45474"/>
                  <a:pt x="1244876" y="326"/>
                  <a:pt x="1532562" y="0"/>
                </a:cubicBezTo>
                <a:cubicBezTo>
                  <a:pt x="1820248" y="-326"/>
                  <a:pt x="1800510" y="5306"/>
                  <a:pt x="2032773" y="0"/>
                </a:cubicBezTo>
                <a:cubicBezTo>
                  <a:pt x="2265036" y="-5306"/>
                  <a:pt x="2322773" y="39090"/>
                  <a:pt x="2532984" y="0"/>
                </a:cubicBezTo>
                <a:cubicBezTo>
                  <a:pt x="2743195" y="-39090"/>
                  <a:pt x="2873846" y="24977"/>
                  <a:pt x="3192837" y="0"/>
                </a:cubicBezTo>
                <a:cubicBezTo>
                  <a:pt x="3221144" y="213097"/>
                  <a:pt x="3183723" y="279283"/>
                  <a:pt x="3192837" y="523220"/>
                </a:cubicBezTo>
                <a:cubicBezTo>
                  <a:pt x="2991419" y="552996"/>
                  <a:pt x="2885958" y="463845"/>
                  <a:pt x="2660698" y="523220"/>
                </a:cubicBezTo>
                <a:cubicBezTo>
                  <a:pt x="2435438" y="582595"/>
                  <a:pt x="2369730" y="503900"/>
                  <a:pt x="2224343" y="523220"/>
                </a:cubicBezTo>
                <a:cubicBezTo>
                  <a:pt x="2078957" y="542540"/>
                  <a:pt x="1935476" y="460077"/>
                  <a:pt x="1692204" y="523220"/>
                </a:cubicBezTo>
                <a:cubicBezTo>
                  <a:pt x="1448932" y="586363"/>
                  <a:pt x="1284970" y="516330"/>
                  <a:pt x="1160064" y="523220"/>
                </a:cubicBezTo>
                <a:cubicBezTo>
                  <a:pt x="1035158" y="530110"/>
                  <a:pt x="873144" y="484591"/>
                  <a:pt x="659853" y="523220"/>
                </a:cubicBezTo>
                <a:cubicBezTo>
                  <a:pt x="446562" y="561849"/>
                  <a:pt x="292761" y="454429"/>
                  <a:pt x="0" y="523220"/>
                </a:cubicBezTo>
                <a:cubicBezTo>
                  <a:pt x="-48283" y="282564"/>
                  <a:pt x="3191" y="249525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800"/>
              <a:t>RID: M8NWX25K016</a:t>
            </a:r>
          </a:p>
        </p:txBody>
      </p:sp>
    </p:spTree>
    <p:extLst>
      <p:ext uri="{BB962C8B-B14F-4D97-AF65-F5344CB8AC3E}">
        <p14:creationId xmlns:p14="http://schemas.microsoft.com/office/powerpoint/2010/main" val="2870267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27AA47-6D97-C7B1-F6E9-C3C8CC780A04}"/>
              </a:ext>
            </a:extLst>
          </p:cNvPr>
          <p:cNvSpPr/>
          <p:nvPr/>
        </p:nvSpPr>
        <p:spPr>
          <a:xfrm>
            <a:off x="849800" y="6289847"/>
            <a:ext cx="2726284" cy="556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4B42DA-4CBC-6F78-28ED-91AAE726549B}"/>
              </a:ext>
            </a:extLst>
          </p:cNvPr>
          <p:cNvSpPr/>
          <p:nvPr/>
        </p:nvSpPr>
        <p:spPr>
          <a:xfrm>
            <a:off x="697400" y="6288059"/>
            <a:ext cx="2726284" cy="556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32CD0C-34A8-B82A-3566-B21EA449F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Exercise #5 – Clustered nr – </a:t>
            </a:r>
            <a:r>
              <a:rPr lang="en-US" sz="3200" i="1"/>
              <a:t>Results,</a:t>
            </a:r>
            <a:r>
              <a:rPr lang="en-US" sz="3200"/>
              <a:t> </a:t>
            </a:r>
            <a:r>
              <a:rPr lang="en-US" sz="3200" i="1"/>
              <a:t>Distance Tree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2F65B5-CF40-00C0-2ACA-B3AA72C3E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035" y="823913"/>
            <a:ext cx="9009927" cy="5967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64365B-6ADD-F0F4-BB2A-28D385A87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697" y="3098997"/>
            <a:ext cx="1609948" cy="1213964"/>
          </a:xfrm>
          <a:prstGeom prst="rect">
            <a:avLst/>
          </a:prstGeom>
        </p:spPr>
      </p:pic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C05FE9C9-6242-F713-7111-0AF92C8FF74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482896" y="1932043"/>
            <a:ext cx="2027441" cy="302892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D03D062-53E2-FE09-3F6C-3498A807D4D5}"/>
              </a:ext>
            </a:extLst>
          </p:cNvPr>
          <p:cNvSpPr txBox="1"/>
          <p:nvPr/>
        </p:nvSpPr>
        <p:spPr>
          <a:xfrm>
            <a:off x="1813112" y="3000388"/>
            <a:ext cx="131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lamprey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A7BFC0-01E8-46C0-EF2A-A7AE9BEBD3A9}"/>
              </a:ext>
            </a:extLst>
          </p:cNvPr>
          <p:cNvSpPr txBox="1"/>
          <p:nvPr/>
        </p:nvSpPr>
        <p:spPr>
          <a:xfrm>
            <a:off x="631231" y="5026841"/>
            <a:ext cx="3293655" cy="523220"/>
          </a:xfrm>
          <a:custGeom>
            <a:avLst/>
            <a:gdLst>
              <a:gd name="connsiteX0" fmla="*/ 0 w 3293655"/>
              <a:gd name="connsiteY0" fmla="*/ 0 h 523220"/>
              <a:gd name="connsiteX1" fmla="*/ 614816 w 3293655"/>
              <a:gd name="connsiteY1" fmla="*/ 0 h 523220"/>
              <a:gd name="connsiteX2" fmla="*/ 1196695 w 3293655"/>
              <a:gd name="connsiteY2" fmla="*/ 0 h 523220"/>
              <a:gd name="connsiteX3" fmla="*/ 1778574 w 3293655"/>
              <a:gd name="connsiteY3" fmla="*/ 0 h 523220"/>
              <a:gd name="connsiteX4" fmla="*/ 2228707 w 3293655"/>
              <a:gd name="connsiteY4" fmla="*/ 0 h 523220"/>
              <a:gd name="connsiteX5" fmla="*/ 2711776 w 3293655"/>
              <a:gd name="connsiteY5" fmla="*/ 0 h 523220"/>
              <a:gd name="connsiteX6" fmla="*/ 3293655 w 3293655"/>
              <a:gd name="connsiteY6" fmla="*/ 0 h 523220"/>
              <a:gd name="connsiteX7" fmla="*/ 3293655 w 3293655"/>
              <a:gd name="connsiteY7" fmla="*/ 523220 h 523220"/>
              <a:gd name="connsiteX8" fmla="*/ 2744713 w 3293655"/>
              <a:gd name="connsiteY8" fmla="*/ 523220 h 523220"/>
              <a:gd name="connsiteX9" fmla="*/ 2294580 w 3293655"/>
              <a:gd name="connsiteY9" fmla="*/ 523220 h 523220"/>
              <a:gd name="connsiteX10" fmla="*/ 1844447 w 3293655"/>
              <a:gd name="connsiteY10" fmla="*/ 523220 h 523220"/>
              <a:gd name="connsiteX11" fmla="*/ 1262568 w 3293655"/>
              <a:gd name="connsiteY11" fmla="*/ 523220 h 523220"/>
              <a:gd name="connsiteX12" fmla="*/ 779498 w 3293655"/>
              <a:gd name="connsiteY12" fmla="*/ 523220 h 523220"/>
              <a:gd name="connsiteX13" fmla="*/ 0 w 3293655"/>
              <a:gd name="connsiteY13" fmla="*/ 523220 h 523220"/>
              <a:gd name="connsiteX14" fmla="*/ 0 w 3293655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93655" h="523220" fill="none" extrusionOk="0">
                <a:moveTo>
                  <a:pt x="0" y="0"/>
                </a:moveTo>
                <a:cubicBezTo>
                  <a:pt x="160293" y="-53204"/>
                  <a:pt x="420252" y="64749"/>
                  <a:pt x="614816" y="0"/>
                </a:cubicBezTo>
                <a:cubicBezTo>
                  <a:pt x="809380" y="-64749"/>
                  <a:pt x="919674" y="48662"/>
                  <a:pt x="1196695" y="0"/>
                </a:cubicBezTo>
                <a:cubicBezTo>
                  <a:pt x="1473716" y="-48662"/>
                  <a:pt x="1650135" y="57340"/>
                  <a:pt x="1778574" y="0"/>
                </a:cubicBezTo>
                <a:cubicBezTo>
                  <a:pt x="1907013" y="-57340"/>
                  <a:pt x="2119758" y="47128"/>
                  <a:pt x="2228707" y="0"/>
                </a:cubicBezTo>
                <a:cubicBezTo>
                  <a:pt x="2337656" y="-47128"/>
                  <a:pt x="2533812" y="10261"/>
                  <a:pt x="2711776" y="0"/>
                </a:cubicBezTo>
                <a:cubicBezTo>
                  <a:pt x="2889740" y="-10261"/>
                  <a:pt x="3076767" y="6386"/>
                  <a:pt x="3293655" y="0"/>
                </a:cubicBezTo>
                <a:cubicBezTo>
                  <a:pt x="3316718" y="133064"/>
                  <a:pt x="3257363" y="399972"/>
                  <a:pt x="3293655" y="523220"/>
                </a:cubicBezTo>
                <a:cubicBezTo>
                  <a:pt x="3136083" y="584731"/>
                  <a:pt x="2947672" y="462536"/>
                  <a:pt x="2744713" y="523220"/>
                </a:cubicBezTo>
                <a:cubicBezTo>
                  <a:pt x="2541754" y="583904"/>
                  <a:pt x="2424816" y="483435"/>
                  <a:pt x="2294580" y="523220"/>
                </a:cubicBezTo>
                <a:cubicBezTo>
                  <a:pt x="2164344" y="563005"/>
                  <a:pt x="1952374" y="508069"/>
                  <a:pt x="1844447" y="523220"/>
                </a:cubicBezTo>
                <a:cubicBezTo>
                  <a:pt x="1736520" y="538371"/>
                  <a:pt x="1465044" y="511455"/>
                  <a:pt x="1262568" y="523220"/>
                </a:cubicBezTo>
                <a:cubicBezTo>
                  <a:pt x="1060092" y="534985"/>
                  <a:pt x="977809" y="469326"/>
                  <a:pt x="779498" y="523220"/>
                </a:cubicBezTo>
                <a:cubicBezTo>
                  <a:pt x="581187" y="577114"/>
                  <a:pt x="272795" y="470220"/>
                  <a:pt x="0" y="523220"/>
                </a:cubicBezTo>
                <a:cubicBezTo>
                  <a:pt x="-27092" y="416903"/>
                  <a:pt x="28004" y="186168"/>
                  <a:pt x="0" y="0"/>
                </a:cubicBezTo>
                <a:close/>
              </a:path>
              <a:path w="3293655" h="523220" stroke="0" extrusionOk="0">
                <a:moveTo>
                  <a:pt x="0" y="0"/>
                </a:moveTo>
                <a:cubicBezTo>
                  <a:pt x="141278" y="-45289"/>
                  <a:pt x="295544" y="10017"/>
                  <a:pt x="516006" y="0"/>
                </a:cubicBezTo>
                <a:cubicBezTo>
                  <a:pt x="736468" y="-10017"/>
                  <a:pt x="865204" y="6401"/>
                  <a:pt x="966139" y="0"/>
                </a:cubicBezTo>
                <a:cubicBezTo>
                  <a:pt x="1067074" y="-6401"/>
                  <a:pt x="1275742" y="1176"/>
                  <a:pt x="1580954" y="0"/>
                </a:cubicBezTo>
                <a:cubicBezTo>
                  <a:pt x="1886166" y="-1176"/>
                  <a:pt x="1880791" y="39449"/>
                  <a:pt x="2096960" y="0"/>
                </a:cubicBezTo>
                <a:cubicBezTo>
                  <a:pt x="2313129" y="-39449"/>
                  <a:pt x="2498411" y="10177"/>
                  <a:pt x="2612966" y="0"/>
                </a:cubicBezTo>
                <a:cubicBezTo>
                  <a:pt x="2727521" y="-10177"/>
                  <a:pt x="2973958" y="47940"/>
                  <a:pt x="3293655" y="0"/>
                </a:cubicBezTo>
                <a:cubicBezTo>
                  <a:pt x="3321962" y="213097"/>
                  <a:pt x="3284541" y="279283"/>
                  <a:pt x="3293655" y="523220"/>
                </a:cubicBezTo>
                <a:cubicBezTo>
                  <a:pt x="3074359" y="528157"/>
                  <a:pt x="2954287" y="466344"/>
                  <a:pt x="2744713" y="523220"/>
                </a:cubicBezTo>
                <a:cubicBezTo>
                  <a:pt x="2535139" y="580096"/>
                  <a:pt x="2444777" y="497586"/>
                  <a:pt x="2294580" y="523220"/>
                </a:cubicBezTo>
                <a:cubicBezTo>
                  <a:pt x="2144383" y="548854"/>
                  <a:pt x="1857043" y="493602"/>
                  <a:pt x="1745637" y="523220"/>
                </a:cubicBezTo>
                <a:cubicBezTo>
                  <a:pt x="1634231" y="552838"/>
                  <a:pt x="1337491" y="470210"/>
                  <a:pt x="1196695" y="523220"/>
                </a:cubicBezTo>
                <a:cubicBezTo>
                  <a:pt x="1055899" y="576230"/>
                  <a:pt x="858366" y="468473"/>
                  <a:pt x="680689" y="523220"/>
                </a:cubicBezTo>
                <a:cubicBezTo>
                  <a:pt x="503012" y="577967"/>
                  <a:pt x="282874" y="454311"/>
                  <a:pt x="0" y="523220"/>
                </a:cubicBezTo>
                <a:cubicBezTo>
                  <a:pt x="-48283" y="282564"/>
                  <a:pt x="3191" y="249525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800"/>
              <a:t>RID: M8NWXVSD016</a:t>
            </a:r>
          </a:p>
        </p:txBody>
      </p:sp>
    </p:spTree>
    <p:extLst>
      <p:ext uri="{BB962C8B-B14F-4D97-AF65-F5344CB8AC3E}">
        <p14:creationId xmlns:p14="http://schemas.microsoft.com/office/powerpoint/2010/main" val="12389858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42742"/>
            <a:ext cx="10515600" cy="555122"/>
          </a:xfrm>
        </p:spPr>
        <p:txBody>
          <a:bodyPr>
            <a:normAutofit/>
          </a:bodyPr>
          <a:lstStyle/>
          <a:p>
            <a:r>
              <a:rPr lang="en-US" sz="3200"/>
              <a:t>What Did We Learn About Clustered nr Searches?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C1AD8C-61B6-9449-BA4B-D2EA108E43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55243" y="1952939"/>
            <a:ext cx="9881514" cy="2562790"/>
          </a:xfrm>
          <a:blipFill>
            <a:blip r:embed="rId2" cstate="email">
              <a:alphaModFix amt="28975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274320" rIns="274320">
            <a:noAutofit/>
          </a:bodyPr>
          <a:lstStyle/>
          <a:p>
            <a:pPr>
              <a:lnSpc>
                <a:spcPct val="150000"/>
              </a:lnSpc>
              <a:buSzPct val="70000"/>
              <a:buFont typeface="System Font Regular"/>
              <a:buChar char="❍"/>
            </a:pPr>
            <a:r>
              <a:rPr lang="en-US"/>
              <a:t>  </a:t>
            </a:r>
            <a:r>
              <a:rPr lang="en-US" sz="2800"/>
              <a:t>Faster searches</a:t>
            </a:r>
          </a:p>
          <a:p>
            <a:pPr>
              <a:lnSpc>
                <a:spcPct val="150000"/>
              </a:lnSpc>
              <a:buSzPct val="90000"/>
              <a:buFont typeface="System Font Regular"/>
              <a:buChar char="❍"/>
            </a:pPr>
            <a:r>
              <a:rPr lang="en-US" sz="2600"/>
              <a:t>  Greater taxonomic range</a:t>
            </a:r>
            <a:endParaRPr lang="en-US" sz="2800"/>
          </a:p>
          <a:p>
            <a:pPr>
              <a:lnSpc>
                <a:spcPct val="150000"/>
              </a:lnSpc>
              <a:buSzPct val="90000"/>
              <a:buFont typeface="System Font Regular"/>
              <a:buChar char="❍"/>
            </a:pPr>
            <a:r>
              <a:rPr lang="en-US" sz="2800"/>
              <a:t>  The same result display options</a:t>
            </a:r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15703136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79471"/>
            <a:ext cx="10515600" cy="641350"/>
          </a:xfrm>
        </p:spPr>
        <p:txBody>
          <a:bodyPr>
            <a:normAutofit/>
          </a:bodyPr>
          <a:lstStyle/>
          <a:p>
            <a:r>
              <a:rPr lang="en-US">
                <a:latin typeface="+mn-lt"/>
              </a:rPr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693457" y="1954251"/>
            <a:ext cx="6805084" cy="2949497"/>
          </a:xfrm>
          <a:blipFill>
            <a:blip r:embed="rId2" cstate="email">
              <a:alphaModFix amt="28975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274320" tIns="182880" rIns="274320" bIns="182880">
            <a:noAutofit/>
          </a:bodyPr>
          <a:lstStyle/>
          <a:p>
            <a:pPr marL="0" indent="0">
              <a:lnSpc>
                <a:spcPct val="100000"/>
              </a:lnSpc>
              <a:buSzPct val="80000"/>
              <a:buNone/>
            </a:pPr>
            <a:r>
              <a:rPr lang="en-US" sz="2800" b="1"/>
              <a:t>BLAST-help group</a:t>
            </a:r>
            <a:r>
              <a:rPr lang="en-US" sz="2800"/>
              <a:t>		</a:t>
            </a:r>
            <a:r>
              <a:rPr lang="en-US" sz="2800" b="1"/>
              <a:t>BLAST developers</a:t>
            </a:r>
          </a:p>
          <a:p>
            <a:pPr marL="0" indent="0">
              <a:lnSpc>
                <a:spcPct val="100000"/>
              </a:lnSpc>
              <a:buSzPct val="80000"/>
              <a:buNone/>
            </a:pPr>
            <a:r>
              <a:rPr lang="en-US" sz="2400"/>
              <a:t>Scott McGinnis		Tom Madden, </a:t>
            </a:r>
            <a:r>
              <a:rPr lang="en-US" sz="2400" i="1"/>
              <a:t>et al.</a:t>
            </a:r>
          </a:p>
          <a:p>
            <a:pPr marL="0" indent="0">
              <a:lnSpc>
                <a:spcPct val="100000"/>
              </a:lnSpc>
              <a:buSzPct val="80000"/>
              <a:buNone/>
            </a:pPr>
            <a:r>
              <a:rPr lang="en-US" sz="2400"/>
              <a:t>Peter Cooper			</a:t>
            </a:r>
          </a:p>
          <a:p>
            <a:pPr marL="0" indent="0">
              <a:lnSpc>
                <a:spcPct val="100000"/>
              </a:lnSpc>
              <a:buSzPct val="80000"/>
              <a:buNone/>
            </a:pPr>
            <a:r>
              <a:rPr lang="en-US" sz="2400"/>
              <a:t>Tao Tao			</a:t>
            </a:r>
            <a:r>
              <a:rPr lang="en-US" sz="2400" b="1"/>
              <a:t>BLAST Program Mgr.</a:t>
            </a:r>
          </a:p>
          <a:p>
            <a:pPr marL="0" indent="0">
              <a:lnSpc>
                <a:spcPct val="100000"/>
              </a:lnSpc>
              <a:buSzPct val="80000"/>
              <a:buNone/>
            </a:pPr>
            <a:r>
              <a:rPr lang="en-US" sz="2400"/>
              <a:t>Wayne Matten		Preye Akuiyibo</a:t>
            </a:r>
          </a:p>
        </p:txBody>
      </p:sp>
      <p:sp>
        <p:nvSpPr>
          <p:cNvPr id="7" name="TextBox 6">
            <a:hlinkClick r:id="rId3" tooltip="Link to document"/>
            <a:extLst>
              <a:ext uri="{FF2B5EF4-FFF2-40B4-BE49-F238E27FC236}">
                <a16:creationId xmlns:a16="http://schemas.microsoft.com/office/drawing/2014/main" id="{24265D82-53E8-804C-BCDD-2ED912531A14}"/>
              </a:ext>
            </a:extLst>
          </p:cNvPr>
          <p:cNvSpPr txBox="1"/>
          <p:nvPr/>
        </p:nvSpPr>
        <p:spPr>
          <a:xfrm>
            <a:off x="4151084" y="5255763"/>
            <a:ext cx="3889830" cy="461665"/>
          </a:xfrm>
          <a:custGeom>
            <a:avLst/>
            <a:gdLst>
              <a:gd name="connsiteX0" fmla="*/ 0 w 3889830"/>
              <a:gd name="connsiteY0" fmla="*/ 0 h 461665"/>
              <a:gd name="connsiteX1" fmla="*/ 726102 w 3889830"/>
              <a:gd name="connsiteY1" fmla="*/ 0 h 461665"/>
              <a:gd name="connsiteX2" fmla="*/ 1413305 w 3889830"/>
              <a:gd name="connsiteY2" fmla="*/ 0 h 461665"/>
              <a:gd name="connsiteX3" fmla="*/ 2100508 w 3889830"/>
              <a:gd name="connsiteY3" fmla="*/ 0 h 461665"/>
              <a:gd name="connsiteX4" fmla="*/ 2632118 w 3889830"/>
              <a:gd name="connsiteY4" fmla="*/ 0 h 461665"/>
              <a:gd name="connsiteX5" fmla="*/ 3202627 w 3889830"/>
              <a:gd name="connsiteY5" fmla="*/ 0 h 461665"/>
              <a:gd name="connsiteX6" fmla="*/ 3889830 w 3889830"/>
              <a:gd name="connsiteY6" fmla="*/ 0 h 461665"/>
              <a:gd name="connsiteX7" fmla="*/ 3889830 w 3889830"/>
              <a:gd name="connsiteY7" fmla="*/ 461665 h 461665"/>
              <a:gd name="connsiteX8" fmla="*/ 3241525 w 3889830"/>
              <a:gd name="connsiteY8" fmla="*/ 461665 h 461665"/>
              <a:gd name="connsiteX9" fmla="*/ 2709915 w 3889830"/>
              <a:gd name="connsiteY9" fmla="*/ 461665 h 461665"/>
              <a:gd name="connsiteX10" fmla="*/ 2178305 w 3889830"/>
              <a:gd name="connsiteY10" fmla="*/ 461665 h 461665"/>
              <a:gd name="connsiteX11" fmla="*/ 1491102 w 3889830"/>
              <a:gd name="connsiteY11" fmla="*/ 461665 h 461665"/>
              <a:gd name="connsiteX12" fmla="*/ 920593 w 3889830"/>
              <a:gd name="connsiteY12" fmla="*/ 461665 h 461665"/>
              <a:gd name="connsiteX13" fmla="*/ 0 w 3889830"/>
              <a:gd name="connsiteY13" fmla="*/ 461665 h 461665"/>
              <a:gd name="connsiteX14" fmla="*/ 0 w 3889830"/>
              <a:gd name="connsiteY1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89830" h="461665" fill="none" extrusionOk="0">
                <a:moveTo>
                  <a:pt x="0" y="0"/>
                </a:moveTo>
                <a:cubicBezTo>
                  <a:pt x="241301" y="28400"/>
                  <a:pt x="371014" y="-8604"/>
                  <a:pt x="726102" y="0"/>
                </a:cubicBezTo>
                <a:cubicBezTo>
                  <a:pt x="1081190" y="8604"/>
                  <a:pt x="1196655" y="15986"/>
                  <a:pt x="1413305" y="0"/>
                </a:cubicBezTo>
                <a:cubicBezTo>
                  <a:pt x="1629955" y="-15986"/>
                  <a:pt x="1845216" y="10289"/>
                  <a:pt x="2100508" y="0"/>
                </a:cubicBezTo>
                <a:cubicBezTo>
                  <a:pt x="2355800" y="-10289"/>
                  <a:pt x="2411708" y="641"/>
                  <a:pt x="2632118" y="0"/>
                </a:cubicBezTo>
                <a:cubicBezTo>
                  <a:pt x="2852528" y="-641"/>
                  <a:pt x="3046193" y="-18392"/>
                  <a:pt x="3202627" y="0"/>
                </a:cubicBezTo>
                <a:cubicBezTo>
                  <a:pt x="3359061" y="18392"/>
                  <a:pt x="3580679" y="22916"/>
                  <a:pt x="3889830" y="0"/>
                </a:cubicBezTo>
                <a:cubicBezTo>
                  <a:pt x="3889971" y="138604"/>
                  <a:pt x="3882775" y="291342"/>
                  <a:pt x="3889830" y="461665"/>
                </a:cubicBezTo>
                <a:cubicBezTo>
                  <a:pt x="3714120" y="472139"/>
                  <a:pt x="3499292" y="441400"/>
                  <a:pt x="3241525" y="461665"/>
                </a:cubicBezTo>
                <a:cubicBezTo>
                  <a:pt x="2983759" y="481930"/>
                  <a:pt x="2950864" y="473926"/>
                  <a:pt x="2709915" y="461665"/>
                </a:cubicBezTo>
                <a:cubicBezTo>
                  <a:pt x="2468966" y="449405"/>
                  <a:pt x="2322235" y="467118"/>
                  <a:pt x="2178305" y="461665"/>
                </a:cubicBezTo>
                <a:cubicBezTo>
                  <a:pt x="2034375" y="456213"/>
                  <a:pt x="1766343" y="447186"/>
                  <a:pt x="1491102" y="461665"/>
                </a:cubicBezTo>
                <a:cubicBezTo>
                  <a:pt x="1215861" y="476144"/>
                  <a:pt x="1055477" y="459024"/>
                  <a:pt x="920593" y="461665"/>
                </a:cubicBezTo>
                <a:cubicBezTo>
                  <a:pt x="785709" y="464306"/>
                  <a:pt x="339289" y="498228"/>
                  <a:pt x="0" y="461665"/>
                </a:cubicBezTo>
                <a:cubicBezTo>
                  <a:pt x="17938" y="333439"/>
                  <a:pt x="14678" y="122091"/>
                  <a:pt x="0" y="0"/>
                </a:cubicBezTo>
                <a:close/>
              </a:path>
              <a:path w="3889830" h="461665" stroke="0" extrusionOk="0">
                <a:moveTo>
                  <a:pt x="0" y="0"/>
                </a:moveTo>
                <a:cubicBezTo>
                  <a:pt x="285692" y="-9250"/>
                  <a:pt x="483457" y="17064"/>
                  <a:pt x="609407" y="0"/>
                </a:cubicBezTo>
                <a:cubicBezTo>
                  <a:pt x="735357" y="-17064"/>
                  <a:pt x="894875" y="-7597"/>
                  <a:pt x="1141017" y="0"/>
                </a:cubicBezTo>
                <a:cubicBezTo>
                  <a:pt x="1387159" y="7597"/>
                  <a:pt x="1518922" y="-33720"/>
                  <a:pt x="1867118" y="0"/>
                </a:cubicBezTo>
                <a:cubicBezTo>
                  <a:pt x="2215314" y="33720"/>
                  <a:pt x="2327841" y="-5280"/>
                  <a:pt x="2476525" y="0"/>
                </a:cubicBezTo>
                <a:cubicBezTo>
                  <a:pt x="2625209" y="5280"/>
                  <a:pt x="2908912" y="-2639"/>
                  <a:pt x="3085932" y="0"/>
                </a:cubicBezTo>
                <a:cubicBezTo>
                  <a:pt x="3262952" y="2639"/>
                  <a:pt x="3540718" y="40039"/>
                  <a:pt x="3889830" y="0"/>
                </a:cubicBezTo>
                <a:cubicBezTo>
                  <a:pt x="3869959" y="179957"/>
                  <a:pt x="3883445" y="253348"/>
                  <a:pt x="3889830" y="461665"/>
                </a:cubicBezTo>
                <a:cubicBezTo>
                  <a:pt x="3689674" y="489041"/>
                  <a:pt x="3534217" y="464801"/>
                  <a:pt x="3241525" y="461665"/>
                </a:cubicBezTo>
                <a:cubicBezTo>
                  <a:pt x="2948833" y="458529"/>
                  <a:pt x="2895707" y="446726"/>
                  <a:pt x="2709915" y="461665"/>
                </a:cubicBezTo>
                <a:cubicBezTo>
                  <a:pt x="2524123" y="476605"/>
                  <a:pt x="2217804" y="434754"/>
                  <a:pt x="2061610" y="461665"/>
                </a:cubicBezTo>
                <a:cubicBezTo>
                  <a:pt x="1905417" y="488576"/>
                  <a:pt x="1695769" y="450591"/>
                  <a:pt x="1413305" y="461665"/>
                </a:cubicBezTo>
                <a:cubicBezTo>
                  <a:pt x="1130842" y="472739"/>
                  <a:pt x="977905" y="481324"/>
                  <a:pt x="803898" y="461665"/>
                </a:cubicBezTo>
                <a:cubicBezTo>
                  <a:pt x="629891" y="442006"/>
                  <a:pt x="298620" y="441905"/>
                  <a:pt x="0" y="461665"/>
                </a:cubicBezTo>
                <a:cubicBezTo>
                  <a:pt x="2131" y="313245"/>
                  <a:pt x="8477" y="111239"/>
                  <a:pt x="0" y="0"/>
                </a:cubicBezTo>
                <a:close/>
              </a:path>
            </a:pathLst>
          </a:custGeom>
          <a:solidFill>
            <a:srgbClr val="FFFFC6"/>
          </a:solidFill>
          <a:ln w="12700">
            <a:solidFill>
              <a:srgbClr val="00518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400"/>
              <a:t>blast-help@ncbi.nlm.nih.gov</a:t>
            </a:r>
          </a:p>
        </p:txBody>
      </p:sp>
    </p:spTree>
    <p:extLst>
      <p:ext uri="{BB962C8B-B14F-4D97-AF65-F5344CB8AC3E}">
        <p14:creationId xmlns:p14="http://schemas.microsoft.com/office/powerpoint/2010/main" val="31170226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7" y="182563"/>
            <a:ext cx="10515600" cy="641350"/>
          </a:xfrm>
        </p:spPr>
        <p:txBody>
          <a:bodyPr>
            <a:normAutofit/>
          </a:bodyPr>
          <a:lstStyle/>
          <a:p>
            <a:r>
              <a:rPr lang="en-US"/>
              <a:t>BLAST Help &amp; References</a:t>
            </a:r>
          </a:p>
        </p:txBody>
      </p:sp>
      <p:sp>
        <p:nvSpPr>
          <p:cNvPr id="4" name="TextBox 3">
            <a:hlinkClick r:id="rId3" tooltip="Link to document"/>
            <a:extLst>
              <a:ext uri="{FF2B5EF4-FFF2-40B4-BE49-F238E27FC236}">
                <a16:creationId xmlns:a16="http://schemas.microsoft.com/office/drawing/2014/main" id="{D6E8224D-5B56-8C45-ABF4-3ADFEEA90BE9}"/>
              </a:ext>
            </a:extLst>
          </p:cNvPr>
          <p:cNvSpPr txBox="1"/>
          <p:nvPr/>
        </p:nvSpPr>
        <p:spPr>
          <a:xfrm>
            <a:off x="543515" y="6024015"/>
            <a:ext cx="11104967" cy="641350"/>
          </a:xfrm>
          <a:custGeom>
            <a:avLst/>
            <a:gdLst>
              <a:gd name="connsiteX0" fmla="*/ 0 w 11104967"/>
              <a:gd name="connsiteY0" fmla="*/ 0 h 641350"/>
              <a:gd name="connsiteX1" fmla="*/ 471961 w 11104967"/>
              <a:gd name="connsiteY1" fmla="*/ 0 h 641350"/>
              <a:gd name="connsiteX2" fmla="*/ 1166022 w 11104967"/>
              <a:gd name="connsiteY2" fmla="*/ 0 h 641350"/>
              <a:gd name="connsiteX3" fmla="*/ 1971132 w 11104967"/>
              <a:gd name="connsiteY3" fmla="*/ 0 h 641350"/>
              <a:gd name="connsiteX4" fmla="*/ 2332043 w 11104967"/>
              <a:gd name="connsiteY4" fmla="*/ 0 h 641350"/>
              <a:gd name="connsiteX5" fmla="*/ 2692954 w 11104967"/>
              <a:gd name="connsiteY5" fmla="*/ 0 h 641350"/>
              <a:gd name="connsiteX6" fmla="*/ 3609114 w 11104967"/>
              <a:gd name="connsiteY6" fmla="*/ 0 h 641350"/>
              <a:gd name="connsiteX7" fmla="*/ 4303175 w 11104967"/>
              <a:gd name="connsiteY7" fmla="*/ 0 h 641350"/>
              <a:gd name="connsiteX8" fmla="*/ 4664086 w 11104967"/>
              <a:gd name="connsiteY8" fmla="*/ 0 h 641350"/>
              <a:gd name="connsiteX9" fmla="*/ 5358147 w 11104967"/>
              <a:gd name="connsiteY9" fmla="*/ 0 h 641350"/>
              <a:gd name="connsiteX10" fmla="*/ 6274306 w 11104967"/>
              <a:gd name="connsiteY10" fmla="*/ 0 h 641350"/>
              <a:gd name="connsiteX11" fmla="*/ 6857317 w 11104967"/>
              <a:gd name="connsiteY11" fmla="*/ 0 h 641350"/>
              <a:gd name="connsiteX12" fmla="*/ 7440328 w 11104967"/>
              <a:gd name="connsiteY12" fmla="*/ 0 h 641350"/>
              <a:gd name="connsiteX13" fmla="*/ 8134388 w 11104967"/>
              <a:gd name="connsiteY13" fmla="*/ 0 h 641350"/>
              <a:gd name="connsiteX14" fmla="*/ 8939498 w 11104967"/>
              <a:gd name="connsiteY14" fmla="*/ 0 h 641350"/>
              <a:gd name="connsiteX15" fmla="*/ 9744609 w 11104967"/>
              <a:gd name="connsiteY15" fmla="*/ 0 h 641350"/>
              <a:gd name="connsiteX16" fmla="*/ 11104967 w 11104967"/>
              <a:gd name="connsiteY16" fmla="*/ 0 h 641350"/>
              <a:gd name="connsiteX17" fmla="*/ 11104967 w 11104967"/>
              <a:gd name="connsiteY17" fmla="*/ 641350 h 641350"/>
              <a:gd name="connsiteX18" fmla="*/ 10633006 w 11104967"/>
              <a:gd name="connsiteY18" fmla="*/ 641350 h 641350"/>
              <a:gd name="connsiteX19" fmla="*/ 9716846 w 11104967"/>
              <a:gd name="connsiteY19" fmla="*/ 641350 h 641350"/>
              <a:gd name="connsiteX20" fmla="*/ 9022786 w 11104967"/>
              <a:gd name="connsiteY20" fmla="*/ 641350 h 641350"/>
              <a:gd name="connsiteX21" fmla="*/ 8661874 w 11104967"/>
              <a:gd name="connsiteY21" fmla="*/ 641350 h 641350"/>
              <a:gd name="connsiteX22" fmla="*/ 7967814 w 11104967"/>
              <a:gd name="connsiteY22" fmla="*/ 641350 h 641350"/>
              <a:gd name="connsiteX23" fmla="*/ 7384803 w 11104967"/>
              <a:gd name="connsiteY23" fmla="*/ 641350 h 641350"/>
              <a:gd name="connsiteX24" fmla="*/ 6801792 w 11104967"/>
              <a:gd name="connsiteY24" fmla="*/ 641350 h 641350"/>
              <a:gd name="connsiteX25" fmla="*/ 6218782 w 11104967"/>
              <a:gd name="connsiteY25" fmla="*/ 641350 h 641350"/>
              <a:gd name="connsiteX26" fmla="*/ 5635771 w 11104967"/>
              <a:gd name="connsiteY26" fmla="*/ 641350 h 641350"/>
              <a:gd name="connsiteX27" fmla="*/ 4830661 w 11104967"/>
              <a:gd name="connsiteY27" fmla="*/ 641350 h 641350"/>
              <a:gd name="connsiteX28" fmla="*/ 4136600 w 11104967"/>
              <a:gd name="connsiteY28" fmla="*/ 641350 h 641350"/>
              <a:gd name="connsiteX29" fmla="*/ 3775689 w 11104967"/>
              <a:gd name="connsiteY29" fmla="*/ 641350 h 641350"/>
              <a:gd name="connsiteX30" fmla="*/ 3192678 w 11104967"/>
              <a:gd name="connsiteY30" fmla="*/ 641350 h 641350"/>
              <a:gd name="connsiteX31" fmla="*/ 2387568 w 11104967"/>
              <a:gd name="connsiteY31" fmla="*/ 641350 h 641350"/>
              <a:gd name="connsiteX32" fmla="*/ 1915607 w 11104967"/>
              <a:gd name="connsiteY32" fmla="*/ 641350 h 641350"/>
              <a:gd name="connsiteX33" fmla="*/ 999447 w 11104967"/>
              <a:gd name="connsiteY33" fmla="*/ 641350 h 641350"/>
              <a:gd name="connsiteX34" fmla="*/ 0 w 11104967"/>
              <a:gd name="connsiteY34" fmla="*/ 641350 h 641350"/>
              <a:gd name="connsiteX35" fmla="*/ 0 w 11104967"/>
              <a:gd name="connsiteY35" fmla="*/ 0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104967" h="641350" fill="none" extrusionOk="0">
                <a:moveTo>
                  <a:pt x="0" y="0"/>
                </a:moveTo>
                <a:cubicBezTo>
                  <a:pt x="107385" y="-9591"/>
                  <a:pt x="266125" y="14453"/>
                  <a:pt x="471961" y="0"/>
                </a:cubicBezTo>
                <a:cubicBezTo>
                  <a:pt x="677797" y="-14453"/>
                  <a:pt x="825670" y="15130"/>
                  <a:pt x="1166022" y="0"/>
                </a:cubicBezTo>
                <a:cubicBezTo>
                  <a:pt x="1506374" y="-15130"/>
                  <a:pt x="1683225" y="-39080"/>
                  <a:pt x="1971132" y="0"/>
                </a:cubicBezTo>
                <a:cubicBezTo>
                  <a:pt x="2259039" y="39080"/>
                  <a:pt x="2158000" y="-8668"/>
                  <a:pt x="2332043" y="0"/>
                </a:cubicBezTo>
                <a:cubicBezTo>
                  <a:pt x="2506086" y="8668"/>
                  <a:pt x="2517594" y="13124"/>
                  <a:pt x="2692954" y="0"/>
                </a:cubicBezTo>
                <a:cubicBezTo>
                  <a:pt x="2868314" y="-13124"/>
                  <a:pt x="3419396" y="-35909"/>
                  <a:pt x="3609114" y="0"/>
                </a:cubicBezTo>
                <a:cubicBezTo>
                  <a:pt x="3798832" y="35909"/>
                  <a:pt x="4115112" y="28737"/>
                  <a:pt x="4303175" y="0"/>
                </a:cubicBezTo>
                <a:cubicBezTo>
                  <a:pt x="4491238" y="-28737"/>
                  <a:pt x="4492329" y="2072"/>
                  <a:pt x="4664086" y="0"/>
                </a:cubicBezTo>
                <a:cubicBezTo>
                  <a:pt x="4835843" y="-2072"/>
                  <a:pt x="5120450" y="23043"/>
                  <a:pt x="5358147" y="0"/>
                </a:cubicBezTo>
                <a:cubicBezTo>
                  <a:pt x="5595844" y="-23043"/>
                  <a:pt x="5930569" y="6608"/>
                  <a:pt x="6274306" y="0"/>
                </a:cubicBezTo>
                <a:cubicBezTo>
                  <a:pt x="6618043" y="-6608"/>
                  <a:pt x="6707676" y="-25837"/>
                  <a:pt x="6857317" y="0"/>
                </a:cubicBezTo>
                <a:cubicBezTo>
                  <a:pt x="7006958" y="25837"/>
                  <a:pt x="7251134" y="-20945"/>
                  <a:pt x="7440328" y="0"/>
                </a:cubicBezTo>
                <a:cubicBezTo>
                  <a:pt x="7629522" y="20945"/>
                  <a:pt x="7894292" y="4711"/>
                  <a:pt x="8134388" y="0"/>
                </a:cubicBezTo>
                <a:cubicBezTo>
                  <a:pt x="8374484" y="-4711"/>
                  <a:pt x="8692904" y="13327"/>
                  <a:pt x="8939498" y="0"/>
                </a:cubicBezTo>
                <a:cubicBezTo>
                  <a:pt x="9186092" y="-13327"/>
                  <a:pt x="9396539" y="-24555"/>
                  <a:pt x="9744609" y="0"/>
                </a:cubicBezTo>
                <a:cubicBezTo>
                  <a:pt x="10092679" y="24555"/>
                  <a:pt x="10553385" y="-55447"/>
                  <a:pt x="11104967" y="0"/>
                </a:cubicBezTo>
                <a:cubicBezTo>
                  <a:pt x="11133617" y="250162"/>
                  <a:pt x="11118196" y="358606"/>
                  <a:pt x="11104967" y="641350"/>
                </a:cubicBezTo>
                <a:cubicBezTo>
                  <a:pt x="10963756" y="623098"/>
                  <a:pt x="10782491" y="627076"/>
                  <a:pt x="10633006" y="641350"/>
                </a:cubicBezTo>
                <a:cubicBezTo>
                  <a:pt x="10483521" y="655624"/>
                  <a:pt x="10137936" y="650357"/>
                  <a:pt x="9716846" y="641350"/>
                </a:cubicBezTo>
                <a:cubicBezTo>
                  <a:pt x="9295756" y="632343"/>
                  <a:pt x="9164225" y="651770"/>
                  <a:pt x="9022786" y="641350"/>
                </a:cubicBezTo>
                <a:cubicBezTo>
                  <a:pt x="8881347" y="630930"/>
                  <a:pt x="8773995" y="645185"/>
                  <a:pt x="8661874" y="641350"/>
                </a:cubicBezTo>
                <a:cubicBezTo>
                  <a:pt x="8549753" y="637515"/>
                  <a:pt x="8116359" y="657911"/>
                  <a:pt x="7967814" y="641350"/>
                </a:cubicBezTo>
                <a:cubicBezTo>
                  <a:pt x="7819269" y="624789"/>
                  <a:pt x="7621145" y="621622"/>
                  <a:pt x="7384803" y="641350"/>
                </a:cubicBezTo>
                <a:cubicBezTo>
                  <a:pt x="7148461" y="661078"/>
                  <a:pt x="6982259" y="629481"/>
                  <a:pt x="6801792" y="641350"/>
                </a:cubicBezTo>
                <a:cubicBezTo>
                  <a:pt x="6621325" y="653219"/>
                  <a:pt x="6481231" y="648101"/>
                  <a:pt x="6218782" y="641350"/>
                </a:cubicBezTo>
                <a:cubicBezTo>
                  <a:pt x="5956333" y="634600"/>
                  <a:pt x="5776059" y="653800"/>
                  <a:pt x="5635771" y="641350"/>
                </a:cubicBezTo>
                <a:cubicBezTo>
                  <a:pt x="5495483" y="628900"/>
                  <a:pt x="5064301" y="668252"/>
                  <a:pt x="4830661" y="641350"/>
                </a:cubicBezTo>
                <a:cubicBezTo>
                  <a:pt x="4597021" y="614449"/>
                  <a:pt x="4366629" y="638988"/>
                  <a:pt x="4136600" y="641350"/>
                </a:cubicBezTo>
                <a:cubicBezTo>
                  <a:pt x="3906571" y="643712"/>
                  <a:pt x="3886533" y="646460"/>
                  <a:pt x="3775689" y="641350"/>
                </a:cubicBezTo>
                <a:cubicBezTo>
                  <a:pt x="3664845" y="636240"/>
                  <a:pt x="3318207" y="667159"/>
                  <a:pt x="3192678" y="641350"/>
                </a:cubicBezTo>
                <a:cubicBezTo>
                  <a:pt x="3067149" y="615541"/>
                  <a:pt x="2553796" y="616934"/>
                  <a:pt x="2387568" y="641350"/>
                </a:cubicBezTo>
                <a:cubicBezTo>
                  <a:pt x="2221340" y="665767"/>
                  <a:pt x="2024370" y="626426"/>
                  <a:pt x="1915607" y="641350"/>
                </a:cubicBezTo>
                <a:cubicBezTo>
                  <a:pt x="1806844" y="656274"/>
                  <a:pt x="1390072" y="682842"/>
                  <a:pt x="999447" y="641350"/>
                </a:cubicBezTo>
                <a:cubicBezTo>
                  <a:pt x="608822" y="599858"/>
                  <a:pt x="420982" y="603435"/>
                  <a:pt x="0" y="641350"/>
                </a:cubicBezTo>
                <a:cubicBezTo>
                  <a:pt x="-29081" y="404717"/>
                  <a:pt x="-8411" y="130314"/>
                  <a:pt x="0" y="0"/>
                </a:cubicBezTo>
                <a:close/>
              </a:path>
              <a:path w="11104967" h="641350" stroke="0" extrusionOk="0">
                <a:moveTo>
                  <a:pt x="0" y="0"/>
                </a:moveTo>
                <a:cubicBezTo>
                  <a:pt x="272875" y="-25666"/>
                  <a:pt x="422934" y="-22861"/>
                  <a:pt x="583011" y="0"/>
                </a:cubicBezTo>
                <a:cubicBezTo>
                  <a:pt x="743088" y="22861"/>
                  <a:pt x="822153" y="-8369"/>
                  <a:pt x="943922" y="0"/>
                </a:cubicBezTo>
                <a:cubicBezTo>
                  <a:pt x="1065691" y="8369"/>
                  <a:pt x="1483321" y="-7883"/>
                  <a:pt x="1860082" y="0"/>
                </a:cubicBezTo>
                <a:cubicBezTo>
                  <a:pt x="2236843" y="7883"/>
                  <a:pt x="2220094" y="-8439"/>
                  <a:pt x="2443093" y="0"/>
                </a:cubicBezTo>
                <a:cubicBezTo>
                  <a:pt x="2666092" y="8439"/>
                  <a:pt x="2845911" y="-5260"/>
                  <a:pt x="3026104" y="0"/>
                </a:cubicBezTo>
                <a:cubicBezTo>
                  <a:pt x="3206297" y="5260"/>
                  <a:pt x="3496831" y="14914"/>
                  <a:pt x="3942263" y="0"/>
                </a:cubicBezTo>
                <a:cubicBezTo>
                  <a:pt x="4387695" y="-14914"/>
                  <a:pt x="4222301" y="15921"/>
                  <a:pt x="4414224" y="0"/>
                </a:cubicBezTo>
                <a:cubicBezTo>
                  <a:pt x="4606147" y="-15921"/>
                  <a:pt x="5004985" y="36327"/>
                  <a:pt x="5330384" y="0"/>
                </a:cubicBezTo>
                <a:cubicBezTo>
                  <a:pt x="5655783" y="-36327"/>
                  <a:pt x="5906695" y="11029"/>
                  <a:pt x="6246544" y="0"/>
                </a:cubicBezTo>
                <a:cubicBezTo>
                  <a:pt x="6586393" y="-11029"/>
                  <a:pt x="6721552" y="20682"/>
                  <a:pt x="6940604" y="0"/>
                </a:cubicBezTo>
                <a:cubicBezTo>
                  <a:pt x="7159656" y="-20682"/>
                  <a:pt x="7577431" y="37605"/>
                  <a:pt x="7856764" y="0"/>
                </a:cubicBezTo>
                <a:cubicBezTo>
                  <a:pt x="8136097" y="-37605"/>
                  <a:pt x="8268904" y="-3231"/>
                  <a:pt x="8439775" y="0"/>
                </a:cubicBezTo>
                <a:cubicBezTo>
                  <a:pt x="8610646" y="3231"/>
                  <a:pt x="8738725" y="-11429"/>
                  <a:pt x="9022786" y="0"/>
                </a:cubicBezTo>
                <a:cubicBezTo>
                  <a:pt x="9306847" y="11429"/>
                  <a:pt x="9598692" y="26489"/>
                  <a:pt x="9827896" y="0"/>
                </a:cubicBezTo>
                <a:cubicBezTo>
                  <a:pt x="10057100" y="-26489"/>
                  <a:pt x="10188206" y="-3139"/>
                  <a:pt x="10410907" y="0"/>
                </a:cubicBezTo>
                <a:cubicBezTo>
                  <a:pt x="10633608" y="3139"/>
                  <a:pt x="10953897" y="-10658"/>
                  <a:pt x="11104967" y="0"/>
                </a:cubicBezTo>
                <a:cubicBezTo>
                  <a:pt x="11087555" y="206925"/>
                  <a:pt x="11084481" y="500820"/>
                  <a:pt x="11104967" y="641350"/>
                </a:cubicBezTo>
                <a:cubicBezTo>
                  <a:pt x="10756989" y="666201"/>
                  <a:pt x="10603246" y="614685"/>
                  <a:pt x="10299857" y="641350"/>
                </a:cubicBezTo>
                <a:cubicBezTo>
                  <a:pt x="9996468" y="668016"/>
                  <a:pt x="10091423" y="628858"/>
                  <a:pt x="9938945" y="641350"/>
                </a:cubicBezTo>
                <a:cubicBezTo>
                  <a:pt x="9786467" y="653842"/>
                  <a:pt x="9640629" y="621448"/>
                  <a:pt x="9466984" y="641350"/>
                </a:cubicBezTo>
                <a:cubicBezTo>
                  <a:pt x="9293339" y="661252"/>
                  <a:pt x="9002133" y="639541"/>
                  <a:pt x="8550825" y="641350"/>
                </a:cubicBezTo>
                <a:cubicBezTo>
                  <a:pt x="8099517" y="643159"/>
                  <a:pt x="8120951" y="660421"/>
                  <a:pt x="7856764" y="641350"/>
                </a:cubicBezTo>
                <a:cubicBezTo>
                  <a:pt x="7592577" y="622279"/>
                  <a:pt x="7605669" y="648560"/>
                  <a:pt x="7384803" y="641350"/>
                </a:cubicBezTo>
                <a:cubicBezTo>
                  <a:pt x="7163937" y="634140"/>
                  <a:pt x="7021672" y="662105"/>
                  <a:pt x="6690743" y="641350"/>
                </a:cubicBezTo>
                <a:cubicBezTo>
                  <a:pt x="6359814" y="620595"/>
                  <a:pt x="6437292" y="641880"/>
                  <a:pt x="6329831" y="641350"/>
                </a:cubicBezTo>
                <a:cubicBezTo>
                  <a:pt x="6222370" y="640820"/>
                  <a:pt x="6132732" y="634294"/>
                  <a:pt x="5968920" y="641350"/>
                </a:cubicBezTo>
                <a:cubicBezTo>
                  <a:pt x="5805108" y="648406"/>
                  <a:pt x="5494959" y="648305"/>
                  <a:pt x="5274859" y="641350"/>
                </a:cubicBezTo>
                <a:cubicBezTo>
                  <a:pt x="5054759" y="634395"/>
                  <a:pt x="5011627" y="645820"/>
                  <a:pt x="4802898" y="641350"/>
                </a:cubicBezTo>
                <a:cubicBezTo>
                  <a:pt x="4594169" y="636880"/>
                  <a:pt x="4209151" y="633235"/>
                  <a:pt x="3997788" y="641350"/>
                </a:cubicBezTo>
                <a:cubicBezTo>
                  <a:pt x="3786425" y="649466"/>
                  <a:pt x="3748610" y="623250"/>
                  <a:pt x="3525827" y="641350"/>
                </a:cubicBezTo>
                <a:cubicBezTo>
                  <a:pt x="3303044" y="659450"/>
                  <a:pt x="3052277" y="630000"/>
                  <a:pt x="2720717" y="641350"/>
                </a:cubicBezTo>
                <a:cubicBezTo>
                  <a:pt x="2389157" y="652701"/>
                  <a:pt x="2529966" y="651067"/>
                  <a:pt x="2359805" y="641350"/>
                </a:cubicBezTo>
                <a:cubicBezTo>
                  <a:pt x="2189644" y="631633"/>
                  <a:pt x="1733488" y="664991"/>
                  <a:pt x="1554695" y="641350"/>
                </a:cubicBezTo>
                <a:cubicBezTo>
                  <a:pt x="1375902" y="617710"/>
                  <a:pt x="1236523" y="645738"/>
                  <a:pt x="1082734" y="641350"/>
                </a:cubicBezTo>
                <a:cubicBezTo>
                  <a:pt x="928945" y="636962"/>
                  <a:pt x="802396" y="631606"/>
                  <a:pt x="721823" y="641350"/>
                </a:cubicBezTo>
                <a:cubicBezTo>
                  <a:pt x="641250" y="651094"/>
                  <a:pt x="247944" y="670211"/>
                  <a:pt x="0" y="641350"/>
                </a:cubicBezTo>
                <a:cubicBezTo>
                  <a:pt x="25894" y="484141"/>
                  <a:pt x="-7012" y="237144"/>
                  <a:pt x="0" y="0"/>
                </a:cubicBezTo>
                <a:close/>
              </a:path>
            </a:pathLst>
          </a:custGeom>
          <a:solidFill>
            <a:srgbClr val="FFFFC6"/>
          </a:solidFill>
          <a:ln w="12700">
            <a:solidFill>
              <a:srgbClr val="00518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noAutofit/>
          </a:bodyPr>
          <a:lstStyle/>
          <a:p>
            <a:r>
              <a:rPr lang="en-US" sz="2800"/>
              <a:t>https://blast.ncbi.nlm.nih.gov/Blast.cgi?CMD=Web&amp;PAGE_TYPE=BlastDocs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41F4B8-E54E-1C46-B8EB-9228D84D58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036" y="921910"/>
            <a:ext cx="7557923" cy="5014179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EBA130B9-3857-DC4F-B3F8-C96D61EC5BEC}"/>
              </a:ext>
            </a:extLst>
          </p:cNvPr>
          <p:cNvSpPr/>
          <p:nvPr/>
        </p:nvSpPr>
        <p:spPr>
          <a:xfrm>
            <a:off x="8722869" y="1110210"/>
            <a:ext cx="2630928" cy="982061"/>
          </a:xfrm>
          <a:custGeom>
            <a:avLst/>
            <a:gdLst>
              <a:gd name="connsiteX0" fmla="*/ 0 w 2630928"/>
              <a:gd name="connsiteY0" fmla="*/ 163680 h 982061"/>
              <a:gd name="connsiteX1" fmla="*/ 163680 w 2630928"/>
              <a:gd name="connsiteY1" fmla="*/ 0 h 982061"/>
              <a:gd name="connsiteX2" fmla="*/ 808063 w 2630928"/>
              <a:gd name="connsiteY2" fmla="*/ 0 h 982061"/>
              <a:gd name="connsiteX3" fmla="*/ 1534708 w 2630928"/>
              <a:gd name="connsiteY3" fmla="*/ 0 h 982061"/>
              <a:gd name="connsiteX4" fmla="*/ 1622625 w 2630928"/>
              <a:gd name="connsiteY4" fmla="*/ 0 h 982061"/>
              <a:gd name="connsiteX5" fmla="*/ 2192440 w 2630928"/>
              <a:gd name="connsiteY5" fmla="*/ 0 h 982061"/>
              <a:gd name="connsiteX6" fmla="*/ 2467248 w 2630928"/>
              <a:gd name="connsiteY6" fmla="*/ 0 h 982061"/>
              <a:gd name="connsiteX7" fmla="*/ 2630928 w 2630928"/>
              <a:gd name="connsiteY7" fmla="*/ 163680 h 982061"/>
              <a:gd name="connsiteX8" fmla="*/ 2630928 w 2630928"/>
              <a:gd name="connsiteY8" fmla="*/ 163677 h 982061"/>
              <a:gd name="connsiteX9" fmla="*/ 2630928 w 2630928"/>
              <a:gd name="connsiteY9" fmla="*/ 163677 h 982061"/>
              <a:gd name="connsiteX10" fmla="*/ 2630928 w 2630928"/>
              <a:gd name="connsiteY10" fmla="*/ 409192 h 982061"/>
              <a:gd name="connsiteX11" fmla="*/ 2630928 w 2630928"/>
              <a:gd name="connsiteY11" fmla="*/ 818381 h 982061"/>
              <a:gd name="connsiteX12" fmla="*/ 2467248 w 2630928"/>
              <a:gd name="connsiteY12" fmla="*/ 982061 h 982061"/>
              <a:gd name="connsiteX13" fmla="*/ 2192440 w 2630928"/>
              <a:gd name="connsiteY13" fmla="*/ 982061 h 982061"/>
              <a:gd name="connsiteX14" fmla="*/ 1534708 w 2630928"/>
              <a:gd name="connsiteY14" fmla="*/ 982061 h 982061"/>
              <a:gd name="connsiteX15" fmla="*/ 1534708 w 2630928"/>
              <a:gd name="connsiteY15" fmla="*/ 982061 h 982061"/>
              <a:gd name="connsiteX16" fmla="*/ 876615 w 2630928"/>
              <a:gd name="connsiteY16" fmla="*/ 982061 h 982061"/>
              <a:gd name="connsiteX17" fmla="*/ 163680 w 2630928"/>
              <a:gd name="connsiteY17" fmla="*/ 982061 h 982061"/>
              <a:gd name="connsiteX18" fmla="*/ 0 w 2630928"/>
              <a:gd name="connsiteY18" fmla="*/ 818381 h 982061"/>
              <a:gd name="connsiteX19" fmla="*/ 0 w 2630928"/>
              <a:gd name="connsiteY19" fmla="*/ 409192 h 982061"/>
              <a:gd name="connsiteX20" fmla="*/ 0 w 2630928"/>
              <a:gd name="connsiteY20" fmla="*/ 163677 h 982061"/>
              <a:gd name="connsiteX21" fmla="*/ 0 w 2630928"/>
              <a:gd name="connsiteY21" fmla="*/ 163677 h 982061"/>
              <a:gd name="connsiteX22" fmla="*/ 0 w 2630928"/>
              <a:gd name="connsiteY22" fmla="*/ 163680 h 98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630928" h="982061" fill="none" extrusionOk="0">
                <a:moveTo>
                  <a:pt x="0" y="163680"/>
                </a:moveTo>
                <a:cubicBezTo>
                  <a:pt x="16728" y="76770"/>
                  <a:pt x="64792" y="10582"/>
                  <a:pt x="163680" y="0"/>
                </a:cubicBezTo>
                <a:cubicBezTo>
                  <a:pt x="369622" y="30931"/>
                  <a:pt x="489887" y="-11597"/>
                  <a:pt x="808063" y="0"/>
                </a:cubicBezTo>
                <a:cubicBezTo>
                  <a:pt x="1126239" y="11597"/>
                  <a:pt x="1217370" y="-14910"/>
                  <a:pt x="1534708" y="0"/>
                </a:cubicBezTo>
                <a:cubicBezTo>
                  <a:pt x="1560973" y="1179"/>
                  <a:pt x="1582753" y="-677"/>
                  <a:pt x="1622625" y="0"/>
                </a:cubicBezTo>
                <a:cubicBezTo>
                  <a:pt x="1746424" y="25009"/>
                  <a:pt x="1921954" y="1670"/>
                  <a:pt x="2192440" y="0"/>
                </a:cubicBezTo>
                <a:cubicBezTo>
                  <a:pt x="2322158" y="-6043"/>
                  <a:pt x="2366114" y="-5812"/>
                  <a:pt x="2467248" y="0"/>
                </a:cubicBezTo>
                <a:cubicBezTo>
                  <a:pt x="2542685" y="-5735"/>
                  <a:pt x="2639237" y="65112"/>
                  <a:pt x="2630928" y="163680"/>
                </a:cubicBezTo>
                <a:lnTo>
                  <a:pt x="2630928" y="163677"/>
                </a:lnTo>
                <a:lnTo>
                  <a:pt x="2630928" y="163677"/>
                </a:lnTo>
                <a:cubicBezTo>
                  <a:pt x="2642990" y="219810"/>
                  <a:pt x="2637922" y="348140"/>
                  <a:pt x="2630928" y="409192"/>
                </a:cubicBezTo>
                <a:cubicBezTo>
                  <a:pt x="2615342" y="497875"/>
                  <a:pt x="2643337" y="621347"/>
                  <a:pt x="2630928" y="818381"/>
                </a:cubicBezTo>
                <a:cubicBezTo>
                  <a:pt x="2629941" y="905561"/>
                  <a:pt x="2570384" y="982466"/>
                  <a:pt x="2467248" y="982061"/>
                </a:cubicBezTo>
                <a:cubicBezTo>
                  <a:pt x="2392410" y="972728"/>
                  <a:pt x="2298539" y="986599"/>
                  <a:pt x="2192440" y="982061"/>
                </a:cubicBezTo>
                <a:cubicBezTo>
                  <a:pt x="2004842" y="998724"/>
                  <a:pt x="1853350" y="980893"/>
                  <a:pt x="1534708" y="982061"/>
                </a:cubicBezTo>
                <a:lnTo>
                  <a:pt x="1534708" y="982061"/>
                </a:lnTo>
                <a:cubicBezTo>
                  <a:pt x="1297661" y="965356"/>
                  <a:pt x="1080044" y="982401"/>
                  <a:pt x="876615" y="982061"/>
                </a:cubicBezTo>
                <a:cubicBezTo>
                  <a:pt x="673186" y="981721"/>
                  <a:pt x="420918" y="958105"/>
                  <a:pt x="163680" y="982061"/>
                </a:cubicBezTo>
                <a:cubicBezTo>
                  <a:pt x="62818" y="986924"/>
                  <a:pt x="420" y="915078"/>
                  <a:pt x="0" y="818381"/>
                </a:cubicBezTo>
                <a:cubicBezTo>
                  <a:pt x="-17166" y="639001"/>
                  <a:pt x="-9628" y="541609"/>
                  <a:pt x="0" y="409192"/>
                </a:cubicBezTo>
                <a:cubicBezTo>
                  <a:pt x="4732" y="293241"/>
                  <a:pt x="-200" y="235098"/>
                  <a:pt x="0" y="163677"/>
                </a:cubicBezTo>
                <a:lnTo>
                  <a:pt x="0" y="163677"/>
                </a:lnTo>
                <a:lnTo>
                  <a:pt x="0" y="163680"/>
                </a:lnTo>
                <a:close/>
              </a:path>
              <a:path w="2630928" h="982061" stroke="0" extrusionOk="0">
                <a:moveTo>
                  <a:pt x="0" y="163680"/>
                </a:moveTo>
                <a:cubicBezTo>
                  <a:pt x="-2812" y="71547"/>
                  <a:pt x="54831" y="6925"/>
                  <a:pt x="163680" y="0"/>
                </a:cubicBezTo>
                <a:cubicBezTo>
                  <a:pt x="377800" y="34920"/>
                  <a:pt x="577256" y="-35619"/>
                  <a:pt x="876615" y="0"/>
                </a:cubicBezTo>
                <a:cubicBezTo>
                  <a:pt x="1175974" y="35619"/>
                  <a:pt x="1376147" y="32043"/>
                  <a:pt x="1534708" y="0"/>
                </a:cubicBezTo>
                <a:cubicBezTo>
                  <a:pt x="1559784" y="-2589"/>
                  <a:pt x="1594466" y="-1409"/>
                  <a:pt x="1622625" y="0"/>
                </a:cubicBezTo>
                <a:cubicBezTo>
                  <a:pt x="1875178" y="-11825"/>
                  <a:pt x="1967273" y="-165"/>
                  <a:pt x="2192440" y="0"/>
                </a:cubicBezTo>
                <a:cubicBezTo>
                  <a:pt x="2287945" y="-7883"/>
                  <a:pt x="2343658" y="-13089"/>
                  <a:pt x="2467248" y="0"/>
                </a:cubicBezTo>
                <a:cubicBezTo>
                  <a:pt x="2550256" y="12225"/>
                  <a:pt x="2620944" y="61703"/>
                  <a:pt x="2630928" y="163680"/>
                </a:cubicBezTo>
                <a:lnTo>
                  <a:pt x="2630928" y="163677"/>
                </a:lnTo>
                <a:lnTo>
                  <a:pt x="2630928" y="163677"/>
                </a:lnTo>
                <a:cubicBezTo>
                  <a:pt x="2632367" y="224328"/>
                  <a:pt x="2619455" y="357856"/>
                  <a:pt x="2630928" y="409192"/>
                </a:cubicBezTo>
                <a:cubicBezTo>
                  <a:pt x="2634952" y="591383"/>
                  <a:pt x="2640185" y="654228"/>
                  <a:pt x="2630928" y="818381"/>
                </a:cubicBezTo>
                <a:cubicBezTo>
                  <a:pt x="2644616" y="899953"/>
                  <a:pt x="2542617" y="978216"/>
                  <a:pt x="2467248" y="982061"/>
                </a:cubicBezTo>
                <a:cubicBezTo>
                  <a:pt x="2350806" y="974118"/>
                  <a:pt x="2323651" y="986583"/>
                  <a:pt x="2192440" y="982061"/>
                </a:cubicBezTo>
                <a:cubicBezTo>
                  <a:pt x="2033070" y="953370"/>
                  <a:pt x="1720094" y="967769"/>
                  <a:pt x="1534708" y="982061"/>
                </a:cubicBezTo>
                <a:lnTo>
                  <a:pt x="1534708" y="982061"/>
                </a:lnTo>
                <a:cubicBezTo>
                  <a:pt x="1210011" y="1009497"/>
                  <a:pt x="988006" y="999883"/>
                  <a:pt x="835484" y="982061"/>
                </a:cubicBezTo>
                <a:cubicBezTo>
                  <a:pt x="682962" y="964239"/>
                  <a:pt x="470742" y="960940"/>
                  <a:pt x="163680" y="982061"/>
                </a:cubicBezTo>
                <a:cubicBezTo>
                  <a:pt x="71245" y="982145"/>
                  <a:pt x="8182" y="894030"/>
                  <a:pt x="0" y="818381"/>
                </a:cubicBezTo>
                <a:cubicBezTo>
                  <a:pt x="13230" y="649509"/>
                  <a:pt x="8432" y="606941"/>
                  <a:pt x="0" y="409192"/>
                </a:cubicBezTo>
                <a:cubicBezTo>
                  <a:pt x="7768" y="349567"/>
                  <a:pt x="-1836" y="232786"/>
                  <a:pt x="0" y="163677"/>
                </a:cubicBezTo>
                <a:lnTo>
                  <a:pt x="0" y="163677"/>
                </a:lnTo>
                <a:lnTo>
                  <a:pt x="0" y="163680"/>
                </a:lnTo>
                <a:close/>
              </a:path>
            </a:pathLst>
          </a:custGeom>
          <a:pattFill prst="pct20">
            <a:fgClr>
              <a:srgbClr val="FFF701"/>
            </a:fgClr>
            <a:bgClr>
              <a:schemeClr val="bg1"/>
            </a:bgClr>
          </a:pattFill>
          <a:ln w="254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11675"/>
                      <a:gd name="adj2" fmla="val -24550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“Help” link on BLAST home page</a:t>
            </a:r>
          </a:p>
        </p:txBody>
      </p:sp>
    </p:spTree>
    <p:extLst>
      <p:ext uri="{BB962C8B-B14F-4D97-AF65-F5344CB8AC3E}">
        <p14:creationId xmlns:p14="http://schemas.microsoft.com/office/powerpoint/2010/main" val="22313526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58E8B-D9F9-8C42-8870-75B6DEA21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4245"/>
            <a:ext cx="10515600" cy="641350"/>
          </a:xfrm>
        </p:spPr>
        <p:txBody>
          <a:bodyPr/>
          <a:lstStyle/>
          <a:p>
            <a:r>
              <a:rPr lang="en-US"/>
              <a:t>Places to Learn More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A039D5A-C8D0-F949-9121-846A9276BD94}"/>
              </a:ext>
            </a:extLst>
          </p:cNvPr>
          <p:cNvSpPr txBox="1">
            <a:spLocks/>
          </p:cNvSpPr>
          <p:nvPr/>
        </p:nvSpPr>
        <p:spPr>
          <a:xfrm>
            <a:off x="1447252" y="960516"/>
            <a:ext cx="9297496" cy="5335354"/>
          </a:xfrm>
          <a:prstGeom prst="rect">
            <a:avLst/>
          </a:prstGeom>
          <a:blipFill dpi="0" rotWithShape="1">
            <a:blip r:embed="rId2" cstate="email">
              <a:alphaModFix amt="28975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2700">
            <a:solidFill>
              <a:schemeClr val="tx1"/>
            </a:solidFill>
          </a:ln>
        </p:spPr>
        <p:txBody>
          <a:bodyPr wrap="none" lIns="182880" tIns="91440" rIns="182880" bIns="9144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US" sz="2800">
                <a:latin typeface="+mn-lt"/>
                <a:ea typeface="+mn-ea"/>
                <a:cs typeface="+mn-cs"/>
              </a:rPr>
              <a:t> BLAST News – see the BLAST home page</a:t>
            </a:r>
          </a:p>
          <a:p>
            <a:pPr marL="0">
              <a:lnSpc>
                <a:spcPct val="100000"/>
              </a:lnSpc>
            </a:pPr>
            <a:r>
              <a:rPr lang="en-US" sz="2800">
                <a:latin typeface="+mn-lt"/>
                <a:ea typeface="+mn-ea"/>
                <a:cs typeface="+mn-cs"/>
              </a:rPr>
              <a:t> NCBI Insights Blog: </a:t>
            </a:r>
            <a:r>
              <a:rPr lang="en-US" sz="2800">
                <a:latin typeface="+mn-lt"/>
                <a:ea typeface="+mn-ea"/>
                <a:cs typeface="+mn-cs"/>
                <a:hlinkClick r:id="rId3"/>
              </a:rPr>
              <a:t>https://ncbiinsights.ncbi.nlm.nih.gov/</a:t>
            </a:r>
            <a:endParaRPr lang="en-US" sz="2800">
              <a:latin typeface="+mn-lt"/>
              <a:ea typeface="+mn-ea"/>
              <a:cs typeface="+mn-cs"/>
            </a:endParaRPr>
          </a:p>
          <a:p>
            <a:pPr marL="0">
              <a:lnSpc>
                <a:spcPct val="150000"/>
              </a:lnSpc>
            </a:pPr>
            <a:r>
              <a:rPr lang="en-US" sz="2800">
                <a:latin typeface="+mn-lt"/>
                <a:ea typeface="+mn-ea"/>
                <a:cs typeface="+mn-cs"/>
              </a:rPr>
              <a:t>               Channel: </a:t>
            </a:r>
            <a:r>
              <a:rPr lang="en-US" sz="2800">
                <a:latin typeface="+mn-lt"/>
                <a:ea typeface="+mn-ea"/>
                <a:cs typeface="+mn-cs"/>
                <a:hlinkClick r:id="rId4"/>
              </a:rPr>
              <a:t>https://www.youtube.com/user/NLMNIH</a:t>
            </a:r>
            <a:endParaRPr lang="en-US" sz="2800">
              <a:latin typeface="+mn-lt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2800">
                <a:latin typeface="+mn-lt"/>
                <a:ea typeface="+mn-ea"/>
                <a:cs typeface="+mn-cs"/>
              </a:rPr>
              <a:t>	      - BLAST Playlist: </a:t>
            </a:r>
            <a:r>
              <a:rPr lang="en-US" sz="2800">
                <a:latin typeface="+mn-lt"/>
                <a:ea typeface="+mn-ea"/>
                <a:cs typeface="+mn-cs"/>
                <a:hlinkClick r:id="rId5"/>
              </a:rPr>
              <a:t>https://bit.ly/2MFzsR6</a:t>
            </a:r>
            <a:endParaRPr lang="en-US" sz="2800" i="1">
              <a:latin typeface="+mn-lt"/>
              <a:ea typeface="+mn-ea"/>
              <a:cs typeface="+mn-cs"/>
            </a:endParaRPr>
          </a:p>
          <a:p>
            <a:pPr marL="0">
              <a:lnSpc>
                <a:spcPct val="100000"/>
              </a:lnSpc>
            </a:pPr>
            <a:r>
              <a:rPr lang="en-US" sz="2800">
                <a:latin typeface="+mn-lt"/>
                <a:ea typeface="+mn-ea"/>
                <a:cs typeface="+mn-cs"/>
              </a:rPr>
              <a:t>Factsheets: </a:t>
            </a:r>
            <a:r>
              <a:rPr lang="en-US" sz="2800">
                <a:latin typeface="+mn-lt"/>
                <a:ea typeface="+mn-ea"/>
                <a:cs typeface="+mn-cs"/>
                <a:hlinkClick r:id="rId6"/>
              </a:rPr>
              <a:t>ftp.ncbi.nih.gov/pub/factsheets/</a:t>
            </a:r>
            <a:endParaRPr lang="en-US" sz="2800">
              <a:latin typeface="+mn-lt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 i="1">
              <a:latin typeface="+mn-lt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 i="1">
              <a:latin typeface="+mn-lt"/>
              <a:ea typeface="+mn-ea"/>
              <a:cs typeface="+mn-cs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i="1">
                <a:latin typeface="+mn-lt"/>
                <a:ea typeface="+mn-ea"/>
                <a:cs typeface="+mn-cs"/>
              </a:rPr>
              <a:t>blast-help@ncbi.nlm.nih.gov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i="1">
                <a:latin typeface="+mn-lt"/>
                <a:ea typeface="+mn-ea"/>
                <a:cs typeface="+mn-cs"/>
              </a:rPr>
              <a:t>info@ncbi.nlm.nih.gov</a:t>
            </a:r>
          </a:p>
          <a:p>
            <a:pPr marL="0"/>
            <a:endParaRPr lang="en-US" sz="3000" i="1"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B39DE2-070B-EC44-9D29-A1D63B30632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962" y="2291483"/>
            <a:ext cx="1060094" cy="466708"/>
          </a:xfrm>
          <a:prstGeom prst="rect">
            <a:avLst/>
          </a:prstGeom>
        </p:spPr>
      </p:pic>
      <p:sp>
        <p:nvSpPr>
          <p:cNvPr id="15" name="TextBox 14">
            <a:hlinkClick r:id="rId8" tooltip="Link to document"/>
            <a:extLst>
              <a:ext uri="{FF2B5EF4-FFF2-40B4-BE49-F238E27FC236}">
                <a16:creationId xmlns:a16="http://schemas.microsoft.com/office/drawing/2014/main" id="{7A271DA0-B693-CF49-82AC-A00D233660C4}"/>
              </a:ext>
            </a:extLst>
          </p:cNvPr>
          <p:cNvSpPr txBox="1"/>
          <p:nvPr/>
        </p:nvSpPr>
        <p:spPr>
          <a:xfrm>
            <a:off x="5343694" y="4521247"/>
            <a:ext cx="1504610" cy="461665"/>
          </a:xfrm>
          <a:custGeom>
            <a:avLst/>
            <a:gdLst>
              <a:gd name="connsiteX0" fmla="*/ 0 w 1504610"/>
              <a:gd name="connsiteY0" fmla="*/ 0 h 461665"/>
              <a:gd name="connsiteX1" fmla="*/ 531629 w 1504610"/>
              <a:gd name="connsiteY1" fmla="*/ 0 h 461665"/>
              <a:gd name="connsiteX2" fmla="*/ 1048212 w 1504610"/>
              <a:gd name="connsiteY2" fmla="*/ 0 h 461665"/>
              <a:gd name="connsiteX3" fmla="*/ 1504610 w 1504610"/>
              <a:gd name="connsiteY3" fmla="*/ 0 h 461665"/>
              <a:gd name="connsiteX4" fmla="*/ 1504610 w 1504610"/>
              <a:gd name="connsiteY4" fmla="*/ 461665 h 461665"/>
              <a:gd name="connsiteX5" fmla="*/ 1033166 w 1504610"/>
              <a:gd name="connsiteY5" fmla="*/ 461665 h 461665"/>
              <a:gd name="connsiteX6" fmla="*/ 531629 w 1504610"/>
              <a:gd name="connsiteY6" fmla="*/ 461665 h 461665"/>
              <a:gd name="connsiteX7" fmla="*/ 0 w 1504610"/>
              <a:gd name="connsiteY7" fmla="*/ 461665 h 461665"/>
              <a:gd name="connsiteX8" fmla="*/ 0 w 1504610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4610" h="461665" fill="none" extrusionOk="0">
                <a:moveTo>
                  <a:pt x="0" y="0"/>
                </a:moveTo>
                <a:cubicBezTo>
                  <a:pt x="211490" y="-8468"/>
                  <a:pt x="371248" y="22832"/>
                  <a:pt x="531629" y="0"/>
                </a:cubicBezTo>
                <a:cubicBezTo>
                  <a:pt x="692010" y="-22832"/>
                  <a:pt x="806086" y="6711"/>
                  <a:pt x="1048212" y="0"/>
                </a:cubicBezTo>
                <a:cubicBezTo>
                  <a:pt x="1290338" y="-6711"/>
                  <a:pt x="1324902" y="9079"/>
                  <a:pt x="1504610" y="0"/>
                </a:cubicBezTo>
                <a:cubicBezTo>
                  <a:pt x="1516958" y="151199"/>
                  <a:pt x="1502479" y="286920"/>
                  <a:pt x="1504610" y="461665"/>
                </a:cubicBezTo>
                <a:cubicBezTo>
                  <a:pt x="1379733" y="446178"/>
                  <a:pt x="1206755" y="469184"/>
                  <a:pt x="1033166" y="461665"/>
                </a:cubicBezTo>
                <a:cubicBezTo>
                  <a:pt x="859577" y="454146"/>
                  <a:pt x="713008" y="479099"/>
                  <a:pt x="531629" y="461665"/>
                </a:cubicBezTo>
                <a:cubicBezTo>
                  <a:pt x="350250" y="444231"/>
                  <a:pt x="214569" y="483660"/>
                  <a:pt x="0" y="461665"/>
                </a:cubicBezTo>
                <a:cubicBezTo>
                  <a:pt x="7532" y="266005"/>
                  <a:pt x="-4831" y="226208"/>
                  <a:pt x="0" y="0"/>
                </a:cubicBezTo>
                <a:close/>
              </a:path>
              <a:path w="1504610" h="461665" stroke="0" extrusionOk="0">
                <a:moveTo>
                  <a:pt x="0" y="0"/>
                </a:moveTo>
                <a:cubicBezTo>
                  <a:pt x="133927" y="9521"/>
                  <a:pt x="314507" y="2819"/>
                  <a:pt x="486491" y="0"/>
                </a:cubicBezTo>
                <a:cubicBezTo>
                  <a:pt x="658475" y="-2819"/>
                  <a:pt x="790042" y="19244"/>
                  <a:pt x="942889" y="0"/>
                </a:cubicBezTo>
                <a:cubicBezTo>
                  <a:pt x="1095736" y="-19244"/>
                  <a:pt x="1296514" y="2955"/>
                  <a:pt x="1504610" y="0"/>
                </a:cubicBezTo>
                <a:cubicBezTo>
                  <a:pt x="1502342" y="217652"/>
                  <a:pt x="1491653" y="330148"/>
                  <a:pt x="1504610" y="461665"/>
                </a:cubicBezTo>
                <a:cubicBezTo>
                  <a:pt x="1329207" y="454928"/>
                  <a:pt x="1260203" y="448144"/>
                  <a:pt x="1033166" y="461665"/>
                </a:cubicBezTo>
                <a:cubicBezTo>
                  <a:pt x="806129" y="475186"/>
                  <a:pt x="718707" y="449454"/>
                  <a:pt x="501537" y="461665"/>
                </a:cubicBezTo>
                <a:cubicBezTo>
                  <a:pt x="284367" y="473876"/>
                  <a:pt x="136676" y="454761"/>
                  <a:pt x="0" y="461665"/>
                </a:cubicBezTo>
                <a:cubicBezTo>
                  <a:pt x="-12559" y="298091"/>
                  <a:pt x="13350" y="144582"/>
                  <a:pt x="0" y="0"/>
                </a:cubicBezTo>
                <a:close/>
              </a:path>
            </a:pathLst>
          </a:custGeom>
          <a:solidFill>
            <a:srgbClr val="FFFFC6"/>
          </a:solidFill>
          <a:ln w="12700">
            <a:solidFill>
              <a:srgbClr val="00518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400"/>
              <a:t>Email Help</a:t>
            </a:r>
          </a:p>
        </p:txBody>
      </p:sp>
    </p:spTree>
    <p:extLst>
      <p:ext uri="{BB962C8B-B14F-4D97-AF65-F5344CB8AC3E}">
        <p14:creationId xmlns:p14="http://schemas.microsoft.com/office/powerpoint/2010/main" val="12302885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230" y="3151439"/>
            <a:ext cx="10515600" cy="555122"/>
          </a:xfrm>
        </p:spPr>
        <p:txBody>
          <a:bodyPr>
            <a:noAutofit/>
          </a:bodyPr>
          <a:lstStyle/>
          <a:p>
            <a:r>
              <a:rPr lang="en-US"/>
              <a:t>Miscellaneous Slides</a:t>
            </a:r>
          </a:p>
        </p:txBody>
      </p:sp>
    </p:spTree>
    <p:extLst>
      <p:ext uri="{BB962C8B-B14F-4D97-AF65-F5344CB8AC3E}">
        <p14:creationId xmlns:p14="http://schemas.microsoft.com/office/powerpoint/2010/main" val="42785557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CFEA1-9240-3449-857E-D81EADD41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Nucleotide Databases </a:t>
            </a:r>
            <a:r>
              <a:rPr lang="en-US" sz="2000">
                <a:latin typeface="+mn-lt"/>
              </a:rPr>
              <a:t>(not drawn to scale)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5EF0093-3F4E-0847-8712-6F3FEEA6E949}"/>
              </a:ext>
            </a:extLst>
          </p:cNvPr>
          <p:cNvSpPr/>
          <p:nvPr/>
        </p:nvSpPr>
        <p:spPr>
          <a:xfrm>
            <a:off x="640304" y="1856639"/>
            <a:ext cx="3538491" cy="2734323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290121-58AB-3742-B5DE-4DBE37D2CA88}"/>
              </a:ext>
            </a:extLst>
          </p:cNvPr>
          <p:cNvSpPr txBox="1"/>
          <p:nvPr/>
        </p:nvSpPr>
        <p:spPr>
          <a:xfrm>
            <a:off x="2091265" y="2007705"/>
            <a:ext cx="666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NT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8C328B2-3CA4-E648-870D-2CB3E6CF5DB9}"/>
              </a:ext>
            </a:extLst>
          </p:cNvPr>
          <p:cNvGrpSpPr/>
          <p:nvPr/>
        </p:nvGrpSpPr>
        <p:grpSpPr>
          <a:xfrm>
            <a:off x="1253343" y="2962727"/>
            <a:ext cx="2299224" cy="1330801"/>
            <a:chOff x="1172340" y="2854125"/>
            <a:chExt cx="2299224" cy="133080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0C06FF6-8219-C342-9F15-9CA61C0EC6E8}"/>
                </a:ext>
              </a:extLst>
            </p:cNvPr>
            <p:cNvSpPr/>
            <p:nvPr/>
          </p:nvSpPr>
          <p:spPr>
            <a:xfrm>
              <a:off x="1172340" y="2854125"/>
              <a:ext cx="2299224" cy="133080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1700D1-C0F3-1840-8095-A9831F77AF3B}"/>
                </a:ext>
              </a:extLst>
            </p:cNvPr>
            <p:cNvSpPr txBox="1"/>
            <p:nvPr/>
          </p:nvSpPr>
          <p:spPr>
            <a:xfrm>
              <a:off x="1465829" y="3253439"/>
              <a:ext cx="17122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err="1"/>
                <a:t>RefSeq </a:t>
              </a:r>
              <a:r>
                <a:rPr lang="en-US" sz="2400"/>
                <a:t>RNA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FB2FFFE5-2D82-084A-B35D-C998887CCDC3}"/>
              </a:ext>
            </a:extLst>
          </p:cNvPr>
          <p:cNvSpPr/>
          <p:nvPr/>
        </p:nvSpPr>
        <p:spPr>
          <a:xfrm>
            <a:off x="5040764" y="1571949"/>
            <a:ext cx="610187" cy="386745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0CF6B91-EB84-B74C-9EDA-D635377F980E}"/>
              </a:ext>
            </a:extLst>
          </p:cNvPr>
          <p:cNvGrpSpPr/>
          <p:nvPr/>
        </p:nvGrpSpPr>
        <p:grpSpPr>
          <a:xfrm>
            <a:off x="4441531" y="3792461"/>
            <a:ext cx="961005" cy="523782"/>
            <a:chOff x="4731798" y="3533313"/>
            <a:chExt cx="961005" cy="52378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C918E79-1BC4-EC49-A561-21F52DAF00BA}"/>
                </a:ext>
              </a:extLst>
            </p:cNvPr>
            <p:cNvSpPr/>
            <p:nvPr/>
          </p:nvSpPr>
          <p:spPr>
            <a:xfrm>
              <a:off x="4731798" y="3533313"/>
              <a:ext cx="961005" cy="523782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0C19C8D-1429-4441-88A8-9378B6A50543}"/>
                </a:ext>
              </a:extLst>
            </p:cNvPr>
            <p:cNvSpPr txBox="1"/>
            <p:nvPr/>
          </p:nvSpPr>
          <p:spPr>
            <a:xfrm>
              <a:off x="4942647" y="3610538"/>
              <a:ext cx="70355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EST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2822541-F0DE-E844-B79F-C14F04CF86AD}"/>
              </a:ext>
            </a:extLst>
          </p:cNvPr>
          <p:cNvGrpSpPr/>
          <p:nvPr/>
        </p:nvGrpSpPr>
        <p:grpSpPr>
          <a:xfrm>
            <a:off x="5544841" y="4019097"/>
            <a:ext cx="1758813" cy="603648"/>
            <a:chOff x="5957655" y="3576444"/>
            <a:chExt cx="1758813" cy="60364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CE973EB-2F87-5D44-A9A1-BEE6909E5C66}"/>
                </a:ext>
              </a:extLst>
            </p:cNvPr>
            <p:cNvSpPr/>
            <p:nvPr/>
          </p:nvSpPr>
          <p:spPr>
            <a:xfrm>
              <a:off x="5957655" y="3576444"/>
              <a:ext cx="1758813" cy="603648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D8F56E1-2181-D043-8790-804A72F46D07}"/>
                </a:ext>
              </a:extLst>
            </p:cNvPr>
            <p:cNvSpPr txBox="1"/>
            <p:nvPr/>
          </p:nvSpPr>
          <p:spPr>
            <a:xfrm>
              <a:off x="6140198" y="3675702"/>
              <a:ext cx="143167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/>
                <a:t>HTGS 0,1,2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634A9BC-C727-0442-A9D8-DDF6F58C0CBD}"/>
              </a:ext>
            </a:extLst>
          </p:cNvPr>
          <p:cNvGrpSpPr/>
          <p:nvPr/>
        </p:nvGrpSpPr>
        <p:grpSpPr>
          <a:xfrm>
            <a:off x="7508060" y="4107969"/>
            <a:ext cx="1276938" cy="593627"/>
            <a:chOff x="4888636" y="4223186"/>
            <a:chExt cx="1097438" cy="53917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5F1A0EA-AC57-204D-B797-CBFD586B8D85}"/>
                </a:ext>
              </a:extLst>
            </p:cNvPr>
            <p:cNvSpPr/>
            <p:nvPr/>
          </p:nvSpPr>
          <p:spPr>
            <a:xfrm>
              <a:off x="4888636" y="4223186"/>
              <a:ext cx="1071242" cy="539174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1738E61-BE45-0447-B0A2-128CD40CF204}"/>
                </a:ext>
              </a:extLst>
            </p:cNvPr>
            <p:cNvSpPr txBox="1"/>
            <p:nvPr/>
          </p:nvSpPr>
          <p:spPr>
            <a:xfrm>
              <a:off x="5040597" y="4264508"/>
              <a:ext cx="9454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Paten</a:t>
              </a:r>
              <a:r>
                <a:rPr lang="en-US" sz="2400"/>
                <a:t>t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3484873-ED30-B84E-8964-7070664D0A57}"/>
              </a:ext>
            </a:extLst>
          </p:cNvPr>
          <p:cNvGrpSpPr/>
          <p:nvPr/>
        </p:nvGrpSpPr>
        <p:grpSpPr>
          <a:xfrm>
            <a:off x="4100365" y="1070044"/>
            <a:ext cx="7699286" cy="2602850"/>
            <a:chOff x="1911609" y="1998789"/>
            <a:chExt cx="7699286" cy="260285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75F4068-8FD6-E446-9930-17E8F7C4366E}"/>
                </a:ext>
              </a:extLst>
            </p:cNvPr>
            <p:cNvSpPr/>
            <p:nvPr/>
          </p:nvSpPr>
          <p:spPr>
            <a:xfrm>
              <a:off x="1911609" y="1998789"/>
              <a:ext cx="7699286" cy="2602850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2B582B1-7380-384D-A1F7-4BDC152A030E}"/>
                </a:ext>
              </a:extLst>
            </p:cNvPr>
            <p:cNvSpPr txBox="1"/>
            <p:nvPr/>
          </p:nvSpPr>
          <p:spPr>
            <a:xfrm>
              <a:off x="7046361" y="3066829"/>
              <a:ext cx="2385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err="1"/>
                <a:t>Refseq</a:t>
              </a:r>
              <a:r>
                <a:rPr lang="en-US" sz="2400"/>
                <a:t> genomes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ADFD5AE-27C6-E64B-ABB3-7C963A9EB91C}"/>
                </a:ext>
              </a:extLst>
            </p:cNvPr>
            <p:cNvSpPr/>
            <p:nvPr/>
          </p:nvSpPr>
          <p:spPr>
            <a:xfrm>
              <a:off x="1992612" y="2254685"/>
              <a:ext cx="4690258" cy="2121788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9DB200C-C935-E946-8D2F-0E6423D6CB95}"/>
                </a:ext>
              </a:extLst>
            </p:cNvPr>
            <p:cNvSpPr txBox="1"/>
            <p:nvPr/>
          </p:nvSpPr>
          <p:spPr>
            <a:xfrm>
              <a:off x="2785515" y="3327787"/>
              <a:ext cx="34201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RefSeq</a:t>
              </a:r>
            </a:p>
            <a:p>
              <a:r>
                <a:rPr lang="en-US" sz="2400"/>
                <a:t>representative  genomes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36E315E-20D8-D84A-A975-1760E323318A}"/>
              </a:ext>
            </a:extLst>
          </p:cNvPr>
          <p:cNvGrpSpPr/>
          <p:nvPr/>
        </p:nvGrpSpPr>
        <p:grpSpPr>
          <a:xfrm>
            <a:off x="2567867" y="5160032"/>
            <a:ext cx="2417575" cy="1056443"/>
            <a:chOff x="3127266" y="5160032"/>
            <a:chExt cx="2628530" cy="1367161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9BEF892-D2AC-584E-9BFC-32A9D4A2DAD2}"/>
                </a:ext>
              </a:extLst>
            </p:cNvPr>
            <p:cNvSpPr/>
            <p:nvPr/>
          </p:nvSpPr>
          <p:spPr>
            <a:xfrm>
              <a:off x="3127266" y="5160032"/>
              <a:ext cx="2628530" cy="1367161"/>
            </a:xfrm>
            <a:prstGeom prst="ellipse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BC6A08A-364B-6441-8274-4B81ED114F51}"/>
                </a:ext>
              </a:extLst>
            </p:cNvPr>
            <p:cNvSpPr txBox="1"/>
            <p:nvPr/>
          </p:nvSpPr>
          <p:spPr>
            <a:xfrm>
              <a:off x="4032095" y="5575705"/>
              <a:ext cx="899898" cy="597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WGS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6A1DF99-850D-0D43-8EF5-A78680DC9454}"/>
              </a:ext>
            </a:extLst>
          </p:cNvPr>
          <p:cNvGrpSpPr/>
          <p:nvPr/>
        </p:nvGrpSpPr>
        <p:grpSpPr>
          <a:xfrm>
            <a:off x="5100023" y="5190584"/>
            <a:ext cx="2417575" cy="995337"/>
            <a:chOff x="5924182" y="5254015"/>
            <a:chExt cx="2809422" cy="1056443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79E9286-E9B9-BF4A-8925-558230A4AD8D}"/>
                </a:ext>
              </a:extLst>
            </p:cNvPr>
            <p:cNvSpPr/>
            <p:nvPr/>
          </p:nvSpPr>
          <p:spPr>
            <a:xfrm>
              <a:off x="5924182" y="5254015"/>
              <a:ext cx="2809422" cy="1056443"/>
            </a:xfrm>
            <a:prstGeom prst="ellipse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B1378BA-EDB0-2B42-8BB1-FE652144A7DA}"/>
                </a:ext>
              </a:extLst>
            </p:cNvPr>
            <p:cNvSpPr txBox="1"/>
            <p:nvPr/>
          </p:nvSpPr>
          <p:spPr>
            <a:xfrm>
              <a:off x="6973603" y="5532060"/>
              <a:ext cx="8239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SRA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3B8CBDB-FFD1-EC49-911A-82B883B38CF1}"/>
              </a:ext>
            </a:extLst>
          </p:cNvPr>
          <p:cNvSpPr txBox="1"/>
          <p:nvPr/>
        </p:nvSpPr>
        <p:spPr>
          <a:xfrm>
            <a:off x="10375535" y="5388554"/>
            <a:ext cx="1594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VDB files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05C47E2-DD8F-C349-8A5E-C49B5E6EE821}"/>
              </a:ext>
            </a:extLst>
          </p:cNvPr>
          <p:cNvCxnSpPr/>
          <p:nvPr/>
        </p:nvCxnSpPr>
        <p:spPr>
          <a:xfrm>
            <a:off x="835539" y="4914162"/>
            <a:ext cx="10570780" cy="1087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0C31392-8E72-5B4D-BECB-4E2372A4C781}"/>
              </a:ext>
            </a:extLst>
          </p:cNvPr>
          <p:cNvGrpSpPr/>
          <p:nvPr/>
        </p:nvGrpSpPr>
        <p:grpSpPr>
          <a:xfrm>
            <a:off x="8931334" y="4110041"/>
            <a:ext cx="961005" cy="523782"/>
            <a:chOff x="4731798" y="3533313"/>
            <a:chExt cx="961005" cy="52378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24CF0B3-D413-9D4B-8F05-03548E01DDD4}"/>
                </a:ext>
              </a:extLst>
            </p:cNvPr>
            <p:cNvSpPr/>
            <p:nvPr/>
          </p:nvSpPr>
          <p:spPr>
            <a:xfrm>
              <a:off x="4731798" y="3533313"/>
              <a:ext cx="961005" cy="523782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235BA3C-E577-1A4C-964A-DE0EB1BE462E}"/>
                </a:ext>
              </a:extLst>
            </p:cNvPr>
            <p:cNvSpPr txBox="1"/>
            <p:nvPr/>
          </p:nvSpPr>
          <p:spPr>
            <a:xfrm>
              <a:off x="4942647" y="3610538"/>
              <a:ext cx="70355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TSA</a:t>
              </a:r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222EF546-58B2-7943-AC80-F14D192815C3}"/>
              </a:ext>
            </a:extLst>
          </p:cNvPr>
          <p:cNvSpPr/>
          <p:nvPr/>
        </p:nvSpPr>
        <p:spPr>
          <a:xfrm>
            <a:off x="4441531" y="1814332"/>
            <a:ext cx="610187" cy="386745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78D04E7-0251-8E44-B9D8-6895C3C2674D}"/>
              </a:ext>
            </a:extLst>
          </p:cNvPr>
          <p:cNvSpPr/>
          <p:nvPr/>
        </p:nvSpPr>
        <p:spPr>
          <a:xfrm>
            <a:off x="5118966" y="2039902"/>
            <a:ext cx="610187" cy="386745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7FCAEC8-6F8E-794E-8DC4-31C8950CC6B1}"/>
              </a:ext>
            </a:extLst>
          </p:cNvPr>
          <p:cNvSpPr/>
          <p:nvPr/>
        </p:nvSpPr>
        <p:spPr>
          <a:xfrm>
            <a:off x="4366243" y="2350773"/>
            <a:ext cx="610187" cy="386745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921DA4E-02FD-A547-911F-A59504A22547}"/>
              </a:ext>
            </a:extLst>
          </p:cNvPr>
          <p:cNvSpPr/>
          <p:nvPr/>
        </p:nvSpPr>
        <p:spPr>
          <a:xfrm>
            <a:off x="6351484" y="1401502"/>
            <a:ext cx="610187" cy="386745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465BC2C-319D-8E4D-A4A5-960E1538B0FB}"/>
              </a:ext>
            </a:extLst>
          </p:cNvPr>
          <p:cNvSpPr/>
          <p:nvPr/>
        </p:nvSpPr>
        <p:spPr>
          <a:xfrm>
            <a:off x="5722683" y="1553899"/>
            <a:ext cx="610187" cy="386745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2D73CDD-70DD-FD4E-BCC6-3D414049A7AF}"/>
              </a:ext>
            </a:extLst>
          </p:cNvPr>
          <p:cNvSpPr/>
          <p:nvPr/>
        </p:nvSpPr>
        <p:spPr>
          <a:xfrm>
            <a:off x="5844496" y="1982338"/>
            <a:ext cx="610187" cy="386745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31575FA-7AC7-7344-ADA6-B9DC19C344EF}"/>
              </a:ext>
            </a:extLst>
          </p:cNvPr>
          <p:cNvSpPr/>
          <p:nvPr/>
        </p:nvSpPr>
        <p:spPr>
          <a:xfrm>
            <a:off x="6808977" y="1691708"/>
            <a:ext cx="610187" cy="386745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046DF05-59C8-0841-ACB6-2DC236F6A11F}"/>
              </a:ext>
            </a:extLst>
          </p:cNvPr>
          <p:cNvSpPr/>
          <p:nvPr/>
        </p:nvSpPr>
        <p:spPr>
          <a:xfrm>
            <a:off x="6564737" y="2058182"/>
            <a:ext cx="610187" cy="386745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B3B75648-0AFE-2F42-A5FF-C436C91B0604}"/>
              </a:ext>
            </a:extLst>
          </p:cNvPr>
          <p:cNvSpPr/>
          <p:nvPr/>
        </p:nvSpPr>
        <p:spPr>
          <a:xfrm>
            <a:off x="7415653" y="1540142"/>
            <a:ext cx="610187" cy="386745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0715EC8-B70D-244E-ACB0-C94FD7A4B6AE}"/>
              </a:ext>
            </a:extLst>
          </p:cNvPr>
          <p:cNvSpPr/>
          <p:nvPr/>
        </p:nvSpPr>
        <p:spPr>
          <a:xfrm>
            <a:off x="7964987" y="1814332"/>
            <a:ext cx="610187" cy="386745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C5CD8CDF-A9AD-4E4F-9A4C-153D74B01FA3}"/>
              </a:ext>
            </a:extLst>
          </p:cNvPr>
          <p:cNvSpPr/>
          <p:nvPr/>
        </p:nvSpPr>
        <p:spPr>
          <a:xfrm>
            <a:off x="7336186" y="1966729"/>
            <a:ext cx="610187" cy="386745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D5C0C85-7C1F-CD41-A038-F8DF67B6DE95}"/>
              </a:ext>
            </a:extLst>
          </p:cNvPr>
          <p:cNvSpPr/>
          <p:nvPr/>
        </p:nvSpPr>
        <p:spPr>
          <a:xfrm>
            <a:off x="8025840" y="2318612"/>
            <a:ext cx="610187" cy="386745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C05044D-3835-F447-8585-24302E886901}"/>
              </a:ext>
            </a:extLst>
          </p:cNvPr>
          <p:cNvSpPr/>
          <p:nvPr/>
        </p:nvSpPr>
        <p:spPr>
          <a:xfrm>
            <a:off x="7092064" y="2334162"/>
            <a:ext cx="610187" cy="386745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876EE2-B9A3-4633-8D32-C3308708495F}"/>
              </a:ext>
            </a:extLst>
          </p:cNvPr>
          <p:cNvGrpSpPr/>
          <p:nvPr/>
        </p:nvGrpSpPr>
        <p:grpSpPr>
          <a:xfrm>
            <a:off x="7599000" y="5199232"/>
            <a:ext cx="2417575" cy="995337"/>
            <a:chOff x="5924182" y="5254015"/>
            <a:chExt cx="2809422" cy="105644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19D32A4-4AF3-CFC3-2932-3CE85C9DD551}"/>
                </a:ext>
              </a:extLst>
            </p:cNvPr>
            <p:cNvSpPr/>
            <p:nvPr/>
          </p:nvSpPr>
          <p:spPr>
            <a:xfrm>
              <a:off x="5924182" y="5254015"/>
              <a:ext cx="2809422" cy="1056443"/>
            </a:xfrm>
            <a:prstGeom prst="ellipse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5AEB99-427C-A7DE-BBE7-B95145F14A50}"/>
                </a:ext>
              </a:extLst>
            </p:cNvPr>
            <p:cNvSpPr txBox="1"/>
            <p:nvPr/>
          </p:nvSpPr>
          <p:spPr>
            <a:xfrm>
              <a:off x="6973603" y="5532061"/>
              <a:ext cx="823951" cy="490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56703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72A74-35D4-B04B-BF67-74C8D4012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Protein Databases </a:t>
            </a:r>
            <a:r>
              <a:rPr lang="en-US" sz="2000"/>
              <a:t>(not drawn to scale)</a:t>
            </a:r>
            <a:endParaRPr lang="en-US" sz="2000">
              <a:latin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F02647F-0B7B-0042-9528-FF3B803B624C}"/>
              </a:ext>
            </a:extLst>
          </p:cNvPr>
          <p:cNvSpPr/>
          <p:nvPr/>
        </p:nvSpPr>
        <p:spPr>
          <a:xfrm>
            <a:off x="1769818" y="1442472"/>
            <a:ext cx="4488524" cy="4152513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99A540-D3F9-CC42-8BB2-0AE8DA120D2B}"/>
              </a:ext>
            </a:extLst>
          </p:cNvPr>
          <p:cNvSpPr txBox="1"/>
          <p:nvPr/>
        </p:nvSpPr>
        <p:spPr>
          <a:xfrm>
            <a:off x="3697932" y="1735023"/>
            <a:ext cx="61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NR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BEE724-4DCB-F541-926A-A46DE2A944C4}"/>
              </a:ext>
            </a:extLst>
          </p:cNvPr>
          <p:cNvGrpSpPr/>
          <p:nvPr/>
        </p:nvGrpSpPr>
        <p:grpSpPr>
          <a:xfrm>
            <a:off x="2206996" y="2573755"/>
            <a:ext cx="1490936" cy="905522"/>
            <a:chOff x="1514387" y="3089722"/>
            <a:chExt cx="1490936" cy="90552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00F30C2-5F15-8545-9245-B08FFF4779C7}"/>
                </a:ext>
              </a:extLst>
            </p:cNvPr>
            <p:cNvSpPr/>
            <p:nvPr/>
          </p:nvSpPr>
          <p:spPr>
            <a:xfrm>
              <a:off x="1514387" y="3089722"/>
              <a:ext cx="1459633" cy="905522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4F48FED-BE6E-D64B-94F9-44DAF87AD498}"/>
                </a:ext>
              </a:extLst>
            </p:cNvPr>
            <p:cNvSpPr txBox="1"/>
            <p:nvPr/>
          </p:nvSpPr>
          <p:spPr>
            <a:xfrm>
              <a:off x="1573521" y="3292211"/>
              <a:ext cx="1431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err="1"/>
                <a:t>Swissprot</a:t>
              </a:r>
              <a:endParaRPr lang="en-US" sz="240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238AAC3-C67F-484C-8115-FDFB39EF89F4}"/>
              </a:ext>
            </a:extLst>
          </p:cNvPr>
          <p:cNvGrpSpPr/>
          <p:nvPr/>
        </p:nvGrpSpPr>
        <p:grpSpPr>
          <a:xfrm>
            <a:off x="3491725" y="3206709"/>
            <a:ext cx="2381433" cy="2141784"/>
            <a:chOff x="2967612" y="3354498"/>
            <a:chExt cx="2381433" cy="214178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FD2F984-889C-A14F-8024-D38690938C4E}"/>
                </a:ext>
              </a:extLst>
            </p:cNvPr>
            <p:cNvSpPr/>
            <p:nvPr/>
          </p:nvSpPr>
          <p:spPr>
            <a:xfrm>
              <a:off x="2967612" y="3354498"/>
              <a:ext cx="2381433" cy="2141784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93A2D5-7A54-4F4B-9BE7-C5704F9D1662}"/>
                </a:ext>
              </a:extLst>
            </p:cNvPr>
            <p:cNvSpPr txBox="1"/>
            <p:nvPr/>
          </p:nvSpPr>
          <p:spPr>
            <a:xfrm>
              <a:off x="3144714" y="4194557"/>
              <a:ext cx="20535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err="1"/>
                <a:t>RefSeq</a:t>
              </a:r>
              <a:r>
                <a:rPr lang="en-US" sz="2400"/>
                <a:t> protein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915DA47-1CDC-9B4B-938B-CB4DB855F9C6}"/>
              </a:ext>
            </a:extLst>
          </p:cNvPr>
          <p:cNvGrpSpPr/>
          <p:nvPr/>
        </p:nvGrpSpPr>
        <p:grpSpPr>
          <a:xfrm>
            <a:off x="7768402" y="2046537"/>
            <a:ext cx="2673019" cy="1389121"/>
            <a:chOff x="6427433" y="1776133"/>
            <a:chExt cx="2290439" cy="101680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31FCAD-C7DF-BE42-B735-B5E683423B0E}"/>
                </a:ext>
              </a:extLst>
            </p:cNvPr>
            <p:cNvSpPr/>
            <p:nvPr/>
          </p:nvSpPr>
          <p:spPr>
            <a:xfrm>
              <a:off x="6427433" y="1776133"/>
              <a:ext cx="2290439" cy="1016804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A74AB7-4748-1544-A86B-934163FB61FE}"/>
                </a:ext>
              </a:extLst>
            </p:cNvPr>
            <p:cNvSpPr txBox="1"/>
            <p:nvPr/>
          </p:nvSpPr>
          <p:spPr>
            <a:xfrm>
              <a:off x="6682888" y="1980399"/>
              <a:ext cx="1962616" cy="608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Metagenome</a:t>
              </a:r>
            </a:p>
            <a:p>
              <a:r>
                <a:rPr lang="en-US" sz="2400"/>
                <a:t>(environmental)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6F3624-96E7-2A4F-BF74-F3BA57DFD80F}"/>
              </a:ext>
            </a:extLst>
          </p:cNvPr>
          <p:cNvGrpSpPr/>
          <p:nvPr/>
        </p:nvGrpSpPr>
        <p:grpSpPr>
          <a:xfrm>
            <a:off x="7865169" y="3533964"/>
            <a:ext cx="2290439" cy="827681"/>
            <a:chOff x="6440765" y="3109202"/>
            <a:chExt cx="2290439" cy="82768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2FC42D2-FE3D-4C47-B4A7-D3EB11AB61A9}"/>
                </a:ext>
              </a:extLst>
            </p:cNvPr>
            <p:cNvSpPr/>
            <p:nvPr/>
          </p:nvSpPr>
          <p:spPr>
            <a:xfrm>
              <a:off x="6440765" y="3109202"/>
              <a:ext cx="2290439" cy="82768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87B1F3-CE79-9043-A785-F4B2C69F0181}"/>
                </a:ext>
              </a:extLst>
            </p:cNvPr>
            <p:cNvSpPr txBox="1"/>
            <p:nvPr/>
          </p:nvSpPr>
          <p:spPr>
            <a:xfrm>
              <a:off x="6738151" y="3271934"/>
              <a:ext cx="1979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TSA proteins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983D628-47B0-6146-8F59-B6E20AB2BCD6}"/>
              </a:ext>
            </a:extLst>
          </p:cNvPr>
          <p:cNvGrpSpPr/>
          <p:nvPr/>
        </p:nvGrpSpPr>
        <p:grpSpPr>
          <a:xfrm>
            <a:off x="8302874" y="4463335"/>
            <a:ext cx="1418059" cy="804114"/>
            <a:chOff x="6839999" y="4692168"/>
            <a:chExt cx="1418059" cy="80411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689E03B-775B-4F4E-A8AC-FE36BA326969}"/>
                </a:ext>
              </a:extLst>
            </p:cNvPr>
            <p:cNvSpPr/>
            <p:nvPr/>
          </p:nvSpPr>
          <p:spPr>
            <a:xfrm>
              <a:off x="6839999" y="4692168"/>
              <a:ext cx="1418059" cy="804114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0A8DA2-62EC-6B4E-AD9D-7C5F30EC4C90}"/>
                </a:ext>
              </a:extLst>
            </p:cNvPr>
            <p:cNvSpPr txBox="1"/>
            <p:nvPr/>
          </p:nvSpPr>
          <p:spPr>
            <a:xfrm>
              <a:off x="7044430" y="4815216"/>
              <a:ext cx="9942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Patent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3E4015-AF68-164E-9E1E-B0D451F11368}"/>
              </a:ext>
            </a:extLst>
          </p:cNvPr>
          <p:cNvGrpSpPr/>
          <p:nvPr/>
        </p:nvGrpSpPr>
        <p:grpSpPr>
          <a:xfrm>
            <a:off x="4925612" y="2438373"/>
            <a:ext cx="807868" cy="733259"/>
            <a:chOff x="4616388" y="2702399"/>
            <a:chExt cx="807868" cy="733259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3D06A74-91A1-C945-AE8A-47D3CDFA2D7E}"/>
                </a:ext>
              </a:extLst>
            </p:cNvPr>
            <p:cNvSpPr/>
            <p:nvPr/>
          </p:nvSpPr>
          <p:spPr>
            <a:xfrm>
              <a:off x="4616388" y="2702399"/>
              <a:ext cx="807868" cy="733259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03E7B4-B048-B241-8DDE-15B8C4D2D068}"/>
                </a:ext>
              </a:extLst>
            </p:cNvPr>
            <p:cNvSpPr txBox="1"/>
            <p:nvPr/>
          </p:nvSpPr>
          <p:spPr>
            <a:xfrm>
              <a:off x="4732834" y="2853177"/>
              <a:ext cx="6214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/>
                <a:t>PDB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011A10A-B42B-834F-AE41-B295849F7DEE}"/>
              </a:ext>
            </a:extLst>
          </p:cNvPr>
          <p:cNvGrpSpPr/>
          <p:nvPr/>
        </p:nvGrpSpPr>
        <p:grpSpPr>
          <a:xfrm>
            <a:off x="1974336" y="3665902"/>
            <a:ext cx="1479126" cy="905522"/>
            <a:chOff x="1511183" y="4057531"/>
            <a:chExt cx="1479126" cy="90552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3B53BF-4517-554A-B498-623826F26946}"/>
                </a:ext>
              </a:extLst>
            </p:cNvPr>
            <p:cNvSpPr/>
            <p:nvPr/>
          </p:nvSpPr>
          <p:spPr>
            <a:xfrm>
              <a:off x="1511183" y="4057531"/>
              <a:ext cx="1459633" cy="905522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FB0B54-7BE5-764C-B311-7E970B4167E5}"/>
                </a:ext>
              </a:extLst>
            </p:cNvPr>
            <p:cNvSpPr txBox="1"/>
            <p:nvPr/>
          </p:nvSpPr>
          <p:spPr>
            <a:xfrm>
              <a:off x="1558507" y="4279459"/>
              <a:ext cx="1431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err="1"/>
                <a:t>Landmark</a:t>
              </a:r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725109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82" name="Rectangle 2">
            <a:extLst>
              <a:ext uri="{FF2B5EF4-FFF2-40B4-BE49-F238E27FC236}">
                <a16:creationId xmlns:a16="http://schemas.microsoft.com/office/drawing/2014/main" id="{185F97AC-3CC2-A045-9499-7D248C0C65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9738" y="176276"/>
            <a:ext cx="11392524" cy="641350"/>
          </a:xfrm>
        </p:spPr>
        <p:txBody>
          <a:bodyPr>
            <a:normAutofit/>
          </a:bodyPr>
          <a:lstStyle/>
          <a:p>
            <a:r>
              <a:rPr lang="en-US" altLang="en-US">
                <a:latin typeface="+mn-lt"/>
              </a:rPr>
              <a:t>BLASTN Summary</a:t>
            </a:r>
            <a:endParaRPr lang="en-US" altLang="en-US" sz="2800" i="1">
              <a:latin typeface="+mn-lt"/>
            </a:endParaRPr>
          </a:p>
        </p:txBody>
      </p:sp>
      <p:sp>
        <p:nvSpPr>
          <p:cNvPr id="1044488" name="Text Box 8">
            <a:extLst>
              <a:ext uri="{FF2B5EF4-FFF2-40B4-BE49-F238E27FC236}">
                <a16:creationId xmlns:a16="http://schemas.microsoft.com/office/drawing/2014/main" id="{45CE3590-B3AF-3949-B4E7-C031704AB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729" y="2335239"/>
            <a:ext cx="491031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buClrTx/>
            </a:pPr>
            <a:r>
              <a:rPr lang="en-US" altLang="en-US" sz="2800" b="1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</a:rPr>
              <a:t>ATCGC</a:t>
            </a:r>
            <a:r>
              <a:rPr lang="en-US" altLang="en-US" sz="2800" b="1">
                <a:solidFill>
                  <a:schemeClr val="accent1">
                    <a:lumMod val="50000"/>
                  </a:schemeClr>
                </a:solidFill>
                <a:latin typeface="Courier New" panose="02070309020205020404" pitchFamily="49" charset="0"/>
              </a:rPr>
              <a:t>CATGCTTAATT</a:t>
            </a:r>
            <a:r>
              <a:rPr lang="en-US" altLang="en-US" sz="2800" b="1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</a:rPr>
              <a:t>GGGCTT</a:t>
            </a:r>
          </a:p>
          <a:p>
            <a:pPr eaLnBrk="0" hangingPunct="0">
              <a:lnSpc>
                <a:spcPct val="100000"/>
              </a:lnSpc>
              <a:buClrTx/>
            </a:pPr>
            <a:r>
              <a:rPr lang="en-US" altLang="en-US" sz="2800" b="1">
                <a:latin typeface="Courier New" panose="02070309020205020404" pitchFamily="49" charset="0"/>
              </a:rPr>
              <a:t>     </a:t>
            </a:r>
            <a:r>
              <a:rPr lang="en-US" altLang="en-US" sz="2800" b="1">
                <a:solidFill>
                  <a:schemeClr val="accent1">
                    <a:lumMod val="50000"/>
                  </a:schemeClr>
                </a:solidFill>
                <a:latin typeface="Courier New" panose="02070309020205020404" pitchFamily="49" charset="0"/>
              </a:rPr>
              <a:t>CATGCTTAATT</a:t>
            </a:r>
            <a:r>
              <a:rPr lang="en-US" altLang="en-US" sz="2800" b="1">
                <a:latin typeface="Courier New" panose="02070309020205020404" pitchFamily="49" charset="0"/>
              </a:rPr>
              <a:t> </a:t>
            </a:r>
          </a:p>
        </p:txBody>
      </p:sp>
      <p:sp>
        <p:nvSpPr>
          <p:cNvPr id="1044489" name="AutoShape 9">
            <a:extLst>
              <a:ext uri="{FF2B5EF4-FFF2-40B4-BE49-F238E27FC236}">
                <a16:creationId xmlns:a16="http://schemas.microsoft.com/office/drawing/2014/main" id="{489A8569-6403-1B44-AE24-44D0853AC15E}"/>
              </a:ext>
            </a:extLst>
          </p:cNvPr>
          <p:cNvSpPr>
            <a:spLocks/>
          </p:cNvSpPr>
          <p:nvPr/>
        </p:nvSpPr>
        <p:spPr bwMode="auto">
          <a:xfrm rot="5376746">
            <a:off x="7525588" y="2200270"/>
            <a:ext cx="239759" cy="2297626"/>
          </a:xfrm>
          <a:prstGeom prst="rightBrace">
            <a:avLst>
              <a:gd name="adj1" fmla="val 962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492" name="Text Box 12">
            <a:extLst>
              <a:ext uri="{FF2B5EF4-FFF2-40B4-BE49-F238E27FC236}">
                <a16:creationId xmlns:a16="http://schemas.microsoft.com/office/drawing/2014/main" id="{0E0A81B1-4202-794C-AF7E-04710B072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468" y="3441746"/>
            <a:ext cx="28232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sz="2800">
                <a:latin typeface="Arial" panose="020B0604020202020204" pitchFamily="34" charset="0"/>
              </a:rPr>
              <a:t>one exact match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18C3EC12-6543-EB40-9042-F1F4A0609D67}"/>
              </a:ext>
            </a:extLst>
          </p:cNvPr>
          <p:cNvSpPr/>
          <p:nvPr/>
        </p:nvSpPr>
        <p:spPr>
          <a:xfrm>
            <a:off x="4402111" y="1092678"/>
            <a:ext cx="3387778" cy="641350"/>
          </a:xfrm>
          <a:custGeom>
            <a:avLst/>
            <a:gdLst>
              <a:gd name="connsiteX0" fmla="*/ 0 w 3387778"/>
              <a:gd name="connsiteY0" fmla="*/ 106894 h 641350"/>
              <a:gd name="connsiteX1" fmla="*/ 106894 w 3387778"/>
              <a:gd name="connsiteY1" fmla="*/ 0 h 641350"/>
              <a:gd name="connsiteX2" fmla="*/ 564630 w 3387778"/>
              <a:gd name="connsiteY2" fmla="*/ 0 h 641350"/>
              <a:gd name="connsiteX3" fmla="*/ 564630 w 3387778"/>
              <a:gd name="connsiteY3" fmla="*/ 0 h 641350"/>
              <a:gd name="connsiteX4" fmla="*/ 962694 w 3387778"/>
              <a:gd name="connsiteY4" fmla="*/ 0 h 641350"/>
              <a:gd name="connsiteX5" fmla="*/ 1411574 w 3387778"/>
              <a:gd name="connsiteY5" fmla="*/ 0 h 641350"/>
              <a:gd name="connsiteX6" fmla="*/ 2015984 w 3387778"/>
              <a:gd name="connsiteY6" fmla="*/ 0 h 641350"/>
              <a:gd name="connsiteX7" fmla="*/ 2601701 w 3387778"/>
              <a:gd name="connsiteY7" fmla="*/ 0 h 641350"/>
              <a:gd name="connsiteX8" fmla="*/ 3280884 w 3387778"/>
              <a:gd name="connsiteY8" fmla="*/ 0 h 641350"/>
              <a:gd name="connsiteX9" fmla="*/ 3387778 w 3387778"/>
              <a:gd name="connsiteY9" fmla="*/ 106894 h 641350"/>
              <a:gd name="connsiteX10" fmla="*/ 3387778 w 3387778"/>
              <a:gd name="connsiteY10" fmla="*/ 106892 h 641350"/>
              <a:gd name="connsiteX11" fmla="*/ 3387778 w 3387778"/>
              <a:gd name="connsiteY11" fmla="*/ 106892 h 641350"/>
              <a:gd name="connsiteX12" fmla="*/ 3387778 w 3387778"/>
              <a:gd name="connsiteY12" fmla="*/ 267229 h 641350"/>
              <a:gd name="connsiteX13" fmla="*/ 3387778 w 3387778"/>
              <a:gd name="connsiteY13" fmla="*/ 534456 h 641350"/>
              <a:gd name="connsiteX14" fmla="*/ 3280884 w 3387778"/>
              <a:gd name="connsiteY14" fmla="*/ 641350 h 641350"/>
              <a:gd name="connsiteX15" fmla="*/ 2620394 w 3387778"/>
              <a:gd name="connsiteY15" fmla="*/ 641350 h 641350"/>
              <a:gd name="connsiteX16" fmla="*/ 1997291 w 3387778"/>
              <a:gd name="connsiteY16" fmla="*/ 641350 h 641350"/>
              <a:gd name="connsiteX17" fmla="*/ 1411574 w 3387778"/>
              <a:gd name="connsiteY17" fmla="*/ 641350 h 641350"/>
              <a:gd name="connsiteX18" fmla="*/ 988102 w 3387778"/>
              <a:gd name="connsiteY18" fmla="*/ 641350 h 641350"/>
              <a:gd name="connsiteX19" fmla="*/ 564630 w 3387778"/>
              <a:gd name="connsiteY19" fmla="*/ 641350 h 641350"/>
              <a:gd name="connsiteX20" fmla="*/ 564630 w 3387778"/>
              <a:gd name="connsiteY20" fmla="*/ 641350 h 641350"/>
              <a:gd name="connsiteX21" fmla="*/ 106894 w 3387778"/>
              <a:gd name="connsiteY21" fmla="*/ 641350 h 641350"/>
              <a:gd name="connsiteX22" fmla="*/ 0 w 3387778"/>
              <a:gd name="connsiteY22" fmla="*/ 534456 h 641350"/>
              <a:gd name="connsiteX23" fmla="*/ 0 w 3387778"/>
              <a:gd name="connsiteY23" fmla="*/ 267229 h 641350"/>
              <a:gd name="connsiteX24" fmla="*/ 0 w 3387778"/>
              <a:gd name="connsiteY24" fmla="*/ 301806 h 641350"/>
              <a:gd name="connsiteX25" fmla="*/ 0 w 3387778"/>
              <a:gd name="connsiteY25" fmla="*/ 106892 h 641350"/>
              <a:gd name="connsiteX26" fmla="*/ 0 w 3387778"/>
              <a:gd name="connsiteY26" fmla="*/ 106894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87778" h="641350" fill="none" extrusionOk="0">
                <a:moveTo>
                  <a:pt x="0" y="106894"/>
                </a:moveTo>
                <a:cubicBezTo>
                  <a:pt x="829" y="50651"/>
                  <a:pt x="56966" y="-2678"/>
                  <a:pt x="106894" y="0"/>
                </a:cubicBezTo>
                <a:cubicBezTo>
                  <a:pt x="331249" y="105"/>
                  <a:pt x="386022" y="21231"/>
                  <a:pt x="564630" y="0"/>
                </a:cubicBezTo>
                <a:lnTo>
                  <a:pt x="564630" y="0"/>
                </a:lnTo>
                <a:cubicBezTo>
                  <a:pt x="702546" y="12062"/>
                  <a:pt x="825882" y="6837"/>
                  <a:pt x="962694" y="0"/>
                </a:cubicBezTo>
                <a:cubicBezTo>
                  <a:pt x="1099506" y="-6837"/>
                  <a:pt x="1239493" y="-12941"/>
                  <a:pt x="1411574" y="0"/>
                </a:cubicBezTo>
                <a:cubicBezTo>
                  <a:pt x="1635486" y="3242"/>
                  <a:pt x="1811608" y="6361"/>
                  <a:pt x="2015984" y="0"/>
                </a:cubicBezTo>
                <a:cubicBezTo>
                  <a:pt x="2220360" y="-6361"/>
                  <a:pt x="2425437" y="-16783"/>
                  <a:pt x="2601701" y="0"/>
                </a:cubicBezTo>
                <a:cubicBezTo>
                  <a:pt x="2777965" y="16783"/>
                  <a:pt x="3066842" y="11252"/>
                  <a:pt x="3280884" y="0"/>
                </a:cubicBezTo>
                <a:cubicBezTo>
                  <a:pt x="3346633" y="-1777"/>
                  <a:pt x="3386036" y="59926"/>
                  <a:pt x="3387778" y="106894"/>
                </a:cubicBezTo>
                <a:lnTo>
                  <a:pt x="3387778" y="106892"/>
                </a:lnTo>
                <a:lnTo>
                  <a:pt x="3387778" y="106892"/>
                </a:lnTo>
                <a:cubicBezTo>
                  <a:pt x="3390343" y="171642"/>
                  <a:pt x="3392354" y="227516"/>
                  <a:pt x="3387778" y="267229"/>
                </a:cubicBezTo>
                <a:cubicBezTo>
                  <a:pt x="3393157" y="390806"/>
                  <a:pt x="3377088" y="453374"/>
                  <a:pt x="3387778" y="534456"/>
                </a:cubicBezTo>
                <a:cubicBezTo>
                  <a:pt x="3389512" y="595314"/>
                  <a:pt x="3338096" y="651209"/>
                  <a:pt x="3280884" y="641350"/>
                </a:cubicBezTo>
                <a:cubicBezTo>
                  <a:pt x="3024731" y="615297"/>
                  <a:pt x="2765180" y="628621"/>
                  <a:pt x="2620394" y="641350"/>
                </a:cubicBezTo>
                <a:cubicBezTo>
                  <a:pt x="2475608" y="654080"/>
                  <a:pt x="2174251" y="619336"/>
                  <a:pt x="1997291" y="641350"/>
                </a:cubicBezTo>
                <a:cubicBezTo>
                  <a:pt x="1820331" y="663364"/>
                  <a:pt x="1569819" y="660616"/>
                  <a:pt x="1411574" y="641350"/>
                </a:cubicBezTo>
                <a:cubicBezTo>
                  <a:pt x="1311895" y="638631"/>
                  <a:pt x="1179666" y="662033"/>
                  <a:pt x="988102" y="641350"/>
                </a:cubicBezTo>
                <a:cubicBezTo>
                  <a:pt x="796538" y="620667"/>
                  <a:pt x="704315" y="633791"/>
                  <a:pt x="564630" y="641350"/>
                </a:cubicBezTo>
                <a:lnTo>
                  <a:pt x="564630" y="641350"/>
                </a:lnTo>
                <a:cubicBezTo>
                  <a:pt x="369652" y="641459"/>
                  <a:pt x="252436" y="633169"/>
                  <a:pt x="106894" y="641350"/>
                </a:cubicBezTo>
                <a:cubicBezTo>
                  <a:pt x="55016" y="643805"/>
                  <a:pt x="-624" y="592253"/>
                  <a:pt x="0" y="534456"/>
                </a:cubicBezTo>
                <a:cubicBezTo>
                  <a:pt x="-11844" y="415411"/>
                  <a:pt x="7238" y="365168"/>
                  <a:pt x="0" y="267229"/>
                </a:cubicBezTo>
                <a:cubicBezTo>
                  <a:pt x="-724" y="274766"/>
                  <a:pt x="-511" y="285153"/>
                  <a:pt x="0" y="301806"/>
                </a:cubicBezTo>
                <a:cubicBezTo>
                  <a:pt x="-8084" y="243581"/>
                  <a:pt x="6275" y="163236"/>
                  <a:pt x="0" y="106892"/>
                </a:cubicBezTo>
                <a:lnTo>
                  <a:pt x="0" y="106894"/>
                </a:lnTo>
                <a:close/>
              </a:path>
              <a:path w="3387778" h="641350" stroke="0" extrusionOk="0">
                <a:moveTo>
                  <a:pt x="0" y="106894"/>
                </a:moveTo>
                <a:cubicBezTo>
                  <a:pt x="-7207" y="43412"/>
                  <a:pt x="37503" y="3887"/>
                  <a:pt x="106894" y="0"/>
                </a:cubicBezTo>
                <a:cubicBezTo>
                  <a:pt x="262196" y="-15645"/>
                  <a:pt x="396879" y="-7175"/>
                  <a:pt x="564630" y="0"/>
                </a:cubicBezTo>
                <a:lnTo>
                  <a:pt x="564630" y="0"/>
                </a:lnTo>
                <a:cubicBezTo>
                  <a:pt x="690242" y="-2218"/>
                  <a:pt x="823724" y="3486"/>
                  <a:pt x="979633" y="0"/>
                </a:cubicBezTo>
                <a:cubicBezTo>
                  <a:pt x="1135542" y="-3486"/>
                  <a:pt x="1197553" y="21390"/>
                  <a:pt x="1411574" y="0"/>
                </a:cubicBezTo>
                <a:cubicBezTo>
                  <a:pt x="1726976" y="32340"/>
                  <a:pt x="1745906" y="4348"/>
                  <a:pt x="2072064" y="0"/>
                </a:cubicBezTo>
                <a:cubicBezTo>
                  <a:pt x="2398222" y="-4348"/>
                  <a:pt x="2495343" y="-26513"/>
                  <a:pt x="2695167" y="0"/>
                </a:cubicBezTo>
                <a:cubicBezTo>
                  <a:pt x="2894991" y="26513"/>
                  <a:pt x="2997649" y="-4123"/>
                  <a:pt x="3280884" y="0"/>
                </a:cubicBezTo>
                <a:cubicBezTo>
                  <a:pt x="3342325" y="1346"/>
                  <a:pt x="3398191" y="50362"/>
                  <a:pt x="3387778" y="106894"/>
                </a:cubicBezTo>
                <a:lnTo>
                  <a:pt x="3387778" y="106892"/>
                </a:lnTo>
                <a:lnTo>
                  <a:pt x="3387778" y="106892"/>
                </a:lnTo>
                <a:cubicBezTo>
                  <a:pt x="3386800" y="143235"/>
                  <a:pt x="3379929" y="208013"/>
                  <a:pt x="3387778" y="267229"/>
                </a:cubicBezTo>
                <a:cubicBezTo>
                  <a:pt x="3381316" y="328547"/>
                  <a:pt x="3383993" y="480182"/>
                  <a:pt x="3387778" y="534456"/>
                </a:cubicBezTo>
                <a:cubicBezTo>
                  <a:pt x="3394167" y="601318"/>
                  <a:pt x="3341047" y="640363"/>
                  <a:pt x="3280884" y="641350"/>
                </a:cubicBezTo>
                <a:cubicBezTo>
                  <a:pt x="3047964" y="618118"/>
                  <a:pt x="2912870" y="631819"/>
                  <a:pt x="2657781" y="641350"/>
                </a:cubicBezTo>
                <a:cubicBezTo>
                  <a:pt x="2402692" y="650881"/>
                  <a:pt x="2342273" y="640806"/>
                  <a:pt x="2034677" y="641350"/>
                </a:cubicBezTo>
                <a:cubicBezTo>
                  <a:pt x="1727081" y="641894"/>
                  <a:pt x="1627115" y="632432"/>
                  <a:pt x="1411574" y="641350"/>
                </a:cubicBezTo>
                <a:cubicBezTo>
                  <a:pt x="1325405" y="657770"/>
                  <a:pt x="1116752" y="638796"/>
                  <a:pt x="988102" y="641350"/>
                </a:cubicBezTo>
                <a:cubicBezTo>
                  <a:pt x="859452" y="643904"/>
                  <a:pt x="669073" y="638095"/>
                  <a:pt x="564630" y="641350"/>
                </a:cubicBezTo>
                <a:lnTo>
                  <a:pt x="564630" y="641350"/>
                </a:lnTo>
                <a:cubicBezTo>
                  <a:pt x="443126" y="626616"/>
                  <a:pt x="210995" y="620364"/>
                  <a:pt x="106894" y="641350"/>
                </a:cubicBezTo>
                <a:cubicBezTo>
                  <a:pt x="44495" y="641529"/>
                  <a:pt x="2180" y="597807"/>
                  <a:pt x="0" y="534456"/>
                </a:cubicBezTo>
                <a:cubicBezTo>
                  <a:pt x="1203" y="435424"/>
                  <a:pt x="-9296" y="330020"/>
                  <a:pt x="0" y="267229"/>
                </a:cubicBezTo>
                <a:cubicBezTo>
                  <a:pt x="-1536" y="277064"/>
                  <a:pt x="167" y="288519"/>
                  <a:pt x="0" y="301806"/>
                </a:cubicBezTo>
                <a:cubicBezTo>
                  <a:pt x="-9436" y="244847"/>
                  <a:pt x="2319" y="187084"/>
                  <a:pt x="0" y="106892"/>
                </a:cubicBezTo>
                <a:lnTo>
                  <a:pt x="0" y="106894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8000">
                <a:schemeClr val="accent6">
                  <a:lumMod val="20000"/>
                  <a:lumOff val="80000"/>
                </a:schemeClr>
              </a:gs>
              <a:gs pos="8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4343"/>
                      <a:gd name="adj2" fmla="val -294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00000"/>
              </a:lnSpc>
              <a:buClrTx/>
            </a:pPr>
            <a:r>
              <a:rPr lang="en-US" altLang="en-US" sz="3200">
                <a:solidFill>
                  <a:schemeClr val="tx1"/>
                </a:solidFill>
              </a:rPr>
              <a:t>Preliminary search</a:t>
            </a:r>
          </a:p>
        </p:txBody>
      </p:sp>
      <p:sp>
        <p:nvSpPr>
          <p:cNvPr id="10" name="AutoShape 11">
            <a:extLst>
              <a:ext uri="{FF2B5EF4-FFF2-40B4-BE49-F238E27FC236}">
                <a16:creationId xmlns:a16="http://schemas.microsoft.com/office/drawing/2014/main" id="{B8F0F313-CFFC-1745-B770-D02F79528D5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20459" y="4049767"/>
            <a:ext cx="523222" cy="58808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CCFF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D86ED3-E455-C044-A0E6-0AB5CC7D4D6C}"/>
              </a:ext>
            </a:extLst>
          </p:cNvPr>
          <p:cNvSpPr txBox="1"/>
          <p:nvPr/>
        </p:nvSpPr>
        <p:spPr>
          <a:xfrm>
            <a:off x="6335998" y="4737621"/>
            <a:ext cx="2692147" cy="5232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/>
              <a:t>Extension phases</a:t>
            </a:r>
          </a:p>
        </p:txBody>
      </p:sp>
      <p:sp>
        <p:nvSpPr>
          <p:cNvPr id="12" name="Line 19">
            <a:extLst>
              <a:ext uri="{FF2B5EF4-FFF2-40B4-BE49-F238E27FC236}">
                <a16:creationId xmlns:a16="http://schemas.microsoft.com/office/drawing/2014/main" id="{9A0DCC5B-9375-9E41-8BD0-F52902EE2DA8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8145" y="3010049"/>
            <a:ext cx="1485576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3" name="Line 19">
            <a:extLst>
              <a:ext uri="{FF2B5EF4-FFF2-40B4-BE49-F238E27FC236}">
                <a16:creationId xmlns:a16="http://schemas.microsoft.com/office/drawing/2014/main" id="{5EA2FCE5-F13F-9F46-8EA8-D7719A31E8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63495" y="3010107"/>
            <a:ext cx="1485577" cy="12299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12A5E4E5-7836-C05E-C7CC-BC9E4C3197DD}"/>
              </a:ext>
            </a:extLst>
          </p:cNvPr>
          <p:cNvSpPr/>
          <p:nvPr/>
        </p:nvSpPr>
        <p:spPr>
          <a:xfrm>
            <a:off x="6667785" y="5466243"/>
            <a:ext cx="2028570" cy="490581"/>
          </a:xfrm>
          <a:custGeom>
            <a:avLst/>
            <a:gdLst>
              <a:gd name="connsiteX0" fmla="*/ 0 w 2028570"/>
              <a:gd name="connsiteY0" fmla="*/ 81765 h 490581"/>
              <a:gd name="connsiteX1" fmla="*/ 81765 w 2028570"/>
              <a:gd name="connsiteY1" fmla="*/ 0 h 490581"/>
              <a:gd name="connsiteX2" fmla="*/ 338095 w 2028570"/>
              <a:gd name="connsiteY2" fmla="*/ 0 h 490581"/>
              <a:gd name="connsiteX3" fmla="*/ 338095 w 2028570"/>
              <a:gd name="connsiteY3" fmla="*/ 0 h 490581"/>
              <a:gd name="connsiteX4" fmla="*/ 845238 w 2028570"/>
              <a:gd name="connsiteY4" fmla="*/ 0 h 490581"/>
              <a:gd name="connsiteX5" fmla="*/ 1362974 w 2028570"/>
              <a:gd name="connsiteY5" fmla="*/ 0 h 490581"/>
              <a:gd name="connsiteX6" fmla="*/ 1946805 w 2028570"/>
              <a:gd name="connsiteY6" fmla="*/ 0 h 490581"/>
              <a:gd name="connsiteX7" fmla="*/ 2028570 w 2028570"/>
              <a:gd name="connsiteY7" fmla="*/ 81765 h 490581"/>
              <a:gd name="connsiteX8" fmla="*/ 2028570 w 2028570"/>
              <a:gd name="connsiteY8" fmla="*/ 81764 h 490581"/>
              <a:gd name="connsiteX9" fmla="*/ 2028570 w 2028570"/>
              <a:gd name="connsiteY9" fmla="*/ 81764 h 490581"/>
              <a:gd name="connsiteX10" fmla="*/ 2028570 w 2028570"/>
              <a:gd name="connsiteY10" fmla="*/ 204409 h 490581"/>
              <a:gd name="connsiteX11" fmla="*/ 2028570 w 2028570"/>
              <a:gd name="connsiteY11" fmla="*/ 408816 h 490581"/>
              <a:gd name="connsiteX12" fmla="*/ 1946805 w 2028570"/>
              <a:gd name="connsiteY12" fmla="*/ 490581 h 490581"/>
              <a:gd name="connsiteX13" fmla="*/ 1418053 w 2028570"/>
              <a:gd name="connsiteY13" fmla="*/ 490581 h 490581"/>
              <a:gd name="connsiteX14" fmla="*/ 845238 w 2028570"/>
              <a:gd name="connsiteY14" fmla="*/ 490581 h 490581"/>
              <a:gd name="connsiteX15" fmla="*/ 338095 w 2028570"/>
              <a:gd name="connsiteY15" fmla="*/ 490581 h 490581"/>
              <a:gd name="connsiteX16" fmla="*/ 338095 w 2028570"/>
              <a:gd name="connsiteY16" fmla="*/ 490581 h 490581"/>
              <a:gd name="connsiteX17" fmla="*/ 81765 w 2028570"/>
              <a:gd name="connsiteY17" fmla="*/ 490581 h 490581"/>
              <a:gd name="connsiteX18" fmla="*/ 0 w 2028570"/>
              <a:gd name="connsiteY18" fmla="*/ 408816 h 490581"/>
              <a:gd name="connsiteX19" fmla="*/ 0 w 2028570"/>
              <a:gd name="connsiteY19" fmla="*/ 204409 h 490581"/>
              <a:gd name="connsiteX20" fmla="*/ 0 w 2028570"/>
              <a:gd name="connsiteY20" fmla="*/ 230858 h 490581"/>
              <a:gd name="connsiteX21" fmla="*/ 0 w 2028570"/>
              <a:gd name="connsiteY21" fmla="*/ 81764 h 490581"/>
              <a:gd name="connsiteX22" fmla="*/ 0 w 2028570"/>
              <a:gd name="connsiteY22" fmla="*/ 81765 h 49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028570" h="490581" fill="none" extrusionOk="0">
                <a:moveTo>
                  <a:pt x="0" y="81765"/>
                </a:moveTo>
                <a:cubicBezTo>
                  <a:pt x="11023" y="38906"/>
                  <a:pt x="32196" y="5497"/>
                  <a:pt x="81765" y="0"/>
                </a:cubicBezTo>
                <a:cubicBezTo>
                  <a:pt x="174320" y="-824"/>
                  <a:pt x="282569" y="2903"/>
                  <a:pt x="338095" y="0"/>
                </a:cubicBezTo>
                <a:lnTo>
                  <a:pt x="338095" y="0"/>
                </a:lnTo>
                <a:cubicBezTo>
                  <a:pt x="474417" y="11678"/>
                  <a:pt x="637230" y="2989"/>
                  <a:pt x="845238" y="0"/>
                </a:cubicBezTo>
                <a:cubicBezTo>
                  <a:pt x="1017514" y="6333"/>
                  <a:pt x="1163774" y="-23175"/>
                  <a:pt x="1362974" y="0"/>
                </a:cubicBezTo>
                <a:cubicBezTo>
                  <a:pt x="1562174" y="23175"/>
                  <a:pt x="1689401" y="11127"/>
                  <a:pt x="1946805" y="0"/>
                </a:cubicBezTo>
                <a:cubicBezTo>
                  <a:pt x="1987934" y="4078"/>
                  <a:pt x="2025141" y="43945"/>
                  <a:pt x="2028570" y="81765"/>
                </a:cubicBezTo>
                <a:lnTo>
                  <a:pt x="2028570" y="81764"/>
                </a:lnTo>
                <a:lnTo>
                  <a:pt x="2028570" y="81764"/>
                </a:lnTo>
                <a:cubicBezTo>
                  <a:pt x="2032302" y="137706"/>
                  <a:pt x="2033898" y="169192"/>
                  <a:pt x="2028570" y="204409"/>
                </a:cubicBezTo>
                <a:cubicBezTo>
                  <a:pt x="2035527" y="288002"/>
                  <a:pt x="2018365" y="340024"/>
                  <a:pt x="2028570" y="408816"/>
                </a:cubicBezTo>
                <a:cubicBezTo>
                  <a:pt x="2021111" y="453734"/>
                  <a:pt x="1994290" y="491246"/>
                  <a:pt x="1946805" y="490581"/>
                </a:cubicBezTo>
                <a:cubicBezTo>
                  <a:pt x="1729721" y="503449"/>
                  <a:pt x="1535658" y="486914"/>
                  <a:pt x="1418053" y="490581"/>
                </a:cubicBezTo>
                <a:cubicBezTo>
                  <a:pt x="1300448" y="494248"/>
                  <a:pt x="1007579" y="483065"/>
                  <a:pt x="845238" y="490581"/>
                </a:cubicBezTo>
                <a:cubicBezTo>
                  <a:pt x="722346" y="515276"/>
                  <a:pt x="511938" y="497022"/>
                  <a:pt x="338095" y="490581"/>
                </a:cubicBezTo>
                <a:lnTo>
                  <a:pt x="338095" y="490581"/>
                </a:lnTo>
                <a:cubicBezTo>
                  <a:pt x="261993" y="487106"/>
                  <a:pt x="167662" y="498164"/>
                  <a:pt x="81765" y="490581"/>
                </a:cubicBezTo>
                <a:cubicBezTo>
                  <a:pt x="37059" y="491744"/>
                  <a:pt x="2533" y="455152"/>
                  <a:pt x="0" y="408816"/>
                </a:cubicBezTo>
                <a:cubicBezTo>
                  <a:pt x="-4085" y="338283"/>
                  <a:pt x="9579" y="287775"/>
                  <a:pt x="0" y="204409"/>
                </a:cubicBezTo>
                <a:cubicBezTo>
                  <a:pt x="1150" y="212078"/>
                  <a:pt x="-568" y="225137"/>
                  <a:pt x="0" y="230858"/>
                </a:cubicBezTo>
                <a:cubicBezTo>
                  <a:pt x="-6882" y="197598"/>
                  <a:pt x="-7319" y="113160"/>
                  <a:pt x="0" y="81764"/>
                </a:cubicBezTo>
                <a:lnTo>
                  <a:pt x="0" y="81765"/>
                </a:lnTo>
                <a:close/>
              </a:path>
              <a:path w="2028570" h="490581" stroke="0" extrusionOk="0">
                <a:moveTo>
                  <a:pt x="0" y="81765"/>
                </a:moveTo>
                <a:cubicBezTo>
                  <a:pt x="-5269" y="33357"/>
                  <a:pt x="26901" y="3643"/>
                  <a:pt x="81765" y="0"/>
                </a:cubicBezTo>
                <a:cubicBezTo>
                  <a:pt x="170813" y="6751"/>
                  <a:pt x="223979" y="591"/>
                  <a:pt x="338095" y="0"/>
                </a:cubicBezTo>
                <a:lnTo>
                  <a:pt x="338095" y="0"/>
                </a:lnTo>
                <a:cubicBezTo>
                  <a:pt x="460960" y="2988"/>
                  <a:pt x="644827" y="14453"/>
                  <a:pt x="845238" y="0"/>
                </a:cubicBezTo>
                <a:cubicBezTo>
                  <a:pt x="1029372" y="-16899"/>
                  <a:pt x="1136148" y="-15859"/>
                  <a:pt x="1385006" y="0"/>
                </a:cubicBezTo>
                <a:cubicBezTo>
                  <a:pt x="1633864" y="15859"/>
                  <a:pt x="1813695" y="-2740"/>
                  <a:pt x="1946805" y="0"/>
                </a:cubicBezTo>
                <a:cubicBezTo>
                  <a:pt x="1984396" y="7124"/>
                  <a:pt x="2027442" y="25846"/>
                  <a:pt x="2028570" y="81765"/>
                </a:cubicBezTo>
                <a:lnTo>
                  <a:pt x="2028570" y="81764"/>
                </a:lnTo>
                <a:lnTo>
                  <a:pt x="2028570" y="81764"/>
                </a:lnTo>
                <a:cubicBezTo>
                  <a:pt x="2032374" y="138080"/>
                  <a:pt x="2033970" y="174072"/>
                  <a:pt x="2028570" y="204409"/>
                </a:cubicBezTo>
                <a:cubicBezTo>
                  <a:pt x="2024502" y="289490"/>
                  <a:pt x="2018888" y="326432"/>
                  <a:pt x="2028570" y="408816"/>
                </a:cubicBezTo>
                <a:cubicBezTo>
                  <a:pt x="2033425" y="461202"/>
                  <a:pt x="1992822" y="499482"/>
                  <a:pt x="1946805" y="490581"/>
                </a:cubicBezTo>
                <a:cubicBezTo>
                  <a:pt x="1754404" y="504423"/>
                  <a:pt x="1623071" y="508606"/>
                  <a:pt x="1429069" y="490581"/>
                </a:cubicBezTo>
                <a:cubicBezTo>
                  <a:pt x="1235067" y="472556"/>
                  <a:pt x="1027734" y="479835"/>
                  <a:pt x="845238" y="490581"/>
                </a:cubicBezTo>
                <a:cubicBezTo>
                  <a:pt x="596597" y="473194"/>
                  <a:pt x="442648" y="499679"/>
                  <a:pt x="338095" y="490581"/>
                </a:cubicBezTo>
                <a:lnTo>
                  <a:pt x="338095" y="490581"/>
                </a:lnTo>
                <a:cubicBezTo>
                  <a:pt x="236840" y="495869"/>
                  <a:pt x="143510" y="478970"/>
                  <a:pt x="81765" y="490581"/>
                </a:cubicBezTo>
                <a:cubicBezTo>
                  <a:pt x="35039" y="491496"/>
                  <a:pt x="-1807" y="457204"/>
                  <a:pt x="0" y="408816"/>
                </a:cubicBezTo>
                <a:cubicBezTo>
                  <a:pt x="-2857" y="351804"/>
                  <a:pt x="9622" y="298427"/>
                  <a:pt x="0" y="204409"/>
                </a:cubicBezTo>
                <a:cubicBezTo>
                  <a:pt x="-304" y="215884"/>
                  <a:pt x="551" y="225251"/>
                  <a:pt x="0" y="230858"/>
                </a:cubicBezTo>
                <a:cubicBezTo>
                  <a:pt x="1658" y="156515"/>
                  <a:pt x="6121" y="129282"/>
                  <a:pt x="0" y="81764"/>
                </a:cubicBezTo>
                <a:lnTo>
                  <a:pt x="0" y="81765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8000">
                <a:schemeClr val="accent6">
                  <a:lumMod val="20000"/>
                  <a:lumOff val="80000"/>
                </a:schemeClr>
              </a:gs>
              <a:gs pos="8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4343"/>
                      <a:gd name="adj2" fmla="val -294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00000"/>
              </a:lnSpc>
              <a:buClrTx/>
            </a:pPr>
            <a:r>
              <a:rPr lang="en-US" altLang="en-US" sz="2400">
                <a:solidFill>
                  <a:schemeClr val="tx1"/>
                </a:solidFill>
              </a:rPr>
              <a:t>Traceback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E99B0D-24FE-B659-D8CD-3D0AA6A584C9}"/>
              </a:ext>
            </a:extLst>
          </p:cNvPr>
          <p:cNvSpPr txBox="1"/>
          <p:nvPr/>
        </p:nvSpPr>
        <p:spPr>
          <a:xfrm>
            <a:off x="6484430" y="6158504"/>
            <a:ext cx="2419124" cy="5232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/>
              <a:t>Final alignment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A602764-A2F2-4710-7292-0CE7F0183927}"/>
              </a:ext>
            </a:extLst>
          </p:cNvPr>
          <p:cNvGrpSpPr/>
          <p:nvPr/>
        </p:nvGrpSpPr>
        <p:grpSpPr>
          <a:xfrm>
            <a:off x="751277" y="2289072"/>
            <a:ext cx="3926011" cy="986151"/>
            <a:chOff x="751277" y="2289072"/>
            <a:chExt cx="3926011" cy="98615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F26956-C061-8C48-9D02-F1922AB592BB}"/>
                </a:ext>
              </a:extLst>
            </p:cNvPr>
            <p:cNvSpPr txBox="1"/>
            <p:nvPr/>
          </p:nvSpPr>
          <p:spPr>
            <a:xfrm>
              <a:off x="751277" y="2289072"/>
              <a:ext cx="3113673" cy="52322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/>
                <a:t>Database sequence: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0EE9B2-5AB4-4B02-A1A1-DA97C3834346}"/>
                </a:ext>
              </a:extLst>
            </p:cNvPr>
            <p:cNvSpPr txBox="1"/>
            <p:nvPr/>
          </p:nvSpPr>
          <p:spPr>
            <a:xfrm>
              <a:off x="751277" y="2752003"/>
              <a:ext cx="3926011" cy="52322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/>
                <a:t>Query, from lookup table: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69CBA-29BA-11DB-9590-BAAE527D9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189324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6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434" name="Rectangle 2">
            <a:extLst>
              <a:ext uri="{FF2B5EF4-FFF2-40B4-BE49-F238E27FC236}">
                <a16:creationId xmlns:a16="http://schemas.microsoft.com/office/drawing/2014/main" id="{ED9B6A5F-0475-6E4E-BB89-8B68560DCC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40201" y="109538"/>
            <a:ext cx="4005263" cy="665099"/>
          </a:xfrm>
        </p:spPr>
        <p:txBody>
          <a:bodyPr/>
          <a:lstStyle/>
          <a:p>
            <a:r>
              <a:rPr lang="en-US" altLang="en-US">
                <a:latin typeface="+mn-lt"/>
              </a:rPr>
              <a:t>Words</a:t>
            </a:r>
            <a:r>
              <a:rPr lang="en-US" altLang="en-US" sz="2800">
                <a:latin typeface="+mn-lt"/>
              </a:rPr>
              <a:t> (Protein)</a:t>
            </a:r>
          </a:p>
        </p:txBody>
      </p:sp>
      <p:grpSp>
        <p:nvGrpSpPr>
          <p:cNvPr id="1042435" name="Group 3">
            <a:extLst>
              <a:ext uri="{FF2B5EF4-FFF2-40B4-BE49-F238E27FC236}">
                <a16:creationId xmlns:a16="http://schemas.microsoft.com/office/drawing/2014/main" id="{DB7A0D78-4472-8F41-97E2-E2E5B289A422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763487"/>
            <a:ext cx="7005638" cy="584201"/>
            <a:chOff x="624" y="597"/>
            <a:chExt cx="4413" cy="368"/>
          </a:xfrm>
        </p:grpSpPr>
        <p:sp>
          <p:nvSpPr>
            <p:cNvPr id="1042436" name="Text Box 4">
              <a:extLst>
                <a:ext uri="{FF2B5EF4-FFF2-40B4-BE49-F238E27FC236}">
                  <a16:creationId xmlns:a16="http://schemas.microsoft.com/office/drawing/2014/main" id="{22F9BB9C-73B5-174E-B377-434553C0DB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0" y="597"/>
              <a:ext cx="3537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buClrTx/>
              </a:pPr>
              <a:r>
                <a:rPr lang="en-US" altLang="en-US" sz="3200" b="1">
                  <a:latin typeface="Courier New" panose="02070309020205020404" pitchFamily="49" charset="0"/>
                </a:rPr>
                <a:t>GTQITVEDLFYNIATRRKALKN</a:t>
              </a:r>
            </a:p>
          </p:txBody>
        </p:sp>
        <p:sp>
          <p:nvSpPr>
            <p:cNvPr id="1042437" name="Text Box 5">
              <a:extLst>
                <a:ext uri="{FF2B5EF4-FFF2-40B4-BE49-F238E27FC236}">
                  <a16:creationId xmlns:a16="http://schemas.microsoft.com/office/drawing/2014/main" id="{4F0495EF-022E-0949-8621-EEC75887B7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626"/>
              <a:ext cx="739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buClrTx/>
              </a:pPr>
              <a:r>
                <a:rPr lang="en-US" altLang="en-US" sz="2800"/>
                <a:t>Query</a:t>
              </a:r>
              <a:r>
                <a:rPr lang="en-US" altLang="en-US" sz="2400">
                  <a:latin typeface="Comic Sans MS" panose="030F0902030302020204" pitchFamily="66" charset="0"/>
                </a:rPr>
                <a:t>:</a:t>
              </a:r>
            </a:p>
          </p:txBody>
        </p:sp>
      </p:grpSp>
      <p:sp>
        <p:nvSpPr>
          <p:cNvPr id="1042441" name="Text Box 9">
            <a:extLst>
              <a:ext uri="{FF2B5EF4-FFF2-40B4-BE49-F238E27FC236}">
                <a16:creationId xmlns:a16="http://schemas.microsoft.com/office/drawing/2014/main" id="{5437B1C1-DD91-FA45-A342-AFBF2C5C9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796" y="2434768"/>
            <a:ext cx="318135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buClrTx/>
            </a:pPr>
            <a:r>
              <a:rPr lang="en-US" altLang="en-US" sz="3200" b="1">
                <a:latin typeface="Courier New" panose="02070309020205020404" pitchFamily="49" charset="0"/>
              </a:rPr>
              <a:t>GTQ </a:t>
            </a:r>
          </a:p>
          <a:p>
            <a:pPr eaLnBrk="0" hangingPunct="0">
              <a:lnSpc>
                <a:spcPct val="100000"/>
              </a:lnSpc>
              <a:buClrTx/>
            </a:pPr>
            <a:r>
              <a:rPr lang="en-US" altLang="en-US" sz="3200" b="1">
                <a:latin typeface="Courier New" panose="02070309020205020404" pitchFamily="49" charset="0"/>
              </a:rPr>
              <a:t> TQI</a:t>
            </a:r>
          </a:p>
          <a:p>
            <a:pPr eaLnBrk="0" hangingPunct="0">
              <a:lnSpc>
                <a:spcPct val="100000"/>
              </a:lnSpc>
              <a:buClrTx/>
            </a:pPr>
            <a:r>
              <a:rPr lang="en-US" altLang="en-US" sz="3200" b="1">
                <a:latin typeface="Courier New" panose="02070309020205020404" pitchFamily="49" charset="0"/>
              </a:rPr>
              <a:t>  QIT</a:t>
            </a:r>
          </a:p>
          <a:p>
            <a:pPr eaLnBrk="0" hangingPunct="0">
              <a:lnSpc>
                <a:spcPct val="100000"/>
              </a:lnSpc>
              <a:buClrTx/>
            </a:pPr>
            <a:r>
              <a:rPr lang="en-US" altLang="en-US" sz="3200" b="1">
                <a:latin typeface="Courier New" panose="02070309020205020404" pitchFamily="49" charset="0"/>
              </a:rPr>
              <a:t>   ITV</a:t>
            </a:r>
          </a:p>
          <a:p>
            <a:pPr eaLnBrk="0" hangingPunct="0">
              <a:lnSpc>
                <a:spcPct val="100000"/>
              </a:lnSpc>
              <a:buClrTx/>
            </a:pPr>
            <a:r>
              <a:rPr lang="en-US" altLang="en-US" sz="3200" b="1">
                <a:latin typeface="Courier New" panose="02070309020205020404" pitchFamily="49" charset="0"/>
              </a:rPr>
              <a:t>    TVE</a:t>
            </a:r>
          </a:p>
          <a:p>
            <a:pPr eaLnBrk="0" hangingPunct="0">
              <a:lnSpc>
                <a:spcPct val="100000"/>
              </a:lnSpc>
              <a:buClrTx/>
            </a:pPr>
            <a:r>
              <a:rPr lang="en-US" altLang="en-US" sz="3200" b="1">
                <a:latin typeface="Courier New" panose="02070309020205020404" pitchFamily="49" charset="0"/>
              </a:rPr>
              <a:t>     VED</a:t>
            </a:r>
          </a:p>
          <a:p>
            <a:pPr eaLnBrk="0" hangingPunct="0">
              <a:lnSpc>
                <a:spcPct val="100000"/>
              </a:lnSpc>
              <a:buClrTx/>
            </a:pPr>
            <a:r>
              <a:rPr lang="en-US" altLang="en-US" sz="3200" b="1">
                <a:latin typeface="Courier New" panose="02070309020205020404" pitchFamily="49" charset="0"/>
              </a:rPr>
              <a:t>      EDL</a:t>
            </a:r>
          </a:p>
          <a:p>
            <a:pPr eaLnBrk="0" hangingPunct="0">
              <a:lnSpc>
                <a:spcPct val="100000"/>
              </a:lnSpc>
              <a:buClrTx/>
            </a:pPr>
            <a:r>
              <a:rPr lang="en-US" altLang="en-US" sz="3200" b="1">
                <a:latin typeface="Courier New" panose="02070309020205020404" pitchFamily="49" charset="0"/>
              </a:rPr>
              <a:t>       DLF</a:t>
            </a:r>
          </a:p>
          <a:p>
            <a:pPr eaLnBrk="0" hangingPunct="0">
              <a:lnSpc>
                <a:spcPct val="100000"/>
              </a:lnSpc>
              <a:buClrTx/>
            </a:pPr>
            <a:r>
              <a:rPr lang="en-US" altLang="en-US" sz="2400" b="1">
                <a:latin typeface="Courier New" panose="02070309020205020404" pitchFamily="49" charset="0"/>
              </a:rPr>
              <a:t>           ...</a:t>
            </a:r>
          </a:p>
        </p:txBody>
      </p:sp>
      <p:sp>
        <p:nvSpPr>
          <p:cNvPr id="1042445" name="AutoShape 13">
            <a:extLst>
              <a:ext uri="{FF2B5EF4-FFF2-40B4-BE49-F238E27FC236}">
                <a16:creationId xmlns:a16="http://schemas.microsoft.com/office/drawing/2014/main" id="{FC2768F7-22C2-224D-B807-A7924B4A3FBF}"/>
              </a:ext>
            </a:extLst>
          </p:cNvPr>
          <p:cNvSpPr>
            <a:spLocks/>
          </p:cNvSpPr>
          <p:nvPr/>
        </p:nvSpPr>
        <p:spPr bwMode="auto">
          <a:xfrm rot="5400000">
            <a:off x="3576637" y="2095274"/>
            <a:ext cx="152400" cy="584200"/>
          </a:xfrm>
          <a:prstGeom prst="rightBrace">
            <a:avLst>
              <a:gd name="adj1" fmla="val 31944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F2F557-940D-A942-BD9B-CC254B4C7958}"/>
              </a:ext>
            </a:extLst>
          </p:cNvPr>
          <p:cNvGrpSpPr/>
          <p:nvPr/>
        </p:nvGrpSpPr>
        <p:grpSpPr>
          <a:xfrm>
            <a:off x="5330254" y="3496807"/>
            <a:ext cx="5612422" cy="923925"/>
            <a:chOff x="5330254" y="3039607"/>
            <a:chExt cx="5612422" cy="923925"/>
          </a:xfrm>
        </p:grpSpPr>
        <p:sp>
          <p:nvSpPr>
            <p:cNvPr id="1042439" name="Text Box 7">
              <a:extLst>
                <a:ext uri="{FF2B5EF4-FFF2-40B4-BE49-F238E27FC236}">
                  <a16:creationId xmlns:a16="http://schemas.microsoft.com/office/drawing/2014/main" id="{945F9E18-19E0-6845-A910-65DA54A231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8873" y="3039607"/>
              <a:ext cx="4943803" cy="923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buClrTx/>
              </a:pPr>
              <a:r>
                <a:rPr lang="en-US" altLang="en-US" sz="2600"/>
                <a:t>Neighborhood Words</a:t>
              </a:r>
            </a:p>
            <a:p>
              <a:pPr eaLnBrk="0" hangingPunct="0">
                <a:lnSpc>
                  <a:spcPct val="100000"/>
                </a:lnSpc>
                <a:buClrTx/>
              </a:pPr>
              <a:r>
                <a:rPr lang="en-US" altLang="en-US" sz="2800" b="1">
                  <a:latin typeface="Courier New" panose="02070309020205020404" pitchFamily="49" charset="0"/>
                  <a:cs typeface="Courier New" panose="02070309020205020404" pitchFamily="49" charset="0"/>
                </a:rPr>
                <a:t>LTV,MTV,ISV,LSV,</a:t>
              </a:r>
              <a:r>
                <a:rPr lang="en-US" altLang="en-US" sz="2800"/>
                <a:t> etc.</a:t>
              </a:r>
              <a:endParaRPr lang="en-US" altLang="en-US"/>
            </a:p>
          </p:txBody>
        </p:sp>
        <p:sp>
          <p:nvSpPr>
            <p:cNvPr id="20" name="Line 8">
              <a:extLst>
                <a:ext uri="{FF2B5EF4-FFF2-40B4-BE49-F238E27FC236}">
                  <a16:creationId xmlns:a16="http://schemas.microsoft.com/office/drawing/2014/main" id="{F73F91F3-F61F-5D47-A877-C746692A9A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30254" y="3710388"/>
              <a:ext cx="46639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C6F81043-FE40-6D4B-8CA6-A04D07F3C129}"/>
              </a:ext>
            </a:extLst>
          </p:cNvPr>
          <p:cNvSpPr/>
          <p:nvPr/>
        </p:nvSpPr>
        <p:spPr>
          <a:xfrm>
            <a:off x="5135445" y="891773"/>
            <a:ext cx="1921110" cy="553706"/>
          </a:xfrm>
          <a:custGeom>
            <a:avLst/>
            <a:gdLst>
              <a:gd name="connsiteX0" fmla="*/ 0 w 1921110"/>
              <a:gd name="connsiteY0" fmla="*/ 92286 h 553706"/>
              <a:gd name="connsiteX1" fmla="*/ 92286 w 1921110"/>
              <a:gd name="connsiteY1" fmla="*/ 0 h 553706"/>
              <a:gd name="connsiteX2" fmla="*/ 320185 w 1921110"/>
              <a:gd name="connsiteY2" fmla="*/ 0 h 553706"/>
              <a:gd name="connsiteX3" fmla="*/ 320185 w 1921110"/>
              <a:gd name="connsiteY3" fmla="*/ 0 h 553706"/>
              <a:gd name="connsiteX4" fmla="*/ 800463 w 1921110"/>
              <a:gd name="connsiteY4" fmla="*/ 0 h 553706"/>
              <a:gd name="connsiteX5" fmla="*/ 1283793 w 1921110"/>
              <a:gd name="connsiteY5" fmla="*/ 0 h 553706"/>
              <a:gd name="connsiteX6" fmla="*/ 1828824 w 1921110"/>
              <a:gd name="connsiteY6" fmla="*/ 0 h 553706"/>
              <a:gd name="connsiteX7" fmla="*/ 1921110 w 1921110"/>
              <a:gd name="connsiteY7" fmla="*/ 92286 h 553706"/>
              <a:gd name="connsiteX8" fmla="*/ 1921110 w 1921110"/>
              <a:gd name="connsiteY8" fmla="*/ 92284 h 553706"/>
              <a:gd name="connsiteX9" fmla="*/ 1921110 w 1921110"/>
              <a:gd name="connsiteY9" fmla="*/ 92284 h 553706"/>
              <a:gd name="connsiteX10" fmla="*/ 1921110 w 1921110"/>
              <a:gd name="connsiteY10" fmla="*/ 230711 h 553706"/>
              <a:gd name="connsiteX11" fmla="*/ 1921110 w 1921110"/>
              <a:gd name="connsiteY11" fmla="*/ 461420 h 553706"/>
              <a:gd name="connsiteX12" fmla="*/ 1828824 w 1921110"/>
              <a:gd name="connsiteY12" fmla="*/ 553706 h 553706"/>
              <a:gd name="connsiteX13" fmla="*/ 1335211 w 1921110"/>
              <a:gd name="connsiteY13" fmla="*/ 553706 h 553706"/>
              <a:gd name="connsiteX14" fmla="*/ 800463 w 1921110"/>
              <a:gd name="connsiteY14" fmla="*/ 553706 h 553706"/>
              <a:gd name="connsiteX15" fmla="*/ 320185 w 1921110"/>
              <a:gd name="connsiteY15" fmla="*/ 553706 h 553706"/>
              <a:gd name="connsiteX16" fmla="*/ 320185 w 1921110"/>
              <a:gd name="connsiteY16" fmla="*/ 553706 h 553706"/>
              <a:gd name="connsiteX17" fmla="*/ 92286 w 1921110"/>
              <a:gd name="connsiteY17" fmla="*/ 553706 h 553706"/>
              <a:gd name="connsiteX18" fmla="*/ 0 w 1921110"/>
              <a:gd name="connsiteY18" fmla="*/ 461420 h 553706"/>
              <a:gd name="connsiteX19" fmla="*/ 0 w 1921110"/>
              <a:gd name="connsiteY19" fmla="*/ 230711 h 553706"/>
              <a:gd name="connsiteX20" fmla="*/ 0 w 1921110"/>
              <a:gd name="connsiteY20" fmla="*/ 260563 h 553706"/>
              <a:gd name="connsiteX21" fmla="*/ 0 w 1921110"/>
              <a:gd name="connsiteY21" fmla="*/ 92284 h 553706"/>
              <a:gd name="connsiteX22" fmla="*/ 0 w 1921110"/>
              <a:gd name="connsiteY22" fmla="*/ 92286 h 553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21110" h="553706" fill="none" extrusionOk="0">
                <a:moveTo>
                  <a:pt x="0" y="92286"/>
                </a:moveTo>
                <a:cubicBezTo>
                  <a:pt x="12206" y="43863"/>
                  <a:pt x="37664" y="4554"/>
                  <a:pt x="92286" y="0"/>
                </a:cubicBezTo>
                <a:cubicBezTo>
                  <a:pt x="196835" y="-1349"/>
                  <a:pt x="233985" y="1672"/>
                  <a:pt x="320185" y="0"/>
                </a:cubicBezTo>
                <a:lnTo>
                  <a:pt x="320185" y="0"/>
                </a:lnTo>
                <a:cubicBezTo>
                  <a:pt x="545562" y="-8604"/>
                  <a:pt x="667030" y="3710"/>
                  <a:pt x="800463" y="0"/>
                </a:cubicBezTo>
                <a:cubicBezTo>
                  <a:pt x="954802" y="-19858"/>
                  <a:pt x="1063134" y="-20028"/>
                  <a:pt x="1283793" y="0"/>
                </a:cubicBezTo>
                <a:cubicBezTo>
                  <a:pt x="1504452" y="20028"/>
                  <a:pt x="1702769" y="-16714"/>
                  <a:pt x="1828824" y="0"/>
                </a:cubicBezTo>
                <a:cubicBezTo>
                  <a:pt x="1876381" y="3453"/>
                  <a:pt x="1916683" y="50793"/>
                  <a:pt x="1921110" y="92286"/>
                </a:cubicBezTo>
                <a:lnTo>
                  <a:pt x="1921110" y="92284"/>
                </a:lnTo>
                <a:lnTo>
                  <a:pt x="1921110" y="92284"/>
                </a:lnTo>
                <a:cubicBezTo>
                  <a:pt x="1927397" y="160257"/>
                  <a:pt x="1918161" y="189996"/>
                  <a:pt x="1921110" y="230711"/>
                </a:cubicBezTo>
                <a:cubicBezTo>
                  <a:pt x="1918380" y="321388"/>
                  <a:pt x="1916170" y="409225"/>
                  <a:pt x="1921110" y="461420"/>
                </a:cubicBezTo>
                <a:cubicBezTo>
                  <a:pt x="1914107" y="512162"/>
                  <a:pt x="1887781" y="555990"/>
                  <a:pt x="1828824" y="553706"/>
                </a:cubicBezTo>
                <a:cubicBezTo>
                  <a:pt x="1631479" y="530939"/>
                  <a:pt x="1505398" y="550714"/>
                  <a:pt x="1335211" y="553706"/>
                </a:cubicBezTo>
                <a:cubicBezTo>
                  <a:pt x="1165024" y="556698"/>
                  <a:pt x="1019919" y="571630"/>
                  <a:pt x="800463" y="553706"/>
                </a:cubicBezTo>
                <a:cubicBezTo>
                  <a:pt x="638459" y="556216"/>
                  <a:pt x="462483" y="561659"/>
                  <a:pt x="320185" y="553706"/>
                </a:cubicBezTo>
                <a:lnTo>
                  <a:pt x="320185" y="553706"/>
                </a:lnTo>
                <a:cubicBezTo>
                  <a:pt x="239013" y="544017"/>
                  <a:pt x="190846" y="543180"/>
                  <a:pt x="92286" y="553706"/>
                </a:cubicBezTo>
                <a:cubicBezTo>
                  <a:pt x="45191" y="563661"/>
                  <a:pt x="3611" y="514068"/>
                  <a:pt x="0" y="461420"/>
                </a:cubicBezTo>
                <a:cubicBezTo>
                  <a:pt x="-9710" y="368908"/>
                  <a:pt x="-10172" y="292416"/>
                  <a:pt x="0" y="230711"/>
                </a:cubicBezTo>
                <a:cubicBezTo>
                  <a:pt x="-725" y="237722"/>
                  <a:pt x="1232" y="253067"/>
                  <a:pt x="0" y="260563"/>
                </a:cubicBezTo>
                <a:cubicBezTo>
                  <a:pt x="490" y="207663"/>
                  <a:pt x="-2415" y="162926"/>
                  <a:pt x="0" y="92284"/>
                </a:cubicBezTo>
                <a:lnTo>
                  <a:pt x="0" y="92286"/>
                </a:lnTo>
                <a:close/>
              </a:path>
              <a:path w="1921110" h="553706" stroke="0" extrusionOk="0">
                <a:moveTo>
                  <a:pt x="0" y="92286"/>
                </a:moveTo>
                <a:cubicBezTo>
                  <a:pt x="-10728" y="34701"/>
                  <a:pt x="37312" y="1504"/>
                  <a:pt x="92286" y="0"/>
                </a:cubicBezTo>
                <a:cubicBezTo>
                  <a:pt x="176150" y="10693"/>
                  <a:pt x="243052" y="9392"/>
                  <a:pt x="320185" y="0"/>
                </a:cubicBezTo>
                <a:lnTo>
                  <a:pt x="320185" y="0"/>
                </a:lnTo>
                <a:cubicBezTo>
                  <a:pt x="460029" y="9529"/>
                  <a:pt x="586363" y="3627"/>
                  <a:pt x="800463" y="0"/>
                </a:cubicBezTo>
                <a:cubicBezTo>
                  <a:pt x="973567" y="-4084"/>
                  <a:pt x="1084973" y="10044"/>
                  <a:pt x="1304360" y="0"/>
                </a:cubicBezTo>
                <a:cubicBezTo>
                  <a:pt x="1523747" y="-10044"/>
                  <a:pt x="1656418" y="-14675"/>
                  <a:pt x="1828824" y="0"/>
                </a:cubicBezTo>
                <a:cubicBezTo>
                  <a:pt x="1876476" y="3122"/>
                  <a:pt x="1920668" y="37104"/>
                  <a:pt x="1921110" y="92286"/>
                </a:cubicBezTo>
                <a:lnTo>
                  <a:pt x="1921110" y="92284"/>
                </a:lnTo>
                <a:lnTo>
                  <a:pt x="1921110" y="92284"/>
                </a:lnTo>
                <a:cubicBezTo>
                  <a:pt x="1918244" y="148214"/>
                  <a:pt x="1923533" y="186159"/>
                  <a:pt x="1921110" y="230711"/>
                </a:cubicBezTo>
                <a:cubicBezTo>
                  <a:pt x="1909714" y="315439"/>
                  <a:pt x="1911512" y="348636"/>
                  <a:pt x="1921110" y="461420"/>
                </a:cubicBezTo>
                <a:cubicBezTo>
                  <a:pt x="1927720" y="522228"/>
                  <a:pt x="1880080" y="556684"/>
                  <a:pt x="1828824" y="553706"/>
                </a:cubicBezTo>
                <a:cubicBezTo>
                  <a:pt x="1663140" y="532343"/>
                  <a:pt x="1539414" y="556706"/>
                  <a:pt x="1345494" y="553706"/>
                </a:cubicBezTo>
                <a:cubicBezTo>
                  <a:pt x="1151574" y="550707"/>
                  <a:pt x="920376" y="546311"/>
                  <a:pt x="800463" y="553706"/>
                </a:cubicBezTo>
                <a:cubicBezTo>
                  <a:pt x="595543" y="537556"/>
                  <a:pt x="486920" y="538108"/>
                  <a:pt x="320185" y="553706"/>
                </a:cubicBezTo>
                <a:lnTo>
                  <a:pt x="320185" y="553706"/>
                </a:lnTo>
                <a:cubicBezTo>
                  <a:pt x="223142" y="557363"/>
                  <a:pt x="177039" y="564658"/>
                  <a:pt x="92286" y="553706"/>
                </a:cubicBezTo>
                <a:cubicBezTo>
                  <a:pt x="38940" y="555095"/>
                  <a:pt x="-1601" y="515251"/>
                  <a:pt x="0" y="461420"/>
                </a:cubicBezTo>
                <a:cubicBezTo>
                  <a:pt x="4264" y="383635"/>
                  <a:pt x="5858" y="293308"/>
                  <a:pt x="0" y="230711"/>
                </a:cubicBezTo>
                <a:cubicBezTo>
                  <a:pt x="547" y="244343"/>
                  <a:pt x="-1154" y="248016"/>
                  <a:pt x="0" y="260563"/>
                </a:cubicBezTo>
                <a:cubicBezTo>
                  <a:pt x="-4354" y="177635"/>
                  <a:pt x="7883" y="164709"/>
                  <a:pt x="0" y="92284"/>
                </a:cubicBezTo>
                <a:lnTo>
                  <a:pt x="0" y="92286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8000">
                <a:schemeClr val="accent6">
                  <a:lumMod val="20000"/>
                  <a:lumOff val="80000"/>
                </a:schemeClr>
              </a:gs>
              <a:gs pos="8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4343"/>
                      <a:gd name="adj2" fmla="val -294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00000"/>
              </a:lnSpc>
              <a:buClrTx/>
            </a:pPr>
            <a:r>
              <a:rPr lang="en-US" altLang="en-US" sz="2800">
                <a:solidFill>
                  <a:schemeClr val="tx1"/>
                </a:solidFill>
              </a:rPr>
              <a:t>Setup</a:t>
            </a:r>
            <a:r>
              <a:rPr lang="en-US" altLang="en-US" sz="32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4D59C4-A115-C18D-AFC7-DA89827CE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403931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4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2441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82" name="Rectangle 2">
            <a:extLst>
              <a:ext uri="{FF2B5EF4-FFF2-40B4-BE49-F238E27FC236}">
                <a16:creationId xmlns:a16="http://schemas.microsoft.com/office/drawing/2014/main" id="{185F97AC-3CC2-A045-9499-7D248C0C65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6067" y="248675"/>
            <a:ext cx="8269515" cy="64135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Minimum Requirements for a Match - </a:t>
            </a:r>
            <a:r>
              <a:rPr lang="en-US" altLang="en-US" i="1"/>
              <a:t>Protein</a:t>
            </a:r>
          </a:p>
        </p:txBody>
      </p:sp>
      <p:sp>
        <p:nvSpPr>
          <p:cNvPr id="1044484" name="Text Box 4">
            <a:extLst>
              <a:ext uri="{FF2B5EF4-FFF2-40B4-BE49-F238E27FC236}">
                <a16:creationId xmlns:a16="http://schemas.microsoft.com/office/drawing/2014/main" id="{8CD03B45-753D-9D4F-A2F3-3E2639DF9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046" y="2924563"/>
            <a:ext cx="296267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buClrTx/>
            </a:pPr>
            <a:r>
              <a:rPr lang="en-US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</a:rPr>
              <a:t>G</a:t>
            </a:r>
            <a:r>
              <a:rPr lang="en-US" altLang="en-US" sz="2800" b="1">
                <a:solidFill>
                  <a:srgbClr val="005189"/>
                </a:solidFill>
                <a:latin typeface="Courier New" panose="02070309020205020404" pitchFamily="49" charset="0"/>
              </a:rPr>
              <a:t>TQI</a:t>
            </a:r>
            <a:r>
              <a:rPr lang="en-US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</a:rPr>
              <a:t>TVEDL</a:t>
            </a:r>
            <a:r>
              <a:rPr lang="en-US" altLang="en-US" sz="2800" b="1">
                <a:solidFill>
                  <a:srgbClr val="005189"/>
                </a:solidFill>
                <a:latin typeface="Courier New" panose="02070309020205020404" pitchFamily="49" charset="0"/>
              </a:rPr>
              <a:t>FYN</a:t>
            </a:r>
            <a:r>
              <a:rPr lang="en-US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</a:rPr>
              <a:t>I</a:t>
            </a:r>
          </a:p>
          <a:p>
            <a:pPr eaLnBrk="0" hangingPunct="0">
              <a:lnSpc>
                <a:spcPct val="100000"/>
              </a:lnSpc>
              <a:buClrTx/>
            </a:pPr>
            <a:r>
              <a:rPr lang="en-US" altLang="en-US" sz="2800" b="1">
                <a:latin typeface="Courier New" panose="02070309020205020404" pitchFamily="49" charset="0"/>
              </a:rPr>
              <a:t> </a:t>
            </a:r>
            <a:r>
              <a:rPr lang="en-US" altLang="en-US" sz="2800" b="1">
                <a:solidFill>
                  <a:srgbClr val="005189"/>
                </a:solidFill>
                <a:latin typeface="Courier New" panose="02070309020205020404" pitchFamily="49" charset="0"/>
              </a:rPr>
              <a:t>SEI</a:t>
            </a:r>
            <a:r>
              <a:rPr lang="en-US" altLang="en-US" sz="2800" b="1">
                <a:solidFill>
                  <a:schemeClr val="accent2"/>
                </a:solidFill>
                <a:latin typeface="Courier New" panose="02070309020205020404" pitchFamily="49" charset="0"/>
              </a:rPr>
              <a:t>     </a:t>
            </a:r>
            <a:r>
              <a:rPr lang="en-US" altLang="en-US" sz="2800" b="1">
                <a:solidFill>
                  <a:srgbClr val="005189"/>
                </a:solidFill>
                <a:latin typeface="Courier New" panose="02070309020205020404" pitchFamily="49" charset="0"/>
              </a:rPr>
              <a:t>YYN</a:t>
            </a:r>
          </a:p>
        </p:txBody>
      </p:sp>
      <p:sp>
        <p:nvSpPr>
          <p:cNvPr id="1044485" name="AutoShape 5">
            <a:extLst>
              <a:ext uri="{FF2B5EF4-FFF2-40B4-BE49-F238E27FC236}">
                <a16:creationId xmlns:a16="http://schemas.microsoft.com/office/drawing/2014/main" id="{1DA0E4D8-C27C-3A43-8AB0-D517518E5FD0}"/>
              </a:ext>
            </a:extLst>
          </p:cNvPr>
          <p:cNvSpPr>
            <a:spLocks/>
          </p:cNvSpPr>
          <p:nvPr/>
        </p:nvSpPr>
        <p:spPr bwMode="auto">
          <a:xfrm rot="5400000">
            <a:off x="5374254" y="3608095"/>
            <a:ext cx="152400" cy="6096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486" name="AutoShape 6">
            <a:extLst>
              <a:ext uri="{FF2B5EF4-FFF2-40B4-BE49-F238E27FC236}">
                <a16:creationId xmlns:a16="http://schemas.microsoft.com/office/drawing/2014/main" id="{2299D47A-4C15-6B41-A060-DB95B3FAB360}"/>
              </a:ext>
            </a:extLst>
          </p:cNvPr>
          <p:cNvSpPr>
            <a:spLocks/>
          </p:cNvSpPr>
          <p:nvPr/>
        </p:nvSpPr>
        <p:spPr bwMode="auto">
          <a:xfrm rot="5400000">
            <a:off x="7109391" y="3608095"/>
            <a:ext cx="152400" cy="6096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487" name="AutoShape 7">
            <a:extLst>
              <a:ext uri="{FF2B5EF4-FFF2-40B4-BE49-F238E27FC236}">
                <a16:creationId xmlns:a16="http://schemas.microsoft.com/office/drawing/2014/main" id="{FD9B0CDC-5A77-DE4F-8340-57A1227B05DD}"/>
              </a:ext>
            </a:extLst>
          </p:cNvPr>
          <p:cNvSpPr>
            <a:spLocks/>
          </p:cNvSpPr>
          <p:nvPr/>
        </p:nvSpPr>
        <p:spPr bwMode="auto">
          <a:xfrm rot="5400000">
            <a:off x="6274477" y="3088869"/>
            <a:ext cx="152400" cy="2344737"/>
          </a:xfrm>
          <a:prstGeom prst="rightBrace">
            <a:avLst>
              <a:gd name="adj1" fmla="val 12821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490" name="Text Box 10">
            <a:extLst>
              <a:ext uri="{FF2B5EF4-FFF2-40B4-BE49-F238E27FC236}">
                <a16:creationId xmlns:a16="http://schemas.microsoft.com/office/drawing/2014/main" id="{F1943058-2A87-D743-ADBB-B8442FF27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489" y="3344238"/>
            <a:ext cx="335861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sz="2600">
                <a:latin typeface="Arial" panose="020B0604020202020204" pitchFamily="34" charset="0"/>
              </a:rPr>
              <a:t>Neighborhood words:</a:t>
            </a:r>
          </a:p>
        </p:txBody>
      </p:sp>
      <p:sp>
        <p:nvSpPr>
          <p:cNvPr id="1044493" name="Text Box 13">
            <a:extLst>
              <a:ext uri="{FF2B5EF4-FFF2-40B4-BE49-F238E27FC236}">
                <a16:creationId xmlns:a16="http://schemas.microsoft.com/office/drawing/2014/main" id="{92C9C9A6-856B-A448-8D6A-AE5D6C6D7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246" y="4533380"/>
            <a:ext cx="50517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two</a:t>
            </a:r>
            <a:r>
              <a:rPr lang="en-US" altLang="en-US" sz="2800">
                <a:latin typeface="Arial" panose="020B0604020202020204" pitchFamily="34" charset="0"/>
              </a:rPr>
              <a:t> matches - </a:t>
            </a:r>
            <a:r>
              <a:rPr lang="en-US" altLang="en-US" sz="2600"/>
              <a:t>within 40 residues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A1C56FCA-96DC-5847-ABDD-E57C21911C8E}"/>
              </a:ext>
            </a:extLst>
          </p:cNvPr>
          <p:cNvSpPr/>
          <p:nvPr/>
        </p:nvSpPr>
        <p:spPr>
          <a:xfrm>
            <a:off x="4402111" y="1114331"/>
            <a:ext cx="3387778" cy="641350"/>
          </a:xfrm>
          <a:custGeom>
            <a:avLst/>
            <a:gdLst>
              <a:gd name="connsiteX0" fmla="*/ 0 w 3387778"/>
              <a:gd name="connsiteY0" fmla="*/ 106894 h 641350"/>
              <a:gd name="connsiteX1" fmla="*/ 106894 w 3387778"/>
              <a:gd name="connsiteY1" fmla="*/ 0 h 641350"/>
              <a:gd name="connsiteX2" fmla="*/ 564630 w 3387778"/>
              <a:gd name="connsiteY2" fmla="*/ 0 h 641350"/>
              <a:gd name="connsiteX3" fmla="*/ 564630 w 3387778"/>
              <a:gd name="connsiteY3" fmla="*/ 0 h 641350"/>
              <a:gd name="connsiteX4" fmla="*/ 962694 w 3387778"/>
              <a:gd name="connsiteY4" fmla="*/ 0 h 641350"/>
              <a:gd name="connsiteX5" fmla="*/ 1411574 w 3387778"/>
              <a:gd name="connsiteY5" fmla="*/ 0 h 641350"/>
              <a:gd name="connsiteX6" fmla="*/ 2015984 w 3387778"/>
              <a:gd name="connsiteY6" fmla="*/ 0 h 641350"/>
              <a:gd name="connsiteX7" fmla="*/ 2601701 w 3387778"/>
              <a:gd name="connsiteY7" fmla="*/ 0 h 641350"/>
              <a:gd name="connsiteX8" fmla="*/ 3280884 w 3387778"/>
              <a:gd name="connsiteY8" fmla="*/ 0 h 641350"/>
              <a:gd name="connsiteX9" fmla="*/ 3387778 w 3387778"/>
              <a:gd name="connsiteY9" fmla="*/ 106894 h 641350"/>
              <a:gd name="connsiteX10" fmla="*/ 3387778 w 3387778"/>
              <a:gd name="connsiteY10" fmla="*/ 106892 h 641350"/>
              <a:gd name="connsiteX11" fmla="*/ 3387778 w 3387778"/>
              <a:gd name="connsiteY11" fmla="*/ 106892 h 641350"/>
              <a:gd name="connsiteX12" fmla="*/ 3387778 w 3387778"/>
              <a:gd name="connsiteY12" fmla="*/ 267229 h 641350"/>
              <a:gd name="connsiteX13" fmla="*/ 3387778 w 3387778"/>
              <a:gd name="connsiteY13" fmla="*/ 534456 h 641350"/>
              <a:gd name="connsiteX14" fmla="*/ 3280884 w 3387778"/>
              <a:gd name="connsiteY14" fmla="*/ 641350 h 641350"/>
              <a:gd name="connsiteX15" fmla="*/ 2620394 w 3387778"/>
              <a:gd name="connsiteY15" fmla="*/ 641350 h 641350"/>
              <a:gd name="connsiteX16" fmla="*/ 1997291 w 3387778"/>
              <a:gd name="connsiteY16" fmla="*/ 641350 h 641350"/>
              <a:gd name="connsiteX17" fmla="*/ 1411574 w 3387778"/>
              <a:gd name="connsiteY17" fmla="*/ 641350 h 641350"/>
              <a:gd name="connsiteX18" fmla="*/ 988102 w 3387778"/>
              <a:gd name="connsiteY18" fmla="*/ 641350 h 641350"/>
              <a:gd name="connsiteX19" fmla="*/ 564630 w 3387778"/>
              <a:gd name="connsiteY19" fmla="*/ 641350 h 641350"/>
              <a:gd name="connsiteX20" fmla="*/ 564630 w 3387778"/>
              <a:gd name="connsiteY20" fmla="*/ 641350 h 641350"/>
              <a:gd name="connsiteX21" fmla="*/ 106894 w 3387778"/>
              <a:gd name="connsiteY21" fmla="*/ 641350 h 641350"/>
              <a:gd name="connsiteX22" fmla="*/ 0 w 3387778"/>
              <a:gd name="connsiteY22" fmla="*/ 534456 h 641350"/>
              <a:gd name="connsiteX23" fmla="*/ 0 w 3387778"/>
              <a:gd name="connsiteY23" fmla="*/ 267229 h 641350"/>
              <a:gd name="connsiteX24" fmla="*/ 0 w 3387778"/>
              <a:gd name="connsiteY24" fmla="*/ 301806 h 641350"/>
              <a:gd name="connsiteX25" fmla="*/ 0 w 3387778"/>
              <a:gd name="connsiteY25" fmla="*/ 106892 h 641350"/>
              <a:gd name="connsiteX26" fmla="*/ 0 w 3387778"/>
              <a:gd name="connsiteY26" fmla="*/ 106894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87778" h="641350" fill="none" extrusionOk="0">
                <a:moveTo>
                  <a:pt x="0" y="106894"/>
                </a:moveTo>
                <a:cubicBezTo>
                  <a:pt x="829" y="50651"/>
                  <a:pt x="56966" y="-2678"/>
                  <a:pt x="106894" y="0"/>
                </a:cubicBezTo>
                <a:cubicBezTo>
                  <a:pt x="331249" y="105"/>
                  <a:pt x="386022" y="21231"/>
                  <a:pt x="564630" y="0"/>
                </a:cubicBezTo>
                <a:lnTo>
                  <a:pt x="564630" y="0"/>
                </a:lnTo>
                <a:cubicBezTo>
                  <a:pt x="702546" y="12062"/>
                  <a:pt x="825882" y="6837"/>
                  <a:pt x="962694" y="0"/>
                </a:cubicBezTo>
                <a:cubicBezTo>
                  <a:pt x="1099506" y="-6837"/>
                  <a:pt x="1239493" y="-12941"/>
                  <a:pt x="1411574" y="0"/>
                </a:cubicBezTo>
                <a:cubicBezTo>
                  <a:pt x="1635486" y="3242"/>
                  <a:pt x="1811608" y="6361"/>
                  <a:pt x="2015984" y="0"/>
                </a:cubicBezTo>
                <a:cubicBezTo>
                  <a:pt x="2220360" y="-6361"/>
                  <a:pt x="2425437" y="-16783"/>
                  <a:pt x="2601701" y="0"/>
                </a:cubicBezTo>
                <a:cubicBezTo>
                  <a:pt x="2777965" y="16783"/>
                  <a:pt x="3066842" y="11252"/>
                  <a:pt x="3280884" y="0"/>
                </a:cubicBezTo>
                <a:cubicBezTo>
                  <a:pt x="3346633" y="-1777"/>
                  <a:pt x="3386036" y="59926"/>
                  <a:pt x="3387778" y="106894"/>
                </a:cubicBezTo>
                <a:lnTo>
                  <a:pt x="3387778" y="106892"/>
                </a:lnTo>
                <a:lnTo>
                  <a:pt x="3387778" y="106892"/>
                </a:lnTo>
                <a:cubicBezTo>
                  <a:pt x="3390343" y="171642"/>
                  <a:pt x="3392354" y="227516"/>
                  <a:pt x="3387778" y="267229"/>
                </a:cubicBezTo>
                <a:cubicBezTo>
                  <a:pt x="3393157" y="390806"/>
                  <a:pt x="3377088" y="453374"/>
                  <a:pt x="3387778" y="534456"/>
                </a:cubicBezTo>
                <a:cubicBezTo>
                  <a:pt x="3389512" y="595314"/>
                  <a:pt x="3338096" y="651209"/>
                  <a:pt x="3280884" y="641350"/>
                </a:cubicBezTo>
                <a:cubicBezTo>
                  <a:pt x="3024731" y="615297"/>
                  <a:pt x="2765180" y="628621"/>
                  <a:pt x="2620394" y="641350"/>
                </a:cubicBezTo>
                <a:cubicBezTo>
                  <a:pt x="2475608" y="654080"/>
                  <a:pt x="2174251" y="619336"/>
                  <a:pt x="1997291" y="641350"/>
                </a:cubicBezTo>
                <a:cubicBezTo>
                  <a:pt x="1820331" y="663364"/>
                  <a:pt x="1569819" y="660616"/>
                  <a:pt x="1411574" y="641350"/>
                </a:cubicBezTo>
                <a:cubicBezTo>
                  <a:pt x="1311895" y="638631"/>
                  <a:pt x="1179666" y="662033"/>
                  <a:pt x="988102" y="641350"/>
                </a:cubicBezTo>
                <a:cubicBezTo>
                  <a:pt x="796538" y="620667"/>
                  <a:pt x="704315" y="633791"/>
                  <a:pt x="564630" y="641350"/>
                </a:cubicBezTo>
                <a:lnTo>
                  <a:pt x="564630" y="641350"/>
                </a:lnTo>
                <a:cubicBezTo>
                  <a:pt x="369652" y="641459"/>
                  <a:pt x="252436" y="633169"/>
                  <a:pt x="106894" y="641350"/>
                </a:cubicBezTo>
                <a:cubicBezTo>
                  <a:pt x="55016" y="643805"/>
                  <a:pt x="-624" y="592253"/>
                  <a:pt x="0" y="534456"/>
                </a:cubicBezTo>
                <a:cubicBezTo>
                  <a:pt x="-11844" y="415411"/>
                  <a:pt x="7238" y="365168"/>
                  <a:pt x="0" y="267229"/>
                </a:cubicBezTo>
                <a:cubicBezTo>
                  <a:pt x="-724" y="274766"/>
                  <a:pt x="-511" y="285153"/>
                  <a:pt x="0" y="301806"/>
                </a:cubicBezTo>
                <a:cubicBezTo>
                  <a:pt x="-8084" y="243581"/>
                  <a:pt x="6275" y="163236"/>
                  <a:pt x="0" y="106892"/>
                </a:cubicBezTo>
                <a:lnTo>
                  <a:pt x="0" y="106894"/>
                </a:lnTo>
                <a:close/>
              </a:path>
              <a:path w="3387778" h="641350" stroke="0" extrusionOk="0">
                <a:moveTo>
                  <a:pt x="0" y="106894"/>
                </a:moveTo>
                <a:cubicBezTo>
                  <a:pt x="-7207" y="43412"/>
                  <a:pt x="37503" y="3887"/>
                  <a:pt x="106894" y="0"/>
                </a:cubicBezTo>
                <a:cubicBezTo>
                  <a:pt x="262196" y="-15645"/>
                  <a:pt x="396879" y="-7175"/>
                  <a:pt x="564630" y="0"/>
                </a:cubicBezTo>
                <a:lnTo>
                  <a:pt x="564630" y="0"/>
                </a:lnTo>
                <a:cubicBezTo>
                  <a:pt x="690242" y="-2218"/>
                  <a:pt x="823724" y="3486"/>
                  <a:pt x="979633" y="0"/>
                </a:cubicBezTo>
                <a:cubicBezTo>
                  <a:pt x="1135542" y="-3486"/>
                  <a:pt x="1197553" y="21390"/>
                  <a:pt x="1411574" y="0"/>
                </a:cubicBezTo>
                <a:cubicBezTo>
                  <a:pt x="1726976" y="32340"/>
                  <a:pt x="1745906" y="4348"/>
                  <a:pt x="2072064" y="0"/>
                </a:cubicBezTo>
                <a:cubicBezTo>
                  <a:pt x="2398222" y="-4348"/>
                  <a:pt x="2495343" y="-26513"/>
                  <a:pt x="2695167" y="0"/>
                </a:cubicBezTo>
                <a:cubicBezTo>
                  <a:pt x="2894991" y="26513"/>
                  <a:pt x="2997649" y="-4123"/>
                  <a:pt x="3280884" y="0"/>
                </a:cubicBezTo>
                <a:cubicBezTo>
                  <a:pt x="3342325" y="1346"/>
                  <a:pt x="3398191" y="50362"/>
                  <a:pt x="3387778" y="106894"/>
                </a:cubicBezTo>
                <a:lnTo>
                  <a:pt x="3387778" y="106892"/>
                </a:lnTo>
                <a:lnTo>
                  <a:pt x="3387778" y="106892"/>
                </a:lnTo>
                <a:cubicBezTo>
                  <a:pt x="3386800" y="143235"/>
                  <a:pt x="3379929" y="208013"/>
                  <a:pt x="3387778" y="267229"/>
                </a:cubicBezTo>
                <a:cubicBezTo>
                  <a:pt x="3381316" y="328547"/>
                  <a:pt x="3383993" y="480182"/>
                  <a:pt x="3387778" y="534456"/>
                </a:cubicBezTo>
                <a:cubicBezTo>
                  <a:pt x="3394167" y="601318"/>
                  <a:pt x="3341047" y="640363"/>
                  <a:pt x="3280884" y="641350"/>
                </a:cubicBezTo>
                <a:cubicBezTo>
                  <a:pt x="3047964" y="618118"/>
                  <a:pt x="2912870" y="631819"/>
                  <a:pt x="2657781" y="641350"/>
                </a:cubicBezTo>
                <a:cubicBezTo>
                  <a:pt x="2402692" y="650881"/>
                  <a:pt x="2342273" y="640806"/>
                  <a:pt x="2034677" y="641350"/>
                </a:cubicBezTo>
                <a:cubicBezTo>
                  <a:pt x="1727081" y="641894"/>
                  <a:pt x="1627115" y="632432"/>
                  <a:pt x="1411574" y="641350"/>
                </a:cubicBezTo>
                <a:cubicBezTo>
                  <a:pt x="1325405" y="657770"/>
                  <a:pt x="1116752" y="638796"/>
                  <a:pt x="988102" y="641350"/>
                </a:cubicBezTo>
                <a:cubicBezTo>
                  <a:pt x="859452" y="643904"/>
                  <a:pt x="669073" y="638095"/>
                  <a:pt x="564630" y="641350"/>
                </a:cubicBezTo>
                <a:lnTo>
                  <a:pt x="564630" y="641350"/>
                </a:lnTo>
                <a:cubicBezTo>
                  <a:pt x="443126" y="626616"/>
                  <a:pt x="210995" y="620364"/>
                  <a:pt x="106894" y="641350"/>
                </a:cubicBezTo>
                <a:cubicBezTo>
                  <a:pt x="44495" y="641529"/>
                  <a:pt x="2180" y="597807"/>
                  <a:pt x="0" y="534456"/>
                </a:cubicBezTo>
                <a:cubicBezTo>
                  <a:pt x="1203" y="435424"/>
                  <a:pt x="-9296" y="330020"/>
                  <a:pt x="0" y="267229"/>
                </a:cubicBezTo>
                <a:cubicBezTo>
                  <a:pt x="-1536" y="277064"/>
                  <a:pt x="167" y="288519"/>
                  <a:pt x="0" y="301806"/>
                </a:cubicBezTo>
                <a:cubicBezTo>
                  <a:pt x="-9436" y="244847"/>
                  <a:pt x="2319" y="187084"/>
                  <a:pt x="0" y="106892"/>
                </a:cubicBezTo>
                <a:lnTo>
                  <a:pt x="0" y="106894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8000">
                <a:schemeClr val="accent6">
                  <a:lumMod val="20000"/>
                  <a:lumOff val="80000"/>
                </a:schemeClr>
              </a:gs>
              <a:gs pos="8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50800" cap="flat" cmpd="sng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4343"/>
                      <a:gd name="adj2" fmla="val -294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00000"/>
              </a:lnSpc>
              <a:buClrTx/>
            </a:pPr>
            <a:r>
              <a:rPr lang="en-US" altLang="en-US" sz="3200">
                <a:solidFill>
                  <a:schemeClr val="tx1"/>
                </a:solidFill>
              </a:rPr>
              <a:t>Preliminary search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E436D9-8CAF-432D-EFCE-9740257A55DB}"/>
              </a:ext>
            </a:extLst>
          </p:cNvPr>
          <p:cNvSpPr txBox="1"/>
          <p:nvPr/>
        </p:nvSpPr>
        <p:spPr>
          <a:xfrm>
            <a:off x="697489" y="2892348"/>
            <a:ext cx="3241593" cy="523220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</a:rPr>
              <a:t>Database</a:t>
            </a:r>
            <a:r>
              <a:rPr lang="en-US" sz="2800"/>
              <a:t> </a:t>
            </a:r>
            <a:r>
              <a:rPr lang="en-US" sz="2600">
                <a:latin typeface="Arial" panose="020B0604020202020204" pitchFamily="34" charset="0"/>
              </a:rPr>
              <a:t>sequence</a:t>
            </a:r>
            <a:r>
              <a:rPr lang="en-US" sz="2800"/>
              <a:t>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0795E-8794-E128-4538-CAB754724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10/18/22</a:t>
            </a:r>
          </a:p>
        </p:txBody>
      </p:sp>
    </p:spTree>
    <p:extLst>
      <p:ext uri="{BB962C8B-B14F-4D97-AF65-F5344CB8AC3E}">
        <p14:creationId xmlns:p14="http://schemas.microsoft.com/office/powerpoint/2010/main" val="1319026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CBI Colors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71BC"/>
      </a:accent1>
      <a:accent2>
        <a:srgbClr val="AEB0B5"/>
      </a:accent2>
      <a:accent3>
        <a:srgbClr val="00A6D2"/>
      </a:accent3>
      <a:accent4>
        <a:srgbClr val="981B1E"/>
      </a:accent4>
      <a:accent5>
        <a:srgbClr val="002455"/>
      </a:accent5>
      <a:accent6>
        <a:srgbClr val="2E854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BIMinute_template" id="{B2D01DFE-276C-D545-8B32-56301D6092B0}" vid="{61A3D54A-D469-944F-A6E8-D1A1F86F34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28838</TotalTime>
  <Words>2233</Words>
  <Application>Microsoft Macintosh PowerPoint</Application>
  <PresentationFormat>Widescreen</PresentationFormat>
  <Paragraphs>508</Paragraphs>
  <Slides>69</Slides>
  <Notes>46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Arial</vt:lpstr>
      <vt:lpstr>Calibri</vt:lpstr>
      <vt:lpstr>Comic Sans MS</vt:lpstr>
      <vt:lpstr>Courier New</vt:lpstr>
      <vt:lpstr>Helvetica</vt:lpstr>
      <vt:lpstr>Lucida Sans Unicode</vt:lpstr>
      <vt:lpstr>Source Sans Pro</vt:lpstr>
      <vt:lpstr>System Font Regular</vt:lpstr>
      <vt:lpstr>Office Theme</vt:lpstr>
      <vt:lpstr>How BLAST Works &amp; Using Web BLAST Effectively Wayne Matten, PhD     mattenw@nih.gov</vt:lpstr>
      <vt:lpstr>Agenda</vt:lpstr>
      <vt:lpstr>I Use BLAST To:</vt:lpstr>
      <vt:lpstr>Local versus Global Alignment</vt:lpstr>
      <vt:lpstr>Summary of How BLAST Works</vt:lpstr>
      <vt:lpstr>Words (Nucleotide)</vt:lpstr>
      <vt:lpstr>BLASTN Summary</vt:lpstr>
      <vt:lpstr>Words (Protein)</vt:lpstr>
      <vt:lpstr>Minimum Requirements for a Match - Protein</vt:lpstr>
      <vt:lpstr>BLASTP Summary – Neighborhood Words </vt:lpstr>
      <vt:lpstr>BLASTP Summary </vt:lpstr>
      <vt:lpstr>BLAST Expect Value (Definition) </vt:lpstr>
      <vt:lpstr>BLAST Expect Value (Due to Chance)</vt:lpstr>
      <vt:lpstr>BLAST Expect Value (Not Due to Chance)</vt:lpstr>
      <vt:lpstr>BLAST Expect Value (In a Nutshell)</vt:lpstr>
      <vt:lpstr>Exercises</vt:lpstr>
      <vt:lpstr>Web BLAST Search Limits</vt:lpstr>
      <vt:lpstr>Error Messages</vt:lpstr>
      <vt:lpstr>Warning Message</vt:lpstr>
      <vt:lpstr>I Adjust Default Search Parameters:</vt:lpstr>
      <vt:lpstr>Exercise #1 - Goals</vt:lpstr>
      <vt:lpstr>Exercise #1 – Query</vt:lpstr>
      <vt:lpstr>Exercise #1 – Set Up</vt:lpstr>
      <vt:lpstr>Exercise #1 – Results, RID: KNWN00VF016</vt:lpstr>
      <vt:lpstr>Exercise #1 – Results, Sorting</vt:lpstr>
      <vt:lpstr>Exercise #1 – Results, Coding Sequence? </vt:lpstr>
      <vt:lpstr>Exercise #1 – Results, Overview 1</vt:lpstr>
      <vt:lpstr>Exercise #1 – Results, Overview 2</vt:lpstr>
      <vt:lpstr>Exercise #1 – Results, Overview 3</vt:lpstr>
      <vt:lpstr>Exercise #1 – Results Overview, Select Columns</vt:lpstr>
      <vt:lpstr>What Did We Learn About Our Query?</vt:lpstr>
      <vt:lpstr>I have used these BLAST results display options:</vt:lpstr>
      <vt:lpstr>Exercise #2</vt:lpstr>
      <vt:lpstr>Exercise #2 - Three Options</vt:lpstr>
      <vt:lpstr>Exercise #2, Option 1 – Setup, RefSeq Rep. Genomes</vt:lpstr>
      <vt:lpstr>Exercise #2, Option 1 – Results, Alignments</vt:lpstr>
      <vt:lpstr>Exercise #2, Option 1 – Results, Genome Data Viewer (GDV)</vt:lpstr>
      <vt:lpstr>Exercise #2, Option 2 – Setup, “BLAST Genomes”</vt:lpstr>
      <vt:lpstr>Exercise #2, Option 2 – Results, Alignments</vt:lpstr>
      <vt:lpstr>Exercise #2, Option 2 – Results, Alignments</vt:lpstr>
      <vt:lpstr>Exercise #2, Option 3 – Setup, blastn</vt:lpstr>
      <vt:lpstr>Exercise #2, Option 3 – Results</vt:lpstr>
      <vt:lpstr>Exercise #3 - “Why Did I Get No Hits?”</vt:lpstr>
      <vt:lpstr>Exercise #3 - “Why Did I Get No Hits?” - SetUp</vt:lpstr>
      <vt:lpstr>Exercise #3 - “Why Did I Get No Hits?”</vt:lpstr>
      <vt:lpstr>Why does my search return no hits?</vt:lpstr>
      <vt:lpstr>Exercise #3, Option 1  – Search WGS Database,  Carcharodon carcharias </vt:lpstr>
      <vt:lpstr>Exercise #3, Option 1 – Search WGS Database - Results</vt:lpstr>
      <vt:lpstr>Exercise #3, Option 2 – Search BLAST Genomes,  Carcharodon carcharias  </vt:lpstr>
      <vt:lpstr>Exercise #3, Option 2 – Results</vt:lpstr>
      <vt:lpstr>Exercise #3, Option 2 – Results, Alignments</vt:lpstr>
      <vt:lpstr>Exercise #3 – View BLAST Results in GDV, Browse Genome</vt:lpstr>
      <vt:lpstr>Exercise #3 – Add BLAST RID</vt:lpstr>
      <vt:lpstr>Exercise #3 – View BLAST Alignment</vt:lpstr>
      <vt:lpstr>Exercise #3 – See Aligned Region in Gene Context</vt:lpstr>
      <vt:lpstr>What Did We Learn About “Why Did I Get No Hits?”</vt:lpstr>
      <vt:lpstr>Exercise #4 – Use the Clustered nr Database</vt:lpstr>
      <vt:lpstr>Exercise #5 – Standard nr Database – Setup</vt:lpstr>
      <vt:lpstr>Exercise #5 – Clustered nr, Setup</vt:lpstr>
      <vt:lpstr>Exercise #5 – Or Run Both at the Same Time – Setup, Compare</vt:lpstr>
      <vt:lpstr>Exercise #5 – Standard nr – Results, Distance Tree</vt:lpstr>
      <vt:lpstr>Exercise #5 – Clustered nr – Results, Distance Tree</vt:lpstr>
      <vt:lpstr>What Did We Learn About Clustered nr Searches?</vt:lpstr>
      <vt:lpstr>Acknowledgements</vt:lpstr>
      <vt:lpstr>BLAST Help &amp; References</vt:lpstr>
      <vt:lpstr>Places to Learn More</vt:lpstr>
      <vt:lpstr>Miscellaneous Slides</vt:lpstr>
      <vt:lpstr>Nucleotide Databases (not drawn to scale)</vt:lpstr>
      <vt:lpstr>Protein Databases (not drawn to scale)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Cooper, Peter (NIH/NLM/NCBI) [E]</dc:creator>
  <cp:keywords/>
  <dc:description/>
  <cp:lastModifiedBy>Wayne Matten</cp:lastModifiedBy>
  <cp:revision>400</cp:revision>
  <cp:lastPrinted>2022-10-17T14:12:42Z</cp:lastPrinted>
  <dcterms:created xsi:type="dcterms:W3CDTF">2018-02-09T16:38:23Z</dcterms:created>
  <dcterms:modified xsi:type="dcterms:W3CDTF">2022-10-17T14:12:46Z</dcterms:modified>
  <cp:category/>
</cp:coreProperties>
</file>