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3.xml" ContentType="application/vnd.openxmlformats-officedocument.presentationml.notesSlide+xml"/>
  <Override PartName="/ppt/tags/tag67.xml" ContentType="application/vnd.openxmlformats-officedocument.presentationml.tags+xml"/>
  <Override PartName="/ppt/notesSlides/notesSlide1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5.xml" ContentType="application/vnd.openxmlformats-officedocument.presentationml.notesSlide+xml"/>
  <Override PartName="/ppt/tags/tag70.xml" ContentType="application/vnd.openxmlformats-officedocument.presentationml.tags+xml"/>
  <Override PartName="/ppt/notesSlides/notesSlide16.xml" ContentType="application/vnd.openxmlformats-officedocument.presentationml.notesSlide+xml"/>
  <Override PartName="/ppt/tags/tag71.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9"/>
  </p:notesMasterIdLst>
  <p:handoutMasterIdLst>
    <p:handoutMasterId r:id="rId70"/>
  </p:handoutMasterIdLst>
  <p:sldIdLst>
    <p:sldId id="299" r:id="rId2"/>
    <p:sldId id="659" r:id="rId3"/>
    <p:sldId id="678" r:id="rId4"/>
    <p:sldId id="268" r:id="rId5"/>
    <p:sldId id="640" r:id="rId6"/>
    <p:sldId id="641" r:id="rId7"/>
    <p:sldId id="642" r:id="rId8"/>
    <p:sldId id="643" r:id="rId9"/>
    <p:sldId id="644" r:id="rId10"/>
    <p:sldId id="645" r:id="rId11"/>
    <p:sldId id="679" r:id="rId12"/>
    <p:sldId id="674" r:id="rId13"/>
    <p:sldId id="662" r:id="rId14"/>
    <p:sldId id="648" r:id="rId15"/>
    <p:sldId id="321" r:id="rId16"/>
    <p:sldId id="316" r:id="rId17"/>
    <p:sldId id="315" r:id="rId18"/>
    <p:sldId id="323" r:id="rId19"/>
    <p:sldId id="440" r:id="rId20"/>
    <p:sldId id="380" r:id="rId21"/>
    <p:sldId id="675" r:id="rId22"/>
    <p:sldId id="562" r:id="rId23"/>
    <p:sldId id="353" r:id="rId24"/>
    <p:sldId id="634" r:id="rId25"/>
    <p:sldId id="416" r:id="rId26"/>
    <p:sldId id="687" r:id="rId27"/>
    <p:sldId id="688" r:id="rId28"/>
    <p:sldId id="689" r:id="rId29"/>
    <p:sldId id="690" r:id="rId30"/>
    <p:sldId id="710" r:id="rId31"/>
    <p:sldId id="716" r:id="rId32"/>
    <p:sldId id="740" r:id="rId33"/>
    <p:sldId id="691" r:id="rId34"/>
    <p:sldId id="711" r:id="rId35"/>
    <p:sldId id="720" r:id="rId36"/>
    <p:sldId id="692" r:id="rId37"/>
    <p:sldId id="712" r:id="rId38"/>
    <p:sldId id="684" r:id="rId39"/>
    <p:sldId id="721" r:id="rId40"/>
    <p:sldId id="693" r:id="rId41"/>
    <p:sldId id="713" r:id="rId42"/>
    <p:sldId id="728" r:id="rId43"/>
    <p:sldId id="718" r:id="rId44"/>
    <p:sldId id="729" r:id="rId45"/>
    <p:sldId id="696" r:id="rId46"/>
    <p:sldId id="694" r:id="rId47"/>
    <p:sldId id="714" r:id="rId48"/>
    <p:sldId id="695" r:id="rId49"/>
    <p:sldId id="698" r:id="rId50"/>
    <p:sldId id="734" r:id="rId51"/>
    <p:sldId id="739" r:id="rId52"/>
    <p:sldId id="722" r:id="rId53"/>
    <p:sldId id="736" r:id="rId54"/>
    <p:sldId id="719" r:id="rId55"/>
    <p:sldId id="735" r:id="rId56"/>
    <p:sldId id="723" r:id="rId57"/>
    <p:sldId id="737" r:id="rId58"/>
    <p:sldId id="738" r:id="rId59"/>
    <p:sldId id="700" r:id="rId60"/>
    <p:sldId id="715" r:id="rId61"/>
    <p:sldId id="717" r:id="rId62"/>
    <p:sldId id="727" r:id="rId63"/>
    <p:sldId id="725" r:id="rId64"/>
    <p:sldId id="733" r:id="rId65"/>
    <p:sldId id="701" r:id="rId66"/>
    <p:sldId id="726" r:id="rId67"/>
    <p:sldId id="709" r:id="rId68"/>
  </p:sldIdLst>
  <p:sldSz cx="12192000" cy="6858000"/>
  <p:notesSz cx="7315200" cy="96012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1"/>
    <a:srgbClr val="FFFF66"/>
    <a:srgbClr val="44546A"/>
    <a:srgbClr val="E4EEFA"/>
    <a:srgbClr val="B5CEEC"/>
    <a:srgbClr val="B3497C"/>
    <a:srgbClr val="6F9AC7"/>
    <a:srgbClr val="95A5A6"/>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5226" autoAdjust="0"/>
  </p:normalViewPr>
  <p:slideViewPr>
    <p:cSldViewPr snapToGrid="0" snapToObjects="1">
      <p:cViewPr varScale="1">
        <p:scale>
          <a:sx n="56" d="100"/>
          <a:sy n="56" d="100"/>
        </p:scale>
        <p:origin x="43" y="365"/>
      </p:cViewPr>
      <p:guideLst/>
    </p:cSldViewPr>
  </p:slideViewPr>
  <p:outlineViewPr>
    <p:cViewPr>
      <p:scale>
        <a:sx n="33" d="100"/>
        <a:sy n="33" d="100"/>
      </p:scale>
      <p:origin x="0" y="-29094"/>
    </p:cViewPr>
  </p:outlineViewPr>
  <p:notesTextViewPr>
    <p:cViewPr>
      <p:scale>
        <a:sx n="1" d="1"/>
        <a:sy n="1" d="1"/>
      </p:scale>
      <p:origin x="0" y="0"/>
    </p:cViewPr>
  </p:notesTextViewPr>
  <p:sorterViewPr>
    <p:cViewPr>
      <p:scale>
        <a:sx n="63" d="100"/>
        <a:sy n="63" d="100"/>
      </p:scale>
      <p:origin x="0" y="-12000"/>
    </p:cViewPr>
  </p:sorterViewPr>
  <p:notesViewPr>
    <p:cSldViewPr snapToGrid="0" snapToObjects="1">
      <p:cViewPr varScale="1">
        <p:scale>
          <a:sx n="60" d="100"/>
          <a:sy n="60" d="100"/>
        </p:scale>
        <p:origin x="3101"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7.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2"/>
    </p:custDataLst>
    <p:extLst>
      <p:ext uri="{BB962C8B-B14F-4D97-AF65-F5344CB8AC3E}">
        <p14:creationId xmlns:p14="http://schemas.microsoft.com/office/powerpoint/2010/main" val="6067801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r>
              <a:rPr lang="en-US" dirty="0"/>
              <a:t>10/11/21</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C30F7CC-E99A-9B4E-A466-3BF0E5F4787E}" type="slidenum">
              <a:rPr lang="en-US" smtClean="0"/>
              <a:t>‹#›</a:t>
            </a:fld>
            <a:endParaRPr lang="en-US" dirty="0"/>
          </a:p>
        </p:txBody>
      </p:sp>
    </p:spTree>
    <p:extLst>
      <p:ext uri="{BB962C8B-B14F-4D97-AF65-F5344CB8AC3E}">
        <p14:creationId xmlns:p14="http://schemas.microsoft.com/office/powerpoint/2010/main" val="18655276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atlasgeneticsoncology.org/Anomalies/CMLID1117.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atlasgeneticsoncology.org/Anomalies/t0609ID1014.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tlasgeneticsoncology.org/Anomalies/CMLID1117.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atlasgeneticsoncology.org/Anomalies/t0609ID1014.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D0EE2-EEEC-A048-98CA-5EC51ACBD85A}" type="slidenum">
              <a:rPr lang="en-US" smtClean="0"/>
              <a:t>1</a:t>
            </a:fld>
            <a:endParaRPr lang="en-US" dirty="0"/>
          </a:p>
        </p:txBody>
      </p:sp>
    </p:spTree>
    <p:extLst>
      <p:ext uri="{BB962C8B-B14F-4D97-AF65-F5344CB8AC3E}">
        <p14:creationId xmlns:p14="http://schemas.microsoft.com/office/powerpoint/2010/main" val="1217850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25</a:t>
            </a:fld>
            <a:endParaRPr lang="en-US"/>
          </a:p>
        </p:txBody>
      </p:sp>
    </p:spTree>
    <p:extLst>
      <p:ext uri="{BB962C8B-B14F-4D97-AF65-F5344CB8AC3E}">
        <p14:creationId xmlns:p14="http://schemas.microsoft.com/office/powerpoint/2010/main" val="3138728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F7CC-E99A-9B4E-A466-3BF0E5F4787E}" type="slidenum">
              <a:rPr lang="en-US" smtClean="0"/>
              <a:t>26</a:t>
            </a:fld>
            <a:endParaRPr lang="en-US"/>
          </a:p>
        </p:txBody>
      </p:sp>
    </p:spTree>
    <p:extLst>
      <p:ext uri="{BB962C8B-B14F-4D97-AF65-F5344CB8AC3E}">
        <p14:creationId xmlns:p14="http://schemas.microsoft.com/office/powerpoint/2010/main" val="260915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F7CC-E99A-9B4E-A466-3BF0E5F4787E}" type="slidenum">
              <a:rPr lang="en-US" smtClean="0"/>
              <a:t>27</a:t>
            </a:fld>
            <a:endParaRPr lang="en-US"/>
          </a:p>
        </p:txBody>
      </p:sp>
    </p:spTree>
    <p:extLst>
      <p:ext uri="{BB962C8B-B14F-4D97-AF65-F5344CB8AC3E}">
        <p14:creationId xmlns:p14="http://schemas.microsoft.com/office/powerpoint/2010/main" val="3496600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F7CC-E99A-9B4E-A466-3BF0E5F4787E}" type="slidenum">
              <a:rPr lang="en-US" smtClean="0"/>
              <a:t>62</a:t>
            </a:fld>
            <a:endParaRPr lang="en-US"/>
          </a:p>
        </p:txBody>
      </p:sp>
    </p:spTree>
    <p:extLst>
      <p:ext uri="{BB962C8B-B14F-4D97-AF65-F5344CB8AC3E}">
        <p14:creationId xmlns:p14="http://schemas.microsoft.com/office/powerpoint/2010/main" val="3921594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F7CC-E99A-9B4E-A466-3BF0E5F4787E}" type="slidenum">
              <a:rPr lang="en-US" smtClean="0"/>
              <a:t>63</a:t>
            </a:fld>
            <a:endParaRPr lang="en-US" dirty="0"/>
          </a:p>
        </p:txBody>
      </p:sp>
    </p:spTree>
    <p:extLst>
      <p:ext uri="{BB962C8B-B14F-4D97-AF65-F5344CB8AC3E}">
        <p14:creationId xmlns:p14="http://schemas.microsoft.com/office/powerpoint/2010/main" val="3008001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F7CC-E99A-9B4E-A466-3BF0E5F4787E}" type="slidenum">
              <a:rPr lang="en-US" smtClean="0"/>
              <a:t>65</a:t>
            </a:fld>
            <a:endParaRPr lang="en-US"/>
          </a:p>
        </p:txBody>
      </p:sp>
    </p:spTree>
    <p:extLst>
      <p:ext uri="{BB962C8B-B14F-4D97-AF65-F5344CB8AC3E}">
        <p14:creationId xmlns:p14="http://schemas.microsoft.com/office/powerpoint/2010/main" val="2449010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F7CC-E99A-9B4E-A466-3BF0E5F4787E}" type="slidenum">
              <a:rPr lang="en-US" smtClean="0"/>
              <a:t>66</a:t>
            </a:fld>
            <a:endParaRPr lang="en-US" dirty="0"/>
          </a:p>
        </p:txBody>
      </p:sp>
    </p:spTree>
    <p:extLst>
      <p:ext uri="{BB962C8B-B14F-4D97-AF65-F5344CB8AC3E}">
        <p14:creationId xmlns:p14="http://schemas.microsoft.com/office/powerpoint/2010/main" val="3754716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F7CC-E99A-9B4E-A466-3BF0E5F4787E}" type="slidenum">
              <a:rPr lang="en-US" smtClean="0"/>
              <a:t>67</a:t>
            </a:fld>
            <a:endParaRPr lang="en-US" dirty="0"/>
          </a:p>
        </p:txBody>
      </p:sp>
    </p:spTree>
    <p:extLst>
      <p:ext uri="{BB962C8B-B14F-4D97-AF65-F5344CB8AC3E}">
        <p14:creationId xmlns:p14="http://schemas.microsoft.com/office/powerpoint/2010/main" val="69425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EB8DF-509F-445C-A51C-15914819F3EA}" type="slidenum">
              <a:rPr lang="en-US" smtClean="0"/>
              <a:t>15</a:t>
            </a:fld>
            <a:endParaRPr lang="en-US"/>
          </a:p>
        </p:txBody>
      </p:sp>
    </p:spTree>
    <p:extLst>
      <p:ext uri="{BB962C8B-B14F-4D97-AF65-F5344CB8AC3E}">
        <p14:creationId xmlns:p14="http://schemas.microsoft.com/office/powerpoint/2010/main" val="3447718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Chronic myelogenous (or myeloid or myelocytic) leukemia (CML)</a:t>
            </a:r>
          </a:p>
          <a:p>
            <a:r>
              <a:rPr lang="en-US" dirty="0"/>
              <a:t>Philadelphia Chromosome [t(9;22)(q34;q11.2)]/BCR-ABL fusion protein -&gt; Drug target: Gleevec, et al.   (</a:t>
            </a:r>
            <a:r>
              <a:rPr lang="en-US" dirty="0">
                <a:hlinkClick r:id="rId3"/>
              </a:rPr>
              <a:t>http://atlasgeneticsoncology.org/Anomalies/CMLID1117.html</a:t>
            </a:r>
            <a:r>
              <a:rPr lang="en-US" dirty="0"/>
              <a:t>)</a:t>
            </a:r>
          </a:p>
          <a:p>
            <a:pPr lvl="1"/>
            <a:r>
              <a:rPr lang="en-US" dirty="0"/>
              <a:t>BCR and ABL are genes that encode a proteins involved in signal transduction of cell-cycle regulatory as well as regulation of cell differentiation, cell adhesion, and stress response</a:t>
            </a:r>
          </a:p>
          <a:p>
            <a:pPr lvl="1"/>
            <a:r>
              <a:rPr lang="en-US" dirty="0"/>
              <a:t> CML Gleevec-family Drug resistance caused by T315I mutation in BCR-ABL</a:t>
            </a:r>
          </a:p>
          <a:p>
            <a:pPr lvl="1"/>
            <a:r>
              <a:rPr lang="en-US" dirty="0"/>
              <a:t>Survival rate went from &lt;15% (early 1970s) to &gt;94% (now)!</a:t>
            </a:r>
          </a:p>
          <a:p>
            <a:endParaRPr lang="en-US" dirty="0"/>
          </a:p>
          <a:p>
            <a:r>
              <a:rPr lang="en-US" dirty="0"/>
              <a:t>Acute myeloid leukemia t(6;9)(p23;q34) M2-subtype</a:t>
            </a:r>
          </a:p>
          <a:p>
            <a:r>
              <a:rPr lang="en-US" dirty="0"/>
              <a:t>DEK-NUP214 fusion protein (</a:t>
            </a:r>
            <a:r>
              <a:rPr lang="en-US" dirty="0">
                <a:hlinkClick r:id="rId4"/>
              </a:rPr>
              <a:t>http://atlasgeneticsoncology.org/Anomalies/t0609ID1014.html</a:t>
            </a:r>
            <a:r>
              <a:rPr lang="en-US" dirty="0"/>
              <a:t>)</a:t>
            </a:r>
          </a:p>
          <a:p>
            <a:pPr lvl="1"/>
            <a:r>
              <a:rPr lang="en-US" dirty="0"/>
              <a:t>DEK oncogene (DEK) is a gene that encodes a protein involved in chromatin organization, DNA damage response signaling, and DNA repair</a:t>
            </a:r>
          </a:p>
          <a:p>
            <a:pPr lvl="1"/>
            <a:r>
              <a:rPr lang="en-US" dirty="0"/>
              <a:t>Nucleoporin 214kDa (NUP214) is a gene that encodes a component of the nuclear core complex, a structure that regulates flow of material between the nucleus and cytoplasm</a:t>
            </a:r>
          </a:p>
          <a:p>
            <a:pPr lvl="1"/>
            <a:r>
              <a:rPr lang="en-US" dirty="0"/>
              <a:t>Approximately 1% of newly diagnosed AML patients have the DEK-NUP214 fusion gene and it is a very poor prognostic indicator (&lt;20%)</a:t>
            </a:r>
          </a:p>
          <a:p>
            <a:endParaRPr lang="en-US" dirty="0"/>
          </a:p>
          <a:p>
            <a:endParaRPr lang="en-US" dirty="0"/>
          </a:p>
        </p:txBody>
      </p:sp>
      <p:sp>
        <p:nvSpPr>
          <p:cNvPr id="4" name="Header Placeholder 3"/>
          <p:cNvSpPr>
            <a:spLocks noGrp="1"/>
          </p:cNvSpPr>
          <p:nvPr>
            <p:ph type="hdr" sz="quarter" idx="10"/>
          </p:nvPr>
        </p:nvSpPr>
        <p:spPr>
          <a:xfrm>
            <a:off x="0" y="0"/>
            <a:ext cx="3169920" cy="481727"/>
          </a:xfrm>
          <a:prstGeom prst="rect">
            <a:avLst/>
          </a:prstGeom>
        </p:spPr>
        <p:txBody>
          <a:bodyPr/>
          <a:lstStyle/>
          <a:p>
            <a:r>
              <a:rPr lang="en-US"/>
              <a:t>NLM Medical Bioinformatics - NCBI Presentation</a:t>
            </a:r>
          </a:p>
        </p:txBody>
      </p:sp>
      <p:sp>
        <p:nvSpPr>
          <p:cNvPr id="5" name="Footer Placeholder 4"/>
          <p:cNvSpPr>
            <a:spLocks noGrp="1"/>
          </p:cNvSpPr>
          <p:nvPr>
            <p:ph type="ftr" sz="quarter" idx="11"/>
          </p:nvPr>
        </p:nvSpPr>
        <p:spPr>
          <a:xfrm>
            <a:off x="0" y="9119475"/>
            <a:ext cx="3169920" cy="481726"/>
          </a:xfrm>
          <a:prstGeom prst="rect">
            <a:avLst/>
          </a:prstGeom>
        </p:spPr>
        <p:txBody>
          <a:bodyPr/>
          <a:lstStyle/>
          <a:p>
            <a:r>
              <a:rPr lang="en-US"/>
              <a:t>Update Date:  09/04/2014</a:t>
            </a:r>
          </a:p>
        </p:txBody>
      </p:sp>
      <p:sp>
        <p:nvSpPr>
          <p:cNvPr id="6" name="Slide Number Placeholder 5"/>
          <p:cNvSpPr>
            <a:spLocks noGrp="1"/>
          </p:cNvSpPr>
          <p:nvPr>
            <p:ph type="sldNum" sz="quarter" idx="12"/>
          </p:nvPr>
        </p:nvSpPr>
        <p:spPr/>
        <p:txBody>
          <a:bodyPr/>
          <a:lstStyle/>
          <a:p>
            <a:fld id="{DD736B0D-B609-41BD-A8D3-0BD8C58A4019}" type="slidenum">
              <a:rPr lang="en-US" smtClean="0"/>
              <a:t>17</a:t>
            </a:fld>
            <a:endParaRPr lang="en-US"/>
          </a:p>
        </p:txBody>
      </p:sp>
    </p:spTree>
    <p:extLst>
      <p:ext uri="{BB962C8B-B14F-4D97-AF65-F5344CB8AC3E}">
        <p14:creationId xmlns:p14="http://schemas.microsoft.com/office/powerpoint/2010/main" val="412748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Chronic myelogenous (or myeloid or </a:t>
            </a:r>
            <a:r>
              <a:rPr lang="en-US" dirty="0" err="1"/>
              <a:t>myelocytic</a:t>
            </a:r>
            <a:r>
              <a:rPr lang="en-US" dirty="0"/>
              <a:t>) leukemia (CML)</a:t>
            </a:r>
          </a:p>
          <a:p>
            <a:r>
              <a:rPr lang="en-US" dirty="0"/>
              <a:t>Philadelphia Chromosome [t(9;22)(q34;q11.2)]/BCR-ABL fusion protein -&gt; Drug target: </a:t>
            </a:r>
            <a:r>
              <a:rPr lang="en-US" dirty="0" err="1"/>
              <a:t>Gleevec</a:t>
            </a:r>
            <a:r>
              <a:rPr lang="en-US" dirty="0"/>
              <a:t>, et al.   (</a:t>
            </a:r>
            <a:r>
              <a:rPr lang="en-US" dirty="0">
                <a:hlinkClick r:id="rId3"/>
              </a:rPr>
              <a:t>http://atlasgeneticsoncology.org/Anomalies/CMLID1117.html</a:t>
            </a:r>
            <a:r>
              <a:rPr lang="en-US" dirty="0"/>
              <a:t>)</a:t>
            </a:r>
          </a:p>
          <a:p>
            <a:pPr lvl="1"/>
            <a:r>
              <a:rPr lang="en-US" dirty="0"/>
              <a:t>BCR and ABL are genes that encode a proteins involved in signal transduction of cell-cycle regulatory as well as regulation of cell differentiation, cell adhesion, and stress response</a:t>
            </a:r>
          </a:p>
          <a:p>
            <a:pPr lvl="1"/>
            <a:r>
              <a:rPr lang="en-US" dirty="0"/>
              <a:t> CML </a:t>
            </a:r>
            <a:r>
              <a:rPr lang="en-US" dirty="0" err="1"/>
              <a:t>Gleevec</a:t>
            </a:r>
            <a:r>
              <a:rPr lang="en-US" dirty="0"/>
              <a:t>-family Drug resistance caused by T315I mutation in BCR-ABL</a:t>
            </a:r>
          </a:p>
          <a:p>
            <a:pPr lvl="1"/>
            <a:r>
              <a:rPr lang="en-US" dirty="0"/>
              <a:t>Survival rate went from &lt;15% (early 1970s) to &gt;90% (now)!</a:t>
            </a:r>
          </a:p>
          <a:p>
            <a:endParaRPr lang="en-US" dirty="0"/>
          </a:p>
          <a:p>
            <a:r>
              <a:rPr lang="en-US" dirty="0"/>
              <a:t>Acute myeloid leukemia t(6;9)(p23;q34) M2-subtype</a:t>
            </a:r>
          </a:p>
          <a:p>
            <a:r>
              <a:rPr lang="en-US" dirty="0"/>
              <a:t>DEK-NUP214 fusion protein (</a:t>
            </a:r>
            <a:r>
              <a:rPr lang="en-US" dirty="0">
                <a:hlinkClick r:id="rId4"/>
              </a:rPr>
              <a:t>http://atlasgeneticsoncology.org/Anomalies/t0609ID1014.html</a:t>
            </a:r>
            <a:r>
              <a:rPr lang="en-US" dirty="0"/>
              <a:t>)</a:t>
            </a:r>
          </a:p>
          <a:p>
            <a:pPr lvl="1"/>
            <a:r>
              <a:rPr lang="en-US" dirty="0"/>
              <a:t>DEK oncogene (DEK) is a gene that encodes a protein involved in chromatin organization, DNA damage response signaling, and DNA repair</a:t>
            </a:r>
          </a:p>
          <a:p>
            <a:pPr lvl="1"/>
            <a:r>
              <a:rPr lang="en-US" dirty="0"/>
              <a:t>Nucleoporin 214kDa (NUP214) is a gene that encodes a component of the nuclear core complex, a structure that regulates flow of material between the nucleus and cytoplasm</a:t>
            </a:r>
          </a:p>
          <a:p>
            <a:pPr lvl="1"/>
            <a:r>
              <a:rPr lang="en-US" dirty="0"/>
              <a:t>Approximately 1% of newly diagnosed AML patients have the DEK-NUP214 fusion gene and it is a very poor prognostic indicator (&lt;20%)</a:t>
            </a:r>
          </a:p>
          <a:p>
            <a:endParaRPr lang="en-US" dirty="0"/>
          </a:p>
          <a:p>
            <a:endParaRPr lang="en-US" dirty="0"/>
          </a:p>
        </p:txBody>
      </p:sp>
      <p:sp>
        <p:nvSpPr>
          <p:cNvPr id="4" name="Slide Number Placeholder 3">
            <a:extLst>
              <a:ext uri="{FF2B5EF4-FFF2-40B4-BE49-F238E27FC236}">
                <a16:creationId xmlns:a16="http://schemas.microsoft.com/office/drawing/2014/main" id="{A6A3EDB8-A2F1-1943-F320-867378873519}"/>
              </a:ext>
            </a:extLst>
          </p:cNvPr>
          <p:cNvSpPr>
            <a:spLocks noGrp="1"/>
          </p:cNvSpPr>
          <p:nvPr>
            <p:ph type="sldNum" sz="quarter" idx="5"/>
          </p:nvPr>
        </p:nvSpPr>
        <p:spPr/>
        <p:txBody>
          <a:bodyPr/>
          <a:lstStyle/>
          <a:p>
            <a:fld id="{8C30F7CC-E99A-9B4E-A466-3BF0E5F4787E}" type="slidenum">
              <a:rPr lang="en-US" smtClean="0"/>
              <a:t>18</a:t>
            </a:fld>
            <a:endParaRPr lang="en-US"/>
          </a:p>
        </p:txBody>
      </p:sp>
    </p:spTree>
    <p:extLst>
      <p:ext uri="{BB962C8B-B14F-4D97-AF65-F5344CB8AC3E}">
        <p14:creationId xmlns:p14="http://schemas.microsoft.com/office/powerpoint/2010/main" val="1556703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11B204-1729-DB95-3607-E2AC860DE6E0}"/>
              </a:ext>
            </a:extLst>
          </p:cNvPr>
          <p:cNvSpPr>
            <a:spLocks noGrp="1"/>
          </p:cNvSpPr>
          <p:nvPr>
            <p:ph type="sldNum" sz="quarter" idx="5"/>
          </p:nvPr>
        </p:nvSpPr>
        <p:spPr/>
        <p:txBody>
          <a:bodyPr/>
          <a:lstStyle/>
          <a:p>
            <a:fld id="{8C30F7CC-E99A-9B4E-A466-3BF0E5F4787E}" type="slidenum">
              <a:rPr lang="en-US" smtClean="0"/>
              <a:t>19</a:t>
            </a:fld>
            <a:endParaRPr lang="en-US"/>
          </a:p>
        </p:txBody>
      </p:sp>
    </p:spTree>
    <p:extLst>
      <p:ext uri="{BB962C8B-B14F-4D97-AF65-F5344CB8AC3E}">
        <p14:creationId xmlns:p14="http://schemas.microsoft.com/office/powerpoint/2010/main" val="2893798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0F7CC-E99A-9B4E-A466-3BF0E5F4787E}" type="slidenum">
              <a:rPr lang="en-US" smtClean="0"/>
              <a:t>20</a:t>
            </a:fld>
            <a:endParaRPr lang="en-US"/>
          </a:p>
        </p:txBody>
      </p:sp>
    </p:spTree>
    <p:extLst>
      <p:ext uri="{BB962C8B-B14F-4D97-AF65-F5344CB8AC3E}">
        <p14:creationId xmlns:p14="http://schemas.microsoft.com/office/powerpoint/2010/main" val="3781388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075456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F7CC-E99A-9B4E-A466-3BF0E5F4787E}" type="slidenum">
              <a:rPr lang="en-US" smtClean="0"/>
              <a:t>23</a:t>
            </a:fld>
            <a:endParaRPr lang="en-US" dirty="0"/>
          </a:p>
        </p:txBody>
      </p:sp>
    </p:spTree>
    <p:extLst>
      <p:ext uri="{BB962C8B-B14F-4D97-AF65-F5344CB8AC3E}">
        <p14:creationId xmlns:p14="http://schemas.microsoft.com/office/powerpoint/2010/main" val="2055934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F7CC-E99A-9B4E-A466-3BF0E5F4787E}" type="slidenum">
              <a:rPr lang="en-US" smtClean="0"/>
              <a:t>24</a:t>
            </a:fld>
            <a:endParaRPr lang="en-US"/>
          </a:p>
        </p:txBody>
      </p:sp>
    </p:spTree>
    <p:extLst>
      <p:ext uri="{BB962C8B-B14F-4D97-AF65-F5344CB8AC3E}">
        <p14:creationId xmlns:p14="http://schemas.microsoft.com/office/powerpoint/2010/main" val="361779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lain">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2362200"/>
            <a:ext cx="12192000" cy="2514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title"/>
          </p:nvPr>
        </p:nvSpPr>
        <p:spPr>
          <a:xfrm>
            <a:off x="838200" y="2766219"/>
            <a:ext cx="10515600" cy="1119981"/>
          </a:xfrm>
        </p:spPr>
        <p:txBody>
          <a:bodyPr anchor="ctr" anchorCtr="0">
            <a:normAutofit fontScale="90000"/>
          </a:bodyPr>
          <a:lstStyle>
            <a:lvl1pPr>
              <a:defRPr>
                <a:solidFill>
                  <a:schemeClr val="bg1"/>
                </a:solidFill>
              </a:defRPr>
            </a:lvl1pPr>
          </a:lstStyle>
          <a:p>
            <a:pPr>
              <a:lnSpc>
                <a:spcPct val="150000"/>
              </a:lnSpc>
            </a:pPr>
            <a:r>
              <a:rPr lang="en-US"/>
              <a:t>Click to edit Master title style</a:t>
            </a:r>
            <a:endParaRPr lang="en-US" sz="2800" dirty="0"/>
          </a:p>
        </p:txBody>
      </p:sp>
      <p:sp>
        <p:nvSpPr>
          <p:cNvPr id="3" name="Text Placeholder 2"/>
          <p:cNvSpPr>
            <a:spLocks noGrp="1"/>
          </p:cNvSpPr>
          <p:nvPr>
            <p:ph type="body" sz="quarter" idx="10" hasCustomPrompt="1"/>
          </p:nvPr>
        </p:nvSpPr>
        <p:spPr>
          <a:xfrm>
            <a:off x="838200" y="3886200"/>
            <a:ext cx="10515600" cy="533400"/>
          </a:xfrm>
        </p:spPr>
        <p:txBody>
          <a:bodyPr>
            <a:noAutofit/>
          </a:bodyPr>
          <a:lstStyle>
            <a:lvl1pPr marL="0" indent="0">
              <a:buNone/>
              <a:defRPr sz="2400">
                <a:solidFill>
                  <a:schemeClr val="accent2"/>
                </a:solidFill>
              </a:defRPr>
            </a:lvl1pPr>
          </a:lstStyle>
          <a:p>
            <a:pPr lvl="0"/>
            <a:r>
              <a:rPr lang="en-US" dirty="0"/>
              <a:t>Author’s Name - Title</a:t>
            </a:r>
          </a:p>
        </p:txBody>
      </p:sp>
      <p:pic>
        <p:nvPicPr>
          <p:cNvPr id="5" name="Picture 4">
            <a:extLst>
              <a:ext uri="{FF2B5EF4-FFF2-40B4-BE49-F238E27FC236}">
                <a16:creationId xmlns:a16="http://schemas.microsoft.com/office/drawing/2014/main" id="{366EDB48-3FC6-BD48-A3CF-BC8E7189AB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8862" y="5996781"/>
            <a:ext cx="4648895" cy="553367"/>
          </a:xfrm>
          <a:prstGeom prst="rect">
            <a:avLst/>
          </a:prstGeom>
        </p:spPr>
      </p:pic>
    </p:spTree>
    <p:custDataLst>
      <p:tags r:id="rId1"/>
    </p:custDataLst>
    <p:extLst>
      <p:ext uri="{BB962C8B-B14F-4D97-AF65-F5344CB8AC3E}">
        <p14:creationId xmlns:p14="http://schemas.microsoft.com/office/powerpoint/2010/main" val="9016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Left Sideba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0309" y="450802"/>
            <a:ext cx="2808212" cy="1606598"/>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084320" y="450803"/>
            <a:ext cx="7498080" cy="54181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309" y="2042160"/>
            <a:ext cx="2808212" cy="382682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7A1C3ACE-F897-4354-AEBD-F315C905CDD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9550"/>
          <a:stretch/>
        </p:blipFill>
        <p:spPr>
          <a:xfrm>
            <a:off x="10295466" y="6432336"/>
            <a:ext cx="1103657" cy="312000"/>
          </a:xfrm>
          <a:prstGeom prst="rect">
            <a:avLst/>
          </a:prstGeom>
        </p:spPr>
      </p:pic>
      <p:pic>
        <p:nvPicPr>
          <p:cNvPr id="12" name="Picture 11">
            <a:extLst>
              <a:ext uri="{FF2B5EF4-FFF2-40B4-BE49-F238E27FC236}">
                <a16:creationId xmlns:a16="http://schemas.microsoft.com/office/drawing/2014/main" id="{72726DDF-A3C4-4F08-AAB7-C552426E47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5025" y="6262144"/>
            <a:ext cx="2304582" cy="274319"/>
          </a:xfrm>
          <a:prstGeom prst="rect">
            <a:avLst/>
          </a:prstGeom>
        </p:spPr>
      </p:pic>
    </p:spTree>
    <p:extLst>
      <p:ext uri="{BB962C8B-B14F-4D97-AF65-F5344CB8AC3E}">
        <p14:creationId xmlns:p14="http://schemas.microsoft.com/office/powerpoint/2010/main" val="11529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ledgements - ligh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49091" cy="1217485"/>
          </a:xfrm>
        </p:spPr>
        <p:txBody>
          <a:bodyPr/>
          <a:lstStyle/>
          <a:p>
            <a:r>
              <a:rPr lang="en-US"/>
              <a:t>Click to edit Master title style</a:t>
            </a:r>
            <a:endParaRPr lang="en-US" dirty="0"/>
          </a:p>
        </p:txBody>
      </p:sp>
      <p:sp>
        <p:nvSpPr>
          <p:cNvPr id="8" name="Text Placeholder 7"/>
          <p:cNvSpPr>
            <a:spLocks noGrp="1"/>
          </p:cNvSpPr>
          <p:nvPr>
            <p:ph type="body" sz="quarter" idx="11" hasCustomPrompt="1"/>
          </p:nvPr>
        </p:nvSpPr>
        <p:spPr>
          <a:xfrm>
            <a:off x="838200" y="1662195"/>
            <a:ext cx="2438400" cy="4423015"/>
          </a:xfrm>
        </p:spPr>
        <p:txBody>
          <a:bodyPr>
            <a:normAutofit/>
          </a:bodyPr>
          <a:lstStyle>
            <a:lvl1pPr marL="0" indent="0">
              <a:lnSpc>
                <a:spcPct val="150000"/>
              </a:lnSpc>
              <a:buNone/>
              <a:defRPr sz="1600"/>
            </a:lvl1pPr>
          </a:lstStyle>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p:txBody>
      </p:sp>
      <p:sp>
        <p:nvSpPr>
          <p:cNvPr id="18" name="Text Placeholder 7"/>
          <p:cNvSpPr>
            <a:spLocks noGrp="1"/>
          </p:cNvSpPr>
          <p:nvPr>
            <p:ph type="body" sz="quarter" idx="13" hasCustomPrompt="1"/>
          </p:nvPr>
        </p:nvSpPr>
        <p:spPr>
          <a:xfrm>
            <a:off x="6259582" y="1657427"/>
            <a:ext cx="2438400" cy="4423015"/>
          </a:xfrm>
        </p:spPr>
        <p:txBody>
          <a:bodyPr>
            <a:normAutofit/>
          </a:bodyPr>
          <a:lstStyle>
            <a:lvl1pPr marL="0" indent="0">
              <a:lnSpc>
                <a:spcPct val="150000"/>
              </a:lnSpc>
              <a:buNone/>
              <a:defRPr sz="1600"/>
            </a:lvl1pPr>
          </a:lstStyle>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p:txBody>
      </p:sp>
      <p:sp>
        <p:nvSpPr>
          <p:cNvPr id="19" name="Text Placeholder 7"/>
          <p:cNvSpPr>
            <a:spLocks noGrp="1"/>
          </p:cNvSpPr>
          <p:nvPr>
            <p:ph type="body" sz="quarter" idx="14" hasCustomPrompt="1"/>
          </p:nvPr>
        </p:nvSpPr>
        <p:spPr>
          <a:xfrm>
            <a:off x="3548891" y="1657426"/>
            <a:ext cx="2438400" cy="4423015"/>
          </a:xfrm>
        </p:spPr>
        <p:txBody>
          <a:bodyPr>
            <a:normAutofit/>
          </a:bodyPr>
          <a:lstStyle>
            <a:lvl1pPr marL="0" indent="0">
              <a:lnSpc>
                <a:spcPct val="150000"/>
              </a:lnSpc>
              <a:buNone/>
              <a:defRPr sz="1600"/>
            </a:lvl1pPr>
          </a:lstStyle>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p:txBody>
      </p:sp>
      <p:sp>
        <p:nvSpPr>
          <p:cNvPr id="20" name="Text Placeholder 7"/>
          <p:cNvSpPr>
            <a:spLocks noGrp="1"/>
          </p:cNvSpPr>
          <p:nvPr>
            <p:ph type="body" sz="quarter" idx="15" hasCustomPrompt="1"/>
          </p:nvPr>
        </p:nvSpPr>
        <p:spPr>
          <a:xfrm>
            <a:off x="8915400" y="1662193"/>
            <a:ext cx="2438400" cy="4423015"/>
          </a:xfrm>
        </p:spPr>
        <p:txBody>
          <a:bodyPr>
            <a:normAutofit/>
          </a:bodyPr>
          <a:lstStyle>
            <a:lvl1pPr marL="0" indent="0">
              <a:lnSpc>
                <a:spcPct val="150000"/>
              </a:lnSpc>
              <a:buNone/>
              <a:defRPr sz="1600"/>
            </a:lvl1pPr>
          </a:lstStyle>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a:p>
            <a:pPr lvl="0"/>
            <a:r>
              <a:rPr lang="en-US" dirty="0"/>
              <a:t>Name</a:t>
            </a:r>
          </a:p>
        </p:txBody>
      </p:sp>
      <p:sp>
        <p:nvSpPr>
          <p:cNvPr id="6" name="Text Placeholder 5"/>
          <p:cNvSpPr>
            <a:spLocks noGrp="1"/>
          </p:cNvSpPr>
          <p:nvPr>
            <p:ph type="body" sz="quarter" idx="16" hasCustomPrompt="1"/>
          </p:nvPr>
        </p:nvSpPr>
        <p:spPr>
          <a:xfrm>
            <a:off x="6259582" y="365125"/>
            <a:ext cx="5094218" cy="1217613"/>
          </a:xfrm>
        </p:spPr>
        <p:txBody>
          <a:bodyPr anchor="ctr">
            <a:normAutofit/>
          </a:bodyPr>
          <a:lstStyle>
            <a:lvl1pPr marL="0" indent="0">
              <a:lnSpc>
                <a:spcPct val="125000"/>
              </a:lnSpc>
              <a:buNone/>
              <a:defRPr sz="1600"/>
            </a:lvl1pPr>
          </a:lstStyle>
          <a:p>
            <a:pPr lvl="0"/>
            <a:r>
              <a:rPr lang="en-US" dirty="0"/>
              <a:t>This research was supported by the Intramural Research Program of the NIH, National Library of Medicine.</a:t>
            </a:r>
          </a:p>
        </p:txBody>
      </p:sp>
      <p:pic>
        <p:nvPicPr>
          <p:cNvPr id="14" name="Picture 13">
            <a:extLst>
              <a:ext uri="{FF2B5EF4-FFF2-40B4-BE49-F238E27FC236}">
                <a16:creationId xmlns:a16="http://schemas.microsoft.com/office/drawing/2014/main" id="{8CC27FB8-00D3-4483-97AF-1C20ED031CC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9550"/>
          <a:stretch/>
        </p:blipFill>
        <p:spPr>
          <a:xfrm>
            <a:off x="10295466" y="6432336"/>
            <a:ext cx="1103657" cy="312000"/>
          </a:xfrm>
          <a:prstGeom prst="rect">
            <a:avLst/>
          </a:prstGeom>
        </p:spPr>
      </p:pic>
      <p:pic>
        <p:nvPicPr>
          <p:cNvPr id="15" name="Picture 14">
            <a:extLst>
              <a:ext uri="{FF2B5EF4-FFF2-40B4-BE49-F238E27FC236}">
                <a16:creationId xmlns:a16="http://schemas.microsoft.com/office/drawing/2014/main" id="{CD116FEE-84F0-428F-B2DB-4F20F2504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3737" y="6361928"/>
            <a:ext cx="2304589" cy="27432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Graph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2362200"/>
            <a:ext cx="12192000" cy="2514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838200" y="2766219"/>
            <a:ext cx="10515600" cy="1119981"/>
          </a:xfrm>
        </p:spPr>
        <p:txBody>
          <a:bodyPr anchor="ctr" anchorCtr="0">
            <a:normAutofit fontScale="90000"/>
          </a:bodyPr>
          <a:lstStyle>
            <a:lvl1pPr>
              <a:defRPr>
                <a:solidFill>
                  <a:schemeClr val="bg1"/>
                </a:solidFill>
              </a:defRPr>
            </a:lvl1pPr>
          </a:lstStyle>
          <a:p>
            <a:pPr>
              <a:lnSpc>
                <a:spcPct val="150000"/>
              </a:lnSpc>
            </a:pPr>
            <a:r>
              <a:rPr lang="en-US"/>
              <a:t>Click to edit Master title style</a:t>
            </a:r>
            <a:endParaRPr lang="en-US" sz="2800" dirty="0"/>
          </a:p>
        </p:txBody>
      </p:sp>
      <p:sp>
        <p:nvSpPr>
          <p:cNvPr id="9" name="Text Placeholder 2"/>
          <p:cNvSpPr>
            <a:spLocks noGrp="1"/>
          </p:cNvSpPr>
          <p:nvPr>
            <p:ph type="body" sz="quarter" idx="10" hasCustomPrompt="1"/>
          </p:nvPr>
        </p:nvSpPr>
        <p:spPr>
          <a:xfrm>
            <a:off x="838200" y="3886200"/>
            <a:ext cx="10515600" cy="533400"/>
          </a:xfrm>
        </p:spPr>
        <p:txBody>
          <a:bodyPr>
            <a:noAutofit/>
          </a:bodyPr>
          <a:lstStyle>
            <a:lvl1pPr marL="0" indent="0">
              <a:buNone/>
              <a:defRPr sz="2400">
                <a:solidFill>
                  <a:schemeClr val="accent2"/>
                </a:solidFill>
              </a:defRPr>
            </a:lvl1pPr>
          </a:lstStyle>
          <a:p>
            <a:pPr lvl="0"/>
            <a:r>
              <a:rPr lang="en-US" dirty="0"/>
              <a:t>Author’s Name - Title</a:t>
            </a:r>
          </a:p>
        </p:txBody>
      </p:sp>
      <p:pic>
        <p:nvPicPr>
          <p:cNvPr id="6" name="Picture 5">
            <a:extLst>
              <a:ext uri="{FF2B5EF4-FFF2-40B4-BE49-F238E27FC236}">
                <a16:creationId xmlns:a16="http://schemas.microsoft.com/office/drawing/2014/main" id="{A0498E80-E6F4-B04A-A0CF-8C28A7B445A5}"/>
              </a:ext>
            </a:extLst>
          </p:cNvPr>
          <p:cNvPicPr>
            <a:picLocks noChangeAspect="1"/>
          </p:cNvPicPr>
          <p:nvPr userDrawn="1"/>
        </p:nvPicPr>
        <p:blipFill>
          <a:blip r:embed="rId3"/>
          <a:stretch>
            <a:fillRect/>
          </a:stretch>
        </p:blipFill>
        <p:spPr>
          <a:xfrm>
            <a:off x="838200" y="5949280"/>
            <a:ext cx="5113784" cy="608704"/>
          </a:xfrm>
          <a:prstGeom prst="rect">
            <a:avLst/>
          </a:prstGeom>
        </p:spPr>
      </p:pic>
    </p:spTree>
    <p:extLst>
      <p:ext uri="{BB962C8B-B14F-4D97-AF65-F5344CB8AC3E}">
        <p14:creationId xmlns:p14="http://schemas.microsoft.com/office/powerpoint/2010/main" val="840359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3704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ligh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2138917"/>
            <a:ext cx="12192000" cy="2580167"/>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838200" y="2766219"/>
            <a:ext cx="10515600" cy="1119981"/>
          </a:xfrm>
        </p:spPr>
        <p:txBody>
          <a:bodyPr anchor="ctr" anchorCtr="0">
            <a:normAutofit fontScale="90000"/>
          </a:bodyPr>
          <a:lstStyle>
            <a:lvl1pPr>
              <a:defRPr>
                <a:solidFill>
                  <a:schemeClr val="bg1"/>
                </a:solidFill>
              </a:defRPr>
            </a:lvl1pPr>
          </a:lstStyle>
          <a:p>
            <a:pPr>
              <a:lnSpc>
                <a:spcPct val="150000"/>
              </a:lnSpc>
            </a:pPr>
            <a:r>
              <a:rPr lang="en-US"/>
              <a:t>Click to edit Master title style</a:t>
            </a:r>
            <a:endParaRPr lang="en-US" sz="2800" dirty="0"/>
          </a:p>
        </p:txBody>
      </p:sp>
      <p:sp>
        <p:nvSpPr>
          <p:cNvPr id="6" name="Text Placeholder 2"/>
          <p:cNvSpPr>
            <a:spLocks noGrp="1"/>
          </p:cNvSpPr>
          <p:nvPr>
            <p:ph type="body" sz="quarter" idx="10" hasCustomPrompt="1"/>
          </p:nvPr>
        </p:nvSpPr>
        <p:spPr>
          <a:xfrm>
            <a:off x="838200" y="3886200"/>
            <a:ext cx="10515600" cy="533400"/>
          </a:xfrm>
        </p:spPr>
        <p:txBody>
          <a:bodyPr>
            <a:noAutofit/>
          </a:bodyPr>
          <a:lstStyle>
            <a:lvl1pPr marL="0" indent="0">
              <a:buNone/>
              <a:defRPr sz="2400">
                <a:solidFill>
                  <a:schemeClr val="accent2"/>
                </a:solidFill>
              </a:defRPr>
            </a:lvl1pPr>
          </a:lstStyle>
          <a:p>
            <a:pPr lvl="0"/>
            <a:r>
              <a:rPr lang="en-US" dirty="0"/>
              <a:t>Author’s Name - Title</a:t>
            </a:r>
          </a:p>
        </p:txBody>
      </p:sp>
      <p:pic>
        <p:nvPicPr>
          <p:cNvPr id="13" name="Picture 12">
            <a:extLst>
              <a:ext uri="{FF2B5EF4-FFF2-40B4-BE49-F238E27FC236}">
                <a16:creationId xmlns:a16="http://schemas.microsoft.com/office/drawing/2014/main" id="{39C74032-82B2-41A8-B117-A74E7B026430}"/>
              </a:ext>
            </a:extLst>
          </p:cNvPr>
          <p:cNvPicPr>
            <a:picLocks noChangeAspect="1"/>
          </p:cNvPicPr>
          <p:nvPr userDrawn="1"/>
        </p:nvPicPr>
        <p:blipFill>
          <a:blip r:embed="rId3"/>
          <a:stretch>
            <a:fillRect/>
          </a:stretch>
        </p:blipFill>
        <p:spPr>
          <a:xfrm>
            <a:off x="528862" y="5996781"/>
            <a:ext cx="4648895" cy="553368"/>
          </a:xfrm>
          <a:prstGeom prst="rect">
            <a:avLst/>
          </a:prstGeom>
        </p:spPr>
      </p:pic>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graphic light">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 y="2222339"/>
            <a:ext cx="12192000" cy="2430684"/>
          </a:xfrm>
          <a:prstGeom prst="rect">
            <a:avLst/>
          </a:prstGeom>
          <a:solidFill>
            <a:schemeClr val="accent5">
              <a:alpha val="80000"/>
            </a:schemeClr>
          </a:solidFill>
          <a:ln>
            <a:noFill/>
          </a:ln>
          <a:effectLst>
            <a:outerShdw dist="50800" sx="1000" sy="1000" algn="ctr" rotWithShape="0">
              <a:srgbClr val="000000"/>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838200" y="2766219"/>
            <a:ext cx="10515600" cy="1119981"/>
          </a:xfrm>
        </p:spPr>
        <p:txBody>
          <a:bodyPr anchor="ctr" anchorCtr="0">
            <a:normAutofit fontScale="90000"/>
          </a:bodyPr>
          <a:lstStyle>
            <a:lvl1pPr>
              <a:defRPr>
                <a:solidFill>
                  <a:schemeClr val="bg1"/>
                </a:solidFill>
              </a:defRPr>
            </a:lvl1pPr>
          </a:lstStyle>
          <a:p>
            <a:pPr>
              <a:lnSpc>
                <a:spcPct val="150000"/>
              </a:lnSpc>
            </a:pPr>
            <a:r>
              <a:rPr lang="en-US"/>
              <a:t>Click to edit Master title style</a:t>
            </a:r>
            <a:endParaRPr lang="en-US" sz="2800" dirty="0"/>
          </a:p>
        </p:txBody>
      </p:sp>
      <p:sp>
        <p:nvSpPr>
          <p:cNvPr id="6" name="Text Placeholder 2"/>
          <p:cNvSpPr>
            <a:spLocks noGrp="1"/>
          </p:cNvSpPr>
          <p:nvPr>
            <p:ph type="body" sz="quarter" idx="10" hasCustomPrompt="1"/>
          </p:nvPr>
        </p:nvSpPr>
        <p:spPr>
          <a:xfrm>
            <a:off x="838200" y="3886200"/>
            <a:ext cx="10515600" cy="533400"/>
          </a:xfrm>
        </p:spPr>
        <p:txBody>
          <a:bodyPr>
            <a:noAutofit/>
          </a:bodyPr>
          <a:lstStyle>
            <a:lvl1pPr marL="0" indent="0">
              <a:buNone/>
              <a:defRPr sz="2400">
                <a:solidFill>
                  <a:schemeClr val="accent2"/>
                </a:solidFill>
              </a:defRPr>
            </a:lvl1pPr>
          </a:lstStyle>
          <a:p>
            <a:pPr lvl="0"/>
            <a:r>
              <a:rPr lang="en-US" dirty="0"/>
              <a:t>Author’s Name - Title</a:t>
            </a:r>
          </a:p>
        </p:txBody>
      </p:sp>
      <p:pic>
        <p:nvPicPr>
          <p:cNvPr id="11" name="Picture 10">
            <a:extLst>
              <a:ext uri="{FF2B5EF4-FFF2-40B4-BE49-F238E27FC236}">
                <a16:creationId xmlns:a16="http://schemas.microsoft.com/office/drawing/2014/main" id="{83686B71-2BAE-4546-A81F-A22A861FB85D}"/>
              </a:ext>
            </a:extLst>
          </p:cNvPr>
          <p:cNvPicPr>
            <a:picLocks noChangeAspect="1"/>
          </p:cNvPicPr>
          <p:nvPr userDrawn="1"/>
        </p:nvPicPr>
        <p:blipFill>
          <a:blip r:embed="rId4"/>
          <a:stretch>
            <a:fillRect/>
          </a:stretch>
        </p:blipFill>
        <p:spPr>
          <a:xfrm>
            <a:off x="528862" y="5996781"/>
            <a:ext cx="4648895" cy="553368"/>
          </a:xfrm>
          <a:prstGeom prst="rect">
            <a:avLst/>
          </a:prstGeom>
        </p:spPr>
      </p:pic>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lai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82563"/>
            <a:ext cx="10515600" cy="641350"/>
          </a:xfrm>
        </p:spPr>
        <p:txBody>
          <a:bodyPr/>
          <a:lstStyle>
            <a:lvl1pPr algn="ctr">
              <a:defRPr sz="3600">
                <a:latin typeface="+mn-lt"/>
              </a:defRPr>
            </a:lvl1pPr>
          </a:lstStyle>
          <a:p>
            <a:r>
              <a:rPr lang="en-US"/>
              <a:t>Click to edit Master title style</a:t>
            </a:r>
            <a:endParaRPr lang="en-US" dirty="0"/>
          </a:p>
        </p:txBody>
      </p:sp>
      <p:sp>
        <p:nvSpPr>
          <p:cNvPr id="7" name="Content Placeholder 6"/>
          <p:cNvSpPr>
            <a:spLocks noGrp="1"/>
          </p:cNvSpPr>
          <p:nvPr>
            <p:ph sz="quarter" idx="10"/>
          </p:nvPr>
        </p:nvSpPr>
        <p:spPr>
          <a:xfrm>
            <a:off x="838200" y="1920875"/>
            <a:ext cx="10515600" cy="393065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0CEBE832-C447-458D-8073-6BE34678F19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9550"/>
          <a:stretch/>
        </p:blipFill>
        <p:spPr>
          <a:xfrm>
            <a:off x="10295466" y="6432336"/>
            <a:ext cx="1103657" cy="312000"/>
          </a:xfrm>
          <a:prstGeom prst="rect">
            <a:avLst/>
          </a:prstGeom>
        </p:spPr>
      </p:pic>
      <p:pic>
        <p:nvPicPr>
          <p:cNvPr id="15" name="Picture 14">
            <a:extLst>
              <a:ext uri="{FF2B5EF4-FFF2-40B4-BE49-F238E27FC236}">
                <a16:creationId xmlns:a16="http://schemas.microsoft.com/office/drawing/2014/main" id="{A565FB68-FD1B-4A5F-BB01-22F306C615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3737" y="6361928"/>
            <a:ext cx="2304589" cy="274320"/>
          </a:xfrm>
          <a:prstGeom prst="rect">
            <a:avLst/>
          </a:prstGeom>
        </p:spPr>
      </p:pic>
    </p:spTree>
    <p:custDataLst>
      <p:tags r:id="rId1"/>
    </p:custDataLst>
    <p:extLst>
      <p:ext uri="{BB962C8B-B14F-4D97-AF65-F5344CB8AC3E}">
        <p14:creationId xmlns:p14="http://schemas.microsoft.com/office/powerpoint/2010/main" val="160268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 Blue Ba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858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6" name="Picture 85">
            <a:extLst>
              <a:ext uri="{FF2B5EF4-FFF2-40B4-BE49-F238E27FC236}">
                <a16:creationId xmlns:a16="http://schemas.microsoft.com/office/drawing/2014/main" id="{2C9E2CCF-F9BB-493D-8593-871D31EDD4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5025" y="6262144"/>
            <a:ext cx="2304582" cy="274319"/>
          </a:xfrm>
          <a:prstGeom prst="rect">
            <a:avLst/>
          </a:prstGeom>
        </p:spPr>
      </p:pic>
      <p:grpSp>
        <p:nvGrpSpPr>
          <p:cNvPr id="167" name="Group 166">
            <a:extLst>
              <a:ext uri="{FF2B5EF4-FFF2-40B4-BE49-F238E27FC236}">
                <a16:creationId xmlns:a16="http://schemas.microsoft.com/office/drawing/2014/main" id="{1004A9DC-81E8-4511-8EF9-8914170DC3E3}"/>
              </a:ext>
            </a:extLst>
          </p:cNvPr>
          <p:cNvGrpSpPr/>
          <p:nvPr userDrawn="1"/>
        </p:nvGrpSpPr>
        <p:grpSpPr>
          <a:xfrm>
            <a:off x="10195288" y="6277199"/>
            <a:ext cx="1155337" cy="272691"/>
            <a:chOff x="10243786" y="6107627"/>
            <a:chExt cx="1155337" cy="272691"/>
          </a:xfrm>
        </p:grpSpPr>
        <p:sp>
          <p:nvSpPr>
            <p:cNvPr id="168" name="TextBox 167">
              <a:extLst>
                <a:ext uri="{FF2B5EF4-FFF2-40B4-BE49-F238E27FC236}">
                  <a16:creationId xmlns:a16="http://schemas.microsoft.com/office/drawing/2014/main" id="{5E3E0969-9799-46E8-AD3A-233BBCBD0867}"/>
                </a:ext>
              </a:extLst>
            </p:cNvPr>
            <p:cNvSpPr txBox="1"/>
            <p:nvPr userDrawn="1"/>
          </p:nvSpPr>
          <p:spPr>
            <a:xfrm>
              <a:off x="10243786" y="6107627"/>
              <a:ext cx="992579" cy="230832"/>
            </a:xfrm>
            <a:prstGeom prst="rect">
              <a:avLst/>
            </a:prstGeom>
            <a:noFill/>
          </p:spPr>
          <p:txBody>
            <a:bodyPr wrap="none" rtlCol="0">
              <a:spAutoFit/>
            </a:bodyPr>
            <a:lstStyle/>
            <a:p>
              <a:r>
                <a:rPr lang="en-US" sz="900" b="0" dirty="0">
                  <a:solidFill>
                    <a:schemeClr val="bg1">
                      <a:lumMod val="85000"/>
                    </a:schemeClr>
                  </a:solidFill>
                  <a:latin typeface="+mj-lt"/>
                  <a:cs typeface="Helvetica" panose="020B0604020202020204" pitchFamily="34" charset="0"/>
                </a:rPr>
                <a:t>NCBI WORKSHOP</a:t>
              </a:r>
            </a:p>
          </p:txBody>
        </p:sp>
        <p:pic>
          <p:nvPicPr>
            <p:cNvPr id="169" name="Picture 168">
              <a:extLst>
                <a:ext uri="{FF2B5EF4-FFF2-40B4-BE49-F238E27FC236}">
                  <a16:creationId xmlns:a16="http://schemas.microsoft.com/office/drawing/2014/main" id="{FA9C5385-E832-4ADA-B016-60F7F8428FD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96875" t="-90"/>
            <a:stretch/>
          </p:blipFill>
          <p:spPr>
            <a:xfrm>
              <a:off x="11157883" y="6107627"/>
              <a:ext cx="241240" cy="272691"/>
            </a:xfrm>
            <a:prstGeom prst="rect">
              <a:avLst/>
            </a:prstGeom>
          </p:spPr>
        </p:pic>
      </p:grpSp>
    </p:spTree>
    <p:extLst>
      <p:ext uri="{BB962C8B-B14F-4D97-AF65-F5344CB8AC3E}">
        <p14:creationId xmlns:p14="http://schemas.microsoft.com/office/powerpoint/2010/main" val="213951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Gri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198" y="3802335"/>
            <a:ext cx="1051560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7"/>
          <p:cNvSpPr>
            <a:spLocks noGrp="1"/>
          </p:cNvSpPr>
          <p:nvPr>
            <p:ph type="title"/>
          </p:nvPr>
        </p:nvSpPr>
        <p:spPr>
          <a:xfrm>
            <a:off x="838199" y="1959429"/>
            <a:ext cx="10515600" cy="1842723"/>
          </a:xfrm>
        </p:spPr>
        <p:txBody>
          <a:bodyPr/>
          <a:lstStyle/>
          <a:p>
            <a:r>
              <a:rPr lang="en-US"/>
              <a:t>Click to edit Master title style</a:t>
            </a:r>
            <a:endParaRPr lang="en-US" dirty="0"/>
          </a:p>
        </p:txBody>
      </p:sp>
      <p:pic>
        <p:nvPicPr>
          <p:cNvPr id="11" name="Picture 10">
            <a:extLst>
              <a:ext uri="{FF2B5EF4-FFF2-40B4-BE49-F238E27FC236}">
                <a16:creationId xmlns:a16="http://schemas.microsoft.com/office/drawing/2014/main" id="{D2036C4C-B9A5-4065-9BA5-36673F2658CD}"/>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89550"/>
          <a:stretch/>
        </p:blipFill>
        <p:spPr>
          <a:xfrm>
            <a:off x="10295466" y="6432336"/>
            <a:ext cx="1103657" cy="312000"/>
          </a:xfrm>
          <a:prstGeom prst="rect">
            <a:avLst/>
          </a:prstGeom>
        </p:spPr>
      </p:pic>
      <p:pic>
        <p:nvPicPr>
          <p:cNvPr id="12" name="Picture 11">
            <a:extLst>
              <a:ext uri="{FF2B5EF4-FFF2-40B4-BE49-F238E27FC236}">
                <a16:creationId xmlns:a16="http://schemas.microsoft.com/office/drawing/2014/main" id="{9C2C119D-DB47-49DA-9E20-839414BD21F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3737" y="6361928"/>
            <a:ext cx="2304589" cy="274320"/>
          </a:xfrm>
          <a:prstGeom prst="rect">
            <a:avLst/>
          </a:prstGeom>
        </p:spPr>
      </p:pic>
    </p:spTree>
    <p:custDataLst>
      <p:tags r:id="rId1"/>
    </p:custDataLst>
    <p:extLst>
      <p:ext uri="{BB962C8B-B14F-4D97-AF65-F5344CB8AC3E}">
        <p14:creationId xmlns:p14="http://schemas.microsoft.com/office/powerpoint/2010/main" val="46727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Curv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21697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320984F8-0F48-44F0-BEBE-7B3B30D94AD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9550"/>
          <a:stretch/>
        </p:blipFill>
        <p:spPr>
          <a:xfrm>
            <a:off x="10295466" y="6432336"/>
            <a:ext cx="1103657" cy="312000"/>
          </a:xfrm>
          <a:prstGeom prst="rect">
            <a:avLst/>
          </a:prstGeom>
        </p:spPr>
      </p:pic>
      <p:pic>
        <p:nvPicPr>
          <p:cNvPr id="11" name="Picture 10">
            <a:extLst>
              <a:ext uri="{FF2B5EF4-FFF2-40B4-BE49-F238E27FC236}">
                <a16:creationId xmlns:a16="http://schemas.microsoft.com/office/drawing/2014/main" id="{9346B220-099A-4508-B320-0D952206F93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3737" y="6361928"/>
            <a:ext cx="2304589" cy="274320"/>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ntent - Pentagr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087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087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7ED2ADD2-09BF-4BBA-89A2-6AA88AEBB7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9550"/>
          <a:stretch/>
        </p:blipFill>
        <p:spPr>
          <a:xfrm>
            <a:off x="10295466" y="6432336"/>
            <a:ext cx="1103657" cy="312000"/>
          </a:xfrm>
          <a:prstGeom prst="rect">
            <a:avLst/>
          </a:prstGeom>
        </p:spPr>
      </p:pic>
      <p:pic>
        <p:nvPicPr>
          <p:cNvPr id="13" name="Picture 12">
            <a:extLst>
              <a:ext uri="{FF2B5EF4-FFF2-40B4-BE49-F238E27FC236}">
                <a16:creationId xmlns:a16="http://schemas.microsoft.com/office/drawing/2014/main" id="{50F9D59B-CDD3-4BAF-85E3-AEACE1FFD4E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3737" y="6361928"/>
            <a:ext cx="2304589" cy="274320"/>
          </a:xfrm>
          <a:prstGeom prst="rect">
            <a:avLst/>
          </a:prstGeom>
        </p:spPr>
      </p:pic>
    </p:spTree>
    <p:extLst>
      <p:ext uri="{BB962C8B-B14F-4D97-AF65-F5344CB8AC3E}">
        <p14:creationId xmlns:p14="http://schemas.microsoft.com/office/powerpoint/2010/main" val="110784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Right Sideba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627812" cy="1325563"/>
          </a:xfrm>
        </p:spPr>
        <p:txBody>
          <a:bodyPr>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9788" y="1681163"/>
            <a:ext cx="6627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627812" cy="3423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168640" y="1681163"/>
            <a:ext cx="318674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168640" y="2505075"/>
            <a:ext cx="3186748" cy="3423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487FFC79-BB22-4B40-9CD3-48F8479C3B9F}"/>
              </a:ext>
            </a:extLst>
          </p:cNvPr>
          <p:cNvGrpSpPr/>
          <p:nvPr userDrawn="1"/>
        </p:nvGrpSpPr>
        <p:grpSpPr>
          <a:xfrm>
            <a:off x="10195288" y="6277199"/>
            <a:ext cx="1155337" cy="272691"/>
            <a:chOff x="10243786" y="6107627"/>
            <a:chExt cx="1155337" cy="272691"/>
          </a:xfrm>
        </p:grpSpPr>
        <p:sp>
          <p:nvSpPr>
            <p:cNvPr id="16" name="TextBox 15">
              <a:extLst>
                <a:ext uri="{FF2B5EF4-FFF2-40B4-BE49-F238E27FC236}">
                  <a16:creationId xmlns:a16="http://schemas.microsoft.com/office/drawing/2014/main" id="{0ED54237-7878-417C-AD5A-A484F8955A89}"/>
                </a:ext>
              </a:extLst>
            </p:cNvPr>
            <p:cNvSpPr txBox="1"/>
            <p:nvPr userDrawn="1"/>
          </p:nvSpPr>
          <p:spPr>
            <a:xfrm>
              <a:off x="10243786" y="6107627"/>
              <a:ext cx="992579" cy="230832"/>
            </a:xfrm>
            <a:prstGeom prst="rect">
              <a:avLst/>
            </a:prstGeom>
            <a:noFill/>
          </p:spPr>
          <p:txBody>
            <a:bodyPr wrap="none" rtlCol="0">
              <a:spAutoFit/>
            </a:bodyPr>
            <a:lstStyle/>
            <a:p>
              <a:r>
                <a:rPr lang="en-US" sz="900" b="0" dirty="0">
                  <a:solidFill>
                    <a:schemeClr val="bg1">
                      <a:lumMod val="85000"/>
                    </a:schemeClr>
                  </a:solidFill>
                  <a:latin typeface="+mj-lt"/>
                  <a:cs typeface="Helvetica" panose="020B0604020202020204" pitchFamily="34" charset="0"/>
                </a:rPr>
                <a:t>NCBI WORKSHOP</a:t>
              </a:r>
            </a:p>
          </p:txBody>
        </p:sp>
        <p:pic>
          <p:nvPicPr>
            <p:cNvPr id="17" name="Picture 16">
              <a:extLst>
                <a:ext uri="{FF2B5EF4-FFF2-40B4-BE49-F238E27FC236}">
                  <a16:creationId xmlns:a16="http://schemas.microsoft.com/office/drawing/2014/main" id="{4751EBB7-91FF-4528-95AA-68D14E2DBAD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96875" t="-90"/>
            <a:stretch/>
          </p:blipFill>
          <p:spPr>
            <a:xfrm>
              <a:off x="11157883" y="6107627"/>
              <a:ext cx="241240" cy="272691"/>
            </a:xfrm>
            <a:prstGeom prst="rect">
              <a:avLst/>
            </a:prstGeom>
          </p:spPr>
        </p:pic>
      </p:grpSp>
      <p:pic>
        <p:nvPicPr>
          <p:cNvPr id="18" name="Picture 17">
            <a:extLst>
              <a:ext uri="{FF2B5EF4-FFF2-40B4-BE49-F238E27FC236}">
                <a16:creationId xmlns:a16="http://schemas.microsoft.com/office/drawing/2014/main" id="{67415C9E-28B0-472B-968F-ED8B273F5B8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3737" y="6361928"/>
            <a:ext cx="2304589" cy="274320"/>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82563"/>
            <a:ext cx="10515600"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180166"/>
            <a:ext cx="10515600" cy="4117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64" r:id="rId1"/>
    <p:sldLayoutId id="2147483659" r:id="rId2"/>
    <p:sldLayoutId id="2147483660" r:id="rId3"/>
    <p:sldLayoutId id="2147483654" r:id="rId4"/>
    <p:sldLayoutId id="2147483650" r:id="rId5"/>
    <p:sldLayoutId id="2147483649" r:id="rId6"/>
    <p:sldLayoutId id="2147483651" r:id="rId7"/>
    <p:sldLayoutId id="2147483652" r:id="rId8"/>
    <p:sldLayoutId id="2147483653" r:id="rId9"/>
    <p:sldLayoutId id="2147483656" r:id="rId10"/>
    <p:sldLayoutId id="2147483661" r:id="rId11"/>
    <p:sldLayoutId id="2147483667" r:id="rId12"/>
    <p:sldLayoutId id="2147483668" r:id="rId13"/>
  </p:sldLayoutIdLst>
  <p:hf hdr="0" ftr="0" dt="0"/>
  <p:txStyles>
    <p:titleStyle>
      <a:lvl1pPr algn="ctr" defTabSz="914400" rtl="0" eaLnBrk="1" latinLnBrk="0" hangingPunct="1">
        <a:lnSpc>
          <a:spcPct val="90000"/>
        </a:lnSpc>
        <a:spcBef>
          <a:spcPct val="0"/>
        </a:spcBef>
        <a:buNone/>
        <a:defRPr sz="36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32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8.xml"/><Relationship Id="rId5" Type="http://schemas.microsoft.com/office/2007/relationships/hdphoto" Target="../media/hdphoto1.wdp"/><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3.xml"/><Relationship Id="rId7"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4.xml"/><Relationship Id="rId7"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44.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notesSlide" Target="../notesSlides/notesSlide5.xml"/><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hyperlink" Target="http://www.acmg.net/" TargetMode="External"/><Relationship Id="rId2" Type="http://schemas.openxmlformats.org/officeDocument/2006/relationships/slideLayout" Target="../slideLayouts/slideLayout4.xml"/><Relationship Id="rId16" Type="http://schemas.openxmlformats.org/officeDocument/2006/relationships/image" Target="../media/image65.png"/><Relationship Id="rId1" Type="http://schemas.openxmlformats.org/officeDocument/2006/relationships/tags" Target="../tags/tag25.xml"/><Relationship Id="rId6" Type="http://schemas.openxmlformats.org/officeDocument/2006/relationships/hyperlink" Target="https://www.clinicalgenome.org/" TargetMode="External"/><Relationship Id="rId11" Type="http://schemas.openxmlformats.org/officeDocument/2006/relationships/image" Target="../media/image60.png"/><Relationship Id="rId5" Type="http://schemas.openxmlformats.org/officeDocument/2006/relationships/image" Target="../media/image56.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5.png"/><Relationship Id="rId9" Type="http://schemas.microsoft.com/office/2007/relationships/hdphoto" Target="../media/hdphoto10.wdp"/><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0.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16.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hyperlink" Target="https://cpicpgx.org/" TargetMode="External"/><Relationship Id="rId13" Type="http://schemas.openxmlformats.org/officeDocument/2006/relationships/image" Target="../media/image72.png"/><Relationship Id="rId3" Type="http://schemas.openxmlformats.org/officeDocument/2006/relationships/notesSlide" Target="../notesSlides/notesSlide6.xml"/><Relationship Id="rId7" Type="http://schemas.microsoft.com/office/2007/relationships/hdphoto" Target="../media/hdphoto11.wdp"/><Relationship Id="rId12" Type="http://schemas.openxmlformats.org/officeDocument/2006/relationships/hyperlink" Target="https://www.pharmgkb.org/" TargetMode="Externa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76.png"/><Relationship Id="rId5" Type="http://schemas.openxmlformats.org/officeDocument/2006/relationships/image" Target="../media/image75.png"/><Relationship Id="rId10" Type="http://schemas.microsoft.com/office/2007/relationships/hdphoto" Target="../media/hdphoto12.wdp"/><Relationship Id="rId4" Type="http://schemas.openxmlformats.org/officeDocument/2006/relationships/image" Target="../media/image74.pn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32.xml"/><Relationship Id="rId5" Type="http://schemas.microsoft.com/office/2007/relationships/hdphoto" Target="../media/hdphoto13.wdp"/><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33.xml"/><Relationship Id="rId5" Type="http://schemas.microsoft.com/office/2007/relationships/hdphoto" Target="../media/hdphoto14.wdp"/><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0.xml"/><Relationship Id="rId1" Type="http://schemas.openxmlformats.org/officeDocument/2006/relationships/tags" Target="../tags/tag10.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5.jpeg"/><Relationship Id="rId5" Type="http://schemas.microsoft.com/office/2007/relationships/hdphoto" Target="../media/hdphoto15.wdp"/><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0.xml"/><Relationship Id="rId1" Type="http://schemas.openxmlformats.org/officeDocument/2006/relationships/tags" Target="../tags/tag50.xml"/><Relationship Id="rId5" Type="http://schemas.openxmlformats.org/officeDocument/2006/relationships/hyperlink" Target="https://www.osmosis.org/answers/coagulation-cascade" TargetMode="External"/><Relationship Id="rId4" Type="http://schemas.microsoft.com/office/2007/relationships/hdphoto" Target="../media/hdphoto16.wdp"/></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4.xml"/><Relationship Id="rId1" Type="http://schemas.openxmlformats.org/officeDocument/2006/relationships/tags" Target="../tags/tag56.xml"/><Relationship Id="rId6" Type="http://schemas.microsoft.com/office/2007/relationships/hdphoto" Target="../media/hdphoto18.wdp"/><Relationship Id="rId5" Type="http://schemas.openxmlformats.org/officeDocument/2006/relationships/image" Target="../media/image99.png"/><Relationship Id="rId4" Type="http://schemas.microsoft.com/office/2007/relationships/hdphoto" Target="../media/hdphoto17.wdp"/></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4.xml"/><Relationship Id="rId1" Type="http://schemas.openxmlformats.org/officeDocument/2006/relationships/tags" Target="../tags/tag57.xml"/><Relationship Id="rId4" Type="http://schemas.microsoft.com/office/2007/relationships/hdphoto" Target="../media/hdphoto19.wdp"/></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slideLayout" Target="../slideLayouts/slideLayout4.xml"/><Relationship Id="rId1" Type="http://schemas.openxmlformats.org/officeDocument/2006/relationships/tags" Target="../tags/tag59.xml"/><Relationship Id="rId6" Type="http://schemas.microsoft.com/office/2007/relationships/hdphoto" Target="../media/hdphoto21.wdp"/><Relationship Id="rId5" Type="http://schemas.openxmlformats.org/officeDocument/2006/relationships/image" Target="../media/image102.png"/><Relationship Id="rId4" Type="http://schemas.microsoft.com/office/2007/relationships/hdphoto" Target="../media/hdphoto20.wdp"/></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4.xml"/><Relationship Id="rId1" Type="http://schemas.openxmlformats.org/officeDocument/2006/relationships/tags" Target="../tags/tag60.xml"/><Relationship Id="rId5" Type="http://schemas.openxmlformats.org/officeDocument/2006/relationships/image" Target="../media/image103.png"/><Relationship Id="rId4" Type="http://schemas.microsoft.com/office/2007/relationships/hdphoto" Target="../media/hdphoto22.wdp"/></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slideLayout" Target="../slideLayouts/slideLayout4.xml"/><Relationship Id="rId1" Type="http://schemas.openxmlformats.org/officeDocument/2006/relationships/tags" Target="../tags/tag61.xml"/><Relationship Id="rId6" Type="http://schemas.microsoft.com/office/2007/relationships/hdphoto" Target="../media/hdphoto23.wdp"/><Relationship Id="rId5" Type="http://schemas.openxmlformats.org/officeDocument/2006/relationships/image" Target="../media/image105.png"/><Relationship Id="rId4" Type="http://schemas.microsoft.com/office/2007/relationships/hdphoto" Target="../media/hdphoto22.wdp"/></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6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6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66.xml"/><Relationship Id="rId5" Type="http://schemas.microsoft.com/office/2007/relationships/hdphoto" Target="../media/hdphoto24.wdp"/><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67.xml"/><Relationship Id="rId5" Type="http://schemas.microsoft.com/office/2007/relationships/hdphoto" Target="../media/hdphoto25.wdp"/><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69.xml"/><Relationship Id="rId5" Type="http://schemas.microsoft.com/office/2007/relationships/hdphoto" Target="../media/hdphoto26.wdp"/><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71.xml"/><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25.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5.xml"/><Relationship Id="rId6" Type="http://schemas.microsoft.com/office/2007/relationships/hdphoto" Target="../media/hdphoto6.wdp"/><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94DE87-C23A-46E2-8061-DA9562946BCB}"/>
              </a:ext>
            </a:extLst>
          </p:cNvPr>
          <p:cNvSpPr>
            <a:spLocks noGrp="1"/>
          </p:cNvSpPr>
          <p:nvPr>
            <p:ph type="title"/>
          </p:nvPr>
        </p:nvSpPr>
        <p:spPr>
          <a:xfrm>
            <a:off x="322729" y="2433427"/>
            <a:ext cx="11564471" cy="1661159"/>
          </a:xfrm>
        </p:spPr>
        <p:txBody>
          <a:bodyPr>
            <a:noAutofit/>
          </a:bodyPr>
          <a:lstStyle/>
          <a:p>
            <a:pPr algn="ctr">
              <a:lnSpc>
                <a:spcPct val="100000"/>
              </a:lnSpc>
              <a:spcBef>
                <a:spcPts val="0"/>
              </a:spcBef>
              <a:spcAft>
                <a:spcPts val="1200"/>
              </a:spcAft>
            </a:pPr>
            <a:r>
              <a:rPr lang="en-US" sz="3600" b="1" dirty="0"/>
              <a:t>Welcome to FDN Session 164</a:t>
            </a:r>
            <a:br>
              <a:rPr lang="en-US" sz="800" b="1" dirty="0"/>
            </a:br>
            <a:br>
              <a:rPr lang="en-US" sz="800" b="1" dirty="0"/>
            </a:br>
            <a:r>
              <a:rPr lang="en-US" sz="3200" b="1" dirty="0"/>
              <a:t>“Discovering Molecular Mechanisms of</a:t>
            </a:r>
            <a:br>
              <a:rPr lang="en-US" sz="3200" b="1" dirty="0"/>
            </a:br>
            <a:r>
              <a:rPr lang="en-US" sz="3200" b="1" dirty="0"/>
              <a:t>Genetic Disorders with NCBI Resources"</a:t>
            </a:r>
            <a:endParaRPr lang="en-US" sz="3200" dirty="0"/>
          </a:p>
        </p:txBody>
      </p:sp>
      <p:sp>
        <p:nvSpPr>
          <p:cNvPr id="5" name="Text Placeholder 4">
            <a:extLst>
              <a:ext uri="{FF2B5EF4-FFF2-40B4-BE49-F238E27FC236}">
                <a16:creationId xmlns:a16="http://schemas.microsoft.com/office/drawing/2014/main" id="{1490F14B-02D6-4F33-9FEA-B6D0B938CE9D}"/>
              </a:ext>
            </a:extLst>
          </p:cNvPr>
          <p:cNvSpPr>
            <a:spLocks noGrp="1"/>
          </p:cNvSpPr>
          <p:nvPr>
            <p:ph type="body" sz="quarter" idx="10"/>
          </p:nvPr>
        </p:nvSpPr>
        <p:spPr>
          <a:xfrm>
            <a:off x="0" y="4362213"/>
            <a:ext cx="12191999" cy="533400"/>
          </a:xfrm>
        </p:spPr>
        <p:txBody>
          <a:bodyPr/>
          <a:lstStyle/>
          <a:p>
            <a:pPr algn="ctr"/>
            <a:r>
              <a:rPr lang="en-US" b="1" dirty="0">
                <a:solidFill>
                  <a:schemeClr val="bg1"/>
                </a:solidFill>
              </a:rPr>
              <a:t>Today's materials:   </a:t>
            </a:r>
            <a:r>
              <a:rPr lang="en-US" b="1" dirty="0">
                <a:solidFill>
                  <a:srgbClr val="FFFFC1"/>
                </a:solidFill>
              </a:rPr>
              <a:t>https://bit.ly/2024foundations-molecularpathology</a:t>
            </a:r>
          </a:p>
        </p:txBody>
      </p:sp>
      <p:pic>
        <p:nvPicPr>
          <p:cNvPr id="3" name="Picture 2">
            <a:extLst>
              <a:ext uri="{FF2B5EF4-FFF2-40B4-BE49-F238E27FC236}">
                <a16:creationId xmlns:a16="http://schemas.microsoft.com/office/drawing/2014/main" id="{C544CE03-8767-FFD9-F34C-6EA13CCA47B8}"/>
              </a:ext>
            </a:extLst>
          </p:cNvPr>
          <p:cNvPicPr>
            <a:picLocks noChangeAspect="1"/>
          </p:cNvPicPr>
          <p:nvPr/>
        </p:nvPicPr>
        <p:blipFill>
          <a:blip r:embed="rId4">
            <a:clrChange>
              <a:clrFrom>
                <a:srgbClr val="FFFDDB"/>
              </a:clrFrom>
              <a:clrTo>
                <a:srgbClr val="FFFDDB">
                  <a:alpha val="0"/>
                </a:srgbClr>
              </a:clrTo>
            </a:clrChange>
            <a:extLst>
              <a:ext uri="{BEBA8EAE-BF5A-486C-A8C5-ECC9F3942E4B}">
                <a14:imgProps xmlns:a14="http://schemas.microsoft.com/office/drawing/2010/main">
                  <a14:imgLayer r:embed="rId5">
                    <a14:imgEffect>
                      <a14:sharpenSoften amount="25000"/>
                    </a14:imgEffect>
                    <a14:imgEffect>
                      <a14:colorTemperature colorTemp="11200"/>
                    </a14:imgEffect>
                  </a14:imgLayer>
                </a14:imgProps>
              </a:ext>
            </a:extLst>
          </a:blip>
          <a:stretch>
            <a:fillRect/>
          </a:stretch>
        </p:blipFill>
        <p:spPr>
          <a:xfrm>
            <a:off x="9507894" y="402805"/>
            <a:ext cx="2379306" cy="2379306"/>
          </a:xfrm>
          <a:prstGeom prst="rect">
            <a:avLst/>
          </a:prstGeom>
          <a:solidFill>
            <a:schemeClr val="bg1"/>
          </a:solidFill>
        </p:spPr>
      </p:pic>
    </p:spTree>
    <p:custDataLst>
      <p:tags r:id="rId1"/>
    </p:custDataLst>
    <p:extLst>
      <p:ext uri="{BB962C8B-B14F-4D97-AF65-F5344CB8AC3E}">
        <p14:creationId xmlns:p14="http://schemas.microsoft.com/office/powerpoint/2010/main" val="4229133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F7E6-76B4-42B4-B1D4-B72B05733251}"/>
              </a:ext>
            </a:extLst>
          </p:cNvPr>
          <p:cNvSpPr>
            <a:spLocks noGrp="1"/>
          </p:cNvSpPr>
          <p:nvPr>
            <p:ph type="title"/>
          </p:nvPr>
        </p:nvSpPr>
        <p:spPr>
          <a:xfrm>
            <a:off x="838199" y="182563"/>
            <a:ext cx="10515600" cy="1131230"/>
          </a:xfrm>
        </p:spPr>
        <p:txBody>
          <a:bodyPr>
            <a:normAutofit/>
          </a:bodyPr>
          <a:lstStyle/>
          <a:p>
            <a:pPr algn="l"/>
            <a:r>
              <a:rPr lang="en-US" sz="3600" dirty="0"/>
              <a:t>what wine</a:t>
            </a:r>
            <a:br>
              <a:rPr lang="en-US" sz="3600" dirty="0"/>
            </a:br>
            <a:r>
              <a:rPr lang="en-US" sz="3600" dirty="0"/>
              <a:t>you should buy....</a:t>
            </a:r>
            <a:endParaRPr lang="en-US" dirty="0"/>
          </a:p>
        </p:txBody>
      </p:sp>
      <p:pic>
        <p:nvPicPr>
          <p:cNvPr id="5" name="Picture 4">
            <a:extLst>
              <a:ext uri="{FF2B5EF4-FFF2-40B4-BE49-F238E27FC236}">
                <a16:creationId xmlns:a16="http://schemas.microsoft.com/office/drawing/2014/main" id="{C2AFDA7E-B038-4F62-B8B8-F37C9451F453}"/>
              </a:ext>
            </a:extLst>
          </p:cNvPr>
          <p:cNvPicPr>
            <a:picLocks noChangeAspect="1"/>
          </p:cNvPicPr>
          <p:nvPr/>
        </p:nvPicPr>
        <p:blipFill rotWithShape="1">
          <a:blip r:embed="rId3"/>
          <a:srcRect t="3225"/>
          <a:stretch/>
        </p:blipFill>
        <p:spPr>
          <a:xfrm>
            <a:off x="5307073" y="362192"/>
            <a:ext cx="4744320" cy="6195061"/>
          </a:xfrm>
          <a:prstGeom prst="rect">
            <a:avLst/>
          </a:prstGeom>
          <a:ln>
            <a:solidFill>
              <a:schemeClr val="bg1">
                <a:lumMod val="50000"/>
              </a:schemeClr>
            </a:solidFill>
          </a:ln>
        </p:spPr>
      </p:pic>
      <p:pic>
        <p:nvPicPr>
          <p:cNvPr id="6" name="Picture 5">
            <a:extLst>
              <a:ext uri="{FF2B5EF4-FFF2-40B4-BE49-F238E27FC236}">
                <a16:creationId xmlns:a16="http://schemas.microsoft.com/office/drawing/2014/main" id="{E4F1D8B9-0B3C-490D-8C98-8A83B06F7352}"/>
              </a:ext>
            </a:extLst>
          </p:cNvPr>
          <p:cNvPicPr>
            <a:picLocks noChangeAspect="1"/>
          </p:cNvPicPr>
          <p:nvPr/>
        </p:nvPicPr>
        <p:blipFill>
          <a:blip r:embed="rId4"/>
          <a:stretch>
            <a:fillRect/>
          </a:stretch>
        </p:blipFill>
        <p:spPr>
          <a:xfrm>
            <a:off x="4239290" y="1875626"/>
            <a:ext cx="6566143" cy="2854312"/>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8350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DACD-D0F2-D10B-8FD3-1E8874B0F971}"/>
              </a:ext>
            </a:extLst>
          </p:cNvPr>
          <p:cNvSpPr>
            <a:spLocks noGrp="1"/>
          </p:cNvSpPr>
          <p:nvPr>
            <p:ph type="title"/>
          </p:nvPr>
        </p:nvSpPr>
        <p:spPr/>
        <p:txBody>
          <a:bodyPr>
            <a:normAutofit/>
          </a:bodyPr>
          <a:lstStyle/>
          <a:p>
            <a:r>
              <a:rPr lang="en-US" sz="3600" b="1" kern="1200" dirty="0">
                <a:solidFill>
                  <a:schemeClr val="tx1"/>
                </a:solidFill>
                <a:effectLst/>
                <a:latin typeface="+mn-lt"/>
                <a:ea typeface="Helvetica" charset="0"/>
                <a:cs typeface="Helvetica" charset="0"/>
              </a:rPr>
              <a:t>Have you.....</a:t>
            </a:r>
            <a:endParaRPr lang="en-US" dirty="0"/>
          </a:p>
        </p:txBody>
      </p:sp>
      <p:sp>
        <p:nvSpPr>
          <p:cNvPr id="4" name="Content Placeholder 3">
            <a:extLst>
              <a:ext uri="{FF2B5EF4-FFF2-40B4-BE49-F238E27FC236}">
                <a16:creationId xmlns:a16="http://schemas.microsoft.com/office/drawing/2014/main" id="{D6D1793A-26D5-E765-D809-E3B4CD958217}"/>
              </a:ext>
            </a:extLst>
          </p:cNvPr>
          <p:cNvSpPr>
            <a:spLocks noGrp="1"/>
          </p:cNvSpPr>
          <p:nvPr>
            <p:ph sz="quarter" idx="10"/>
          </p:nvPr>
        </p:nvSpPr>
        <p:spPr>
          <a:xfrm>
            <a:off x="838200" y="1947134"/>
            <a:ext cx="10515600" cy="3904391"/>
          </a:xfrm>
        </p:spPr>
        <p:txBody>
          <a:bodyPr>
            <a:normAutofit/>
          </a:bodyPr>
          <a:lstStyle/>
          <a:p>
            <a:pPr marL="919163" lvl="1" indent="-461963">
              <a:buFont typeface="Wingdings" panose="05000000000000000000" pitchFamily="2" charset="2"/>
              <a:buChar char=""/>
            </a:pPr>
            <a:r>
              <a:rPr lang="en-US" sz="2400" kern="1200" dirty="0">
                <a:solidFill>
                  <a:schemeClr val="tx1"/>
                </a:solidFill>
                <a:effectLst/>
                <a:latin typeface="+mn-lt"/>
                <a:ea typeface="Helvetica" charset="0"/>
                <a:cs typeface="Helvetica" charset="0"/>
              </a:rPr>
              <a:t>Thought about taking a genetic test, but have not</a:t>
            </a:r>
          </a:p>
          <a:p>
            <a:pPr marL="919163" lvl="1" indent="-461963">
              <a:buFont typeface="Wingdings" panose="05000000000000000000" pitchFamily="2" charset="2"/>
              <a:buChar char=""/>
            </a:pPr>
            <a:r>
              <a:rPr lang="en-US" sz="2400" kern="1200" dirty="0">
                <a:solidFill>
                  <a:schemeClr val="tx1"/>
                </a:solidFill>
                <a:effectLst/>
                <a:latin typeface="+mn-lt"/>
                <a:ea typeface="Helvetica" charset="0"/>
                <a:cs typeface="Helvetica" charset="0"/>
              </a:rPr>
              <a:t>Taken a direct-to-consumer genealogical/ancestry DNA test</a:t>
            </a:r>
          </a:p>
          <a:p>
            <a:pPr marL="919163" lvl="1" indent="-461963">
              <a:buFont typeface="Wingdings" panose="05000000000000000000" pitchFamily="2" charset="2"/>
              <a:buChar char=""/>
            </a:pPr>
            <a:r>
              <a:rPr lang="en-US" sz="2400" kern="1200" dirty="0">
                <a:solidFill>
                  <a:schemeClr val="tx1"/>
                </a:solidFill>
                <a:effectLst/>
                <a:latin typeface="+mn-lt"/>
                <a:ea typeface="Helvetica" charset="0"/>
                <a:cs typeface="Helvetica" charset="0"/>
              </a:rPr>
              <a:t>Taken a direct-to-consumer genetic test with health-related information</a:t>
            </a:r>
          </a:p>
          <a:p>
            <a:pPr marL="919163" lvl="1" indent="-461963">
              <a:buFont typeface="Wingdings" panose="05000000000000000000" pitchFamily="2" charset="2"/>
              <a:buChar char=""/>
            </a:pPr>
            <a:r>
              <a:rPr lang="en-US" sz="2400" kern="1200" dirty="0">
                <a:solidFill>
                  <a:schemeClr val="tx1"/>
                </a:solidFill>
                <a:effectLst/>
                <a:latin typeface="+mn-lt"/>
                <a:ea typeface="Helvetica" charset="0"/>
                <a:cs typeface="Helvetica" charset="0"/>
              </a:rPr>
              <a:t>Seen a genetic test for a patient</a:t>
            </a:r>
          </a:p>
          <a:p>
            <a:pPr marL="919163" lvl="1" indent="-461963">
              <a:buFont typeface="Wingdings" panose="05000000000000000000" pitchFamily="2" charset="2"/>
              <a:buChar char=""/>
            </a:pPr>
            <a:r>
              <a:rPr lang="en-US" sz="2400" kern="1200" dirty="0">
                <a:solidFill>
                  <a:schemeClr val="tx1"/>
                </a:solidFill>
                <a:effectLst/>
                <a:latin typeface="+mn-lt"/>
                <a:ea typeface="Helvetica" charset="0"/>
                <a:cs typeface="Helvetica" charset="0"/>
              </a:rPr>
              <a:t>Seen a case management plan changed based on a genetic test result</a:t>
            </a:r>
          </a:p>
          <a:p>
            <a:pPr marL="919163" lvl="1" indent="-461963">
              <a:buFont typeface="Wingdings" panose="05000000000000000000" pitchFamily="2" charset="2"/>
              <a:buChar char=""/>
            </a:pPr>
            <a:r>
              <a:rPr lang="en-US" sz="2400" kern="1200" dirty="0">
                <a:solidFill>
                  <a:schemeClr val="tx1"/>
                </a:solidFill>
                <a:effectLst/>
                <a:latin typeface="+mn-lt"/>
                <a:ea typeface="Helvetica" charset="0"/>
                <a:cs typeface="Helvetica" charset="0"/>
              </a:rPr>
              <a:t>Given your dog a genetic test</a:t>
            </a:r>
          </a:p>
        </p:txBody>
      </p:sp>
    </p:spTree>
    <p:extLst>
      <p:ext uri="{BB962C8B-B14F-4D97-AF65-F5344CB8AC3E}">
        <p14:creationId xmlns:p14="http://schemas.microsoft.com/office/powerpoint/2010/main" val="3175599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CB6501-4914-4F8F-A0CA-8B5BE60EA2BE}"/>
              </a:ext>
            </a:extLst>
          </p:cNvPr>
          <p:cNvSpPr>
            <a:spLocks noGrp="1"/>
          </p:cNvSpPr>
          <p:nvPr>
            <p:ph type="title"/>
          </p:nvPr>
        </p:nvSpPr>
        <p:spPr>
          <a:xfrm>
            <a:off x="3604592" y="258863"/>
            <a:ext cx="8347922" cy="694418"/>
          </a:xfrm>
        </p:spPr>
        <p:txBody>
          <a:bodyPr>
            <a:noAutofit/>
          </a:bodyPr>
          <a:lstStyle/>
          <a:p>
            <a:pPr algn="ctr">
              <a:lnSpc>
                <a:spcPct val="80000"/>
              </a:lnSpc>
            </a:pPr>
            <a:r>
              <a:rPr lang="en-US" sz="3600" b="1" dirty="0">
                <a:latin typeface="Helvetica" panose="020B0604020202020204" pitchFamily="34" charset="0"/>
                <a:cs typeface="Helvetica" panose="020B0604020202020204" pitchFamily="34" charset="0"/>
              </a:rPr>
              <a:t>RT-PCR or Genome Sequencing</a:t>
            </a:r>
            <a:br>
              <a:rPr lang="en-US" sz="3600" b="1" dirty="0">
                <a:latin typeface="Helvetica" panose="020B0604020202020204" pitchFamily="34" charset="0"/>
                <a:cs typeface="Helvetica" panose="020B0604020202020204" pitchFamily="34" charset="0"/>
              </a:rPr>
            </a:br>
            <a:r>
              <a:rPr lang="en-US" sz="3600" b="1" dirty="0">
                <a:latin typeface="Helvetica" panose="020B0604020202020204" pitchFamily="34" charset="0"/>
                <a:cs typeface="Helvetica" panose="020B0604020202020204" pitchFamily="34" charset="0"/>
              </a:rPr>
              <a:t>for Diagnosis of Infection Pathogen</a:t>
            </a:r>
          </a:p>
        </p:txBody>
      </p:sp>
      <p:pic>
        <p:nvPicPr>
          <p:cNvPr id="5" name="Picture 4">
            <a:extLst>
              <a:ext uri="{FF2B5EF4-FFF2-40B4-BE49-F238E27FC236}">
                <a16:creationId xmlns:a16="http://schemas.microsoft.com/office/drawing/2014/main" id="{2CBAD6D0-9F3B-0F1D-0567-23F2DA37E5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71320" y="2078987"/>
            <a:ext cx="6428794" cy="4287492"/>
          </a:xfrm>
          <a:prstGeom prst="rect">
            <a:avLst/>
          </a:prstGeom>
          <a:solidFill>
            <a:schemeClr val="bg1"/>
          </a:solidFill>
        </p:spPr>
      </p:pic>
      <p:pic>
        <p:nvPicPr>
          <p:cNvPr id="6" name="Picture 5">
            <a:extLst>
              <a:ext uri="{FF2B5EF4-FFF2-40B4-BE49-F238E27FC236}">
                <a16:creationId xmlns:a16="http://schemas.microsoft.com/office/drawing/2014/main" id="{02B8F1F3-AA04-6972-261F-1BB628A8E73D}"/>
              </a:ext>
            </a:extLst>
          </p:cNvPr>
          <p:cNvPicPr>
            <a:picLocks noChangeAspect="1"/>
          </p:cNvPicPr>
          <p:nvPr/>
        </p:nvPicPr>
        <p:blipFill>
          <a:blip r:embed="rId4"/>
          <a:stretch>
            <a:fillRect/>
          </a:stretch>
        </p:blipFill>
        <p:spPr>
          <a:xfrm>
            <a:off x="710240" y="-31889"/>
            <a:ext cx="2894352" cy="6854031"/>
          </a:xfrm>
          <a:prstGeom prst="rect">
            <a:avLst/>
          </a:prstGeom>
        </p:spPr>
      </p:pic>
      <p:pic>
        <p:nvPicPr>
          <p:cNvPr id="7" name="Picture 6">
            <a:extLst>
              <a:ext uri="{FF2B5EF4-FFF2-40B4-BE49-F238E27FC236}">
                <a16:creationId xmlns:a16="http://schemas.microsoft.com/office/drawing/2014/main" id="{087A9BBE-42D6-F883-5AD5-A9BB141CFD7D}"/>
              </a:ext>
            </a:extLst>
          </p:cNvPr>
          <p:cNvPicPr>
            <a:picLocks noChangeAspect="1"/>
          </p:cNvPicPr>
          <p:nvPr/>
        </p:nvPicPr>
        <p:blipFill rotWithShape="1">
          <a:blip r:embed="rId5"/>
          <a:srcRect l="2773" b="37780"/>
          <a:stretch/>
        </p:blipFill>
        <p:spPr>
          <a:xfrm rot="19384662">
            <a:off x="3915106" y="1760938"/>
            <a:ext cx="2141072" cy="770723"/>
          </a:xfrm>
          <a:prstGeom prst="rect">
            <a:avLst/>
          </a:prstGeom>
          <a:effectLst>
            <a:softEdge rad="127000"/>
          </a:effectLst>
        </p:spPr>
      </p:pic>
      <p:pic>
        <p:nvPicPr>
          <p:cNvPr id="8" name="Picture 7">
            <a:extLst>
              <a:ext uri="{FF2B5EF4-FFF2-40B4-BE49-F238E27FC236}">
                <a16:creationId xmlns:a16="http://schemas.microsoft.com/office/drawing/2014/main" id="{245B08E5-DBA5-0EB4-8C8E-F56167541180}"/>
              </a:ext>
            </a:extLst>
          </p:cNvPr>
          <p:cNvPicPr>
            <a:picLocks noChangeAspect="1"/>
          </p:cNvPicPr>
          <p:nvPr/>
        </p:nvPicPr>
        <p:blipFill rotWithShape="1">
          <a:blip r:embed="rId6"/>
          <a:srcRect l="24156" r="26704" b="56274"/>
          <a:stretch/>
        </p:blipFill>
        <p:spPr>
          <a:xfrm>
            <a:off x="4142402" y="1589298"/>
            <a:ext cx="614150" cy="594464"/>
          </a:xfrm>
          <a:prstGeom prst="rect">
            <a:avLst/>
          </a:prstGeom>
        </p:spPr>
      </p:pic>
    </p:spTree>
    <p:custDataLst>
      <p:tags r:id="rId1"/>
    </p:custDataLst>
    <p:extLst>
      <p:ext uri="{BB962C8B-B14F-4D97-AF65-F5344CB8AC3E}">
        <p14:creationId xmlns:p14="http://schemas.microsoft.com/office/powerpoint/2010/main" val="1685232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574045-814B-4FFF-DD64-1ACE74577790}"/>
              </a:ext>
            </a:extLst>
          </p:cNvPr>
          <p:cNvSpPr>
            <a:spLocks noGrp="1"/>
          </p:cNvSpPr>
          <p:nvPr/>
        </p:nvSpPr>
        <p:spPr>
          <a:xfrm>
            <a:off x="589865" y="1655900"/>
            <a:ext cx="11012271" cy="147002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8800" b="1" dirty="0">
                <a:latin typeface="Kristen ITC" panose="03050502040202030202" pitchFamily="66" charset="0"/>
              </a:rPr>
              <a:t>But seriously, folks….</a:t>
            </a:r>
          </a:p>
        </p:txBody>
      </p:sp>
      <p:sp>
        <p:nvSpPr>
          <p:cNvPr id="5" name="Subtitle 4">
            <a:extLst>
              <a:ext uri="{FF2B5EF4-FFF2-40B4-BE49-F238E27FC236}">
                <a16:creationId xmlns:a16="http://schemas.microsoft.com/office/drawing/2014/main" id="{BAA3A8A6-B244-6DC1-E237-EF5FDC5BCEBE}"/>
              </a:ext>
            </a:extLst>
          </p:cNvPr>
          <p:cNvSpPr>
            <a:spLocks noGrp="1"/>
          </p:cNvSpPr>
          <p:nvPr/>
        </p:nvSpPr>
        <p:spPr>
          <a:xfrm>
            <a:off x="1320071" y="3449500"/>
            <a:ext cx="8534400" cy="17526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800" kern="1200">
                <a:solidFill>
                  <a:schemeClr val="tx1">
                    <a:tint val="75000"/>
                  </a:schemeClr>
                </a:solidFill>
                <a:latin typeface="Helvetica" charset="0"/>
                <a:ea typeface="Helvetica" charset="0"/>
                <a:cs typeface="Helvetica" charset="0"/>
              </a:defRPr>
            </a:lvl1pPr>
            <a:lvl2pPr marL="609585" indent="0" algn="ctr" defTabSz="914400" rtl="0" eaLnBrk="1" latinLnBrk="0" hangingPunct="1">
              <a:lnSpc>
                <a:spcPct val="90000"/>
              </a:lnSpc>
              <a:spcBef>
                <a:spcPts val="500"/>
              </a:spcBef>
              <a:buFont typeface="Arial"/>
              <a:buNone/>
              <a:defRPr sz="2400" kern="1200">
                <a:solidFill>
                  <a:schemeClr val="tx1">
                    <a:tint val="75000"/>
                  </a:schemeClr>
                </a:solidFill>
                <a:latin typeface="Helvetica" charset="0"/>
                <a:ea typeface="Helvetica" charset="0"/>
                <a:cs typeface="Helvetica" charset="0"/>
              </a:defRPr>
            </a:lvl2pPr>
            <a:lvl3pPr marL="1219170" indent="0" algn="ctr" defTabSz="914400" rtl="0" eaLnBrk="1" latinLnBrk="0" hangingPunct="1">
              <a:lnSpc>
                <a:spcPct val="90000"/>
              </a:lnSpc>
              <a:spcBef>
                <a:spcPts val="500"/>
              </a:spcBef>
              <a:buFont typeface="Arial"/>
              <a:buNone/>
              <a:defRPr sz="2000" kern="1200">
                <a:solidFill>
                  <a:schemeClr val="tx1">
                    <a:tint val="75000"/>
                  </a:schemeClr>
                </a:solidFill>
                <a:latin typeface="Helvetica" charset="0"/>
                <a:ea typeface="Helvetica" charset="0"/>
                <a:cs typeface="Helvetica" charset="0"/>
              </a:defRPr>
            </a:lvl3pPr>
            <a:lvl4pPr marL="1828754" indent="0" algn="ctr" defTabSz="914400" rtl="0" eaLnBrk="1" latinLnBrk="0" hangingPunct="1">
              <a:lnSpc>
                <a:spcPct val="90000"/>
              </a:lnSpc>
              <a:spcBef>
                <a:spcPts val="500"/>
              </a:spcBef>
              <a:buFont typeface="Arial"/>
              <a:buNone/>
              <a:defRPr sz="1800" kern="1200">
                <a:solidFill>
                  <a:schemeClr val="tx1">
                    <a:tint val="75000"/>
                  </a:schemeClr>
                </a:solidFill>
                <a:latin typeface="Helvetica" charset="0"/>
                <a:ea typeface="Helvetica" charset="0"/>
                <a:cs typeface="Helvetica" charset="0"/>
              </a:defRPr>
            </a:lvl4pPr>
            <a:lvl5pPr marL="2438339" indent="0" algn="ctr" defTabSz="914400" rtl="0" eaLnBrk="1" latinLnBrk="0" hangingPunct="1">
              <a:lnSpc>
                <a:spcPct val="90000"/>
              </a:lnSpc>
              <a:spcBef>
                <a:spcPts val="500"/>
              </a:spcBef>
              <a:buFont typeface="Arial"/>
              <a:buNone/>
              <a:defRPr sz="1800" kern="1200">
                <a:solidFill>
                  <a:schemeClr val="tx1">
                    <a:tint val="75000"/>
                  </a:schemeClr>
                </a:solidFill>
                <a:latin typeface="Helvetica" charset="0"/>
                <a:ea typeface="Helvetica" charset="0"/>
                <a:cs typeface="Helvetica" charset="0"/>
              </a:defRPr>
            </a:lvl5pPr>
            <a:lvl6pPr marL="3047924"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r>
              <a:rPr lang="en-US" sz="3600" dirty="0"/>
              <a:t>Using Genetic/Genomics to assist in</a:t>
            </a:r>
          </a:p>
          <a:p>
            <a:r>
              <a:rPr lang="en-US" sz="3600" dirty="0"/>
              <a:t>High-Definition Diagnosis &amp;</a:t>
            </a:r>
          </a:p>
          <a:p>
            <a:r>
              <a:rPr lang="en-US" sz="3600" dirty="0"/>
              <a:t>Precision Treatment Selection</a:t>
            </a:r>
          </a:p>
        </p:txBody>
      </p:sp>
      <p:sp>
        <p:nvSpPr>
          <p:cNvPr id="6" name="Thought Bubble: Cloud 5">
            <a:extLst>
              <a:ext uri="{FF2B5EF4-FFF2-40B4-BE49-F238E27FC236}">
                <a16:creationId xmlns:a16="http://schemas.microsoft.com/office/drawing/2014/main" id="{A195C01F-A707-23BA-EBD3-6DFC47F42F01}"/>
              </a:ext>
            </a:extLst>
          </p:cNvPr>
          <p:cNvSpPr/>
          <p:nvPr/>
        </p:nvSpPr>
        <p:spPr>
          <a:xfrm>
            <a:off x="8921579" y="4516300"/>
            <a:ext cx="2088292" cy="1371600"/>
          </a:xfrm>
          <a:prstGeom prst="cloudCallout">
            <a:avLst>
              <a:gd name="adj1" fmla="val -72312"/>
              <a:gd name="adj2" fmla="val -753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High Definition &amp; Precision?</a:t>
            </a:r>
          </a:p>
        </p:txBody>
      </p:sp>
    </p:spTree>
    <p:custDataLst>
      <p:tags r:id="rId1"/>
    </p:custDataLst>
    <p:extLst>
      <p:ext uri="{BB962C8B-B14F-4D97-AF65-F5344CB8AC3E}">
        <p14:creationId xmlns:p14="http://schemas.microsoft.com/office/powerpoint/2010/main" val="155630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F7E6-76B4-42B4-B1D4-B72B05733251}"/>
              </a:ext>
            </a:extLst>
          </p:cNvPr>
          <p:cNvSpPr>
            <a:spLocks noGrp="1"/>
          </p:cNvSpPr>
          <p:nvPr>
            <p:ph type="title"/>
          </p:nvPr>
        </p:nvSpPr>
        <p:spPr>
          <a:xfrm>
            <a:off x="704194" y="0"/>
            <a:ext cx="10478813" cy="521630"/>
          </a:xfrm>
        </p:spPr>
        <p:txBody>
          <a:bodyPr>
            <a:normAutofit fontScale="90000"/>
          </a:bodyPr>
          <a:lstStyle/>
          <a:p>
            <a:r>
              <a:rPr lang="en-US" sz="4000" b="1" dirty="0">
                <a:cs typeface="Helvetica" panose="020B0604020202020204" pitchFamily="34" charset="0"/>
              </a:rPr>
              <a:t>An outline of a history of medical practice</a:t>
            </a:r>
            <a:endParaRPr lang="en-US" dirty="0"/>
          </a:p>
        </p:txBody>
      </p:sp>
      <p:pic>
        <p:nvPicPr>
          <p:cNvPr id="17" name="Picture 16">
            <a:extLst>
              <a:ext uri="{FF2B5EF4-FFF2-40B4-BE49-F238E27FC236}">
                <a16:creationId xmlns:a16="http://schemas.microsoft.com/office/drawing/2014/main" id="{C32AF56D-42C4-400E-97A1-4C6C871CD247}"/>
              </a:ext>
            </a:extLst>
          </p:cNvPr>
          <p:cNvPicPr>
            <a:picLocks noChangeAspect="1"/>
          </p:cNvPicPr>
          <p:nvPr/>
        </p:nvPicPr>
        <p:blipFill>
          <a:blip r:embed="rId3"/>
          <a:stretch>
            <a:fillRect/>
          </a:stretch>
        </p:blipFill>
        <p:spPr>
          <a:xfrm flipH="1">
            <a:off x="9883179" y="4440860"/>
            <a:ext cx="2308821" cy="2308821"/>
          </a:xfrm>
          <a:prstGeom prst="rect">
            <a:avLst/>
          </a:prstGeom>
        </p:spPr>
      </p:pic>
      <p:sp>
        <p:nvSpPr>
          <p:cNvPr id="18" name="Content Placeholder 2">
            <a:extLst>
              <a:ext uri="{FF2B5EF4-FFF2-40B4-BE49-F238E27FC236}">
                <a16:creationId xmlns:a16="http://schemas.microsoft.com/office/drawing/2014/main" id="{B798E100-AF11-4FFB-8A07-E56822607F84}"/>
              </a:ext>
            </a:extLst>
          </p:cNvPr>
          <p:cNvSpPr txBox="1">
            <a:spLocks/>
          </p:cNvSpPr>
          <p:nvPr/>
        </p:nvSpPr>
        <p:spPr>
          <a:xfrm>
            <a:off x="1451611" y="590904"/>
            <a:ext cx="8970684" cy="5802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750"/>
              </a:spcAft>
            </a:pPr>
            <a:r>
              <a:rPr lang="en-US" sz="2600" dirty="0">
                <a:latin typeface="+mn-lt"/>
              </a:rPr>
              <a:t>The Art of Medicine</a:t>
            </a:r>
          </a:p>
          <a:p>
            <a:pPr>
              <a:spcAft>
                <a:spcPts val="750"/>
              </a:spcAft>
            </a:pPr>
            <a:r>
              <a:rPr lang="en-US" sz="2600" dirty="0">
                <a:latin typeface="+mn-lt"/>
              </a:rPr>
              <a:t>The Science of Medicine</a:t>
            </a:r>
          </a:p>
          <a:p>
            <a:r>
              <a:rPr lang="en-US" sz="2600" dirty="0">
                <a:latin typeface="+mn-lt"/>
              </a:rPr>
              <a:t>Evidence-based Clinical Practice </a:t>
            </a:r>
          </a:p>
          <a:p>
            <a:pPr marL="342900" lvl="2" indent="-85725">
              <a:spcAft>
                <a:spcPts val="750"/>
              </a:spcAft>
              <a:buFont typeface="Arial"/>
              <a:buNone/>
            </a:pPr>
            <a:r>
              <a:rPr lang="en-US" dirty="0">
                <a:latin typeface="+mn-lt"/>
              </a:rPr>
              <a:t>"Evidence-based medicine is the integration of best research evidence with clinical expertise and patient values.“</a:t>
            </a:r>
          </a:p>
          <a:p>
            <a:r>
              <a:rPr lang="en-US" sz="2600" dirty="0">
                <a:latin typeface="+mn-lt"/>
              </a:rPr>
              <a:t>“Personalized” Medicine </a:t>
            </a:r>
          </a:p>
          <a:p>
            <a:pPr marL="0" indent="0">
              <a:spcBef>
                <a:spcPts val="0"/>
              </a:spcBef>
              <a:spcAft>
                <a:spcPts val="750"/>
              </a:spcAft>
              <a:buFont typeface="Arial"/>
              <a:buNone/>
            </a:pPr>
            <a:r>
              <a:rPr lang="en-US" i="1" dirty="0">
                <a:latin typeface="+mn-lt"/>
              </a:rPr>
              <a:t>	</a:t>
            </a:r>
            <a:r>
              <a:rPr lang="en-US" sz="1800" i="1" dirty="0">
                <a:latin typeface="+mn-lt"/>
              </a:rPr>
              <a:t>[AMA – all patient-care should be “personalized”]</a:t>
            </a:r>
            <a:endParaRPr lang="en-US" i="1" dirty="0">
              <a:latin typeface="+mn-lt"/>
            </a:endParaRPr>
          </a:p>
          <a:p>
            <a:r>
              <a:rPr lang="en-US" sz="2600" dirty="0">
                <a:latin typeface="+mn-lt"/>
              </a:rPr>
              <a:t>“Precision” Medicine</a:t>
            </a:r>
          </a:p>
          <a:p>
            <a:pPr marL="342900" indent="-86916">
              <a:spcBef>
                <a:spcPts val="0"/>
              </a:spcBef>
              <a:buFont typeface="Arial"/>
              <a:buNone/>
            </a:pPr>
            <a:r>
              <a:rPr lang="en-US" sz="2000" dirty="0">
                <a:latin typeface="+mn-lt"/>
              </a:rPr>
              <a:t>“</a:t>
            </a:r>
            <a:r>
              <a:rPr lang="en-US" sz="2000" i="1" dirty="0">
                <a:latin typeface="+mn-lt"/>
              </a:rPr>
              <a:t>Precision medicine</a:t>
            </a:r>
            <a:r>
              <a:rPr lang="en-US" sz="2000" dirty="0">
                <a:latin typeface="+mn-lt"/>
              </a:rPr>
              <a:t> is an emerging approach for disease diagnosis  treatment and prevention that takes into account individual variability in genes, environment, and lifestyle for each person.”</a:t>
            </a:r>
          </a:p>
          <a:p>
            <a:pPr marL="342900" indent="-86916">
              <a:spcBef>
                <a:spcPts val="0"/>
              </a:spcBef>
              <a:buFont typeface="Arial"/>
              <a:buNone/>
            </a:pPr>
            <a:endParaRPr lang="en-US" sz="1800" dirty="0">
              <a:latin typeface="+mn-lt"/>
            </a:endParaRPr>
          </a:p>
          <a:p>
            <a:pPr>
              <a:lnSpc>
                <a:spcPct val="80000"/>
              </a:lnSpc>
              <a:spcBef>
                <a:spcPts val="0"/>
              </a:spcBef>
              <a:tabLst>
                <a:tab pos="171450" algn="l"/>
              </a:tabLst>
            </a:pPr>
            <a:r>
              <a:rPr lang="en-US" sz="2400" i="1" dirty="0">
                <a:latin typeface="+mn-lt"/>
              </a:rPr>
              <a:t>and now? </a:t>
            </a:r>
          </a:p>
          <a:p>
            <a:pPr marL="0" indent="0">
              <a:lnSpc>
                <a:spcPct val="80000"/>
              </a:lnSpc>
              <a:spcBef>
                <a:spcPts val="0"/>
              </a:spcBef>
              <a:buFont typeface="Arial"/>
              <a:buNone/>
              <a:tabLst>
                <a:tab pos="171450" algn="l"/>
              </a:tabLst>
            </a:pPr>
            <a:r>
              <a:rPr lang="en-US" sz="2400" i="1" dirty="0"/>
              <a:t>	   </a:t>
            </a:r>
            <a:r>
              <a:rPr lang="en-US" sz="2200" dirty="0">
                <a:latin typeface="+mn-lt"/>
              </a:rPr>
              <a:t>…..Molecular Medicine, Genomic Medicine, High-Definition Medicine….</a:t>
            </a:r>
          </a:p>
        </p:txBody>
      </p:sp>
      <p:sp>
        <p:nvSpPr>
          <p:cNvPr id="19" name="Arrow: Down 18">
            <a:extLst>
              <a:ext uri="{FF2B5EF4-FFF2-40B4-BE49-F238E27FC236}">
                <a16:creationId xmlns:a16="http://schemas.microsoft.com/office/drawing/2014/main" id="{AAAA12B1-0A30-4939-8AB7-8BBCE0D431E9}"/>
              </a:ext>
            </a:extLst>
          </p:cNvPr>
          <p:cNvSpPr/>
          <p:nvPr/>
        </p:nvSpPr>
        <p:spPr>
          <a:xfrm>
            <a:off x="571501" y="590904"/>
            <a:ext cx="880110" cy="5497376"/>
          </a:xfrm>
          <a:prstGeom prst="down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8635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animEffect transition="in" filter="fade">
                                      <p:cBhvr>
                                        <p:cTn id="11" dur="500"/>
                                        <p:tgtEl>
                                          <p:spTgt spid="18">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xEl>
                                              <p:pRg st="3" end="3"/>
                                            </p:txEl>
                                          </p:spTgt>
                                        </p:tgtEl>
                                        <p:attrNameLst>
                                          <p:attrName>style.visibility</p:attrName>
                                        </p:attrNameLst>
                                      </p:cBhvr>
                                      <p:to>
                                        <p:strVal val="visible"/>
                                      </p:to>
                                    </p:set>
                                    <p:animEffect transition="in" filter="fade">
                                      <p:cBhvr>
                                        <p:cTn id="14" dur="500"/>
                                        <p:tgtEl>
                                          <p:spTgt spid="18">
                                            <p:txEl>
                                              <p:pRg st="3" end="3"/>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8">
                                            <p:txEl>
                                              <p:pRg st="4" end="4"/>
                                            </p:txEl>
                                          </p:spTgt>
                                        </p:tgtEl>
                                        <p:attrNameLst>
                                          <p:attrName>style.visibility</p:attrName>
                                        </p:attrNameLst>
                                      </p:cBhvr>
                                      <p:to>
                                        <p:strVal val="visible"/>
                                      </p:to>
                                    </p:set>
                                    <p:animEffect transition="in" filter="fade">
                                      <p:cBhvr>
                                        <p:cTn id="18" dur="500"/>
                                        <p:tgtEl>
                                          <p:spTgt spid="18">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xEl>
                                              <p:pRg st="5" end="5"/>
                                            </p:txEl>
                                          </p:spTgt>
                                        </p:tgtEl>
                                        <p:attrNameLst>
                                          <p:attrName>style.visibility</p:attrName>
                                        </p:attrNameLst>
                                      </p:cBhvr>
                                      <p:to>
                                        <p:strVal val="visible"/>
                                      </p:to>
                                    </p:set>
                                    <p:animEffect transition="in" filter="fade">
                                      <p:cBhvr>
                                        <p:cTn id="21" dur="500"/>
                                        <p:tgtEl>
                                          <p:spTgt spid="18">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xEl>
                                              <p:pRg st="6" end="6"/>
                                            </p:txEl>
                                          </p:spTgt>
                                        </p:tgtEl>
                                        <p:attrNameLst>
                                          <p:attrName>style.visibility</p:attrName>
                                        </p:attrNameLst>
                                      </p:cBhvr>
                                      <p:to>
                                        <p:strVal val="visible"/>
                                      </p:to>
                                    </p:set>
                                    <p:animEffect transition="in" filter="fade">
                                      <p:cBhvr>
                                        <p:cTn id="26" dur="500"/>
                                        <p:tgtEl>
                                          <p:spTgt spid="18">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xEl>
                                              <p:pRg st="7" end="7"/>
                                            </p:txEl>
                                          </p:spTgt>
                                        </p:tgtEl>
                                        <p:attrNameLst>
                                          <p:attrName>style.visibility</p:attrName>
                                        </p:attrNameLst>
                                      </p:cBhvr>
                                      <p:to>
                                        <p:strVal val="visible"/>
                                      </p:to>
                                    </p:set>
                                    <p:animEffect transition="in" filter="fade">
                                      <p:cBhvr>
                                        <p:cTn id="29" dur="500"/>
                                        <p:tgtEl>
                                          <p:spTgt spid="18">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9" end="9"/>
                                            </p:txEl>
                                          </p:spTgt>
                                        </p:tgtEl>
                                        <p:attrNameLst>
                                          <p:attrName>style.visibility</p:attrName>
                                        </p:attrNameLst>
                                      </p:cBhvr>
                                      <p:to>
                                        <p:strVal val="visible"/>
                                      </p:to>
                                    </p:set>
                                    <p:animEffect transition="in" filter="fade">
                                      <p:cBhvr>
                                        <p:cTn id="37" dur="500"/>
                                        <p:tgtEl>
                                          <p:spTgt spid="18">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xEl>
                                              <p:pRg st="10" end="10"/>
                                            </p:txEl>
                                          </p:spTgt>
                                        </p:tgtEl>
                                        <p:attrNameLst>
                                          <p:attrName>style.visibility</p:attrName>
                                        </p:attrNameLst>
                                      </p:cBhvr>
                                      <p:to>
                                        <p:strVal val="visible"/>
                                      </p:to>
                                    </p:set>
                                    <p:animEffect transition="in" filter="fade">
                                      <p:cBhvr>
                                        <p:cTn id="40"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32480"/>
          </a:xfrm>
        </p:spPr>
        <p:txBody>
          <a:bodyPr>
            <a:noAutofit/>
          </a:bodyPr>
          <a:lstStyle/>
          <a:p>
            <a:pPr algn="ctr"/>
            <a:r>
              <a:rPr lang="en-US" b="1" cap="small" dirty="0"/>
              <a:t>High-definition Medicine?</a:t>
            </a:r>
          </a:p>
        </p:txBody>
      </p:sp>
      <p:pic>
        <p:nvPicPr>
          <p:cNvPr id="4" name="Picture 3"/>
          <p:cNvPicPr>
            <a:picLocks noChangeAspect="1"/>
          </p:cNvPicPr>
          <p:nvPr/>
        </p:nvPicPr>
        <p:blipFill>
          <a:blip r:embed="rId4"/>
          <a:stretch>
            <a:fillRect/>
          </a:stretch>
        </p:blipFill>
        <p:spPr>
          <a:xfrm>
            <a:off x="1901038" y="2063587"/>
            <a:ext cx="8983849" cy="3111844"/>
          </a:xfrm>
          <a:prstGeom prst="rect">
            <a:avLst/>
          </a:prstGeom>
        </p:spPr>
      </p:pic>
      <p:sp>
        <p:nvSpPr>
          <p:cNvPr id="3" name="Rectangle 2"/>
          <p:cNvSpPr/>
          <p:nvPr/>
        </p:nvSpPr>
        <p:spPr>
          <a:xfrm>
            <a:off x="597277" y="832480"/>
            <a:ext cx="11594723" cy="1200329"/>
          </a:xfrm>
          <a:prstGeom prst="rect">
            <a:avLst/>
          </a:prstGeom>
        </p:spPr>
        <p:txBody>
          <a:bodyPr wrap="square">
            <a:spAutoFit/>
          </a:bodyPr>
          <a:lstStyle/>
          <a:p>
            <a:r>
              <a:rPr lang="en-US" sz="2400" dirty="0"/>
              <a:t>Establish an Individual’s </a:t>
            </a:r>
            <a:r>
              <a:rPr lang="en-US" sz="2400" b="1" dirty="0"/>
              <a:t>Baseline </a:t>
            </a:r>
            <a:r>
              <a:rPr lang="en-US" sz="2400" dirty="0"/>
              <a:t>of Health</a:t>
            </a:r>
          </a:p>
          <a:p>
            <a:r>
              <a:rPr lang="en-US" sz="2400" b="1" dirty="0"/>
              <a:t>	</a:t>
            </a:r>
            <a:r>
              <a:rPr lang="en-US" sz="2400" dirty="0"/>
              <a:t>Create a Personalized </a:t>
            </a:r>
            <a:r>
              <a:rPr lang="en-US" sz="2400" b="1" dirty="0"/>
              <a:t>“Prevention” Strategy</a:t>
            </a:r>
          </a:p>
          <a:p>
            <a:r>
              <a:rPr lang="en-US" sz="2400" b="1" dirty="0"/>
              <a:t>	    	     </a:t>
            </a:r>
            <a:r>
              <a:rPr lang="en-US" sz="2400" dirty="0"/>
              <a:t>Perform </a:t>
            </a:r>
            <a:r>
              <a:rPr lang="en-US" sz="2400" b="1" dirty="0"/>
              <a:t>High-Definition Diagnosis  </a:t>
            </a:r>
            <a:r>
              <a:rPr lang="en-US" sz="2400" dirty="0"/>
              <a:t>&amp;  Select </a:t>
            </a:r>
            <a:r>
              <a:rPr lang="en-US" sz="2400" b="1" dirty="0"/>
              <a:t>High-Precision Treatment</a:t>
            </a:r>
            <a:r>
              <a:rPr lang="en-US" sz="2400" dirty="0"/>
              <a:t> </a:t>
            </a:r>
          </a:p>
        </p:txBody>
      </p:sp>
      <p:sp>
        <p:nvSpPr>
          <p:cNvPr id="6" name="TextBox 5"/>
          <p:cNvSpPr txBox="1"/>
          <p:nvPr/>
        </p:nvSpPr>
        <p:spPr>
          <a:xfrm>
            <a:off x="2127887" y="5206209"/>
            <a:ext cx="8380380" cy="666977"/>
          </a:xfrm>
          <a:prstGeom prst="rect">
            <a:avLst/>
          </a:prstGeom>
          <a:noFill/>
        </p:spPr>
        <p:txBody>
          <a:bodyPr wrap="square" rtlCol="0">
            <a:spAutoFit/>
          </a:bodyPr>
          <a:lstStyle/>
          <a:p>
            <a:pPr algn="ctr"/>
            <a:r>
              <a:rPr lang="en-US" sz="1867" dirty="0"/>
              <a:t>“High-Definition Medicine.”  </a:t>
            </a:r>
            <a:r>
              <a:rPr lang="en-US" sz="1867" dirty="0" err="1"/>
              <a:t>Torkamani</a:t>
            </a:r>
            <a:r>
              <a:rPr lang="en-US" sz="1867" dirty="0"/>
              <a:t> A, Andersen KG, </a:t>
            </a:r>
            <a:r>
              <a:rPr lang="en-US" sz="1867" dirty="0" err="1"/>
              <a:t>Steinhubl</a:t>
            </a:r>
            <a:r>
              <a:rPr lang="en-US" sz="1867" dirty="0"/>
              <a:t> SR, and EJ </a:t>
            </a:r>
            <a:r>
              <a:rPr lang="en-US" sz="1867" dirty="0" err="1"/>
              <a:t>Topol</a:t>
            </a:r>
            <a:r>
              <a:rPr lang="en-US" sz="1867" dirty="0"/>
              <a:t>. </a:t>
            </a:r>
            <a:r>
              <a:rPr lang="en-US" sz="1867" i="1" dirty="0"/>
              <a:t> Cell</a:t>
            </a:r>
            <a:r>
              <a:rPr lang="en-US" sz="1867" dirty="0"/>
              <a:t>. 24 August 2017 170(5), 828–843.</a:t>
            </a:r>
          </a:p>
        </p:txBody>
      </p:sp>
    </p:spTree>
    <p:custDataLst>
      <p:tags r:id="rId1"/>
    </p:custDataLst>
    <p:extLst>
      <p:ext uri="{BB962C8B-B14F-4D97-AF65-F5344CB8AC3E}">
        <p14:creationId xmlns:p14="http://schemas.microsoft.com/office/powerpoint/2010/main" val="3137111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994" y="1611911"/>
            <a:ext cx="4048125"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9121"/>
            <a:ext cx="12192000" cy="897618"/>
          </a:xfrm>
        </p:spPr>
        <p:txBody>
          <a:bodyPr>
            <a:noAutofit/>
          </a:bodyPr>
          <a:lstStyle/>
          <a:p>
            <a:pPr algn="ctr">
              <a:lnSpc>
                <a:spcPct val="80000"/>
              </a:lnSpc>
            </a:pPr>
            <a:r>
              <a:rPr lang="en-US" sz="3600" b="1" cap="small" dirty="0"/>
              <a:t>Pharmacogenetics Testing - Dosage Prediction: </a:t>
            </a:r>
            <a:br>
              <a:rPr lang="en-US" sz="3600" b="1" cap="small" dirty="0"/>
            </a:br>
            <a:r>
              <a:rPr lang="en-US" sz="3200" b="1" cap="small" dirty="0"/>
              <a:t>Maximizing Effectiveness &amp; Minimizing Adverse Events </a:t>
            </a:r>
            <a:endParaRPr lang="en-US" sz="3600" i="1" cap="small" dirty="0"/>
          </a:p>
        </p:txBody>
      </p:sp>
      <p:sp>
        <p:nvSpPr>
          <p:cNvPr id="3" name="Content Placeholder 2"/>
          <p:cNvSpPr>
            <a:spLocks noGrp="1"/>
          </p:cNvSpPr>
          <p:nvPr>
            <p:ph sz="quarter" idx="10"/>
          </p:nvPr>
        </p:nvSpPr>
        <p:spPr>
          <a:xfrm>
            <a:off x="838200" y="1288869"/>
            <a:ext cx="10515600" cy="4562656"/>
          </a:xfrm>
        </p:spPr>
        <p:txBody>
          <a:bodyPr>
            <a:normAutofit lnSpcReduction="10000"/>
          </a:bodyPr>
          <a:lstStyle/>
          <a:p>
            <a:pPr marL="0" indent="0">
              <a:buNone/>
            </a:pPr>
            <a:r>
              <a:rPr lang="en-US" sz="2667" dirty="0"/>
              <a:t>Dosing for warfarin/Coumadin</a:t>
            </a:r>
          </a:p>
          <a:p>
            <a:pPr marL="0" indent="0">
              <a:spcBef>
                <a:spcPts val="0"/>
              </a:spcBef>
              <a:buNone/>
            </a:pPr>
            <a:r>
              <a:rPr lang="en-US" sz="2667" dirty="0"/>
              <a:t>can be complicated….</a:t>
            </a:r>
          </a:p>
          <a:p>
            <a:pPr marL="0" indent="0">
              <a:spcBef>
                <a:spcPts val="0"/>
              </a:spcBef>
              <a:buNone/>
            </a:pPr>
            <a:endParaRPr lang="en-US" sz="2133" dirty="0"/>
          </a:p>
          <a:p>
            <a:pPr marL="0" indent="0">
              <a:buNone/>
            </a:pPr>
            <a:r>
              <a:rPr lang="en-US" sz="2667" b="1" dirty="0"/>
              <a:t>Example:</a:t>
            </a:r>
          </a:p>
          <a:p>
            <a:pPr marL="0" indent="0">
              <a:buNone/>
            </a:pPr>
            <a:r>
              <a:rPr lang="en-US" sz="2667" dirty="0"/>
              <a:t>Young, </a:t>
            </a:r>
            <a:r>
              <a:rPr lang="en-US" sz="2667" dirty="0" err="1"/>
              <a:t>african</a:t>
            </a:r>
            <a:r>
              <a:rPr lang="en-US" sz="2667" dirty="0"/>
              <a:t> </a:t>
            </a:r>
            <a:r>
              <a:rPr lang="en-US" sz="2667" dirty="0" err="1"/>
              <a:t>american</a:t>
            </a:r>
            <a:r>
              <a:rPr lang="en-US" sz="2667" dirty="0"/>
              <a:t>,</a:t>
            </a:r>
          </a:p>
          <a:p>
            <a:pPr marL="0" indent="0">
              <a:spcBef>
                <a:spcPts val="0"/>
              </a:spcBef>
              <a:buNone/>
            </a:pPr>
            <a:r>
              <a:rPr lang="en-US" sz="2667" dirty="0"/>
              <a:t>thin, smoking male</a:t>
            </a:r>
          </a:p>
          <a:p>
            <a:pPr>
              <a:buFont typeface="Wingdings" panose="05000000000000000000" pitchFamily="2" charset="2"/>
              <a:buChar char="Ø"/>
            </a:pPr>
            <a:r>
              <a:rPr lang="en-US" sz="2667" dirty="0"/>
              <a:t>high dose….120 mg</a:t>
            </a:r>
          </a:p>
          <a:p>
            <a:pPr marL="0" indent="0">
              <a:buNone/>
            </a:pPr>
            <a:endParaRPr lang="en-US" sz="2667" dirty="0"/>
          </a:p>
          <a:p>
            <a:pPr marL="0" indent="0">
              <a:buNone/>
            </a:pPr>
            <a:r>
              <a:rPr lang="en-US" sz="2667" dirty="0"/>
              <a:t>Older, </a:t>
            </a:r>
            <a:r>
              <a:rPr lang="en-US" sz="2667" dirty="0" err="1"/>
              <a:t>caucasian</a:t>
            </a:r>
            <a:r>
              <a:rPr lang="en-US" sz="2667" dirty="0"/>
              <a:t>,</a:t>
            </a:r>
          </a:p>
          <a:p>
            <a:pPr marL="0" indent="0">
              <a:spcBef>
                <a:spcPts val="0"/>
              </a:spcBef>
              <a:buNone/>
            </a:pPr>
            <a:r>
              <a:rPr lang="en-US" sz="2667" dirty="0"/>
              <a:t>slightly heavy female</a:t>
            </a:r>
          </a:p>
          <a:p>
            <a:pPr>
              <a:buFont typeface="Wingdings" panose="05000000000000000000" pitchFamily="2" charset="2"/>
              <a:buChar char="Ø"/>
            </a:pPr>
            <a:r>
              <a:rPr lang="en-US" sz="2667" dirty="0"/>
              <a:t>low dose….2 mg</a:t>
            </a:r>
          </a:p>
        </p:txBody>
      </p:sp>
      <p:pic>
        <p:nvPicPr>
          <p:cNvPr id="8" name="Content Placeholder 7"/>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l="33719" r="16018" b="3889"/>
          <a:stretch/>
        </p:blipFill>
        <p:spPr>
          <a:xfrm>
            <a:off x="4790346" y="2352450"/>
            <a:ext cx="1204913" cy="1698625"/>
          </a:xfr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0851"/>
          <a:stretch/>
        </p:blipFill>
        <p:spPr>
          <a:xfrm>
            <a:off x="4791604" y="4181729"/>
            <a:ext cx="1203655" cy="1533223"/>
          </a:xfrm>
          <a:prstGeom prst="rect">
            <a:avLst/>
          </a:prstGeom>
        </p:spPr>
      </p:pic>
      <p:sp>
        <p:nvSpPr>
          <p:cNvPr id="10" name="Content Placeholder 2"/>
          <p:cNvSpPr txBox="1">
            <a:spLocks/>
          </p:cNvSpPr>
          <p:nvPr/>
        </p:nvSpPr>
        <p:spPr>
          <a:xfrm>
            <a:off x="6582128" y="946103"/>
            <a:ext cx="4716289" cy="652876"/>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lnSpc>
                <a:spcPct val="70000"/>
              </a:lnSpc>
              <a:spcBef>
                <a:spcPts val="0"/>
              </a:spcBef>
              <a:buNone/>
            </a:pPr>
            <a:r>
              <a:rPr lang="en-US" sz="2667" dirty="0"/>
              <a:t>Inclusion of Pharmacogenomics in a </a:t>
            </a:r>
            <a:r>
              <a:rPr lang="en-US" sz="2667" i="1" dirty="0"/>
              <a:t>Dosing Algorithm</a:t>
            </a:r>
          </a:p>
        </p:txBody>
      </p:sp>
      <p:sp>
        <p:nvSpPr>
          <p:cNvPr id="11" name="Rectangle 10">
            <a:extLst>
              <a:ext uri="{FF2B5EF4-FFF2-40B4-BE49-F238E27FC236}">
                <a16:creationId xmlns:a16="http://schemas.microsoft.com/office/drawing/2014/main" id="{95B7F8E4-128E-C95B-BF61-04AA96434C50}"/>
              </a:ext>
            </a:extLst>
          </p:cNvPr>
          <p:cNvSpPr/>
          <p:nvPr/>
        </p:nvSpPr>
        <p:spPr>
          <a:xfrm>
            <a:off x="7920681" y="2762623"/>
            <a:ext cx="2024208" cy="506627"/>
          </a:xfrm>
          <a:prstGeom prst="rect">
            <a:avLst/>
          </a:prstGeom>
          <a:noFill/>
          <a:ln w="38100">
            <a:solidFill>
              <a:srgbClr val="981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04A427-D73D-67DD-DDDF-C998196CD4CD}"/>
              </a:ext>
            </a:extLst>
          </p:cNvPr>
          <p:cNvSpPr/>
          <p:nvPr/>
        </p:nvSpPr>
        <p:spPr>
          <a:xfrm>
            <a:off x="10115093" y="2315321"/>
            <a:ext cx="877955" cy="340755"/>
          </a:xfrm>
          <a:prstGeom prst="rect">
            <a:avLst/>
          </a:prstGeom>
          <a:noFill/>
          <a:ln w="38100">
            <a:solidFill>
              <a:srgbClr val="981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E60E00E-7074-7E65-14EC-7B38E8EA99C3}"/>
              </a:ext>
            </a:extLst>
          </p:cNvPr>
          <p:cNvPicPr>
            <a:picLocks noChangeAspect="1"/>
          </p:cNvPicPr>
          <p:nvPr/>
        </p:nvPicPr>
        <p:blipFill>
          <a:blip r:embed="rId6"/>
          <a:stretch>
            <a:fillRect/>
          </a:stretch>
        </p:blipFill>
        <p:spPr>
          <a:xfrm>
            <a:off x="6990703" y="1611911"/>
            <a:ext cx="4011054" cy="4834341"/>
          </a:xfrm>
          <a:prstGeom prst="rect">
            <a:avLst/>
          </a:prstGeom>
        </p:spPr>
      </p:pic>
    </p:spTree>
    <p:custDataLst>
      <p:tags r:id="rId1"/>
    </p:custDataLst>
    <p:extLst>
      <p:ext uri="{BB962C8B-B14F-4D97-AF65-F5344CB8AC3E}">
        <p14:creationId xmlns:p14="http://schemas.microsoft.com/office/powerpoint/2010/main" val="398417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195"/>
                                        </p:tgtEl>
                                        <p:attrNameLst>
                                          <p:attrName>style.visibility</p:attrName>
                                        </p:attrNameLst>
                                      </p:cBhvr>
                                      <p:to>
                                        <p:strVal val="visible"/>
                                      </p:to>
                                    </p:set>
                                    <p:animEffect transition="in" filter="fade">
                                      <p:cBhvr>
                                        <p:cTn id="40" dur="500"/>
                                        <p:tgtEl>
                                          <p:spTgt spid="819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8195"/>
                                        </p:tgtEl>
                                      </p:cBhvr>
                                    </p:animEffect>
                                    <p:set>
                                      <p:cBhvr>
                                        <p:cTn id="63" dur="1" fill="hold">
                                          <p:stCondLst>
                                            <p:cond delay="499"/>
                                          </p:stCondLst>
                                        </p:cTn>
                                        <p:tgtEl>
                                          <p:spTgt spid="8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633" y="1702577"/>
            <a:ext cx="936024" cy="1430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0" y="6780"/>
            <a:ext cx="12192000" cy="662544"/>
          </a:xfrm>
        </p:spPr>
        <p:txBody>
          <a:bodyPr>
            <a:normAutofit/>
          </a:bodyPr>
          <a:lstStyle/>
          <a:p>
            <a:pPr algn="ctr"/>
            <a:r>
              <a:rPr lang="en-US" sz="3600" b="1" cap="small" dirty="0"/>
              <a:t>Genetic Testing for Diagnosis &amp; Targeted Therapy</a:t>
            </a:r>
          </a:p>
        </p:txBody>
      </p:sp>
      <p:grpSp>
        <p:nvGrpSpPr>
          <p:cNvPr id="3" name="Group 2"/>
          <p:cNvGrpSpPr>
            <a:grpSpLocks noChangeAspect="1"/>
          </p:cNvGrpSpPr>
          <p:nvPr/>
        </p:nvGrpSpPr>
        <p:grpSpPr>
          <a:xfrm>
            <a:off x="8135511" y="4071670"/>
            <a:ext cx="1631385" cy="1567765"/>
            <a:chOff x="9294222" y="4185909"/>
            <a:chExt cx="1706023" cy="1229619"/>
          </a:xfrm>
        </p:grpSpPr>
        <p:pic>
          <p:nvPicPr>
            <p:cNvPr id="1028" name="Picture 4" descr="https://upload.wikimedia.org/wikipedia/commons/2/2c/T922_CML.jpg"/>
            <p:cNvPicPr>
              <a:picLocks noChangeAspect="1" noChangeArrowheads="1"/>
            </p:cNvPicPr>
            <p:nvPr/>
          </p:nvPicPr>
          <p:blipFill rotWithShape="1">
            <a:blip r:embed="rId5">
              <a:duotone>
                <a:prstClr val="black"/>
                <a:srgbClr val="D9C3A5">
                  <a:tint val="50000"/>
                  <a:satMod val="180000"/>
                </a:srgbClr>
              </a:duotone>
              <a:extLst>
                <a:ext uri="{28A0092B-C50C-407E-A947-70E740481C1C}">
                  <a14:useLocalDpi xmlns:a14="http://schemas.microsoft.com/office/drawing/2010/main" val="0"/>
                </a:ext>
              </a:extLst>
            </a:blip>
            <a:srcRect l="6737" t="11026" r="66579" b="22571"/>
            <a:stretch/>
          </p:blipFill>
          <p:spPr bwMode="auto">
            <a:xfrm>
              <a:off x="9294222" y="4258844"/>
              <a:ext cx="957943" cy="11566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https://upload.wikimedia.org/wikipedia/commons/2/2c/T922_CML.jpg"/>
            <p:cNvPicPr>
              <a:picLocks noChangeAspect="1" noChangeArrowheads="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l="61439" t="11026" r="17693" b="22571"/>
            <a:stretch/>
          </p:blipFill>
          <p:spPr bwMode="auto">
            <a:xfrm>
              <a:off x="10251079" y="4185909"/>
              <a:ext cx="749166" cy="1156684"/>
            </a:xfrm>
            <a:prstGeom prst="rect">
              <a:avLst/>
            </a:prstGeom>
            <a:noFill/>
            <a:effectLst>
              <a:outerShdw blurRad="63500" sx="102000" sy="102000" algn="ctr"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16760" b="79330" l="19492" r="91949">
                        <a14:foregroundMark x1="33475" y1="27374" x2="28390" y2="55307"/>
                        <a14:foregroundMark x1="26271" y1="33520" x2="22881" y2="43017"/>
                        <a14:foregroundMark x1="37712" y1="69832" x2="33898" y2="49162"/>
                        <a14:foregroundMark x1="32203" y1="72067" x2="21610" y2="46369"/>
                        <a14:foregroundMark x1="27542" y1="68156" x2="21610" y2="49721"/>
                        <a14:foregroundMark x1="22458" y1="40223" x2="25000" y2="32961"/>
                        <a14:foregroundMark x1="26695" y1="31285" x2="33051" y2="25140"/>
                        <a14:foregroundMark x1="36017" y1="24581" x2="38983" y2="34078"/>
                        <a14:foregroundMark x1="47458" y1="77095" x2="46610" y2="22905"/>
                        <a14:foregroundMark x1="52542" y1="76536" x2="52119" y2="27933"/>
                        <a14:foregroundMark x1="73305" y1="75978" x2="73729" y2="34078"/>
                        <a14:foregroundMark x1="68220" y1="31285" x2="69492" y2="45810"/>
                        <a14:foregroundMark x1="72034" y1="30726" x2="72881" y2="34637"/>
                        <a14:foregroundMark x1="66525" y1="39665" x2="66525" y2="32961"/>
                        <a14:foregroundMark x1="69068" y1="29609" x2="71186" y2="29609"/>
                        <a14:foregroundMark x1="75424" y1="75978" x2="75000" y2="46927"/>
                        <a14:foregroundMark x1="75847" y1="40782" x2="75424" y2="31285"/>
                        <a14:foregroundMark x1="82627" y1="74302" x2="84746" y2="34078"/>
                        <a14:foregroundMark x1="86864" y1="75419" x2="87288" y2="34078"/>
                        <a14:foregroundMark x1="86017" y1="30726" x2="86017" y2="33520"/>
                        <a14:foregroundMark x1="84746" y1="31844" x2="85169" y2="34637"/>
                        <a14:foregroundMark x1="89407" y1="72067" x2="88136" y2="51397"/>
                        <a14:foregroundMark x1="88136" y1="43017" x2="89407" y2="32961"/>
                        <a14:foregroundMark x1="69068" y1="75419" x2="66525" y2="64804"/>
                        <a14:foregroundMark x1="66525" y1="59777" x2="66949" y2="42458"/>
                        <a14:foregroundMark x1="83051" y1="32961" x2="80932" y2="35754"/>
                        <a14:foregroundMark x1="80085" y1="65363" x2="78390" y2="47486"/>
                        <a14:foregroundMark x1="80932" y1="72067" x2="80508" y2="69832"/>
                        <a14:foregroundMark x1="79661" y1="45810" x2="79661" y2="36872"/>
                        <a14:backgroundMark x1="90678" y1="36313" x2="90678" y2="42458"/>
                        <a14:backgroundMark x1="78814" y1="31285" x2="77966" y2="39106"/>
                        <a14:backgroundMark x1="77966" y1="39106" x2="77966" y2="39106"/>
                        <a14:backgroundMark x1="77119" y1="56983" x2="77119" y2="46369"/>
                        <a14:backgroundMark x1="80085" y1="74860" x2="77119" y2="57542"/>
                        <a14:backgroundMark x1="59746" y1="67039" x2="59322" y2="37989"/>
                        <a14:backgroundMark x1="39831" y1="68715" x2="39831" y2="48603"/>
                        <a14:backgroundMark x1="38983" y1="45251" x2="38983" y2="41899"/>
                        <a14:backgroundMark x1="40254" y1="27374" x2="40254" y2="23464"/>
                        <a14:backgroundMark x1="77542" y1="42458" x2="77542" y2="42458"/>
                        <a14:backgroundMark x1="77119" y1="44134" x2="77119" y2="44134"/>
                        <a14:backgroundMark x1="86017" y1="29609" x2="86017" y2="29609"/>
                        <a14:backgroundMark x1="40254" y1="29050" x2="40254" y2="29050"/>
                        <a14:backgroundMark x1="39831" y1="40223" x2="39831" y2="40223"/>
                        <a14:backgroundMark x1="35593" y1="45251" x2="35593" y2="45251"/>
                        <a14:backgroundMark x1="34746" y1="48603" x2="34746" y2="48603"/>
                        <a14:backgroundMark x1="41102" y1="70950" x2="41102" y2="70950"/>
                        <a14:backgroundMark x1="41102" y1="69274" x2="41102" y2="69274"/>
                        <a14:backgroundMark x1="86441" y1="76536" x2="86441" y2="76536"/>
                        <a14:backgroundMark x1="36441" y1="23464" x2="36441" y2="23464"/>
                      </a14:backgroundRemoval>
                    </a14:imgEffect>
                    <a14:imgEffect>
                      <a14:sharpenSoften amount="-50000"/>
                    </a14:imgEffect>
                    <a14:imgEffect>
                      <a14:saturation sat="0"/>
                    </a14:imgEffect>
                  </a14:imgLayer>
                </a14:imgProps>
              </a:ext>
            </a:extLst>
          </a:blip>
          <a:srcRect l="20390" t="17421" r="9877" b="18836"/>
          <a:stretch/>
        </p:blipFill>
        <p:spPr>
          <a:xfrm>
            <a:off x="1297029" y="3642949"/>
            <a:ext cx="2002133" cy="2232735"/>
          </a:xfrm>
          <a:prstGeom prst="rect">
            <a:avLst/>
          </a:prstGeom>
        </p:spPr>
      </p:pic>
      <p:sp>
        <p:nvSpPr>
          <p:cNvPr id="33" name="TextBox 32"/>
          <p:cNvSpPr txBox="1"/>
          <p:nvPr/>
        </p:nvSpPr>
        <p:spPr>
          <a:xfrm>
            <a:off x="6212829" y="771820"/>
            <a:ext cx="5135937" cy="757130"/>
          </a:xfrm>
          <a:prstGeom prst="rect">
            <a:avLst/>
          </a:prstGeom>
          <a:noFill/>
        </p:spPr>
        <p:txBody>
          <a:bodyPr wrap="square" rtlCol="0">
            <a:spAutoFit/>
          </a:bodyPr>
          <a:lstStyle/>
          <a:p>
            <a:pPr algn="ctr">
              <a:lnSpc>
                <a:spcPct val="80000"/>
              </a:lnSpc>
            </a:pPr>
            <a:r>
              <a:rPr lang="en-US" sz="2400" b="1" dirty="0"/>
              <a:t>Chronic Myelogenous Leukemia (CML)</a:t>
            </a:r>
          </a:p>
          <a:p>
            <a:pPr algn="ctr"/>
            <a:r>
              <a:rPr lang="en-US" sz="2400" b="1" dirty="0"/>
              <a:t>t(9;22)(q34;q11.2)</a:t>
            </a:r>
          </a:p>
        </p:txBody>
      </p:sp>
      <p:sp>
        <p:nvSpPr>
          <p:cNvPr id="34" name="TextBox 33"/>
          <p:cNvSpPr txBox="1"/>
          <p:nvPr/>
        </p:nvSpPr>
        <p:spPr>
          <a:xfrm>
            <a:off x="355238" y="773047"/>
            <a:ext cx="4745807" cy="1052596"/>
          </a:xfrm>
          <a:prstGeom prst="rect">
            <a:avLst/>
          </a:prstGeom>
          <a:noFill/>
        </p:spPr>
        <p:txBody>
          <a:bodyPr wrap="square" rtlCol="0">
            <a:spAutoFit/>
          </a:bodyPr>
          <a:lstStyle/>
          <a:p>
            <a:pPr algn="ctr">
              <a:lnSpc>
                <a:spcPct val="80000"/>
              </a:lnSpc>
            </a:pPr>
            <a:r>
              <a:rPr lang="en-US" sz="2400" b="1" dirty="0"/>
              <a:t>Acute Myeloid Leukemia (AML)  </a:t>
            </a:r>
          </a:p>
          <a:p>
            <a:pPr algn="ctr">
              <a:lnSpc>
                <a:spcPct val="80000"/>
              </a:lnSpc>
            </a:pPr>
            <a:r>
              <a:rPr lang="en-US" sz="2400" dirty="0"/>
              <a:t>M2 subtype </a:t>
            </a:r>
            <a:r>
              <a:rPr lang="en-US" sz="2133" i="1" dirty="0"/>
              <a:t>(a.k.a. “with maturation”)</a:t>
            </a:r>
          </a:p>
          <a:p>
            <a:pPr algn="ctr"/>
            <a:r>
              <a:rPr lang="en-US" sz="2400" b="1" dirty="0"/>
              <a:t>t(6;9)(p23;q34)</a:t>
            </a:r>
          </a:p>
        </p:txBody>
      </p:sp>
      <p:pic>
        <p:nvPicPr>
          <p:cNvPr id="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5679" y="1353093"/>
            <a:ext cx="1624115" cy="45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6336" y="1977377"/>
            <a:ext cx="1350991" cy="395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5689" y="2193939"/>
            <a:ext cx="1707028" cy="37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990332" y="4869631"/>
            <a:ext cx="766235" cy="553998"/>
          </a:xfrm>
          <a:prstGeom prst="rect">
            <a:avLst/>
          </a:prstGeom>
          <a:solidFill>
            <a:schemeClr val="bg1"/>
          </a:solidFill>
        </p:spPr>
        <p:txBody>
          <a:bodyPr wrap="none" lIns="0" tIns="0" rIns="0" bIns="0" rtlCol="0">
            <a:spAutoFit/>
          </a:bodyPr>
          <a:lstStyle/>
          <a:p>
            <a:r>
              <a:rPr lang="en-US" dirty="0"/>
              <a:t>ABL1</a:t>
            </a:r>
          </a:p>
          <a:p>
            <a:r>
              <a:rPr lang="en-US" dirty="0"/>
              <a:t>NUP214</a:t>
            </a:r>
          </a:p>
        </p:txBody>
      </p:sp>
      <p:sp>
        <p:nvSpPr>
          <p:cNvPr id="43" name="TextBox 42"/>
          <p:cNvSpPr txBox="1"/>
          <p:nvPr/>
        </p:nvSpPr>
        <p:spPr>
          <a:xfrm>
            <a:off x="6415651" y="3227459"/>
            <a:ext cx="373500" cy="276999"/>
          </a:xfrm>
          <a:prstGeom prst="rect">
            <a:avLst/>
          </a:prstGeom>
          <a:solidFill>
            <a:schemeClr val="bg1"/>
          </a:solidFill>
        </p:spPr>
        <p:txBody>
          <a:bodyPr wrap="none" lIns="0" tIns="0" rIns="0" bIns="0" rtlCol="0">
            <a:spAutoFit/>
          </a:bodyPr>
          <a:lstStyle/>
          <a:p>
            <a:r>
              <a:rPr lang="en-US" dirty="0"/>
              <a:t>BCR</a:t>
            </a:r>
          </a:p>
        </p:txBody>
      </p:sp>
      <p:sp>
        <p:nvSpPr>
          <p:cNvPr id="44" name="TextBox 43"/>
          <p:cNvSpPr txBox="1"/>
          <p:nvPr/>
        </p:nvSpPr>
        <p:spPr>
          <a:xfrm>
            <a:off x="4809780" y="1979240"/>
            <a:ext cx="375103" cy="276999"/>
          </a:xfrm>
          <a:prstGeom prst="rect">
            <a:avLst/>
          </a:prstGeom>
          <a:solidFill>
            <a:schemeClr val="bg1"/>
          </a:solidFill>
        </p:spPr>
        <p:txBody>
          <a:bodyPr wrap="none" lIns="0" tIns="0" rIns="0" bIns="0" rtlCol="0">
            <a:spAutoFit/>
          </a:bodyPr>
          <a:lstStyle/>
          <a:p>
            <a:r>
              <a:rPr lang="en-US" dirty="0"/>
              <a:t>DEK</a:t>
            </a:r>
          </a:p>
        </p:txBody>
      </p:sp>
      <p:sp>
        <p:nvSpPr>
          <p:cNvPr id="45" name="TextBox 44"/>
          <p:cNvSpPr txBox="1"/>
          <p:nvPr/>
        </p:nvSpPr>
        <p:spPr>
          <a:xfrm>
            <a:off x="8245851" y="3298861"/>
            <a:ext cx="916918" cy="670312"/>
          </a:xfrm>
          <a:prstGeom prst="rect">
            <a:avLst/>
          </a:prstGeom>
          <a:solidFill>
            <a:schemeClr val="bg1"/>
          </a:solidFill>
        </p:spPr>
        <p:txBody>
          <a:bodyPr wrap="none" lIns="0" tIns="0" rIns="0" bIns="0" rtlCol="0">
            <a:spAutoFit/>
          </a:bodyPr>
          <a:lstStyle/>
          <a:p>
            <a:pPr>
              <a:lnSpc>
                <a:spcPct val="80000"/>
              </a:lnSpc>
            </a:pPr>
            <a:endParaRPr lang="en-US" dirty="0"/>
          </a:p>
          <a:p>
            <a:pPr>
              <a:lnSpc>
                <a:spcPct val="80000"/>
              </a:lnSpc>
            </a:pPr>
            <a:r>
              <a:rPr lang="en-US" dirty="0"/>
              <a:t>BCR-ABL1</a:t>
            </a:r>
          </a:p>
          <a:p>
            <a:pPr>
              <a:lnSpc>
                <a:spcPct val="80000"/>
              </a:lnSpc>
            </a:pPr>
            <a:endParaRPr lang="en-US" dirty="0"/>
          </a:p>
        </p:txBody>
      </p:sp>
      <p:sp>
        <p:nvSpPr>
          <p:cNvPr id="46" name="TextBox 45"/>
          <p:cNvSpPr txBox="1"/>
          <p:nvPr/>
        </p:nvSpPr>
        <p:spPr>
          <a:xfrm>
            <a:off x="2193971" y="2224210"/>
            <a:ext cx="1211870" cy="227113"/>
          </a:xfrm>
          <a:prstGeom prst="rect">
            <a:avLst/>
          </a:prstGeom>
          <a:solidFill>
            <a:schemeClr val="bg1"/>
          </a:solidFill>
        </p:spPr>
        <p:txBody>
          <a:bodyPr wrap="none" lIns="0" tIns="0" rIns="0" bIns="0" rtlCol="0">
            <a:spAutoFit/>
          </a:bodyPr>
          <a:lstStyle/>
          <a:p>
            <a:pPr>
              <a:lnSpc>
                <a:spcPct val="80000"/>
              </a:lnSpc>
            </a:pPr>
            <a:r>
              <a:rPr lang="en-US" dirty="0"/>
              <a:t>DEK-NUP214</a:t>
            </a:r>
          </a:p>
        </p:txBody>
      </p:sp>
      <p:sp>
        <p:nvSpPr>
          <p:cNvPr id="11" name="Lightning Bolt 10"/>
          <p:cNvSpPr/>
          <p:nvPr/>
        </p:nvSpPr>
        <p:spPr>
          <a:xfrm rot="591414" flipH="1">
            <a:off x="8654582" y="2807958"/>
            <a:ext cx="628332" cy="767517"/>
          </a:xfrm>
          <a:prstGeom prst="lightningBol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5E65951-0EC3-BA7E-3EB8-C78C1CF13A5B}"/>
              </a:ext>
            </a:extLst>
          </p:cNvPr>
          <p:cNvSpPr txBox="1"/>
          <p:nvPr/>
        </p:nvSpPr>
        <p:spPr>
          <a:xfrm>
            <a:off x="10216717" y="2486282"/>
            <a:ext cx="1428724" cy="923330"/>
          </a:xfrm>
          <a:prstGeom prst="rect">
            <a:avLst/>
          </a:prstGeom>
          <a:noFill/>
        </p:spPr>
        <p:txBody>
          <a:bodyPr wrap="none" rtlCol="0">
            <a:spAutoFit/>
          </a:bodyPr>
          <a:lstStyle/>
          <a:p>
            <a:r>
              <a:rPr lang="en-US" b="1" dirty="0"/>
              <a:t>Survival Rate</a:t>
            </a:r>
          </a:p>
          <a:p>
            <a:r>
              <a:rPr lang="en-US" dirty="0"/>
              <a:t>1970s &lt;15%</a:t>
            </a:r>
          </a:p>
          <a:p>
            <a:r>
              <a:rPr lang="en-US" dirty="0"/>
              <a:t>2020s &gt;94%</a:t>
            </a:r>
          </a:p>
        </p:txBody>
      </p:sp>
      <p:sp>
        <p:nvSpPr>
          <p:cNvPr id="6" name="TextBox 5">
            <a:extLst>
              <a:ext uri="{FF2B5EF4-FFF2-40B4-BE49-F238E27FC236}">
                <a16:creationId xmlns:a16="http://schemas.microsoft.com/office/drawing/2014/main" id="{63C70C1A-D374-4817-ADE6-3022A4E90ACC}"/>
              </a:ext>
            </a:extLst>
          </p:cNvPr>
          <p:cNvSpPr txBox="1"/>
          <p:nvPr/>
        </p:nvSpPr>
        <p:spPr>
          <a:xfrm>
            <a:off x="578068" y="2566477"/>
            <a:ext cx="1428724" cy="923330"/>
          </a:xfrm>
          <a:prstGeom prst="rect">
            <a:avLst/>
          </a:prstGeom>
          <a:noFill/>
        </p:spPr>
        <p:txBody>
          <a:bodyPr wrap="none" rtlCol="0">
            <a:spAutoFit/>
          </a:bodyPr>
          <a:lstStyle/>
          <a:p>
            <a:r>
              <a:rPr lang="en-US" b="1" dirty="0"/>
              <a:t>Survival Rate</a:t>
            </a:r>
          </a:p>
          <a:p>
            <a:r>
              <a:rPr lang="en-US" dirty="0"/>
              <a:t>1970s &lt;20%</a:t>
            </a:r>
          </a:p>
          <a:p>
            <a:r>
              <a:rPr lang="en-US" dirty="0"/>
              <a:t>2020s &lt;20%</a:t>
            </a:r>
          </a:p>
        </p:txBody>
      </p:sp>
    </p:spTree>
    <p:custDataLst>
      <p:tags r:id="rId1"/>
    </p:custDataLst>
    <p:extLst>
      <p:ext uri="{BB962C8B-B14F-4D97-AF65-F5344CB8AC3E}">
        <p14:creationId xmlns:p14="http://schemas.microsoft.com/office/powerpoint/2010/main" val="54197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xEl>
                                              <p:pRg st="1" end="1"/>
                                            </p:txEl>
                                          </p:spTgt>
                                        </p:tgtEl>
                                        <p:attrNameLst>
                                          <p:attrName>style.visibility</p:attrName>
                                        </p:attrNameLst>
                                      </p:cBhvr>
                                      <p:to>
                                        <p:strVal val="visible"/>
                                      </p:to>
                                    </p:set>
                                    <p:animEffect transition="in" filter="fade">
                                      <p:cBhvr>
                                        <p:cTn id="24" dur="500"/>
                                        <p:tgtEl>
                                          <p:spTgt spid="34">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xEl>
                                              <p:pRg st="2" end="2"/>
                                            </p:txEl>
                                          </p:spTgt>
                                        </p:tgtEl>
                                        <p:attrNameLst>
                                          <p:attrName>style.visibility</p:attrName>
                                        </p:attrNameLst>
                                      </p:cBhvr>
                                      <p:to>
                                        <p:strVal val="visible"/>
                                      </p:to>
                                    </p:set>
                                    <p:animEffect transition="in" filter="fade">
                                      <p:cBhvr>
                                        <p:cTn id="27" dur="500"/>
                                        <p:tgtEl>
                                          <p:spTgt spid="34">
                                            <p:txEl>
                                              <p:pRg st="2" end="2"/>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par>
                          <p:cTn id="55" fill="hold">
                            <p:stCondLst>
                              <p:cond delay="1500"/>
                            </p:stCondLst>
                            <p:childTnLst>
                              <p:par>
                                <p:cTn id="56" presetID="1" presetClass="entr" presetSubtype="0" fill="hold" grpId="0" nodeType="afterEffect">
                                  <p:stCondLst>
                                    <p:cond delay="0"/>
                                  </p:stCondLst>
                                  <p:childTnLst>
                                    <p:set>
                                      <p:cBhvr>
                                        <p:cTn id="57" dur="1" fill="hold">
                                          <p:stCondLst>
                                            <p:cond delay="0"/>
                                          </p:stCondLst>
                                        </p:cTn>
                                        <p:tgtEl>
                                          <p:spTgt spid="4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6148"/>
                                        </p:tgtEl>
                                        <p:attrNameLst>
                                          <p:attrName>style.visibility</p:attrName>
                                        </p:attrNameLst>
                                      </p:cBhvr>
                                      <p:to>
                                        <p:strVal val="visible"/>
                                      </p:to>
                                    </p:set>
                                    <p:animEffect transition="in" filter="wipe(right)">
                                      <p:cBhvr>
                                        <p:cTn id="62" dur="500"/>
                                        <p:tgtEl>
                                          <p:spTgt spid="6148"/>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par>
                          <p:cTn id="67" fill="hold">
                            <p:stCondLst>
                              <p:cond delay="1000"/>
                            </p:stCondLst>
                            <p:childTnLst>
                              <p:par>
                                <p:cTn id="68" presetID="1" presetClass="entr" presetSubtype="0" fill="hold" grpId="0" nodeType="afterEffect">
                                  <p:stCondLst>
                                    <p:cond delay="0"/>
                                  </p:stCondLst>
                                  <p:childTnLst>
                                    <p:set>
                                      <p:cBhvr>
                                        <p:cTn id="69" dur="1" fill="hold">
                                          <p:stCondLst>
                                            <p:cond delay="0"/>
                                          </p:stCondLst>
                                        </p:cTn>
                                        <p:tgtEl>
                                          <p:spTgt spid="4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childTnLst>
                                </p:cTn>
                              </p:par>
                            </p:childTnLst>
                          </p:cTn>
                        </p:par>
                        <p:par>
                          <p:cTn id="74" fill="hold">
                            <p:stCondLst>
                              <p:cond delay="0"/>
                            </p:stCondLst>
                            <p:childTnLst>
                              <p:par>
                                <p:cTn id="75" presetID="22" presetClass="entr" presetSubtype="1"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up)">
                                      <p:cBhvr>
                                        <p:cTn id="77" dur="500"/>
                                        <p:tgtEl>
                                          <p:spTgt spid="11"/>
                                        </p:tgtEl>
                                      </p:cBhvr>
                                    </p:animEffec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5">
                                            <p:txEl>
                                              <p:pRg st="2" end="2"/>
                                            </p:txEl>
                                          </p:spTgt>
                                        </p:tgtEl>
                                        <p:attrNameLst>
                                          <p:attrName>style.visibility</p:attrName>
                                        </p:attrNameLst>
                                      </p:cBhvr>
                                      <p:to>
                                        <p:strVal val="visible"/>
                                      </p:to>
                                    </p:set>
                                    <p:animEffect transition="in" filter="fade">
                                      <p:cBhvr>
                                        <p:cTn id="81" dur="500"/>
                                        <p:tgtEl>
                                          <p:spTgt spid="5">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
                                            <p:txEl>
                                              <p:pRg st="2" end="2"/>
                                            </p:txEl>
                                          </p:spTgt>
                                        </p:tgtEl>
                                        <p:attrNameLst>
                                          <p:attrName>style.visibility</p:attrName>
                                        </p:attrNameLst>
                                      </p:cBhvr>
                                      <p:to>
                                        <p:strVal val="visible"/>
                                      </p:to>
                                    </p:set>
                                    <p:animEffect transition="in" filter="fade">
                                      <p:cBhvr>
                                        <p:cTn id="8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0" grpId="0" animBg="1"/>
      <p:bldP spid="43" grpId="0" animBg="1"/>
      <p:bldP spid="44" grpId="0" animBg="1"/>
      <p:bldP spid="45" grpId="0" animBg="1"/>
      <p:bldP spid="46"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7C81D0-B734-4388-868E-86A8E4D697BD}"/>
              </a:ext>
            </a:extLst>
          </p:cNvPr>
          <p:cNvGrpSpPr/>
          <p:nvPr/>
        </p:nvGrpSpPr>
        <p:grpSpPr>
          <a:xfrm>
            <a:off x="7667861" y="2201236"/>
            <a:ext cx="4031556" cy="4385379"/>
            <a:chOff x="7667861" y="2201236"/>
            <a:chExt cx="4031556" cy="4385379"/>
          </a:xfrm>
        </p:grpSpPr>
        <p:pic>
          <p:nvPicPr>
            <p:cNvPr id="23" name="Picture 22">
              <a:extLst>
                <a:ext uri="{FF2B5EF4-FFF2-40B4-BE49-F238E27FC236}">
                  <a16:creationId xmlns:a16="http://schemas.microsoft.com/office/drawing/2014/main" id="{EC18C14E-8DC9-4BAF-B6C4-05AB2A03FB81}"/>
                </a:ext>
              </a:extLst>
            </p:cNvPr>
            <p:cNvPicPr>
              <a:picLocks noChangeAspect="1"/>
            </p:cNvPicPr>
            <p:nvPr/>
          </p:nvPicPr>
          <p:blipFill>
            <a:blip r:embed="rId4"/>
            <a:stretch>
              <a:fillRect/>
            </a:stretch>
          </p:blipFill>
          <p:spPr>
            <a:xfrm>
              <a:off x="7667861" y="2201236"/>
              <a:ext cx="3865199" cy="3932261"/>
            </a:xfrm>
            <a:prstGeom prst="rect">
              <a:avLst/>
            </a:prstGeom>
          </p:spPr>
        </p:pic>
        <p:sp>
          <p:nvSpPr>
            <p:cNvPr id="17" name="TextBox 16">
              <a:extLst>
                <a:ext uri="{FF2B5EF4-FFF2-40B4-BE49-F238E27FC236}">
                  <a16:creationId xmlns:a16="http://schemas.microsoft.com/office/drawing/2014/main" id="{44CF5D2B-35A3-4B9D-8507-EAC194617E18}"/>
                </a:ext>
              </a:extLst>
            </p:cNvPr>
            <p:cNvSpPr txBox="1"/>
            <p:nvPr/>
          </p:nvSpPr>
          <p:spPr>
            <a:xfrm>
              <a:off x="10404017" y="5798579"/>
              <a:ext cx="1295400" cy="788036"/>
            </a:xfrm>
            <a:prstGeom prst="rect">
              <a:avLst/>
            </a:prstGeom>
            <a:noFill/>
          </p:spPr>
          <p:txBody>
            <a:bodyPr wrap="square" lIns="0" tIns="0" rIns="0" bIns="0" rtlCol="0">
              <a:spAutoFit/>
            </a:bodyPr>
            <a:lstStyle/>
            <a:p>
              <a:pPr algn="ctr">
                <a:lnSpc>
                  <a:spcPct val="70000"/>
                </a:lnSpc>
              </a:pPr>
              <a:r>
                <a:rPr lang="en-US" b="1" dirty="0">
                  <a:solidFill>
                    <a:srgbClr val="C00000"/>
                  </a:solidFill>
                </a:rPr>
                <a:t>Functional coagulation factors</a:t>
              </a:r>
            </a:p>
            <a:p>
              <a:pPr algn="ctr">
                <a:lnSpc>
                  <a:spcPct val="70000"/>
                </a:lnSpc>
              </a:pPr>
              <a:r>
                <a:rPr lang="en-US" b="1" dirty="0">
                  <a:solidFill>
                    <a:srgbClr val="C00000"/>
                  </a:solidFill>
                </a:rPr>
                <a:t>II, VI, IX, X</a:t>
              </a:r>
            </a:p>
          </p:txBody>
        </p:sp>
      </p:grpSp>
      <p:grpSp>
        <p:nvGrpSpPr>
          <p:cNvPr id="5" name="Group 4">
            <a:extLst>
              <a:ext uri="{FF2B5EF4-FFF2-40B4-BE49-F238E27FC236}">
                <a16:creationId xmlns:a16="http://schemas.microsoft.com/office/drawing/2014/main" id="{F632DF99-31F0-41AB-B2A7-A4752E0936D0}"/>
              </a:ext>
            </a:extLst>
          </p:cNvPr>
          <p:cNvGrpSpPr/>
          <p:nvPr/>
        </p:nvGrpSpPr>
        <p:grpSpPr>
          <a:xfrm>
            <a:off x="7635134" y="2301948"/>
            <a:ext cx="3917722" cy="594137"/>
            <a:chOff x="7635134" y="2301948"/>
            <a:chExt cx="3917722" cy="594137"/>
          </a:xfrm>
        </p:grpSpPr>
        <p:sp>
          <p:nvSpPr>
            <p:cNvPr id="36" name="TextBox 35">
              <a:extLst>
                <a:ext uri="{FF2B5EF4-FFF2-40B4-BE49-F238E27FC236}">
                  <a16:creationId xmlns:a16="http://schemas.microsoft.com/office/drawing/2014/main" id="{9AB2702C-81CF-45C6-8F7C-214ECF86F68D}"/>
                </a:ext>
              </a:extLst>
            </p:cNvPr>
            <p:cNvSpPr txBox="1"/>
            <p:nvPr/>
          </p:nvSpPr>
          <p:spPr>
            <a:xfrm>
              <a:off x="10754214" y="2308929"/>
              <a:ext cx="798642" cy="206339"/>
            </a:xfrm>
            <a:prstGeom prst="rect">
              <a:avLst/>
            </a:prstGeom>
            <a:noFill/>
          </p:spPr>
          <p:txBody>
            <a:bodyPr wrap="square" lIns="0" tIns="0" rIns="0" bIns="0" rtlCol="0">
              <a:spAutoFit/>
            </a:bodyPr>
            <a:lstStyle/>
            <a:p>
              <a:pPr algn="ctr">
                <a:lnSpc>
                  <a:spcPct val="70000"/>
                </a:lnSpc>
              </a:pPr>
              <a:r>
                <a:rPr lang="en-US" b="1" dirty="0">
                  <a:solidFill>
                    <a:srgbClr val="1F4175"/>
                  </a:solidFill>
                </a:rPr>
                <a:t>CYP2C9</a:t>
              </a:r>
            </a:p>
          </p:txBody>
        </p:sp>
        <p:sp>
          <p:nvSpPr>
            <p:cNvPr id="37" name="TextBox 36">
              <a:extLst>
                <a:ext uri="{FF2B5EF4-FFF2-40B4-BE49-F238E27FC236}">
                  <a16:creationId xmlns:a16="http://schemas.microsoft.com/office/drawing/2014/main" id="{BA8B68E3-9FD1-4A11-8A5C-1BA495B6377C}"/>
                </a:ext>
              </a:extLst>
            </p:cNvPr>
            <p:cNvSpPr txBox="1"/>
            <p:nvPr/>
          </p:nvSpPr>
          <p:spPr>
            <a:xfrm>
              <a:off x="7635134" y="2301948"/>
              <a:ext cx="849086" cy="594137"/>
            </a:xfrm>
            <a:prstGeom prst="rect">
              <a:avLst/>
            </a:prstGeom>
            <a:noFill/>
          </p:spPr>
          <p:txBody>
            <a:bodyPr wrap="square" lIns="0" tIns="0" rIns="0" bIns="0" rtlCol="0">
              <a:spAutoFit/>
            </a:bodyPr>
            <a:lstStyle/>
            <a:p>
              <a:pPr algn="ctr">
                <a:lnSpc>
                  <a:spcPct val="70000"/>
                </a:lnSpc>
              </a:pPr>
              <a:r>
                <a:rPr lang="en-US" b="1" dirty="0">
                  <a:solidFill>
                    <a:srgbClr val="1F4175"/>
                  </a:solidFill>
                </a:rPr>
                <a:t>CYP1A1</a:t>
              </a:r>
            </a:p>
            <a:p>
              <a:pPr algn="ctr">
                <a:lnSpc>
                  <a:spcPct val="70000"/>
                </a:lnSpc>
              </a:pPr>
              <a:r>
                <a:rPr lang="en-US" b="1" dirty="0">
                  <a:solidFill>
                    <a:srgbClr val="1F4175"/>
                  </a:solidFill>
                </a:rPr>
                <a:t>CYP1A2</a:t>
              </a:r>
            </a:p>
            <a:p>
              <a:pPr algn="ctr">
                <a:lnSpc>
                  <a:spcPct val="70000"/>
                </a:lnSpc>
              </a:pPr>
              <a:r>
                <a:rPr lang="en-US" b="1" dirty="0">
                  <a:solidFill>
                    <a:srgbClr val="1F4175"/>
                  </a:solidFill>
                </a:rPr>
                <a:t>CYP3A4</a:t>
              </a:r>
            </a:p>
          </p:txBody>
        </p:sp>
      </p:grpSp>
      <p:grpSp>
        <p:nvGrpSpPr>
          <p:cNvPr id="3" name="Group 2">
            <a:extLst>
              <a:ext uri="{FF2B5EF4-FFF2-40B4-BE49-F238E27FC236}">
                <a16:creationId xmlns:a16="http://schemas.microsoft.com/office/drawing/2014/main" id="{0AA1029D-14B4-4BA1-9D10-79FA250416D6}"/>
              </a:ext>
            </a:extLst>
          </p:cNvPr>
          <p:cNvGrpSpPr/>
          <p:nvPr/>
        </p:nvGrpSpPr>
        <p:grpSpPr>
          <a:xfrm>
            <a:off x="9189020" y="2819534"/>
            <a:ext cx="855138" cy="2502007"/>
            <a:chOff x="9189020" y="2819534"/>
            <a:chExt cx="855138" cy="2502007"/>
          </a:xfrm>
        </p:grpSpPr>
        <p:sp>
          <p:nvSpPr>
            <p:cNvPr id="38" name="TextBox 37">
              <a:extLst>
                <a:ext uri="{FF2B5EF4-FFF2-40B4-BE49-F238E27FC236}">
                  <a16:creationId xmlns:a16="http://schemas.microsoft.com/office/drawing/2014/main" id="{FD38D390-F361-4917-B015-6BFC8EA16ED9}"/>
                </a:ext>
              </a:extLst>
            </p:cNvPr>
            <p:cNvSpPr txBox="1"/>
            <p:nvPr/>
          </p:nvSpPr>
          <p:spPr>
            <a:xfrm>
              <a:off x="9189020" y="2819534"/>
              <a:ext cx="855138" cy="206339"/>
            </a:xfrm>
            <a:prstGeom prst="rect">
              <a:avLst/>
            </a:prstGeom>
            <a:noFill/>
          </p:spPr>
          <p:txBody>
            <a:bodyPr wrap="square" lIns="0" tIns="0" rIns="0" bIns="0" rtlCol="0" anchor="b" anchorCtr="0">
              <a:spAutoFit/>
            </a:bodyPr>
            <a:lstStyle/>
            <a:p>
              <a:pPr algn="ctr">
                <a:lnSpc>
                  <a:spcPct val="70000"/>
                </a:lnSpc>
              </a:pPr>
              <a:r>
                <a:rPr lang="en-US" b="1" dirty="0">
                  <a:solidFill>
                    <a:srgbClr val="1F4175"/>
                  </a:solidFill>
                </a:rPr>
                <a:t>VKORC1</a:t>
              </a:r>
            </a:p>
          </p:txBody>
        </p:sp>
        <p:sp>
          <p:nvSpPr>
            <p:cNvPr id="39" name="TextBox 38">
              <a:extLst>
                <a:ext uri="{FF2B5EF4-FFF2-40B4-BE49-F238E27FC236}">
                  <a16:creationId xmlns:a16="http://schemas.microsoft.com/office/drawing/2014/main" id="{F12BF9AE-4325-4900-ABD6-E74F9FF240AD}"/>
                </a:ext>
              </a:extLst>
            </p:cNvPr>
            <p:cNvSpPr txBox="1"/>
            <p:nvPr/>
          </p:nvSpPr>
          <p:spPr>
            <a:xfrm>
              <a:off x="9367965" y="5156752"/>
              <a:ext cx="543417" cy="164789"/>
            </a:xfrm>
            <a:prstGeom prst="rect">
              <a:avLst/>
            </a:prstGeom>
            <a:noFill/>
          </p:spPr>
          <p:txBody>
            <a:bodyPr wrap="none" lIns="0" tIns="0" rIns="0" bIns="0" rtlCol="0" anchor="b" anchorCtr="1">
              <a:spAutoFit/>
            </a:bodyPr>
            <a:lstStyle/>
            <a:p>
              <a:pPr algn="ctr">
                <a:lnSpc>
                  <a:spcPct val="50000"/>
                </a:lnSpc>
              </a:pPr>
              <a:r>
                <a:rPr lang="en-US" b="1" dirty="0">
                  <a:solidFill>
                    <a:srgbClr val="1F4175"/>
                  </a:solidFill>
                </a:rPr>
                <a:t>GGCX</a:t>
              </a:r>
            </a:p>
          </p:txBody>
        </p:sp>
      </p:grpSp>
      <p:pic>
        <p:nvPicPr>
          <p:cNvPr id="13" name="Picture 12">
            <a:extLst>
              <a:ext uri="{FF2B5EF4-FFF2-40B4-BE49-F238E27FC236}">
                <a16:creationId xmlns:a16="http://schemas.microsoft.com/office/drawing/2014/main" id="{38B10F36-9FEC-47C0-8DFF-7DFE231D69DA}"/>
              </a:ext>
            </a:extLst>
          </p:cNvPr>
          <p:cNvPicPr>
            <a:picLocks noChangeAspect="1"/>
          </p:cNvPicPr>
          <p:nvPr/>
        </p:nvPicPr>
        <p:blipFill>
          <a:blip r:embed="rId5"/>
          <a:stretch>
            <a:fillRect/>
          </a:stretch>
        </p:blipFill>
        <p:spPr>
          <a:xfrm>
            <a:off x="1692757" y="2654354"/>
            <a:ext cx="1792379" cy="3932261"/>
          </a:xfrm>
          <a:prstGeom prst="rect">
            <a:avLst/>
          </a:prstGeom>
        </p:spPr>
      </p:pic>
      <p:sp>
        <p:nvSpPr>
          <p:cNvPr id="45" name="TextBox 44"/>
          <p:cNvSpPr txBox="1"/>
          <p:nvPr/>
        </p:nvSpPr>
        <p:spPr>
          <a:xfrm>
            <a:off x="3071706" y="4055381"/>
            <a:ext cx="793610" cy="201850"/>
          </a:xfrm>
          <a:prstGeom prst="rect">
            <a:avLst/>
          </a:prstGeom>
          <a:solidFill>
            <a:schemeClr val="bg1"/>
          </a:solidFill>
        </p:spPr>
        <p:txBody>
          <a:bodyPr wrap="square" lIns="0" tIns="0" rIns="0" bIns="0" rtlCol="0">
            <a:spAutoFit/>
          </a:bodyPr>
          <a:lstStyle/>
          <a:p>
            <a:pPr defTabSz="685800">
              <a:lnSpc>
                <a:spcPct val="80000"/>
              </a:lnSpc>
            </a:pPr>
            <a:r>
              <a:rPr lang="en-US" sz="1600" spc="-100" dirty="0">
                <a:solidFill>
                  <a:srgbClr val="000000"/>
                </a:solidFill>
                <a:latin typeface="Calibri" panose="020F0502020204030204"/>
              </a:rPr>
              <a:t>BCR-ABL1</a:t>
            </a:r>
          </a:p>
        </p:txBody>
      </p:sp>
      <p:sp>
        <p:nvSpPr>
          <p:cNvPr id="4" name="Title 3"/>
          <p:cNvSpPr>
            <a:spLocks noGrp="1"/>
          </p:cNvSpPr>
          <p:nvPr>
            <p:ph type="title"/>
          </p:nvPr>
        </p:nvSpPr>
        <p:spPr>
          <a:xfrm>
            <a:off x="0" y="180455"/>
            <a:ext cx="12192000" cy="928993"/>
          </a:xfrm>
        </p:spPr>
        <p:txBody>
          <a:bodyPr>
            <a:noAutofit/>
          </a:bodyPr>
          <a:lstStyle/>
          <a:p>
            <a:r>
              <a:rPr lang="en-US" sz="3200" b="1" dirty="0">
                <a:latin typeface="Helvetica" panose="020B0604020202020204" pitchFamily="34" charset="0"/>
                <a:cs typeface="Helvetica" panose="020B0604020202020204" pitchFamily="34" charset="0"/>
              </a:rPr>
              <a:t>                          </a:t>
            </a:r>
            <a:r>
              <a:rPr lang="en-US" sz="4000" b="1" dirty="0">
                <a:latin typeface="Helvetica" panose="020B0604020202020204" pitchFamily="34" charset="0"/>
                <a:cs typeface="Helvetica" panose="020B0604020202020204" pitchFamily="34" charset="0"/>
              </a:rPr>
              <a:t>Companion Diagnostics &amp;</a:t>
            </a:r>
            <a:br>
              <a:rPr lang="en-US" sz="4000" b="1" dirty="0">
                <a:latin typeface="Helvetica" panose="020B0604020202020204" pitchFamily="34" charset="0"/>
                <a:cs typeface="Helvetica" panose="020B0604020202020204" pitchFamily="34" charset="0"/>
              </a:rPr>
            </a:br>
            <a:r>
              <a:rPr lang="en-US" sz="3200" b="1" dirty="0">
                <a:latin typeface="Helvetica" panose="020B0604020202020204" pitchFamily="34" charset="0"/>
                <a:cs typeface="Helvetica" panose="020B0604020202020204" pitchFamily="34" charset="0"/>
              </a:rPr>
              <a:t>       </a:t>
            </a:r>
            <a:r>
              <a:rPr lang="en-US" sz="3200" b="1" i="1" dirty="0">
                <a:latin typeface="Helvetica" panose="020B0604020202020204" pitchFamily="34" charset="0"/>
                <a:cs typeface="Helvetica" panose="020B0604020202020204" pitchFamily="34" charset="0"/>
              </a:rPr>
              <a:t>Targeted</a:t>
            </a:r>
            <a:r>
              <a:rPr lang="en-US" sz="3200" b="1" dirty="0">
                <a:latin typeface="Helvetica" panose="020B0604020202020204" pitchFamily="34" charset="0"/>
                <a:cs typeface="Helvetica" panose="020B0604020202020204" pitchFamily="34" charset="0"/>
              </a:rPr>
              <a:t> Therapies  |  Pharmacogenomics </a:t>
            </a:r>
            <a:r>
              <a:rPr lang="en-US" sz="2800" b="1" i="1" dirty="0">
                <a:latin typeface="Helvetica" panose="020B0604020202020204" pitchFamily="34" charset="0"/>
                <a:cs typeface="Helvetica" panose="020B0604020202020204" pitchFamily="34" charset="0"/>
              </a:rPr>
              <a:t>(tailored dosage) </a:t>
            </a:r>
            <a:endParaRPr lang="en-US" sz="3200" b="1" i="1" dirty="0">
              <a:latin typeface="Helvetica" panose="020B0604020202020204" pitchFamily="34" charset="0"/>
              <a:cs typeface="Helvetica" panose="020B0604020202020204" pitchFamily="34" charset="0"/>
            </a:endParaRPr>
          </a:p>
        </p:txBody>
      </p:sp>
      <p:sp>
        <p:nvSpPr>
          <p:cNvPr id="11" name="Lightning Bolt 10"/>
          <p:cNvSpPr/>
          <p:nvPr/>
        </p:nvSpPr>
        <p:spPr>
          <a:xfrm rot="2528867" flipH="1">
            <a:off x="3585991" y="2988663"/>
            <a:ext cx="462524" cy="1385587"/>
          </a:xfrm>
          <a:prstGeom prst="lightningBol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85800"/>
            <a:endParaRPr lang="en-US" sz="1600">
              <a:solidFill>
                <a:srgbClr val="FFFFFF"/>
              </a:solidFill>
              <a:latin typeface="Calibri" panose="020F0502020204030204"/>
            </a:endParaRPr>
          </a:p>
        </p:txBody>
      </p:sp>
      <p:pic>
        <p:nvPicPr>
          <p:cNvPr id="1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6084"/>
          <a:stretch/>
        </p:blipFill>
        <p:spPr bwMode="auto">
          <a:xfrm>
            <a:off x="4183151" y="2042471"/>
            <a:ext cx="1237389" cy="2012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a:extLst>
              <a:ext uri="{FF2B5EF4-FFF2-40B4-BE49-F238E27FC236}">
                <a16:creationId xmlns:a16="http://schemas.microsoft.com/office/drawing/2014/main" id="{D37B456B-C3F9-41BC-A9D5-54C734DC3212}"/>
              </a:ext>
            </a:extLst>
          </p:cNvPr>
          <p:cNvGrpSpPr/>
          <p:nvPr/>
        </p:nvGrpSpPr>
        <p:grpSpPr>
          <a:xfrm>
            <a:off x="630317" y="2585765"/>
            <a:ext cx="1183448" cy="3834716"/>
            <a:chOff x="344637" y="1787319"/>
            <a:chExt cx="1183448" cy="3834716"/>
          </a:xfrm>
        </p:grpSpPr>
        <p:sp>
          <p:nvSpPr>
            <p:cNvPr id="10" name="TextBox 9"/>
            <p:cNvSpPr txBox="1"/>
            <p:nvPr/>
          </p:nvSpPr>
          <p:spPr>
            <a:xfrm>
              <a:off x="796567" y="5052638"/>
              <a:ext cx="412095" cy="201850"/>
            </a:xfrm>
            <a:prstGeom prst="rect">
              <a:avLst/>
            </a:prstGeom>
            <a:noFill/>
          </p:spPr>
          <p:txBody>
            <a:bodyPr wrap="square" lIns="0" tIns="0" rIns="0" bIns="0" rtlCol="0">
              <a:spAutoFit/>
            </a:bodyPr>
            <a:lstStyle/>
            <a:p>
              <a:pPr defTabSz="685800">
                <a:lnSpc>
                  <a:spcPct val="80000"/>
                </a:lnSpc>
              </a:pPr>
              <a:r>
                <a:rPr lang="en-US" sz="1600" spc="-100" dirty="0">
                  <a:solidFill>
                    <a:srgbClr val="000000"/>
                  </a:solidFill>
                  <a:latin typeface="Calibri" panose="020F0502020204030204"/>
                </a:rPr>
                <a:t>ABL1</a:t>
              </a:r>
            </a:p>
          </p:txBody>
        </p:sp>
        <p:sp>
          <p:nvSpPr>
            <p:cNvPr id="43" name="TextBox 42"/>
            <p:cNvSpPr txBox="1"/>
            <p:nvPr/>
          </p:nvSpPr>
          <p:spPr>
            <a:xfrm>
              <a:off x="1240827" y="3172941"/>
              <a:ext cx="287258" cy="181414"/>
            </a:xfrm>
            <a:prstGeom prst="rect">
              <a:avLst/>
            </a:prstGeom>
            <a:solidFill>
              <a:schemeClr val="bg1"/>
            </a:solidFill>
          </p:spPr>
          <p:txBody>
            <a:bodyPr wrap="none" lIns="0" tIns="0" rIns="0" bIns="0" rtlCol="0">
              <a:noAutofit/>
            </a:bodyPr>
            <a:lstStyle/>
            <a:p>
              <a:pPr defTabSz="685800">
                <a:lnSpc>
                  <a:spcPts val="1600"/>
                </a:lnSpc>
              </a:pPr>
              <a:r>
                <a:rPr lang="en-US" sz="1600" spc="-100" dirty="0">
                  <a:solidFill>
                    <a:srgbClr val="000000"/>
                  </a:solidFill>
                  <a:latin typeface="Calibri" panose="020F0502020204030204"/>
                </a:rPr>
                <a:t>BCR</a:t>
              </a:r>
            </a:p>
          </p:txBody>
        </p:sp>
        <p:pic>
          <p:nvPicPr>
            <p:cNvPr id="12" name="Picture 11">
              <a:extLst>
                <a:ext uri="{FF2B5EF4-FFF2-40B4-BE49-F238E27FC236}">
                  <a16:creationId xmlns:a16="http://schemas.microsoft.com/office/drawing/2014/main" id="{557EE97F-9A04-486D-868D-B6CAE29B02A6}"/>
                </a:ext>
              </a:extLst>
            </p:cNvPr>
            <p:cNvPicPr>
              <a:picLocks noChangeAspect="1"/>
            </p:cNvPicPr>
            <p:nvPr/>
          </p:nvPicPr>
          <p:blipFill>
            <a:blip r:embed="rId7"/>
            <a:stretch>
              <a:fillRect/>
            </a:stretch>
          </p:blipFill>
          <p:spPr>
            <a:xfrm>
              <a:off x="344637" y="1787319"/>
              <a:ext cx="896190" cy="3834716"/>
            </a:xfrm>
            <a:prstGeom prst="rect">
              <a:avLst/>
            </a:prstGeom>
          </p:spPr>
        </p:pic>
      </p:grpSp>
      <p:sp>
        <p:nvSpPr>
          <p:cNvPr id="25" name="TextBox 24">
            <a:extLst>
              <a:ext uri="{FF2B5EF4-FFF2-40B4-BE49-F238E27FC236}">
                <a16:creationId xmlns:a16="http://schemas.microsoft.com/office/drawing/2014/main" id="{AC13027A-84DA-4493-8059-5A573A1EE3F7}"/>
              </a:ext>
            </a:extLst>
          </p:cNvPr>
          <p:cNvSpPr txBox="1"/>
          <p:nvPr/>
        </p:nvSpPr>
        <p:spPr>
          <a:xfrm>
            <a:off x="340781" y="1480133"/>
            <a:ext cx="4742166" cy="1052596"/>
          </a:xfrm>
          <a:prstGeom prst="rect">
            <a:avLst/>
          </a:prstGeom>
          <a:noFill/>
        </p:spPr>
        <p:txBody>
          <a:bodyPr wrap="square" rtlCol="0">
            <a:spAutoFit/>
          </a:bodyPr>
          <a:lstStyle/>
          <a:p>
            <a:pPr algn="ctr" defTabSz="685800">
              <a:lnSpc>
                <a:spcPct val="80000"/>
              </a:lnSpc>
            </a:pPr>
            <a:r>
              <a:rPr lang="en-US" sz="2400" b="1" dirty="0">
                <a:solidFill>
                  <a:srgbClr val="000000"/>
                </a:solidFill>
                <a:latin typeface="Calibri" panose="020F0502020204030204"/>
              </a:rPr>
              <a:t>Chronic Myelogenous Leukemia (CML)</a:t>
            </a:r>
          </a:p>
          <a:p>
            <a:pPr algn="ctr" defTabSz="685800"/>
            <a:r>
              <a:rPr lang="en-US" sz="2400" b="1" dirty="0">
                <a:solidFill>
                  <a:srgbClr val="000000"/>
                </a:solidFill>
                <a:latin typeface="Calibri" panose="020F0502020204030204"/>
              </a:rPr>
              <a:t>t(9;22)(q34;q11.2)</a:t>
            </a:r>
          </a:p>
        </p:txBody>
      </p:sp>
      <p:sp>
        <p:nvSpPr>
          <p:cNvPr id="26" name="TextBox 25">
            <a:extLst>
              <a:ext uri="{FF2B5EF4-FFF2-40B4-BE49-F238E27FC236}">
                <a16:creationId xmlns:a16="http://schemas.microsoft.com/office/drawing/2014/main" id="{BC704EEA-DFA0-4970-9255-335CEB7F8878}"/>
              </a:ext>
            </a:extLst>
          </p:cNvPr>
          <p:cNvSpPr txBox="1"/>
          <p:nvPr/>
        </p:nvSpPr>
        <p:spPr>
          <a:xfrm>
            <a:off x="2591805" y="5016771"/>
            <a:ext cx="1913694" cy="861774"/>
          </a:xfrm>
          <a:prstGeom prst="rect">
            <a:avLst/>
          </a:prstGeom>
          <a:noFill/>
        </p:spPr>
        <p:txBody>
          <a:bodyPr wrap="square" rtlCol="0">
            <a:spAutoFit/>
          </a:bodyPr>
          <a:lstStyle/>
          <a:p>
            <a:pPr defTabSz="685800"/>
            <a:r>
              <a:rPr lang="en-US" b="1" dirty="0">
                <a:solidFill>
                  <a:srgbClr val="000000"/>
                </a:solidFill>
                <a:latin typeface="Calibri" panose="020F0502020204030204"/>
              </a:rPr>
              <a:t>Survival rate:</a:t>
            </a:r>
          </a:p>
          <a:p>
            <a:pPr defTabSz="685800"/>
            <a:r>
              <a:rPr lang="en-US" sz="1600" dirty="0">
                <a:solidFill>
                  <a:srgbClr val="000000"/>
                </a:solidFill>
                <a:latin typeface="Calibri" panose="020F0502020204030204"/>
              </a:rPr>
              <a:t>early 1970s = &lt;15%</a:t>
            </a:r>
          </a:p>
          <a:p>
            <a:pPr defTabSz="685800"/>
            <a:r>
              <a:rPr lang="en-US" sz="1600" b="1" dirty="0">
                <a:solidFill>
                  <a:srgbClr val="000000"/>
                </a:solidFill>
                <a:latin typeface="Calibri" panose="020F0502020204030204"/>
              </a:rPr>
              <a:t>now  &gt;94%!</a:t>
            </a:r>
          </a:p>
        </p:txBody>
      </p:sp>
      <p:sp>
        <p:nvSpPr>
          <p:cNvPr id="32" name="TextBox 31">
            <a:extLst>
              <a:ext uri="{FF2B5EF4-FFF2-40B4-BE49-F238E27FC236}">
                <a16:creationId xmlns:a16="http://schemas.microsoft.com/office/drawing/2014/main" id="{B04D595D-481F-4C7B-9826-506E9E0ECC17}"/>
              </a:ext>
            </a:extLst>
          </p:cNvPr>
          <p:cNvSpPr txBox="1"/>
          <p:nvPr/>
        </p:nvSpPr>
        <p:spPr>
          <a:xfrm>
            <a:off x="5885411" y="1287026"/>
            <a:ext cx="6498881" cy="986104"/>
          </a:xfrm>
          <a:prstGeom prst="rect">
            <a:avLst/>
          </a:prstGeom>
          <a:noFill/>
        </p:spPr>
        <p:txBody>
          <a:bodyPr wrap="square" rtlCol="0">
            <a:spAutoFit/>
          </a:bodyPr>
          <a:lstStyle/>
          <a:p>
            <a:pPr algn="ctr" defTabSz="685800">
              <a:lnSpc>
                <a:spcPct val="80000"/>
              </a:lnSpc>
            </a:pPr>
            <a:r>
              <a:rPr lang="en-US" sz="2400" b="1" dirty="0">
                <a:solidFill>
                  <a:srgbClr val="000000"/>
                </a:solidFill>
                <a:latin typeface="Calibri" panose="020F0502020204030204"/>
              </a:rPr>
              <a:t>Deep Vein Thrombosis, Pulmonary Embolism, Prevention of Stroke or recurrent Myocardial Infarction due to excessive clotting</a:t>
            </a:r>
          </a:p>
        </p:txBody>
      </p:sp>
      <p:pic>
        <p:nvPicPr>
          <p:cNvPr id="16" name="Picture 15">
            <a:extLst>
              <a:ext uri="{FF2B5EF4-FFF2-40B4-BE49-F238E27FC236}">
                <a16:creationId xmlns:a16="http://schemas.microsoft.com/office/drawing/2014/main" id="{A7105534-96A7-470E-BCF7-CAA3680A352C}"/>
              </a:ext>
            </a:extLst>
          </p:cNvPr>
          <p:cNvPicPr>
            <a:picLocks noChangeAspect="1"/>
          </p:cNvPicPr>
          <p:nvPr/>
        </p:nvPicPr>
        <p:blipFill>
          <a:blip r:embed="rId8"/>
          <a:stretch>
            <a:fillRect/>
          </a:stretch>
        </p:blipFill>
        <p:spPr>
          <a:xfrm>
            <a:off x="6177500" y="3012621"/>
            <a:ext cx="3190465" cy="3677807"/>
          </a:xfrm>
          <a:prstGeom prst="rect">
            <a:avLst/>
          </a:prstGeom>
        </p:spPr>
      </p:pic>
    </p:spTree>
    <p:custDataLst>
      <p:tags r:id="rId1"/>
    </p:custDataLst>
    <p:extLst>
      <p:ext uri="{BB962C8B-B14F-4D97-AF65-F5344CB8AC3E}">
        <p14:creationId xmlns:p14="http://schemas.microsoft.com/office/powerpoint/2010/main" val="194865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1" grpId="0" animBg="1"/>
      <p:bldP spid="25"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42CAE-E66F-429D-893B-7E855A300B46}"/>
              </a:ext>
            </a:extLst>
          </p:cNvPr>
          <p:cNvPicPr>
            <a:picLocks noChangeAspect="1"/>
          </p:cNvPicPr>
          <p:nvPr/>
        </p:nvPicPr>
        <p:blipFill>
          <a:blip r:embed="rId4"/>
          <a:stretch>
            <a:fillRect/>
          </a:stretch>
        </p:blipFill>
        <p:spPr>
          <a:xfrm>
            <a:off x="2593489" y="1382231"/>
            <a:ext cx="4231411" cy="2505556"/>
          </a:xfrm>
          <a:prstGeom prst="rect">
            <a:avLst/>
          </a:prstGeom>
        </p:spPr>
      </p:pic>
      <p:pic>
        <p:nvPicPr>
          <p:cNvPr id="4" name="Picture 3">
            <a:extLst>
              <a:ext uri="{FF2B5EF4-FFF2-40B4-BE49-F238E27FC236}">
                <a16:creationId xmlns:a16="http://schemas.microsoft.com/office/drawing/2014/main" id="{31C41ABB-D1AA-422A-9963-F1F2E276967F}"/>
              </a:ext>
            </a:extLst>
          </p:cNvPr>
          <p:cNvPicPr>
            <a:picLocks noChangeAspect="1"/>
          </p:cNvPicPr>
          <p:nvPr/>
        </p:nvPicPr>
        <p:blipFill rotWithShape="1">
          <a:blip r:embed="rId5"/>
          <a:srcRect b="15048"/>
          <a:stretch/>
        </p:blipFill>
        <p:spPr>
          <a:xfrm>
            <a:off x="6070390" y="2412344"/>
            <a:ext cx="5711808" cy="3279273"/>
          </a:xfrm>
          <a:prstGeom prst="rect">
            <a:avLst/>
          </a:prstGeom>
          <a:effectLst>
            <a:outerShdw blurRad="50800" dist="38100" dir="13500000" algn="br" rotWithShape="0">
              <a:prstClr val="black">
                <a:alpha val="40000"/>
              </a:prstClr>
            </a:outerShdw>
          </a:effectLst>
        </p:spPr>
      </p:pic>
      <p:sp>
        <p:nvSpPr>
          <p:cNvPr id="2" name="Title 1"/>
          <p:cNvSpPr>
            <a:spLocks noGrp="1"/>
          </p:cNvSpPr>
          <p:nvPr>
            <p:ph type="title"/>
          </p:nvPr>
        </p:nvSpPr>
        <p:spPr>
          <a:xfrm>
            <a:off x="590294" y="64970"/>
            <a:ext cx="11019183" cy="938441"/>
          </a:xfrm>
        </p:spPr>
        <p:txBody>
          <a:bodyPr>
            <a:noAutofit/>
          </a:bodyPr>
          <a:lstStyle/>
          <a:p>
            <a:pPr algn="ctr">
              <a:lnSpc>
                <a:spcPct val="80000"/>
              </a:lnSpc>
            </a:pPr>
            <a:r>
              <a:rPr lang="en-US" sz="3400" b="1" cap="small" dirty="0">
                <a:cs typeface="Helvetica" panose="020B0604020202020204" pitchFamily="34" charset="0"/>
              </a:rPr>
              <a:t>Recommendations for Disorder Genetic Testing</a:t>
            </a:r>
            <a:br>
              <a:rPr lang="en-US" sz="3400" b="1" cap="small" dirty="0">
                <a:cs typeface="Helvetica" panose="020B0604020202020204" pitchFamily="34" charset="0"/>
              </a:rPr>
            </a:br>
            <a:r>
              <a:rPr lang="en-US" sz="3400" b="1" cap="small" dirty="0">
                <a:cs typeface="Helvetica" panose="020B0604020202020204" pitchFamily="34" charset="0"/>
              </a:rPr>
              <a:t>Genetic Variant Assertion, Evidence &amp; Actionability</a:t>
            </a:r>
          </a:p>
        </p:txBody>
      </p:sp>
      <p:sp>
        <p:nvSpPr>
          <p:cNvPr id="37" name="Rectangle 36"/>
          <p:cNvSpPr/>
          <p:nvPr/>
        </p:nvSpPr>
        <p:spPr>
          <a:xfrm>
            <a:off x="7588629" y="1994627"/>
            <a:ext cx="4414670" cy="461665"/>
          </a:xfrm>
          <a:prstGeom prst="rect">
            <a:avLst/>
          </a:prstGeom>
        </p:spPr>
        <p:txBody>
          <a:bodyPr wrap="none">
            <a:spAutoFit/>
          </a:bodyPr>
          <a:lstStyle/>
          <a:p>
            <a:r>
              <a:rPr lang="en-US" sz="2400" dirty="0">
                <a:hlinkClick r:id="rId6"/>
              </a:rPr>
              <a:t>https://www.clinicalgenome.org/</a:t>
            </a:r>
            <a:r>
              <a:rPr lang="en-US" sz="2400" dirty="0"/>
              <a:t> </a:t>
            </a:r>
          </a:p>
        </p:txBody>
      </p:sp>
      <p:pic>
        <p:nvPicPr>
          <p:cNvPr id="41" name="Picture 40"/>
          <p:cNvPicPr>
            <a:picLocks noChangeAspect="1"/>
          </p:cNvPicPr>
          <p:nvPr/>
        </p:nvPicPr>
        <p:blipFill rotWithShape="1">
          <a:blip r:embed="rId7"/>
          <a:srcRect r="68964" b="83329"/>
          <a:stretch/>
        </p:blipFill>
        <p:spPr>
          <a:xfrm>
            <a:off x="300755" y="1116418"/>
            <a:ext cx="2303019" cy="82674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2115" r="83326" b="79188"/>
          <a:stretch/>
        </p:blipFill>
        <p:spPr>
          <a:xfrm>
            <a:off x="6955528" y="948581"/>
            <a:ext cx="1630325" cy="115904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16A2A696-DF3B-4E3E-823F-1D3BB74BBA13}"/>
              </a:ext>
            </a:extLst>
          </p:cNvPr>
          <p:cNvPicPr>
            <a:picLocks noChangeAspect="1"/>
          </p:cNvPicPr>
          <p:nvPr/>
        </p:nvPicPr>
        <p:blipFill>
          <a:blip r:embed="rId10"/>
          <a:stretch>
            <a:fillRect/>
          </a:stretch>
        </p:blipFill>
        <p:spPr>
          <a:xfrm>
            <a:off x="6040894" y="4567592"/>
            <a:ext cx="5962405" cy="1408298"/>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076D7892-FD1C-4814-BE63-6F26278217D5}"/>
              </a:ext>
            </a:extLst>
          </p:cNvPr>
          <p:cNvPicPr>
            <a:picLocks noChangeAspect="1"/>
          </p:cNvPicPr>
          <p:nvPr/>
        </p:nvPicPr>
        <p:blipFill>
          <a:blip r:embed="rId11"/>
          <a:stretch>
            <a:fillRect/>
          </a:stretch>
        </p:blipFill>
        <p:spPr>
          <a:xfrm>
            <a:off x="259660" y="3625742"/>
            <a:ext cx="5243014" cy="1036410"/>
          </a:xfrm>
          <a:prstGeom prst="rect">
            <a:avLst/>
          </a:prstGeom>
          <a:effectLst>
            <a:outerShdw blurRad="50800" dist="38100" dir="18900000" algn="bl" rotWithShape="0">
              <a:prstClr val="black">
                <a:alpha val="40000"/>
              </a:prstClr>
            </a:outerShdw>
          </a:effectLst>
        </p:spPr>
      </p:pic>
      <p:pic>
        <p:nvPicPr>
          <p:cNvPr id="8" name="Picture 7">
            <a:extLst>
              <a:ext uri="{FF2B5EF4-FFF2-40B4-BE49-F238E27FC236}">
                <a16:creationId xmlns:a16="http://schemas.microsoft.com/office/drawing/2014/main" id="{4135F4F6-53FE-4610-9509-1BB497BCB954}"/>
              </a:ext>
            </a:extLst>
          </p:cNvPr>
          <p:cNvPicPr>
            <a:picLocks noChangeAspect="1"/>
          </p:cNvPicPr>
          <p:nvPr/>
        </p:nvPicPr>
        <p:blipFill>
          <a:blip r:embed="rId12"/>
          <a:stretch>
            <a:fillRect/>
          </a:stretch>
        </p:blipFill>
        <p:spPr>
          <a:xfrm>
            <a:off x="250329" y="4482254"/>
            <a:ext cx="5265876" cy="891617"/>
          </a:xfrm>
          <a:prstGeom prst="rect">
            <a:avLst/>
          </a:prstGeom>
        </p:spPr>
      </p:pic>
      <p:pic>
        <p:nvPicPr>
          <p:cNvPr id="10" name="Picture 9">
            <a:extLst>
              <a:ext uri="{FF2B5EF4-FFF2-40B4-BE49-F238E27FC236}">
                <a16:creationId xmlns:a16="http://schemas.microsoft.com/office/drawing/2014/main" id="{423685C8-5B28-4A2D-B674-594154A106CC}"/>
              </a:ext>
            </a:extLst>
          </p:cNvPr>
          <p:cNvPicPr>
            <a:picLocks noChangeAspect="1"/>
          </p:cNvPicPr>
          <p:nvPr/>
        </p:nvPicPr>
        <p:blipFill>
          <a:blip r:embed="rId13"/>
          <a:stretch>
            <a:fillRect/>
          </a:stretch>
        </p:blipFill>
        <p:spPr>
          <a:xfrm>
            <a:off x="243564" y="4723673"/>
            <a:ext cx="5265876" cy="670618"/>
          </a:xfrm>
          <a:prstGeom prst="rect">
            <a:avLst/>
          </a:prstGeom>
        </p:spPr>
      </p:pic>
      <p:pic>
        <p:nvPicPr>
          <p:cNvPr id="17" name="Picture 16">
            <a:extLst>
              <a:ext uri="{FF2B5EF4-FFF2-40B4-BE49-F238E27FC236}">
                <a16:creationId xmlns:a16="http://schemas.microsoft.com/office/drawing/2014/main" id="{F8595D03-0B4E-4AF4-830A-D42629B77EB0}"/>
              </a:ext>
            </a:extLst>
          </p:cNvPr>
          <p:cNvPicPr>
            <a:picLocks noChangeAspect="1"/>
          </p:cNvPicPr>
          <p:nvPr/>
        </p:nvPicPr>
        <p:blipFill>
          <a:blip r:embed="rId14"/>
          <a:stretch>
            <a:fillRect/>
          </a:stretch>
        </p:blipFill>
        <p:spPr>
          <a:xfrm>
            <a:off x="251825" y="4988463"/>
            <a:ext cx="5258256" cy="861135"/>
          </a:xfrm>
          <a:prstGeom prst="rect">
            <a:avLst/>
          </a:prstGeom>
        </p:spPr>
      </p:pic>
      <p:pic>
        <p:nvPicPr>
          <p:cNvPr id="20" name="Picture 19">
            <a:extLst>
              <a:ext uri="{FF2B5EF4-FFF2-40B4-BE49-F238E27FC236}">
                <a16:creationId xmlns:a16="http://schemas.microsoft.com/office/drawing/2014/main" id="{AEDA7E38-B1FD-4C3D-9B29-3647D08E5463}"/>
              </a:ext>
            </a:extLst>
          </p:cNvPr>
          <p:cNvPicPr>
            <a:picLocks noChangeAspect="1"/>
          </p:cNvPicPr>
          <p:nvPr/>
        </p:nvPicPr>
        <p:blipFill>
          <a:blip r:embed="rId15"/>
          <a:stretch>
            <a:fillRect/>
          </a:stretch>
        </p:blipFill>
        <p:spPr>
          <a:xfrm>
            <a:off x="282016" y="2225460"/>
            <a:ext cx="3998325" cy="140028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CE251C58-1A41-4CCC-84A1-9677E5D16C15}"/>
              </a:ext>
            </a:extLst>
          </p:cNvPr>
          <p:cNvPicPr>
            <a:picLocks noChangeAspect="1"/>
          </p:cNvPicPr>
          <p:nvPr/>
        </p:nvPicPr>
        <p:blipFill rotWithShape="1">
          <a:blip r:embed="rId16"/>
          <a:srcRect l="1106" t="1899" r="38574" b="80286"/>
          <a:stretch/>
        </p:blipFill>
        <p:spPr>
          <a:xfrm>
            <a:off x="1459421" y="5169409"/>
            <a:ext cx="4341859" cy="680189"/>
          </a:xfrm>
          <a:prstGeom prst="rect">
            <a:avLst/>
          </a:prstGeom>
          <a:ln w="19050">
            <a:solidFill>
              <a:schemeClr val="tx1"/>
            </a:solidFill>
          </a:ln>
        </p:spPr>
      </p:pic>
      <p:sp>
        <p:nvSpPr>
          <p:cNvPr id="43" name="Rectangle 42"/>
          <p:cNvSpPr/>
          <p:nvPr/>
        </p:nvSpPr>
        <p:spPr>
          <a:xfrm>
            <a:off x="2603774" y="1003411"/>
            <a:ext cx="2973378" cy="461665"/>
          </a:xfrm>
          <a:prstGeom prst="rect">
            <a:avLst/>
          </a:prstGeom>
        </p:spPr>
        <p:txBody>
          <a:bodyPr wrap="none">
            <a:spAutoFit/>
          </a:bodyPr>
          <a:lstStyle/>
          <a:p>
            <a:r>
              <a:rPr lang="en-US" sz="2400" dirty="0">
                <a:hlinkClick r:id="rId17"/>
              </a:rPr>
              <a:t>http://www.acmg.net</a:t>
            </a:r>
            <a:r>
              <a:rPr lang="en-US" sz="2400" dirty="0"/>
              <a:t> </a:t>
            </a:r>
          </a:p>
        </p:txBody>
      </p:sp>
    </p:spTree>
    <p:custDataLst>
      <p:tags r:id="rId1"/>
    </p:custDataLst>
    <p:extLst>
      <p:ext uri="{BB962C8B-B14F-4D97-AF65-F5344CB8AC3E}">
        <p14:creationId xmlns:p14="http://schemas.microsoft.com/office/powerpoint/2010/main" val="31667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8DA66-4618-B5EB-635A-8B3F3CE23BE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63483" y="164952"/>
            <a:ext cx="7299018" cy="6178802"/>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5E7976AD-F457-97B5-CFAA-07F33CE8AE1D}"/>
              </a:ext>
            </a:extLst>
          </p:cNvPr>
          <p:cNvSpPr>
            <a:spLocks noGrp="1"/>
          </p:cNvSpPr>
          <p:nvPr>
            <p:ph type="title"/>
          </p:nvPr>
        </p:nvSpPr>
        <p:spPr>
          <a:xfrm>
            <a:off x="0" y="352479"/>
            <a:ext cx="3721464" cy="1000493"/>
          </a:xfrm>
        </p:spPr>
        <p:txBody>
          <a:bodyPr>
            <a:noAutofit/>
          </a:bodyPr>
          <a:lstStyle/>
          <a:p>
            <a:r>
              <a:rPr lang="en-US" sz="2400" b="1" dirty="0"/>
              <a:t>Workshop Materials</a:t>
            </a:r>
            <a:br>
              <a:rPr lang="en-US" sz="2000" b="1" dirty="0">
                <a:solidFill>
                  <a:srgbClr val="FFFFC1"/>
                </a:solidFill>
              </a:rPr>
            </a:br>
            <a:r>
              <a:rPr lang="en-US" sz="2000" b="1" dirty="0">
                <a:solidFill>
                  <a:srgbClr val="FFFFC1"/>
                </a:solidFill>
              </a:rPr>
              <a:t>https://bit.ly/2024foundations-molecularpathology</a:t>
            </a:r>
            <a:endParaRPr lang="en-US" sz="2000" dirty="0"/>
          </a:p>
        </p:txBody>
      </p:sp>
      <p:sp>
        <p:nvSpPr>
          <p:cNvPr id="6" name="Text Placeholder 5">
            <a:extLst>
              <a:ext uri="{FF2B5EF4-FFF2-40B4-BE49-F238E27FC236}">
                <a16:creationId xmlns:a16="http://schemas.microsoft.com/office/drawing/2014/main" id="{666D390F-A66A-254D-54B2-8442F2CBEF6E}"/>
              </a:ext>
            </a:extLst>
          </p:cNvPr>
          <p:cNvSpPr>
            <a:spLocks noGrp="1"/>
          </p:cNvSpPr>
          <p:nvPr>
            <p:ph type="body" sz="half" idx="2"/>
          </p:nvPr>
        </p:nvSpPr>
        <p:spPr>
          <a:xfrm>
            <a:off x="491613" y="1974716"/>
            <a:ext cx="2939845" cy="4217262"/>
          </a:xfrm>
        </p:spPr>
        <p:txBody>
          <a:bodyPr>
            <a:normAutofit/>
          </a:bodyPr>
          <a:lstStyle/>
          <a:p>
            <a:r>
              <a:rPr lang="en-US" sz="2000" dirty="0"/>
              <a:t>A website with ALL of the information for today</a:t>
            </a:r>
          </a:p>
          <a:p>
            <a:r>
              <a:rPr lang="en-US" sz="2000" dirty="0"/>
              <a:t>and for you to refer to throughout med school.</a:t>
            </a:r>
          </a:p>
        </p:txBody>
      </p:sp>
      <p:sp>
        <p:nvSpPr>
          <p:cNvPr id="11" name="Rectangle 10">
            <a:extLst>
              <a:ext uri="{FF2B5EF4-FFF2-40B4-BE49-F238E27FC236}">
                <a16:creationId xmlns:a16="http://schemas.microsoft.com/office/drawing/2014/main" id="{4A0454B1-6194-A948-79DD-530515DEAE60}"/>
              </a:ext>
            </a:extLst>
          </p:cNvPr>
          <p:cNvSpPr/>
          <p:nvPr/>
        </p:nvSpPr>
        <p:spPr>
          <a:xfrm>
            <a:off x="4076545" y="1500598"/>
            <a:ext cx="1606502" cy="2766604"/>
          </a:xfrm>
          <a:prstGeom prst="rect">
            <a:avLst/>
          </a:prstGeom>
          <a:noFill/>
          <a:ln w="571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267C835-5363-E0F5-9AC1-BC2FF4B8A76B}"/>
              </a:ext>
            </a:extLst>
          </p:cNvPr>
          <p:cNvPicPr>
            <a:picLocks noChangeAspect="1"/>
          </p:cNvPicPr>
          <p:nvPr/>
        </p:nvPicPr>
        <p:blipFill>
          <a:blip r:embed="rId5">
            <a:clrChange>
              <a:clrFrom>
                <a:srgbClr val="FFFDDB"/>
              </a:clrFrom>
              <a:clrTo>
                <a:srgbClr val="FFFDDB">
                  <a:alpha val="0"/>
                </a:srgbClr>
              </a:clrTo>
            </a:clrChange>
            <a:extLst>
              <a:ext uri="{BEBA8EAE-BF5A-486C-A8C5-ECC9F3942E4B}">
                <a14:imgProps xmlns:a14="http://schemas.microsoft.com/office/drawing/2010/main">
                  <a14:imgLayer r:embed="rId6">
                    <a14:imgEffect>
                      <a14:sharpenSoften amount="25000"/>
                    </a14:imgEffect>
                    <a14:imgEffect>
                      <a14:colorTemperature colorTemp="11200"/>
                    </a14:imgEffect>
                  </a14:imgLayer>
                </a14:imgProps>
              </a:ext>
            </a:extLst>
          </a:blip>
          <a:stretch>
            <a:fillRect/>
          </a:stretch>
        </p:blipFill>
        <p:spPr>
          <a:xfrm>
            <a:off x="879459" y="3774330"/>
            <a:ext cx="1935805" cy="1935805"/>
          </a:xfrm>
          <a:prstGeom prst="rect">
            <a:avLst/>
          </a:prstGeom>
          <a:solidFill>
            <a:schemeClr val="bg1"/>
          </a:solidFill>
        </p:spPr>
      </p:pic>
    </p:spTree>
    <p:custDataLst>
      <p:tags r:id="rId1"/>
    </p:custDataLst>
    <p:extLst>
      <p:ext uri="{BB962C8B-B14F-4D97-AF65-F5344CB8AC3E}">
        <p14:creationId xmlns:p14="http://schemas.microsoft.com/office/powerpoint/2010/main" val="2491971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623B6AD-7876-4C43-82D5-FB544C40D03C}"/>
              </a:ext>
            </a:extLst>
          </p:cNvPr>
          <p:cNvGrpSpPr/>
          <p:nvPr/>
        </p:nvGrpSpPr>
        <p:grpSpPr>
          <a:xfrm>
            <a:off x="5849757" y="799834"/>
            <a:ext cx="5427815" cy="4985594"/>
            <a:chOff x="6530540" y="1241834"/>
            <a:chExt cx="5427815" cy="4985594"/>
          </a:xfrm>
        </p:grpSpPr>
        <p:pic>
          <p:nvPicPr>
            <p:cNvPr id="24" name="Picture 23">
              <a:extLst>
                <a:ext uri="{FF2B5EF4-FFF2-40B4-BE49-F238E27FC236}">
                  <a16:creationId xmlns:a16="http://schemas.microsoft.com/office/drawing/2014/main" id="{6CF88D49-6656-4299-B8BD-E1F5D2FE8BAE}"/>
                </a:ext>
              </a:extLst>
            </p:cNvPr>
            <p:cNvPicPr>
              <a:picLocks noChangeAspect="1"/>
            </p:cNvPicPr>
            <p:nvPr/>
          </p:nvPicPr>
          <p:blipFill rotWithShape="1">
            <a:blip r:embed="rId4"/>
            <a:srcRect l="12543" b="71822"/>
            <a:stretch/>
          </p:blipFill>
          <p:spPr>
            <a:xfrm>
              <a:off x="6530540" y="1241834"/>
              <a:ext cx="4747032" cy="1423623"/>
            </a:xfrm>
            <a:prstGeom prst="rect">
              <a:avLst/>
            </a:prstGeom>
          </p:spPr>
        </p:pic>
        <p:pic>
          <p:nvPicPr>
            <p:cNvPr id="28" name="Picture 27">
              <a:extLst>
                <a:ext uri="{FF2B5EF4-FFF2-40B4-BE49-F238E27FC236}">
                  <a16:creationId xmlns:a16="http://schemas.microsoft.com/office/drawing/2014/main" id="{934A3567-F5DE-4019-8589-BA72967FD456}"/>
                </a:ext>
              </a:extLst>
            </p:cNvPr>
            <p:cNvPicPr>
              <a:picLocks noChangeAspect="1"/>
            </p:cNvPicPr>
            <p:nvPr/>
          </p:nvPicPr>
          <p:blipFill rotWithShape="1">
            <a:blip r:embed="rId4"/>
            <a:srcRect t="31197"/>
            <a:stretch/>
          </p:blipFill>
          <p:spPr>
            <a:xfrm>
              <a:off x="6530540" y="2751293"/>
              <a:ext cx="5427815" cy="3476135"/>
            </a:xfrm>
            <a:prstGeom prst="rect">
              <a:avLst/>
            </a:prstGeom>
          </p:spPr>
        </p:pic>
      </p:grpSp>
      <p:pic>
        <p:nvPicPr>
          <p:cNvPr id="9" name="Picture 8">
            <a:extLst>
              <a:ext uri="{FF2B5EF4-FFF2-40B4-BE49-F238E27FC236}">
                <a16:creationId xmlns:a16="http://schemas.microsoft.com/office/drawing/2014/main" id="{5E1B8076-BFE5-455A-BC09-11C8121FD7CD}"/>
              </a:ext>
            </a:extLst>
          </p:cNvPr>
          <p:cNvPicPr>
            <a:picLocks noChangeAspect="1"/>
          </p:cNvPicPr>
          <p:nvPr/>
        </p:nvPicPr>
        <p:blipFill rotWithShape="1">
          <a:blip r:embed="rId5"/>
          <a:srcRect b="9839"/>
          <a:stretch/>
        </p:blipFill>
        <p:spPr>
          <a:xfrm>
            <a:off x="566224" y="1084206"/>
            <a:ext cx="4485836" cy="2155453"/>
          </a:xfrm>
          <a:prstGeom prst="rect">
            <a:avLst/>
          </a:prstGeom>
        </p:spPr>
      </p:pic>
      <p:pic>
        <p:nvPicPr>
          <p:cNvPr id="12" name="Picture 11">
            <a:extLst>
              <a:ext uri="{FF2B5EF4-FFF2-40B4-BE49-F238E27FC236}">
                <a16:creationId xmlns:a16="http://schemas.microsoft.com/office/drawing/2014/main" id="{CFA92967-8D84-4479-A581-C2F64EE2E88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b="13407"/>
          <a:stretch/>
        </p:blipFill>
        <p:spPr>
          <a:xfrm>
            <a:off x="379612" y="2152207"/>
            <a:ext cx="5321534" cy="3826223"/>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5F1E4885-E92C-4C25-BFBD-EC75D97DCC2A}"/>
              </a:ext>
            </a:extLst>
          </p:cNvPr>
          <p:cNvSpPr>
            <a:spLocks noGrp="1"/>
          </p:cNvSpPr>
          <p:nvPr>
            <p:ph type="title"/>
          </p:nvPr>
        </p:nvSpPr>
        <p:spPr>
          <a:xfrm>
            <a:off x="0" y="50174"/>
            <a:ext cx="12192000" cy="686175"/>
          </a:xfrm>
        </p:spPr>
        <p:txBody>
          <a:bodyPr>
            <a:normAutofit/>
          </a:bodyPr>
          <a:lstStyle/>
          <a:p>
            <a:pPr algn="ctr"/>
            <a:r>
              <a:rPr lang="en-US" sz="3600" b="1" cap="small" dirty="0">
                <a:cs typeface="Helvetica" panose="020B0604020202020204" pitchFamily="34" charset="0"/>
              </a:rPr>
              <a:t>Recommendations for Pharmacogenetic Testing</a:t>
            </a:r>
          </a:p>
        </p:txBody>
      </p:sp>
      <p:sp>
        <p:nvSpPr>
          <p:cNvPr id="8" name="Rectangle 7">
            <a:extLst>
              <a:ext uri="{FF2B5EF4-FFF2-40B4-BE49-F238E27FC236}">
                <a16:creationId xmlns:a16="http://schemas.microsoft.com/office/drawing/2014/main" id="{56F33300-3693-44E3-AAF1-244575DF08CC}"/>
              </a:ext>
            </a:extLst>
          </p:cNvPr>
          <p:cNvSpPr/>
          <p:nvPr/>
        </p:nvSpPr>
        <p:spPr>
          <a:xfrm>
            <a:off x="1556332" y="5477525"/>
            <a:ext cx="2754728" cy="461665"/>
          </a:xfrm>
          <a:prstGeom prst="rect">
            <a:avLst/>
          </a:prstGeom>
          <a:solidFill>
            <a:srgbClr val="FFFFFF">
              <a:alpha val="60000"/>
            </a:srgbClr>
          </a:solidFill>
        </p:spPr>
        <p:txBody>
          <a:bodyPr wrap="none">
            <a:spAutoFit/>
          </a:bodyPr>
          <a:lstStyle/>
          <a:p>
            <a:r>
              <a:rPr lang="en-US" sz="2400" dirty="0">
                <a:hlinkClick r:id="rId8"/>
              </a:rPr>
              <a:t>https://cpicpgx.org/</a:t>
            </a:r>
            <a:r>
              <a:rPr lang="en-US" sz="2400" dirty="0"/>
              <a:t> </a:t>
            </a:r>
          </a:p>
        </p:txBody>
      </p:sp>
      <p:pic>
        <p:nvPicPr>
          <p:cNvPr id="3" name="Picture 2">
            <a:extLst>
              <a:ext uri="{FF2B5EF4-FFF2-40B4-BE49-F238E27FC236}">
                <a16:creationId xmlns:a16="http://schemas.microsoft.com/office/drawing/2014/main" id="{A70C7E63-4E63-4E94-8D0A-4DB7752AB96C}"/>
              </a:ext>
            </a:extLst>
          </p:cNvPr>
          <p:cNvPicPr>
            <a:picLocks noChangeAspect="1"/>
          </p:cNvPicPr>
          <p:nvPr/>
        </p:nvPicPr>
        <p:blipFill>
          <a:blip r:embed="rId9">
            <a:clrChange>
              <a:clrFrom>
                <a:srgbClr val="EFEFEF"/>
              </a:clrFrom>
              <a:clrTo>
                <a:srgbClr val="EFEFEF">
                  <a:alpha val="0"/>
                </a:srgbClr>
              </a:clrTo>
            </a:clrChange>
          </a:blip>
          <a:stretch>
            <a:fillRect/>
          </a:stretch>
        </p:blipFill>
        <p:spPr>
          <a:xfrm>
            <a:off x="2462022" y="799834"/>
            <a:ext cx="2932683" cy="95685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A86C9B79-08EB-481F-BDBF-BCE4B2F95FF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9130447" y="560373"/>
            <a:ext cx="2932683" cy="1047665"/>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A7096971-E592-4260-8295-1F89E176E7EE}"/>
              </a:ext>
            </a:extLst>
          </p:cNvPr>
          <p:cNvSpPr txBox="1"/>
          <p:nvPr/>
        </p:nvSpPr>
        <p:spPr>
          <a:xfrm>
            <a:off x="999480" y="2665457"/>
            <a:ext cx="3899091" cy="2363724"/>
          </a:xfrm>
          <a:prstGeom prst="rect">
            <a:avLst/>
          </a:prstGeom>
          <a:solidFill>
            <a:schemeClr val="bg1"/>
          </a:solidFill>
          <a:ln w="28575">
            <a:solidFill>
              <a:srgbClr val="C00000"/>
            </a:solidFill>
          </a:ln>
          <a:effectLst>
            <a:outerShdw blurRad="63500" sx="102000" sy="102000" algn="ctr" rotWithShape="0">
              <a:prstClr val="black">
                <a:alpha val="40000"/>
              </a:prstClr>
            </a:outerShdw>
          </a:effectLst>
        </p:spPr>
        <p:txBody>
          <a:bodyPr wrap="square" rtlCol="0">
            <a:spAutoFit/>
          </a:bodyPr>
          <a:lstStyle/>
          <a:p>
            <a:pPr>
              <a:lnSpc>
                <a:spcPct val="80000"/>
              </a:lnSpc>
            </a:pPr>
            <a:r>
              <a:rPr lang="en-US" sz="2400" b="1" dirty="0"/>
              <a:t>440 Gene-Drug combinations</a:t>
            </a:r>
          </a:p>
          <a:p>
            <a:pPr marL="233363" lvl="1">
              <a:lnSpc>
                <a:spcPct val="80000"/>
              </a:lnSpc>
            </a:pPr>
            <a:r>
              <a:rPr lang="en-US" sz="2000" dirty="0"/>
              <a:t>131  Actionable PGx</a:t>
            </a:r>
          </a:p>
          <a:p>
            <a:pPr marL="233363" lvl="1">
              <a:lnSpc>
                <a:spcPct val="80000"/>
              </a:lnSpc>
            </a:pPr>
            <a:r>
              <a:rPr lang="en-US" sz="2000" dirty="0"/>
              <a:t>    8  Testing recommended</a:t>
            </a:r>
          </a:p>
          <a:p>
            <a:pPr marL="233363" lvl="1">
              <a:lnSpc>
                <a:spcPct val="80000"/>
              </a:lnSpc>
            </a:pPr>
            <a:r>
              <a:rPr lang="en-US" sz="2000" dirty="0"/>
              <a:t>  15  Testing required</a:t>
            </a:r>
          </a:p>
          <a:p>
            <a:pPr marL="233363" lvl="1">
              <a:lnSpc>
                <a:spcPct val="80000"/>
              </a:lnSpc>
            </a:pPr>
            <a:endParaRPr lang="en-US" sz="2000" dirty="0"/>
          </a:p>
          <a:p>
            <a:pPr marL="858838" lvl="1" indent="-625475">
              <a:lnSpc>
                <a:spcPct val="80000"/>
              </a:lnSpc>
            </a:pPr>
            <a:r>
              <a:rPr lang="en-US" sz="2000" dirty="0"/>
              <a:t>130  Sufficient evidence for at least one prescribing action to be recommended</a:t>
            </a:r>
          </a:p>
          <a:p>
            <a:pPr marL="233363" lvl="1">
              <a:lnSpc>
                <a:spcPct val="80000"/>
              </a:lnSpc>
            </a:pPr>
            <a:r>
              <a:rPr lang="en-US" sz="2000" dirty="0"/>
              <a:t>124  Guidelines available</a:t>
            </a:r>
            <a:endParaRPr lang="en-US" sz="2400" dirty="0"/>
          </a:p>
        </p:txBody>
      </p:sp>
      <p:pic>
        <p:nvPicPr>
          <p:cNvPr id="23" name="Picture 22">
            <a:extLst>
              <a:ext uri="{FF2B5EF4-FFF2-40B4-BE49-F238E27FC236}">
                <a16:creationId xmlns:a16="http://schemas.microsoft.com/office/drawing/2014/main" id="{4BD7EDBE-1EBD-4851-8437-BC360FB64D7A}"/>
              </a:ext>
            </a:extLst>
          </p:cNvPr>
          <p:cNvPicPr>
            <a:picLocks noChangeAspect="1"/>
          </p:cNvPicPr>
          <p:nvPr/>
        </p:nvPicPr>
        <p:blipFill rotWithShape="1">
          <a:blip r:embed="rId11"/>
          <a:srcRect l="13083" b="60078"/>
          <a:stretch/>
        </p:blipFill>
        <p:spPr>
          <a:xfrm>
            <a:off x="6339621" y="1608038"/>
            <a:ext cx="4711483" cy="2011462"/>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id="{FD95D95D-8702-4854-9445-5A169B70A0CF}"/>
              </a:ext>
            </a:extLst>
          </p:cNvPr>
          <p:cNvPicPr>
            <a:picLocks noChangeAspect="1"/>
          </p:cNvPicPr>
          <p:nvPr/>
        </p:nvPicPr>
        <p:blipFill rotWithShape="1">
          <a:blip r:embed="rId11"/>
          <a:srcRect t="42568"/>
          <a:stretch/>
        </p:blipFill>
        <p:spPr>
          <a:xfrm>
            <a:off x="6343814" y="3582330"/>
            <a:ext cx="5420662" cy="2893699"/>
          </a:xfrm>
          <a:prstGeom prst="rect">
            <a:avLst/>
          </a:prstGeom>
          <a:effectLst>
            <a:outerShdw blurRad="63500" sx="102000" sy="102000" algn="ctr" rotWithShape="0">
              <a:prstClr val="black">
                <a:alpha val="40000"/>
              </a:prstClr>
            </a:outerShdw>
          </a:effectLst>
        </p:spPr>
      </p:pic>
      <p:sp>
        <p:nvSpPr>
          <p:cNvPr id="17" name="Rectangle 16">
            <a:extLst>
              <a:ext uri="{FF2B5EF4-FFF2-40B4-BE49-F238E27FC236}">
                <a16:creationId xmlns:a16="http://schemas.microsoft.com/office/drawing/2014/main" id="{B2FA0C8F-F324-426C-A9B3-9782F89A5194}"/>
              </a:ext>
            </a:extLst>
          </p:cNvPr>
          <p:cNvSpPr/>
          <p:nvPr/>
        </p:nvSpPr>
        <p:spPr>
          <a:xfrm>
            <a:off x="7339366" y="5456153"/>
            <a:ext cx="3817071" cy="461665"/>
          </a:xfrm>
          <a:prstGeom prst="rect">
            <a:avLst/>
          </a:prstGeom>
          <a:solidFill>
            <a:srgbClr val="FFFFFF">
              <a:alpha val="60000"/>
            </a:srgbClr>
          </a:solidFill>
        </p:spPr>
        <p:txBody>
          <a:bodyPr wrap="none">
            <a:spAutoFit/>
          </a:bodyPr>
          <a:lstStyle/>
          <a:p>
            <a:r>
              <a:rPr lang="en-US" sz="2400" dirty="0">
                <a:hlinkClick r:id="rId12"/>
              </a:rPr>
              <a:t>https://www.pharmgkb.org/</a:t>
            </a:r>
            <a:r>
              <a:rPr lang="en-US" sz="2400" dirty="0"/>
              <a:t> </a:t>
            </a:r>
          </a:p>
        </p:txBody>
      </p:sp>
      <p:pic>
        <p:nvPicPr>
          <p:cNvPr id="26" name="Picture 25">
            <a:extLst>
              <a:ext uri="{FF2B5EF4-FFF2-40B4-BE49-F238E27FC236}">
                <a16:creationId xmlns:a16="http://schemas.microsoft.com/office/drawing/2014/main" id="{7C28341F-6D87-45FF-998C-32965FCAEE48}"/>
              </a:ext>
            </a:extLst>
          </p:cNvPr>
          <p:cNvPicPr>
            <a:picLocks noChangeAspect="1"/>
          </p:cNvPicPr>
          <p:nvPr/>
        </p:nvPicPr>
        <p:blipFill>
          <a:blip r:embed="rId13"/>
          <a:stretch>
            <a:fillRect/>
          </a:stretch>
        </p:blipFill>
        <p:spPr>
          <a:xfrm>
            <a:off x="7505540" y="2739709"/>
            <a:ext cx="2338981" cy="2245600"/>
          </a:xfrm>
          <a:prstGeom prst="rect">
            <a:avLst/>
          </a:prstGeom>
          <a:solidFill>
            <a:schemeClr val="bg1"/>
          </a:solidFill>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78269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FCD9741-CECD-47C3-B792-80692B51BABC}"/>
              </a:ext>
            </a:extLst>
          </p:cNvPr>
          <p:cNvGrpSpPr/>
          <p:nvPr/>
        </p:nvGrpSpPr>
        <p:grpSpPr>
          <a:xfrm>
            <a:off x="7952786" y="1259716"/>
            <a:ext cx="3602078" cy="1896681"/>
            <a:chOff x="606853" y="1333453"/>
            <a:chExt cx="3602078" cy="1896681"/>
          </a:xfrm>
        </p:grpSpPr>
        <p:pic>
          <p:nvPicPr>
            <p:cNvPr id="22" name="Picture 21">
              <a:extLst>
                <a:ext uri="{FF2B5EF4-FFF2-40B4-BE49-F238E27FC236}">
                  <a16:creationId xmlns:a16="http://schemas.microsoft.com/office/drawing/2014/main" id="{6187EDEE-F672-4725-AA4B-EE664CE98D38}"/>
                </a:ext>
              </a:extLst>
            </p:cNvPr>
            <p:cNvPicPr>
              <a:picLocks noChangeAspect="1"/>
            </p:cNvPicPr>
            <p:nvPr/>
          </p:nvPicPr>
          <p:blipFill>
            <a:blip r:embed="rId3"/>
            <a:stretch>
              <a:fillRect/>
            </a:stretch>
          </p:blipFill>
          <p:spPr>
            <a:xfrm>
              <a:off x="606853" y="1376132"/>
              <a:ext cx="1781639" cy="1774025"/>
            </a:xfrm>
            <a:prstGeom prst="rect">
              <a:avLst/>
            </a:prstGeom>
          </p:spPr>
        </p:pic>
        <p:pic>
          <p:nvPicPr>
            <p:cNvPr id="23" name="Picture 22">
              <a:extLst>
                <a:ext uri="{FF2B5EF4-FFF2-40B4-BE49-F238E27FC236}">
                  <a16:creationId xmlns:a16="http://schemas.microsoft.com/office/drawing/2014/main" id="{8A856181-66A1-4F37-A1C9-E95FF1558CB5}"/>
                </a:ext>
              </a:extLst>
            </p:cNvPr>
            <p:cNvPicPr>
              <a:picLocks noChangeAspect="1"/>
            </p:cNvPicPr>
            <p:nvPr/>
          </p:nvPicPr>
          <p:blipFill>
            <a:blip r:embed="rId4"/>
            <a:stretch>
              <a:fillRect/>
            </a:stretch>
          </p:blipFill>
          <p:spPr>
            <a:xfrm>
              <a:off x="2304110" y="1333453"/>
              <a:ext cx="1904821" cy="1896681"/>
            </a:xfrm>
            <a:prstGeom prst="rect">
              <a:avLst/>
            </a:prstGeom>
          </p:spPr>
        </p:pic>
      </p:grpSp>
      <p:pic>
        <p:nvPicPr>
          <p:cNvPr id="24" name="Picture 23">
            <a:extLst>
              <a:ext uri="{FF2B5EF4-FFF2-40B4-BE49-F238E27FC236}">
                <a16:creationId xmlns:a16="http://schemas.microsoft.com/office/drawing/2014/main" id="{939D3252-0D40-47B1-8516-A7707947C358}"/>
              </a:ext>
            </a:extLst>
          </p:cNvPr>
          <p:cNvPicPr preferRelativeResize="0">
            <a:picLocks noChangeAspect="1"/>
          </p:cNvPicPr>
          <p:nvPr/>
        </p:nvPicPr>
        <p:blipFill>
          <a:blip r:embed="rId5"/>
          <a:stretch>
            <a:fillRect/>
          </a:stretch>
        </p:blipFill>
        <p:spPr>
          <a:xfrm>
            <a:off x="8010615" y="3522787"/>
            <a:ext cx="3548334" cy="2239688"/>
          </a:xfrm>
          <a:prstGeom prst="rect">
            <a:avLst/>
          </a:prstGeom>
        </p:spPr>
      </p:pic>
      <p:sp>
        <p:nvSpPr>
          <p:cNvPr id="2" name="Title 1"/>
          <p:cNvSpPr>
            <a:spLocks noGrp="1"/>
          </p:cNvSpPr>
          <p:nvPr>
            <p:ph type="title"/>
          </p:nvPr>
        </p:nvSpPr>
        <p:spPr>
          <a:xfrm>
            <a:off x="0" y="1231"/>
            <a:ext cx="12192000" cy="1325563"/>
          </a:xfrm>
        </p:spPr>
        <p:txBody>
          <a:bodyPr>
            <a:noAutofit/>
          </a:bodyPr>
          <a:lstStyle/>
          <a:p>
            <a:pPr algn="ctr"/>
            <a:r>
              <a:rPr lang="en-US" sz="3500" dirty="0">
                <a:cs typeface="Helvetica" panose="020B0604020202020204" pitchFamily="34" charset="0"/>
              </a:rPr>
              <a:t>“Precision” Medicine – </a:t>
            </a:r>
            <a:r>
              <a:rPr lang="en-US" sz="3500" dirty="0">
                <a:solidFill>
                  <a:srgbClr val="C00000"/>
                </a:solidFill>
                <a:cs typeface="Helvetica" panose="020B0604020202020204" pitchFamily="34" charset="0"/>
              </a:rPr>
              <a:t>NIH funded research projects</a:t>
            </a:r>
            <a:br>
              <a:rPr lang="en-US" sz="3500" dirty="0">
                <a:solidFill>
                  <a:srgbClr val="C00000"/>
                </a:solidFill>
                <a:cs typeface="Helvetica" panose="020B0604020202020204" pitchFamily="34" charset="0"/>
              </a:rPr>
            </a:br>
            <a:r>
              <a:rPr lang="en-US" sz="3152" dirty="0">
                <a:cs typeface="Helvetica" panose="020B0604020202020204" pitchFamily="34" charset="0"/>
              </a:rPr>
              <a:t>for disease characterization and to improve diagnoses &amp; treatments</a:t>
            </a:r>
          </a:p>
        </p:txBody>
      </p:sp>
      <p:pic>
        <p:nvPicPr>
          <p:cNvPr id="12" name="Picture 11">
            <a:extLst>
              <a:ext uri="{FF2B5EF4-FFF2-40B4-BE49-F238E27FC236}">
                <a16:creationId xmlns:a16="http://schemas.microsoft.com/office/drawing/2014/main" id="{CAFC7D16-4EF9-4EA2-9DAB-CAE99E5257D8}"/>
              </a:ext>
            </a:extLst>
          </p:cNvPr>
          <p:cNvPicPr>
            <a:picLocks noChangeAspect="1"/>
          </p:cNvPicPr>
          <p:nvPr/>
        </p:nvPicPr>
        <p:blipFill rotWithShape="1">
          <a:blip r:embed="rId6"/>
          <a:srcRect b="7201"/>
          <a:stretch/>
        </p:blipFill>
        <p:spPr>
          <a:xfrm>
            <a:off x="4648710" y="1261541"/>
            <a:ext cx="2973246" cy="4800878"/>
          </a:xfrm>
          <a:prstGeom prst="rect">
            <a:avLst/>
          </a:prstGeom>
        </p:spPr>
      </p:pic>
      <p:pic>
        <p:nvPicPr>
          <p:cNvPr id="13" name="Picture 2" descr="Related image">
            <a:extLst>
              <a:ext uri="{FF2B5EF4-FFF2-40B4-BE49-F238E27FC236}">
                <a16:creationId xmlns:a16="http://schemas.microsoft.com/office/drawing/2014/main" id="{A70412BD-BD0F-401E-8371-B0DB8C12DF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856" y="1326794"/>
            <a:ext cx="3819160" cy="19095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lated image">
            <a:extLst>
              <a:ext uri="{FF2B5EF4-FFF2-40B4-BE49-F238E27FC236}">
                <a16:creationId xmlns:a16="http://schemas.microsoft.com/office/drawing/2014/main" id="{281853E9-842C-4530-8441-6D654B310FF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333" t="19753" r="11363" b="17527"/>
          <a:stretch/>
        </p:blipFill>
        <p:spPr bwMode="auto">
          <a:xfrm>
            <a:off x="1956079" y="4898132"/>
            <a:ext cx="2946584" cy="104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2809EEF-248B-49A8-9C01-29EBC01B036D}"/>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t="31690" b="27441"/>
          <a:stretch/>
        </p:blipFill>
        <p:spPr>
          <a:xfrm>
            <a:off x="737414" y="3334728"/>
            <a:ext cx="3479800" cy="955032"/>
          </a:xfrm>
          <a:prstGeom prst="rect">
            <a:avLst/>
          </a:prstGeom>
        </p:spPr>
      </p:pic>
      <p:sp>
        <p:nvSpPr>
          <p:cNvPr id="18" name="TextBox 17">
            <a:extLst>
              <a:ext uri="{FF2B5EF4-FFF2-40B4-BE49-F238E27FC236}">
                <a16:creationId xmlns:a16="http://schemas.microsoft.com/office/drawing/2014/main" id="{E5F6FBC8-2747-40AF-B383-9C37D33F147A}"/>
              </a:ext>
            </a:extLst>
          </p:cNvPr>
          <p:cNvSpPr txBox="1"/>
          <p:nvPr/>
        </p:nvSpPr>
        <p:spPr>
          <a:xfrm>
            <a:off x="7727724" y="2980880"/>
            <a:ext cx="4218014" cy="338554"/>
          </a:xfrm>
          <a:prstGeom prst="rect">
            <a:avLst/>
          </a:prstGeom>
          <a:noFill/>
        </p:spPr>
        <p:txBody>
          <a:bodyPr wrap="none" rtlCol="0">
            <a:spAutoFit/>
          </a:bodyPr>
          <a:lstStyle/>
          <a:p>
            <a:r>
              <a:rPr lang="en-US" sz="1600" dirty="0">
                <a:solidFill>
                  <a:schemeClr val="tx1">
                    <a:lumMod val="50000"/>
                    <a:lumOff val="50000"/>
                  </a:schemeClr>
                </a:solidFill>
              </a:rPr>
              <a:t>Solving medical mysteries through team science.</a:t>
            </a:r>
          </a:p>
        </p:txBody>
      </p:sp>
    </p:spTree>
    <p:custDataLst>
      <p:tags r:id="rId1"/>
    </p:custDataLst>
    <p:extLst>
      <p:ext uri="{BB962C8B-B14F-4D97-AF65-F5344CB8AC3E}">
        <p14:creationId xmlns:p14="http://schemas.microsoft.com/office/powerpoint/2010/main" val="55309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491" y="199348"/>
            <a:ext cx="3814582" cy="679016"/>
          </a:xfrm>
        </p:spPr>
        <p:txBody>
          <a:bodyPr>
            <a:normAutofit/>
          </a:bodyPr>
          <a:lstStyle/>
          <a:p>
            <a:r>
              <a:rPr lang="en-US" sz="3600" b="1" cap="small" dirty="0">
                <a:latin typeface="Helvetica" panose="020B0604020202020204" pitchFamily="34" charset="0"/>
                <a:ea typeface="+mj-ea"/>
                <a:cs typeface="Helvetica" panose="020B0604020202020204" pitchFamily="34" charset="0"/>
              </a:rPr>
              <a:t>Why “NCBI”?</a:t>
            </a:r>
          </a:p>
        </p:txBody>
      </p:sp>
      <p:sp>
        <p:nvSpPr>
          <p:cNvPr id="3" name="Content Placeholder 2"/>
          <p:cNvSpPr>
            <a:spLocks noGrp="1"/>
          </p:cNvSpPr>
          <p:nvPr>
            <p:ph sz="quarter" idx="10"/>
          </p:nvPr>
        </p:nvSpPr>
        <p:spPr>
          <a:xfrm>
            <a:off x="533483" y="1175657"/>
            <a:ext cx="11027146" cy="3981394"/>
          </a:xfrm>
        </p:spPr>
        <p:txBody>
          <a:bodyPr>
            <a:noAutofit/>
          </a:bodyPr>
          <a:lstStyle/>
          <a:p>
            <a:pPr marL="0" indent="0">
              <a:lnSpc>
                <a:spcPct val="100000"/>
              </a:lnSpc>
              <a:spcBef>
                <a:spcPts val="0"/>
              </a:spcBef>
              <a:spcAft>
                <a:spcPts val="360"/>
              </a:spcAft>
              <a:buNone/>
            </a:pPr>
            <a:r>
              <a:rPr lang="en-US" sz="2400" dirty="0">
                <a:latin typeface="+mn-lt"/>
              </a:rPr>
              <a:t>We are a “center” within the NLM responsible</a:t>
            </a:r>
          </a:p>
          <a:p>
            <a:pPr marL="0" indent="0">
              <a:lnSpc>
                <a:spcPct val="100000"/>
              </a:lnSpc>
              <a:spcBef>
                <a:spcPts val="0"/>
              </a:spcBef>
              <a:spcAft>
                <a:spcPts val="360"/>
              </a:spcAft>
              <a:buNone/>
            </a:pPr>
            <a:r>
              <a:rPr lang="en-US" sz="2400" dirty="0">
                <a:latin typeface="+mn-lt"/>
              </a:rPr>
              <a:t>for creation, curation and maintenance of</a:t>
            </a:r>
          </a:p>
          <a:p>
            <a:pPr marL="0" indent="0">
              <a:lnSpc>
                <a:spcPct val="100000"/>
              </a:lnSpc>
              <a:spcBef>
                <a:spcPts val="0"/>
              </a:spcBef>
              <a:spcAft>
                <a:spcPts val="360"/>
              </a:spcAft>
              <a:buNone/>
            </a:pPr>
            <a:r>
              <a:rPr lang="en-US" sz="2400" dirty="0">
                <a:latin typeface="+mn-lt"/>
              </a:rPr>
              <a:t>medical and scientific databases</a:t>
            </a:r>
          </a:p>
          <a:p>
            <a:pPr marL="0" indent="0">
              <a:lnSpc>
                <a:spcPct val="100000"/>
              </a:lnSpc>
              <a:spcBef>
                <a:spcPts val="0"/>
              </a:spcBef>
              <a:spcAft>
                <a:spcPts val="360"/>
              </a:spcAft>
              <a:buNone/>
            </a:pPr>
            <a:r>
              <a:rPr lang="en-US" sz="2400" i="1" dirty="0">
                <a:latin typeface="+mn-lt"/>
              </a:rPr>
              <a:t>and other things…</a:t>
            </a:r>
            <a:endParaRPr lang="en-US" sz="2400" dirty="0">
              <a:latin typeface="+mn-lt"/>
            </a:endParaRPr>
          </a:p>
          <a:p>
            <a:pPr marL="0" indent="0">
              <a:lnSpc>
                <a:spcPct val="100000"/>
              </a:lnSpc>
              <a:spcBef>
                <a:spcPts val="0"/>
              </a:spcBef>
              <a:buNone/>
            </a:pPr>
            <a:endParaRPr lang="en-US" sz="2400" dirty="0"/>
          </a:p>
          <a:p>
            <a:pPr marL="0" indent="0">
              <a:lnSpc>
                <a:spcPct val="100000"/>
              </a:lnSpc>
              <a:buNone/>
            </a:pPr>
            <a:r>
              <a:rPr lang="en-US" sz="2400" i="1" dirty="0">
                <a:latin typeface="+mn-lt"/>
              </a:rPr>
              <a:t>We receive, create, archive &amp;</a:t>
            </a:r>
          </a:p>
          <a:p>
            <a:pPr marL="0" indent="0">
              <a:lnSpc>
                <a:spcPct val="100000"/>
              </a:lnSpc>
              <a:buNone/>
            </a:pPr>
            <a:r>
              <a:rPr lang="en-US" sz="2400" i="1" dirty="0">
                <a:latin typeface="+mn-lt"/>
              </a:rPr>
              <a:t>make available biomedical information,</a:t>
            </a:r>
          </a:p>
          <a:p>
            <a:pPr marL="0" lvl="1" indent="0">
              <a:lnSpc>
                <a:spcPct val="100000"/>
              </a:lnSpc>
              <a:spcBef>
                <a:spcPts val="0"/>
              </a:spcBef>
              <a:buNone/>
            </a:pPr>
            <a:r>
              <a:rPr lang="en-US" sz="2400" i="1" dirty="0">
                <a:latin typeface="+mn-lt"/>
              </a:rPr>
              <a:t>as well as perform computational biology</a:t>
            </a:r>
          </a:p>
          <a:p>
            <a:pPr marL="0" lvl="1" indent="0">
              <a:lnSpc>
                <a:spcPct val="100000"/>
              </a:lnSpc>
              <a:spcBef>
                <a:spcPts val="0"/>
              </a:spcBef>
              <a:buNone/>
            </a:pPr>
            <a:r>
              <a:rPr lang="en-US" sz="2400" i="1" dirty="0">
                <a:latin typeface="+mn-lt"/>
              </a:rPr>
              <a:t>&amp; IT systems research….</a:t>
            </a:r>
          </a:p>
          <a:p>
            <a:pPr marL="0" lvl="1" indent="0">
              <a:lnSpc>
                <a:spcPct val="100000"/>
              </a:lnSpc>
              <a:spcBef>
                <a:spcPts val="0"/>
              </a:spcBef>
              <a:buNone/>
            </a:pPr>
            <a:endParaRPr lang="en-US" i="1" dirty="0">
              <a:latin typeface="+mn-lt"/>
            </a:endParaRPr>
          </a:p>
          <a:p>
            <a:pPr marL="0" indent="-197643" algn="ctr">
              <a:lnSpc>
                <a:spcPct val="100000"/>
              </a:lnSpc>
              <a:buNone/>
            </a:pPr>
            <a:r>
              <a:rPr lang="en-US" i="1" dirty="0">
                <a:latin typeface="+mn-lt"/>
              </a:rPr>
              <a:t>we aspire to help make sense of all that information!</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682" y="199347"/>
            <a:ext cx="6906125" cy="761705"/>
          </a:xfrm>
          <a:prstGeom prst="rect">
            <a:avLst/>
          </a:prstGeom>
        </p:spPr>
      </p:pic>
      <p:pic>
        <p:nvPicPr>
          <p:cNvPr id="8" name="Picture 7" descr="Timeline&#10;&#10;Description automatically generated">
            <a:extLst>
              <a:ext uri="{FF2B5EF4-FFF2-40B4-BE49-F238E27FC236}">
                <a16:creationId xmlns:a16="http://schemas.microsoft.com/office/drawing/2014/main" id="{C26768B9-41EC-EA3A-13B0-9CBC6AD56065}"/>
              </a:ext>
            </a:extLst>
          </p:cNvPr>
          <p:cNvPicPr>
            <a:picLocks noChangeAspect="1"/>
          </p:cNvPicPr>
          <p:nvPr/>
        </p:nvPicPr>
        <p:blipFill>
          <a:blip r:embed="rId5"/>
          <a:stretch>
            <a:fillRect/>
          </a:stretch>
        </p:blipFill>
        <p:spPr>
          <a:xfrm>
            <a:off x="5010556" y="1521210"/>
            <a:ext cx="6783251" cy="3815579"/>
          </a:xfrm>
          <a:prstGeom prst="rect">
            <a:avLst/>
          </a:prstGeom>
        </p:spPr>
      </p:pic>
    </p:spTree>
    <p:custDataLst>
      <p:tags r:id="rId1"/>
    </p:custDataLst>
    <p:extLst>
      <p:ext uri="{BB962C8B-B14F-4D97-AF65-F5344CB8AC3E}">
        <p14:creationId xmlns:p14="http://schemas.microsoft.com/office/powerpoint/2010/main" val="331512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par>
                                <p:cTn id="22" presetID="26" presetClass="emph" presetSubtype="0" fill="hold" grpId="0" nodeType="withEffect">
                                  <p:stCondLst>
                                    <p:cond delay="0"/>
                                  </p:stCondLst>
                                  <p:childTnLst>
                                    <p:animEffect transition="out" filter="fade">
                                      <p:cBhvr>
                                        <p:cTn id="23" dur="500" tmFilter="0, 0; .2, .5; .8, .5; 1, 0"/>
                                        <p:tgtEl>
                                          <p:spTgt spid="3">
                                            <p:txEl>
                                              <p:pRg st="10" end="10"/>
                                            </p:txEl>
                                          </p:spTgt>
                                        </p:tgtEl>
                                      </p:cBhvr>
                                    </p:animEffect>
                                    <p:animScale>
                                      <p:cBhvr>
                                        <p:cTn id="24" dur="25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7C65-5303-4BE5-92EE-B6D5173DFDAF}"/>
              </a:ext>
            </a:extLst>
          </p:cNvPr>
          <p:cNvSpPr>
            <a:spLocks noGrp="1"/>
          </p:cNvSpPr>
          <p:nvPr>
            <p:ph type="title"/>
          </p:nvPr>
        </p:nvSpPr>
        <p:spPr>
          <a:xfrm>
            <a:off x="0" y="0"/>
            <a:ext cx="3677265" cy="1606598"/>
          </a:xfrm>
        </p:spPr>
        <p:txBody>
          <a:bodyPr>
            <a:normAutofit/>
          </a:bodyPr>
          <a:lstStyle/>
          <a:p>
            <a:r>
              <a:rPr lang="en-US" sz="3600" b="1" cap="small" dirty="0"/>
              <a:t>Foundations</a:t>
            </a:r>
            <a:br>
              <a:rPr lang="en-US" sz="3600" b="1" cap="small" dirty="0"/>
            </a:br>
            <a:r>
              <a:rPr lang="en-US" sz="3600" b="1" cap="small" dirty="0"/>
              <a:t>Session 164</a:t>
            </a:r>
          </a:p>
        </p:txBody>
      </p:sp>
      <p:sp>
        <p:nvSpPr>
          <p:cNvPr id="12" name="Content Placeholder 11">
            <a:extLst>
              <a:ext uri="{FF2B5EF4-FFF2-40B4-BE49-F238E27FC236}">
                <a16:creationId xmlns:a16="http://schemas.microsoft.com/office/drawing/2014/main" id="{D97E4988-AA1C-1C69-3EF0-EE662C0092D3}"/>
              </a:ext>
            </a:extLst>
          </p:cNvPr>
          <p:cNvSpPr>
            <a:spLocks noGrp="1"/>
          </p:cNvSpPr>
          <p:nvPr>
            <p:ph idx="1"/>
          </p:nvPr>
        </p:nvSpPr>
        <p:spPr>
          <a:xfrm>
            <a:off x="4084320" y="352480"/>
            <a:ext cx="7498080" cy="6264630"/>
          </a:xfrm>
        </p:spPr>
        <p:txBody>
          <a:bodyPr>
            <a:noAutofit/>
          </a:bodyPr>
          <a:lstStyle/>
          <a:p>
            <a:pPr marL="0" indent="0">
              <a:lnSpc>
                <a:spcPct val="100000"/>
              </a:lnSpc>
              <a:buNone/>
            </a:pPr>
            <a:r>
              <a:rPr lang="en-US" sz="1400" dirty="0"/>
              <a:t>With recent advances in the integration of various disciplines of molecular science and technological developments in genetic analysis, it is now possible to implement truly “personalized” medicine. The growing adoption of “Precision Medicine” involves the full understanding of a patient, including their own specific molecular pathology and disease etiology, which can help to establish an accurate diagnosis and to select an effective therapy.</a:t>
            </a:r>
          </a:p>
          <a:p>
            <a:pPr marL="0" indent="0">
              <a:lnSpc>
                <a:spcPct val="100000"/>
              </a:lnSpc>
              <a:buNone/>
            </a:pPr>
            <a:r>
              <a:rPr lang="en-US" sz="1400" dirty="0"/>
              <a:t>NCBI has long had online resources for biologists to explore what is known about a biological molecule including its structure and function and has recently developed clinically‐focused resources enabling scientists and clinicians to integrate known molecular biological information with clinically‐relevant genetic variations.</a:t>
            </a:r>
          </a:p>
          <a:p>
            <a:pPr marL="0" indent="0">
              <a:lnSpc>
                <a:spcPct val="100000"/>
              </a:lnSpc>
              <a:buNone/>
            </a:pPr>
            <a:r>
              <a:rPr lang="en-US" sz="1400" b="1" dirty="0"/>
              <a:t>Today:</a:t>
            </a:r>
          </a:p>
          <a:p>
            <a:pPr>
              <a:lnSpc>
                <a:spcPct val="100000"/>
              </a:lnSpc>
              <a:buSzPct val="120000"/>
            </a:pPr>
            <a:r>
              <a:rPr lang="en-US" sz="1400" dirty="0"/>
              <a:t>We will discuss the application of precision medicine principles in the clinic.</a:t>
            </a:r>
          </a:p>
          <a:p>
            <a:pPr>
              <a:lnSpc>
                <a:spcPct val="100000"/>
              </a:lnSpc>
              <a:buSzPct val="120000"/>
            </a:pPr>
            <a:r>
              <a:rPr lang="en-US" sz="1400" dirty="0"/>
              <a:t>We will work together through a cluster of similar-sounding patient cases and discover the underlying cause of pathology in each of these real patients.</a:t>
            </a:r>
          </a:p>
          <a:p>
            <a:pPr>
              <a:lnSpc>
                <a:spcPct val="100000"/>
              </a:lnSpc>
              <a:buSzPct val="120000"/>
            </a:pPr>
            <a:r>
              <a:rPr lang="en-US" sz="1400" dirty="0"/>
              <a:t>By looking at the diverse molecular mechanisms seen in these patients, we will:</a:t>
            </a:r>
          </a:p>
          <a:p>
            <a:pPr lvl="1">
              <a:lnSpc>
                <a:spcPct val="100000"/>
              </a:lnSpc>
              <a:buSzPct val="120000"/>
            </a:pPr>
            <a:r>
              <a:rPr lang="en-US" sz="1400" dirty="0"/>
              <a:t>explore how knowing the pathology of a patient's genetic disorder can facilitate a “precision diagnosis”</a:t>
            </a:r>
          </a:p>
          <a:p>
            <a:pPr lvl="1">
              <a:lnSpc>
                <a:spcPct val="100000"/>
              </a:lnSpc>
              <a:buSzPct val="120000"/>
            </a:pPr>
            <a:r>
              <a:rPr lang="en-US" sz="1400" dirty="0"/>
              <a:t>explain the clinical presentation</a:t>
            </a:r>
          </a:p>
          <a:p>
            <a:pPr lvl="1">
              <a:lnSpc>
                <a:spcPct val="100000"/>
              </a:lnSpc>
              <a:buSzPct val="120000"/>
            </a:pPr>
            <a:r>
              <a:rPr lang="en-US" sz="1400" dirty="0"/>
              <a:t>and can be helpful in customizing the case management plan.</a:t>
            </a:r>
          </a:p>
          <a:p>
            <a:pPr>
              <a:lnSpc>
                <a:spcPct val="100000"/>
              </a:lnSpc>
              <a:buSzPct val="120000"/>
            </a:pPr>
            <a:r>
              <a:rPr lang="en-US" sz="1400" dirty="0"/>
              <a:t>There are some additional cases for you to work on for practice &amp; self-assessment.</a:t>
            </a:r>
          </a:p>
          <a:p>
            <a:pPr marL="0" indent="0" algn="ctr">
              <a:lnSpc>
                <a:spcPct val="100000"/>
              </a:lnSpc>
              <a:buNone/>
            </a:pPr>
            <a:r>
              <a:rPr lang="en-US" sz="1400" b="1" dirty="0"/>
              <a:t>This session was designed to help you</a:t>
            </a:r>
          </a:p>
          <a:p>
            <a:pPr marL="0" indent="0" algn="ctr">
              <a:lnSpc>
                <a:spcPct val="100000"/>
              </a:lnSpc>
              <a:spcBef>
                <a:spcPts val="0"/>
              </a:spcBef>
              <a:buNone/>
            </a:pPr>
            <a:r>
              <a:rPr lang="en-US" sz="1400" b="1" dirty="0"/>
              <a:t>review the major concepts you've been learning</a:t>
            </a:r>
          </a:p>
          <a:p>
            <a:pPr marL="0" indent="0" algn="ctr">
              <a:lnSpc>
                <a:spcPct val="100000"/>
              </a:lnSpc>
              <a:buNone/>
            </a:pPr>
            <a:r>
              <a:rPr lang="en-US" sz="1400" b="1" dirty="0"/>
              <a:t>&amp; to give you experience in integrating all of them in real-world patient case studies! </a:t>
            </a:r>
          </a:p>
        </p:txBody>
      </p:sp>
      <p:sp>
        <p:nvSpPr>
          <p:cNvPr id="13" name="Text Placeholder 12">
            <a:extLst>
              <a:ext uri="{FF2B5EF4-FFF2-40B4-BE49-F238E27FC236}">
                <a16:creationId xmlns:a16="http://schemas.microsoft.com/office/drawing/2014/main" id="{41EB22F3-4A60-6671-885C-4C4E474AFF8D}"/>
              </a:ext>
            </a:extLst>
          </p:cNvPr>
          <p:cNvSpPr>
            <a:spLocks noGrp="1"/>
          </p:cNvSpPr>
          <p:nvPr>
            <p:ph type="body" sz="half" idx="2"/>
          </p:nvPr>
        </p:nvSpPr>
        <p:spPr>
          <a:xfrm>
            <a:off x="0" y="2300748"/>
            <a:ext cx="3677265" cy="3568239"/>
          </a:xfrm>
        </p:spPr>
        <p:txBody>
          <a:bodyPr>
            <a:normAutofit/>
          </a:bodyPr>
          <a:lstStyle/>
          <a:p>
            <a:pPr marL="0" indent="0" algn="ctr">
              <a:buNone/>
            </a:pPr>
            <a:r>
              <a:rPr lang="en-US" sz="2400" b="1" dirty="0">
                <a:solidFill>
                  <a:srgbClr val="FFFFC1"/>
                </a:solidFill>
              </a:rPr>
              <a:t>Molecular Pathology Case Studies:</a:t>
            </a:r>
          </a:p>
          <a:p>
            <a:pPr marL="344488">
              <a:buNone/>
            </a:pPr>
            <a:r>
              <a:rPr lang="en-US" sz="1800" i="1" dirty="0"/>
              <a:t>Connecting the dots between </a:t>
            </a:r>
          </a:p>
          <a:p>
            <a:pPr marL="747713" indent="-177800">
              <a:buFont typeface="Arial" panose="020B0604020202020204" pitchFamily="34" charset="0"/>
              <a:buChar char="•"/>
            </a:pPr>
            <a:r>
              <a:rPr lang="en-US" sz="1800" i="1" dirty="0"/>
              <a:t>Genetics</a:t>
            </a:r>
          </a:p>
          <a:p>
            <a:pPr marL="747713" indent="-177800">
              <a:spcBef>
                <a:spcPts val="0"/>
              </a:spcBef>
              <a:buFont typeface="Arial" panose="020B0604020202020204" pitchFamily="34" charset="0"/>
              <a:buChar char="•"/>
            </a:pPr>
            <a:r>
              <a:rPr lang="en-US" sz="1800" i="1" dirty="0"/>
              <a:t>Molecular biology </a:t>
            </a:r>
          </a:p>
          <a:p>
            <a:pPr marL="747713" indent="-177800">
              <a:spcBef>
                <a:spcPts val="0"/>
              </a:spcBef>
              <a:buFont typeface="Arial" panose="020B0604020202020204" pitchFamily="34" charset="0"/>
              <a:buChar char="•"/>
            </a:pPr>
            <a:r>
              <a:rPr lang="en-US" sz="1800" i="1" dirty="0"/>
              <a:t>Biochemistry</a:t>
            </a:r>
          </a:p>
          <a:p>
            <a:pPr marL="344488">
              <a:buNone/>
            </a:pPr>
            <a:r>
              <a:rPr lang="en-US" sz="1800" i="1" dirty="0"/>
              <a:t>in real patients!</a:t>
            </a:r>
          </a:p>
          <a:p>
            <a:endParaRPr lang="en-US" sz="2000" dirty="0"/>
          </a:p>
        </p:txBody>
      </p:sp>
    </p:spTree>
    <p:custDataLst>
      <p:tags r:id="rId1"/>
    </p:custDataLst>
    <p:extLst>
      <p:ext uri="{BB962C8B-B14F-4D97-AF65-F5344CB8AC3E}">
        <p14:creationId xmlns:p14="http://schemas.microsoft.com/office/powerpoint/2010/main" val="3849619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8624F-508A-47A1-90F5-AF3136D50966}"/>
              </a:ext>
            </a:extLst>
          </p:cNvPr>
          <p:cNvSpPr>
            <a:spLocks noGrp="1"/>
          </p:cNvSpPr>
          <p:nvPr>
            <p:ph type="title"/>
          </p:nvPr>
        </p:nvSpPr>
        <p:spPr>
          <a:xfrm>
            <a:off x="838200" y="165100"/>
            <a:ext cx="10515600" cy="701675"/>
          </a:xfrm>
        </p:spPr>
        <p:txBody>
          <a:bodyPr/>
          <a:lstStyle/>
          <a:p>
            <a:pPr algn="ctr"/>
            <a:r>
              <a:rPr lang="en-US" b="1" dirty="0"/>
              <a:t>SETTING EXPECTATIONS</a:t>
            </a:r>
          </a:p>
        </p:txBody>
      </p:sp>
      <p:sp>
        <p:nvSpPr>
          <p:cNvPr id="3" name="Content Placeholder 2">
            <a:extLst>
              <a:ext uri="{FF2B5EF4-FFF2-40B4-BE49-F238E27FC236}">
                <a16:creationId xmlns:a16="http://schemas.microsoft.com/office/drawing/2014/main" id="{923ABB79-E33B-447A-8073-022651F40F4C}"/>
              </a:ext>
            </a:extLst>
          </p:cNvPr>
          <p:cNvSpPr>
            <a:spLocks noGrp="1"/>
          </p:cNvSpPr>
          <p:nvPr>
            <p:ph sz="quarter" idx="10"/>
          </p:nvPr>
        </p:nvSpPr>
        <p:spPr>
          <a:xfrm>
            <a:off x="838200" y="866775"/>
            <a:ext cx="10515600" cy="5873658"/>
          </a:xfrm>
        </p:spPr>
        <p:txBody>
          <a:bodyPr>
            <a:noAutofit/>
          </a:bodyPr>
          <a:lstStyle/>
          <a:p>
            <a:pPr marL="0" indent="0">
              <a:lnSpc>
                <a:spcPct val="80000"/>
              </a:lnSpc>
              <a:spcAft>
                <a:spcPts val="400"/>
              </a:spcAft>
              <a:buNone/>
            </a:pPr>
            <a:r>
              <a:rPr lang="en-US" sz="2000" b="1" dirty="0">
                <a:cs typeface="Helvetica" panose="020B0604020202020204" pitchFamily="34" charset="0"/>
              </a:rPr>
              <a:t>What we will cover</a:t>
            </a:r>
          </a:p>
          <a:p>
            <a:pPr lvl="1">
              <a:lnSpc>
                <a:spcPct val="80000"/>
              </a:lnSpc>
              <a:spcAft>
                <a:spcPts val="400"/>
              </a:spcAft>
            </a:pPr>
            <a:r>
              <a:rPr lang="en-US" sz="1800" dirty="0">
                <a:cs typeface="Helvetica" panose="020B0604020202020204" pitchFamily="34" charset="0"/>
              </a:rPr>
              <a:t>NCBI's web-based </a:t>
            </a:r>
            <a:r>
              <a:rPr lang="en-US" sz="1800" b="1" dirty="0">
                <a:cs typeface="Helvetica" panose="020B0604020202020204" pitchFamily="34" charset="0"/>
              </a:rPr>
              <a:t>resources</a:t>
            </a:r>
            <a:r>
              <a:rPr lang="en-US" sz="1800" dirty="0">
                <a:cs typeface="Helvetica" panose="020B0604020202020204" pitchFamily="34" charset="0"/>
              </a:rPr>
              <a:t> that may be helpful to learn about human genetic disorders/conditions, genetic variations, genes and gene products.</a:t>
            </a:r>
          </a:p>
          <a:p>
            <a:pPr lvl="1">
              <a:lnSpc>
                <a:spcPct val="80000"/>
              </a:lnSpc>
              <a:spcAft>
                <a:spcPts val="400"/>
              </a:spcAft>
            </a:pPr>
            <a:r>
              <a:rPr lang="en-US" sz="1800" b="1" dirty="0">
                <a:cs typeface="Helvetica" panose="020B0604020202020204" pitchFamily="34" charset="0"/>
              </a:rPr>
              <a:t>Examples</a:t>
            </a:r>
            <a:r>
              <a:rPr lang="en-US" sz="1800" dirty="0">
                <a:cs typeface="Helvetica" panose="020B0604020202020204" pitchFamily="34" charset="0"/>
              </a:rPr>
              <a:t> of how you can use these resources from real clinical cases to explore and understand the underlying molecular pathology.</a:t>
            </a:r>
          </a:p>
          <a:p>
            <a:pPr marL="0" indent="0">
              <a:lnSpc>
                <a:spcPct val="80000"/>
              </a:lnSpc>
              <a:spcAft>
                <a:spcPts val="400"/>
              </a:spcAft>
              <a:buNone/>
            </a:pPr>
            <a:r>
              <a:rPr lang="en-US" sz="2000" b="1" dirty="0">
                <a:ea typeface="Calibri" panose="020F0502020204030204" pitchFamily="34" charset="0"/>
                <a:cs typeface="Helvetica" panose="020B0604020202020204" pitchFamily="34" charset="0"/>
              </a:rPr>
              <a:t>What we will </a:t>
            </a:r>
            <a:r>
              <a:rPr lang="en-US" sz="2000" b="1" i="1" dirty="0">
                <a:ea typeface="Calibri" panose="020F0502020204030204" pitchFamily="34" charset="0"/>
                <a:cs typeface="Helvetica" panose="020B0604020202020204" pitchFamily="34" charset="0"/>
              </a:rPr>
              <a:t>not</a:t>
            </a:r>
            <a:r>
              <a:rPr lang="en-US" sz="2000" b="1" dirty="0">
                <a:ea typeface="Calibri" panose="020F0502020204030204" pitchFamily="34" charset="0"/>
                <a:cs typeface="Helvetica" panose="020B0604020202020204" pitchFamily="34" charset="0"/>
              </a:rPr>
              <a:t> cover</a:t>
            </a:r>
          </a:p>
          <a:p>
            <a:pPr lvl="1">
              <a:lnSpc>
                <a:spcPct val="80000"/>
              </a:lnSpc>
              <a:spcAft>
                <a:spcPts val="400"/>
              </a:spcAft>
            </a:pPr>
            <a:r>
              <a:rPr lang="en-US" sz="1800" dirty="0">
                <a:effectLst/>
                <a:ea typeface="Calibri" panose="020F0502020204030204" pitchFamily="34" charset="0"/>
                <a:cs typeface="Helvetica" panose="020B0604020202020204" pitchFamily="34" charset="0"/>
              </a:rPr>
              <a:t>basic genetics or genetic principles - although we </a:t>
            </a:r>
            <a:r>
              <a:rPr lang="en-US" sz="1800" i="1" dirty="0">
                <a:effectLst/>
                <a:ea typeface="Calibri" panose="020F0502020204030204" pitchFamily="34" charset="0"/>
                <a:cs typeface="Helvetica" panose="020B0604020202020204" pitchFamily="34" charset="0"/>
              </a:rPr>
              <a:t>will</a:t>
            </a:r>
            <a:r>
              <a:rPr lang="en-US" sz="1800" dirty="0">
                <a:effectLst/>
                <a:ea typeface="Calibri" panose="020F0502020204030204" pitchFamily="34" charset="0"/>
                <a:cs typeface="Helvetica" panose="020B0604020202020204" pitchFamily="34" charset="0"/>
              </a:rPr>
              <a:t> use your knowledge about these in our discussions.</a:t>
            </a:r>
          </a:p>
          <a:p>
            <a:pPr lvl="1">
              <a:lnSpc>
                <a:spcPct val="80000"/>
              </a:lnSpc>
              <a:spcAft>
                <a:spcPts val="400"/>
              </a:spcAft>
            </a:pPr>
            <a:r>
              <a:rPr lang="en-US" sz="1800" dirty="0">
                <a:effectLst/>
                <a:ea typeface="Calibri" panose="020F0502020204030204" pitchFamily="34" charset="0"/>
                <a:cs typeface="Helvetica" panose="020B0604020202020204" pitchFamily="34" charset="0"/>
              </a:rPr>
              <a:t>high-throughput variant analysis - but you may find some helpful resources in the provided reference materials.</a:t>
            </a:r>
          </a:p>
          <a:p>
            <a:pPr lvl="1">
              <a:lnSpc>
                <a:spcPct val="80000"/>
              </a:lnSpc>
              <a:spcAft>
                <a:spcPts val="400"/>
              </a:spcAft>
            </a:pPr>
            <a:r>
              <a:rPr lang="en-US" sz="1800" dirty="0">
                <a:effectLst/>
                <a:ea typeface="Calibri" panose="020F0502020204030204" pitchFamily="34" charset="0"/>
                <a:cs typeface="Helvetica" panose="020B0604020202020204" pitchFamily="34" charset="0"/>
              </a:rPr>
              <a:t>resources for </a:t>
            </a:r>
            <a:r>
              <a:rPr lang="en-US" sz="1800" i="1" dirty="0">
                <a:effectLst/>
                <a:ea typeface="Calibri" panose="020F0502020204030204" pitchFamily="34" charset="0"/>
                <a:cs typeface="Helvetica" panose="020B0604020202020204" pitchFamily="34" charset="0"/>
              </a:rPr>
              <a:t>all</a:t>
            </a:r>
            <a:r>
              <a:rPr lang="en-US" sz="1800" dirty="0">
                <a:effectLst/>
                <a:ea typeface="Calibri" panose="020F0502020204030204" pitchFamily="34" charset="0"/>
                <a:cs typeface="Helvetica" panose="020B0604020202020204" pitchFamily="34" charset="0"/>
              </a:rPr>
              <a:t> human disorders, today we are focusing on simple genetic disorders. (for example, we will not discuss polygenic disorders such as most cancers or variants in disease-causing pathogens)</a:t>
            </a:r>
          </a:p>
          <a:p>
            <a:pPr lvl="1">
              <a:lnSpc>
                <a:spcPct val="80000"/>
              </a:lnSpc>
              <a:spcAft>
                <a:spcPts val="400"/>
              </a:spcAft>
            </a:pPr>
            <a:r>
              <a:rPr lang="en-US" sz="1800" dirty="0">
                <a:effectLst/>
                <a:ea typeface="Calibri" panose="020F0502020204030204" pitchFamily="34" charset="0"/>
                <a:cs typeface="Helvetica" panose="020B0604020202020204" pitchFamily="34" charset="0"/>
              </a:rPr>
              <a:t>Today's workshop is about </a:t>
            </a:r>
            <a:r>
              <a:rPr lang="en-US" sz="1800" i="1" dirty="0">
                <a:effectLst/>
                <a:ea typeface="Calibri" panose="020F0502020204030204" pitchFamily="34" charset="0"/>
                <a:cs typeface="Helvetica" panose="020B0604020202020204" pitchFamily="34" charset="0"/>
              </a:rPr>
              <a:t>finding helpful information </a:t>
            </a:r>
            <a:r>
              <a:rPr lang="en-US" sz="1800" dirty="0">
                <a:effectLst/>
                <a:ea typeface="Calibri" panose="020F0502020204030204" pitchFamily="34" charset="0"/>
                <a:cs typeface="Helvetica" panose="020B0604020202020204" pitchFamily="34" charset="0"/>
              </a:rPr>
              <a:t>you can use in your research.</a:t>
            </a:r>
          </a:p>
          <a:p>
            <a:pPr lvl="1" indent="0">
              <a:lnSpc>
                <a:spcPct val="80000"/>
              </a:lnSpc>
              <a:spcBef>
                <a:spcPts val="0"/>
              </a:spcBef>
              <a:spcAft>
                <a:spcPts val="400"/>
              </a:spcAft>
              <a:buNone/>
            </a:pPr>
            <a:r>
              <a:rPr lang="en-US" sz="1800" dirty="0">
                <a:ea typeface="Calibri" panose="020F0502020204030204" pitchFamily="34" charset="0"/>
                <a:cs typeface="Helvetica" panose="020B0604020202020204" pitchFamily="34" charset="0"/>
              </a:rPr>
              <a:t>W</a:t>
            </a:r>
            <a:r>
              <a:rPr lang="en-US" sz="1800" dirty="0">
                <a:effectLst/>
                <a:ea typeface="Calibri" panose="020F0502020204030204" pitchFamily="34" charset="0"/>
                <a:cs typeface="Helvetica" panose="020B0604020202020204" pitchFamily="34" charset="0"/>
              </a:rPr>
              <a:t>e will not discuss best practices for implementation of genetic information in the clinic or production of diagnostic or therapeutic products. </a:t>
            </a:r>
          </a:p>
          <a:p>
            <a:pPr marL="0" indent="0">
              <a:lnSpc>
                <a:spcPct val="80000"/>
              </a:lnSpc>
              <a:spcAft>
                <a:spcPts val="400"/>
              </a:spcAft>
              <a:buNone/>
            </a:pPr>
            <a:r>
              <a:rPr lang="en-US" sz="2000" dirty="0">
                <a:solidFill>
                  <a:srgbClr val="C00000"/>
                </a:solidFill>
                <a:effectLst/>
                <a:ea typeface="Calibri" panose="020F0502020204030204" pitchFamily="34" charset="0"/>
                <a:cs typeface="Helvetica" panose="020B0604020202020204" pitchFamily="34" charset="0"/>
              </a:rPr>
              <a:t>Disclaimer</a:t>
            </a:r>
          </a:p>
          <a:p>
            <a:pPr marL="457200" lvl="1" indent="0">
              <a:lnSpc>
                <a:spcPct val="80000"/>
              </a:lnSpc>
              <a:spcAft>
                <a:spcPts val="400"/>
              </a:spcAft>
              <a:buNone/>
            </a:pPr>
            <a:r>
              <a:rPr lang="en-US" sz="2000" dirty="0">
                <a:effectLst/>
                <a:ea typeface="Calibri" panose="020F0502020204030204" pitchFamily="34" charset="0"/>
                <a:cs typeface="Helvetica" panose="020B0604020202020204" pitchFamily="34" charset="0"/>
              </a:rPr>
              <a:t>⇒ We cannot make recommendations on what you should do.</a:t>
            </a:r>
          </a:p>
          <a:p>
            <a:pPr marL="457200" lvl="1" indent="0">
              <a:lnSpc>
                <a:spcPct val="80000"/>
              </a:lnSpc>
              <a:spcBef>
                <a:spcPts val="0"/>
              </a:spcBef>
              <a:spcAft>
                <a:spcPts val="400"/>
              </a:spcAft>
              <a:buNone/>
            </a:pPr>
            <a:r>
              <a:rPr lang="en-US" sz="2000" dirty="0">
                <a:effectLst/>
                <a:ea typeface="Calibri" panose="020F0502020204030204" pitchFamily="34" charset="0"/>
                <a:cs typeface="Helvetica" panose="020B0604020202020204" pitchFamily="34" charset="0"/>
              </a:rPr>
              <a:t>     We provide resources, data and information that you can use as part of your work.</a:t>
            </a:r>
            <a:endParaRPr lang="en-US" sz="2000" i="1" dirty="0"/>
          </a:p>
        </p:txBody>
      </p:sp>
    </p:spTree>
    <p:custDataLst>
      <p:tags r:id="rId1"/>
    </p:custDataLst>
    <p:extLst>
      <p:ext uri="{BB962C8B-B14F-4D97-AF65-F5344CB8AC3E}">
        <p14:creationId xmlns:p14="http://schemas.microsoft.com/office/powerpoint/2010/main" val="421823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27" presetClass="emph" presetSubtype="0" fill="remove" nodeType="withEffect">
                                  <p:stCondLst>
                                    <p:cond delay="0"/>
                                  </p:stCondLst>
                                  <p:childTnLst>
                                    <p:animClr clrSpc="rgb" dir="cw">
                                      <p:cBhvr override="childStyle">
                                        <p:cTn id="26" dur="250" autoRev="1" fill="remove"/>
                                        <p:tgtEl>
                                          <p:spTgt spid="3">
                                            <p:txEl>
                                              <p:pRg st="9" end="9"/>
                                            </p:txEl>
                                          </p:spTgt>
                                        </p:tgtEl>
                                        <p:attrNameLst>
                                          <p:attrName>style.color</p:attrName>
                                        </p:attrNameLst>
                                      </p:cBhvr>
                                      <p:to>
                                        <a:schemeClr val="bg1"/>
                                      </p:to>
                                    </p:animClr>
                                    <p:animClr clrSpc="rgb" dir="cw">
                                      <p:cBhvr>
                                        <p:cTn id="27" dur="250" autoRev="1" fill="remove"/>
                                        <p:tgtEl>
                                          <p:spTgt spid="3">
                                            <p:txEl>
                                              <p:pRg st="9" end="9"/>
                                            </p:txEl>
                                          </p:spTgt>
                                        </p:tgtEl>
                                        <p:attrNameLst>
                                          <p:attrName>fillcolor</p:attrName>
                                        </p:attrNameLst>
                                      </p:cBhvr>
                                      <p:to>
                                        <a:schemeClr val="bg1"/>
                                      </p:to>
                                    </p:animClr>
                                    <p:set>
                                      <p:cBhvr>
                                        <p:cTn id="28" dur="250" autoRev="1" fill="remove"/>
                                        <p:tgtEl>
                                          <p:spTgt spid="3">
                                            <p:txEl>
                                              <p:pRg st="9" end="9"/>
                                            </p:txEl>
                                          </p:spTgt>
                                        </p:tgtEl>
                                        <p:attrNameLst>
                                          <p:attrName>fill.type</p:attrName>
                                        </p:attrNameLst>
                                      </p:cBhvr>
                                      <p:to>
                                        <p:strVal val="solid"/>
                                      </p:to>
                                    </p:set>
                                    <p:set>
                                      <p:cBhvr>
                                        <p:cTn id="29" dur="250" autoRev="1" fill="remove"/>
                                        <p:tgtEl>
                                          <p:spTgt spid="3">
                                            <p:txEl>
                                              <p:pRg st="9" end="9"/>
                                            </p:txEl>
                                          </p:spTgt>
                                        </p:tgtEl>
                                        <p:attrNameLst>
                                          <p:attrName>fill.on</p:attrName>
                                        </p:attrNameLst>
                                      </p:cBhvr>
                                      <p:to>
                                        <p:strVal val="true"/>
                                      </p:to>
                                    </p:set>
                                  </p:child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9AF71-7543-4885-9E14-A4EA9D121E11}"/>
              </a:ext>
            </a:extLst>
          </p:cNvPr>
          <p:cNvSpPr>
            <a:spLocks noGrp="1"/>
          </p:cNvSpPr>
          <p:nvPr>
            <p:ph type="title"/>
          </p:nvPr>
        </p:nvSpPr>
        <p:spPr>
          <a:xfrm>
            <a:off x="265471" y="242860"/>
            <a:ext cx="11792211" cy="696390"/>
          </a:xfrm>
        </p:spPr>
        <p:txBody>
          <a:bodyPr>
            <a:noAutofit/>
          </a:bodyPr>
          <a:lstStyle/>
          <a:p>
            <a:pPr>
              <a:lnSpc>
                <a:spcPct val="80000"/>
              </a:lnSpc>
            </a:pPr>
            <a:r>
              <a:rPr lang="en-US" sz="3000" b="1" dirty="0">
                <a:latin typeface="Helvetica" panose="020B0604020202020204" pitchFamily="34" charset="0"/>
                <a:cs typeface="Helvetica" panose="020B0604020202020204" pitchFamily="34" charset="0"/>
              </a:rPr>
              <a:t>Let’s get this out of the way </a:t>
            </a:r>
            <a:r>
              <a:rPr lang="en-US" sz="2000" b="1" dirty="0">
                <a:latin typeface="Helvetica" panose="020B0604020202020204" pitchFamily="34" charset="0"/>
                <a:cs typeface="Helvetica" panose="020B0604020202020204" pitchFamily="34" charset="0"/>
              </a:rPr>
              <a:t>–</a:t>
            </a:r>
            <a:r>
              <a:rPr lang="en-US" sz="2800" b="1" dirty="0">
                <a:latin typeface="Helvetica" panose="020B0604020202020204" pitchFamily="34" charset="0"/>
                <a:cs typeface="Helvetica" panose="020B0604020202020204" pitchFamily="34" charset="0"/>
              </a:rPr>
              <a:t> </a:t>
            </a: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am I going to be tested on this?”</a:t>
            </a:r>
            <a:endParaRPr lang="en-US" sz="2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DC560D4-1F9E-4408-9DAC-2BCD57730C43}"/>
              </a:ext>
            </a:extLst>
          </p:cNvPr>
          <p:cNvSpPr>
            <a:spLocks noGrp="1"/>
          </p:cNvSpPr>
          <p:nvPr>
            <p:ph sz="quarter" idx="10"/>
          </p:nvPr>
        </p:nvSpPr>
        <p:spPr>
          <a:xfrm>
            <a:off x="480448" y="1170039"/>
            <a:ext cx="11711552" cy="5338216"/>
          </a:xfrm>
        </p:spPr>
        <p:txBody>
          <a:bodyPr>
            <a:noAutofit/>
          </a:bodyPr>
          <a:lstStyle/>
          <a:p>
            <a:pPr marL="0" indent="0">
              <a:lnSpc>
                <a:spcPct val="80000"/>
              </a:lnSpc>
              <a:buNone/>
            </a:pPr>
            <a:r>
              <a:rPr lang="en-US" sz="2400" i="1" dirty="0">
                <a:latin typeface="+mn-lt"/>
              </a:rPr>
              <a:t>You are going to be tested on this in several ways:</a:t>
            </a:r>
          </a:p>
          <a:p>
            <a:pPr marL="0" indent="0">
              <a:lnSpc>
                <a:spcPct val="80000"/>
              </a:lnSpc>
              <a:buNone/>
            </a:pPr>
            <a:r>
              <a:rPr lang="en-US" sz="2400" dirty="0">
                <a:latin typeface="+mn-lt"/>
              </a:rPr>
              <a:t>Next week’s exam</a:t>
            </a:r>
          </a:p>
          <a:p>
            <a:pPr lvl="1">
              <a:lnSpc>
                <a:spcPct val="80000"/>
              </a:lnSpc>
            </a:pPr>
            <a:r>
              <a:rPr lang="en-US" sz="1800" i="1" dirty="0"/>
              <a:t>You will </a:t>
            </a:r>
            <a:r>
              <a:rPr lang="en-US" sz="1800" b="1" i="1" dirty="0"/>
              <a:t>not</a:t>
            </a:r>
            <a:r>
              <a:rPr lang="en-US" sz="1800" i="1" dirty="0"/>
              <a:t> have to run through a whole case study. </a:t>
            </a:r>
          </a:p>
          <a:p>
            <a:pPr lvl="1">
              <a:lnSpc>
                <a:spcPct val="80000"/>
              </a:lnSpc>
              <a:spcBef>
                <a:spcPts val="0"/>
              </a:spcBef>
            </a:pPr>
            <a:r>
              <a:rPr lang="en-US" sz="1800" i="1" dirty="0"/>
              <a:t>You will </a:t>
            </a:r>
            <a:r>
              <a:rPr lang="en-US" sz="1800" b="1" i="1" dirty="0"/>
              <a:t>not</a:t>
            </a:r>
            <a:r>
              <a:rPr lang="en-US" sz="1800" i="1" dirty="0"/>
              <a:t> be tested on the specifics of each of these cases.</a:t>
            </a:r>
          </a:p>
          <a:p>
            <a:pPr lvl="1">
              <a:lnSpc>
                <a:spcPct val="80000"/>
              </a:lnSpc>
            </a:pPr>
            <a:r>
              <a:rPr lang="en-US" sz="1800" b="1" dirty="0"/>
              <a:t>You will need to be able to answer questions based on </a:t>
            </a:r>
            <a:r>
              <a:rPr lang="en-US" sz="1800" b="1" i="1" dirty="0"/>
              <a:t>application</a:t>
            </a:r>
            <a:r>
              <a:rPr lang="en-US" sz="1800" b="1" dirty="0"/>
              <a:t> of genetics/</a:t>
            </a:r>
            <a:r>
              <a:rPr lang="en-US" sz="1800" b="1" dirty="0" err="1"/>
              <a:t>molbiol</a:t>
            </a:r>
            <a:r>
              <a:rPr lang="en-US" sz="1800" b="1" dirty="0"/>
              <a:t>/</a:t>
            </a:r>
            <a:r>
              <a:rPr lang="en-US" sz="1800" b="1" dirty="0" err="1"/>
              <a:t>biochem</a:t>
            </a:r>
            <a:r>
              <a:rPr lang="en-US" sz="1800" b="1" dirty="0"/>
              <a:t> in patient cases: </a:t>
            </a:r>
          </a:p>
          <a:p>
            <a:pPr lvl="2">
              <a:lnSpc>
                <a:spcPct val="80000"/>
              </a:lnSpc>
            </a:pPr>
            <a:r>
              <a:rPr lang="en-US" sz="1800" dirty="0"/>
              <a:t>When is genetic testing something to consider and how does it fit within clinical cases?</a:t>
            </a:r>
          </a:p>
          <a:p>
            <a:pPr lvl="2">
              <a:lnSpc>
                <a:spcPct val="80000"/>
              </a:lnSpc>
            </a:pPr>
            <a:r>
              <a:rPr lang="en-US" sz="1800" dirty="0"/>
              <a:t>Why is it helpful to integrate molecular sciences for decisions about patient care &amp; case management?</a:t>
            </a:r>
          </a:p>
          <a:p>
            <a:pPr lvl="2">
              <a:lnSpc>
                <a:spcPct val="80000"/>
              </a:lnSpc>
            </a:pPr>
            <a:r>
              <a:rPr lang="en-US" sz="1800" dirty="0"/>
              <a:t>How are problems at the molecular level (integrated molecular pathology) related to health?</a:t>
            </a:r>
          </a:p>
          <a:p>
            <a:pPr lvl="2">
              <a:lnSpc>
                <a:spcPct val="80000"/>
              </a:lnSpc>
            </a:pPr>
            <a:r>
              <a:rPr lang="en-US" sz="1800" dirty="0"/>
              <a:t>Where can you find high-quality biological information </a:t>
            </a:r>
            <a:r>
              <a:rPr lang="en-US" sz="1800" i="1" dirty="0"/>
              <a:t>when you need it?</a:t>
            </a:r>
          </a:p>
          <a:p>
            <a:pPr lvl="1">
              <a:lnSpc>
                <a:spcPct val="80000"/>
              </a:lnSpc>
            </a:pPr>
            <a:endParaRPr lang="en-US" sz="500" dirty="0">
              <a:latin typeface="+mn-lt"/>
            </a:endParaRPr>
          </a:p>
          <a:p>
            <a:pPr marL="0" indent="0">
              <a:lnSpc>
                <a:spcPct val="80000"/>
              </a:lnSpc>
              <a:buNone/>
            </a:pPr>
            <a:r>
              <a:rPr lang="en-US" sz="2400" dirty="0">
                <a:latin typeface="+mn-lt"/>
              </a:rPr>
              <a:t>USMLE Step 1 </a:t>
            </a:r>
          </a:p>
          <a:p>
            <a:pPr lvl="1">
              <a:lnSpc>
                <a:spcPct val="80000"/>
              </a:lnSpc>
            </a:pPr>
            <a:r>
              <a:rPr lang="en-US" sz="1800" dirty="0"/>
              <a:t>Integration of molecular sciences information will help you answer case study-driven questions.</a:t>
            </a:r>
          </a:p>
          <a:p>
            <a:pPr marL="0" indent="0">
              <a:lnSpc>
                <a:spcPct val="80000"/>
              </a:lnSpc>
              <a:buNone/>
            </a:pPr>
            <a:r>
              <a:rPr lang="en-US" sz="2400" dirty="0">
                <a:latin typeface="+mn-lt"/>
              </a:rPr>
              <a:t>Your CAREER!</a:t>
            </a:r>
          </a:p>
          <a:p>
            <a:pPr lvl="1">
              <a:lnSpc>
                <a:spcPct val="80000"/>
              </a:lnSpc>
            </a:pPr>
            <a:r>
              <a:rPr lang="en-US" sz="1800" dirty="0"/>
              <a:t>Keep up with science, technology with an increasingly-specific focus on individual patient’s cases</a:t>
            </a:r>
          </a:p>
          <a:p>
            <a:pPr lvl="1">
              <a:lnSpc>
                <a:spcPct val="80000"/>
              </a:lnSpc>
            </a:pPr>
            <a:r>
              <a:rPr lang="en-US" sz="1800" dirty="0"/>
              <a:t>Resident Preceptors, Attending Physicians, etc. – will all be asking you questions…..</a:t>
            </a:r>
          </a:p>
          <a:p>
            <a:pPr lvl="1">
              <a:lnSpc>
                <a:spcPct val="80000"/>
              </a:lnSpc>
            </a:pPr>
            <a:r>
              <a:rPr lang="en-US" sz="1800" dirty="0"/>
              <a:t>Patients &amp; Parents increasingly wanting to know “why?”  Be able to fully explain things!</a:t>
            </a:r>
          </a:p>
        </p:txBody>
      </p:sp>
    </p:spTree>
    <p:custDataLst>
      <p:tags r:id="rId1"/>
    </p:custDataLst>
    <p:extLst>
      <p:ext uri="{BB962C8B-B14F-4D97-AF65-F5344CB8AC3E}">
        <p14:creationId xmlns:p14="http://schemas.microsoft.com/office/powerpoint/2010/main" val="47211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500"/>
                                        <p:tgtEl>
                                          <p:spTgt spid="3">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EF1CF-8E85-D74E-E379-7073038022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193520" y="231018"/>
            <a:ext cx="7431384" cy="6176179"/>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5E7976AD-F457-97B5-CFAA-07F33CE8AE1D}"/>
              </a:ext>
            </a:extLst>
          </p:cNvPr>
          <p:cNvSpPr>
            <a:spLocks noGrp="1"/>
          </p:cNvSpPr>
          <p:nvPr>
            <p:ph type="title"/>
          </p:nvPr>
        </p:nvSpPr>
        <p:spPr>
          <a:xfrm>
            <a:off x="142613" y="785098"/>
            <a:ext cx="3431097" cy="1000493"/>
          </a:xfrm>
        </p:spPr>
        <p:txBody>
          <a:bodyPr>
            <a:noAutofit/>
          </a:bodyPr>
          <a:lstStyle/>
          <a:p>
            <a:r>
              <a:rPr lang="en-US" sz="2400" b="1" dirty="0"/>
              <a:t>Clinical Genetics </a:t>
            </a:r>
            <a:r>
              <a:rPr lang="en-US" sz="2400" b="1" dirty="0" err="1"/>
              <a:t>Tooklit</a:t>
            </a:r>
            <a:br>
              <a:rPr lang="en-US" sz="2000" b="1" dirty="0">
                <a:solidFill>
                  <a:srgbClr val="FFFFC1"/>
                </a:solidFill>
              </a:rPr>
            </a:br>
            <a:r>
              <a:rPr lang="en-US" sz="2000" b="1" dirty="0">
                <a:solidFill>
                  <a:srgbClr val="FFFFC1"/>
                </a:solidFill>
              </a:rPr>
              <a:t>- </a:t>
            </a:r>
            <a:r>
              <a:rPr lang="en-US" sz="2000" i="1" dirty="0">
                <a:solidFill>
                  <a:srgbClr val="FFFFC1"/>
                </a:solidFill>
              </a:rPr>
              <a:t>a reference source -</a:t>
            </a:r>
            <a:endParaRPr lang="en-US" sz="2000" i="1" dirty="0"/>
          </a:p>
        </p:txBody>
      </p:sp>
      <p:sp>
        <p:nvSpPr>
          <p:cNvPr id="6" name="Text Placeholder 5">
            <a:extLst>
              <a:ext uri="{FF2B5EF4-FFF2-40B4-BE49-F238E27FC236}">
                <a16:creationId xmlns:a16="http://schemas.microsoft.com/office/drawing/2014/main" id="{666D390F-A66A-254D-54B2-8442F2CBEF6E}"/>
              </a:ext>
            </a:extLst>
          </p:cNvPr>
          <p:cNvSpPr>
            <a:spLocks noGrp="1"/>
          </p:cNvSpPr>
          <p:nvPr>
            <p:ph type="body" sz="half" idx="2"/>
          </p:nvPr>
        </p:nvSpPr>
        <p:spPr>
          <a:xfrm>
            <a:off x="412955" y="2851354"/>
            <a:ext cx="3219476" cy="3292023"/>
          </a:xfrm>
        </p:spPr>
        <p:txBody>
          <a:bodyPr>
            <a:normAutofit/>
          </a:bodyPr>
          <a:lstStyle/>
          <a:p>
            <a:pPr algn="l"/>
            <a:r>
              <a:rPr lang="en-US" sz="2000" dirty="0">
                <a:latin typeface="Roboto" panose="02000000000000000000" pitchFamily="2" charset="0"/>
              </a:rPr>
              <a:t>A</a:t>
            </a:r>
            <a:r>
              <a:rPr lang="en-US" sz="2000" b="0" i="0" dirty="0">
                <a:effectLst/>
                <a:latin typeface="Roboto" panose="02000000000000000000" pitchFamily="2" charset="0"/>
              </a:rPr>
              <a:t> reference for you with information about clinical variations for now &amp; later when you need it!</a:t>
            </a:r>
          </a:p>
        </p:txBody>
      </p:sp>
      <p:sp>
        <p:nvSpPr>
          <p:cNvPr id="11" name="Rectangle 10">
            <a:extLst>
              <a:ext uri="{FF2B5EF4-FFF2-40B4-BE49-F238E27FC236}">
                <a16:creationId xmlns:a16="http://schemas.microsoft.com/office/drawing/2014/main" id="{4A0454B1-6194-A948-79DD-530515DEAE60}"/>
              </a:ext>
            </a:extLst>
          </p:cNvPr>
          <p:cNvSpPr/>
          <p:nvPr/>
        </p:nvSpPr>
        <p:spPr>
          <a:xfrm>
            <a:off x="4201132" y="2046513"/>
            <a:ext cx="1607001" cy="3219753"/>
          </a:xfrm>
          <a:prstGeom prst="rect">
            <a:avLst/>
          </a:prstGeom>
          <a:noFill/>
          <a:ln w="571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8314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24026-5D50-7F6B-7E81-DB384E86BC8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108367" y="258570"/>
            <a:ext cx="7777315" cy="5899769"/>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5E7976AD-F457-97B5-CFAA-07F33CE8AE1D}"/>
              </a:ext>
            </a:extLst>
          </p:cNvPr>
          <p:cNvSpPr>
            <a:spLocks noGrp="1"/>
          </p:cNvSpPr>
          <p:nvPr>
            <p:ph type="title"/>
          </p:nvPr>
        </p:nvSpPr>
        <p:spPr>
          <a:xfrm>
            <a:off x="142613" y="450802"/>
            <a:ext cx="3431097" cy="1000493"/>
          </a:xfrm>
        </p:spPr>
        <p:txBody>
          <a:bodyPr>
            <a:noAutofit/>
          </a:bodyPr>
          <a:lstStyle/>
          <a:p>
            <a:r>
              <a:rPr lang="en-US" sz="2400" b="1" dirty="0"/>
              <a:t>The Workflow</a:t>
            </a:r>
            <a:br>
              <a:rPr lang="en-US" sz="2400" b="1" dirty="0"/>
            </a:br>
            <a:r>
              <a:rPr lang="en-US" sz="2000" b="1" i="1" dirty="0">
                <a:solidFill>
                  <a:srgbClr val="FFFFC1"/>
                </a:solidFill>
              </a:rPr>
              <a:t>- a </a:t>
            </a:r>
            <a:r>
              <a:rPr lang="en-US" sz="2000" i="1" dirty="0">
                <a:solidFill>
                  <a:srgbClr val="FFFFC1"/>
                </a:solidFill>
              </a:rPr>
              <a:t>guided workflow -</a:t>
            </a:r>
            <a:endParaRPr lang="en-US" sz="2000" i="1" dirty="0"/>
          </a:p>
        </p:txBody>
      </p:sp>
      <p:sp>
        <p:nvSpPr>
          <p:cNvPr id="6" name="Text Placeholder 5">
            <a:extLst>
              <a:ext uri="{FF2B5EF4-FFF2-40B4-BE49-F238E27FC236}">
                <a16:creationId xmlns:a16="http://schemas.microsoft.com/office/drawing/2014/main" id="{666D390F-A66A-254D-54B2-8442F2CBEF6E}"/>
              </a:ext>
            </a:extLst>
          </p:cNvPr>
          <p:cNvSpPr>
            <a:spLocks noGrp="1"/>
          </p:cNvSpPr>
          <p:nvPr>
            <p:ph type="body" sz="half" idx="2"/>
          </p:nvPr>
        </p:nvSpPr>
        <p:spPr>
          <a:xfrm>
            <a:off x="501445" y="2281084"/>
            <a:ext cx="2920181" cy="3862293"/>
          </a:xfrm>
        </p:spPr>
        <p:txBody>
          <a:bodyPr>
            <a:normAutofit/>
          </a:bodyPr>
          <a:lstStyle/>
          <a:p>
            <a:pPr algn="l"/>
            <a:r>
              <a:rPr lang="en-US" sz="2000" b="0" i="0" dirty="0">
                <a:effectLst/>
                <a:latin typeface="Roboto" panose="02000000000000000000" pitchFamily="2" charset="0"/>
              </a:rPr>
              <a:t>Time to practice a patient case workup with some guidance!</a:t>
            </a:r>
          </a:p>
          <a:p>
            <a:pPr algn="l"/>
            <a:endParaRPr lang="en-US" sz="2000" dirty="0">
              <a:latin typeface="Roboto" panose="02000000000000000000" pitchFamily="2" charset="0"/>
            </a:endParaRPr>
          </a:p>
          <a:p>
            <a:pPr algn="l"/>
            <a:r>
              <a:rPr lang="en-US" sz="2000" b="0" i="0" dirty="0">
                <a:effectLst/>
                <a:latin typeface="Roboto" panose="02000000000000000000" pitchFamily="2" charset="0"/>
              </a:rPr>
              <a:t>And we’ll compare case workup information for four boys with similar-sounding issues.</a:t>
            </a:r>
          </a:p>
        </p:txBody>
      </p:sp>
      <p:sp>
        <p:nvSpPr>
          <p:cNvPr id="11" name="Rectangle 10">
            <a:extLst>
              <a:ext uri="{FF2B5EF4-FFF2-40B4-BE49-F238E27FC236}">
                <a16:creationId xmlns:a16="http://schemas.microsoft.com/office/drawing/2014/main" id="{4A0454B1-6194-A948-79DD-530515DEAE60}"/>
              </a:ext>
            </a:extLst>
          </p:cNvPr>
          <p:cNvSpPr/>
          <p:nvPr/>
        </p:nvSpPr>
        <p:spPr>
          <a:xfrm>
            <a:off x="4108367" y="2752938"/>
            <a:ext cx="1614911" cy="3276801"/>
          </a:xfrm>
          <a:prstGeom prst="rect">
            <a:avLst/>
          </a:prstGeom>
          <a:noFill/>
          <a:ln w="571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71118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7C60A79-C63E-399B-4FDF-B301FFED832C}"/>
              </a:ext>
            </a:extLst>
          </p:cNvPr>
          <p:cNvPicPr>
            <a:picLocks noChangeAspect="1"/>
          </p:cNvPicPr>
          <p:nvPr/>
        </p:nvPicPr>
        <p:blipFill>
          <a:blip r:embed="rId3"/>
          <a:stretch>
            <a:fillRect/>
          </a:stretch>
        </p:blipFill>
        <p:spPr>
          <a:xfrm>
            <a:off x="5830500" y="823913"/>
            <a:ext cx="4159147" cy="5356477"/>
          </a:xfrm>
          <a:prstGeom prst="rect">
            <a:avLst/>
          </a:prstGeom>
        </p:spPr>
      </p:pic>
      <p:grpSp>
        <p:nvGrpSpPr>
          <p:cNvPr id="11" name="Group 10">
            <a:extLst>
              <a:ext uri="{FF2B5EF4-FFF2-40B4-BE49-F238E27FC236}">
                <a16:creationId xmlns:a16="http://schemas.microsoft.com/office/drawing/2014/main" id="{DE9E5330-B4AE-0079-6E0A-91C750F0A36C}"/>
              </a:ext>
            </a:extLst>
          </p:cNvPr>
          <p:cNvGrpSpPr/>
          <p:nvPr/>
        </p:nvGrpSpPr>
        <p:grpSpPr>
          <a:xfrm>
            <a:off x="8888307" y="3883377"/>
            <a:ext cx="3111782" cy="2460963"/>
            <a:chOff x="1321525" y="705394"/>
            <a:chExt cx="7221584" cy="5513095"/>
          </a:xfrm>
        </p:grpSpPr>
        <p:pic>
          <p:nvPicPr>
            <p:cNvPr id="10" name="Picture 9">
              <a:extLst>
                <a:ext uri="{FF2B5EF4-FFF2-40B4-BE49-F238E27FC236}">
                  <a16:creationId xmlns:a16="http://schemas.microsoft.com/office/drawing/2014/main" id="{DD02151C-DC9C-40B7-5B9A-580EEC5E71D9}"/>
                </a:ext>
              </a:extLst>
            </p:cNvPr>
            <p:cNvPicPr>
              <a:picLocks noChangeAspect="1"/>
            </p:cNvPicPr>
            <p:nvPr/>
          </p:nvPicPr>
          <p:blipFill>
            <a:blip r:embed="rId4"/>
            <a:stretch>
              <a:fillRect/>
            </a:stretch>
          </p:blipFill>
          <p:spPr>
            <a:xfrm>
              <a:off x="1752599" y="1006793"/>
              <a:ext cx="6790510" cy="5211696"/>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07F823F-6DA3-F015-FF1C-451C367FFFD8}"/>
                </a:ext>
              </a:extLst>
            </p:cNvPr>
            <p:cNvPicPr>
              <a:picLocks noChangeAspect="1"/>
            </p:cNvPicPr>
            <p:nvPr/>
          </p:nvPicPr>
          <p:blipFill>
            <a:blip r:embed="rId5"/>
            <a:stretch>
              <a:fillRect/>
            </a:stretch>
          </p:blipFill>
          <p:spPr>
            <a:xfrm>
              <a:off x="1321525" y="705394"/>
              <a:ext cx="6676191" cy="5145813"/>
            </a:xfrm>
            <a:prstGeom prst="rect">
              <a:avLst/>
            </a:prstGeom>
            <a:effectLst>
              <a:outerShdw blurRad="63500" sx="102000" sy="102000" algn="ctr" rotWithShape="0">
                <a:prstClr val="black">
                  <a:alpha val="40000"/>
                </a:prstClr>
              </a:outerShdw>
            </a:effectLst>
          </p:spPr>
        </p:pic>
      </p:grpSp>
      <p:sp>
        <p:nvSpPr>
          <p:cNvPr id="2" name="Title 1">
            <a:extLst>
              <a:ext uri="{FF2B5EF4-FFF2-40B4-BE49-F238E27FC236}">
                <a16:creationId xmlns:a16="http://schemas.microsoft.com/office/drawing/2014/main" id="{84234B55-B74E-3B82-D726-1CD2357D0A33}"/>
              </a:ext>
            </a:extLst>
          </p:cNvPr>
          <p:cNvSpPr>
            <a:spLocks noGrp="1"/>
          </p:cNvSpPr>
          <p:nvPr>
            <p:ph type="title"/>
          </p:nvPr>
        </p:nvSpPr>
        <p:spPr>
          <a:xfrm>
            <a:off x="149085" y="182563"/>
            <a:ext cx="11704248" cy="641350"/>
          </a:xfrm>
        </p:spPr>
        <p:txBody>
          <a:bodyPr/>
          <a:lstStyle/>
          <a:p>
            <a:r>
              <a:rPr lang="en-US" dirty="0"/>
              <a:t>Optional Worksheet:  </a:t>
            </a:r>
            <a:r>
              <a:rPr lang="en-US" i="1" dirty="0"/>
              <a:t>a </a:t>
            </a:r>
            <a:r>
              <a:rPr lang="en-US" i="1" dirty="0" err="1"/>
              <a:t>WordDoc</a:t>
            </a:r>
            <a:r>
              <a:rPr lang="en-US" i="1" dirty="0"/>
              <a:t> to fill out</a:t>
            </a:r>
          </a:p>
        </p:txBody>
      </p:sp>
      <p:sp>
        <p:nvSpPr>
          <p:cNvPr id="21" name="TextBox 20">
            <a:extLst>
              <a:ext uri="{FF2B5EF4-FFF2-40B4-BE49-F238E27FC236}">
                <a16:creationId xmlns:a16="http://schemas.microsoft.com/office/drawing/2014/main" id="{BDA54E33-2484-6524-B84D-7B6B83C02727}"/>
              </a:ext>
            </a:extLst>
          </p:cNvPr>
          <p:cNvSpPr txBox="1"/>
          <p:nvPr/>
        </p:nvSpPr>
        <p:spPr>
          <a:xfrm>
            <a:off x="750971" y="4876799"/>
            <a:ext cx="4770858" cy="830997"/>
          </a:xfrm>
          <a:prstGeom prst="rect">
            <a:avLst/>
          </a:prstGeom>
          <a:noFill/>
        </p:spPr>
        <p:txBody>
          <a:bodyPr wrap="none" rtlCol="0">
            <a:spAutoFit/>
          </a:bodyPr>
          <a:lstStyle/>
          <a:p>
            <a:pPr algn="ctr"/>
            <a:r>
              <a:rPr lang="en-US" sz="2400" b="1" dirty="0">
                <a:solidFill>
                  <a:srgbClr val="C00000"/>
                </a:solidFill>
                <a:latin typeface="Ink Free" panose="03080402000500000000" pitchFamily="66" charset="0"/>
              </a:rPr>
              <a:t>Today, you are going to work with</a:t>
            </a:r>
          </a:p>
          <a:p>
            <a:pPr algn="ctr"/>
            <a:r>
              <a:rPr lang="en-US" sz="2400" b="1" dirty="0">
                <a:solidFill>
                  <a:srgbClr val="C00000"/>
                </a:solidFill>
                <a:latin typeface="Ink Free" panose="03080402000500000000" pitchFamily="66" charset="0"/>
              </a:rPr>
              <a:t>one of these boys!</a:t>
            </a:r>
          </a:p>
        </p:txBody>
      </p:sp>
      <p:sp>
        <p:nvSpPr>
          <p:cNvPr id="25" name="Arrow: Right 24">
            <a:extLst>
              <a:ext uri="{FF2B5EF4-FFF2-40B4-BE49-F238E27FC236}">
                <a16:creationId xmlns:a16="http://schemas.microsoft.com/office/drawing/2014/main" id="{EBB09B23-EA13-E590-1E63-E7A30B24CBC8}"/>
              </a:ext>
            </a:extLst>
          </p:cNvPr>
          <p:cNvSpPr/>
          <p:nvPr/>
        </p:nvSpPr>
        <p:spPr>
          <a:xfrm rot="16200000">
            <a:off x="2508960" y="3942644"/>
            <a:ext cx="1174044" cy="694266"/>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C301C2-0A99-09CD-2819-4A3B20704368}"/>
              </a:ext>
            </a:extLst>
          </p:cNvPr>
          <p:cNvPicPr>
            <a:picLocks noChangeAspect="1"/>
          </p:cNvPicPr>
          <p:nvPr/>
        </p:nvPicPr>
        <p:blipFill rotWithShape="1">
          <a:blip r:embed="rId6">
            <a:clrChange>
              <a:clrFrom>
                <a:srgbClr val="FFFFFF"/>
              </a:clrFrom>
              <a:clrTo>
                <a:srgbClr val="FFFFFF">
                  <a:alpha val="0"/>
                </a:srgbClr>
              </a:clrTo>
            </a:clrChange>
          </a:blip>
          <a:srcRect/>
          <a:stretch/>
        </p:blipFill>
        <p:spPr>
          <a:xfrm>
            <a:off x="332147" y="823914"/>
            <a:ext cx="5498354" cy="3194004"/>
          </a:xfrm>
          <a:prstGeom prst="rect">
            <a:avLst/>
          </a:prstGeom>
          <a:effectLst>
            <a:glow rad="50800">
              <a:schemeClr val="bg1"/>
            </a:glow>
          </a:effectLst>
        </p:spPr>
      </p:pic>
    </p:spTree>
    <p:custDataLst>
      <p:tags r:id="rId1"/>
    </p:custDataLst>
    <p:extLst>
      <p:ext uri="{BB962C8B-B14F-4D97-AF65-F5344CB8AC3E}">
        <p14:creationId xmlns:p14="http://schemas.microsoft.com/office/powerpoint/2010/main" val="1965815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18D399A-E84B-F7AA-FBF9-973377C6C656}"/>
              </a:ext>
            </a:extLst>
          </p:cNvPr>
          <p:cNvSpPr>
            <a:spLocks noGrp="1"/>
          </p:cNvSpPr>
          <p:nvPr>
            <p:ph type="subTitle" idx="1"/>
          </p:nvPr>
        </p:nvSpPr>
        <p:spPr/>
        <p:txBody>
          <a:bodyPr/>
          <a:lstStyle/>
          <a:p>
            <a:endParaRPr lang="en-US" dirty="0"/>
          </a:p>
        </p:txBody>
      </p:sp>
      <p:sp>
        <p:nvSpPr>
          <p:cNvPr id="4" name="Title 3">
            <a:extLst>
              <a:ext uri="{FF2B5EF4-FFF2-40B4-BE49-F238E27FC236}">
                <a16:creationId xmlns:a16="http://schemas.microsoft.com/office/drawing/2014/main" id="{6254317E-3A69-BD13-E27A-9D235BDE124D}"/>
              </a:ext>
            </a:extLst>
          </p:cNvPr>
          <p:cNvSpPr>
            <a:spLocks noGrp="1"/>
          </p:cNvSpPr>
          <p:nvPr>
            <p:ph type="title"/>
          </p:nvPr>
        </p:nvSpPr>
        <p:spPr/>
        <p:txBody>
          <a:bodyPr/>
          <a:lstStyle/>
          <a:p>
            <a:r>
              <a:rPr lang="en-US" dirty="0"/>
              <a:t>Researching the Referral</a:t>
            </a:r>
          </a:p>
        </p:txBody>
      </p:sp>
    </p:spTree>
    <p:custDataLst>
      <p:tags r:id="rId1"/>
    </p:custDataLst>
    <p:extLst>
      <p:ext uri="{BB962C8B-B14F-4D97-AF65-F5344CB8AC3E}">
        <p14:creationId xmlns:p14="http://schemas.microsoft.com/office/powerpoint/2010/main" val="327729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02173F-D1F0-E125-C0A7-9CB7D1089B4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164556" y="256033"/>
            <a:ext cx="7439982" cy="6044100"/>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5E7976AD-F457-97B5-CFAA-07F33CE8AE1D}"/>
              </a:ext>
            </a:extLst>
          </p:cNvPr>
          <p:cNvSpPr>
            <a:spLocks noGrp="1"/>
          </p:cNvSpPr>
          <p:nvPr>
            <p:ph type="title"/>
          </p:nvPr>
        </p:nvSpPr>
        <p:spPr>
          <a:xfrm>
            <a:off x="142613" y="450802"/>
            <a:ext cx="3431097" cy="455209"/>
          </a:xfrm>
        </p:spPr>
        <p:txBody>
          <a:bodyPr>
            <a:noAutofit/>
          </a:bodyPr>
          <a:lstStyle/>
          <a:p>
            <a:r>
              <a:rPr lang="en-US" sz="2400" b="1" dirty="0"/>
              <a:t>Introduction</a:t>
            </a:r>
            <a:endParaRPr lang="en-US" sz="2000" dirty="0"/>
          </a:p>
        </p:txBody>
      </p:sp>
      <p:sp>
        <p:nvSpPr>
          <p:cNvPr id="6" name="Text Placeholder 5">
            <a:extLst>
              <a:ext uri="{FF2B5EF4-FFF2-40B4-BE49-F238E27FC236}">
                <a16:creationId xmlns:a16="http://schemas.microsoft.com/office/drawing/2014/main" id="{666D390F-A66A-254D-54B2-8442F2CBEF6E}"/>
              </a:ext>
            </a:extLst>
          </p:cNvPr>
          <p:cNvSpPr>
            <a:spLocks noGrp="1"/>
          </p:cNvSpPr>
          <p:nvPr>
            <p:ph type="body" sz="half" idx="2"/>
          </p:nvPr>
        </p:nvSpPr>
        <p:spPr>
          <a:xfrm>
            <a:off x="599768" y="2625213"/>
            <a:ext cx="2941669" cy="3535069"/>
          </a:xfrm>
        </p:spPr>
        <p:txBody>
          <a:bodyPr>
            <a:normAutofit/>
          </a:bodyPr>
          <a:lstStyle/>
          <a:p>
            <a:r>
              <a:rPr lang="en-US" sz="2000" dirty="0"/>
              <a:t>Some background information &amp;</a:t>
            </a:r>
          </a:p>
          <a:p>
            <a:r>
              <a:rPr lang="en-US" sz="2000" dirty="0"/>
              <a:t>setting up today’s activity!</a:t>
            </a:r>
            <a:endParaRPr lang="en-US" sz="2000" i="1" dirty="0">
              <a:solidFill>
                <a:schemeClr val="bg1"/>
              </a:solidFill>
            </a:endParaRPr>
          </a:p>
        </p:txBody>
      </p:sp>
      <p:sp>
        <p:nvSpPr>
          <p:cNvPr id="11" name="Rectangle 10">
            <a:extLst>
              <a:ext uri="{FF2B5EF4-FFF2-40B4-BE49-F238E27FC236}">
                <a16:creationId xmlns:a16="http://schemas.microsoft.com/office/drawing/2014/main" id="{4A0454B1-6194-A948-79DD-530515DEAE60}"/>
              </a:ext>
            </a:extLst>
          </p:cNvPr>
          <p:cNvSpPr/>
          <p:nvPr/>
        </p:nvSpPr>
        <p:spPr>
          <a:xfrm>
            <a:off x="4164556" y="1810679"/>
            <a:ext cx="1568732" cy="2299750"/>
          </a:xfrm>
          <a:prstGeom prst="rect">
            <a:avLst/>
          </a:prstGeom>
          <a:noFill/>
          <a:ln w="571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11031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1951136613"/>
              </p:ext>
            </p:extLst>
          </p:nvPr>
        </p:nvGraphicFramePr>
        <p:xfrm>
          <a:off x="597508" y="823917"/>
          <a:ext cx="11097494" cy="3869836"/>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775592">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1412341">
                <a:tc>
                  <a:txBody>
                    <a:bodyPr/>
                    <a:lstStyle/>
                    <a:p>
                      <a:pPr marL="0" marR="0">
                        <a:lnSpc>
                          <a:spcPct val="107000"/>
                        </a:lnSpc>
                        <a:spcBef>
                          <a:spcPts val="0"/>
                        </a:spcBef>
                        <a:spcAft>
                          <a:spcPts val="0"/>
                        </a:spcAft>
                      </a:pPr>
                      <a:r>
                        <a:rPr lang="en-US" sz="1600" b="1" dirty="0">
                          <a:solidFill>
                            <a:srgbClr val="34495E"/>
                          </a:solidFill>
                          <a:effectLst/>
                          <a:latin typeface="Roboto" panose="02000000000000000000" pitchFamily="2" charset="0"/>
                          <a:ea typeface="Roboto" panose="02000000000000000000" pitchFamily="2" charset="0"/>
                          <a:cs typeface="Roboto" panose="02000000000000000000" pitchFamily="2" charset="0"/>
                        </a:rPr>
                        <a:t> Phenotype</a:t>
                      </a:r>
                    </a:p>
                    <a:p>
                      <a:pPr marL="0" marR="0">
                        <a:lnSpc>
                          <a:spcPct val="107000"/>
                        </a:lnSpc>
                        <a:spcBef>
                          <a:spcPts val="0"/>
                        </a:spcBef>
                        <a:spcAft>
                          <a:spcPts val="0"/>
                        </a:spcAft>
                      </a:pPr>
                      <a:r>
                        <a:rPr lang="en-US" sz="1600" b="1" dirty="0">
                          <a:solidFill>
                            <a:srgbClr val="34495E"/>
                          </a:solidFill>
                          <a:effectLst/>
                          <a:latin typeface="Roboto" panose="02000000000000000000" pitchFamily="2" charset="0"/>
                          <a:ea typeface="Roboto" panose="02000000000000000000" pitchFamily="2" charset="0"/>
                          <a:cs typeface="Roboto" panose="02000000000000000000" pitchFamily="2" charset="0"/>
                        </a:rPr>
                        <a:t> (including severity)</a:t>
                      </a:r>
                      <a:endParaRPr lang="en-US" sz="1600" dirty="0">
                        <a:effectLst/>
                        <a:latin typeface="Roboto" panose="02000000000000000000" pitchFamily="2" charset="0"/>
                        <a:ea typeface="Roboto" panose="02000000000000000000" pitchFamily="2" charset="0"/>
                        <a:cs typeface="Roboto" panose="02000000000000000000" pitchFamily="2" charset="0"/>
                      </a:endParaRPr>
                    </a:p>
                  </a:txBody>
                  <a:tcPr marL="9525" marR="9525" marT="9525" marB="9525"/>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tc>
                <a:tc>
                  <a:txBody>
                    <a:bodyPr/>
                    <a:lstStyle/>
                    <a:p>
                      <a:pPr marL="0" marR="0" algn="ctr">
                        <a:lnSpc>
                          <a:spcPct val="107000"/>
                        </a:lnSpc>
                        <a:spcBef>
                          <a:spcPts val="0"/>
                        </a:spcBef>
                        <a:spcAft>
                          <a:spcPts val="0"/>
                        </a:spcAft>
                      </a:pP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tc>
                <a:extLst>
                  <a:ext uri="{0D108BD9-81ED-4DB2-BD59-A6C34878D82A}">
                    <a16:rowId xmlns:a16="http://schemas.microsoft.com/office/drawing/2014/main" val="1910271396"/>
                  </a:ext>
                </a:extLst>
              </a:tr>
              <a:tr h="681903">
                <a:tc>
                  <a:txBody>
                    <a:bodyPr/>
                    <a:lstStyle/>
                    <a:p>
                      <a:pPr marL="0" marR="0">
                        <a:lnSpc>
                          <a:spcPct val="107000"/>
                        </a:lnSpc>
                        <a:spcBef>
                          <a:spcPts val="0"/>
                        </a:spcBef>
                        <a:spcAft>
                          <a:spcPts val="0"/>
                        </a:spcAft>
                      </a:pPr>
                      <a:r>
                        <a:rPr lang="en-US" sz="1600" b="1" dirty="0">
                          <a:solidFill>
                            <a:srgbClr val="34495E"/>
                          </a:solidFill>
                          <a:effectLst/>
                          <a:latin typeface="Roboto" panose="02000000000000000000" pitchFamily="2" charset="0"/>
                          <a:ea typeface="Roboto" panose="02000000000000000000" pitchFamily="2" charset="0"/>
                          <a:cs typeface="Roboto" panose="02000000000000000000" pitchFamily="2" charset="0"/>
                        </a:rPr>
                        <a:t> Preliminary Diagnosis</a:t>
                      </a:r>
                      <a:endParaRPr lang="en-US" sz="1600" dirty="0">
                        <a:effectLst/>
                        <a:latin typeface="Roboto" panose="02000000000000000000" pitchFamily="2" charset="0"/>
                        <a:ea typeface="Roboto" panose="02000000000000000000" pitchFamily="2" charset="0"/>
                        <a:cs typeface="Roboto" panose="02000000000000000000" pitchFamily="2" charset="0"/>
                      </a:endParaRPr>
                    </a:p>
                  </a:txBody>
                  <a:tcPr marL="9525" marR="9525" marT="9525" marB="9525"/>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tc>
                <a:tc>
                  <a:txBody>
                    <a:bodyPr/>
                    <a:lstStyle/>
                    <a:p>
                      <a:pPr marL="0" marR="0" algn="ctr">
                        <a:lnSpc>
                          <a:spcPct val="107000"/>
                        </a:lnSpc>
                        <a:spcBef>
                          <a:spcPts val="0"/>
                        </a:spcBef>
                        <a:spcAft>
                          <a:spcPts val="0"/>
                        </a:spcAft>
                      </a:pP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tc>
                <a:extLst>
                  <a:ext uri="{0D108BD9-81ED-4DB2-BD59-A6C34878D82A}">
                    <a16:rowId xmlns:a16="http://schemas.microsoft.com/office/drawing/2014/main" val="1479718350"/>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lstStyle/>
          <a:p>
            <a:r>
              <a:rPr lang="en-US" dirty="0"/>
              <a:t>Read the </a:t>
            </a:r>
            <a:r>
              <a:rPr lang="en-US" b="1" dirty="0">
                <a:solidFill>
                  <a:schemeClr val="accent1">
                    <a:lumMod val="75000"/>
                  </a:schemeClr>
                </a:solidFill>
              </a:rPr>
              <a:t>Referral</a:t>
            </a:r>
            <a:r>
              <a:rPr lang="en-US" dirty="0"/>
              <a:t> </a:t>
            </a:r>
            <a:r>
              <a:rPr lang="en-US" i="1" dirty="0"/>
              <a:t>– and take notes!</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F128C87D-209F-08DC-AA1C-9BDD8B2B6A0E}"/>
              </a:ext>
            </a:extLst>
          </p:cNvPr>
          <p:cNvSpPr txBox="1"/>
          <p:nvPr/>
        </p:nvSpPr>
        <p:spPr>
          <a:xfrm>
            <a:off x="1075265" y="5413782"/>
            <a:ext cx="9960163" cy="523220"/>
          </a:xfrm>
          <a:prstGeom prst="rect">
            <a:avLst/>
          </a:prstGeom>
          <a:noFill/>
        </p:spPr>
        <p:txBody>
          <a:bodyPr wrap="none" rtlCol="0">
            <a:spAutoFit/>
          </a:bodyPr>
          <a:lstStyle/>
          <a:p>
            <a:r>
              <a:rPr lang="en-US" sz="2800" dirty="0"/>
              <a:t>If you want to learn more about this disorder…..Search in </a:t>
            </a:r>
            <a:r>
              <a:rPr lang="en-US" sz="2800" b="1" dirty="0" err="1">
                <a:solidFill>
                  <a:schemeClr val="accent1">
                    <a:lumMod val="75000"/>
                  </a:schemeClr>
                </a:solidFill>
              </a:rPr>
              <a:t>MedGen</a:t>
            </a:r>
            <a:r>
              <a:rPr lang="en-US" sz="2800" dirty="0"/>
              <a:t>!</a:t>
            </a:r>
          </a:p>
        </p:txBody>
      </p:sp>
    </p:spTree>
    <p:custDataLst>
      <p:tags r:id="rId1"/>
    </p:custDataLst>
    <p:extLst>
      <p:ext uri="{BB962C8B-B14F-4D97-AF65-F5344CB8AC3E}">
        <p14:creationId xmlns:p14="http://schemas.microsoft.com/office/powerpoint/2010/main" val="4274075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2110212109"/>
              </p:ext>
            </p:extLst>
          </p:nvPr>
        </p:nvGraphicFramePr>
        <p:xfrm>
          <a:off x="586491" y="823917"/>
          <a:ext cx="11097494" cy="5444634"/>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775592">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1412341">
                <a:tc>
                  <a:txBody>
                    <a:bodyPr/>
                    <a:lstStyle/>
                    <a:p>
                      <a:pPr marL="0" marR="0">
                        <a:lnSpc>
                          <a:spcPct val="107000"/>
                        </a:lnSpc>
                        <a:spcBef>
                          <a:spcPts val="0"/>
                        </a:spcBef>
                        <a:spcAft>
                          <a:spcPts val="0"/>
                        </a:spcAft>
                      </a:pPr>
                      <a:r>
                        <a:rPr lang="en-US" sz="1600" b="1" dirty="0">
                          <a:solidFill>
                            <a:srgbClr val="34495E"/>
                          </a:solidFill>
                          <a:effectLst/>
                          <a:latin typeface="Roboto" panose="02000000000000000000" pitchFamily="2" charset="0"/>
                          <a:ea typeface="Roboto" panose="02000000000000000000" pitchFamily="2" charset="0"/>
                          <a:cs typeface="Roboto" panose="02000000000000000000" pitchFamily="2" charset="0"/>
                        </a:rPr>
                        <a:t> Phenotype</a:t>
                      </a:r>
                    </a:p>
                    <a:p>
                      <a:pPr marL="0" marR="0">
                        <a:lnSpc>
                          <a:spcPct val="107000"/>
                        </a:lnSpc>
                        <a:spcBef>
                          <a:spcPts val="0"/>
                        </a:spcBef>
                        <a:spcAft>
                          <a:spcPts val="0"/>
                        </a:spcAft>
                      </a:pPr>
                      <a:r>
                        <a:rPr lang="en-US" sz="1600" b="1" dirty="0">
                          <a:solidFill>
                            <a:srgbClr val="34495E"/>
                          </a:solidFill>
                          <a:effectLst/>
                          <a:latin typeface="Roboto" panose="02000000000000000000" pitchFamily="2" charset="0"/>
                          <a:ea typeface="Roboto" panose="02000000000000000000" pitchFamily="2" charset="0"/>
                          <a:cs typeface="Roboto" panose="02000000000000000000" pitchFamily="2" charset="0"/>
                        </a:rPr>
                        <a:t> (including severity)</a:t>
                      </a:r>
                      <a:endParaRPr lang="en-US" sz="1600" dirty="0">
                        <a:effectLst/>
                        <a:latin typeface="Roboto" panose="02000000000000000000" pitchFamily="2" charset="0"/>
                        <a:ea typeface="Roboto" panose="02000000000000000000" pitchFamily="2" charset="0"/>
                        <a:cs typeface="Roboto" panose="02000000000000000000" pitchFamily="2" charset="0"/>
                      </a:endParaRPr>
                    </a:p>
                  </a:txBody>
                  <a:tcPr marL="9525" marR="9525" marT="9525" marB="9525"/>
                </a:tc>
                <a:tc>
                  <a:txBody>
                    <a:bodyPr/>
                    <a:lstStyle/>
                    <a:p>
                      <a:pPr marL="0" marR="0" algn="l">
                        <a:lnSpc>
                          <a:spcPct val="80000"/>
                        </a:lnSpc>
                        <a:spcBef>
                          <a:spcPts val="0"/>
                        </a:spcBef>
                        <a:spcAft>
                          <a:spcPts val="0"/>
                        </a:spcAft>
                      </a:pPr>
                      <a:r>
                        <a:rPr lang="en-US" sz="1600" dirty="0"/>
                        <a:t>significant bruising and severe pain after his first soccer practice</a:t>
                      </a:r>
                    </a:p>
                    <a:p>
                      <a:pPr marL="0" marR="0" algn="l">
                        <a:lnSpc>
                          <a:spcPct val="80000"/>
                        </a:lnSpc>
                        <a:spcBef>
                          <a:spcPts val="0"/>
                        </a:spcBef>
                        <a:spcAft>
                          <a:spcPts val="0"/>
                        </a:spcAft>
                      </a:pPr>
                      <a:endParaRPr lang="en-US" sz="1600" dirty="0"/>
                    </a:p>
                    <a:p>
                      <a:pPr marL="0" marR="0" algn="l">
                        <a:lnSpc>
                          <a:spcPct val="80000"/>
                        </a:lnSpc>
                        <a:spcBef>
                          <a:spcPts val="0"/>
                        </a:spcBef>
                        <a:spcAft>
                          <a:spcPts val="0"/>
                        </a:spcAft>
                      </a:pPr>
                      <a:r>
                        <a:rPr lang="en-US" sz="1600" dirty="0"/>
                        <a:t>previous episodes of scratches causing prolonged bleeding</a:t>
                      </a:r>
                    </a:p>
                    <a:p>
                      <a:pPr marL="0" marR="0" algn="l">
                        <a:lnSpc>
                          <a:spcPct val="80000"/>
                        </a:lnSpc>
                        <a:spcBef>
                          <a:spcPts val="0"/>
                        </a:spcBef>
                        <a:spcAft>
                          <a:spcPts val="0"/>
                        </a:spcAft>
                      </a:pPr>
                      <a:endParaRPr lang="en-US" sz="1600" dirty="0"/>
                    </a:p>
                    <a:p>
                      <a:pPr marL="0" marR="0" algn="l">
                        <a:lnSpc>
                          <a:spcPct val="80000"/>
                        </a:lnSpc>
                        <a:spcBef>
                          <a:spcPts val="0"/>
                        </a:spcBef>
                        <a:spcAft>
                          <a:spcPts val="0"/>
                        </a:spcAft>
                      </a:pPr>
                      <a:r>
                        <a:rPr lang="en-US" sz="1600" dirty="0"/>
                        <a:t>family history:  a male cousin was known to have hemophilia.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severe hematoma on  thigh after bumping into   a boat’s oarlock.</a:t>
                      </a:r>
                    </a:p>
                    <a:p>
                      <a:pPr marL="0" marR="0" algn="l">
                        <a:lnSpc>
                          <a:spcPct val="80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8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long history of recurrent episodes of illness (bruises, bleeding episodes, and long painful </a:t>
                      </a:r>
                    </a:p>
                    <a:p>
                      <a:pPr marL="0" marR="0" algn="l">
                        <a:lnSpc>
                          <a:spcPct val="8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recoveries) since shortly after birth</a:t>
                      </a:r>
                    </a:p>
                    <a:p>
                      <a:pPr marL="0" marR="0" algn="l">
                        <a:lnSpc>
                          <a:spcPct val="80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8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Family history:  </a:t>
                      </a:r>
                    </a:p>
                    <a:p>
                      <a:pPr marL="109538" marR="0" indent="-109538" algn="l">
                        <a:lnSpc>
                          <a:spcPct val="80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rumors of bleeding issues in many cousins of the maternal family. </a:t>
                      </a:r>
                    </a:p>
                  </a:txBody>
                  <a:tcPr marL="4018" marR="4018" marT="4018" marB="4018"/>
                </a:tc>
                <a:tc>
                  <a:txBody>
                    <a:bodyPr/>
                    <a:lstStyle/>
                    <a:p>
                      <a:pPr marL="0" marR="0" algn="l">
                        <a:lnSpc>
                          <a:spcPct val="8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relentless nosebleed caused by “bumping into a coffee table”</a:t>
                      </a:r>
                    </a:p>
                    <a:p>
                      <a:pPr marL="0" marR="0" algn="l">
                        <a:lnSpc>
                          <a:spcPct val="80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8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visible bruising on his knees and palms since he began crawling at 6 months </a:t>
                      </a:r>
                    </a:p>
                    <a:p>
                      <a:pPr marL="0" marR="0" algn="l">
                        <a:lnSpc>
                          <a:spcPct val="80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8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Family history:  </a:t>
                      </a:r>
                    </a:p>
                    <a:p>
                      <a:pPr marL="176213" marR="0" indent="-176213" algn="l">
                        <a:lnSpc>
                          <a:spcPct val="80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Mother required a blood transfusion after natural childbirth</a:t>
                      </a:r>
                    </a:p>
                    <a:p>
                      <a:pPr marL="176213" marR="0" indent="-176213" algn="l">
                        <a:lnSpc>
                          <a:spcPct val="80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Maternal uncle died at the age of 6 years old from a “brain bleed” after a fall.</a:t>
                      </a:r>
                    </a:p>
                  </a:txBody>
                  <a:tcPr marL="4018" marR="4018" marT="4018" marB="4018"/>
                </a:tc>
                <a:tc>
                  <a:txBody>
                    <a:bodyPr/>
                    <a:lstStyle/>
                    <a:p>
                      <a:pPr marL="0" marR="0" algn="l">
                        <a:lnSpc>
                          <a:spcPct val="8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profuse bleeding laceration on left index finger</a:t>
                      </a:r>
                    </a:p>
                    <a:p>
                      <a:pPr marL="0" marR="0" algn="l">
                        <a:lnSpc>
                          <a:spcPct val="80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8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previous episodes of prolonged bleeding which hadn’t “risen to the level of an ER visit but were concerning.” </a:t>
                      </a:r>
                    </a:p>
                    <a:p>
                      <a:pPr marL="0" marR="0" algn="l">
                        <a:lnSpc>
                          <a:spcPct val="80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8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Family history: </a:t>
                      </a:r>
                    </a:p>
                    <a:p>
                      <a:pPr marL="109538" marR="0" indent="-109538" algn="l">
                        <a:lnSpc>
                          <a:spcPct val="80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No “genetic” family history is available as Bo was adopted from China at the age of 3 years old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910271396"/>
                  </a:ext>
                </a:extLst>
              </a:tr>
              <a:tr h="681903">
                <a:tc>
                  <a:txBody>
                    <a:bodyPr/>
                    <a:lstStyle/>
                    <a:p>
                      <a:pPr marL="0" marR="0">
                        <a:lnSpc>
                          <a:spcPct val="107000"/>
                        </a:lnSpc>
                        <a:spcBef>
                          <a:spcPts val="0"/>
                        </a:spcBef>
                        <a:spcAft>
                          <a:spcPts val="0"/>
                        </a:spcAft>
                      </a:pPr>
                      <a:r>
                        <a:rPr lang="en-US" sz="1600" b="1" dirty="0">
                          <a:solidFill>
                            <a:srgbClr val="34495E"/>
                          </a:solidFill>
                          <a:effectLst/>
                          <a:latin typeface="Roboto" panose="02000000000000000000" pitchFamily="2" charset="0"/>
                          <a:ea typeface="Roboto" panose="02000000000000000000" pitchFamily="2" charset="0"/>
                          <a:cs typeface="Roboto" panose="02000000000000000000" pitchFamily="2" charset="0"/>
                        </a:rPr>
                        <a:t> Preliminary Diagnosis</a:t>
                      </a:r>
                      <a:endParaRPr lang="en-US" sz="1600" dirty="0">
                        <a:effectLst/>
                        <a:latin typeface="Roboto" panose="02000000000000000000" pitchFamily="2" charset="0"/>
                        <a:ea typeface="Roboto" panose="02000000000000000000" pitchFamily="2" charset="0"/>
                        <a:cs typeface="Roboto" panose="02000000000000000000" pitchFamily="2" charset="0"/>
                      </a:endParaRPr>
                    </a:p>
                  </a:txBody>
                  <a:tcPr marL="9525" marR="9525" marT="9525" marB="9525"/>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Hemophilia</a:t>
                      </a:r>
                    </a:p>
                    <a:p>
                      <a:pPr marL="0" marR="0" algn="ctr">
                        <a:lnSpc>
                          <a:spcPct val="107000"/>
                        </a:lnSpc>
                        <a:spcBef>
                          <a:spcPts val="0"/>
                        </a:spcBef>
                        <a:spcAft>
                          <a:spcPts val="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(sub-type not determined yet)</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Hemophilia</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(sub-type not determined yet)</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Hemophilia</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(sub-type not determined yet)</a:t>
                      </a:r>
                    </a:p>
                  </a:txBody>
                  <a:tcPr marL="4018" marR="4018" marT="4018" marB="4018"/>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Hemophilia</a:t>
                      </a:r>
                    </a:p>
                    <a:p>
                      <a:pPr marL="0" marR="0" algn="ctr">
                        <a:lnSpc>
                          <a:spcPct val="107000"/>
                        </a:lnSpc>
                        <a:spcBef>
                          <a:spcPts val="0"/>
                        </a:spcBef>
                        <a:spcAft>
                          <a:spcPts val="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(sub-type not determined yet)</a:t>
                      </a:r>
                    </a:p>
                  </a:txBody>
                  <a:tcPr marL="4018" marR="4018" marT="4018" marB="4018"/>
                </a:tc>
                <a:extLst>
                  <a:ext uri="{0D108BD9-81ED-4DB2-BD59-A6C34878D82A}">
                    <a16:rowId xmlns:a16="http://schemas.microsoft.com/office/drawing/2014/main" val="1479718350"/>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lstStyle/>
          <a:p>
            <a:r>
              <a:rPr lang="en-US" dirty="0"/>
              <a:t>Read the </a:t>
            </a:r>
            <a:r>
              <a:rPr lang="en-US" b="1" dirty="0">
                <a:solidFill>
                  <a:schemeClr val="accent1">
                    <a:lumMod val="75000"/>
                  </a:schemeClr>
                </a:solidFill>
              </a:rPr>
              <a:t>Referral</a:t>
            </a:r>
            <a:r>
              <a:rPr lang="en-US" dirty="0"/>
              <a:t> </a:t>
            </a:r>
            <a:r>
              <a:rPr lang="en-US" i="1" dirty="0"/>
              <a:t>– and take notes!</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6266E18B-4B31-1BEB-F80D-3994E6328B81}"/>
              </a:ext>
            </a:extLst>
          </p:cNvPr>
          <p:cNvSpPr txBox="1"/>
          <p:nvPr/>
        </p:nvSpPr>
        <p:spPr>
          <a:xfrm>
            <a:off x="3058981" y="6304131"/>
            <a:ext cx="7263783" cy="461665"/>
          </a:xfrm>
          <a:prstGeom prst="rect">
            <a:avLst/>
          </a:prstGeom>
          <a:noFill/>
        </p:spPr>
        <p:txBody>
          <a:bodyPr wrap="none" rtlCol="0">
            <a:spAutoFit/>
          </a:bodyPr>
          <a:lstStyle/>
          <a:p>
            <a:r>
              <a:rPr lang="en-US" sz="2400" b="1" dirty="0"/>
              <a:t>To learn more about this disorder…..Search in </a:t>
            </a:r>
            <a:r>
              <a:rPr lang="en-US" sz="2400" b="1" dirty="0" err="1">
                <a:solidFill>
                  <a:schemeClr val="accent1">
                    <a:lumMod val="75000"/>
                  </a:schemeClr>
                </a:solidFill>
              </a:rPr>
              <a:t>MedGen</a:t>
            </a:r>
            <a:r>
              <a:rPr lang="en-US" sz="2400" b="1" dirty="0"/>
              <a:t>!</a:t>
            </a:r>
          </a:p>
        </p:txBody>
      </p:sp>
    </p:spTree>
    <p:custDataLst>
      <p:tags r:id="rId1"/>
    </p:custDataLst>
    <p:extLst>
      <p:ext uri="{BB962C8B-B14F-4D97-AF65-F5344CB8AC3E}">
        <p14:creationId xmlns:p14="http://schemas.microsoft.com/office/powerpoint/2010/main" val="1485459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BA32C5B-404A-FE7D-026E-C91876D3EB3A}"/>
              </a:ext>
            </a:extLst>
          </p:cNvPr>
          <p:cNvGrpSpPr/>
          <p:nvPr/>
        </p:nvGrpSpPr>
        <p:grpSpPr>
          <a:xfrm>
            <a:off x="441198" y="164402"/>
            <a:ext cx="11337720" cy="5641849"/>
            <a:chOff x="441198" y="164402"/>
            <a:chExt cx="11337720" cy="5641849"/>
          </a:xfrm>
        </p:grpSpPr>
        <p:cxnSp>
          <p:nvCxnSpPr>
            <p:cNvPr id="24" name="Straight Connector 23">
              <a:extLst>
                <a:ext uri="{FF2B5EF4-FFF2-40B4-BE49-F238E27FC236}">
                  <a16:creationId xmlns:a16="http://schemas.microsoft.com/office/drawing/2014/main" id="{0E8FBA8F-97E3-EAA1-ECC1-FD475A4BA7B6}"/>
                </a:ext>
              </a:extLst>
            </p:cNvPr>
            <p:cNvCxnSpPr>
              <a:cxnSpLocks/>
            </p:cNvCxnSpPr>
            <p:nvPr/>
          </p:nvCxnSpPr>
          <p:spPr>
            <a:xfrm>
              <a:off x="812105" y="5112607"/>
              <a:ext cx="1" cy="33832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3D48E18-E80C-A1D2-4F0F-8594A3D2C52C}"/>
                </a:ext>
              </a:extLst>
            </p:cNvPr>
            <p:cNvGrpSpPr/>
            <p:nvPr/>
          </p:nvGrpSpPr>
          <p:grpSpPr>
            <a:xfrm>
              <a:off x="441198" y="164402"/>
              <a:ext cx="11337720" cy="5641849"/>
              <a:chOff x="441198" y="164402"/>
              <a:chExt cx="11337720" cy="5641849"/>
            </a:xfrm>
          </p:grpSpPr>
          <p:grpSp>
            <p:nvGrpSpPr>
              <p:cNvPr id="12" name="Group 11">
                <a:extLst>
                  <a:ext uri="{FF2B5EF4-FFF2-40B4-BE49-F238E27FC236}">
                    <a16:creationId xmlns:a16="http://schemas.microsoft.com/office/drawing/2014/main" id="{B90A1CBE-1E38-080F-6D24-AB20B2B10347}"/>
                  </a:ext>
                </a:extLst>
              </p:cNvPr>
              <p:cNvGrpSpPr/>
              <p:nvPr/>
            </p:nvGrpSpPr>
            <p:grpSpPr>
              <a:xfrm>
                <a:off x="441198" y="164402"/>
                <a:ext cx="11337720" cy="5280850"/>
                <a:chOff x="441198" y="164402"/>
                <a:chExt cx="11337720" cy="5280850"/>
              </a:xfrm>
            </p:grpSpPr>
            <p:pic>
              <p:nvPicPr>
                <p:cNvPr id="13" name="Picture 12">
                  <a:extLst>
                    <a:ext uri="{FF2B5EF4-FFF2-40B4-BE49-F238E27FC236}">
                      <a16:creationId xmlns:a16="http://schemas.microsoft.com/office/drawing/2014/main" id="{A2CA907F-FBD6-DBCD-1656-2B5469436A9E}"/>
                    </a:ext>
                  </a:extLst>
                </p:cNvPr>
                <p:cNvPicPr>
                  <a:picLocks noChangeAspect="1"/>
                </p:cNvPicPr>
                <p:nvPr/>
              </p:nvPicPr>
              <p:blipFill rotWithShape="1">
                <a:blip r:embed="rId2"/>
                <a:srcRect l="247" b="3456"/>
                <a:stretch/>
              </p:blipFill>
              <p:spPr>
                <a:xfrm>
                  <a:off x="441198" y="164402"/>
                  <a:ext cx="11337720" cy="5280850"/>
                </a:xfrm>
                <a:prstGeom prst="rect">
                  <a:avLst/>
                </a:prstGeom>
              </p:spPr>
            </p:pic>
            <p:sp>
              <p:nvSpPr>
                <p:cNvPr id="14" name="Rectangle 13">
                  <a:extLst>
                    <a:ext uri="{FF2B5EF4-FFF2-40B4-BE49-F238E27FC236}">
                      <a16:creationId xmlns:a16="http://schemas.microsoft.com/office/drawing/2014/main" id="{C68B12BC-CEBC-F961-9E16-2EC93DBAAB26}"/>
                    </a:ext>
                  </a:extLst>
                </p:cNvPr>
                <p:cNvSpPr/>
                <p:nvPr/>
              </p:nvSpPr>
              <p:spPr>
                <a:xfrm>
                  <a:off x="3997884" y="3783531"/>
                  <a:ext cx="2653505" cy="1172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94F1D7E-21C1-CC56-545C-8A1A01037FB3}"/>
                  </a:ext>
                </a:extLst>
              </p:cNvPr>
              <p:cNvGrpSpPr/>
              <p:nvPr/>
            </p:nvGrpSpPr>
            <p:grpSpPr>
              <a:xfrm>
                <a:off x="1239774" y="5120639"/>
                <a:ext cx="855419" cy="679127"/>
                <a:chOff x="1239774" y="5120639"/>
                <a:chExt cx="855419" cy="679127"/>
              </a:xfrm>
            </p:grpSpPr>
            <p:pic>
              <p:nvPicPr>
                <p:cNvPr id="17" name="Picture 16">
                  <a:extLst>
                    <a:ext uri="{FF2B5EF4-FFF2-40B4-BE49-F238E27FC236}">
                      <a16:creationId xmlns:a16="http://schemas.microsoft.com/office/drawing/2014/main" id="{79C9FBB0-45E9-B22F-D5AB-5A517E28DE9D}"/>
                    </a:ext>
                  </a:extLst>
                </p:cNvPr>
                <p:cNvPicPr>
                  <a:picLocks noChangeAspect="1"/>
                </p:cNvPicPr>
                <p:nvPr/>
              </p:nvPicPr>
              <p:blipFill rotWithShape="1">
                <a:blip r:embed="rId3"/>
                <a:srcRect t="6371"/>
                <a:stretch/>
              </p:blipFill>
              <p:spPr>
                <a:xfrm>
                  <a:off x="1239774" y="5421457"/>
                  <a:ext cx="855419" cy="378309"/>
                </a:xfrm>
                <a:prstGeom prst="rect">
                  <a:avLst/>
                </a:prstGeom>
              </p:spPr>
            </p:pic>
            <p:cxnSp>
              <p:nvCxnSpPr>
                <p:cNvPr id="18" name="Straight Connector 17">
                  <a:extLst>
                    <a:ext uri="{FF2B5EF4-FFF2-40B4-BE49-F238E27FC236}">
                      <a16:creationId xmlns:a16="http://schemas.microsoft.com/office/drawing/2014/main" id="{607D54FD-56AC-6D94-E588-0DA242AB85C5}"/>
                    </a:ext>
                  </a:extLst>
                </p:cNvPr>
                <p:cNvCxnSpPr>
                  <a:cxnSpLocks/>
                </p:cNvCxnSpPr>
                <p:nvPr/>
              </p:nvCxnSpPr>
              <p:spPr>
                <a:xfrm>
                  <a:off x="1670082" y="5120639"/>
                  <a:ext cx="1" cy="33832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CC9C26A2-6B28-F4F0-CBD1-C542CC1FC4D8}"/>
                  </a:ext>
                </a:extLst>
              </p:cNvPr>
              <p:cNvPicPr>
                <a:picLocks noChangeAspect="1"/>
              </p:cNvPicPr>
              <p:nvPr/>
            </p:nvPicPr>
            <p:blipFill rotWithShape="1">
              <a:blip r:embed="rId3"/>
              <a:srcRect l="189" t="4766" r="35416"/>
              <a:stretch/>
            </p:blipFill>
            <p:spPr>
              <a:xfrm>
                <a:off x="515929" y="5421457"/>
                <a:ext cx="550843" cy="384794"/>
              </a:xfrm>
              <a:prstGeom prst="rect">
                <a:avLst/>
              </a:prstGeom>
            </p:spPr>
          </p:pic>
          <p:sp>
            <p:nvSpPr>
              <p:cNvPr id="26" name="Freeform: Shape 25">
                <a:extLst>
                  <a:ext uri="{FF2B5EF4-FFF2-40B4-BE49-F238E27FC236}">
                    <a16:creationId xmlns:a16="http://schemas.microsoft.com/office/drawing/2014/main" id="{B49501F3-490F-99A0-A55A-5B4BC522759F}"/>
                  </a:ext>
                </a:extLst>
              </p:cNvPr>
              <p:cNvSpPr/>
              <p:nvPr/>
            </p:nvSpPr>
            <p:spPr>
              <a:xfrm>
                <a:off x="909205" y="5431847"/>
                <a:ext cx="187036" cy="41564"/>
              </a:xfrm>
              <a:custGeom>
                <a:avLst/>
                <a:gdLst>
                  <a:gd name="connsiteX0" fmla="*/ 0 w 187036"/>
                  <a:gd name="connsiteY0" fmla="*/ 12988 h 54552"/>
                  <a:gd name="connsiteX1" fmla="*/ 59748 w 187036"/>
                  <a:gd name="connsiteY1" fmla="*/ 12988 h 54552"/>
                  <a:gd name="connsiteX2" fmla="*/ 59748 w 187036"/>
                  <a:gd name="connsiteY2" fmla="*/ 54552 h 54552"/>
                  <a:gd name="connsiteX3" fmla="*/ 187036 w 187036"/>
                  <a:gd name="connsiteY3" fmla="*/ 51954 h 54552"/>
                  <a:gd name="connsiteX4" fmla="*/ 179243 w 187036"/>
                  <a:gd name="connsiteY4" fmla="*/ 0 h 54552"/>
                  <a:gd name="connsiteX5" fmla="*/ 0 w 187036"/>
                  <a:gd name="connsiteY5" fmla="*/ 12988 h 54552"/>
                  <a:gd name="connsiteX0" fmla="*/ 0 w 187036"/>
                  <a:gd name="connsiteY0" fmla="*/ 0 h 41564"/>
                  <a:gd name="connsiteX1" fmla="*/ 59748 w 187036"/>
                  <a:gd name="connsiteY1" fmla="*/ 0 h 41564"/>
                  <a:gd name="connsiteX2" fmla="*/ 59748 w 187036"/>
                  <a:gd name="connsiteY2" fmla="*/ 41564 h 41564"/>
                  <a:gd name="connsiteX3" fmla="*/ 187036 w 187036"/>
                  <a:gd name="connsiteY3" fmla="*/ 38966 h 41564"/>
                  <a:gd name="connsiteX4" fmla="*/ 127288 w 187036"/>
                  <a:gd name="connsiteY4" fmla="*/ 7794 h 41564"/>
                  <a:gd name="connsiteX5" fmla="*/ 0 w 187036"/>
                  <a:gd name="connsiteY5" fmla="*/ 0 h 4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036" h="41564">
                    <a:moveTo>
                      <a:pt x="0" y="0"/>
                    </a:moveTo>
                    <a:lnTo>
                      <a:pt x="59748" y="0"/>
                    </a:lnTo>
                    <a:lnTo>
                      <a:pt x="59748" y="41564"/>
                    </a:lnTo>
                    <a:lnTo>
                      <a:pt x="187036" y="38966"/>
                    </a:lnTo>
                    <a:lnTo>
                      <a:pt x="127288" y="7794"/>
                    </a:lnTo>
                    <a:lnTo>
                      <a:pt x="0" y="0"/>
                    </a:lnTo>
                    <a:close/>
                  </a:path>
                </a:pathLst>
              </a:cu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D37F119B-7B94-1BB5-6D65-72BFBAC1372A}"/>
                </a:ext>
              </a:extLst>
            </p:cNvPr>
            <p:cNvSpPr txBox="1"/>
            <p:nvPr/>
          </p:nvSpPr>
          <p:spPr>
            <a:xfrm>
              <a:off x="1724525" y="5254582"/>
              <a:ext cx="307475" cy="100810"/>
            </a:xfrm>
            <a:prstGeom prst="rect">
              <a:avLst/>
            </a:prstGeom>
            <a:solidFill>
              <a:schemeClr val="bg1"/>
            </a:solidFill>
          </p:spPr>
          <p:txBody>
            <a:bodyPr wrap="none" lIns="0" tIns="0" rIns="0" bIns="0" rtlCol="0">
              <a:noAutofit/>
            </a:bodyPr>
            <a:lstStyle/>
            <a:p>
              <a:r>
                <a:rPr lang="en-US" sz="650" dirty="0">
                  <a:solidFill>
                    <a:schemeClr val="tx1">
                      <a:lumMod val="75000"/>
                      <a:lumOff val="25000"/>
                    </a:schemeClr>
                  </a:solidFill>
                </a:rPr>
                <a:t>Princess</a:t>
              </a:r>
            </a:p>
          </p:txBody>
        </p:sp>
        <p:pic>
          <p:nvPicPr>
            <p:cNvPr id="29" name="Picture 28">
              <a:extLst>
                <a:ext uri="{FF2B5EF4-FFF2-40B4-BE49-F238E27FC236}">
                  <a16:creationId xmlns:a16="http://schemas.microsoft.com/office/drawing/2014/main" id="{0A3DD6AA-9D0A-9038-4AD4-66E614350A3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2000" contrast="75000"/>
                      </a14:imgEffect>
                    </a14:imgLayer>
                  </a14:imgProps>
                </a:ext>
              </a:extLst>
            </a:blip>
            <a:srcRect l="14175" t="20260" r="12803" b="34964"/>
            <a:stretch/>
          </p:blipFill>
          <p:spPr>
            <a:xfrm>
              <a:off x="1724525" y="5254582"/>
              <a:ext cx="280464" cy="84622"/>
            </a:xfrm>
            <a:prstGeom prst="rect">
              <a:avLst/>
            </a:prstGeom>
          </p:spPr>
        </p:pic>
      </p:grpSp>
      <p:grpSp>
        <p:nvGrpSpPr>
          <p:cNvPr id="31" name="Group 30">
            <a:extLst>
              <a:ext uri="{FF2B5EF4-FFF2-40B4-BE49-F238E27FC236}">
                <a16:creationId xmlns:a16="http://schemas.microsoft.com/office/drawing/2014/main" id="{8204274A-F200-EFB0-4FD0-676A85A1F869}"/>
              </a:ext>
            </a:extLst>
          </p:cNvPr>
          <p:cNvGrpSpPr/>
          <p:nvPr/>
        </p:nvGrpSpPr>
        <p:grpSpPr>
          <a:xfrm>
            <a:off x="3088646" y="3414971"/>
            <a:ext cx="3726458" cy="3278627"/>
            <a:chOff x="3088646" y="3414971"/>
            <a:chExt cx="3726458" cy="3278627"/>
          </a:xfrm>
        </p:grpSpPr>
        <p:grpSp>
          <p:nvGrpSpPr>
            <p:cNvPr id="19" name="Group 18">
              <a:extLst>
                <a:ext uri="{FF2B5EF4-FFF2-40B4-BE49-F238E27FC236}">
                  <a16:creationId xmlns:a16="http://schemas.microsoft.com/office/drawing/2014/main" id="{48BEE923-4CC5-FAF4-7A7A-64C5D44664D8}"/>
                </a:ext>
              </a:extLst>
            </p:cNvPr>
            <p:cNvGrpSpPr/>
            <p:nvPr/>
          </p:nvGrpSpPr>
          <p:grpSpPr>
            <a:xfrm>
              <a:off x="3088646" y="3458073"/>
              <a:ext cx="3726458" cy="3235525"/>
              <a:chOff x="3088646" y="3458073"/>
              <a:chExt cx="3726458" cy="3235525"/>
            </a:xfrm>
          </p:grpSpPr>
          <p:sp>
            <p:nvSpPr>
              <p:cNvPr id="20" name="Left Brace 19">
                <a:extLst>
                  <a:ext uri="{FF2B5EF4-FFF2-40B4-BE49-F238E27FC236}">
                    <a16:creationId xmlns:a16="http://schemas.microsoft.com/office/drawing/2014/main" id="{B5BD799D-190F-AF30-A274-5022F1789407}"/>
                  </a:ext>
                </a:extLst>
              </p:cNvPr>
              <p:cNvSpPr/>
              <p:nvPr/>
            </p:nvSpPr>
            <p:spPr>
              <a:xfrm rot="16200000">
                <a:off x="5775804" y="2641562"/>
                <a:ext cx="222789" cy="1855811"/>
              </a:xfrm>
              <a:prstGeom prst="leftBrace">
                <a:avLst>
                  <a:gd name="adj1" fmla="val 47321"/>
                  <a:gd name="adj2" fmla="val 50126"/>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4" descr="Image result for alexei nicholas alexandra">
                <a:extLst>
                  <a:ext uri="{FF2B5EF4-FFF2-40B4-BE49-F238E27FC236}">
                    <a16:creationId xmlns:a16="http://schemas.microsoft.com/office/drawing/2014/main" id="{A6A24B7B-CC09-2F93-B62A-5E8843EC76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8646" y="3715086"/>
                <a:ext cx="3661778" cy="297851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Arrow: Down 10">
              <a:extLst>
                <a:ext uri="{FF2B5EF4-FFF2-40B4-BE49-F238E27FC236}">
                  <a16:creationId xmlns:a16="http://schemas.microsoft.com/office/drawing/2014/main" id="{D2EA024A-4F6F-B562-D60F-1349E7E50547}"/>
                </a:ext>
              </a:extLst>
            </p:cNvPr>
            <p:cNvSpPr/>
            <p:nvPr/>
          </p:nvSpPr>
          <p:spPr>
            <a:xfrm rot="12179891">
              <a:off x="6203236" y="3414971"/>
              <a:ext cx="419878" cy="737118"/>
            </a:xfrm>
            <a:prstGeom prst="downArrow">
              <a:avLst/>
            </a:prstGeom>
            <a:solidFill>
              <a:schemeClr val="accent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3296E6CE-FB93-9BCB-45DD-7C4E6358266D}"/>
              </a:ext>
            </a:extLst>
          </p:cNvPr>
          <p:cNvPicPr>
            <a:picLocks noChangeAspect="1"/>
          </p:cNvPicPr>
          <p:nvPr/>
        </p:nvPicPr>
        <p:blipFill rotWithShape="1">
          <a:blip r:embed="rId2"/>
          <a:srcRect l="31926" t="68298" r="45576" b="15284"/>
          <a:stretch/>
        </p:blipFill>
        <p:spPr>
          <a:xfrm>
            <a:off x="9838765" y="164402"/>
            <a:ext cx="2259106" cy="793376"/>
          </a:xfrm>
          <a:prstGeom prst="rect">
            <a:avLst/>
          </a:prstGeom>
        </p:spPr>
      </p:pic>
    </p:spTree>
    <p:extLst>
      <p:ext uri="{BB962C8B-B14F-4D97-AF65-F5344CB8AC3E}">
        <p14:creationId xmlns:p14="http://schemas.microsoft.com/office/powerpoint/2010/main" val="2111513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18D399A-E84B-F7AA-FBF9-973377C6C656}"/>
              </a:ext>
            </a:extLst>
          </p:cNvPr>
          <p:cNvSpPr>
            <a:spLocks noGrp="1"/>
          </p:cNvSpPr>
          <p:nvPr>
            <p:ph type="subTitle" idx="1"/>
          </p:nvPr>
        </p:nvSpPr>
        <p:spPr/>
        <p:txBody>
          <a:bodyPr/>
          <a:lstStyle/>
          <a:p>
            <a:endParaRPr lang="en-US" dirty="0"/>
          </a:p>
        </p:txBody>
      </p:sp>
      <p:sp>
        <p:nvSpPr>
          <p:cNvPr id="4" name="Title 3">
            <a:extLst>
              <a:ext uri="{FF2B5EF4-FFF2-40B4-BE49-F238E27FC236}">
                <a16:creationId xmlns:a16="http://schemas.microsoft.com/office/drawing/2014/main" id="{6254317E-3A69-BD13-E27A-9D235BDE124D}"/>
              </a:ext>
            </a:extLst>
          </p:cNvPr>
          <p:cNvSpPr>
            <a:spLocks noGrp="1"/>
          </p:cNvSpPr>
          <p:nvPr>
            <p:ph type="title"/>
          </p:nvPr>
        </p:nvSpPr>
        <p:spPr/>
        <p:txBody>
          <a:bodyPr/>
          <a:lstStyle/>
          <a:p>
            <a:r>
              <a:rPr lang="en-US" dirty="0"/>
              <a:t>Understanding the Genetic Test Results</a:t>
            </a:r>
          </a:p>
        </p:txBody>
      </p:sp>
    </p:spTree>
    <p:custDataLst>
      <p:tags r:id="rId1"/>
    </p:custDataLst>
    <p:extLst>
      <p:ext uri="{BB962C8B-B14F-4D97-AF65-F5344CB8AC3E}">
        <p14:creationId xmlns:p14="http://schemas.microsoft.com/office/powerpoint/2010/main" val="3754917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1894073932"/>
              </p:ext>
            </p:extLst>
          </p:nvPr>
        </p:nvGraphicFramePr>
        <p:xfrm>
          <a:off x="597508" y="823913"/>
          <a:ext cx="11097494" cy="3121070"/>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931233">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584677">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Genetic Variation(s)</a:t>
                      </a:r>
                    </a:p>
                  </a:txBody>
                  <a:tcPr marL="4018" marR="4018" marT="4018" marB="4018"/>
                </a:tc>
                <a:tc>
                  <a:txBody>
                    <a:bodyPr/>
                    <a:lstStyle/>
                    <a:p>
                      <a:pPr marL="0" marR="0" algn="ct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267516307"/>
                  </a:ext>
                </a:extLst>
              </a:tr>
              <a:tr h="605160">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Laboratory </a:t>
                      </a:r>
                    </a:p>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Assertion(s)</a:t>
                      </a:r>
                    </a:p>
                  </a:txBody>
                  <a:tcPr marL="4018" marR="4018" marT="4018" marB="4018"/>
                </a:tc>
                <a:tc>
                  <a:txBody>
                    <a:bodyPr/>
                    <a:lstStyle/>
                    <a:p>
                      <a:pPr marL="0" marR="0" algn="ct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256512111"/>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lstStyle/>
          <a:p>
            <a:r>
              <a:rPr lang="en-US" dirty="0"/>
              <a:t>Open your </a:t>
            </a:r>
            <a:r>
              <a:rPr lang="en-US" b="1" dirty="0">
                <a:solidFill>
                  <a:schemeClr val="accent1">
                    <a:lumMod val="75000"/>
                  </a:schemeClr>
                </a:solidFill>
              </a:rPr>
              <a:t>Genetic Test Report</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206574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2214689993"/>
              </p:ext>
            </p:extLst>
          </p:nvPr>
        </p:nvGraphicFramePr>
        <p:xfrm>
          <a:off x="597508" y="823913"/>
          <a:ext cx="11097494" cy="3408367"/>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931233">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871974">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Genetic Variation(s)</a:t>
                      </a:r>
                    </a:p>
                  </a:txBody>
                  <a:tcPr marL="4018" marR="4018" marT="4018" marB="4018"/>
                </a:tc>
                <a:tc>
                  <a:txBody>
                    <a:bodyPr/>
                    <a:lstStyle/>
                    <a:p>
                      <a:pPr marL="0" marR="0" algn="ctr">
                        <a:lnSpc>
                          <a:spcPct val="80000"/>
                        </a:lnSpc>
                        <a:spcBef>
                          <a:spcPts val="0"/>
                        </a:spcBef>
                        <a:spcAft>
                          <a:spcPts val="0"/>
                        </a:spcAft>
                      </a:pPr>
                      <a:endParaRPr lang="en-US" sz="2000" b="1" dirty="0"/>
                    </a:p>
                    <a:p>
                      <a:pPr marL="0" marR="0" algn="ctr">
                        <a:lnSpc>
                          <a:spcPct val="80000"/>
                        </a:lnSpc>
                        <a:spcBef>
                          <a:spcPts val="0"/>
                        </a:spcBef>
                        <a:spcAft>
                          <a:spcPts val="0"/>
                        </a:spcAft>
                      </a:pPr>
                      <a:r>
                        <a:rPr lang="en-US" sz="2000" b="1" dirty="0"/>
                        <a:t>NG_011403.1: g.4980_5005del </a:t>
                      </a:r>
                      <a:endParaRPr lang="en-US" sz="20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endParaRPr lang="pt-BR" sz="2000" b="1" dirty="0"/>
                    </a:p>
                    <a:p>
                      <a:pPr marL="0" marR="0" algn="ctr">
                        <a:lnSpc>
                          <a:spcPct val="107000"/>
                        </a:lnSpc>
                        <a:spcBef>
                          <a:spcPts val="0"/>
                        </a:spcBef>
                        <a:spcAft>
                          <a:spcPts val="0"/>
                        </a:spcAft>
                      </a:pPr>
                      <a:r>
                        <a:rPr lang="pt-BR" sz="2000" b="1" dirty="0"/>
                        <a:t>F9 c.278-3A&gt;G </a:t>
                      </a:r>
                      <a:endParaRPr lang="en-US" sz="20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endParaRPr lang="en-US" sz="20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F8 </a:t>
                      </a:r>
                      <a:r>
                        <a:rPr lang="en-US" sz="2000" b="1" dirty="0"/>
                        <a:t>p.Arg15Ter </a:t>
                      </a:r>
                      <a:endParaRPr lang="en-US" sz="20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endParaRPr lang="en-US" sz="2000" b="1"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F9 </a:t>
                      </a:r>
                      <a:r>
                        <a:rPr lang="en-US" sz="2000" b="1" dirty="0"/>
                        <a:t>p.Asp110Gly </a:t>
                      </a:r>
                      <a:endParaRPr lang="en-US" sz="2000" b="1"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267516307"/>
                  </a:ext>
                </a:extLst>
              </a:tr>
              <a:tr h="605160">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Laboratory </a:t>
                      </a:r>
                    </a:p>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Assertion(s)</a:t>
                      </a:r>
                    </a:p>
                  </a:txBody>
                  <a:tcPr marL="4018" marR="4018" marT="4018" marB="4018"/>
                </a:tc>
                <a:tc>
                  <a:txBody>
                    <a:bodyPr/>
                    <a:lstStyle/>
                    <a:p>
                      <a:pPr marL="0" marR="0" algn="ctr">
                        <a:lnSpc>
                          <a:spcPct val="80000"/>
                        </a:lnSpc>
                        <a:spcBef>
                          <a:spcPts val="0"/>
                        </a:spcBef>
                        <a:spcAft>
                          <a:spcPts val="0"/>
                        </a:spcAft>
                      </a:pPr>
                      <a:r>
                        <a:rPr lang="en-US" sz="2000" b="1" dirty="0">
                          <a:effectLst/>
                        </a:rPr>
                        <a:t>variant of uncertain</a:t>
                      </a:r>
                    </a:p>
                    <a:p>
                      <a:pPr marL="0" marR="0" algn="ctr">
                        <a:lnSpc>
                          <a:spcPct val="80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significance (VUS)</a:t>
                      </a:r>
                    </a:p>
                  </a:txBody>
                  <a:tcPr marL="4018" marR="4018" marT="4018" marB="4018"/>
                </a:tc>
                <a:tc>
                  <a:txBody>
                    <a:bodyPr/>
                    <a:lstStyle/>
                    <a:p>
                      <a:pPr marL="0" marR="0" algn="ctr">
                        <a:lnSpc>
                          <a:spcPct val="107000"/>
                        </a:lnSpc>
                        <a:spcBef>
                          <a:spcPts val="0"/>
                        </a:spcBef>
                        <a:spcAft>
                          <a:spcPts val="0"/>
                        </a:spcAft>
                      </a:pPr>
                      <a:r>
                        <a:rPr lang="en-US" sz="2000" b="1" dirty="0">
                          <a:effectLst/>
                        </a:rPr>
                        <a:t> pathogenic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b="1" dirty="0">
                          <a:effectLst/>
                        </a:rPr>
                        <a:t> pathogenic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b="1" dirty="0">
                          <a:effectLst/>
                        </a:rPr>
                        <a:t>pathogenic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256512111"/>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lstStyle/>
          <a:p>
            <a:r>
              <a:rPr lang="en-US" dirty="0"/>
              <a:t>Open your </a:t>
            </a:r>
            <a:r>
              <a:rPr lang="en-US" b="1" dirty="0">
                <a:solidFill>
                  <a:schemeClr val="accent1">
                    <a:lumMod val="75000"/>
                  </a:schemeClr>
                </a:solidFill>
              </a:rPr>
              <a:t>Genetic Test Report</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303040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18D399A-E84B-F7AA-FBF9-973377C6C656}"/>
              </a:ext>
            </a:extLst>
          </p:cNvPr>
          <p:cNvSpPr>
            <a:spLocks noGrp="1"/>
          </p:cNvSpPr>
          <p:nvPr>
            <p:ph type="subTitle" idx="1"/>
          </p:nvPr>
        </p:nvSpPr>
        <p:spPr/>
        <p:txBody>
          <a:bodyPr/>
          <a:lstStyle/>
          <a:p>
            <a:endParaRPr lang="en-US" dirty="0"/>
          </a:p>
        </p:txBody>
      </p:sp>
      <p:sp>
        <p:nvSpPr>
          <p:cNvPr id="4" name="Title 3">
            <a:extLst>
              <a:ext uri="{FF2B5EF4-FFF2-40B4-BE49-F238E27FC236}">
                <a16:creationId xmlns:a16="http://schemas.microsoft.com/office/drawing/2014/main" id="{6254317E-3A69-BD13-E27A-9D235BDE124D}"/>
              </a:ext>
            </a:extLst>
          </p:cNvPr>
          <p:cNvSpPr>
            <a:spLocks noGrp="1"/>
          </p:cNvSpPr>
          <p:nvPr>
            <p:ph type="title"/>
          </p:nvPr>
        </p:nvSpPr>
        <p:spPr/>
        <p:txBody>
          <a:bodyPr/>
          <a:lstStyle/>
          <a:p>
            <a:r>
              <a:rPr lang="en-US" dirty="0"/>
              <a:t>Learning about the identified variant</a:t>
            </a:r>
          </a:p>
        </p:txBody>
      </p:sp>
    </p:spTree>
    <p:custDataLst>
      <p:tags r:id="rId1"/>
    </p:custDataLst>
    <p:extLst>
      <p:ext uri="{BB962C8B-B14F-4D97-AF65-F5344CB8AC3E}">
        <p14:creationId xmlns:p14="http://schemas.microsoft.com/office/powerpoint/2010/main" val="2213401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3471439474"/>
              </p:ext>
            </p:extLst>
          </p:nvPr>
        </p:nvGraphicFramePr>
        <p:xfrm>
          <a:off x="597508" y="823915"/>
          <a:ext cx="11097494" cy="5493330"/>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686416">
                <a:tc>
                  <a:txBody>
                    <a:bodyPr/>
                    <a:lstStyle/>
                    <a:p>
                      <a:pPr marL="0" marR="0">
                        <a:lnSpc>
                          <a:spcPct val="107000"/>
                        </a:lnSpc>
                        <a:spcBef>
                          <a:spcPts val="0"/>
                        </a:spcBef>
                        <a:spcAft>
                          <a:spcPts val="0"/>
                        </a:spcAft>
                      </a:pPr>
                      <a:endParaRPr lang="en-US" sz="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500214">
                <a:tc>
                  <a:txBody>
                    <a:bodyPr/>
                    <a:lstStyle/>
                    <a:p>
                      <a:pPr marL="117475" marR="0" lvl="0" indent="0" algn="l" defTabSz="914400" rtl="0" eaLnBrk="1" fontAlgn="auto" latinLnBrk="0" hangingPunct="1">
                        <a:lnSpc>
                          <a:spcPct val="107000"/>
                        </a:lnSpc>
                        <a:spcBef>
                          <a:spcPts val="0"/>
                        </a:spcBef>
                        <a:spcAft>
                          <a:spcPts val="0"/>
                        </a:spcAft>
                        <a:buClrTx/>
                        <a:buSzPts val="1000"/>
                        <a:buFont typeface="Symbol" panose="05050102010706020507" pitchFamily="18" charset="2"/>
                        <a:buNone/>
                        <a:tabLst>
                          <a:tab pos="228600" algn="l"/>
                        </a:tabLst>
                        <a:defRPr/>
                      </a:pP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Genetic Variation(s)</a:t>
                      </a:r>
                    </a:p>
                  </a:txBody>
                  <a:tcPr marL="4018" marR="4018" marT="4018" marB="4018"/>
                </a:tc>
                <a:tc>
                  <a:txBody>
                    <a:bodyPr/>
                    <a:lstStyle/>
                    <a:p>
                      <a:pPr marL="0" marR="0" algn="ctr">
                        <a:lnSpc>
                          <a:spcPct val="107000"/>
                        </a:lnSpc>
                        <a:spcBef>
                          <a:spcPts val="0"/>
                        </a:spcBef>
                        <a:spcAft>
                          <a:spcPts val="0"/>
                        </a:spcAft>
                      </a:pPr>
                      <a:r>
                        <a:rPr lang="en-US" sz="1600" b="1" dirty="0"/>
                        <a:t>NG_011403.1: g.4980_5005del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pt-BR" sz="1600" b="1" dirty="0"/>
                        <a:t>F9 c.278-3A&gt;G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F8 </a:t>
                      </a:r>
                      <a:r>
                        <a:rPr lang="en-US" sz="1600" b="1" dirty="0"/>
                        <a:t>p.Arg15Ter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F9 </a:t>
                      </a:r>
                      <a:r>
                        <a:rPr lang="en-US" sz="1600" b="1" dirty="0"/>
                        <a:t>p.Asp110Gly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414160135"/>
                  </a:ext>
                </a:extLst>
              </a:tr>
              <a:tr h="583911">
                <a:tc rowSpan="3">
                  <a:txBody>
                    <a:bodyPr/>
                    <a:lstStyle/>
                    <a:p>
                      <a:pPr marL="0" marR="0">
                        <a:lnSpc>
                          <a:spcPct val="107000"/>
                        </a:lnSpc>
                        <a:spcBef>
                          <a:spcPts val="0"/>
                        </a:spcBef>
                        <a:spcAft>
                          <a:spcPts val="200"/>
                        </a:spcAft>
                      </a:pPr>
                      <a:endPar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0" marR="0">
                        <a:lnSpc>
                          <a:spcPct val="107000"/>
                        </a:lnSpc>
                        <a:spcBef>
                          <a:spcPts val="0"/>
                        </a:spcBef>
                        <a:spcAft>
                          <a:spcPts val="200"/>
                        </a:spcAft>
                      </a:pP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 Variant Information:</a:t>
                      </a: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Asserted interpretation in </a:t>
                      </a:r>
                      <a:r>
                        <a:rPr lang="en-US" sz="1600" b="1" dirty="0" err="1">
                          <a:solidFill>
                            <a:srgbClr val="44546A"/>
                          </a:solidFill>
                          <a:effectLst/>
                          <a:latin typeface="Roboto" panose="02000000000000000000" pitchFamily="2" charset="0"/>
                          <a:ea typeface="Roboto" panose="02000000000000000000" pitchFamily="2" charset="0"/>
                          <a:cs typeface="Roboto" panose="02000000000000000000" pitchFamily="2" charset="0"/>
                        </a:rPr>
                        <a:t>ClinVar</a:t>
                      </a:r>
                      <a:endPar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HGVS names from </a:t>
                      </a:r>
                      <a:r>
                        <a:rPr lang="en-US" sz="1600" b="1" dirty="0" err="1">
                          <a:solidFill>
                            <a:srgbClr val="44546A"/>
                          </a:solidFill>
                          <a:effectLst/>
                          <a:latin typeface="Roboto" panose="02000000000000000000" pitchFamily="2" charset="0"/>
                          <a:ea typeface="Roboto" panose="02000000000000000000" pitchFamily="2" charset="0"/>
                          <a:cs typeface="Roboto" panose="02000000000000000000" pitchFamily="2" charset="0"/>
                        </a:rPr>
                        <a:t>ClinVar</a:t>
                      </a:r>
                      <a:endPar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endPar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endPar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0"/>
                        </a:spcAft>
                        <a:buSzPts val="1000"/>
                        <a:buFont typeface="Symbol" panose="05050102010706020507" pitchFamily="18" charset="2"/>
                        <a:buChar char=""/>
                        <a:tabLst>
                          <a:tab pos="228600" algn="l"/>
                        </a:tabLst>
                      </a:pP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Is population data available in </a:t>
                      </a:r>
                      <a:r>
                        <a:rPr lang="en-US" sz="1600" b="1" dirty="0" err="1">
                          <a:solidFill>
                            <a:srgbClr val="44546A"/>
                          </a:solidFill>
                          <a:effectLst/>
                          <a:latin typeface="Roboto" panose="02000000000000000000" pitchFamily="2" charset="0"/>
                          <a:ea typeface="Roboto" panose="02000000000000000000" pitchFamily="2" charset="0"/>
                          <a:cs typeface="Roboto" panose="02000000000000000000" pitchFamily="2" charset="0"/>
                        </a:rPr>
                        <a:t>dbSNP</a:t>
                      </a: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a:effectLst/>
                          <a:latin typeface="+mn-lt"/>
                        </a:rPr>
                        <a:t> </a:t>
                      </a:r>
                      <a:endParaRPr lang="en-US" sz="1600" b="1">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a:effectLst/>
                          <a:latin typeface="+mn-lt"/>
                        </a:rPr>
                        <a:t> </a:t>
                      </a:r>
                      <a:endParaRPr lang="en-US" sz="1600" b="1">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045086546"/>
                  </a:ext>
                </a:extLst>
              </a:tr>
              <a:tr h="1826701">
                <a:tc vMerge="1">
                  <a:txBody>
                    <a:bodyPr/>
                    <a:lstStyle/>
                    <a:p>
                      <a:endParaRPr lang="en-US"/>
                    </a:p>
                  </a:txBody>
                  <a:tcPr/>
                </a:tc>
                <a:tc>
                  <a:txBody>
                    <a:bodyPr/>
                    <a:lstStyle/>
                    <a:p>
                      <a:pPr marL="0" marR="0" algn="ctr">
                        <a:lnSpc>
                          <a:spcPct val="107000"/>
                        </a:lnSpc>
                        <a:spcBef>
                          <a:spcPts val="0"/>
                        </a:spcBef>
                        <a:spcAft>
                          <a:spcPts val="0"/>
                        </a:spcAft>
                      </a:pPr>
                      <a:r>
                        <a:rPr lang="en-US" sz="1600" b="1" dirty="0">
                          <a:effectLst/>
                          <a:latin typeface="+mn-lt"/>
                        </a:rPr>
                        <a:t>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a:effectLst/>
                          <a:latin typeface="+mn-lt"/>
                        </a:rPr>
                        <a:t> </a:t>
                      </a:r>
                      <a:endParaRPr lang="en-US" sz="1600" b="1">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a:effectLst/>
                          <a:latin typeface="+mn-lt"/>
                        </a:rPr>
                        <a:t> </a:t>
                      </a:r>
                      <a:endParaRPr lang="en-US" sz="1600" b="1">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821725443"/>
                  </a:ext>
                </a:extLst>
              </a:tr>
              <a:tr h="878043">
                <a:tc vMerge="1">
                  <a:txBody>
                    <a:bodyPr/>
                    <a:lstStyle/>
                    <a:p>
                      <a:endParaRPr lang="en-US"/>
                    </a:p>
                  </a:txBody>
                  <a:tcPr/>
                </a:tc>
                <a:tc>
                  <a:txBody>
                    <a:bodyPr/>
                    <a:lstStyle/>
                    <a:p>
                      <a:pPr marL="0" marR="0">
                        <a:lnSpc>
                          <a:spcPct val="107000"/>
                        </a:lnSpc>
                        <a:spcBef>
                          <a:spcPts val="0"/>
                        </a:spcBef>
                        <a:spcAft>
                          <a:spcPts val="0"/>
                        </a:spcAft>
                      </a:pPr>
                      <a:r>
                        <a:rPr lang="en-US" sz="1600" b="1" dirty="0">
                          <a:effectLst/>
                          <a:latin typeface="+mn-lt"/>
                        </a:rPr>
                        <a:t>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nSpc>
                          <a:spcPct val="107000"/>
                        </a:lnSpc>
                        <a:spcBef>
                          <a:spcPts val="0"/>
                        </a:spcBef>
                        <a:spcAft>
                          <a:spcPts val="0"/>
                        </a:spcAft>
                      </a:pPr>
                      <a:r>
                        <a:rPr lang="en-US" sz="1600" b="1" dirty="0">
                          <a:effectLst/>
                          <a:latin typeface="+mn-lt"/>
                        </a:rPr>
                        <a:t>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nSpc>
                          <a:spcPct val="107000"/>
                        </a:lnSpc>
                        <a:spcBef>
                          <a:spcPts val="0"/>
                        </a:spcBef>
                        <a:spcAft>
                          <a:spcPts val="0"/>
                        </a:spcAft>
                      </a:pPr>
                      <a:r>
                        <a:rPr lang="en-US" sz="1600" b="1" dirty="0">
                          <a:effectLst/>
                          <a:latin typeface="+mn-lt"/>
                        </a:rPr>
                        <a:t>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a:lnSpc>
                          <a:spcPct val="107000"/>
                        </a:lnSpc>
                      </a:pPr>
                      <a:endParaRPr lang="en-US" sz="1600" b="1" dirty="0">
                        <a:effectLst/>
                        <a:latin typeface="+mn-lt"/>
                        <a:cs typeface="Times New Roman" panose="02020603050405020304" pitchFamily="18" charset="0"/>
                      </a:endParaRPr>
                    </a:p>
                  </a:txBody>
                  <a:tcPr marL="4018" marR="4018" marT="4018" marB="4018"/>
                </a:tc>
                <a:extLst>
                  <a:ext uri="{0D108BD9-81ED-4DB2-BD59-A6C34878D82A}">
                    <a16:rowId xmlns:a16="http://schemas.microsoft.com/office/drawing/2014/main" val="1195065536"/>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lstStyle/>
          <a:p>
            <a:r>
              <a:rPr lang="en-US" dirty="0"/>
              <a:t>Search </a:t>
            </a:r>
            <a:r>
              <a:rPr lang="en-US" dirty="0" err="1"/>
              <a:t>ClinVar</a:t>
            </a:r>
            <a:r>
              <a:rPr lang="en-US" dirty="0"/>
              <a:t> with the Genetic Test Reported Variant</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2295640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DACD-D0F2-D10B-8FD3-1E8874B0F971}"/>
              </a:ext>
            </a:extLst>
          </p:cNvPr>
          <p:cNvSpPr>
            <a:spLocks noGrp="1"/>
          </p:cNvSpPr>
          <p:nvPr>
            <p:ph type="title"/>
          </p:nvPr>
        </p:nvSpPr>
        <p:spPr>
          <a:xfrm>
            <a:off x="838199" y="669029"/>
            <a:ext cx="10515600" cy="641350"/>
          </a:xfrm>
        </p:spPr>
        <p:txBody>
          <a:bodyPr>
            <a:normAutofit fontScale="90000"/>
          </a:bodyPr>
          <a:lstStyle/>
          <a:p>
            <a:r>
              <a:rPr lang="en-US" sz="3600" b="1" kern="1200" dirty="0">
                <a:solidFill>
                  <a:schemeClr val="tx1"/>
                </a:solidFill>
                <a:effectLst/>
                <a:latin typeface="+mn-lt"/>
                <a:ea typeface="Helvetica" charset="0"/>
                <a:cs typeface="Helvetica" charset="0"/>
              </a:rPr>
              <a:t>Marco’s genetic variant isn’t showing up in </a:t>
            </a:r>
            <a:r>
              <a:rPr lang="en-US" sz="3600" b="1" kern="1200" dirty="0" err="1">
                <a:solidFill>
                  <a:schemeClr val="tx1"/>
                </a:solidFill>
                <a:effectLst/>
                <a:latin typeface="+mn-lt"/>
                <a:ea typeface="Helvetica" charset="0"/>
                <a:cs typeface="Helvetica" charset="0"/>
              </a:rPr>
              <a:t>ClinVar</a:t>
            </a:r>
            <a:r>
              <a:rPr lang="en-US" sz="3600" b="1" kern="1200" dirty="0">
                <a:solidFill>
                  <a:schemeClr val="tx1"/>
                </a:solidFill>
                <a:effectLst/>
                <a:latin typeface="+mn-lt"/>
                <a:ea typeface="Helvetica" charset="0"/>
                <a:cs typeface="Helvetica" charset="0"/>
              </a:rPr>
              <a:t>.</a:t>
            </a:r>
            <a:br>
              <a:rPr lang="en-US" sz="3600" b="1" kern="1200" dirty="0">
                <a:solidFill>
                  <a:schemeClr val="tx1"/>
                </a:solidFill>
                <a:effectLst/>
                <a:latin typeface="+mn-lt"/>
                <a:ea typeface="Helvetica" charset="0"/>
                <a:cs typeface="Helvetica" charset="0"/>
              </a:rPr>
            </a:br>
            <a:r>
              <a:rPr lang="en-US" sz="3600" b="1" kern="1200" dirty="0">
                <a:solidFill>
                  <a:schemeClr val="tx1"/>
                </a:solidFill>
                <a:effectLst/>
                <a:latin typeface="+mn-lt"/>
                <a:ea typeface="Helvetica" charset="0"/>
                <a:cs typeface="Helvetica" charset="0"/>
              </a:rPr>
              <a:t>Why?</a:t>
            </a:r>
            <a:r>
              <a:rPr lang="en-US" sz="3600" kern="1200" dirty="0">
                <a:solidFill>
                  <a:schemeClr val="tx1"/>
                </a:solidFill>
                <a:effectLst/>
                <a:latin typeface="+mn-lt"/>
                <a:ea typeface="Helvetica" charset="0"/>
                <a:cs typeface="Helvetica" charset="0"/>
              </a:rPr>
              <a:t> </a:t>
            </a:r>
            <a:endParaRPr lang="en-US" dirty="0"/>
          </a:p>
        </p:txBody>
      </p:sp>
      <p:sp>
        <p:nvSpPr>
          <p:cNvPr id="4" name="Content Placeholder 3">
            <a:extLst>
              <a:ext uri="{FF2B5EF4-FFF2-40B4-BE49-F238E27FC236}">
                <a16:creationId xmlns:a16="http://schemas.microsoft.com/office/drawing/2014/main" id="{D6D1793A-26D5-E765-D809-E3B4CD958217}"/>
              </a:ext>
            </a:extLst>
          </p:cNvPr>
          <p:cNvSpPr>
            <a:spLocks noGrp="1"/>
          </p:cNvSpPr>
          <p:nvPr>
            <p:ph sz="quarter" idx="10"/>
          </p:nvPr>
        </p:nvSpPr>
        <p:spPr>
          <a:xfrm>
            <a:off x="838200" y="2088444"/>
            <a:ext cx="10515600" cy="3763081"/>
          </a:xfrm>
        </p:spPr>
        <p:txBody>
          <a:bodyPr>
            <a:normAutofit/>
          </a:bodyPr>
          <a:lstStyle/>
          <a:p>
            <a:pPr marL="0" indent="0">
              <a:buNone/>
            </a:pPr>
            <a:r>
              <a:rPr lang="en-US" sz="3200" kern="1200" dirty="0">
                <a:solidFill>
                  <a:schemeClr val="tx1"/>
                </a:solidFill>
                <a:effectLst/>
                <a:latin typeface="+mn-lt"/>
                <a:ea typeface="Helvetica" charset="0"/>
                <a:cs typeface="Helvetica" charset="0"/>
              </a:rPr>
              <a:t> </a:t>
            </a:r>
            <a:endParaRPr lang="en-US" sz="2400" kern="1200" dirty="0">
              <a:solidFill>
                <a:schemeClr val="tx1"/>
              </a:solidFill>
              <a:effectLst/>
              <a:latin typeface="+mn-lt"/>
              <a:ea typeface="Helvetica" charset="0"/>
              <a:cs typeface="Helvetica" charset="0"/>
            </a:endParaRPr>
          </a:p>
          <a:p>
            <a:pPr marL="919163" lvl="1" indent="-461963">
              <a:buFont typeface="+mj-lt"/>
              <a:buAutoNum type="alphaUcPeriod"/>
            </a:pPr>
            <a:r>
              <a:rPr lang="en-US" sz="2400" kern="1200" dirty="0">
                <a:solidFill>
                  <a:schemeClr val="tx1"/>
                </a:solidFill>
                <a:effectLst/>
                <a:latin typeface="+mn-lt"/>
                <a:ea typeface="Helvetica" charset="0"/>
                <a:cs typeface="Helvetica" charset="0"/>
              </a:rPr>
              <a:t>Because I typed it in wrong.</a:t>
            </a:r>
          </a:p>
          <a:p>
            <a:pPr marL="919163" lvl="1" indent="-461963">
              <a:buFont typeface="+mj-lt"/>
              <a:buAutoNum type="alphaUcPeriod"/>
            </a:pPr>
            <a:r>
              <a:rPr lang="en-US" sz="2400" kern="1200" dirty="0">
                <a:solidFill>
                  <a:schemeClr val="tx1"/>
                </a:solidFill>
                <a:effectLst/>
                <a:latin typeface="+mn-lt"/>
                <a:ea typeface="Helvetica" charset="0"/>
                <a:cs typeface="Helvetica" charset="0"/>
              </a:rPr>
              <a:t>Because </a:t>
            </a:r>
            <a:r>
              <a:rPr lang="en-US" sz="2400" kern="1200" dirty="0" err="1">
                <a:solidFill>
                  <a:schemeClr val="tx1"/>
                </a:solidFill>
                <a:effectLst/>
                <a:latin typeface="+mn-lt"/>
                <a:ea typeface="Helvetica" charset="0"/>
                <a:cs typeface="Helvetica" charset="0"/>
              </a:rPr>
              <a:t>ClinVar’s</a:t>
            </a:r>
            <a:r>
              <a:rPr lang="en-US" sz="2400" kern="1200" dirty="0">
                <a:solidFill>
                  <a:schemeClr val="tx1"/>
                </a:solidFill>
                <a:effectLst/>
                <a:latin typeface="+mn-lt"/>
                <a:ea typeface="Helvetica" charset="0"/>
                <a:cs typeface="Helvetica" charset="0"/>
              </a:rPr>
              <a:t> search isn’t working.</a:t>
            </a:r>
          </a:p>
          <a:p>
            <a:pPr marL="919163" lvl="1" indent="-461963">
              <a:buFont typeface="+mj-lt"/>
              <a:buAutoNum type="alphaUcPeriod"/>
            </a:pPr>
            <a:r>
              <a:rPr lang="en-US" sz="2400" kern="1200" dirty="0">
                <a:solidFill>
                  <a:schemeClr val="tx1"/>
                </a:solidFill>
                <a:effectLst/>
                <a:latin typeface="+mn-lt"/>
                <a:ea typeface="Helvetica" charset="0"/>
                <a:cs typeface="Helvetica" charset="0"/>
              </a:rPr>
              <a:t>Because no one has ever found that variant before.</a:t>
            </a:r>
          </a:p>
          <a:p>
            <a:pPr marL="919163" lvl="1" indent="-461963">
              <a:buFont typeface="+mj-lt"/>
              <a:buAutoNum type="alphaUcPeriod"/>
            </a:pPr>
            <a:r>
              <a:rPr lang="en-US" sz="2400" kern="1200" dirty="0">
                <a:solidFill>
                  <a:schemeClr val="tx1"/>
                </a:solidFill>
                <a:effectLst/>
                <a:latin typeface="+mn-lt"/>
                <a:ea typeface="Helvetica" charset="0"/>
                <a:cs typeface="Helvetica" charset="0"/>
              </a:rPr>
              <a:t>Because no one in a clinical or research lab has submitted information about that particular variant. </a:t>
            </a:r>
          </a:p>
        </p:txBody>
      </p:sp>
    </p:spTree>
    <p:custDataLst>
      <p:tags r:id="rId1"/>
    </p:custDataLst>
    <p:extLst>
      <p:ext uri="{BB962C8B-B14F-4D97-AF65-F5344CB8AC3E}">
        <p14:creationId xmlns:p14="http://schemas.microsoft.com/office/powerpoint/2010/main" val="374247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1345497462"/>
              </p:ext>
            </p:extLst>
          </p:nvPr>
        </p:nvGraphicFramePr>
        <p:xfrm>
          <a:off x="597508" y="823914"/>
          <a:ext cx="11097494" cy="5434386"/>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820134">
                <a:tc>
                  <a:txBody>
                    <a:bodyPr/>
                    <a:lstStyle/>
                    <a:p>
                      <a:pPr marL="0" marR="0">
                        <a:lnSpc>
                          <a:spcPct val="107000"/>
                        </a:lnSpc>
                        <a:spcBef>
                          <a:spcPts val="0"/>
                        </a:spcBef>
                        <a:spcAft>
                          <a:spcPts val="0"/>
                        </a:spcAft>
                      </a:pPr>
                      <a:endParaRPr lang="en-US" sz="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498040">
                <a:tc>
                  <a:txBody>
                    <a:bodyPr/>
                    <a:lstStyle/>
                    <a:p>
                      <a:pPr marL="117475" marR="0" lvl="0" indent="0" algn="l" defTabSz="914400" rtl="0" eaLnBrk="1" fontAlgn="auto" latinLnBrk="0" hangingPunct="1">
                        <a:lnSpc>
                          <a:spcPct val="107000"/>
                        </a:lnSpc>
                        <a:spcBef>
                          <a:spcPts val="0"/>
                        </a:spcBef>
                        <a:spcAft>
                          <a:spcPts val="0"/>
                        </a:spcAft>
                        <a:buClrTx/>
                        <a:buSzPts val="1000"/>
                        <a:buFont typeface="Symbol" panose="05050102010706020507" pitchFamily="18" charset="2"/>
                        <a:buNone/>
                        <a:tabLst>
                          <a:tab pos="228600" algn="l"/>
                        </a:tabLst>
                        <a:defRPr/>
                      </a:pP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Genetic Variation(s)</a:t>
                      </a:r>
                    </a:p>
                  </a:txBody>
                  <a:tcPr marL="4018" marR="4018" marT="4018" marB="4018"/>
                </a:tc>
                <a:tc>
                  <a:txBody>
                    <a:bodyPr/>
                    <a:lstStyle/>
                    <a:p>
                      <a:pPr marL="0" marR="0" algn="ctr">
                        <a:lnSpc>
                          <a:spcPct val="107000"/>
                        </a:lnSpc>
                        <a:spcBef>
                          <a:spcPts val="0"/>
                        </a:spcBef>
                        <a:spcAft>
                          <a:spcPts val="0"/>
                        </a:spcAft>
                      </a:pPr>
                      <a:r>
                        <a:rPr lang="en-US" sz="1600" b="1" dirty="0"/>
                        <a:t>NG_011403.1: g.4980_5005del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pt-BR" sz="1600" b="1" dirty="0"/>
                        <a:t>F9 c.278-3A&gt;G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F8 </a:t>
                      </a:r>
                      <a:r>
                        <a:rPr lang="en-US" sz="1600" b="1" dirty="0"/>
                        <a:t>p.Arg15Ter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F9 </a:t>
                      </a:r>
                      <a:r>
                        <a:rPr lang="en-US" sz="1600" b="1" dirty="0"/>
                        <a:t>p.Asp110Gly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414160135"/>
                  </a:ext>
                </a:extLst>
              </a:tr>
              <a:tr h="387284">
                <a:tc rowSpan="3">
                  <a:txBody>
                    <a:bodyPr/>
                    <a:lstStyle/>
                    <a:p>
                      <a:pPr marL="0" marR="0">
                        <a:lnSpc>
                          <a:spcPct val="107000"/>
                        </a:lnSpc>
                        <a:spcBef>
                          <a:spcPts val="0"/>
                        </a:spcBef>
                        <a:spcAft>
                          <a:spcPts val="200"/>
                        </a:spcAft>
                      </a:pPr>
                      <a:endPar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0" marR="0">
                        <a:lnSpc>
                          <a:spcPct val="107000"/>
                        </a:lnSpc>
                        <a:spcBef>
                          <a:spcPts val="0"/>
                        </a:spcBef>
                        <a:spcAft>
                          <a:spcPts val="200"/>
                        </a:spcAft>
                      </a:pP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 Variant Information:</a:t>
                      </a: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Asserted interpretation in </a:t>
                      </a:r>
                      <a:r>
                        <a:rPr lang="en-US" sz="1600" b="1" dirty="0" err="1">
                          <a:solidFill>
                            <a:srgbClr val="44546A"/>
                          </a:solidFill>
                          <a:effectLst/>
                          <a:latin typeface="Roboto" panose="02000000000000000000" pitchFamily="2" charset="0"/>
                          <a:ea typeface="Roboto" panose="02000000000000000000" pitchFamily="2" charset="0"/>
                          <a:cs typeface="Roboto" panose="02000000000000000000" pitchFamily="2" charset="0"/>
                        </a:rPr>
                        <a:t>ClinVar</a:t>
                      </a:r>
                      <a:endPar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HGVS names from </a:t>
                      </a:r>
                      <a:r>
                        <a:rPr lang="en-US" sz="1600" b="1" dirty="0" err="1">
                          <a:solidFill>
                            <a:srgbClr val="44546A"/>
                          </a:solidFill>
                          <a:effectLst/>
                          <a:latin typeface="Roboto" panose="02000000000000000000" pitchFamily="2" charset="0"/>
                          <a:ea typeface="Roboto" panose="02000000000000000000" pitchFamily="2" charset="0"/>
                          <a:cs typeface="Roboto" panose="02000000000000000000" pitchFamily="2" charset="0"/>
                        </a:rPr>
                        <a:t>ClinVar</a:t>
                      </a:r>
                      <a:endPar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endPar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endPar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0"/>
                        </a:spcAft>
                        <a:buSzPts val="1000"/>
                        <a:buFont typeface="Symbol" panose="05050102010706020507" pitchFamily="18" charset="2"/>
                        <a:buChar char=""/>
                        <a:tabLst>
                          <a:tab pos="228600" algn="l"/>
                        </a:tabLst>
                      </a:pP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Is population data available in </a:t>
                      </a:r>
                      <a:r>
                        <a:rPr lang="en-US" sz="1600" b="1" dirty="0" err="1">
                          <a:solidFill>
                            <a:srgbClr val="44546A"/>
                          </a:solidFill>
                          <a:effectLst/>
                          <a:latin typeface="Roboto" panose="02000000000000000000" pitchFamily="2" charset="0"/>
                          <a:ea typeface="Roboto" panose="02000000000000000000" pitchFamily="2" charset="0"/>
                          <a:cs typeface="Roboto" panose="02000000000000000000" pitchFamily="2" charset="0"/>
                        </a:rPr>
                        <a:t>dbSNP</a:t>
                      </a:r>
                      <a:r>
                        <a:rPr lang="en-US" sz="1600" b="1" dirty="0">
                          <a:solidFill>
                            <a:srgbClr val="44546A"/>
                          </a:solidFill>
                          <a:effectLst/>
                          <a:latin typeface="Roboto" panose="02000000000000000000" pitchFamily="2" charset="0"/>
                          <a:ea typeface="Roboto" panose="02000000000000000000" pitchFamily="2" charset="0"/>
                          <a:cs typeface="Roboto" panose="02000000000000000000" pitchFamily="2" charset="0"/>
                        </a:rPr>
                        <a:t>?</a:t>
                      </a:r>
                    </a:p>
                  </a:txBody>
                  <a:tcPr marL="4018" marR="4018" marT="4018" marB="4018"/>
                </a:tc>
                <a:tc>
                  <a:txBody>
                    <a:bodyPr/>
                    <a:lstStyle/>
                    <a:p>
                      <a:pPr marL="0" marR="0" algn="ctr">
                        <a:lnSpc>
                          <a:spcPct val="80000"/>
                        </a:lnSpc>
                        <a:spcBef>
                          <a:spcPts val="0"/>
                        </a:spcBef>
                        <a:spcAft>
                          <a:spcPts val="0"/>
                        </a:spcAft>
                      </a:pPr>
                      <a:r>
                        <a:rPr lang="en-US" sz="1600" b="1" dirty="0">
                          <a:effectLst/>
                          <a:latin typeface="+mn-lt"/>
                        </a:rPr>
                        <a:t> not in </a:t>
                      </a:r>
                      <a:r>
                        <a:rPr lang="en-US" sz="1600" b="1" dirty="0" err="1">
                          <a:effectLst/>
                          <a:latin typeface="+mn-lt"/>
                        </a:rPr>
                        <a:t>ClinVar</a:t>
                      </a:r>
                      <a:r>
                        <a:rPr lang="en-US" sz="1600" b="1" dirty="0">
                          <a:effectLst/>
                          <a:latin typeface="+mn-lt"/>
                        </a:rPr>
                        <a:t>!</a:t>
                      </a:r>
                    </a:p>
                    <a:p>
                      <a:pPr marL="0" marR="0" algn="ctr">
                        <a:lnSpc>
                          <a:spcPct val="80000"/>
                        </a:lnSpc>
                        <a:spcBef>
                          <a:spcPts val="0"/>
                        </a:spcBef>
                        <a:spcAft>
                          <a:spcPts val="0"/>
                        </a:spcAft>
                      </a:pPr>
                      <a:r>
                        <a:rPr lang="en-US" sz="1600" b="0" i="1" dirty="0">
                          <a:effectLst/>
                          <a:latin typeface="+mn-lt"/>
                          <a:ea typeface="Calibri" panose="020F0502020204030204" pitchFamily="34" charset="0"/>
                          <a:cs typeface="Times New Roman" panose="02020603050405020304" pitchFamily="18" charset="0"/>
                        </a:rPr>
                        <a:t>(assumed VUS)</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pathogenic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pathogenic</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pathogenic</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045086546"/>
                  </a:ext>
                </a:extLst>
              </a:tr>
              <a:tr h="1818761">
                <a:tc vMerge="1">
                  <a:txBody>
                    <a:bodyPr/>
                    <a:lstStyle/>
                    <a:p>
                      <a:endParaRPr lang="en-US"/>
                    </a:p>
                  </a:txBody>
                  <a:tcPr/>
                </a:tc>
                <a:tc>
                  <a:txBody>
                    <a:bodyPr/>
                    <a:lstStyle/>
                    <a:p>
                      <a:pPr marL="0" marR="0" algn="ctr">
                        <a:lnSpc>
                          <a:spcPct val="80000"/>
                        </a:lnSpc>
                        <a:spcBef>
                          <a:spcPts val="0"/>
                        </a:spcBef>
                        <a:spcAft>
                          <a:spcPts val="0"/>
                        </a:spcAft>
                      </a:pPr>
                      <a:endParaRPr lang="en-US" sz="1600" b="1" dirty="0"/>
                    </a:p>
                    <a:p>
                      <a:pPr marL="0" marR="0" algn="ctr">
                        <a:lnSpc>
                          <a:spcPct val="80000"/>
                        </a:lnSpc>
                        <a:spcBef>
                          <a:spcPts val="0"/>
                        </a:spcBef>
                        <a:spcAft>
                          <a:spcPts val="0"/>
                        </a:spcAft>
                      </a:pPr>
                      <a:r>
                        <a:rPr lang="en-US" sz="1600" b="1" dirty="0"/>
                        <a:t>NG_011403.1(F8):</a:t>
                      </a:r>
                    </a:p>
                    <a:p>
                      <a:pPr marL="0" marR="0" algn="ctr">
                        <a:lnSpc>
                          <a:spcPct val="80000"/>
                        </a:lnSpc>
                        <a:spcBef>
                          <a:spcPts val="0"/>
                        </a:spcBef>
                        <a:spcAft>
                          <a:spcPts val="0"/>
                        </a:spcAft>
                      </a:pPr>
                      <a:r>
                        <a:rPr lang="en-US" sz="1600" b="1" dirty="0"/>
                        <a:t>g.4980_5005del </a:t>
                      </a:r>
                    </a:p>
                    <a:p>
                      <a:pPr marL="0" marR="0" algn="ctr">
                        <a:lnSpc>
                          <a:spcPct val="80000"/>
                        </a:lnSpc>
                        <a:spcBef>
                          <a:spcPts val="0"/>
                        </a:spcBef>
                        <a:spcAft>
                          <a:spcPts val="0"/>
                        </a:spcAft>
                      </a:pPr>
                      <a:endParaRPr lang="en-US" sz="1600" b="1" dirty="0">
                        <a:effectLst/>
                        <a:latin typeface="+mn-lt"/>
                        <a:ea typeface="Calibri" panose="020F0502020204030204" pitchFamily="34" charset="0"/>
                        <a:cs typeface="Times New Roman" panose="02020603050405020304" pitchFamily="18" charset="0"/>
                      </a:endParaRPr>
                    </a:p>
                    <a:p>
                      <a:pPr marL="0" marR="0" algn="ctr">
                        <a:lnSpc>
                          <a:spcPct val="80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Note:  </a:t>
                      </a:r>
                      <a:r>
                        <a:rPr lang="en-US" sz="1600" b="0" dirty="0">
                          <a:effectLst/>
                          <a:latin typeface="+mn-lt"/>
                          <a:ea typeface="Calibri" panose="020F0502020204030204" pitchFamily="34" charset="0"/>
                          <a:cs typeface="Times New Roman" panose="02020603050405020304" pitchFamily="18" charset="0"/>
                        </a:rPr>
                        <a:t>no protein HGVS</a:t>
                      </a:r>
                    </a:p>
                  </a:txBody>
                  <a:tcPr marL="4018" marR="4018" marT="4018" marB="4018"/>
                </a:tc>
                <a:tc>
                  <a:txBody>
                    <a:bodyPr/>
                    <a:lstStyle/>
                    <a:p>
                      <a:pPr marL="0" marR="0" algn="ctr">
                        <a:lnSpc>
                          <a:spcPct val="80000"/>
                        </a:lnSpc>
                        <a:spcBef>
                          <a:spcPts val="0"/>
                        </a:spcBef>
                        <a:spcAft>
                          <a:spcPts val="0"/>
                        </a:spcAft>
                      </a:pPr>
                      <a:endParaRPr lang="en-US" sz="1600" b="1" dirty="0">
                        <a:effectLst/>
                        <a:latin typeface="+mn-lt"/>
                      </a:endParaRPr>
                    </a:p>
                    <a:p>
                      <a:pPr marL="0" marR="0" algn="ctr">
                        <a:lnSpc>
                          <a:spcPct val="80000"/>
                        </a:lnSpc>
                        <a:spcBef>
                          <a:spcPts val="0"/>
                        </a:spcBef>
                        <a:spcAft>
                          <a:spcPts val="0"/>
                        </a:spcAft>
                      </a:pPr>
                      <a:r>
                        <a:rPr lang="en-US" sz="1600" b="1" dirty="0">
                          <a:effectLst/>
                          <a:latin typeface="+mn-lt"/>
                        </a:rPr>
                        <a:t>NG_007994.1(F9):</a:t>
                      </a:r>
                    </a:p>
                    <a:p>
                      <a:pPr marL="0" marR="0" algn="ctr">
                        <a:lnSpc>
                          <a:spcPct val="80000"/>
                        </a:lnSpc>
                        <a:spcBef>
                          <a:spcPts val="0"/>
                        </a:spcBef>
                        <a:spcAft>
                          <a:spcPts val="0"/>
                        </a:spcAft>
                      </a:pPr>
                      <a:r>
                        <a:rPr lang="en-US" sz="1600" b="1" dirty="0">
                          <a:effectLst/>
                          <a:latin typeface="+mn-lt"/>
                        </a:rPr>
                        <a:t>g.15338A&gt;G </a:t>
                      </a:r>
                    </a:p>
                    <a:p>
                      <a:pPr marL="0" marR="0" algn="ctr">
                        <a:lnSpc>
                          <a:spcPct val="80000"/>
                        </a:lnSpc>
                        <a:spcBef>
                          <a:spcPts val="0"/>
                        </a:spcBef>
                        <a:spcAft>
                          <a:spcPts val="0"/>
                        </a:spcAft>
                      </a:pPr>
                      <a:endParaRPr lang="en-US" sz="1600" b="1" dirty="0">
                        <a:effectLst/>
                        <a:latin typeface="+mn-lt"/>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n-US" sz="1600" b="1" dirty="0">
                          <a:effectLst/>
                          <a:latin typeface="+mn-lt"/>
                          <a:ea typeface="Calibri" panose="020F0502020204030204" pitchFamily="34" charset="0"/>
                          <a:cs typeface="Times New Roman" panose="02020603050405020304" pitchFamily="18" charset="0"/>
                        </a:rPr>
                        <a:t>Note:  </a:t>
                      </a:r>
                      <a:r>
                        <a:rPr lang="en-US" sz="1600" b="0" dirty="0">
                          <a:effectLst/>
                          <a:latin typeface="+mn-lt"/>
                          <a:ea typeface="Calibri" panose="020F0502020204030204" pitchFamily="34" charset="0"/>
                          <a:cs typeface="Times New Roman" panose="02020603050405020304" pitchFamily="18" charset="0"/>
                        </a:rPr>
                        <a:t>no protein HGVS</a:t>
                      </a:r>
                    </a:p>
                    <a:p>
                      <a:pPr marL="0" marR="0" algn="ctr">
                        <a:lnSpc>
                          <a:spcPct val="80000"/>
                        </a:lnSpc>
                        <a:spcBef>
                          <a:spcPts val="0"/>
                        </a:spcBef>
                        <a:spcAft>
                          <a:spcPts val="0"/>
                        </a:spcAft>
                      </a:pP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80000"/>
                        </a:lnSpc>
                        <a:spcBef>
                          <a:spcPts val="0"/>
                        </a:spcBef>
                        <a:spcAft>
                          <a:spcPts val="0"/>
                        </a:spcAft>
                      </a:pPr>
                      <a:endParaRPr lang="nl-NL" sz="1600" b="1" dirty="0">
                        <a:effectLst/>
                        <a:latin typeface="+mn-lt"/>
                      </a:endParaRPr>
                    </a:p>
                    <a:p>
                      <a:pPr marL="0" marR="0" algn="ctr">
                        <a:lnSpc>
                          <a:spcPct val="80000"/>
                        </a:lnSpc>
                        <a:spcBef>
                          <a:spcPts val="0"/>
                        </a:spcBef>
                        <a:spcAft>
                          <a:spcPts val="0"/>
                        </a:spcAft>
                      </a:pPr>
                      <a:r>
                        <a:rPr lang="nl-NL" sz="1600" b="1" dirty="0">
                          <a:effectLst/>
                          <a:latin typeface="+mn-lt"/>
                        </a:rPr>
                        <a:t>NG_011403.2(F8):</a:t>
                      </a:r>
                    </a:p>
                    <a:p>
                      <a:pPr marL="0" marR="0" algn="ctr">
                        <a:lnSpc>
                          <a:spcPct val="80000"/>
                        </a:lnSpc>
                        <a:spcBef>
                          <a:spcPts val="0"/>
                        </a:spcBef>
                        <a:spcAft>
                          <a:spcPts val="0"/>
                        </a:spcAft>
                      </a:pPr>
                      <a:r>
                        <a:rPr lang="nl-NL" sz="1600" b="1" dirty="0">
                          <a:effectLst/>
                          <a:latin typeface="+mn-lt"/>
                        </a:rPr>
                        <a:t>g.5214C&gt;T  </a:t>
                      </a:r>
                    </a:p>
                    <a:p>
                      <a:pPr marL="0" marR="0" algn="ctr">
                        <a:lnSpc>
                          <a:spcPct val="80000"/>
                        </a:lnSpc>
                        <a:spcBef>
                          <a:spcPts val="0"/>
                        </a:spcBef>
                        <a:spcAft>
                          <a:spcPts val="0"/>
                        </a:spcAft>
                      </a:pPr>
                      <a:endParaRPr lang="nl-NL" sz="1600" b="1" dirty="0">
                        <a:effectLst/>
                        <a:latin typeface="+mn-lt"/>
                      </a:endParaRPr>
                    </a:p>
                    <a:p>
                      <a:pPr marL="0" marR="0" algn="ctr">
                        <a:lnSpc>
                          <a:spcPct val="80000"/>
                        </a:lnSpc>
                        <a:spcBef>
                          <a:spcPts val="0"/>
                        </a:spcBef>
                        <a:spcAft>
                          <a:spcPts val="0"/>
                        </a:spcAft>
                      </a:pPr>
                      <a:r>
                        <a:rPr lang="nl-NL" sz="1600" b="1" dirty="0">
                          <a:effectLst/>
                          <a:latin typeface="+mn-lt"/>
                        </a:rPr>
                        <a:t>  NP_000123.1(F8):</a:t>
                      </a:r>
                    </a:p>
                    <a:p>
                      <a:pPr marL="0" marR="0" algn="ctr">
                        <a:lnSpc>
                          <a:spcPct val="80000"/>
                        </a:lnSpc>
                        <a:spcBef>
                          <a:spcPts val="0"/>
                        </a:spcBef>
                        <a:spcAft>
                          <a:spcPts val="0"/>
                        </a:spcAft>
                      </a:pPr>
                      <a:r>
                        <a:rPr lang="nl-NL" sz="1600" b="1" dirty="0">
                          <a:effectLst/>
                          <a:latin typeface="+mn-lt"/>
                        </a:rPr>
                        <a:t>p.Arg15Ter</a:t>
                      </a:r>
                      <a:r>
                        <a:rPr lang="en-US" sz="1600" b="1" dirty="0">
                          <a:effectLst/>
                          <a:latin typeface="+mn-lt"/>
                        </a:rPr>
                        <a:t> </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80000"/>
                        </a:lnSpc>
                        <a:spcBef>
                          <a:spcPts val="0"/>
                        </a:spcBef>
                        <a:spcAft>
                          <a:spcPts val="0"/>
                        </a:spcAft>
                      </a:pPr>
                      <a:r>
                        <a:rPr lang="en-US" sz="1600" b="1" dirty="0">
                          <a:effectLst/>
                          <a:latin typeface="+mn-lt"/>
                        </a:rPr>
                        <a:t> </a:t>
                      </a:r>
                    </a:p>
                    <a:p>
                      <a:pPr marL="0" marR="0" algn="ctr">
                        <a:lnSpc>
                          <a:spcPct val="80000"/>
                        </a:lnSpc>
                        <a:spcBef>
                          <a:spcPts val="0"/>
                        </a:spcBef>
                        <a:spcAft>
                          <a:spcPts val="0"/>
                        </a:spcAft>
                      </a:pPr>
                      <a:r>
                        <a:rPr lang="en-US" sz="1600" b="1" dirty="0">
                          <a:effectLst/>
                          <a:latin typeface="+mn-lt"/>
                        </a:rPr>
                        <a:t>NG_007994.1(F9):</a:t>
                      </a:r>
                    </a:p>
                    <a:p>
                      <a:pPr marL="0" marR="0" algn="ctr">
                        <a:lnSpc>
                          <a:spcPct val="80000"/>
                        </a:lnSpc>
                        <a:spcBef>
                          <a:spcPts val="0"/>
                        </a:spcBef>
                        <a:spcAft>
                          <a:spcPts val="0"/>
                        </a:spcAft>
                      </a:pPr>
                      <a:r>
                        <a:rPr lang="en-US" sz="1600" b="1" dirty="0">
                          <a:effectLst/>
                          <a:latin typeface="+mn-lt"/>
                        </a:rPr>
                        <a:t>g.15392A&gt;G</a:t>
                      </a:r>
                    </a:p>
                    <a:p>
                      <a:pPr marL="0" marR="0" algn="ctr">
                        <a:lnSpc>
                          <a:spcPct val="80000"/>
                        </a:lnSpc>
                        <a:spcBef>
                          <a:spcPts val="0"/>
                        </a:spcBef>
                        <a:spcAft>
                          <a:spcPts val="0"/>
                        </a:spcAft>
                      </a:pPr>
                      <a:endParaRPr lang="en-US" sz="1600" b="1" dirty="0">
                        <a:effectLst/>
                        <a:latin typeface="+mn-lt"/>
                      </a:endParaRPr>
                    </a:p>
                    <a:p>
                      <a:pPr marL="0" marR="0" algn="ctr">
                        <a:lnSpc>
                          <a:spcPct val="80000"/>
                        </a:lnSpc>
                        <a:spcBef>
                          <a:spcPts val="0"/>
                        </a:spcBef>
                        <a:spcAft>
                          <a:spcPts val="0"/>
                        </a:spcAft>
                      </a:pPr>
                      <a:r>
                        <a:rPr lang="en-US" sz="1600" b="1" dirty="0">
                          <a:effectLst/>
                          <a:latin typeface="+mn-lt"/>
                        </a:rPr>
                        <a:t> NP_000124.1(F9):</a:t>
                      </a:r>
                    </a:p>
                    <a:p>
                      <a:pPr marL="0" marR="0" algn="ctr">
                        <a:lnSpc>
                          <a:spcPct val="80000"/>
                        </a:lnSpc>
                        <a:spcBef>
                          <a:spcPts val="0"/>
                        </a:spcBef>
                        <a:spcAft>
                          <a:spcPts val="0"/>
                        </a:spcAft>
                      </a:pPr>
                      <a:r>
                        <a:rPr lang="en-US" sz="1600" b="1" dirty="0">
                          <a:effectLst/>
                          <a:latin typeface="+mn-lt"/>
                        </a:rPr>
                        <a:t>p.Asp110Gly</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821725443"/>
                  </a:ext>
                </a:extLst>
              </a:tr>
              <a:tr h="874226">
                <a:tc vMerge="1">
                  <a:txBody>
                    <a:bodyPr/>
                    <a:lstStyle/>
                    <a:p>
                      <a:endParaRPr lang="en-US"/>
                    </a:p>
                  </a:txBody>
                  <a:tcPr/>
                </a:tc>
                <a:tc>
                  <a:txBody>
                    <a:bodyPr/>
                    <a:lstStyle/>
                    <a:p>
                      <a:pPr marL="0" marR="0" algn="ctr">
                        <a:lnSpc>
                          <a:spcPct val="107000"/>
                        </a:lnSpc>
                        <a:spcBef>
                          <a:spcPts val="0"/>
                        </a:spcBef>
                        <a:spcAft>
                          <a:spcPts val="0"/>
                        </a:spcAft>
                      </a:pPr>
                      <a:r>
                        <a:rPr lang="en-US" sz="1600" b="1" dirty="0">
                          <a:effectLst/>
                          <a:latin typeface="+mn-lt"/>
                        </a:rPr>
                        <a:t> </a:t>
                      </a:r>
                      <a:r>
                        <a:rPr lang="en-US" sz="1600" b="0" dirty="0">
                          <a:effectLst/>
                          <a:latin typeface="+mn-lt"/>
                          <a:ea typeface="Calibri" panose="020F0502020204030204" pitchFamily="34" charset="0"/>
                          <a:cs typeface="Times New Roman" panose="02020603050405020304" pitchFamily="18" charset="0"/>
                        </a:rPr>
                        <a:t>Not in </a:t>
                      </a:r>
                      <a:r>
                        <a:rPr lang="en-US" sz="1600" b="0" dirty="0" err="1">
                          <a:effectLst/>
                          <a:latin typeface="+mn-lt"/>
                          <a:ea typeface="Calibri" panose="020F0502020204030204" pitchFamily="34" charset="0"/>
                          <a:cs typeface="Times New Roman" panose="02020603050405020304" pitchFamily="18" charset="0"/>
                        </a:rPr>
                        <a:t>Clinvar</a:t>
                      </a:r>
                      <a:r>
                        <a:rPr lang="en-US" sz="1600" b="0" dirty="0">
                          <a:effectLst/>
                          <a:latin typeface="+mn-lt"/>
                          <a:ea typeface="Calibri" panose="020F0502020204030204" pitchFamily="34" charset="0"/>
                          <a:cs typeface="Times New Roman" panose="02020603050405020304" pitchFamily="18" charset="0"/>
                        </a:rPr>
                        <a:t>.</a:t>
                      </a:r>
                    </a:p>
                    <a:p>
                      <a:pPr marL="0" marR="0" algn="ctr">
                        <a:lnSpc>
                          <a:spcPct val="80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Searching directly in </a:t>
                      </a:r>
                      <a:r>
                        <a:rPr lang="en-US" sz="1400" b="0" dirty="0" err="1">
                          <a:effectLst/>
                          <a:latin typeface="+mn-lt"/>
                          <a:ea typeface="Calibri" panose="020F0502020204030204" pitchFamily="34" charset="0"/>
                          <a:cs typeface="Times New Roman" panose="02020603050405020304" pitchFamily="18" charset="0"/>
                        </a:rPr>
                        <a:t>dbSNP</a:t>
                      </a:r>
                      <a:r>
                        <a:rPr lang="en-US" sz="1400" b="0" dirty="0">
                          <a:effectLst/>
                          <a:latin typeface="+mn-lt"/>
                          <a:ea typeface="Calibri" panose="020F0502020204030204" pitchFamily="34" charset="0"/>
                          <a:cs typeface="Times New Roman" panose="02020603050405020304" pitchFamily="18" charset="0"/>
                        </a:rPr>
                        <a:t> did not find anything.</a:t>
                      </a:r>
                    </a:p>
                  </a:txBody>
                  <a:tcPr marL="4018" marR="4018" marT="4018" marB="4018"/>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00" b="0" dirty="0">
                          <a:effectLst/>
                          <a:latin typeface="+mn-lt"/>
                        </a:rPr>
                        <a:t> </a:t>
                      </a:r>
                      <a:r>
                        <a:rPr lang="en-US" sz="1600" b="0" i="0" kern="1200" dirty="0">
                          <a:solidFill>
                            <a:schemeClr val="tx1"/>
                          </a:solidFill>
                          <a:effectLst/>
                          <a:latin typeface="+mn-lt"/>
                          <a:ea typeface="+mn-ea"/>
                          <a:cs typeface="+mn-cs"/>
                        </a:rPr>
                        <a:t>rs398122990</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1600" b="0" dirty="0">
                          <a:effectLst/>
                          <a:latin typeface="+mn-lt"/>
                          <a:ea typeface="Calibri" panose="020F0502020204030204" pitchFamily="34" charset="0"/>
                          <a:cs typeface="Times New Roman" panose="02020603050405020304" pitchFamily="18" charset="0"/>
                        </a:rPr>
                        <a:t>Yes! </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1600" b="0" dirty="0">
                          <a:effectLst/>
                          <a:latin typeface="+mn-lt"/>
                          <a:ea typeface="Calibri" panose="020F0502020204030204" pitchFamily="34" charset="0"/>
                          <a:cs typeface="Times New Roman" panose="02020603050405020304" pitchFamily="18" charset="0"/>
                        </a:rPr>
                        <a:t>And it is really, really rare.</a:t>
                      </a:r>
                    </a:p>
                  </a:txBody>
                  <a:tcPr marL="4018" marR="4018" marT="4018" marB="4018"/>
                </a:tc>
                <a:tc>
                  <a:txBody>
                    <a:bodyPr/>
                    <a:lstStyle/>
                    <a:p>
                      <a:pPr marL="0" marR="0" algn="ctr">
                        <a:lnSpc>
                          <a:spcPct val="80000"/>
                        </a:lnSpc>
                        <a:spcBef>
                          <a:spcPts val="0"/>
                        </a:spcBef>
                        <a:spcAft>
                          <a:spcPts val="0"/>
                        </a:spcAft>
                      </a:pPr>
                      <a:r>
                        <a:rPr lang="en-US" sz="1600" b="0" dirty="0">
                          <a:effectLst/>
                          <a:latin typeface="+mn-lt"/>
                        </a:rPr>
                        <a:t> rs387906432</a:t>
                      </a:r>
                    </a:p>
                    <a:p>
                      <a:pPr marL="0" marR="0" algn="ctr">
                        <a:lnSpc>
                          <a:spcPct val="80000"/>
                        </a:lnSpc>
                        <a:spcBef>
                          <a:spcPts val="0"/>
                        </a:spcBef>
                        <a:spcAft>
                          <a:spcPts val="0"/>
                        </a:spcAft>
                      </a:pPr>
                      <a:r>
                        <a:rPr lang="en-US" sz="1600" b="0" dirty="0">
                          <a:effectLst/>
                          <a:latin typeface="+mn-lt"/>
                          <a:ea typeface="Calibri" panose="020F0502020204030204" pitchFamily="34" charset="0"/>
                          <a:cs typeface="Times New Roman" panose="02020603050405020304" pitchFamily="18" charset="0"/>
                        </a:rPr>
                        <a:t>Yes! </a:t>
                      </a:r>
                    </a:p>
                    <a:p>
                      <a:pPr marL="0" marR="0" algn="ctr">
                        <a:lnSpc>
                          <a:spcPct val="80000"/>
                        </a:lnSpc>
                        <a:spcBef>
                          <a:spcPts val="0"/>
                        </a:spcBef>
                        <a:spcAft>
                          <a:spcPts val="0"/>
                        </a:spcAft>
                      </a:pPr>
                      <a:r>
                        <a:rPr lang="en-US" sz="1600" b="0" dirty="0">
                          <a:effectLst/>
                          <a:latin typeface="+mn-lt"/>
                          <a:ea typeface="Calibri" panose="020F0502020204030204" pitchFamily="34" charset="0"/>
                          <a:cs typeface="Times New Roman" panose="02020603050405020304" pitchFamily="18" charset="0"/>
                        </a:rPr>
                        <a:t>And it is really, really rare.</a:t>
                      </a:r>
                    </a:p>
                  </a:txBody>
                  <a:tcPr marL="4018" marR="4018" marT="4018" marB="4018"/>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rs137852234</a:t>
                      </a:r>
                    </a:p>
                    <a:p>
                      <a:pPr algn="ctr">
                        <a:lnSpc>
                          <a:spcPct val="80000"/>
                        </a:lnSpc>
                      </a:pPr>
                      <a:r>
                        <a:rPr lang="en-US" sz="1600" b="0" dirty="0">
                          <a:effectLst/>
                          <a:latin typeface="+mn-lt"/>
                          <a:cs typeface="Times New Roman" panose="02020603050405020304" pitchFamily="18" charset="0"/>
                        </a:rPr>
                        <a:t>Yes! </a:t>
                      </a:r>
                    </a:p>
                    <a:p>
                      <a:pPr algn="ctr">
                        <a:lnSpc>
                          <a:spcPct val="80000"/>
                        </a:lnSpc>
                      </a:pPr>
                      <a:r>
                        <a:rPr lang="en-US" sz="1600" b="0" dirty="0">
                          <a:effectLst/>
                          <a:latin typeface="+mn-lt"/>
                          <a:cs typeface="Times New Roman" panose="02020603050405020304" pitchFamily="18" charset="0"/>
                        </a:rPr>
                        <a:t>And it is pretty darn rate.</a:t>
                      </a:r>
                    </a:p>
                  </a:txBody>
                  <a:tcPr marL="4018" marR="4018" marT="4018" marB="4018"/>
                </a:tc>
                <a:extLst>
                  <a:ext uri="{0D108BD9-81ED-4DB2-BD59-A6C34878D82A}">
                    <a16:rowId xmlns:a16="http://schemas.microsoft.com/office/drawing/2014/main" val="1195065536"/>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lstStyle/>
          <a:p>
            <a:r>
              <a:rPr lang="en-US" dirty="0"/>
              <a:t>Search </a:t>
            </a:r>
            <a:r>
              <a:rPr lang="en-US" b="1" dirty="0" err="1">
                <a:solidFill>
                  <a:schemeClr val="accent1">
                    <a:lumMod val="75000"/>
                  </a:schemeClr>
                </a:solidFill>
              </a:rPr>
              <a:t>ClinVar</a:t>
            </a:r>
            <a:r>
              <a:rPr lang="en-US" dirty="0"/>
              <a:t> with the Genetic Test Reported Variant</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3579288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27903" y="3849559"/>
            <a:ext cx="10363200" cy="1470025"/>
          </a:xfrm>
        </p:spPr>
        <p:txBody>
          <a:bodyPr>
            <a:normAutofit/>
          </a:bodyPr>
          <a:lstStyle/>
          <a:p>
            <a:pPr algn="ctr"/>
            <a:r>
              <a:rPr lang="en-US" sz="8800" b="1" dirty="0">
                <a:latin typeface="Kristen ITC" panose="03050502040202030202" pitchFamily="66" charset="0"/>
              </a:rPr>
              <a:t>Wait!  What?</a:t>
            </a:r>
          </a:p>
        </p:txBody>
      </p:sp>
      <p:sp>
        <p:nvSpPr>
          <p:cNvPr id="2" name="Subtitle 1"/>
          <p:cNvSpPr>
            <a:spLocks noGrp="1"/>
          </p:cNvSpPr>
          <p:nvPr>
            <p:ph type="subTitle" idx="1"/>
          </p:nvPr>
        </p:nvSpPr>
        <p:spPr>
          <a:xfrm>
            <a:off x="1434333" y="2132141"/>
            <a:ext cx="9756770" cy="1752600"/>
          </a:xfrm>
        </p:spPr>
        <p:txBody>
          <a:bodyPr>
            <a:normAutofit/>
          </a:bodyPr>
          <a:lstStyle/>
          <a:p>
            <a:r>
              <a:rPr lang="en-US" sz="4800" dirty="0"/>
              <a:t>Personal Genetics/Genomics fever has taken over!</a:t>
            </a:r>
          </a:p>
        </p:txBody>
      </p:sp>
    </p:spTree>
    <p:custDataLst>
      <p:tags r:id="rId1"/>
    </p:custDataLst>
    <p:extLst>
      <p:ext uri="{BB962C8B-B14F-4D97-AF65-F5344CB8AC3E}">
        <p14:creationId xmlns:p14="http://schemas.microsoft.com/office/powerpoint/2010/main" val="1145122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18D399A-E84B-F7AA-FBF9-973377C6C656}"/>
              </a:ext>
            </a:extLst>
          </p:cNvPr>
          <p:cNvSpPr>
            <a:spLocks noGrp="1"/>
          </p:cNvSpPr>
          <p:nvPr>
            <p:ph type="subTitle" idx="1"/>
          </p:nvPr>
        </p:nvSpPr>
        <p:spPr/>
        <p:txBody>
          <a:bodyPr/>
          <a:lstStyle/>
          <a:p>
            <a:endParaRPr lang="en-US" dirty="0"/>
          </a:p>
        </p:txBody>
      </p:sp>
      <p:sp>
        <p:nvSpPr>
          <p:cNvPr id="4" name="Title 3">
            <a:extLst>
              <a:ext uri="{FF2B5EF4-FFF2-40B4-BE49-F238E27FC236}">
                <a16:creationId xmlns:a16="http://schemas.microsoft.com/office/drawing/2014/main" id="{6254317E-3A69-BD13-E27A-9D235BDE124D}"/>
              </a:ext>
            </a:extLst>
          </p:cNvPr>
          <p:cNvSpPr>
            <a:spLocks noGrp="1"/>
          </p:cNvSpPr>
          <p:nvPr>
            <p:ph type="title"/>
          </p:nvPr>
        </p:nvSpPr>
        <p:spPr/>
        <p:txBody>
          <a:bodyPr/>
          <a:lstStyle/>
          <a:p>
            <a:r>
              <a:rPr lang="en-US" dirty="0"/>
              <a:t>Learning about the implicated gene</a:t>
            </a:r>
          </a:p>
        </p:txBody>
      </p:sp>
    </p:spTree>
    <p:custDataLst>
      <p:tags r:id="rId1"/>
    </p:custDataLst>
    <p:extLst>
      <p:ext uri="{BB962C8B-B14F-4D97-AF65-F5344CB8AC3E}">
        <p14:creationId xmlns:p14="http://schemas.microsoft.com/office/powerpoint/2010/main" val="2851932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1376387487"/>
              </p:ext>
            </p:extLst>
          </p:nvPr>
        </p:nvGraphicFramePr>
        <p:xfrm>
          <a:off x="597508" y="823914"/>
          <a:ext cx="11097494" cy="5446257"/>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808263">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260923">
                <a:tc>
                  <a:txBody>
                    <a:bodyPr/>
                    <a:lstStyle/>
                    <a:p>
                      <a:pPr marL="117475" marR="0" lvl="0" indent="0">
                        <a:lnSpc>
                          <a:spcPct val="107000"/>
                        </a:lnSpc>
                        <a:spcBef>
                          <a:spcPts val="0"/>
                        </a:spcBef>
                        <a:spcAft>
                          <a:spcPts val="0"/>
                        </a:spcAft>
                        <a:buSzPts val="1000"/>
                        <a:buFont typeface="Symbol" panose="05050102010706020507" pitchFamily="18" charset="2"/>
                        <a:buNone/>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Symbol</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F8</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F9</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F8</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F9</a:t>
                      </a:r>
                    </a:p>
                  </a:txBody>
                  <a:tcPr marL="4018" marR="4018" marT="4018" marB="4018"/>
                </a:tc>
                <a:extLst>
                  <a:ext uri="{0D108BD9-81ED-4DB2-BD59-A6C34878D82A}">
                    <a16:rowId xmlns:a16="http://schemas.microsoft.com/office/drawing/2014/main" val="74887426"/>
                  </a:ext>
                </a:extLst>
              </a:tr>
              <a:tr h="424219">
                <a:tc rowSpan="4">
                  <a:txBody>
                    <a:bodyPr/>
                    <a:lstStyle/>
                    <a:p>
                      <a:pPr marL="0" marR="0">
                        <a:lnSpc>
                          <a:spcPct val="107000"/>
                        </a:lnSpc>
                        <a:spcBef>
                          <a:spcPts val="0"/>
                        </a:spcBef>
                        <a:spcAft>
                          <a:spcPts val="0"/>
                        </a:spcAft>
                      </a:pPr>
                      <a:endPar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 Information in</a:t>
                      </a:r>
                    </a:p>
                    <a:p>
                      <a:pPr marL="0" marR="0">
                        <a:lnSpc>
                          <a:spcPct val="107000"/>
                        </a:lnSpc>
                        <a:spcBef>
                          <a:spcPts val="0"/>
                        </a:spcBef>
                        <a:spcAft>
                          <a:spcPts val="20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NCBI Gene:</a:t>
                      </a: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Name</a:t>
                      </a: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Summary</a:t>
                      </a: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endPar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Tissue Expression information</a:t>
                      </a:r>
                    </a:p>
                    <a:p>
                      <a:pPr marL="342900" marR="0" lvl="0" indent="-225425">
                        <a:lnSpc>
                          <a:spcPct val="107000"/>
                        </a:lnSpc>
                        <a:spcBef>
                          <a:spcPts val="0"/>
                        </a:spcBef>
                        <a:spcAft>
                          <a:spcPts val="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Ontology information</a:t>
                      </a:r>
                    </a:p>
                  </a:txBody>
                  <a:tcPr marL="4018" marR="4018" marT="4018" marB="4018"/>
                </a:tc>
                <a:tc>
                  <a:txBody>
                    <a:bodyPr/>
                    <a:lstStyle/>
                    <a:p>
                      <a:pPr marL="0" marR="0" algn="ctr">
                        <a:lnSpc>
                          <a:spcPct val="107000"/>
                        </a:lnSpc>
                        <a:spcBef>
                          <a:spcPts val="0"/>
                        </a:spcBef>
                        <a:spcAft>
                          <a:spcPts val="0"/>
                        </a:spcAft>
                      </a:pPr>
                      <a:r>
                        <a:rPr lang="en-US" sz="1600">
                          <a:effectLst/>
                          <a:latin typeface="+mn-lt"/>
                        </a:rPr>
                        <a:t> </a:t>
                      </a:r>
                      <a:endParaRPr lang="en-US" sz="16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a:effectLst/>
                          <a:latin typeface="+mn-lt"/>
                        </a:rPr>
                        <a:t> </a:t>
                      </a:r>
                      <a:endParaRPr lang="en-US" sz="16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a:effectLst/>
                          <a:latin typeface="+mn-lt"/>
                        </a:rPr>
                        <a:t> </a:t>
                      </a:r>
                      <a:endParaRPr lang="en-US" sz="16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dirty="0">
                          <a:effectLst/>
                          <a:latin typeface="+mn-lt"/>
                        </a:rPr>
                        <a:t> </a:t>
                      </a:r>
                      <a:endParaRPr lang="en-US" sz="16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4219688402"/>
                  </a:ext>
                </a:extLst>
              </a:tr>
              <a:tr h="1292951">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latin typeface="+mn-lt"/>
                        </a:rPr>
                        <a:t> </a:t>
                      </a:r>
                      <a:endParaRPr lang="en-US" sz="16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dirty="0">
                          <a:effectLst/>
                          <a:latin typeface="+mn-lt"/>
                        </a:rPr>
                        <a:t> </a:t>
                      </a:r>
                      <a:endParaRPr lang="en-US" sz="16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a:effectLst/>
                          <a:latin typeface="+mn-lt"/>
                        </a:rPr>
                        <a:t> </a:t>
                      </a:r>
                      <a:endParaRPr lang="en-US" sz="16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a:effectLst/>
                          <a:latin typeface="+mn-lt"/>
                        </a:rPr>
                        <a:t> </a:t>
                      </a:r>
                      <a:endParaRPr lang="en-US" sz="160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279974729"/>
                  </a:ext>
                </a:extLst>
              </a:tr>
              <a:tr h="580930">
                <a:tc vMerge="1">
                  <a:txBody>
                    <a:bodyPr/>
                    <a:lstStyle/>
                    <a:p>
                      <a:endParaRPr lang="en-US"/>
                    </a:p>
                  </a:txBody>
                  <a:tcPr/>
                </a:tc>
                <a:tc>
                  <a:txBody>
                    <a:bodyPr/>
                    <a:lstStyle/>
                    <a:p>
                      <a:pPr marL="0" marR="0" algn="ctr">
                        <a:lnSpc>
                          <a:spcPct val="107000"/>
                        </a:lnSpc>
                        <a:spcBef>
                          <a:spcPts val="0"/>
                        </a:spcBef>
                        <a:spcAft>
                          <a:spcPts val="0"/>
                        </a:spcAft>
                      </a:pPr>
                      <a:r>
                        <a:rPr lang="en-US" sz="1600">
                          <a:effectLst/>
                          <a:latin typeface="+mn-lt"/>
                        </a:rPr>
                        <a:t> </a:t>
                      </a:r>
                      <a:endParaRPr lang="en-US" sz="16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a:effectLst/>
                          <a:latin typeface="+mn-lt"/>
                        </a:rPr>
                        <a:t> </a:t>
                      </a:r>
                      <a:endParaRPr lang="en-US" sz="16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a:effectLst/>
                          <a:latin typeface="+mn-lt"/>
                        </a:rPr>
                        <a:t> </a:t>
                      </a:r>
                      <a:endParaRPr lang="en-US" sz="16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a:effectLst/>
                          <a:latin typeface="+mn-lt"/>
                        </a:rPr>
                        <a:t> </a:t>
                      </a:r>
                      <a:endParaRPr lang="en-US" sz="160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796128604"/>
                  </a:ext>
                </a:extLst>
              </a:tr>
              <a:tr h="1078971">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latin typeface="+mn-lt"/>
                        </a:rPr>
                        <a:t> </a:t>
                      </a:r>
                      <a:endParaRPr lang="en-US" sz="16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dirty="0">
                          <a:effectLst/>
                          <a:latin typeface="+mn-lt"/>
                        </a:rPr>
                        <a:t> </a:t>
                      </a:r>
                      <a:endParaRPr lang="en-US" sz="16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dirty="0">
                          <a:effectLst/>
                          <a:latin typeface="+mn-lt"/>
                        </a:rPr>
                        <a:t> </a:t>
                      </a:r>
                      <a:endParaRPr lang="en-US" sz="16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dirty="0">
                          <a:effectLst/>
                          <a:latin typeface="+mn-lt"/>
                        </a:rPr>
                        <a:t> </a:t>
                      </a:r>
                      <a:endParaRPr lang="en-US" sz="16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565162553"/>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normAutofit/>
          </a:bodyPr>
          <a:lstStyle/>
          <a:p>
            <a:r>
              <a:rPr lang="en-US" dirty="0"/>
              <a:t>Search </a:t>
            </a:r>
            <a:r>
              <a:rPr lang="en-US" b="1" dirty="0">
                <a:solidFill>
                  <a:schemeClr val="accent1">
                    <a:lumMod val="75000"/>
                  </a:schemeClr>
                </a:solidFill>
              </a:rPr>
              <a:t>Gene</a:t>
            </a:r>
            <a:r>
              <a:rPr lang="en-US" dirty="0"/>
              <a:t> with the Test Reported Gene Symbol</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36227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737173692"/>
              </p:ext>
            </p:extLst>
          </p:nvPr>
        </p:nvGraphicFramePr>
        <p:xfrm>
          <a:off x="597508" y="823917"/>
          <a:ext cx="11097494" cy="5450498"/>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788654">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251002">
                <a:tc>
                  <a:txBody>
                    <a:bodyPr/>
                    <a:lstStyle/>
                    <a:p>
                      <a:pPr marL="117475" marR="0" lvl="0" indent="0">
                        <a:lnSpc>
                          <a:spcPct val="107000"/>
                        </a:lnSpc>
                        <a:spcBef>
                          <a:spcPts val="0"/>
                        </a:spcBef>
                        <a:spcAft>
                          <a:spcPts val="0"/>
                        </a:spcAft>
                        <a:buSzPts val="1000"/>
                        <a:buFont typeface="Symbol" panose="05050102010706020507" pitchFamily="18" charset="2"/>
                        <a:buNone/>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Symbol</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F8</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F9</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F8</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F9</a:t>
                      </a:r>
                    </a:p>
                  </a:txBody>
                  <a:tcPr marL="4018" marR="4018" marT="4018" marB="4018"/>
                </a:tc>
                <a:extLst>
                  <a:ext uri="{0D108BD9-81ED-4DB2-BD59-A6C34878D82A}">
                    <a16:rowId xmlns:a16="http://schemas.microsoft.com/office/drawing/2014/main" val="74887426"/>
                  </a:ext>
                </a:extLst>
              </a:tr>
              <a:tr h="251002">
                <a:tc rowSpan="4">
                  <a:txBody>
                    <a:bodyPr/>
                    <a:lstStyle/>
                    <a:p>
                      <a:pPr marL="0" marR="0">
                        <a:lnSpc>
                          <a:spcPct val="107000"/>
                        </a:lnSpc>
                        <a:spcBef>
                          <a:spcPts val="0"/>
                        </a:spcBef>
                        <a:spcAft>
                          <a:spcPts val="0"/>
                        </a:spcAft>
                      </a:pPr>
                      <a:endPar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 Information in</a:t>
                      </a:r>
                    </a:p>
                    <a:p>
                      <a:pPr marL="0" marR="0">
                        <a:lnSpc>
                          <a:spcPct val="107000"/>
                        </a:lnSpc>
                        <a:spcBef>
                          <a:spcPts val="0"/>
                        </a:spcBef>
                        <a:spcAft>
                          <a:spcPts val="20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NCBI Gene:</a:t>
                      </a: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Name</a:t>
                      </a: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Summary</a:t>
                      </a: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endPar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Tissue Expression information</a:t>
                      </a:r>
                    </a:p>
                    <a:p>
                      <a:pPr marL="342900" marR="0" lvl="0" indent="-225425">
                        <a:lnSpc>
                          <a:spcPct val="107000"/>
                        </a:lnSpc>
                        <a:spcBef>
                          <a:spcPts val="0"/>
                        </a:spcBef>
                        <a:spcAft>
                          <a:spcPts val="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Ontology information</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 Coagulation factor VIII</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Coagulation factor IX</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Coagulation factor VIII</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mn-lt"/>
                        </a:rPr>
                        <a:t> Coagulation factor IX</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4219688402"/>
                  </a:ext>
                </a:extLst>
              </a:tr>
              <a:tr h="2176310">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…participates in the intrinsic pathway of blood coagulation; factor VIII is a cofactor for factor </a:t>
                      </a:r>
                      <a:r>
                        <a:rPr lang="en-US" sz="1400" dirty="0" err="1">
                          <a:effectLst/>
                          <a:latin typeface="+mn-lt"/>
                        </a:rPr>
                        <a:t>IXa</a:t>
                      </a:r>
                      <a:r>
                        <a:rPr lang="en-US" sz="1400" dirty="0">
                          <a:effectLst/>
                          <a:latin typeface="+mn-lt"/>
                        </a:rPr>
                        <a:t> which, in the presence of Ca+2 and phospholipids, converts factor X to the activated form </a:t>
                      </a:r>
                      <a:r>
                        <a:rPr lang="en-US" sz="1400" dirty="0" err="1">
                          <a:effectLst/>
                          <a:latin typeface="+mn-lt"/>
                        </a:rPr>
                        <a:t>Xa</a:t>
                      </a:r>
                      <a:r>
                        <a:rPr lang="en-US" sz="1400" dirty="0">
                          <a:effectLst/>
                          <a:latin typeface="+mn-lt"/>
                        </a:rPr>
                        <a:t>. ….Defects in this gene results in hemophilia A, a common recessive X-linked coagulation disorder. [provided by </a:t>
                      </a:r>
                      <a:r>
                        <a:rPr lang="en-US" sz="1400" dirty="0" err="1">
                          <a:effectLst/>
                          <a:latin typeface="+mn-lt"/>
                        </a:rPr>
                        <a:t>RefSeq</a:t>
                      </a:r>
                      <a:r>
                        <a:rPr lang="en-US" sz="1400" dirty="0">
                          <a:effectLst/>
                          <a:latin typeface="+mn-lt"/>
                        </a:rPr>
                        <a:t>, Jul 2008]</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…participates in the intrinsic pathway of blood coagulation; factor VIII is a cofactor for factor </a:t>
                      </a:r>
                      <a:r>
                        <a:rPr lang="en-US" sz="1400" dirty="0" err="1">
                          <a:effectLst/>
                          <a:latin typeface="+mn-lt"/>
                        </a:rPr>
                        <a:t>IXa</a:t>
                      </a:r>
                      <a:r>
                        <a:rPr lang="en-US" sz="1400" dirty="0">
                          <a:effectLst/>
                          <a:latin typeface="+mn-lt"/>
                        </a:rPr>
                        <a:t> which, in the presence of Ca+2 and phospholipids, converts factor X to the activated form </a:t>
                      </a:r>
                      <a:r>
                        <a:rPr lang="en-US" sz="1400" dirty="0" err="1">
                          <a:effectLst/>
                          <a:latin typeface="+mn-lt"/>
                        </a:rPr>
                        <a:t>Xa</a:t>
                      </a:r>
                      <a:r>
                        <a:rPr lang="en-US" sz="1400" dirty="0">
                          <a:effectLst/>
                          <a:latin typeface="+mn-lt"/>
                        </a:rPr>
                        <a:t>. ….Defects in this gene results in hemophilia A, a common recessive X-linked coagulation disorder. [provided by </a:t>
                      </a:r>
                      <a:r>
                        <a:rPr lang="en-US" sz="1400" dirty="0" err="1">
                          <a:effectLst/>
                          <a:latin typeface="+mn-lt"/>
                        </a:rPr>
                        <a:t>RefSeq</a:t>
                      </a:r>
                      <a:r>
                        <a:rPr lang="en-US" sz="1400" dirty="0">
                          <a:effectLst/>
                          <a:latin typeface="+mn-lt"/>
                        </a:rPr>
                        <a:t>, Jul 2008]</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279974729"/>
                  </a:ext>
                </a:extLst>
              </a:tr>
              <a:tr h="446505">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 Broad expression, especially in Liver, Spleen and others</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Broad expression, especially in Liver, Spleen and others</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796128604"/>
                  </a:ext>
                </a:extLst>
              </a:tr>
              <a:tr h="0">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 Extracellular</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Blood coagulation </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Protein binding</a:t>
                      </a:r>
                    </a:p>
                  </a:txBody>
                  <a:tcPr marL="4018" marR="4018" marT="4018" marB="4018"/>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Extracellular</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Blood coagulation </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Protein binding</a:t>
                      </a: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565162553"/>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normAutofit/>
          </a:bodyPr>
          <a:lstStyle/>
          <a:p>
            <a:r>
              <a:rPr lang="en-US" dirty="0"/>
              <a:t>Search </a:t>
            </a:r>
            <a:r>
              <a:rPr lang="en-US" b="1" dirty="0">
                <a:solidFill>
                  <a:schemeClr val="accent1">
                    <a:lumMod val="75000"/>
                  </a:schemeClr>
                </a:solidFill>
              </a:rPr>
              <a:t>Gene</a:t>
            </a:r>
            <a:r>
              <a:rPr lang="en-US" dirty="0"/>
              <a:t> with the Test Reported Gene Symbol</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4243230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624053686"/>
              </p:ext>
            </p:extLst>
          </p:nvPr>
        </p:nvGraphicFramePr>
        <p:xfrm>
          <a:off x="597508" y="823917"/>
          <a:ext cx="11097494" cy="5676111"/>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788654">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251002">
                <a:tc>
                  <a:txBody>
                    <a:bodyPr/>
                    <a:lstStyle/>
                    <a:p>
                      <a:pPr marL="117475" marR="0" lvl="0" indent="0">
                        <a:lnSpc>
                          <a:spcPct val="107000"/>
                        </a:lnSpc>
                        <a:spcBef>
                          <a:spcPts val="0"/>
                        </a:spcBef>
                        <a:spcAft>
                          <a:spcPts val="0"/>
                        </a:spcAft>
                        <a:buSzPts val="1000"/>
                        <a:buFont typeface="Symbol" panose="05050102010706020507" pitchFamily="18" charset="2"/>
                        <a:buNone/>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Symbol</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F8</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F9</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F8</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F9</a:t>
                      </a:r>
                    </a:p>
                  </a:txBody>
                  <a:tcPr marL="4018" marR="4018" marT="4018" marB="4018"/>
                </a:tc>
                <a:extLst>
                  <a:ext uri="{0D108BD9-81ED-4DB2-BD59-A6C34878D82A}">
                    <a16:rowId xmlns:a16="http://schemas.microsoft.com/office/drawing/2014/main" val="74887426"/>
                  </a:ext>
                </a:extLst>
              </a:tr>
              <a:tr h="251002">
                <a:tc rowSpan="4">
                  <a:txBody>
                    <a:bodyPr/>
                    <a:lstStyle/>
                    <a:p>
                      <a:pPr marL="0" marR="0">
                        <a:lnSpc>
                          <a:spcPct val="107000"/>
                        </a:lnSpc>
                        <a:spcBef>
                          <a:spcPts val="0"/>
                        </a:spcBef>
                        <a:spcAft>
                          <a:spcPts val="0"/>
                        </a:spcAft>
                      </a:pPr>
                      <a:endPar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 Information in</a:t>
                      </a:r>
                    </a:p>
                    <a:p>
                      <a:pPr marL="0" marR="0">
                        <a:lnSpc>
                          <a:spcPct val="107000"/>
                        </a:lnSpc>
                        <a:spcBef>
                          <a:spcPts val="0"/>
                        </a:spcBef>
                        <a:spcAft>
                          <a:spcPts val="20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NCBI Gene:</a:t>
                      </a: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Name</a:t>
                      </a: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Summary</a:t>
                      </a: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endPar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Tissue Expression information</a:t>
                      </a:r>
                    </a:p>
                    <a:p>
                      <a:pPr marL="342900" marR="0" lvl="0" indent="-225425">
                        <a:lnSpc>
                          <a:spcPct val="107000"/>
                        </a:lnSpc>
                        <a:spcBef>
                          <a:spcPts val="0"/>
                        </a:spcBef>
                        <a:spcAft>
                          <a:spcPts val="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Ontology information</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 Coagulation factor VIII</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Coagulation factor IX</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Coagulation factor VIII</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mn-lt"/>
                        </a:rPr>
                        <a:t> Coagulation factor IX</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4219688402"/>
                  </a:ext>
                </a:extLst>
              </a:tr>
              <a:tr h="2176310">
                <a:tc vMerge="1">
                  <a:txBody>
                    <a:bodyPr/>
                    <a:lstStyle/>
                    <a:p>
                      <a:endParaRPr lang="en-US"/>
                    </a:p>
                  </a:txBody>
                  <a:tcPr/>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…vitamin K-dependent coagulation factor IX that circulates in the blood as an inactive zymogen….converted to an active form by factor </a:t>
                      </a:r>
                      <a:r>
                        <a:rPr lang="en-US" sz="1400" dirty="0" err="1">
                          <a:effectLst/>
                          <a:latin typeface="+mn-lt"/>
                        </a:rPr>
                        <a:t>XIa</a:t>
                      </a:r>
                      <a:r>
                        <a:rPr lang="en-US" sz="1400" dirty="0">
                          <a:effectLst/>
                          <a:latin typeface="+mn-lt"/>
                        </a:rPr>
                        <a:t>, </a:t>
                      </a:r>
                    </a:p>
                    <a:p>
                      <a:pPr marL="0" marR="0" algn="l">
                        <a:lnSpc>
                          <a:spcPct val="80000"/>
                        </a:lnSpc>
                        <a:spcBef>
                          <a:spcPts val="0"/>
                        </a:spcBef>
                        <a:spcAft>
                          <a:spcPts val="0"/>
                        </a:spcAft>
                      </a:pPr>
                      <a:r>
                        <a:rPr lang="en-US" sz="1400" dirty="0">
                          <a:effectLst/>
                          <a:latin typeface="+mn-lt"/>
                        </a:rPr>
                        <a:t>…activates factor X … through interactions with Ca+2 ions, membrane phospholipids, and factor VIII. Alterations of this gene…cause factor IX deficiency, which is a recessive X-linked disorder….[provided by </a:t>
                      </a:r>
                      <a:r>
                        <a:rPr lang="en-US" sz="1400" dirty="0" err="1">
                          <a:effectLst/>
                          <a:latin typeface="+mn-lt"/>
                        </a:rPr>
                        <a:t>RefSeq</a:t>
                      </a:r>
                      <a:r>
                        <a:rPr lang="en-US" sz="1400" dirty="0">
                          <a:effectLst/>
                          <a:latin typeface="+mn-lt"/>
                        </a:rPr>
                        <a:t>, Sep 2015]</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…vitamin K-dependent coagulation factor IX that circulates in the blood as an inactive zymogen….converted to an active form by factor </a:t>
                      </a:r>
                      <a:r>
                        <a:rPr lang="en-US" sz="1400" dirty="0" err="1">
                          <a:effectLst/>
                          <a:latin typeface="+mn-lt"/>
                        </a:rPr>
                        <a:t>XIa</a:t>
                      </a:r>
                      <a:r>
                        <a:rPr lang="en-US" sz="1400" dirty="0">
                          <a:effectLst/>
                          <a:latin typeface="+mn-lt"/>
                        </a:rPr>
                        <a:t>, </a:t>
                      </a:r>
                    </a:p>
                    <a:p>
                      <a:pPr marL="0" marR="0" algn="l">
                        <a:lnSpc>
                          <a:spcPct val="80000"/>
                        </a:lnSpc>
                        <a:spcBef>
                          <a:spcPts val="0"/>
                        </a:spcBef>
                        <a:spcAft>
                          <a:spcPts val="0"/>
                        </a:spcAft>
                      </a:pPr>
                      <a:r>
                        <a:rPr lang="en-US" sz="1400" dirty="0">
                          <a:effectLst/>
                          <a:latin typeface="+mn-lt"/>
                        </a:rPr>
                        <a:t>…activates factor X … through interactions with Ca+2 ions, membrane phospholipids, and factor VIII. Alterations of this gene…cause factor IX deficiency, which is a recessive X-linked disorder….[provided by </a:t>
                      </a:r>
                      <a:r>
                        <a:rPr lang="en-US" sz="1400" dirty="0" err="1">
                          <a:effectLst/>
                          <a:latin typeface="+mn-lt"/>
                        </a:rPr>
                        <a:t>RefSeq</a:t>
                      </a:r>
                      <a:r>
                        <a:rPr lang="en-US" sz="1400" dirty="0">
                          <a:effectLst/>
                          <a:latin typeface="+mn-lt"/>
                        </a:rPr>
                        <a:t>, Sep 2015]</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279974729"/>
                  </a:ext>
                </a:extLst>
              </a:tr>
              <a:tr h="446505">
                <a:tc vMerge="1">
                  <a:txBody>
                    <a:bodyPr/>
                    <a:lstStyle/>
                    <a:p>
                      <a:endParaRPr lang="en-US"/>
                    </a:p>
                  </a:txBody>
                  <a:tcPr/>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Pretty much just expressed in the liver</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Pretty much just expressed in the liver</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796128604"/>
                  </a:ext>
                </a:extLst>
              </a:tr>
              <a:tr h="0">
                <a:tc vMerge="1">
                  <a:txBody>
                    <a:bodyPr/>
                    <a:lstStyle/>
                    <a:p>
                      <a:endParaRPr lang="en-US"/>
                    </a:p>
                  </a:txBody>
                  <a:tcPr/>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Extracellular</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Blood coagulation</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Ca+2-binding &amp;  endopeptidase</a:t>
                      </a:r>
                    </a:p>
                  </a:txBody>
                  <a:tcPr marL="4018" marR="4018" marT="4018" marB="4018"/>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Extracellular</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Blood coagulation</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Ca+2-binding &amp;  endopeptidase</a:t>
                      </a:r>
                    </a:p>
                  </a:txBody>
                  <a:tcPr marL="4018" marR="4018" marT="4018" marB="4018"/>
                </a:tc>
                <a:extLst>
                  <a:ext uri="{0D108BD9-81ED-4DB2-BD59-A6C34878D82A}">
                    <a16:rowId xmlns:a16="http://schemas.microsoft.com/office/drawing/2014/main" val="565162553"/>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normAutofit/>
          </a:bodyPr>
          <a:lstStyle/>
          <a:p>
            <a:r>
              <a:rPr lang="en-US" dirty="0"/>
              <a:t>Search </a:t>
            </a:r>
            <a:r>
              <a:rPr lang="en-US" b="1" dirty="0">
                <a:solidFill>
                  <a:schemeClr val="accent1">
                    <a:lumMod val="75000"/>
                  </a:schemeClr>
                </a:solidFill>
              </a:rPr>
              <a:t>Gene</a:t>
            </a:r>
            <a:r>
              <a:rPr lang="en-US" dirty="0"/>
              <a:t> with the Test Reported Gene Symbol</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98981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1949951327"/>
              </p:ext>
            </p:extLst>
          </p:nvPr>
        </p:nvGraphicFramePr>
        <p:xfrm>
          <a:off x="597508" y="823917"/>
          <a:ext cx="11097494" cy="5676111"/>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788654">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251002">
                <a:tc>
                  <a:txBody>
                    <a:bodyPr/>
                    <a:lstStyle/>
                    <a:p>
                      <a:pPr marL="117475" marR="0" lvl="0" indent="0">
                        <a:lnSpc>
                          <a:spcPct val="107000"/>
                        </a:lnSpc>
                        <a:spcBef>
                          <a:spcPts val="0"/>
                        </a:spcBef>
                        <a:spcAft>
                          <a:spcPts val="0"/>
                        </a:spcAft>
                        <a:buSzPts val="1000"/>
                        <a:buFont typeface="Symbol" panose="05050102010706020507" pitchFamily="18" charset="2"/>
                        <a:buNone/>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Symbol</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F8</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F9</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F8</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F9</a:t>
                      </a:r>
                    </a:p>
                  </a:txBody>
                  <a:tcPr marL="4018" marR="4018" marT="4018" marB="4018"/>
                </a:tc>
                <a:extLst>
                  <a:ext uri="{0D108BD9-81ED-4DB2-BD59-A6C34878D82A}">
                    <a16:rowId xmlns:a16="http://schemas.microsoft.com/office/drawing/2014/main" val="74887426"/>
                  </a:ext>
                </a:extLst>
              </a:tr>
              <a:tr h="251002">
                <a:tc rowSpan="4">
                  <a:txBody>
                    <a:bodyPr/>
                    <a:lstStyle/>
                    <a:p>
                      <a:pPr marL="0" marR="0">
                        <a:lnSpc>
                          <a:spcPct val="107000"/>
                        </a:lnSpc>
                        <a:spcBef>
                          <a:spcPts val="0"/>
                        </a:spcBef>
                        <a:spcAft>
                          <a:spcPts val="0"/>
                        </a:spcAft>
                      </a:pPr>
                      <a:endPar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 Information in</a:t>
                      </a:r>
                    </a:p>
                    <a:p>
                      <a:pPr marL="0" marR="0">
                        <a:lnSpc>
                          <a:spcPct val="107000"/>
                        </a:lnSpc>
                        <a:spcBef>
                          <a:spcPts val="0"/>
                        </a:spcBef>
                        <a:spcAft>
                          <a:spcPts val="20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NCBI Gene:</a:t>
                      </a:r>
                    </a:p>
                    <a:p>
                      <a:pPr marL="342900" marR="0" lvl="0" indent="-225425">
                        <a:lnSpc>
                          <a:spcPct val="107000"/>
                        </a:lnSpc>
                        <a:spcBef>
                          <a:spcPts val="0"/>
                        </a:spcBef>
                        <a:spcAft>
                          <a:spcPts val="2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Name</a:t>
                      </a: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Summary</a:t>
                      </a: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endPar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endParaRPr>
                    </a:p>
                    <a:p>
                      <a:pPr marL="342900" marR="0" lvl="0" indent="-225425">
                        <a:lnSpc>
                          <a:spcPct val="107000"/>
                        </a:lnSpc>
                        <a:spcBef>
                          <a:spcPts val="0"/>
                        </a:spcBef>
                        <a:spcAft>
                          <a:spcPts val="6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Tissue Expression information</a:t>
                      </a:r>
                    </a:p>
                    <a:p>
                      <a:pPr marL="342900" marR="0" lvl="0" indent="-225425">
                        <a:lnSpc>
                          <a:spcPct val="107000"/>
                        </a:lnSpc>
                        <a:spcBef>
                          <a:spcPts val="0"/>
                        </a:spcBef>
                        <a:spcAft>
                          <a:spcPts val="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 Ontology information</a:t>
                      </a: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 Coagulation factor VIII</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Coagulation factor IX</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1600" b="1" dirty="0">
                          <a:effectLst/>
                          <a:latin typeface="+mn-lt"/>
                        </a:rPr>
                        <a:t>Coagulation factor VIII</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mn-lt"/>
                        </a:rPr>
                        <a:t> Coagulation factor IX</a:t>
                      </a:r>
                      <a:endParaRPr lang="en-US" sz="1600" b="1"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4219688402"/>
                  </a:ext>
                </a:extLst>
              </a:tr>
              <a:tr h="2176310">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…participates in the intrinsic pathway of blood coagulation; factor VIII is a cofactor for factor </a:t>
                      </a:r>
                      <a:r>
                        <a:rPr lang="en-US" sz="1400" dirty="0" err="1">
                          <a:effectLst/>
                          <a:latin typeface="+mn-lt"/>
                        </a:rPr>
                        <a:t>IXa</a:t>
                      </a:r>
                      <a:r>
                        <a:rPr lang="en-US" sz="1400" dirty="0">
                          <a:effectLst/>
                          <a:latin typeface="+mn-lt"/>
                        </a:rPr>
                        <a:t> which, in the presence of Ca+2 and phospholipids, converts factor X to the activated form </a:t>
                      </a:r>
                      <a:r>
                        <a:rPr lang="en-US" sz="1400" dirty="0" err="1">
                          <a:effectLst/>
                          <a:latin typeface="+mn-lt"/>
                        </a:rPr>
                        <a:t>Xa</a:t>
                      </a:r>
                      <a:r>
                        <a:rPr lang="en-US" sz="1400" dirty="0">
                          <a:effectLst/>
                          <a:latin typeface="+mn-lt"/>
                        </a:rPr>
                        <a:t>. ….Defects in this gene results in hemophilia A, a common recessive X-linked coagulation disorder. [provided by </a:t>
                      </a:r>
                      <a:r>
                        <a:rPr lang="en-US" sz="1400" dirty="0" err="1">
                          <a:effectLst/>
                          <a:latin typeface="+mn-lt"/>
                        </a:rPr>
                        <a:t>RefSeq</a:t>
                      </a:r>
                      <a:r>
                        <a:rPr lang="en-US" sz="1400" dirty="0">
                          <a:effectLst/>
                          <a:latin typeface="+mn-lt"/>
                        </a:rPr>
                        <a:t>, Jul 2008]</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…vitamin K-dependent coagulation factor IX that circulates in the blood as an inactive zymogen….converted to an active form by factor </a:t>
                      </a:r>
                      <a:r>
                        <a:rPr lang="en-US" sz="1400" dirty="0" err="1">
                          <a:effectLst/>
                          <a:latin typeface="+mn-lt"/>
                        </a:rPr>
                        <a:t>XIa</a:t>
                      </a:r>
                      <a:r>
                        <a:rPr lang="en-US" sz="1400" dirty="0">
                          <a:effectLst/>
                          <a:latin typeface="+mn-lt"/>
                        </a:rPr>
                        <a:t>, </a:t>
                      </a:r>
                    </a:p>
                    <a:p>
                      <a:pPr marL="0" marR="0" algn="l">
                        <a:lnSpc>
                          <a:spcPct val="80000"/>
                        </a:lnSpc>
                        <a:spcBef>
                          <a:spcPts val="0"/>
                        </a:spcBef>
                        <a:spcAft>
                          <a:spcPts val="0"/>
                        </a:spcAft>
                      </a:pPr>
                      <a:r>
                        <a:rPr lang="en-US" sz="1400" dirty="0">
                          <a:effectLst/>
                          <a:latin typeface="+mn-lt"/>
                        </a:rPr>
                        <a:t>…activates factor X … through interactions with Ca+2 ions, membrane phospholipids, and factor VIII. Alterations of this gene…cause factor IX deficiency, which is a recessive X-linked disorder….[provided by </a:t>
                      </a:r>
                      <a:r>
                        <a:rPr lang="en-US" sz="1400" dirty="0" err="1">
                          <a:effectLst/>
                          <a:latin typeface="+mn-lt"/>
                        </a:rPr>
                        <a:t>RefSeq</a:t>
                      </a:r>
                      <a:r>
                        <a:rPr lang="en-US" sz="1400" dirty="0">
                          <a:effectLst/>
                          <a:latin typeface="+mn-lt"/>
                        </a:rPr>
                        <a:t>, Sep 2015]</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…participates in the intrinsic pathway of blood coagulation; factor VIII is a cofactor for factor </a:t>
                      </a:r>
                      <a:r>
                        <a:rPr lang="en-US" sz="1400" dirty="0" err="1">
                          <a:effectLst/>
                          <a:latin typeface="+mn-lt"/>
                        </a:rPr>
                        <a:t>IXa</a:t>
                      </a:r>
                      <a:r>
                        <a:rPr lang="en-US" sz="1400" dirty="0">
                          <a:effectLst/>
                          <a:latin typeface="+mn-lt"/>
                        </a:rPr>
                        <a:t> which, in the presence of Ca+2 and phospholipids, converts factor X to the activated form </a:t>
                      </a:r>
                      <a:r>
                        <a:rPr lang="en-US" sz="1400" dirty="0" err="1">
                          <a:effectLst/>
                          <a:latin typeface="+mn-lt"/>
                        </a:rPr>
                        <a:t>Xa</a:t>
                      </a:r>
                      <a:r>
                        <a:rPr lang="en-US" sz="1400" dirty="0">
                          <a:effectLst/>
                          <a:latin typeface="+mn-lt"/>
                        </a:rPr>
                        <a:t>. ….Defects in this gene results in hemophilia A, a common recessive X-linked coagulation disorder. [provided by </a:t>
                      </a:r>
                      <a:r>
                        <a:rPr lang="en-US" sz="1400" dirty="0" err="1">
                          <a:effectLst/>
                          <a:latin typeface="+mn-lt"/>
                        </a:rPr>
                        <a:t>RefSeq</a:t>
                      </a:r>
                      <a:r>
                        <a:rPr lang="en-US" sz="1400" dirty="0">
                          <a:effectLst/>
                          <a:latin typeface="+mn-lt"/>
                        </a:rPr>
                        <a:t>, Jul 2008]</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…vitamin K-dependent coagulation factor IX that circulates in the blood as an inactive zymogen….converted to an active form by factor </a:t>
                      </a:r>
                      <a:r>
                        <a:rPr lang="en-US" sz="1400" dirty="0" err="1">
                          <a:effectLst/>
                          <a:latin typeface="+mn-lt"/>
                        </a:rPr>
                        <a:t>XIa</a:t>
                      </a:r>
                      <a:r>
                        <a:rPr lang="en-US" sz="1400" dirty="0">
                          <a:effectLst/>
                          <a:latin typeface="+mn-lt"/>
                        </a:rPr>
                        <a:t>, </a:t>
                      </a:r>
                    </a:p>
                    <a:p>
                      <a:pPr marL="0" marR="0" algn="l">
                        <a:lnSpc>
                          <a:spcPct val="80000"/>
                        </a:lnSpc>
                        <a:spcBef>
                          <a:spcPts val="0"/>
                        </a:spcBef>
                        <a:spcAft>
                          <a:spcPts val="0"/>
                        </a:spcAft>
                      </a:pPr>
                      <a:r>
                        <a:rPr lang="en-US" sz="1400" dirty="0">
                          <a:effectLst/>
                          <a:latin typeface="+mn-lt"/>
                        </a:rPr>
                        <a:t>…activates factor X … through interactions with Ca+2 ions, membrane phospholipids, and factor VIII. Alterations of this gene…cause factor IX deficiency, which is a recessive X-linked disorder….[provided by </a:t>
                      </a:r>
                      <a:r>
                        <a:rPr lang="en-US" sz="1400" dirty="0" err="1">
                          <a:effectLst/>
                          <a:latin typeface="+mn-lt"/>
                        </a:rPr>
                        <a:t>RefSeq</a:t>
                      </a:r>
                      <a:r>
                        <a:rPr lang="en-US" sz="1400" dirty="0">
                          <a:effectLst/>
                          <a:latin typeface="+mn-lt"/>
                        </a:rPr>
                        <a:t>, Sep 2015]</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279974729"/>
                  </a:ext>
                </a:extLst>
              </a:tr>
              <a:tr h="446505">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 Broad expression, especially in Liver, Spleen and others</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Pretty much just expressed in the liver</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Broad expression, especially in Liver, Spleen and others</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Pretty much just expressed in the liver</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796128604"/>
                  </a:ext>
                </a:extLst>
              </a:tr>
              <a:tr h="0">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 Extracellular</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Blood coagulation </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Protein binding</a:t>
                      </a:r>
                    </a:p>
                  </a:txBody>
                  <a:tcPr marL="4018" marR="4018" marT="4018" marB="4018"/>
                </a:tc>
                <a:tc>
                  <a:txBody>
                    <a:bodyPr/>
                    <a:lstStyle/>
                    <a:p>
                      <a:pPr marL="0" marR="0" algn="l">
                        <a:lnSpc>
                          <a:spcPct val="80000"/>
                        </a:lnSpc>
                        <a:spcBef>
                          <a:spcPts val="0"/>
                        </a:spcBef>
                        <a:spcAft>
                          <a:spcPts val="0"/>
                        </a:spcAft>
                      </a:pPr>
                      <a:r>
                        <a:rPr lang="en-US" sz="1400" dirty="0">
                          <a:effectLst/>
                          <a:latin typeface="+mn-lt"/>
                        </a:rPr>
                        <a:t> Extracellular</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Blood coagulation</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Ca+2-binding &amp;  endopeptidase</a:t>
                      </a:r>
                    </a:p>
                  </a:txBody>
                  <a:tcPr marL="4018" marR="4018" marT="4018" marB="4018"/>
                </a:tc>
                <a:tc>
                  <a:txBody>
                    <a:bodyPr/>
                    <a:lstStyle/>
                    <a:p>
                      <a:pPr marL="0" marR="0" algn="l">
                        <a:lnSpc>
                          <a:spcPct val="80000"/>
                        </a:lnSpc>
                        <a:spcBef>
                          <a:spcPts val="0"/>
                        </a:spcBef>
                        <a:spcAft>
                          <a:spcPts val="0"/>
                        </a:spcAft>
                      </a:pPr>
                      <a:r>
                        <a:rPr lang="en-US" sz="1400" dirty="0">
                          <a:effectLst/>
                          <a:latin typeface="+mn-lt"/>
                        </a:rPr>
                        <a:t> Extracellular</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Blood coagulation </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Protein binding</a:t>
                      </a:r>
                    </a:p>
                  </a:txBody>
                  <a:tcPr marL="4018" marR="4018" marT="4018" marB="4018"/>
                </a:tc>
                <a:tc>
                  <a:txBody>
                    <a:bodyPr/>
                    <a:lstStyle/>
                    <a:p>
                      <a:pPr marL="0" marR="0" algn="l">
                        <a:lnSpc>
                          <a:spcPct val="80000"/>
                        </a:lnSpc>
                        <a:spcBef>
                          <a:spcPts val="0"/>
                        </a:spcBef>
                        <a:spcAft>
                          <a:spcPts val="0"/>
                        </a:spcAft>
                      </a:pPr>
                      <a:r>
                        <a:rPr lang="en-US" sz="1400" dirty="0">
                          <a:effectLst/>
                          <a:latin typeface="+mn-lt"/>
                        </a:rPr>
                        <a:t> Extracellular</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Blood coagulation</a:t>
                      </a:r>
                    </a:p>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Ca+2-binding &amp;  endopeptidase</a:t>
                      </a:r>
                    </a:p>
                  </a:txBody>
                  <a:tcPr marL="4018" marR="4018" marT="4018" marB="4018"/>
                </a:tc>
                <a:extLst>
                  <a:ext uri="{0D108BD9-81ED-4DB2-BD59-A6C34878D82A}">
                    <a16:rowId xmlns:a16="http://schemas.microsoft.com/office/drawing/2014/main" val="565162553"/>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normAutofit/>
          </a:bodyPr>
          <a:lstStyle/>
          <a:p>
            <a:r>
              <a:rPr lang="en-US" dirty="0"/>
              <a:t>Search </a:t>
            </a:r>
            <a:r>
              <a:rPr lang="en-US" b="1" dirty="0">
                <a:solidFill>
                  <a:schemeClr val="accent1">
                    <a:lumMod val="75000"/>
                  </a:schemeClr>
                </a:solidFill>
              </a:rPr>
              <a:t>Gene</a:t>
            </a:r>
            <a:r>
              <a:rPr lang="en-US" dirty="0"/>
              <a:t> with the Test Reported Gene Symbol</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2550004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94F83A-2E37-6930-CE68-6CC73D33C32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 r="-21627"/>
          <a:stretch/>
        </p:blipFill>
        <p:spPr>
          <a:xfrm>
            <a:off x="4034196" y="0"/>
            <a:ext cx="8022337" cy="6858000"/>
          </a:xfrm>
          <a:prstGeom prst="rect">
            <a:avLst/>
          </a:prstGeom>
          <a:solidFill>
            <a:schemeClr val="bg1"/>
          </a:solidFill>
        </p:spPr>
      </p:pic>
      <p:sp>
        <p:nvSpPr>
          <p:cNvPr id="2" name="Title 1">
            <a:extLst>
              <a:ext uri="{FF2B5EF4-FFF2-40B4-BE49-F238E27FC236}">
                <a16:creationId xmlns:a16="http://schemas.microsoft.com/office/drawing/2014/main" id="{7D623167-7BE7-F5CD-4980-EBA6419BFCE7}"/>
              </a:ext>
            </a:extLst>
          </p:cNvPr>
          <p:cNvSpPr>
            <a:spLocks noGrp="1"/>
          </p:cNvSpPr>
          <p:nvPr>
            <p:ph type="title"/>
          </p:nvPr>
        </p:nvSpPr>
        <p:spPr>
          <a:xfrm>
            <a:off x="0" y="0"/>
            <a:ext cx="3691467" cy="1337733"/>
          </a:xfrm>
        </p:spPr>
        <p:txBody>
          <a:bodyPr/>
          <a:lstStyle/>
          <a:p>
            <a:r>
              <a:rPr lang="en-US" dirty="0"/>
              <a:t>About the </a:t>
            </a:r>
            <a:br>
              <a:rPr lang="en-US" dirty="0"/>
            </a:br>
            <a:r>
              <a:rPr lang="en-US" dirty="0"/>
              <a:t>clotting cascade</a:t>
            </a:r>
          </a:p>
        </p:txBody>
      </p:sp>
      <p:sp>
        <p:nvSpPr>
          <p:cNvPr id="7" name="Text Placeholder 6">
            <a:extLst>
              <a:ext uri="{FF2B5EF4-FFF2-40B4-BE49-F238E27FC236}">
                <a16:creationId xmlns:a16="http://schemas.microsoft.com/office/drawing/2014/main" id="{A2766788-185A-719C-F02B-5B69298D5637}"/>
              </a:ext>
            </a:extLst>
          </p:cNvPr>
          <p:cNvSpPr>
            <a:spLocks noGrp="1"/>
          </p:cNvSpPr>
          <p:nvPr>
            <p:ph type="body" sz="half" idx="2"/>
          </p:nvPr>
        </p:nvSpPr>
        <p:spPr>
          <a:xfrm>
            <a:off x="406400" y="1744133"/>
            <a:ext cx="2992121" cy="4124855"/>
          </a:xfrm>
        </p:spPr>
        <p:txBody>
          <a:bodyPr>
            <a:normAutofit/>
          </a:bodyPr>
          <a:lstStyle/>
          <a:p>
            <a:pPr algn="ctr"/>
            <a:r>
              <a:rPr lang="en-US" dirty="0"/>
              <a:t>Factor 8 (F8 a.k.a. FVIII)</a:t>
            </a:r>
          </a:p>
          <a:p>
            <a:pPr algn="ctr"/>
            <a:r>
              <a:rPr lang="en-US" dirty="0"/>
              <a:t>&amp; Factor 9 (F9 a.k.a. FIX)</a:t>
            </a:r>
          </a:p>
          <a:p>
            <a:pPr algn="ctr"/>
            <a:r>
              <a:rPr lang="en-US" dirty="0"/>
              <a:t>are critical regulatory factors for blood coagulation/clotting.</a:t>
            </a:r>
          </a:p>
          <a:p>
            <a:pPr algn="ctr"/>
            <a:endParaRPr lang="en-US" dirty="0"/>
          </a:p>
          <a:p>
            <a:pPr algn="ctr"/>
            <a:r>
              <a:rPr lang="en-US" dirty="0"/>
              <a:t>They also both happen to be encoded on the</a:t>
            </a:r>
          </a:p>
          <a:p>
            <a:pPr algn="ctr">
              <a:spcBef>
                <a:spcPts val="0"/>
              </a:spcBef>
            </a:pPr>
            <a:r>
              <a:rPr lang="en-US" dirty="0"/>
              <a:t>X-chromosome.</a:t>
            </a:r>
          </a:p>
          <a:p>
            <a:pPr algn="ctr"/>
            <a:r>
              <a:rPr lang="en-US" dirty="0"/>
              <a:t>Males only have 1 copy of the gene and therefore are dramatically impacted                         if there is a pathogenic variant impacting even just one of these two genes.</a:t>
            </a:r>
          </a:p>
        </p:txBody>
      </p:sp>
      <p:sp>
        <p:nvSpPr>
          <p:cNvPr id="9" name="TextBox 8">
            <a:extLst>
              <a:ext uri="{FF2B5EF4-FFF2-40B4-BE49-F238E27FC236}">
                <a16:creationId xmlns:a16="http://schemas.microsoft.com/office/drawing/2014/main" id="{029C5D19-BB4A-75B1-55BA-E5D995FD9F86}"/>
              </a:ext>
            </a:extLst>
          </p:cNvPr>
          <p:cNvSpPr txBox="1"/>
          <p:nvPr/>
        </p:nvSpPr>
        <p:spPr>
          <a:xfrm>
            <a:off x="7840133" y="6542669"/>
            <a:ext cx="4351867" cy="307777"/>
          </a:xfrm>
          <a:prstGeom prst="rect">
            <a:avLst/>
          </a:prstGeom>
          <a:solidFill>
            <a:schemeClr val="bg1"/>
          </a:solidFill>
        </p:spPr>
        <p:txBody>
          <a:bodyPr wrap="square">
            <a:spAutoFit/>
          </a:bodyPr>
          <a:lstStyle/>
          <a:p>
            <a:r>
              <a:rPr lang="en-US" sz="1400" dirty="0">
                <a:hlinkClick r:id="rId5"/>
              </a:rPr>
              <a:t>https://www.osmosis.org/answers/coagulation-cascade</a:t>
            </a:r>
            <a:r>
              <a:rPr lang="en-US" sz="1400" dirty="0"/>
              <a:t> </a:t>
            </a:r>
          </a:p>
        </p:txBody>
      </p:sp>
      <p:pic>
        <p:nvPicPr>
          <p:cNvPr id="11" name="Picture 10">
            <a:extLst>
              <a:ext uri="{FF2B5EF4-FFF2-40B4-BE49-F238E27FC236}">
                <a16:creationId xmlns:a16="http://schemas.microsoft.com/office/drawing/2014/main" id="{2B09498D-2280-885F-4CA1-87863A6547E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790" t="27238" r="42298" b="49712"/>
          <a:stretch/>
        </p:blipFill>
        <p:spPr>
          <a:xfrm>
            <a:off x="4574029" y="2042160"/>
            <a:ext cx="5919439" cy="2631440"/>
          </a:xfrm>
          <a:prstGeom prst="roundRect">
            <a:avLst>
              <a:gd name="adj" fmla="val 4167"/>
            </a:avLst>
          </a:prstGeom>
          <a:solidFill>
            <a:srgbClr val="FFFFFF"/>
          </a:solidFill>
          <a:ln w="76200" cap="sq">
            <a:solidFill>
              <a:srgbClr val="292929"/>
            </a:solidFill>
            <a:miter lim="800000"/>
          </a:ln>
          <a:effectLst>
            <a:outerShdw blurRad="63500" sx="102000" sy="102000" algn="ctr" rotWithShape="0">
              <a:prstClr val="black">
                <a:alpha val="40000"/>
              </a:prstClr>
            </a:outerShdw>
          </a:effectLst>
          <a:scene3d>
            <a:camera prst="orthographicFront"/>
            <a:lightRig rig="threePt" dir="t">
              <a:rot lat="0" lon="0" rev="2700000"/>
            </a:lightRig>
          </a:scene3d>
          <a:sp3d>
            <a:bevelT h="38100"/>
            <a:contourClr>
              <a:srgbClr val="C0C0C0"/>
            </a:contourClr>
          </a:sp3d>
        </p:spPr>
      </p:pic>
    </p:spTree>
    <p:custDataLst>
      <p:tags r:id="rId1"/>
    </p:custDataLst>
    <p:extLst>
      <p:ext uri="{BB962C8B-B14F-4D97-AF65-F5344CB8AC3E}">
        <p14:creationId xmlns:p14="http://schemas.microsoft.com/office/powerpoint/2010/main" val="180474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18D399A-E84B-F7AA-FBF9-973377C6C656}"/>
              </a:ext>
            </a:extLst>
          </p:cNvPr>
          <p:cNvSpPr>
            <a:spLocks noGrp="1"/>
          </p:cNvSpPr>
          <p:nvPr>
            <p:ph type="subTitle" idx="1"/>
          </p:nvPr>
        </p:nvSpPr>
        <p:spPr/>
        <p:txBody>
          <a:bodyPr/>
          <a:lstStyle/>
          <a:p>
            <a:endParaRPr lang="en-US" dirty="0"/>
          </a:p>
        </p:txBody>
      </p:sp>
      <p:sp>
        <p:nvSpPr>
          <p:cNvPr id="4" name="Title 3">
            <a:extLst>
              <a:ext uri="{FF2B5EF4-FFF2-40B4-BE49-F238E27FC236}">
                <a16:creationId xmlns:a16="http://schemas.microsoft.com/office/drawing/2014/main" id="{6254317E-3A69-BD13-E27A-9D235BDE124D}"/>
              </a:ext>
            </a:extLst>
          </p:cNvPr>
          <p:cNvSpPr>
            <a:spLocks noGrp="1"/>
          </p:cNvSpPr>
          <p:nvPr>
            <p:ph type="title"/>
          </p:nvPr>
        </p:nvSpPr>
        <p:spPr/>
        <p:txBody>
          <a:bodyPr/>
          <a:lstStyle/>
          <a:p>
            <a:r>
              <a:rPr lang="en-US" dirty="0"/>
              <a:t>Mapping the variant</a:t>
            </a:r>
          </a:p>
        </p:txBody>
      </p:sp>
    </p:spTree>
    <p:custDataLst>
      <p:tags r:id="rId1"/>
    </p:custDataLst>
    <p:extLst>
      <p:ext uri="{BB962C8B-B14F-4D97-AF65-F5344CB8AC3E}">
        <p14:creationId xmlns:p14="http://schemas.microsoft.com/office/powerpoint/2010/main" val="299894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687681"/>
              </p:ext>
            </p:extLst>
          </p:nvPr>
        </p:nvGraphicFramePr>
        <p:xfrm>
          <a:off x="283994" y="823917"/>
          <a:ext cx="11537890" cy="5508347"/>
        </p:xfrm>
        <a:graphic>
          <a:graphicData uri="http://schemas.openxmlformats.org/drawingml/2006/table">
            <a:tbl>
              <a:tblPr firstRow="1" firstCol="1" bandRow="1">
                <a:tableStyleId>{5DA37D80-6434-44D0-A028-1B22A696006F}</a:tableStyleId>
              </a:tblPr>
              <a:tblGrid>
                <a:gridCol w="2180981">
                  <a:extLst>
                    <a:ext uri="{9D8B030D-6E8A-4147-A177-3AD203B41FA5}">
                      <a16:colId xmlns:a16="http://schemas.microsoft.com/office/drawing/2014/main" val="347545394"/>
                    </a:ext>
                  </a:extLst>
                </a:gridCol>
                <a:gridCol w="2586678">
                  <a:extLst>
                    <a:ext uri="{9D8B030D-6E8A-4147-A177-3AD203B41FA5}">
                      <a16:colId xmlns:a16="http://schemas.microsoft.com/office/drawing/2014/main" val="4122412137"/>
                    </a:ext>
                  </a:extLst>
                </a:gridCol>
                <a:gridCol w="2309534">
                  <a:extLst>
                    <a:ext uri="{9D8B030D-6E8A-4147-A177-3AD203B41FA5}">
                      <a16:colId xmlns:a16="http://schemas.microsoft.com/office/drawing/2014/main" val="514056520"/>
                    </a:ext>
                  </a:extLst>
                </a:gridCol>
                <a:gridCol w="2145372">
                  <a:extLst>
                    <a:ext uri="{9D8B030D-6E8A-4147-A177-3AD203B41FA5}">
                      <a16:colId xmlns:a16="http://schemas.microsoft.com/office/drawing/2014/main" val="3183223346"/>
                    </a:ext>
                  </a:extLst>
                </a:gridCol>
                <a:gridCol w="2315325">
                  <a:extLst>
                    <a:ext uri="{9D8B030D-6E8A-4147-A177-3AD203B41FA5}">
                      <a16:colId xmlns:a16="http://schemas.microsoft.com/office/drawing/2014/main" val="2000035933"/>
                    </a:ext>
                  </a:extLst>
                </a:gridCol>
              </a:tblGrid>
              <a:tr h="1686121">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431602">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Genetic Variation(s)</a:t>
                      </a:r>
                    </a:p>
                  </a:txBody>
                  <a:tcPr marL="4018" marR="4018" marT="4018" marB="4018"/>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NG_011403.1(F8):g.4980_5005del</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NG_007994.1(F9):g.15338A&gt;G</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lumMod val="50000"/>
                              <a:lumOff val="50000"/>
                            </a:schemeClr>
                          </a:solidFill>
                          <a:effectLst/>
                          <a:latin typeface="+mn-lt"/>
                          <a:ea typeface="+mn-ea"/>
                          <a:cs typeface="+mn-cs"/>
                        </a:rPr>
                        <a:t>NP_000124.1(F9):p.Gly94Ter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NG_011403.2(F8):g.5214C&gt;T   NP_000123.1(F8):p.Arg15Ter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NG_007994.1(F9):g.15392A&gt;G NP_000124.1(F9):p.Asp110Gly</a:t>
                      </a:r>
                    </a:p>
                  </a:txBody>
                  <a:tcPr marL="4018" marR="4018" marT="4018" marB="4018"/>
                </a:tc>
                <a:extLst>
                  <a:ext uri="{0D108BD9-81ED-4DB2-BD59-A6C34878D82A}">
                    <a16:rowId xmlns:a16="http://schemas.microsoft.com/office/drawing/2014/main" val="229689542"/>
                  </a:ext>
                </a:extLst>
              </a:tr>
              <a:tr h="546909">
                <a:tc rowSpan="4">
                  <a:txBody>
                    <a:bodyPr/>
                    <a:lstStyle/>
                    <a:p>
                      <a:pPr marL="0" marR="0" indent="0">
                        <a:lnSpc>
                          <a:spcPct val="80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Ultimate Impacted  </a:t>
                      </a:r>
                    </a:p>
                    <a:p>
                      <a:pPr marL="0" marR="0" indent="0">
                        <a:lnSpc>
                          <a:spcPct val="80000"/>
                        </a:lnSpc>
                        <a:spcBef>
                          <a:spcPts val="0"/>
                        </a:spcBef>
                        <a:spcAft>
                          <a:spcPts val="40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Biomolecule based on:</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GDV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to view the chromosome and gene region</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err="1">
                          <a:solidFill>
                            <a:srgbClr val="44546A"/>
                          </a:solidFill>
                          <a:effectLst/>
                          <a:latin typeface="Roboto" panose="02000000000000000000" pitchFamily="2" charset="0"/>
                          <a:ea typeface="Roboto" panose="02000000000000000000" pitchFamily="2" charset="0"/>
                          <a:cs typeface="Roboto" panose="02000000000000000000" pitchFamily="2" charset="0"/>
                        </a:rPr>
                        <a:t>RefSeqGene</a:t>
                      </a: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Graphics view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of gene region and transcript(s)</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err="1">
                          <a:solidFill>
                            <a:srgbClr val="44546A"/>
                          </a:solidFill>
                          <a:effectLst/>
                          <a:latin typeface="Roboto" panose="02000000000000000000" pitchFamily="2" charset="0"/>
                          <a:ea typeface="Roboto" panose="02000000000000000000" pitchFamily="2" charset="0"/>
                          <a:cs typeface="Roboto" panose="02000000000000000000" pitchFamily="2" charset="0"/>
                        </a:rPr>
                        <a:t>RefSeq</a:t>
                      </a: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Protein Graphics view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of protein and  domains</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CDD or iCn3D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to view a structure</a:t>
                      </a:r>
                    </a:p>
                  </a:txBody>
                  <a:tcPr marL="4018" marR="4018" marT="4018" marB="4018"/>
                </a:tc>
                <a:tc>
                  <a:txBody>
                    <a:bodyPr/>
                    <a:lstStyle/>
                    <a:p>
                      <a:pPr marL="0" marR="0">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455132124"/>
                  </a:ext>
                </a:extLst>
              </a:tr>
              <a:tr h="1010429">
                <a:tc vMerge="1">
                  <a:txBody>
                    <a:bodyPr/>
                    <a:lstStyle/>
                    <a:p>
                      <a:endParaRPr lang="en-US"/>
                    </a:p>
                  </a:txBody>
                  <a:tcPr/>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3592907144"/>
                  </a:ext>
                </a:extLst>
              </a:tr>
              <a:tr h="1152935">
                <a:tc vMerge="1">
                  <a:txBody>
                    <a:bodyPr/>
                    <a:lstStyle/>
                    <a:p>
                      <a:endParaRPr lang="en-US"/>
                    </a:p>
                  </a:txBody>
                  <a:tcPr/>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848582812"/>
                  </a:ext>
                </a:extLst>
              </a:tr>
              <a:tr h="657448">
                <a:tc vMerge="1">
                  <a:txBody>
                    <a:bodyPr/>
                    <a:lstStyle/>
                    <a:p>
                      <a:endParaRPr lang="en-US"/>
                    </a:p>
                  </a:txBody>
                  <a:tcPr/>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785004576"/>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a:xfrm>
            <a:off x="0" y="182563"/>
            <a:ext cx="12192000" cy="641350"/>
          </a:xfrm>
        </p:spPr>
        <p:txBody>
          <a:bodyPr>
            <a:normAutofit/>
          </a:bodyPr>
          <a:lstStyle/>
          <a:p>
            <a:r>
              <a:rPr lang="en-US" dirty="0"/>
              <a:t>Map the Variant with </a:t>
            </a:r>
            <a:r>
              <a:rPr lang="en-US" b="1" dirty="0">
                <a:solidFill>
                  <a:schemeClr val="accent1">
                    <a:lumMod val="75000"/>
                  </a:schemeClr>
                </a:solidFill>
              </a:rPr>
              <a:t>Genome/Sequence Browser Tools</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772"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358"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858"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5540"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2991741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37409A-7778-D48A-3C77-67F57528E527}"/>
              </a:ext>
            </a:extLst>
          </p:cNvPr>
          <p:cNvSpPr>
            <a:spLocks noGrp="1"/>
          </p:cNvSpPr>
          <p:nvPr>
            <p:ph type="title"/>
          </p:nvPr>
        </p:nvSpPr>
        <p:spPr>
          <a:xfrm>
            <a:off x="1" y="351601"/>
            <a:ext cx="12191999" cy="641350"/>
          </a:xfrm>
        </p:spPr>
        <p:txBody>
          <a:bodyPr>
            <a:normAutofit fontScale="90000"/>
          </a:bodyPr>
          <a:lstStyle/>
          <a:p>
            <a:r>
              <a:rPr lang="en-US" b="0" i="0" dirty="0">
                <a:solidFill>
                  <a:srgbClr val="212529"/>
                </a:solidFill>
                <a:effectLst/>
                <a:latin typeface="Roboto" panose="02000000000000000000" pitchFamily="2" charset="0"/>
              </a:rPr>
              <a:t> </a:t>
            </a:r>
            <a:br>
              <a:rPr lang="en-US" b="0" i="0" dirty="0">
                <a:solidFill>
                  <a:srgbClr val="212529"/>
                </a:solidFill>
                <a:effectLst/>
                <a:latin typeface="Roboto" panose="02000000000000000000" pitchFamily="2" charset="0"/>
              </a:rPr>
            </a:br>
            <a:r>
              <a:rPr lang="en-US" b="0" i="0" dirty="0">
                <a:solidFill>
                  <a:srgbClr val="212529"/>
                </a:solidFill>
                <a:effectLst/>
                <a:latin typeface="Roboto" panose="02000000000000000000" pitchFamily="2" charset="0"/>
              </a:rPr>
              <a:t>An overview of the central dogma &amp; locating a genetic variation</a:t>
            </a:r>
            <a:br>
              <a:rPr lang="en-US" b="0" i="0" dirty="0">
                <a:solidFill>
                  <a:srgbClr val="212529"/>
                </a:solidFill>
                <a:effectLst/>
                <a:latin typeface="Roboto" panose="02000000000000000000" pitchFamily="2" charset="0"/>
              </a:rPr>
            </a:br>
            <a:br>
              <a:rPr lang="en-US" dirty="0"/>
            </a:br>
            <a:endParaRPr lang="en-US" dirty="0"/>
          </a:p>
        </p:txBody>
      </p:sp>
      <p:pic>
        <p:nvPicPr>
          <p:cNvPr id="7" name="Picture 6" descr="Text&#10;&#10;Description automatically generated">
            <a:extLst>
              <a:ext uri="{FF2B5EF4-FFF2-40B4-BE49-F238E27FC236}">
                <a16:creationId xmlns:a16="http://schemas.microsoft.com/office/drawing/2014/main" id="{1C92FFFC-F0DE-60BE-4CFD-709FD64E2607}"/>
              </a:ext>
            </a:extLst>
          </p:cNvPr>
          <p:cNvPicPr>
            <a:picLocks noChangeAspect="1"/>
          </p:cNvPicPr>
          <p:nvPr/>
        </p:nvPicPr>
        <p:blipFill>
          <a:blip r:embed="rId2"/>
          <a:stretch>
            <a:fillRect/>
          </a:stretch>
        </p:blipFill>
        <p:spPr>
          <a:xfrm>
            <a:off x="632020" y="983953"/>
            <a:ext cx="11266626" cy="5533559"/>
          </a:xfrm>
          <a:prstGeom prst="rect">
            <a:avLst/>
          </a:prstGeom>
        </p:spPr>
      </p:pic>
      <p:sp>
        <p:nvSpPr>
          <p:cNvPr id="8" name="Rectangle 7">
            <a:extLst>
              <a:ext uri="{FF2B5EF4-FFF2-40B4-BE49-F238E27FC236}">
                <a16:creationId xmlns:a16="http://schemas.microsoft.com/office/drawing/2014/main" id="{F0BB62CD-A3B5-B2F5-A4DC-78103B7E97FE}"/>
              </a:ext>
            </a:extLst>
          </p:cNvPr>
          <p:cNvSpPr/>
          <p:nvPr/>
        </p:nvSpPr>
        <p:spPr>
          <a:xfrm>
            <a:off x="5401733" y="1828800"/>
            <a:ext cx="5842000" cy="64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1C4C08-1E28-953A-F21B-4062F0AAF58A}"/>
              </a:ext>
            </a:extLst>
          </p:cNvPr>
          <p:cNvSpPr/>
          <p:nvPr/>
        </p:nvSpPr>
        <p:spPr>
          <a:xfrm>
            <a:off x="5401733" y="2969449"/>
            <a:ext cx="5842000" cy="64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117258-5F7D-F6DE-C395-8BAD5263F0E3}"/>
              </a:ext>
            </a:extLst>
          </p:cNvPr>
          <p:cNvSpPr/>
          <p:nvPr/>
        </p:nvSpPr>
        <p:spPr>
          <a:xfrm>
            <a:off x="5401733" y="4067176"/>
            <a:ext cx="5842000" cy="64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ABE781-FAFE-131A-4B96-8F0A177D0BC8}"/>
              </a:ext>
            </a:extLst>
          </p:cNvPr>
          <p:cNvSpPr/>
          <p:nvPr/>
        </p:nvSpPr>
        <p:spPr>
          <a:xfrm>
            <a:off x="5401733" y="5268681"/>
            <a:ext cx="5842000" cy="64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E839D5-0F47-1AD6-6D88-3CA88103D0DC}"/>
              </a:ext>
            </a:extLst>
          </p:cNvPr>
          <p:cNvSpPr/>
          <p:nvPr/>
        </p:nvSpPr>
        <p:spPr>
          <a:xfrm>
            <a:off x="4318000" y="992951"/>
            <a:ext cx="7450667" cy="5340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3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37409A-7778-D48A-3C77-67F57528E527}"/>
              </a:ext>
            </a:extLst>
          </p:cNvPr>
          <p:cNvSpPr>
            <a:spLocks noGrp="1"/>
          </p:cNvSpPr>
          <p:nvPr>
            <p:ph type="title"/>
          </p:nvPr>
        </p:nvSpPr>
        <p:spPr>
          <a:xfrm>
            <a:off x="1" y="351601"/>
            <a:ext cx="12191999" cy="641350"/>
          </a:xfrm>
        </p:spPr>
        <p:txBody>
          <a:bodyPr>
            <a:normAutofit fontScale="90000"/>
          </a:bodyPr>
          <a:lstStyle/>
          <a:p>
            <a:r>
              <a:rPr lang="en-US" b="0" i="0" dirty="0">
                <a:solidFill>
                  <a:srgbClr val="212529"/>
                </a:solidFill>
                <a:effectLst/>
                <a:latin typeface="Roboto" panose="02000000000000000000" pitchFamily="2" charset="0"/>
              </a:rPr>
              <a:t> </a:t>
            </a:r>
            <a:br>
              <a:rPr lang="en-US" b="0" i="0" dirty="0">
                <a:solidFill>
                  <a:srgbClr val="212529"/>
                </a:solidFill>
                <a:effectLst/>
                <a:latin typeface="Roboto" panose="02000000000000000000" pitchFamily="2" charset="0"/>
              </a:rPr>
            </a:br>
            <a:r>
              <a:rPr lang="en-US" b="0" i="0" dirty="0">
                <a:solidFill>
                  <a:srgbClr val="212529"/>
                </a:solidFill>
                <a:effectLst/>
                <a:latin typeface="Roboto" panose="02000000000000000000" pitchFamily="2" charset="0"/>
              </a:rPr>
              <a:t>An overview of the central dogma &amp; locating a genetic variation</a:t>
            </a:r>
            <a:br>
              <a:rPr lang="en-US" b="0" i="0" dirty="0">
                <a:solidFill>
                  <a:srgbClr val="212529"/>
                </a:solidFill>
                <a:effectLst/>
                <a:latin typeface="Roboto" panose="02000000000000000000" pitchFamily="2" charset="0"/>
              </a:rPr>
            </a:br>
            <a:br>
              <a:rPr lang="en-US" dirty="0"/>
            </a:br>
            <a:endParaRPr lang="en-US" dirty="0"/>
          </a:p>
        </p:txBody>
      </p:sp>
      <p:pic>
        <p:nvPicPr>
          <p:cNvPr id="7" name="Picture 6" descr="Text&#10;&#10;Description automatically generated">
            <a:extLst>
              <a:ext uri="{FF2B5EF4-FFF2-40B4-BE49-F238E27FC236}">
                <a16:creationId xmlns:a16="http://schemas.microsoft.com/office/drawing/2014/main" id="{1C92FFFC-F0DE-60BE-4CFD-709FD64E2607}"/>
              </a:ext>
            </a:extLst>
          </p:cNvPr>
          <p:cNvPicPr>
            <a:picLocks noChangeAspect="1"/>
          </p:cNvPicPr>
          <p:nvPr/>
        </p:nvPicPr>
        <p:blipFill rotWithShape="1">
          <a:blip r:embed="rId3"/>
          <a:srcRect l="32716"/>
          <a:stretch/>
        </p:blipFill>
        <p:spPr>
          <a:xfrm>
            <a:off x="4318000" y="983953"/>
            <a:ext cx="7580646" cy="5533559"/>
          </a:xfrm>
          <a:prstGeom prst="rect">
            <a:avLst/>
          </a:prstGeom>
        </p:spPr>
      </p:pic>
      <p:sp>
        <p:nvSpPr>
          <p:cNvPr id="2" name="TextBox 1">
            <a:extLst>
              <a:ext uri="{FF2B5EF4-FFF2-40B4-BE49-F238E27FC236}">
                <a16:creationId xmlns:a16="http://schemas.microsoft.com/office/drawing/2014/main" id="{1CBD7956-512A-79F0-E0D8-C1636FCBDC96}"/>
              </a:ext>
            </a:extLst>
          </p:cNvPr>
          <p:cNvSpPr txBox="1"/>
          <p:nvPr/>
        </p:nvSpPr>
        <p:spPr>
          <a:xfrm>
            <a:off x="927901" y="983953"/>
            <a:ext cx="3096745" cy="523220"/>
          </a:xfrm>
          <a:prstGeom prst="rect">
            <a:avLst/>
          </a:prstGeom>
          <a:noFill/>
        </p:spPr>
        <p:txBody>
          <a:bodyPr wrap="none" rtlCol="0">
            <a:spAutoFit/>
          </a:bodyPr>
          <a:lstStyle/>
          <a:p>
            <a:r>
              <a:rPr lang="en-US" sz="2800" dirty="0"/>
              <a:t>Is the variant in the:</a:t>
            </a:r>
          </a:p>
        </p:txBody>
      </p:sp>
      <p:sp>
        <p:nvSpPr>
          <p:cNvPr id="3" name="Rectangle 2">
            <a:extLst>
              <a:ext uri="{FF2B5EF4-FFF2-40B4-BE49-F238E27FC236}">
                <a16:creationId xmlns:a16="http://schemas.microsoft.com/office/drawing/2014/main" id="{A0C75560-6A90-37D7-C7AB-1D1BB7C07E92}"/>
              </a:ext>
            </a:extLst>
          </p:cNvPr>
          <p:cNvSpPr/>
          <p:nvPr/>
        </p:nvSpPr>
        <p:spPr>
          <a:xfrm>
            <a:off x="1253067" y="1507173"/>
            <a:ext cx="5588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82E73C-3BFB-754E-148B-F149E4096F51}"/>
              </a:ext>
            </a:extLst>
          </p:cNvPr>
          <p:cNvSpPr/>
          <p:nvPr/>
        </p:nvSpPr>
        <p:spPr>
          <a:xfrm>
            <a:off x="1253067" y="2544615"/>
            <a:ext cx="5588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A5957A-2BB5-64F5-66AC-4C5ACB0F5FEE}"/>
              </a:ext>
            </a:extLst>
          </p:cNvPr>
          <p:cNvSpPr/>
          <p:nvPr/>
        </p:nvSpPr>
        <p:spPr>
          <a:xfrm>
            <a:off x="1253067" y="3429000"/>
            <a:ext cx="5588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C116A6-FF5C-22B2-BC99-3EB775718D78}"/>
              </a:ext>
            </a:extLst>
          </p:cNvPr>
          <p:cNvSpPr/>
          <p:nvPr/>
        </p:nvSpPr>
        <p:spPr>
          <a:xfrm>
            <a:off x="1253067" y="4827607"/>
            <a:ext cx="5588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38A01F-7C13-516F-52B7-912F9AF53C08}"/>
              </a:ext>
            </a:extLst>
          </p:cNvPr>
          <p:cNvSpPr/>
          <p:nvPr/>
        </p:nvSpPr>
        <p:spPr>
          <a:xfrm>
            <a:off x="1253067" y="5702994"/>
            <a:ext cx="5588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55AD66-4618-4CCB-271D-CEEFDD4C2D45}"/>
              </a:ext>
            </a:extLst>
          </p:cNvPr>
          <p:cNvSpPr txBox="1"/>
          <p:nvPr/>
        </p:nvSpPr>
        <p:spPr>
          <a:xfrm>
            <a:off x="1167623" y="1408400"/>
            <a:ext cx="729687" cy="923330"/>
          </a:xfrm>
          <a:prstGeom prst="rect">
            <a:avLst/>
          </a:prstGeom>
          <a:noFill/>
        </p:spPr>
        <p:txBody>
          <a:bodyPr wrap="none" rtlCol="0">
            <a:spAutoFit/>
          </a:bodyPr>
          <a:lstStyle/>
          <a:p>
            <a:r>
              <a:rPr lang="en-US" sz="5400" b="1" dirty="0">
                <a:solidFill>
                  <a:schemeClr val="accent6">
                    <a:lumMod val="75000"/>
                  </a:schemeClr>
                </a:solidFill>
                <a:sym typeface="Wingdings" panose="05000000000000000000" pitchFamily="2" charset="2"/>
              </a:rPr>
              <a:t></a:t>
            </a:r>
            <a:endParaRPr lang="en-US" sz="5400" b="1" dirty="0">
              <a:solidFill>
                <a:schemeClr val="accent6">
                  <a:lumMod val="75000"/>
                </a:schemeClr>
              </a:solidFill>
            </a:endParaRPr>
          </a:p>
        </p:txBody>
      </p:sp>
    </p:spTree>
    <p:custDataLst>
      <p:tags r:id="rId1"/>
    </p:custDataLst>
    <p:extLst>
      <p:ext uri="{BB962C8B-B14F-4D97-AF65-F5344CB8AC3E}">
        <p14:creationId xmlns:p14="http://schemas.microsoft.com/office/powerpoint/2010/main" val="15400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8" grpId="0" animBg="1"/>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8624F-508A-47A1-90F5-AF3136D50966}"/>
              </a:ext>
            </a:extLst>
          </p:cNvPr>
          <p:cNvSpPr>
            <a:spLocks noGrp="1"/>
          </p:cNvSpPr>
          <p:nvPr>
            <p:ph type="title"/>
          </p:nvPr>
        </p:nvSpPr>
        <p:spPr>
          <a:xfrm>
            <a:off x="838200" y="165100"/>
            <a:ext cx="10515600" cy="701675"/>
          </a:xfrm>
        </p:spPr>
        <p:txBody>
          <a:bodyPr>
            <a:normAutofit fontScale="90000"/>
          </a:bodyPr>
          <a:lstStyle/>
          <a:p>
            <a:pPr algn="l"/>
            <a:r>
              <a:rPr lang="en-US" sz="3600" dirty="0">
                <a:latin typeface="+mn-lt"/>
              </a:rPr>
              <a:t>Wide-spread application of genetic/genomic information</a:t>
            </a:r>
            <a:br>
              <a:rPr lang="en-US" sz="3600" dirty="0">
                <a:latin typeface="+mn-lt"/>
              </a:rPr>
            </a:br>
            <a:r>
              <a:rPr lang="en-US" sz="3600" dirty="0">
                <a:latin typeface="+mn-lt"/>
              </a:rPr>
              <a:t>started out with human migration &amp; ancestry,</a:t>
            </a:r>
            <a:endParaRPr lang="en-US" b="1" dirty="0"/>
          </a:p>
        </p:txBody>
      </p:sp>
      <p:pic>
        <p:nvPicPr>
          <p:cNvPr id="6" name="Picture 5">
            <a:extLst>
              <a:ext uri="{FF2B5EF4-FFF2-40B4-BE49-F238E27FC236}">
                <a16:creationId xmlns:a16="http://schemas.microsoft.com/office/drawing/2014/main" id="{687F73E4-D57C-4305-855D-FB2F9D03D66A}"/>
              </a:ext>
            </a:extLst>
          </p:cNvPr>
          <p:cNvPicPr>
            <a:picLocks noChangeAspect="1"/>
          </p:cNvPicPr>
          <p:nvPr/>
        </p:nvPicPr>
        <p:blipFill rotWithShape="1">
          <a:blip r:embed="rId3"/>
          <a:srcRect b="3750"/>
          <a:stretch/>
        </p:blipFill>
        <p:spPr>
          <a:xfrm>
            <a:off x="616525" y="1202498"/>
            <a:ext cx="4298900" cy="4732763"/>
          </a:xfrm>
          <a:prstGeom prst="rect">
            <a:avLst/>
          </a:prstGeom>
        </p:spPr>
      </p:pic>
      <p:pic>
        <p:nvPicPr>
          <p:cNvPr id="7" name="Picture 6">
            <a:extLst>
              <a:ext uri="{FF2B5EF4-FFF2-40B4-BE49-F238E27FC236}">
                <a16:creationId xmlns:a16="http://schemas.microsoft.com/office/drawing/2014/main" id="{3507FB66-47AD-4E36-849F-9E3B9206A086}"/>
              </a:ext>
            </a:extLst>
          </p:cNvPr>
          <p:cNvPicPr>
            <a:picLocks noChangeAspect="1"/>
          </p:cNvPicPr>
          <p:nvPr/>
        </p:nvPicPr>
        <p:blipFill>
          <a:blip r:embed="rId4"/>
          <a:stretch>
            <a:fillRect/>
          </a:stretch>
        </p:blipFill>
        <p:spPr>
          <a:xfrm>
            <a:off x="6469579" y="1441323"/>
            <a:ext cx="4815499" cy="349150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6532EDDD-8EF9-4BFD-AF5D-99CD2A30FC69}"/>
              </a:ext>
            </a:extLst>
          </p:cNvPr>
          <p:cNvPicPr>
            <a:picLocks noChangeAspect="1"/>
          </p:cNvPicPr>
          <p:nvPr/>
        </p:nvPicPr>
        <p:blipFill>
          <a:blip r:embed="rId5"/>
          <a:stretch>
            <a:fillRect/>
          </a:stretch>
        </p:blipFill>
        <p:spPr>
          <a:xfrm>
            <a:off x="3933442" y="2846908"/>
            <a:ext cx="4049215" cy="3239373"/>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306307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nvGraphicFramePr>
        <p:xfrm>
          <a:off x="283994" y="823917"/>
          <a:ext cx="11537890" cy="5508347"/>
        </p:xfrm>
        <a:graphic>
          <a:graphicData uri="http://schemas.openxmlformats.org/drawingml/2006/table">
            <a:tbl>
              <a:tblPr firstRow="1" firstCol="1" bandRow="1">
                <a:tableStyleId>{5DA37D80-6434-44D0-A028-1B22A696006F}</a:tableStyleId>
              </a:tblPr>
              <a:tblGrid>
                <a:gridCol w="2180981">
                  <a:extLst>
                    <a:ext uri="{9D8B030D-6E8A-4147-A177-3AD203B41FA5}">
                      <a16:colId xmlns:a16="http://schemas.microsoft.com/office/drawing/2014/main" val="347545394"/>
                    </a:ext>
                  </a:extLst>
                </a:gridCol>
                <a:gridCol w="2586678">
                  <a:extLst>
                    <a:ext uri="{9D8B030D-6E8A-4147-A177-3AD203B41FA5}">
                      <a16:colId xmlns:a16="http://schemas.microsoft.com/office/drawing/2014/main" val="4122412137"/>
                    </a:ext>
                  </a:extLst>
                </a:gridCol>
                <a:gridCol w="2309534">
                  <a:extLst>
                    <a:ext uri="{9D8B030D-6E8A-4147-A177-3AD203B41FA5}">
                      <a16:colId xmlns:a16="http://schemas.microsoft.com/office/drawing/2014/main" val="514056520"/>
                    </a:ext>
                  </a:extLst>
                </a:gridCol>
                <a:gridCol w="2145372">
                  <a:extLst>
                    <a:ext uri="{9D8B030D-6E8A-4147-A177-3AD203B41FA5}">
                      <a16:colId xmlns:a16="http://schemas.microsoft.com/office/drawing/2014/main" val="3183223346"/>
                    </a:ext>
                  </a:extLst>
                </a:gridCol>
                <a:gridCol w="2315325">
                  <a:extLst>
                    <a:ext uri="{9D8B030D-6E8A-4147-A177-3AD203B41FA5}">
                      <a16:colId xmlns:a16="http://schemas.microsoft.com/office/drawing/2014/main" val="2000035933"/>
                    </a:ext>
                  </a:extLst>
                </a:gridCol>
              </a:tblGrid>
              <a:tr h="1686121">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431602">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Genetic Variation(s)</a:t>
                      </a:r>
                    </a:p>
                  </a:txBody>
                  <a:tcPr marL="4018" marR="4018" marT="4018" marB="4018"/>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NG_011403.1(F8):g.4980_5005del</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NG_007994.1(F9):g.15338A&gt;G</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lumMod val="50000"/>
                              <a:lumOff val="50000"/>
                            </a:schemeClr>
                          </a:solidFill>
                          <a:effectLst/>
                          <a:latin typeface="+mn-lt"/>
                          <a:ea typeface="+mn-ea"/>
                          <a:cs typeface="+mn-cs"/>
                        </a:rPr>
                        <a:t>NP_000124.1(F9):p.Gly94Ter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NG_011403.2(F8):g.5214C&gt;T   NP_000123.1(F8):p.Arg15Ter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NG_007994.1(F9):g.15392A&gt;G NP_000124.1(F9):p.Asp110Gly</a:t>
                      </a:r>
                    </a:p>
                  </a:txBody>
                  <a:tcPr marL="4018" marR="4018" marT="4018" marB="4018"/>
                </a:tc>
                <a:extLst>
                  <a:ext uri="{0D108BD9-81ED-4DB2-BD59-A6C34878D82A}">
                    <a16:rowId xmlns:a16="http://schemas.microsoft.com/office/drawing/2014/main" val="229689542"/>
                  </a:ext>
                </a:extLst>
              </a:tr>
              <a:tr h="546909">
                <a:tc rowSpan="4">
                  <a:txBody>
                    <a:bodyPr/>
                    <a:lstStyle/>
                    <a:p>
                      <a:pPr marL="0" marR="0" indent="0">
                        <a:lnSpc>
                          <a:spcPct val="80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Ultimate Impacted  </a:t>
                      </a:r>
                    </a:p>
                    <a:p>
                      <a:pPr marL="0" marR="0" indent="0">
                        <a:lnSpc>
                          <a:spcPct val="80000"/>
                        </a:lnSpc>
                        <a:spcBef>
                          <a:spcPts val="0"/>
                        </a:spcBef>
                        <a:spcAft>
                          <a:spcPts val="40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Biomolecule based on:</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GDV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to view the chromosome and gene region</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err="1">
                          <a:solidFill>
                            <a:srgbClr val="44546A"/>
                          </a:solidFill>
                          <a:effectLst/>
                          <a:latin typeface="Roboto" panose="02000000000000000000" pitchFamily="2" charset="0"/>
                          <a:ea typeface="Roboto" panose="02000000000000000000" pitchFamily="2" charset="0"/>
                          <a:cs typeface="Roboto" panose="02000000000000000000" pitchFamily="2" charset="0"/>
                        </a:rPr>
                        <a:t>RefSeqGene</a:t>
                      </a: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Graphics view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of gene region and transcript(s)</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err="1">
                          <a:solidFill>
                            <a:srgbClr val="44546A"/>
                          </a:solidFill>
                          <a:effectLst/>
                          <a:latin typeface="Roboto" panose="02000000000000000000" pitchFamily="2" charset="0"/>
                          <a:ea typeface="Roboto" panose="02000000000000000000" pitchFamily="2" charset="0"/>
                          <a:cs typeface="Roboto" panose="02000000000000000000" pitchFamily="2" charset="0"/>
                        </a:rPr>
                        <a:t>RefSeq</a:t>
                      </a: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Protein Graphics view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of protein and  domains</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CDD or iCn3D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to view a structure</a:t>
                      </a:r>
                    </a:p>
                  </a:txBody>
                  <a:tcPr marL="4018" marR="4018" marT="4018" marB="4018"/>
                </a:tc>
                <a:tc>
                  <a:txBody>
                    <a:bodyPr/>
                    <a:lstStyle/>
                    <a:p>
                      <a:pPr marL="0" marR="0">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455132124"/>
                  </a:ext>
                </a:extLst>
              </a:tr>
              <a:tr h="1010429">
                <a:tc vMerge="1">
                  <a:txBody>
                    <a:bodyPr/>
                    <a:lstStyle/>
                    <a:p>
                      <a:endParaRPr lang="en-US"/>
                    </a:p>
                  </a:txBody>
                  <a:tcPr/>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3592907144"/>
                  </a:ext>
                </a:extLst>
              </a:tr>
              <a:tr h="1152935">
                <a:tc vMerge="1">
                  <a:txBody>
                    <a:bodyPr/>
                    <a:lstStyle/>
                    <a:p>
                      <a:endParaRPr lang="en-US"/>
                    </a:p>
                  </a:txBody>
                  <a:tcPr/>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848582812"/>
                  </a:ext>
                </a:extLst>
              </a:tr>
              <a:tr h="657448">
                <a:tc vMerge="1">
                  <a:txBody>
                    <a:bodyPr/>
                    <a:lstStyle/>
                    <a:p>
                      <a:endParaRPr lang="en-US"/>
                    </a:p>
                  </a:txBody>
                  <a:tcPr/>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785004576"/>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a:xfrm>
            <a:off x="0" y="182563"/>
            <a:ext cx="12192000" cy="641350"/>
          </a:xfrm>
        </p:spPr>
        <p:txBody>
          <a:bodyPr>
            <a:normAutofit/>
          </a:bodyPr>
          <a:lstStyle/>
          <a:p>
            <a:r>
              <a:rPr lang="en-US" dirty="0"/>
              <a:t>Map the Variant with </a:t>
            </a:r>
            <a:r>
              <a:rPr lang="en-US" b="1" dirty="0">
                <a:solidFill>
                  <a:schemeClr val="accent1">
                    <a:lumMod val="75000"/>
                  </a:schemeClr>
                </a:solidFill>
              </a:rPr>
              <a:t>Genome/Sequence Browser Tools</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772"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358"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858"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5540"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667452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65824410"/>
              </p:ext>
            </p:extLst>
          </p:nvPr>
        </p:nvGraphicFramePr>
        <p:xfrm>
          <a:off x="283994" y="823917"/>
          <a:ext cx="11537890" cy="5279974"/>
        </p:xfrm>
        <a:graphic>
          <a:graphicData uri="http://schemas.openxmlformats.org/drawingml/2006/table">
            <a:tbl>
              <a:tblPr firstRow="1" firstCol="1" bandRow="1">
                <a:tableStyleId>{5DA37D80-6434-44D0-A028-1B22A696006F}</a:tableStyleId>
              </a:tblPr>
              <a:tblGrid>
                <a:gridCol w="2180981">
                  <a:extLst>
                    <a:ext uri="{9D8B030D-6E8A-4147-A177-3AD203B41FA5}">
                      <a16:colId xmlns:a16="http://schemas.microsoft.com/office/drawing/2014/main" val="347545394"/>
                    </a:ext>
                  </a:extLst>
                </a:gridCol>
                <a:gridCol w="2586678">
                  <a:extLst>
                    <a:ext uri="{9D8B030D-6E8A-4147-A177-3AD203B41FA5}">
                      <a16:colId xmlns:a16="http://schemas.microsoft.com/office/drawing/2014/main" val="4122412137"/>
                    </a:ext>
                  </a:extLst>
                </a:gridCol>
                <a:gridCol w="2309534">
                  <a:extLst>
                    <a:ext uri="{9D8B030D-6E8A-4147-A177-3AD203B41FA5}">
                      <a16:colId xmlns:a16="http://schemas.microsoft.com/office/drawing/2014/main" val="514056520"/>
                    </a:ext>
                  </a:extLst>
                </a:gridCol>
                <a:gridCol w="2145372">
                  <a:extLst>
                    <a:ext uri="{9D8B030D-6E8A-4147-A177-3AD203B41FA5}">
                      <a16:colId xmlns:a16="http://schemas.microsoft.com/office/drawing/2014/main" val="3183223346"/>
                    </a:ext>
                  </a:extLst>
                </a:gridCol>
                <a:gridCol w="2315325">
                  <a:extLst>
                    <a:ext uri="{9D8B030D-6E8A-4147-A177-3AD203B41FA5}">
                      <a16:colId xmlns:a16="http://schemas.microsoft.com/office/drawing/2014/main" val="2000035933"/>
                    </a:ext>
                  </a:extLst>
                </a:gridCol>
              </a:tblGrid>
              <a:tr h="1686121">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431602">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Genetic Variation(s)</a:t>
                      </a:r>
                    </a:p>
                  </a:txBody>
                  <a:tcPr marL="4018" marR="4018" marT="4018" marB="4018"/>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NG_011403.1(F8):g.4980_5005del</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NG_007994.1(F9):g.15338A&gt;G</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FF0000"/>
                          </a:solidFill>
                          <a:effectLst/>
                          <a:latin typeface="+mn-lt"/>
                          <a:ea typeface="+mn-ea"/>
                          <a:cs typeface="+mn-cs"/>
                        </a:rPr>
                        <a:t>NP_000124.1(F9):p.Gly94Ter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NG_011403.2(F8):g.5214C&gt;T   NP_000123.1(F8):p.Arg15Ter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NG_007994.1(F9):g.15392A&gt;G NP_000124.1(F9):p.Asp110Gly</a:t>
                      </a:r>
                    </a:p>
                  </a:txBody>
                  <a:tcPr marL="4018" marR="4018" marT="4018" marB="4018"/>
                </a:tc>
                <a:extLst>
                  <a:ext uri="{0D108BD9-81ED-4DB2-BD59-A6C34878D82A}">
                    <a16:rowId xmlns:a16="http://schemas.microsoft.com/office/drawing/2014/main" val="229689542"/>
                  </a:ext>
                </a:extLst>
              </a:tr>
              <a:tr h="546909">
                <a:tc rowSpan="4">
                  <a:txBody>
                    <a:bodyPr/>
                    <a:lstStyle/>
                    <a:p>
                      <a:pPr marL="0" marR="0" indent="0">
                        <a:lnSpc>
                          <a:spcPct val="80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Ultimate Impacted  </a:t>
                      </a:r>
                    </a:p>
                    <a:p>
                      <a:pPr marL="0" marR="0" indent="0">
                        <a:lnSpc>
                          <a:spcPct val="80000"/>
                        </a:lnSpc>
                        <a:spcBef>
                          <a:spcPts val="0"/>
                        </a:spcBef>
                        <a:spcAft>
                          <a:spcPts val="40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Biomolecule based on:</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GDV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to view the chromosome and gene region</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err="1">
                          <a:solidFill>
                            <a:srgbClr val="44546A"/>
                          </a:solidFill>
                          <a:effectLst/>
                          <a:latin typeface="Roboto" panose="02000000000000000000" pitchFamily="2" charset="0"/>
                          <a:ea typeface="Roboto" panose="02000000000000000000" pitchFamily="2" charset="0"/>
                          <a:cs typeface="Roboto" panose="02000000000000000000" pitchFamily="2" charset="0"/>
                        </a:rPr>
                        <a:t>RefSeqGene</a:t>
                      </a: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Graphics view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of gene region and transcript(s)</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err="1">
                          <a:solidFill>
                            <a:srgbClr val="44546A"/>
                          </a:solidFill>
                          <a:effectLst/>
                          <a:latin typeface="Roboto" panose="02000000000000000000" pitchFamily="2" charset="0"/>
                          <a:ea typeface="Roboto" panose="02000000000000000000" pitchFamily="2" charset="0"/>
                          <a:cs typeface="Roboto" panose="02000000000000000000" pitchFamily="2" charset="0"/>
                        </a:rPr>
                        <a:t>RefSeq</a:t>
                      </a: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Protein Graphics view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of protein and  domains</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CDD or iCn3D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to view a structure</a:t>
                      </a:r>
                    </a:p>
                  </a:txBody>
                  <a:tcPr marL="4018" marR="4018" marT="4018" marB="4018"/>
                </a:tc>
                <a:tc>
                  <a:txBody>
                    <a:bodyPr/>
                    <a:lstStyle/>
                    <a:p>
                      <a:pPr marL="0" marR="0" algn="l">
                        <a:lnSpc>
                          <a:spcPct val="80000"/>
                        </a:lnSpc>
                        <a:spcBef>
                          <a:spcPts val="0"/>
                        </a:spcBef>
                        <a:spcAft>
                          <a:spcPts val="0"/>
                        </a:spcAft>
                      </a:pPr>
                      <a:r>
                        <a:rPr lang="en-US" sz="1400" dirty="0">
                          <a:effectLst/>
                          <a:latin typeface="+mn-lt"/>
                        </a:rPr>
                        <a:t>Deleted region upstream from through the beginning of the transcription start.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Located in the coding region within exon 1.</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455132124"/>
                  </a:ext>
                </a:extLst>
              </a:tr>
              <a:tr h="1010429">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Transcripts are not expressed, therefore the variant does not impact biomolecules beyond the gene region in the chromosome.</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Located within the first coding exon.</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3592907144"/>
                  </a:ext>
                </a:extLst>
              </a:tr>
              <a:tr h="231607">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400" dirty="0">
                          <a:effectLst/>
                          <a:latin typeface="+mn-lt"/>
                          <a:ea typeface="Calibri" panose="020F0502020204030204" pitchFamily="34" charset="0"/>
                          <a:cs typeface="Times New Roman" panose="02020603050405020304" pitchFamily="18" charset="0"/>
                        </a:rPr>
                        <a:t>The coding sequence quickly terminates after only 14 residues – producing a non-functional peptide destined for degradation.</a:t>
                      </a: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848582812"/>
                  </a:ext>
                </a:extLst>
              </a:tr>
              <a:tr h="657448">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400" dirty="0">
                          <a:effectLst/>
                          <a:latin typeface="+mn-lt"/>
                        </a:rPr>
                        <a:t>Most of the</a:t>
                      </a:r>
                      <a:r>
                        <a:rPr lang="en-US" sz="1400" dirty="0">
                          <a:effectLst/>
                          <a:latin typeface="+mn-lt"/>
                          <a:ea typeface="Calibri" panose="020F0502020204030204" pitchFamily="34" charset="0"/>
                          <a:cs typeface="Times New Roman" panose="02020603050405020304" pitchFamily="18" charset="0"/>
                        </a:rPr>
                        <a:t> protein is never made so it cannot serve as a complex anchor for clotting factor aggregation.</a:t>
                      </a: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785004576"/>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a:xfrm>
            <a:off x="0" y="182563"/>
            <a:ext cx="12192000" cy="641350"/>
          </a:xfrm>
        </p:spPr>
        <p:txBody>
          <a:bodyPr/>
          <a:lstStyle/>
          <a:p>
            <a:r>
              <a:rPr lang="en-US" dirty="0"/>
              <a:t>Map the Variant with </a:t>
            </a:r>
            <a:r>
              <a:rPr lang="en-US" b="1" dirty="0">
                <a:solidFill>
                  <a:schemeClr val="accent1">
                    <a:lumMod val="75000"/>
                  </a:schemeClr>
                </a:solidFill>
              </a:rPr>
              <a:t>Genome/Sequence Browser Tools</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772"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358"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858"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5540"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40917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315E8-AF65-D29B-79C4-6B97C09A6A4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83489" y="722489"/>
            <a:ext cx="10397535" cy="3860800"/>
          </a:xfrm>
          <a:prstGeom prst="rect">
            <a:avLst/>
          </a:prstGeom>
        </p:spPr>
      </p:pic>
      <p:pic>
        <p:nvPicPr>
          <p:cNvPr id="13" name="Picture 12">
            <a:extLst>
              <a:ext uri="{FF2B5EF4-FFF2-40B4-BE49-F238E27FC236}">
                <a16:creationId xmlns:a16="http://schemas.microsoft.com/office/drawing/2014/main" id="{992F63CB-4D92-844B-9769-E66A642D304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960486" y="3408467"/>
            <a:ext cx="8362944" cy="2349643"/>
          </a:xfrm>
          <a:prstGeom prst="rect">
            <a:avLst/>
          </a:prstGeom>
          <a:ln w="57150">
            <a:solidFill>
              <a:srgbClr val="44546A"/>
            </a:solidFill>
          </a:ln>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306776D5-79B5-A361-2C2F-617F827DE08E}"/>
              </a:ext>
            </a:extLst>
          </p:cNvPr>
          <p:cNvSpPr txBox="1"/>
          <p:nvPr/>
        </p:nvSpPr>
        <p:spPr>
          <a:xfrm>
            <a:off x="883489" y="199156"/>
            <a:ext cx="10490692" cy="369332"/>
          </a:xfrm>
          <a:prstGeom prst="rect">
            <a:avLst/>
          </a:prstGeom>
          <a:noFill/>
        </p:spPr>
        <p:txBody>
          <a:bodyPr wrap="none" rtlCol="0">
            <a:spAutoFit/>
          </a:bodyPr>
          <a:lstStyle/>
          <a:p>
            <a:r>
              <a:rPr lang="en-US" b="1" dirty="0"/>
              <a:t>Marco’s variant is a deletion of the region including the transcript start codon – so no transcript is produced.</a:t>
            </a:r>
          </a:p>
        </p:txBody>
      </p:sp>
      <p:sp>
        <p:nvSpPr>
          <p:cNvPr id="3" name="TextBox 2">
            <a:extLst>
              <a:ext uri="{FF2B5EF4-FFF2-40B4-BE49-F238E27FC236}">
                <a16:creationId xmlns:a16="http://schemas.microsoft.com/office/drawing/2014/main" id="{6A10F46E-334E-D06B-EFD1-77EAADF88121}"/>
              </a:ext>
            </a:extLst>
          </p:cNvPr>
          <p:cNvSpPr txBox="1"/>
          <p:nvPr/>
        </p:nvSpPr>
        <p:spPr>
          <a:xfrm>
            <a:off x="1416754" y="5905689"/>
            <a:ext cx="9596538" cy="369332"/>
          </a:xfrm>
          <a:prstGeom prst="rect">
            <a:avLst/>
          </a:prstGeom>
          <a:noFill/>
        </p:spPr>
        <p:txBody>
          <a:bodyPr wrap="none" rtlCol="0">
            <a:spAutoFit/>
          </a:bodyPr>
          <a:lstStyle/>
          <a:p>
            <a:r>
              <a:rPr lang="en-US" b="1" dirty="0"/>
              <a:t>James’ variant is in the coding region of the transcript – thus directly impacts the protein sequence.</a:t>
            </a:r>
          </a:p>
        </p:txBody>
      </p:sp>
    </p:spTree>
    <p:custDataLst>
      <p:tags r:id="rId1"/>
    </p:custDataLst>
    <p:extLst>
      <p:ext uri="{BB962C8B-B14F-4D97-AF65-F5344CB8AC3E}">
        <p14:creationId xmlns:p14="http://schemas.microsoft.com/office/powerpoint/2010/main" val="74736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921194-2A4C-3EC9-09ED-856D3748F7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35443" y="954528"/>
            <a:ext cx="8371313" cy="4767263"/>
          </a:xfrm>
          <a:prstGeom prst="rect">
            <a:avLst/>
          </a:prstGeom>
        </p:spPr>
      </p:pic>
      <p:sp>
        <p:nvSpPr>
          <p:cNvPr id="3" name="Rectangle 2">
            <a:extLst>
              <a:ext uri="{FF2B5EF4-FFF2-40B4-BE49-F238E27FC236}">
                <a16:creationId xmlns:a16="http://schemas.microsoft.com/office/drawing/2014/main" id="{B4F5A144-9C9F-6D91-D3E6-96D1A326BE70}"/>
              </a:ext>
            </a:extLst>
          </p:cNvPr>
          <p:cNvSpPr/>
          <p:nvPr/>
        </p:nvSpPr>
        <p:spPr>
          <a:xfrm>
            <a:off x="2116667" y="1535288"/>
            <a:ext cx="8178800" cy="3822177"/>
          </a:xfrm>
          <a:prstGeom prst="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BAFACC-B5DD-28EB-6F05-E9EFC8FF2443}"/>
              </a:ext>
            </a:extLst>
          </p:cNvPr>
          <p:cNvSpPr txBox="1"/>
          <p:nvPr/>
        </p:nvSpPr>
        <p:spPr>
          <a:xfrm>
            <a:off x="2466621" y="398311"/>
            <a:ext cx="7357655" cy="369332"/>
          </a:xfrm>
          <a:prstGeom prst="rect">
            <a:avLst/>
          </a:prstGeom>
          <a:noFill/>
        </p:spPr>
        <p:txBody>
          <a:bodyPr wrap="none" rtlCol="0">
            <a:spAutoFit/>
          </a:bodyPr>
          <a:lstStyle/>
          <a:p>
            <a:r>
              <a:rPr lang="en-US" b="1" dirty="0"/>
              <a:t>James’ variant in the coding region of the transcript is a termination codon.</a:t>
            </a:r>
          </a:p>
        </p:txBody>
      </p:sp>
      <p:sp>
        <p:nvSpPr>
          <p:cNvPr id="11" name="TextBox 10">
            <a:extLst>
              <a:ext uri="{FF2B5EF4-FFF2-40B4-BE49-F238E27FC236}">
                <a16:creationId xmlns:a16="http://schemas.microsoft.com/office/drawing/2014/main" id="{B8F7ECE6-4BD9-DC94-847D-E10A1B879EA3}"/>
              </a:ext>
            </a:extLst>
          </p:cNvPr>
          <p:cNvSpPr txBox="1"/>
          <p:nvPr/>
        </p:nvSpPr>
        <p:spPr>
          <a:xfrm>
            <a:off x="903111" y="5854042"/>
            <a:ext cx="10881890" cy="369332"/>
          </a:xfrm>
          <a:prstGeom prst="rect">
            <a:avLst/>
          </a:prstGeom>
          <a:noFill/>
        </p:spPr>
        <p:txBody>
          <a:bodyPr wrap="none" rtlCol="0">
            <a:spAutoFit/>
          </a:bodyPr>
          <a:lstStyle/>
          <a:p>
            <a:r>
              <a:rPr lang="en-US" b="1" dirty="0"/>
              <a:t>Thus, the full-length peptide is never made – actually most of it is gone!….so there is no functional protein made.</a:t>
            </a:r>
          </a:p>
        </p:txBody>
      </p:sp>
    </p:spTree>
    <p:custDataLst>
      <p:tags r:id="rId1"/>
    </p:custDataLst>
    <p:extLst>
      <p:ext uri="{BB962C8B-B14F-4D97-AF65-F5344CB8AC3E}">
        <p14:creationId xmlns:p14="http://schemas.microsoft.com/office/powerpoint/2010/main" val="43149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500639194"/>
              </p:ext>
            </p:extLst>
          </p:nvPr>
        </p:nvGraphicFramePr>
        <p:xfrm>
          <a:off x="283994" y="823917"/>
          <a:ext cx="11537890" cy="5770802"/>
        </p:xfrm>
        <a:graphic>
          <a:graphicData uri="http://schemas.openxmlformats.org/drawingml/2006/table">
            <a:tbl>
              <a:tblPr firstRow="1" firstCol="1" bandRow="1">
                <a:tableStyleId>{5DA37D80-6434-44D0-A028-1B22A696006F}</a:tableStyleId>
              </a:tblPr>
              <a:tblGrid>
                <a:gridCol w="2180981">
                  <a:extLst>
                    <a:ext uri="{9D8B030D-6E8A-4147-A177-3AD203B41FA5}">
                      <a16:colId xmlns:a16="http://schemas.microsoft.com/office/drawing/2014/main" val="347545394"/>
                    </a:ext>
                  </a:extLst>
                </a:gridCol>
                <a:gridCol w="2586678">
                  <a:extLst>
                    <a:ext uri="{9D8B030D-6E8A-4147-A177-3AD203B41FA5}">
                      <a16:colId xmlns:a16="http://schemas.microsoft.com/office/drawing/2014/main" val="4122412137"/>
                    </a:ext>
                  </a:extLst>
                </a:gridCol>
                <a:gridCol w="2309534">
                  <a:extLst>
                    <a:ext uri="{9D8B030D-6E8A-4147-A177-3AD203B41FA5}">
                      <a16:colId xmlns:a16="http://schemas.microsoft.com/office/drawing/2014/main" val="514056520"/>
                    </a:ext>
                  </a:extLst>
                </a:gridCol>
                <a:gridCol w="2145372">
                  <a:extLst>
                    <a:ext uri="{9D8B030D-6E8A-4147-A177-3AD203B41FA5}">
                      <a16:colId xmlns:a16="http://schemas.microsoft.com/office/drawing/2014/main" val="3183223346"/>
                    </a:ext>
                  </a:extLst>
                </a:gridCol>
                <a:gridCol w="2315325">
                  <a:extLst>
                    <a:ext uri="{9D8B030D-6E8A-4147-A177-3AD203B41FA5}">
                      <a16:colId xmlns:a16="http://schemas.microsoft.com/office/drawing/2014/main" val="2000035933"/>
                    </a:ext>
                  </a:extLst>
                </a:gridCol>
              </a:tblGrid>
              <a:tr h="1686121">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431602">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Genetic Variation(s)</a:t>
                      </a:r>
                    </a:p>
                  </a:txBody>
                  <a:tcPr marL="4018" marR="4018" marT="4018" marB="4018"/>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NG_011403.1(F8):g.4980_5005del</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NG_007994.1(F9):g.15338A&gt;G</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FF0000"/>
                          </a:solidFill>
                          <a:effectLst/>
                          <a:latin typeface="+mn-lt"/>
                          <a:ea typeface="+mn-ea"/>
                          <a:cs typeface="+mn-cs"/>
                        </a:rPr>
                        <a:t>NP_000124.1(F9):p.Gly94Ter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NG_011403.2(F8):g.5214C&gt;T   NP_000123.1(F8):p.Arg15Ter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NG_007994.1(F9):g.15392A&gt;G NP_000124.1(F9):p.Asp110Gly</a:t>
                      </a:r>
                    </a:p>
                  </a:txBody>
                  <a:tcPr marL="4018" marR="4018" marT="4018" marB="4018"/>
                </a:tc>
                <a:extLst>
                  <a:ext uri="{0D108BD9-81ED-4DB2-BD59-A6C34878D82A}">
                    <a16:rowId xmlns:a16="http://schemas.microsoft.com/office/drawing/2014/main" val="229689542"/>
                  </a:ext>
                </a:extLst>
              </a:tr>
              <a:tr h="546909">
                <a:tc rowSpan="4">
                  <a:txBody>
                    <a:bodyPr/>
                    <a:lstStyle/>
                    <a:p>
                      <a:pPr marL="0" marR="0" indent="0">
                        <a:lnSpc>
                          <a:spcPct val="80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Ultimate Impacted  </a:t>
                      </a:r>
                    </a:p>
                    <a:p>
                      <a:pPr marL="0" marR="0" indent="0">
                        <a:lnSpc>
                          <a:spcPct val="80000"/>
                        </a:lnSpc>
                        <a:spcBef>
                          <a:spcPts val="0"/>
                        </a:spcBef>
                        <a:spcAft>
                          <a:spcPts val="40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Biomolecule based on:</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GDV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to view the chromosome and gene region</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err="1">
                          <a:solidFill>
                            <a:srgbClr val="44546A"/>
                          </a:solidFill>
                          <a:effectLst/>
                          <a:latin typeface="Roboto" panose="02000000000000000000" pitchFamily="2" charset="0"/>
                          <a:ea typeface="Roboto" panose="02000000000000000000" pitchFamily="2" charset="0"/>
                          <a:cs typeface="Roboto" panose="02000000000000000000" pitchFamily="2" charset="0"/>
                        </a:rPr>
                        <a:t>RefSeqGene</a:t>
                      </a: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Graphics view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of gene region and transcript(s)</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err="1">
                          <a:solidFill>
                            <a:srgbClr val="44546A"/>
                          </a:solidFill>
                          <a:effectLst/>
                          <a:latin typeface="Roboto" panose="02000000000000000000" pitchFamily="2" charset="0"/>
                          <a:ea typeface="Roboto" panose="02000000000000000000" pitchFamily="2" charset="0"/>
                          <a:cs typeface="Roboto" panose="02000000000000000000" pitchFamily="2" charset="0"/>
                        </a:rPr>
                        <a:t>RefSeq</a:t>
                      </a: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Protein Graphics view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of protein and  domains</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CDD or iCn3D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to view a structure</a:t>
                      </a: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Located near a splice site in the gene just before exon 4.</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Located in the coding region within exon 4.</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455132124"/>
                  </a:ext>
                </a:extLst>
              </a:tr>
              <a:tr h="1010429">
                <a:tc vMerge="1">
                  <a:txBody>
                    <a:bodyPr/>
                    <a:lstStyle/>
                    <a:p>
                      <a:endParaRPr lang="en-US"/>
                    </a:p>
                  </a:txBody>
                  <a:tcPr/>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Exon 4’s acceptor site is shifted back due to the variation – causing a frameshift of the coding sequence.</a:t>
                      </a:r>
                    </a:p>
                  </a:txBody>
                  <a:tcPr marL="4018" marR="4018" marT="4018" marB="4018"/>
                </a:tc>
                <a:tc>
                  <a:txBody>
                    <a:bodyPr/>
                    <a:lstStyle/>
                    <a:p>
                      <a:pPr marL="0" marR="0" algn="l">
                        <a:lnSpc>
                          <a:spcPct val="8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Located within the coding region within exon 4.</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3592907144"/>
                  </a:ext>
                </a:extLst>
              </a:tr>
              <a:tr h="231607">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400" dirty="0">
                          <a:effectLst/>
                          <a:latin typeface="+mn-lt"/>
                          <a:ea typeface="Calibri" panose="020F0502020204030204" pitchFamily="34" charset="0"/>
                          <a:cs typeface="Times New Roman" panose="02020603050405020304" pitchFamily="18" charset="0"/>
                        </a:rPr>
                        <a:t>The coding sequence frameshift encodes an 11-residue peptide and then a stop codon - prematurely terminating the protein.</a:t>
                      </a:r>
                    </a:p>
                  </a:txBody>
                  <a:tcPr marL="4018" marR="4018" marT="4018" marB="4018"/>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The protein is made, but with a change in amino acid 110 from an acidic Aspartate to a neutral Glycine.</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848582812"/>
                  </a:ext>
                </a:extLst>
              </a:tr>
              <a:tr h="657448">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A large portion of the protein  is never made – especially the endopeptidase domain which  is critical for activating FX – and propagating the clotting cascade.</a:t>
                      </a:r>
                    </a:p>
                  </a:txBody>
                  <a:tcPr marL="4018" marR="4018" marT="4018" marB="4018"/>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The variant is one of 3 residues annotated as critical for binding to Ca</a:t>
                      </a:r>
                      <a:r>
                        <a:rPr lang="en-US" sz="1400" baseline="30000" dirty="0">
                          <a:effectLst/>
                          <a:latin typeface="+mn-lt"/>
                        </a:rPr>
                        <a:t>+2</a:t>
                      </a:r>
                      <a:r>
                        <a:rPr lang="en-US" sz="1400" dirty="0">
                          <a:effectLst/>
                          <a:latin typeface="+mn-lt"/>
                        </a:rPr>
                        <a:t>. The change from acidic Aspartate residue to neutral Glycine impacts its binding to the Ca</a:t>
                      </a:r>
                      <a:r>
                        <a:rPr lang="en-US" sz="1400" baseline="30000" dirty="0">
                          <a:effectLst/>
                          <a:latin typeface="+mn-lt"/>
                        </a:rPr>
                        <a:t>+2</a:t>
                      </a:r>
                      <a:r>
                        <a:rPr lang="en-US" sz="1400" dirty="0">
                          <a:effectLst/>
                          <a:latin typeface="+mn-lt"/>
                        </a:rPr>
                        <a:t> &amp; protein folding, thus processing &amp; activation.</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785004576"/>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a:xfrm>
            <a:off x="0" y="182563"/>
            <a:ext cx="12192000" cy="641350"/>
          </a:xfrm>
        </p:spPr>
        <p:txBody>
          <a:bodyPr/>
          <a:lstStyle/>
          <a:p>
            <a:r>
              <a:rPr lang="en-US" dirty="0"/>
              <a:t>Map the Variant with </a:t>
            </a:r>
            <a:r>
              <a:rPr lang="en-US" b="1" dirty="0">
                <a:solidFill>
                  <a:schemeClr val="accent1">
                    <a:lumMod val="75000"/>
                  </a:schemeClr>
                </a:solidFill>
              </a:rPr>
              <a:t>Genome/Sequence Browser Tools</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772"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358"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858"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5540"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788517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63C2F-D560-034C-BC99-BE6645BDDCC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64984" y="781496"/>
            <a:ext cx="10910896" cy="3609881"/>
          </a:xfrm>
          <a:prstGeom prst="rect">
            <a:avLst/>
          </a:prstGeom>
        </p:spPr>
      </p:pic>
      <p:pic>
        <p:nvPicPr>
          <p:cNvPr id="7" name="Picture 6">
            <a:extLst>
              <a:ext uri="{FF2B5EF4-FFF2-40B4-BE49-F238E27FC236}">
                <a16:creationId xmlns:a16="http://schemas.microsoft.com/office/drawing/2014/main" id="{E40CE0A1-0F9E-BC3F-D294-A5580DDE56E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r="18694" b="16314"/>
          <a:stretch/>
        </p:blipFill>
        <p:spPr>
          <a:xfrm>
            <a:off x="2769934" y="2113531"/>
            <a:ext cx="5888644" cy="3090647"/>
          </a:xfrm>
          <a:prstGeom prst="rect">
            <a:avLst/>
          </a:prstGeom>
          <a:ln w="57150">
            <a:solidFill>
              <a:srgbClr val="44546A"/>
            </a:solidFill>
          </a:ln>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C5E7639D-9891-4ED4-782E-4A3D84323D94}"/>
              </a:ext>
            </a:extLst>
          </p:cNvPr>
          <p:cNvPicPr>
            <a:picLocks noChangeAspect="1"/>
          </p:cNvPicPr>
          <p:nvPr/>
        </p:nvPicPr>
        <p:blipFill>
          <a:blip r:embed="rId7"/>
          <a:stretch>
            <a:fillRect/>
          </a:stretch>
        </p:blipFill>
        <p:spPr>
          <a:xfrm>
            <a:off x="4505556" y="3230570"/>
            <a:ext cx="4982339" cy="2321613"/>
          </a:xfrm>
          <a:prstGeom prst="rect">
            <a:avLst/>
          </a:prstGeom>
          <a:ln w="57150">
            <a:solidFill>
              <a:srgbClr val="44546A"/>
            </a:solidFill>
          </a:ln>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0FED47F7-B179-8E5F-1F95-F6CEBC691B25}"/>
              </a:ext>
            </a:extLst>
          </p:cNvPr>
          <p:cNvSpPr txBox="1"/>
          <p:nvPr/>
        </p:nvSpPr>
        <p:spPr>
          <a:xfrm>
            <a:off x="3683134" y="206401"/>
            <a:ext cx="4893134" cy="369332"/>
          </a:xfrm>
          <a:prstGeom prst="rect">
            <a:avLst/>
          </a:prstGeom>
          <a:noFill/>
        </p:spPr>
        <p:txBody>
          <a:bodyPr wrap="none" rtlCol="0">
            <a:spAutoFit/>
          </a:bodyPr>
          <a:lstStyle/>
          <a:p>
            <a:r>
              <a:rPr lang="en-US" b="1" dirty="0"/>
              <a:t>Alexei’s variant is near the end of a coding exon.</a:t>
            </a:r>
          </a:p>
        </p:txBody>
      </p:sp>
      <p:sp>
        <p:nvSpPr>
          <p:cNvPr id="3" name="TextBox 2">
            <a:extLst>
              <a:ext uri="{FF2B5EF4-FFF2-40B4-BE49-F238E27FC236}">
                <a16:creationId xmlns:a16="http://schemas.microsoft.com/office/drawing/2014/main" id="{9FF2F60B-DF32-EC07-0A83-4F0627A1F4F8}"/>
              </a:ext>
            </a:extLst>
          </p:cNvPr>
          <p:cNvSpPr txBox="1"/>
          <p:nvPr/>
        </p:nvSpPr>
        <p:spPr>
          <a:xfrm>
            <a:off x="1927711" y="5766178"/>
            <a:ext cx="9124111" cy="646331"/>
          </a:xfrm>
          <a:prstGeom prst="rect">
            <a:avLst/>
          </a:prstGeom>
          <a:noFill/>
        </p:spPr>
        <p:txBody>
          <a:bodyPr wrap="square" rtlCol="0">
            <a:spAutoFit/>
          </a:bodyPr>
          <a:lstStyle/>
          <a:p>
            <a:pPr algn="ctr"/>
            <a:r>
              <a:rPr lang="en-US" b="1" dirty="0"/>
              <a:t>Because the variant creates an exon signal mimic, it shifts the exon splice site up two residues causing a frameshift in the protein coding sequence.</a:t>
            </a:r>
          </a:p>
        </p:txBody>
      </p:sp>
    </p:spTree>
    <p:custDataLst>
      <p:tags r:id="rId1"/>
    </p:custDataLst>
    <p:extLst>
      <p:ext uri="{BB962C8B-B14F-4D97-AF65-F5344CB8AC3E}">
        <p14:creationId xmlns:p14="http://schemas.microsoft.com/office/powerpoint/2010/main" val="129374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0E294-87B8-9940-F1E7-DF9F5D9E38F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51981" y="541939"/>
            <a:ext cx="9538780" cy="5137097"/>
          </a:xfrm>
          <a:prstGeom prst="rect">
            <a:avLst/>
          </a:prstGeom>
        </p:spPr>
      </p:pic>
      <p:sp>
        <p:nvSpPr>
          <p:cNvPr id="2" name="Rectangle 1">
            <a:extLst>
              <a:ext uri="{FF2B5EF4-FFF2-40B4-BE49-F238E27FC236}">
                <a16:creationId xmlns:a16="http://schemas.microsoft.com/office/drawing/2014/main" id="{8554E563-3160-15A0-D892-4BDA721BFAD0}"/>
              </a:ext>
            </a:extLst>
          </p:cNvPr>
          <p:cNvSpPr/>
          <p:nvPr/>
        </p:nvSpPr>
        <p:spPr>
          <a:xfrm>
            <a:off x="3372691" y="1066908"/>
            <a:ext cx="7518069" cy="4177990"/>
          </a:xfrm>
          <a:prstGeom prst="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58A3FD2-2279-9466-B4B7-F0C16A564A59}"/>
              </a:ext>
            </a:extLst>
          </p:cNvPr>
          <p:cNvPicPr>
            <a:picLocks noChangeAspect="1"/>
          </p:cNvPicPr>
          <p:nvPr/>
        </p:nvPicPr>
        <p:blipFill>
          <a:blip r:embed="rId5"/>
          <a:stretch>
            <a:fillRect/>
          </a:stretch>
        </p:blipFill>
        <p:spPr>
          <a:xfrm>
            <a:off x="1975232" y="3369842"/>
            <a:ext cx="3278472" cy="1527665"/>
          </a:xfrm>
          <a:prstGeom prst="rect">
            <a:avLst/>
          </a:prstGeom>
          <a:ln w="57150">
            <a:solidFill>
              <a:srgbClr val="44546A"/>
            </a:solidFill>
          </a:ln>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DAEBE00A-3157-D3B4-D2F2-114FFC74F02F}"/>
              </a:ext>
            </a:extLst>
          </p:cNvPr>
          <p:cNvSpPr txBox="1"/>
          <p:nvPr/>
        </p:nvSpPr>
        <p:spPr>
          <a:xfrm>
            <a:off x="988109" y="172607"/>
            <a:ext cx="10736401" cy="369332"/>
          </a:xfrm>
          <a:prstGeom prst="rect">
            <a:avLst/>
          </a:prstGeom>
          <a:noFill/>
        </p:spPr>
        <p:txBody>
          <a:bodyPr wrap="none" rtlCol="0">
            <a:spAutoFit/>
          </a:bodyPr>
          <a:lstStyle/>
          <a:p>
            <a:r>
              <a:rPr lang="en-US" b="1" dirty="0"/>
              <a:t>Alexei’s splicing-shift and coding frameshift variant causes a short non-sense peptide with a termination codon.</a:t>
            </a:r>
          </a:p>
        </p:txBody>
      </p:sp>
      <p:sp>
        <p:nvSpPr>
          <p:cNvPr id="13" name="TextBox 12">
            <a:extLst>
              <a:ext uri="{FF2B5EF4-FFF2-40B4-BE49-F238E27FC236}">
                <a16:creationId xmlns:a16="http://schemas.microsoft.com/office/drawing/2014/main" id="{62D403CF-5803-99E0-7E68-84E7BA198761}"/>
              </a:ext>
            </a:extLst>
          </p:cNvPr>
          <p:cNvSpPr txBox="1"/>
          <p:nvPr/>
        </p:nvSpPr>
        <p:spPr>
          <a:xfrm>
            <a:off x="1826114" y="5748276"/>
            <a:ext cx="8275407" cy="646331"/>
          </a:xfrm>
          <a:prstGeom prst="rect">
            <a:avLst/>
          </a:prstGeom>
          <a:noFill/>
        </p:spPr>
        <p:txBody>
          <a:bodyPr wrap="none" rtlCol="0">
            <a:spAutoFit/>
          </a:bodyPr>
          <a:lstStyle/>
          <a:p>
            <a:r>
              <a:rPr lang="en-US" b="1" dirty="0"/>
              <a:t>Thus, only the beginning of the peptide is made….so no functional protein is created.</a:t>
            </a:r>
          </a:p>
          <a:p>
            <a:pPr algn="ctr"/>
            <a:r>
              <a:rPr lang="en-US" b="1" dirty="0">
                <a:solidFill>
                  <a:schemeClr val="tx1">
                    <a:lumMod val="50000"/>
                    <a:lumOff val="50000"/>
                  </a:schemeClr>
                </a:solidFill>
              </a:rPr>
              <a:t>This is similar to what is seen for James’ F8 protein.</a:t>
            </a:r>
          </a:p>
        </p:txBody>
      </p:sp>
    </p:spTree>
    <p:custDataLst>
      <p:tags r:id="rId1"/>
    </p:custDataLst>
    <p:extLst>
      <p:ext uri="{BB962C8B-B14F-4D97-AF65-F5344CB8AC3E}">
        <p14:creationId xmlns:p14="http://schemas.microsoft.com/office/powerpoint/2010/main" val="29044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0E294-87B8-9940-F1E7-DF9F5D9E38F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88109" y="541939"/>
            <a:ext cx="9538780" cy="5137097"/>
          </a:xfrm>
          <a:prstGeom prst="rect">
            <a:avLst/>
          </a:prstGeom>
        </p:spPr>
      </p:pic>
      <p:pic>
        <p:nvPicPr>
          <p:cNvPr id="4" name="Picture 3">
            <a:extLst>
              <a:ext uri="{FF2B5EF4-FFF2-40B4-BE49-F238E27FC236}">
                <a16:creationId xmlns:a16="http://schemas.microsoft.com/office/drawing/2014/main" id="{4597638F-373A-418E-0937-AA29C8C70D5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7877" t="7318" r="35640"/>
          <a:stretch/>
        </p:blipFill>
        <p:spPr>
          <a:xfrm>
            <a:off x="629492" y="1979713"/>
            <a:ext cx="6107290" cy="4302947"/>
          </a:xfrm>
          <a:prstGeom prst="rect">
            <a:avLst/>
          </a:prstGeom>
          <a:ln w="57150">
            <a:solidFill>
              <a:srgbClr val="44546A"/>
            </a:solidFill>
          </a:ln>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7203410C-557C-8605-085C-E24B4B1F89E1}"/>
              </a:ext>
            </a:extLst>
          </p:cNvPr>
          <p:cNvPicPr>
            <a:picLocks noChangeAspect="1"/>
          </p:cNvPicPr>
          <p:nvPr/>
        </p:nvPicPr>
        <p:blipFill>
          <a:blip r:embed="rId7"/>
          <a:stretch>
            <a:fillRect/>
          </a:stretch>
        </p:blipFill>
        <p:spPr>
          <a:xfrm>
            <a:off x="7786107" y="1979713"/>
            <a:ext cx="3228831" cy="285524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C160E947-324D-3C0C-CFB8-943FB7D9D91B}"/>
              </a:ext>
            </a:extLst>
          </p:cNvPr>
          <p:cNvSpPr txBox="1"/>
          <p:nvPr/>
        </p:nvSpPr>
        <p:spPr>
          <a:xfrm>
            <a:off x="988109" y="172607"/>
            <a:ext cx="10382329" cy="369332"/>
          </a:xfrm>
          <a:prstGeom prst="rect">
            <a:avLst/>
          </a:prstGeom>
          <a:noFill/>
        </p:spPr>
        <p:txBody>
          <a:bodyPr wrap="none" rtlCol="0">
            <a:spAutoFit/>
          </a:bodyPr>
          <a:lstStyle/>
          <a:p>
            <a:r>
              <a:rPr lang="en-US" b="1" dirty="0"/>
              <a:t>Bo’s variant is in the transcript’s protein coding region and ends up in the protein sequence &amp; structure!</a:t>
            </a:r>
          </a:p>
        </p:txBody>
      </p:sp>
      <p:sp>
        <p:nvSpPr>
          <p:cNvPr id="10" name="TextBox 9">
            <a:extLst>
              <a:ext uri="{FF2B5EF4-FFF2-40B4-BE49-F238E27FC236}">
                <a16:creationId xmlns:a16="http://schemas.microsoft.com/office/drawing/2014/main" id="{90ED3EEF-7180-D374-9964-9F67484E8569}"/>
              </a:ext>
            </a:extLst>
          </p:cNvPr>
          <p:cNvSpPr txBox="1"/>
          <p:nvPr/>
        </p:nvSpPr>
        <p:spPr>
          <a:xfrm>
            <a:off x="6860419" y="4926843"/>
            <a:ext cx="5162248" cy="1504386"/>
          </a:xfrm>
          <a:prstGeom prst="rect">
            <a:avLst/>
          </a:prstGeom>
          <a:solidFill>
            <a:srgbClr val="FFFFFF"/>
          </a:solidFill>
        </p:spPr>
        <p:txBody>
          <a:bodyPr wrap="square" rtlCol="0">
            <a:spAutoFit/>
          </a:bodyPr>
          <a:lstStyle/>
          <a:p>
            <a:pPr>
              <a:lnSpc>
                <a:spcPct val="80000"/>
              </a:lnSpc>
              <a:spcAft>
                <a:spcPts val="600"/>
              </a:spcAft>
            </a:pPr>
            <a:r>
              <a:rPr lang="en-US" b="1" dirty="0"/>
              <a:t>The variant replaces one of the critical binding residues for the Calcium ion binding site –  disrupting its ability to maintain a folded structure.  </a:t>
            </a:r>
          </a:p>
          <a:p>
            <a:pPr>
              <a:lnSpc>
                <a:spcPct val="80000"/>
              </a:lnSpc>
            </a:pPr>
            <a:r>
              <a:rPr lang="en-US" b="1" dirty="0"/>
              <a:t>Thus, the protein isn’t processed effectively leading to a smaller amount of active enzyme for the clotting cascade.</a:t>
            </a:r>
          </a:p>
        </p:txBody>
      </p:sp>
    </p:spTree>
    <p:custDataLst>
      <p:tags r:id="rId1"/>
    </p:custDataLst>
    <p:extLst>
      <p:ext uri="{BB962C8B-B14F-4D97-AF65-F5344CB8AC3E}">
        <p14:creationId xmlns:p14="http://schemas.microsoft.com/office/powerpoint/2010/main" val="165518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nvGraphicFramePr>
        <p:xfrm>
          <a:off x="283994" y="823917"/>
          <a:ext cx="11537890" cy="5770802"/>
        </p:xfrm>
        <a:graphic>
          <a:graphicData uri="http://schemas.openxmlformats.org/drawingml/2006/table">
            <a:tbl>
              <a:tblPr firstRow="1" firstCol="1" bandRow="1">
                <a:tableStyleId>{5DA37D80-6434-44D0-A028-1B22A696006F}</a:tableStyleId>
              </a:tblPr>
              <a:tblGrid>
                <a:gridCol w="2180981">
                  <a:extLst>
                    <a:ext uri="{9D8B030D-6E8A-4147-A177-3AD203B41FA5}">
                      <a16:colId xmlns:a16="http://schemas.microsoft.com/office/drawing/2014/main" val="347545394"/>
                    </a:ext>
                  </a:extLst>
                </a:gridCol>
                <a:gridCol w="2586678">
                  <a:extLst>
                    <a:ext uri="{9D8B030D-6E8A-4147-A177-3AD203B41FA5}">
                      <a16:colId xmlns:a16="http://schemas.microsoft.com/office/drawing/2014/main" val="4122412137"/>
                    </a:ext>
                  </a:extLst>
                </a:gridCol>
                <a:gridCol w="2309534">
                  <a:extLst>
                    <a:ext uri="{9D8B030D-6E8A-4147-A177-3AD203B41FA5}">
                      <a16:colId xmlns:a16="http://schemas.microsoft.com/office/drawing/2014/main" val="514056520"/>
                    </a:ext>
                  </a:extLst>
                </a:gridCol>
                <a:gridCol w="2145372">
                  <a:extLst>
                    <a:ext uri="{9D8B030D-6E8A-4147-A177-3AD203B41FA5}">
                      <a16:colId xmlns:a16="http://schemas.microsoft.com/office/drawing/2014/main" val="3183223346"/>
                    </a:ext>
                  </a:extLst>
                </a:gridCol>
                <a:gridCol w="2315325">
                  <a:extLst>
                    <a:ext uri="{9D8B030D-6E8A-4147-A177-3AD203B41FA5}">
                      <a16:colId xmlns:a16="http://schemas.microsoft.com/office/drawing/2014/main" val="2000035933"/>
                    </a:ext>
                  </a:extLst>
                </a:gridCol>
              </a:tblGrid>
              <a:tr h="1686121">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431602">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Genetic Variation(s)</a:t>
                      </a:r>
                    </a:p>
                  </a:txBody>
                  <a:tcPr marL="4018" marR="4018" marT="4018" marB="4018"/>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NG_011403.1(F8):g.4980_5005del</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NG_007994.1(F9):g.15338A&gt;G</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FF0000"/>
                          </a:solidFill>
                          <a:effectLst/>
                          <a:latin typeface="+mn-lt"/>
                          <a:ea typeface="+mn-ea"/>
                          <a:cs typeface="+mn-cs"/>
                        </a:rPr>
                        <a:t>NP_000124.1(F9):p.Gly94Ter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NG_011403.2(F8):g.5214C&gt;T   NP_000123.1(F8):p.Arg15Ter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NG_007994.1(F9):g.15392A&gt;G NP_000124.1(F9):p.Asp110Gly</a:t>
                      </a:r>
                    </a:p>
                  </a:txBody>
                  <a:tcPr marL="4018" marR="4018" marT="4018" marB="4018"/>
                </a:tc>
                <a:extLst>
                  <a:ext uri="{0D108BD9-81ED-4DB2-BD59-A6C34878D82A}">
                    <a16:rowId xmlns:a16="http://schemas.microsoft.com/office/drawing/2014/main" val="229689542"/>
                  </a:ext>
                </a:extLst>
              </a:tr>
              <a:tr h="546909">
                <a:tc rowSpan="4">
                  <a:txBody>
                    <a:bodyPr/>
                    <a:lstStyle/>
                    <a:p>
                      <a:pPr marL="0" marR="0" indent="0">
                        <a:lnSpc>
                          <a:spcPct val="80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Ultimate Impacted  </a:t>
                      </a:r>
                    </a:p>
                    <a:p>
                      <a:pPr marL="0" marR="0" indent="0">
                        <a:lnSpc>
                          <a:spcPct val="80000"/>
                        </a:lnSpc>
                        <a:spcBef>
                          <a:spcPts val="0"/>
                        </a:spcBef>
                        <a:spcAft>
                          <a:spcPts val="40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Biomolecule based on:</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GDV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to view the chromosome and gene region</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err="1">
                          <a:solidFill>
                            <a:srgbClr val="44546A"/>
                          </a:solidFill>
                          <a:effectLst/>
                          <a:latin typeface="Roboto" panose="02000000000000000000" pitchFamily="2" charset="0"/>
                          <a:ea typeface="Roboto" panose="02000000000000000000" pitchFamily="2" charset="0"/>
                          <a:cs typeface="Roboto" panose="02000000000000000000" pitchFamily="2" charset="0"/>
                        </a:rPr>
                        <a:t>RefSeqGene</a:t>
                      </a: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Graphics view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of gene region and transcript(s)</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err="1">
                          <a:solidFill>
                            <a:srgbClr val="44546A"/>
                          </a:solidFill>
                          <a:effectLst/>
                          <a:latin typeface="Roboto" panose="02000000000000000000" pitchFamily="2" charset="0"/>
                          <a:ea typeface="Roboto" panose="02000000000000000000" pitchFamily="2" charset="0"/>
                          <a:cs typeface="Roboto" panose="02000000000000000000" pitchFamily="2" charset="0"/>
                        </a:rPr>
                        <a:t>RefSeq</a:t>
                      </a: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 Protein Graphics view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of protein and  domains</a:t>
                      </a:r>
                    </a:p>
                    <a:p>
                      <a:pPr marL="342900" marR="0" lvl="0" indent="-225425">
                        <a:lnSpc>
                          <a:spcPct val="80000"/>
                        </a:lnSpc>
                        <a:spcBef>
                          <a:spcPts val="0"/>
                        </a:spcBef>
                        <a:spcAft>
                          <a:spcPts val="400"/>
                        </a:spcAft>
                        <a:buSzPts val="1000"/>
                        <a:buFont typeface="Symbol" panose="05050102010706020507" pitchFamily="18" charset="2"/>
                        <a:buChar char=""/>
                        <a:tabLst>
                          <a:tab pos="228600" algn="l"/>
                        </a:tabLs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CDD or iCn3D </a:t>
                      </a:r>
                      <a:r>
                        <a:rPr lang="en-US" sz="1600" b="0" dirty="0">
                          <a:solidFill>
                            <a:srgbClr val="44546A"/>
                          </a:solidFill>
                          <a:effectLst/>
                          <a:latin typeface="Roboto" panose="02000000000000000000" pitchFamily="2" charset="0"/>
                          <a:ea typeface="Roboto" panose="02000000000000000000" pitchFamily="2" charset="0"/>
                          <a:cs typeface="Roboto" panose="02000000000000000000" pitchFamily="2" charset="0"/>
                        </a:rPr>
                        <a:t>to view a structure</a:t>
                      </a:r>
                    </a:p>
                  </a:txBody>
                  <a:tcPr marL="4018" marR="4018" marT="4018" marB="4018"/>
                </a:tc>
                <a:tc>
                  <a:txBody>
                    <a:bodyPr/>
                    <a:lstStyle/>
                    <a:p>
                      <a:pPr marL="0" marR="0" algn="l">
                        <a:lnSpc>
                          <a:spcPct val="80000"/>
                        </a:lnSpc>
                        <a:spcBef>
                          <a:spcPts val="0"/>
                        </a:spcBef>
                        <a:spcAft>
                          <a:spcPts val="0"/>
                        </a:spcAft>
                      </a:pPr>
                      <a:r>
                        <a:rPr lang="en-US" sz="1400" dirty="0">
                          <a:effectLst/>
                          <a:latin typeface="+mn-lt"/>
                        </a:rPr>
                        <a:t>Deleted region upstream from through the beginning of the transcription start.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Located near a splice site in the gene just before exon 4.</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Located in the coding region within exon 1.</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Located in the coding region within exon 4.</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455132124"/>
                  </a:ext>
                </a:extLst>
              </a:tr>
              <a:tr h="1010429">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Transcripts are not expressed, therefore the variant does not impact biomolecules beyond the gene region in the chromosome.</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Exon 4’s acceptor site is shifted back due to the variation – causing a frameshift of the coding sequence.</a:t>
                      </a:r>
                    </a:p>
                  </a:txBody>
                  <a:tcPr marL="4018" marR="4018" marT="4018" marB="4018"/>
                </a:tc>
                <a:tc>
                  <a:txBody>
                    <a:bodyPr/>
                    <a:lstStyle/>
                    <a:p>
                      <a:pPr marL="0" marR="0" algn="l">
                        <a:lnSpc>
                          <a:spcPct val="80000"/>
                        </a:lnSpc>
                        <a:spcBef>
                          <a:spcPts val="0"/>
                        </a:spcBef>
                        <a:spcAft>
                          <a:spcPts val="0"/>
                        </a:spcAft>
                      </a:pPr>
                      <a:r>
                        <a:rPr lang="en-US" sz="1400" dirty="0">
                          <a:effectLst/>
                          <a:latin typeface="+mn-lt"/>
                        </a:rPr>
                        <a:t> Located within the first coding exon.</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rPr>
                        <a:t> Located within the coding region within exon 4.</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3592907144"/>
                  </a:ext>
                </a:extLst>
              </a:tr>
              <a:tr h="231607">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400" dirty="0">
                          <a:effectLst/>
                          <a:latin typeface="+mn-lt"/>
                          <a:ea typeface="Calibri" panose="020F0502020204030204" pitchFamily="34" charset="0"/>
                          <a:cs typeface="Times New Roman" panose="02020603050405020304" pitchFamily="18" charset="0"/>
                        </a:rPr>
                        <a:t>The coding sequence frameshift encodes an 11-residue peptide and then a stop codon - prematurely terminating the protein.</a:t>
                      </a:r>
                    </a:p>
                  </a:txBody>
                  <a:tcPr marL="4018" marR="4018" marT="4018" marB="4018"/>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400" dirty="0">
                          <a:effectLst/>
                          <a:latin typeface="+mn-lt"/>
                          <a:ea typeface="Calibri" panose="020F0502020204030204" pitchFamily="34" charset="0"/>
                          <a:cs typeface="Times New Roman" panose="02020603050405020304" pitchFamily="18" charset="0"/>
                        </a:rPr>
                        <a:t>The coding sequence quickly terminates after only 14 residues – producing a non-functional peptide destined for degradation.</a:t>
                      </a:r>
                    </a:p>
                  </a:txBody>
                  <a:tcPr marL="4018" marR="4018" marT="4018" marB="4018"/>
                </a:tc>
                <a:tc>
                  <a:txBody>
                    <a:bodyPr/>
                    <a:lstStyle/>
                    <a:p>
                      <a:pPr marL="0" marR="0" algn="l">
                        <a:lnSpc>
                          <a:spcPct val="80000"/>
                        </a:lnSpc>
                        <a:spcBef>
                          <a:spcPts val="0"/>
                        </a:spcBef>
                        <a:spcAft>
                          <a:spcPts val="0"/>
                        </a:spcAft>
                      </a:pPr>
                      <a:r>
                        <a:rPr lang="en-US" sz="1400" dirty="0">
                          <a:effectLst/>
                          <a:latin typeface="+mn-lt"/>
                        </a:rPr>
                        <a:t> The protein is made, but with a change in amino acid 110 from an acidic Aspartate to a neutral Glycine.</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848582812"/>
                  </a:ext>
                </a:extLst>
              </a:tr>
              <a:tr h="657448">
                <a:tc vMerge="1">
                  <a:txBody>
                    <a:bodyPr/>
                    <a:lstStyle/>
                    <a:p>
                      <a:endParaRPr lang="en-US"/>
                    </a:p>
                  </a:txBody>
                  <a:tcPr/>
                </a:tc>
                <a:tc>
                  <a:txBody>
                    <a:bodyPr/>
                    <a:lstStyle/>
                    <a:p>
                      <a:pPr marL="0" marR="0" algn="l">
                        <a:lnSpc>
                          <a:spcPct val="80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l">
                        <a:lnSpc>
                          <a:spcPct val="80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A large portion of the protein  is never made – especially the endopeptidase domain which  is critical for activating FX – and propagating the clotting cascade.</a:t>
                      </a:r>
                    </a:p>
                  </a:txBody>
                  <a:tcPr marL="4018" marR="4018" marT="4018" marB="4018"/>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400" dirty="0">
                          <a:effectLst/>
                          <a:latin typeface="+mn-lt"/>
                        </a:rPr>
                        <a:t>Most of the</a:t>
                      </a:r>
                      <a:r>
                        <a:rPr lang="en-US" sz="1400" dirty="0">
                          <a:effectLst/>
                          <a:latin typeface="+mn-lt"/>
                          <a:ea typeface="Calibri" panose="020F0502020204030204" pitchFamily="34" charset="0"/>
                          <a:cs typeface="Times New Roman" panose="02020603050405020304" pitchFamily="18" charset="0"/>
                        </a:rPr>
                        <a:t> protein is never made so it cannot serve as a complex anchor for clotting factor aggregation.</a:t>
                      </a:r>
                    </a:p>
                  </a:txBody>
                  <a:tcPr marL="4018" marR="4018" marT="4018" marB="4018"/>
                </a:tc>
                <a:tc>
                  <a:txBody>
                    <a:bodyPr/>
                    <a:lstStyle/>
                    <a:p>
                      <a:pPr marL="0" marR="0" algn="l">
                        <a:lnSpc>
                          <a:spcPct val="80000"/>
                        </a:lnSpc>
                        <a:spcBef>
                          <a:spcPts val="0"/>
                        </a:spcBef>
                        <a:spcAft>
                          <a:spcPts val="0"/>
                        </a:spcAft>
                      </a:pPr>
                      <a:r>
                        <a:rPr lang="en-US" sz="1400" dirty="0">
                          <a:effectLst/>
                          <a:latin typeface="+mn-lt"/>
                        </a:rPr>
                        <a:t>The variant is one of 3 residues annotated as critical for binding to Ca</a:t>
                      </a:r>
                      <a:r>
                        <a:rPr lang="en-US" sz="1400" baseline="30000" dirty="0">
                          <a:effectLst/>
                          <a:latin typeface="+mn-lt"/>
                        </a:rPr>
                        <a:t>+2</a:t>
                      </a:r>
                      <a:r>
                        <a:rPr lang="en-US" sz="1400" dirty="0">
                          <a:effectLst/>
                          <a:latin typeface="+mn-lt"/>
                        </a:rPr>
                        <a:t>. The change from acidic Aspartate residue to neutral Glycine impacts its binding to the Ca</a:t>
                      </a:r>
                      <a:r>
                        <a:rPr lang="en-US" sz="1400" baseline="30000" dirty="0">
                          <a:effectLst/>
                          <a:latin typeface="+mn-lt"/>
                        </a:rPr>
                        <a:t>+2</a:t>
                      </a:r>
                      <a:r>
                        <a:rPr lang="en-US" sz="1400" dirty="0">
                          <a:effectLst/>
                          <a:latin typeface="+mn-lt"/>
                        </a:rPr>
                        <a:t> &amp; protein folding, thus processing &amp; activation.</a:t>
                      </a:r>
                      <a:endParaRPr lang="en-US" sz="14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785004576"/>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a:xfrm>
            <a:off x="0" y="182563"/>
            <a:ext cx="12192000" cy="641350"/>
          </a:xfrm>
        </p:spPr>
        <p:txBody>
          <a:bodyPr/>
          <a:lstStyle/>
          <a:p>
            <a:r>
              <a:rPr lang="en-US" dirty="0"/>
              <a:t>Map the Variant with </a:t>
            </a:r>
            <a:r>
              <a:rPr lang="en-US" b="1" dirty="0">
                <a:solidFill>
                  <a:schemeClr val="accent1">
                    <a:lumMod val="75000"/>
                  </a:schemeClr>
                </a:solidFill>
              </a:rPr>
              <a:t>Genome/Sequence Browser Tools</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772"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358"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858"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5540" y="823916"/>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3820626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18D399A-E84B-F7AA-FBF9-973377C6C656}"/>
              </a:ext>
            </a:extLst>
          </p:cNvPr>
          <p:cNvSpPr>
            <a:spLocks noGrp="1"/>
          </p:cNvSpPr>
          <p:nvPr>
            <p:ph type="subTitle" idx="1"/>
          </p:nvPr>
        </p:nvSpPr>
        <p:spPr/>
        <p:txBody>
          <a:bodyPr/>
          <a:lstStyle/>
          <a:p>
            <a:endParaRPr lang="en-US" dirty="0"/>
          </a:p>
        </p:txBody>
      </p:sp>
      <p:sp>
        <p:nvSpPr>
          <p:cNvPr id="4" name="Title 3">
            <a:extLst>
              <a:ext uri="{FF2B5EF4-FFF2-40B4-BE49-F238E27FC236}">
                <a16:creationId xmlns:a16="http://schemas.microsoft.com/office/drawing/2014/main" id="{6254317E-3A69-BD13-E27A-9D235BDE124D}"/>
              </a:ext>
            </a:extLst>
          </p:cNvPr>
          <p:cNvSpPr>
            <a:spLocks noGrp="1"/>
          </p:cNvSpPr>
          <p:nvPr>
            <p:ph type="title"/>
          </p:nvPr>
        </p:nvSpPr>
        <p:spPr/>
        <p:txBody>
          <a:bodyPr/>
          <a:lstStyle/>
          <a:p>
            <a:r>
              <a:rPr lang="en-US" dirty="0"/>
              <a:t>Putting it all together</a:t>
            </a:r>
            <a:br>
              <a:rPr lang="en-US" dirty="0"/>
            </a:br>
            <a:r>
              <a:rPr lang="en-US" b="1" i="1" dirty="0">
                <a:solidFill>
                  <a:schemeClr val="accent6"/>
                </a:solidFill>
              </a:rPr>
              <a:t>tell the story….</a:t>
            </a:r>
            <a:endParaRPr lang="en-US" b="1" dirty="0">
              <a:solidFill>
                <a:schemeClr val="accent6"/>
              </a:solidFill>
            </a:endParaRPr>
          </a:p>
        </p:txBody>
      </p:sp>
    </p:spTree>
    <p:custDataLst>
      <p:tags r:id="rId1"/>
    </p:custDataLst>
    <p:extLst>
      <p:ext uri="{BB962C8B-B14F-4D97-AF65-F5344CB8AC3E}">
        <p14:creationId xmlns:p14="http://schemas.microsoft.com/office/powerpoint/2010/main" val="3502801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8624F-508A-47A1-90F5-AF3136D50966}"/>
              </a:ext>
            </a:extLst>
          </p:cNvPr>
          <p:cNvSpPr>
            <a:spLocks noGrp="1"/>
          </p:cNvSpPr>
          <p:nvPr>
            <p:ph type="title"/>
          </p:nvPr>
        </p:nvSpPr>
        <p:spPr>
          <a:xfrm>
            <a:off x="838200" y="165100"/>
            <a:ext cx="10515600" cy="701675"/>
          </a:xfrm>
        </p:spPr>
        <p:txBody>
          <a:bodyPr>
            <a:normAutofit/>
          </a:bodyPr>
          <a:lstStyle/>
          <a:p>
            <a:pPr algn="l"/>
            <a:r>
              <a:rPr lang="en-US" sz="3600" dirty="0">
                <a:latin typeface="+mn-lt"/>
              </a:rPr>
              <a:t>and from there, family history &amp; phenotypes,</a:t>
            </a:r>
            <a:endParaRPr lang="en-US" b="1" dirty="0"/>
          </a:p>
        </p:txBody>
      </p:sp>
      <p:pic>
        <p:nvPicPr>
          <p:cNvPr id="9" name="Picture 8">
            <a:extLst>
              <a:ext uri="{FF2B5EF4-FFF2-40B4-BE49-F238E27FC236}">
                <a16:creationId xmlns:a16="http://schemas.microsoft.com/office/drawing/2014/main" id="{DDE333AF-C601-4289-82DA-AD86AF4086D7}"/>
              </a:ext>
            </a:extLst>
          </p:cNvPr>
          <p:cNvPicPr>
            <a:picLocks noChangeAspect="1"/>
          </p:cNvPicPr>
          <p:nvPr/>
        </p:nvPicPr>
        <p:blipFill>
          <a:blip r:embed="rId3"/>
          <a:stretch>
            <a:fillRect/>
          </a:stretch>
        </p:blipFill>
        <p:spPr>
          <a:xfrm>
            <a:off x="6355997" y="869233"/>
            <a:ext cx="5204543" cy="5531684"/>
          </a:xfrm>
          <a:prstGeom prst="rect">
            <a:avLst/>
          </a:prstGeom>
          <a:ln>
            <a:solidFill>
              <a:schemeClr val="bg1">
                <a:lumMod val="50000"/>
              </a:schemeClr>
            </a:solidFill>
          </a:ln>
        </p:spPr>
      </p:pic>
      <p:pic>
        <p:nvPicPr>
          <p:cNvPr id="10" name="Picture 9">
            <a:extLst>
              <a:ext uri="{FF2B5EF4-FFF2-40B4-BE49-F238E27FC236}">
                <a16:creationId xmlns:a16="http://schemas.microsoft.com/office/drawing/2014/main" id="{DFA6EA22-F14B-4DB8-A6E8-1235837E529F}"/>
              </a:ext>
            </a:extLst>
          </p:cNvPr>
          <p:cNvPicPr>
            <a:picLocks noChangeAspect="1"/>
          </p:cNvPicPr>
          <p:nvPr/>
        </p:nvPicPr>
        <p:blipFill>
          <a:blip r:embed="rId4"/>
          <a:stretch>
            <a:fillRect/>
          </a:stretch>
        </p:blipFill>
        <p:spPr>
          <a:xfrm>
            <a:off x="548118" y="1137346"/>
            <a:ext cx="5545688" cy="4848995"/>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13862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1848105797"/>
              </p:ext>
            </p:extLst>
          </p:nvPr>
        </p:nvGraphicFramePr>
        <p:xfrm>
          <a:off x="597508" y="823913"/>
          <a:ext cx="11097494" cy="5441949"/>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932350">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326360">
                <a:tc>
                  <a:txBody>
                    <a:bodyPr/>
                    <a:lstStyle/>
                    <a:p>
                      <a:pPr marL="0" marR="0">
                        <a:lnSpc>
                          <a:spcPct val="107000"/>
                        </a:lnSpc>
                        <a:spcBef>
                          <a:spcPts val="0"/>
                        </a:spcBef>
                        <a:spcAft>
                          <a:spcPts val="0"/>
                        </a:spcAft>
                      </a:pPr>
                      <a:r>
                        <a:rPr lang="en-US" sz="1600" b="1" dirty="0">
                          <a:solidFill>
                            <a:srgbClr val="34495E"/>
                          </a:solidFill>
                          <a:effectLst/>
                          <a:latin typeface="Roboto" panose="02000000000000000000" pitchFamily="2" charset="0"/>
                          <a:ea typeface="Roboto" panose="02000000000000000000" pitchFamily="2" charset="0"/>
                          <a:cs typeface="Roboto" panose="02000000000000000000" pitchFamily="2" charset="0"/>
                        </a:rPr>
                        <a:t>Diagnosis</a:t>
                      </a:r>
                      <a:endParaRPr lang="en-US" sz="1600" dirty="0">
                        <a:effectLst/>
                        <a:latin typeface="Roboto" panose="02000000000000000000" pitchFamily="2" charset="0"/>
                        <a:ea typeface="Roboto" panose="02000000000000000000" pitchFamily="2" charset="0"/>
                        <a:cs typeface="Roboto" panose="02000000000000000000" pitchFamily="2" charset="0"/>
                      </a:endParaRPr>
                    </a:p>
                  </a:txBody>
                  <a:tcPr marL="9525" marR="9525" marT="9525" marB="9525"/>
                </a:tc>
                <a:tc>
                  <a:txBody>
                    <a:bodyPr/>
                    <a:lstStyle/>
                    <a:p>
                      <a:pPr marL="0" marR="0" algn="ctr">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479718350"/>
                  </a:ext>
                </a:extLst>
              </a:tr>
              <a:tr h="413853">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Genetic Variation(s)</a:t>
                      </a: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1267516307"/>
                  </a:ext>
                </a:extLst>
              </a:tr>
              <a:tr h="1494573">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Proposed Molecular Mechanism of Variant Impact</a:t>
                      </a: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954400246"/>
                  </a:ext>
                </a:extLst>
              </a:tr>
              <a:tr h="1274813">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How does this relate back to the phenotype (symptoms/ clinical features &amp; diagnosis)?</a:t>
                      </a: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tc>
                  <a:txBody>
                    <a:bodyPr/>
                    <a:lstStyle/>
                    <a:p>
                      <a:pPr marL="0" marR="0" algn="ctr">
                        <a:lnSpc>
                          <a:spcPct val="107000"/>
                        </a:lnSpc>
                        <a:spcBef>
                          <a:spcPts val="0"/>
                        </a:spcBef>
                        <a:spcAft>
                          <a:spcPts val="0"/>
                        </a:spcAf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4018" marR="4018" marT="4018" marB="4018"/>
                </a:tc>
                <a:extLst>
                  <a:ext uri="{0D108BD9-81ED-4DB2-BD59-A6C34878D82A}">
                    <a16:rowId xmlns:a16="http://schemas.microsoft.com/office/drawing/2014/main" val="2759303717"/>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lstStyle/>
          <a:p>
            <a:r>
              <a:rPr lang="en-US" dirty="0"/>
              <a:t>Put it all together…</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3101670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1AF9B1F-7E26-526F-1E22-976FAD9FAE78}"/>
              </a:ext>
            </a:extLst>
          </p:cNvPr>
          <p:cNvGraphicFramePr>
            <a:graphicFrameLocks noGrp="1"/>
          </p:cNvGraphicFramePr>
          <p:nvPr>
            <p:extLst>
              <p:ext uri="{D42A27DB-BD31-4B8C-83A1-F6EECF244321}">
                <p14:modId xmlns:p14="http://schemas.microsoft.com/office/powerpoint/2010/main" val="3289633436"/>
              </p:ext>
            </p:extLst>
          </p:nvPr>
        </p:nvGraphicFramePr>
        <p:xfrm>
          <a:off x="597508" y="823913"/>
          <a:ext cx="11097494" cy="5546207"/>
        </p:xfrm>
        <a:graphic>
          <a:graphicData uri="http://schemas.openxmlformats.org/drawingml/2006/table">
            <a:tbl>
              <a:tblPr firstRow="1" firstCol="1" bandRow="1">
                <a:tableStyleId>{5DA37D80-6434-44D0-A028-1B22A696006F}</a:tableStyleId>
              </a:tblPr>
              <a:tblGrid>
                <a:gridCol w="2189694">
                  <a:extLst>
                    <a:ext uri="{9D8B030D-6E8A-4147-A177-3AD203B41FA5}">
                      <a16:colId xmlns:a16="http://schemas.microsoft.com/office/drawing/2014/main" val="347545394"/>
                    </a:ext>
                  </a:extLst>
                </a:gridCol>
                <a:gridCol w="2226950">
                  <a:extLst>
                    <a:ext uri="{9D8B030D-6E8A-4147-A177-3AD203B41FA5}">
                      <a16:colId xmlns:a16="http://schemas.microsoft.com/office/drawing/2014/main" val="4122412137"/>
                    </a:ext>
                  </a:extLst>
                </a:gridCol>
                <a:gridCol w="2226950">
                  <a:extLst>
                    <a:ext uri="{9D8B030D-6E8A-4147-A177-3AD203B41FA5}">
                      <a16:colId xmlns:a16="http://schemas.microsoft.com/office/drawing/2014/main" val="514056520"/>
                    </a:ext>
                  </a:extLst>
                </a:gridCol>
                <a:gridCol w="2226950">
                  <a:extLst>
                    <a:ext uri="{9D8B030D-6E8A-4147-A177-3AD203B41FA5}">
                      <a16:colId xmlns:a16="http://schemas.microsoft.com/office/drawing/2014/main" val="3183223346"/>
                    </a:ext>
                  </a:extLst>
                </a:gridCol>
                <a:gridCol w="2226950">
                  <a:extLst>
                    <a:ext uri="{9D8B030D-6E8A-4147-A177-3AD203B41FA5}">
                      <a16:colId xmlns:a16="http://schemas.microsoft.com/office/drawing/2014/main" val="2000035933"/>
                    </a:ext>
                  </a:extLst>
                </a:gridCol>
              </a:tblGrid>
              <a:tr h="1932350">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tc>
                  <a:txBody>
                    <a:bodyPr/>
                    <a:lstStyle/>
                    <a:p>
                      <a:pPr marL="0" marR="0" algn="ctr">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4018" marR="4018" marT="4018" marB="4018" anchor="ctr">
                    <a:solidFill>
                      <a:srgbClr val="44546A"/>
                    </a:solidFill>
                  </a:tcPr>
                </a:tc>
                <a:extLst>
                  <a:ext uri="{0D108BD9-81ED-4DB2-BD59-A6C34878D82A}">
                    <a16:rowId xmlns:a16="http://schemas.microsoft.com/office/drawing/2014/main" val="2074398131"/>
                  </a:ext>
                </a:extLst>
              </a:tr>
              <a:tr h="326360">
                <a:tc>
                  <a:txBody>
                    <a:bodyPr/>
                    <a:lstStyle/>
                    <a:p>
                      <a:pPr marL="0" marR="0">
                        <a:lnSpc>
                          <a:spcPct val="107000"/>
                        </a:lnSpc>
                        <a:spcBef>
                          <a:spcPts val="0"/>
                        </a:spcBef>
                        <a:spcAft>
                          <a:spcPts val="0"/>
                        </a:spcAft>
                      </a:pPr>
                      <a:r>
                        <a:rPr lang="en-US" sz="1600" b="1" dirty="0">
                          <a:solidFill>
                            <a:srgbClr val="34495E"/>
                          </a:solidFill>
                          <a:effectLst/>
                          <a:latin typeface="Roboto" panose="02000000000000000000" pitchFamily="2" charset="0"/>
                          <a:ea typeface="Roboto" panose="02000000000000000000" pitchFamily="2" charset="0"/>
                          <a:cs typeface="Roboto" panose="02000000000000000000" pitchFamily="2" charset="0"/>
                        </a:rPr>
                        <a:t>Diagnosis</a:t>
                      </a:r>
                      <a:endParaRPr lang="en-US" sz="1600" dirty="0">
                        <a:effectLst/>
                        <a:latin typeface="Roboto" panose="02000000000000000000" pitchFamily="2" charset="0"/>
                        <a:ea typeface="Roboto" panose="02000000000000000000" pitchFamily="2" charset="0"/>
                        <a:cs typeface="Roboto" panose="02000000000000000000" pitchFamily="2" charset="0"/>
                      </a:endParaRPr>
                    </a:p>
                  </a:txBody>
                  <a:tcPr marL="9525" marR="9525" marT="9525" marB="9525"/>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Hemophilia A</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a:effectLst/>
                          <a:latin typeface="+mn-lt"/>
                          <a:ea typeface="Calibri" panose="020F0502020204030204" pitchFamily="34" charset="0"/>
                          <a:cs typeface="Times New Roman" panose="02020603050405020304" pitchFamily="18" charset="0"/>
                        </a:rPr>
                        <a:t>Hemophilia B</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a:effectLst/>
                          <a:latin typeface="+mn-lt"/>
                          <a:ea typeface="Calibri" panose="020F0502020204030204" pitchFamily="34" charset="0"/>
                          <a:cs typeface="Times New Roman" panose="02020603050405020304" pitchFamily="18" charset="0"/>
                        </a:rPr>
                        <a:t>Hemophilia A</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a:effectLst/>
                          <a:latin typeface="+mn-lt"/>
                          <a:ea typeface="Calibri" panose="020F0502020204030204" pitchFamily="34" charset="0"/>
                          <a:cs typeface="Times New Roman" panose="02020603050405020304" pitchFamily="18" charset="0"/>
                        </a:rPr>
                        <a:t>Hemophilia B</a:t>
                      </a:r>
                    </a:p>
                  </a:txBody>
                  <a:tcPr marL="4018" marR="4018" marT="4018" marB="4018"/>
                </a:tc>
                <a:extLst>
                  <a:ext uri="{0D108BD9-81ED-4DB2-BD59-A6C34878D82A}">
                    <a16:rowId xmlns:a16="http://schemas.microsoft.com/office/drawing/2014/main" val="1479718350"/>
                  </a:ext>
                </a:extLst>
              </a:tr>
              <a:tr h="547388">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Genetic Variation(s)</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NG_011403.1(F8):</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g.4980_5005del</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NG_007994.1(F9):</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g.15338A&gt;G</a:t>
                      </a:r>
                      <a:r>
                        <a:rPr lang="en-US" sz="1400" b="0" kern="1200" dirty="0">
                          <a:solidFill>
                            <a:schemeClr val="tx1">
                              <a:lumMod val="50000"/>
                              <a:lumOff val="50000"/>
                            </a:schemeClr>
                          </a:solidFill>
                          <a:effectLst/>
                          <a:latin typeface="+mn-lt"/>
                          <a:ea typeface="+mn-ea"/>
                          <a:cs typeface="+mn-cs"/>
                        </a:rPr>
                        <a:t>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  NP_000123.1(F8):</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p.Arg15Ter</a:t>
                      </a:r>
                    </a:p>
                  </a:txBody>
                  <a:tcPr marL="4018" marR="4018" marT="4018" marB="401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NP_000124.1(F9):</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p.Asp110Gly</a:t>
                      </a:r>
                    </a:p>
                  </a:txBody>
                  <a:tcPr marL="4018" marR="4018" marT="4018" marB="4018"/>
                </a:tc>
                <a:extLst>
                  <a:ext uri="{0D108BD9-81ED-4DB2-BD59-A6C34878D82A}">
                    <a16:rowId xmlns:a16="http://schemas.microsoft.com/office/drawing/2014/main" val="1267516307"/>
                  </a:ext>
                </a:extLst>
              </a:tr>
              <a:tr h="1191626">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Proposed Molecular Mechanism of Variant Impact</a:t>
                      </a:r>
                    </a:p>
                  </a:txBody>
                  <a:tcPr marL="4018" marR="4018" marT="4018" marB="4018"/>
                </a:tc>
                <a:tc>
                  <a:txBody>
                    <a:bodyPr/>
                    <a:lstStyle/>
                    <a:p>
                      <a:pPr marL="91440" marR="0" lvl="0" indent="0" algn="l" defTabSz="914400" rtl="0" eaLnBrk="1" fontAlgn="auto" latinLnBrk="0" hangingPunct="1">
                        <a:lnSpc>
                          <a:spcPct val="80000"/>
                        </a:lnSpc>
                        <a:spcBef>
                          <a:spcPts val="0"/>
                        </a:spcBef>
                        <a:spcAft>
                          <a:spcPts val="0"/>
                        </a:spcAft>
                        <a:buClrTx/>
                        <a:buSzTx/>
                        <a:buFontTx/>
                        <a:buNone/>
                        <a:tabLst/>
                        <a:defRPr/>
                      </a:pPr>
                      <a:r>
                        <a:rPr lang="en-US" sz="1400" dirty="0"/>
                        <a:t>The deletion in the region just upstream and after the transcriptional start site - likely removes promoter elements and does not allow         for gene expression.</a:t>
                      </a:r>
                    </a:p>
                  </a:txBody>
                  <a:tcPr marL="4018" marR="4018" marT="4018" marB="4018"/>
                </a:tc>
                <a:tc>
                  <a:txBody>
                    <a:bodyPr/>
                    <a:lstStyle/>
                    <a:p>
                      <a:pPr marL="91440" marR="0" lvl="0" indent="0" algn="l" defTabSz="914400" rtl="0" eaLnBrk="1" fontAlgn="auto" latinLnBrk="0" hangingPunct="1">
                        <a:lnSpc>
                          <a:spcPct val="80000"/>
                        </a:lnSpc>
                        <a:spcBef>
                          <a:spcPts val="0"/>
                        </a:spcBef>
                        <a:spcAft>
                          <a:spcPts val="0"/>
                        </a:spcAft>
                        <a:buClrTx/>
                        <a:buSzTx/>
                        <a:buFontTx/>
                        <a:buNone/>
                        <a:tabLst/>
                        <a:defRPr/>
                      </a:pPr>
                      <a:r>
                        <a:rPr lang="en-US" sz="1400" dirty="0"/>
                        <a:t>This is a change in a splice site base – shifting the splicing back two positions, causing a coding frameshift and ending in premature termination.</a:t>
                      </a:r>
                    </a:p>
                  </a:txBody>
                  <a:tcPr marL="4018" marR="4018" marT="4018" marB="4018"/>
                </a:tc>
                <a:tc>
                  <a:txBody>
                    <a:bodyPr/>
                    <a:lstStyle/>
                    <a:p>
                      <a:pPr marL="91440" marR="0" lvl="0" indent="0" algn="l" defTabSz="914400" rtl="0" eaLnBrk="1" fontAlgn="auto" latinLnBrk="0" hangingPunct="1">
                        <a:lnSpc>
                          <a:spcPct val="80000"/>
                        </a:lnSpc>
                        <a:spcBef>
                          <a:spcPts val="0"/>
                        </a:spcBef>
                        <a:spcAft>
                          <a:spcPts val="0"/>
                        </a:spcAft>
                        <a:buClrTx/>
                        <a:buSzTx/>
                        <a:buFontTx/>
                        <a:buNone/>
                        <a:tabLst/>
                        <a:defRPr/>
                      </a:pPr>
                      <a:r>
                        <a:rPr lang="en-US" sz="1400" dirty="0"/>
                        <a:t>This changes an amino acid coding codon to a premature termination codon. </a:t>
                      </a:r>
                    </a:p>
                  </a:txBody>
                  <a:tcPr marL="4018" marR="4018" marT="4018" marB="4018"/>
                </a:tc>
                <a:tc>
                  <a:txBody>
                    <a:bodyPr/>
                    <a:lstStyle/>
                    <a:p>
                      <a:pPr marL="91440" marR="0" lvl="0" indent="0" algn="l" defTabSz="914400" rtl="0" eaLnBrk="1" fontAlgn="auto" latinLnBrk="0" hangingPunct="1">
                        <a:lnSpc>
                          <a:spcPct val="80000"/>
                        </a:lnSpc>
                        <a:spcBef>
                          <a:spcPts val="0"/>
                        </a:spcBef>
                        <a:spcAft>
                          <a:spcPts val="0"/>
                        </a:spcAft>
                        <a:buClrTx/>
                        <a:buSzTx/>
                        <a:buFontTx/>
                        <a:buNone/>
                        <a:tabLst/>
                        <a:defRPr/>
                      </a:pPr>
                      <a:r>
                        <a:rPr lang="en-US" sz="1400" dirty="0"/>
                        <a:t>This changes an acidic residue which is needed for binding a critical calcium ion which is required for F9 function.</a:t>
                      </a:r>
                    </a:p>
                  </a:txBody>
                  <a:tcPr marL="4018" marR="4018" marT="4018" marB="4018"/>
                </a:tc>
                <a:extLst>
                  <a:ext uri="{0D108BD9-81ED-4DB2-BD59-A6C34878D82A}">
                    <a16:rowId xmlns:a16="http://schemas.microsoft.com/office/drawing/2014/main" val="954400246"/>
                  </a:ext>
                </a:extLst>
              </a:tr>
              <a:tr h="1274813">
                <a:tc>
                  <a:txBody>
                    <a:bodyPr/>
                    <a:lstStyle/>
                    <a:p>
                      <a:pPr marL="0" marR="0">
                        <a:lnSpc>
                          <a:spcPct val="107000"/>
                        </a:lnSpc>
                        <a:spcBef>
                          <a:spcPts val="0"/>
                        </a:spcBef>
                        <a:spcAft>
                          <a:spcPts val="0"/>
                        </a:spcAft>
                      </a:pPr>
                      <a:r>
                        <a:rPr lang="en-US" sz="1600" dirty="0">
                          <a:solidFill>
                            <a:srgbClr val="44546A"/>
                          </a:solidFill>
                          <a:effectLst/>
                          <a:latin typeface="Roboto" panose="02000000000000000000" pitchFamily="2" charset="0"/>
                          <a:ea typeface="Roboto" panose="02000000000000000000" pitchFamily="2" charset="0"/>
                          <a:cs typeface="Roboto" panose="02000000000000000000" pitchFamily="2" charset="0"/>
                        </a:rPr>
                        <a:t>How does this relate back to the phenotype (symptoms/clinical features &amp; diagnosis)?</a:t>
                      </a:r>
                    </a:p>
                  </a:txBody>
                  <a:tcPr marL="4018" marR="4018" marT="4018" marB="4018"/>
                </a:tc>
                <a:tc>
                  <a:txBody>
                    <a:bodyPr/>
                    <a:lstStyle/>
                    <a:p>
                      <a:pPr marL="91440" marR="0" lvl="0" indent="0" algn="l" defTabSz="914400" rtl="0" eaLnBrk="1" fontAlgn="auto" latinLnBrk="0" hangingPunct="1">
                        <a:lnSpc>
                          <a:spcPct val="80000"/>
                        </a:lnSpc>
                        <a:spcBef>
                          <a:spcPts val="0"/>
                        </a:spcBef>
                        <a:spcAft>
                          <a:spcPts val="0"/>
                        </a:spcAft>
                        <a:buClrTx/>
                        <a:buSzTx/>
                        <a:buFontTx/>
                        <a:buNone/>
                        <a:tabLst/>
                        <a:defRPr/>
                      </a:pPr>
                      <a:r>
                        <a:rPr lang="en-US" sz="1400" dirty="0"/>
                        <a:t>With a non-expressible F8, </a:t>
                      </a:r>
                    </a:p>
                    <a:p>
                      <a:pPr marL="91440" marR="0" lvl="0" indent="0" algn="l" defTabSz="914400" rtl="0" eaLnBrk="1" fontAlgn="auto" latinLnBrk="0" hangingPunct="1">
                        <a:lnSpc>
                          <a:spcPct val="80000"/>
                        </a:lnSpc>
                        <a:spcBef>
                          <a:spcPts val="0"/>
                        </a:spcBef>
                        <a:spcAft>
                          <a:spcPts val="0"/>
                        </a:spcAft>
                        <a:buClrTx/>
                        <a:buSzTx/>
                        <a:buFontTx/>
                        <a:buNone/>
                        <a:tabLst/>
                        <a:defRPr/>
                      </a:pPr>
                      <a:r>
                        <a:rPr lang="en-US" sz="1400" dirty="0"/>
                        <a:t>the clotting cascade will not be able to progress to create clots. This correlates with a severe phenotype.</a:t>
                      </a:r>
                    </a:p>
                  </a:txBody>
                  <a:tcPr marL="4018" marR="4018" marT="4018" marB="4018"/>
                </a:tc>
                <a:tc>
                  <a:txBody>
                    <a:bodyPr/>
                    <a:lstStyle/>
                    <a:p>
                      <a:pPr marL="91440" marR="0" lvl="0" indent="0" algn="l" defTabSz="914400" rtl="0" eaLnBrk="1" fontAlgn="auto" latinLnBrk="0" hangingPunct="1">
                        <a:lnSpc>
                          <a:spcPct val="80000"/>
                        </a:lnSpc>
                        <a:spcBef>
                          <a:spcPts val="0"/>
                        </a:spcBef>
                        <a:spcAft>
                          <a:spcPts val="0"/>
                        </a:spcAft>
                        <a:buClrTx/>
                        <a:buSzTx/>
                        <a:buFontTx/>
                        <a:buNone/>
                        <a:tabLst/>
                        <a:defRPr/>
                      </a:pPr>
                      <a:r>
                        <a:rPr lang="en-US" sz="1400" dirty="0"/>
                        <a:t>With an F9 protein prematurely terminated, the catalytic domain for activating the next clotting factor is not made and the clotting cascade cannot progress to create clots. This correlates with a severe phenotype.</a:t>
                      </a:r>
                    </a:p>
                  </a:txBody>
                  <a:tcPr marL="4018" marR="4018" marT="4018" marB="4018"/>
                </a:tc>
                <a:tc>
                  <a:txBody>
                    <a:bodyPr/>
                    <a:lstStyle/>
                    <a:p>
                      <a:pPr marL="91440" marR="0" lvl="0" indent="0" algn="l" defTabSz="914400" rtl="0" eaLnBrk="1" fontAlgn="auto" latinLnBrk="0" hangingPunct="1">
                        <a:lnSpc>
                          <a:spcPct val="80000"/>
                        </a:lnSpc>
                        <a:spcBef>
                          <a:spcPts val="0"/>
                        </a:spcBef>
                        <a:spcAft>
                          <a:spcPts val="0"/>
                        </a:spcAft>
                        <a:buClrTx/>
                        <a:buSzTx/>
                        <a:buFontTx/>
                        <a:buNone/>
                        <a:tabLst/>
                        <a:defRPr/>
                      </a:pPr>
                      <a:r>
                        <a:rPr lang="en-US" sz="1400" dirty="0"/>
                        <a:t>With an F8 protein prematurely terminated, the binding domains for activating the next clotting factor is not made and the clotting cascade cannot progress to create clots. This correlates with a severe phenotype.</a:t>
                      </a:r>
                    </a:p>
                  </a:txBody>
                  <a:tcPr marL="4018" marR="4018" marT="4018" marB="4018"/>
                </a:tc>
                <a:tc>
                  <a:txBody>
                    <a:bodyPr/>
                    <a:lstStyle/>
                    <a:p>
                      <a:pPr marL="91440" marR="0" lvl="0" indent="0" algn="l" defTabSz="914400" rtl="0" eaLnBrk="1" fontAlgn="auto" latinLnBrk="0" hangingPunct="1">
                        <a:lnSpc>
                          <a:spcPct val="80000"/>
                        </a:lnSpc>
                        <a:spcBef>
                          <a:spcPts val="0"/>
                        </a:spcBef>
                        <a:spcAft>
                          <a:spcPts val="0"/>
                        </a:spcAft>
                        <a:buClrTx/>
                        <a:buSzTx/>
                        <a:buFontTx/>
                        <a:buNone/>
                        <a:tabLst/>
                        <a:defRPr/>
                      </a:pPr>
                      <a:r>
                        <a:rPr lang="en-US" sz="1400" dirty="0"/>
                        <a:t>With the loss of one of </a:t>
                      </a:r>
                    </a:p>
                    <a:p>
                      <a:pPr marL="91440" marR="0" lvl="0" indent="0" algn="l" defTabSz="914400" rtl="0" eaLnBrk="1" fontAlgn="auto" latinLnBrk="0" hangingPunct="1">
                        <a:lnSpc>
                          <a:spcPct val="80000"/>
                        </a:lnSpc>
                        <a:spcBef>
                          <a:spcPts val="0"/>
                        </a:spcBef>
                        <a:spcAft>
                          <a:spcPts val="0"/>
                        </a:spcAft>
                        <a:buClrTx/>
                        <a:buSzTx/>
                        <a:buFontTx/>
                        <a:buNone/>
                        <a:tabLst/>
                        <a:defRPr/>
                      </a:pPr>
                      <a:r>
                        <a:rPr lang="en-US" sz="1400" dirty="0"/>
                        <a:t>3 coordinating residues for a critical calcium ion, the F9 protein is not fully functional and may not effectively activate the next clotting factor. This correlates with a less severe phenotype.</a:t>
                      </a:r>
                    </a:p>
                  </a:txBody>
                  <a:tcPr marL="4018" marR="4018" marT="4018" marB="4018"/>
                </a:tc>
                <a:extLst>
                  <a:ext uri="{0D108BD9-81ED-4DB2-BD59-A6C34878D82A}">
                    <a16:rowId xmlns:a16="http://schemas.microsoft.com/office/drawing/2014/main" val="2759303717"/>
                  </a:ext>
                </a:extLst>
              </a:tr>
            </a:tbl>
          </a:graphicData>
        </a:graphic>
      </p:graphicFrame>
      <p:sp>
        <p:nvSpPr>
          <p:cNvPr id="2" name="Title 1">
            <a:extLst>
              <a:ext uri="{FF2B5EF4-FFF2-40B4-BE49-F238E27FC236}">
                <a16:creationId xmlns:a16="http://schemas.microsoft.com/office/drawing/2014/main" id="{25768BEC-97BB-98F5-76E9-2C40D7FD8EF5}"/>
              </a:ext>
            </a:extLst>
          </p:cNvPr>
          <p:cNvSpPr>
            <a:spLocks noGrp="1"/>
          </p:cNvSpPr>
          <p:nvPr>
            <p:ph type="title"/>
          </p:nvPr>
        </p:nvSpPr>
        <p:spPr/>
        <p:txBody>
          <a:bodyPr/>
          <a:lstStyle/>
          <a:p>
            <a:r>
              <a:rPr lang="en-US" dirty="0"/>
              <a:t>Put it all together…</a:t>
            </a:r>
          </a:p>
        </p:txBody>
      </p:sp>
      <p:pic>
        <p:nvPicPr>
          <p:cNvPr id="1032" name="Picture 5">
            <a:extLst>
              <a:ext uri="{FF2B5EF4-FFF2-40B4-BE49-F238E27FC236}">
                <a16:creationId xmlns:a16="http://schemas.microsoft.com/office/drawing/2014/main" id="{A300EF6D-E976-1138-7353-25A4241ED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6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B3830FA-959A-89B8-1077-0AB8E2AA1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919"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a:extLst>
              <a:ext uri="{FF2B5EF4-FFF2-40B4-BE49-F238E27FC236}">
                <a16:creationId xmlns:a16="http://schemas.microsoft.com/office/drawing/2014/main" id="{ECF99181-B658-0DCB-AD99-80FBAB2E6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733"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16B4764-12D8-5756-E314-E01E3BAC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0227" y="823913"/>
            <a:ext cx="16954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01226C35-6CE6-84A5-257C-BA75C244E213}"/>
              </a:ext>
            </a:extLst>
          </p:cNvPr>
          <p:cNvSpPr>
            <a:spLocks noChangeArrowheads="1"/>
          </p:cNvSpPr>
          <p:nvPr/>
        </p:nvSpPr>
        <p:spPr bwMode="auto">
          <a:xfrm>
            <a:off x="4156075" y="800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035640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B52B4-4AB5-CECC-A99E-87A035FFE58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201133" y="163780"/>
            <a:ext cx="7475362" cy="6178103"/>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5E7976AD-F457-97B5-CFAA-07F33CE8AE1D}"/>
              </a:ext>
            </a:extLst>
          </p:cNvPr>
          <p:cNvSpPr>
            <a:spLocks noGrp="1"/>
          </p:cNvSpPr>
          <p:nvPr>
            <p:ph type="title"/>
          </p:nvPr>
        </p:nvSpPr>
        <p:spPr>
          <a:xfrm>
            <a:off x="142613" y="450802"/>
            <a:ext cx="3431097" cy="1000493"/>
          </a:xfrm>
        </p:spPr>
        <p:txBody>
          <a:bodyPr>
            <a:noAutofit/>
          </a:bodyPr>
          <a:lstStyle/>
          <a:p>
            <a:r>
              <a:rPr lang="en-US" sz="2400" b="1" dirty="0"/>
              <a:t>Leslie’s Case</a:t>
            </a:r>
            <a:br>
              <a:rPr lang="en-US" sz="2400" b="1" dirty="0"/>
            </a:br>
            <a:r>
              <a:rPr lang="en-US" sz="2000" b="1" dirty="0">
                <a:solidFill>
                  <a:srgbClr val="FFFFC1"/>
                </a:solidFill>
              </a:rPr>
              <a:t>- </a:t>
            </a:r>
            <a:r>
              <a:rPr lang="en-US" sz="2000" i="1" dirty="0">
                <a:solidFill>
                  <a:srgbClr val="FFFFC1"/>
                </a:solidFill>
              </a:rPr>
              <a:t>your workflow practice -</a:t>
            </a:r>
            <a:endParaRPr lang="en-US" sz="2000" i="1" dirty="0"/>
          </a:p>
        </p:txBody>
      </p:sp>
      <p:sp>
        <p:nvSpPr>
          <p:cNvPr id="9" name="Text Placeholder 5">
            <a:extLst>
              <a:ext uri="{FF2B5EF4-FFF2-40B4-BE49-F238E27FC236}">
                <a16:creationId xmlns:a16="http://schemas.microsoft.com/office/drawing/2014/main" id="{3B1B6008-D0F5-B653-76D0-60D57B418715}"/>
              </a:ext>
            </a:extLst>
          </p:cNvPr>
          <p:cNvSpPr txBox="1">
            <a:spLocks/>
          </p:cNvSpPr>
          <p:nvPr/>
        </p:nvSpPr>
        <p:spPr>
          <a:xfrm>
            <a:off x="428978" y="2935111"/>
            <a:ext cx="2833511" cy="32082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a:buNone/>
              <a:defRPr sz="1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a:buNone/>
              <a:defRPr sz="12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a:buNone/>
              <a:defRPr sz="10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a:buNone/>
              <a:defRPr sz="1000" kern="1200">
                <a:solidFill>
                  <a:schemeClr val="tx1"/>
                </a:solidFill>
                <a:latin typeface="Helvetica" charset="0"/>
                <a:ea typeface="Helvetica" charset="0"/>
                <a:cs typeface="Helvetica" charset="0"/>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spcAft>
                <a:spcPts val="1000"/>
              </a:spcAft>
            </a:pPr>
            <a:r>
              <a:rPr lang="en-US" sz="2000" dirty="0">
                <a:latin typeface="Helvetica" panose="020B0604020202020204" pitchFamily="34" charset="0"/>
                <a:cs typeface="Helvetica" panose="020B0604020202020204" pitchFamily="34" charset="0"/>
              </a:rPr>
              <a:t>A guided case to practice on your own!</a:t>
            </a:r>
          </a:p>
          <a:p>
            <a:pPr>
              <a:buFont typeface="Arial" panose="020B0604020202020204" pitchFamily="34" charset="0"/>
              <a:buChar char="•"/>
            </a:pP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EA200847-931E-E759-31F3-E20B7062222D}"/>
              </a:ext>
            </a:extLst>
          </p:cNvPr>
          <p:cNvSpPr/>
          <p:nvPr/>
        </p:nvSpPr>
        <p:spPr>
          <a:xfrm>
            <a:off x="4214071" y="3454400"/>
            <a:ext cx="1638089" cy="2887483"/>
          </a:xfrm>
          <a:prstGeom prst="rect">
            <a:avLst/>
          </a:prstGeom>
          <a:noFill/>
          <a:ln w="571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9657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54455-B264-9304-32AB-DCC855CDE92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2252"/>
          <a:stretch/>
        </p:blipFill>
        <p:spPr>
          <a:xfrm>
            <a:off x="4186384" y="229096"/>
            <a:ext cx="7608287" cy="6038970"/>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5E7976AD-F457-97B5-CFAA-07F33CE8AE1D}"/>
              </a:ext>
            </a:extLst>
          </p:cNvPr>
          <p:cNvSpPr>
            <a:spLocks noGrp="1"/>
          </p:cNvSpPr>
          <p:nvPr>
            <p:ph type="title"/>
          </p:nvPr>
        </p:nvSpPr>
        <p:spPr>
          <a:xfrm>
            <a:off x="142613" y="450802"/>
            <a:ext cx="3431097" cy="1000493"/>
          </a:xfrm>
        </p:spPr>
        <p:txBody>
          <a:bodyPr>
            <a:noAutofit/>
          </a:bodyPr>
          <a:lstStyle/>
          <a:p>
            <a:r>
              <a:rPr lang="en-US" sz="2400" b="1" dirty="0"/>
              <a:t>Independent Cases</a:t>
            </a:r>
            <a:br>
              <a:rPr lang="en-US" sz="2400" b="1" dirty="0"/>
            </a:br>
            <a:r>
              <a:rPr lang="en-US" sz="2000" b="1" dirty="0">
                <a:solidFill>
                  <a:srgbClr val="FFFFC1"/>
                </a:solidFill>
              </a:rPr>
              <a:t>- </a:t>
            </a:r>
            <a:r>
              <a:rPr lang="en-US" sz="2000" i="1" dirty="0">
                <a:solidFill>
                  <a:srgbClr val="FFFFC1"/>
                </a:solidFill>
              </a:rPr>
              <a:t>your workflow practice -</a:t>
            </a:r>
            <a:endParaRPr lang="en-US" sz="2000" i="1" dirty="0"/>
          </a:p>
        </p:txBody>
      </p:sp>
      <p:sp>
        <p:nvSpPr>
          <p:cNvPr id="9" name="Text Placeholder 5">
            <a:extLst>
              <a:ext uri="{FF2B5EF4-FFF2-40B4-BE49-F238E27FC236}">
                <a16:creationId xmlns:a16="http://schemas.microsoft.com/office/drawing/2014/main" id="{3B1B6008-D0F5-B653-76D0-60D57B418715}"/>
              </a:ext>
            </a:extLst>
          </p:cNvPr>
          <p:cNvSpPr txBox="1">
            <a:spLocks/>
          </p:cNvSpPr>
          <p:nvPr/>
        </p:nvSpPr>
        <p:spPr>
          <a:xfrm>
            <a:off x="201334" y="1873956"/>
            <a:ext cx="3431097" cy="4269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a:buNone/>
              <a:defRPr sz="1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a:buNone/>
              <a:defRPr sz="12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a:buNone/>
              <a:defRPr sz="10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a:buNone/>
              <a:defRPr sz="1000" kern="1200">
                <a:solidFill>
                  <a:schemeClr val="tx1"/>
                </a:solidFill>
                <a:latin typeface="Helvetica" charset="0"/>
                <a:ea typeface="Helvetica" charset="0"/>
                <a:cs typeface="Helvetica" charset="0"/>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spcAft>
                <a:spcPts val="1000"/>
              </a:spcAft>
            </a:pPr>
            <a:r>
              <a:rPr lang="en-US" sz="2000" dirty="0">
                <a:latin typeface="Helvetica" panose="020B0604020202020204" pitchFamily="34" charset="0"/>
                <a:cs typeface="Helvetica" panose="020B0604020202020204" pitchFamily="34" charset="0"/>
              </a:rPr>
              <a:t>In your career you are going to get a patient history and/or referral information and potentially a genetic test result.</a:t>
            </a:r>
          </a:p>
          <a:p>
            <a:pPr>
              <a:spcAft>
                <a:spcPts val="1000"/>
              </a:spcAft>
            </a:pPr>
            <a:r>
              <a:rPr lang="en-US" sz="2000" dirty="0">
                <a:latin typeface="Helvetica" panose="020B0604020202020204" pitchFamily="34" charset="0"/>
                <a:cs typeface="Helvetica" panose="020B0604020202020204" pitchFamily="34" charset="0"/>
              </a:rPr>
              <a:t>You won’t get guided research steps.</a:t>
            </a:r>
          </a:p>
          <a:p>
            <a:pPr>
              <a:spcAft>
                <a:spcPts val="1000"/>
              </a:spcAft>
            </a:pPr>
            <a:r>
              <a:rPr lang="en-US" sz="2000" dirty="0">
                <a:latin typeface="Helvetica" panose="020B0604020202020204" pitchFamily="34" charset="0"/>
                <a:cs typeface="Helvetica" panose="020B0604020202020204" pitchFamily="34" charset="0"/>
              </a:rPr>
              <a:t>So, here are three practice cases that you can try out!</a:t>
            </a:r>
          </a:p>
          <a:p>
            <a:pPr>
              <a:buFont typeface="Arial" panose="020B0604020202020204" pitchFamily="34" charset="0"/>
              <a:buChar char="•"/>
            </a:pP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EA200847-931E-E759-31F3-E20B7062222D}"/>
              </a:ext>
            </a:extLst>
          </p:cNvPr>
          <p:cNvSpPr/>
          <p:nvPr/>
        </p:nvSpPr>
        <p:spPr>
          <a:xfrm>
            <a:off x="4245105" y="3967316"/>
            <a:ext cx="1595257" cy="501446"/>
          </a:xfrm>
          <a:prstGeom prst="rect">
            <a:avLst/>
          </a:prstGeom>
          <a:noFill/>
          <a:ln w="571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03798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18D399A-E84B-F7AA-FBF9-973377C6C656}"/>
              </a:ext>
            </a:extLst>
          </p:cNvPr>
          <p:cNvSpPr>
            <a:spLocks noGrp="1"/>
          </p:cNvSpPr>
          <p:nvPr>
            <p:ph type="subTitle" idx="1"/>
          </p:nvPr>
        </p:nvSpPr>
        <p:spPr/>
        <p:txBody>
          <a:bodyPr/>
          <a:lstStyle/>
          <a:p>
            <a:endParaRPr lang="en-US" dirty="0"/>
          </a:p>
        </p:txBody>
      </p:sp>
      <p:sp>
        <p:nvSpPr>
          <p:cNvPr id="4" name="Title 3">
            <a:extLst>
              <a:ext uri="{FF2B5EF4-FFF2-40B4-BE49-F238E27FC236}">
                <a16:creationId xmlns:a16="http://schemas.microsoft.com/office/drawing/2014/main" id="{6254317E-3A69-BD13-E27A-9D235BDE124D}"/>
              </a:ext>
            </a:extLst>
          </p:cNvPr>
          <p:cNvSpPr>
            <a:spLocks noGrp="1"/>
          </p:cNvSpPr>
          <p:nvPr>
            <p:ph type="title"/>
          </p:nvPr>
        </p:nvSpPr>
        <p:spPr/>
        <p:txBody>
          <a:bodyPr/>
          <a:lstStyle/>
          <a:p>
            <a:r>
              <a:rPr lang="en-US" dirty="0"/>
              <a:t>But what if I’m in the clinic and </a:t>
            </a:r>
            <a:r>
              <a:rPr lang="en-US" i="1" dirty="0"/>
              <a:t>don’t have time</a:t>
            </a:r>
            <a:br>
              <a:rPr lang="en-US" dirty="0"/>
            </a:br>
            <a:r>
              <a:rPr lang="en-US" dirty="0"/>
              <a:t>to spend getting critical information?</a:t>
            </a:r>
          </a:p>
        </p:txBody>
      </p:sp>
    </p:spTree>
    <p:custDataLst>
      <p:tags r:id="rId1"/>
    </p:custDataLst>
    <p:extLst>
      <p:ext uri="{BB962C8B-B14F-4D97-AF65-F5344CB8AC3E}">
        <p14:creationId xmlns:p14="http://schemas.microsoft.com/office/powerpoint/2010/main" val="1387041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63AD36-6057-8A84-5850-87C27AD090D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214071" y="223665"/>
            <a:ext cx="7521780" cy="5979597"/>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5E7976AD-F457-97B5-CFAA-07F33CE8AE1D}"/>
              </a:ext>
            </a:extLst>
          </p:cNvPr>
          <p:cNvSpPr>
            <a:spLocks noGrp="1"/>
          </p:cNvSpPr>
          <p:nvPr>
            <p:ph type="title"/>
          </p:nvPr>
        </p:nvSpPr>
        <p:spPr>
          <a:xfrm>
            <a:off x="142613" y="450802"/>
            <a:ext cx="3431097" cy="1000493"/>
          </a:xfrm>
        </p:spPr>
        <p:txBody>
          <a:bodyPr>
            <a:noAutofit/>
          </a:bodyPr>
          <a:lstStyle/>
          <a:p>
            <a:r>
              <a:rPr lang="en-US" sz="2400" b="1" dirty="0"/>
              <a:t>Lightning Round</a:t>
            </a:r>
            <a:br>
              <a:rPr lang="en-US" sz="2400" b="1" dirty="0"/>
            </a:br>
            <a:r>
              <a:rPr lang="en-US" sz="2000" b="1" dirty="0">
                <a:solidFill>
                  <a:srgbClr val="FFFFC1"/>
                </a:solidFill>
              </a:rPr>
              <a:t>- </a:t>
            </a:r>
            <a:r>
              <a:rPr lang="en-US" sz="2000" i="1" dirty="0">
                <a:solidFill>
                  <a:srgbClr val="FFFFC1"/>
                </a:solidFill>
              </a:rPr>
              <a:t>your workflow practice -</a:t>
            </a:r>
            <a:endParaRPr lang="en-US" sz="2000" i="1" dirty="0"/>
          </a:p>
        </p:txBody>
      </p:sp>
      <p:sp>
        <p:nvSpPr>
          <p:cNvPr id="9" name="Text Placeholder 5">
            <a:extLst>
              <a:ext uri="{FF2B5EF4-FFF2-40B4-BE49-F238E27FC236}">
                <a16:creationId xmlns:a16="http://schemas.microsoft.com/office/drawing/2014/main" id="{3B1B6008-D0F5-B653-76D0-60D57B418715}"/>
              </a:ext>
            </a:extLst>
          </p:cNvPr>
          <p:cNvSpPr txBox="1">
            <a:spLocks/>
          </p:cNvSpPr>
          <p:nvPr/>
        </p:nvSpPr>
        <p:spPr>
          <a:xfrm>
            <a:off x="327379" y="2720622"/>
            <a:ext cx="3246332" cy="3422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a:buNone/>
              <a:defRPr sz="1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a:buNone/>
              <a:defRPr sz="12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a:buNone/>
              <a:defRPr sz="10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a:buNone/>
              <a:defRPr sz="1000" kern="1200">
                <a:solidFill>
                  <a:schemeClr val="tx1"/>
                </a:solidFill>
                <a:latin typeface="Helvetica" charset="0"/>
                <a:ea typeface="Helvetica" charset="0"/>
                <a:cs typeface="Helvetica" charset="0"/>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sz="2400" dirty="0">
                <a:latin typeface="Roboto" panose="02000000000000000000" pitchFamily="2" charset="0"/>
              </a:rPr>
              <a:t>A quick way to find up-to-date genetic variant/disorder information.</a:t>
            </a:r>
          </a:p>
        </p:txBody>
      </p:sp>
      <p:sp>
        <p:nvSpPr>
          <p:cNvPr id="10" name="Rectangle 9">
            <a:extLst>
              <a:ext uri="{FF2B5EF4-FFF2-40B4-BE49-F238E27FC236}">
                <a16:creationId xmlns:a16="http://schemas.microsoft.com/office/drawing/2014/main" id="{EA200847-931E-E759-31F3-E20B7062222D}"/>
              </a:ext>
            </a:extLst>
          </p:cNvPr>
          <p:cNvSpPr/>
          <p:nvPr/>
        </p:nvSpPr>
        <p:spPr>
          <a:xfrm>
            <a:off x="4214071" y="2971077"/>
            <a:ext cx="1481335" cy="359954"/>
          </a:xfrm>
          <a:prstGeom prst="rect">
            <a:avLst/>
          </a:prstGeom>
          <a:noFill/>
          <a:ln w="571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57132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7976AD-F457-97B5-CFAA-07F33CE8AE1D}"/>
              </a:ext>
            </a:extLst>
          </p:cNvPr>
          <p:cNvSpPr>
            <a:spLocks noGrp="1"/>
          </p:cNvSpPr>
          <p:nvPr>
            <p:ph type="title"/>
          </p:nvPr>
        </p:nvSpPr>
        <p:spPr>
          <a:xfrm>
            <a:off x="0" y="0"/>
            <a:ext cx="3632431" cy="1606598"/>
          </a:xfrm>
        </p:spPr>
        <p:txBody>
          <a:bodyPr>
            <a:noAutofit/>
          </a:bodyPr>
          <a:lstStyle/>
          <a:p>
            <a:r>
              <a:rPr lang="en-US" sz="2400" b="1" dirty="0"/>
              <a:t>Important Concepts</a:t>
            </a:r>
            <a:br>
              <a:rPr lang="en-US" sz="2400" b="1" dirty="0"/>
            </a:br>
            <a:r>
              <a:rPr lang="en-US" sz="2000" b="1" dirty="0">
                <a:solidFill>
                  <a:srgbClr val="FFFFC1"/>
                </a:solidFill>
              </a:rPr>
              <a:t>- </a:t>
            </a:r>
            <a:r>
              <a:rPr lang="en-US" sz="2000" i="1" dirty="0">
                <a:solidFill>
                  <a:srgbClr val="FFFFC1"/>
                </a:solidFill>
              </a:rPr>
              <a:t>to know -</a:t>
            </a:r>
            <a:endParaRPr lang="en-US" sz="2000" i="1" dirty="0"/>
          </a:p>
        </p:txBody>
      </p:sp>
      <p:sp>
        <p:nvSpPr>
          <p:cNvPr id="2" name="Content Placeholder 1">
            <a:extLst>
              <a:ext uri="{FF2B5EF4-FFF2-40B4-BE49-F238E27FC236}">
                <a16:creationId xmlns:a16="http://schemas.microsoft.com/office/drawing/2014/main" id="{F47C8CC3-5108-8EA9-53BD-246C4B634781}"/>
              </a:ext>
            </a:extLst>
          </p:cNvPr>
          <p:cNvSpPr>
            <a:spLocks noGrp="1"/>
          </p:cNvSpPr>
          <p:nvPr>
            <p:ph idx="1"/>
          </p:nvPr>
        </p:nvSpPr>
        <p:spPr>
          <a:xfrm>
            <a:off x="3966332" y="303319"/>
            <a:ext cx="7758635" cy="6067984"/>
          </a:xfrm>
        </p:spPr>
        <p:txBody>
          <a:bodyPr>
            <a:normAutofit fontScale="92500" lnSpcReduction="20000"/>
          </a:bodyPr>
          <a:lstStyle/>
          <a:p>
            <a:pPr>
              <a:lnSpc>
                <a:spcPct val="100000"/>
              </a:lnSpc>
              <a:spcAft>
                <a:spcPts val="1200"/>
              </a:spcAft>
            </a:pPr>
            <a:r>
              <a:rPr lang="en-US" sz="2400" dirty="0"/>
              <a:t>Why should I care about molecular science while preparing to be a physician?   </a:t>
            </a:r>
          </a:p>
          <a:p>
            <a:pPr marL="0" indent="0" algn="ctr">
              <a:lnSpc>
                <a:spcPct val="100000"/>
              </a:lnSpc>
              <a:spcBef>
                <a:spcPts val="0"/>
              </a:spcBef>
              <a:spcAft>
                <a:spcPts val="1200"/>
              </a:spcAft>
              <a:buNone/>
              <a:tabLst>
                <a:tab pos="5370513" algn="l"/>
              </a:tabLst>
            </a:pPr>
            <a:r>
              <a:rPr lang="en-US" sz="2200" b="1" i="1" dirty="0"/>
              <a:t>knowledge is more power to act &amp; act more effectively! </a:t>
            </a:r>
          </a:p>
          <a:p>
            <a:pPr>
              <a:lnSpc>
                <a:spcPct val="100000"/>
              </a:lnSpc>
              <a:spcAft>
                <a:spcPts val="1200"/>
              </a:spcAft>
              <a:tabLst>
                <a:tab pos="5370513" algn="l"/>
              </a:tabLst>
            </a:pPr>
            <a:r>
              <a:rPr lang="en-US" sz="2400" dirty="0"/>
              <a:t>How could understanding a patient’s specific molecular pathology help you as a doctor?   </a:t>
            </a:r>
          </a:p>
          <a:p>
            <a:pPr marL="0" indent="0" algn="ctr">
              <a:lnSpc>
                <a:spcPct val="100000"/>
              </a:lnSpc>
              <a:spcBef>
                <a:spcPts val="0"/>
              </a:spcBef>
              <a:buNone/>
            </a:pPr>
            <a:r>
              <a:rPr lang="en-US" sz="2200" b="1" i="1" dirty="0"/>
              <a:t>aiding in precision diagnosis, </a:t>
            </a:r>
          </a:p>
          <a:p>
            <a:pPr marL="0" indent="0" algn="ctr">
              <a:lnSpc>
                <a:spcPct val="100000"/>
              </a:lnSpc>
              <a:spcBef>
                <a:spcPts val="0"/>
              </a:spcBef>
              <a:buNone/>
            </a:pPr>
            <a:r>
              <a:rPr lang="en-US" sz="2200" b="1" i="1" dirty="0"/>
              <a:t>implementation of proactive/preventative measures</a:t>
            </a:r>
          </a:p>
          <a:p>
            <a:pPr marL="0" indent="0" algn="ctr">
              <a:lnSpc>
                <a:spcPct val="100000"/>
              </a:lnSpc>
              <a:spcBef>
                <a:spcPts val="0"/>
              </a:spcBef>
              <a:buNone/>
            </a:pPr>
            <a:r>
              <a:rPr lang="en-US" sz="2200" b="1" i="1" dirty="0"/>
              <a:t>including optimizing therapeutic selection, </a:t>
            </a:r>
          </a:p>
          <a:p>
            <a:pPr marL="0" indent="0" algn="ctr">
              <a:lnSpc>
                <a:spcPct val="100000"/>
              </a:lnSpc>
              <a:spcBef>
                <a:spcPts val="0"/>
              </a:spcBef>
              <a:spcAft>
                <a:spcPts val="1200"/>
              </a:spcAft>
              <a:buNone/>
            </a:pPr>
            <a:r>
              <a:rPr lang="en-US" sz="2200" b="1" i="1" dirty="0"/>
              <a:t>communicating with the patient &amp; patient’s family</a:t>
            </a:r>
          </a:p>
          <a:p>
            <a:pPr>
              <a:lnSpc>
                <a:spcPct val="100000"/>
              </a:lnSpc>
              <a:spcAft>
                <a:spcPts val="1200"/>
              </a:spcAft>
            </a:pPr>
            <a:r>
              <a:rPr lang="en-US" sz="2400" dirty="0"/>
              <a:t>What in the patient’s case record could start you thinking about </a:t>
            </a:r>
            <a:r>
              <a:rPr lang="en-US" sz="2400" i="1" dirty="0"/>
              <a:t>ordering</a:t>
            </a:r>
            <a:r>
              <a:rPr lang="en-US" sz="2400" dirty="0"/>
              <a:t> a genetic test? </a:t>
            </a:r>
          </a:p>
          <a:p>
            <a:pPr marL="0" indent="0" algn="ctr">
              <a:lnSpc>
                <a:spcPct val="100000"/>
              </a:lnSpc>
              <a:spcBef>
                <a:spcPts val="0"/>
              </a:spcBef>
              <a:buNone/>
            </a:pPr>
            <a:r>
              <a:rPr lang="en-US" sz="2200" b="1" i="1" dirty="0"/>
              <a:t>known genetic disorder with or without family history</a:t>
            </a:r>
          </a:p>
          <a:p>
            <a:pPr marL="0" indent="0" algn="ctr">
              <a:lnSpc>
                <a:spcPct val="100000"/>
              </a:lnSpc>
              <a:spcBef>
                <a:spcPts val="0"/>
              </a:spcBef>
              <a:spcAft>
                <a:spcPts val="1200"/>
              </a:spcAft>
              <a:buNone/>
            </a:pPr>
            <a:r>
              <a:rPr lang="en-US" sz="2200" b="1" i="1" dirty="0">
                <a:solidFill>
                  <a:schemeClr val="tx1">
                    <a:lumMod val="50000"/>
                    <a:lumOff val="50000"/>
                  </a:schemeClr>
                </a:solidFill>
              </a:rPr>
              <a:t>(don’t trust commercial tests for your diagnosis!)</a:t>
            </a:r>
          </a:p>
          <a:p>
            <a:pPr>
              <a:lnSpc>
                <a:spcPct val="100000"/>
              </a:lnSpc>
              <a:spcAft>
                <a:spcPts val="1200"/>
              </a:spcAft>
            </a:pPr>
            <a:r>
              <a:rPr lang="en-US" sz="2400" dirty="0"/>
              <a:t>Which databases are good places to start to find helpful disease/condition, gene information, and to validate a lab’s call about a pathogenic genetic variation? </a:t>
            </a:r>
          </a:p>
          <a:p>
            <a:pPr marL="0" indent="0" algn="ctr">
              <a:lnSpc>
                <a:spcPct val="100000"/>
              </a:lnSpc>
              <a:spcBef>
                <a:spcPts val="0"/>
              </a:spcBef>
              <a:spcAft>
                <a:spcPts val="1200"/>
              </a:spcAft>
              <a:buNone/>
            </a:pPr>
            <a:r>
              <a:rPr lang="en-US" sz="2200" b="1" dirty="0">
                <a:solidFill>
                  <a:schemeClr val="accent1">
                    <a:lumMod val="75000"/>
                  </a:schemeClr>
                </a:solidFill>
              </a:rPr>
              <a:t>NCBI </a:t>
            </a:r>
            <a:r>
              <a:rPr lang="en-US" sz="2200" b="1" dirty="0" err="1">
                <a:solidFill>
                  <a:schemeClr val="accent1">
                    <a:lumMod val="75000"/>
                  </a:schemeClr>
                </a:solidFill>
              </a:rPr>
              <a:t>MedGen</a:t>
            </a:r>
            <a:r>
              <a:rPr lang="en-US" sz="2200" b="1" dirty="0">
                <a:solidFill>
                  <a:schemeClr val="accent1">
                    <a:lumMod val="75000"/>
                  </a:schemeClr>
                </a:solidFill>
              </a:rPr>
              <a:t> </a:t>
            </a:r>
            <a:r>
              <a:rPr lang="en-US" sz="2200" b="1" dirty="0">
                <a:solidFill>
                  <a:schemeClr val="tx2"/>
                </a:solidFill>
              </a:rPr>
              <a:t>,  </a:t>
            </a:r>
            <a:r>
              <a:rPr lang="en-US" sz="2200" b="1" dirty="0">
                <a:solidFill>
                  <a:schemeClr val="accent1">
                    <a:lumMod val="75000"/>
                  </a:schemeClr>
                </a:solidFill>
              </a:rPr>
              <a:t>NCBI Gene  </a:t>
            </a:r>
            <a:r>
              <a:rPr lang="en-US" sz="2200" b="1" dirty="0">
                <a:solidFill>
                  <a:schemeClr val="tx2"/>
                </a:solidFill>
              </a:rPr>
              <a:t>&amp;  </a:t>
            </a:r>
            <a:r>
              <a:rPr lang="en-US" sz="2200" b="1" dirty="0">
                <a:solidFill>
                  <a:schemeClr val="accent1">
                    <a:lumMod val="75000"/>
                  </a:schemeClr>
                </a:solidFill>
              </a:rPr>
              <a:t>NCBI </a:t>
            </a:r>
            <a:r>
              <a:rPr lang="en-US" sz="2200" b="1" dirty="0" err="1">
                <a:solidFill>
                  <a:schemeClr val="accent1">
                    <a:lumMod val="75000"/>
                  </a:schemeClr>
                </a:solidFill>
              </a:rPr>
              <a:t>ClinVar</a:t>
            </a:r>
            <a:endParaRPr lang="en-US" sz="2200" b="1" dirty="0">
              <a:solidFill>
                <a:schemeClr val="accent1">
                  <a:lumMod val="75000"/>
                </a:schemeClr>
              </a:solidFill>
            </a:endParaRPr>
          </a:p>
          <a:p>
            <a:pPr>
              <a:lnSpc>
                <a:spcPct val="100000"/>
              </a:lnSpc>
              <a:spcAft>
                <a:spcPts val="1200"/>
              </a:spcAft>
            </a:pPr>
            <a:endParaRPr lang="en-US" sz="2400" dirty="0"/>
          </a:p>
        </p:txBody>
      </p:sp>
    </p:spTree>
    <p:custDataLst>
      <p:tags r:id="rId1"/>
    </p:custDataLst>
    <p:extLst>
      <p:ext uri="{BB962C8B-B14F-4D97-AF65-F5344CB8AC3E}">
        <p14:creationId xmlns:p14="http://schemas.microsoft.com/office/powerpoint/2010/main" val="305090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fade">
                                      <p:cBhvr>
                                        <p:cTn id="5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C61C87-3A5B-B034-9D03-72D370FB5D93}"/>
              </a:ext>
            </a:extLst>
          </p:cNvPr>
          <p:cNvPicPr>
            <a:picLocks noChangeAspect="1"/>
          </p:cNvPicPr>
          <p:nvPr/>
        </p:nvPicPr>
        <p:blipFill>
          <a:blip r:embed="rId4"/>
          <a:stretch>
            <a:fillRect/>
          </a:stretch>
        </p:blipFill>
        <p:spPr>
          <a:xfrm>
            <a:off x="4156887" y="170103"/>
            <a:ext cx="7475361" cy="6178103"/>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5E7976AD-F457-97B5-CFAA-07F33CE8AE1D}"/>
              </a:ext>
            </a:extLst>
          </p:cNvPr>
          <p:cNvSpPr>
            <a:spLocks noGrp="1"/>
          </p:cNvSpPr>
          <p:nvPr>
            <p:ph type="title"/>
          </p:nvPr>
        </p:nvSpPr>
        <p:spPr>
          <a:xfrm>
            <a:off x="1" y="450802"/>
            <a:ext cx="3721394" cy="708147"/>
          </a:xfrm>
        </p:spPr>
        <p:txBody>
          <a:bodyPr>
            <a:noAutofit/>
          </a:bodyPr>
          <a:lstStyle/>
          <a:p>
            <a:r>
              <a:rPr lang="en-US" sz="2400" b="1" dirty="0"/>
              <a:t>Conclusion</a:t>
            </a:r>
            <a:br>
              <a:rPr lang="en-US" sz="2400" b="1" dirty="0"/>
            </a:br>
            <a:r>
              <a:rPr lang="en-US" sz="2000" i="1" dirty="0">
                <a:solidFill>
                  <a:srgbClr val="FFFFC1"/>
                </a:solidFill>
              </a:rPr>
              <a:t>Thanks for participating today!</a:t>
            </a:r>
            <a:endParaRPr lang="en-US" sz="2000" i="1" dirty="0"/>
          </a:p>
        </p:txBody>
      </p:sp>
      <p:sp>
        <p:nvSpPr>
          <p:cNvPr id="9" name="Text Placeholder 5">
            <a:extLst>
              <a:ext uri="{FF2B5EF4-FFF2-40B4-BE49-F238E27FC236}">
                <a16:creationId xmlns:a16="http://schemas.microsoft.com/office/drawing/2014/main" id="{3B1B6008-D0F5-B653-76D0-60D57B418715}"/>
              </a:ext>
            </a:extLst>
          </p:cNvPr>
          <p:cNvSpPr txBox="1">
            <a:spLocks/>
          </p:cNvSpPr>
          <p:nvPr/>
        </p:nvSpPr>
        <p:spPr>
          <a:xfrm>
            <a:off x="201334" y="1415144"/>
            <a:ext cx="3431097" cy="48580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a:buNone/>
              <a:defRPr sz="1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a:buNone/>
              <a:defRPr sz="12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a:buNone/>
              <a:defRPr sz="10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a:buNone/>
              <a:defRPr sz="1000" kern="1200">
                <a:solidFill>
                  <a:schemeClr val="tx1"/>
                </a:solidFill>
                <a:latin typeface="Helvetica" charset="0"/>
                <a:ea typeface="Helvetica" charset="0"/>
                <a:cs typeface="Helvetica" charset="0"/>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spcBef>
                <a:spcPts val="0"/>
              </a:spcBef>
            </a:pPr>
            <a:r>
              <a:rPr lang="en-US" sz="2000" dirty="0">
                <a:latin typeface="Helvetica" panose="020B0604020202020204" pitchFamily="34" charset="0"/>
                <a:cs typeface="Helvetica" panose="020B0604020202020204" pitchFamily="34" charset="0"/>
              </a:rPr>
              <a:t>In today’s session, </a:t>
            </a:r>
          </a:p>
          <a:p>
            <a:pPr>
              <a:spcBef>
                <a:spcPts val="0"/>
              </a:spcBef>
            </a:pPr>
            <a:r>
              <a:rPr lang="en-US" sz="1800" dirty="0">
                <a:latin typeface="Helvetica" panose="020B0604020202020204" pitchFamily="34" charset="0"/>
                <a:cs typeface="Helvetica" panose="020B0604020202020204" pitchFamily="34" charset="0"/>
              </a:rPr>
              <a:t>you learned to use some             NCBI resources to understand the impact of a genetic variation on a person’s biology!</a:t>
            </a:r>
          </a:p>
          <a:p>
            <a:pPr>
              <a:spcBef>
                <a:spcPts val="0"/>
              </a:spcBef>
            </a:pPr>
            <a:endParaRPr lang="en-US" dirty="0">
              <a:latin typeface="Helvetica" panose="020B0604020202020204" pitchFamily="34" charset="0"/>
              <a:cs typeface="Helvetica" panose="020B0604020202020204" pitchFamily="34" charset="0"/>
            </a:endParaRPr>
          </a:p>
          <a:p>
            <a:pPr>
              <a:spcBef>
                <a:spcPts val="0"/>
              </a:spcBef>
            </a:pPr>
            <a:endParaRPr lang="en-US" dirty="0">
              <a:latin typeface="Helvetica" panose="020B0604020202020204" pitchFamily="34" charset="0"/>
              <a:cs typeface="Helvetica" panose="020B0604020202020204" pitchFamily="34" charset="0"/>
            </a:endParaRPr>
          </a:p>
          <a:p>
            <a:pPr>
              <a:spcBef>
                <a:spcPts val="0"/>
              </a:spcBef>
            </a:pPr>
            <a:r>
              <a:rPr lang="en-US" sz="2000" dirty="0">
                <a:latin typeface="Helvetica" panose="020B0604020202020204" pitchFamily="34" charset="0"/>
                <a:cs typeface="Helvetica" panose="020B0604020202020204" pitchFamily="34" charset="0"/>
              </a:rPr>
              <a:t>Here are some ways to  learn more about the cool tools you used today!</a:t>
            </a:r>
          </a:p>
          <a:p>
            <a:pPr>
              <a:spcBef>
                <a:spcPts val="0"/>
              </a:spcBef>
            </a:pPr>
            <a:endParaRPr lang="en-US" dirty="0">
              <a:latin typeface="Helvetica" panose="020B0604020202020204" pitchFamily="34" charset="0"/>
              <a:cs typeface="Helvetica" panose="020B0604020202020204" pitchFamily="34" charset="0"/>
            </a:endParaRPr>
          </a:p>
          <a:p>
            <a:pPr>
              <a:spcBef>
                <a:spcPts val="0"/>
              </a:spcBef>
            </a:pPr>
            <a:endParaRPr lang="en-US" dirty="0">
              <a:latin typeface="Helvetica" panose="020B0604020202020204" pitchFamily="34" charset="0"/>
              <a:cs typeface="Helvetica" panose="020B0604020202020204" pitchFamily="34" charset="0"/>
            </a:endParaRPr>
          </a:p>
          <a:p>
            <a:pPr>
              <a:spcBef>
                <a:spcPts val="0"/>
              </a:spcBef>
            </a:pPr>
            <a:r>
              <a:rPr lang="en-US" sz="2000" dirty="0">
                <a:latin typeface="Helvetica" panose="020B0604020202020204" pitchFamily="34" charset="0"/>
                <a:cs typeface="Helvetica" panose="020B0604020202020204" pitchFamily="34" charset="0"/>
              </a:rPr>
              <a:t>NCBI has a lot of resources </a:t>
            </a:r>
            <a:r>
              <a:rPr lang="en-US" sz="1800" dirty="0">
                <a:latin typeface="Helvetica" panose="020B0604020202020204" pitchFamily="34" charset="0"/>
                <a:cs typeface="Helvetica" panose="020B0604020202020204" pitchFamily="34" charset="0"/>
              </a:rPr>
              <a:t>to help the clinical and scientific research community…</a:t>
            </a:r>
          </a:p>
          <a:p>
            <a:pPr>
              <a:spcBef>
                <a:spcPts val="0"/>
              </a:spcBef>
            </a:pPr>
            <a:endParaRPr lang="en-US" sz="800" dirty="0">
              <a:latin typeface="Helvetica" panose="020B0604020202020204" pitchFamily="34" charset="0"/>
              <a:cs typeface="Helvetica" panose="020B0604020202020204" pitchFamily="34" charset="0"/>
            </a:endParaRPr>
          </a:p>
          <a:p>
            <a:pPr algn="r">
              <a:spcBef>
                <a:spcPts val="0"/>
              </a:spcBef>
            </a:pPr>
            <a:r>
              <a:rPr lang="en-US" sz="1800" dirty="0">
                <a:latin typeface="Helvetica" panose="020B0604020202020204" pitchFamily="34" charset="0"/>
                <a:cs typeface="Helvetica" panose="020B0604020202020204" pitchFamily="34" charset="0"/>
              </a:rPr>
              <a:t>…and ways to keep up with news and developments!</a:t>
            </a:r>
            <a:endParaRPr lang="en-US" sz="1800" dirty="0">
              <a:latin typeface="Roboto" panose="02000000000000000000" pitchFamily="2" charset="0"/>
            </a:endParaRPr>
          </a:p>
        </p:txBody>
      </p:sp>
      <p:sp>
        <p:nvSpPr>
          <p:cNvPr id="10" name="Rectangle 9">
            <a:extLst>
              <a:ext uri="{FF2B5EF4-FFF2-40B4-BE49-F238E27FC236}">
                <a16:creationId xmlns:a16="http://schemas.microsoft.com/office/drawing/2014/main" id="{EA200847-931E-E759-31F3-E20B7062222D}"/>
              </a:ext>
            </a:extLst>
          </p:cNvPr>
          <p:cNvSpPr/>
          <p:nvPr/>
        </p:nvSpPr>
        <p:spPr>
          <a:xfrm>
            <a:off x="4156887" y="3229897"/>
            <a:ext cx="1610122" cy="221226"/>
          </a:xfrm>
          <a:prstGeom prst="rect">
            <a:avLst/>
          </a:prstGeom>
          <a:noFill/>
          <a:ln w="571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08601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8624F-508A-47A1-90F5-AF3136D50966}"/>
              </a:ext>
            </a:extLst>
          </p:cNvPr>
          <p:cNvSpPr>
            <a:spLocks noGrp="1"/>
          </p:cNvSpPr>
          <p:nvPr>
            <p:ph type="title"/>
          </p:nvPr>
        </p:nvSpPr>
        <p:spPr>
          <a:xfrm>
            <a:off x="838200" y="165100"/>
            <a:ext cx="10515600" cy="701675"/>
          </a:xfrm>
        </p:spPr>
        <p:txBody>
          <a:bodyPr>
            <a:normAutofit/>
          </a:bodyPr>
          <a:lstStyle/>
          <a:p>
            <a:pPr algn="l"/>
            <a:r>
              <a:rPr lang="en-US" sz="3600" dirty="0"/>
              <a:t>what type of diet and/or what you should eat,</a:t>
            </a:r>
            <a:endParaRPr lang="en-US" b="1" dirty="0"/>
          </a:p>
        </p:txBody>
      </p:sp>
      <p:pic>
        <p:nvPicPr>
          <p:cNvPr id="5" name="Picture 4">
            <a:extLst>
              <a:ext uri="{FF2B5EF4-FFF2-40B4-BE49-F238E27FC236}">
                <a16:creationId xmlns:a16="http://schemas.microsoft.com/office/drawing/2014/main" id="{1D828129-A202-42E1-9BAB-4CE709432C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8" b="96527" l="2719" r="97583">
                        <a14:foregroundMark x1="89879" y1="2377" x2="90483" y2="33455"/>
                        <a14:foregroundMark x1="90483" y1="33455" x2="97130" y2="40219"/>
                        <a14:foregroundMark x1="97130" y1="40219" x2="93656" y2="76051"/>
                        <a14:foregroundMark x1="93656" y1="76051" x2="94411" y2="87203"/>
                        <a14:foregroundMark x1="94411" y1="87203" x2="31571" y2="66545"/>
                        <a14:foregroundMark x1="31571" y1="66545" x2="23414" y2="57770"/>
                        <a14:foregroundMark x1="23414" y1="57770" x2="12840" y2="23583"/>
                        <a14:foregroundMark x1="12840" y1="23583" x2="12689" y2="22486"/>
                        <a14:foregroundMark x1="75831" y1="9141" x2="13595" y2="82998"/>
                        <a14:foregroundMark x1="89879" y1="91956" x2="63595" y2="92322"/>
                        <a14:foregroundMark x1="63595" y1="92322" x2="20695" y2="77331"/>
                        <a14:foregroundMark x1="20695" y1="77331" x2="12840" y2="69287"/>
                        <a14:foregroundMark x1="12840" y1="69287" x2="4381" y2="47715"/>
                        <a14:foregroundMark x1="4381" y1="47715" x2="3474" y2="33455"/>
                        <a14:foregroundMark x1="3474" y1="33455" x2="8912" y2="22486"/>
                        <a14:foregroundMark x1="8912" y1="22486" x2="23414" y2="13711"/>
                        <a14:foregroundMark x1="23414" y1="13711" x2="32326" y2="12797"/>
                        <a14:foregroundMark x1="32326" y1="12797" x2="52417" y2="20475"/>
                        <a14:foregroundMark x1="52417" y1="20475" x2="55589" y2="29799"/>
                        <a14:foregroundMark x1="55589" y1="29799" x2="44562" y2="82633"/>
                        <a14:foregroundMark x1="44562" y1="82633" x2="28701" y2="82084"/>
                        <a14:foregroundMark x1="28701" y1="82084" x2="15710" y2="72029"/>
                        <a14:foregroundMark x1="15710" y1="72029" x2="8761" y2="60329"/>
                        <a14:foregroundMark x1="8761" y1="60329" x2="7704" y2="46252"/>
                        <a14:foregroundMark x1="7704" y1="46252" x2="11480" y2="34369"/>
                        <a14:foregroundMark x1="11480" y1="34369" x2="19637" y2="24132"/>
                        <a14:foregroundMark x1="19637" y1="24132" x2="28399" y2="20658"/>
                        <a14:foregroundMark x1="28399" y1="20658" x2="36405" y2="21389"/>
                        <a14:foregroundMark x1="36405" y1="21389" x2="50604" y2="30347"/>
                        <a14:foregroundMark x1="44260" y1="93236" x2="30967" y2="88300"/>
                        <a14:foregroundMark x1="30967" y1="88300" x2="22205" y2="80256"/>
                        <a14:foregroundMark x1="22205" y1="80256" x2="15257" y2="68007"/>
                        <a14:foregroundMark x1="15257" y1="68007" x2="12085" y2="55393"/>
                        <a14:foregroundMark x1="12085" y1="55393" x2="11782" y2="39488"/>
                        <a14:foregroundMark x1="11782" y1="39488" x2="15559" y2="25411"/>
                        <a14:foregroundMark x1="15559" y1="25411" x2="23565" y2="15905"/>
                        <a14:foregroundMark x1="23565" y1="15905" x2="33082" y2="10969"/>
                        <a14:foregroundMark x1="33082" y1="10969" x2="44109" y2="10238"/>
                        <a14:foregroundMark x1="44109" y1="10238" x2="48792" y2="11335"/>
                        <a14:foregroundMark x1="91541" y1="18647" x2="91390" y2="2925"/>
                        <a14:foregroundMark x1="89728" y1="2559" x2="9063" y2="1280"/>
                        <a14:foregroundMark x1="4079" y1="62157" x2="5438" y2="85558"/>
                        <a14:foregroundMark x1="5438" y1="85558" x2="13293" y2="93053"/>
                        <a14:foregroundMark x1="13293" y1="93053" x2="39879" y2="94516"/>
                        <a14:foregroundMark x1="39879" y1="94516" x2="56193" y2="93236"/>
                        <a14:foregroundMark x1="1511" y1="1463" x2="3625" y2="94150"/>
                        <a14:foregroundMark x1="3625" y1="94150" x2="11782" y2="94698"/>
                        <a14:foregroundMark x1="11782" y1="94698" x2="20393" y2="94516"/>
                        <a14:foregroundMark x1="20393" y1="94516" x2="33233" y2="94516"/>
                        <a14:foregroundMark x1="33233" y1="94516" x2="34290" y2="94333"/>
                        <a14:foregroundMark x1="81420" y1="35466" x2="79607" y2="85923"/>
                        <a14:foregroundMark x1="45468" y1="22121" x2="42598" y2="77331"/>
                        <a14:foregroundMark x1="66012" y1="98903" x2="6495" y2="96527"/>
                        <a14:foregroundMark x1="6495" y1="96527" x2="3021" y2="94333"/>
                        <a14:foregroundMark x1="61934" y1="61060" x2="60574" y2="75868"/>
                        <a14:foregroundMark x1="86254" y1="41865" x2="85498" y2="75137"/>
                        <a14:foregroundMark x1="75680" y1="55941" x2="75680" y2="74954"/>
                        <a14:foregroundMark x1="79154" y1="96344" x2="90332" y2="96344"/>
                        <a14:foregroundMark x1="90332" y1="96344" x2="92296" y2="95978"/>
                        <a14:foregroundMark x1="97734" y1="31810" x2="97130" y2="96527"/>
                        <a14:foregroundMark x1="91994" y1="548" x2="91994" y2="25960"/>
                        <a14:backgroundMark x1="96677" y1="2011" x2="98338" y2="21572"/>
                      </a14:backgroundRemoval>
                    </a14:imgEffect>
                    <a14:imgEffect>
                      <a14:sharpenSoften amount="25000"/>
                    </a14:imgEffect>
                  </a14:imgLayer>
                </a14:imgProps>
              </a:ext>
            </a:extLst>
          </a:blip>
          <a:stretch>
            <a:fillRect/>
          </a:stretch>
        </p:blipFill>
        <p:spPr>
          <a:xfrm>
            <a:off x="5612541" y="1168960"/>
            <a:ext cx="5741259" cy="474391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1B76A8AB-AD12-44D9-9C28-371734F2B4E1}"/>
              </a:ext>
            </a:extLst>
          </p:cNvPr>
          <p:cNvPicPr>
            <a:picLocks noChangeAspect="1"/>
          </p:cNvPicPr>
          <p:nvPr/>
        </p:nvPicPr>
        <p:blipFill>
          <a:blip r:embed="rId5"/>
          <a:stretch>
            <a:fillRect/>
          </a:stretch>
        </p:blipFill>
        <p:spPr>
          <a:xfrm>
            <a:off x="1044712" y="1201537"/>
            <a:ext cx="3947171" cy="4660274"/>
          </a:xfrm>
          <a:prstGeom prst="rect">
            <a:avLst/>
          </a:prstGeom>
          <a:solidFill>
            <a:schemeClr val="bg1"/>
          </a:solidFill>
          <a:effectLst>
            <a:outerShdw blurRad="63500" sx="102000" sy="102000" algn="ctr" rotWithShape="0">
              <a:prstClr val="black">
                <a:alpha val="40000"/>
              </a:prstClr>
            </a:outerShdw>
          </a:effectLst>
        </p:spPr>
      </p:pic>
      <p:sp>
        <p:nvSpPr>
          <p:cNvPr id="7" name="Arrow: Right 6">
            <a:extLst>
              <a:ext uri="{FF2B5EF4-FFF2-40B4-BE49-F238E27FC236}">
                <a16:creationId xmlns:a16="http://schemas.microsoft.com/office/drawing/2014/main" id="{6E389A8C-F19B-4840-9698-80DC403BC02F}"/>
              </a:ext>
            </a:extLst>
          </p:cNvPr>
          <p:cNvSpPr/>
          <p:nvPr/>
        </p:nvSpPr>
        <p:spPr>
          <a:xfrm>
            <a:off x="3963233" y="1786204"/>
            <a:ext cx="1818861" cy="1411356"/>
          </a:xfrm>
          <a:prstGeom prst="rightArrow">
            <a:avLst/>
          </a:prstGeom>
          <a:effectLst>
            <a:outerShdw blurRad="63500" sx="102000" sy="102000" algn="c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algn="ctr">
              <a:lnSpc>
                <a:spcPct val="70000"/>
              </a:lnSpc>
            </a:pPr>
            <a:endParaRPr lang="en-US" i="1" dirty="0"/>
          </a:p>
        </p:txBody>
      </p:sp>
    </p:spTree>
    <p:custDataLst>
      <p:tags r:id="rId1"/>
    </p:custDataLst>
    <p:extLst>
      <p:ext uri="{BB962C8B-B14F-4D97-AF65-F5344CB8AC3E}">
        <p14:creationId xmlns:p14="http://schemas.microsoft.com/office/powerpoint/2010/main" val="292761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2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8535B9-F6ED-4E14-92F6-D578B3EA662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11708"/>
          <a:stretch/>
        </p:blipFill>
        <p:spPr>
          <a:xfrm>
            <a:off x="572867" y="168330"/>
            <a:ext cx="5888713" cy="2609314"/>
          </a:xfrm>
          <a:prstGeom prst="rect">
            <a:avLst/>
          </a:prstGeom>
        </p:spPr>
      </p:pic>
      <p:pic>
        <p:nvPicPr>
          <p:cNvPr id="13" name="Picture 12">
            <a:extLst>
              <a:ext uri="{FF2B5EF4-FFF2-40B4-BE49-F238E27FC236}">
                <a16:creationId xmlns:a16="http://schemas.microsoft.com/office/drawing/2014/main" id="{3D5F779F-889E-4993-90CD-056AF5065B0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30320" b="60634"/>
          <a:stretch/>
        </p:blipFill>
        <p:spPr>
          <a:xfrm>
            <a:off x="6784773" y="1697668"/>
            <a:ext cx="4850238" cy="2621769"/>
          </a:xfrm>
          <a:prstGeom prst="rect">
            <a:avLst/>
          </a:prstGeom>
        </p:spPr>
      </p:pic>
      <p:pic>
        <p:nvPicPr>
          <p:cNvPr id="15" name="Picture 14">
            <a:extLst>
              <a:ext uri="{FF2B5EF4-FFF2-40B4-BE49-F238E27FC236}">
                <a16:creationId xmlns:a16="http://schemas.microsoft.com/office/drawing/2014/main" id="{8A4A08D3-2BDD-45FE-8818-1C029CA40C3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74656" r="65390" b="17444"/>
          <a:stretch/>
        </p:blipFill>
        <p:spPr>
          <a:xfrm>
            <a:off x="9162473" y="4450682"/>
            <a:ext cx="1348510" cy="1839281"/>
          </a:xfrm>
          <a:prstGeom prst="rect">
            <a:avLst/>
          </a:prstGeom>
        </p:spPr>
      </p:pic>
      <p:pic>
        <p:nvPicPr>
          <p:cNvPr id="17" name="Picture 16">
            <a:extLst>
              <a:ext uri="{FF2B5EF4-FFF2-40B4-BE49-F238E27FC236}">
                <a16:creationId xmlns:a16="http://schemas.microsoft.com/office/drawing/2014/main" id="{453F5906-7501-4977-BEF3-27B2CB1C75E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b="13107"/>
          <a:stretch/>
        </p:blipFill>
        <p:spPr>
          <a:xfrm>
            <a:off x="600163" y="2023557"/>
            <a:ext cx="5888713" cy="2417889"/>
          </a:xfrm>
          <a:prstGeom prst="rect">
            <a:avLst/>
          </a:prstGeom>
        </p:spPr>
      </p:pic>
      <p:pic>
        <p:nvPicPr>
          <p:cNvPr id="16" name="Picture 15">
            <a:extLst>
              <a:ext uri="{FF2B5EF4-FFF2-40B4-BE49-F238E27FC236}">
                <a16:creationId xmlns:a16="http://schemas.microsoft.com/office/drawing/2014/main" id="{6DFB0A86-4043-4C96-9DA8-F5531B323E06}"/>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1" r="20795" b="14193"/>
          <a:stretch/>
        </p:blipFill>
        <p:spPr>
          <a:xfrm>
            <a:off x="600163" y="4570607"/>
            <a:ext cx="5652855" cy="2292295"/>
          </a:xfrm>
          <a:prstGeom prst="rect">
            <a:avLst/>
          </a:prstGeom>
        </p:spPr>
      </p:pic>
      <p:pic>
        <p:nvPicPr>
          <p:cNvPr id="14" name="Picture 13">
            <a:extLst>
              <a:ext uri="{FF2B5EF4-FFF2-40B4-BE49-F238E27FC236}">
                <a16:creationId xmlns:a16="http://schemas.microsoft.com/office/drawing/2014/main" id="{E4FA9B62-F470-42FA-803E-85F65E6516C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62395" r="65746" b="27971"/>
          <a:stretch/>
        </p:blipFill>
        <p:spPr>
          <a:xfrm>
            <a:off x="6812481" y="4395266"/>
            <a:ext cx="1459211" cy="2452318"/>
          </a:xfrm>
          <a:prstGeom prst="rect">
            <a:avLst/>
          </a:prstGeom>
        </p:spPr>
      </p:pic>
      <p:sp>
        <p:nvSpPr>
          <p:cNvPr id="2" name="Title 1">
            <a:extLst>
              <a:ext uri="{FF2B5EF4-FFF2-40B4-BE49-F238E27FC236}">
                <a16:creationId xmlns:a16="http://schemas.microsoft.com/office/drawing/2014/main" id="{A8D7EF60-8E33-3F5A-F8AB-E9BED46E8E7C}"/>
              </a:ext>
            </a:extLst>
          </p:cNvPr>
          <p:cNvSpPr>
            <a:spLocks noGrp="1"/>
          </p:cNvSpPr>
          <p:nvPr>
            <p:ph type="title"/>
          </p:nvPr>
        </p:nvSpPr>
        <p:spPr>
          <a:xfrm>
            <a:off x="6466481" y="651152"/>
            <a:ext cx="5878282" cy="701675"/>
          </a:xfrm>
        </p:spPr>
        <p:txBody>
          <a:bodyPr>
            <a:normAutofit fontScale="90000"/>
          </a:bodyPr>
          <a:lstStyle/>
          <a:p>
            <a:pPr algn="l">
              <a:lnSpc>
                <a:spcPct val="80000"/>
              </a:lnSpc>
            </a:pPr>
            <a:r>
              <a:rPr lang="en-US" sz="3600" dirty="0">
                <a:latin typeface="+mn-lt"/>
              </a:rPr>
              <a:t>and from there  health, nutrition,  </a:t>
            </a:r>
            <a:br>
              <a:rPr lang="en-US" sz="3600" dirty="0">
                <a:latin typeface="+mn-lt"/>
              </a:rPr>
            </a:br>
            <a:r>
              <a:rPr lang="en-US" sz="3600" dirty="0">
                <a:latin typeface="+mn-lt"/>
              </a:rPr>
              <a:t>  personality, family relationships,  </a:t>
            </a:r>
            <a:br>
              <a:rPr lang="en-US" sz="3600" dirty="0">
                <a:latin typeface="+mn-lt"/>
              </a:rPr>
            </a:br>
            <a:r>
              <a:rPr lang="en-US" sz="3600" dirty="0">
                <a:latin typeface="+mn-lt"/>
              </a:rPr>
              <a:t>  response to cannabis  </a:t>
            </a:r>
            <a:br>
              <a:rPr lang="en-US" sz="3600" dirty="0">
                <a:latin typeface="+mn-lt"/>
              </a:rPr>
            </a:br>
            <a:r>
              <a:rPr lang="en-US" sz="3600" dirty="0">
                <a:latin typeface="+mn-lt"/>
              </a:rPr>
              <a:t>                              &amp; DNA Artwork!</a:t>
            </a:r>
            <a:endParaRPr lang="en-US" b="1" dirty="0"/>
          </a:p>
        </p:txBody>
      </p:sp>
    </p:spTree>
    <p:custDataLst>
      <p:tags r:id="rId1"/>
    </p:custDataLst>
    <p:extLst>
      <p:ext uri="{BB962C8B-B14F-4D97-AF65-F5344CB8AC3E}">
        <p14:creationId xmlns:p14="http://schemas.microsoft.com/office/powerpoint/2010/main" val="3581786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F7E6-76B4-42B4-B1D4-B72B05733251}"/>
              </a:ext>
            </a:extLst>
          </p:cNvPr>
          <p:cNvSpPr>
            <a:spLocks noGrp="1"/>
          </p:cNvSpPr>
          <p:nvPr>
            <p:ph type="title"/>
          </p:nvPr>
        </p:nvSpPr>
        <p:spPr>
          <a:xfrm>
            <a:off x="838200" y="0"/>
            <a:ext cx="10515600" cy="1325563"/>
          </a:xfrm>
        </p:spPr>
        <p:txBody>
          <a:bodyPr/>
          <a:lstStyle/>
          <a:p>
            <a:pPr algn="l"/>
            <a:r>
              <a:rPr lang="en-US" sz="3600" dirty="0"/>
              <a:t>what sport/position you should play,</a:t>
            </a:r>
            <a:endParaRPr lang="en-US" dirty="0"/>
          </a:p>
        </p:txBody>
      </p:sp>
      <p:pic>
        <p:nvPicPr>
          <p:cNvPr id="10" name="Picture 9">
            <a:extLst>
              <a:ext uri="{FF2B5EF4-FFF2-40B4-BE49-F238E27FC236}">
                <a16:creationId xmlns:a16="http://schemas.microsoft.com/office/drawing/2014/main" id="{043529F3-B482-43DA-B819-97C96AE3E1E1}"/>
              </a:ext>
            </a:extLst>
          </p:cNvPr>
          <p:cNvPicPr>
            <a:picLocks noChangeAspect="1"/>
          </p:cNvPicPr>
          <p:nvPr/>
        </p:nvPicPr>
        <p:blipFill rotWithShape="1">
          <a:blip r:embed="rId3"/>
          <a:srcRect l="598" t="11258"/>
          <a:stretch/>
        </p:blipFill>
        <p:spPr>
          <a:xfrm>
            <a:off x="6299076" y="1196320"/>
            <a:ext cx="5358897" cy="5086349"/>
          </a:xfrm>
          <a:prstGeom prst="rect">
            <a:avLst/>
          </a:prstGeom>
          <a:ln>
            <a:solidFill>
              <a:schemeClr val="bg1">
                <a:lumMod val="50000"/>
              </a:schemeClr>
            </a:solidFill>
          </a:ln>
        </p:spPr>
      </p:pic>
      <p:pic>
        <p:nvPicPr>
          <p:cNvPr id="18" name="Picture 17">
            <a:extLst>
              <a:ext uri="{FF2B5EF4-FFF2-40B4-BE49-F238E27FC236}">
                <a16:creationId xmlns:a16="http://schemas.microsoft.com/office/drawing/2014/main" id="{F05895A0-7293-41BF-A6D2-0C8476BF87A3}"/>
              </a:ext>
            </a:extLst>
          </p:cNvPr>
          <p:cNvPicPr>
            <a:picLocks noChangeAspect="1"/>
          </p:cNvPicPr>
          <p:nvPr/>
        </p:nvPicPr>
        <p:blipFill>
          <a:blip r:embed="rId4"/>
          <a:stretch>
            <a:fillRect/>
          </a:stretch>
        </p:blipFill>
        <p:spPr>
          <a:xfrm>
            <a:off x="392250" y="1588319"/>
            <a:ext cx="5767091" cy="3107324"/>
          </a:xfrm>
          <a:prstGeom prst="rect">
            <a:avLst/>
          </a:prstGeom>
          <a:solidFill>
            <a:schemeClr val="bg1"/>
          </a:solidFill>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4493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9oMZ7y2K"/>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CBI Colors 1">
      <a:dk1>
        <a:srgbClr val="000000"/>
      </a:dk1>
      <a:lt1>
        <a:srgbClr val="FFFFFF"/>
      </a:lt1>
      <a:dk2>
        <a:srgbClr val="44546A"/>
      </a:dk2>
      <a:lt2>
        <a:srgbClr val="E7E6E6"/>
      </a:lt2>
      <a:accent1>
        <a:srgbClr val="0071BC"/>
      </a:accent1>
      <a:accent2>
        <a:srgbClr val="AEB0B5"/>
      </a:accent2>
      <a:accent3>
        <a:srgbClr val="00A6D2"/>
      </a:accent3>
      <a:accent4>
        <a:srgbClr val="981B1E"/>
      </a:accent4>
      <a:accent5>
        <a:srgbClr val="002455"/>
      </a:accent5>
      <a:accent6>
        <a:srgbClr val="2E8540"/>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BIWorkshop_Template.potx" id="{B4CE79E8-AD82-48D4-90FC-05D8ECF05AD9}" vid="{7C6AD13B-E698-405E-92ED-F50F8EDE56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NCBIWorkshop_Template</Template>
  <TotalTime>2634</TotalTime>
  <Words>5735</Words>
  <Application>Microsoft Office PowerPoint</Application>
  <PresentationFormat>Widescreen</PresentationFormat>
  <Paragraphs>749</Paragraphs>
  <Slides>67</Slides>
  <Notes>17</Notes>
  <HiddenSlides>6</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Arial</vt:lpstr>
      <vt:lpstr>Calibri</vt:lpstr>
      <vt:lpstr>Calibri Light</vt:lpstr>
      <vt:lpstr>Helvetica</vt:lpstr>
      <vt:lpstr>Ink Free</vt:lpstr>
      <vt:lpstr>Kristen ITC</vt:lpstr>
      <vt:lpstr>Roboto</vt:lpstr>
      <vt:lpstr>Symbol</vt:lpstr>
      <vt:lpstr>Times New Roman</vt:lpstr>
      <vt:lpstr>Wingdings</vt:lpstr>
      <vt:lpstr>Office Theme</vt:lpstr>
      <vt:lpstr>Welcome to FDN Session 164  “Discovering Molecular Mechanisms of Genetic Disorders with NCBI Resources"</vt:lpstr>
      <vt:lpstr>Workshop Materials https://bit.ly/2024foundations-molecularpathology</vt:lpstr>
      <vt:lpstr>Introduction</vt:lpstr>
      <vt:lpstr>Wait!  What?</vt:lpstr>
      <vt:lpstr>Wide-spread application of genetic/genomic information started out with human migration &amp; ancestry,</vt:lpstr>
      <vt:lpstr>and from there, family history &amp; phenotypes,</vt:lpstr>
      <vt:lpstr>what type of diet and/or what you should eat,</vt:lpstr>
      <vt:lpstr>and from there  health, nutrition,     personality, family relationships,     response to cannabis                                 &amp; DNA Artwork!</vt:lpstr>
      <vt:lpstr>what sport/position you should play,</vt:lpstr>
      <vt:lpstr>what wine you should buy....</vt:lpstr>
      <vt:lpstr>Have you.....</vt:lpstr>
      <vt:lpstr>RT-PCR or Genome Sequencing for Diagnosis of Infection Pathogen</vt:lpstr>
      <vt:lpstr>PowerPoint Presentation</vt:lpstr>
      <vt:lpstr>An outline of a history of medical practice</vt:lpstr>
      <vt:lpstr>High-definition Medicine?</vt:lpstr>
      <vt:lpstr>Pharmacogenetics Testing - Dosage Prediction:  Maximizing Effectiveness &amp; Minimizing Adverse Events </vt:lpstr>
      <vt:lpstr>Genetic Testing for Diagnosis &amp; Targeted Therapy</vt:lpstr>
      <vt:lpstr>                          Companion Diagnostics &amp;        Targeted Therapies  |  Pharmacogenomics (tailored dosage) </vt:lpstr>
      <vt:lpstr>Recommendations for Disorder Genetic Testing Genetic Variant Assertion, Evidence &amp; Actionability</vt:lpstr>
      <vt:lpstr>Recommendations for Pharmacogenetic Testing</vt:lpstr>
      <vt:lpstr>“Precision” Medicine – NIH funded research projects for disease characterization and to improve diagnoses &amp; treatments</vt:lpstr>
      <vt:lpstr>Why “NCBI”?</vt:lpstr>
      <vt:lpstr>Foundations Session 164</vt:lpstr>
      <vt:lpstr>SETTING EXPECTATIONS</vt:lpstr>
      <vt:lpstr>Let’s get this out of the way – “How am I going to be tested on this?”</vt:lpstr>
      <vt:lpstr>Clinical Genetics Tooklit - a reference source -</vt:lpstr>
      <vt:lpstr>The Workflow - a guided workflow -</vt:lpstr>
      <vt:lpstr>Optional Worksheet:  a WordDoc to fill out</vt:lpstr>
      <vt:lpstr>Researching the Referral</vt:lpstr>
      <vt:lpstr>Read the Referral – and take notes!</vt:lpstr>
      <vt:lpstr>Read the Referral – and take notes!</vt:lpstr>
      <vt:lpstr>PowerPoint Presentation</vt:lpstr>
      <vt:lpstr>Understanding the Genetic Test Results</vt:lpstr>
      <vt:lpstr>Open your Genetic Test Report</vt:lpstr>
      <vt:lpstr>Open your Genetic Test Report</vt:lpstr>
      <vt:lpstr>Learning about the identified variant</vt:lpstr>
      <vt:lpstr>Search ClinVar with the Genetic Test Reported Variant</vt:lpstr>
      <vt:lpstr>Marco’s genetic variant isn’t showing up in ClinVar. Why? </vt:lpstr>
      <vt:lpstr>Search ClinVar with the Genetic Test Reported Variant</vt:lpstr>
      <vt:lpstr>Learning about the implicated gene</vt:lpstr>
      <vt:lpstr>Search Gene with the Test Reported Gene Symbol</vt:lpstr>
      <vt:lpstr>Search Gene with the Test Reported Gene Symbol</vt:lpstr>
      <vt:lpstr>Search Gene with the Test Reported Gene Symbol</vt:lpstr>
      <vt:lpstr>Search Gene with the Test Reported Gene Symbol</vt:lpstr>
      <vt:lpstr>About the  clotting cascade</vt:lpstr>
      <vt:lpstr>Mapping the variant</vt:lpstr>
      <vt:lpstr>Map the Variant with Genome/Sequence Browser Tools</vt:lpstr>
      <vt:lpstr>  An overview of the central dogma &amp; locating a genetic variation  </vt:lpstr>
      <vt:lpstr>  An overview of the central dogma &amp; locating a genetic variation  </vt:lpstr>
      <vt:lpstr>Map the Variant with Genome/Sequence Browser Tools</vt:lpstr>
      <vt:lpstr>Map the Variant with Genome/Sequence Browser Tools</vt:lpstr>
      <vt:lpstr>PowerPoint Presentation</vt:lpstr>
      <vt:lpstr>PowerPoint Presentation</vt:lpstr>
      <vt:lpstr>Map the Variant with Genome/Sequence Browser Tools</vt:lpstr>
      <vt:lpstr>PowerPoint Presentation</vt:lpstr>
      <vt:lpstr>PowerPoint Presentation</vt:lpstr>
      <vt:lpstr>PowerPoint Presentation</vt:lpstr>
      <vt:lpstr>Map the Variant with Genome/Sequence Browser Tools</vt:lpstr>
      <vt:lpstr>Putting it all together tell the story….</vt:lpstr>
      <vt:lpstr>Put it all together…</vt:lpstr>
      <vt:lpstr>Put it all together…</vt:lpstr>
      <vt:lpstr>Leslie’s Case - your workflow practice -</vt:lpstr>
      <vt:lpstr>Independent Cases - your workflow practice -</vt:lpstr>
      <vt:lpstr>But what if I’m in the clinic and don’t have time to spend getting critical information?</vt:lpstr>
      <vt:lpstr>Lightning Round - your workflow practice -</vt:lpstr>
      <vt:lpstr>Important Concepts - to know -</vt:lpstr>
      <vt:lpstr>Conclusion Thanks for participating today!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NCBI User</dc:creator>
  <cp:keywords/>
  <dc:description/>
  <cp:lastModifiedBy>Morris, Rana (NIH/NLM/NCBI) [E]</cp:lastModifiedBy>
  <cp:revision>247</cp:revision>
  <cp:lastPrinted>2021-10-22T22:06:33Z</cp:lastPrinted>
  <dcterms:created xsi:type="dcterms:W3CDTF">2021-10-21T15:46:28Z</dcterms:created>
  <dcterms:modified xsi:type="dcterms:W3CDTF">2024-08-20T22:26:15Z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FAC76015-558F-4162-93A9-6BFB86D3B17E</vt:lpwstr>
  </property>
  <property fmtid="{D5CDD505-2E9C-101B-9397-08002B2CF9AE}" pid="3" name="ArticulatePath">
    <vt:lpwstr>NCBIWorkshop_Template</vt:lpwstr>
  </property>
</Properties>
</file>