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theme/theme10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1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5" r:id="rId4"/>
    <p:sldMasterId id="2147483650" r:id="rId5"/>
    <p:sldMasterId id="2147483652" r:id="rId6"/>
    <p:sldMasterId id="2147483669" r:id="rId7"/>
    <p:sldMasterId id="2147483678" r:id="rId8"/>
    <p:sldMasterId id="2147483687" r:id="rId9"/>
    <p:sldMasterId id="2147483700" r:id="rId10"/>
    <p:sldMasterId id="2147483709" r:id="rId11"/>
    <p:sldMasterId id="2147483745" r:id="rId12"/>
    <p:sldMasterId id="2147483752" r:id="rId13"/>
    <p:sldMasterId id="2147483754" r:id="rId14"/>
    <p:sldMasterId id="2147483782" r:id="rId15"/>
  </p:sldMasterIdLst>
  <p:notesMasterIdLst>
    <p:notesMasterId r:id="rId36"/>
  </p:notesMasterIdLst>
  <p:handoutMasterIdLst>
    <p:handoutMasterId r:id="rId37"/>
  </p:handoutMasterIdLst>
  <p:sldIdLst>
    <p:sldId id="449" r:id="rId16"/>
    <p:sldId id="639" r:id="rId17"/>
    <p:sldId id="623" r:id="rId18"/>
    <p:sldId id="624" r:id="rId19"/>
    <p:sldId id="625" r:id="rId20"/>
    <p:sldId id="626" r:id="rId21"/>
    <p:sldId id="627" r:id="rId22"/>
    <p:sldId id="628" r:id="rId23"/>
    <p:sldId id="629" r:id="rId24"/>
    <p:sldId id="630" r:id="rId25"/>
    <p:sldId id="631" r:id="rId26"/>
    <p:sldId id="632" r:id="rId27"/>
    <p:sldId id="633" r:id="rId28"/>
    <p:sldId id="634" r:id="rId29"/>
    <p:sldId id="635" r:id="rId30"/>
    <p:sldId id="640" r:id="rId31"/>
    <p:sldId id="636" r:id="rId32"/>
    <p:sldId id="637" r:id="rId33"/>
    <p:sldId id="638" r:id="rId34"/>
    <p:sldId id="312" r:id="rId3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der, Stephanie (NIH/NIGMS) [E]" initials="OS([" lastIdx="9" clrIdx="0">
    <p:extLst/>
  </p:cmAuthor>
  <p:cmAuthor id="2" name="Machalek, Alisa Zapp (NIH/NIGMS) [E]" initials="MAZ([" lastIdx="7" clrIdx="1">
    <p:extLst/>
  </p:cmAuthor>
  <p:cmAuthor id="3" name="Athey, Susan (NIH/NIGMS) [E]" initials="AS([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AF8"/>
    <a:srgbClr val="4963AE"/>
    <a:srgbClr val="15497D"/>
    <a:srgbClr val="1F497D"/>
    <a:srgbClr val="4F81BD"/>
    <a:srgbClr val="FFCCFF"/>
    <a:srgbClr val="81A324"/>
    <a:srgbClr val="30C7E5"/>
    <a:srgbClr val="9CC52D"/>
    <a:srgbClr val="002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9" autoAdjust="0"/>
    <p:restoredTop sz="86417" autoAdjust="0"/>
  </p:normalViewPr>
  <p:slideViewPr>
    <p:cSldViewPr snapToGrid="0">
      <p:cViewPr varScale="1">
        <p:scale>
          <a:sx n="72" d="100"/>
          <a:sy n="72" d="100"/>
        </p:scale>
        <p:origin x="84" y="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0"/>
            <a:ext cx="3037840" cy="464820"/>
          </a:xfrm>
          <a:prstGeom prst="rect">
            <a:avLst/>
          </a:prstGeom>
        </p:spPr>
        <p:txBody>
          <a:bodyPr vert="horz" lIns="100197" tIns="50101" rIns="100197" bIns="5010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0"/>
            <a:ext cx="3037840" cy="464820"/>
          </a:xfrm>
          <a:prstGeom prst="rect">
            <a:avLst/>
          </a:prstGeom>
        </p:spPr>
        <p:txBody>
          <a:bodyPr vert="horz" lIns="100197" tIns="50101" rIns="100197" bIns="50101" rtlCol="0"/>
          <a:lstStyle>
            <a:lvl1pPr algn="r">
              <a:defRPr sz="1200"/>
            </a:lvl1pPr>
          </a:lstStyle>
          <a:p>
            <a:fld id="{86C62960-571E-4F3A-9496-35EF711277C7}" type="datetime1">
              <a:rPr lang="en-US" smtClean="0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77"/>
            <a:ext cx="3037840" cy="464820"/>
          </a:xfrm>
          <a:prstGeom prst="rect">
            <a:avLst/>
          </a:prstGeom>
        </p:spPr>
        <p:txBody>
          <a:bodyPr vert="horz" lIns="100197" tIns="50101" rIns="100197" bIns="5010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77"/>
            <a:ext cx="3037840" cy="464820"/>
          </a:xfrm>
          <a:prstGeom prst="rect">
            <a:avLst/>
          </a:prstGeom>
        </p:spPr>
        <p:txBody>
          <a:bodyPr vert="horz" lIns="100197" tIns="50101" rIns="100197" bIns="50101" rtlCol="0" anchor="b"/>
          <a:lstStyle>
            <a:lvl1pPr algn="r">
              <a:defRPr sz="1200"/>
            </a:lvl1pPr>
          </a:lstStyle>
          <a:p>
            <a:fld id="{63F2BD9B-6641-9C4A-A33D-68246303A55F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48046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0"/>
            <a:ext cx="3037840" cy="464820"/>
          </a:xfrm>
          <a:prstGeom prst="rect">
            <a:avLst/>
          </a:prstGeom>
        </p:spPr>
        <p:txBody>
          <a:bodyPr vert="horz" lIns="100197" tIns="50101" rIns="100197" bIns="5010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0"/>
            <a:ext cx="3037840" cy="464820"/>
          </a:xfrm>
          <a:prstGeom prst="rect">
            <a:avLst/>
          </a:prstGeom>
        </p:spPr>
        <p:txBody>
          <a:bodyPr vert="horz" lIns="100197" tIns="50101" rIns="100197" bIns="50101" rtlCol="0"/>
          <a:lstStyle>
            <a:lvl1pPr algn="r">
              <a:defRPr sz="1200"/>
            </a:lvl1pPr>
          </a:lstStyle>
          <a:p>
            <a:fld id="{698F5BC4-01DC-48E1-8770-179D26499186}" type="datetime1">
              <a:rPr lang="en-US" smtClean="0"/>
              <a:t>2/28/2018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9788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0197" tIns="50101" rIns="100197" bIns="5010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100197" tIns="50101" rIns="100197" bIns="5010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77"/>
            <a:ext cx="3037840" cy="464820"/>
          </a:xfrm>
          <a:prstGeom prst="rect">
            <a:avLst/>
          </a:prstGeom>
        </p:spPr>
        <p:txBody>
          <a:bodyPr vert="horz" lIns="100197" tIns="50101" rIns="100197" bIns="5010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77"/>
            <a:ext cx="3037840" cy="464820"/>
          </a:xfrm>
          <a:prstGeom prst="rect">
            <a:avLst/>
          </a:prstGeom>
        </p:spPr>
        <p:txBody>
          <a:bodyPr vert="horz" lIns="100197" tIns="50101" rIns="100197" bIns="50101" rtlCol="0" anchor="b"/>
          <a:lstStyle>
            <a:lvl1pPr algn="r">
              <a:defRPr sz="1200"/>
            </a:lvl1pPr>
          </a:lstStyle>
          <a:p>
            <a:fld id="{5124D5A1-52F5-1547-8357-687832436FA4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899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4D5A1-52F5-1547-8357-687832436FA4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8788FA9-13EA-4674-B559-3F79693C7231}" type="datetime1">
              <a:rPr lang="en-US" smtClean="0"/>
              <a:t>2/28/2018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3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74209BC-2851-429B-AB6F-C489881B5D8A}" type="datetime1">
              <a:rPr lang="en-US" smtClean="0"/>
              <a:t>2/28/2018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24D5A1-52F5-1547-8357-687832436FA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9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567" y="995888"/>
            <a:ext cx="6667500" cy="20724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0" y="3175000"/>
            <a:ext cx="3302000" cy="1358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4pPr>
            <a:lvl5pPr marL="0" indent="0">
              <a:buNone/>
              <a:defRPr sz="15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Speaker Name</a:t>
            </a:r>
          </a:p>
          <a:p>
            <a:pPr lvl="1"/>
            <a:r>
              <a:rPr lang="en-US"/>
              <a:t>Speaker Title</a:t>
            </a:r>
          </a:p>
          <a:p>
            <a:pPr lvl="2"/>
            <a:r>
              <a:rPr lang="en-US"/>
              <a:t>Affiliation Name</a:t>
            </a:r>
          </a:p>
          <a:p>
            <a:pPr lvl="3"/>
            <a:r>
              <a:rPr lang="en-US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3754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Columns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6727" y="274638"/>
            <a:ext cx="4636272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74638"/>
            <a:ext cx="3558209" cy="573087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126726" y="976313"/>
            <a:ext cx="4636273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NAGMSC-May 26,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49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567" y="995888"/>
            <a:ext cx="6667500" cy="20724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0" y="3175000"/>
            <a:ext cx="3302000" cy="1358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4pPr>
            <a:lvl5pPr marL="0" indent="0">
              <a:buNone/>
              <a:defRPr sz="15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Speaker Name</a:t>
            </a:r>
          </a:p>
          <a:p>
            <a:pPr lvl="1"/>
            <a:r>
              <a:rPr lang="en-US"/>
              <a:t>Speaker Title</a:t>
            </a:r>
          </a:p>
          <a:p>
            <a:pPr lvl="2"/>
            <a:r>
              <a:rPr lang="en-US"/>
              <a:t>Affiliation Name</a:t>
            </a:r>
          </a:p>
          <a:p>
            <a:pPr lvl="3"/>
            <a:r>
              <a:rPr lang="en-US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37545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567" y="995888"/>
            <a:ext cx="6667500" cy="20724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0" y="3175000"/>
            <a:ext cx="3302000" cy="1358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4pPr>
            <a:lvl5pPr marL="0" indent="0">
              <a:buNone/>
              <a:defRPr sz="15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Speaker Name</a:t>
            </a:r>
          </a:p>
          <a:p>
            <a:pPr lvl="1"/>
            <a:r>
              <a:rPr lang="en-US"/>
              <a:t>Speaker Title</a:t>
            </a:r>
          </a:p>
          <a:p>
            <a:pPr lvl="2"/>
            <a:r>
              <a:rPr lang="en-US"/>
              <a:t>Affiliation Name</a:t>
            </a:r>
          </a:p>
          <a:p>
            <a:pPr lvl="3"/>
            <a:r>
              <a:rPr lang="en-US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37545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449F-8AC6-48CF-9ACD-51A39B8EE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18ACA-CEDB-4B0D-A27B-5931EDA6C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716CA-B0F0-45DD-86A5-D86D7A6B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2FBBD8-CF5D-4882-8665-359D704C5B93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5D2CE-37C3-4861-8AF6-A39553B23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FFBF3-600E-461C-997D-F74CA691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C735-F5DF-476D-9D21-46D7514BE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86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93583A-F31D-4BCF-A35E-6EE44FF9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2FBBD8-CF5D-4882-8665-359D704C5B93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60C2D2-F4BC-46D1-AFC0-8F71E9B65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3C508-1CA9-4392-B1A5-9B3E8229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C735-F5DF-476D-9D21-46D7514BE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08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25700" y="1396999"/>
            <a:ext cx="5029200" cy="213360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Contact Name</a:t>
            </a:r>
            <a:br>
              <a:rPr lang="en-US"/>
            </a:br>
            <a:r>
              <a:rPr lang="en-US"/>
              <a:t>Contact Phone/E-mail</a:t>
            </a:r>
            <a:br>
              <a:rPr lang="en-US"/>
            </a:br>
            <a:br>
              <a:rPr lang="en-US"/>
            </a:br>
            <a:r>
              <a:rPr lang="en-US"/>
              <a:t>http://www.nigms.nih.gov</a:t>
            </a:r>
          </a:p>
        </p:txBody>
      </p:sp>
    </p:spTree>
    <p:extLst>
      <p:ext uri="{BB962C8B-B14F-4D97-AF65-F5344CB8AC3E}">
        <p14:creationId xmlns:p14="http://schemas.microsoft.com/office/powerpoint/2010/main" val="255364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g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6938"/>
            <a:ext cx="8229600" cy="1143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text </a:t>
            </a:r>
            <a:br>
              <a:rPr lang="en-US" dirty="0"/>
            </a:br>
            <a:r>
              <a:rPr lang="en-US" dirty="0"/>
              <a:t>(such as Questions?, NIGMS: Investing in Discovery) </a:t>
            </a:r>
          </a:p>
        </p:txBody>
      </p:sp>
    </p:spTree>
    <p:extLst>
      <p:ext uri="{BB962C8B-B14F-4D97-AF65-F5344CB8AC3E}">
        <p14:creationId xmlns:p14="http://schemas.microsoft.com/office/powerpoint/2010/main" val="1253210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69900" y="917505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83058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36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83058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5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9900" y="917505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4702444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9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Slide with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7849" y="6421974"/>
            <a:ext cx="5854677" cy="381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Presentation Title/Date Optional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19662" y="6438908"/>
            <a:ext cx="0" cy="2243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28" y="6446316"/>
            <a:ext cx="524933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r"/>
            <a:fld id="{8475E058-4C20-A242-8A48-FEF4035371A2}" type="slidenum">
              <a:rPr lang="en-US"/>
              <a:pPr algn="r"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69900" y="1188720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9900" y="549275"/>
            <a:ext cx="8267700" cy="51704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Aft>
                <a:spcPts val="1000"/>
              </a:spcAft>
              <a:buNone/>
              <a:defRPr sz="3600" b="1">
                <a:solidFill>
                  <a:srgbClr val="4963AE"/>
                </a:solidFill>
                <a:latin typeface="Arial"/>
                <a:cs typeface="Arial"/>
              </a:defRPr>
            </a:lvl1pPr>
            <a:lvl2pPr marL="0" indent="0">
              <a:spcBef>
                <a:spcPts val="576"/>
              </a:spcBef>
              <a:spcAft>
                <a:spcPts val="500"/>
              </a:spcAft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latin typeface="Arial"/>
                <a:cs typeface="Arial"/>
              </a:defRPr>
            </a:lvl3pPr>
            <a:lvl4pPr marL="457200" indent="-18288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buFont typeface="Arial"/>
              <a:buChar char="•"/>
              <a:defRPr sz="1600">
                <a:latin typeface="Arial"/>
                <a:cs typeface="Arial"/>
              </a:defRPr>
            </a:lvl4pPr>
            <a:lvl5pPr marL="914400" indent="-18288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Add Headline</a:t>
            </a:r>
          </a:p>
          <a:p>
            <a:pPr lvl="1"/>
            <a:r>
              <a:rPr lang="en-US"/>
              <a:t>Level 1 Subhead</a:t>
            </a:r>
          </a:p>
          <a:p>
            <a:pPr lvl="2"/>
            <a:r>
              <a:rPr lang="en-US"/>
              <a:t>Body Text</a:t>
            </a:r>
          </a:p>
          <a:p>
            <a:pPr lvl="3"/>
            <a:r>
              <a:rPr lang="en-US"/>
              <a:t>Level 1 Bullet</a:t>
            </a:r>
          </a:p>
          <a:p>
            <a:pPr lvl="4"/>
            <a:r>
              <a:rPr lang="en-US"/>
              <a:t>Level 2 Bullet</a:t>
            </a:r>
          </a:p>
        </p:txBody>
      </p:sp>
    </p:spTree>
    <p:extLst>
      <p:ext uri="{BB962C8B-B14F-4D97-AF65-F5344CB8AC3E}">
        <p14:creationId xmlns:p14="http://schemas.microsoft.com/office/powerpoint/2010/main" val="2891329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702444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98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Columns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6727" y="274638"/>
            <a:ext cx="4636272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126727" y="917505"/>
            <a:ext cx="4636273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74638"/>
            <a:ext cx="3558209" cy="573087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126726" y="976313"/>
            <a:ext cx="4636273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83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Columns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6727" y="274638"/>
            <a:ext cx="4636272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74638"/>
            <a:ext cx="3558209" cy="573087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126726" y="976313"/>
            <a:ext cx="4636273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66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567" y="995888"/>
            <a:ext cx="6667500" cy="20724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0" y="3175000"/>
            <a:ext cx="3302000" cy="1358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4pPr>
            <a:lvl5pPr marL="0" indent="0">
              <a:buNone/>
              <a:defRPr sz="15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Speaker Name</a:t>
            </a:r>
          </a:p>
          <a:p>
            <a:pPr lvl="1"/>
            <a:r>
              <a:rPr lang="en-US"/>
              <a:t>Speaker Title</a:t>
            </a:r>
          </a:p>
          <a:p>
            <a:pPr lvl="2"/>
            <a:r>
              <a:rPr lang="en-US"/>
              <a:t>Affiliation Name</a:t>
            </a:r>
          </a:p>
          <a:p>
            <a:pPr lvl="3"/>
            <a:r>
              <a:rPr lang="en-US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37545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4EAFDE-7D49-43EB-A8C7-FC2052E3CA00}" type="datetime1">
              <a:rPr lang="en-US" smtClean="0">
                <a:solidFill>
                  <a:prstClr val="black"/>
                </a:solidFill>
                <a:latin typeface="Calibri"/>
              </a:rPr>
              <a:t>2/28/2018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A580-D149-4BA5-B032-70ABDE94B5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56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567" y="995888"/>
            <a:ext cx="6667500" cy="20724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0" y="3175000"/>
            <a:ext cx="3302000" cy="1358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4pPr>
            <a:lvl5pPr marL="0" indent="0">
              <a:buNone/>
              <a:defRPr sz="15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Speaker Name</a:t>
            </a:r>
          </a:p>
          <a:p>
            <a:pPr lvl="1"/>
            <a:r>
              <a:rPr lang="en-US"/>
              <a:t>Speaker Title</a:t>
            </a:r>
          </a:p>
          <a:p>
            <a:pPr lvl="2"/>
            <a:r>
              <a:rPr lang="en-US"/>
              <a:t>Affiliation Name</a:t>
            </a:r>
          </a:p>
          <a:p>
            <a:pPr lvl="3"/>
            <a:r>
              <a:rPr lang="en-US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37545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69900" y="917505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83058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93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83058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23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9900" y="917505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4702444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702444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4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D4C359-FA08-444A-97FD-E781E366C290}" type="datetime1">
              <a:rPr lang="en-US" smtClean="0">
                <a:solidFill>
                  <a:prstClr val="black"/>
                </a:solidFill>
                <a:latin typeface="Calibri"/>
              </a:rPr>
              <a:t>2/28/2018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05" y="6356350"/>
            <a:ext cx="490780" cy="365125"/>
          </a:xfrm>
          <a:prstGeom prst="rect">
            <a:avLst/>
          </a:prstGeom>
        </p:spPr>
        <p:txBody>
          <a:bodyPr/>
          <a:lstStyle/>
          <a:p>
            <a:fld id="{DEBAA580-D149-4BA5-B032-70ABDE94B5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56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Columns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6727" y="274638"/>
            <a:ext cx="4636272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126727" y="917505"/>
            <a:ext cx="4636273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74638"/>
            <a:ext cx="3558209" cy="573087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126726" y="976313"/>
            <a:ext cx="4636273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843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Columns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6727" y="274638"/>
            <a:ext cx="4636272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74638"/>
            <a:ext cx="3558209" cy="573087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126726" y="976313"/>
            <a:ext cx="4636273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65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567" y="995888"/>
            <a:ext cx="6667500" cy="20724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0" y="3175000"/>
            <a:ext cx="3302000" cy="1358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4pPr>
            <a:lvl5pPr marL="0" indent="0">
              <a:buNone/>
              <a:defRPr sz="15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Speaker Name</a:t>
            </a:r>
          </a:p>
          <a:p>
            <a:pPr lvl="1"/>
            <a:r>
              <a:rPr lang="en-US"/>
              <a:t>Speaker Title</a:t>
            </a:r>
          </a:p>
          <a:p>
            <a:pPr lvl="2"/>
            <a:r>
              <a:rPr lang="en-US"/>
              <a:t>Affiliation Name</a:t>
            </a:r>
          </a:p>
          <a:p>
            <a:pPr lvl="3"/>
            <a:r>
              <a:rPr lang="en-US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37545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567" y="995888"/>
            <a:ext cx="6667500" cy="20724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0" y="3175000"/>
            <a:ext cx="3302000" cy="1358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4pPr>
            <a:lvl5pPr marL="0" indent="0">
              <a:buNone/>
              <a:defRPr sz="15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Speaker Name</a:t>
            </a:r>
          </a:p>
          <a:p>
            <a:pPr lvl="1"/>
            <a:r>
              <a:rPr lang="en-US"/>
              <a:t>Speaker Title</a:t>
            </a:r>
          </a:p>
          <a:p>
            <a:pPr lvl="2"/>
            <a:r>
              <a:rPr lang="en-US"/>
              <a:t>Affiliation Name</a:t>
            </a:r>
          </a:p>
          <a:p>
            <a:pPr lvl="3"/>
            <a:r>
              <a:rPr lang="en-US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375450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69900" y="917575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83058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204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83058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6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69900" y="917575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4702444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06363" y="6356350"/>
            <a:ext cx="4905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6E8B036-5BA5-484D-9FD3-DA77F7979BE4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15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702444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06363" y="6356350"/>
            <a:ext cx="4905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C9420DC-4250-AA45-85A1-197C179B51E9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614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Columns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127500" y="917575"/>
            <a:ext cx="46355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6727" y="274638"/>
            <a:ext cx="4636272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74638"/>
            <a:ext cx="3558209" cy="573087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126726" y="976313"/>
            <a:ext cx="4636273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06363" y="6356350"/>
            <a:ext cx="4905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5E8BD4E-5EAA-E640-97EC-FCEC9121DC01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922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Columns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6727" y="274638"/>
            <a:ext cx="4636272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74638"/>
            <a:ext cx="3558209" cy="573087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126726" y="976313"/>
            <a:ext cx="4636273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06363" y="6356350"/>
            <a:ext cx="4905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7348A58-9801-6B4A-80E5-46C546AC0485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567" y="995888"/>
            <a:ext cx="6667500" cy="20724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0" y="3175000"/>
            <a:ext cx="3302000" cy="1358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4pPr>
            <a:lvl5pPr marL="0" indent="0">
              <a:buNone/>
              <a:defRPr sz="15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Speaker Name</a:t>
            </a:r>
          </a:p>
          <a:p>
            <a:pPr lvl="1"/>
            <a:r>
              <a:rPr lang="en-US"/>
              <a:t>Speaker Title</a:t>
            </a:r>
          </a:p>
          <a:p>
            <a:pPr lvl="2"/>
            <a:r>
              <a:rPr lang="en-US"/>
              <a:t>Affiliation Name</a:t>
            </a:r>
          </a:p>
          <a:p>
            <a:pPr lvl="3"/>
            <a:r>
              <a:rPr lang="en-US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375450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 with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19138" y="6438900"/>
            <a:ext cx="0" cy="22383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69900" y="1189038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849" y="6421974"/>
            <a:ext cx="5854677" cy="381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9900" y="549275"/>
            <a:ext cx="8267700" cy="51704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Aft>
                <a:spcPts val="1000"/>
              </a:spcAft>
              <a:buNone/>
              <a:defRPr sz="3600" b="1">
                <a:solidFill>
                  <a:srgbClr val="4963AE"/>
                </a:solidFill>
                <a:latin typeface="Arial"/>
                <a:cs typeface="Arial"/>
              </a:defRPr>
            </a:lvl1pPr>
            <a:lvl2pPr marL="0" indent="0">
              <a:spcBef>
                <a:spcPts val="576"/>
              </a:spcBef>
              <a:spcAft>
                <a:spcPts val="500"/>
              </a:spcAft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latin typeface="Arial"/>
                <a:cs typeface="Arial"/>
              </a:defRPr>
            </a:lvl3pPr>
            <a:lvl4pPr marL="457200" indent="-18288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buFont typeface="Arial"/>
              <a:buChar char="•"/>
              <a:defRPr sz="1600">
                <a:latin typeface="Arial"/>
                <a:cs typeface="Arial"/>
              </a:defRPr>
            </a:lvl4pPr>
            <a:lvl5pPr marL="914400" indent="-18288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63" y="6446838"/>
            <a:ext cx="523875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833825C-63D6-DF43-B030-217BCBCE5CAF}" type="slidenum">
              <a:rPr lang="en-US">
                <a:solidFill>
                  <a:prstClr val="white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3687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06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9F9AAB1-C370-4C67-B4FB-A634F5B866D3}" type="datetime1">
              <a:rPr lang="en-US" smtClean="0">
                <a:latin typeface="Arial" charset="0"/>
                <a:ea typeface="ＭＳ Ｐゴシック" charset="0"/>
              </a:rPr>
              <a:t>2/28/2018</a:t>
            </a:fld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en-US"/>
              <a:t>NAGMSC-May 26,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80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g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6938"/>
            <a:ext cx="8229600" cy="1143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1490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029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ior Slide with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69900" y="1189038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849" y="6421974"/>
            <a:ext cx="5854677" cy="381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9900" y="549275"/>
            <a:ext cx="8267700" cy="51704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Aft>
                <a:spcPts val="1000"/>
              </a:spcAft>
              <a:buNone/>
              <a:defRPr sz="3600" b="1">
                <a:solidFill>
                  <a:srgbClr val="4963AE"/>
                </a:solidFill>
                <a:latin typeface="Arial"/>
                <a:cs typeface="Arial"/>
              </a:defRPr>
            </a:lvl1pPr>
            <a:lvl2pPr marL="0" indent="0">
              <a:spcBef>
                <a:spcPts val="576"/>
              </a:spcBef>
              <a:spcAft>
                <a:spcPts val="500"/>
              </a:spcAft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latin typeface="Arial"/>
                <a:cs typeface="Arial"/>
              </a:defRPr>
            </a:lvl3pPr>
            <a:lvl4pPr marL="457200" indent="-18288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buFont typeface="Arial"/>
              <a:buChar char="•"/>
              <a:defRPr sz="1600">
                <a:latin typeface="Arial"/>
                <a:cs typeface="Arial"/>
              </a:defRPr>
            </a:lvl4pPr>
            <a:lvl5pPr marL="914400" indent="-18288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9973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69900" y="917505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83058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83058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9900" y="917505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4702444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0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702444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1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Columns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6727" y="274638"/>
            <a:ext cx="4636272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126727" y="917505"/>
            <a:ext cx="4636273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74638"/>
            <a:ext cx="3558209" cy="573087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126726" y="976313"/>
            <a:ext cx="4636273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69900" y="917505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83058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NAGMSC-May 26,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012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Columns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6727" y="274638"/>
            <a:ext cx="4636272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74638"/>
            <a:ext cx="3558209" cy="573087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126726" y="976313"/>
            <a:ext cx="4636273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0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1752"/>
            <a:ext cx="8229600" cy="1295400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solidFill>
                  <a:schemeClr val="tx1"/>
                </a:solidFill>
                <a:effectLst/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5638800"/>
            <a:ext cx="5257800" cy="246221"/>
          </a:xfrm>
          <a:prstGeom prst="rect">
            <a:avLst/>
          </a:prstGeom>
        </p:spPr>
        <p:txBody>
          <a:bodyPr vert="horz" lIns="0" rIns="0" anchor="t">
            <a:spAutoFit/>
          </a:bodyPr>
          <a:lstStyle>
            <a:lvl1pPr>
              <a:buNone/>
              <a:defRPr sz="10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Source/Notes: 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971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567" y="995888"/>
            <a:ext cx="6667500" cy="20724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0" y="3175000"/>
            <a:ext cx="3302000" cy="1358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4pPr>
            <a:lvl5pPr marL="0" indent="0">
              <a:buNone/>
              <a:defRPr sz="15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Speaker Name</a:t>
            </a:r>
          </a:p>
          <a:p>
            <a:pPr lvl="1"/>
            <a:r>
              <a:rPr lang="en-US"/>
              <a:t>Speaker Title</a:t>
            </a:r>
          </a:p>
          <a:p>
            <a:pPr lvl="2"/>
            <a:r>
              <a:rPr lang="en-US"/>
              <a:t>Affiliation Name</a:t>
            </a:r>
          </a:p>
          <a:p>
            <a:pPr lvl="3"/>
            <a:r>
              <a:rPr lang="en-US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375450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Slide with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7849" y="6421974"/>
            <a:ext cx="5854677" cy="381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Presentation Title/Date Optional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19662" y="6438908"/>
            <a:ext cx="0" cy="2243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28" y="6446316"/>
            <a:ext cx="524933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r"/>
            <a:fld id="{8475E058-4C20-A242-8A48-FEF4035371A2}" type="slidenum">
              <a:rPr lang="en-US"/>
              <a:pPr algn="r"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69900" y="1188720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9900" y="549275"/>
            <a:ext cx="8267700" cy="51704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Aft>
                <a:spcPts val="1000"/>
              </a:spcAft>
              <a:buNone/>
              <a:defRPr sz="3600" b="1">
                <a:solidFill>
                  <a:srgbClr val="4963AE"/>
                </a:solidFill>
                <a:latin typeface="Arial"/>
                <a:cs typeface="Arial"/>
              </a:defRPr>
            </a:lvl1pPr>
            <a:lvl2pPr marL="0" indent="0">
              <a:spcBef>
                <a:spcPts val="576"/>
              </a:spcBef>
              <a:spcAft>
                <a:spcPts val="500"/>
              </a:spcAft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latin typeface="Arial"/>
                <a:cs typeface="Arial"/>
              </a:defRPr>
            </a:lvl3pPr>
            <a:lvl4pPr marL="457200" indent="-18288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buFont typeface="Arial"/>
              <a:buChar char="•"/>
              <a:defRPr sz="1600">
                <a:latin typeface="Arial"/>
                <a:cs typeface="Arial"/>
              </a:defRPr>
            </a:lvl4pPr>
            <a:lvl5pPr marL="914400" indent="-18288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Add Headline</a:t>
            </a:r>
          </a:p>
          <a:p>
            <a:pPr lvl="1"/>
            <a:r>
              <a:rPr lang="en-US"/>
              <a:t>Level 1 Subhead</a:t>
            </a:r>
          </a:p>
          <a:p>
            <a:pPr lvl="2"/>
            <a:r>
              <a:rPr lang="en-US"/>
              <a:t>Body Text</a:t>
            </a:r>
          </a:p>
          <a:p>
            <a:pPr lvl="3"/>
            <a:r>
              <a:rPr lang="en-US"/>
              <a:t>Level 1 Bullet</a:t>
            </a:r>
          </a:p>
          <a:p>
            <a:pPr lvl="4"/>
            <a:r>
              <a:rPr lang="en-US"/>
              <a:t>Level 2 Bullet</a:t>
            </a:r>
          </a:p>
        </p:txBody>
      </p:sp>
    </p:spTree>
    <p:extLst>
      <p:ext uri="{BB962C8B-B14F-4D97-AF65-F5344CB8AC3E}">
        <p14:creationId xmlns:p14="http://schemas.microsoft.com/office/powerpoint/2010/main" val="28913291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C77F9-09A3-47B1-AAE8-095137925B06}" type="datetime1">
              <a:rPr lang="en-US" smtClean="0">
                <a:solidFill>
                  <a:prstClr val="black"/>
                </a:solidFill>
                <a:latin typeface="Calibri"/>
              </a:rPr>
              <a:t>2/28/2018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6737-67AE-E942-A347-65299326356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721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69900" y="917505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83058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3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83058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6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9900" y="917505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4702444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702444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3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Columns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6727" y="274638"/>
            <a:ext cx="4636272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126727" y="917505"/>
            <a:ext cx="4636273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74638"/>
            <a:ext cx="3558209" cy="573087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126726" y="976313"/>
            <a:ext cx="4636273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83058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NAGMSC-May 26,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36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Columns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6727" y="274638"/>
            <a:ext cx="4636272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74638"/>
            <a:ext cx="3558209" cy="573087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126726" y="976313"/>
            <a:ext cx="4636273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5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DC6C3-E805-4F2C-AC25-5C74DF20A67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9AC58-42E8-44BA-868E-120EBD452B49}" type="datetime1">
              <a:rPr lang="en-US" smtClean="0">
                <a:solidFill>
                  <a:prstClr val="black"/>
                </a:solidFill>
                <a:latin typeface="Calibri"/>
              </a:rPr>
              <a:t>2/28/2018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613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1752"/>
            <a:ext cx="8229600" cy="1295400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solidFill>
                  <a:schemeClr val="tx1"/>
                </a:solidFill>
                <a:effectLst/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0" y="1600200"/>
            <a:ext cx="8229600" cy="434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5638800"/>
            <a:ext cx="5257800" cy="246221"/>
          </a:xfrm>
          <a:prstGeom prst="rect">
            <a:avLst/>
          </a:prstGeom>
        </p:spPr>
        <p:txBody>
          <a:bodyPr vert="horz" lIns="0" rIns="0" anchor="t">
            <a:spAutoFit/>
          </a:bodyPr>
          <a:lstStyle>
            <a:lvl1pPr>
              <a:buNone/>
              <a:defRPr sz="10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Source/Notes: 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26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567" y="995888"/>
            <a:ext cx="6667500" cy="20724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0" y="3175000"/>
            <a:ext cx="3302000" cy="1358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4pPr>
            <a:lvl5pPr marL="0" indent="0">
              <a:buNone/>
              <a:defRPr sz="15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Speaker Name</a:t>
            </a:r>
          </a:p>
          <a:p>
            <a:pPr lvl="1"/>
            <a:r>
              <a:rPr lang="en-US"/>
              <a:t>Speaker Title</a:t>
            </a:r>
          </a:p>
          <a:p>
            <a:pPr lvl="2"/>
            <a:r>
              <a:rPr lang="en-US"/>
              <a:t>Affiliation Name</a:t>
            </a:r>
          </a:p>
          <a:p>
            <a:pPr lvl="3"/>
            <a:r>
              <a:rPr lang="en-US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375450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Slide with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7849" y="6421974"/>
            <a:ext cx="5854677" cy="381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Presentation Title/Date Optional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19662" y="6438908"/>
            <a:ext cx="0" cy="2243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28" y="6446316"/>
            <a:ext cx="524933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r"/>
            <a:fld id="{8475E058-4C20-A242-8A48-FEF4035371A2}" type="slidenum">
              <a:rPr lang="en-US"/>
              <a:pPr algn="r"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69900" y="1188720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9900" y="549275"/>
            <a:ext cx="8267700" cy="51704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Aft>
                <a:spcPts val="1000"/>
              </a:spcAft>
              <a:buNone/>
              <a:defRPr sz="3600" b="1">
                <a:solidFill>
                  <a:srgbClr val="4963AE"/>
                </a:solidFill>
                <a:latin typeface="Arial"/>
                <a:cs typeface="Arial"/>
              </a:defRPr>
            </a:lvl1pPr>
            <a:lvl2pPr marL="0" indent="0">
              <a:spcBef>
                <a:spcPts val="576"/>
              </a:spcBef>
              <a:spcAft>
                <a:spcPts val="500"/>
              </a:spcAft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latin typeface="Arial"/>
                <a:cs typeface="Arial"/>
              </a:defRPr>
            </a:lvl3pPr>
            <a:lvl4pPr marL="457200" indent="-18288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buFont typeface="Arial"/>
              <a:buChar char="•"/>
              <a:defRPr sz="1600">
                <a:latin typeface="Arial"/>
                <a:cs typeface="Arial"/>
              </a:defRPr>
            </a:lvl4pPr>
            <a:lvl5pPr marL="914400" indent="-18288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Add Headline</a:t>
            </a:r>
          </a:p>
          <a:p>
            <a:pPr lvl="1"/>
            <a:r>
              <a:rPr lang="en-US"/>
              <a:t>Level 1 Subhead</a:t>
            </a:r>
          </a:p>
          <a:p>
            <a:pPr lvl="2"/>
            <a:r>
              <a:rPr lang="en-US"/>
              <a:t>Body Text</a:t>
            </a:r>
          </a:p>
          <a:p>
            <a:pPr lvl="3"/>
            <a:r>
              <a:rPr lang="en-US"/>
              <a:t>Level 1 Bullet</a:t>
            </a:r>
          </a:p>
          <a:p>
            <a:pPr lvl="4"/>
            <a:r>
              <a:rPr lang="en-US"/>
              <a:t>Level 2 Bullet</a:t>
            </a:r>
          </a:p>
        </p:txBody>
      </p:sp>
    </p:spTree>
    <p:extLst>
      <p:ext uri="{BB962C8B-B14F-4D97-AF65-F5344CB8AC3E}">
        <p14:creationId xmlns:p14="http://schemas.microsoft.com/office/powerpoint/2010/main" val="28913291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69900" y="917505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83058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339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83058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3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9900" y="917505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4702444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045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702444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788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Columns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6727" y="274638"/>
            <a:ext cx="4636272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126727" y="917505"/>
            <a:ext cx="4636273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74638"/>
            <a:ext cx="3558209" cy="573087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126726" y="976313"/>
            <a:ext cx="4636273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8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9900" y="917505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4702444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NAGMSC-May 26,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507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Columns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6727" y="274638"/>
            <a:ext cx="4636272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74638"/>
            <a:ext cx="3558209" cy="573087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126726" y="976313"/>
            <a:ext cx="4636273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817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4ADD31B-892F-4969-85BC-73D163B8775B}" type="datetime1">
              <a:rPr lang="en-US" smtClean="0">
                <a:solidFill>
                  <a:prstClr val="black"/>
                </a:solidFill>
                <a:latin typeface="Calibri"/>
              </a:rPr>
              <a:t>2/28/2018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A580-D149-4BA5-B032-70ABDE94B5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563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567" y="995888"/>
            <a:ext cx="6667500" cy="20724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0" y="3175000"/>
            <a:ext cx="3302000" cy="1358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4pPr>
            <a:lvl5pPr marL="0" indent="0">
              <a:buNone/>
              <a:defRPr sz="15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Speaker Name</a:t>
            </a:r>
          </a:p>
          <a:p>
            <a:pPr lvl="1"/>
            <a:r>
              <a:rPr lang="en-US"/>
              <a:t>Speaker Title</a:t>
            </a:r>
          </a:p>
          <a:p>
            <a:pPr lvl="2"/>
            <a:r>
              <a:rPr lang="en-US"/>
              <a:t>Affiliation Name</a:t>
            </a:r>
          </a:p>
          <a:p>
            <a:pPr lvl="3"/>
            <a:r>
              <a:rPr lang="en-US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18016661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69900" y="917505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83058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645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83058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607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9900" y="917505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4702444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103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702444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160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Columns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6727" y="274638"/>
            <a:ext cx="4636272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126727" y="917505"/>
            <a:ext cx="4636273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74638"/>
            <a:ext cx="3558209" cy="573087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126726" y="976313"/>
            <a:ext cx="4636273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266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Columns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6727" y="274638"/>
            <a:ext cx="4636272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74638"/>
            <a:ext cx="3558209" cy="573087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126726" y="976313"/>
            <a:ext cx="4636273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231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9B5C19-7142-4E2C-AB73-CC32EC0DDB9D}" type="datetime1">
              <a:rPr lang="en-US" smtClean="0">
                <a:solidFill>
                  <a:prstClr val="black"/>
                </a:solidFill>
                <a:latin typeface="Calibri"/>
              </a:rPr>
              <a:t>2/28/2018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A580-D149-4BA5-B032-70ABDE94B5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5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702444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NAGMSC-May 26,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1045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F610B2-1CB0-4B8B-A493-7368581622E4}" type="datetime1">
              <a:rPr lang="en-US" smtClean="0">
                <a:solidFill>
                  <a:prstClr val="black"/>
                </a:solidFill>
                <a:latin typeface="Calibri"/>
              </a:rPr>
              <a:t>2/28/2018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6CA6-A126-49FF-9E8B-B25F455F919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798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52500" y="985838"/>
            <a:ext cx="7239000" cy="14446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427413"/>
            <a:ext cx="7239000" cy="1752600"/>
          </a:xfrm>
        </p:spPr>
        <p:txBody>
          <a:bodyPr/>
          <a:lstStyle>
            <a:lvl1pPr marL="0" indent="0" algn="ctr">
              <a:buFont typeface="Wingdings" pitchFamily="10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BD07-18F2-D940-A364-91A953E18542}" type="datetime1">
              <a:rPr lang="en-US" smtClean="0"/>
              <a:pPr>
                <a:defRPr/>
              </a:pPr>
              <a:t>2/28/2018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anchorCtr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7E947-88A0-4902-BEDE-88B99D3CA304}" type="slidenum">
              <a:rPr lang="en-US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/>
                <a:ea typeface="ＭＳ Ｐゴシック" pitchFamily="100" charset="-128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9176"/>
            <a:ext cx="8226425" cy="4975412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73E87"/>
              </a:buClr>
              <a:buSzPct val="120000"/>
              <a:buFont typeface="Wingdings" pitchFamily="2" charset="2"/>
              <a:buChar char="§"/>
              <a:tabLst/>
              <a:defRPr>
                <a:latin typeface="Calibri" pitchFamily="34" charset="0"/>
                <a:cs typeface="Calibri" pitchFamily="34" charset="0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584D3"/>
              </a:buClr>
              <a:buSzPct val="120000"/>
              <a:buFont typeface="Wingdings" pitchFamily="2" charset="2"/>
              <a:buChar char="§"/>
              <a:tabLst/>
              <a:defRPr>
                <a:latin typeface="Calibri" pitchFamily="34" charset="0"/>
                <a:cs typeface="Calibri" pitchFamily="34" charset="0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73E87"/>
              </a:buClr>
              <a:buSzPct val="120000"/>
              <a:buFont typeface="Wingdings" pitchFamily="2" charset="2"/>
              <a:buChar char="§"/>
              <a:tabLst/>
              <a:defRPr>
                <a:latin typeface="Calibri" pitchFamily="34" charset="0"/>
                <a:cs typeface="Calibri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584D3"/>
              </a:buClr>
              <a:buSzPct val="120000"/>
              <a:buFont typeface="Wingdings" pitchFamily="2" charset="2"/>
              <a:buChar char="§"/>
              <a:tabLst/>
              <a:defRPr>
                <a:latin typeface="Calibri" pitchFamily="34" charset="0"/>
                <a:cs typeface="Calibri" pitchFamily="34" charset="0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73E87"/>
              </a:buClr>
              <a:buSzPct val="120000"/>
              <a:buFont typeface="Wingdings" pitchFamily="2" charset="2"/>
              <a:buChar char="§"/>
              <a:tabLst/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73E87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ＭＳ Ｐゴシック" pitchFamily="100" charset="-128"/>
              </a:rPr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584D3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ＭＳ Ｐゴシック" pitchFamily="10" charset="-128"/>
              </a:rPr>
              <a:t>Second level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73E87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ＭＳ Ｐゴシック" pitchFamily="10" charset="-128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584D3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ＭＳ Ｐゴシック" pitchFamily="10" charset="-128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73E87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ＭＳ Ｐゴシック" pitchFamily="10" charset="-128"/>
              </a:rPr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21DE-565E-A44E-AA53-BBC4B7523362}" type="datetime1">
              <a:rPr lang="en-US" smtClean="0"/>
              <a:pPr>
                <a:defRPr/>
              </a:pPr>
              <a:t>2/28/2018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EDFFC-02FE-4C78-99BE-CEAC9A4FD55E}" type="slidenum">
              <a:rPr lang="en-US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4D7D3-1326-794A-8036-BC32BD13A14D}" type="datetime1">
              <a:rPr lang="en-US" smtClean="0"/>
              <a:pPr>
                <a:defRPr/>
              </a:pPr>
              <a:t>2/28/2018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14B71-C53E-46EA-A3BE-0F41ED984C46}" type="slidenum">
              <a:rPr lang="en-US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DBDC8-5D06-CC4F-9903-A07455B6CD06}" type="datetime1">
              <a:rPr lang="en-US" smtClean="0"/>
              <a:pPr>
                <a:defRPr/>
              </a:pPr>
              <a:t>2/28/2018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D465C-AC09-4537-A7CD-1E55DD349AC0}" type="slidenum">
              <a:rPr lang="en-US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dhhs_15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75" y="6403975"/>
            <a:ext cx="4365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nih_15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2038" y="6396038"/>
            <a:ext cx="461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D96A8-D724-9E4A-AD5A-4D6B2C7FF367}" type="datetime1">
              <a:rPr lang="en-US" smtClean="0"/>
              <a:pPr>
                <a:defRPr/>
              </a:pPr>
              <a:t>2/28/2018</a:t>
            </a:fld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50FD5-398C-4674-A4A8-0C41C1DD1B34}" type="slidenum">
              <a:rPr lang="en-US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55EB3-122C-7F4A-AF5B-FC53367D0A8B}" type="datetime1">
              <a:rPr lang="en-US" smtClean="0"/>
              <a:pPr>
                <a:defRPr/>
              </a:pPr>
              <a:t>2/28/2018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7247C-9D65-4340-94E6-59E82D1E70A2}" type="slidenum">
              <a:rPr lang="en-US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6EF1-6B9C-3049-B1CE-E3D18EF84AD5}" type="datetime1">
              <a:rPr lang="en-US" smtClean="0"/>
              <a:pPr>
                <a:defRPr/>
              </a:pPr>
              <a:t>2/28/2018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39633-4861-457F-A749-44DEC8F81F35}" type="slidenum">
              <a:rPr lang="en-US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1FF71-F3DD-8044-A909-95887A043A5E}" type="datetime1">
              <a:rPr lang="en-US" smtClean="0"/>
              <a:pPr>
                <a:defRPr/>
              </a:pPr>
              <a:t>2/28/2018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EA42C-C3FA-46E6-81D1-CBE879FD35F7}" type="slidenum">
              <a:rPr lang="en-US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B9A11-CACA-B34F-8B9C-9926EB7538FE}" type="datetime1">
              <a:rPr lang="en-US" smtClean="0"/>
              <a:pPr>
                <a:defRPr/>
              </a:pPr>
              <a:t>2/28/2018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07460-02D6-4ED1-9239-15FF012A5BF0}" type="slidenum">
              <a:rPr lang="en-US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Columns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6727" y="274638"/>
            <a:ext cx="4636272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126727" y="917505"/>
            <a:ext cx="4636273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74638"/>
            <a:ext cx="3558209" cy="573087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126726" y="976313"/>
            <a:ext cx="4636273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NAGMSC-May 26,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472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7483F-74A2-1048-A41C-767BF26C77F4}" type="datetime1">
              <a:rPr lang="en-US" smtClean="0"/>
              <a:pPr>
                <a:defRPr/>
              </a:pPr>
              <a:t>2/28/2018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85D11-6DEE-4BD8-91FE-FBB8FD2A6907}" type="slidenum">
              <a:rPr lang="en-US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100013"/>
            <a:ext cx="1835150" cy="584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100013"/>
            <a:ext cx="5354637" cy="584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225C2-FD1A-9542-BD98-E3D81B9C32FC}" type="datetime1">
              <a:rPr lang="en-US" smtClean="0"/>
              <a:pPr>
                <a:defRPr/>
              </a:pPr>
              <a:t>2/28/2018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D83E1-F977-446D-A12E-0DD7D0C4E8E1}" type="slidenum">
              <a:rPr lang="en-US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100013"/>
            <a:ext cx="7313612" cy="981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83D1F-97C2-914A-BB27-8610F91C8F79}" type="datetime1">
              <a:rPr lang="en-US" smtClean="0"/>
              <a:pPr>
                <a:defRPr/>
              </a:pPr>
              <a:t>2/28/2018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2BB7F-47EC-48A4-A00F-CE7219BE28C4}" type="slidenum">
              <a:rPr lang="en-US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C42AE-7F12-4945-8AE1-4A2774DBC370}" type="datetime1">
              <a:rPr lang="en-US" smtClean="0"/>
              <a:pPr>
                <a:defRPr/>
              </a:pPr>
              <a:t>2/28/2018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DC5AD-7E97-429B-8732-9E5D6C96AE37}" type="slidenum">
              <a:rPr lang="en-US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08562-5A29-DA4C-93F6-4CC2C6625BB3}" type="datetime1">
              <a:rPr lang="en-US" smtClean="0"/>
              <a:pPr>
                <a:defRPr/>
              </a:pPr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9A96C1-E466-4DA1-A173-BBE36F49BFDD}" type="slidenum">
              <a:rPr lang="en-US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595B4-DE93-6845-AD1B-C667FA2A70E4}" type="datetime1">
              <a:rPr lang="en-US" smtClean="0"/>
              <a:pPr>
                <a:defRPr/>
              </a:pPr>
              <a:t>2/28/2018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3E1FA-FD99-46BD-B9EE-63783E8A9145}" type="slidenum">
              <a:rPr lang="en-US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F151D-AABD-A348-AA77-354CC8D6CDF0}" type="datetime1">
              <a:rPr lang="en-US" smtClean="0"/>
              <a:pPr>
                <a:defRPr/>
              </a:pPr>
              <a:t>2/28/2018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86FB8-E958-466C-9B82-02038B338B98}" type="slidenum">
              <a:rPr lang="en-US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52C86-1403-8F41-B483-B81C2575CD3C}" type="datetime1">
              <a:rPr lang="en-US" smtClean="0"/>
              <a:pPr>
                <a:defRPr/>
              </a:pPr>
              <a:t>2/28/2018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46E60-7319-40B2-A2B0-A8CEC603F8FC}" type="slidenum">
              <a:rPr lang="en-US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9D182-2309-3A4F-AC71-A3FC965857EE}" type="datetime1">
              <a:rPr lang="en-US" smtClean="0"/>
              <a:pPr>
                <a:defRPr/>
              </a:pPr>
              <a:t>2/28/2018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95AFE-A7AE-4034-A325-1E989ECF88C5}" type="slidenum">
              <a:rPr lang="en-US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88AB7-7033-7149-BE39-34D2FA52F958}" type="datetime1">
              <a:rPr lang="en-US" smtClean="0"/>
              <a:pPr>
                <a:defRPr/>
              </a:pPr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3A578A-45D8-4934-9097-58971F928D65}" type="slidenum">
              <a:rPr lang="en-US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7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76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theme" Target="../theme/theme1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-TitleSlide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2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65" r:id="rId2"/>
    <p:sldLayoutId id="2147483766" r:id="rId3"/>
    <p:sldLayoutId id="2147483781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-TitleSlide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1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-InteriorSlide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905" y="6356350"/>
            <a:ext cx="490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19662" y="6438908"/>
            <a:ext cx="0" cy="2243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7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0013"/>
            <a:ext cx="819785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7213"/>
            <a:ext cx="82264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Verdana" pitchFamily="-108" charset="0"/>
                <a:ea typeface="+mn-ea"/>
                <a:cs typeface="+mn-cs"/>
              </a:defRPr>
            </a:lvl1pPr>
          </a:lstStyle>
          <a:p>
            <a:pPr defTabSz="914400">
              <a:defRPr/>
            </a:pPr>
            <a:fld id="{054B9DA1-4B93-074B-9875-C9A77EAB4687}" type="datetime1">
              <a:rPr lang="en-US" smtClean="0"/>
              <a:pPr defTabSz="914400">
                <a:defRPr/>
              </a:pPr>
              <a:t>2/28/2018</a:t>
            </a:fld>
            <a:endParaRPr lang="en-US"/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Verdana" pitchFamily="-108" charset="0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Verdana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C652B64-E2A1-4A97-AAF9-F016F8C02FEB}" type="slidenum">
              <a:rPr lang="en-US" smtClean="0">
                <a:solidFill>
                  <a:prstClr val="white">
                    <a:lumMod val="85000"/>
                  </a:prstClr>
                </a:solidFill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white">
                  <a:lumMod val="85000"/>
                </a:prst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053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100" charset="-128"/>
          <a:cs typeface="ＭＳ Ｐゴシック" pitchFamily="10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" charset="0"/>
          <a:ea typeface="ＭＳ Ｐゴシック" pitchFamily="100" charset="-128"/>
          <a:cs typeface="ＭＳ Ｐゴシック" pitchFamily="10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" charset="0"/>
          <a:ea typeface="ＭＳ Ｐゴシック" pitchFamily="100" charset="-128"/>
          <a:cs typeface="ＭＳ Ｐゴシック" pitchFamily="10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" charset="0"/>
          <a:ea typeface="ＭＳ Ｐゴシック" pitchFamily="100" charset="-128"/>
          <a:cs typeface="ＭＳ Ｐゴシック" pitchFamily="10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" charset="0"/>
          <a:ea typeface="ＭＳ Ｐゴシック" pitchFamily="100" charset="-128"/>
          <a:cs typeface="ＭＳ Ｐゴシック" pitchFamily="10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SzPct val="12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pitchFamily="100" charset="-128"/>
          <a:cs typeface="ＭＳ Ｐゴシック" pitchFamily="100" charset="-128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SzPct val="12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pitchFamily="10" charset="-128"/>
          <a:cs typeface="ＭＳ Ｐゴシック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SzPct val="120000"/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pitchFamily="10" charset="-128"/>
          <a:cs typeface="ＭＳ Ｐゴシック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SzPct val="12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10" charset="-128"/>
          <a:cs typeface="ＭＳ Ｐゴシック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SzPct val="12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10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0" charset="2"/>
        <a:buChar char="¡"/>
        <a:defRPr sz="2000">
          <a:solidFill>
            <a:schemeClr val="tx1"/>
          </a:solidFill>
          <a:latin typeface="+mn-lt"/>
          <a:ea typeface="ＭＳ Ｐゴシック" pitchFamily="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0" charset="2"/>
        <a:buChar char="¡"/>
        <a:defRPr sz="2000">
          <a:solidFill>
            <a:schemeClr val="tx1"/>
          </a:solidFill>
          <a:latin typeface="+mn-lt"/>
          <a:ea typeface="ＭＳ Ｐゴシック" pitchFamily="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0" charset="2"/>
        <a:buChar char="¡"/>
        <a:defRPr sz="2000">
          <a:solidFill>
            <a:schemeClr val="tx1"/>
          </a:solidFill>
          <a:latin typeface="+mn-lt"/>
          <a:ea typeface="ＭＳ Ｐゴシック" pitchFamily="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0" charset="2"/>
        <a:buChar char="¡"/>
        <a:defRPr sz="2000">
          <a:solidFill>
            <a:schemeClr val="tx1"/>
          </a:solidFill>
          <a:latin typeface="+mn-lt"/>
          <a:ea typeface="ＭＳ Ｐゴシック" pitchFamily="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-InteriorSlide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905" y="6356350"/>
            <a:ext cx="490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E672CBA-1F15-4F34-9466-2A2663F0CC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19662" y="6438908"/>
            <a:ext cx="0" cy="2243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NAGMSC-May 26,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5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767" r:id="rId7"/>
    <p:sldLayoutId id="2147483778" r:id="rId8"/>
    <p:sldLayoutId id="2147483802" r:id="rId9"/>
    <p:sldLayoutId id="2147483803" r:id="rId1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act-TaglineSlid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7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-InteriorSlide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905" y="6356350"/>
            <a:ext cx="490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19662" y="6438908"/>
            <a:ext cx="0" cy="2243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1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768" r:id="rId7"/>
    <p:sldLayoutId id="2147483770" r:id="rId8"/>
    <p:sldLayoutId id="2147483779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-InteriorSlide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905" y="6356350"/>
            <a:ext cx="490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19662" y="6438908"/>
            <a:ext cx="0" cy="2243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0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771" r:id="rId7"/>
    <p:sldLayoutId id="2147483780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A-InteriorSlide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900" y="6356350"/>
            <a:ext cx="516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ea typeface="ＭＳ Ｐゴシック" charset="0"/>
              </a:rPr>
              <a:t>NAGMSC-May 26, 2017</a:t>
            </a:r>
            <a:endParaRPr lang="en-US" dirty="0">
              <a:solidFill>
                <a:prstClr val="white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8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7" r:id="rId9"/>
    <p:sldLayoutId id="2147483698" r:id="rId10"/>
    <p:sldLayoutId id="2147483699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-InteriorSlide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905" y="6356350"/>
            <a:ext cx="490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19662" y="6438908"/>
            <a:ext cx="0" cy="2243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6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8" r:id="rId7"/>
    <p:sldLayoutId id="2147483773" r:id="rId8"/>
    <p:sldLayoutId id="2147483774" r:id="rId9"/>
    <p:sldLayoutId id="2147483775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-InteriorSlide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905" y="6356350"/>
            <a:ext cx="490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19662" y="6438908"/>
            <a:ext cx="0" cy="2243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76" r:id="rId9"/>
    <p:sldLayoutId id="214748377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-InteriorSlide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905" y="6356350"/>
            <a:ext cx="490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E672CBA-1F15-4F34-9466-2A2663F0CC3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19662" y="6438908"/>
            <a:ext cx="0" cy="2243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0" y="6356350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NAGMSC-May 26, 2017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1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63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966" y="1420431"/>
            <a:ext cx="7268633" cy="1333655"/>
          </a:xfrm>
        </p:spPr>
        <p:txBody>
          <a:bodyPr/>
          <a:lstStyle/>
          <a:p>
            <a:pPr algn="ctr"/>
            <a:r>
              <a:rPr lang="en-US" sz="4000" dirty="0"/>
              <a:t>Developing an NIH Strategic Plan for Data Science</a:t>
            </a:r>
            <a:br>
              <a:rPr lang="en-US" sz="5400" dirty="0"/>
            </a:b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08960" y="3657600"/>
            <a:ext cx="5669280" cy="914400"/>
          </a:xfrm>
        </p:spPr>
        <p:txBody>
          <a:bodyPr/>
          <a:lstStyle/>
          <a:p>
            <a:pPr algn="r"/>
            <a:r>
              <a:rPr lang="en-US" dirty="0"/>
              <a:t>Jon R. Lorsch, Ph.D., Director</a:t>
            </a:r>
          </a:p>
          <a:p>
            <a:pPr algn="r"/>
            <a:r>
              <a:rPr lang="en-US" dirty="0"/>
              <a:t>National Institute of General 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358128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799" y="246279"/>
            <a:ext cx="8371840" cy="340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400" b="1" dirty="0"/>
              <a:t>Overarching Goal 2: </a:t>
            </a:r>
            <a:r>
              <a:rPr lang="en-US" sz="2400" b="1" dirty="0">
                <a:solidFill>
                  <a:srgbClr val="FF0000"/>
                </a:solidFill>
              </a:rPr>
              <a:t>Promote the Modernization of the </a:t>
            </a:r>
            <a:r>
              <a:rPr lang="en-US" sz="2400" b="1" i="1" dirty="0">
                <a:solidFill>
                  <a:srgbClr val="FF0000"/>
                </a:solidFill>
              </a:rPr>
              <a:t>Data Resources </a:t>
            </a:r>
            <a:r>
              <a:rPr lang="en-US" sz="2400" b="1" dirty="0">
                <a:solidFill>
                  <a:srgbClr val="FF0000"/>
                </a:solidFill>
              </a:rPr>
              <a:t>Ecosystem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US" sz="1500" dirty="0">
              <a:solidFill>
                <a:schemeClr val="dk1"/>
              </a:solidFill>
              <a:highlight>
                <a:srgbClr val="FF0000"/>
              </a:highlight>
            </a:endParaRPr>
          </a:p>
          <a:p>
            <a:pPr marL="2514600" indent="-2509838">
              <a:spcBef>
                <a:spcPts val="900"/>
              </a:spcBef>
              <a:spcAft>
                <a:spcPts val="450"/>
              </a:spcAft>
            </a:pPr>
            <a:r>
              <a:rPr lang="en-US" sz="2000" b="1" dirty="0">
                <a:solidFill>
                  <a:schemeClr val="dk1"/>
                </a:solidFill>
              </a:rPr>
              <a:t>Strategic Objective 2-2: </a:t>
            </a:r>
            <a:r>
              <a:rPr lang="en-US" sz="2000" b="1" dirty="0">
                <a:solidFill>
                  <a:srgbClr val="0070C0"/>
                </a:solidFill>
              </a:rPr>
              <a:t>Support the Storage and Sharing of Individual Datasets</a:t>
            </a:r>
          </a:p>
          <a:p>
            <a:pPr lvl="1">
              <a:spcBef>
                <a:spcPts val="900"/>
              </a:spcBef>
              <a:spcAft>
                <a:spcPts val="450"/>
              </a:spcAft>
            </a:pPr>
            <a:r>
              <a:rPr lang="en-US" b="1" dirty="0">
                <a:solidFill>
                  <a:schemeClr val="dk1"/>
                </a:solidFill>
              </a:rPr>
              <a:t>Implementation Tactics:</a:t>
            </a:r>
            <a:endParaRPr lang="en-US" dirty="0">
              <a:solidFill>
                <a:schemeClr val="dk1"/>
              </a:solidFill>
            </a:endParaRPr>
          </a:p>
          <a:p>
            <a:pPr marL="900113" lvl="2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Link datasets to publications via PubMed Central and NLM/NCBI</a:t>
            </a:r>
          </a:p>
          <a:p>
            <a:pPr marL="900113" lvl="2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Longer-term: Expand NIH Data Commons to allow submission, open sharing, and indexing of individual, FAIR datasets</a:t>
            </a: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706E9C7A-146E-4CAB-9835-0CC1B483C8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Overarching Goal 2: 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Promote the Modernization of the </a:t>
            </a:r>
            <a:r>
              <a:rPr lang="en-US" sz="2400" b="1" i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Data Resources 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Ecosystem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7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246279"/>
            <a:ext cx="8524341" cy="347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50"/>
              </a:spcAft>
            </a:pPr>
            <a:r>
              <a:rPr lang="en-US" sz="2400" b="1" dirty="0"/>
              <a:t>Overarching Goal 2: </a:t>
            </a:r>
            <a:r>
              <a:rPr lang="en-US" sz="2400" b="1" dirty="0">
                <a:solidFill>
                  <a:srgbClr val="FF0000"/>
                </a:solidFill>
              </a:rPr>
              <a:t>Promote the Modernization of the </a:t>
            </a:r>
            <a:r>
              <a:rPr lang="en-US" sz="2400" b="1" i="1" dirty="0">
                <a:solidFill>
                  <a:srgbClr val="FF0000"/>
                </a:solidFill>
              </a:rPr>
              <a:t>Data Resources </a:t>
            </a:r>
            <a:r>
              <a:rPr lang="en-US" sz="2400" b="1" dirty="0">
                <a:solidFill>
                  <a:srgbClr val="FF0000"/>
                </a:solidFill>
              </a:rPr>
              <a:t>Ecosystem</a:t>
            </a:r>
            <a:endParaRPr lang="en-US" sz="2400" b="1" dirty="0">
              <a:solidFill>
                <a:schemeClr val="dk1"/>
              </a:solidFill>
            </a:endParaRPr>
          </a:p>
          <a:p>
            <a:pPr marL="2514600" indent="-2514600">
              <a:spcBef>
                <a:spcPts val="900"/>
              </a:spcBef>
            </a:pPr>
            <a:r>
              <a:rPr lang="en-US" sz="2000" b="1" dirty="0">
                <a:solidFill>
                  <a:schemeClr val="dk1"/>
                </a:solidFill>
              </a:rPr>
              <a:t>Strategic Objective 2-3: </a:t>
            </a:r>
            <a:r>
              <a:rPr lang="en-US" sz="2000" b="1" dirty="0">
                <a:solidFill>
                  <a:srgbClr val="0070C0"/>
                </a:solidFill>
              </a:rPr>
              <a:t>Leverage Ongoing Initiatives to Better Integrate Clinical and Observational Data into Biomedical Data Science</a:t>
            </a:r>
          </a:p>
          <a:p>
            <a:pPr lvl="0"/>
            <a:endParaRPr lang="en-US" sz="1200" b="1" dirty="0">
              <a:solidFill>
                <a:schemeClr val="dk1"/>
              </a:solidFill>
            </a:endParaRPr>
          </a:p>
          <a:p>
            <a:pPr lvl="1"/>
            <a:r>
              <a:rPr lang="en-US" sz="1400" b="1" dirty="0">
                <a:solidFill>
                  <a:schemeClr val="dk1"/>
                </a:solidFill>
              </a:rPr>
              <a:t>Implementation Tactics:</a:t>
            </a:r>
            <a:endParaRPr lang="en-US" sz="1400" dirty="0">
              <a:solidFill>
                <a:schemeClr val="dk1"/>
              </a:solidFill>
            </a:endParaRPr>
          </a:p>
          <a:p>
            <a:pPr marL="900113" lvl="2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</a:rPr>
              <a:t>Create efficient linkages among NIH data resources that contain clinical and observational information</a:t>
            </a:r>
          </a:p>
          <a:p>
            <a:pPr marL="900113" lvl="2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</a:rPr>
              <a:t>Facilitate the creation and widespread adoption of consensus Common Data Elements (CDEs) for clinical studies</a:t>
            </a:r>
          </a:p>
          <a:p>
            <a:pPr marL="900113" lvl="2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</a:rPr>
              <a:t>Develop and implement universal credentialing protocols and user authorization systems that work across NIH data resources and platforms</a:t>
            </a:r>
          </a:p>
        </p:txBody>
      </p:sp>
      <p:grpSp>
        <p:nvGrpSpPr>
          <p:cNvPr id="11" name="Group 10" descr="Ongoing Initiatives"/>
          <p:cNvGrpSpPr/>
          <p:nvPr/>
        </p:nvGrpSpPr>
        <p:grpSpPr>
          <a:xfrm>
            <a:off x="851950" y="3631326"/>
            <a:ext cx="7365316" cy="2340447"/>
            <a:chOff x="1135933" y="3616266"/>
            <a:chExt cx="9820421" cy="3120595"/>
          </a:xfrm>
        </p:grpSpPr>
        <p:pic>
          <p:nvPicPr>
            <p:cNvPr id="5" name="Picture 4" descr="ECHO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0064" y="5228815"/>
              <a:ext cx="3621410" cy="1387643"/>
            </a:xfrm>
            <a:prstGeom prst="rect">
              <a:avLst/>
            </a:prstGeom>
          </p:spPr>
        </p:pic>
        <p:pic>
          <p:nvPicPr>
            <p:cNvPr id="6" name="Picture 5" descr="Cancer Moon Shot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6747" y="3911865"/>
              <a:ext cx="2138185" cy="1603639"/>
            </a:xfrm>
            <a:prstGeom prst="rect">
              <a:avLst/>
            </a:prstGeom>
          </p:spPr>
        </p:pic>
        <p:pic>
          <p:nvPicPr>
            <p:cNvPr id="7" name="Picture 6" descr="merge network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2357" y="3616266"/>
              <a:ext cx="3909117" cy="1347683"/>
            </a:xfrm>
            <a:prstGeom prst="rect">
              <a:avLst/>
            </a:prstGeom>
          </p:spPr>
        </p:pic>
        <p:pic>
          <p:nvPicPr>
            <p:cNvPr id="10" name="Picture 9" descr="TopMed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1468" y="5325516"/>
              <a:ext cx="1214886" cy="140804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909285" y="6182864"/>
              <a:ext cx="169738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>
                  <a:latin typeface="Arial" charset="0"/>
                  <a:ea typeface="Arial" charset="0"/>
                  <a:cs typeface="Arial" charset="0"/>
                </a:rPr>
                <a:t>TOPMed</a:t>
              </a:r>
              <a:endParaRPr lang="en-US" sz="21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4" name="Picture 3" descr="AllofU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5933" y="4466466"/>
              <a:ext cx="3587321" cy="11658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</p:pic>
      </p:grp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AB53DF1E-5ED6-4D1E-94CF-01420CFBA2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Overarching Goal 2: 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Promote the Modernization of the </a:t>
            </a:r>
            <a:r>
              <a:rPr lang="en-US" sz="2400" b="1" i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Data Resources 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Ecosystem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7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664" y="243291"/>
            <a:ext cx="8766818" cy="5740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en-US" sz="2400" b="1" dirty="0"/>
              <a:t>Overarching Goal 3: </a:t>
            </a:r>
            <a:r>
              <a:rPr lang="en-US" sz="2400" b="1" dirty="0">
                <a:solidFill>
                  <a:srgbClr val="FF0000"/>
                </a:solidFill>
              </a:rPr>
              <a:t>Support the Development and Dissemination of </a:t>
            </a:r>
            <a:r>
              <a:rPr lang="en-US" sz="2400" b="1" i="1" dirty="0">
                <a:solidFill>
                  <a:srgbClr val="FF0000"/>
                </a:solidFill>
              </a:rPr>
              <a:t>Advanced Data Management, Analytics, and Visualization Tools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350"/>
              </a:spcBef>
              <a:spcAft>
                <a:spcPts val="450"/>
              </a:spcAft>
            </a:pPr>
            <a:r>
              <a:rPr lang="en-US" b="1" dirty="0">
                <a:solidFill>
                  <a:schemeClr val="dk1"/>
                </a:solidFill>
              </a:rPr>
              <a:t>Strategic Objective 3-1: </a:t>
            </a:r>
            <a:r>
              <a:rPr lang="en-US" b="1" dirty="0">
                <a:solidFill>
                  <a:srgbClr val="0070C0"/>
                </a:solidFill>
              </a:rPr>
              <a:t>Support Useful, Generalizable, and Accessible Tools and Workflows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sz="1500" b="1" dirty="0">
                <a:solidFill>
                  <a:schemeClr val="dk1"/>
                </a:solidFill>
              </a:rPr>
              <a:t>Implementation Tactics:</a:t>
            </a:r>
            <a:endParaRPr lang="en-US" sz="1500" dirty="0">
              <a:solidFill>
                <a:schemeClr val="dk1"/>
              </a:solidFill>
            </a:endParaRPr>
          </a:p>
          <a:p>
            <a:pPr marL="900113" lvl="2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Separate support for tools from support for databases and </a:t>
            </a:r>
            <a:r>
              <a:rPr lang="en-US" sz="1600" dirty="0" err="1">
                <a:solidFill>
                  <a:schemeClr val="dk1"/>
                </a:solidFill>
              </a:rPr>
              <a:t>knowledgebases</a:t>
            </a:r>
            <a:endParaRPr lang="en-US" sz="1600" dirty="0">
              <a:solidFill>
                <a:schemeClr val="dk1"/>
              </a:solidFill>
            </a:endParaRPr>
          </a:p>
          <a:p>
            <a:pPr marL="900113" lvl="2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Use appropriate mechanism, review, and management for tool development</a:t>
            </a:r>
          </a:p>
          <a:p>
            <a:pPr marL="900113" lvl="2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Leverage commercial tools, software, workflows, and expertise</a:t>
            </a:r>
          </a:p>
          <a:p>
            <a:pPr marL="900113" lvl="2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Promote development of open source, openly shared and reusable tools, software, and workflows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dk1"/>
              </a:solidFill>
            </a:endParaRPr>
          </a:p>
          <a:p>
            <a:pPr>
              <a:spcAft>
                <a:spcPts val="900"/>
              </a:spcAft>
            </a:pPr>
            <a:r>
              <a:rPr lang="en-US" b="1" dirty="0">
                <a:solidFill>
                  <a:schemeClr val="dk1"/>
                </a:solidFill>
              </a:rPr>
              <a:t>Strategic Objective 3-2: </a:t>
            </a:r>
            <a:r>
              <a:rPr lang="en-US" b="1" dirty="0">
                <a:solidFill>
                  <a:srgbClr val="0070C0"/>
                </a:solidFill>
              </a:rPr>
              <a:t>Broaden Use of Specialized Tools</a:t>
            </a:r>
          </a:p>
          <a:p>
            <a:pPr marL="742950" lvl="1" indent="-285750">
              <a:spcAft>
                <a:spcPts val="450"/>
              </a:spcAft>
              <a:buFont typeface="Wingdings" pitchFamily="2" charset="2"/>
              <a:buChar char="Ø"/>
              <a:defRPr/>
            </a:pPr>
            <a:r>
              <a:rPr lang="en-US" sz="1500" dirty="0">
                <a:solidFill>
                  <a:schemeClr val="dk1"/>
                </a:solidFill>
              </a:rPr>
              <a:t>Example: Algorithms from astronomy adapted for use in cellular imaging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US" sz="1500" dirty="0">
                <a:solidFill>
                  <a:schemeClr val="dk1"/>
                </a:solidFill>
              </a:rPr>
              <a:t>Support research for improving methods for using EHRs and other clinical data</a:t>
            </a:r>
          </a:p>
          <a:p>
            <a:endParaRPr lang="en-US" sz="1500" b="1" dirty="0">
              <a:solidFill>
                <a:schemeClr val="dk1"/>
              </a:solidFill>
            </a:endParaRPr>
          </a:p>
          <a:p>
            <a:pPr>
              <a:spcAft>
                <a:spcPts val="900"/>
              </a:spcAft>
            </a:pPr>
            <a:r>
              <a:rPr lang="en-US" b="1" dirty="0">
                <a:solidFill>
                  <a:schemeClr val="dk1"/>
                </a:solidFill>
              </a:rPr>
              <a:t>Strategic Objective 3-3: </a:t>
            </a:r>
            <a:r>
              <a:rPr lang="en-US" b="1" dirty="0">
                <a:solidFill>
                  <a:srgbClr val="0070C0"/>
                </a:solidFill>
              </a:rPr>
              <a:t>Improve Discovery and Cataloging Resources</a:t>
            </a:r>
          </a:p>
          <a:p>
            <a:pPr marL="628650" lvl="1" indent="-285750">
              <a:buFont typeface="Wingdings" pitchFamily="2" charset="2"/>
              <a:buChar char="Ø"/>
              <a:defRPr/>
            </a:pPr>
            <a:r>
              <a:rPr lang="en-US" sz="1500" dirty="0">
                <a:solidFill>
                  <a:schemeClr val="dk1"/>
                </a:solidFill>
              </a:rPr>
              <a:t>Development and adoption of community standards for data indexing, citation and provenance will be key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6FF77A-7CA9-4025-A05C-3F1E5AFF72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Overarching Goal 3: 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Support the Development and Dissemination of </a:t>
            </a:r>
            <a:r>
              <a:rPr lang="en-US" sz="2400" b="1" i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Advanced Data Management, Analytics, and Visualization Tools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1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565" y="3732812"/>
            <a:ext cx="7897872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  <a:spcAft>
                <a:spcPts val="450"/>
              </a:spcAft>
            </a:pPr>
            <a:r>
              <a:rPr lang="en-US" sz="1600" b="1" dirty="0">
                <a:solidFill>
                  <a:schemeClr val="dk1"/>
                </a:solidFill>
              </a:rPr>
              <a:t>Strategic Objective 3-1: </a:t>
            </a:r>
            <a:r>
              <a:rPr lang="en-US" sz="1600" b="1" dirty="0">
                <a:solidFill>
                  <a:srgbClr val="0070C0"/>
                </a:solidFill>
              </a:rPr>
              <a:t>Support Useful, Generalizable, and Accessible Tools and Workflows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sz="1600" b="1" dirty="0">
                <a:solidFill>
                  <a:schemeClr val="dk1"/>
                </a:solidFill>
              </a:rPr>
              <a:t>Implementation Tactics:</a:t>
            </a:r>
            <a:endParaRPr lang="en-US" sz="1600" dirty="0">
              <a:solidFill>
                <a:schemeClr val="dk1"/>
              </a:solidFill>
            </a:endParaRPr>
          </a:p>
          <a:p>
            <a:pPr marL="900113" lvl="2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Separate support for tools from support for databases and </a:t>
            </a:r>
            <a:r>
              <a:rPr lang="en-US" sz="1600" dirty="0" err="1">
                <a:solidFill>
                  <a:schemeClr val="dk1"/>
                </a:solidFill>
              </a:rPr>
              <a:t>knowledgebases</a:t>
            </a:r>
            <a:endParaRPr lang="en-US" sz="1600" dirty="0">
              <a:solidFill>
                <a:schemeClr val="dk1"/>
              </a:solidFill>
            </a:endParaRPr>
          </a:p>
          <a:p>
            <a:pPr marL="900113" lvl="2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Use appropriate mechanism, review, and management for tool development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324565" y="1676129"/>
            <a:ext cx="5948756" cy="176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chemeClr val="dk1"/>
                </a:solidFill>
              </a:rPr>
              <a:t>Strategic Objective 2-1: </a:t>
            </a:r>
            <a:r>
              <a:rPr lang="en-US" sz="1600" b="1" dirty="0">
                <a:solidFill>
                  <a:srgbClr val="0070C0"/>
                </a:solidFill>
              </a:rPr>
              <a:t>Modernize the Data Repository Ecosystem</a:t>
            </a:r>
          </a:p>
          <a:p>
            <a:pPr lvl="0"/>
            <a:endParaRPr lang="en-US" sz="1600" b="1" dirty="0">
              <a:solidFill>
                <a:schemeClr val="dk1"/>
              </a:solidFill>
            </a:endParaRPr>
          </a:p>
          <a:p>
            <a:pPr lvl="1"/>
            <a:r>
              <a:rPr lang="en-US" sz="1600" b="1" dirty="0">
                <a:solidFill>
                  <a:schemeClr val="dk1"/>
                </a:solidFill>
              </a:rPr>
              <a:t>Implementation Tactics:</a:t>
            </a:r>
            <a:endParaRPr lang="en-US" sz="1600" dirty="0">
              <a:solidFill>
                <a:schemeClr val="dk1"/>
              </a:solidFill>
            </a:endParaRPr>
          </a:p>
          <a:p>
            <a:pPr marL="900113" lvl="2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Separate the support of databases and </a:t>
            </a:r>
            <a:r>
              <a:rPr lang="en-US" sz="1600" dirty="0" err="1">
                <a:solidFill>
                  <a:schemeClr val="dk1"/>
                </a:solidFill>
              </a:rPr>
              <a:t>knowledgebases</a:t>
            </a:r>
            <a:endParaRPr lang="en-US" sz="1600" dirty="0">
              <a:solidFill>
                <a:schemeClr val="dk1"/>
              </a:solidFill>
            </a:endParaRPr>
          </a:p>
          <a:p>
            <a:pPr marL="900113" lvl="2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Use appropriate mechanism, review, and management for each type of repository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7290" y="140249"/>
            <a:ext cx="7296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Why Separate Support of Databases, </a:t>
            </a:r>
            <a:r>
              <a:rPr lang="en-US" sz="2400" b="1" dirty="0" err="1">
                <a:solidFill>
                  <a:srgbClr val="0070C0"/>
                </a:solidFill>
              </a:rPr>
              <a:t>Knowledgebases</a:t>
            </a:r>
            <a:r>
              <a:rPr lang="en-US" sz="2400" b="1" dirty="0">
                <a:solidFill>
                  <a:srgbClr val="0070C0"/>
                </a:solidFill>
              </a:rPr>
              <a:t> and Tool Development?</a:t>
            </a: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908D0B7-DB99-4950-8010-1ADB5EDE5B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400" b="1" kern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Why Separate Support of Databases, Knowledgebases and Tool Development?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85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261" y="1145132"/>
            <a:ext cx="8944863" cy="485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750"/>
              </a:spcBef>
              <a:spcAft>
                <a:spcPts val="750"/>
              </a:spcAft>
              <a:buFont typeface="Helvetica" charset="0"/>
              <a:buChar char="●"/>
            </a:pPr>
            <a:r>
              <a:rPr lang="en-US" b="1" dirty="0"/>
              <a:t>NIH-funded data </a:t>
            </a:r>
            <a:r>
              <a:rPr lang="en-US" b="1" i="1" u="sng" dirty="0"/>
              <a:t>resources</a:t>
            </a:r>
            <a:r>
              <a:rPr lang="en-US" b="1" dirty="0"/>
              <a:t> historically have been evaluated and funded as </a:t>
            </a:r>
            <a:r>
              <a:rPr lang="en-US" b="1" i="1" u="sng" dirty="0"/>
              <a:t>research</a:t>
            </a:r>
            <a:r>
              <a:rPr lang="en-US" b="1" dirty="0"/>
              <a:t> grants</a:t>
            </a:r>
          </a:p>
          <a:p>
            <a:pPr marL="600075" lvl="1" indent="-257175">
              <a:spcBef>
                <a:spcPts val="750"/>
              </a:spcBef>
              <a:spcAft>
                <a:spcPts val="750"/>
              </a:spcAft>
              <a:buFont typeface="Wingdings" charset="2"/>
              <a:buChar char="Ø"/>
            </a:pPr>
            <a:r>
              <a:rPr lang="en-US" sz="1600" dirty="0"/>
              <a:t>Misalignment of goals and review expectations: innovation, hypothesis generation/testing, etc. rather than user service, utility, efficiency of operation, usage</a:t>
            </a:r>
          </a:p>
          <a:p>
            <a:pPr marL="600075" lvl="1" indent="-257175">
              <a:spcBef>
                <a:spcPts val="750"/>
              </a:spcBef>
              <a:spcAft>
                <a:spcPts val="750"/>
              </a:spcAft>
              <a:buFont typeface="Wingdings" charset="2"/>
              <a:buChar char="Ø"/>
            </a:pPr>
            <a:r>
              <a:rPr lang="en-US" sz="1600" dirty="0"/>
              <a:t>Has led to entanglement of tool development and resource management</a:t>
            </a:r>
          </a:p>
          <a:p>
            <a:pPr marL="600075" lvl="1" indent="-257175">
              <a:spcBef>
                <a:spcPts val="750"/>
              </a:spcBef>
              <a:spcAft>
                <a:spcPts val="750"/>
              </a:spcAft>
              <a:buFont typeface="Wingdings" charset="2"/>
              <a:buChar char="Ø"/>
            </a:pPr>
            <a:r>
              <a:rPr lang="en-US" sz="1600" dirty="0"/>
              <a:t>Tool development and dissemination should be evaluated on their own merits rather than linked to the existence of important data resources</a:t>
            </a:r>
          </a:p>
          <a:p>
            <a:pPr marL="257175" indent="-257175">
              <a:spcBef>
                <a:spcPts val="750"/>
              </a:spcBef>
              <a:spcAft>
                <a:spcPts val="750"/>
              </a:spcAft>
              <a:buFont typeface="Helvetica" charset="0"/>
              <a:buChar char="●"/>
            </a:pPr>
            <a:r>
              <a:rPr lang="en-US" b="1" dirty="0"/>
              <a:t>Database and knowledgebase functions, needs and uses are not the same</a:t>
            </a:r>
          </a:p>
          <a:p>
            <a:pPr marL="685800" lvl="1" indent="-342900">
              <a:spcBef>
                <a:spcPts val="750"/>
              </a:spcBef>
              <a:spcAft>
                <a:spcPts val="750"/>
              </a:spcAft>
              <a:buFont typeface="Wingdings" charset="2"/>
              <a:buChar char="Ø"/>
            </a:pPr>
            <a:r>
              <a:rPr lang="en-US" sz="1600" dirty="0"/>
              <a:t>Core data may be essential to the research community but (in some cases) the associated knowledgebase information less so</a:t>
            </a:r>
          </a:p>
          <a:p>
            <a:pPr marL="685800" lvl="1" indent="-342900">
              <a:spcBef>
                <a:spcPts val="750"/>
              </a:spcBef>
              <a:spcAft>
                <a:spcPts val="750"/>
              </a:spcAft>
              <a:buFont typeface="Wingdings" charset="2"/>
              <a:buChar char="Ø"/>
            </a:pPr>
            <a:r>
              <a:rPr lang="en-US" sz="1600" dirty="0"/>
              <a:t>Cost of human curation is high and its utility and impact must be carefully evaluated, independent of the need for access to core data</a:t>
            </a:r>
          </a:p>
          <a:p>
            <a:pPr marL="257175" indent="-257175">
              <a:spcBef>
                <a:spcPts val="750"/>
              </a:spcBef>
              <a:spcAft>
                <a:spcPts val="750"/>
              </a:spcAft>
              <a:buFont typeface="Helvetica" charset="0"/>
              <a:buChar char="●"/>
            </a:pPr>
            <a:r>
              <a:rPr lang="en-US" b="1" dirty="0"/>
              <a:t>Need for usage, utility, impact and efficiency metrics for each kind of resource and for tools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7290" y="140249"/>
            <a:ext cx="7296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Why Separate Support of Databases, </a:t>
            </a:r>
            <a:r>
              <a:rPr lang="en-US" sz="2400" b="1" dirty="0" err="1">
                <a:solidFill>
                  <a:srgbClr val="0070C0"/>
                </a:solidFill>
              </a:rPr>
              <a:t>Knowledgebases</a:t>
            </a:r>
            <a:r>
              <a:rPr lang="en-US" sz="2400" b="1" dirty="0">
                <a:solidFill>
                  <a:srgbClr val="0070C0"/>
                </a:solidFill>
              </a:rPr>
              <a:t> and Tool Development?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A4BB83-2D30-48C1-9F29-48A5A780A6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400" b="1" kern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Why Separate Support of Databases, Knowledgebases and Tool Development?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3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22"/>
          <p:cNvSpPr txBox="1"/>
          <p:nvPr/>
        </p:nvSpPr>
        <p:spPr>
          <a:xfrm>
            <a:off x="334072" y="73190"/>
            <a:ext cx="8372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Creating a More Modern and Coherent Data Resource Ecosystem</a:t>
            </a:r>
          </a:p>
        </p:txBody>
      </p:sp>
      <p:grpSp>
        <p:nvGrpSpPr>
          <p:cNvPr id="10" name="Group 9" descr="Creating a More Modern and Coherent Data Resource Ecosystem illustrations">
            <a:extLst>
              <a:ext uri="{FF2B5EF4-FFF2-40B4-BE49-F238E27FC236}">
                <a16:creationId xmlns:a16="http://schemas.microsoft.com/office/drawing/2014/main" id="{1820FC8F-9815-4D17-A275-6D661BC51B51}"/>
              </a:ext>
            </a:extLst>
          </p:cNvPr>
          <p:cNvGrpSpPr/>
          <p:nvPr/>
        </p:nvGrpSpPr>
        <p:grpSpPr>
          <a:xfrm>
            <a:off x="394032" y="1326695"/>
            <a:ext cx="8161020" cy="4428917"/>
            <a:chOff x="394032" y="1326695"/>
            <a:chExt cx="8161020" cy="4428917"/>
          </a:xfrm>
        </p:grpSpPr>
        <p:sp>
          <p:nvSpPr>
            <p:cNvPr id="2" name="Can 1"/>
            <p:cNvSpPr/>
            <p:nvPr/>
          </p:nvSpPr>
          <p:spPr>
            <a:xfrm>
              <a:off x="1397934" y="1669173"/>
              <a:ext cx="314540" cy="2382253"/>
            </a:xfrm>
            <a:prstGeom prst="ca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" name="Can 2"/>
            <p:cNvSpPr/>
            <p:nvPr/>
          </p:nvSpPr>
          <p:spPr>
            <a:xfrm>
              <a:off x="1862870" y="2182233"/>
              <a:ext cx="314540" cy="2382253"/>
            </a:xfrm>
            <a:prstGeom prst="can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Can 3"/>
            <p:cNvSpPr/>
            <p:nvPr/>
          </p:nvSpPr>
          <p:spPr>
            <a:xfrm>
              <a:off x="2642345" y="1669173"/>
              <a:ext cx="314540" cy="2382253"/>
            </a:xfrm>
            <a:prstGeom prst="ca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Can 4"/>
            <p:cNvSpPr/>
            <p:nvPr/>
          </p:nvSpPr>
          <p:spPr>
            <a:xfrm>
              <a:off x="3349630" y="2860299"/>
              <a:ext cx="314540" cy="2382253"/>
            </a:xfrm>
            <a:prstGeom prst="can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Can 5"/>
            <p:cNvSpPr/>
            <p:nvPr/>
          </p:nvSpPr>
          <p:spPr>
            <a:xfrm>
              <a:off x="809250" y="2930770"/>
              <a:ext cx="314540" cy="2382253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Can 6"/>
            <p:cNvSpPr/>
            <p:nvPr/>
          </p:nvSpPr>
          <p:spPr>
            <a:xfrm>
              <a:off x="2255616" y="3373359"/>
              <a:ext cx="314540" cy="2382253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1397935" y="2009495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Hexagon 10"/>
            <p:cNvSpPr/>
            <p:nvPr/>
          </p:nvSpPr>
          <p:spPr>
            <a:xfrm>
              <a:off x="809250" y="3914780"/>
              <a:ext cx="317015" cy="273289"/>
            </a:xfrm>
            <a:prstGeom prst="hexagon">
              <a:avLst/>
            </a:prstGeom>
            <a:pattFill prst="pct30">
              <a:fgClr>
                <a:srgbClr val="AD75E5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1537156" y="2169343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1414697" y="3140461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/>
            <p:cNvSpPr/>
            <p:nvPr/>
          </p:nvSpPr>
          <p:spPr>
            <a:xfrm>
              <a:off x="1464967" y="3765244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Hexagon 14"/>
            <p:cNvSpPr/>
            <p:nvPr/>
          </p:nvSpPr>
          <p:spPr>
            <a:xfrm>
              <a:off x="1402868" y="2723654"/>
              <a:ext cx="317015" cy="273289"/>
            </a:xfrm>
            <a:prstGeom prst="hexagon">
              <a:avLst/>
            </a:prstGeom>
            <a:pattFill prst="pct30">
              <a:fgClr>
                <a:srgbClr val="AD75E5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Hexagon 15"/>
            <p:cNvSpPr/>
            <p:nvPr/>
          </p:nvSpPr>
          <p:spPr>
            <a:xfrm>
              <a:off x="2254378" y="4427840"/>
              <a:ext cx="317015" cy="273289"/>
            </a:xfrm>
            <a:prstGeom prst="hexagon">
              <a:avLst/>
            </a:prstGeom>
            <a:pattFill prst="pct30">
              <a:fgClr>
                <a:srgbClr val="AD75E5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Hexagon 16"/>
            <p:cNvSpPr/>
            <p:nvPr/>
          </p:nvSpPr>
          <p:spPr>
            <a:xfrm>
              <a:off x="2642346" y="2349817"/>
              <a:ext cx="317015" cy="273289"/>
            </a:xfrm>
            <a:prstGeom prst="hexagon">
              <a:avLst/>
            </a:prstGeom>
            <a:pattFill prst="pct30">
              <a:fgClr>
                <a:srgbClr val="AD75E5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Hexagon 17"/>
            <p:cNvSpPr/>
            <p:nvPr/>
          </p:nvSpPr>
          <p:spPr>
            <a:xfrm>
              <a:off x="2642346" y="2623106"/>
              <a:ext cx="317015" cy="273289"/>
            </a:xfrm>
            <a:prstGeom prst="hexagon">
              <a:avLst/>
            </a:prstGeom>
            <a:pattFill prst="pct30">
              <a:fgClr>
                <a:srgbClr val="AD75E5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Hexagon 18"/>
            <p:cNvSpPr/>
            <p:nvPr/>
          </p:nvSpPr>
          <p:spPr>
            <a:xfrm>
              <a:off x="2642346" y="2896394"/>
              <a:ext cx="317015" cy="273289"/>
            </a:xfrm>
            <a:prstGeom prst="hexagon">
              <a:avLst/>
            </a:prstGeom>
            <a:pattFill prst="pct30">
              <a:fgClr>
                <a:srgbClr val="AD75E5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Hexagon 19"/>
            <p:cNvSpPr/>
            <p:nvPr/>
          </p:nvSpPr>
          <p:spPr>
            <a:xfrm>
              <a:off x="3348393" y="3540944"/>
              <a:ext cx="317015" cy="273289"/>
            </a:xfrm>
            <a:prstGeom prst="hexagon">
              <a:avLst/>
            </a:prstGeom>
            <a:pattFill prst="pct30">
              <a:fgClr>
                <a:srgbClr val="AD75E5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Hexagon 20"/>
            <p:cNvSpPr/>
            <p:nvPr/>
          </p:nvSpPr>
          <p:spPr>
            <a:xfrm>
              <a:off x="3348392" y="4154552"/>
              <a:ext cx="317015" cy="273289"/>
            </a:xfrm>
            <a:prstGeom prst="hexagon">
              <a:avLst/>
            </a:prstGeom>
            <a:pattFill prst="pct30">
              <a:fgClr>
                <a:srgbClr val="AD75E5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1860394" y="2548336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2004344" y="2959987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1873186" y="3281402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1847314" y="3633758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1975452" y="3990835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2254378" y="3760087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2648362" y="3675007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2783212" y="3453284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2635544" y="1988869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2786800" y="1829021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3346938" y="3110384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3421820" y="3900598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3496702" y="4690811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824715" y="3252609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950116" y="3465311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824715" y="4427840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930417" y="4579528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>
              <a:off x="820346" y="4970987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6431681" y="2861769"/>
              <a:ext cx="814234" cy="815363"/>
              <a:chOff x="7835113" y="2438893"/>
              <a:chExt cx="1085645" cy="1087151"/>
            </a:xfrm>
          </p:grpSpPr>
          <p:sp>
            <p:nvSpPr>
              <p:cNvPr id="41" name="Hexagon 40"/>
              <p:cNvSpPr/>
              <p:nvPr/>
            </p:nvSpPr>
            <p:spPr>
              <a:xfrm>
                <a:off x="8163950" y="2438893"/>
                <a:ext cx="422687" cy="364385"/>
              </a:xfrm>
              <a:prstGeom prst="hexagon">
                <a:avLst/>
              </a:prstGeom>
              <a:pattFill prst="pct30">
                <a:fgClr>
                  <a:srgbClr val="AD75E5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Hexagon 42"/>
              <p:cNvSpPr/>
              <p:nvPr/>
            </p:nvSpPr>
            <p:spPr>
              <a:xfrm>
                <a:off x="7835113" y="2614215"/>
                <a:ext cx="422687" cy="364385"/>
              </a:xfrm>
              <a:prstGeom prst="hexagon">
                <a:avLst/>
              </a:prstGeom>
              <a:pattFill prst="pct30">
                <a:fgClr>
                  <a:srgbClr val="AD75E5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" name="Hexagon 43"/>
              <p:cNvSpPr/>
              <p:nvPr/>
            </p:nvSpPr>
            <p:spPr>
              <a:xfrm>
                <a:off x="7840396" y="2976587"/>
                <a:ext cx="422687" cy="364385"/>
              </a:xfrm>
              <a:prstGeom prst="hexagon">
                <a:avLst/>
              </a:prstGeom>
              <a:pattFill prst="pct30">
                <a:fgClr>
                  <a:srgbClr val="AD75E5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" name="Hexagon 44"/>
              <p:cNvSpPr/>
              <p:nvPr/>
            </p:nvSpPr>
            <p:spPr>
              <a:xfrm>
                <a:off x="8171162" y="3161659"/>
                <a:ext cx="422687" cy="364385"/>
              </a:xfrm>
              <a:prstGeom prst="hexagon">
                <a:avLst/>
              </a:prstGeom>
              <a:pattFill prst="pct30">
                <a:fgClr>
                  <a:srgbClr val="AD75E5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" name="Hexagon 45"/>
              <p:cNvSpPr/>
              <p:nvPr/>
            </p:nvSpPr>
            <p:spPr>
              <a:xfrm>
                <a:off x="8498071" y="2976214"/>
                <a:ext cx="422687" cy="364385"/>
              </a:xfrm>
              <a:prstGeom prst="hexagon">
                <a:avLst/>
              </a:prstGeom>
              <a:pattFill prst="pct30">
                <a:fgClr>
                  <a:srgbClr val="AD75E5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" name="Hexagon 46"/>
              <p:cNvSpPr/>
              <p:nvPr/>
            </p:nvSpPr>
            <p:spPr>
              <a:xfrm>
                <a:off x="8498071" y="2620574"/>
                <a:ext cx="422687" cy="364385"/>
              </a:xfrm>
              <a:prstGeom prst="hexagon">
                <a:avLst/>
              </a:prstGeom>
              <a:pattFill prst="pct30">
                <a:fgClr>
                  <a:srgbClr val="AD75E5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Hexagon 47"/>
              <p:cNvSpPr/>
              <p:nvPr/>
            </p:nvSpPr>
            <p:spPr>
              <a:xfrm>
                <a:off x="8163951" y="2793883"/>
                <a:ext cx="422687" cy="364385"/>
              </a:xfrm>
              <a:prstGeom prst="hexagon">
                <a:avLst/>
              </a:prstGeom>
              <a:pattFill prst="pct30">
                <a:fgClr>
                  <a:srgbClr val="AD75E5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2" name="Donut 51"/>
            <p:cNvSpPr/>
            <p:nvPr/>
          </p:nvSpPr>
          <p:spPr>
            <a:xfrm>
              <a:off x="5965917" y="2424010"/>
              <a:ext cx="1751163" cy="1681497"/>
            </a:xfrm>
            <a:prstGeom prst="donu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62" name="Direct Access Storage 61"/>
            <p:cNvSpPr/>
            <p:nvPr/>
          </p:nvSpPr>
          <p:spPr>
            <a:xfrm rot="15893768">
              <a:off x="5915277" y="3112071"/>
              <a:ext cx="561353" cy="421015"/>
            </a:xfrm>
            <a:prstGeom prst="flowChartMagneticDrum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Direct Access Storage 62"/>
            <p:cNvSpPr/>
            <p:nvPr/>
          </p:nvSpPr>
          <p:spPr>
            <a:xfrm rot="19555731">
              <a:off x="6192078" y="2541710"/>
              <a:ext cx="561353" cy="421015"/>
            </a:xfrm>
            <a:prstGeom prst="flowChartMagneticDrum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Donut 63"/>
            <p:cNvSpPr/>
            <p:nvPr/>
          </p:nvSpPr>
          <p:spPr>
            <a:xfrm>
              <a:off x="5144756" y="1586593"/>
              <a:ext cx="3410296" cy="3349904"/>
            </a:xfrm>
            <a:prstGeom prst="donu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525843" y="2273752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7884579" y="2412990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6066169" y="1903836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5407385" y="2890973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>
              <a:off x="5459339" y="3404285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>
              <a:off x="5511293" y="3917597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>
              <a:off x="5825098" y="3732640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>
              <a:off x="5964335" y="4295828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>
              <a:off x="6271906" y="4403893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>
              <a:off x="6654292" y="4381033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7298528" y="4364408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7662210" y="4067229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7901201" y="3564309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>
              <a:off x="7890810" y="3946695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>
              <a:off x="7618568" y="4435067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>
              <a:off x="6149293" y="2267524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>
              <a:off x="8202537" y="3111265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>
              <a:off x="6789373" y="2003594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>
              <a:off x="7870028" y="2972026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>
              <a:off x="7454392" y="2288305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>
              <a:off x="7020052" y="1816558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Oval 85"/>
            <p:cNvSpPr/>
            <p:nvPr/>
          </p:nvSpPr>
          <p:spPr>
            <a:xfrm>
              <a:off x="8275273" y="3595482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Oval 86"/>
            <p:cNvSpPr/>
            <p:nvPr/>
          </p:nvSpPr>
          <p:spPr>
            <a:xfrm>
              <a:off x="7055380" y="4669901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Oval 87"/>
            <p:cNvSpPr/>
            <p:nvPr/>
          </p:nvSpPr>
          <p:spPr>
            <a:xfrm>
              <a:off x="7026286" y="4304141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>
              <a:off x="6741574" y="4717699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>
              <a:off x="5640138" y="3092561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>
              <a:off x="5349193" y="3718094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Oval 91"/>
            <p:cNvSpPr/>
            <p:nvPr/>
          </p:nvSpPr>
          <p:spPr>
            <a:xfrm>
              <a:off x="5781455" y="2585485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Oval 92"/>
            <p:cNvSpPr/>
            <p:nvPr/>
          </p:nvSpPr>
          <p:spPr>
            <a:xfrm>
              <a:off x="6494272" y="2095034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Oval 93"/>
            <p:cNvSpPr/>
            <p:nvPr/>
          </p:nvSpPr>
          <p:spPr>
            <a:xfrm>
              <a:off x="7200853" y="2159458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Oval 94"/>
            <p:cNvSpPr/>
            <p:nvPr/>
          </p:nvSpPr>
          <p:spPr>
            <a:xfrm>
              <a:off x="7751572" y="2672769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Oval 95"/>
            <p:cNvSpPr/>
            <p:nvPr/>
          </p:nvSpPr>
          <p:spPr>
            <a:xfrm>
              <a:off x="7597786" y="1951639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Oval 96"/>
            <p:cNvSpPr/>
            <p:nvPr/>
          </p:nvSpPr>
          <p:spPr>
            <a:xfrm>
              <a:off x="6465176" y="1785385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>
              <a:off x="7389967" y="1774994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>
              <a:off x="7859637" y="2182318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>
              <a:off x="7394124" y="3936303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Oval 100"/>
            <p:cNvSpPr/>
            <p:nvPr/>
          </p:nvSpPr>
          <p:spPr>
            <a:xfrm>
              <a:off x="8169286" y="2523139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Oval 101"/>
            <p:cNvSpPr/>
            <p:nvPr/>
          </p:nvSpPr>
          <p:spPr>
            <a:xfrm>
              <a:off x="8133957" y="2830710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Oval 102"/>
            <p:cNvSpPr/>
            <p:nvPr/>
          </p:nvSpPr>
          <p:spPr>
            <a:xfrm>
              <a:off x="5829253" y="2271679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Oval 103"/>
            <p:cNvSpPr/>
            <p:nvPr/>
          </p:nvSpPr>
          <p:spPr>
            <a:xfrm>
              <a:off x="6186700" y="3982023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Oval 104"/>
            <p:cNvSpPr/>
            <p:nvPr/>
          </p:nvSpPr>
          <p:spPr>
            <a:xfrm>
              <a:off x="5347114" y="2593798"/>
              <a:ext cx="180474" cy="180474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7" name="Arc 106"/>
            <p:cNvSpPr/>
            <p:nvPr/>
          </p:nvSpPr>
          <p:spPr>
            <a:xfrm rot="16200000">
              <a:off x="6167221" y="2798047"/>
              <a:ext cx="685800" cy="685800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Arc 107"/>
            <p:cNvSpPr/>
            <p:nvPr/>
          </p:nvSpPr>
          <p:spPr>
            <a:xfrm rot="18553305">
              <a:off x="6518434" y="2519571"/>
              <a:ext cx="685800" cy="685800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Direct Access Storage 57"/>
            <p:cNvSpPr/>
            <p:nvPr/>
          </p:nvSpPr>
          <p:spPr>
            <a:xfrm rot="1800000">
              <a:off x="6869060" y="2498012"/>
              <a:ext cx="561353" cy="421015"/>
            </a:xfrm>
            <a:prstGeom prst="flowChartMagneticDrum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Arc 108"/>
            <p:cNvSpPr/>
            <p:nvPr/>
          </p:nvSpPr>
          <p:spPr>
            <a:xfrm rot="953911">
              <a:off x="6857178" y="2771030"/>
              <a:ext cx="685800" cy="685800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Direct Access Storage 58"/>
            <p:cNvSpPr/>
            <p:nvPr/>
          </p:nvSpPr>
          <p:spPr>
            <a:xfrm rot="4767586">
              <a:off x="7221021" y="2991380"/>
              <a:ext cx="561353" cy="421015"/>
            </a:xfrm>
            <a:prstGeom prst="flowChartMagneticDrum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Arc 109"/>
            <p:cNvSpPr/>
            <p:nvPr/>
          </p:nvSpPr>
          <p:spPr>
            <a:xfrm rot="4607695">
              <a:off x="6884197" y="3091069"/>
              <a:ext cx="685800" cy="685800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Direct Access Storage 59"/>
            <p:cNvSpPr/>
            <p:nvPr/>
          </p:nvSpPr>
          <p:spPr>
            <a:xfrm rot="8787704">
              <a:off x="6972925" y="3562335"/>
              <a:ext cx="561353" cy="421015"/>
            </a:xfrm>
            <a:prstGeom prst="flowChartMagneticDrum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Arc 110"/>
            <p:cNvSpPr/>
            <p:nvPr/>
          </p:nvSpPr>
          <p:spPr>
            <a:xfrm rot="7829662">
              <a:off x="6487264" y="3305122"/>
              <a:ext cx="685800" cy="685800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Direct Access Storage 60"/>
            <p:cNvSpPr/>
            <p:nvPr/>
          </p:nvSpPr>
          <p:spPr>
            <a:xfrm rot="12091820">
              <a:off x="6327444" y="3631818"/>
              <a:ext cx="561353" cy="421015"/>
            </a:xfrm>
            <a:prstGeom prst="flowChartMagneticDrum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Arc 111"/>
            <p:cNvSpPr/>
            <p:nvPr/>
          </p:nvSpPr>
          <p:spPr>
            <a:xfrm rot="12008888">
              <a:off x="6240485" y="3530786"/>
              <a:ext cx="427144" cy="258917"/>
            </a:xfrm>
            <a:prstGeom prst="arc">
              <a:avLst>
                <a:gd name="adj1" fmla="val 16200000"/>
                <a:gd name="adj2" fmla="val 3819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14" name="Straight Connector 113"/>
            <p:cNvCxnSpPr>
              <a:stCxn id="71" idx="7"/>
            </p:cNvCxnSpPr>
            <p:nvPr/>
          </p:nvCxnSpPr>
          <p:spPr>
            <a:xfrm flipV="1">
              <a:off x="5979142" y="3265639"/>
              <a:ext cx="867645" cy="4934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7108639" y="2320067"/>
              <a:ext cx="768927" cy="3408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6555841" y="2906115"/>
              <a:ext cx="515390" cy="228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H="1">
              <a:off x="2953313" y="1619719"/>
              <a:ext cx="414598" cy="2606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3318034" y="1432682"/>
              <a:ext cx="58291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/>
                <a:t>Tools</a:t>
              </a:r>
            </a:p>
          </p:txBody>
        </p:sp>
        <p:cxnSp>
          <p:nvCxnSpPr>
            <p:cNvPr id="124" name="Straight Arrow Connector 123"/>
            <p:cNvCxnSpPr/>
            <p:nvPr/>
          </p:nvCxnSpPr>
          <p:spPr>
            <a:xfrm>
              <a:off x="1023721" y="1569843"/>
              <a:ext cx="336666" cy="2743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394032" y="1326695"/>
              <a:ext cx="129099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Knowledgebase</a:t>
              </a:r>
            </a:p>
          </p:txBody>
        </p:sp>
        <p:cxnSp>
          <p:nvCxnSpPr>
            <p:cNvPr id="129" name="Straight Arrow Connector 128"/>
            <p:cNvCxnSpPr/>
            <p:nvPr/>
          </p:nvCxnSpPr>
          <p:spPr>
            <a:xfrm>
              <a:off x="1150490" y="2538276"/>
              <a:ext cx="336666" cy="2743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450143" y="2293050"/>
              <a:ext cx="83991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Database</a:t>
              </a:r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 flipV="1">
              <a:off x="5221650" y="4294340"/>
              <a:ext cx="496685" cy="4010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4695869" y="4668411"/>
              <a:ext cx="110626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“Tool Depot”</a:t>
              </a:r>
            </a:p>
          </p:txBody>
        </p:sp>
      </p:grpSp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9133EC82-F9C0-4DA8-AC32-E3D7E27A5C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400" b="1" kern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Creating a More Modern and Coherent Data Resource Ecosystem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78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273B03-B6F0-B24D-85D0-2C8D4733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Figure Credit: Jim </a:t>
            </a:r>
            <a:r>
              <a:rPr lang="en-US" dirty="0" err="1"/>
              <a:t>Ostell</a:t>
            </a:r>
            <a:r>
              <a:rPr lang="en-US" dirty="0"/>
              <a:t>, NCBI/NLM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54925F-FF4E-C742-A212-B28BAE8D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C735-F5DF-476D-9D21-46D7514BEDE6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Figure">
            <a:extLst>
              <a:ext uri="{FF2B5EF4-FFF2-40B4-BE49-F238E27FC236}">
                <a16:creationId xmlns:a16="http://schemas.microsoft.com/office/drawing/2014/main" id="{EBA40881-0078-8E4D-B48B-08E2F5CFF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707" y="250371"/>
            <a:ext cx="5950201" cy="5649686"/>
          </a:xfrm>
          <a:prstGeom prst="rect">
            <a:avLst/>
          </a:prstGeom>
        </p:spPr>
      </p:pic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90745523-2847-4649-B930-8993AC92AD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Figure</a:t>
            </a:r>
          </a:p>
        </p:txBody>
      </p:sp>
    </p:spTree>
    <p:extLst>
      <p:ext uri="{BB962C8B-B14F-4D97-AF65-F5344CB8AC3E}">
        <p14:creationId xmlns:p14="http://schemas.microsoft.com/office/powerpoint/2010/main" val="2747432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398" y="263698"/>
            <a:ext cx="7176993" cy="5327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400" b="1" dirty="0"/>
              <a:t>Overarching Goal 4: </a:t>
            </a:r>
            <a:r>
              <a:rPr lang="en-US" sz="2400" b="1" dirty="0">
                <a:solidFill>
                  <a:srgbClr val="FF0000"/>
                </a:solidFill>
              </a:rPr>
              <a:t>Enhance </a:t>
            </a:r>
            <a:r>
              <a:rPr lang="en-US" sz="2400" b="1" i="1" dirty="0">
                <a:solidFill>
                  <a:srgbClr val="FF0000"/>
                </a:solidFill>
              </a:rPr>
              <a:t>Workforce Development</a:t>
            </a:r>
            <a:r>
              <a:rPr lang="en-US" sz="2400" b="1" dirty="0">
                <a:solidFill>
                  <a:srgbClr val="FF0000"/>
                </a:solidFill>
              </a:rPr>
              <a:t> for Biomedical Data Science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700"/>
              </a:spcBef>
              <a:spcAft>
                <a:spcPts val="900"/>
              </a:spcAft>
            </a:pPr>
            <a:r>
              <a:rPr lang="en-US" sz="2000" b="1" dirty="0">
                <a:solidFill>
                  <a:schemeClr val="dk1"/>
                </a:solidFill>
              </a:rPr>
              <a:t>Strategic Objective 4-1: </a:t>
            </a:r>
            <a:r>
              <a:rPr lang="en-US" sz="2000" b="1" dirty="0">
                <a:solidFill>
                  <a:srgbClr val="0070C0"/>
                </a:solidFill>
              </a:rPr>
              <a:t>Enhance the NIH Workforce</a:t>
            </a:r>
          </a:p>
          <a:p>
            <a:pPr marL="742950" lvl="1" indent="-285750">
              <a:spcBef>
                <a:spcPts val="900"/>
              </a:spcBef>
              <a:spcAft>
                <a:spcPts val="135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dk1"/>
                </a:solidFill>
              </a:rPr>
              <a:t>E.g., Data science training and education for NIH staff</a:t>
            </a:r>
            <a:endParaRPr lang="en-US" b="1" dirty="0">
              <a:solidFill>
                <a:srgbClr val="0070C0"/>
              </a:solidFill>
            </a:endParaRPr>
          </a:p>
          <a:p>
            <a:pPr>
              <a:spcBef>
                <a:spcPts val="1800"/>
              </a:spcBef>
              <a:spcAft>
                <a:spcPts val="900"/>
              </a:spcAft>
            </a:pPr>
            <a:r>
              <a:rPr lang="en-US" sz="2000" b="1" dirty="0">
                <a:solidFill>
                  <a:schemeClr val="dk1"/>
                </a:solidFill>
              </a:rPr>
              <a:t>Strategic Objective 4-2: </a:t>
            </a:r>
            <a:r>
              <a:rPr lang="en-US" sz="2000" b="1" dirty="0">
                <a:solidFill>
                  <a:srgbClr val="0070C0"/>
                </a:solidFill>
              </a:rPr>
              <a:t>Expand the National Research Workforce</a:t>
            </a:r>
          </a:p>
          <a:p>
            <a:pPr marL="747713" lvl="1" indent="-290513">
              <a:spcBef>
                <a:spcPts val="900"/>
              </a:spcBef>
              <a:spcAft>
                <a:spcPts val="135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dk1"/>
                </a:solidFill>
              </a:rPr>
              <a:t>Enhance quantitative and computational training for graduate students and postdocs</a:t>
            </a:r>
          </a:p>
          <a:p>
            <a:pPr>
              <a:spcBef>
                <a:spcPts val="1800"/>
              </a:spcBef>
              <a:spcAft>
                <a:spcPts val="900"/>
              </a:spcAft>
            </a:pPr>
            <a:r>
              <a:rPr lang="en-US" sz="2000" b="1" dirty="0">
                <a:solidFill>
                  <a:schemeClr val="dk1"/>
                </a:solidFill>
              </a:rPr>
              <a:t>Strategic Objective 4-3: </a:t>
            </a:r>
            <a:r>
              <a:rPr lang="en-US" sz="2000" b="1" dirty="0">
                <a:solidFill>
                  <a:srgbClr val="0070C0"/>
                </a:solidFill>
              </a:rPr>
              <a:t>Engage a Broader Community</a:t>
            </a:r>
          </a:p>
          <a:p>
            <a:pPr marL="742950" lvl="1" indent="-285750"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dk1"/>
                </a:solidFill>
              </a:rPr>
              <a:t>E.g., Citizen science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endParaRPr lang="en-US" sz="1350" b="1" dirty="0">
              <a:solidFill>
                <a:srgbClr val="0070C0"/>
              </a:solidFill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34D330-1826-458C-8FFB-0D4EB1C22A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Overarching Goal 4: 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Enhance </a:t>
            </a:r>
            <a:r>
              <a:rPr lang="en-US" sz="2400" b="1" i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Workforce Development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for Biomedical Data Science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74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574" y="263737"/>
            <a:ext cx="7561443" cy="4583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en-US" sz="2400" b="1" dirty="0"/>
              <a:t>Overarching Goal 5: </a:t>
            </a:r>
            <a:r>
              <a:rPr lang="en-US" sz="2400" b="1" dirty="0">
                <a:solidFill>
                  <a:srgbClr val="FF0000"/>
                </a:solidFill>
              </a:rPr>
              <a:t>Enact Appropriate </a:t>
            </a:r>
            <a:r>
              <a:rPr lang="en-US" sz="2400" b="1" i="1" dirty="0">
                <a:solidFill>
                  <a:srgbClr val="FF0000"/>
                </a:solidFill>
              </a:rPr>
              <a:t>Policies</a:t>
            </a:r>
            <a:r>
              <a:rPr lang="en-US" sz="2400" b="1" dirty="0">
                <a:solidFill>
                  <a:srgbClr val="FF0000"/>
                </a:solidFill>
              </a:rPr>
              <a:t> to Promote </a:t>
            </a:r>
            <a:r>
              <a:rPr lang="en-US" sz="2400" b="1" i="1" dirty="0">
                <a:solidFill>
                  <a:srgbClr val="FF0000"/>
                </a:solidFill>
              </a:rPr>
              <a:t>Stewardship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and Sustainability</a:t>
            </a:r>
          </a:p>
          <a:p>
            <a:pPr>
              <a:spcBef>
                <a:spcPts val="2700"/>
              </a:spcBef>
              <a:spcAft>
                <a:spcPts val="450"/>
              </a:spcAft>
            </a:pPr>
            <a:r>
              <a:rPr lang="en-US" sz="2000" b="1" dirty="0">
                <a:solidFill>
                  <a:schemeClr val="dk1"/>
                </a:solidFill>
              </a:rPr>
              <a:t>Strategic Objective 5-1: </a:t>
            </a:r>
            <a:r>
              <a:rPr lang="en-US" sz="2000" b="1" dirty="0">
                <a:solidFill>
                  <a:srgbClr val="0070C0"/>
                </a:solidFill>
              </a:rPr>
              <a:t>Develop Policies for a FAIR Data Ecosystem</a:t>
            </a:r>
          </a:p>
          <a:p>
            <a:pPr marL="742950" lvl="1" indent="-285750">
              <a:spcBef>
                <a:spcPts val="1350"/>
              </a:spcBef>
              <a:spcAft>
                <a:spcPts val="450"/>
              </a:spcAft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dk1"/>
                </a:solidFill>
              </a:rPr>
              <a:t>Policies must be achievable and minimize administrative burden</a:t>
            </a:r>
          </a:p>
          <a:p>
            <a:pPr>
              <a:spcBef>
                <a:spcPts val="2400"/>
              </a:spcBef>
              <a:spcAft>
                <a:spcPts val="450"/>
              </a:spcAft>
            </a:pPr>
            <a:r>
              <a:rPr lang="en-US" sz="2000" b="1" dirty="0">
                <a:solidFill>
                  <a:schemeClr val="dk1"/>
                </a:solidFill>
              </a:rPr>
              <a:t>Strategic Objective 5-2: </a:t>
            </a:r>
            <a:r>
              <a:rPr lang="en-US" sz="2000" b="1" dirty="0">
                <a:solidFill>
                  <a:srgbClr val="0070C0"/>
                </a:solidFill>
              </a:rPr>
              <a:t>Enhance Stewardship</a:t>
            </a:r>
          </a:p>
          <a:p>
            <a:pPr lvl="1">
              <a:lnSpc>
                <a:spcPct val="107000"/>
              </a:lnSpc>
              <a:spcBef>
                <a:spcPts val="900"/>
              </a:spcBef>
              <a:spcAft>
                <a:spcPts val="450"/>
              </a:spcAft>
              <a:defRPr/>
            </a:pPr>
            <a:r>
              <a:rPr lang="en-US" b="1" dirty="0">
                <a:solidFill>
                  <a:schemeClr val="dk1"/>
                </a:solidFill>
              </a:rPr>
              <a:t>Implementation Tactics:</a:t>
            </a:r>
          </a:p>
          <a:p>
            <a:pPr marL="900113" lvl="2" indent="-214313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dk1"/>
                </a:solidFill>
              </a:rPr>
              <a:t>Develop standard use and utility metrics and review expectations for data resources and tools</a:t>
            </a:r>
          </a:p>
          <a:p>
            <a:pPr marL="900113" lvl="2" indent="-214313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dk1"/>
                </a:solidFill>
              </a:rPr>
              <a:t>Establish sustainability models for data resources</a:t>
            </a:r>
          </a:p>
          <a:p>
            <a:pPr marL="214313" indent="-214313">
              <a:lnSpc>
                <a:spcPct val="107000"/>
              </a:lnSpc>
              <a:buFont typeface="Arial" charset="0"/>
              <a:buChar char="•"/>
              <a:defRPr/>
            </a:pPr>
            <a:endParaRPr lang="en-US" sz="975" dirty="0">
              <a:solidFill>
                <a:schemeClr val="dk1"/>
              </a:solidFill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667E27-2A00-4A34-B122-324E771267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Overarching Goal 5: 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Enact Appropriate </a:t>
            </a:r>
            <a:r>
              <a:rPr lang="en-US" sz="2400" b="1" i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Policies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to Promote </a:t>
            </a:r>
            <a:r>
              <a:rPr lang="en-US" sz="2400" b="1" i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Stewardship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400" b="1" i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and Sustainability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74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7750" y="98191"/>
            <a:ext cx="2000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4963AE"/>
                </a:solidFill>
              </a:rPr>
              <a:t>Next Steps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898" y="855310"/>
            <a:ext cx="6351290" cy="2336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spcBef>
                <a:spcPts val="450"/>
              </a:spcBef>
              <a:spcAft>
                <a:spcPts val="900"/>
              </a:spcAft>
              <a:buFont typeface="Helvetica" charset="0"/>
              <a:buChar char="●"/>
            </a:pPr>
            <a:r>
              <a:rPr lang="en-US" sz="2000" dirty="0"/>
              <a:t>Obtain stakeholder feedback (RFI, Council presentations)</a:t>
            </a:r>
          </a:p>
          <a:p>
            <a:pPr marL="214313" indent="-214313">
              <a:spcBef>
                <a:spcPts val="1350"/>
              </a:spcBef>
              <a:spcAft>
                <a:spcPts val="1350"/>
              </a:spcAft>
              <a:buFont typeface="Helvetica" charset="0"/>
              <a:buChar char="●"/>
            </a:pPr>
            <a:r>
              <a:rPr lang="en-US" sz="2000" dirty="0"/>
              <a:t>Set short, medium, and long-term priorities</a:t>
            </a:r>
          </a:p>
          <a:p>
            <a:pPr marL="214313" indent="-214313">
              <a:spcBef>
                <a:spcPts val="1350"/>
              </a:spcBef>
              <a:spcAft>
                <a:spcPts val="1350"/>
              </a:spcAft>
              <a:buFont typeface="Helvetica" charset="0"/>
              <a:buChar char="●"/>
            </a:pPr>
            <a:r>
              <a:rPr lang="en-US" sz="2000" dirty="0"/>
              <a:t>Establish performance measures and milestones</a:t>
            </a:r>
          </a:p>
          <a:p>
            <a:pPr marL="214313" indent="-214313">
              <a:spcBef>
                <a:spcPts val="1350"/>
              </a:spcBef>
              <a:spcAft>
                <a:spcPts val="1350"/>
              </a:spcAft>
              <a:buFont typeface="Helvetica" charset="0"/>
              <a:buChar char="●"/>
            </a:pPr>
            <a:r>
              <a:rPr lang="en-US" sz="2000" dirty="0"/>
              <a:t>Deliver final strategic plan to Congress in May</a:t>
            </a:r>
          </a:p>
        </p:txBody>
      </p:sp>
      <p:grpSp>
        <p:nvGrpSpPr>
          <p:cNvPr id="8" name="Group 7" descr="Images">
            <a:extLst>
              <a:ext uri="{FF2B5EF4-FFF2-40B4-BE49-F238E27FC236}">
                <a16:creationId xmlns:a16="http://schemas.microsoft.com/office/drawing/2014/main" id="{31EA2285-D0DD-411B-B860-456E7FF1BA98}"/>
              </a:ext>
            </a:extLst>
          </p:cNvPr>
          <p:cNvGrpSpPr/>
          <p:nvPr/>
        </p:nvGrpSpPr>
        <p:grpSpPr>
          <a:xfrm>
            <a:off x="0" y="3498036"/>
            <a:ext cx="9139540" cy="2358108"/>
            <a:chOff x="0" y="3498036"/>
            <a:chExt cx="9139540" cy="2358108"/>
          </a:xfrm>
        </p:grpSpPr>
        <p:pic>
          <p:nvPicPr>
            <p:cNvPr id="4" name="Picture 3" descr="Image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079" t="9060" r="20040" b="958"/>
            <a:stretch/>
          </p:blipFill>
          <p:spPr>
            <a:xfrm>
              <a:off x="3116006" y="3498036"/>
              <a:ext cx="2529953" cy="2352492"/>
            </a:xfrm>
            <a:prstGeom prst="rect">
              <a:avLst/>
            </a:prstGeom>
          </p:spPr>
        </p:pic>
        <p:pic>
          <p:nvPicPr>
            <p:cNvPr id="5" name="Picture 4" descr="Image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499569"/>
              <a:ext cx="3142099" cy="2356575"/>
            </a:xfrm>
            <a:prstGeom prst="rect">
              <a:avLst/>
            </a:prstGeom>
          </p:spPr>
        </p:pic>
        <p:pic>
          <p:nvPicPr>
            <p:cNvPr id="6" name="Picture 5" descr="Image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3606" y="3498037"/>
              <a:ext cx="3515934" cy="2350438"/>
            </a:xfrm>
            <a:prstGeom prst="rect">
              <a:avLst/>
            </a:prstGeom>
          </p:spPr>
        </p:pic>
      </p:grpSp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55B66C3F-BB46-48E3-AD55-83AFEA1F7A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5324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Developing an NIH Strategic Plan for Data Science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310" y="1073960"/>
            <a:ext cx="7910480" cy="468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Helvetica" charset="0"/>
              <a:buChar char="●"/>
            </a:pPr>
            <a:r>
              <a:rPr lang="en-US" sz="2400" dirty="0"/>
              <a:t>Requested by Congress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Helvetica" charset="0"/>
              <a:buChar char="●"/>
            </a:pPr>
            <a:r>
              <a:rPr lang="en-US" sz="2400" dirty="0"/>
              <a:t>The plan will focus on: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Wingdings" charset="2"/>
              <a:buChar char="Ø"/>
            </a:pPr>
            <a:r>
              <a:rPr lang="en-US" sz="2200" dirty="0"/>
              <a:t>Modernizing the data resource ecosystem to increase its utility for researchers and other stakeholders and to optimize its efficiency of operation</a:t>
            </a:r>
          </a:p>
          <a:p>
            <a:pPr marL="800100" lvl="1" indent="-342900">
              <a:spcBef>
                <a:spcPts val="1000"/>
              </a:spcBef>
              <a:spcAft>
                <a:spcPts val="1000"/>
              </a:spcAft>
              <a:buFont typeface="Wingdings" charset="2"/>
              <a:buChar char="Ø"/>
            </a:pPr>
            <a:r>
              <a:rPr lang="en-US" sz="2200" dirty="0"/>
              <a:t>Enhancing data sharing, access, interoperability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Wingdings" charset="2"/>
              <a:buChar char="Ø"/>
            </a:pPr>
            <a:r>
              <a:rPr lang="en-US" sz="2200" dirty="0"/>
              <a:t>Improving ability to use EHR, clinical, and observational data for research while ensuring data confidentiality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Wingdings" charset="2"/>
              <a:buChar char="Ø"/>
            </a:pPr>
            <a:r>
              <a:rPr lang="en-US" sz="2200" dirty="0"/>
              <a:t>Modernizing infrastructure, increasing capacity</a:t>
            </a:r>
          </a:p>
        </p:txBody>
      </p:sp>
    </p:spTree>
    <p:extLst>
      <p:ext uri="{BB962C8B-B14F-4D97-AF65-F5344CB8AC3E}">
        <p14:creationId xmlns:p14="http://schemas.microsoft.com/office/powerpoint/2010/main" val="733854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Questions &amp; Comments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349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7104" y="1209536"/>
            <a:ext cx="7273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“Data science is an interdisciplinary field of inquiry in which quantitative and analytical approaches, processes, and systems are developed and used to extract knowledge and insights from increasingly large and/or complex sets of data.”</a:t>
            </a:r>
            <a:endParaRPr lang="en-US" sz="2400" dirty="0">
              <a:latin typeface="Calibri" charset="0"/>
              <a:ea typeface="Calibri" charset="0"/>
              <a:cs typeface="Times New Roman" charset="0"/>
            </a:endParaRPr>
          </a:p>
        </p:txBody>
      </p:sp>
      <p:grpSp>
        <p:nvGrpSpPr>
          <p:cNvPr id="13" name="Group 12" descr="FINDABLE&#10;ACCESSIBLE&#10;INTEROPERABLE&#10;REUSABLE"/>
          <p:cNvGrpSpPr/>
          <p:nvPr/>
        </p:nvGrpSpPr>
        <p:grpSpPr>
          <a:xfrm>
            <a:off x="3251637" y="3529505"/>
            <a:ext cx="2394388" cy="1820918"/>
            <a:chOff x="4177862" y="3555124"/>
            <a:chExt cx="3192517" cy="2427890"/>
          </a:xfrm>
        </p:grpSpPr>
        <p:sp>
          <p:nvSpPr>
            <p:cNvPr id="8" name="TextBox 7"/>
            <p:cNvSpPr txBox="1"/>
            <p:nvPr/>
          </p:nvSpPr>
          <p:spPr>
            <a:xfrm>
              <a:off x="4319753" y="3594537"/>
              <a:ext cx="188196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F</a:t>
              </a:r>
              <a:r>
                <a:rPr lang="en-US" sz="2400" dirty="0"/>
                <a:t>INDABLE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19753" y="4755930"/>
              <a:ext cx="297406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I</a:t>
              </a:r>
              <a:r>
                <a:rPr lang="en-US" sz="2400" dirty="0"/>
                <a:t>NTEROPERABLE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19753" y="4175234"/>
              <a:ext cx="218889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A</a:t>
              </a:r>
              <a:r>
                <a:rPr lang="en-US" sz="2400" dirty="0"/>
                <a:t>CCESSIBLE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19753" y="5336628"/>
              <a:ext cx="195104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R</a:t>
              </a:r>
              <a:r>
                <a:rPr lang="en-US" sz="2400" dirty="0"/>
                <a:t>EUSABLE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77862" y="3555124"/>
              <a:ext cx="3192517" cy="242789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17944" y="159560"/>
            <a:ext cx="4402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4963AE"/>
                </a:solidFill>
                <a:latin typeface="+mj-lt"/>
              </a:rPr>
              <a:t>A Couple of Definitions</a:t>
            </a:r>
            <a:r>
              <a:rPr lang="mr-IN" sz="3200" b="1" dirty="0">
                <a:solidFill>
                  <a:srgbClr val="4963AE"/>
                </a:solidFill>
                <a:latin typeface="+mj-lt"/>
              </a:rPr>
              <a:t>…</a:t>
            </a:r>
            <a:endParaRPr lang="en-US" sz="3200" b="1" dirty="0">
              <a:solidFill>
                <a:srgbClr val="4963AE"/>
              </a:solidFill>
              <a:latin typeface="+mj-lt"/>
            </a:endParaRPr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B23E4306-056B-4F9E-B73F-FA7FF447E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37" y="753392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4963AE"/>
                </a:solidFill>
              </a:rPr>
              <a:t>A Couple of Definitions</a:t>
            </a:r>
            <a:r>
              <a:rPr lang="mr-IN" b="1" dirty="0">
                <a:solidFill>
                  <a:srgbClr val="4963AE"/>
                </a:solidFill>
              </a:rPr>
              <a:t>…</a:t>
            </a:r>
            <a:br>
              <a:rPr lang="en-US" b="1" dirty="0">
                <a:solidFill>
                  <a:srgbClr val="4963AE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1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C747AA-6512-4BF8-9097-A1D053790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249056"/>
              </p:ext>
            </p:extLst>
          </p:nvPr>
        </p:nvGraphicFramePr>
        <p:xfrm>
          <a:off x="1266463" y="460399"/>
          <a:ext cx="6437541" cy="5203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988">
                  <a:extLst>
                    <a:ext uri="{9D8B030D-6E8A-4147-A177-3AD203B41FA5}">
                      <a16:colId xmlns:a16="http://schemas.microsoft.com/office/drawing/2014/main" val="1078278006"/>
                    </a:ext>
                  </a:extLst>
                </a:gridCol>
                <a:gridCol w="3691553">
                  <a:extLst>
                    <a:ext uri="{9D8B030D-6E8A-4147-A177-3AD203B41FA5}">
                      <a16:colId xmlns:a16="http://schemas.microsoft.com/office/drawing/2014/main" val="1507584883"/>
                    </a:ext>
                  </a:extLst>
                </a:gridCol>
              </a:tblGrid>
              <a:tr h="669848">
                <a:tc>
                  <a:txBody>
                    <a:bodyPr/>
                    <a:lstStyle/>
                    <a:p>
                      <a:r>
                        <a:rPr lang="en-US" sz="1400" dirty="0"/>
                        <a:t>Domains of Data Science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1604959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Infrastructure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Hardware,</a:t>
                      </a:r>
                      <a:r>
                        <a:rPr lang="en-US" sz="140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architecture,</a:t>
                      </a: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platforms necessary to capture, organize, store, allow access to, and compute on data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4699874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Resources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Methods, practices, and associated features needed to increase the </a:t>
                      </a:r>
                      <a:r>
                        <a:rPr lang="en-US" sz="1400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400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utility</a:t>
                      </a: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data beyond its native state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5740622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Management, Analytics, and Visualization Tools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Algorithms, software, models, and tools necessary to extract knowledge and understanding from data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448154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Workforce Development 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Policies, practices, and programs to train and develop an outstanding data science workforce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7541206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Policy, Stewardship, and Sustainability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policies and practices necessary for governance, financial management, and sustainable stewardship of the biomedical</a:t>
                      </a:r>
                      <a:r>
                        <a:rPr lang="en-US" sz="140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 science ecosystem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E44F9FF4-41A1-4A28-AF1B-C2F2436BB1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Table –</a:t>
            </a:r>
            <a:r>
              <a:rPr lang="en-US" baseline="0" dirty="0"/>
              <a:t> 1</a:t>
            </a:r>
            <a:r>
              <a:rPr lang="en-US" baseline="30000" dirty="0"/>
              <a:t>st</a:t>
            </a:r>
            <a:r>
              <a:rPr lang="en-US" baseline="0" dirty="0"/>
              <a:t> Column: Domains of Data Science; 2</a:t>
            </a:r>
            <a:r>
              <a:rPr lang="en-US" baseline="30000" dirty="0"/>
              <a:t>nd</a:t>
            </a:r>
            <a:r>
              <a:rPr lang="en-US" baseline="0" dirty="0"/>
              <a:t> Column: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56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289" y="225890"/>
            <a:ext cx="605806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/>
              <a:t>Organization of the Strategic Plan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1041" y="1462873"/>
            <a:ext cx="5892832" cy="2354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00038" indent="-300038">
              <a:spcBef>
                <a:spcPts val="900"/>
              </a:spcBef>
              <a:spcAft>
                <a:spcPts val="900"/>
              </a:spcAft>
              <a:buFont typeface="+mj-lt"/>
              <a:buAutoNum type="romanUcPeriod"/>
            </a:pPr>
            <a:r>
              <a:rPr lang="en-US" sz="3000" dirty="0"/>
              <a:t>Overarching Goals</a:t>
            </a:r>
          </a:p>
          <a:p>
            <a:pPr marL="771525" lvl="1" indent="-428625">
              <a:spcBef>
                <a:spcPts val="900"/>
              </a:spcBef>
              <a:spcAft>
                <a:spcPts val="900"/>
              </a:spcAft>
              <a:buFont typeface="+mj-lt"/>
              <a:buAutoNum type="romanLcPeriod"/>
            </a:pPr>
            <a:r>
              <a:rPr lang="en-US" sz="2700" dirty="0"/>
              <a:t>Strategic Objectives</a:t>
            </a:r>
          </a:p>
          <a:p>
            <a:pPr marL="1071563" lvl="2" indent="-385763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2400" dirty="0"/>
              <a:t>Implementation Tactics</a:t>
            </a:r>
          </a:p>
          <a:p>
            <a:pPr marL="1414463" lvl="3" indent="-385763">
              <a:spcBef>
                <a:spcPts val="900"/>
              </a:spcBef>
              <a:spcAft>
                <a:spcPts val="900"/>
              </a:spcAft>
              <a:buFont typeface="+mj-lt"/>
              <a:buAutoNum type="alphaLcPeriod"/>
            </a:pPr>
            <a:r>
              <a:rPr lang="en-US" sz="2100" dirty="0"/>
              <a:t>Milestones and Performance Measures</a:t>
            </a:r>
          </a:p>
        </p:txBody>
      </p:sp>
      <p:pic>
        <p:nvPicPr>
          <p:cNvPr id="4" name="Picture 3" descr="Comp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85827"/>
            <a:ext cx="2828925" cy="1619250"/>
          </a:xfrm>
          <a:prstGeom prst="rect">
            <a:avLst/>
          </a:prstGeom>
        </p:spPr>
      </p:pic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27400DC8-5218-4C6C-87C2-61D2123094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33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Organization of the Strategic Plan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581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845" y="200524"/>
            <a:ext cx="8413707" cy="3421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/>
              <a:t>Overarching Goal 1: </a:t>
            </a:r>
            <a:r>
              <a:rPr lang="en-US" sz="2400" b="1" dirty="0">
                <a:solidFill>
                  <a:srgbClr val="FF0000"/>
                </a:solidFill>
              </a:rPr>
              <a:t>Support Highly Efficient and Effective </a:t>
            </a:r>
            <a:r>
              <a:rPr lang="en-US" sz="2400" b="1" i="1" dirty="0">
                <a:solidFill>
                  <a:srgbClr val="FF0000"/>
                </a:solidFill>
              </a:rPr>
              <a:t>Data Infrastructure for Biomedical Research</a:t>
            </a:r>
            <a:endParaRPr lang="en-US" sz="2400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sz="1500" b="1" dirty="0">
              <a:solidFill>
                <a:schemeClr val="dk1"/>
              </a:solidFill>
            </a:endParaRPr>
          </a:p>
          <a:p>
            <a:pPr lvl="0"/>
            <a:endParaRPr lang="en-US" sz="1500" b="1" dirty="0">
              <a:solidFill>
                <a:schemeClr val="dk1"/>
              </a:solidFill>
            </a:endParaRPr>
          </a:p>
          <a:p>
            <a:pPr lvl="0"/>
            <a:r>
              <a:rPr lang="en-US" sz="2000" b="1" dirty="0"/>
              <a:t>Strategic Objective 1-1: </a:t>
            </a:r>
            <a:r>
              <a:rPr lang="en-US" sz="2000" b="1" dirty="0">
                <a:solidFill>
                  <a:srgbClr val="0070C0"/>
                </a:solidFill>
              </a:rPr>
              <a:t>Optimize Data Storage, Access and Security</a:t>
            </a:r>
          </a:p>
          <a:p>
            <a:pPr lvl="0"/>
            <a:endParaRPr lang="en-US" sz="1500" b="1" dirty="0">
              <a:solidFill>
                <a:srgbClr val="FFC000"/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dk1"/>
                </a:solidFill>
              </a:rPr>
              <a:t>Rely on private sector where possible</a:t>
            </a:r>
          </a:p>
          <a:p>
            <a:pPr lvl="0"/>
            <a:endParaRPr lang="en-US" sz="1500" b="1" dirty="0"/>
          </a:p>
          <a:p>
            <a:pPr lvl="0"/>
            <a:endParaRPr lang="en-US" sz="1500" b="1" dirty="0"/>
          </a:p>
          <a:p>
            <a:pPr lvl="0"/>
            <a:r>
              <a:rPr lang="en-US" sz="2000" b="1" dirty="0"/>
              <a:t>Strategic Objective 1-2: </a:t>
            </a:r>
            <a:r>
              <a:rPr lang="en-US" sz="2000" b="1" dirty="0">
                <a:solidFill>
                  <a:srgbClr val="0070C0"/>
                </a:solidFill>
              </a:rPr>
              <a:t>Connect NIH Data Systems </a:t>
            </a:r>
          </a:p>
          <a:p>
            <a:pPr lvl="0"/>
            <a:endParaRPr lang="en-US" sz="1400" b="1" dirty="0"/>
          </a:p>
          <a:p>
            <a:pPr marL="742950" lvl="1" indent="-285750" defTabSz="914400"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dk1"/>
                </a:solidFill>
              </a:rPr>
              <a:t>Use NIH Data Commons and NLM/NCBI as hubs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65788" y="5658234"/>
            <a:ext cx="205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NIH Data Commons</a:t>
            </a:r>
          </a:p>
        </p:txBody>
      </p:sp>
      <p:grpSp>
        <p:nvGrpSpPr>
          <p:cNvPr id="18" name="Group 17" descr="NIH Data Commons Illustration">
            <a:extLst>
              <a:ext uri="{FF2B5EF4-FFF2-40B4-BE49-F238E27FC236}">
                <a16:creationId xmlns:a16="http://schemas.microsoft.com/office/drawing/2014/main" id="{953E2E5D-E0E3-41BF-9585-6694D5D166BC}"/>
              </a:ext>
            </a:extLst>
          </p:cNvPr>
          <p:cNvGrpSpPr/>
          <p:nvPr/>
        </p:nvGrpSpPr>
        <p:grpSpPr>
          <a:xfrm>
            <a:off x="3510314" y="3056184"/>
            <a:ext cx="5007721" cy="2571366"/>
            <a:chOff x="3510314" y="3056184"/>
            <a:chExt cx="5007721" cy="2571366"/>
          </a:xfrm>
        </p:grpSpPr>
        <p:sp>
          <p:nvSpPr>
            <p:cNvPr id="3" name="Cloud 2"/>
            <p:cNvSpPr/>
            <p:nvPr/>
          </p:nvSpPr>
          <p:spPr>
            <a:xfrm>
              <a:off x="5946669" y="3056184"/>
              <a:ext cx="2571366" cy="2571366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362987" y="3700558"/>
              <a:ext cx="421105" cy="3989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380374" y="4276406"/>
              <a:ext cx="421105" cy="3989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324436" y="4741788"/>
              <a:ext cx="421105" cy="3989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581163" y="3396782"/>
              <a:ext cx="421105" cy="3989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801068" y="4279476"/>
              <a:ext cx="421105" cy="3989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935764" y="3469402"/>
              <a:ext cx="421105" cy="3989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851894" y="4649734"/>
              <a:ext cx="421105" cy="3989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174080" y="4063659"/>
              <a:ext cx="421105" cy="3989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15592" y="3804885"/>
              <a:ext cx="15753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NIH-supported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Datasets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(FAIR)</a:t>
              </a:r>
            </a:p>
          </p:txBody>
        </p:sp>
        <p:pic>
          <p:nvPicPr>
            <p:cNvPr id="14" name="Picture 13" descr="Group of people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32" t="47196" r="8765"/>
            <a:stretch/>
          </p:blipFill>
          <p:spPr>
            <a:xfrm>
              <a:off x="3510314" y="4909332"/>
              <a:ext cx="2025181" cy="709522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>
              <a:stCxn id="14" idx="3"/>
            </p:cNvCxnSpPr>
            <p:nvPr/>
          </p:nvCxnSpPr>
          <p:spPr>
            <a:xfrm flipV="1">
              <a:off x="5535495" y="4891119"/>
              <a:ext cx="1485133" cy="372974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4755085" y="3620779"/>
              <a:ext cx="2995836" cy="1433637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974675" y="4486083"/>
              <a:ext cx="4021722" cy="555945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5509924" y="4479946"/>
              <a:ext cx="1025888" cy="666522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 descr="https://commonfund.nih.gov/bd2k/commons"/>
          <p:cNvSpPr txBox="1"/>
          <p:nvPr/>
        </p:nvSpPr>
        <p:spPr>
          <a:xfrm>
            <a:off x="558459" y="4166964"/>
            <a:ext cx="458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93AF8"/>
                </a:solidFill>
              </a:rPr>
              <a:t>https://</a:t>
            </a:r>
            <a:r>
              <a:rPr lang="en-US" b="1" dirty="0" err="1">
                <a:solidFill>
                  <a:srgbClr val="193AF8"/>
                </a:solidFill>
              </a:rPr>
              <a:t>commonfund.nih.gov</a:t>
            </a:r>
            <a:r>
              <a:rPr lang="en-US" b="1" dirty="0">
                <a:solidFill>
                  <a:srgbClr val="193AF8"/>
                </a:solidFill>
              </a:rPr>
              <a:t>/bd2k/commons</a:t>
            </a:r>
          </a:p>
        </p:txBody>
      </p:sp>
      <p:sp>
        <p:nvSpPr>
          <p:cNvPr id="20" name="Title 19" hidden="1">
            <a:extLst>
              <a:ext uri="{FF2B5EF4-FFF2-40B4-BE49-F238E27FC236}">
                <a16:creationId xmlns:a16="http://schemas.microsoft.com/office/drawing/2014/main" id="{2A5C6755-E91C-4CAF-A75A-D09BC88EBC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Overarching Goal 1: 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Support Highly Efficient and Effective </a:t>
            </a:r>
            <a:r>
              <a:rPr lang="en-US" sz="2400" b="1" i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Data Infrastructure for Biomedical Research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752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346" y="258552"/>
            <a:ext cx="8027253" cy="2657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400" b="1" dirty="0"/>
              <a:t>Overarching Goal 2: </a:t>
            </a:r>
            <a:r>
              <a:rPr lang="en-US" sz="2400" b="1" dirty="0">
                <a:solidFill>
                  <a:srgbClr val="FF0000"/>
                </a:solidFill>
              </a:rPr>
              <a:t>Promote the Modernization of the </a:t>
            </a:r>
            <a:r>
              <a:rPr lang="en-US" sz="2400" b="1" i="1" dirty="0">
                <a:solidFill>
                  <a:srgbClr val="FF0000"/>
                </a:solidFill>
              </a:rPr>
              <a:t>Data Resources </a:t>
            </a:r>
            <a:r>
              <a:rPr lang="en-US" sz="2400" b="1" dirty="0">
                <a:solidFill>
                  <a:srgbClr val="FF0000"/>
                </a:solidFill>
              </a:rPr>
              <a:t>Ecosystem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sz="1200" b="1" dirty="0">
              <a:solidFill>
                <a:schemeClr val="dk1"/>
              </a:solidFill>
            </a:endParaRPr>
          </a:p>
          <a:p>
            <a:pPr lvl="0"/>
            <a:endParaRPr lang="en-US" sz="1200" b="1" dirty="0">
              <a:solidFill>
                <a:schemeClr val="dk1"/>
              </a:solidFill>
            </a:endParaRPr>
          </a:p>
          <a:p>
            <a:pPr lvl="0"/>
            <a:r>
              <a:rPr lang="en-US" sz="2000" b="1" dirty="0">
                <a:solidFill>
                  <a:schemeClr val="dk1"/>
                </a:solidFill>
              </a:rPr>
              <a:t>Strategic Objective 2-1: </a:t>
            </a:r>
            <a:r>
              <a:rPr lang="en-US" sz="2000" b="1" dirty="0">
                <a:solidFill>
                  <a:srgbClr val="0070C0"/>
                </a:solidFill>
              </a:rPr>
              <a:t>Modernize the Data Repository Ecosystem</a:t>
            </a:r>
          </a:p>
          <a:p>
            <a:pPr lvl="0"/>
            <a:endParaRPr lang="en-US" sz="1200" b="1" dirty="0">
              <a:solidFill>
                <a:schemeClr val="dk1"/>
              </a:solidFill>
            </a:endParaRPr>
          </a:p>
          <a:p>
            <a:pPr lvl="1"/>
            <a:r>
              <a:rPr lang="en-US" b="1" dirty="0">
                <a:solidFill>
                  <a:schemeClr val="dk1"/>
                </a:solidFill>
              </a:rPr>
              <a:t>Implementation Tactics:</a:t>
            </a:r>
            <a:endParaRPr lang="en-US" dirty="0">
              <a:solidFill>
                <a:schemeClr val="dk1"/>
              </a:solidFill>
            </a:endParaRPr>
          </a:p>
          <a:p>
            <a:pPr marL="900113" lvl="2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Separate the support of databases and </a:t>
            </a:r>
            <a:r>
              <a:rPr lang="en-US" dirty="0" err="1">
                <a:solidFill>
                  <a:schemeClr val="dk1"/>
                </a:solidFill>
              </a:rPr>
              <a:t>knowledgebases</a:t>
            </a:r>
            <a:endParaRPr lang="en-US" dirty="0">
              <a:solidFill>
                <a:schemeClr val="dk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dk1"/>
              </a:solidFill>
              <a:highlight>
                <a:srgbClr val="FF0000"/>
              </a:highlight>
            </a:endParaRP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E7A84B2-E1F3-454D-B3F9-8228CCADDD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Overarching Goal 2: 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Promote the Modernization of the </a:t>
            </a:r>
            <a:r>
              <a:rPr lang="en-US" sz="2400" b="1" i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Data Resources 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Ecosystem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9353"/>
            <a:ext cx="8719457" cy="3652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0075" lvl="1" indent="-257175">
              <a:spcBef>
                <a:spcPts val="450"/>
              </a:spcBef>
              <a:spcAft>
                <a:spcPts val="450"/>
              </a:spcAft>
              <a:buFont typeface="LucidaGrande" charset="0"/>
              <a:buChar char="○"/>
            </a:pPr>
            <a:r>
              <a:rPr lang="en-US" b="1" i="1" dirty="0"/>
              <a:t>Databases</a:t>
            </a:r>
            <a:r>
              <a:rPr lang="en-US" dirty="0"/>
              <a:t>: data repositories that store, organize, validate, and make accessible the core data related to a particular system or systems</a:t>
            </a:r>
          </a:p>
          <a:p>
            <a:pPr marL="971550" lvl="2" indent="-285750"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Ø"/>
            </a:pPr>
            <a:r>
              <a:rPr lang="en-US" dirty="0"/>
              <a:t>For example, the core data for a model organism database might include genome, transcriptome, and protein sequences and functional annotations of gene products </a:t>
            </a:r>
          </a:p>
          <a:p>
            <a:pPr marL="942975" lvl="2" indent="-257175">
              <a:spcBef>
                <a:spcPts val="450"/>
              </a:spcBef>
              <a:spcAft>
                <a:spcPts val="450"/>
              </a:spcAft>
              <a:buFont typeface="ZapfDingbatsITC" charset="0"/>
              <a:buChar char="➣"/>
            </a:pPr>
            <a:endParaRPr lang="en-US" dirty="0"/>
          </a:p>
          <a:p>
            <a:pPr marL="600075" lvl="1" indent="-257175">
              <a:spcBef>
                <a:spcPts val="450"/>
              </a:spcBef>
              <a:spcAft>
                <a:spcPts val="450"/>
              </a:spcAft>
              <a:buFont typeface="LucidaGrande" charset="0"/>
              <a:buChar char="○"/>
            </a:pPr>
            <a:r>
              <a:rPr lang="en-US" b="1" i="1" dirty="0" err="1"/>
              <a:t>Knowledgebases</a:t>
            </a:r>
            <a:r>
              <a:rPr lang="en-US" i="1" dirty="0"/>
              <a:t>:</a:t>
            </a:r>
            <a:r>
              <a:rPr lang="en-US" dirty="0"/>
              <a:t> accumulate, organize, and link growing bodies of information related to core datasets </a:t>
            </a:r>
          </a:p>
          <a:p>
            <a:pPr marL="971550" lvl="2" indent="-285750">
              <a:spcBef>
                <a:spcPts val="450"/>
              </a:spcBef>
              <a:spcAft>
                <a:spcPts val="900"/>
              </a:spcAft>
              <a:buFont typeface="Wingdings" pitchFamily="2" charset="2"/>
              <a:buChar char="Ø"/>
            </a:pPr>
            <a:r>
              <a:rPr lang="en-US" dirty="0"/>
              <a:t>For example, information about expression patterns, splicing variants, localization, protein-protein interaction and pathway networks related to an organism or set of organisms; publication information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675" y="101937"/>
            <a:ext cx="477175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0070C0"/>
                </a:solidFill>
              </a:rPr>
              <a:t>Databases and </a:t>
            </a:r>
            <a:r>
              <a:rPr lang="en-US" sz="2700" b="1" dirty="0" err="1">
                <a:solidFill>
                  <a:srgbClr val="0070C0"/>
                </a:solidFill>
              </a:rPr>
              <a:t>Knowledgebases</a:t>
            </a:r>
            <a:endParaRPr lang="en-US" sz="2700" b="1" dirty="0">
              <a:solidFill>
                <a:srgbClr val="0070C0"/>
              </a:solidFill>
            </a:endParaRP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E26F51F3-2424-4E48-A643-D302E6D57D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700" b="1" kern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Databases and Knowledgebases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14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799" y="246279"/>
            <a:ext cx="8413879" cy="5283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400" b="1" dirty="0"/>
              <a:t>Overarching Goal 2: </a:t>
            </a:r>
            <a:r>
              <a:rPr lang="en-US" sz="2400" b="1" dirty="0">
                <a:solidFill>
                  <a:srgbClr val="FF0000"/>
                </a:solidFill>
              </a:rPr>
              <a:t>Promote the Modernization of the </a:t>
            </a:r>
            <a:r>
              <a:rPr lang="en-US" sz="2400" b="1" i="1" dirty="0">
                <a:solidFill>
                  <a:srgbClr val="FF0000"/>
                </a:solidFill>
              </a:rPr>
              <a:t>Data Resources </a:t>
            </a:r>
            <a:r>
              <a:rPr lang="en-US" sz="2400" b="1" dirty="0">
                <a:solidFill>
                  <a:srgbClr val="FF0000"/>
                </a:solidFill>
              </a:rPr>
              <a:t>Ecosystem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sz="1200" b="1" dirty="0">
              <a:solidFill>
                <a:schemeClr val="dk1"/>
              </a:solidFill>
            </a:endParaRPr>
          </a:p>
          <a:p>
            <a:pPr lvl="0"/>
            <a:endParaRPr lang="en-US" sz="1200" b="1" dirty="0">
              <a:solidFill>
                <a:schemeClr val="dk1"/>
              </a:solidFill>
            </a:endParaRPr>
          </a:p>
          <a:p>
            <a:pPr lvl="0"/>
            <a:r>
              <a:rPr lang="en-US" sz="2000" b="1" dirty="0">
                <a:solidFill>
                  <a:schemeClr val="dk1"/>
                </a:solidFill>
              </a:rPr>
              <a:t>Strategic Objective 2-1: </a:t>
            </a:r>
            <a:r>
              <a:rPr lang="en-US" sz="2000" b="1" dirty="0">
                <a:solidFill>
                  <a:srgbClr val="0070C0"/>
                </a:solidFill>
              </a:rPr>
              <a:t>Modernize the Data Repository Ecosystem</a:t>
            </a:r>
          </a:p>
          <a:p>
            <a:pPr lvl="0"/>
            <a:endParaRPr lang="en-US" sz="1200" b="1" dirty="0">
              <a:solidFill>
                <a:schemeClr val="dk1"/>
              </a:solidFill>
            </a:endParaRPr>
          </a:p>
          <a:p>
            <a:pPr lvl="1"/>
            <a:r>
              <a:rPr lang="en-US" b="1" dirty="0">
                <a:solidFill>
                  <a:schemeClr val="dk1"/>
                </a:solidFill>
              </a:rPr>
              <a:t>Implementation Tactics:</a:t>
            </a:r>
            <a:endParaRPr lang="en-US" dirty="0">
              <a:solidFill>
                <a:schemeClr val="dk1"/>
              </a:solidFill>
            </a:endParaRPr>
          </a:p>
          <a:p>
            <a:pPr marL="900113" lvl="2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Separate the support of databases and </a:t>
            </a:r>
            <a:r>
              <a:rPr lang="en-US" dirty="0" err="1">
                <a:solidFill>
                  <a:schemeClr val="dk1"/>
                </a:solidFill>
              </a:rPr>
              <a:t>knowledgebases</a:t>
            </a:r>
            <a:endParaRPr lang="en-US" dirty="0">
              <a:solidFill>
                <a:schemeClr val="dk1"/>
              </a:solidFill>
            </a:endParaRPr>
          </a:p>
          <a:p>
            <a:pPr marL="900113" lvl="2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Use appropriate mechanism, review, and management for each type of repository</a:t>
            </a:r>
          </a:p>
          <a:p>
            <a:pPr marL="900113" lvl="2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Dynamically measure data use, utility, and modification</a:t>
            </a:r>
          </a:p>
          <a:p>
            <a:pPr marL="900113" lvl="2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Ensure privacy and security</a:t>
            </a:r>
          </a:p>
          <a:p>
            <a:pPr marL="900113" lvl="2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Create unified, efficient, and secure authorization of access to sensitive data</a:t>
            </a:r>
          </a:p>
          <a:p>
            <a:pPr marL="900113" lvl="2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Employ explicit evaluation, lifecycle, sustainability, and </a:t>
            </a:r>
            <a:r>
              <a:rPr lang="en-US" dirty="0" err="1">
                <a:solidFill>
                  <a:schemeClr val="dk1"/>
                </a:solidFill>
              </a:rPr>
              <a:t>sunsetting</a:t>
            </a:r>
            <a:r>
              <a:rPr lang="en-US" dirty="0">
                <a:solidFill>
                  <a:schemeClr val="dk1"/>
                </a:solidFill>
              </a:rPr>
              <a:t> expectations for data resources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highlight>
                <a:srgbClr val="FF0000"/>
              </a:highlight>
            </a:endParaRP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09D762E8-68E2-4E9A-95B3-88B8F41220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Overarching Goal 2: 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Promote the Modernization of the </a:t>
            </a:r>
            <a:r>
              <a:rPr lang="en-US" sz="2400" b="1" i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Data Resources 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Ecosystem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7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IGMS-PowerPoint-Template-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NIGMS-PowerPoint-Template-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5_Interio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Eclips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terio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act-Taglin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Interio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Interio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1_Interio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Interio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Interio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3_Interio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CA20A1D8D5B345BE808B8AE23BFE76" ma:contentTypeVersion="4" ma:contentTypeDescription="Create a new document." ma:contentTypeScope="" ma:versionID="cec4cf8a649d6a2eee0817ca77f07ab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2a52fc5595d1ec1ba9b024dd0b557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CB7D8B-5890-4105-8C37-865FB6B46B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3A38404-525E-4DBA-B6BB-7410333DB62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70C77EE-BD9D-47FB-AD14-1BA05EA641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54727</TotalTime>
  <Words>1428</Words>
  <Application>Microsoft Office PowerPoint</Application>
  <PresentationFormat>On-screen Show (4:3)</PresentationFormat>
  <Paragraphs>170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20</vt:i4>
      </vt:variant>
    </vt:vector>
  </HeadingPairs>
  <TitlesOfParts>
    <vt:vector size="43" baseType="lpstr">
      <vt:lpstr>ＭＳ Ｐゴシック</vt:lpstr>
      <vt:lpstr>Arial</vt:lpstr>
      <vt:lpstr>Calibri</vt:lpstr>
      <vt:lpstr>Courier New</vt:lpstr>
      <vt:lpstr>Helvetica</vt:lpstr>
      <vt:lpstr>LucidaGrande</vt:lpstr>
      <vt:lpstr>Mangal</vt:lpstr>
      <vt:lpstr>Times New Roman</vt:lpstr>
      <vt:lpstr>Verdana</vt:lpstr>
      <vt:lpstr>Wingdings</vt:lpstr>
      <vt:lpstr>ZapfDingbatsITC</vt:lpstr>
      <vt:lpstr>NIGMS-PowerPoint-Template-A</vt:lpstr>
      <vt:lpstr>Interior Slide</vt:lpstr>
      <vt:lpstr>Contact-Tagline Slide</vt:lpstr>
      <vt:lpstr>1_Interior Slide</vt:lpstr>
      <vt:lpstr>2_Interior Slide</vt:lpstr>
      <vt:lpstr>11_Interior Slide</vt:lpstr>
      <vt:lpstr>4_Interior Slide</vt:lpstr>
      <vt:lpstr>6_Interior Slide</vt:lpstr>
      <vt:lpstr>3_Interior Slide</vt:lpstr>
      <vt:lpstr>1_NIGMS-PowerPoint-Template-A</vt:lpstr>
      <vt:lpstr>5_Interior Slide</vt:lpstr>
      <vt:lpstr>Eclipse</vt:lpstr>
      <vt:lpstr>Developing an NIH Strategic Plan for Data Science </vt:lpstr>
      <vt:lpstr>Developing an NIH Strategic Plan for Data Science</vt:lpstr>
      <vt:lpstr>A Couple of Definitions… </vt:lpstr>
      <vt:lpstr>Table – 1st Column: Domains of Data Science; 2nd Column: Description</vt:lpstr>
      <vt:lpstr>Organization of the Strategic Plan</vt:lpstr>
      <vt:lpstr>Overarching Goal 1: Support Highly Efficient and Effective Data Infrastructure for Biomedical Research</vt:lpstr>
      <vt:lpstr>Overarching Goal 2: Promote the Modernization of the Data Resources Ecosystem </vt:lpstr>
      <vt:lpstr>Databases and Knowledgebases </vt:lpstr>
      <vt:lpstr>Overarching Goal 2: Promote the Modernization of the Data Resources Ecosystem </vt:lpstr>
      <vt:lpstr>Overarching Goal 2: Promote the Modernization of the Data Resources Ecosystem </vt:lpstr>
      <vt:lpstr>Overarching Goal 2: Promote the Modernization of the Data Resources Ecosystem </vt:lpstr>
      <vt:lpstr>Overarching Goal 3: Support the Development and Dissemination of Advanced Data Management, Analytics, and Visualization Tools </vt:lpstr>
      <vt:lpstr>Why Separate Support of Databases, Knowledgebases and Tool Development? </vt:lpstr>
      <vt:lpstr>Why Separate Support of Databases, Knowledgebases and Tool Development? </vt:lpstr>
      <vt:lpstr>Creating a More Modern and Coherent Data Resource Ecosystem </vt:lpstr>
      <vt:lpstr>Figure</vt:lpstr>
      <vt:lpstr>Overarching Goal 4: Enhance Workforce Development for Biomedical Data Science </vt:lpstr>
      <vt:lpstr>Overarching Goal 5: Enact Appropriate Policies to Promote Stewardship and Sustainability </vt:lpstr>
      <vt:lpstr>Next Steps</vt:lpstr>
      <vt:lpstr>Questions &amp; Comments</vt:lpstr>
    </vt:vector>
  </TitlesOfParts>
  <Company>NIGMS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an NIH Strategic Plan for Data Science</dc:title>
  <dc:creator>NIGMS</dc:creator>
  <cp:lastModifiedBy>Brtva, Roger (NIH/NLM) [E]</cp:lastModifiedBy>
  <cp:revision>1511</cp:revision>
  <cp:lastPrinted>2018-01-08T15:50:25Z</cp:lastPrinted>
  <dcterms:created xsi:type="dcterms:W3CDTF">2013-01-30T19:35:01Z</dcterms:created>
  <dcterms:modified xsi:type="dcterms:W3CDTF">2018-02-28T20:19:16Z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5e91a41b-0a1f-4990-9832-e774d13c1b36</vt:lpwstr>
  </property>
  <property fmtid="{D5CDD505-2E9C-101B-9397-08002B2CF9AE}" pid="3" name="ContentTypeId">
    <vt:lpwstr>0x010100CDCA20A1D8D5B345BE808B8AE23BFE76</vt:lpwstr>
  </property>
</Properties>
</file>