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52"/>
  </p:notesMasterIdLst>
  <p:handoutMasterIdLst>
    <p:handoutMasterId r:id="rId53"/>
  </p:handoutMasterIdLst>
  <p:sldIdLst>
    <p:sldId id="898" r:id="rId2"/>
    <p:sldId id="1216" r:id="rId3"/>
    <p:sldId id="1228" r:id="rId4"/>
    <p:sldId id="1229" r:id="rId5"/>
    <p:sldId id="970" r:id="rId6"/>
    <p:sldId id="971" r:id="rId7"/>
    <p:sldId id="972" r:id="rId8"/>
    <p:sldId id="973" r:id="rId9"/>
    <p:sldId id="1133" r:id="rId10"/>
    <p:sldId id="1161" r:id="rId11"/>
    <p:sldId id="1157" r:id="rId12"/>
    <p:sldId id="1158" r:id="rId13"/>
    <p:sldId id="1159" r:id="rId14"/>
    <p:sldId id="1160" r:id="rId15"/>
    <p:sldId id="1166" r:id="rId16"/>
    <p:sldId id="1177" r:id="rId17"/>
    <p:sldId id="1175" r:id="rId18"/>
    <p:sldId id="1176" r:id="rId19"/>
    <p:sldId id="1178" r:id="rId20"/>
    <p:sldId id="1001" r:id="rId21"/>
    <p:sldId id="1121" r:id="rId22"/>
    <p:sldId id="1233" r:id="rId23"/>
    <p:sldId id="1230" r:id="rId24"/>
    <p:sldId id="1181" r:id="rId25"/>
    <p:sldId id="1182" r:id="rId26"/>
    <p:sldId id="1183" r:id="rId27"/>
    <p:sldId id="1184" r:id="rId28"/>
    <p:sldId id="1185" r:id="rId29"/>
    <p:sldId id="1186" r:id="rId30"/>
    <p:sldId id="1226" r:id="rId31"/>
    <p:sldId id="1188" r:id="rId32"/>
    <p:sldId id="1189" r:id="rId33"/>
    <p:sldId id="1190" r:id="rId34"/>
    <p:sldId id="1191" r:id="rId35"/>
    <p:sldId id="1192" r:id="rId36"/>
    <p:sldId id="1193" r:id="rId37"/>
    <p:sldId id="1197" r:id="rId38"/>
    <p:sldId id="1198" r:id="rId39"/>
    <p:sldId id="1199" r:id="rId40"/>
    <p:sldId id="1232" r:id="rId41"/>
    <p:sldId id="1201" r:id="rId42"/>
    <p:sldId id="1224" r:id="rId43"/>
    <p:sldId id="1225" r:id="rId44"/>
    <p:sldId id="1202" r:id="rId45"/>
    <p:sldId id="1203" r:id="rId46"/>
    <p:sldId id="1204" r:id="rId47"/>
    <p:sldId id="1207" r:id="rId48"/>
    <p:sldId id="1209" r:id="rId49"/>
    <p:sldId id="1210" r:id="rId50"/>
    <p:sldId id="1212" r:id="rId51"/>
  </p:sldIdLst>
  <p:sldSz cx="10058400" cy="7772400"/>
  <p:notesSz cx="6881813" cy="9296400"/>
  <p:defaultTextStyle>
    <a:defPPr>
      <a:defRPr lang="en-US"/>
    </a:defPPr>
    <a:lvl1pPr algn="l" rtl="0" eaLnBrk="0" fontAlgn="base" hangingPunct="0">
      <a:spcBef>
        <a:spcPct val="0"/>
      </a:spcBef>
      <a:spcAft>
        <a:spcPct val="0"/>
      </a:spcAft>
      <a:defRPr sz="26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6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6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6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600" kern="1200">
        <a:solidFill>
          <a:schemeClr val="tx1"/>
        </a:solidFill>
        <a:latin typeface="Times New Roman" pitchFamily="18" charset="0"/>
        <a:ea typeface="+mn-ea"/>
        <a:cs typeface="+mn-cs"/>
      </a:defRPr>
    </a:lvl5pPr>
    <a:lvl6pPr marL="2286000" algn="l" defTabSz="914400" rtl="0" eaLnBrk="1" latinLnBrk="0" hangingPunct="1">
      <a:defRPr sz="2600" kern="1200">
        <a:solidFill>
          <a:schemeClr val="tx1"/>
        </a:solidFill>
        <a:latin typeface="Times New Roman" pitchFamily="18" charset="0"/>
        <a:ea typeface="+mn-ea"/>
        <a:cs typeface="+mn-cs"/>
      </a:defRPr>
    </a:lvl6pPr>
    <a:lvl7pPr marL="2743200" algn="l" defTabSz="914400" rtl="0" eaLnBrk="1" latinLnBrk="0" hangingPunct="1">
      <a:defRPr sz="2600" kern="1200">
        <a:solidFill>
          <a:schemeClr val="tx1"/>
        </a:solidFill>
        <a:latin typeface="Times New Roman" pitchFamily="18" charset="0"/>
        <a:ea typeface="+mn-ea"/>
        <a:cs typeface="+mn-cs"/>
      </a:defRPr>
    </a:lvl7pPr>
    <a:lvl8pPr marL="3200400" algn="l" defTabSz="914400" rtl="0" eaLnBrk="1" latinLnBrk="0" hangingPunct="1">
      <a:defRPr sz="2600" kern="1200">
        <a:solidFill>
          <a:schemeClr val="tx1"/>
        </a:solidFill>
        <a:latin typeface="Times New Roman" pitchFamily="18" charset="0"/>
        <a:ea typeface="+mn-ea"/>
        <a:cs typeface="+mn-cs"/>
      </a:defRPr>
    </a:lvl8pPr>
    <a:lvl9pPr marL="3657600" algn="l" defTabSz="914400" rtl="0" eaLnBrk="1" latinLnBrk="0" hangingPunct="1">
      <a:defRPr sz="2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07" autoAdjust="0"/>
    <p:restoredTop sz="94509" autoAdjust="0"/>
  </p:normalViewPr>
  <p:slideViewPr>
    <p:cSldViewPr snapToGrid="0">
      <p:cViewPr>
        <p:scale>
          <a:sx n="75" d="100"/>
          <a:sy n="75" d="100"/>
        </p:scale>
        <p:origin x="-306" y="54"/>
      </p:cViewPr>
      <p:guideLst>
        <p:guide orient="horz" pos="4170"/>
        <p:guide pos="1096"/>
      </p:guideLst>
    </p:cSldViewPr>
  </p:slideViewPr>
  <p:outlineViewPr>
    <p:cViewPr>
      <p:scale>
        <a:sx n="33" d="100"/>
        <a:sy n="33" d="100"/>
      </p:scale>
      <p:origin x="0" y="48594"/>
    </p:cViewPr>
  </p:outlineViewPr>
  <p:notesTextViewPr>
    <p:cViewPr>
      <p:scale>
        <a:sx n="100" d="100"/>
        <a:sy n="100" d="100"/>
      </p:scale>
      <p:origin x="0" y="0"/>
    </p:cViewPr>
  </p:notesTextViewPr>
  <p:sorterViewPr>
    <p:cViewPr>
      <p:scale>
        <a:sx n="100" d="100"/>
        <a:sy n="100" d="100"/>
      </p:scale>
      <p:origin x="0" y="10926"/>
    </p:cViewPr>
  </p:sorterViewPr>
  <p:notesViewPr>
    <p:cSldViewPr snapToGrid="0">
      <p:cViewPr varScale="1">
        <p:scale>
          <a:sx n="111" d="100"/>
          <a:sy n="111" d="100"/>
        </p:scale>
        <p:origin x="-528" y="-78"/>
      </p:cViewPr>
      <p:guideLst>
        <p:guide orient="horz" pos="2930"/>
        <p:guide pos="216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1474" name="Rectangle 2"/>
          <p:cNvSpPr>
            <a:spLocks noGrp="1" noChangeArrowheads="1"/>
          </p:cNvSpPr>
          <p:nvPr>
            <p:ph type="hdr" sz="quarter"/>
          </p:nvPr>
        </p:nvSpPr>
        <p:spPr bwMode="auto">
          <a:xfrm>
            <a:off x="0" y="0"/>
            <a:ext cx="2984500" cy="465138"/>
          </a:xfrm>
          <a:prstGeom prst="rect">
            <a:avLst/>
          </a:prstGeom>
          <a:noFill/>
          <a:ln w="9525">
            <a:noFill/>
            <a:miter lim="800000"/>
            <a:headEnd/>
            <a:tailEnd/>
          </a:ln>
          <a:effectLst/>
        </p:spPr>
        <p:txBody>
          <a:bodyPr vert="horz" wrap="square" lIns="92928" tIns="46463" rIns="92928" bIns="46463" numCol="1" anchor="t" anchorCtr="0" compatLnSpc="1">
            <a:prstTxWarp prst="textNoShape">
              <a:avLst/>
            </a:prstTxWarp>
          </a:bodyPr>
          <a:lstStyle>
            <a:lvl1pPr defTabSz="930275">
              <a:defRPr sz="1200"/>
            </a:lvl1pPr>
          </a:lstStyle>
          <a:p>
            <a:pPr>
              <a:defRPr/>
            </a:pPr>
            <a:endParaRPr lang="en-US"/>
          </a:p>
        </p:txBody>
      </p:sp>
      <p:sp>
        <p:nvSpPr>
          <p:cNvPr id="361475" name="Rectangle 3"/>
          <p:cNvSpPr>
            <a:spLocks noGrp="1" noChangeArrowheads="1"/>
          </p:cNvSpPr>
          <p:nvPr>
            <p:ph type="dt" sz="quarter" idx="1"/>
          </p:nvPr>
        </p:nvSpPr>
        <p:spPr bwMode="auto">
          <a:xfrm>
            <a:off x="3897313" y="0"/>
            <a:ext cx="2984500" cy="465138"/>
          </a:xfrm>
          <a:prstGeom prst="rect">
            <a:avLst/>
          </a:prstGeom>
          <a:noFill/>
          <a:ln w="9525">
            <a:noFill/>
            <a:miter lim="800000"/>
            <a:headEnd/>
            <a:tailEnd/>
          </a:ln>
          <a:effectLst/>
        </p:spPr>
        <p:txBody>
          <a:bodyPr vert="horz" wrap="square" lIns="92928" tIns="46463" rIns="92928" bIns="46463" numCol="1" anchor="t" anchorCtr="0" compatLnSpc="1">
            <a:prstTxWarp prst="textNoShape">
              <a:avLst/>
            </a:prstTxWarp>
          </a:bodyPr>
          <a:lstStyle>
            <a:lvl1pPr algn="r" defTabSz="930275">
              <a:defRPr sz="1200"/>
            </a:lvl1pPr>
          </a:lstStyle>
          <a:p>
            <a:pPr>
              <a:defRPr/>
            </a:pPr>
            <a:endParaRPr lang="en-US"/>
          </a:p>
        </p:txBody>
      </p:sp>
      <p:sp>
        <p:nvSpPr>
          <p:cNvPr id="361476" name="Rectangle 4"/>
          <p:cNvSpPr>
            <a:spLocks noGrp="1" noChangeArrowheads="1"/>
          </p:cNvSpPr>
          <p:nvPr>
            <p:ph type="ftr" sz="quarter" idx="2"/>
          </p:nvPr>
        </p:nvSpPr>
        <p:spPr bwMode="auto">
          <a:xfrm>
            <a:off x="0" y="8831263"/>
            <a:ext cx="2984500" cy="465137"/>
          </a:xfrm>
          <a:prstGeom prst="rect">
            <a:avLst/>
          </a:prstGeom>
          <a:noFill/>
          <a:ln w="9525">
            <a:noFill/>
            <a:miter lim="800000"/>
            <a:headEnd/>
            <a:tailEnd/>
          </a:ln>
          <a:effectLst/>
        </p:spPr>
        <p:txBody>
          <a:bodyPr vert="horz" wrap="square" lIns="92928" tIns="46463" rIns="92928" bIns="46463" numCol="1" anchor="b" anchorCtr="0" compatLnSpc="1">
            <a:prstTxWarp prst="textNoShape">
              <a:avLst/>
            </a:prstTxWarp>
          </a:bodyPr>
          <a:lstStyle>
            <a:lvl1pPr defTabSz="930275">
              <a:defRPr sz="1200"/>
            </a:lvl1pPr>
          </a:lstStyle>
          <a:p>
            <a:pPr>
              <a:defRPr/>
            </a:pPr>
            <a:endParaRPr lang="en-US"/>
          </a:p>
        </p:txBody>
      </p:sp>
      <p:sp>
        <p:nvSpPr>
          <p:cNvPr id="361477" name="Rectangle 5"/>
          <p:cNvSpPr>
            <a:spLocks noGrp="1" noChangeArrowheads="1"/>
          </p:cNvSpPr>
          <p:nvPr>
            <p:ph type="sldNum" sz="quarter" idx="3"/>
          </p:nvPr>
        </p:nvSpPr>
        <p:spPr bwMode="auto">
          <a:xfrm>
            <a:off x="3897313" y="8831263"/>
            <a:ext cx="2984500" cy="465137"/>
          </a:xfrm>
          <a:prstGeom prst="rect">
            <a:avLst/>
          </a:prstGeom>
          <a:noFill/>
          <a:ln w="9525">
            <a:noFill/>
            <a:miter lim="800000"/>
            <a:headEnd/>
            <a:tailEnd/>
          </a:ln>
          <a:effectLst/>
        </p:spPr>
        <p:txBody>
          <a:bodyPr vert="horz" wrap="square" lIns="92928" tIns="46463" rIns="92928" bIns="46463" numCol="1" anchor="b" anchorCtr="0" compatLnSpc="1">
            <a:prstTxWarp prst="textNoShape">
              <a:avLst/>
            </a:prstTxWarp>
          </a:bodyPr>
          <a:lstStyle>
            <a:lvl1pPr algn="r" defTabSz="930275">
              <a:defRPr sz="1200"/>
            </a:lvl1pPr>
          </a:lstStyle>
          <a:p>
            <a:pPr>
              <a:defRPr/>
            </a:pPr>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2984500" cy="465138"/>
          </a:xfrm>
          <a:prstGeom prst="rect">
            <a:avLst/>
          </a:prstGeom>
          <a:noFill/>
          <a:ln w="9525">
            <a:noFill/>
            <a:miter lim="800000"/>
            <a:headEnd/>
            <a:tailEnd/>
          </a:ln>
          <a:effectLst/>
        </p:spPr>
        <p:txBody>
          <a:bodyPr vert="horz" wrap="square" lIns="92928" tIns="46463" rIns="92928" bIns="46463" numCol="1" anchor="t" anchorCtr="0" compatLnSpc="1">
            <a:prstTxWarp prst="textNoShape">
              <a:avLst/>
            </a:prstTxWarp>
          </a:bodyPr>
          <a:lstStyle>
            <a:lvl1pPr defTabSz="930275">
              <a:defRPr sz="1200"/>
            </a:lvl1pPr>
          </a:lstStyle>
          <a:p>
            <a:pPr>
              <a:defRPr/>
            </a:pPr>
            <a:endParaRPr lang="en-US"/>
          </a:p>
        </p:txBody>
      </p:sp>
      <p:sp>
        <p:nvSpPr>
          <p:cNvPr id="88067" name="Rectangle 3"/>
          <p:cNvSpPr>
            <a:spLocks noGrp="1" noChangeArrowheads="1"/>
          </p:cNvSpPr>
          <p:nvPr>
            <p:ph type="dt" idx="1"/>
          </p:nvPr>
        </p:nvSpPr>
        <p:spPr bwMode="auto">
          <a:xfrm>
            <a:off x="3897313" y="0"/>
            <a:ext cx="2984500" cy="465138"/>
          </a:xfrm>
          <a:prstGeom prst="rect">
            <a:avLst/>
          </a:prstGeom>
          <a:noFill/>
          <a:ln w="9525">
            <a:noFill/>
            <a:miter lim="800000"/>
            <a:headEnd/>
            <a:tailEnd/>
          </a:ln>
          <a:effectLst/>
        </p:spPr>
        <p:txBody>
          <a:bodyPr vert="horz" wrap="square" lIns="92928" tIns="46463" rIns="92928" bIns="46463" numCol="1" anchor="t" anchorCtr="0" compatLnSpc="1">
            <a:prstTxWarp prst="textNoShape">
              <a:avLst/>
            </a:prstTxWarp>
          </a:bodyPr>
          <a:lstStyle>
            <a:lvl1pPr algn="r" defTabSz="930275">
              <a:defRPr sz="1200"/>
            </a:lvl1pPr>
          </a:lstStyle>
          <a:p>
            <a:pPr>
              <a:defRPr/>
            </a:pPr>
            <a:endParaRPr lang="en-US"/>
          </a:p>
        </p:txBody>
      </p:sp>
      <p:sp>
        <p:nvSpPr>
          <p:cNvPr id="53252" name="Rectangle 4"/>
          <p:cNvSpPr>
            <a:spLocks noChangeArrowheads="1" noTextEdit="1"/>
          </p:cNvSpPr>
          <p:nvPr>
            <p:ph type="sldImg" idx="2"/>
          </p:nvPr>
        </p:nvSpPr>
        <p:spPr bwMode="auto">
          <a:xfrm>
            <a:off x="1185863" y="698500"/>
            <a:ext cx="4510087" cy="3486150"/>
          </a:xfrm>
          <a:prstGeom prst="rect">
            <a:avLst/>
          </a:prstGeom>
          <a:noFill/>
          <a:ln w="9525">
            <a:solidFill>
              <a:srgbClr val="000000"/>
            </a:solidFill>
            <a:miter lim="800000"/>
            <a:headEnd/>
            <a:tailEnd/>
          </a:ln>
        </p:spPr>
      </p:sp>
      <p:sp>
        <p:nvSpPr>
          <p:cNvPr id="88069" name="Rectangle 5"/>
          <p:cNvSpPr>
            <a:spLocks noGrp="1" noChangeArrowheads="1"/>
          </p:cNvSpPr>
          <p:nvPr>
            <p:ph type="body" sz="quarter" idx="3"/>
          </p:nvPr>
        </p:nvSpPr>
        <p:spPr bwMode="auto">
          <a:xfrm>
            <a:off x="919163" y="4413250"/>
            <a:ext cx="5043487" cy="4184650"/>
          </a:xfrm>
          <a:prstGeom prst="rect">
            <a:avLst/>
          </a:prstGeom>
          <a:noFill/>
          <a:ln w="9525">
            <a:noFill/>
            <a:miter lim="800000"/>
            <a:headEnd/>
            <a:tailEnd/>
          </a:ln>
          <a:effectLst/>
        </p:spPr>
        <p:txBody>
          <a:bodyPr vert="horz" wrap="square" lIns="92928" tIns="46463" rIns="92928" bIns="4646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8070" name="Rectangle 6"/>
          <p:cNvSpPr>
            <a:spLocks noGrp="1" noChangeArrowheads="1"/>
          </p:cNvSpPr>
          <p:nvPr>
            <p:ph type="ftr" sz="quarter" idx="4"/>
          </p:nvPr>
        </p:nvSpPr>
        <p:spPr bwMode="auto">
          <a:xfrm>
            <a:off x="0" y="8831263"/>
            <a:ext cx="2984500" cy="465137"/>
          </a:xfrm>
          <a:prstGeom prst="rect">
            <a:avLst/>
          </a:prstGeom>
          <a:noFill/>
          <a:ln w="9525">
            <a:noFill/>
            <a:miter lim="800000"/>
            <a:headEnd/>
            <a:tailEnd/>
          </a:ln>
          <a:effectLst/>
        </p:spPr>
        <p:txBody>
          <a:bodyPr vert="horz" wrap="square" lIns="92928" tIns="46463" rIns="92928" bIns="46463" numCol="1" anchor="b" anchorCtr="0" compatLnSpc="1">
            <a:prstTxWarp prst="textNoShape">
              <a:avLst/>
            </a:prstTxWarp>
          </a:bodyPr>
          <a:lstStyle>
            <a:lvl1pPr defTabSz="930275">
              <a:defRPr sz="1200"/>
            </a:lvl1pPr>
          </a:lstStyle>
          <a:p>
            <a:pPr>
              <a:defRPr/>
            </a:pPr>
            <a:endParaRPr lang="en-US"/>
          </a:p>
        </p:txBody>
      </p:sp>
      <p:sp>
        <p:nvSpPr>
          <p:cNvPr id="88071" name="Rectangle 7"/>
          <p:cNvSpPr>
            <a:spLocks noGrp="1" noChangeArrowheads="1"/>
          </p:cNvSpPr>
          <p:nvPr>
            <p:ph type="sldNum" sz="quarter" idx="5"/>
          </p:nvPr>
        </p:nvSpPr>
        <p:spPr bwMode="auto">
          <a:xfrm>
            <a:off x="3897313" y="8831263"/>
            <a:ext cx="2984500" cy="465137"/>
          </a:xfrm>
          <a:prstGeom prst="rect">
            <a:avLst/>
          </a:prstGeom>
          <a:noFill/>
          <a:ln w="9525">
            <a:noFill/>
            <a:miter lim="800000"/>
            <a:headEnd/>
            <a:tailEnd/>
          </a:ln>
          <a:effectLst/>
        </p:spPr>
        <p:txBody>
          <a:bodyPr vert="horz" wrap="square" lIns="92928" tIns="46463" rIns="92928" bIns="46463" numCol="1" anchor="b" anchorCtr="0" compatLnSpc="1">
            <a:prstTxWarp prst="textNoShape">
              <a:avLst/>
            </a:prstTxWarp>
          </a:bodyPr>
          <a:lstStyle>
            <a:lvl1pPr algn="r" defTabSz="930275">
              <a:defRPr sz="1200"/>
            </a:lvl1pPr>
          </a:lstStyle>
          <a:p>
            <a:pPr>
              <a:defRPr/>
            </a:pPr>
            <a:endParaRPr 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noTextEdit="1"/>
          </p:cNvSpPr>
          <p:nvPr>
            <p:ph type="sldImg"/>
          </p:nvPr>
        </p:nvSpPr>
        <p:spPr>
          <a:ln/>
        </p:spPr>
      </p:sp>
      <p:sp>
        <p:nvSpPr>
          <p:cNvPr id="54275" name="Rectangle 3"/>
          <p:cNvSpPr>
            <a:spLocks noGrp="1" noChangeArrowheads="1"/>
          </p:cNvSpPr>
          <p:nvPr>
            <p:ph type="body" idx="1"/>
          </p:nvPr>
        </p:nvSpPr>
        <p:spPr>
          <a:noFill/>
          <a:ln/>
        </p:spPr>
        <p:txBody>
          <a:bodyPr lIns="91412" tIns="45707" rIns="91412" bIns="45707"/>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noTextEdit="1"/>
          </p:cNvSpPr>
          <p:nvPr>
            <p:ph type="sldImg"/>
          </p:nvPr>
        </p:nvSpPr>
        <p:spPr>
          <a:ln/>
        </p:spPr>
      </p:sp>
      <p:sp>
        <p:nvSpPr>
          <p:cNvPr id="56323" name="Rectangle 3"/>
          <p:cNvSpPr>
            <a:spLocks noGrp="1" noChangeArrowheads="1"/>
          </p:cNvSpPr>
          <p:nvPr>
            <p:ph type="body" idx="1"/>
          </p:nvPr>
        </p:nvSpPr>
        <p:spPr>
          <a:xfrm>
            <a:off x="919163" y="4414838"/>
            <a:ext cx="5043487" cy="4183062"/>
          </a:xfrm>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noTextEdit="1"/>
          </p:cNvSpPr>
          <p:nvPr>
            <p:ph type="sldImg"/>
          </p:nvPr>
        </p:nvSpPr>
        <p:spPr>
          <a:xfrm>
            <a:off x="1195388" y="704850"/>
            <a:ext cx="4491037" cy="3471863"/>
          </a:xfrm>
          <a:ln/>
        </p:spPr>
      </p:sp>
      <p:sp>
        <p:nvSpPr>
          <p:cNvPr id="57347" name="Rectangle 3"/>
          <p:cNvSpPr>
            <a:spLocks noGrp="1" noChangeArrowheads="1"/>
          </p:cNvSpPr>
          <p:nvPr>
            <p:ph type="body" idx="1"/>
          </p:nvPr>
        </p:nvSpPr>
        <p:spPr>
          <a:xfrm>
            <a:off x="919163" y="4414838"/>
            <a:ext cx="5043487" cy="4183062"/>
          </a:xfrm>
          <a:noFill/>
          <a:ln/>
        </p:spPr>
        <p:txBody>
          <a:bodyPr lIns="92937" tIns="46468" rIns="92937" bIns="46468"/>
          <a:lstStyle/>
          <a:p>
            <a:pPr>
              <a:buFontTx/>
              <a:buChar char="•"/>
            </a:pP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noTextEdit="1"/>
          </p:cNvSpPr>
          <p:nvPr>
            <p:ph type="sldImg"/>
          </p:nvPr>
        </p:nvSpPr>
        <p:spPr>
          <a:xfrm>
            <a:off x="1195388" y="704850"/>
            <a:ext cx="4491037" cy="3471863"/>
          </a:xfrm>
          <a:ln/>
        </p:spPr>
      </p:sp>
      <p:sp>
        <p:nvSpPr>
          <p:cNvPr id="58371" name="Rectangle 3"/>
          <p:cNvSpPr>
            <a:spLocks noGrp="1" noChangeArrowheads="1"/>
          </p:cNvSpPr>
          <p:nvPr>
            <p:ph type="body" idx="1"/>
          </p:nvPr>
        </p:nvSpPr>
        <p:spPr>
          <a:xfrm>
            <a:off x="919163" y="4414838"/>
            <a:ext cx="5043487" cy="4183062"/>
          </a:xfrm>
          <a:noFill/>
          <a:ln/>
        </p:spPr>
        <p:txBody>
          <a:bodyPr lIns="92937" tIns="46468" rIns="92937" bIns="46468"/>
          <a:lstStyle/>
          <a:p>
            <a:pPr>
              <a:buFontTx/>
              <a:buChar char="•"/>
            </a:pPr>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noTextEdit="1"/>
          </p:cNvSpPr>
          <p:nvPr>
            <p:ph type="sldImg"/>
          </p:nvPr>
        </p:nvSpPr>
        <p:spPr>
          <a:xfrm>
            <a:off x="1195388" y="704850"/>
            <a:ext cx="4491037" cy="3471863"/>
          </a:xfrm>
          <a:ln/>
        </p:spPr>
      </p:sp>
      <p:sp>
        <p:nvSpPr>
          <p:cNvPr id="59395" name="Rectangle 3"/>
          <p:cNvSpPr>
            <a:spLocks noGrp="1" noChangeArrowheads="1"/>
          </p:cNvSpPr>
          <p:nvPr>
            <p:ph type="body" idx="1"/>
          </p:nvPr>
        </p:nvSpPr>
        <p:spPr>
          <a:xfrm>
            <a:off x="919163" y="4414838"/>
            <a:ext cx="5043487" cy="4492625"/>
          </a:xfrm>
          <a:noFill/>
          <a:ln/>
        </p:spPr>
        <p:txBody>
          <a:bodyPr lIns="91412" tIns="45707" rIns="91412" bIns="45707"/>
          <a:lstStyle/>
          <a:p>
            <a:pPr>
              <a:buFontTx/>
              <a:buChar char="•"/>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noTextEdit="1"/>
          </p:cNvSpPr>
          <p:nvPr>
            <p:ph type="sldImg"/>
          </p:nvPr>
        </p:nvSpPr>
        <p:spPr>
          <a:ln/>
        </p:spPr>
      </p:sp>
      <p:sp>
        <p:nvSpPr>
          <p:cNvPr id="60419" name="Rectangle 3"/>
          <p:cNvSpPr>
            <a:spLocks noGrp="1" noChangeArrowheads="1"/>
          </p:cNvSpPr>
          <p:nvPr>
            <p:ph type="body" idx="1"/>
          </p:nvPr>
        </p:nvSpPr>
        <p:spPr>
          <a:xfrm>
            <a:off x="919163" y="4414838"/>
            <a:ext cx="5043487" cy="4183062"/>
          </a:xfrm>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noTextEdit="1"/>
          </p:cNvSpPr>
          <p:nvPr>
            <p:ph type="sldImg"/>
          </p:nvPr>
        </p:nvSpPr>
        <p:spPr>
          <a:xfrm>
            <a:off x="1195388" y="704850"/>
            <a:ext cx="4491037" cy="3471863"/>
          </a:xfrm>
          <a:ln/>
        </p:spPr>
      </p:sp>
      <p:sp>
        <p:nvSpPr>
          <p:cNvPr id="61443" name="Rectangle 3"/>
          <p:cNvSpPr>
            <a:spLocks noGrp="1" noChangeArrowheads="1"/>
          </p:cNvSpPr>
          <p:nvPr>
            <p:ph type="body" idx="1"/>
          </p:nvPr>
        </p:nvSpPr>
        <p:spPr>
          <a:xfrm>
            <a:off x="919163" y="4414838"/>
            <a:ext cx="5043487" cy="4183062"/>
          </a:xfrm>
          <a:noFill/>
          <a:ln/>
        </p:spPr>
        <p:txBody>
          <a:bodyPr lIns="92937" tIns="46468" rIns="92937" bIns="46468"/>
          <a:lstStyle/>
          <a:p>
            <a:pPr>
              <a:buFontTx/>
              <a:buChar char="•"/>
            </a:pPr>
            <a:endParaRPr lang="en-US"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noTextEdit="1"/>
          </p:cNvSpPr>
          <p:nvPr>
            <p:ph type="sldImg"/>
          </p:nvPr>
        </p:nvSpPr>
        <p:spPr>
          <a:ln/>
        </p:spPr>
      </p:sp>
      <p:sp>
        <p:nvSpPr>
          <p:cNvPr id="62467" name="Rectangle 3"/>
          <p:cNvSpPr>
            <a:spLocks noGrp="1" noChangeArrowheads="1"/>
          </p:cNvSpPr>
          <p:nvPr>
            <p:ph type="body" idx="1"/>
          </p:nvPr>
        </p:nvSpPr>
        <p:spPr>
          <a:noFill/>
          <a:ln/>
        </p:spPr>
        <p:txBody>
          <a:bodyPr lIns="91412" tIns="45707" rIns="91412" bIns="45707"/>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t> </a:t>
            </a:r>
            <a:fld id="{D3619C05-28FA-4217-8F99-01FAAC0DDFAA}" type="slidenum">
              <a:rPr lang="en-US">
                <a:latin typeface="Arial" charset="0"/>
              </a:rPr>
              <a:pPr>
                <a:defRPr/>
              </a:pPr>
              <a:t>‹#›</a:t>
            </a:fld>
            <a:r>
              <a:rPr lang="en-US"/>
              <a:t> </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t> </a:t>
            </a:r>
            <a:fld id="{4FD14EAF-C95C-4BA9-8EDC-8A631B663CBD}" type="slidenum">
              <a:rPr lang="en-US">
                <a:latin typeface="Arial" charset="0"/>
              </a:rPr>
              <a:pPr>
                <a:defRPr/>
              </a:pPr>
              <a:t>‹#›</a:t>
            </a:fld>
            <a:r>
              <a:rPr lang="en-US"/>
              <a:t>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5975" y="692150"/>
            <a:ext cx="2136775" cy="6216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5650" y="692150"/>
            <a:ext cx="6257925" cy="6216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t> </a:t>
            </a:r>
            <a:fld id="{1A4459E8-6E33-47A0-863A-996E1F12A332}" type="slidenum">
              <a:rPr lang="en-US">
                <a:latin typeface="Arial" charset="0"/>
              </a:rPr>
              <a:pPr>
                <a:defRPr/>
              </a:pPr>
              <a:t>‹#›</a:t>
            </a:fld>
            <a:r>
              <a:rPr lang="en-US"/>
              <a:t>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55650" y="692150"/>
            <a:ext cx="8547100" cy="6216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t> </a:t>
            </a:r>
            <a:fld id="{7937FBCF-4345-4F4A-A4EB-FD7D179066EF}" type="slidenum">
              <a:rPr lang="en-US">
                <a:latin typeface="Arial" charset="0"/>
              </a:rPr>
              <a:pPr>
                <a:defRPr/>
              </a:pPr>
              <a:t>‹#›</a:t>
            </a:fld>
            <a:r>
              <a:rPr lang="en-US"/>
              <a:t> </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55650" y="692150"/>
            <a:ext cx="8547100" cy="12954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755650" y="2244725"/>
            <a:ext cx="8547100" cy="4664075"/>
          </a:xfrm>
        </p:spPr>
        <p:txBody>
          <a:bodyPr lIns="101881" tIns="50941" rIns="101881" bIns="50941"/>
          <a:lstStyle/>
          <a:p>
            <a:pPr lvl="0"/>
            <a:endParaRPr lang="en-US" noProof="0" dirty="0" smtClean="0"/>
          </a:p>
        </p:txBody>
      </p:sp>
      <p:sp>
        <p:nvSpPr>
          <p:cNvPr id="4" name="Rectangle 6"/>
          <p:cNvSpPr>
            <a:spLocks noGrp="1" noChangeArrowheads="1"/>
          </p:cNvSpPr>
          <p:nvPr>
            <p:ph type="sldNum" sz="quarter" idx="10"/>
          </p:nvPr>
        </p:nvSpPr>
        <p:spPr>
          <a:ln/>
        </p:spPr>
        <p:txBody>
          <a:bodyPr/>
          <a:lstStyle>
            <a:lvl1pPr>
              <a:defRPr/>
            </a:lvl1pPr>
          </a:lstStyle>
          <a:p>
            <a:pPr>
              <a:defRPr/>
            </a:pPr>
            <a:r>
              <a:rPr lang="en-US"/>
              <a:t> </a:t>
            </a:r>
            <a:fld id="{EB76A77B-1667-420B-852B-95428330D0ED}" type="slidenum">
              <a:rPr lang="en-US">
                <a:latin typeface="Arial" charset="0"/>
              </a:rPr>
              <a:pPr>
                <a:defRPr/>
              </a:pPr>
              <a:t>‹#›</a:t>
            </a:fld>
            <a:r>
              <a:rPr lang="en-US"/>
              <a:t>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755650" y="692150"/>
            <a:ext cx="8547100" cy="12954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755650" y="2244725"/>
            <a:ext cx="8547100" cy="4664075"/>
          </a:xfrm>
        </p:spPr>
        <p:txBody>
          <a:bodyPr/>
          <a:lstStyle/>
          <a:p>
            <a:pPr lvl="0"/>
            <a:endParaRPr lang="en-US" noProof="0" dirty="0"/>
          </a:p>
        </p:txBody>
      </p:sp>
      <p:sp>
        <p:nvSpPr>
          <p:cNvPr id="4" name="Rectangle 6"/>
          <p:cNvSpPr>
            <a:spLocks noGrp="1" noChangeArrowheads="1"/>
          </p:cNvSpPr>
          <p:nvPr>
            <p:ph type="sldNum" sz="quarter" idx="10"/>
          </p:nvPr>
        </p:nvSpPr>
        <p:spPr>
          <a:ln/>
        </p:spPr>
        <p:txBody>
          <a:bodyPr/>
          <a:lstStyle>
            <a:lvl1pPr>
              <a:defRPr/>
            </a:lvl1pPr>
          </a:lstStyle>
          <a:p>
            <a:pPr>
              <a:defRPr/>
            </a:pPr>
            <a:r>
              <a:rPr lang="en-US"/>
              <a:t> </a:t>
            </a:r>
            <a:fld id="{2DEF5C2D-33BE-4AB3-8B03-FAD0DEAF8F94}" type="slidenum">
              <a:rPr lang="en-US">
                <a:latin typeface="Arial" charset="0"/>
              </a:rPr>
              <a:pPr>
                <a:defRPr/>
              </a:pPr>
              <a:t>‹#›</a:t>
            </a:fld>
            <a:r>
              <a:rPr lang="en-US"/>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t> </a:t>
            </a:r>
            <a:fld id="{79B5EAAE-1730-4D77-84BA-506394C880F0}" type="slidenum">
              <a:rPr lang="en-US">
                <a:latin typeface="Arial" charset="0"/>
              </a:rPr>
              <a:pPr>
                <a:defRPr/>
              </a:pPr>
              <a:t>‹#›</a:t>
            </a:fld>
            <a:r>
              <a:rPr lang="en-US"/>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t> </a:t>
            </a:r>
            <a:fld id="{6B982D79-22A4-4A7D-8C66-10A71A5EC6E9}" type="slidenum">
              <a:rPr lang="en-US">
                <a:latin typeface="Arial" charset="0"/>
              </a:rPr>
              <a:pPr>
                <a:defRPr/>
              </a:pPr>
              <a:t>‹#›</a:t>
            </a:fld>
            <a:r>
              <a:rPr lang="en-US"/>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244725"/>
            <a:ext cx="4197350"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2244725"/>
            <a:ext cx="4197350"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t> </a:t>
            </a:r>
            <a:fld id="{AF868F29-CA20-4802-BEAA-2F1967A1AB58}" type="slidenum">
              <a:rPr lang="en-US">
                <a:latin typeface="Arial" charset="0"/>
              </a:rPr>
              <a:pPr>
                <a:defRPr/>
              </a:pPr>
              <a:t>‹#›</a:t>
            </a:fld>
            <a:r>
              <a:rPr lang="en-US"/>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t> </a:t>
            </a:r>
            <a:fld id="{17B68B76-9727-4AD1-9FAD-35B4CFCE3902}" type="slidenum">
              <a:rPr lang="en-US">
                <a:latin typeface="Arial" charset="0"/>
              </a:rPr>
              <a:pPr>
                <a:defRPr/>
              </a:pPr>
              <a:t>‹#›</a:t>
            </a:fld>
            <a:r>
              <a:rPr lang="en-US"/>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t> </a:t>
            </a:r>
            <a:fld id="{5D5D4E47-E25E-4C20-8FC4-BD23953A3EB7}" type="slidenum">
              <a:rPr lang="en-US">
                <a:latin typeface="Arial" charset="0"/>
              </a:rPr>
              <a:pPr>
                <a:defRPr/>
              </a:pPr>
              <a:t>‹#›</a:t>
            </a:fld>
            <a:r>
              <a:rPr lang="en-US"/>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t> </a:t>
            </a:r>
            <a:fld id="{30768EAD-1732-4991-9E1A-76E3FBCA4D4C}" type="slidenum">
              <a:rPr lang="en-US">
                <a:latin typeface="Arial" charset="0"/>
              </a:rPr>
              <a:pPr>
                <a:defRPr/>
              </a:pPr>
              <a:t>‹#›</a:t>
            </a:fld>
            <a:r>
              <a:rPr lang="en-US"/>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t> </a:t>
            </a:r>
            <a:fld id="{E46620F4-3FCE-49C4-9D61-8058D9D14DB4}" type="slidenum">
              <a:rPr lang="en-US">
                <a:latin typeface="Arial" charset="0"/>
              </a:rPr>
              <a:pPr>
                <a:defRPr/>
              </a:pPr>
              <a:t>‹#›</a:t>
            </a:fld>
            <a:r>
              <a:rPr lang="en-US"/>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lIns="101881" tIns="50941" rIns="101881" bIns="5094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t> </a:t>
            </a:r>
            <a:fld id="{2603770B-7FF8-48EE-B8F7-E2F3A9A81C4B}" type="slidenum">
              <a:rPr lang="en-US">
                <a:latin typeface="Arial" charset="0"/>
              </a:rPr>
              <a:pPr>
                <a:defRPr/>
              </a:pPr>
              <a:t>‹#›</a:t>
            </a:fld>
            <a:r>
              <a:rPr lang="en-US"/>
              <a: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5650" y="692150"/>
            <a:ext cx="8547100" cy="1295400"/>
          </a:xfrm>
          <a:prstGeom prst="rect">
            <a:avLst/>
          </a:prstGeom>
          <a:noFill/>
          <a:ln w="9525">
            <a:noFill/>
            <a:miter lim="800000"/>
            <a:headEnd/>
            <a:tailEnd/>
          </a:ln>
        </p:spPr>
        <p:txBody>
          <a:bodyPr vert="horz" wrap="square" lIns="101750" tIns="50877" rIns="101750" bIns="50877"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55650" y="2244725"/>
            <a:ext cx="8547100" cy="4664075"/>
          </a:xfrm>
          <a:prstGeom prst="rect">
            <a:avLst/>
          </a:prstGeom>
          <a:noFill/>
          <a:ln w="9525">
            <a:noFill/>
            <a:miter lim="800000"/>
            <a:headEnd/>
            <a:tailEnd/>
          </a:ln>
        </p:spPr>
        <p:txBody>
          <a:bodyPr vert="horz" wrap="square" lIns="101750" tIns="50877" rIns="101750" bIns="5087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207250" y="7080250"/>
            <a:ext cx="209550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101750" tIns="50877" rIns="101750" bIns="50877" numCol="1" anchor="t" anchorCtr="0" compatLnSpc="1">
            <a:prstTxWarp prst="textNoShape">
              <a:avLst/>
            </a:prstTxWarp>
          </a:bodyPr>
          <a:lstStyle>
            <a:lvl1pPr algn="r">
              <a:defRPr sz="1600"/>
            </a:lvl1pPr>
          </a:lstStyle>
          <a:p>
            <a:pPr>
              <a:defRPr/>
            </a:pPr>
            <a:r>
              <a:rPr lang="en-US"/>
              <a:t> </a:t>
            </a:r>
            <a:fld id="{81ECBBF1-30E6-4D0B-ADD4-E579FC22AB5A}" type="slidenum">
              <a:rPr lang="en-US">
                <a:latin typeface="Arial" charset="0"/>
              </a:rPr>
              <a:pPr>
                <a:defRPr/>
              </a:pPr>
              <a:t>‹#›</a:t>
            </a:fld>
            <a:r>
              <a:rPr lang="en-US"/>
              <a:t> </a:t>
            </a:r>
          </a:p>
        </p:txBody>
      </p:sp>
      <p:sp>
        <p:nvSpPr>
          <p:cNvPr id="1031" name="Text Box 7"/>
          <p:cNvSpPr txBox="1">
            <a:spLocks noChangeArrowheads="1"/>
          </p:cNvSpPr>
          <p:nvPr/>
        </p:nvSpPr>
        <p:spPr bwMode="auto">
          <a:xfrm>
            <a:off x="755650" y="6994525"/>
            <a:ext cx="2590800" cy="346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1750" tIns="50877" rIns="101750" bIns="50877">
            <a:spAutoFit/>
          </a:bodyPr>
          <a:lstStyle>
            <a:lvl1pPr defTabSz="1019175">
              <a:defRPr sz="2600">
                <a:solidFill>
                  <a:schemeClr val="tx1"/>
                </a:solidFill>
                <a:latin typeface="Times New Roman" pitchFamily="18" charset="0"/>
              </a:defRPr>
            </a:lvl1pPr>
            <a:lvl2pPr marL="742950" indent="-287338" defTabSz="1019175">
              <a:defRPr sz="2600">
                <a:solidFill>
                  <a:schemeClr val="tx1"/>
                </a:solidFill>
                <a:latin typeface="Times New Roman" pitchFamily="18" charset="0"/>
              </a:defRPr>
            </a:lvl2pPr>
            <a:lvl3pPr marL="1143000" indent="-228600" defTabSz="1019175">
              <a:defRPr sz="2600">
                <a:solidFill>
                  <a:schemeClr val="tx1"/>
                </a:solidFill>
                <a:latin typeface="Times New Roman" pitchFamily="18" charset="0"/>
              </a:defRPr>
            </a:lvl3pPr>
            <a:lvl4pPr marL="1600200" indent="-228600" defTabSz="1019175">
              <a:defRPr sz="2600">
                <a:solidFill>
                  <a:schemeClr val="tx1"/>
                </a:solidFill>
                <a:latin typeface="Times New Roman" pitchFamily="18" charset="0"/>
              </a:defRPr>
            </a:lvl4pPr>
            <a:lvl5pPr marL="2057400" indent="-228600" defTabSz="1019175">
              <a:defRPr sz="2600">
                <a:solidFill>
                  <a:schemeClr val="tx1"/>
                </a:solidFill>
                <a:latin typeface="Times New Roman" pitchFamily="18" charset="0"/>
              </a:defRPr>
            </a:lvl5pPr>
            <a:lvl6pPr marL="2514600" indent="-228600" defTabSz="1019175" eaLnBrk="0" fontAlgn="base" hangingPunct="0">
              <a:spcBef>
                <a:spcPct val="0"/>
              </a:spcBef>
              <a:spcAft>
                <a:spcPct val="0"/>
              </a:spcAft>
              <a:defRPr sz="2600">
                <a:solidFill>
                  <a:schemeClr val="tx1"/>
                </a:solidFill>
                <a:latin typeface="Times New Roman" pitchFamily="18" charset="0"/>
              </a:defRPr>
            </a:lvl6pPr>
            <a:lvl7pPr marL="2971800" indent="-228600" defTabSz="1019175" eaLnBrk="0" fontAlgn="base" hangingPunct="0">
              <a:spcBef>
                <a:spcPct val="0"/>
              </a:spcBef>
              <a:spcAft>
                <a:spcPct val="0"/>
              </a:spcAft>
              <a:defRPr sz="2600">
                <a:solidFill>
                  <a:schemeClr val="tx1"/>
                </a:solidFill>
                <a:latin typeface="Times New Roman" pitchFamily="18" charset="0"/>
              </a:defRPr>
            </a:lvl7pPr>
            <a:lvl8pPr marL="3429000" indent="-228600" defTabSz="1019175" eaLnBrk="0" fontAlgn="base" hangingPunct="0">
              <a:spcBef>
                <a:spcPct val="0"/>
              </a:spcBef>
              <a:spcAft>
                <a:spcPct val="0"/>
              </a:spcAft>
              <a:defRPr sz="2600">
                <a:solidFill>
                  <a:schemeClr val="tx1"/>
                </a:solidFill>
                <a:latin typeface="Times New Roman" pitchFamily="18" charset="0"/>
              </a:defRPr>
            </a:lvl8pPr>
            <a:lvl9pPr marL="3886200" indent="-228600" defTabSz="1019175" eaLnBrk="0" fontAlgn="base" hangingPunct="0">
              <a:spcBef>
                <a:spcPct val="0"/>
              </a:spcBef>
              <a:spcAft>
                <a:spcPct val="0"/>
              </a:spcAft>
              <a:defRPr sz="2600">
                <a:solidFill>
                  <a:schemeClr val="tx1"/>
                </a:solidFill>
                <a:latin typeface="Times New Roman" pitchFamily="18" charset="0"/>
              </a:defRPr>
            </a:lvl9pPr>
          </a:lstStyle>
          <a:p>
            <a:pPr>
              <a:spcBef>
                <a:spcPct val="50000"/>
              </a:spcBef>
              <a:defRPr/>
            </a:pPr>
            <a:r>
              <a:rPr lang="en-US" sz="1600" dirty="0" smtClean="0">
                <a:latin typeface="Arial" charset="0"/>
              </a:rPr>
              <a:t>goodman HTA 101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ctr" defTabSz="1019175" rtl="0" eaLnBrk="0" fontAlgn="base" hangingPunct="0">
        <a:spcBef>
          <a:spcPct val="0"/>
        </a:spcBef>
        <a:spcAft>
          <a:spcPct val="0"/>
        </a:spcAft>
        <a:defRPr sz="3200" b="1">
          <a:solidFill>
            <a:schemeClr val="tx2"/>
          </a:solidFill>
          <a:latin typeface="+mj-lt"/>
          <a:ea typeface="+mj-ea"/>
          <a:cs typeface="+mj-cs"/>
        </a:defRPr>
      </a:lvl1pPr>
      <a:lvl2pPr algn="ctr" defTabSz="1019175" rtl="0" eaLnBrk="0" fontAlgn="base" hangingPunct="0">
        <a:spcBef>
          <a:spcPct val="0"/>
        </a:spcBef>
        <a:spcAft>
          <a:spcPct val="0"/>
        </a:spcAft>
        <a:defRPr sz="3200" b="1">
          <a:solidFill>
            <a:schemeClr val="tx2"/>
          </a:solidFill>
          <a:latin typeface="Arial" charset="0"/>
        </a:defRPr>
      </a:lvl2pPr>
      <a:lvl3pPr algn="ctr" defTabSz="1019175" rtl="0" eaLnBrk="0" fontAlgn="base" hangingPunct="0">
        <a:spcBef>
          <a:spcPct val="0"/>
        </a:spcBef>
        <a:spcAft>
          <a:spcPct val="0"/>
        </a:spcAft>
        <a:defRPr sz="3200" b="1">
          <a:solidFill>
            <a:schemeClr val="tx2"/>
          </a:solidFill>
          <a:latin typeface="Arial" charset="0"/>
        </a:defRPr>
      </a:lvl3pPr>
      <a:lvl4pPr algn="ctr" defTabSz="1019175" rtl="0" eaLnBrk="0" fontAlgn="base" hangingPunct="0">
        <a:spcBef>
          <a:spcPct val="0"/>
        </a:spcBef>
        <a:spcAft>
          <a:spcPct val="0"/>
        </a:spcAft>
        <a:defRPr sz="3200" b="1">
          <a:solidFill>
            <a:schemeClr val="tx2"/>
          </a:solidFill>
          <a:latin typeface="Arial" charset="0"/>
        </a:defRPr>
      </a:lvl4pPr>
      <a:lvl5pPr algn="ctr" defTabSz="1019175" rtl="0" eaLnBrk="0" fontAlgn="base" hangingPunct="0">
        <a:spcBef>
          <a:spcPct val="0"/>
        </a:spcBef>
        <a:spcAft>
          <a:spcPct val="0"/>
        </a:spcAft>
        <a:defRPr sz="3200" b="1">
          <a:solidFill>
            <a:schemeClr val="tx2"/>
          </a:solidFill>
          <a:latin typeface="Arial" charset="0"/>
        </a:defRPr>
      </a:lvl5pPr>
      <a:lvl6pPr marL="457200" algn="ctr" defTabSz="1019175" rtl="0" eaLnBrk="0" fontAlgn="base" hangingPunct="0">
        <a:spcBef>
          <a:spcPct val="0"/>
        </a:spcBef>
        <a:spcAft>
          <a:spcPct val="0"/>
        </a:spcAft>
        <a:defRPr sz="3200" b="1">
          <a:solidFill>
            <a:schemeClr val="tx2"/>
          </a:solidFill>
          <a:latin typeface="Arial" charset="0"/>
        </a:defRPr>
      </a:lvl6pPr>
      <a:lvl7pPr marL="914400" algn="ctr" defTabSz="1019175" rtl="0" eaLnBrk="0" fontAlgn="base" hangingPunct="0">
        <a:spcBef>
          <a:spcPct val="0"/>
        </a:spcBef>
        <a:spcAft>
          <a:spcPct val="0"/>
        </a:spcAft>
        <a:defRPr sz="3200" b="1">
          <a:solidFill>
            <a:schemeClr val="tx2"/>
          </a:solidFill>
          <a:latin typeface="Arial" charset="0"/>
        </a:defRPr>
      </a:lvl7pPr>
      <a:lvl8pPr marL="1371600" algn="ctr" defTabSz="1019175" rtl="0" eaLnBrk="0" fontAlgn="base" hangingPunct="0">
        <a:spcBef>
          <a:spcPct val="0"/>
        </a:spcBef>
        <a:spcAft>
          <a:spcPct val="0"/>
        </a:spcAft>
        <a:defRPr sz="3200" b="1">
          <a:solidFill>
            <a:schemeClr val="tx2"/>
          </a:solidFill>
          <a:latin typeface="Arial" charset="0"/>
        </a:defRPr>
      </a:lvl8pPr>
      <a:lvl9pPr marL="1828800" algn="ctr" defTabSz="1019175" rtl="0" eaLnBrk="0" fontAlgn="base" hangingPunct="0">
        <a:spcBef>
          <a:spcPct val="0"/>
        </a:spcBef>
        <a:spcAft>
          <a:spcPct val="0"/>
        </a:spcAft>
        <a:defRPr sz="3200" b="1">
          <a:solidFill>
            <a:schemeClr val="tx2"/>
          </a:solidFill>
          <a:latin typeface="Arial" charset="0"/>
        </a:defRPr>
      </a:lvl9pPr>
    </p:titleStyle>
    <p:bodyStyle>
      <a:lvl1pPr marL="381000" indent="-381000" algn="l" defTabSz="1019175" rtl="0" eaLnBrk="0" fontAlgn="base" hangingPunct="0">
        <a:spcBef>
          <a:spcPct val="20000"/>
        </a:spcBef>
        <a:spcAft>
          <a:spcPct val="0"/>
        </a:spcAft>
        <a:buChar char="•"/>
        <a:defRPr sz="2000">
          <a:solidFill>
            <a:schemeClr val="tx1"/>
          </a:solidFill>
          <a:latin typeface="+mn-lt"/>
          <a:ea typeface="+mn-ea"/>
          <a:cs typeface="+mn-cs"/>
        </a:defRPr>
      </a:lvl1pPr>
      <a:lvl2pPr marL="827088" indent="-319088" algn="l" defTabSz="1019175" rtl="0" eaLnBrk="0" fontAlgn="base" hangingPunct="0">
        <a:spcBef>
          <a:spcPct val="20000"/>
        </a:spcBef>
        <a:spcAft>
          <a:spcPct val="0"/>
        </a:spcAft>
        <a:buChar char="–"/>
        <a:defRPr sz="2000">
          <a:solidFill>
            <a:schemeClr val="tx1"/>
          </a:solidFill>
          <a:latin typeface="+mn-lt"/>
        </a:defRPr>
      </a:lvl2pPr>
      <a:lvl3pPr marL="1273175" indent="-254000" algn="l" defTabSz="1019175" rtl="0" eaLnBrk="0" fontAlgn="base" hangingPunct="0">
        <a:spcBef>
          <a:spcPct val="20000"/>
        </a:spcBef>
        <a:spcAft>
          <a:spcPct val="0"/>
        </a:spcAft>
        <a:buChar char="•"/>
        <a:defRPr sz="2000">
          <a:solidFill>
            <a:schemeClr val="tx1"/>
          </a:solidFill>
          <a:latin typeface="+mn-lt"/>
        </a:defRPr>
      </a:lvl3pPr>
      <a:lvl4pPr marL="1784350" indent="-257175" algn="l" defTabSz="1019175" rtl="0" eaLnBrk="0" fontAlgn="base" hangingPunct="0">
        <a:spcBef>
          <a:spcPct val="20000"/>
        </a:spcBef>
        <a:spcAft>
          <a:spcPct val="0"/>
        </a:spcAft>
        <a:buChar char="–"/>
        <a:defRPr sz="2000">
          <a:solidFill>
            <a:schemeClr val="tx1"/>
          </a:solidFill>
          <a:latin typeface="+mn-lt"/>
        </a:defRPr>
      </a:lvl4pPr>
      <a:lvl5pPr marL="2292350" indent="-254000" algn="l" defTabSz="1019175" rtl="0" eaLnBrk="0" fontAlgn="base" hangingPunct="0">
        <a:spcBef>
          <a:spcPct val="20000"/>
        </a:spcBef>
        <a:spcAft>
          <a:spcPct val="0"/>
        </a:spcAft>
        <a:buChar char="»"/>
        <a:defRPr sz="2000">
          <a:solidFill>
            <a:schemeClr val="tx1"/>
          </a:solidFill>
          <a:latin typeface="+mn-lt"/>
        </a:defRPr>
      </a:lvl5pPr>
      <a:lvl6pPr marL="2749550" indent="-254000" algn="l" defTabSz="1019175" rtl="0" eaLnBrk="0" fontAlgn="base" hangingPunct="0">
        <a:spcBef>
          <a:spcPct val="20000"/>
        </a:spcBef>
        <a:spcAft>
          <a:spcPct val="0"/>
        </a:spcAft>
        <a:buChar char="»"/>
        <a:defRPr sz="2000">
          <a:solidFill>
            <a:schemeClr val="tx1"/>
          </a:solidFill>
          <a:latin typeface="+mn-lt"/>
        </a:defRPr>
      </a:lvl6pPr>
      <a:lvl7pPr marL="3206750" indent="-254000" algn="l" defTabSz="1019175" rtl="0" eaLnBrk="0" fontAlgn="base" hangingPunct="0">
        <a:spcBef>
          <a:spcPct val="20000"/>
        </a:spcBef>
        <a:spcAft>
          <a:spcPct val="0"/>
        </a:spcAft>
        <a:buChar char="»"/>
        <a:defRPr sz="2000">
          <a:solidFill>
            <a:schemeClr val="tx1"/>
          </a:solidFill>
          <a:latin typeface="+mn-lt"/>
        </a:defRPr>
      </a:lvl7pPr>
      <a:lvl8pPr marL="3663950" indent="-254000" algn="l" defTabSz="1019175" rtl="0" eaLnBrk="0" fontAlgn="base" hangingPunct="0">
        <a:spcBef>
          <a:spcPct val="20000"/>
        </a:spcBef>
        <a:spcAft>
          <a:spcPct val="0"/>
        </a:spcAft>
        <a:buChar char="»"/>
        <a:defRPr sz="2000">
          <a:solidFill>
            <a:schemeClr val="tx1"/>
          </a:solidFill>
          <a:latin typeface="+mn-lt"/>
        </a:defRPr>
      </a:lvl8pPr>
      <a:lvl9pPr marL="4121150" indent="-254000" algn="l" defTabSz="1019175"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Microsoft_Office_Word_97_-_2003_Document1.doc"/></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1"/>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A71F94CF-A151-475F-AB18-6D1A3044A267}" type="slidenum">
              <a:rPr lang="en-US" sz="1600">
                <a:latin typeface="Arial" charset="0"/>
              </a:rPr>
              <a:pPr algn="r" defTabSz="1019175"/>
              <a:t>1</a:t>
            </a:fld>
            <a:r>
              <a:rPr lang="en-US" sz="1600"/>
              <a:t> </a:t>
            </a:r>
          </a:p>
        </p:txBody>
      </p:sp>
      <p:sp>
        <p:nvSpPr>
          <p:cNvPr id="2051" name="Text Box 2"/>
          <p:cNvSpPr txBox="1">
            <a:spLocks noChangeArrowheads="1"/>
          </p:cNvSpPr>
          <p:nvPr/>
        </p:nvSpPr>
        <p:spPr bwMode="auto">
          <a:xfrm>
            <a:off x="1089025" y="731838"/>
            <a:ext cx="7880350" cy="3273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1750" tIns="50877" rIns="101750" bIns="50877">
            <a:spAutoFit/>
          </a:bodyPr>
          <a:lstStyle>
            <a:lvl1pPr defTabSz="1019175">
              <a:defRPr sz="2600">
                <a:solidFill>
                  <a:schemeClr val="tx1"/>
                </a:solidFill>
                <a:latin typeface="Times New Roman" pitchFamily="18" charset="0"/>
              </a:defRPr>
            </a:lvl1pPr>
            <a:lvl2pPr marL="742950" indent="-285750" defTabSz="1019175">
              <a:defRPr sz="2600">
                <a:solidFill>
                  <a:schemeClr val="tx1"/>
                </a:solidFill>
                <a:latin typeface="Times New Roman" pitchFamily="18" charset="0"/>
              </a:defRPr>
            </a:lvl2pPr>
            <a:lvl3pPr marL="1143000" indent="-228600" defTabSz="1019175">
              <a:defRPr sz="2600">
                <a:solidFill>
                  <a:schemeClr val="tx1"/>
                </a:solidFill>
                <a:latin typeface="Times New Roman" pitchFamily="18" charset="0"/>
              </a:defRPr>
            </a:lvl3pPr>
            <a:lvl4pPr marL="1600200" indent="-228600" defTabSz="1019175">
              <a:defRPr sz="2600">
                <a:solidFill>
                  <a:schemeClr val="tx1"/>
                </a:solidFill>
                <a:latin typeface="Times New Roman" pitchFamily="18" charset="0"/>
              </a:defRPr>
            </a:lvl4pPr>
            <a:lvl5pPr marL="2057400" indent="-228600" defTabSz="1019175">
              <a:defRPr sz="2600">
                <a:solidFill>
                  <a:schemeClr val="tx1"/>
                </a:solidFill>
                <a:latin typeface="Times New Roman" pitchFamily="18" charset="0"/>
              </a:defRPr>
            </a:lvl5pPr>
            <a:lvl6pPr marL="2514600" indent="-228600" defTabSz="1019175" eaLnBrk="0" fontAlgn="base" hangingPunct="0">
              <a:spcBef>
                <a:spcPct val="0"/>
              </a:spcBef>
              <a:spcAft>
                <a:spcPct val="0"/>
              </a:spcAft>
              <a:defRPr sz="2600">
                <a:solidFill>
                  <a:schemeClr val="tx1"/>
                </a:solidFill>
                <a:latin typeface="Times New Roman" pitchFamily="18" charset="0"/>
              </a:defRPr>
            </a:lvl6pPr>
            <a:lvl7pPr marL="2971800" indent="-228600" defTabSz="1019175" eaLnBrk="0" fontAlgn="base" hangingPunct="0">
              <a:spcBef>
                <a:spcPct val="0"/>
              </a:spcBef>
              <a:spcAft>
                <a:spcPct val="0"/>
              </a:spcAft>
              <a:defRPr sz="2600">
                <a:solidFill>
                  <a:schemeClr val="tx1"/>
                </a:solidFill>
                <a:latin typeface="Times New Roman" pitchFamily="18" charset="0"/>
              </a:defRPr>
            </a:lvl7pPr>
            <a:lvl8pPr marL="3429000" indent="-228600" defTabSz="1019175" eaLnBrk="0" fontAlgn="base" hangingPunct="0">
              <a:spcBef>
                <a:spcPct val="0"/>
              </a:spcBef>
              <a:spcAft>
                <a:spcPct val="0"/>
              </a:spcAft>
              <a:defRPr sz="2600">
                <a:solidFill>
                  <a:schemeClr val="tx1"/>
                </a:solidFill>
                <a:latin typeface="Times New Roman" pitchFamily="18" charset="0"/>
              </a:defRPr>
            </a:lvl8pPr>
            <a:lvl9pPr marL="3886200" indent="-228600" defTabSz="1019175" eaLnBrk="0" fontAlgn="base" hangingPunct="0">
              <a:spcBef>
                <a:spcPct val="0"/>
              </a:spcBef>
              <a:spcAft>
                <a:spcPct val="0"/>
              </a:spcAft>
              <a:defRPr sz="2600">
                <a:solidFill>
                  <a:schemeClr val="tx1"/>
                </a:solidFill>
                <a:latin typeface="Times New Roman" pitchFamily="18" charset="0"/>
              </a:defRPr>
            </a:lvl9pPr>
          </a:lstStyle>
          <a:p>
            <a:pPr algn="ctr">
              <a:defRPr/>
            </a:pPr>
            <a:r>
              <a:rPr lang="en-US" sz="2400" dirty="0" smtClean="0">
                <a:latin typeface="+mn-lt"/>
              </a:rPr>
              <a:t>National Information Center on Health Services Research &amp; Health Care Technology</a:t>
            </a:r>
          </a:p>
          <a:p>
            <a:pPr algn="ctr">
              <a:defRPr/>
            </a:pPr>
            <a:r>
              <a:rPr lang="en-US" sz="2400" dirty="0" smtClean="0">
                <a:latin typeface="+mn-lt"/>
              </a:rPr>
              <a:t>National Library of Medicine</a:t>
            </a:r>
          </a:p>
          <a:p>
            <a:pPr algn="ctr">
              <a:defRPr/>
            </a:pPr>
            <a:endParaRPr lang="en-US" sz="3200" b="1" dirty="0" smtClean="0">
              <a:solidFill>
                <a:schemeClr val="accent2"/>
              </a:solidFill>
              <a:latin typeface="Arial" charset="0"/>
            </a:endParaRPr>
          </a:p>
          <a:p>
            <a:pPr algn="ctr">
              <a:defRPr/>
            </a:pPr>
            <a:r>
              <a:rPr lang="en-US" sz="2400" dirty="0" smtClean="0">
                <a:latin typeface="Arial" charset="0"/>
              </a:rPr>
              <a:t>Webinar Part I</a:t>
            </a:r>
          </a:p>
          <a:p>
            <a:pPr algn="ctr">
              <a:defRPr/>
            </a:pPr>
            <a:endParaRPr lang="en-US" sz="1400" b="1" dirty="0" smtClean="0">
              <a:latin typeface="Arial" charset="0"/>
            </a:endParaRPr>
          </a:p>
          <a:p>
            <a:pPr algn="ctr">
              <a:defRPr/>
            </a:pPr>
            <a:r>
              <a:rPr lang="en-US" sz="3200" b="1" dirty="0" smtClean="0">
                <a:solidFill>
                  <a:schemeClr val="accent2"/>
                </a:solidFill>
                <a:latin typeface="Arial" charset="0"/>
              </a:rPr>
              <a:t>HTA 101: Introduction to Health Technology Assessment</a:t>
            </a:r>
          </a:p>
        </p:txBody>
      </p:sp>
      <p:sp>
        <p:nvSpPr>
          <p:cNvPr id="2052" name="Text Box 3"/>
          <p:cNvSpPr txBox="1">
            <a:spLocks noChangeArrowheads="1"/>
          </p:cNvSpPr>
          <p:nvPr/>
        </p:nvSpPr>
        <p:spPr bwMode="auto">
          <a:xfrm>
            <a:off x="1163638" y="4027488"/>
            <a:ext cx="7962900" cy="2374900"/>
          </a:xfrm>
          <a:prstGeom prst="rect">
            <a:avLst/>
          </a:prstGeom>
          <a:noFill/>
          <a:ln w="9525">
            <a:noFill/>
            <a:miter lim="800000"/>
            <a:headEnd/>
            <a:tailEnd/>
          </a:ln>
        </p:spPr>
        <p:txBody>
          <a:bodyPr lIns="101750" tIns="50877" rIns="101750" bIns="50877">
            <a:spAutoFit/>
          </a:bodyPr>
          <a:lstStyle/>
          <a:p>
            <a:pPr algn="ctr" defTabSz="1019175">
              <a:lnSpc>
                <a:spcPct val="90000"/>
              </a:lnSpc>
            </a:pPr>
            <a:endParaRPr lang="en-US" sz="1200" b="1" dirty="0">
              <a:latin typeface="Arial" charset="0"/>
            </a:endParaRPr>
          </a:p>
          <a:p>
            <a:pPr algn="ctr" defTabSz="1019175">
              <a:lnSpc>
                <a:spcPct val="90000"/>
              </a:lnSpc>
            </a:pPr>
            <a:r>
              <a:rPr lang="en-US" sz="2400" dirty="0">
                <a:latin typeface="Arial" charset="0"/>
              </a:rPr>
              <a:t>August 31, 2011</a:t>
            </a:r>
          </a:p>
          <a:p>
            <a:pPr algn="ctr" defTabSz="1019175">
              <a:lnSpc>
                <a:spcPct val="90000"/>
              </a:lnSpc>
            </a:pPr>
            <a:endParaRPr lang="en-US" sz="2200" dirty="0">
              <a:latin typeface="Arial" charset="0"/>
            </a:endParaRPr>
          </a:p>
          <a:p>
            <a:pPr algn="ctr" defTabSz="1019175">
              <a:lnSpc>
                <a:spcPct val="90000"/>
              </a:lnSpc>
            </a:pPr>
            <a:endParaRPr lang="en-US" b="1" dirty="0">
              <a:latin typeface="Arial" charset="0"/>
            </a:endParaRPr>
          </a:p>
          <a:p>
            <a:pPr algn="ctr" defTabSz="1019175">
              <a:lnSpc>
                <a:spcPct val="90000"/>
              </a:lnSpc>
            </a:pPr>
            <a:r>
              <a:rPr lang="en-US" sz="2000" dirty="0">
                <a:latin typeface="Arial" charset="0"/>
              </a:rPr>
              <a:t>Clifford Goodman, PhD</a:t>
            </a:r>
          </a:p>
          <a:p>
            <a:pPr algn="ctr" defTabSz="1019175">
              <a:lnSpc>
                <a:spcPct val="90000"/>
              </a:lnSpc>
            </a:pPr>
            <a:r>
              <a:rPr lang="en-US" sz="2000" dirty="0">
                <a:latin typeface="Arial" charset="0"/>
              </a:rPr>
              <a:t>The </a:t>
            </a:r>
            <a:r>
              <a:rPr lang="en-US" sz="2000" dirty="0" err="1">
                <a:latin typeface="Arial" charset="0"/>
              </a:rPr>
              <a:t>Lewin</a:t>
            </a:r>
            <a:r>
              <a:rPr lang="en-US" sz="2000" dirty="0">
                <a:latin typeface="Arial" charset="0"/>
              </a:rPr>
              <a:t> Group</a:t>
            </a:r>
          </a:p>
          <a:p>
            <a:pPr algn="ctr" defTabSz="1019175">
              <a:lnSpc>
                <a:spcPct val="90000"/>
              </a:lnSpc>
            </a:pPr>
            <a:r>
              <a:rPr lang="en-US" sz="2000" dirty="0">
                <a:latin typeface="Arial" charset="0"/>
              </a:rPr>
              <a:t>Falls Church, Virginia  USA</a:t>
            </a:r>
          </a:p>
          <a:p>
            <a:pPr algn="ctr" defTabSz="1019175">
              <a:lnSpc>
                <a:spcPct val="90000"/>
              </a:lnSpc>
            </a:pPr>
            <a:r>
              <a:rPr lang="en-US" sz="2000" dirty="0">
                <a:latin typeface="Arial" charset="0"/>
              </a:rPr>
              <a:t>clifford.goodman@lewin.com</a:t>
            </a:r>
            <a:endParaRPr lang="en-US" sz="2000" dirty="0"/>
          </a:p>
        </p:txBody>
      </p:sp>
      <p:sp>
        <p:nvSpPr>
          <p:cNvPr id="2053" name="Slide Number Placeholder 1"/>
          <p:cNvSpPr>
            <a:spLocks noGrp="1"/>
          </p:cNvSpPr>
          <p:nvPr>
            <p:ph type="sldNum" sz="quarter" idx="10"/>
          </p:nvPr>
        </p:nvSpPr>
        <p:spPr>
          <a:noFill/>
          <a:ln>
            <a:miter lim="800000"/>
            <a:headEnd/>
            <a:tailEnd/>
          </a:ln>
        </p:spPr>
        <p:txBody>
          <a:bodyPr/>
          <a:lstStyle/>
          <a:p>
            <a:r>
              <a:rPr lang="en-US" smtClean="0"/>
              <a:t> </a:t>
            </a:r>
            <a:fld id="{FA21D187-0E8C-4445-98A0-1185DB07D8F3}" type="slidenum">
              <a:rPr lang="en-US" smtClean="0">
                <a:latin typeface="Arial" charset="0"/>
              </a:rPr>
              <a:pPr/>
              <a:t>1</a:t>
            </a:fld>
            <a:r>
              <a:rPr lang="en-US"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A275B081-A621-434B-B673-A79A8A5C27D7}" type="slidenum">
              <a:rPr lang="en-US" sz="1600">
                <a:latin typeface="Arial" charset="0"/>
              </a:rPr>
              <a:pPr algn="r" defTabSz="1019175"/>
              <a:t>10</a:t>
            </a:fld>
            <a:r>
              <a:rPr lang="en-US" sz="1600"/>
              <a:t> </a:t>
            </a:r>
          </a:p>
        </p:txBody>
      </p:sp>
      <p:sp>
        <p:nvSpPr>
          <p:cNvPr id="11267" name="Rectangle 2"/>
          <p:cNvSpPr>
            <a:spLocks noGrp="1" noChangeArrowheads="1"/>
          </p:cNvSpPr>
          <p:nvPr>
            <p:ph type="title"/>
          </p:nvPr>
        </p:nvSpPr>
        <p:spPr>
          <a:xfrm>
            <a:off x="755650" y="-14288"/>
            <a:ext cx="8547100" cy="1295401"/>
          </a:xfrm>
        </p:spPr>
        <p:txBody>
          <a:bodyPr/>
          <a:lstStyle/>
          <a:p>
            <a:pPr algn="l"/>
            <a:r>
              <a:rPr lang="en-US" sz="3000" smtClean="0">
                <a:solidFill>
                  <a:schemeClr val="accent2"/>
                </a:solidFill>
              </a:rPr>
              <a:t>Underused Cost-Effective Technologies</a:t>
            </a:r>
            <a:endParaRPr lang="en-US" sz="3000" smtClean="0"/>
          </a:p>
        </p:txBody>
      </p:sp>
      <p:sp>
        <p:nvSpPr>
          <p:cNvPr id="11268" name="Rectangle 3"/>
          <p:cNvSpPr>
            <a:spLocks noGrp="1" noChangeArrowheads="1"/>
          </p:cNvSpPr>
          <p:nvPr>
            <p:ph type="body" idx="1"/>
          </p:nvPr>
        </p:nvSpPr>
        <p:spPr>
          <a:xfrm>
            <a:off x="755650" y="1452563"/>
            <a:ext cx="8547100" cy="5130800"/>
          </a:xfrm>
        </p:spPr>
        <p:txBody>
          <a:bodyPr/>
          <a:lstStyle/>
          <a:p>
            <a:pPr marL="0" indent="0" eaLnBrk="1" hangingPunct="1">
              <a:buFontTx/>
              <a:buNone/>
              <a:defRPr/>
            </a:pPr>
            <a:r>
              <a:rPr lang="en-US" sz="2400" dirty="0" smtClean="0"/>
              <a:t>Ten examples:</a:t>
            </a:r>
          </a:p>
          <a:p>
            <a:pPr eaLnBrk="1" hangingPunct="1">
              <a:defRPr/>
            </a:pPr>
            <a:r>
              <a:rPr lang="en-US" sz="2400" dirty="0" smtClean="0"/>
              <a:t>ACE inhibitors for treatment of heart failure</a:t>
            </a:r>
          </a:p>
          <a:p>
            <a:pPr eaLnBrk="1" hangingPunct="1">
              <a:defRPr/>
            </a:pPr>
            <a:r>
              <a:rPr lang="en-US" sz="2400" dirty="0" smtClean="0"/>
              <a:t>Cochlear implants for severe-to-profound deafness</a:t>
            </a:r>
          </a:p>
          <a:p>
            <a:pPr eaLnBrk="1" hangingPunct="1">
              <a:defRPr/>
            </a:pPr>
            <a:r>
              <a:rPr lang="en-US" sz="2400" dirty="0" smtClean="0"/>
              <a:t>Colorectal cancer screening</a:t>
            </a:r>
          </a:p>
          <a:p>
            <a:pPr eaLnBrk="1" hangingPunct="1">
              <a:defRPr/>
            </a:pPr>
            <a:r>
              <a:rPr lang="en-US" sz="2400" dirty="0" smtClean="0"/>
              <a:t>HbA1c testing every 6 months in diabetic patients</a:t>
            </a:r>
          </a:p>
          <a:p>
            <a:pPr eaLnBrk="1" hangingPunct="1">
              <a:defRPr/>
            </a:pPr>
            <a:r>
              <a:rPr lang="en-US" sz="2400" dirty="0" smtClean="0"/>
              <a:t>Hypertension management</a:t>
            </a:r>
          </a:p>
          <a:p>
            <a:pPr eaLnBrk="1" hangingPunct="1">
              <a:defRPr/>
            </a:pPr>
            <a:r>
              <a:rPr lang="en-US" sz="2400" dirty="0" smtClean="0"/>
              <a:t>Mammography (esp. age 50+)</a:t>
            </a:r>
          </a:p>
          <a:p>
            <a:pPr eaLnBrk="1" hangingPunct="1">
              <a:defRPr/>
            </a:pPr>
            <a:r>
              <a:rPr lang="en-US" sz="2400" dirty="0" smtClean="0"/>
              <a:t>Organ transplantation</a:t>
            </a:r>
          </a:p>
          <a:p>
            <a:pPr eaLnBrk="1" hangingPunct="1">
              <a:defRPr/>
            </a:pPr>
            <a:r>
              <a:rPr lang="en-US" sz="2400" dirty="0" smtClean="0"/>
              <a:t>Pap smears</a:t>
            </a:r>
          </a:p>
          <a:p>
            <a:pPr eaLnBrk="1" hangingPunct="1">
              <a:defRPr/>
            </a:pPr>
            <a:r>
              <a:rPr lang="en-US" sz="2400" dirty="0" smtClean="0"/>
              <a:t>Warfarin to prevent strokes due to atrial fibrillation</a:t>
            </a:r>
          </a:p>
          <a:p>
            <a:pPr eaLnBrk="1" hangingPunct="1">
              <a:defRPr/>
            </a:pPr>
            <a:r>
              <a:rPr lang="en-US" sz="2400" dirty="0" smtClean="0"/>
              <a:t>Immunizations: childhood, influenza, pneumococcal for high-risk patients</a:t>
            </a:r>
          </a:p>
        </p:txBody>
      </p:sp>
      <p:sp>
        <p:nvSpPr>
          <p:cNvPr id="11269" name="Slide Number Placeholder 1"/>
          <p:cNvSpPr>
            <a:spLocks noGrp="1"/>
          </p:cNvSpPr>
          <p:nvPr>
            <p:ph type="sldNum" sz="quarter" idx="10"/>
          </p:nvPr>
        </p:nvSpPr>
        <p:spPr>
          <a:noFill/>
          <a:ln>
            <a:miter lim="800000"/>
            <a:headEnd/>
            <a:tailEnd/>
          </a:ln>
        </p:spPr>
        <p:txBody>
          <a:bodyPr/>
          <a:lstStyle/>
          <a:p>
            <a:r>
              <a:rPr lang="en-US" smtClean="0"/>
              <a:t> </a:t>
            </a:r>
            <a:fld id="{31D401D9-2453-4FEB-B17A-A6C1A0CFAE3C}" type="slidenum">
              <a:rPr lang="en-US" smtClean="0">
                <a:latin typeface="Arial" charset="0"/>
              </a:rPr>
              <a:pPr/>
              <a:t>10</a:t>
            </a:fld>
            <a:r>
              <a:rPr lang="en-US"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0B687E35-DB44-46B0-A7CF-0252A7B9D159}" type="slidenum">
              <a:rPr lang="en-US" sz="1600">
                <a:latin typeface="Arial" charset="0"/>
              </a:rPr>
              <a:pPr algn="r" defTabSz="1019175"/>
              <a:t>11</a:t>
            </a:fld>
            <a:r>
              <a:rPr lang="en-US" sz="1600"/>
              <a:t> </a:t>
            </a:r>
          </a:p>
        </p:txBody>
      </p:sp>
      <p:sp>
        <p:nvSpPr>
          <p:cNvPr id="12291" name="Rectangle 2"/>
          <p:cNvSpPr>
            <a:spLocks noGrp="1" noChangeArrowheads="1"/>
          </p:cNvSpPr>
          <p:nvPr>
            <p:ph type="title"/>
          </p:nvPr>
        </p:nvSpPr>
        <p:spPr>
          <a:xfrm>
            <a:off x="755650" y="642938"/>
            <a:ext cx="8547100" cy="855662"/>
          </a:xfrm>
        </p:spPr>
        <p:txBody>
          <a:bodyPr/>
          <a:lstStyle/>
          <a:p>
            <a:pPr algn="l"/>
            <a:r>
              <a:rPr lang="en-US" sz="3000" smtClean="0">
                <a:solidFill>
                  <a:schemeClr val="accent2"/>
                </a:solidFill>
              </a:rPr>
              <a:t>What Is Health Technology Assessment?</a:t>
            </a:r>
            <a:endParaRPr lang="en-US" sz="3000" smtClean="0"/>
          </a:p>
        </p:txBody>
      </p:sp>
      <p:sp>
        <p:nvSpPr>
          <p:cNvPr id="12292" name="Rectangle 3"/>
          <p:cNvSpPr>
            <a:spLocks noGrp="1" noChangeArrowheads="1"/>
          </p:cNvSpPr>
          <p:nvPr>
            <p:ph type="body" idx="1"/>
          </p:nvPr>
        </p:nvSpPr>
        <p:spPr>
          <a:xfrm>
            <a:off x="755650" y="1709738"/>
            <a:ext cx="8547100" cy="5184775"/>
          </a:xfrm>
        </p:spPr>
        <p:txBody>
          <a:bodyPr/>
          <a:lstStyle/>
          <a:p>
            <a:r>
              <a:rPr lang="en-US" sz="2400" smtClean="0"/>
              <a:t>HTA is the systematic evaluation of properties, effects, or other impacts of health care technology.  </a:t>
            </a:r>
          </a:p>
          <a:p>
            <a:r>
              <a:rPr lang="en-US" sz="2400" smtClean="0"/>
              <a:t>The main purpose of HTA is to inform policy making for technology in health care.</a:t>
            </a:r>
          </a:p>
          <a:p>
            <a:r>
              <a:rPr lang="en-US" sz="2400" smtClean="0"/>
              <a:t>HTA may address the direct and intended consequences of technologies, as well as the indirect and unintended consequences of technologies.</a:t>
            </a:r>
          </a:p>
          <a:p>
            <a:r>
              <a:rPr lang="en-US" sz="2400" smtClean="0"/>
              <a:t>HTA is conducted by interdisciplinary groups.</a:t>
            </a:r>
          </a:p>
          <a:p>
            <a:r>
              <a:rPr lang="en-US" sz="2400" smtClean="0"/>
              <a:t>HTA uses explicit analytical frameworks and a variety of methods.</a:t>
            </a:r>
          </a:p>
          <a:p>
            <a:endParaRPr lang="en-US" sz="2200" smtClean="0"/>
          </a:p>
        </p:txBody>
      </p:sp>
      <p:sp>
        <p:nvSpPr>
          <p:cNvPr id="12293" name="Slide Number Placeholder 1"/>
          <p:cNvSpPr>
            <a:spLocks noGrp="1"/>
          </p:cNvSpPr>
          <p:nvPr>
            <p:ph type="sldNum" sz="quarter" idx="10"/>
          </p:nvPr>
        </p:nvSpPr>
        <p:spPr>
          <a:noFill/>
          <a:ln>
            <a:miter lim="800000"/>
            <a:headEnd/>
            <a:tailEnd/>
          </a:ln>
        </p:spPr>
        <p:txBody>
          <a:bodyPr/>
          <a:lstStyle/>
          <a:p>
            <a:r>
              <a:rPr lang="en-US" smtClean="0"/>
              <a:t> </a:t>
            </a:r>
            <a:fld id="{6D1B5A2B-B5D4-4F97-B74F-BA7E9352AE62}" type="slidenum">
              <a:rPr lang="en-US" smtClean="0">
                <a:latin typeface="Arial" charset="0"/>
              </a:rPr>
              <a:pPr/>
              <a:t>11</a:t>
            </a:fld>
            <a:r>
              <a:rPr lang="en-US"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0E3E7030-57E8-44C4-80AD-477BFE08B419}" type="slidenum">
              <a:rPr lang="en-US" sz="1600">
                <a:latin typeface="Arial" charset="0"/>
              </a:rPr>
              <a:pPr algn="r" defTabSz="1019175"/>
              <a:t>12</a:t>
            </a:fld>
            <a:r>
              <a:rPr lang="en-US" sz="1600"/>
              <a:t> </a:t>
            </a:r>
          </a:p>
        </p:txBody>
      </p:sp>
      <p:sp>
        <p:nvSpPr>
          <p:cNvPr id="13315" name="Rectangle 2"/>
          <p:cNvSpPr>
            <a:spLocks noGrp="1" noChangeArrowheads="1"/>
          </p:cNvSpPr>
          <p:nvPr>
            <p:ph type="title"/>
          </p:nvPr>
        </p:nvSpPr>
        <p:spPr>
          <a:xfrm>
            <a:off x="755650" y="450850"/>
            <a:ext cx="8547100" cy="1036638"/>
          </a:xfrm>
        </p:spPr>
        <p:txBody>
          <a:bodyPr/>
          <a:lstStyle/>
          <a:p>
            <a:pPr algn="l"/>
            <a:r>
              <a:rPr lang="en-US" sz="3000" smtClean="0">
                <a:solidFill>
                  <a:schemeClr val="accent2"/>
                </a:solidFill>
              </a:rPr>
              <a:t>HTA Performed by Different Organizations to Inform Health Care Policies or Decisions</a:t>
            </a:r>
            <a:endParaRPr lang="en-US" sz="3000" smtClean="0">
              <a:solidFill>
                <a:schemeClr val="tx1"/>
              </a:solidFill>
            </a:endParaRPr>
          </a:p>
        </p:txBody>
      </p:sp>
      <p:sp>
        <p:nvSpPr>
          <p:cNvPr id="13316" name="Rectangle 3"/>
          <p:cNvSpPr>
            <a:spLocks noGrp="1" noChangeArrowheads="1"/>
          </p:cNvSpPr>
          <p:nvPr>
            <p:ph type="body" idx="1"/>
          </p:nvPr>
        </p:nvSpPr>
        <p:spPr>
          <a:xfrm>
            <a:off x="754063" y="1592263"/>
            <a:ext cx="8551862" cy="5124450"/>
          </a:xfrm>
        </p:spPr>
        <p:txBody>
          <a:bodyPr/>
          <a:lstStyle/>
          <a:p>
            <a:pPr>
              <a:spcAft>
                <a:spcPts val="600"/>
              </a:spcAft>
            </a:pPr>
            <a:r>
              <a:rPr lang="en-US" sz="2200" smtClean="0"/>
              <a:t>Advise a regulatory agency about allowing the marketing / use of a technology</a:t>
            </a:r>
          </a:p>
          <a:p>
            <a:pPr>
              <a:spcAft>
                <a:spcPts val="600"/>
              </a:spcAft>
            </a:pPr>
            <a:r>
              <a:rPr lang="en-US" sz="2200" smtClean="0"/>
              <a:t>Advise payers (health authorities, health plans, etc.) about technology reimbursement: coverage (whether or not to pay), coding, and payment amount</a:t>
            </a:r>
          </a:p>
          <a:p>
            <a:pPr>
              <a:spcAft>
                <a:spcPts val="600"/>
              </a:spcAft>
            </a:pPr>
            <a:r>
              <a:rPr lang="en-US" sz="2200" smtClean="0"/>
              <a:t>Advise clinicians and patients about appropriate use of a technology</a:t>
            </a:r>
          </a:p>
          <a:p>
            <a:pPr>
              <a:spcAft>
                <a:spcPts val="600"/>
              </a:spcAft>
            </a:pPr>
            <a:r>
              <a:rPr lang="en-US" sz="2200" smtClean="0"/>
              <a:t>Help managers of hospitals and other health care organizations make decisions about acquiring a technology</a:t>
            </a:r>
          </a:p>
          <a:p>
            <a:pPr>
              <a:spcAft>
                <a:spcPts val="600"/>
              </a:spcAft>
            </a:pPr>
            <a:r>
              <a:rPr lang="en-US" sz="2200" smtClean="0"/>
              <a:t>Support decisions by health technology companies about technology development and marketing</a:t>
            </a:r>
          </a:p>
          <a:p>
            <a:pPr>
              <a:spcAft>
                <a:spcPts val="600"/>
              </a:spcAft>
            </a:pPr>
            <a:r>
              <a:rPr lang="en-US" sz="2200" smtClean="0"/>
              <a:t>Support decisions by financial groups about investing in new technology companies</a:t>
            </a:r>
          </a:p>
          <a:p>
            <a:endParaRPr lang="en-US" smtClean="0"/>
          </a:p>
        </p:txBody>
      </p:sp>
      <p:sp>
        <p:nvSpPr>
          <p:cNvPr id="13317" name="Slide Number Placeholder 1"/>
          <p:cNvSpPr>
            <a:spLocks noGrp="1"/>
          </p:cNvSpPr>
          <p:nvPr>
            <p:ph type="sldNum" sz="quarter" idx="10"/>
          </p:nvPr>
        </p:nvSpPr>
        <p:spPr>
          <a:noFill/>
          <a:ln>
            <a:miter lim="800000"/>
            <a:headEnd/>
            <a:tailEnd/>
          </a:ln>
        </p:spPr>
        <p:txBody>
          <a:bodyPr/>
          <a:lstStyle/>
          <a:p>
            <a:r>
              <a:rPr lang="en-US" smtClean="0"/>
              <a:t> </a:t>
            </a:r>
            <a:fld id="{3FA79669-B620-4EC1-9327-C4F8F3337210}" type="slidenum">
              <a:rPr lang="en-US" smtClean="0">
                <a:latin typeface="Arial" charset="0"/>
              </a:rPr>
              <a:pPr/>
              <a:t>12</a:t>
            </a:fld>
            <a:r>
              <a:rPr lang="en-US"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03DDDD85-DFB5-4F9B-AE19-029B6D48285A}" type="slidenum">
              <a:rPr lang="en-US" sz="1600">
                <a:latin typeface="Arial" charset="0"/>
              </a:rPr>
              <a:pPr algn="r" defTabSz="1019175"/>
              <a:t>13</a:t>
            </a:fld>
            <a:r>
              <a:rPr lang="en-US" sz="1600"/>
              <a:t> </a:t>
            </a:r>
          </a:p>
        </p:txBody>
      </p:sp>
      <p:sp>
        <p:nvSpPr>
          <p:cNvPr id="14339" name="Rectangle 2"/>
          <p:cNvSpPr>
            <a:spLocks noGrp="1" noChangeArrowheads="1"/>
          </p:cNvSpPr>
          <p:nvPr>
            <p:ph type="title"/>
          </p:nvPr>
        </p:nvSpPr>
        <p:spPr>
          <a:xfrm>
            <a:off x="755650" y="446088"/>
            <a:ext cx="8547100" cy="1295400"/>
          </a:xfrm>
        </p:spPr>
        <p:txBody>
          <a:bodyPr/>
          <a:lstStyle/>
          <a:p>
            <a:pPr algn="l"/>
            <a:r>
              <a:rPr lang="en-US" sz="3000" smtClean="0">
                <a:solidFill>
                  <a:schemeClr val="accent2"/>
                </a:solidFill>
              </a:rPr>
              <a:t>Properties and Impacts Assessed</a:t>
            </a:r>
            <a:endParaRPr lang="en-US" sz="3000" smtClean="0">
              <a:solidFill>
                <a:schemeClr val="tx1"/>
              </a:solidFill>
            </a:endParaRPr>
          </a:p>
        </p:txBody>
      </p:sp>
      <p:sp>
        <p:nvSpPr>
          <p:cNvPr id="14340" name="Rectangle 3"/>
          <p:cNvSpPr>
            <a:spLocks noGrp="1" noChangeArrowheads="1"/>
          </p:cNvSpPr>
          <p:nvPr>
            <p:ph type="body" idx="1"/>
          </p:nvPr>
        </p:nvSpPr>
        <p:spPr>
          <a:xfrm>
            <a:off x="755650" y="1665288"/>
            <a:ext cx="8547100" cy="4806950"/>
          </a:xfrm>
        </p:spPr>
        <p:txBody>
          <a:bodyPr/>
          <a:lstStyle/>
          <a:p>
            <a:pPr>
              <a:spcBef>
                <a:spcPct val="0"/>
              </a:spcBef>
              <a:spcAft>
                <a:spcPct val="40000"/>
              </a:spcAft>
              <a:buFontTx/>
              <a:buNone/>
            </a:pPr>
            <a:r>
              <a:rPr lang="en-US" sz="2400" smtClean="0"/>
              <a:t>Main categories:</a:t>
            </a:r>
          </a:p>
          <a:p>
            <a:pPr>
              <a:spcBef>
                <a:spcPct val="0"/>
              </a:spcBef>
              <a:spcAft>
                <a:spcPct val="40000"/>
              </a:spcAft>
            </a:pPr>
            <a:r>
              <a:rPr lang="en-US" sz="2400" smtClean="0"/>
              <a:t>Technical properties</a:t>
            </a:r>
          </a:p>
          <a:p>
            <a:pPr>
              <a:spcBef>
                <a:spcPct val="0"/>
              </a:spcBef>
              <a:spcAft>
                <a:spcPct val="40000"/>
              </a:spcAft>
            </a:pPr>
            <a:r>
              <a:rPr lang="en-US" sz="2400" smtClean="0"/>
              <a:t>Safety</a:t>
            </a:r>
          </a:p>
          <a:p>
            <a:pPr>
              <a:spcBef>
                <a:spcPct val="0"/>
              </a:spcBef>
              <a:spcAft>
                <a:spcPct val="40000"/>
              </a:spcAft>
            </a:pPr>
            <a:r>
              <a:rPr lang="en-US" sz="2400" smtClean="0"/>
              <a:t>Efficacy and effectiveness</a:t>
            </a:r>
          </a:p>
          <a:p>
            <a:pPr>
              <a:spcBef>
                <a:spcPct val="0"/>
              </a:spcBef>
              <a:spcAft>
                <a:spcPct val="40000"/>
              </a:spcAft>
            </a:pPr>
            <a:r>
              <a:rPr lang="en-US" sz="2400" smtClean="0"/>
              <a:t>Cost and other economic attributes</a:t>
            </a:r>
          </a:p>
          <a:p>
            <a:pPr>
              <a:spcBef>
                <a:spcPct val="0"/>
              </a:spcBef>
              <a:spcAft>
                <a:spcPct val="40000"/>
              </a:spcAft>
            </a:pPr>
            <a:r>
              <a:rPr lang="en-US" sz="2400" smtClean="0"/>
              <a:t>Social, legal, ethical, or political impacts</a:t>
            </a:r>
          </a:p>
        </p:txBody>
      </p:sp>
      <p:sp>
        <p:nvSpPr>
          <p:cNvPr id="14341" name="Slide Number Placeholder 1"/>
          <p:cNvSpPr>
            <a:spLocks noGrp="1"/>
          </p:cNvSpPr>
          <p:nvPr>
            <p:ph type="sldNum" sz="quarter" idx="10"/>
          </p:nvPr>
        </p:nvSpPr>
        <p:spPr>
          <a:noFill/>
          <a:ln>
            <a:miter lim="800000"/>
            <a:headEnd/>
            <a:tailEnd/>
          </a:ln>
        </p:spPr>
        <p:txBody>
          <a:bodyPr/>
          <a:lstStyle/>
          <a:p>
            <a:r>
              <a:rPr lang="en-US" smtClean="0"/>
              <a:t> </a:t>
            </a:r>
            <a:fld id="{9FF6EEDD-7F5B-44EB-A999-E8BA88D4EE85}" type="slidenum">
              <a:rPr lang="en-US" smtClean="0">
                <a:latin typeface="Arial" charset="0"/>
              </a:rPr>
              <a:pPr/>
              <a:t>13</a:t>
            </a:fld>
            <a:r>
              <a:rPr lang="en-US"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8ECB0C95-85F0-4B24-8022-29CB04212EA2}" type="slidenum">
              <a:rPr lang="en-US" sz="1600">
                <a:latin typeface="Arial" charset="0"/>
              </a:rPr>
              <a:pPr algn="r" defTabSz="1019175"/>
              <a:t>14</a:t>
            </a:fld>
            <a:r>
              <a:rPr lang="en-US" sz="1600"/>
              <a:t> </a:t>
            </a:r>
          </a:p>
        </p:txBody>
      </p:sp>
      <p:sp>
        <p:nvSpPr>
          <p:cNvPr id="15363" name="Rectangle 2"/>
          <p:cNvSpPr>
            <a:spLocks noGrp="1" noChangeArrowheads="1"/>
          </p:cNvSpPr>
          <p:nvPr>
            <p:ph type="title"/>
          </p:nvPr>
        </p:nvSpPr>
        <p:spPr>
          <a:xfrm>
            <a:off x="755650" y="446088"/>
            <a:ext cx="8547100" cy="1295400"/>
          </a:xfrm>
        </p:spPr>
        <p:txBody>
          <a:bodyPr/>
          <a:lstStyle/>
          <a:p>
            <a:pPr algn="l"/>
            <a:r>
              <a:rPr lang="en-US" sz="3000" smtClean="0">
                <a:solidFill>
                  <a:schemeClr val="accent2"/>
                </a:solidFill>
              </a:rPr>
              <a:t>Efficacy vs. Effectiveness</a:t>
            </a:r>
            <a:endParaRPr lang="en-US" sz="3000" smtClean="0">
              <a:solidFill>
                <a:schemeClr val="tx1"/>
              </a:solidFill>
            </a:endParaRPr>
          </a:p>
        </p:txBody>
      </p:sp>
      <p:sp>
        <p:nvSpPr>
          <p:cNvPr id="15364" name="Rectangle 3"/>
          <p:cNvSpPr>
            <a:spLocks noGrp="1" noChangeArrowheads="1"/>
          </p:cNvSpPr>
          <p:nvPr>
            <p:ph type="body" idx="1"/>
          </p:nvPr>
        </p:nvSpPr>
        <p:spPr>
          <a:xfrm>
            <a:off x="755650" y="1679575"/>
            <a:ext cx="8547100" cy="4860925"/>
          </a:xfrm>
        </p:spPr>
        <p:txBody>
          <a:bodyPr/>
          <a:lstStyle/>
          <a:p>
            <a:pPr>
              <a:buFontTx/>
              <a:buNone/>
            </a:pPr>
            <a:r>
              <a:rPr lang="en-US" sz="2400" smtClean="0"/>
              <a:t>Efficacy</a:t>
            </a:r>
          </a:p>
          <a:p>
            <a:pPr>
              <a:spcAft>
                <a:spcPts val="1200"/>
              </a:spcAft>
            </a:pPr>
            <a:r>
              <a:rPr lang="en-US" sz="2400" smtClean="0"/>
              <a:t>Benefit of using a technology for a particular health problem in </a:t>
            </a:r>
            <a:r>
              <a:rPr lang="en-US" sz="2400" u="sng" smtClean="0"/>
              <a:t>ideal conditions</a:t>
            </a:r>
            <a:r>
              <a:rPr lang="en-US" sz="2400" smtClean="0"/>
              <a:t> of use, for example, in a strict protocol of a randomized controlled trial or at a “center of  excellence.”</a:t>
            </a:r>
          </a:p>
          <a:p>
            <a:pPr>
              <a:buFontTx/>
              <a:buNone/>
            </a:pPr>
            <a:r>
              <a:rPr lang="en-US" sz="2400" smtClean="0"/>
              <a:t>Effectiveness</a:t>
            </a:r>
          </a:p>
          <a:p>
            <a:r>
              <a:rPr lang="en-US" sz="2400" smtClean="0"/>
              <a:t>Benefit of using a technology for a particular health problem in </a:t>
            </a:r>
            <a:r>
              <a:rPr lang="en-US" sz="2400" u="sng" smtClean="0"/>
              <a:t>general or routine conditions</a:t>
            </a:r>
            <a:r>
              <a:rPr lang="en-US" sz="2400" smtClean="0"/>
              <a:t> of use, for example, in a community hospital.  </a:t>
            </a:r>
          </a:p>
          <a:p>
            <a:pPr>
              <a:buFontTx/>
              <a:buNone/>
            </a:pPr>
            <a:endParaRPr lang="en-US" b="1" smtClean="0"/>
          </a:p>
          <a:p>
            <a:pPr>
              <a:buFontTx/>
              <a:buNone/>
            </a:pPr>
            <a:endParaRPr lang="en-US" smtClean="0"/>
          </a:p>
        </p:txBody>
      </p:sp>
      <p:sp>
        <p:nvSpPr>
          <p:cNvPr id="15365" name="Slide Number Placeholder 1"/>
          <p:cNvSpPr>
            <a:spLocks noGrp="1"/>
          </p:cNvSpPr>
          <p:nvPr>
            <p:ph type="sldNum" sz="quarter" idx="10"/>
          </p:nvPr>
        </p:nvSpPr>
        <p:spPr>
          <a:noFill/>
          <a:ln>
            <a:miter lim="800000"/>
            <a:headEnd/>
            <a:tailEnd/>
          </a:ln>
        </p:spPr>
        <p:txBody>
          <a:bodyPr/>
          <a:lstStyle/>
          <a:p>
            <a:r>
              <a:rPr lang="en-US" smtClean="0"/>
              <a:t> </a:t>
            </a:r>
            <a:fld id="{A0D024CA-AF0B-43BE-BEDE-D21E408CD7A6}" type="slidenum">
              <a:rPr lang="en-US" smtClean="0">
                <a:latin typeface="Arial" charset="0"/>
              </a:rPr>
              <a:pPr/>
              <a:t>14</a:t>
            </a:fld>
            <a:r>
              <a:rPr lang="en-US"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a:ln>
            <a:miter lim="800000"/>
            <a:headEnd/>
            <a:tailEnd/>
          </a:ln>
        </p:spPr>
        <p:txBody>
          <a:bodyPr/>
          <a:lstStyle/>
          <a:p>
            <a:pPr defTabSz="1019175"/>
            <a:r>
              <a:rPr lang="en-US" smtClean="0"/>
              <a:t> </a:t>
            </a:r>
            <a:fld id="{AE8CEAEC-5C47-4671-A68A-A9F1B3485BD3}" type="slidenum">
              <a:rPr lang="en-US" smtClean="0">
                <a:latin typeface="Arial" charset="0"/>
              </a:rPr>
              <a:pPr defTabSz="1019175"/>
              <a:t>15</a:t>
            </a:fld>
            <a:r>
              <a:rPr lang="en-US" smtClean="0"/>
              <a:t> </a:t>
            </a:r>
          </a:p>
        </p:txBody>
      </p:sp>
      <p:sp>
        <p:nvSpPr>
          <p:cNvPr id="16387" name="Rectangle 2"/>
          <p:cNvSpPr>
            <a:spLocks noGrp="1" noChangeArrowheads="1"/>
          </p:cNvSpPr>
          <p:nvPr>
            <p:ph type="title"/>
          </p:nvPr>
        </p:nvSpPr>
        <p:spPr>
          <a:xfrm>
            <a:off x="755650" y="396875"/>
            <a:ext cx="8547100" cy="855663"/>
          </a:xfrm>
        </p:spPr>
        <p:txBody>
          <a:bodyPr/>
          <a:lstStyle/>
          <a:p>
            <a:pPr algn="l"/>
            <a:r>
              <a:rPr lang="en-US" sz="3000" smtClean="0">
                <a:solidFill>
                  <a:schemeClr val="accent2"/>
                </a:solidFill>
              </a:rPr>
              <a:t>Measuring</a:t>
            </a:r>
            <a:r>
              <a:rPr lang="en-US" sz="2800" smtClean="0">
                <a:solidFill>
                  <a:schemeClr val="accent2"/>
                </a:solidFill>
              </a:rPr>
              <a:t> Efficacy/Effectiveness</a:t>
            </a:r>
            <a:endParaRPr lang="en-US" sz="2800" smtClean="0"/>
          </a:p>
        </p:txBody>
      </p:sp>
      <p:sp>
        <p:nvSpPr>
          <p:cNvPr id="6148" name="Rectangle 3"/>
          <p:cNvSpPr>
            <a:spLocks noGrp="1" noChangeArrowheads="1"/>
          </p:cNvSpPr>
          <p:nvPr>
            <p:ph type="body" idx="1"/>
          </p:nvPr>
        </p:nvSpPr>
        <p:spPr>
          <a:xfrm>
            <a:off x="755650" y="1233488"/>
            <a:ext cx="8547100" cy="6029325"/>
          </a:xfrm>
        </p:spPr>
        <p:txBody>
          <a:bodyPr/>
          <a:lstStyle/>
          <a:p>
            <a:pPr marL="424510" indent="-424510" defTabSz="1135565">
              <a:spcBef>
                <a:spcPct val="0"/>
              </a:spcBef>
              <a:spcAft>
                <a:spcPts val="0"/>
              </a:spcAft>
              <a:defRPr/>
            </a:pPr>
            <a:r>
              <a:rPr lang="en-US" sz="2300" dirty="0" smtClean="0"/>
              <a:t>Health outcomes/endpoints (“benefits” and “harms”)</a:t>
            </a:r>
          </a:p>
          <a:p>
            <a:pPr marL="921541" lvl="1" indent="-355528" defTabSz="1135565">
              <a:spcBef>
                <a:spcPct val="0"/>
              </a:spcBef>
              <a:spcAft>
                <a:spcPct val="15000"/>
              </a:spcAft>
              <a:buFont typeface="Wingdings" pitchFamily="2" charset="2"/>
              <a:buChar char="Ø"/>
              <a:defRPr/>
            </a:pPr>
            <a:r>
              <a:rPr lang="en-US" sz="2300" dirty="0" smtClean="0"/>
              <a:t>mortality</a:t>
            </a:r>
          </a:p>
          <a:p>
            <a:pPr marL="921541" lvl="1" indent="-355528" defTabSz="1135565">
              <a:spcBef>
                <a:spcPct val="0"/>
              </a:spcBef>
              <a:spcAft>
                <a:spcPct val="15000"/>
              </a:spcAft>
              <a:buFont typeface="Wingdings" pitchFamily="2" charset="2"/>
              <a:buChar char="Ø"/>
              <a:defRPr/>
            </a:pPr>
            <a:r>
              <a:rPr lang="en-US" sz="2300" dirty="0" smtClean="0"/>
              <a:t>morbidity</a:t>
            </a:r>
          </a:p>
          <a:p>
            <a:pPr marL="921541" lvl="1" indent="-355528" defTabSz="1135565">
              <a:spcBef>
                <a:spcPct val="0"/>
              </a:spcBef>
              <a:spcAft>
                <a:spcPct val="20000"/>
              </a:spcAft>
              <a:buFont typeface="Wingdings" pitchFamily="2" charset="2"/>
              <a:buChar char="Ø"/>
              <a:defRPr/>
            </a:pPr>
            <a:r>
              <a:rPr lang="en-US" sz="2300" dirty="0" smtClean="0"/>
              <a:t>adverse events</a:t>
            </a:r>
          </a:p>
          <a:p>
            <a:pPr marL="424510" indent="-424510" defTabSz="1135565">
              <a:spcBef>
                <a:spcPct val="0"/>
              </a:spcBef>
              <a:spcAft>
                <a:spcPts val="0"/>
              </a:spcAft>
              <a:defRPr/>
            </a:pPr>
            <a:r>
              <a:rPr lang="en-US" sz="2300" dirty="0" smtClean="0"/>
              <a:t>Quality of life, also:</a:t>
            </a:r>
          </a:p>
          <a:p>
            <a:pPr marL="921541" lvl="1" indent="-355528" defTabSz="1135565">
              <a:spcBef>
                <a:spcPct val="0"/>
              </a:spcBef>
              <a:spcAft>
                <a:spcPct val="15000"/>
              </a:spcAft>
              <a:buFont typeface="Wingdings" pitchFamily="2" charset="2"/>
              <a:buChar char="Ø"/>
              <a:defRPr/>
            </a:pPr>
            <a:r>
              <a:rPr lang="en-US" sz="2300" dirty="0" smtClean="0"/>
              <a:t>functional status</a:t>
            </a:r>
          </a:p>
          <a:p>
            <a:pPr marL="921541" lvl="1" indent="-355528" defTabSz="1135565">
              <a:spcBef>
                <a:spcPct val="0"/>
              </a:spcBef>
              <a:spcAft>
                <a:spcPct val="20000"/>
              </a:spcAft>
              <a:buFont typeface="Wingdings" pitchFamily="2" charset="2"/>
              <a:buChar char="Ø"/>
              <a:defRPr/>
            </a:pPr>
            <a:r>
              <a:rPr lang="en-US" sz="2300" dirty="0" smtClean="0"/>
              <a:t>patient satisfaction</a:t>
            </a:r>
          </a:p>
          <a:p>
            <a:pPr marL="424510" indent="-424510" defTabSz="1135565">
              <a:spcBef>
                <a:spcPct val="0"/>
              </a:spcBef>
              <a:spcAft>
                <a:spcPts val="0"/>
              </a:spcAft>
              <a:defRPr/>
            </a:pPr>
            <a:r>
              <a:rPr lang="en-US" sz="2300" dirty="0" smtClean="0"/>
              <a:t>Intermediate (including surrogate*) endpoints</a:t>
            </a:r>
          </a:p>
          <a:p>
            <a:pPr marL="921541" lvl="1" indent="-355528" defTabSz="1135565">
              <a:spcBef>
                <a:spcPct val="0"/>
              </a:spcBef>
              <a:spcAft>
                <a:spcPct val="20000"/>
              </a:spcAft>
              <a:buFont typeface="Wingdings" pitchFamily="2" charset="2"/>
              <a:buChar char="Ø"/>
              <a:defRPr/>
            </a:pPr>
            <a:r>
              <a:rPr lang="en-US" sz="2300" dirty="0" smtClean="0"/>
              <a:t>e.g., blood pressure, lab values, EKG (“biomarkers”)</a:t>
            </a:r>
          </a:p>
          <a:p>
            <a:pPr marL="424510" indent="-424510" defTabSz="1135565">
              <a:spcBef>
                <a:spcPct val="0"/>
              </a:spcBef>
              <a:spcAft>
                <a:spcPts val="0"/>
              </a:spcAft>
              <a:defRPr/>
            </a:pPr>
            <a:r>
              <a:rPr lang="en-US" sz="2300" dirty="0" smtClean="0"/>
              <a:t>Accuracy of tests (screening, diagnosis, monitoring)</a:t>
            </a:r>
          </a:p>
          <a:p>
            <a:pPr marL="921541" lvl="1" indent="-355528" defTabSz="1135565">
              <a:spcBef>
                <a:spcPct val="0"/>
              </a:spcBef>
              <a:spcAft>
                <a:spcPct val="15000"/>
              </a:spcAft>
              <a:buFont typeface="Wingdings" pitchFamily="2" charset="2"/>
              <a:buChar char="Ø"/>
              <a:defRPr/>
            </a:pPr>
            <a:r>
              <a:rPr lang="en-US" sz="2300" dirty="0" smtClean="0"/>
              <a:t>sensitivity</a:t>
            </a:r>
          </a:p>
          <a:p>
            <a:pPr marL="921541" lvl="1" indent="-355528" defTabSz="1135565">
              <a:spcBef>
                <a:spcPct val="0"/>
              </a:spcBef>
              <a:spcAft>
                <a:spcPct val="15000"/>
              </a:spcAft>
              <a:buFont typeface="Wingdings" pitchFamily="2" charset="2"/>
              <a:buChar char="Ø"/>
              <a:defRPr/>
            </a:pPr>
            <a:r>
              <a:rPr lang="en-US" sz="2300" dirty="0" smtClean="0"/>
              <a:t>specificity</a:t>
            </a:r>
          </a:p>
          <a:p>
            <a:pPr marL="921541" lvl="1" indent="-355528" defTabSz="1135565">
              <a:spcBef>
                <a:spcPct val="0"/>
              </a:spcBef>
              <a:spcAft>
                <a:spcPct val="20000"/>
              </a:spcAft>
              <a:buFont typeface="Wingdings" pitchFamily="2" charset="2"/>
              <a:buChar char="Ø"/>
              <a:defRPr/>
            </a:pPr>
            <a:r>
              <a:rPr lang="en-US" sz="2300" dirty="0" smtClean="0"/>
              <a:t>predictive value positive, negative</a:t>
            </a:r>
          </a:p>
          <a:p>
            <a:pPr marL="0" indent="0">
              <a:lnSpc>
                <a:spcPct val="80000"/>
              </a:lnSpc>
              <a:spcBef>
                <a:spcPts val="1200"/>
              </a:spcBef>
              <a:spcAft>
                <a:spcPct val="20000"/>
              </a:spcAft>
              <a:buClr>
                <a:schemeClr val="tx1"/>
              </a:buClr>
              <a:buFontTx/>
              <a:buNone/>
              <a:defRPr/>
            </a:pPr>
            <a:r>
              <a:rPr lang="en-US" sz="2200" dirty="0" smtClean="0"/>
              <a:t>* </a:t>
            </a:r>
            <a:r>
              <a:rPr lang="en-US" dirty="0" smtClean="0"/>
              <a:t>True surrogate: highly, reliably predictive of health outcomes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A8DED200-A0DA-4C2C-88B8-A24F31E119E2}" type="slidenum">
              <a:rPr lang="en-US" sz="1600">
                <a:latin typeface="Arial" charset="0"/>
              </a:rPr>
              <a:pPr algn="r" defTabSz="1019175"/>
              <a:t>16</a:t>
            </a:fld>
            <a:r>
              <a:rPr lang="en-US" sz="1600"/>
              <a:t> </a:t>
            </a:r>
          </a:p>
        </p:txBody>
      </p:sp>
      <p:sp>
        <p:nvSpPr>
          <p:cNvPr id="17411" name="Rectangle 2"/>
          <p:cNvSpPr>
            <a:spLocks noGrp="1" noChangeArrowheads="1"/>
          </p:cNvSpPr>
          <p:nvPr>
            <p:ph type="title"/>
          </p:nvPr>
        </p:nvSpPr>
        <p:spPr>
          <a:xfrm>
            <a:off x="755650" y="677863"/>
            <a:ext cx="8547100" cy="769937"/>
          </a:xfrm>
        </p:spPr>
        <p:txBody>
          <a:bodyPr/>
          <a:lstStyle/>
          <a:p>
            <a:pPr algn="l"/>
            <a:r>
              <a:rPr lang="en-US" smtClean="0">
                <a:solidFill>
                  <a:schemeClr val="tx1"/>
                </a:solidFill>
                <a:latin typeface="Helvetica" pitchFamily="34" charset="0"/>
              </a:rPr>
              <a:t/>
            </a:r>
            <a:br>
              <a:rPr lang="en-US" smtClean="0">
                <a:solidFill>
                  <a:schemeClr val="tx1"/>
                </a:solidFill>
                <a:latin typeface="Helvetica" pitchFamily="34" charset="0"/>
              </a:rPr>
            </a:br>
            <a:r>
              <a:rPr lang="en-US" sz="3000" smtClean="0">
                <a:solidFill>
                  <a:schemeClr val="accent2"/>
                </a:solidFill>
                <a:latin typeface="Helvetica" pitchFamily="34" charset="0"/>
              </a:rPr>
              <a:t>Quality-Adjusted Life Year (QALY)</a:t>
            </a:r>
            <a:r>
              <a:rPr lang="en-US" sz="3000" smtClean="0">
                <a:solidFill>
                  <a:schemeClr val="tx1"/>
                </a:solidFill>
                <a:latin typeface="Helvetica" pitchFamily="34" charset="0"/>
              </a:rPr>
              <a:t/>
            </a:r>
            <a:br>
              <a:rPr lang="en-US" sz="3000" smtClean="0">
                <a:solidFill>
                  <a:schemeClr val="tx1"/>
                </a:solidFill>
                <a:latin typeface="Helvetica" pitchFamily="34" charset="0"/>
              </a:rPr>
            </a:br>
            <a:endParaRPr lang="en-US" sz="3000" smtClean="0">
              <a:solidFill>
                <a:schemeClr val="tx1"/>
              </a:solidFill>
              <a:latin typeface="Helvetica" pitchFamily="34" charset="0"/>
            </a:endParaRPr>
          </a:p>
        </p:txBody>
      </p:sp>
      <p:sp>
        <p:nvSpPr>
          <p:cNvPr id="17412" name="Rectangle 3"/>
          <p:cNvSpPr>
            <a:spLocks noGrp="1" noChangeArrowheads="1"/>
          </p:cNvSpPr>
          <p:nvPr>
            <p:ph type="body" idx="1"/>
          </p:nvPr>
        </p:nvSpPr>
        <p:spPr>
          <a:xfrm>
            <a:off x="809625" y="1512888"/>
            <a:ext cx="8550275" cy="5567362"/>
          </a:xfrm>
        </p:spPr>
        <p:txBody>
          <a:bodyPr/>
          <a:lstStyle/>
          <a:p>
            <a:pPr marL="0" indent="0">
              <a:spcBef>
                <a:spcPct val="0"/>
              </a:spcBef>
              <a:spcAft>
                <a:spcPts val="1200"/>
              </a:spcAft>
              <a:buFontTx/>
              <a:buNone/>
            </a:pPr>
            <a:r>
              <a:rPr lang="en-US" sz="2100" smtClean="0">
                <a:latin typeface="Helvetica" pitchFamily="34" charset="0"/>
              </a:rPr>
              <a:t>It is widely accepted that one year of life spent in a good state of health (or function of quality of life) is preferred to one year spent in a poor state of health.  </a:t>
            </a:r>
          </a:p>
          <a:p>
            <a:pPr marL="0" indent="0">
              <a:spcBef>
                <a:spcPct val="0"/>
              </a:spcBef>
              <a:spcAft>
                <a:spcPts val="1200"/>
              </a:spcAft>
              <a:buFontTx/>
              <a:buNone/>
            </a:pPr>
            <a:r>
              <a:rPr lang="en-US" sz="2100" smtClean="0">
                <a:latin typeface="Helvetica" pitchFamily="34" charset="0"/>
              </a:rPr>
              <a:t>“Utility” refers to the relative preference (value) that an individual (or society) has for a particular state of health.</a:t>
            </a:r>
          </a:p>
          <a:p>
            <a:pPr marL="0" indent="0">
              <a:spcBef>
                <a:spcPct val="0"/>
              </a:spcBef>
              <a:spcAft>
                <a:spcPts val="1200"/>
              </a:spcAft>
              <a:buFontTx/>
              <a:buNone/>
            </a:pPr>
            <a:r>
              <a:rPr lang="en-US" sz="2100" smtClean="0"/>
              <a:t>Utility weights are determined using direct methods, e.g., time trade-off or standard gamble, or indirect methods, e.g., SF-36, EQ-5D/EuroQoL, Health Utility Index, Quality of Well-Being Scale.</a:t>
            </a:r>
          </a:p>
          <a:p>
            <a:pPr marL="0" indent="0">
              <a:spcBef>
                <a:spcPct val="0"/>
              </a:spcBef>
              <a:spcAft>
                <a:spcPts val="1200"/>
              </a:spcAft>
              <a:buFontTx/>
              <a:buNone/>
            </a:pPr>
            <a:r>
              <a:rPr lang="en-US" sz="2100" smtClean="0">
                <a:latin typeface="Helvetica" pitchFamily="34" charset="0"/>
              </a:rPr>
              <a:t>The QALY is a unit for measuring outcomes of health care (or other interventions).  QALYs combine length of life with quality of life.  That is, years of life are adjusted (weighted) by patient/user utility for the quality of life experienced during those years.  </a:t>
            </a:r>
          </a:p>
          <a:p>
            <a:pPr marL="0" indent="0">
              <a:spcBef>
                <a:spcPct val="0"/>
              </a:spcBef>
              <a:spcAft>
                <a:spcPts val="1200"/>
              </a:spcAft>
              <a:buFontTx/>
              <a:buNone/>
            </a:pPr>
            <a:r>
              <a:rPr lang="en-US" sz="2100" smtClean="0">
                <a:latin typeface="Helvetica" pitchFamily="34" charset="0"/>
              </a:rPr>
              <a:t>The QALY may be used as the unit of patient/user outcomes in a cost-utility analysis.  (We will return to this later …) </a:t>
            </a:r>
          </a:p>
        </p:txBody>
      </p:sp>
      <p:sp>
        <p:nvSpPr>
          <p:cNvPr id="17413" name="Slide Number Placeholder 1"/>
          <p:cNvSpPr>
            <a:spLocks noGrp="1"/>
          </p:cNvSpPr>
          <p:nvPr>
            <p:ph type="sldNum" sz="quarter" idx="10"/>
          </p:nvPr>
        </p:nvSpPr>
        <p:spPr>
          <a:noFill/>
          <a:ln>
            <a:miter lim="800000"/>
            <a:headEnd/>
            <a:tailEnd/>
          </a:ln>
        </p:spPr>
        <p:txBody>
          <a:bodyPr/>
          <a:lstStyle/>
          <a:p>
            <a:r>
              <a:rPr lang="en-US" smtClean="0"/>
              <a:t> </a:t>
            </a:r>
            <a:fld id="{0D399410-01A7-4345-AD3C-840A151B8AAC}" type="slidenum">
              <a:rPr lang="en-US" smtClean="0">
                <a:latin typeface="Arial" charset="0"/>
              </a:rPr>
              <a:pPr/>
              <a:t>16</a:t>
            </a:fld>
            <a:r>
              <a:rPr lang="en-US"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87375" y="288925"/>
            <a:ext cx="8897938" cy="1295400"/>
          </a:xfrm>
        </p:spPr>
        <p:txBody>
          <a:bodyPr/>
          <a:lstStyle/>
          <a:p>
            <a:r>
              <a:rPr lang="en-US" sz="2800" dirty="0" smtClean="0">
                <a:solidFill>
                  <a:schemeClr val="accent2"/>
                </a:solidFill>
                <a:latin typeface="Helvetica" pitchFamily="34" charset="0"/>
              </a:rPr>
              <a:t>QALY = Length of Life X Quality Weight</a:t>
            </a:r>
            <a:br>
              <a:rPr lang="en-US" sz="2800" dirty="0" smtClean="0">
                <a:solidFill>
                  <a:schemeClr val="accent2"/>
                </a:solidFill>
                <a:latin typeface="Helvetica" pitchFamily="34" charset="0"/>
              </a:rPr>
            </a:br>
            <a:r>
              <a:rPr lang="en-US" sz="2000" dirty="0" smtClean="0">
                <a:solidFill>
                  <a:schemeClr val="accent2"/>
                </a:solidFill>
                <a:latin typeface="Helvetica" pitchFamily="34" charset="0"/>
              </a:rPr>
              <a:t/>
            </a:r>
            <a:br>
              <a:rPr lang="en-US" sz="2000" dirty="0" smtClean="0">
                <a:solidFill>
                  <a:schemeClr val="accent2"/>
                </a:solidFill>
                <a:latin typeface="Helvetica" pitchFamily="34" charset="0"/>
              </a:rPr>
            </a:br>
            <a:r>
              <a:rPr lang="en-US" sz="2400" b="0" dirty="0" smtClean="0">
                <a:solidFill>
                  <a:schemeClr val="tx1"/>
                </a:solidFill>
                <a:latin typeface="Helvetica" pitchFamily="34" charset="0"/>
              </a:rPr>
              <a:t>Survival and </a:t>
            </a:r>
            <a:r>
              <a:rPr lang="en-US" sz="2400" b="0" dirty="0" err="1" smtClean="0">
                <a:solidFill>
                  <a:schemeClr val="tx1"/>
                </a:solidFill>
                <a:latin typeface="Helvetica" pitchFamily="34" charset="0"/>
              </a:rPr>
              <a:t>QoL</a:t>
            </a:r>
            <a:r>
              <a:rPr lang="en-US" sz="2400" b="0" dirty="0" smtClean="0">
                <a:solidFill>
                  <a:schemeClr val="tx1"/>
                </a:solidFill>
                <a:latin typeface="Helvetica" pitchFamily="34" charset="0"/>
              </a:rPr>
              <a:t> with Current/Standard Treatment</a:t>
            </a:r>
          </a:p>
        </p:txBody>
      </p:sp>
      <p:sp>
        <p:nvSpPr>
          <p:cNvPr id="18435" name="Text Box 3"/>
          <p:cNvSpPr txBox="1">
            <a:spLocks noChangeArrowheads="1"/>
          </p:cNvSpPr>
          <p:nvPr/>
        </p:nvSpPr>
        <p:spPr bwMode="auto">
          <a:xfrm>
            <a:off x="885825" y="6243638"/>
            <a:ext cx="8205788" cy="779462"/>
          </a:xfrm>
          <a:prstGeom prst="rect">
            <a:avLst/>
          </a:prstGeom>
          <a:noFill/>
          <a:ln w="12700">
            <a:noFill/>
            <a:miter lim="800000"/>
            <a:headEnd/>
            <a:tailEnd/>
          </a:ln>
          <a:effectLst/>
        </p:spPr>
        <p:txBody>
          <a:bodyPr lIns="101643" tIns="50823" rIns="101643" bIns="50823">
            <a:spAutoFit/>
          </a:bodyPr>
          <a:lstStyle/>
          <a:p>
            <a:pPr defTabSz="1019175"/>
            <a:r>
              <a:rPr lang="en-US" sz="2200">
                <a:latin typeface="Helvetica" pitchFamily="34" charset="0"/>
              </a:rPr>
              <a:t>Using QALYs to capture changes in length of life (mortality) and quality of life (e.g., utility for state of health)</a:t>
            </a:r>
          </a:p>
        </p:txBody>
      </p:sp>
      <p:graphicFrame>
        <p:nvGraphicFramePr>
          <p:cNvPr id="18436" name="Object 4"/>
          <p:cNvGraphicFramePr>
            <a:graphicFrameLocks noChangeAspect="1"/>
          </p:cNvGraphicFramePr>
          <p:nvPr/>
        </p:nvGraphicFramePr>
        <p:xfrm>
          <a:off x="1127125" y="1423988"/>
          <a:ext cx="7432675" cy="5018087"/>
        </p:xfrm>
        <a:graphic>
          <a:graphicData uri="http://schemas.openxmlformats.org/presentationml/2006/ole">
            <p:oleObj spid="_x0000_s18436" name="Chart" r:id="rId4" imgW="6096000" imgH="4076700" progId="MSGraph.Chart.8">
              <p:embed followColorScheme="full"/>
            </p:oleObj>
          </a:graphicData>
        </a:graphic>
      </p:graphicFrame>
      <p:sp>
        <p:nvSpPr>
          <p:cNvPr id="18437" name="Slide Number Placeholder 1"/>
          <p:cNvSpPr>
            <a:spLocks noGrp="1"/>
          </p:cNvSpPr>
          <p:nvPr>
            <p:ph type="sldNum" sz="quarter" idx="10"/>
          </p:nvPr>
        </p:nvSpPr>
        <p:spPr>
          <a:noFill/>
          <a:ln>
            <a:miter lim="800000"/>
            <a:headEnd/>
            <a:tailEnd/>
          </a:ln>
        </p:spPr>
        <p:txBody>
          <a:bodyPr/>
          <a:lstStyle/>
          <a:p>
            <a:r>
              <a:rPr lang="en-US" smtClean="0"/>
              <a:t> </a:t>
            </a:r>
            <a:fld id="{7A20F4A3-8001-4184-9BDC-02BC9D3D4210}" type="slidenum">
              <a:rPr lang="en-US" smtClean="0">
                <a:latin typeface="Arial" charset="0"/>
              </a:rPr>
              <a:pPr/>
              <a:t>17</a:t>
            </a:fld>
            <a:r>
              <a:rPr lang="en-US"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60" name="Object 4"/>
          <p:cNvGraphicFramePr>
            <a:graphicFrameLocks noChangeAspect="1"/>
          </p:cNvGraphicFramePr>
          <p:nvPr/>
        </p:nvGraphicFramePr>
        <p:xfrm>
          <a:off x="1177925" y="1449388"/>
          <a:ext cx="7432675" cy="5018087"/>
        </p:xfrm>
        <a:graphic>
          <a:graphicData uri="http://schemas.openxmlformats.org/presentationml/2006/ole">
            <p:oleObj spid="_x0000_s19460" name="Chart" r:id="rId4" imgW="6096000" imgH="4076783" progId="MSGraph.Chart.8">
              <p:embed followColorScheme="full"/>
            </p:oleObj>
          </a:graphicData>
        </a:graphic>
      </p:graphicFrame>
      <p:sp>
        <p:nvSpPr>
          <p:cNvPr id="19458" name="Rectangle 2"/>
          <p:cNvSpPr>
            <a:spLocks noGrp="1" noChangeArrowheads="1"/>
          </p:cNvSpPr>
          <p:nvPr>
            <p:ph type="title"/>
          </p:nvPr>
        </p:nvSpPr>
        <p:spPr>
          <a:xfrm>
            <a:off x="755650" y="288925"/>
            <a:ext cx="8547100" cy="1295400"/>
          </a:xfrm>
        </p:spPr>
        <p:txBody>
          <a:bodyPr/>
          <a:lstStyle/>
          <a:p>
            <a:r>
              <a:rPr lang="en-US" sz="2800" dirty="0" smtClean="0">
                <a:solidFill>
                  <a:schemeClr val="accent2"/>
                </a:solidFill>
                <a:latin typeface="Helvetica" pitchFamily="34" charset="0"/>
              </a:rPr>
              <a:t>QALY = Length of Life X Quality Weight</a:t>
            </a:r>
            <a:br>
              <a:rPr lang="en-US" sz="2800" dirty="0" smtClean="0">
                <a:solidFill>
                  <a:schemeClr val="accent2"/>
                </a:solidFill>
                <a:latin typeface="Helvetica" pitchFamily="34" charset="0"/>
              </a:rPr>
            </a:br>
            <a:r>
              <a:rPr lang="en-US" sz="2000" dirty="0" smtClean="0">
                <a:solidFill>
                  <a:schemeClr val="accent2"/>
                </a:solidFill>
                <a:latin typeface="Helvetica" pitchFamily="34" charset="0"/>
              </a:rPr>
              <a:t/>
            </a:r>
            <a:br>
              <a:rPr lang="en-US" sz="2000" dirty="0" smtClean="0">
                <a:solidFill>
                  <a:schemeClr val="accent2"/>
                </a:solidFill>
                <a:latin typeface="Helvetica" pitchFamily="34" charset="0"/>
              </a:rPr>
            </a:br>
            <a:r>
              <a:rPr lang="en-US" sz="2500" b="0" dirty="0" smtClean="0">
                <a:solidFill>
                  <a:schemeClr val="tx1"/>
                </a:solidFill>
                <a:latin typeface="Helvetica" pitchFamily="34" charset="0"/>
              </a:rPr>
              <a:t>Survival and </a:t>
            </a:r>
            <a:r>
              <a:rPr lang="en-US" sz="2500" b="0" dirty="0" err="1" smtClean="0">
                <a:solidFill>
                  <a:schemeClr val="tx1"/>
                </a:solidFill>
                <a:latin typeface="Helvetica" pitchFamily="34" charset="0"/>
              </a:rPr>
              <a:t>QoL</a:t>
            </a:r>
            <a:r>
              <a:rPr lang="en-US" sz="2500" b="0" dirty="0" smtClean="0">
                <a:solidFill>
                  <a:schemeClr val="tx1"/>
                </a:solidFill>
                <a:latin typeface="Helvetica" pitchFamily="34" charset="0"/>
              </a:rPr>
              <a:t> with New or Additional Treatment</a:t>
            </a:r>
          </a:p>
        </p:txBody>
      </p:sp>
      <p:sp>
        <p:nvSpPr>
          <p:cNvPr id="19459" name="Text Box 3"/>
          <p:cNvSpPr txBox="1">
            <a:spLocks noChangeArrowheads="1"/>
          </p:cNvSpPr>
          <p:nvPr/>
        </p:nvSpPr>
        <p:spPr bwMode="auto">
          <a:xfrm>
            <a:off x="885825" y="6243638"/>
            <a:ext cx="8205788" cy="779462"/>
          </a:xfrm>
          <a:prstGeom prst="rect">
            <a:avLst/>
          </a:prstGeom>
          <a:noFill/>
          <a:ln w="12700">
            <a:noFill/>
            <a:miter lim="800000"/>
            <a:headEnd/>
            <a:tailEnd/>
          </a:ln>
          <a:effectLst/>
        </p:spPr>
        <p:txBody>
          <a:bodyPr lIns="101643" tIns="50823" rIns="101643" bIns="50823">
            <a:spAutoFit/>
          </a:bodyPr>
          <a:lstStyle/>
          <a:p>
            <a:pPr defTabSz="1019175"/>
            <a:r>
              <a:rPr lang="en-US" sz="2200" dirty="0">
                <a:latin typeface="Helvetica" pitchFamily="34" charset="0"/>
              </a:rPr>
              <a:t>Using QALYs to capture changes in length of life (mortality) and quality of life (e.g., utility for state of health)</a:t>
            </a:r>
          </a:p>
        </p:txBody>
      </p:sp>
      <p:sp>
        <p:nvSpPr>
          <p:cNvPr id="19461" name="Slide Number Placeholder 1"/>
          <p:cNvSpPr>
            <a:spLocks noGrp="1"/>
          </p:cNvSpPr>
          <p:nvPr>
            <p:ph type="sldNum" sz="quarter" idx="10"/>
          </p:nvPr>
        </p:nvSpPr>
        <p:spPr>
          <a:noFill/>
          <a:ln>
            <a:miter lim="800000"/>
            <a:headEnd/>
            <a:tailEnd/>
          </a:ln>
        </p:spPr>
        <p:txBody>
          <a:bodyPr/>
          <a:lstStyle/>
          <a:p>
            <a:r>
              <a:rPr lang="en-US" smtClean="0"/>
              <a:t> </a:t>
            </a:r>
            <a:fld id="{361A7093-628A-4002-B559-C66578893B1D}" type="slidenum">
              <a:rPr lang="en-US" smtClean="0">
                <a:latin typeface="Arial" charset="0"/>
              </a:rPr>
              <a:pPr/>
              <a:t>18</a:t>
            </a:fld>
            <a:r>
              <a:rPr lang="en-US"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B09EC20F-61EB-4774-8FC7-CA9E310EBD9C}" type="slidenum">
              <a:rPr lang="en-US" sz="1600">
                <a:latin typeface="Arial" charset="0"/>
              </a:rPr>
              <a:pPr algn="r" defTabSz="1019175"/>
              <a:t>19</a:t>
            </a:fld>
            <a:r>
              <a:rPr lang="en-US" sz="1600"/>
              <a:t> </a:t>
            </a:r>
          </a:p>
        </p:txBody>
      </p:sp>
      <p:sp>
        <p:nvSpPr>
          <p:cNvPr id="20483" name="Rectangle 2"/>
          <p:cNvSpPr>
            <a:spLocks noGrp="1" noChangeArrowheads="1"/>
          </p:cNvSpPr>
          <p:nvPr>
            <p:ph type="title"/>
          </p:nvPr>
        </p:nvSpPr>
        <p:spPr>
          <a:xfrm>
            <a:off x="755650" y="650875"/>
            <a:ext cx="8547100" cy="904875"/>
          </a:xfrm>
        </p:spPr>
        <p:txBody>
          <a:bodyPr/>
          <a:lstStyle/>
          <a:p>
            <a:pPr algn="l"/>
            <a:r>
              <a:rPr lang="en-US" sz="3000" smtClean="0">
                <a:solidFill>
                  <a:schemeClr val="accent2"/>
                </a:solidFill>
              </a:rPr>
              <a:t>Three Main Groups Of Methods</a:t>
            </a:r>
            <a:endParaRPr lang="en-US" sz="3000" smtClean="0"/>
          </a:p>
        </p:txBody>
      </p:sp>
      <p:sp>
        <p:nvSpPr>
          <p:cNvPr id="20484" name="Rectangle 3"/>
          <p:cNvSpPr>
            <a:spLocks noGrp="1" noChangeArrowheads="1"/>
          </p:cNvSpPr>
          <p:nvPr>
            <p:ph type="body" idx="1"/>
          </p:nvPr>
        </p:nvSpPr>
        <p:spPr>
          <a:xfrm>
            <a:off x="760413" y="1679575"/>
            <a:ext cx="8547100" cy="5051425"/>
          </a:xfrm>
        </p:spPr>
        <p:txBody>
          <a:bodyPr/>
          <a:lstStyle/>
          <a:p>
            <a:r>
              <a:rPr lang="en-US" sz="2400" smtClean="0"/>
              <a:t>Primary data collection</a:t>
            </a:r>
          </a:p>
          <a:p>
            <a:pPr lvl="1">
              <a:buFont typeface="Wingdings" pitchFamily="2" charset="2"/>
              <a:buChar char="Ø"/>
            </a:pPr>
            <a:r>
              <a:rPr lang="en-US" sz="2400" smtClean="0"/>
              <a:t>Collect original data, for example, using clinical trials or observational studies (prospective or retrospective)</a:t>
            </a:r>
            <a:br>
              <a:rPr lang="en-US" sz="2400" smtClean="0"/>
            </a:br>
            <a:endParaRPr lang="en-US" sz="800" smtClean="0"/>
          </a:p>
          <a:p>
            <a:r>
              <a:rPr lang="en-US" sz="2400" smtClean="0"/>
              <a:t>Secondary / integrative analyses</a:t>
            </a:r>
          </a:p>
          <a:p>
            <a:pPr lvl="1">
              <a:buFont typeface="Wingdings" pitchFamily="2" charset="2"/>
              <a:buChar char="Ø"/>
            </a:pPr>
            <a:r>
              <a:rPr lang="en-US" sz="2400" smtClean="0"/>
              <a:t>Combine (synthesize or integrate) data from existing sources</a:t>
            </a:r>
          </a:p>
          <a:p>
            <a:pPr>
              <a:buFontTx/>
              <a:buNone/>
            </a:pPr>
            <a:endParaRPr lang="en-US" sz="800" smtClean="0"/>
          </a:p>
          <a:p>
            <a:r>
              <a:rPr lang="en-US" sz="2400" smtClean="0"/>
              <a:t>Economic analyses</a:t>
            </a:r>
          </a:p>
          <a:p>
            <a:pPr lvl="1">
              <a:buFont typeface="Wingdings" pitchFamily="2" charset="2"/>
              <a:buChar char="Ø"/>
            </a:pPr>
            <a:r>
              <a:rPr lang="en-US" sz="2400" smtClean="0"/>
              <a:t>Weighing costs and benefits (outcomes or other results)</a:t>
            </a:r>
          </a:p>
        </p:txBody>
      </p:sp>
      <p:sp>
        <p:nvSpPr>
          <p:cNvPr id="20485" name="Slide Number Placeholder 1"/>
          <p:cNvSpPr>
            <a:spLocks noGrp="1"/>
          </p:cNvSpPr>
          <p:nvPr>
            <p:ph type="sldNum" sz="quarter" idx="10"/>
          </p:nvPr>
        </p:nvSpPr>
        <p:spPr>
          <a:noFill/>
          <a:ln>
            <a:miter lim="800000"/>
            <a:headEnd/>
            <a:tailEnd/>
          </a:ln>
        </p:spPr>
        <p:txBody>
          <a:bodyPr/>
          <a:lstStyle/>
          <a:p>
            <a:r>
              <a:rPr lang="en-US" smtClean="0"/>
              <a:t> </a:t>
            </a:r>
            <a:fld id="{0175AF3A-0DC8-4863-8EB2-06FA2B6559A0}" type="slidenum">
              <a:rPr lang="en-US" smtClean="0">
                <a:latin typeface="Arial" charset="0"/>
              </a:rPr>
              <a:pPr/>
              <a:t>19</a:t>
            </a:fld>
            <a:r>
              <a:rPr lang="en-US"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8B837517-4703-4766-8734-12206B8ECA45}" type="slidenum">
              <a:rPr lang="en-US" sz="1600">
                <a:latin typeface="Arial" charset="0"/>
              </a:rPr>
              <a:pPr algn="r" defTabSz="1019175"/>
              <a:t>2</a:t>
            </a:fld>
            <a:r>
              <a:rPr lang="en-US" sz="1600"/>
              <a:t> </a:t>
            </a:r>
          </a:p>
        </p:txBody>
      </p:sp>
      <p:sp>
        <p:nvSpPr>
          <p:cNvPr id="3075" name="Rectangle 2"/>
          <p:cNvSpPr>
            <a:spLocks noGrp="1" noChangeArrowheads="1"/>
          </p:cNvSpPr>
          <p:nvPr>
            <p:ph type="title"/>
          </p:nvPr>
        </p:nvSpPr>
        <p:spPr>
          <a:xfrm>
            <a:off x="755650" y="457200"/>
            <a:ext cx="8547100" cy="546100"/>
          </a:xfrm>
        </p:spPr>
        <p:txBody>
          <a:bodyPr/>
          <a:lstStyle/>
          <a:p>
            <a:pPr algn="l"/>
            <a:r>
              <a:rPr lang="en-US" sz="2600" dirty="0" smtClean="0">
                <a:solidFill>
                  <a:schemeClr val="accent2"/>
                </a:solidFill>
              </a:rPr>
              <a:t>HTA 101:  Outline</a:t>
            </a:r>
            <a:endParaRPr lang="en-US" sz="2600" dirty="0" smtClean="0"/>
          </a:p>
        </p:txBody>
      </p:sp>
      <p:sp>
        <p:nvSpPr>
          <p:cNvPr id="3076" name="Rectangle 3"/>
          <p:cNvSpPr>
            <a:spLocks noGrp="1" noChangeArrowheads="1"/>
          </p:cNvSpPr>
          <p:nvPr>
            <p:ph type="body" idx="1"/>
          </p:nvPr>
        </p:nvSpPr>
        <p:spPr>
          <a:xfrm>
            <a:off x="755650" y="1158875"/>
            <a:ext cx="8547100" cy="5730875"/>
          </a:xfrm>
        </p:spPr>
        <p:txBody>
          <a:bodyPr/>
          <a:lstStyle/>
          <a:p>
            <a:pPr marL="508000" indent="-508000">
              <a:buFontTx/>
              <a:buAutoNum type="arabicPeriod"/>
            </a:pPr>
            <a:r>
              <a:rPr lang="en-US" altLang="ko-KR" sz="2200" smtClean="0">
                <a:ea typeface="굴림" charset="-127"/>
              </a:rPr>
              <a:t>Origins</a:t>
            </a:r>
          </a:p>
          <a:p>
            <a:pPr marL="508000" indent="-508000">
              <a:buFontTx/>
              <a:buAutoNum type="arabicPeriod"/>
            </a:pPr>
            <a:r>
              <a:rPr lang="en-US" altLang="ko-KR" sz="2200" smtClean="0">
                <a:ea typeface="굴림" charset="-127"/>
              </a:rPr>
              <a:t>Health technology</a:t>
            </a:r>
          </a:p>
          <a:p>
            <a:pPr marL="1019175" lvl="1" indent="-511175">
              <a:spcBef>
                <a:spcPct val="0"/>
              </a:spcBef>
              <a:buFontTx/>
              <a:buAutoNum type="alphaUcPeriod"/>
            </a:pPr>
            <a:r>
              <a:rPr lang="en-US" altLang="ko-KR" smtClean="0">
                <a:ea typeface="굴림" charset="-127"/>
              </a:rPr>
              <a:t>Definition and categories</a:t>
            </a:r>
          </a:p>
          <a:p>
            <a:pPr marL="1019175" lvl="1" indent="-511175">
              <a:spcBef>
                <a:spcPct val="0"/>
              </a:spcBef>
              <a:buFontTx/>
              <a:buAutoNum type="alphaUcPeriod"/>
            </a:pPr>
            <a:r>
              <a:rPr lang="en-US" altLang="ko-KR" smtClean="0">
                <a:ea typeface="굴림" charset="-127"/>
              </a:rPr>
              <a:t>Inappropriate use</a:t>
            </a:r>
          </a:p>
          <a:p>
            <a:pPr marL="508000" indent="-508000">
              <a:buFontTx/>
              <a:buAutoNum type="arabicPeriod"/>
            </a:pPr>
            <a:r>
              <a:rPr lang="en-US" altLang="ko-KR" sz="2200" smtClean="0">
                <a:ea typeface="굴림" charset="-127"/>
              </a:rPr>
              <a:t>HTA and its role in health care</a:t>
            </a:r>
          </a:p>
          <a:p>
            <a:pPr marL="1019175" lvl="1" indent="-511175">
              <a:spcBef>
                <a:spcPct val="0"/>
              </a:spcBef>
              <a:buFontTx/>
              <a:buAutoNum type="alphaUcPeriod"/>
            </a:pPr>
            <a:r>
              <a:rPr lang="en-US" altLang="ko-KR" smtClean="0">
                <a:ea typeface="굴림" charset="-127"/>
              </a:rPr>
              <a:t>Definitions</a:t>
            </a:r>
          </a:p>
          <a:p>
            <a:pPr marL="1019175" lvl="1" indent="-511175">
              <a:spcBef>
                <a:spcPct val="0"/>
              </a:spcBef>
              <a:buFontTx/>
              <a:buAutoNum type="alphaUcPeriod"/>
            </a:pPr>
            <a:r>
              <a:rPr lang="en-US" altLang="ko-KR" smtClean="0">
                <a:ea typeface="굴림" charset="-127"/>
              </a:rPr>
              <a:t>Applications</a:t>
            </a:r>
          </a:p>
          <a:p>
            <a:pPr marL="1019175" lvl="1" indent="-511175">
              <a:spcBef>
                <a:spcPct val="0"/>
              </a:spcBef>
              <a:buFontTx/>
              <a:buAutoNum type="alphaUcPeriod"/>
            </a:pPr>
            <a:r>
              <a:rPr lang="en-US" altLang="ko-KR" smtClean="0">
                <a:ea typeface="굴림" charset="-127"/>
              </a:rPr>
              <a:t>Properties and impacts assessed</a:t>
            </a:r>
          </a:p>
          <a:p>
            <a:pPr marL="508000" indent="-508000">
              <a:buFontTx/>
              <a:buAutoNum type="arabicPeriod" startAt="4"/>
            </a:pPr>
            <a:r>
              <a:rPr lang="en-US" altLang="ko-KR" sz="2200" smtClean="0">
                <a:ea typeface="굴림" charset="-127"/>
              </a:rPr>
              <a:t>HTA methods</a:t>
            </a:r>
          </a:p>
          <a:p>
            <a:pPr marL="1019175" lvl="1" indent="-511175">
              <a:spcBef>
                <a:spcPct val="0"/>
              </a:spcBef>
              <a:buFontTx/>
              <a:buAutoNum type="alphaUcPeriod"/>
            </a:pPr>
            <a:r>
              <a:rPr lang="en-US" altLang="ko-KR" smtClean="0">
                <a:ea typeface="굴림" charset="-127"/>
              </a:rPr>
              <a:t>Primary methods</a:t>
            </a:r>
          </a:p>
          <a:p>
            <a:pPr marL="1019175" lvl="1" indent="-511175">
              <a:spcBef>
                <a:spcPct val="0"/>
              </a:spcBef>
              <a:buFontTx/>
              <a:buAutoNum type="alphaUcPeriod"/>
            </a:pPr>
            <a:r>
              <a:rPr lang="en-US" altLang="ko-KR" smtClean="0">
                <a:ea typeface="굴림" charset="-127"/>
              </a:rPr>
              <a:t>Secondary/integrative methods</a:t>
            </a:r>
          </a:p>
          <a:p>
            <a:pPr marL="1019175" lvl="1" indent="-511175">
              <a:spcBef>
                <a:spcPct val="0"/>
              </a:spcBef>
              <a:buFontTx/>
              <a:buAutoNum type="alphaUcPeriod"/>
            </a:pPr>
            <a:r>
              <a:rPr lang="en-US" altLang="ko-KR" smtClean="0">
                <a:ea typeface="굴림" charset="-127"/>
              </a:rPr>
              <a:t>Economic analyses</a:t>
            </a:r>
          </a:p>
          <a:p>
            <a:pPr marL="508000" indent="-508000">
              <a:buFontTx/>
              <a:buAutoNum type="arabicPeriod" startAt="4"/>
            </a:pPr>
            <a:r>
              <a:rPr lang="en-US" altLang="ko-KR" sz="2200" smtClean="0">
                <a:ea typeface="굴림" charset="-127"/>
              </a:rPr>
              <a:t>Priority setting and timing of HTA</a:t>
            </a:r>
          </a:p>
          <a:p>
            <a:pPr marL="508000" indent="-508000">
              <a:buFontTx/>
              <a:buAutoNum type="arabicPeriod" startAt="4"/>
            </a:pPr>
            <a:r>
              <a:rPr lang="en-US" altLang="ko-KR" sz="2200" smtClean="0">
                <a:ea typeface="굴림" charset="-127"/>
              </a:rPr>
              <a:t>Bibliographic sources for HTA</a:t>
            </a:r>
          </a:p>
          <a:p>
            <a:pPr marL="508000" indent="-508000">
              <a:buFontTx/>
              <a:buAutoNum type="arabicPeriod" startAt="4"/>
            </a:pPr>
            <a:r>
              <a:rPr lang="en-US" altLang="ko-KR" sz="2200" smtClean="0">
                <a:ea typeface="굴림" charset="-127"/>
              </a:rPr>
              <a:t>Current HTA trends</a:t>
            </a:r>
          </a:p>
        </p:txBody>
      </p:sp>
      <p:sp>
        <p:nvSpPr>
          <p:cNvPr id="3077" name="Slide Number Placeholder 1"/>
          <p:cNvSpPr>
            <a:spLocks noGrp="1"/>
          </p:cNvSpPr>
          <p:nvPr>
            <p:ph type="sldNum" sz="quarter" idx="10"/>
          </p:nvPr>
        </p:nvSpPr>
        <p:spPr>
          <a:noFill/>
          <a:ln>
            <a:miter lim="800000"/>
            <a:headEnd/>
            <a:tailEnd/>
          </a:ln>
        </p:spPr>
        <p:txBody>
          <a:bodyPr/>
          <a:lstStyle/>
          <a:p>
            <a:r>
              <a:rPr lang="en-US" smtClean="0"/>
              <a:t> </a:t>
            </a:r>
            <a:fld id="{908EB171-ED96-4C51-AB06-EDB74098459B}" type="slidenum">
              <a:rPr lang="en-US" smtClean="0">
                <a:latin typeface="Arial" charset="0"/>
              </a:rPr>
              <a:pPr/>
              <a:t>2</a:t>
            </a:fld>
            <a:r>
              <a:rPr lang="en-US"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4AE9079A-315D-4BB0-BAE5-58A008979C4A}" type="slidenum">
              <a:rPr lang="en-US" sz="1600">
                <a:latin typeface="Arial" charset="0"/>
              </a:rPr>
              <a:pPr algn="r" defTabSz="1019175"/>
              <a:t>20</a:t>
            </a:fld>
            <a:r>
              <a:rPr lang="en-US" sz="1600"/>
              <a:t> </a:t>
            </a:r>
          </a:p>
        </p:txBody>
      </p:sp>
      <p:sp>
        <p:nvSpPr>
          <p:cNvPr id="21507" name="Rectangle 2"/>
          <p:cNvSpPr>
            <a:spLocks noGrp="1" noChangeArrowheads="1"/>
          </p:cNvSpPr>
          <p:nvPr>
            <p:ph type="title"/>
          </p:nvPr>
        </p:nvSpPr>
        <p:spPr>
          <a:xfrm>
            <a:off x="755650" y="350838"/>
            <a:ext cx="8547100" cy="1236662"/>
          </a:xfrm>
        </p:spPr>
        <p:txBody>
          <a:bodyPr/>
          <a:lstStyle/>
          <a:p>
            <a:pPr algn="l"/>
            <a:r>
              <a:rPr lang="en-US" sz="2600" smtClean="0">
                <a:solidFill>
                  <a:schemeClr val="accent2"/>
                </a:solidFill>
              </a:rPr>
              <a:t>Primary Data Methods: Attributes of Stronger Evidence </a:t>
            </a:r>
            <a:r>
              <a:rPr lang="en-US" sz="2600" i="1" smtClean="0">
                <a:solidFill>
                  <a:schemeClr val="accent2"/>
                </a:solidFill>
              </a:rPr>
              <a:t>for Causal Effect of a Technology</a:t>
            </a:r>
            <a:r>
              <a:rPr lang="en-US" sz="2600" smtClean="0">
                <a:solidFill>
                  <a:schemeClr val="tx1"/>
                </a:solidFill>
              </a:rPr>
              <a:t> </a:t>
            </a:r>
          </a:p>
        </p:txBody>
      </p:sp>
      <p:sp>
        <p:nvSpPr>
          <p:cNvPr id="21508" name="Rectangle 3"/>
          <p:cNvSpPr>
            <a:spLocks noGrp="1" noChangeArrowheads="1"/>
          </p:cNvSpPr>
          <p:nvPr>
            <p:ph type="body" idx="1"/>
          </p:nvPr>
        </p:nvSpPr>
        <p:spPr>
          <a:xfrm>
            <a:off x="755650" y="1555750"/>
            <a:ext cx="8736013" cy="5018088"/>
          </a:xfrm>
        </p:spPr>
        <p:txBody>
          <a:bodyPr/>
          <a:lstStyle/>
          <a:p>
            <a:pPr>
              <a:buFontTx/>
              <a:buNone/>
            </a:pPr>
            <a:r>
              <a:rPr lang="en-US" sz="2200" smtClean="0"/>
              <a:t>In General:</a:t>
            </a:r>
          </a:p>
          <a:p>
            <a:r>
              <a:rPr lang="en-US" sz="2200" smtClean="0"/>
              <a:t>Prospective studies are stronger than retrospective ones.</a:t>
            </a:r>
          </a:p>
          <a:p>
            <a:r>
              <a:rPr lang="en-US" sz="2200" smtClean="0"/>
              <a:t>Controlled studies are stronger than uncontrolled ones.</a:t>
            </a:r>
          </a:p>
          <a:p>
            <a:r>
              <a:rPr lang="en-US" sz="2200" smtClean="0"/>
              <a:t>Studies with contemporaneous control groups are stronger than studies with historical control groups. </a:t>
            </a:r>
          </a:p>
          <a:p>
            <a:pPr>
              <a:spcAft>
                <a:spcPts val="900"/>
              </a:spcAft>
            </a:pPr>
            <a:r>
              <a:rPr lang="en-US" sz="2200" smtClean="0"/>
              <a:t>Randomized studies are stronger than non-randomized ones.</a:t>
            </a:r>
          </a:p>
          <a:p>
            <a:pPr>
              <a:spcBef>
                <a:spcPct val="0"/>
              </a:spcBef>
              <a:spcAft>
                <a:spcPts val="1125"/>
              </a:spcAft>
            </a:pPr>
            <a:r>
              <a:rPr lang="en-US" sz="2200" smtClean="0"/>
              <a:t>Large studies (with enough patients to detect true treatment effects) are stronger than small ones.</a:t>
            </a:r>
          </a:p>
          <a:p>
            <a:pPr>
              <a:spcBef>
                <a:spcPct val="0"/>
              </a:spcBef>
              <a:spcAft>
                <a:spcPts val="1125"/>
              </a:spcAft>
            </a:pPr>
            <a:r>
              <a:rPr lang="en-US" sz="2200" smtClean="0"/>
              <a:t>Blinded studies (patients, providers do not know which intervention is being used) are stronger than unblinded ones.</a:t>
            </a:r>
          </a:p>
          <a:p>
            <a:pPr>
              <a:spcBef>
                <a:spcPct val="0"/>
              </a:spcBef>
              <a:spcAft>
                <a:spcPts val="1125"/>
              </a:spcAft>
            </a:pPr>
            <a:r>
              <a:rPr lang="en-US" sz="2200" smtClean="0"/>
              <a:t>Studies that clearly define study populations, interventions, and outcome measures are stronger than those that do not.</a:t>
            </a:r>
          </a:p>
        </p:txBody>
      </p:sp>
      <p:sp>
        <p:nvSpPr>
          <p:cNvPr id="21509" name="Slide Number Placeholder 1"/>
          <p:cNvSpPr>
            <a:spLocks noGrp="1"/>
          </p:cNvSpPr>
          <p:nvPr>
            <p:ph type="sldNum" sz="quarter" idx="10"/>
          </p:nvPr>
        </p:nvSpPr>
        <p:spPr>
          <a:noFill/>
          <a:ln>
            <a:miter lim="800000"/>
            <a:headEnd/>
            <a:tailEnd/>
          </a:ln>
        </p:spPr>
        <p:txBody>
          <a:bodyPr/>
          <a:lstStyle/>
          <a:p>
            <a:r>
              <a:rPr lang="en-US" smtClean="0"/>
              <a:t> </a:t>
            </a:r>
            <a:fld id="{8AB218AB-5A10-400D-8582-67FF8A4A4189}" type="slidenum">
              <a:rPr lang="en-US" smtClean="0">
                <a:latin typeface="Arial" charset="0"/>
              </a:rPr>
              <a:pPr/>
              <a:t>20</a:t>
            </a:fld>
            <a:r>
              <a:rPr lang="en-US"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121A364E-A6DC-4412-8ED0-82B09F556A49}" type="slidenum">
              <a:rPr lang="en-US" sz="1600">
                <a:latin typeface="Arial" charset="0"/>
              </a:rPr>
              <a:pPr algn="r" defTabSz="1019175"/>
              <a:t>21</a:t>
            </a:fld>
            <a:r>
              <a:rPr lang="en-US" sz="1600"/>
              <a:t> </a:t>
            </a:r>
          </a:p>
        </p:txBody>
      </p:sp>
      <p:sp>
        <p:nvSpPr>
          <p:cNvPr id="22531" name="Rectangle 2"/>
          <p:cNvSpPr>
            <a:spLocks noGrp="1" noChangeArrowheads="1"/>
          </p:cNvSpPr>
          <p:nvPr>
            <p:ph type="title" idx="4294967295"/>
          </p:nvPr>
        </p:nvSpPr>
        <p:spPr>
          <a:xfrm>
            <a:off x="755650" y="682625"/>
            <a:ext cx="8547100" cy="817563"/>
          </a:xfrm>
        </p:spPr>
        <p:txBody>
          <a:bodyPr/>
          <a:lstStyle/>
          <a:p>
            <a:pPr algn="l"/>
            <a:r>
              <a:rPr lang="en-US" sz="3000" smtClean="0">
                <a:solidFill>
                  <a:schemeClr val="accent2"/>
                </a:solidFill>
                <a:latin typeface="Helvetica" pitchFamily="34" charset="0"/>
              </a:rPr>
              <a:t>A Basic Evidence Hierarchy</a:t>
            </a:r>
            <a:endParaRPr lang="en-US" sz="3000" smtClean="0">
              <a:latin typeface="Helvetica" pitchFamily="34" charset="0"/>
            </a:endParaRPr>
          </a:p>
        </p:txBody>
      </p:sp>
      <p:sp>
        <p:nvSpPr>
          <p:cNvPr id="22532" name="Rectangle 3"/>
          <p:cNvSpPr>
            <a:spLocks noGrp="1" noChangeArrowheads="1"/>
          </p:cNvSpPr>
          <p:nvPr>
            <p:ph type="body" idx="4294967295"/>
          </p:nvPr>
        </p:nvSpPr>
        <p:spPr>
          <a:xfrm>
            <a:off x="795338" y="1649413"/>
            <a:ext cx="7988300" cy="5048250"/>
          </a:xfrm>
        </p:spPr>
        <p:txBody>
          <a:bodyPr/>
          <a:lstStyle/>
          <a:p>
            <a:pPr>
              <a:spcAft>
                <a:spcPts val="538"/>
              </a:spcAft>
            </a:pPr>
            <a:r>
              <a:rPr lang="en-US" sz="2400" smtClean="0"/>
              <a:t>Systematic reviews and meta-analyses of RCTs</a:t>
            </a:r>
          </a:p>
          <a:p>
            <a:pPr>
              <a:spcAft>
                <a:spcPts val="538"/>
              </a:spcAft>
            </a:pPr>
            <a:r>
              <a:rPr lang="en-US" sz="2400" smtClean="0"/>
              <a:t>RCTs</a:t>
            </a:r>
          </a:p>
          <a:p>
            <a:pPr>
              <a:spcAft>
                <a:spcPts val="538"/>
              </a:spcAft>
            </a:pPr>
            <a:r>
              <a:rPr lang="en-US" sz="2400" smtClean="0"/>
              <a:t>Non-randomized trials</a:t>
            </a:r>
          </a:p>
          <a:p>
            <a:pPr>
              <a:spcAft>
                <a:spcPts val="538"/>
              </a:spcAft>
            </a:pPr>
            <a:r>
              <a:rPr lang="en-US" sz="2400" smtClean="0"/>
              <a:t>Observational studies</a:t>
            </a:r>
          </a:p>
          <a:p>
            <a:pPr>
              <a:spcAft>
                <a:spcPts val="538"/>
              </a:spcAft>
            </a:pPr>
            <a:r>
              <a:rPr lang="en-US" sz="2400" smtClean="0"/>
              <a:t>Non-experimental studies</a:t>
            </a:r>
          </a:p>
          <a:p>
            <a:pPr>
              <a:spcAft>
                <a:spcPts val="538"/>
              </a:spcAft>
            </a:pPr>
            <a:r>
              <a:rPr lang="en-US" sz="2400" smtClean="0"/>
              <a:t>Expert opinion</a:t>
            </a:r>
          </a:p>
          <a:p>
            <a:pPr>
              <a:spcAft>
                <a:spcPts val="538"/>
              </a:spcAft>
            </a:pPr>
            <a:endParaRPr lang="en-US" sz="2500" b="1" smtClean="0">
              <a:latin typeface="Helvetica" pitchFamily="34" charset="0"/>
            </a:endParaRPr>
          </a:p>
          <a:p>
            <a:pPr>
              <a:spcAft>
                <a:spcPts val="538"/>
              </a:spcAft>
            </a:pPr>
            <a:endParaRPr lang="en-US" sz="2500" b="1" smtClean="0">
              <a:latin typeface="Helvetica" pitchFamily="34" charset="0"/>
            </a:endParaRPr>
          </a:p>
        </p:txBody>
      </p:sp>
      <p:sp>
        <p:nvSpPr>
          <p:cNvPr id="22533" name="Slide Number Placeholder 1"/>
          <p:cNvSpPr>
            <a:spLocks noGrp="1"/>
          </p:cNvSpPr>
          <p:nvPr>
            <p:ph type="sldNum" sz="quarter" idx="10"/>
          </p:nvPr>
        </p:nvSpPr>
        <p:spPr>
          <a:noFill/>
          <a:ln>
            <a:miter lim="800000"/>
            <a:headEnd/>
            <a:tailEnd/>
          </a:ln>
        </p:spPr>
        <p:txBody>
          <a:bodyPr/>
          <a:lstStyle/>
          <a:p>
            <a:r>
              <a:rPr lang="en-US" smtClean="0"/>
              <a:t> </a:t>
            </a:r>
            <a:fld id="{FCA1BC29-D921-4C99-8B46-9A3A8908C852}" type="slidenum">
              <a:rPr lang="en-US" smtClean="0">
                <a:latin typeface="Arial" charset="0"/>
              </a:rPr>
              <a:pPr/>
              <a:t>21</a:t>
            </a:fld>
            <a:r>
              <a:rPr lang="en-US"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460375" y="1133475"/>
          <a:ext cx="9137650" cy="5338864"/>
        </p:xfrm>
        <a:graphic>
          <a:graphicData uri="http://schemas.openxmlformats.org/drawingml/2006/table">
            <a:tbl>
              <a:tblPr firstRow="1" bandRow="1">
                <a:tableStyleId>{5C22544A-7EE6-4342-B048-85BDC9FD1C3A}</a:tableStyleId>
              </a:tblPr>
              <a:tblGrid>
                <a:gridCol w="2446302"/>
                <a:gridCol w="1545876"/>
                <a:gridCol w="2211364"/>
                <a:gridCol w="2934108"/>
              </a:tblGrid>
              <a:tr h="314325">
                <a:tc>
                  <a:txBody>
                    <a:bodyPr/>
                    <a:lstStyle/>
                    <a:p>
                      <a:pPr algn="ctr"/>
                      <a:r>
                        <a:rPr lang="en-US" sz="2000" dirty="0" smtClean="0"/>
                        <a:t>Study Design</a:t>
                      </a:r>
                      <a:endParaRPr lang="en-US" sz="2000" dirty="0"/>
                    </a:p>
                  </a:txBody>
                  <a:tcPr marL="100598" marR="100598" marT="51804" marB="5180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smtClean="0"/>
                        <a:t>Quality</a:t>
                      </a:r>
                      <a:r>
                        <a:rPr lang="en-US" sz="2000" baseline="0" dirty="0" smtClean="0"/>
                        <a:t> of </a:t>
                      </a:r>
                      <a:br>
                        <a:rPr lang="en-US" sz="2000" baseline="0" dirty="0" smtClean="0"/>
                      </a:br>
                      <a:r>
                        <a:rPr lang="en-US" sz="2000" baseline="0" dirty="0" smtClean="0"/>
                        <a:t>Evidence</a:t>
                      </a:r>
                      <a:endParaRPr lang="en-US" sz="2000" dirty="0"/>
                    </a:p>
                  </a:txBody>
                  <a:tcPr marL="100598" marR="100598" marT="51804" marB="5180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smtClean="0"/>
                        <a:t>Lower if</a:t>
                      </a:r>
                      <a:endParaRPr lang="en-US" sz="2000" dirty="0"/>
                    </a:p>
                  </a:txBody>
                  <a:tcPr marL="100598" marR="100598" marT="51804" marB="5180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smtClean="0"/>
                        <a:t>Higher if</a:t>
                      </a:r>
                      <a:endParaRPr lang="en-US" sz="2000" dirty="0"/>
                    </a:p>
                  </a:txBody>
                  <a:tcPr marL="100598" marR="100598" marT="51804" marB="5180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56414">
                <a:tc rowSpan="2">
                  <a:txBody>
                    <a:bodyPr/>
                    <a:lstStyle/>
                    <a:p>
                      <a:pPr>
                        <a:lnSpc>
                          <a:spcPts val="1800"/>
                        </a:lnSpc>
                        <a:spcAft>
                          <a:spcPts val="600"/>
                        </a:spcAft>
                      </a:pPr>
                      <a:endParaRPr lang="en-US" sz="1700" dirty="0" smtClean="0"/>
                    </a:p>
                    <a:p>
                      <a:pPr>
                        <a:lnSpc>
                          <a:spcPts val="1800"/>
                        </a:lnSpc>
                        <a:spcBef>
                          <a:spcPts val="600"/>
                        </a:spcBef>
                        <a:spcAft>
                          <a:spcPts val="600"/>
                        </a:spcAft>
                      </a:pPr>
                      <a:r>
                        <a:rPr lang="en-US" sz="1700" dirty="0" smtClean="0"/>
                        <a:t>Randomized</a:t>
                      </a:r>
                      <a:r>
                        <a:rPr lang="en-US" sz="1700" baseline="0" dirty="0" smtClean="0"/>
                        <a:t> trial </a:t>
                      </a:r>
                      <a:r>
                        <a:rPr lang="en-US" sz="2400" b="1" baseline="0" dirty="0" smtClean="0"/>
                        <a:t>→</a:t>
                      </a:r>
                      <a:endParaRPr lang="en-US" sz="2400" b="1" dirty="0"/>
                    </a:p>
                  </a:txBody>
                  <a:tcPr marL="100598" marR="100598" marT="51804" marB="518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spcAft>
                          <a:spcPts val="600"/>
                        </a:spcAft>
                      </a:pPr>
                      <a:r>
                        <a:rPr lang="en-US" sz="1700" dirty="0" smtClean="0"/>
                        <a:t>High</a:t>
                      </a:r>
                      <a:endParaRPr lang="en-US" sz="1700" dirty="0"/>
                    </a:p>
                  </a:txBody>
                  <a:tcPr marL="100598" marR="100598" marT="51804" marB="518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nSpc>
                          <a:spcPts val="1800"/>
                        </a:lnSpc>
                        <a:spcAft>
                          <a:spcPts val="200"/>
                        </a:spcAft>
                      </a:pPr>
                      <a:r>
                        <a:rPr lang="en-US" sz="1700" dirty="0" smtClean="0"/>
                        <a:t>Risk of bias</a:t>
                      </a:r>
                    </a:p>
                    <a:p>
                      <a:pPr marL="120650" indent="0">
                        <a:lnSpc>
                          <a:spcPts val="1800"/>
                        </a:lnSpc>
                        <a:spcAft>
                          <a:spcPts val="200"/>
                        </a:spcAft>
                        <a:buFont typeface="Calibri" pitchFamily="34" charset="0"/>
                        <a:buNone/>
                      </a:pPr>
                      <a:r>
                        <a:rPr lang="en-US" sz="1700" dirty="0" smtClean="0"/>
                        <a:t>-1 Serious</a:t>
                      </a:r>
                    </a:p>
                    <a:p>
                      <a:pPr marL="120650" indent="0">
                        <a:lnSpc>
                          <a:spcPts val="1800"/>
                        </a:lnSpc>
                        <a:spcAft>
                          <a:spcPts val="1300"/>
                        </a:spcAft>
                        <a:buFont typeface="Calibri" pitchFamily="34" charset="0"/>
                        <a:buNone/>
                      </a:pPr>
                      <a:r>
                        <a:rPr lang="en-US" sz="1700" dirty="0" smtClean="0"/>
                        <a:t>-2 Very serious</a:t>
                      </a:r>
                    </a:p>
                    <a:p>
                      <a:pPr marL="0" indent="0">
                        <a:lnSpc>
                          <a:spcPts val="1800"/>
                        </a:lnSpc>
                        <a:spcAft>
                          <a:spcPts val="200"/>
                        </a:spcAft>
                        <a:buFontTx/>
                        <a:buNone/>
                      </a:pPr>
                      <a:r>
                        <a:rPr lang="en-US" sz="1700" dirty="0" smtClean="0"/>
                        <a:t>Inconsistency</a:t>
                      </a:r>
                    </a:p>
                    <a:p>
                      <a:pPr marL="120650" indent="0">
                        <a:lnSpc>
                          <a:spcPts val="1800"/>
                        </a:lnSpc>
                        <a:spcAft>
                          <a:spcPts val="200"/>
                        </a:spcAft>
                        <a:buFont typeface="Calibri" pitchFamily="34" charset="0"/>
                        <a:buNone/>
                      </a:pPr>
                      <a:r>
                        <a:rPr lang="en-US" sz="1700" dirty="0" smtClean="0"/>
                        <a:t>-1 Serious</a:t>
                      </a:r>
                    </a:p>
                    <a:p>
                      <a:pPr marL="120650" indent="0">
                        <a:lnSpc>
                          <a:spcPts val="1800"/>
                        </a:lnSpc>
                        <a:spcAft>
                          <a:spcPts val="1300"/>
                        </a:spcAft>
                        <a:buFont typeface="Calibri" pitchFamily="34" charset="0"/>
                        <a:buNone/>
                      </a:pPr>
                      <a:r>
                        <a:rPr lang="en-US" sz="1700" dirty="0" smtClean="0"/>
                        <a:t>-2 Very serious</a:t>
                      </a:r>
                    </a:p>
                    <a:p>
                      <a:pPr marL="0" indent="0">
                        <a:lnSpc>
                          <a:spcPts val="1800"/>
                        </a:lnSpc>
                        <a:spcAft>
                          <a:spcPts val="200"/>
                        </a:spcAft>
                        <a:buFontTx/>
                        <a:buNone/>
                      </a:pPr>
                      <a:r>
                        <a:rPr lang="en-US" sz="1700" dirty="0" smtClean="0"/>
                        <a:t>Indirectness</a:t>
                      </a:r>
                    </a:p>
                    <a:p>
                      <a:pPr marL="120650" indent="0">
                        <a:lnSpc>
                          <a:spcPts val="1800"/>
                        </a:lnSpc>
                        <a:spcAft>
                          <a:spcPts val="200"/>
                        </a:spcAft>
                        <a:buFont typeface="Calibri" pitchFamily="34" charset="0"/>
                        <a:buNone/>
                      </a:pPr>
                      <a:r>
                        <a:rPr lang="en-US" sz="1700" dirty="0" smtClean="0"/>
                        <a:t>-1 Serious</a:t>
                      </a:r>
                    </a:p>
                    <a:p>
                      <a:pPr marL="120650" indent="0">
                        <a:lnSpc>
                          <a:spcPts val="1800"/>
                        </a:lnSpc>
                        <a:spcAft>
                          <a:spcPts val="1300"/>
                        </a:spcAft>
                        <a:buFont typeface="Calibri" pitchFamily="34" charset="0"/>
                        <a:buNone/>
                      </a:pPr>
                      <a:r>
                        <a:rPr lang="en-US" sz="1700" dirty="0" smtClean="0"/>
                        <a:t>-2 Very serious</a:t>
                      </a:r>
                    </a:p>
                    <a:p>
                      <a:pPr marL="0" indent="0">
                        <a:lnSpc>
                          <a:spcPts val="1800"/>
                        </a:lnSpc>
                        <a:spcAft>
                          <a:spcPts val="200"/>
                        </a:spcAft>
                        <a:buFontTx/>
                        <a:buNone/>
                      </a:pPr>
                      <a:r>
                        <a:rPr lang="en-US" sz="1700" dirty="0" smtClean="0"/>
                        <a:t>Imprecision</a:t>
                      </a:r>
                    </a:p>
                    <a:p>
                      <a:pPr marL="120650" indent="0">
                        <a:lnSpc>
                          <a:spcPts val="1800"/>
                        </a:lnSpc>
                        <a:spcAft>
                          <a:spcPts val="200"/>
                        </a:spcAft>
                        <a:buFont typeface="Calibri" pitchFamily="34" charset="0"/>
                        <a:buNone/>
                      </a:pPr>
                      <a:r>
                        <a:rPr lang="en-US" sz="1700" dirty="0" smtClean="0"/>
                        <a:t>-1 Serious</a:t>
                      </a:r>
                    </a:p>
                    <a:p>
                      <a:pPr marL="120650" indent="0">
                        <a:lnSpc>
                          <a:spcPts val="1800"/>
                        </a:lnSpc>
                        <a:spcAft>
                          <a:spcPts val="1300"/>
                        </a:spcAft>
                        <a:buFont typeface="Calibri" pitchFamily="34" charset="0"/>
                        <a:buNone/>
                      </a:pPr>
                      <a:r>
                        <a:rPr lang="en-US" sz="1700" dirty="0" smtClean="0"/>
                        <a:t>-2 Very serious</a:t>
                      </a:r>
                    </a:p>
                    <a:p>
                      <a:pPr marL="0" indent="0">
                        <a:lnSpc>
                          <a:spcPts val="1800"/>
                        </a:lnSpc>
                        <a:spcAft>
                          <a:spcPts val="200"/>
                        </a:spcAft>
                        <a:buFontTx/>
                        <a:buNone/>
                      </a:pPr>
                      <a:r>
                        <a:rPr lang="en-US" sz="1700" dirty="0" smtClean="0"/>
                        <a:t>Publication bias</a:t>
                      </a:r>
                    </a:p>
                    <a:p>
                      <a:pPr marL="120650" indent="0" algn="l" defTabSz="914400" rtl="0" eaLnBrk="1" latinLnBrk="0" hangingPunct="1">
                        <a:lnSpc>
                          <a:spcPts val="1800"/>
                        </a:lnSpc>
                        <a:spcAft>
                          <a:spcPts val="200"/>
                        </a:spcAft>
                        <a:buFont typeface="Calibri" pitchFamily="34" charset="0"/>
                        <a:buNone/>
                      </a:pPr>
                      <a:r>
                        <a:rPr lang="en-US" sz="1700" kern="1200" dirty="0" smtClean="0">
                          <a:solidFill>
                            <a:schemeClr val="dk1"/>
                          </a:solidFill>
                          <a:latin typeface="+mn-lt"/>
                          <a:ea typeface="+mn-ea"/>
                          <a:cs typeface="+mn-cs"/>
                        </a:rPr>
                        <a:t>-1 Likely</a:t>
                      </a:r>
                    </a:p>
                    <a:p>
                      <a:pPr marL="120650" indent="0" algn="l" defTabSz="914400" rtl="0" eaLnBrk="1" latinLnBrk="0" hangingPunct="1">
                        <a:lnSpc>
                          <a:spcPts val="1800"/>
                        </a:lnSpc>
                        <a:spcAft>
                          <a:spcPts val="600"/>
                        </a:spcAft>
                        <a:buFont typeface="Calibri" pitchFamily="34" charset="0"/>
                        <a:buNone/>
                      </a:pPr>
                      <a:r>
                        <a:rPr lang="en-US" sz="1700" kern="1200" dirty="0" smtClean="0">
                          <a:solidFill>
                            <a:schemeClr val="dk1"/>
                          </a:solidFill>
                          <a:latin typeface="+mn-lt"/>
                          <a:ea typeface="+mn-ea"/>
                          <a:cs typeface="+mn-cs"/>
                        </a:rPr>
                        <a:t>-2 Very likely</a:t>
                      </a:r>
                    </a:p>
                  </a:txBody>
                  <a:tcPr marL="100598" marR="100598" marT="51804" marB="518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nSpc>
                          <a:spcPts val="1800"/>
                        </a:lnSpc>
                        <a:spcAft>
                          <a:spcPts val="200"/>
                        </a:spcAft>
                      </a:pPr>
                      <a:r>
                        <a:rPr lang="en-US" sz="1700" dirty="0" smtClean="0"/>
                        <a:t>Large effect</a:t>
                      </a:r>
                    </a:p>
                    <a:p>
                      <a:pPr marL="349250" indent="-228600">
                        <a:lnSpc>
                          <a:spcPts val="1800"/>
                        </a:lnSpc>
                        <a:spcAft>
                          <a:spcPts val="200"/>
                        </a:spcAft>
                        <a:buFont typeface="Arial" pitchFamily="34" charset="0"/>
                        <a:buNone/>
                      </a:pPr>
                      <a:r>
                        <a:rPr lang="en-US" sz="1700" dirty="0" smtClean="0"/>
                        <a:t>+1 Large</a:t>
                      </a:r>
                    </a:p>
                    <a:p>
                      <a:pPr marL="349250" indent="-228600">
                        <a:lnSpc>
                          <a:spcPts val="1800"/>
                        </a:lnSpc>
                        <a:spcAft>
                          <a:spcPts val="1200"/>
                        </a:spcAft>
                        <a:buFont typeface="Arial" pitchFamily="34" charset="0"/>
                        <a:buNone/>
                      </a:pPr>
                      <a:r>
                        <a:rPr lang="en-US" sz="1700" dirty="0" smtClean="0"/>
                        <a:t>+2 Very large</a:t>
                      </a:r>
                    </a:p>
                    <a:p>
                      <a:pPr marL="0" indent="0">
                        <a:lnSpc>
                          <a:spcPts val="1800"/>
                        </a:lnSpc>
                        <a:spcAft>
                          <a:spcPts val="200"/>
                        </a:spcAft>
                        <a:buFontTx/>
                        <a:buNone/>
                      </a:pPr>
                      <a:r>
                        <a:rPr lang="en-US" sz="1700" dirty="0" smtClean="0"/>
                        <a:t>Dose response</a:t>
                      </a:r>
                    </a:p>
                    <a:p>
                      <a:pPr marL="120650" indent="0" algn="l" defTabSz="914400" rtl="0" eaLnBrk="1" latinLnBrk="0" hangingPunct="1">
                        <a:lnSpc>
                          <a:spcPts val="1800"/>
                        </a:lnSpc>
                        <a:spcAft>
                          <a:spcPts val="1200"/>
                        </a:spcAft>
                        <a:buFont typeface="Arial" pitchFamily="34" charset="0"/>
                        <a:buNone/>
                      </a:pPr>
                      <a:r>
                        <a:rPr lang="en-US" sz="1700" kern="1200" dirty="0" smtClean="0">
                          <a:solidFill>
                            <a:schemeClr val="dk1"/>
                          </a:solidFill>
                          <a:latin typeface="+mn-lt"/>
                          <a:ea typeface="+mn-ea"/>
                          <a:cs typeface="+mn-cs"/>
                        </a:rPr>
                        <a:t>+1 Evidence of a gradient</a:t>
                      </a:r>
                    </a:p>
                    <a:p>
                      <a:pPr marL="0" indent="0">
                        <a:lnSpc>
                          <a:spcPts val="1800"/>
                        </a:lnSpc>
                        <a:spcAft>
                          <a:spcPts val="200"/>
                        </a:spcAft>
                        <a:buFontTx/>
                        <a:buNone/>
                      </a:pPr>
                      <a:r>
                        <a:rPr lang="en-US" sz="1700" dirty="0" smtClean="0"/>
                        <a:t>All plausible confounding</a:t>
                      </a:r>
                    </a:p>
                    <a:p>
                      <a:pPr marL="120650" indent="0" algn="l" defTabSz="914400" rtl="0" eaLnBrk="1" latinLnBrk="0" hangingPunct="1">
                        <a:lnSpc>
                          <a:spcPts val="1800"/>
                        </a:lnSpc>
                        <a:spcAft>
                          <a:spcPts val="1200"/>
                        </a:spcAft>
                        <a:buFont typeface="Arial" pitchFamily="34" charset="0"/>
                        <a:buNone/>
                      </a:pPr>
                      <a:r>
                        <a:rPr lang="en-US" sz="1700" kern="1200" dirty="0" smtClean="0">
                          <a:solidFill>
                            <a:schemeClr val="dk1"/>
                          </a:solidFill>
                          <a:latin typeface="+mn-lt"/>
                          <a:ea typeface="+mn-ea"/>
                          <a:cs typeface="+mn-cs"/>
                        </a:rPr>
                        <a:t>+1 Would reduce a demonstrated</a:t>
                      </a:r>
                      <a:r>
                        <a:rPr lang="en-US" sz="1700" kern="1200" baseline="0" dirty="0" smtClean="0">
                          <a:solidFill>
                            <a:schemeClr val="dk1"/>
                          </a:solidFill>
                          <a:latin typeface="+mn-lt"/>
                          <a:ea typeface="+mn-ea"/>
                          <a:cs typeface="+mn-cs"/>
                        </a:rPr>
                        <a:t> effect or</a:t>
                      </a:r>
                      <a:endParaRPr lang="en-US" sz="1700" dirty="0" smtClean="0"/>
                    </a:p>
                    <a:p>
                      <a:pPr>
                        <a:lnSpc>
                          <a:spcPts val="1800"/>
                        </a:lnSpc>
                        <a:spcAft>
                          <a:spcPts val="600"/>
                        </a:spcAft>
                      </a:pPr>
                      <a:r>
                        <a:rPr lang="en-US" sz="1700" kern="1200" dirty="0" smtClean="0">
                          <a:solidFill>
                            <a:schemeClr val="dk1"/>
                          </a:solidFill>
                          <a:latin typeface="+mn-lt"/>
                          <a:ea typeface="+mn-ea"/>
                          <a:cs typeface="+mn-cs"/>
                        </a:rPr>
                        <a:t>+1 Would suggest a spurious effect when results show</a:t>
                      </a:r>
                      <a:r>
                        <a:rPr lang="en-US" sz="1700" kern="1200" baseline="0" dirty="0" smtClean="0">
                          <a:solidFill>
                            <a:schemeClr val="dk1"/>
                          </a:solidFill>
                          <a:latin typeface="+mn-lt"/>
                          <a:ea typeface="+mn-ea"/>
                          <a:cs typeface="+mn-cs"/>
                        </a:rPr>
                        <a:t> no effect</a:t>
                      </a:r>
                      <a:endParaRPr lang="en-US" sz="1700" dirty="0"/>
                    </a:p>
                  </a:txBody>
                  <a:tcPr marL="100598" marR="100598" marT="51804" marB="518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56414">
                <a:tc vMerge="1">
                  <a:txBody>
                    <a:bodyPr/>
                    <a:lstStyle/>
                    <a:p>
                      <a:endParaRPr lang="en-US" dirty="0"/>
                    </a:p>
                  </a:txBody>
                  <a:tcPr/>
                </a:tc>
                <a:tc>
                  <a:txBody>
                    <a:bodyPr/>
                    <a:lstStyle/>
                    <a:p>
                      <a:pPr algn="ctr">
                        <a:lnSpc>
                          <a:spcPts val="1800"/>
                        </a:lnSpc>
                        <a:spcAft>
                          <a:spcPts val="600"/>
                        </a:spcAft>
                      </a:pPr>
                      <a:r>
                        <a:rPr lang="en-US" sz="1700" dirty="0" smtClean="0"/>
                        <a:t>Moderate</a:t>
                      </a:r>
                      <a:endParaRPr lang="en-US" sz="1700" dirty="0"/>
                    </a:p>
                  </a:txBody>
                  <a:tcPr marL="100598" marR="100598" marT="51804" marB="518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6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56414">
                <a:tc rowSpan="2">
                  <a:txBody>
                    <a:bodyPr/>
                    <a:lstStyle/>
                    <a:p>
                      <a:pPr>
                        <a:lnSpc>
                          <a:spcPts val="1800"/>
                        </a:lnSpc>
                        <a:spcAft>
                          <a:spcPts val="600"/>
                        </a:spcAft>
                      </a:pPr>
                      <a:endParaRPr lang="en-US" sz="1700" dirty="0" smtClean="0"/>
                    </a:p>
                    <a:p>
                      <a:pPr>
                        <a:lnSpc>
                          <a:spcPts val="1800"/>
                        </a:lnSpc>
                        <a:spcBef>
                          <a:spcPts val="600"/>
                        </a:spcBef>
                        <a:spcAft>
                          <a:spcPts val="600"/>
                        </a:spcAft>
                      </a:pPr>
                      <a:r>
                        <a:rPr lang="en-US" sz="1700" dirty="0" smtClean="0"/>
                        <a:t>Observational study </a:t>
                      </a:r>
                      <a:endParaRPr lang="en-US" sz="1700" dirty="0"/>
                    </a:p>
                  </a:txBody>
                  <a:tcPr marL="100598" marR="100598" marT="51804" marB="518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spcAft>
                          <a:spcPts val="600"/>
                        </a:spcAft>
                      </a:pPr>
                      <a:r>
                        <a:rPr lang="en-US" sz="1700" dirty="0" smtClean="0"/>
                        <a:t>Low</a:t>
                      </a:r>
                      <a:endParaRPr lang="en-US" sz="1700" dirty="0"/>
                    </a:p>
                  </a:txBody>
                  <a:tcPr marL="100598" marR="100598" marT="51804" marB="518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6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56414">
                <a:tc vMerge="1">
                  <a:txBody>
                    <a:bodyPr/>
                    <a:lstStyle/>
                    <a:p>
                      <a:endParaRPr lang="en-US" sz="1600" dirty="0"/>
                    </a:p>
                  </a:txBody>
                  <a:tcPr/>
                </a:tc>
                <a:tc>
                  <a:txBody>
                    <a:bodyPr/>
                    <a:lstStyle/>
                    <a:p>
                      <a:pPr algn="ctr">
                        <a:lnSpc>
                          <a:spcPts val="1800"/>
                        </a:lnSpc>
                        <a:spcAft>
                          <a:spcPts val="600"/>
                        </a:spcAft>
                      </a:pPr>
                      <a:r>
                        <a:rPr lang="en-US" sz="1700" dirty="0" smtClean="0"/>
                        <a:t>Very low</a:t>
                      </a:r>
                      <a:endParaRPr lang="en-US" sz="1700" dirty="0"/>
                    </a:p>
                  </a:txBody>
                  <a:tcPr marL="100598" marR="100598" marT="51804" marB="518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vMerge="1">
                  <a:txBody>
                    <a:bodyPr/>
                    <a:lstStyle/>
                    <a:p>
                      <a:endParaRPr lang="en-US" sz="16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bl>
          </a:graphicData>
        </a:graphic>
      </p:graphicFrame>
      <p:sp>
        <p:nvSpPr>
          <p:cNvPr id="23554" name="Title 3"/>
          <p:cNvSpPr>
            <a:spLocks noGrp="1"/>
          </p:cNvSpPr>
          <p:nvPr>
            <p:ph type="title"/>
          </p:nvPr>
        </p:nvSpPr>
        <p:spPr>
          <a:xfrm>
            <a:off x="503238" y="311150"/>
            <a:ext cx="9051925" cy="638175"/>
          </a:xfrm>
        </p:spPr>
        <p:txBody>
          <a:bodyPr/>
          <a:lstStyle/>
          <a:p>
            <a:pPr algn="l"/>
            <a:r>
              <a:rPr lang="en-US" sz="3300" dirty="0" smtClean="0">
                <a:solidFill>
                  <a:schemeClr val="accent2"/>
                </a:solidFill>
                <a:cs typeface="Arial" charset="0"/>
              </a:rPr>
              <a:t>Grade Evidence Framework</a:t>
            </a:r>
          </a:p>
        </p:txBody>
      </p:sp>
      <p:sp>
        <p:nvSpPr>
          <p:cNvPr id="23579" name="TextBox 5"/>
          <p:cNvSpPr txBox="1">
            <a:spLocks noChangeArrowheads="1"/>
          </p:cNvSpPr>
          <p:nvPr/>
        </p:nvSpPr>
        <p:spPr bwMode="auto">
          <a:xfrm>
            <a:off x="488950" y="6581775"/>
            <a:ext cx="9053513" cy="528638"/>
          </a:xfrm>
          <a:prstGeom prst="rect">
            <a:avLst/>
          </a:prstGeom>
          <a:noFill/>
          <a:ln w="9525">
            <a:noFill/>
            <a:miter lim="800000"/>
            <a:headEnd/>
            <a:tailEnd/>
          </a:ln>
        </p:spPr>
        <p:txBody>
          <a:bodyPr lIns="0" tIns="50941" rIns="0" bIns="50941"/>
          <a:lstStyle/>
          <a:p>
            <a:pPr>
              <a:lnSpc>
                <a:spcPts val="1788"/>
              </a:lnSpc>
            </a:pPr>
            <a:r>
              <a:rPr lang="en-US" sz="1800" dirty="0">
                <a:latin typeface="Calibri" pitchFamily="34" charset="0"/>
              </a:rPr>
              <a:t>Source: Grading of Recommendation Assessment, Development, and Evaluation (GRADE) Working Group. </a:t>
            </a:r>
            <a:r>
              <a:rPr lang="en-US" sz="1800" dirty="0" err="1">
                <a:latin typeface="Calibri" pitchFamily="34" charset="0"/>
              </a:rPr>
              <a:t>Guyatt</a:t>
            </a:r>
            <a:r>
              <a:rPr lang="en-US" sz="1800" dirty="0">
                <a:latin typeface="Calibri" pitchFamily="34" charset="0"/>
              </a:rPr>
              <a:t> G, et al. J </a:t>
            </a:r>
            <a:r>
              <a:rPr lang="en-US" sz="1800" dirty="0" err="1">
                <a:latin typeface="Calibri" pitchFamily="34" charset="0"/>
              </a:rPr>
              <a:t>Clin</a:t>
            </a:r>
            <a:r>
              <a:rPr lang="en-US" sz="1800" dirty="0">
                <a:latin typeface="Calibri" pitchFamily="34" charset="0"/>
              </a:rPr>
              <a:t> </a:t>
            </a:r>
            <a:r>
              <a:rPr lang="en-US" sz="1800" dirty="0" err="1">
                <a:latin typeface="Calibri" pitchFamily="34" charset="0"/>
              </a:rPr>
              <a:t>Epidemiol</a:t>
            </a:r>
            <a:r>
              <a:rPr lang="en-US" sz="1800" dirty="0">
                <a:latin typeface="Calibri" pitchFamily="34" charset="0"/>
              </a:rPr>
              <a:t> 2011; 64:383-94.</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D173FE04-583C-44D4-AD28-FB5286529779}" type="slidenum">
              <a:rPr lang="en-US" sz="1600">
                <a:latin typeface="Arial" charset="0"/>
              </a:rPr>
              <a:pPr algn="r" defTabSz="1019175"/>
              <a:t>23</a:t>
            </a:fld>
            <a:r>
              <a:rPr lang="en-US" sz="1600"/>
              <a:t> </a:t>
            </a:r>
          </a:p>
        </p:txBody>
      </p:sp>
      <p:sp>
        <p:nvSpPr>
          <p:cNvPr id="24579" name="Rectangle 2"/>
          <p:cNvSpPr>
            <a:spLocks noGrp="1" noChangeArrowheads="1"/>
          </p:cNvSpPr>
          <p:nvPr>
            <p:ph type="title"/>
          </p:nvPr>
        </p:nvSpPr>
        <p:spPr>
          <a:xfrm>
            <a:off x="755650" y="446088"/>
            <a:ext cx="8547100" cy="1295400"/>
          </a:xfrm>
        </p:spPr>
        <p:txBody>
          <a:bodyPr/>
          <a:lstStyle/>
          <a:p>
            <a:pPr algn="l">
              <a:defRPr/>
            </a:pPr>
            <a:r>
              <a:rPr lang="en-US" sz="3000" dirty="0" smtClean="0">
                <a:solidFill>
                  <a:schemeClr val="accent2"/>
                </a:solidFill>
                <a:latin typeface="+mn-lt"/>
              </a:rPr>
              <a:t>Secondary Data Analyses</a:t>
            </a:r>
            <a:endParaRPr lang="en-US" sz="3000" dirty="0" smtClean="0">
              <a:solidFill>
                <a:schemeClr val="tx1"/>
              </a:solidFill>
              <a:latin typeface="+mn-lt"/>
            </a:endParaRPr>
          </a:p>
        </p:txBody>
      </p:sp>
      <p:sp>
        <p:nvSpPr>
          <p:cNvPr id="24580" name="Rectangle 3"/>
          <p:cNvSpPr>
            <a:spLocks noGrp="1" noChangeArrowheads="1"/>
          </p:cNvSpPr>
          <p:nvPr>
            <p:ph type="body" idx="1"/>
          </p:nvPr>
        </p:nvSpPr>
        <p:spPr>
          <a:xfrm>
            <a:off x="755650" y="1357313"/>
            <a:ext cx="8547100" cy="5305425"/>
          </a:xfrm>
        </p:spPr>
        <p:txBody>
          <a:bodyPr/>
          <a:lstStyle/>
          <a:p>
            <a:pPr>
              <a:buFontTx/>
              <a:buNone/>
            </a:pPr>
            <a:endParaRPr lang="en-US" b="1" dirty="0" smtClean="0"/>
          </a:p>
          <a:p>
            <a:pPr>
              <a:spcBef>
                <a:spcPct val="0"/>
              </a:spcBef>
              <a:spcAft>
                <a:spcPct val="40000"/>
              </a:spcAft>
            </a:pPr>
            <a:r>
              <a:rPr lang="en-US" sz="2400" dirty="0" smtClean="0"/>
              <a:t>Expert opinion</a:t>
            </a:r>
          </a:p>
          <a:p>
            <a:pPr>
              <a:spcBef>
                <a:spcPct val="0"/>
              </a:spcBef>
              <a:spcAft>
                <a:spcPct val="40000"/>
              </a:spcAft>
            </a:pPr>
            <a:r>
              <a:rPr lang="en-US" sz="2400" dirty="0" smtClean="0"/>
              <a:t>Group judgment (“consensus development”)</a:t>
            </a:r>
          </a:p>
          <a:p>
            <a:pPr>
              <a:spcBef>
                <a:spcPct val="0"/>
              </a:spcBef>
              <a:spcAft>
                <a:spcPct val="40000"/>
              </a:spcAft>
            </a:pPr>
            <a:r>
              <a:rPr lang="en-US" sz="2400" dirty="0" smtClean="0"/>
              <a:t>Unstructured literature review</a:t>
            </a:r>
          </a:p>
          <a:p>
            <a:pPr>
              <a:spcBef>
                <a:spcPct val="0"/>
              </a:spcBef>
              <a:spcAft>
                <a:spcPct val="40000"/>
              </a:spcAft>
            </a:pPr>
            <a:r>
              <a:rPr lang="en-US" sz="2400" dirty="0" smtClean="0"/>
              <a:t>Systematic literature review</a:t>
            </a:r>
          </a:p>
          <a:p>
            <a:pPr>
              <a:spcBef>
                <a:spcPct val="0"/>
              </a:spcBef>
              <a:spcAft>
                <a:spcPct val="40000"/>
              </a:spcAft>
            </a:pPr>
            <a:r>
              <a:rPr lang="en-US" sz="2400" dirty="0" smtClean="0"/>
              <a:t>Meta-analysis</a:t>
            </a:r>
          </a:p>
          <a:p>
            <a:pPr>
              <a:spcBef>
                <a:spcPct val="0"/>
              </a:spcBef>
              <a:spcAft>
                <a:spcPct val="40000"/>
              </a:spcAft>
            </a:pPr>
            <a:r>
              <a:rPr lang="en-US" sz="2400" dirty="0" smtClean="0"/>
              <a:t>Modeling (e.g., decision trees, Markov models)</a:t>
            </a:r>
          </a:p>
        </p:txBody>
      </p:sp>
      <p:sp>
        <p:nvSpPr>
          <p:cNvPr id="24581" name="Slide Number Placeholder 1"/>
          <p:cNvSpPr>
            <a:spLocks noGrp="1"/>
          </p:cNvSpPr>
          <p:nvPr>
            <p:ph type="sldNum" sz="quarter" idx="10"/>
          </p:nvPr>
        </p:nvSpPr>
        <p:spPr>
          <a:noFill/>
          <a:ln>
            <a:miter lim="800000"/>
            <a:headEnd/>
            <a:tailEnd/>
          </a:ln>
        </p:spPr>
        <p:txBody>
          <a:bodyPr/>
          <a:lstStyle/>
          <a:p>
            <a:r>
              <a:rPr lang="en-US" smtClean="0"/>
              <a:t> </a:t>
            </a:r>
            <a:fld id="{1DDA93D0-B152-470B-BEA9-F4B982F87A4A}" type="slidenum">
              <a:rPr lang="en-US" smtClean="0">
                <a:latin typeface="Arial" charset="0"/>
              </a:rPr>
              <a:pPr/>
              <a:t>23</a:t>
            </a:fld>
            <a:r>
              <a:rPr lang="en-US"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E06CB6F4-4002-4EC1-8735-33B39F323B21}" type="slidenum">
              <a:rPr lang="en-US" sz="1600">
                <a:latin typeface="Arial" charset="0"/>
              </a:rPr>
              <a:pPr algn="r" defTabSz="1019175"/>
              <a:t>24</a:t>
            </a:fld>
            <a:r>
              <a:rPr lang="en-US" sz="1600"/>
              <a:t> </a:t>
            </a:r>
          </a:p>
        </p:txBody>
      </p:sp>
      <p:sp>
        <p:nvSpPr>
          <p:cNvPr id="25603" name="Rectangle 2"/>
          <p:cNvSpPr>
            <a:spLocks noGrp="1" noChangeArrowheads="1"/>
          </p:cNvSpPr>
          <p:nvPr>
            <p:ph type="title"/>
          </p:nvPr>
        </p:nvSpPr>
        <p:spPr>
          <a:xfrm>
            <a:off x="755650" y="731838"/>
            <a:ext cx="8547100" cy="673100"/>
          </a:xfrm>
        </p:spPr>
        <p:txBody>
          <a:bodyPr/>
          <a:lstStyle/>
          <a:p>
            <a:pPr algn="l"/>
            <a:r>
              <a:rPr lang="en-US" sz="3000" dirty="0" smtClean="0">
                <a:solidFill>
                  <a:schemeClr val="accent2"/>
                </a:solidFill>
              </a:rPr>
              <a:t>Systematic Review</a:t>
            </a:r>
            <a:endParaRPr lang="en-US" sz="3000" dirty="0" smtClean="0">
              <a:solidFill>
                <a:schemeClr val="tx1"/>
              </a:solidFill>
            </a:endParaRPr>
          </a:p>
        </p:txBody>
      </p:sp>
      <p:sp>
        <p:nvSpPr>
          <p:cNvPr id="25604" name="Rectangle 3"/>
          <p:cNvSpPr>
            <a:spLocks noGrp="1" noChangeArrowheads="1"/>
          </p:cNvSpPr>
          <p:nvPr>
            <p:ph type="body" idx="1"/>
          </p:nvPr>
        </p:nvSpPr>
        <p:spPr>
          <a:xfrm>
            <a:off x="755650" y="1671638"/>
            <a:ext cx="8547100" cy="5605462"/>
          </a:xfrm>
        </p:spPr>
        <p:txBody>
          <a:bodyPr/>
          <a:lstStyle/>
          <a:p>
            <a:r>
              <a:rPr lang="en-US" sz="2400" smtClean="0"/>
              <a:t>A form of structured literature review that addresses one or more key questions that are formulated to be answered by analysis of evidence</a:t>
            </a:r>
          </a:p>
          <a:p>
            <a:r>
              <a:rPr lang="en-US" sz="2400" smtClean="0"/>
              <a:t>Involves:</a:t>
            </a:r>
          </a:p>
          <a:p>
            <a:pPr lvl="1">
              <a:buFont typeface="Wingdings" pitchFamily="2" charset="2"/>
              <a:buChar char="Ø"/>
            </a:pPr>
            <a:r>
              <a:rPr lang="en-US" sz="2400" smtClean="0"/>
              <a:t>objective means of searching the literature</a:t>
            </a:r>
          </a:p>
          <a:p>
            <a:pPr lvl="1">
              <a:buFont typeface="Wingdings" pitchFamily="2" charset="2"/>
              <a:buChar char="Ø"/>
            </a:pPr>
            <a:r>
              <a:rPr lang="en-US" sz="2400" smtClean="0"/>
              <a:t>applying predetermined inclusion and exclusion criteria to this literature</a:t>
            </a:r>
          </a:p>
          <a:p>
            <a:pPr lvl="1">
              <a:buFont typeface="Wingdings" pitchFamily="2" charset="2"/>
              <a:buChar char="Ø"/>
            </a:pPr>
            <a:r>
              <a:rPr lang="en-US" sz="2400" smtClean="0"/>
              <a:t>critically appraising the relevant literature</a:t>
            </a:r>
          </a:p>
          <a:p>
            <a:pPr lvl="1">
              <a:buFont typeface="Wingdings" pitchFamily="2" charset="2"/>
              <a:buChar char="Ø"/>
            </a:pPr>
            <a:r>
              <a:rPr lang="en-US" sz="2400" smtClean="0"/>
              <a:t>extraction and synthesis of data from evidence base to formulate answers to key questions</a:t>
            </a:r>
          </a:p>
          <a:p>
            <a:r>
              <a:rPr lang="en-US" sz="2400" smtClean="0"/>
              <a:t>May include meta-analysis</a:t>
            </a:r>
          </a:p>
        </p:txBody>
      </p:sp>
      <p:sp>
        <p:nvSpPr>
          <p:cNvPr id="25605" name="Slide Number Placeholder 1"/>
          <p:cNvSpPr>
            <a:spLocks noGrp="1"/>
          </p:cNvSpPr>
          <p:nvPr>
            <p:ph type="sldNum" sz="quarter" idx="10"/>
          </p:nvPr>
        </p:nvSpPr>
        <p:spPr>
          <a:noFill/>
          <a:ln>
            <a:miter lim="800000"/>
            <a:headEnd/>
            <a:tailEnd/>
          </a:ln>
        </p:spPr>
        <p:txBody>
          <a:bodyPr/>
          <a:lstStyle/>
          <a:p>
            <a:r>
              <a:rPr lang="en-US" smtClean="0"/>
              <a:t> </a:t>
            </a:r>
            <a:fld id="{0E035C8E-A669-4593-868B-12F486A48BBD}" type="slidenum">
              <a:rPr lang="en-US" smtClean="0">
                <a:latin typeface="Arial" charset="0"/>
              </a:rPr>
              <a:pPr/>
              <a:t>24</a:t>
            </a:fld>
            <a:r>
              <a:rPr lang="en-US" smtClean="0"/>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F8541B64-1905-4D66-A4E7-53994966701A}" type="slidenum">
              <a:rPr lang="en-US" sz="1600">
                <a:latin typeface="Arial" charset="0"/>
              </a:rPr>
              <a:pPr algn="r" defTabSz="1019175"/>
              <a:t>25</a:t>
            </a:fld>
            <a:r>
              <a:rPr lang="en-US" sz="1600"/>
              <a:t> </a:t>
            </a:r>
          </a:p>
        </p:txBody>
      </p:sp>
      <p:sp>
        <p:nvSpPr>
          <p:cNvPr id="26627" name="Rectangle 1026"/>
          <p:cNvSpPr>
            <a:spLocks noGrp="1" noChangeArrowheads="1"/>
          </p:cNvSpPr>
          <p:nvPr>
            <p:ph type="title"/>
          </p:nvPr>
        </p:nvSpPr>
        <p:spPr>
          <a:xfrm>
            <a:off x="796925" y="423863"/>
            <a:ext cx="8550275" cy="1295400"/>
          </a:xfrm>
        </p:spPr>
        <p:txBody>
          <a:bodyPr/>
          <a:lstStyle/>
          <a:p>
            <a:pPr algn="l"/>
            <a:r>
              <a:rPr lang="en-US" sz="3000" dirty="0" smtClean="0">
                <a:solidFill>
                  <a:schemeClr val="accent2"/>
                </a:solidFill>
              </a:rPr>
              <a:t>Meta-Analysis</a:t>
            </a:r>
            <a:endParaRPr lang="en-US" sz="3000" dirty="0" smtClean="0">
              <a:solidFill>
                <a:schemeClr val="tx1"/>
              </a:solidFill>
            </a:endParaRPr>
          </a:p>
        </p:txBody>
      </p:sp>
      <p:sp>
        <p:nvSpPr>
          <p:cNvPr id="26628" name="Rectangle 1027"/>
          <p:cNvSpPr>
            <a:spLocks noGrp="1" noChangeArrowheads="1"/>
          </p:cNvSpPr>
          <p:nvPr>
            <p:ph type="body" idx="1"/>
          </p:nvPr>
        </p:nvSpPr>
        <p:spPr>
          <a:xfrm>
            <a:off x="711200" y="1616075"/>
            <a:ext cx="8550275" cy="2733675"/>
          </a:xfrm>
        </p:spPr>
        <p:txBody>
          <a:bodyPr/>
          <a:lstStyle/>
          <a:p>
            <a:pPr marL="257175" indent="-257175">
              <a:lnSpc>
                <a:spcPct val="120000"/>
              </a:lnSpc>
              <a:spcBef>
                <a:spcPct val="0"/>
              </a:spcBef>
            </a:pPr>
            <a:r>
              <a:rPr lang="en-US" sz="2400" smtClean="0"/>
              <a:t>Refers to statistical procedures for combining results from different studies.  This combination may produce a stronger conclusion than can be provided by any single study.  It is generally most appropriate when there are not definitive studies on a topic and non-definitive studies are in some disagreement.  </a:t>
            </a:r>
          </a:p>
          <a:p>
            <a:pPr marL="257175" indent="-257175">
              <a:buFontTx/>
              <a:buNone/>
            </a:pPr>
            <a:endParaRPr lang="en-US" b="1" smtClean="0"/>
          </a:p>
          <a:p>
            <a:pPr marL="257175" indent="-257175">
              <a:spcBef>
                <a:spcPct val="0"/>
              </a:spcBef>
              <a:buFontTx/>
              <a:buNone/>
            </a:pPr>
            <a:endParaRPr lang="en-US" b="1" smtClean="0"/>
          </a:p>
        </p:txBody>
      </p:sp>
      <p:sp>
        <p:nvSpPr>
          <p:cNvPr id="26629" name="Slide Number Placeholder 1"/>
          <p:cNvSpPr>
            <a:spLocks noGrp="1"/>
          </p:cNvSpPr>
          <p:nvPr>
            <p:ph type="sldNum" sz="quarter" idx="10"/>
          </p:nvPr>
        </p:nvSpPr>
        <p:spPr>
          <a:noFill/>
          <a:ln>
            <a:miter lim="800000"/>
            <a:headEnd/>
            <a:tailEnd/>
          </a:ln>
        </p:spPr>
        <p:txBody>
          <a:bodyPr/>
          <a:lstStyle/>
          <a:p>
            <a:r>
              <a:rPr lang="en-US" smtClean="0"/>
              <a:t> </a:t>
            </a:r>
            <a:fld id="{5808F676-E709-463D-91C1-371CA1D87B07}" type="slidenum">
              <a:rPr lang="en-US" smtClean="0">
                <a:latin typeface="Arial" charset="0"/>
              </a:rPr>
              <a:pPr/>
              <a:t>25</a:t>
            </a:fld>
            <a:r>
              <a:rPr lang="en-US" smtClean="0"/>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1"/>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39199EEC-FF7B-4478-9D27-315D98A09438}" type="slidenum">
              <a:rPr lang="en-US" sz="1600">
                <a:latin typeface="Arial" charset="0"/>
              </a:rPr>
              <a:pPr algn="r" defTabSz="1019175"/>
              <a:t>26</a:t>
            </a:fld>
            <a:r>
              <a:rPr lang="en-US" sz="1600"/>
              <a:t> </a:t>
            </a:r>
          </a:p>
        </p:txBody>
      </p:sp>
      <p:pic>
        <p:nvPicPr>
          <p:cNvPr id="27651" name="Picture 2050" descr="This is a diagram copy of the Conventional and Cumulative Meta-Analyses of 33 Trials of Intraveneous Streptokinase for Acute Myocardial Infraction, from the New England Hournal of Medicine. The odds ratios and 95 percent confidence intervals for an effect of treatment on mortality are shown in a logarithmic scale."/>
          <p:cNvPicPr>
            <a:picLocks noChangeAspect="1" noChangeArrowheads="1"/>
          </p:cNvPicPr>
          <p:nvPr/>
        </p:nvPicPr>
        <p:blipFill>
          <a:blip r:embed="rId3" cstate="print"/>
          <a:srcRect/>
          <a:stretch>
            <a:fillRect/>
          </a:stretch>
        </p:blipFill>
        <p:spPr bwMode="auto">
          <a:xfrm>
            <a:off x="858838" y="217488"/>
            <a:ext cx="8356600" cy="6815137"/>
          </a:xfrm>
          <a:prstGeom prst="rect">
            <a:avLst/>
          </a:prstGeom>
          <a:noFill/>
          <a:ln w="9525">
            <a:noFill/>
            <a:miter lim="800000"/>
            <a:headEnd/>
            <a:tailEnd/>
          </a:ln>
        </p:spPr>
      </p:pic>
      <p:sp>
        <p:nvSpPr>
          <p:cNvPr id="27652" name="Slide Number Placeholder 1"/>
          <p:cNvSpPr>
            <a:spLocks noGrp="1"/>
          </p:cNvSpPr>
          <p:nvPr>
            <p:ph type="sldNum" sz="quarter" idx="10"/>
          </p:nvPr>
        </p:nvSpPr>
        <p:spPr>
          <a:noFill/>
          <a:ln>
            <a:miter lim="800000"/>
            <a:headEnd/>
            <a:tailEnd/>
          </a:ln>
        </p:spPr>
        <p:txBody>
          <a:bodyPr/>
          <a:lstStyle/>
          <a:p>
            <a:r>
              <a:rPr lang="en-US" smtClean="0"/>
              <a:t> </a:t>
            </a:r>
            <a:fld id="{327113FC-2E5D-4C19-8AEE-E52C298457C5}" type="slidenum">
              <a:rPr lang="en-US" smtClean="0">
                <a:latin typeface="Arial" charset="0"/>
              </a:rPr>
              <a:pPr/>
              <a:t>26</a:t>
            </a:fld>
            <a:r>
              <a:rPr lang="en-US" smtClean="0"/>
              <a:t> </a:t>
            </a:r>
          </a:p>
        </p:txBody>
      </p:sp>
      <p:sp>
        <p:nvSpPr>
          <p:cNvPr id="2" name="TextBox 1"/>
          <p:cNvSpPr txBox="1"/>
          <p:nvPr/>
        </p:nvSpPr>
        <p:spPr>
          <a:xfrm>
            <a:off x="2755900" y="6972300"/>
            <a:ext cx="6226175" cy="461963"/>
          </a:xfrm>
          <a:prstGeom prst="rect">
            <a:avLst/>
          </a:prstGeom>
          <a:noFill/>
        </p:spPr>
        <p:txBody>
          <a:bodyPr>
            <a:spAutoFit/>
          </a:bodyPr>
          <a:lstStyle/>
          <a:p>
            <a:pPr>
              <a:defRPr/>
            </a:pPr>
            <a:r>
              <a:rPr lang="en-US" sz="1200" dirty="0">
                <a:latin typeface="+mn-lt"/>
              </a:rPr>
              <a:t>Source: Lau J, </a:t>
            </a:r>
            <a:r>
              <a:rPr lang="en-US" sz="1200" dirty="0" err="1">
                <a:latin typeface="+mn-lt"/>
              </a:rPr>
              <a:t>Antman</a:t>
            </a:r>
            <a:r>
              <a:rPr lang="en-US" sz="1200" dirty="0">
                <a:latin typeface="+mn-lt"/>
              </a:rPr>
              <a:t> EM, Jimenez-Silva J, et al. Cumulative meta-analysis of therapeutic trials for myocardial infarction. N </a:t>
            </a:r>
            <a:r>
              <a:rPr lang="en-US" sz="1200" dirty="0" err="1">
                <a:latin typeface="+mn-lt"/>
              </a:rPr>
              <a:t>Engl</a:t>
            </a:r>
            <a:r>
              <a:rPr lang="en-US" sz="1200" dirty="0">
                <a:latin typeface="+mn-lt"/>
              </a:rPr>
              <a:t> J Med 1992;327(4):248-54.</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0DBE72A3-3441-46AE-8754-C47AC68A29E7}" type="slidenum">
              <a:rPr lang="en-US" sz="1600">
                <a:latin typeface="Arial" charset="0"/>
              </a:rPr>
              <a:pPr algn="r" defTabSz="1019175"/>
              <a:t>27</a:t>
            </a:fld>
            <a:r>
              <a:rPr lang="en-US" sz="1600"/>
              <a:t> </a:t>
            </a:r>
          </a:p>
        </p:txBody>
      </p:sp>
      <p:sp>
        <p:nvSpPr>
          <p:cNvPr id="28675" name="Rectangle 2"/>
          <p:cNvSpPr>
            <a:spLocks noGrp="1" noChangeArrowheads="1"/>
          </p:cNvSpPr>
          <p:nvPr>
            <p:ph type="title"/>
          </p:nvPr>
        </p:nvSpPr>
        <p:spPr>
          <a:xfrm>
            <a:off x="769938" y="695325"/>
            <a:ext cx="8550275" cy="1295400"/>
          </a:xfrm>
        </p:spPr>
        <p:txBody>
          <a:bodyPr/>
          <a:lstStyle/>
          <a:p>
            <a:pPr algn="l"/>
            <a:r>
              <a:rPr lang="en-US" sz="3000" smtClean="0">
                <a:solidFill>
                  <a:schemeClr val="accent2"/>
                </a:solidFill>
              </a:rPr>
              <a:t>Modeling</a:t>
            </a:r>
            <a:r>
              <a:rPr lang="en-US" smtClean="0">
                <a:solidFill>
                  <a:schemeClr val="tx1"/>
                </a:solidFill>
              </a:rPr>
              <a:t/>
            </a:r>
            <a:br>
              <a:rPr lang="en-US" smtClean="0">
                <a:solidFill>
                  <a:schemeClr val="tx1"/>
                </a:solidFill>
              </a:rPr>
            </a:br>
            <a:endParaRPr lang="en-US" smtClean="0">
              <a:solidFill>
                <a:schemeClr val="tx1"/>
              </a:solidFill>
            </a:endParaRPr>
          </a:p>
        </p:txBody>
      </p:sp>
      <p:sp>
        <p:nvSpPr>
          <p:cNvPr id="28676" name="Rectangle 3"/>
          <p:cNvSpPr>
            <a:spLocks noGrp="1" noChangeArrowheads="1"/>
          </p:cNvSpPr>
          <p:nvPr>
            <p:ph type="body" idx="1"/>
          </p:nvPr>
        </p:nvSpPr>
        <p:spPr>
          <a:xfrm>
            <a:off x="725488" y="1684338"/>
            <a:ext cx="8550275" cy="2733675"/>
          </a:xfrm>
        </p:spPr>
        <p:txBody>
          <a:bodyPr/>
          <a:lstStyle/>
          <a:p>
            <a:pPr marL="257175" indent="-257175">
              <a:spcBef>
                <a:spcPct val="0"/>
              </a:spcBef>
              <a:spcAft>
                <a:spcPts val="1200"/>
              </a:spcAft>
            </a:pPr>
            <a:r>
              <a:rPr lang="en-US" sz="2400" smtClean="0"/>
              <a:t>Analytical techniques for simulating (representing) real processes involving decisions and their outcomes</a:t>
            </a:r>
          </a:p>
          <a:p>
            <a:pPr marL="257175" indent="-257175">
              <a:spcBef>
                <a:spcPct val="0"/>
              </a:spcBef>
              <a:spcAft>
                <a:spcPts val="1200"/>
              </a:spcAft>
            </a:pPr>
            <a:r>
              <a:rPr lang="en-US" sz="2400" smtClean="0"/>
              <a:t>For choosing among alternative health care interventions in a particular patient population, modeling accounts for the uncertainties (probabilities) that each decision will result in particular outcomes (e.g., health states), and/or the value (e.g., patient utility, costs) associated with each outcome.</a:t>
            </a:r>
          </a:p>
          <a:p>
            <a:pPr marL="257175" indent="-257175">
              <a:spcBef>
                <a:spcPct val="0"/>
              </a:spcBef>
              <a:spcAft>
                <a:spcPts val="1200"/>
              </a:spcAft>
            </a:pPr>
            <a:r>
              <a:rPr lang="en-US" sz="2400" smtClean="0"/>
              <a:t>Types, e.g., Markov chain process; decision analysis/tree; Monte Carlo simulation; simulations of disease processes, health care interventions, and health care systems</a:t>
            </a:r>
          </a:p>
        </p:txBody>
      </p:sp>
      <p:sp>
        <p:nvSpPr>
          <p:cNvPr id="28677" name="Slide Number Placeholder 1"/>
          <p:cNvSpPr>
            <a:spLocks noGrp="1"/>
          </p:cNvSpPr>
          <p:nvPr>
            <p:ph type="sldNum" sz="quarter" idx="10"/>
          </p:nvPr>
        </p:nvSpPr>
        <p:spPr>
          <a:noFill/>
          <a:ln>
            <a:miter lim="800000"/>
            <a:headEnd/>
            <a:tailEnd/>
          </a:ln>
        </p:spPr>
        <p:txBody>
          <a:bodyPr/>
          <a:lstStyle/>
          <a:p>
            <a:r>
              <a:rPr lang="en-US" smtClean="0"/>
              <a:t> </a:t>
            </a:r>
            <a:fld id="{1493AF2A-5006-4209-BC7F-BC277E1AD67E}" type="slidenum">
              <a:rPr lang="en-US" smtClean="0">
                <a:latin typeface="Arial" charset="0"/>
              </a:rPr>
              <a:pPr/>
              <a:t>27</a:t>
            </a:fld>
            <a:r>
              <a:rPr lang="en-US" smtClean="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1"/>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32BB985A-48BE-490B-A564-6DDECB5A928A}" type="slidenum">
              <a:rPr lang="en-US" sz="1600">
                <a:latin typeface="Arial" charset="0"/>
              </a:rPr>
              <a:pPr algn="r" defTabSz="1019175"/>
              <a:t>28</a:t>
            </a:fld>
            <a:r>
              <a:rPr lang="en-US" sz="1600"/>
              <a:t> </a:t>
            </a:r>
          </a:p>
        </p:txBody>
      </p:sp>
      <p:grpSp>
        <p:nvGrpSpPr>
          <p:cNvPr id="29699" name="Group 2"/>
          <p:cNvGrpSpPr>
            <a:grpSpLocks/>
          </p:cNvGrpSpPr>
          <p:nvPr/>
        </p:nvGrpSpPr>
        <p:grpSpPr bwMode="auto">
          <a:xfrm>
            <a:off x="487363" y="520700"/>
            <a:ext cx="8870950" cy="6321425"/>
            <a:chOff x="366" y="289"/>
            <a:chExt cx="5080" cy="3515"/>
          </a:xfrm>
        </p:grpSpPr>
        <p:sp>
          <p:nvSpPr>
            <p:cNvPr id="29701" name="Freeform 3"/>
            <p:cNvSpPr>
              <a:spLocks/>
            </p:cNvSpPr>
            <p:nvPr/>
          </p:nvSpPr>
          <p:spPr bwMode="auto">
            <a:xfrm>
              <a:off x="1773" y="656"/>
              <a:ext cx="162" cy="300"/>
            </a:xfrm>
            <a:custGeom>
              <a:avLst/>
              <a:gdLst>
                <a:gd name="T0" fmla="*/ 162 w 162"/>
                <a:gd name="T1" fmla="*/ 0 h 300"/>
                <a:gd name="T2" fmla="*/ 0 w 162"/>
                <a:gd name="T3" fmla="*/ 0 h 300"/>
                <a:gd name="T4" fmla="*/ 0 w 162"/>
                <a:gd name="T5" fmla="*/ 300 h 300"/>
                <a:gd name="T6" fmla="*/ 162 w 162"/>
                <a:gd name="T7" fmla="*/ 300 h 300"/>
                <a:gd name="T8" fmla="*/ 0 60000 65536"/>
                <a:gd name="T9" fmla="*/ 0 60000 65536"/>
                <a:gd name="T10" fmla="*/ 0 60000 65536"/>
                <a:gd name="T11" fmla="*/ 0 60000 65536"/>
                <a:gd name="T12" fmla="*/ 0 w 162"/>
                <a:gd name="T13" fmla="*/ 0 h 300"/>
                <a:gd name="T14" fmla="*/ 162 w 162"/>
                <a:gd name="T15" fmla="*/ 300 h 300"/>
              </a:gdLst>
              <a:ahLst/>
              <a:cxnLst>
                <a:cxn ang="T8">
                  <a:pos x="T0" y="T1"/>
                </a:cxn>
                <a:cxn ang="T9">
                  <a:pos x="T2" y="T3"/>
                </a:cxn>
                <a:cxn ang="T10">
                  <a:pos x="T4" y="T5"/>
                </a:cxn>
                <a:cxn ang="T11">
                  <a:pos x="T6" y="T7"/>
                </a:cxn>
              </a:cxnLst>
              <a:rect l="T12" t="T13" r="T14" b="T15"/>
              <a:pathLst>
                <a:path w="162" h="300">
                  <a:moveTo>
                    <a:pt x="162" y="0"/>
                  </a:moveTo>
                  <a:lnTo>
                    <a:pt x="0" y="0"/>
                  </a:lnTo>
                  <a:lnTo>
                    <a:pt x="0" y="300"/>
                  </a:lnTo>
                  <a:lnTo>
                    <a:pt x="162" y="300"/>
                  </a:lnTo>
                </a:path>
              </a:pathLst>
            </a:custGeom>
            <a:noFill/>
            <a:ln w="28575">
              <a:solidFill>
                <a:schemeClr val="tx1"/>
              </a:solidFill>
              <a:round/>
              <a:headEnd/>
              <a:tailEnd/>
            </a:ln>
          </p:spPr>
          <p:txBody>
            <a:bodyPr wrap="none" lIns="91328" tIns="45662" rIns="91328" bIns="45662" anchor="ctr"/>
            <a:lstStyle/>
            <a:p>
              <a:endParaRPr lang="en-US"/>
            </a:p>
          </p:txBody>
        </p:sp>
        <p:sp>
          <p:nvSpPr>
            <p:cNvPr id="29702" name="Oval 4"/>
            <p:cNvSpPr>
              <a:spLocks noChangeArrowheads="1"/>
            </p:cNvSpPr>
            <p:nvPr/>
          </p:nvSpPr>
          <p:spPr bwMode="auto">
            <a:xfrm>
              <a:off x="1713" y="775"/>
              <a:ext cx="112" cy="112"/>
            </a:xfrm>
            <a:prstGeom prst="ellipse">
              <a:avLst/>
            </a:prstGeom>
            <a:solidFill>
              <a:schemeClr val="bg1"/>
            </a:solidFill>
            <a:ln w="38100">
              <a:solidFill>
                <a:schemeClr val="tx1"/>
              </a:solidFill>
              <a:round/>
              <a:headEnd/>
              <a:tailEnd/>
            </a:ln>
          </p:spPr>
          <p:txBody>
            <a:bodyPr wrap="none" lIns="91328" tIns="45662" rIns="91328" bIns="45662" anchor="ctr"/>
            <a:lstStyle/>
            <a:p>
              <a:endParaRPr lang="en-US"/>
            </a:p>
          </p:txBody>
        </p:sp>
        <p:sp>
          <p:nvSpPr>
            <p:cNvPr id="29703" name="Line 5"/>
            <p:cNvSpPr>
              <a:spLocks noChangeShapeType="1"/>
            </p:cNvSpPr>
            <p:nvPr/>
          </p:nvSpPr>
          <p:spPr bwMode="auto">
            <a:xfrm flipH="1">
              <a:off x="1824" y="803"/>
              <a:ext cx="115" cy="0"/>
            </a:xfrm>
            <a:prstGeom prst="line">
              <a:avLst/>
            </a:prstGeom>
            <a:noFill/>
            <a:ln w="38100">
              <a:solidFill>
                <a:schemeClr val="tx1"/>
              </a:solidFill>
              <a:round/>
              <a:headEnd/>
              <a:tailEnd/>
            </a:ln>
          </p:spPr>
          <p:txBody>
            <a:bodyPr wrap="none" anchor="ctr"/>
            <a:lstStyle/>
            <a:p>
              <a:endParaRPr lang="en-US"/>
            </a:p>
          </p:txBody>
        </p:sp>
        <p:sp>
          <p:nvSpPr>
            <p:cNvPr id="29704" name="Line 6"/>
            <p:cNvSpPr>
              <a:spLocks noChangeShapeType="1"/>
            </p:cNvSpPr>
            <p:nvPr/>
          </p:nvSpPr>
          <p:spPr bwMode="auto">
            <a:xfrm flipH="1">
              <a:off x="1071" y="822"/>
              <a:ext cx="628" cy="0"/>
            </a:xfrm>
            <a:prstGeom prst="line">
              <a:avLst/>
            </a:prstGeom>
            <a:noFill/>
            <a:ln w="38100">
              <a:solidFill>
                <a:schemeClr val="tx1"/>
              </a:solidFill>
              <a:round/>
              <a:headEnd/>
              <a:tailEnd/>
            </a:ln>
          </p:spPr>
          <p:txBody>
            <a:bodyPr wrap="none" anchor="ctr"/>
            <a:lstStyle/>
            <a:p>
              <a:endParaRPr lang="en-US"/>
            </a:p>
          </p:txBody>
        </p:sp>
        <p:sp>
          <p:nvSpPr>
            <p:cNvPr id="29705" name="Freeform 7"/>
            <p:cNvSpPr>
              <a:spLocks/>
            </p:cNvSpPr>
            <p:nvPr/>
          </p:nvSpPr>
          <p:spPr bwMode="auto">
            <a:xfrm>
              <a:off x="1007" y="822"/>
              <a:ext cx="106" cy="1809"/>
            </a:xfrm>
            <a:custGeom>
              <a:avLst/>
              <a:gdLst>
                <a:gd name="T0" fmla="*/ 92 w 106"/>
                <a:gd name="T1" fmla="*/ 0 h 1809"/>
                <a:gd name="T2" fmla="*/ 0 w 106"/>
                <a:gd name="T3" fmla="*/ 0 h 1809"/>
                <a:gd name="T4" fmla="*/ 0 w 106"/>
                <a:gd name="T5" fmla="*/ 1809 h 1809"/>
                <a:gd name="T6" fmla="*/ 106 w 106"/>
                <a:gd name="T7" fmla="*/ 1809 h 1809"/>
                <a:gd name="T8" fmla="*/ 0 60000 65536"/>
                <a:gd name="T9" fmla="*/ 0 60000 65536"/>
                <a:gd name="T10" fmla="*/ 0 60000 65536"/>
                <a:gd name="T11" fmla="*/ 0 60000 65536"/>
                <a:gd name="T12" fmla="*/ 0 w 106"/>
                <a:gd name="T13" fmla="*/ 0 h 1809"/>
                <a:gd name="T14" fmla="*/ 106 w 106"/>
                <a:gd name="T15" fmla="*/ 1809 h 1809"/>
              </a:gdLst>
              <a:ahLst/>
              <a:cxnLst>
                <a:cxn ang="T8">
                  <a:pos x="T0" y="T1"/>
                </a:cxn>
                <a:cxn ang="T9">
                  <a:pos x="T2" y="T3"/>
                </a:cxn>
                <a:cxn ang="T10">
                  <a:pos x="T4" y="T5"/>
                </a:cxn>
                <a:cxn ang="T11">
                  <a:pos x="T6" y="T7"/>
                </a:cxn>
              </a:cxnLst>
              <a:rect l="T12" t="T13" r="T14" b="T15"/>
              <a:pathLst>
                <a:path w="106" h="1809">
                  <a:moveTo>
                    <a:pt x="92" y="0"/>
                  </a:moveTo>
                  <a:lnTo>
                    <a:pt x="0" y="0"/>
                  </a:lnTo>
                  <a:lnTo>
                    <a:pt x="0" y="1809"/>
                  </a:lnTo>
                  <a:lnTo>
                    <a:pt x="106" y="1809"/>
                  </a:lnTo>
                </a:path>
              </a:pathLst>
            </a:custGeom>
            <a:noFill/>
            <a:ln w="38100">
              <a:solidFill>
                <a:schemeClr val="tx1"/>
              </a:solidFill>
              <a:round/>
              <a:headEnd/>
              <a:tailEnd/>
            </a:ln>
          </p:spPr>
          <p:txBody>
            <a:bodyPr wrap="none" lIns="91328" tIns="45662" rIns="91328" bIns="45662" anchor="ctr"/>
            <a:lstStyle/>
            <a:p>
              <a:endParaRPr lang="en-US"/>
            </a:p>
          </p:txBody>
        </p:sp>
        <p:sp>
          <p:nvSpPr>
            <p:cNvPr id="29706" name="Line 8"/>
            <p:cNvSpPr>
              <a:spLocks noChangeShapeType="1"/>
            </p:cNvSpPr>
            <p:nvPr/>
          </p:nvSpPr>
          <p:spPr bwMode="auto">
            <a:xfrm flipH="1">
              <a:off x="716" y="1583"/>
              <a:ext cx="1020" cy="0"/>
            </a:xfrm>
            <a:prstGeom prst="line">
              <a:avLst/>
            </a:prstGeom>
            <a:noFill/>
            <a:ln w="38100">
              <a:solidFill>
                <a:schemeClr val="tx1"/>
              </a:solidFill>
              <a:round/>
              <a:headEnd/>
              <a:tailEnd/>
            </a:ln>
          </p:spPr>
          <p:txBody>
            <a:bodyPr wrap="none" anchor="ctr"/>
            <a:lstStyle/>
            <a:p>
              <a:endParaRPr lang="en-US"/>
            </a:p>
          </p:txBody>
        </p:sp>
        <p:sp>
          <p:nvSpPr>
            <p:cNvPr id="29707" name="Rectangle 9"/>
            <p:cNvSpPr>
              <a:spLocks noChangeArrowheads="1"/>
            </p:cNvSpPr>
            <p:nvPr/>
          </p:nvSpPr>
          <p:spPr bwMode="auto">
            <a:xfrm>
              <a:off x="942" y="1491"/>
              <a:ext cx="175" cy="175"/>
            </a:xfrm>
            <a:prstGeom prst="rect">
              <a:avLst/>
            </a:prstGeom>
            <a:solidFill>
              <a:schemeClr val="bg1"/>
            </a:solidFill>
            <a:ln w="38100">
              <a:solidFill>
                <a:schemeClr val="tx1"/>
              </a:solidFill>
              <a:miter lim="800000"/>
              <a:headEnd/>
              <a:tailEnd/>
            </a:ln>
          </p:spPr>
          <p:txBody>
            <a:bodyPr wrap="none" lIns="91328" tIns="45662" rIns="91328" bIns="45662" anchor="ctr"/>
            <a:lstStyle/>
            <a:p>
              <a:endParaRPr lang="en-US"/>
            </a:p>
          </p:txBody>
        </p:sp>
        <p:sp>
          <p:nvSpPr>
            <p:cNvPr id="29708" name="Freeform 10"/>
            <p:cNvSpPr>
              <a:spLocks/>
            </p:cNvSpPr>
            <p:nvPr/>
          </p:nvSpPr>
          <p:spPr bwMode="auto">
            <a:xfrm>
              <a:off x="1773" y="1316"/>
              <a:ext cx="162" cy="937"/>
            </a:xfrm>
            <a:custGeom>
              <a:avLst/>
              <a:gdLst>
                <a:gd name="T0" fmla="*/ 162 w 162"/>
                <a:gd name="T1" fmla="*/ 0 h 300"/>
                <a:gd name="T2" fmla="*/ 0 w 162"/>
                <a:gd name="T3" fmla="*/ 0 h 300"/>
                <a:gd name="T4" fmla="*/ 0 w 162"/>
                <a:gd name="T5" fmla="*/ 2147483647 h 300"/>
                <a:gd name="T6" fmla="*/ 162 w 162"/>
                <a:gd name="T7" fmla="*/ 2147483647 h 300"/>
                <a:gd name="T8" fmla="*/ 0 60000 65536"/>
                <a:gd name="T9" fmla="*/ 0 60000 65536"/>
                <a:gd name="T10" fmla="*/ 0 60000 65536"/>
                <a:gd name="T11" fmla="*/ 0 60000 65536"/>
                <a:gd name="T12" fmla="*/ 0 w 162"/>
                <a:gd name="T13" fmla="*/ 0 h 300"/>
                <a:gd name="T14" fmla="*/ 162 w 162"/>
                <a:gd name="T15" fmla="*/ 300 h 300"/>
              </a:gdLst>
              <a:ahLst/>
              <a:cxnLst>
                <a:cxn ang="T8">
                  <a:pos x="T0" y="T1"/>
                </a:cxn>
                <a:cxn ang="T9">
                  <a:pos x="T2" y="T3"/>
                </a:cxn>
                <a:cxn ang="T10">
                  <a:pos x="T4" y="T5"/>
                </a:cxn>
                <a:cxn ang="T11">
                  <a:pos x="T6" y="T7"/>
                </a:cxn>
              </a:cxnLst>
              <a:rect l="T12" t="T13" r="T14" b="T15"/>
              <a:pathLst>
                <a:path w="162" h="300">
                  <a:moveTo>
                    <a:pt x="162" y="0"/>
                  </a:moveTo>
                  <a:lnTo>
                    <a:pt x="0" y="0"/>
                  </a:lnTo>
                  <a:lnTo>
                    <a:pt x="0" y="300"/>
                  </a:lnTo>
                  <a:lnTo>
                    <a:pt x="162" y="300"/>
                  </a:lnTo>
                </a:path>
              </a:pathLst>
            </a:custGeom>
            <a:noFill/>
            <a:ln w="28575">
              <a:solidFill>
                <a:schemeClr val="tx1"/>
              </a:solidFill>
              <a:round/>
              <a:headEnd/>
              <a:tailEnd/>
            </a:ln>
          </p:spPr>
          <p:txBody>
            <a:bodyPr wrap="none" lIns="91328" tIns="45662" rIns="91328" bIns="45662" anchor="ctr"/>
            <a:lstStyle/>
            <a:p>
              <a:endParaRPr lang="en-US"/>
            </a:p>
          </p:txBody>
        </p:sp>
        <p:sp>
          <p:nvSpPr>
            <p:cNvPr id="29709" name="Oval 11"/>
            <p:cNvSpPr>
              <a:spLocks noChangeArrowheads="1"/>
            </p:cNvSpPr>
            <p:nvPr/>
          </p:nvSpPr>
          <p:spPr bwMode="auto">
            <a:xfrm>
              <a:off x="1713" y="1527"/>
              <a:ext cx="112" cy="112"/>
            </a:xfrm>
            <a:prstGeom prst="ellipse">
              <a:avLst/>
            </a:prstGeom>
            <a:solidFill>
              <a:schemeClr val="bg1"/>
            </a:solidFill>
            <a:ln w="38100">
              <a:solidFill>
                <a:schemeClr val="tx1"/>
              </a:solidFill>
              <a:round/>
              <a:headEnd/>
              <a:tailEnd/>
            </a:ln>
          </p:spPr>
          <p:txBody>
            <a:bodyPr wrap="none" lIns="91328" tIns="45662" rIns="91328" bIns="45662" anchor="ctr"/>
            <a:lstStyle/>
            <a:p>
              <a:endParaRPr lang="en-US"/>
            </a:p>
          </p:txBody>
        </p:sp>
        <p:sp>
          <p:nvSpPr>
            <p:cNvPr id="29710" name="Line 12"/>
            <p:cNvSpPr>
              <a:spLocks noChangeShapeType="1"/>
            </p:cNvSpPr>
            <p:nvPr/>
          </p:nvSpPr>
          <p:spPr bwMode="auto">
            <a:xfrm flipH="1">
              <a:off x="1824" y="1564"/>
              <a:ext cx="115" cy="0"/>
            </a:xfrm>
            <a:prstGeom prst="line">
              <a:avLst/>
            </a:prstGeom>
            <a:noFill/>
            <a:ln w="38100">
              <a:solidFill>
                <a:schemeClr val="tx1"/>
              </a:solidFill>
              <a:round/>
              <a:headEnd/>
              <a:tailEnd/>
            </a:ln>
          </p:spPr>
          <p:txBody>
            <a:bodyPr wrap="none" anchor="ctr"/>
            <a:lstStyle/>
            <a:p>
              <a:endParaRPr lang="en-US"/>
            </a:p>
          </p:txBody>
        </p:sp>
        <p:sp>
          <p:nvSpPr>
            <p:cNvPr id="29711" name="Line 13"/>
            <p:cNvSpPr>
              <a:spLocks noChangeShapeType="1"/>
            </p:cNvSpPr>
            <p:nvPr/>
          </p:nvSpPr>
          <p:spPr bwMode="auto">
            <a:xfrm flipH="1">
              <a:off x="1778" y="1845"/>
              <a:ext cx="161" cy="0"/>
            </a:xfrm>
            <a:prstGeom prst="line">
              <a:avLst/>
            </a:prstGeom>
            <a:noFill/>
            <a:ln w="38100">
              <a:solidFill>
                <a:schemeClr val="tx1"/>
              </a:solidFill>
              <a:round/>
              <a:headEnd/>
              <a:tailEnd/>
            </a:ln>
          </p:spPr>
          <p:txBody>
            <a:bodyPr wrap="none" anchor="ctr"/>
            <a:lstStyle/>
            <a:p>
              <a:endParaRPr lang="en-US"/>
            </a:p>
          </p:txBody>
        </p:sp>
        <p:sp>
          <p:nvSpPr>
            <p:cNvPr id="29712" name="Line 14"/>
            <p:cNvSpPr>
              <a:spLocks noChangeShapeType="1"/>
            </p:cNvSpPr>
            <p:nvPr/>
          </p:nvSpPr>
          <p:spPr bwMode="auto">
            <a:xfrm flipH="1">
              <a:off x="1773" y="2132"/>
              <a:ext cx="166" cy="0"/>
            </a:xfrm>
            <a:prstGeom prst="line">
              <a:avLst/>
            </a:prstGeom>
            <a:noFill/>
            <a:ln w="38100">
              <a:solidFill>
                <a:schemeClr val="tx1"/>
              </a:solidFill>
              <a:round/>
              <a:headEnd/>
              <a:tailEnd/>
            </a:ln>
          </p:spPr>
          <p:txBody>
            <a:bodyPr wrap="none" anchor="ctr"/>
            <a:lstStyle/>
            <a:p>
              <a:endParaRPr lang="en-US"/>
            </a:p>
          </p:txBody>
        </p:sp>
        <p:sp>
          <p:nvSpPr>
            <p:cNvPr id="29713" name="Freeform 15"/>
            <p:cNvSpPr>
              <a:spLocks/>
            </p:cNvSpPr>
            <p:nvPr/>
          </p:nvSpPr>
          <p:spPr bwMode="auto">
            <a:xfrm>
              <a:off x="1773" y="656"/>
              <a:ext cx="162" cy="300"/>
            </a:xfrm>
            <a:custGeom>
              <a:avLst/>
              <a:gdLst>
                <a:gd name="T0" fmla="*/ 162 w 162"/>
                <a:gd name="T1" fmla="*/ 0 h 300"/>
                <a:gd name="T2" fmla="*/ 0 w 162"/>
                <a:gd name="T3" fmla="*/ 0 h 300"/>
                <a:gd name="T4" fmla="*/ 0 w 162"/>
                <a:gd name="T5" fmla="*/ 300 h 300"/>
                <a:gd name="T6" fmla="*/ 162 w 162"/>
                <a:gd name="T7" fmla="*/ 300 h 300"/>
                <a:gd name="T8" fmla="*/ 0 60000 65536"/>
                <a:gd name="T9" fmla="*/ 0 60000 65536"/>
                <a:gd name="T10" fmla="*/ 0 60000 65536"/>
                <a:gd name="T11" fmla="*/ 0 60000 65536"/>
                <a:gd name="T12" fmla="*/ 0 w 162"/>
                <a:gd name="T13" fmla="*/ 0 h 300"/>
                <a:gd name="T14" fmla="*/ 162 w 162"/>
                <a:gd name="T15" fmla="*/ 300 h 300"/>
              </a:gdLst>
              <a:ahLst/>
              <a:cxnLst>
                <a:cxn ang="T8">
                  <a:pos x="T0" y="T1"/>
                </a:cxn>
                <a:cxn ang="T9">
                  <a:pos x="T2" y="T3"/>
                </a:cxn>
                <a:cxn ang="T10">
                  <a:pos x="T4" y="T5"/>
                </a:cxn>
                <a:cxn ang="T11">
                  <a:pos x="T6" y="T7"/>
                </a:cxn>
              </a:cxnLst>
              <a:rect l="T12" t="T13" r="T14" b="T15"/>
              <a:pathLst>
                <a:path w="162" h="300">
                  <a:moveTo>
                    <a:pt x="162" y="0"/>
                  </a:moveTo>
                  <a:lnTo>
                    <a:pt x="0" y="0"/>
                  </a:lnTo>
                  <a:lnTo>
                    <a:pt x="0" y="300"/>
                  </a:lnTo>
                  <a:lnTo>
                    <a:pt x="162" y="300"/>
                  </a:lnTo>
                </a:path>
              </a:pathLst>
            </a:custGeom>
            <a:noFill/>
            <a:ln w="28575">
              <a:solidFill>
                <a:schemeClr val="tx1"/>
              </a:solidFill>
              <a:round/>
              <a:headEnd/>
              <a:tailEnd/>
            </a:ln>
          </p:spPr>
          <p:txBody>
            <a:bodyPr wrap="none" lIns="91328" tIns="45662" rIns="91328" bIns="45662" anchor="ctr"/>
            <a:lstStyle/>
            <a:p>
              <a:endParaRPr lang="en-US"/>
            </a:p>
          </p:txBody>
        </p:sp>
        <p:sp>
          <p:nvSpPr>
            <p:cNvPr id="29714" name="Oval 16"/>
            <p:cNvSpPr>
              <a:spLocks noChangeArrowheads="1"/>
            </p:cNvSpPr>
            <p:nvPr/>
          </p:nvSpPr>
          <p:spPr bwMode="auto">
            <a:xfrm>
              <a:off x="1713" y="775"/>
              <a:ext cx="112" cy="112"/>
            </a:xfrm>
            <a:prstGeom prst="ellipse">
              <a:avLst/>
            </a:prstGeom>
            <a:solidFill>
              <a:schemeClr val="bg1"/>
            </a:solidFill>
            <a:ln w="38100">
              <a:solidFill>
                <a:schemeClr val="tx1"/>
              </a:solidFill>
              <a:round/>
              <a:headEnd/>
              <a:tailEnd/>
            </a:ln>
          </p:spPr>
          <p:txBody>
            <a:bodyPr wrap="none" lIns="91328" tIns="45662" rIns="91328" bIns="45662" anchor="ctr"/>
            <a:lstStyle/>
            <a:p>
              <a:endParaRPr lang="en-US"/>
            </a:p>
          </p:txBody>
        </p:sp>
        <p:sp>
          <p:nvSpPr>
            <p:cNvPr id="29715" name="Line 17"/>
            <p:cNvSpPr>
              <a:spLocks noChangeShapeType="1"/>
            </p:cNvSpPr>
            <p:nvPr/>
          </p:nvSpPr>
          <p:spPr bwMode="auto">
            <a:xfrm flipH="1">
              <a:off x="1769" y="2757"/>
              <a:ext cx="170" cy="0"/>
            </a:xfrm>
            <a:prstGeom prst="line">
              <a:avLst/>
            </a:prstGeom>
            <a:noFill/>
            <a:ln w="38100">
              <a:solidFill>
                <a:schemeClr val="tx1"/>
              </a:solidFill>
              <a:round/>
              <a:headEnd/>
              <a:tailEnd/>
            </a:ln>
          </p:spPr>
          <p:txBody>
            <a:bodyPr wrap="none" anchor="ctr"/>
            <a:lstStyle/>
            <a:p>
              <a:endParaRPr lang="en-US"/>
            </a:p>
          </p:txBody>
        </p:sp>
        <p:sp>
          <p:nvSpPr>
            <p:cNvPr id="29716" name="Freeform 18"/>
            <p:cNvSpPr>
              <a:spLocks/>
            </p:cNvSpPr>
            <p:nvPr/>
          </p:nvSpPr>
          <p:spPr bwMode="auto">
            <a:xfrm>
              <a:off x="1773" y="2628"/>
              <a:ext cx="162" cy="277"/>
            </a:xfrm>
            <a:custGeom>
              <a:avLst/>
              <a:gdLst>
                <a:gd name="T0" fmla="*/ 162 w 162"/>
                <a:gd name="T1" fmla="*/ 0 h 300"/>
                <a:gd name="T2" fmla="*/ 0 w 162"/>
                <a:gd name="T3" fmla="*/ 0 h 300"/>
                <a:gd name="T4" fmla="*/ 0 w 162"/>
                <a:gd name="T5" fmla="*/ 41 h 300"/>
                <a:gd name="T6" fmla="*/ 162 w 162"/>
                <a:gd name="T7" fmla="*/ 41 h 300"/>
                <a:gd name="T8" fmla="*/ 0 60000 65536"/>
                <a:gd name="T9" fmla="*/ 0 60000 65536"/>
                <a:gd name="T10" fmla="*/ 0 60000 65536"/>
                <a:gd name="T11" fmla="*/ 0 60000 65536"/>
                <a:gd name="T12" fmla="*/ 0 w 162"/>
                <a:gd name="T13" fmla="*/ 0 h 300"/>
                <a:gd name="T14" fmla="*/ 162 w 162"/>
                <a:gd name="T15" fmla="*/ 300 h 300"/>
              </a:gdLst>
              <a:ahLst/>
              <a:cxnLst>
                <a:cxn ang="T8">
                  <a:pos x="T0" y="T1"/>
                </a:cxn>
                <a:cxn ang="T9">
                  <a:pos x="T2" y="T3"/>
                </a:cxn>
                <a:cxn ang="T10">
                  <a:pos x="T4" y="T5"/>
                </a:cxn>
                <a:cxn ang="T11">
                  <a:pos x="T6" y="T7"/>
                </a:cxn>
              </a:cxnLst>
              <a:rect l="T12" t="T13" r="T14" b="T15"/>
              <a:pathLst>
                <a:path w="162" h="300">
                  <a:moveTo>
                    <a:pt x="162" y="0"/>
                  </a:moveTo>
                  <a:lnTo>
                    <a:pt x="0" y="0"/>
                  </a:lnTo>
                  <a:lnTo>
                    <a:pt x="0" y="300"/>
                  </a:lnTo>
                  <a:lnTo>
                    <a:pt x="162" y="300"/>
                  </a:lnTo>
                </a:path>
              </a:pathLst>
            </a:custGeom>
            <a:noFill/>
            <a:ln w="28575">
              <a:solidFill>
                <a:schemeClr val="tx1"/>
              </a:solidFill>
              <a:round/>
              <a:headEnd/>
              <a:tailEnd/>
            </a:ln>
          </p:spPr>
          <p:txBody>
            <a:bodyPr wrap="none" lIns="91328" tIns="45662" rIns="91328" bIns="45662" anchor="ctr"/>
            <a:lstStyle/>
            <a:p>
              <a:endParaRPr lang="en-US"/>
            </a:p>
          </p:txBody>
        </p:sp>
        <p:sp>
          <p:nvSpPr>
            <p:cNvPr id="29717" name="Text Box 19"/>
            <p:cNvSpPr txBox="1">
              <a:spLocks noChangeArrowheads="1"/>
            </p:cNvSpPr>
            <p:nvPr/>
          </p:nvSpPr>
          <p:spPr bwMode="auto">
            <a:xfrm>
              <a:off x="366" y="1274"/>
              <a:ext cx="567" cy="600"/>
            </a:xfrm>
            <a:prstGeom prst="rect">
              <a:avLst/>
            </a:prstGeom>
            <a:noFill/>
            <a:ln w="9525">
              <a:noFill/>
              <a:miter lim="800000"/>
              <a:headEnd/>
              <a:tailEnd/>
            </a:ln>
          </p:spPr>
          <p:txBody>
            <a:bodyPr lIns="101750" tIns="50877" rIns="101750" bIns="50877">
              <a:spAutoFit/>
            </a:bodyPr>
            <a:lstStyle/>
            <a:p>
              <a:pPr defTabSz="1019175">
                <a:spcBef>
                  <a:spcPct val="50000"/>
                </a:spcBef>
              </a:pPr>
              <a:r>
                <a:rPr lang="en-US" sz="1600" b="1">
                  <a:latin typeface="Arial Narrow" pitchFamily="34" charset="0"/>
                </a:rPr>
                <a:t>Recurrent angina after CABG</a:t>
              </a:r>
              <a:endParaRPr lang="en-US" b="1"/>
            </a:p>
          </p:txBody>
        </p:sp>
        <p:sp>
          <p:nvSpPr>
            <p:cNvPr id="29718" name="Text Box 20"/>
            <p:cNvSpPr txBox="1">
              <a:spLocks noChangeArrowheads="1"/>
            </p:cNvSpPr>
            <p:nvPr/>
          </p:nvSpPr>
          <p:spPr bwMode="auto">
            <a:xfrm>
              <a:off x="1238" y="1511"/>
              <a:ext cx="304" cy="136"/>
            </a:xfrm>
            <a:prstGeom prst="rect">
              <a:avLst/>
            </a:prstGeom>
            <a:solidFill>
              <a:schemeClr val="bg1"/>
            </a:solidFill>
            <a:ln w="9525">
              <a:noFill/>
              <a:miter lim="800000"/>
              <a:headEnd/>
              <a:tailEnd/>
            </a:ln>
          </p:spPr>
          <p:txBody>
            <a:bodyPr lIns="0" tIns="0" rIns="0" bIns="0">
              <a:spAutoFit/>
            </a:bodyPr>
            <a:lstStyle/>
            <a:p>
              <a:pPr algn="ctr" defTabSz="1019175">
                <a:spcBef>
                  <a:spcPct val="50000"/>
                </a:spcBef>
              </a:pPr>
              <a:r>
                <a:rPr lang="en-US" sz="1600" b="1">
                  <a:latin typeface="Arial Narrow" pitchFamily="34" charset="0"/>
                </a:rPr>
                <a:t>PTCA</a:t>
              </a:r>
              <a:endParaRPr lang="en-US" b="1"/>
            </a:p>
          </p:txBody>
        </p:sp>
        <p:sp>
          <p:nvSpPr>
            <p:cNvPr id="29719" name="Text Box 21"/>
            <p:cNvSpPr txBox="1">
              <a:spLocks noChangeArrowheads="1"/>
            </p:cNvSpPr>
            <p:nvPr/>
          </p:nvSpPr>
          <p:spPr bwMode="auto">
            <a:xfrm>
              <a:off x="1926" y="549"/>
              <a:ext cx="1219" cy="600"/>
            </a:xfrm>
            <a:prstGeom prst="rect">
              <a:avLst/>
            </a:prstGeom>
            <a:noFill/>
            <a:ln w="9525">
              <a:noFill/>
              <a:miter lim="800000"/>
              <a:headEnd/>
              <a:tailEnd/>
            </a:ln>
          </p:spPr>
          <p:txBody>
            <a:bodyPr lIns="101750" tIns="50877" rIns="101750" bIns="50877">
              <a:spAutoFit/>
            </a:bodyPr>
            <a:lstStyle/>
            <a:p>
              <a:pPr defTabSz="1019175">
                <a:spcBef>
                  <a:spcPct val="50000"/>
                </a:spcBef>
              </a:pPr>
              <a:r>
                <a:rPr lang="en-US" sz="1600" b="1" dirty="0">
                  <a:latin typeface="Arial Narrow" pitchFamily="34" charset="0"/>
                </a:rPr>
                <a:t>Improved</a:t>
              </a:r>
              <a:br>
                <a:rPr lang="en-US" sz="1600" b="1" dirty="0">
                  <a:latin typeface="Arial Narrow" pitchFamily="34" charset="0"/>
                </a:rPr>
              </a:br>
              <a:r>
                <a:rPr lang="en-US" sz="1600" b="1" dirty="0">
                  <a:latin typeface="Arial Narrow" pitchFamily="34" charset="0"/>
                </a:rPr>
                <a:t>Deteriorated</a:t>
              </a:r>
              <a:br>
                <a:rPr lang="en-US" sz="1600" b="1" dirty="0">
                  <a:latin typeface="Arial Narrow" pitchFamily="34" charset="0"/>
                </a:rPr>
              </a:br>
              <a:r>
                <a:rPr lang="en-US" sz="1600" b="1" dirty="0">
                  <a:latin typeface="Arial Narrow" pitchFamily="34" charset="0"/>
                </a:rPr>
                <a:t>Death</a:t>
              </a:r>
              <a:br>
                <a:rPr lang="en-US" sz="1600" b="1" dirty="0">
                  <a:latin typeface="Arial Narrow" pitchFamily="34" charset="0"/>
                </a:rPr>
              </a:br>
              <a:r>
                <a:rPr lang="en-US" sz="1600" b="1" dirty="0">
                  <a:latin typeface="Arial Narrow" pitchFamily="34" charset="0"/>
                </a:rPr>
                <a:t>Sum @ medical node</a:t>
              </a:r>
              <a:endParaRPr lang="en-US" b="1" dirty="0"/>
            </a:p>
          </p:txBody>
        </p:sp>
        <p:sp>
          <p:nvSpPr>
            <p:cNvPr id="29720" name="Text Box 22"/>
            <p:cNvSpPr txBox="1">
              <a:spLocks noChangeArrowheads="1"/>
            </p:cNvSpPr>
            <p:nvPr/>
          </p:nvSpPr>
          <p:spPr bwMode="auto">
            <a:xfrm>
              <a:off x="1885" y="1201"/>
              <a:ext cx="1217" cy="1280"/>
            </a:xfrm>
            <a:prstGeom prst="rect">
              <a:avLst/>
            </a:prstGeom>
            <a:noFill/>
            <a:ln w="9525">
              <a:noFill/>
              <a:miter lim="800000"/>
              <a:headEnd/>
              <a:tailEnd/>
            </a:ln>
          </p:spPr>
          <p:txBody>
            <a:bodyPr lIns="101750" tIns="50877" rIns="101750" bIns="50877">
              <a:spAutoFit/>
            </a:bodyPr>
            <a:lstStyle/>
            <a:p>
              <a:pPr defTabSz="1019175">
                <a:spcBef>
                  <a:spcPct val="50000"/>
                </a:spcBef>
              </a:pPr>
              <a:r>
                <a:rPr lang="en-US" sz="1600" b="1" dirty="0">
                  <a:latin typeface="Arial Narrow" pitchFamily="34" charset="0"/>
                </a:rPr>
                <a:t>Improved,</a:t>
              </a:r>
              <a:br>
                <a:rPr lang="en-US" sz="1600" b="1" dirty="0">
                  <a:latin typeface="Arial Narrow" pitchFamily="34" charset="0"/>
                </a:rPr>
              </a:br>
              <a:r>
                <a:rPr lang="en-US" sz="1600" b="1" dirty="0">
                  <a:latin typeface="Arial Narrow" pitchFamily="34" charset="0"/>
                </a:rPr>
                <a:t>  no </a:t>
              </a:r>
              <a:r>
                <a:rPr lang="en-US" sz="1600" b="1" dirty="0" err="1">
                  <a:latin typeface="Arial Narrow" pitchFamily="34" charset="0"/>
                </a:rPr>
                <a:t>restenosis</a:t>
              </a:r>
              <a:r>
                <a:rPr lang="en-US" sz="1600" b="1" dirty="0">
                  <a:latin typeface="Arial Narrow" pitchFamily="34" charset="0"/>
                </a:rPr>
                <a:t/>
              </a:r>
              <a:br>
                <a:rPr lang="en-US" sz="1600" b="1" dirty="0">
                  <a:latin typeface="Arial Narrow" pitchFamily="34" charset="0"/>
                </a:rPr>
              </a:br>
              <a:r>
                <a:rPr lang="en-US" sz="1600" b="1" dirty="0">
                  <a:latin typeface="Arial Narrow" pitchFamily="34" charset="0"/>
                </a:rPr>
                <a:t>Improved after</a:t>
              </a:r>
              <a:br>
                <a:rPr lang="en-US" sz="1600" b="1" dirty="0">
                  <a:latin typeface="Arial Narrow" pitchFamily="34" charset="0"/>
                </a:rPr>
              </a:br>
              <a:r>
                <a:rPr lang="en-US" sz="1600" b="1" dirty="0">
                  <a:latin typeface="Arial Narrow" pitchFamily="34" charset="0"/>
                </a:rPr>
                <a:t>  1 </a:t>
              </a:r>
              <a:r>
                <a:rPr lang="en-US" sz="1600" b="1" dirty="0" err="1">
                  <a:latin typeface="Arial Narrow" pitchFamily="34" charset="0"/>
                </a:rPr>
                <a:t>restenosis</a:t>
              </a:r>
              <a:r>
                <a:rPr lang="en-US" sz="1600" b="1" dirty="0">
                  <a:latin typeface="Arial Narrow" pitchFamily="34" charset="0"/>
                </a:rPr>
                <a:t/>
              </a:r>
              <a:br>
                <a:rPr lang="en-US" sz="1600" b="1" dirty="0">
                  <a:latin typeface="Arial Narrow" pitchFamily="34" charset="0"/>
                </a:rPr>
              </a:br>
              <a:r>
                <a:rPr lang="en-US" sz="1600" b="1" dirty="0">
                  <a:latin typeface="Arial Narrow" pitchFamily="34" charset="0"/>
                </a:rPr>
                <a:t>Failed after</a:t>
              </a:r>
              <a:br>
                <a:rPr lang="en-US" sz="1600" b="1" dirty="0">
                  <a:latin typeface="Arial Narrow" pitchFamily="34" charset="0"/>
                </a:rPr>
              </a:br>
              <a:r>
                <a:rPr lang="en-US" sz="1600" b="1" dirty="0">
                  <a:latin typeface="Arial Narrow" pitchFamily="34" charset="0"/>
                </a:rPr>
                <a:t>  1 </a:t>
              </a:r>
              <a:r>
                <a:rPr lang="en-US" sz="1600" b="1" dirty="0" err="1">
                  <a:latin typeface="Arial Narrow" pitchFamily="34" charset="0"/>
                </a:rPr>
                <a:t>restenosis</a:t>
              </a:r>
              <a:r>
                <a:rPr lang="en-US" sz="1600" b="1" dirty="0">
                  <a:latin typeface="Arial Narrow" pitchFamily="34" charset="0"/>
                </a:rPr>
                <a:t/>
              </a:r>
              <a:br>
                <a:rPr lang="en-US" sz="1600" b="1" dirty="0">
                  <a:latin typeface="Arial Narrow" pitchFamily="34" charset="0"/>
                </a:rPr>
              </a:br>
              <a:r>
                <a:rPr lang="en-US" sz="1600" b="1" dirty="0">
                  <a:latin typeface="Arial Narrow" pitchFamily="34" charset="0"/>
                </a:rPr>
                <a:t>Initial failure</a:t>
              </a:r>
              <a:br>
                <a:rPr lang="en-US" sz="1600" b="1" dirty="0">
                  <a:latin typeface="Arial Narrow" pitchFamily="34" charset="0"/>
                </a:rPr>
              </a:br>
              <a:r>
                <a:rPr lang="en-US" sz="1600" b="1" dirty="0">
                  <a:latin typeface="Arial Narrow" pitchFamily="34" charset="0"/>
                </a:rPr>
                <a:t>MI/CABG/Death</a:t>
              </a:r>
              <a:br>
                <a:rPr lang="en-US" sz="1600" b="1" dirty="0">
                  <a:latin typeface="Arial Narrow" pitchFamily="34" charset="0"/>
                </a:rPr>
              </a:br>
              <a:r>
                <a:rPr lang="en-US" sz="1600" b="1" dirty="0">
                  <a:latin typeface="Arial Narrow" pitchFamily="34" charset="0"/>
                </a:rPr>
                <a:t>Sum @ PTCA node</a:t>
              </a:r>
              <a:endParaRPr lang="en-US" b="1" dirty="0"/>
            </a:p>
          </p:txBody>
        </p:sp>
        <p:sp>
          <p:nvSpPr>
            <p:cNvPr id="29721" name="Text Box 23"/>
            <p:cNvSpPr txBox="1">
              <a:spLocks noChangeArrowheads="1"/>
            </p:cNvSpPr>
            <p:nvPr/>
          </p:nvSpPr>
          <p:spPr bwMode="auto">
            <a:xfrm>
              <a:off x="1953" y="2543"/>
              <a:ext cx="1218" cy="600"/>
            </a:xfrm>
            <a:prstGeom prst="rect">
              <a:avLst/>
            </a:prstGeom>
            <a:noFill/>
            <a:ln w="9525">
              <a:noFill/>
              <a:miter lim="800000"/>
              <a:headEnd/>
              <a:tailEnd/>
            </a:ln>
          </p:spPr>
          <p:txBody>
            <a:bodyPr lIns="101750" tIns="50877" rIns="101750" bIns="50877">
              <a:spAutoFit/>
            </a:bodyPr>
            <a:lstStyle/>
            <a:p>
              <a:pPr defTabSz="1019175">
                <a:spcBef>
                  <a:spcPct val="50000"/>
                </a:spcBef>
              </a:pPr>
              <a:r>
                <a:rPr lang="en-US" sz="1600" b="1" dirty="0">
                  <a:latin typeface="Arial Narrow" pitchFamily="34" charset="0"/>
                </a:rPr>
                <a:t>Improved</a:t>
              </a:r>
              <a:br>
                <a:rPr lang="en-US" sz="1600" b="1" dirty="0">
                  <a:latin typeface="Arial Narrow" pitchFamily="34" charset="0"/>
                </a:rPr>
              </a:br>
              <a:r>
                <a:rPr lang="en-US" sz="1600" b="1" dirty="0">
                  <a:latin typeface="Arial Narrow" pitchFamily="34" charset="0"/>
                </a:rPr>
                <a:t>Unimproved after</a:t>
              </a:r>
              <a:br>
                <a:rPr lang="en-US" sz="1600" b="1" dirty="0">
                  <a:latin typeface="Arial Narrow" pitchFamily="34" charset="0"/>
                </a:rPr>
              </a:br>
              <a:r>
                <a:rPr lang="en-US" sz="1600" b="1" dirty="0">
                  <a:latin typeface="Arial Narrow" pitchFamily="34" charset="0"/>
                </a:rPr>
                <a:t>Death</a:t>
              </a:r>
              <a:br>
                <a:rPr lang="en-US" sz="1600" b="1" dirty="0">
                  <a:latin typeface="Arial Narrow" pitchFamily="34" charset="0"/>
                </a:rPr>
              </a:br>
              <a:r>
                <a:rPr lang="en-US" sz="1600" b="1" dirty="0">
                  <a:latin typeface="Arial Narrow" pitchFamily="34" charset="0"/>
                </a:rPr>
                <a:t>Sum @ CABG #2 node</a:t>
              </a:r>
              <a:endParaRPr lang="en-US" b="1" dirty="0"/>
            </a:p>
          </p:txBody>
        </p:sp>
        <p:sp>
          <p:nvSpPr>
            <p:cNvPr id="29722" name="Text Box 24"/>
            <p:cNvSpPr txBox="1">
              <a:spLocks noChangeArrowheads="1"/>
            </p:cNvSpPr>
            <p:nvPr/>
          </p:nvSpPr>
          <p:spPr bwMode="auto">
            <a:xfrm>
              <a:off x="1199" y="758"/>
              <a:ext cx="382" cy="136"/>
            </a:xfrm>
            <a:prstGeom prst="rect">
              <a:avLst/>
            </a:prstGeom>
            <a:solidFill>
              <a:schemeClr val="bg1"/>
            </a:solidFill>
            <a:ln w="9525">
              <a:noFill/>
              <a:miter lim="800000"/>
              <a:headEnd/>
              <a:tailEnd/>
            </a:ln>
          </p:spPr>
          <p:txBody>
            <a:bodyPr lIns="0" tIns="0" rIns="0" bIns="0">
              <a:spAutoFit/>
            </a:bodyPr>
            <a:lstStyle/>
            <a:p>
              <a:pPr algn="ctr" defTabSz="1019175">
                <a:spcBef>
                  <a:spcPct val="50000"/>
                </a:spcBef>
              </a:pPr>
              <a:r>
                <a:rPr lang="en-US" sz="1600" b="1">
                  <a:latin typeface="Arial Narrow" pitchFamily="34" charset="0"/>
                </a:rPr>
                <a:t>Medical</a:t>
              </a:r>
              <a:endParaRPr lang="en-US" b="1"/>
            </a:p>
          </p:txBody>
        </p:sp>
        <p:sp>
          <p:nvSpPr>
            <p:cNvPr id="29723" name="Line 25"/>
            <p:cNvSpPr>
              <a:spLocks noChangeShapeType="1"/>
            </p:cNvSpPr>
            <p:nvPr/>
          </p:nvSpPr>
          <p:spPr bwMode="auto">
            <a:xfrm flipH="1">
              <a:off x="1034" y="2630"/>
              <a:ext cx="702" cy="0"/>
            </a:xfrm>
            <a:prstGeom prst="line">
              <a:avLst/>
            </a:prstGeom>
            <a:noFill/>
            <a:ln w="38100">
              <a:solidFill>
                <a:schemeClr val="tx1"/>
              </a:solidFill>
              <a:round/>
              <a:headEnd/>
              <a:tailEnd/>
            </a:ln>
          </p:spPr>
          <p:txBody>
            <a:bodyPr wrap="none" anchor="ctr"/>
            <a:lstStyle/>
            <a:p>
              <a:endParaRPr lang="en-US"/>
            </a:p>
          </p:txBody>
        </p:sp>
        <p:sp>
          <p:nvSpPr>
            <p:cNvPr id="29724" name="Text Box 26"/>
            <p:cNvSpPr txBox="1">
              <a:spLocks noChangeArrowheads="1"/>
            </p:cNvSpPr>
            <p:nvPr/>
          </p:nvSpPr>
          <p:spPr bwMode="auto">
            <a:xfrm>
              <a:off x="1181" y="2572"/>
              <a:ext cx="420" cy="136"/>
            </a:xfrm>
            <a:prstGeom prst="rect">
              <a:avLst/>
            </a:prstGeom>
            <a:solidFill>
              <a:schemeClr val="bg1"/>
            </a:solidFill>
            <a:ln w="9525">
              <a:noFill/>
              <a:miter lim="800000"/>
              <a:headEnd/>
              <a:tailEnd/>
            </a:ln>
          </p:spPr>
          <p:txBody>
            <a:bodyPr lIns="0" tIns="0" rIns="0" bIns="0">
              <a:spAutoFit/>
            </a:bodyPr>
            <a:lstStyle/>
            <a:p>
              <a:pPr algn="ctr" defTabSz="1019175">
                <a:spcBef>
                  <a:spcPct val="50000"/>
                </a:spcBef>
              </a:pPr>
              <a:r>
                <a:rPr lang="en-US" sz="1600" b="1">
                  <a:latin typeface="Arial Narrow" pitchFamily="34" charset="0"/>
                </a:rPr>
                <a:t>CABG #2</a:t>
              </a:r>
              <a:endParaRPr lang="en-US" b="1"/>
            </a:p>
          </p:txBody>
        </p:sp>
        <p:sp>
          <p:nvSpPr>
            <p:cNvPr id="29725" name="Oval 27"/>
            <p:cNvSpPr>
              <a:spLocks noChangeArrowheads="1"/>
            </p:cNvSpPr>
            <p:nvPr/>
          </p:nvSpPr>
          <p:spPr bwMode="auto">
            <a:xfrm>
              <a:off x="1713" y="2586"/>
              <a:ext cx="112" cy="112"/>
            </a:xfrm>
            <a:prstGeom prst="ellipse">
              <a:avLst/>
            </a:prstGeom>
            <a:solidFill>
              <a:schemeClr val="bg1"/>
            </a:solidFill>
            <a:ln w="38100">
              <a:solidFill>
                <a:schemeClr val="tx1"/>
              </a:solidFill>
              <a:round/>
              <a:headEnd/>
              <a:tailEnd/>
            </a:ln>
          </p:spPr>
          <p:txBody>
            <a:bodyPr wrap="none" lIns="91328" tIns="45662" rIns="91328" bIns="45662" anchor="ctr"/>
            <a:lstStyle/>
            <a:p>
              <a:endParaRPr lang="en-US"/>
            </a:p>
          </p:txBody>
        </p:sp>
        <p:sp>
          <p:nvSpPr>
            <p:cNvPr id="29726" name="Text Box 28"/>
            <p:cNvSpPr txBox="1">
              <a:spLocks noChangeArrowheads="1"/>
            </p:cNvSpPr>
            <p:nvPr/>
          </p:nvSpPr>
          <p:spPr bwMode="auto">
            <a:xfrm>
              <a:off x="3035" y="412"/>
              <a:ext cx="2118" cy="735"/>
            </a:xfrm>
            <a:prstGeom prst="rect">
              <a:avLst/>
            </a:prstGeom>
            <a:noFill/>
            <a:ln w="9525">
              <a:noFill/>
              <a:miter lim="800000"/>
              <a:headEnd/>
              <a:tailEnd/>
            </a:ln>
          </p:spPr>
          <p:txBody>
            <a:bodyPr lIns="101750" tIns="50877" rIns="101750" bIns="50877">
              <a:spAutoFit/>
            </a:bodyPr>
            <a:lstStyle/>
            <a:p>
              <a:pPr defTabSz="1019175">
                <a:spcBef>
                  <a:spcPct val="50000"/>
                </a:spcBef>
                <a:tabLst>
                  <a:tab pos="450850" algn="l"/>
                  <a:tab pos="955675" algn="l"/>
                  <a:tab pos="1273175" algn="l"/>
                  <a:tab pos="1976438" algn="l"/>
                  <a:tab pos="2481263" algn="l"/>
                </a:tabLst>
              </a:pPr>
              <a:r>
                <a:rPr lang="en-US" sz="1600" b="1" dirty="0">
                  <a:latin typeface="Arial Narrow" pitchFamily="34" charset="0"/>
                </a:rPr>
                <a:t>Probability	X	Value	=		</a:t>
              </a:r>
              <a:br>
                <a:rPr lang="en-US" sz="1600" b="1" dirty="0">
                  <a:latin typeface="Arial Narrow" pitchFamily="34" charset="0"/>
                </a:rPr>
              </a:br>
              <a:r>
                <a:rPr lang="en-US" sz="1600" b="1" dirty="0">
                  <a:latin typeface="Arial Narrow" pitchFamily="34" charset="0"/>
                </a:rPr>
                <a:t>	0.60	X	0.80	=	0.48</a:t>
              </a:r>
              <a:br>
                <a:rPr lang="en-US" sz="1600" b="1" dirty="0">
                  <a:latin typeface="Arial Narrow" pitchFamily="34" charset="0"/>
                </a:rPr>
              </a:br>
              <a:r>
                <a:rPr lang="en-US" sz="1600" b="1" dirty="0">
                  <a:latin typeface="Arial Narrow" pitchFamily="34" charset="0"/>
                </a:rPr>
                <a:t>	0.34 	X 	0.20 	= 	0.07</a:t>
              </a:r>
              <a:br>
                <a:rPr lang="en-US" sz="1600" b="1" dirty="0">
                  <a:latin typeface="Arial Narrow" pitchFamily="34" charset="0"/>
                </a:rPr>
              </a:br>
              <a:r>
                <a:rPr lang="en-US" sz="1600" b="1" dirty="0">
                  <a:latin typeface="Arial Narrow" pitchFamily="34" charset="0"/>
                </a:rPr>
                <a:t>	</a:t>
              </a:r>
              <a:r>
                <a:rPr lang="en-US" sz="1600" b="1" u="sng" dirty="0">
                  <a:latin typeface="Arial Narrow" pitchFamily="34" charset="0"/>
                </a:rPr>
                <a:t>0.06</a:t>
              </a:r>
              <a:r>
                <a:rPr lang="en-US" sz="1600" b="1" dirty="0">
                  <a:latin typeface="Arial Narrow" pitchFamily="34" charset="0"/>
                </a:rPr>
                <a:t> 	X 	0.00 	= 	</a:t>
              </a:r>
              <a:r>
                <a:rPr lang="en-US" sz="1600" b="1" u="sng" dirty="0">
                  <a:latin typeface="Arial Narrow" pitchFamily="34" charset="0"/>
                </a:rPr>
                <a:t>0.00</a:t>
              </a:r>
              <a:r>
                <a:rPr lang="en-US" sz="1600" b="1" dirty="0">
                  <a:latin typeface="Arial Narrow" pitchFamily="34" charset="0"/>
                </a:rPr>
                <a:t/>
              </a:r>
              <a:br>
                <a:rPr lang="en-US" sz="1600" b="1" dirty="0">
                  <a:latin typeface="Arial Narrow" pitchFamily="34" charset="0"/>
                </a:rPr>
              </a:br>
              <a:r>
                <a:rPr lang="en-US" sz="1600" b="1" dirty="0">
                  <a:latin typeface="Arial Narrow" pitchFamily="34" charset="0"/>
                </a:rPr>
                <a:t>	1.00				0.55</a:t>
              </a:r>
              <a:endParaRPr lang="en-US" b="1" dirty="0"/>
            </a:p>
          </p:txBody>
        </p:sp>
        <p:sp>
          <p:nvSpPr>
            <p:cNvPr id="29727" name="Text Box 29"/>
            <p:cNvSpPr txBox="1">
              <a:spLocks noChangeArrowheads="1"/>
            </p:cNvSpPr>
            <p:nvPr/>
          </p:nvSpPr>
          <p:spPr bwMode="auto">
            <a:xfrm>
              <a:off x="3035" y="1335"/>
              <a:ext cx="2118" cy="1144"/>
            </a:xfrm>
            <a:prstGeom prst="rect">
              <a:avLst/>
            </a:prstGeom>
            <a:noFill/>
            <a:ln w="9525">
              <a:noFill/>
              <a:miter lim="800000"/>
              <a:headEnd/>
              <a:tailEnd/>
            </a:ln>
          </p:spPr>
          <p:txBody>
            <a:bodyPr lIns="101750" tIns="50877" rIns="101750" bIns="50877">
              <a:spAutoFit/>
            </a:bodyPr>
            <a:lstStyle/>
            <a:p>
              <a:pPr defTabSz="1019175">
                <a:spcBef>
                  <a:spcPct val="50000"/>
                </a:spcBef>
                <a:tabLst>
                  <a:tab pos="450850" algn="l"/>
                  <a:tab pos="955675" algn="l"/>
                  <a:tab pos="1273175" algn="l"/>
                  <a:tab pos="1976438" algn="l"/>
                  <a:tab pos="2481263" algn="l"/>
                </a:tabLst>
              </a:pPr>
              <a:r>
                <a:rPr lang="en-US" sz="1600" b="1" dirty="0">
                  <a:latin typeface="Arial Narrow" pitchFamily="34" charset="0"/>
                </a:rPr>
                <a:t>	0.55	X	0.95	=	0.52</a:t>
              </a:r>
              <a:br>
                <a:rPr lang="en-US" sz="1600" b="1" dirty="0">
                  <a:latin typeface="Arial Narrow" pitchFamily="34" charset="0"/>
                </a:rPr>
              </a:br>
              <a:r>
                <a:rPr lang="en-US" sz="1600" b="1" dirty="0">
                  <a:latin typeface="Arial Narrow" pitchFamily="34" charset="0"/>
                </a:rPr>
                <a:t/>
              </a:r>
              <a:br>
                <a:rPr lang="en-US" sz="1600" b="1" dirty="0">
                  <a:latin typeface="Arial Narrow" pitchFamily="34" charset="0"/>
                </a:rPr>
              </a:br>
              <a:r>
                <a:rPr lang="en-US" sz="1600" b="1" dirty="0">
                  <a:latin typeface="Arial Narrow" pitchFamily="34" charset="0"/>
                </a:rPr>
                <a:t>	0.15	X	0.50	=	0.08</a:t>
              </a:r>
              <a:br>
                <a:rPr lang="en-US" sz="1600" b="1" dirty="0">
                  <a:latin typeface="Arial Narrow" pitchFamily="34" charset="0"/>
                </a:rPr>
              </a:br>
              <a:r>
                <a:rPr lang="en-US" sz="1600" b="1" dirty="0">
                  <a:latin typeface="Arial Narrow" pitchFamily="34" charset="0"/>
                </a:rPr>
                <a:t/>
              </a:r>
              <a:br>
                <a:rPr lang="en-US" sz="1600" b="1" dirty="0">
                  <a:latin typeface="Arial Narrow" pitchFamily="34" charset="0"/>
                </a:rPr>
              </a:br>
              <a:r>
                <a:rPr lang="en-US" sz="1600" b="1" dirty="0">
                  <a:latin typeface="Arial Narrow" pitchFamily="34" charset="0"/>
                </a:rPr>
                <a:t>	0.15	X	0.10	=	0.01</a:t>
              </a:r>
              <a:br>
                <a:rPr lang="en-US" sz="1600" b="1" dirty="0">
                  <a:latin typeface="Arial Narrow" pitchFamily="34" charset="0"/>
                </a:rPr>
              </a:br>
              <a:r>
                <a:rPr lang="en-US" sz="1600" b="1" dirty="0">
                  <a:latin typeface="Arial Narrow" pitchFamily="34" charset="0"/>
                </a:rPr>
                <a:t>	0.10	X	0.10	=	0.01</a:t>
              </a:r>
              <a:br>
                <a:rPr lang="en-US" sz="1600" b="1" dirty="0">
                  <a:latin typeface="Arial Narrow" pitchFamily="34" charset="0"/>
                </a:rPr>
              </a:br>
              <a:r>
                <a:rPr lang="en-US" sz="1600" b="1" dirty="0">
                  <a:latin typeface="Arial Narrow" pitchFamily="34" charset="0"/>
                </a:rPr>
                <a:t>	</a:t>
              </a:r>
              <a:r>
                <a:rPr lang="en-US" sz="1600" b="1" u="sng" dirty="0">
                  <a:latin typeface="Arial Narrow" pitchFamily="34" charset="0"/>
                </a:rPr>
                <a:t>0.05</a:t>
              </a:r>
              <a:r>
                <a:rPr lang="en-US" sz="1600" b="1" dirty="0">
                  <a:latin typeface="Arial Narrow" pitchFamily="34" charset="0"/>
                </a:rPr>
                <a:t>	X	0.00	=	</a:t>
              </a:r>
              <a:r>
                <a:rPr lang="en-US" sz="1600" b="1" u="sng" dirty="0">
                  <a:latin typeface="Arial Narrow" pitchFamily="34" charset="0"/>
                </a:rPr>
                <a:t>0.00</a:t>
              </a:r>
              <a:br>
                <a:rPr lang="en-US" sz="1600" b="1" u="sng" dirty="0">
                  <a:latin typeface="Arial Narrow" pitchFamily="34" charset="0"/>
                </a:rPr>
              </a:br>
              <a:r>
                <a:rPr lang="en-US" sz="1600" b="1" dirty="0">
                  <a:latin typeface="Arial Narrow" pitchFamily="34" charset="0"/>
                </a:rPr>
                <a:t>	1.00				0.62</a:t>
              </a:r>
              <a:endParaRPr lang="en-US" b="1" dirty="0"/>
            </a:p>
          </p:txBody>
        </p:sp>
        <p:sp>
          <p:nvSpPr>
            <p:cNvPr id="29728" name="Text Box 30"/>
            <p:cNvSpPr txBox="1">
              <a:spLocks noChangeArrowheads="1"/>
            </p:cNvSpPr>
            <p:nvPr/>
          </p:nvSpPr>
          <p:spPr bwMode="auto">
            <a:xfrm>
              <a:off x="3035" y="2541"/>
              <a:ext cx="2118" cy="600"/>
            </a:xfrm>
            <a:prstGeom prst="rect">
              <a:avLst/>
            </a:prstGeom>
            <a:noFill/>
            <a:ln w="9525">
              <a:noFill/>
              <a:miter lim="800000"/>
              <a:headEnd/>
              <a:tailEnd/>
            </a:ln>
          </p:spPr>
          <p:txBody>
            <a:bodyPr lIns="101750" tIns="50877" rIns="101750" bIns="50877">
              <a:spAutoFit/>
            </a:bodyPr>
            <a:lstStyle/>
            <a:p>
              <a:pPr defTabSz="1019175">
                <a:spcBef>
                  <a:spcPct val="50000"/>
                </a:spcBef>
                <a:tabLst>
                  <a:tab pos="450850" algn="l"/>
                  <a:tab pos="955675" algn="l"/>
                  <a:tab pos="1273175" algn="l"/>
                  <a:tab pos="1976438" algn="l"/>
                  <a:tab pos="2481263" algn="l"/>
                </a:tabLst>
              </a:pPr>
              <a:r>
                <a:rPr lang="en-US" sz="1600" b="1" dirty="0">
                  <a:latin typeface="Arial Narrow" pitchFamily="34" charset="0"/>
                </a:rPr>
                <a:t>	0.60	X	0.70	=	0.42</a:t>
              </a:r>
              <a:br>
                <a:rPr lang="en-US" sz="1600" b="1" dirty="0">
                  <a:latin typeface="Arial Narrow" pitchFamily="34" charset="0"/>
                </a:rPr>
              </a:br>
              <a:r>
                <a:rPr lang="en-US" sz="1600" b="1" dirty="0">
                  <a:latin typeface="Arial Narrow" pitchFamily="34" charset="0"/>
                </a:rPr>
                <a:t>	0.35	X	0.00	=	0.00</a:t>
              </a:r>
              <a:br>
                <a:rPr lang="en-US" sz="1600" b="1" dirty="0">
                  <a:latin typeface="Arial Narrow" pitchFamily="34" charset="0"/>
                </a:rPr>
              </a:br>
              <a:r>
                <a:rPr lang="en-US" sz="1600" b="1" dirty="0">
                  <a:latin typeface="Arial Narrow" pitchFamily="34" charset="0"/>
                </a:rPr>
                <a:t>	</a:t>
              </a:r>
              <a:r>
                <a:rPr lang="en-US" sz="1600" b="1" u="sng" dirty="0">
                  <a:latin typeface="Arial Narrow" pitchFamily="34" charset="0"/>
                </a:rPr>
                <a:t>0.05</a:t>
              </a:r>
              <a:r>
                <a:rPr lang="en-US" sz="1600" b="1" dirty="0">
                  <a:latin typeface="Arial Narrow" pitchFamily="34" charset="0"/>
                </a:rPr>
                <a:t>	X	0.00	=	</a:t>
              </a:r>
              <a:r>
                <a:rPr lang="en-US" sz="1600" b="1" u="sng" dirty="0">
                  <a:latin typeface="Arial Narrow" pitchFamily="34" charset="0"/>
                </a:rPr>
                <a:t>0.00</a:t>
              </a:r>
              <a:r>
                <a:rPr lang="en-US" sz="1600" b="1" dirty="0">
                  <a:latin typeface="Arial Narrow" pitchFamily="34" charset="0"/>
                </a:rPr>
                <a:t/>
              </a:r>
              <a:br>
                <a:rPr lang="en-US" sz="1600" b="1" dirty="0">
                  <a:latin typeface="Arial Narrow" pitchFamily="34" charset="0"/>
                </a:rPr>
              </a:br>
              <a:r>
                <a:rPr lang="en-US" sz="1600" b="1" dirty="0">
                  <a:latin typeface="Arial Narrow" pitchFamily="34" charset="0"/>
                </a:rPr>
                <a:t>	1.00				0.42</a:t>
              </a:r>
              <a:endParaRPr lang="en-US" b="1" dirty="0"/>
            </a:p>
          </p:txBody>
        </p:sp>
        <p:sp>
          <p:nvSpPr>
            <p:cNvPr id="29729" name="Text Box 31"/>
            <p:cNvSpPr txBox="1">
              <a:spLocks noChangeArrowheads="1"/>
            </p:cNvSpPr>
            <p:nvPr/>
          </p:nvSpPr>
          <p:spPr bwMode="auto">
            <a:xfrm>
              <a:off x="4357" y="289"/>
              <a:ext cx="492" cy="272"/>
            </a:xfrm>
            <a:prstGeom prst="rect">
              <a:avLst/>
            </a:prstGeom>
            <a:solidFill>
              <a:schemeClr val="bg1"/>
            </a:solidFill>
            <a:ln w="9525">
              <a:noFill/>
              <a:miter lim="800000"/>
              <a:headEnd/>
              <a:tailEnd/>
            </a:ln>
          </p:spPr>
          <p:txBody>
            <a:bodyPr lIns="0" tIns="0" rIns="0" bIns="0">
              <a:spAutoFit/>
            </a:bodyPr>
            <a:lstStyle/>
            <a:p>
              <a:pPr algn="ctr" defTabSz="1019175">
                <a:spcBef>
                  <a:spcPct val="50000"/>
                </a:spcBef>
              </a:pPr>
              <a:r>
                <a:rPr lang="en-US" sz="1600" b="1">
                  <a:latin typeface="Arial Narrow" pitchFamily="34" charset="0"/>
                </a:rPr>
                <a:t>Expected</a:t>
              </a:r>
              <a:br>
                <a:rPr lang="en-US" sz="1600" b="1">
                  <a:latin typeface="Arial Narrow" pitchFamily="34" charset="0"/>
                </a:rPr>
              </a:br>
              <a:r>
                <a:rPr lang="en-US" sz="1600" b="1">
                  <a:latin typeface="Arial Narrow" pitchFamily="34" charset="0"/>
                </a:rPr>
                <a:t>Value</a:t>
              </a:r>
              <a:endParaRPr lang="en-US" b="1"/>
            </a:p>
          </p:txBody>
        </p:sp>
        <p:sp>
          <p:nvSpPr>
            <p:cNvPr id="29730" name="Freeform 32"/>
            <p:cNvSpPr>
              <a:spLocks/>
            </p:cNvSpPr>
            <p:nvPr/>
          </p:nvSpPr>
          <p:spPr bwMode="auto">
            <a:xfrm>
              <a:off x="3056" y="433"/>
              <a:ext cx="1042" cy="111"/>
            </a:xfrm>
            <a:custGeom>
              <a:avLst/>
              <a:gdLst>
                <a:gd name="T0" fmla="*/ 1910 w 1016"/>
                <a:gd name="T1" fmla="*/ 97 h 111"/>
                <a:gd name="T2" fmla="*/ 1910 w 1016"/>
                <a:gd name="T3" fmla="*/ 0 h 111"/>
                <a:gd name="T4" fmla="*/ 0 w 1016"/>
                <a:gd name="T5" fmla="*/ 0 h 111"/>
                <a:gd name="T6" fmla="*/ 0 w 1016"/>
                <a:gd name="T7" fmla="*/ 111 h 111"/>
                <a:gd name="T8" fmla="*/ 0 60000 65536"/>
                <a:gd name="T9" fmla="*/ 0 60000 65536"/>
                <a:gd name="T10" fmla="*/ 0 60000 65536"/>
                <a:gd name="T11" fmla="*/ 0 60000 65536"/>
                <a:gd name="T12" fmla="*/ 0 w 1016"/>
                <a:gd name="T13" fmla="*/ 0 h 111"/>
                <a:gd name="T14" fmla="*/ 1016 w 1016"/>
                <a:gd name="T15" fmla="*/ 111 h 111"/>
              </a:gdLst>
              <a:ahLst/>
              <a:cxnLst>
                <a:cxn ang="T8">
                  <a:pos x="T0" y="T1"/>
                </a:cxn>
                <a:cxn ang="T9">
                  <a:pos x="T2" y="T3"/>
                </a:cxn>
                <a:cxn ang="T10">
                  <a:pos x="T4" y="T5"/>
                </a:cxn>
                <a:cxn ang="T11">
                  <a:pos x="T6" y="T7"/>
                </a:cxn>
              </a:cxnLst>
              <a:rect l="T12" t="T13" r="T14" b="T15"/>
              <a:pathLst>
                <a:path w="1016" h="111">
                  <a:moveTo>
                    <a:pt x="1016" y="97"/>
                  </a:moveTo>
                  <a:lnTo>
                    <a:pt x="1016" y="0"/>
                  </a:lnTo>
                  <a:lnTo>
                    <a:pt x="0" y="0"/>
                  </a:lnTo>
                  <a:lnTo>
                    <a:pt x="0" y="111"/>
                  </a:lnTo>
                </a:path>
              </a:pathLst>
            </a:custGeom>
            <a:noFill/>
            <a:ln w="28575">
              <a:solidFill>
                <a:schemeClr val="tx1"/>
              </a:solidFill>
              <a:round/>
              <a:headEnd/>
              <a:tailEnd/>
            </a:ln>
          </p:spPr>
          <p:txBody>
            <a:bodyPr wrap="none" lIns="91328" tIns="45662" rIns="91328" bIns="45662" anchor="ctr"/>
            <a:lstStyle/>
            <a:p>
              <a:endParaRPr lang="en-US"/>
            </a:p>
          </p:txBody>
        </p:sp>
        <p:sp>
          <p:nvSpPr>
            <p:cNvPr id="29731" name="Text Box 33"/>
            <p:cNvSpPr txBox="1">
              <a:spLocks noChangeArrowheads="1"/>
            </p:cNvSpPr>
            <p:nvPr/>
          </p:nvSpPr>
          <p:spPr bwMode="auto">
            <a:xfrm>
              <a:off x="3314" y="296"/>
              <a:ext cx="575" cy="136"/>
            </a:xfrm>
            <a:prstGeom prst="rect">
              <a:avLst/>
            </a:prstGeom>
            <a:noFill/>
            <a:ln w="9525">
              <a:noFill/>
              <a:miter lim="800000"/>
              <a:headEnd/>
              <a:tailEnd/>
            </a:ln>
          </p:spPr>
          <p:txBody>
            <a:bodyPr lIns="0" tIns="0" rIns="0" bIns="0">
              <a:spAutoFit/>
            </a:bodyPr>
            <a:lstStyle/>
            <a:p>
              <a:pPr algn="ctr" defTabSz="1019175">
                <a:spcBef>
                  <a:spcPct val="50000"/>
                </a:spcBef>
              </a:pPr>
              <a:r>
                <a:rPr lang="en-US" sz="1600" b="1">
                  <a:latin typeface="Arial Narrow" pitchFamily="34" charset="0"/>
                </a:rPr>
                <a:t>Outcome</a:t>
              </a:r>
              <a:endParaRPr lang="en-US" b="1"/>
            </a:p>
          </p:txBody>
        </p:sp>
        <p:sp>
          <p:nvSpPr>
            <p:cNvPr id="29732" name="Text Box 34"/>
            <p:cNvSpPr txBox="1">
              <a:spLocks noChangeArrowheads="1"/>
            </p:cNvSpPr>
            <p:nvPr/>
          </p:nvSpPr>
          <p:spPr bwMode="auto">
            <a:xfrm>
              <a:off x="993" y="3301"/>
              <a:ext cx="4134" cy="136"/>
            </a:xfrm>
            <a:prstGeom prst="rect">
              <a:avLst/>
            </a:prstGeom>
            <a:solidFill>
              <a:schemeClr val="bg1"/>
            </a:solidFill>
            <a:ln w="9525">
              <a:noFill/>
              <a:miter lim="800000"/>
              <a:headEnd/>
              <a:tailEnd/>
            </a:ln>
          </p:spPr>
          <p:txBody>
            <a:bodyPr lIns="0" tIns="0" rIns="0" bIns="0">
              <a:spAutoFit/>
            </a:bodyPr>
            <a:lstStyle/>
            <a:p>
              <a:pPr algn="ctr" defTabSz="1019175">
                <a:spcBef>
                  <a:spcPct val="50000"/>
                </a:spcBef>
              </a:pPr>
              <a:r>
                <a:rPr lang="en-US" sz="1600" b="1" dirty="0"/>
                <a:t>Decision tree for management of angina after coronary artery bypass surgery.</a:t>
              </a:r>
              <a:endParaRPr lang="en-US" b="1" dirty="0"/>
            </a:p>
          </p:txBody>
        </p:sp>
        <p:sp>
          <p:nvSpPr>
            <p:cNvPr id="29733" name="Text Box 35"/>
            <p:cNvSpPr txBox="1">
              <a:spLocks noChangeArrowheads="1"/>
            </p:cNvSpPr>
            <p:nvPr/>
          </p:nvSpPr>
          <p:spPr bwMode="auto">
            <a:xfrm>
              <a:off x="993" y="3564"/>
              <a:ext cx="4453" cy="240"/>
            </a:xfrm>
            <a:prstGeom prst="rect">
              <a:avLst/>
            </a:prstGeom>
            <a:solidFill>
              <a:schemeClr val="bg1"/>
            </a:solidFill>
            <a:ln w="9525">
              <a:noFill/>
              <a:miter lim="800000"/>
              <a:headEnd/>
              <a:tailEnd/>
            </a:ln>
          </p:spPr>
          <p:txBody>
            <a:bodyPr lIns="0" tIns="0" rIns="0" bIns="0">
              <a:spAutoFit/>
            </a:bodyPr>
            <a:lstStyle/>
            <a:p>
              <a:pPr defTabSz="1019175">
                <a:spcBef>
                  <a:spcPct val="50000"/>
                </a:spcBef>
              </a:pPr>
              <a:r>
                <a:rPr lang="en-US" sz="1400" dirty="0">
                  <a:latin typeface="Arial" charset="0"/>
                </a:rPr>
                <a:t>Source:  Mills RM </a:t>
              </a:r>
              <a:r>
                <a:rPr lang="en-US" sz="1400" dirty="0" err="1">
                  <a:latin typeface="Arial" charset="0"/>
                </a:rPr>
                <a:t>Jr</a:t>
              </a:r>
              <a:r>
                <a:rPr lang="en-US" sz="1400" dirty="0">
                  <a:latin typeface="Arial" charset="0"/>
                </a:rPr>
                <a:t>, </a:t>
              </a:r>
              <a:r>
                <a:rPr lang="en-US" sz="1400" dirty="0" err="1">
                  <a:latin typeface="Arial" charset="0"/>
                </a:rPr>
                <a:t>Kalan</a:t>
              </a:r>
              <a:r>
                <a:rPr lang="en-US" sz="1400" dirty="0">
                  <a:latin typeface="Arial" charset="0"/>
                </a:rPr>
                <a:t> JM. Developing a rational management strategy for angina pectoris after coronary bypass surgery: a clinical decision analysis. </a:t>
              </a:r>
              <a:r>
                <a:rPr lang="en-US" sz="1400" dirty="0" err="1">
                  <a:latin typeface="Arial" charset="0"/>
                </a:rPr>
                <a:t>Clin</a:t>
              </a:r>
              <a:r>
                <a:rPr lang="en-US" sz="1400" dirty="0">
                  <a:latin typeface="Arial" charset="0"/>
                </a:rPr>
                <a:t> </a:t>
              </a:r>
              <a:r>
                <a:rPr lang="en-US" sz="1400" dirty="0" err="1">
                  <a:latin typeface="Arial" charset="0"/>
                </a:rPr>
                <a:t>Cardiol</a:t>
              </a:r>
              <a:r>
                <a:rPr lang="en-US" sz="1400" dirty="0">
                  <a:latin typeface="Arial" charset="0"/>
                </a:rPr>
                <a:t> 1991;14:191-7.</a:t>
              </a:r>
            </a:p>
          </p:txBody>
        </p:sp>
      </p:grpSp>
      <p:sp>
        <p:nvSpPr>
          <p:cNvPr id="29700" name="Slide Number Placeholder 1"/>
          <p:cNvSpPr>
            <a:spLocks noGrp="1"/>
          </p:cNvSpPr>
          <p:nvPr>
            <p:ph type="sldNum" sz="quarter" idx="10"/>
          </p:nvPr>
        </p:nvSpPr>
        <p:spPr>
          <a:noFill/>
          <a:ln>
            <a:miter lim="800000"/>
            <a:headEnd/>
            <a:tailEnd/>
          </a:ln>
        </p:spPr>
        <p:txBody>
          <a:bodyPr/>
          <a:lstStyle/>
          <a:p>
            <a:r>
              <a:rPr lang="en-US" smtClean="0"/>
              <a:t> </a:t>
            </a:r>
            <a:fld id="{1DDBD0B0-1A5C-4CC0-918C-A4969DD31E1D}" type="slidenum">
              <a:rPr lang="en-US" smtClean="0">
                <a:latin typeface="Arial" charset="0"/>
              </a:rPr>
              <a:pPr/>
              <a:t>28</a:t>
            </a:fld>
            <a:r>
              <a:rPr lang="en-US" smtClean="0"/>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26D783EB-4F10-44F9-AEEB-A6AF6A13BC7C}" type="slidenum">
              <a:rPr lang="en-US" sz="1600">
                <a:latin typeface="Arial" charset="0"/>
              </a:rPr>
              <a:pPr algn="r" defTabSz="1019175"/>
              <a:t>29</a:t>
            </a:fld>
            <a:r>
              <a:rPr lang="en-US" sz="1600"/>
              <a:t> </a:t>
            </a:r>
          </a:p>
        </p:txBody>
      </p:sp>
      <p:graphicFrame>
        <p:nvGraphicFramePr>
          <p:cNvPr id="30723" name="Object 2"/>
          <p:cNvGraphicFramePr>
            <a:graphicFrameLocks noChangeAspect="1"/>
          </p:cNvGraphicFramePr>
          <p:nvPr>
            <p:ph/>
          </p:nvPr>
        </p:nvGraphicFramePr>
        <p:xfrm>
          <a:off x="2974975" y="2247900"/>
          <a:ext cx="3548063" cy="3325813"/>
        </p:xfrm>
        <a:graphic>
          <a:graphicData uri="http://schemas.openxmlformats.org/presentationml/2006/ole">
            <p:oleObj spid="_x0000_s30723" name="Clip" r:id="rId4" imgW="4762500" imgH="3505200" progId="MS_ClipArt_Gallery.2">
              <p:embed/>
            </p:oleObj>
          </a:graphicData>
        </a:graphic>
      </p:graphicFrame>
      <p:sp>
        <p:nvSpPr>
          <p:cNvPr id="30724" name="Text Box 3"/>
          <p:cNvSpPr txBox="1">
            <a:spLocks noChangeArrowheads="1"/>
          </p:cNvSpPr>
          <p:nvPr/>
        </p:nvSpPr>
        <p:spPr bwMode="auto">
          <a:xfrm>
            <a:off x="758825" y="817563"/>
            <a:ext cx="7974013" cy="565150"/>
          </a:xfrm>
          <a:prstGeom prst="rect">
            <a:avLst/>
          </a:prstGeom>
          <a:noFill/>
          <a:ln w="12700">
            <a:noFill/>
            <a:miter lim="800000"/>
            <a:headEnd/>
            <a:tailEnd/>
          </a:ln>
        </p:spPr>
        <p:txBody>
          <a:bodyPr lIns="101750" tIns="50877" rIns="101750" bIns="50877">
            <a:spAutoFit/>
          </a:bodyPr>
          <a:lstStyle/>
          <a:p>
            <a:pPr defTabSz="1019175">
              <a:spcBef>
                <a:spcPct val="50000"/>
              </a:spcBef>
            </a:pPr>
            <a:r>
              <a:rPr lang="en-US" sz="3000" b="1">
                <a:solidFill>
                  <a:schemeClr val="accent2"/>
                </a:solidFill>
                <a:latin typeface="Arial" charset="0"/>
              </a:rPr>
              <a:t>Economic Evaluation</a:t>
            </a:r>
            <a:endParaRPr lang="en-US" sz="3000">
              <a:solidFill>
                <a:schemeClr val="accent2"/>
              </a:solidFill>
              <a:latin typeface="Arial" charset="0"/>
            </a:endParaRPr>
          </a:p>
        </p:txBody>
      </p:sp>
      <p:sp>
        <p:nvSpPr>
          <p:cNvPr id="30725" name="Text Box 4"/>
          <p:cNvSpPr txBox="1">
            <a:spLocks noChangeArrowheads="1"/>
          </p:cNvSpPr>
          <p:nvPr/>
        </p:nvSpPr>
        <p:spPr bwMode="auto">
          <a:xfrm>
            <a:off x="8169275" y="2187575"/>
            <a:ext cx="204788" cy="498475"/>
          </a:xfrm>
          <a:prstGeom prst="rect">
            <a:avLst/>
          </a:prstGeom>
          <a:noFill/>
          <a:ln w="12700">
            <a:noFill/>
            <a:miter lim="800000"/>
            <a:headEnd/>
            <a:tailEnd/>
          </a:ln>
        </p:spPr>
        <p:txBody>
          <a:bodyPr wrap="none" lIns="101750" tIns="50877" rIns="101750" bIns="50877">
            <a:spAutoFit/>
          </a:bodyPr>
          <a:lstStyle/>
          <a:p>
            <a:pPr algn="ctr" defTabSz="1019175"/>
            <a:endParaRPr lang="en-US">
              <a:latin typeface="Arial" charset="0"/>
            </a:endParaRPr>
          </a:p>
        </p:txBody>
      </p:sp>
      <p:sp>
        <p:nvSpPr>
          <p:cNvPr id="30726" name="Text Box 5"/>
          <p:cNvSpPr txBox="1">
            <a:spLocks noChangeArrowheads="1"/>
          </p:cNvSpPr>
          <p:nvPr/>
        </p:nvSpPr>
        <p:spPr bwMode="auto">
          <a:xfrm>
            <a:off x="922338" y="3106738"/>
            <a:ext cx="1735137" cy="590550"/>
          </a:xfrm>
          <a:prstGeom prst="rect">
            <a:avLst/>
          </a:prstGeom>
          <a:noFill/>
          <a:ln w="12700">
            <a:noFill/>
            <a:miter lim="800000"/>
            <a:headEnd/>
            <a:tailEnd/>
          </a:ln>
        </p:spPr>
        <p:txBody>
          <a:bodyPr wrap="none" lIns="101750" tIns="50877" rIns="101750" bIns="50877">
            <a:spAutoFit/>
          </a:bodyPr>
          <a:lstStyle/>
          <a:p>
            <a:pPr algn="ctr" defTabSz="1019175"/>
            <a:r>
              <a:rPr lang="el-GR" sz="3200" b="1">
                <a:solidFill>
                  <a:schemeClr val="accent2"/>
                </a:solidFill>
                <a:latin typeface="Arial" charset="0"/>
                <a:cs typeface="Arial" charset="0"/>
              </a:rPr>
              <a:t>Δ</a:t>
            </a:r>
            <a:r>
              <a:rPr lang="en-US" sz="3200" b="1">
                <a:solidFill>
                  <a:schemeClr val="accent2"/>
                </a:solidFill>
                <a:latin typeface="Arial" charset="0"/>
                <a:cs typeface="Arial" charset="0"/>
              </a:rPr>
              <a:t> </a:t>
            </a:r>
            <a:r>
              <a:rPr lang="en-US" sz="3200" b="1">
                <a:solidFill>
                  <a:schemeClr val="accent2"/>
                </a:solidFill>
                <a:latin typeface="Arial" charset="0"/>
              </a:rPr>
              <a:t>Costs</a:t>
            </a:r>
          </a:p>
        </p:txBody>
      </p:sp>
      <p:sp>
        <p:nvSpPr>
          <p:cNvPr id="30727" name="Text Box 6"/>
          <p:cNvSpPr txBox="1">
            <a:spLocks noChangeArrowheads="1"/>
          </p:cNvSpPr>
          <p:nvPr/>
        </p:nvSpPr>
        <p:spPr bwMode="auto">
          <a:xfrm>
            <a:off x="6296025" y="3124200"/>
            <a:ext cx="3492500" cy="1074738"/>
          </a:xfrm>
          <a:prstGeom prst="rect">
            <a:avLst/>
          </a:prstGeom>
          <a:noFill/>
          <a:ln w="12700">
            <a:noFill/>
            <a:miter lim="800000"/>
            <a:headEnd/>
            <a:tailEnd/>
          </a:ln>
        </p:spPr>
        <p:txBody>
          <a:bodyPr wrap="none" lIns="101750" tIns="50877" rIns="101750" bIns="50877">
            <a:spAutoFit/>
          </a:bodyPr>
          <a:lstStyle/>
          <a:p>
            <a:pPr algn="ctr" defTabSz="1019175"/>
            <a:r>
              <a:rPr lang="el-GR" sz="3200" b="1">
                <a:solidFill>
                  <a:schemeClr val="accent2"/>
                </a:solidFill>
                <a:latin typeface="Arial" charset="0"/>
                <a:cs typeface="Arial" charset="0"/>
              </a:rPr>
              <a:t>Δ</a:t>
            </a:r>
            <a:r>
              <a:rPr lang="en-US" sz="3200" b="1">
                <a:solidFill>
                  <a:schemeClr val="accent2"/>
                </a:solidFill>
                <a:latin typeface="Arial" charset="0"/>
                <a:cs typeface="Arial" charset="0"/>
              </a:rPr>
              <a:t> </a:t>
            </a:r>
            <a:r>
              <a:rPr lang="en-US" sz="3200" b="1">
                <a:solidFill>
                  <a:schemeClr val="accent2"/>
                </a:solidFill>
                <a:latin typeface="Arial" charset="0"/>
              </a:rPr>
              <a:t>Consequences</a:t>
            </a:r>
          </a:p>
          <a:p>
            <a:pPr algn="ctr" defTabSz="1019175"/>
            <a:r>
              <a:rPr lang="en-US" sz="3200" b="1">
                <a:solidFill>
                  <a:schemeClr val="accent2"/>
                </a:solidFill>
                <a:latin typeface="Arial" charset="0"/>
              </a:rPr>
              <a:t>(Outcomes)</a:t>
            </a:r>
          </a:p>
        </p:txBody>
      </p:sp>
      <p:sp>
        <p:nvSpPr>
          <p:cNvPr id="30728" name="Slide Number Placeholder 1"/>
          <p:cNvSpPr>
            <a:spLocks noGrp="1"/>
          </p:cNvSpPr>
          <p:nvPr>
            <p:ph type="sldNum" sz="quarter" idx="10"/>
          </p:nvPr>
        </p:nvSpPr>
        <p:spPr>
          <a:noFill/>
          <a:ln>
            <a:miter lim="800000"/>
            <a:headEnd/>
            <a:tailEnd/>
          </a:ln>
        </p:spPr>
        <p:txBody>
          <a:bodyPr/>
          <a:lstStyle/>
          <a:p>
            <a:r>
              <a:rPr lang="en-US" smtClean="0"/>
              <a:t> </a:t>
            </a:r>
            <a:fld id="{6AED42D9-F383-451B-BB96-C91C16A5B6EF}" type="slidenum">
              <a:rPr lang="en-US" smtClean="0">
                <a:latin typeface="Arial" charset="0"/>
              </a:rPr>
              <a:pPr/>
              <a:t>29</a:t>
            </a:fld>
            <a:r>
              <a:rPr lang="en-US"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241818CE-B939-4F66-A927-D72C74E5D0EC}" type="slidenum">
              <a:rPr lang="en-US" sz="1600">
                <a:latin typeface="Arial" charset="0"/>
              </a:rPr>
              <a:pPr algn="r" defTabSz="1019175"/>
              <a:t>3</a:t>
            </a:fld>
            <a:r>
              <a:rPr lang="en-US" sz="1600"/>
              <a:t> </a:t>
            </a:r>
          </a:p>
        </p:txBody>
      </p:sp>
      <p:sp>
        <p:nvSpPr>
          <p:cNvPr id="4099" name="Rectangle 2"/>
          <p:cNvSpPr>
            <a:spLocks noGrp="1" noChangeArrowheads="1"/>
          </p:cNvSpPr>
          <p:nvPr>
            <p:ph type="title"/>
          </p:nvPr>
        </p:nvSpPr>
        <p:spPr>
          <a:xfrm>
            <a:off x="755650" y="434975"/>
            <a:ext cx="8547100" cy="1295400"/>
          </a:xfrm>
        </p:spPr>
        <p:txBody>
          <a:bodyPr/>
          <a:lstStyle/>
          <a:p>
            <a:pPr algn="l"/>
            <a:r>
              <a:rPr lang="en-US" sz="3000" smtClean="0">
                <a:solidFill>
                  <a:schemeClr val="accent2"/>
                </a:solidFill>
              </a:rPr>
              <a:t>Origins of Technology Assessment</a:t>
            </a:r>
            <a:endParaRPr lang="en-US" sz="3000" smtClean="0"/>
          </a:p>
        </p:txBody>
      </p:sp>
      <p:sp>
        <p:nvSpPr>
          <p:cNvPr id="7172" name="Rectangle 3"/>
          <p:cNvSpPr>
            <a:spLocks noGrp="1" noChangeArrowheads="1"/>
          </p:cNvSpPr>
          <p:nvPr>
            <p:ph type="body" idx="1"/>
          </p:nvPr>
        </p:nvSpPr>
        <p:spPr>
          <a:xfrm>
            <a:off x="755650" y="1458913"/>
            <a:ext cx="8729663" cy="4313237"/>
          </a:xfrm>
        </p:spPr>
        <p:txBody>
          <a:bodyPr/>
          <a:lstStyle/>
          <a:p>
            <a:pPr>
              <a:defRPr/>
            </a:pPr>
            <a:r>
              <a:rPr lang="en-US" sz="2400" dirty="0" smtClean="0"/>
              <a:t>Technology assessment (TA) arose </a:t>
            </a:r>
            <a:r>
              <a:rPr lang="en-US" sz="2400" dirty="0"/>
              <a:t>in the mid-1960s from an appreciation of the critical role of technology in modern society and its potential for unintended, and sometimes harmful, consequences. </a:t>
            </a:r>
            <a:endParaRPr lang="en-US" sz="2400" dirty="0" smtClean="0"/>
          </a:p>
          <a:p>
            <a:pPr>
              <a:defRPr/>
            </a:pPr>
            <a:r>
              <a:rPr lang="en-US" sz="2400" dirty="0" smtClean="0"/>
              <a:t>The term “technology assessment” was introduced in 1965 in the US House of Representatives, with the primary purpose of serving policymaking.</a:t>
            </a:r>
          </a:p>
          <a:p>
            <a:pPr>
              <a:defRPr/>
            </a:pPr>
            <a:r>
              <a:rPr lang="en-US" sz="2400" dirty="0" smtClean="0"/>
              <a:t>Examples of early assessment </a:t>
            </a:r>
            <a:r>
              <a:rPr lang="en-US" sz="2400" dirty="0"/>
              <a:t>topics </a:t>
            </a:r>
            <a:r>
              <a:rPr lang="en-US" sz="2400" dirty="0" smtClean="0"/>
              <a:t>were </a:t>
            </a:r>
            <a:r>
              <a:rPr lang="en-US" sz="2400" dirty="0"/>
              <a:t>offshore oil drilling, pesticides, automobile pollution, nuclear power plants, supersonic airplanes, and the artificial heart. </a:t>
            </a:r>
            <a:endParaRPr lang="en-US" sz="2400" dirty="0" smtClean="0"/>
          </a:p>
          <a:p>
            <a:pPr>
              <a:defRPr/>
            </a:pPr>
            <a:endParaRPr lang="en-US" sz="2400" b="1" dirty="0"/>
          </a:p>
          <a:p>
            <a:pPr marL="0" indent="0">
              <a:buFontTx/>
              <a:buNone/>
              <a:defRPr/>
            </a:pPr>
            <a:r>
              <a:rPr lang="en-US" sz="1600" dirty="0" smtClean="0"/>
              <a:t>See, e.g.: </a:t>
            </a:r>
            <a:r>
              <a:rPr lang="en-US" sz="1600" dirty="0"/>
              <a:t>Brooks H, Bowers R. The assessment of technology. </a:t>
            </a:r>
            <a:r>
              <a:rPr lang="en-US" sz="1600" dirty="0" smtClean="0"/>
              <a:t>Science </a:t>
            </a:r>
            <a:r>
              <a:rPr lang="en-US" sz="1600" dirty="0"/>
              <a:t>1970;222(2):</a:t>
            </a:r>
            <a:r>
              <a:rPr lang="en-US" sz="1600" dirty="0" smtClean="0"/>
              <a:t>13-20; and US </a:t>
            </a:r>
            <a:r>
              <a:rPr lang="en-US" sz="1600" dirty="0"/>
              <a:t>Congress, House of Representatives. Committee on Science and Astronautics. Technology Assessment. Statement of Emilio Q. Daddario, Chairman, Subcommittee on Science Research and Development. 90th Cong., 1st sess., Washington, DC; 1967</a:t>
            </a:r>
            <a:r>
              <a:rPr lang="en-US" sz="1600" dirty="0" smtClean="0"/>
              <a:t>.</a:t>
            </a:r>
            <a:endParaRPr lang="en-US" sz="2600" b="1" dirty="0"/>
          </a:p>
        </p:txBody>
      </p:sp>
      <p:sp>
        <p:nvSpPr>
          <p:cNvPr id="4101" name="Slide Number Placeholder 1"/>
          <p:cNvSpPr>
            <a:spLocks noGrp="1"/>
          </p:cNvSpPr>
          <p:nvPr>
            <p:ph type="sldNum" sz="quarter" idx="10"/>
          </p:nvPr>
        </p:nvSpPr>
        <p:spPr>
          <a:noFill/>
          <a:ln>
            <a:miter lim="800000"/>
            <a:headEnd/>
            <a:tailEnd/>
          </a:ln>
        </p:spPr>
        <p:txBody>
          <a:bodyPr/>
          <a:lstStyle/>
          <a:p>
            <a:r>
              <a:rPr lang="en-US" smtClean="0"/>
              <a:t> </a:t>
            </a:r>
            <a:fld id="{4D0E82CA-0158-4DA2-B3E3-2EB0FA1460E0}" type="slidenum">
              <a:rPr lang="en-US" smtClean="0">
                <a:latin typeface="Arial" charset="0"/>
              </a:rPr>
              <a:pPr/>
              <a:t>3</a:t>
            </a:fld>
            <a:r>
              <a:rPr lang="en-US" smtClean="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noFill/>
          <a:ln>
            <a:miter lim="800000"/>
            <a:headEnd/>
            <a:tailEnd/>
          </a:ln>
        </p:spPr>
        <p:txBody>
          <a:bodyPr/>
          <a:lstStyle/>
          <a:p>
            <a:fld id="{71923529-A660-495C-AA23-59554FEB8DF4}" type="slidenum">
              <a:rPr lang="en-US" smtClean="0"/>
              <a:pPr/>
              <a:t>30</a:t>
            </a:fld>
            <a:r>
              <a:rPr lang="en-US" smtClean="0"/>
              <a:t> </a:t>
            </a:r>
          </a:p>
        </p:txBody>
      </p:sp>
      <p:sp>
        <p:nvSpPr>
          <p:cNvPr id="31747" name="Rectangle 2"/>
          <p:cNvSpPr>
            <a:spLocks noGrp="1" noChangeArrowheads="1"/>
          </p:cNvSpPr>
          <p:nvPr>
            <p:ph type="title"/>
          </p:nvPr>
        </p:nvSpPr>
        <p:spPr>
          <a:xfrm>
            <a:off x="755650" y="496888"/>
            <a:ext cx="8547100" cy="590550"/>
          </a:xfrm>
        </p:spPr>
        <p:txBody>
          <a:bodyPr/>
          <a:lstStyle/>
          <a:p>
            <a:pPr algn="l"/>
            <a:r>
              <a:rPr lang="en-US" sz="3000" smtClean="0">
                <a:solidFill>
                  <a:schemeClr val="accent2"/>
                </a:solidFill>
              </a:rPr>
              <a:t>Types of Economic Studies</a:t>
            </a:r>
            <a:endParaRPr lang="en-US" sz="3000" smtClean="0">
              <a:solidFill>
                <a:schemeClr val="tx1"/>
              </a:solidFill>
            </a:endParaRPr>
          </a:p>
        </p:txBody>
      </p:sp>
      <p:sp>
        <p:nvSpPr>
          <p:cNvPr id="923651" name="Rectangle 3"/>
          <p:cNvSpPr>
            <a:spLocks noGrp="1" noChangeArrowheads="1"/>
          </p:cNvSpPr>
          <p:nvPr>
            <p:ph type="body" idx="1"/>
          </p:nvPr>
        </p:nvSpPr>
        <p:spPr>
          <a:xfrm>
            <a:off x="754063" y="1265238"/>
            <a:ext cx="8701087" cy="5113337"/>
          </a:xfrm>
        </p:spPr>
        <p:txBody>
          <a:bodyPr/>
          <a:lstStyle/>
          <a:p>
            <a:pPr marL="1769" indent="-1769" defTabSz="1135565">
              <a:spcAft>
                <a:spcPct val="20000"/>
              </a:spcAft>
              <a:buFontTx/>
              <a:buNone/>
              <a:defRPr/>
            </a:pPr>
            <a:r>
              <a:rPr lang="en-US" sz="2100" dirty="0">
                <a:latin typeface="Helvetica" pitchFamily="34" charset="0"/>
              </a:rPr>
              <a:t>Cost of </a:t>
            </a:r>
            <a:r>
              <a:rPr lang="en-US" sz="2100" dirty="0" smtClean="0">
                <a:latin typeface="Helvetica" pitchFamily="34" charset="0"/>
              </a:rPr>
              <a:t>illness analysis </a:t>
            </a:r>
            <a:r>
              <a:rPr lang="en-US" sz="2100" dirty="0">
                <a:latin typeface="Helvetica" pitchFamily="34" charset="0"/>
              </a:rPr>
              <a:t>(COI): economic impact of illness or condition, including treatment costs</a:t>
            </a:r>
          </a:p>
          <a:p>
            <a:pPr marL="1769" indent="-1769" defTabSz="1135565">
              <a:spcAft>
                <a:spcPct val="20000"/>
              </a:spcAft>
              <a:buFontTx/>
              <a:buNone/>
              <a:defRPr/>
            </a:pPr>
            <a:r>
              <a:rPr lang="en-US" sz="2100" dirty="0">
                <a:latin typeface="Helvetica" pitchFamily="34" charset="0"/>
              </a:rPr>
              <a:t>Cost </a:t>
            </a:r>
            <a:r>
              <a:rPr lang="en-US" sz="2100" dirty="0" smtClean="0">
                <a:latin typeface="Helvetica" pitchFamily="34" charset="0"/>
              </a:rPr>
              <a:t>minimization analysis </a:t>
            </a:r>
            <a:r>
              <a:rPr lang="en-US" sz="2100" dirty="0">
                <a:latin typeface="Helvetica" pitchFamily="34" charset="0"/>
              </a:rPr>
              <a:t>(CMA): least costly among alternatives that produce equivalent outcomes</a:t>
            </a:r>
          </a:p>
          <a:p>
            <a:pPr marL="1769" indent="-1769" defTabSz="1135565">
              <a:spcAft>
                <a:spcPct val="20000"/>
              </a:spcAft>
              <a:buFontTx/>
              <a:buNone/>
              <a:defRPr/>
            </a:pPr>
            <a:r>
              <a:rPr lang="en-US" sz="2100" dirty="0">
                <a:latin typeface="Helvetica" pitchFamily="34" charset="0"/>
              </a:rPr>
              <a:t>Cost </a:t>
            </a:r>
            <a:r>
              <a:rPr lang="en-US" sz="2100" dirty="0" smtClean="0">
                <a:latin typeface="Helvetica" pitchFamily="34" charset="0"/>
              </a:rPr>
              <a:t>effectiveness analysis </a:t>
            </a:r>
            <a:r>
              <a:rPr lang="en-US" sz="2100" dirty="0">
                <a:latin typeface="Helvetica" pitchFamily="34" charset="0"/>
              </a:rPr>
              <a:t>(CEA): costs weighed against outcomes focused on a single natural unit, e.g., deaths, heart attacks, lung cancer cases</a:t>
            </a:r>
          </a:p>
          <a:p>
            <a:pPr defTabSz="1135565">
              <a:spcAft>
                <a:spcPct val="20000"/>
              </a:spcAft>
              <a:defRPr/>
            </a:pPr>
            <a:r>
              <a:rPr lang="en-US" sz="2100" dirty="0">
                <a:latin typeface="Helvetica" pitchFamily="34" charset="0"/>
              </a:rPr>
              <a:t>Cost </a:t>
            </a:r>
            <a:r>
              <a:rPr lang="en-US" sz="2100" dirty="0" smtClean="0">
                <a:latin typeface="Helvetica" pitchFamily="34" charset="0"/>
              </a:rPr>
              <a:t>consequence analysis </a:t>
            </a:r>
            <a:r>
              <a:rPr lang="en-US" sz="2100" dirty="0">
                <a:latin typeface="Helvetica" pitchFamily="34" charset="0"/>
              </a:rPr>
              <a:t>(CCA): form of CEA, but without aggregating across costs or outcomes</a:t>
            </a:r>
          </a:p>
          <a:p>
            <a:pPr defTabSz="1135565">
              <a:spcAft>
                <a:spcPct val="20000"/>
              </a:spcAft>
              <a:defRPr/>
            </a:pPr>
            <a:r>
              <a:rPr lang="en-US" sz="2100" dirty="0">
                <a:latin typeface="Helvetica" pitchFamily="34" charset="0"/>
              </a:rPr>
              <a:t>Cost </a:t>
            </a:r>
            <a:r>
              <a:rPr lang="en-US" sz="2100" dirty="0" smtClean="0">
                <a:latin typeface="Helvetica" pitchFamily="34" charset="0"/>
              </a:rPr>
              <a:t>utility analysis </a:t>
            </a:r>
            <a:r>
              <a:rPr lang="en-US" sz="2100" dirty="0">
                <a:latin typeface="Helvetica" pitchFamily="34" charset="0"/>
              </a:rPr>
              <a:t>(CUA): form of CEA, outcomes aggregated into a unit of utility, e.g., quality-adjusted life-years (QALYs)</a:t>
            </a:r>
          </a:p>
          <a:p>
            <a:pPr marL="1769" indent="-1769" defTabSz="1135565">
              <a:spcAft>
                <a:spcPct val="20000"/>
              </a:spcAft>
              <a:buFontTx/>
              <a:buNone/>
              <a:defRPr/>
            </a:pPr>
            <a:r>
              <a:rPr lang="en-US" sz="2100" dirty="0">
                <a:latin typeface="Helvetica" pitchFamily="34" charset="0"/>
              </a:rPr>
              <a:t>Cost </a:t>
            </a:r>
            <a:r>
              <a:rPr lang="en-US" sz="2100" dirty="0" smtClean="0">
                <a:latin typeface="Helvetica" pitchFamily="34" charset="0"/>
              </a:rPr>
              <a:t>benefit analysis </a:t>
            </a:r>
            <a:r>
              <a:rPr lang="en-US" sz="2100" dirty="0">
                <a:latin typeface="Helvetica" pitchFamily="34" charset="0"/>
              </a:rPr>
              <a:t>(CBA): costs weighed against outcomes aggregated into monetary units</a:t>
            </a:r>
          </a:p>
          <a:p>
            <a:pPr marL="1769" indent="-1769" defTabSz="1135565">
              <a:spcAft>
                <a:spcPct val="20000"/>
              </a:spcAft>
              <a:buFontTx/>
              <a:buNone/>
              <a:defRPr/>
            </a:pPr>
            <a:r>
              <a:rPr lang="en-US" sz="2100" dirty="0">
                <a:latin typeface="Helvetica" pitchFamily="34" charset="0"/>
              </a:rPr>
              <a:t>Budget </a:t>
            </a:r>
            <a:r>
              <a:rPr lang="en-US" sz="2100" dirty="0" smtClean="0">
                <a:latin typeface="Helvetica" pitchFamily="34" charset="0"/>
              </a:rPr>
              <a:t>impact analysis </a:t>
            </a:r>
            <a:r>
              <a:rPr lang="en-US" sz="2100" dirty="0">
                <a:latin typeface="Helvetica" pitchFamily="34" charset="0"/>
              </a:rPr>
              <a:t>(BIA): </a:t>
            </a:r>
            <a:r>
              <a:rPr lang="en-US" sz="2100" dirty="0"/>
              <a:t>impact of new intervention or program on a health system budget, </a:t>
            </a:r>
            <a:r>
              <a:rPr lang="en-US" sz="2100" dirty="0" smtClean="0"/>
              <a:t>formulary budget, </a:t>
            </a:r>
            <a:r>
              <a:rPr lang="en-US" sz="2100" dirty="0"/>
              <a:t>etc.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55650" y="692150"/>
            <a:ext cx="8547100" cy="769938"/>
          </a:xfrm>
        </p:spPr>
        <p:txBody>
          <a:bodyPr/>
          <a:lstStyle/>
          <a:p>
            <a:pPr algn="l"/>
            <a:r>
              <a:rPr lang="en-US" smtClean="0">
                <a:solidFill>
                  <a:schemeClr val="tx1"/>
                </a:solidFill>
                <a:latin typeface="Helvetica" pitchFamily="34" charset="0"/>
              </a:rPr>
              <a:t/>
            </a:r>
            <a:br>
              <a:rPr lang="en-US" smtClean="0">
                <a:solidFill>
                  <a:schemeClr val="tx1"/>
                </a:solidFill>
                <a:latin typeface="Helvetica" pitchFamily="34" charset="0"/>
              </a:rPr>
            </a:br>
            <a:r>
              <a:rPr lang="en-US" sz="3000" smtClean="0">
                <a:solidFill>
                  <a:schemeClr val="accent2"/>
                </a:solidFill>
                <a:latin typeface="Helvetica" pitchFamily="34" charset="0"/>
              </a:rPr>
              <a:t>Cost-Effectiveness Ratio*</a:t>
            </a:r>
            <a:r>
              <a:rPr lang="en-US" smtClean="0">
                <a:solidFill>
                  <a:schemeClr val="tx1"/>
                </a:solidFill>
                <a:latin typeface="Helvetica" pitchFamily="34" charset="0"/>
              </a:rPr>
              <a:t/>
            </a:r>
            <a:br>
              <a:rPr lang="en-US" smtClean="0">
                <a:solidFill>
                  <a:schemeClr val="tx1"/>
                </a:solidFill>
                <a:latin typeface="Helvetica" pitchFamily="34" charset="0"/>
              </a:rPr>
            </a:br>
            <a:endParaRPr lang="en-US" smtClean="0">
              <a:solidFill>
                <a:schemeClr val="tx1"/>
              </a:solidFill>
              <a:latin typeface="Helvetica" pitchFamily="34" charset="0"/>
            </a:endParaRPr>
          </a:p>
        </p:txBody>
      </p:sp>
      <p:sp>
        <p:nvSpPr>
          <p:cNvPr id="32771" name="Rectangle 3"/>
          <p:cNvSpPr>
            <a:spLocks noGrp="1" noChangeArrowheads="1"/>
          </p:cNvSpPr>
          <p:nvPr>
            <p:ph type="body" idx="1"/>
          </p:nvPr>
        </p:nvSpPr>
        <p:spPr>
          <a:xfrm>
            <a:off x="768350" y="1631950"/>
            <a:ext cx="8550275" cy="5397500"/>
          </a:xfrm>
        </p:spPr>
        <p:txBody>
          <a:bodyPr/>
          <a:lstStyle/>
          <a:p>
            <a:pPr marL="0" indent="0">
              <a:spcBef>
                <a:spcPct val="0"/>
              </a:spcBef>
              <a:buFontTx/>
              <a:buNone/>
            </a:pPr>
            <a:endParaRPr lang="en-US" sz="2500" b="1" dirty="0" smtClean="0">
              <a:latin typeface="Helvetica" pitchFamily="34" charset="0"/>
            </a:endParaRPr>
          </a:p>
          <a:p>
            <a:pPr marL="0" indent="0">
              <a:spcBef>
                <a:spcPct val="0"/>
              </a:spcBef>
              <a:buFontTx/>
              <a:buNone/>
            </a:pPr>
            <a:r>
              <a:rPr lang="en-US" sz="2600" b="1" dirty="0" smtClean="0">
                <a:latin typeface="Helvetica" pitchFamily="34" charset="0"/>
              </a:rPr>
              <a:t>	</a:t>
            </a:r>
            <a:r>
              <a:rPr lang="en-US" sz="3200" b="1" dirty="0" smtClean="0">
                <a:latin typeface="Helvetica" pitchFamily="34" charset="0"/>
              </a:rPr>
              <a:t>	</a:t>
            </a:r>
            <a:r>
              <a:rPr lang="en-US" sz="3200" dirty="0" smtClean="0">
                <a:latin typeface="Helvetica" pitchFamily="34" charset="0"/>
              </a:rPr>
              <a:t>	</a:t>
            </a:r>
            <a:r>
              <a:rPr lang="en-US" sz="3000" dirty="0" smtClean="0">
                <a:latin typeface="Helvetica" pitchFamily="34" charset="0"/>
              </a:rPr>
              <a:t>  $</a:t>
            </a:r>
            <a:r>
              <a:rPr lang="en-US" sz="3000" dirty="0" err="1" smtClean="0">
                <a:latin typeface="Helvetica" pitchFamily="34" charset="0"/>
              </a:rPr>
              <a:t>Cost</a:t>
            </a:r>
            <a:r>
              <a:rPr lang="en-US" sz="3000" baseline="-25000" dirty="0" err="1" smtClean="0">
                <a:latin typeface="Helvetica" pitchFamily="34" charset="0"/>
              </a:rPr>
              <a:t>Int</a:t>
            </a:r>
            <a:r>
              <a:rPr lang="en-US" sz="3000" dirty="0" smtClean="0">
                <a:latin typeface="Helvetica" pitchFamily="34" charset="0"/>
              </a:rPr>
              <a:t> </a:t>
            </a:r>
            <a:r>
              <a:rPr lang="en-US" sz="3000" dirty="0" smtClean="0"/>
              <a:t>–</a:t>
            </a:r>
            <a:r>
              <a:rPr lang="en-US" sz="3000" dirty="0" smtClean="0">
                <a:latin typeface="Helvetica" pitchFamily="34" charset="0"/>
              </a:rPr>
              <a:t> $</a:t>
            </a:r>
            <a:r>
              <a:rPr lang="en-US" sz="3000" dirty="0" err="1" smtClean="0">
                <a:latin typeface="Helvetica" pitchFamily="34" charset="0"/>
              </a:rPr>
              <a:t>Cost</a:t>
            </a:r>
            <a:r>
              <a:rPr lang="en-US" sz="3000" baseline="-25000" dirty="0" err="1" smtClean="0">
                <a:latin typeface="Helvetica" pitchFamily="34" charset="0"/>
              </a:rPr>
              <a:t>Comp</a:t>
            </a:r>
            <a:endParaRPr lang="en-US" sz="3000" baseline="-25000" dirty="0" smtClean="0">
              <a:latin typeface="Helvetica" pitchFamily="34" charset="0"/>
            </a:endParaRPr>
          </a:p>
          <a:p>
            <a:pPr marL="0" indent="0">
              <a:spcBef>
                <a:spcPct val="0"/>
              </a:spcBef>
              <a:buFontTx/>
              <a:buNone/>
            </a:pPr>
            <a:r>
              <a:rPr lang="en-US" sz="3000" dirty="0" smtClean="0"/>
              <a:t>	CE Ratio =  ──────────────</a:t>
            </a:r>
          </a:p>
          <a:p>
            <a:pPr marL="0" indent="0">
              <a:spcBef>
                <a:spcPct val="0"/>
              </a:spcBef>
              <a:buFontTx/>
              <a:buNone/>
            </a:pPr>
            <a:r>
              <a:rPr lang="en-US" sz="3000" dirty="0" smtClean="0"/>
              <a:t>			  </a:t>
            </a:r>
            <a:r>
              <a:rPr lang="en-US" sz="3000" dirty="0" err="1" smtClean="0"/>
              <a:t>Effect</a:t>
            </a:r>
            <a:r>
              <a:rPr lang="en-US" sz="3000" baseline="-25000" dirty="0" err="1" smtClean="0"/>
              <a:t>Int</a:t>
            </a:r>
            <a:r>
              <a:rPr lang="en-US" sz="3000" dirty="0" smtClean="0"/>
              <a:t> – </a:t>
            </a:r>
            <a:r>
              <a:rPr lang="en-US" sz="3000" dirty="0" err="1" smtClean="0"/>
              <a:t>Effect</a:t>
            </a:r>
            <a:r>
              <a:rPr lang="en-US" sz="3000" baseline="-25000" dirty="0" err="1" smtClean="0"/>
              <a:t>Comp</a:t>
            </a:r>
            <a:endParaRPr lang="en-US" sz="3000" baseline="-25000" dirty="0" smtClean="0"/>
          </a:p>
          <a:p>
            <a:pPr marL="0" indent="0">
              <a:spcBef>
                <a:spcPct val="0"/>
              </a:spcBef>
              <a:buFontTx/>
              <a:buNone/>
            </a:pPr>
            <a:endParaRPr lang="en-US" dirty="0" smtClean="0"/>
          </a:p>
          <a:p>
            <a:pPr marL="0" indent="0">
              <a:spcBef>
                <a:spcPct val="0"/>
              </a:spcBef>
              <a:buFontTx/>
              <a:buNone/>
            </a:pPr>
            <a:r>
              <a:rPr lang="en-US" dirty="0" err="1" smtClean="0">
                <a:latin typeface="Helvetica" pitchFamily="34" charset="0"/>
              </a:rPr>
              <a:t>Int</a:t>
            </a:r>
            <a:r>
              <a:rPr lang="en-US" dirty="0" smtClean="0">
                <a:latin typeface="Helvetica" pitchFamily="34" charset="0"/>
              </a:rPr>
              <a:t>:  Intervention</a:t>
            </a:r>
          </a:p>
          <a:p>
            <a:pPr marL="0" indent="0">
              <a:spcBef>
                <a:spcPct val="0"/>
              </a:spcBef>
              <a:buFontTx/>
              <a:buNone/>
            </a:pPr>
            <a:r>
              <a:rPr lang="en-US" dirty="0" smtClean="0">
                <a:latin typeface="Helvetica" pitchFamily="34" charset="0"/>
              </a:rPr>
              <a:t>Comp: Comparator</a:t>
            </a:r>
          </a:p>
          <a:p>
            <a:pPr marL="0" indent="0">
              <a:spcBef>
                <a:spcPct val="0"/>
              </a:spcBef>
              <a:buFontTx/>
              <a:buNone/>
            </a:pPr>
            <a:endParaRPr lang="en-US" dirty="0" smtClean="0">
              <a:latin typeface="Helvetica" pitchFamily="34" charset="0"/>
            </a:endParaRPr>
          </a:p>
          <a:p>
            <a:pPr marL="0" indent="0">
              <a:spcBef>
                <a:spcPct val="0"/>
              </a:spcBef>
              <a:buFontTx/>
              <a:buNone/>
            </a:pPr>
            <a:r>
              <a:rPr lang="en-US" sz="2400" dirty="0" smtClean="0"/>
              <a:t>A result would be, e.g.:</a:t>
            </a:r>
          </a:p>
          <a:p>
            <a:pPr marL="0" indent="0">
              <a:spcBef>
                <a:spcPct val="0"/>
              </a:spcBef>
              <a:spcAft>
                <a:spcPts val="600"/>
              </a:spcAft>
            </a:pPr>
            <a:r>
              <a:rPr lang="en-US" sz="2400" dirty="0" smtClean="0"/>
              <a:t>  “$45,000 per life-year saved”</a:t>
            </a:r>
          </a:p>
          <a:p>
            <a:pPr marL="0" indent="0">
              <a:spcBef>
                <a:spcPct val="0"/>
              </a:spcBef>
              <a:spcAft>
                <a:spcPts val="600"/>
              </a:spcAft>
            </a:pPr>
            <a:r>
              <a:rPr lang="en-US" sz="2400" dirty="0" smtClean="0"/>
              <a:t>  “$10,000 per lung cancer case averted”</a:t>
            </a:r>
          </a:p>
          <a:p>
            <a:pPr marL="0" indent="0">
              <a:spcBef>
                <a:spcPct val="0"/>
              </a:spcBef>
              <a:buFontTx/>
              <a:buNone/>
            </a:pPr>
            <a:endParaRPr lang="en-US" sz="2500" dirty="0" smtClean="0">
              <a:latin typeface="Helvetica" pitchFamily="34" charset="0"/>
            </a:endParaRPr>
          </a:p>
          <a:p>
            <a:pPr marL="0" indent="0">
              <a:spcBef>
                <a:spcPct val="0"/>
              </a:spcBef>
              <a:buFontTx/>
              <a:buNone/>
            </a:pPr>
            <a:r>
              <a:rPr lang="en-US" dirty="0" smtClean="0">
                <a:solidFill>
                  <a:schemeClr val="accent2"/>
                </a:solidFill>
                <a:latin typeface="Helvetica" pitchFamily="34" charset="0"/>
              </a:rPr>
              <a:t>*</a:t>
            </a:r>
            <a:r>
              <a:rPr lang="en-US" dirty="0" smtClean="0">
                <a:latin typeface="Helvetica" pitchFamily="34" charset="0"/>
              </a:rPr>
              <a:t>Also known as incremental cost-effectiveness ratio (ICER)</a:t>
            </a:r>
          </a:p>
          <a:p>
            <a:pPr marL="0" indent="0">
              <a:spcBef>
                <a:spcPct val="0"/>
              </a:spcBef>
              <a:buFontTx/>
              <a:buNone/>
            </a:pPr>
            <a:endParaRPr lang="en-US" sz="2500" b="1" baseline="-25000" dirty="0" smtClean="0"/>
          </a:p>
        </p:txBody>
      </p:sp>
      <p:sp>
        <p:nvSpPr>
          <p:cNvPr id="32772" name="Slide Number Placeholder 1"/>
          <p:cNvSpPr>
            <a:spLocks noGrp="1"/>
          </p:cNvSpPr>
          <p:nvPr>
            <p:ph type="sldNum" sz="quarter" idx="10"/>
          </p:nvPr>
        </p:nvSpPr>
        <p:spPr>
          <a:noFill/>
          <a:ln>
            <a:miter lim="800000"/>
            <a:headEnd/>
            <a:tailEnd/>
          </a:ln>
        </p:spPr>
        <p:txBody>
          <a:bodyPr/>
          <a:lstStyle/>
          <a:p>
            <a:r>
              <a:rPr lang="en-US" smtClean="0"/>
              <a:t> </a:t>
            </a:r>
            <a:fld id="{1A79F54F-C4F2-4A94-84DC-5C8988CA9D5D}" type="slidenum">
              <a:rPr lang="en-US" smtClean="0">
                <a:latin typeface="Arial" charset="0"/>
              </a:rPr>
              <a:pPr/>
              <a:t>31</a:t>
            </a:fld>
            <a:r>
              <a:rPr lang="en-US" smtClean="0"/>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1220788" y="746125"/>
            <a:ext cx="6677025" cy="6481763"/>
            <a:chOff x="1220788" y="746125"/>
            <a:chExt cx="6677025" cy="6481763"/>
          </a:xfrm>
        </p:grpSpPr>
        <p:sp>
          <p:nvSpPr>
            <p:cNvPr id="33794" name="Line 2"/>
            <p:cNvSpPr>
              <a:spLocks noChangeShapeType="1"/>
            </p:cNvSpPr>
            <p:nvPr/>
          </p:nvSpPr>
          <p:spPr bwMode="auto">
            <a:xfrm>
              <a:off x="1752600" y="828675"/>
              <a:ext cx="0" cy="5829300"/>
            </a:xfrm>
            <a:prstGeom prst="line">
              <a:avLst/>
            </a:prstGeom>
            <a:noFill/>
            <a:ln w="12700">
              <a:solidFill>
                <a:schemeClr val="tx1"/>
              </a:solidFill>
              <a:round/>
              <a:headEnd type="triangle" w="med" len="med"/>
              <a:tailEnd/>
            </a:ln>
            <a:effectLst/>
          </p:spPr>
          <p:txBody>
            <a:bodyPr wrap="none" anchor="ctr"/>
            <a:lstStyle/>
            <a:p>
              <a:endParaRPr lang="en-US"/>
            </a:p>
          </p:txBody>
        </p:sp>
        <p:sp>
          <p:nvSpPr>
            <p:cNvPr id="33795" name="Line 3"/>
            <p:cNvSpPr>
              <a:spLocks noChangeShapeType="1"/>
            </p:cNvSpPr>
            <p:nvPr/>
          </p:nvSpPr>
          <p:spPr bwMode="auto">
            <a:xfrm>
              <a:off x="1752600" y="6657975"/>
              <a:ext cx="6005513"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33796" name="Rectangle 4"/>
            <p:cNvSpPr>
              <a:spLocks noChangeArrowheads="1"/>
            </p:cNvSpPr>
            <p:nvPr/>
          </p:nvSpPr>
          <p:spPr bwMode="auto">
            <a:xfrm>
              <a:off x="1308100" y="746125"/>
              <a:ext cx="466725" cy="647700"/>
            </a:xfrm>
            <a:prstGeom prst="rect">
              <a:avLst/>
            </a:prstGeom>
            <a:noFill/>
            <a:ln w="12700">
              <a:noFill/>
              <a:miter lim="800000"/>
              <a:headEnd/>
              <a:tailEnd/>
            </a:ln>
            <a:effectLst/>
          </p:spPr>
          <p:txBody>
            <a:bodyPr wrap="none" lIns="100645" tIns="49438" rIns="100645" bIns="49438">
              <a:spAutoFit/>
            </a:bodyPr>
            <a:lstStyle/>
            <a:p>
              <a:pPr defTabSz="1019175"/>
              <a:r>
                <a:rPr lang="en-US" sz="3600" b="1">
                  <a:latin typeface="Arial" charset="0"/>
                </a:rPr>
                <a:t>+</a:t>
              </a:r>
            </a:p>
          </p:txBody>
        </p:sp>
        <p:sp>
          <p:nvSpPr>
            <p:cNvPr id="33797" name="Line 5"/>
            <p:cNvSpPr>
              <a:spLocks noChangeShapeType="1"/>
            </p:cNvSpPr>
            <p:nvPr/>
          </p:nvSpPr>
          <p:spPr bwMode="auto">
            <a:xfrm>
              <a:off x="4675188" y="995363"/>
              <a:ext cx="0" cy="5662612"/>
            </a:xfrm>
            <a:prstGeom prst="line">
              <a:avLst/>
            </a:prstGeom>
            <a:noFill/>
            <a:ln w="12700">
              <a:solidFill>
                <a:schemeClr val="tx1"/>
              </a:solidFill>
              <a:prstDash val="dash"/>
              <a:round/>
              <a:headEnd/>
              <a:tailEnd/>
            </a:ln>
            <a:effectLst/>
          </p:spPr>
          <p:txBody>
            <a:bodyPr wrap="none" anchor="ctr"/>
            <a:lstStyle/>
            <a:p>
              <a:endParaRPr lang="en-US"/>
            </a:p>
          </p:txBody>
        </p:sp>
        <p:sp>
          <p:nvSpPr>
            <p:cNvPr id="33798" name="Line 6"/>
            <p:cNvSpPr>
              <a:spLocks noChangeShapeType="1"/>
            </p:cNvSpPr>
            <p:nvPr/>
          </p:nvSpPr>
          <p:spPr bwMode="auto">
            <a:xfrm>
              <a:off x="1795463" y="3814763"/>
              <a:ext cx="5603875" cy="0"/>
            </a:xfrm>
            <a:prstGeom prst="line">
              <a:avLst/>
            </a:prstGeom>
            <a:noFill/>
            <a:ln w="12700">
              <a:solidFill>
                <a:schemeClr val="tx1"/>
              </a:solidFill>
              <a:prstDash val="dash"/>
              <a:round/>
              <a:headEnd/>
              <a:tailEnd/>
            </a:ln>
            <a:effectLst/>
          </p:spPr>
          <p:txBody>
            <a:bodyPr wrap="none" anchor="ctr"/>
            <a:lstStyle/>
            <a:p>
              <a:endParaRPr lang="en-US"/>
            </a:p>
          </p:txBody>
        </p:sp>
        <p:sp>
          <p:nvSpPr>
            <p:cNvPr id="33799" name="Oval 7"/>
            <p:cNvSpPr>
              <a:spLocks noChangeArrowheads="1"/>
            </p:cNvSpPr>
            <p:nvPr/>
          </p:nvSpPr>
          <p:spPr bwMode="auto">
            <a:xfrm>
              <a:off x="4476750" y="3633788"/>
              <a:ext cx="398463" cy="379412"/>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33800" name="Rectangle 8"/>
            <p:cNvSpPr>
              <a:spLocks noChangeArrowheads="1"/>
            </p:cNvSpPr>
            <p:nvPr/>
          </p:nvSpPr>
          <p:spPr bwMode="auto">
            <a:xfrm rot="16200000">
              <a:off x="712788" y="3438525"/>
              <a:ext cx="1511300" cy="495300"/>
            </a:xfrm>
            <a:prstGeom prst="rect">
              <a:avLst/>
            </a:prstGeom>
            <a:noFill/>
            <a:ln w="12700">
              <a:noFill/>
              <a:miter lim="800000"/>
              <a:headEnd/>
              <a:tailEnd/>
            </a:ln>
            <a:effectLst/>
          </p:spPr>
          <p:txBody>
            <a:bodyPr lIns="100645" tIns="49438" rIns="100645" bIns="49438">
              <a:spAutoFit/>
            </a:bodyPr>
            <a:lstStyle/>
            <a:p>
              <a:pPr defTabSz="1019175"/>
              <a:r>
                <a:rPr lang="en-US" b="1">
                  <a:latin typeface="Arial" charset="0"/>
                </a:rPr>
                <a:t>COST</a:t>
              </a:r>
            </a:p>
          </p:txBody>
        </p:sp>
        <p:sp>
          <p:nvSpPr>
            <p:cNvPr id="33801" name="Line 9"/>
            <p:cNvSpPr>
              <a:spLocks noChangeShapeType="1"/>
            </p:cNvSpPr>
            <p:nvPr/>
          </p:nvSpPr>
          <p:spPr bwMode="auto">
            <a:xfrm>
              <a:off x="4540250" y="3692525"/>
              <a:ext cx="271463" cy="269875"/>
            </a:xfrm>
            <a:prstGeom prst="line">
              <a:avLst/>
            </a:prstGeom>
            <a:noFill/>
            <a:ln w="12700">
              <a:solidFill>
                <a:schemeClr val="tx1"/>
              </a:solidFill>
              <a:round/>
              <a:headEnd/>
              <a:tailEnd/>
            </a:ln>
            <a:effectLst/>
          </p:spPr>
          <p:txBody>
            <a:bodyPr wrap="none" anchor="ctr"/>
            <a:lstStyle/>
            <a:p>
              <a:endParaRPr lang="en-US"/>
            </a:p>
          </p:txBody>
        </p:sp>
        <p:sp>
          <p:nvSpPr>
            <p:cNvPr id="33802" name="Line 10"/>
            <p:cNvSpPr>
              <a:spLocks noChangeShapeType="1"/>
            </p:cNvSpPr>
            <p:nvPr/>
          </p:nvSpPr>
          <p:spPr bwMode="auto">
            <a:xfrm flipH="1">
              <a:off x="4541838" y="3687763"/>
              <a:ext cx="266700" cy="263525"/>
            </a:xfrm>
            <a:prstGeom prst="line">
              <a:avLst/>
            </a:prstGeom>
            <a:noFill/>
            <a:ln w="12700">
              <a:solidFill>
                <a:schemeClr val="tx1"/>
              </a:solidFill>
              <a:round/>
              <a:headEnd/>
              <a:tailEnd/>
            </a:ln>
            <a:effectLst/>
          </p:spPr>
          <p:txBody>
            <a:bodyPr wrap="none" anchor="ctr"/>
            <a:lstStyle/>
            <a:p>
              <a:endParaRPr lang="en-US"/>
            </a:p>
          </p:txBody>
        </p:sp>
        <p:sp>
          <p:nvSpPr>
            <p:cNvPr id="33803" name="Rectangle 11"/>
            <p:cNvSpPr>
              <a:spLocks noChangeArrowheads="1"/>
            </p:cNvSpPr>
            <p:nvPr/>
          </p:nvSpPr>
          <p:spPr bwMode="auto">
            <a:xfrm>
              <a:off x="1373188" y="6451600"/>
              <a:ext cx="352425" cy="647700"/>
            </a:xfrm>
            <a:prstGeom prst="rect">
              <a:avLst/>
            </a:prstGeom>
            <a:noFill/>
            <a:ln w="12700">
              <a:noFill/>
              <a:miter lim="800000"/>
              <a:headEnd/>
              <a:tailEnd/>
            </a:ln>
            <a:effectLst/>
          </p:spPr>
          <p:txBody>
            <a:bodyPr wrap="none" lIns="100645" tIns="49438" rIns="100645" bIns="49438">
              <a:spAutoFit/>
            </a:bodyPr>
            <a:lstStyle/>
            <a:p>
              <a:pPr defTabSz="1019175"/>
              <a:r>
                <a:rPr lang="en-US" sz="3600" b="1">
                  <a:latin typeface="Arial" charset="0"/>
                </a:rPr>
                <a:t>-</a:t>
              </a:r>
            </a:p>
          </p:txBody>
        </p:sp>
        <p:sp>
          <p:nvSpPr>
            <p:cNvPr id="33804" name="Rectangle 12"/>
            <p:cNvSpPr>
              <a:spLocks noChangeArrowheads="1"/>
            </p:cNvSpPr>
            <p:nvPr/>
          </p:nvSpPr>
          <p:spPr bwMode="auto">
            <a:xfrm>
              <a:off x="7431088" y="6580188"/>
              <a:ext cx="466725" cy="647700"/>
            </a:xfrm>
            <a:prstGeom prst="rect">
              <a:avLst/>
            </a:prstGeom>
            <a:noFill/>
            <a:ln w="12700">
              <a:noFill/>
              <a:miter lim="800000"/>
              <a:headEnd/>
              <a:tailEnd/>
            </a:ln>
            <a:effectLst/>
          </p:spPr>
          <p:txBody>
            <a:bodyPr wrap="none" lIns="100645" tIns="49438" rIns="100645" bIns="49438">
              <a:spAutoFit/>
            </a:bodyPr>
            <a:lstStyle/>
            <a:p>
              <a:pPr defTabSz="1019175"/>
              <a:r>
                <a:rPr lang="en-US" sz="3600" b="1">
                  <a:latin typeface="Arial" charset="0"/>
                </a:rPr>
                <a:t>+</a:t>
              </a:r>
            </a:p>
          </p:txBody>
        </p:sp>
        <p:sp>
          <p:nvSpPr>
            <p:cNvPr id="33805" name="Rectangle 13"/>
            <p:cNvSpPr>
              <a:spLocks noChangeArrowheads="1"/>
            </p:cNvSpPr>
            <p:nvPr/>
          </p:nvSpPr>
          <p:spPr bwMode="auto">
            <a:xfrm>
              <a:off x="3271838" y="6727825"/>
              <a:ext cx="2919412" cy="495300"/>
            </a:xfrm>
            <a:prstGeom prst="rect">
              <a:avLst/>
            </a:prstGeom>
            <a:noFill/>
            <a:ln w="12700">
              <a:noFill/>
              <a:miter lim="800000"/>
              <a:headEnd/>
              <a:tailEnd/>
            </a:ln>
            <a:effectLst/>
          </p:spPr>
          <p:txBody>
            <a:bodyPr wrap="none" lIns="100645" tIns="49438" rIns="100645" bIns="49438">
              <a:spAutoFit/>
            </a:bodyPr>
            <a:lstStyle/>
            <a:p>
              <a:pPr algn="ctr" defTabSz="1019175"/>
              <a:r>
                <a:rPr lang="en-US" b="1">
                  <a:latin typeface="Arial" charset="0"/>
                </a:rPr>
                <a:t>EFFECTIVENESS</a:t>
              </a:r>
            </a:p>
          </p:txBody>
        </p:sp>
      </p:grpSp>
      <p:sp>
        <p:nvSpPr>
          <p:cNvPr id="33806" name="Text Box 14"/>
          <p:cNvSpPr txBox="1">
            <a:spLocks noChangeArrowheads="1"/>
          </p:cNvSpPr>
          <p:nvPr/>
        </p:nvSpPr>
        <p:spPr bwMode="auto">
          <a:xfrm>
            <a:off x="1450975" y="225425"/>
            <a:ext cx="7081838" cy="492125"/>
          </a:xfrm>
          <a:prstGeom prst="rect">
            <a:avLst/>
          </a:prstGeom>
          <a:noFill/>
          <a:ln w="9525">
            <a:noFill/>
            <a:miter lim="800000"/>
            <a:headEnd/>
            <a:tailEnd/>
          </a:ln>
          <a:effectLst/>
        </p:spPr>
        <p:txBody>
          <a:bodyPr wrap="none" lIns="91288" tIns="45642" rIns="91288" bIns="45642">
            <a:spAutoFit/>
          </a:bodyPr>
          <a:lstStyle/>
          <a:p>
            <a:pPr defTabSz="1019175"/>
            <a:r>
              <a:rPr lang="en-US" b="1" dirty="0">
                <a:solidFill>
                  <a:schemeClr val="accent2"/>
                </a:solidFill>
                <a:latin typeface="Arial" charset="0"/>
              </a:rPr>
              <a:t>Cost-Effectiveness Plane: Four Quadrants</a:t>
            </a:r>
          </a:p>
        </p:txBody>
      </p:sp>
      <p:sp>
        <p:nvSpPr>
          <p:cNvPr id="33807" name="Slide Number Placeholder 1"/>
          <p:cNvSpPr>
            <a:spLocks noGrp="1"/>
          </p:cNvSpPr>
          <p:nvPr>
            <p:ph type="sldNum" sz="quarter" idx="10"/>
          </p:nvPr>
        </p:nvSpPr>
        <p:spPr>
          <a:noFill/>
          <a:ln>
            <a:miter lim="800000"/>
            <a:headEnd/>
            <a:tailEnd/>
          </a:ln>
        </p:spPr>
        <p:txBody>
          <a:bodyPr/>
          <a:lstStyle/>
          <a:p>
            <a:r>
              <a:rPr lang="en-US" smtClean="0"/>
              <a:t> </a:t>
            </a:r>
            <a:fld id="{7451A9CF-54FA-4132-82E5-B4B1EEA2E7AF}" type="slidenum">
              <a:rPr lang="en-US" smtClean="0">
                <a:latin typeface="Arial" charset="0"/>
              </a:rPr>
              <a:pPr/>
              <a:t>32</a:t>
            </a:fld>
            <a:r>
              <a:rPr lang="en-US" smtClean="0"/>
              <a:t> </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1219200" y="777875"/>
            <a:ext cx="6678613" cy="6450013"/>
            <a:chOff x="1219200" y="777875"/>
            <a:chExt cx="6678613" cy="6450013"/>
          </a:xfrm>
        </p:grpSpPr>
        <p:sp>
          <p:nvSpPr>
            <p:cNvPr id="34818" name="Rectangle 2"/>
            <p:cNvSpPr>
              <a:spLocks noChangeArrowheads="1"/>
            </p:cNvSpPr>
            <p:nvPr/>
          </p:nvSpPr>
          <p:spPr bwMode="auto">
            <a:xfrm>
              <a:off x="1325563" y="777875"/>
              <a:ext cx="466725" cy="647700"/>
            </a:xfrm>
            <a:prstGeom prst="rect">
              <a:avLst/>
            </a:prstGeom>
            <a:noFill/>
            <a:ln w="12700">
              <a:noFill/>
              <a:miter lim="800000"/>
              <a:headEnd/>
              <a:tailEnd/>
            </a:ln>
            <a:effectLst/>
          </p:spPr>
          <p:txBody>
            <a:bodyPr wrap="none" lIns="100645" tIns="49438" rIns="100645" bIns="49438">
              <a:spAutoFit/>
            </a:bodyPr>
            <a:lstStyle/>
            <a:p>
              <a:pPr defTabSz="1019175"/>
              <a:r>
                <a:rPr lang="en-US" sz="3600" b="1">
                  <a:latin typeface="Arial" charset="0"/>
                </a:rPr>
                <a:t>+</a:t>
              </a:r>
            </a:p>
          </p:txBody>
        </p:sp>
        <p:sp>
          <p:nvSpPr>
            <p:cNvPr id="34819" name="Rectangle 3"/>
            <p:cNvSpPr>
              <a:spLocks noChangeArrowheads="1"/>
            </p:cNvSpPr>
            <p:nvPr/>
          </p:nvSpPr>
          <p:spPr bwMode="auto">
            <a:xfrm rot="16200000">
              <a:off x="820737" y="3533776"/>
              <a:ext cx="1292225" cy="495300"/>
            </a:xfrm>
            <a:prstGeom prst="rect">
              <a:avLst/>
            </a:prstGeom>
            <a:noFill/>
            <a:ln w="12700">
              <a:noFill/>
              <a:miter lim="800000"/>
              <a:headEnd/>
              <a:tailEnd/>
            </a:ln>
            <a:effectLst/>
          </p:spPr>
          <p:txBody>
            <a:bodyPr lIns="100645" tIns="49438" rIns="100645" bIns="49438">
              <a:spAutoFit/>
            </a:bodyPr>
            <a:lstStyle/>
            <a:p>
              <a:pPr defTabSz="1019175"/>
              <a:r>
                <a:rPr lang="en-US" b="1">
                  <a:latin typeface="Arial" charset="0"/>
                </a:rPr>
                <a:t>COST</a:t>
              </a:r>
            </a:p>
          </p:txBody>
        </p:sp>
        <p:sp>
          <p:nvSpPr>
            <p:cNvPr id="34820" name="Line 4"/>
            <p:cNvSpPr>
              <a:spLocks noChangeShapeType="1"/>
            </p:cNvSpPr>
            <p:nvPr/>
          </p:nvSpPr>
          <p:spPr bwMode="auto">
            <a:xfrm>
              <a:off x="1757363" y="828675"/>
              <a:ext cx="0" cy="5829300"/>
            </a:xfrm>
            <a:prstGeom prst="line">
              <a:avLst/>
            </a:prstGeom>
            <a:noFill/>
            <a:ln w="12700">
              <a:solidFill>
                <a:schemeClr val="tx1"/>
              </a:solidFill>
              <a:round/>
              <a:headEnd type="triangle" w="med" len="med"/>
              <a:tailEnd/>
            </a:ln>
            <a:effectLst/>
          </p:spPr>
          <p:txBody>
            <a:bodyPr wrap="none" anchor="ctr"/>
            <a:lstStyle/>
            <a:p>
              <a:endParaRPr lang="en-US"/>
            </a:p>
          </p:txBody>
        </p:sp>
        <p:sp>
          <p:nvSpPr>
            <p:cNvPr id="34821" name="Line 5"/>
            <p:cNvSpPr>
              <a:spLocks noChangeShapeType="1"/>
            </p:cNvSpPr>
            <p:nvPr/>
          </p:nvSpPr>
          <p:spPr bwMode="auto">
            <a:xfrm>
              <a:off x="1757363" y="6657975"/>
              <a:ext cx="6005512"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34822" name="Line 6"/>
            <p:cNvSpPr>
              <a:spLocks noChangeShapeType="1"/>
            </p:cNvSpPr>
            <p:nvPr/>
          </p:nvSpPr>
          <p:spPr bwMode="auto">
            <a:xfrm>
              <a:off x="4678363" y="995363"/>
              <a:ext cx="0" cy="5662612"/>
            </a:xfrm>
            <a:prstGeom prst="line">
              <a:avLst/>
            </a:prstGeom>
            <a:noFill/>
            <a:ln w="12700">
              <a:solidFill>
                <a:schemeClr val="tx1"/>
              </a:solidFill>
              <a:prstDash val="dash"/>
              <a:round/>
              <a:headEnd/>
              <a:tailEnd/>
            </a:ln>
            <a:effectLst/>
          </p:spPr>
          <p:txBody>
            <a:bodyPr wrap="none" anchor="ctr"/>
            <a:lstStyle/>
            <a:p>
              <a:endParaRPr lang="en-US"/>
            </a:p>
          </p:txBody>
        </p:sp>
        <p:sp>
          <p:nvSpPr>
            <p:cNvPr id="34823" name="Line 7"/>
            <p:cNvSpPr>
              <a:spLocks noChangeShapeType="1"/>
            </p:cNvSpPr>
            <p:nvPr/>
          </p:nvSpPr>
          <p:spPr bwMode="auto">
            <a:xfrm>
              <a:off x="1801813" y="3814763"/>
              <a:ext cx="5600700" cy="0"/>
            </a:xfrm>
            <a:prstGeom prst="line">
              <a:avLst/>
            </a:prstGeom>
            <a:noFill/>
            <a:ln w="12700">
              <a:solidFill>
                <a:schemeClr val="tx1"/>
              </a:solidFill>
              <a:prstDash val="dash"/>
              <a:round/>
              <a:headEnd/>
              <a:tailEnd/>
            </a:ln>
            <a:effectLst/>
          </p:spPr>
          <p:txBody>
            <a:bodyPr wrap="none" anchor="ctr"/>
            <a:lstStyle/>
            <a:p>
              <a:endParaRPr lang="en-US"/>
            </a:p>
          </p:txBody>
        </p:sp>
        <p:sp>
          <p:nvSpPr>
            <p:cNvPr id="34824" name="Rectangle 8"/>
            <p:cNvSpPr>
              <a:spLocks noChangeArrowheads="1"/>
            </p:cNvSpPr>
            <p:nvPr/>
          </p:nvSpPr>
          <p:spPr bwMode="auto">
            <a:xfrm>
              <a:off x="2262188" y="2043113"/>
              <a:ext cx="1852612" cy="838200"/>
            </a:xfrm>
            <a:prstGeom prst="rect">
              <a:avLst/>
            </a:prstGeom>
            <a:noFill/>
            <a:ln w="12700">
              <a:noFill/>
              <a:miter lim="800000"/>
              <a:headEnd/>
              <a:tailEnd/>
            </a:ln>
            <a:effectLst/>
          </p:spPr>
          <p:txBody>
            <a:bodyPr wrap="none" lIns="100645" tIns="49438" rIns="100645" bIns="49438">
              <a:spAutoFit/>
            </a:bodyPr>
            <a:lstStyle/>
            <a:p>
              <a:pPr algn="ctr" defTabSz="1019175"/>
              <a:r>
                <a:rPr lang="en-US" b="1">
                  <a:latin typeface="Arial" charset="0"/>
                </a:rPr>
                <a:t>REJECT</a:t>
              </a:r>
            </a:p>
            <a:p>
              <a:pPr algn="ctr" defTabSz="1019175"/>
              <a:r>
                <a:rPr lang="en-US" sz="2200" b="1">
                  <a:latin typeface="Arial" charset="0"/>
                </a:rPr>
                <a:t>(Dominated)</a:t>
              </a:r>
            </a:p>
          </p:txBody>
        </p:sp>
        <p:sp>
          <p:nvSpPr>
            <p:cNvPr id="34825" name="Rectangle 9"/>
            <p:cNvSpPr>
              <a:spLocks noChangeArrowheads="1"/>
            </p:cNvSpPr>
            <p:nvPr/>
          </p:nvSpPr>
          <p:spPr bwMode="auto">
            <a:xfrm>
              <a:off x="5786438" y="2043113"/>
              <a:ext cx="895350" cy="495300"/>
            </a:xfrm>
            <a:prstGeom prst="rect">
              <a:avLst/>
            </a:prstGeom>
            <a:noFill/>
            <a:ln w="12700">
              <a:noFill/>
              <a:miter lim="800000"/>
              <a:headEnd/>
              <a:tailEnd/>
            </a:ln>
            <a:effectLst/>
          </p:spPr>
          <p:txBody>
            <a:bodyPr wrap="none" lIns="100645" tIns="49438" rIns="100645" bIns="49438">
              <a:spAutoFit/>
            </a:bodyPr>
            <a:lstStyle/>
            <a:p>
              <a:pPr algn="ctr" defTabSz="1019175"/>
              <a:r>
                <a:rPr lang="en-US" b="1" dirty="0">
                  <a:latin typeface="Arial" charset="0"/>
                </a:rPr>
                <a:t>CEA</a:t>
              </a:r>
            </a:p>
          </p:txBody>
        </p:sp>
        <p:sp>
          <p:nvSpPr>
            <p:cNvPr id="34826" name="Rectangle 10"/>
            <p:cNvSpPr>
              <a:spLocks noChangeArrowheads="1"/>
            </p:cNvSpPr>
            <p:nvPr/>
          </p:nvSpPr>
          <p:spPr bwMode="auto">
            <a:xfrm>
              <a:off x="2738438" y="4941888"/>
              <a:ext cx="896937" cy="495300"/>
            </a:xfrm>
            <a:prstGeom prst="rect">
              <a:avLst/>
            </a:prstGeom>
            <a:noFill/>
            <a:ln w="12700">
              <a:noFill/>
              <a:miter lim="800000"/>
              <a:headEnd/>
              <a:tailEnd/>
            </a:ln>
            <a:effectLst/>
          </p:spPr>
          <p:txBody>
            <a:bodyPr wrap="none" lIns="100645" tIns="49438" rIns="100645" bIns="49438">
              <a:spAutoFit/>
            </a:bodyPr>
            <a:lstStyle/>
            <a:p>
              <a:pPr algn="ctr" defTabSz="1019175"/>
              <a:r>
                <a:rPr lang="en-US" b="1">
                  <a:latin typeface="Arial" charset="0"/>
                </a:rPr>
                <a:t>CEA</a:t>
              </a:r>
            </a:p>
          </p:txBody>
        </p:sp>
        <p:sp>
          <p:nvSpPr>
            <p:cNvPr id="34827" name="Rectangle 11"/>
            <p:cNvSpPr>
              <a:spLocks noChangeArrowheads="1"/>
            </p:cNvSpPr>
            <p:nvPr/>
          </p:nvSpPr>
          <p:spPr bwMode="auto">
            <a:xfrm>
              <a:off x="5557838" y="4927600"/>
              <a:ext cx="1962150" cy="1176338"/>
            </a:xfrm>
            <a:prstGeom prst="rect">
              <a:avLst/>
            </a:prstGeom>
            <a:noFill/>
            <a:ln w="12700">
              <a:noFill/>
              <a:miter lim="800000"/>
              <a:headEnd/>
              <a:tailEnd/>
            </a:ln>
            <a:effectLst/>
          </p:spPr>
          <p:txBody>
            <a:bodyPr wrap="none" lIns="100645" tIns="49438" rIns="100645" bIns="49438">
              <a:spAutoFit/>
            </a:bodyPr>
            <a:lstStyle/>
            <a:p>
              <a:pPr algn="ctr" defTabSz="1019175"/>
              <a:r>
                <a:rPr lang="en-US" b="1">
                  <a:latin typeface="Arial" charset="0"/>
                </a:rPr>
                <a:t>ADOPT</a:t>
              </a:r>
            </a:p>
            <a:p>
              <a:pPr algn="ctr" defTabSz="1019175"/>
              <a:r>
                <a:rPr lang="en-US" sz="2200" b="1">
                  <a:latin typeface="Arial" charset="0"/>
                </a:rPr>
                <a:t>(Dominant or</a:t>
              </a:r>
            </a:p>
            <a:p>
              <a:pPr algn="ctr" defTabSz="1019175"/>
              <a:r>
                <a:rPr lang="en-US" sz="2200" b="1">
                  <a:latin typeface="Arial" charset="0"/>
                </a:rPr>
                <a:t>Cost-Saving)</a:t>
              </a:r>
            </a:p>
          </p:txBody>
        </p:sp>
        <p:sp>
          <p:nvSpPr>
            <p:cNvPr id="34828" name="Oval 12"/>
            <p:cNvSpPr>
              <a:spLocks noChangeArrowheads="1"/>
            </p:cNvSpPr>
            <p:nvPr/>
          </p:nvSpPr>
          <p:spPr bwMode="auto">
            <a:xfrm>
              <a:off x="4481513" y="3633788"/>
              <a:ext cx="395287" cy="379412"/>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34829" name="Line 13"/>
            <p:cNvSpPr>
              <a:spLocks noChangeShapeType="1"/>
            </p:cNvSpPr>
            <p:nvPr/>
          </p:nvSpPr>
          <p:spPr bwMode="auto">
            <a:xfrm>
              <a:off x="4545013" y="3700463"/>
              <a:ext cx="268287" cy="269875"/>
            </a:xfrm>
            <a:prstGeom prst="line">
              <a:avLst/>
            </a:prstGeom>
            <a:noFill/>
            <a:ln w="12700">
              <a:solidFill>
                <a:schemeClr val="tx1"/>
              </a:solidFill>
              <a:round/>
              <a:headEnd/>
              <a:tailEnd/>
            </a:ln>
            <a:effectLst/>
          </p:spPr>
          <p:txBody>
            <a:bodyPr wrap="none" anchor="ctr"/>
            <a:lstStyle/>
            <a:p>
              <a:endParaRPr lang="en-US"/>
            </a:p>
          </p:txBody>
        </p:sp>
        <p:sp>
          <p:nvSpPr>
            <p:cNvPr id="34830" name="Line 14"/>
            <p:cNvSpPr>
              <a:spLocks noChangeShapeType="1"/>
            </p:cNvSpPr>
            <p:nvPr/>
          </p:nvSpPr>
          <p:spPr bwMode="auto">
            <a:xfrm flipH="1">
              <a:off x="4545013" y="3695700"/>
              <a:ext cx="266700" cy="266700"/>
            </a:xfrm>
            <a:prstGeom prst="line">
              <a:avLst/>
            </a:prstGeom>
            <a:noFill/>
            <a:ln w="12700">
              <a:solidFill>
                <a:schemeClr val="tx1"/>
              </a:solidFill>
              <a:round/>
              <a:headEnd/>
              <a:tailEnd/>
            </a:ln>
            <a:effectLst/>
          </p:spPr>
          <p:txBody>
            <a:bodyPr wrap="none" anchor="ctr"/>
            <a:lstStyle/>
            <a:p>
              <a:endParaRPr lang="en-US"/>
            </a:p>
          </p:txBody>
        </p:sp>
        <p:sp>
          <p:nvSpPr>
            <p:cNvPr id="34831" name="Rectangle 15"/>
            <p:cNvSpPr>
              <a:spLocks noChangeArrowheads="1"/>
            </p:cNvSpPr>
            <p:nvPr/>
          </p:nvSpPr>
          <p:spPr bwMode="auto">
            <a:xfrm>
              <a:off x="1373188" y="6451600"/>
              <a:ext cx="352425" cy="647700"/>
            </a:xfrm>
            <a:prstGeom prst="rect">
              <a:avLst/>
            </a:prstGeom>
            <a:noFill/>
            <a:ln w="12700">
              <a:noFill/>
              <a:miter lim="800000"/>
              <a:headEnd/>
              <a:tailEnd/>
            </a:ln>
            <a:effectLst/>
          </p:spPr>
          <p:txBody>
            <a:bodyPr wrap="none" lIns="100645" tIns="49438" rIns="100645" bIns="49438">
              <a:spAutoFit/>
            </a:bodyPr>
            <a:lstStyle/>
            <a:p>
              <a:pPr defTabSz="1019175"/>
              <a:r>
                <a:rPr lang="en-US" sz="3600" b="1">
                  <a:latin typeface="Arial" charset="0"/>
                </a:rPr>
                <a:t>-</a:t>
              </a:r>
            </a:p>
          </p:txBody>
        </p:sp>
        <p:sp>
          <p:nvSpPr>
            <p:cNvPr id="34832" name="Rectangle 16"/>
            <p:cNvSpPr>
              <a:spLocks noChangeArrowheads="1"/>
            </p:cNvSpPr>
            <p:nvPr/>
          </p:nvSpPr>
          <p:spPr bwMode="auto">
            <a:xfrm>
              <a:off x="7431088" y="6580188"/>
              <a:ext cx="466725" cy="647700"/>
            </a:xfrm>
            <a:prstGeom prst="rect">
              <a:avLst/>
            </a:prstGeom>
            <a:noFill/>
            <a:ln w="12700">
              <a:noFill/>
              <a:miter lim="800000"/>
              <a:headEnd/>
              <a:tailEnd/>
            </a:ln>
            <a:effectLst/>
          </p:spPr>
          <p:txBody>
            <a:bodyPr wrap="none" lIns="100645" tIns="49438" rIns="100645" bIns="49438">
              <a:spAutoFit/>
            </a:bodyPr>
            <a:lstStyle/>
            <a:p>
              <a:pPr defTabSz="1019175"/>
              <a:r>
                <a:rPr lang="en-US" sz="3600" b="1">
                  <a:latin typeface="Arial" charset="0"/>
                </a:rPr>
                <a:t>+</a:t>
              </a:r>
            </a:p>
          </p:txBody>
        </p:sp>
        <p:sp>
          <p:nvSpPr>
            <p:cNvPr id="34833" name="Rectangle 17"/>
            <p:cNvSpPr>
              <a:spLocks noChangeArrowheads="1"/>
            </p:cNvSpPr>
            <p:nvPr/>
          </p:nvSpPr>
          <p:spPr bwMode="auto">
            <a:xfrm>
              <a:off x="3271838" y="6727825"/>
              <a:ext cx="2919412" cy="495300"/>
            </a:xfrm>
            <a:prstGeom prst="rect">
              <a:avLst/>
            </a:prstGeom>
            <a:noFill/>
            <a:ln w="12700">
              <a:noFill/>
              <a:miter lim="800000"/>
              <a:headEnd/>
              <a:tailEnd/>
            </a:ln>
            <a:effectLst/>
          </p:spPr>
          <p:txBody>
            <a:bodyPr wrap="none" lIns="100645" tIns="49438" rIns="100645" bIns="49438">
              <a:spAutoFit/>
            </a:bodyPr>
            <a:lstStyle/>
            <a:p>
              <a:pPr algn="ctr" defTabSz="1019175"/>
              <a:r>
                <a:rPr lang="en-US" b="1">
                  <a:latin typeface="Arial" charset="0"/>
                </a:rPr>
                <a:t>EFFECTIVENESS</a:t>
              </a:r>
            </a:p>
          </p:txBody>
        </p:sp>
      </p:grpSp>
      <p:sp>
        <p:nvSpPr>
          <p:cNvPr id="34834" name="Text Box 18"/>
          <p:cNvSpPr txBox="1">
            <a:spLocks noChangeArrowheads="1"/>
          </p:cNvSpPr>
          <p:nvPr/>
        </p:nvSpPr>
        <p:spPr bwMode="auto">
          <a:xfrm>
            <a:off x="1925638" y="215900"/>
            <a:ext cx="184150" cy="488950"/>
          </a:xfrm>
          <a:prstGeom prst="rect">
            <a:avLst/>
          </a:prstGeom>
          <a:noFill/>
          <a:ln w="9525">
            <a:noFill/>
            <a:miter lim="800000"/>
            <a:headEnd/>
            <a:tailEnd/>
          </a:ln>
          <a:effectLst/>
        </p:spPr>
        <p:txBody>
          <a:bodyPr wrap="none" lIns="91288" tIns="45642" rIns="91288" bIns="45642">
            <a:spAutoFit/>
          </a:bodyPr>
          <a:lstStyle/>
          <a:p>
            <a:pPr defTabSz="1019175"/>
            <a:endParaRPr lang="en-US"/>
          </a:p>
        </p:txBody>
      </p:sp>
      <p:sp>
        <p:nvSpPr>
          <p:cNvPr id="34835" name="Text Box 19"/>
          <p:cNvSpPr txBox="1">
            <a:spLocks noChangeArrowheads="1"/>
          </p:cNvSpPr>
          <p:nvPr/>
        </p:nvSpPr>
        <p:spPr bwMode="auto">
          <a:xfrm>
            <a:off x="2144713" y="225425"/>
            <a:ext cx="5049837" cy="488950"/>
          </a:xfrm>
          <a:prstGeom prst="rect">
            <a:avLst/>
          </a:prstGeom>
          <a:noFill/>
          <a:ln w="9525">
            <a:noFill/>
            <a:miter lim="800000"/>
            <a:headEnd/>
            <a:tailEnd/>
          </a:ln>
          <a:effectLst/>
        </p:spPr>
        <p:txBody>
          <a:bodyPr wrap="none" lIns="91288" tIns="45642" rIns="91288" bIns="45642">
            <a:spAutoFit/>
          </a:bodyPr>
          <a:lstStyle/>
          <a:p>
            <a:pPr defTabSz="1019175"/>
            <a:r>
              <a:rPr lang="en-US" b="1">
                <a:solidFill>
                  <a:schemeClr val="accent2"/>
                </a:solidFill>
                <a:latin typeface="Arial" charset="0"/>
              </a:rPr>
              <a:t>CEA Needed in Two Quadrants</a:t>
            </a:r>
          </a:p>
        </p:txBody>
      </p:sp>
      <p:sp>
        <p:nvSpPr>
          <p:cNvPr id="34836" name="Slide Number Placeholder 1"/>
          <p:cNvSpPr>
            <a:spLocks noGrp="1"/>
          </p:cNvSpPr>
          <p:nvPr>
            <p:ph type="sldNum" sz="quarter" idx="10"/>
          </p:nvPr>
        </p:nvSpPr>
        <p:spPr>
          <a:noFill/>
          <a:ln>
            <a:miter lim="800000"/>
            <a:headEnd/>
            <a:tailEnd/>
          </a:ln>
        </p:spPr>
        <p:txBody>
          <a:bodyPr/>
          <a:lstStyle/>
          <a:p>
            <a:r>
              <a:rPr lang="en-US" smtClean="0"/>
              <a:t> </a:t>
            </a:r>
            <a:fld id="{6E73A723-1F74-4FDB-8866-A81C5AE98F13}" type="slidenum">
              <a:rPr lang="en-US" smtClean="0">
                <a:latin typeface="Arial" charset="0"/>
              </a:rPr>
              <a:pPr/>
              <a:t>33</a:t>
            </a:fld>
            <a:r>
              <a:rPr lang="en-US" smtClean="0"/>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1225550" y="777875"/>
            <a:ext cx="6672263" cy="6450013"/>
            <a:chOff x="1225550" y="777875"/>
            <a:chExt cx="6672263" cy="6450013"/>
          </a:xfrm>
        </p:grpSpPr>
        <p:sp>
          <p:nvSpPr>
            <p:cNvPr id="35842" name="Line 2"/>
            <p:cNvSpPr>
              <a:spLocks noChangeShapeType="1"/>
            </p:cNvSpPr>
            <p:nvPr/>
          </p:nvSpPr>
          <p:spPr bwMode="auto">
            <a:xfrm>
              <a:off x="1757363" y="812800"/>
              <a:ext cx="0" cy="5829300"/>
            </a:xfrm>
            <a:prstGeom prst="line">
              <a:avLst/>
            </a:prstGeom>
            <a:noFill/>
            <a:ln w="12700">
              <a:solidFill>
                <a:schemeClr val="tx1"/>
              </a:solidFill>
              <a:round/>
              <a:headEnd type="triangle" w="med" len="med"/>
              <a:tailEnd/>
            </a:ln>
            <a:effectLst/>
          </p:spPr>
          <p:txBody>
            <a:bodyPr wrap="none" anchor="ctr"/>
            <a:lstStyle/>
            <a:p>
              <a:endParaRPr lang="en-US"/>
            </a:p>
          </p:txBody>
        </p:sp>
        <p:sp>
          <p:nvSpPr>
            <p:cNvPr id="35843" name="Line 3"/>
            <p:cNvSpPr>
              <a:spLocks noChangeShapeType="1"/>
            </p:cNvSpPr>
            <p:nvPr/>
          </p:nvSpPr>
          <p:spPr bwMode="auto">
            <a:xfrm>
              <a:off x="1808163" y="6638925"/>
              <a:ext cx="6003925"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35844" name="Rectangle 4"/>
            <p:cNvSpPr>
              <a:spLocks noChangeArrowheads="1"/>
            </p:cNvSpPr>
            <p:nvPr/>
          </p:nvSpPr>
          <p:spPr bwMode="auto">
            <a:xfrm>
              <a:off x="1373188" y="6451600"/>
              <a:ext cx="352425" cy="647700"/>
            </a:xfrm>
            <a:prstGeom prst="rect">
              <a:avLst/>
            </a:prstGeom>
            <a:noFill/>
            <a:ln w="12700">
              <a:noFill/>
              <a:miter lim="800000"/>
              <a:headEnd/>
              <a:tailEnd/>
            </a:ln>
            <a:effectLst/>
          </p:spPr>
          <p:txBody>
            <a:bodyPr wrap="none" lIns="100645" tIns="49438" rIns="100645" bIns="49438">
              <a:spAutoFit/>
            </a:bodyPr>
            <a:lstStyle/>
            <a:p>
              <a:pPr defTabSz="1019175"/>
              <a:r>
                <a:rPr lang="en-US" sz="3600" b="1">
                  <a:latin typeface="Arial" charset="0"/>
                </a:rPr>
                <a:t>-</a:t>
              </a:r>
            </a:p>
          </p:txBody>
        </p:sp>
        <p:sp>
          <p:nvSpPr>
            <p:cNvPr id="35845" name="Rectangle 5"/>
            <p:cNvSpPr>
              <a:spLocks noChangeArrowheads="1"/>
            </p:cNvSpPr>
            <p:nvPr/>
          </p:nvSpPr>
          <p:spPr bwMode="auto">
            <a:xfrm>
              <a:off x="7431088" y="6580188"/>
              <a:ext cx="466725" cy="647700"/>
            </a:xfrm>
            <a:prstGeom prst="rect">
              <a:avLst/>
            </a:prstGeom>
            <a:noFill/>
            <a:ln w="12700">
              <a:noFill/>
              <a:miter lim="800000"/>
              <a:headEnd/>
              <a:tailEnd/>
            </a:ln>
            <a:effectLst/>
          </p:spPr>
          <p:txBody>
            <a:bodyPr wrap="none" lIns="100645" tIns="49438" rIns="100645" bIns="49438">
              <a:spAutoFit/>
            </a:bodyPr>
            <a:lstStyle/>
            <a:p>
              <a:pPr defTabSz="1019175"/>
              <a:r>
                <a:rPr lang="en-US" sz="3600" b="1">
                  <a:latin typeface="Arial" charset="0"/>
                </a:rPr>
                <a:t>+</a:t>
              </a:r>
            </a:p>
          </p:txBody>
        </p:sp>
        <p:sp>
          <p:nvSpPr>
            <p:cNvPr id="35846" name="Rectangle 6"/>
            <p:cNvSpPr>
              <a:spLocks noChangeArrowheads="1"/>
            </p:cNvSpPr>
            <p:nvPr/>
          </p:nvSpPr>
          <p:spPr bwMode="auto">
            <a:xfrm>
              <a:off x="1325563" y="777875"/>
              <a:ext cx="466725" cy="647700"/>
            </a:xfrm>
            <a:prstGeom prst="rect">
              <a:avLst/>
            </a:prstGeom>
            <a:noFill/>
            <a:ln w="12700">
              <a:noFill/>
              <a:miter lim="800000"/>
              <a:headEnd/>
              <a:tailEnd/>
            </a:ln>
            <a:effectLst/>
          </p:spPr>
          <p:txBody>
            <a:bodyPr wrap="none" lIns="100645" tIns="49438" rIns="100645" bIns="49438">
              <a:spAutoFit/>
            </a:bodyPr>
            <a:lstStyle/>
            <a:p>
              <a:pPr defTabSz="1019175"/>
              <a:r>
                <a:rPr lang="en-US" sz="3600" b="1" dirty="0">
                  <a:latin typeface="Arial" charset="0"/>
                </a:rPr>
                <a:t>+</a:t>
              </a:r>
            </a:p>
          </p:txBody>
        </p:sp>
        <p:sp>
          <p:nvSpPr>
            <p:cNvPr id="35847" name="Line 7"/>
            <p:cNvSpPr>
              <a:spLocks noChangeShapeType="1"/>
            </p:cNvSpPr>
            <p:nvPr/>
          </p:nvSpPr>
          <p:spPr bwMode="auto">
            <a:xfrm>
              <a:off x="4678363" y="1017588"/>
              <a:ext cx="0" cy="5621337"/>
            </a:xfrm>
            <a:prstGeom prst="line">
              <a:avLst/>
            </a:prstGeom>
            <a:noFill/>
            <a:ln w="12700">
              <a:solidFill>
                <a:schemeClr val="tx1"/>
              </a:solidFill>
              <a:prstDash val="dash"/>
              <a:round/>
              <a:headEnd/>
              <a:tailEnd/>
            </a:ln>
            <a:effectLst/>
          </p:spPr>
          <p:txBody>
            <a:bodyPr wrap="none" anchor="ctr"/>
            <a:lstStyle/>
            <a:p>
              <a:endParaRPr lang="en-US"/>
            </a:p>
          </p:txBody>
        </p:sp>
        <p:sp>
          <p:nvSpPr>
            <p:cNvPr id="35848" name="Line 8"/>
            <p:cNvSpPr>
              <a:spLocks noChangeShapeType="1"/>
            </p:cNvSpPr>
            <p:nvPr/>
          </p:nvSpPr>
          <p:spPr bwMode="auto">
            <a:xfrm>
              <a:off x="1763713" y="3814763"/>
              <a:ext cx="5600700" cy="0"/>
            </a:xfrm>
            <a:prstGeom prst="line">
              <a:avLst/>
            </a:prstGeom>
            <a:noFill/>
            <a:ln w="12700">
              <a:solidFill>
                <a:schemeClr val="tx1"/>
              </a:solidFill>
              <a:prstDash val="dash"/>
              <a:round/>
              <a:headEnd/>
              <a:tailEnd/>
            </a:ln>
            <a:effectLst/>
          </p:spPr>
          <p:txBody>
            <a:bodyPr wrap="none" anchor="ctr"/>
            <a:lstStyle/>
            <a:p>
              <a:endParaRPr lang="en-US"/>
            </a:p>
          </p:txBody>
        </p:sp>
        <p:sp>
          <p:nvSpPr>
            <p:cNvPr id="35849" name="Rectangle 9"/>
            <p:cNvSpPr>
              <a:spLocks noChangeArrowheads="1"/>
            </p:cNvSpPr>
            <p:nvPr/>
          </p:nvSpPr>
          <p:spPr bwMode="auto">
            <a:xfrm>
              <a:off x="3271838" y="6727825"/>
              <a:ext cx="2919412" cy="495300"/>
            </a:xfrm>
            <a:prstGeom prst="rect">
              <a:avLst/>
            </a:prstGeom>
            <a:noFill/>
            <a:ln w="12700">
              <a:noFill/>
              <a:miter lim="800000"/>
              <a:headEnd/>
              <a:tailEnd/>
            </a:ln>
            <a:effectLst/>
          </p:spPr>
          <p:txBody>
            <a:bodyPr wrap="none" lIns="100645" tIns="49438" rIns="100645" bIns="49438">
              <a:spAutoFit/>
            </a:bodyPr>
            <a:lstStyle/>
            <a:p>
              <a:pPr algn="ctr" defTabSz="1019175"/>
              <a:r>
                <a:rPr lang="en-US" b="1">
                  <a:latin typeface="Arial" charset="0"/>
                </a:rPr>
                <a:t>EFFECTIVENESS</a:t>
              </a:r>
            </a:p>
          </p:txBody>
        </p:sp>
        <p:sp>
          <p:nvSpPr>
            <p:cNvPr id="35850" name="Rectangle 10"/>
            <p:cNvSpPr>
              <a:spLocks noChangeArrowheads="1"/>
            </p:cNvSpPr>
            <p:nvPr/>
          </p:nvSpPr>
          <p:spPr bwMode="auto">
            <a:xfrm rot="16200000">
              <a:off x="861218" y="3558382"/>
              <a:ext cx="1223963" cy="495300"/>
            </a:xfrm>
            <a:prstGeom prst="rect">
              <a:avLst/>
            </a:prstGeom>
            <a:noFill/>
            <a:ln w="12700">
              <a:noFill/>
              <a:miter lim="800000"/>
              <a:headEnd/>
              <a:tailEnd/>
            </a:ln>
            <a:effectLst/>
          </p:spPr>
          <p:txBody>
            <a:bodyPr lIns="100645" tIns="49438" rIns="100645" bIns="49438">
              <a:spAutoFit/>
            </a:bodyPr>
            <a:lstStyle/>
            <a:p>
              <a:pPr defTabSz="1019175"/>
              <a:r>
                <a:rPr lang="en-US" b="1">
                  <a:latin typeface="Arial" charset="0"/>
                </a:rPr>
                <a:t>COST</a:t>
              </a:r>
            </a:p>
          </p:txBody>
        </p:sp>
        <p:sp>
          <p:nvSpPr>
            <p:cNvPr id="35851" name="Rectangle 11"/>
            <p:cNvSpPr>
              <a:spLocks noChangeArrowheads="1"/>
            </p:cNvSpPr>
            <p:nvPr/>
          </p:nvSpPr>
          <p:spPr bwMode="auto">
            <a:xfrm>
              <a:off x="2436813" y="2043113"/>
              <a:ext cx="1503362" cy="495300"/>
            </a:xfrm>
            <a:prstGeom prst="rect">
              <a:avLst/>
            </a:prstGeom>
            <a:noFill/>
            <a:ln w="12700">
              <a:noFill/>
              <a:miter lim="800000"/>
              <a:headEnd/>
              <a:tailEnd/>
            </a:ln>
            <a:effectLst/>
          </p:spPr>
          <p:txBody>
            <a:bodyPr wrap="none" lIns="100645" tIns="49438" rIns="100645" bIns="49438">
              <a:spAutoFit/>
            </a:bodyPr>
            <a:lstStyle/>
            <a:p>
              <a:pPr algn="ctr" defTabSz="1019175"/>
              <a:r>
                <a:rPr lang="en-US" b="1" dirty="0">
                  <a:latin typeface="Arial" charset="0"/>
                </a:rPr>
                <a:t>REJECT</a:t>
              </a:r>
            </a:p>
          </p:txBody>
        </p:sp>
        <p:sp>
          <p:nvSpPr>
            <p:cNvPr id="35852" name="Rectangle 12"/>
            <p:cNvSpPr>
              <a:spLocks noChangeArrowheads="1"/>
            </p:cNvSpPr>
            <p:nvPr/>
          </p:nvSpPr>
          <p:spPr bwMode="auto">
            <a:xfrm>
              <a:off x="5784850" y="2043113"/>
              <a:ext cx="896938" cy="495300"/>
            </a:xfrm>
            <a:prstGeom prst="rect">
              <a:avLst/>
            </a:prstGeom>
            <a:noFill/>
            <a:ln w="12700">
              <a:noFill/>
              <a:miter lim="800000"/>
              <a:headEnd/>
              <a:tailEnd/>
            </a:ln>
            <a:effectLst/>
          </p:spPr>
          <p:txBody>
            <a:bodyPr wrap="none" lIns="100645" tIns="49438" rIns="100645" bIns="49438">
              <a:spAutoFit/>
            </a:bodyPr>
            <a:lstStyle/>
            <a:p>
              <a:pPr algn="ctr" defTabSz="1019175"/>
              <a:r>
                <a:rPr lang="en-US" b="1" dirty="0">
                  <a:latin typeface="Arial" charset="0"/>
                </a:rPr>
                <a:t>CEA</a:t>
              </a:r>
            </a:p>
          </p:txBody>
        </p:sp>
        <p:sp>
          <p:nvSpPr>
            <p:cNvPr id="35853" name="Rectangle 13"/>
            <p:cNvSpPr>
              <a:spLocks noChangeArrowheads="1"/>
            </p:cNvSpPr>
            <p:nvPr/>
          </p:nvSpPr>
          <p:spPr bwMode="auto">
            <a:xfrm>
              <a:off x="2738438" y="4927600"/>
              <a:ext cx="896937" cy="495300"/>
            </a:xfrm>
            <a:prstGeom prst="rect">
              <a:avLst/>
            </a:prstGeom>
            <a:noFill/>
            <a:ln w="12700">
              <a:noFill/>
              <a:miter lim="800000"/>
              <a:headEnd/>
              <a:tailEnd/>
            </a:ln>
            <a:effectLst/>
          </p:spPr>
          <p:txBody>
            <a:bodyPr wrap="none" lIns="100645" tIns="49438" rIns="100645" bIns="49438">
              <a:spAutoFit/>
            </a:bodyPr>
            <a:lstStyle/>
            <a:p>
              <a:pPr algn="ctr" defTabSz="1019175"/>
              <a:r>
                <a:rPr lang="en-US" b="1">
                  <a:latin typeface="Arial" charset="0"/>
                </a:rPr>
                <a:t>CEA</a:t>
              </a:r>
            </a:p>
          </p:txBody>
        </p:sp>
        <p:sp>
          <p:nvSpPr>
            <p:cNvPr id="35854" name="Rectangle 14"/>
            <p:cNvSpPr>
              <a:spLocks noChangeArrowheads="1"/>
            </p:cNvSpPr>
            <p:nvPr/>
          </p:nvSpPr>
          <p:spPr bwMode="auto">
            <a:xfrm>
              <a:off x="5675313" y="4927600"/>
              <a:ext cx="1355725" cy="495300"/>
            </a:xfrm>
            <a:prstGeom prst="rect">
              <a:avLst/>
            </a:prstGeom>
            <a:noFill/>
            <a:ln w="12700">
              <a:noFill/>
              <a:miter lim="800000"/>
              <a:headEnd/>
              <a:tailEnd/>
            </a:ln>
            <a:effectLst/>
          </p:spPr>
          <p:txBody>
            <a:bodyPr wrap="none" lIns="100645" tIns="49438" rIns="100645" bIns="49438">
              <a:spAutoFit/>
            </a:bodyPr>
            <a:lstStyle/>
            <a:p>
              <a:pPr algn="ctr" defTabSz="1019175"/>
              <a:r>
                <a:rPr lang="en-US" b="1">
                  <a:latin typeface="Arial" charset="0"/>
                </a:rPr>
                <a:t>ADOPT</a:t>
              </a:r>
            </a:p>
          </p:txBody>
        </p:sp>
        <p:sp>
          <p:nvSpPr>
            <p:cNvPr id="35855" name="Line 15"/>
            <p:cNvSpPr>
              <a:spLocks noChangeShapeType="1"/>
            </p:cNvSpPr>
            <p:nvPr/>
          </p:nvSpPr>
          <p:spPr bwMode="auto">
            <a:xfrm flipV="1">
              <a:off x="1766888" y="1403350"/>
              <a:ext cx="5351462" cy="5227638"/>
            </a:xfrm>
            <a:prstGeom prst="line">
              <a:avLst/>
            </a:prstGeom>
            <a:noFill/>
            <a:ln w="12700">
              <a:solidFill>
                <a:schemeClr val="tx1"/>
              </a:solidFill>
              <a:prstDash val="lgDash"/>
              <a:round/>
              <a:headEnd/>
              <a:tailEnd/>
            </a:ln>
            <a:effectLst/>
          </p:spPr>
          <p:txBody>
            <a:bodyPr wrap="none" anchor="ctr"/>
            <a:lstStyle/>
            <a:p>
              <a:endParaRPr lang="en-US"/>
            </a:p>
          </p:txBody>
        </p:sp>
        <p:sp>
          <p:nvSpPr>
            <p:cNvPr id="35856" name="Rectangle 16"/>
            <p:cNvSpPr>
              <a:spLocks noChangeArrowheads="1"/>
            </p:cNvSpPr>
            <p:nvPr/>
          </p:nvSpPr>
          <p:spPr bwMode="auto">
            <a:xfrm>
              <a:off x="4806950" y="1068388"/>
              <a:ext cx="1441450" cy="433387"/>
            </a:xfrm>
            <a:prstGeom prst="rect">
              <a:avLst/>
            </a:prstGeom>
            <a:noFill/>
            <a:ln w="12700">
              <a:noFill/>
              <a:miter lim="800000"/>
              <a:headEnd/>
              <a:tailEnd/>
            </a:ln>
            <a:effectLst/>
          </p:spPr>
          <p:txBody>
            <a:bodyPr wrap="none" lIns="100645" tIns="49438" rIns="100645" bIns="49438">
              <a:spAutoFit/>
            </a:bodyPr>
            <a:lstStyle/>
            <a:p>
              <a:pPr algn="ctr" defTabSz="1019175"/>
              <a:r>
                <a:rPr lang="en-US" sz="2200" dirty="0">
                  <a:solidFill>
                    <a:schemeClr val="accent2"/>
                  </a:solidFill>
                  <a:latin typeface="Arial" charset="0"/>
                </a:rPr>
                <a:t>REJECT?</a:t>
              </a:r>
              <a:endParaRPr lang="en-US" sz="2200" dirty="0">
                <a:latin typeface="Arial" charset="0"/>
              </a:endParaRPr>
            </a:p>
          </p:txBody>
        </p:sp>
        <p:sp>
          <p:nvSpPr>
            <p:cNvPr id="35857" name="Rectangle 17"/>
            <p:cNvSpPr>
              <a:spLocks noChangeArrowheads="1"/>
            </p:cNvSpPr>
            <p:nvPr/>
          </p:nvSpPr>
          <p:spPr bwMode="auto">
            <a:xfrm>
              <a:off x="6530975" y="3282950"/>
              <a:ext cx="1319213" cy="433388"/>
            </a:xfrm>
            <a:prstGeom prst="rect">
              <a:avLst/>
            </a:prstGeom>
            <a:noFill/>
            <a:ln w="12700">
              <a:noFill/>
              <a:miter lim="800000"/>
              <a:headEnd/>
              <a:tailEnd/>
            </a:ln>
            <a:effectLst/>
          </p:spPr>
          <p:txBody>
            <a:bodyPr wrap="none" lIns="100645" tIns="49438" rIns="100645" bIns="49438">
              <a:spAutoFit/>
            </a:bodyPr>
            <a:lstStyle/>
            <a:p>
              <a:pPr defTabSz="1019175"/>
              <a:r>
                <a:rPr lang="en-US" sz="2200">
                  <a:solidFill>
                    <a:schemeClr val="accent2"/>
                  </a:solidFill>
                  <a:latin typeface="Arial" charset="0"/>
                </a:rPr>
                <a:t>ADOPT?</a:t>
              </a:r>
              <a:endParaRPr lang="en-US" sz="2200">
                <a:latin typeface="Arial" charset="0"/>
              </a:endParaRPr>
            </a:p>
          </p:txBody>
        </p:sp>
        <p:sp>
          <p:nvSpPr>
            <p:cNvPr id="35858" name="Rectangle 18"/>
            <p:cNvSpPr>
              <a:spLocks noChangeArrowheads="1"/>
            </p:cNvSpPr>
            <p:nvPr/>
          </p:nvSpPr>
          <p:spPr bwMode="auto">
            <a:xfrm>
              <a:off x="1871663" y="3870325"/>
              <a:ext cx="1441450" cy="433388"/>
            </a:xfrm>
            <a:prstGeom prst="rect">
              <a:avLst/>
            </a:prstGeom>
            <a:noFill/>
            <a:ln w="12700">
              <a:noFill/>
              <a:miter lim="800000"/>
              <a:headEnd/>
              <a:tailEnd/>
            </a:ln>
            <a:effectLst/>
          </p:spPr>
          <p:txBody>
            <a:bodyPr wrap="none" lIns="100645" tIns="49438" rIns="100645" bIns="49438">
              <a:spAutoFit/>
            </a:bodyPr>
            <a:lstStyle/>
            <a:p>
              <a:pPr algn="ctr" defTabSz="1019175"/>
              <a:r>
                <a:rPr lang="en-US" sz="2200">
                  <a:solidFill>
                    <a:schemeClr val="accent2"/>
                  </a:solidFill>
                  <a:latin typeface="Arial" charset="0"/>
                </a:rPr>
                <a:t>REJECT?</a:t>
              </a:r>
              <a:endParaRPr lang="en-US" sz="2200">
                <a:latin typeface="Arial" charset="0"/>
              </a:endParaRPr>
            </a:p>
          </p:txBody>
        </p:sp>
        <p:sp>
          <p:nvSpPr>
            <p:cNvPr id="35859" name="Rectangle 19"/>
            <p:cNvSpPr>
              <a:spLocks noChangeArrowheads="1"/>
            </p:cNvSpPr>
            <p:nvPr/>
          </p:nvSpPr>
          <p:spPr bwMode="auto">
            <a:xfrm>
              <a:off x="3321050" y="6130925"/>
              <a:ext cx="1439863" cy="433388"/>
            </a:xfrm>
            <a:prstGeom prst="rect">
              <a:avLst/>
            </a:prstGeom>
            <a:noFill/>
            <a:ln w="12700">
              <a:noFill/>
              <a:miter lim="800000"/>
              <a:headEnd/>
              <a:tailEnd/>
            </a:ln>
            <a:effectLst/>
          </p:spPr>
          <p:txBody>
            <a:bodyPr lIns="100645" tIns="49438" rIns="100645" bIns="49438">
              <a:spAutoFit/>
            </a:bodyPr>
            <a:lstStyle/>
            <a:p>
              <a:pPr defTabSz="1019175"/>
              <a:r>
                <a:rPr lang="en-US" sz="2200">
                  <a:solidFill>
                    <a:schemeClr val="accent2"/>
                  </a:solidFill>
                  <a:latin typeface="Arial" charset="0"/>
                </a:rPr>
                <a:t>ADOPT?</a:t>
              </a:r>
              <a:endParaRPr lang="en-US" sz="2200">
                <a:latin typeface="Arial" charset="0"/>
              </a:endParaRPr>
            </a:p>
          </p:txBody>
        </p:sp>
        <p:sp>
          <p:nvSpPr>
            <p:cNvPr id="35860" name="Oval 20"/>
            <p:cNvSpPr>
              <a:spLocks noChangeArrowheads="1"/>
            </p:cNvSpPr>
            <p:nvPr/>
          </p:nvSpPr>
          <p:spPr bwMode="auto">
            <a:xfrm>
              <a:off x="4468813" y="3633788"/>
              <a:ext cx="395287" cy="379412"/>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35861" name="Line 21"/>
            <p:cNvSpPr>
              <a:spLocks noChangeShapeType="1"/>
            </p:cNvSpPr>
            <p:nvPr/>
          </p:nvSpPr>
          <p:spPr bwMode="auto">
            <a:xfrm>
              <a:off x="4538663" y="3681413"/>
              <a:ext cx="268287" cy="269875"/>
            </a:xfrm>
            <a:prstGeom prst="line">
              <a:avLst/>
            </a:prstGeom>
            <a:noFill/>
            <a:ln w="12700">
              <a:solidFill>
                <a:schemeClr val="tx1"/>
              </a:solidFill>
              <a:round/>
              <a:headEnd/>
              <a:tailEnd/>
            </a:ln>
            <a:effectLst/>
          </p:spPr>
          <p:txBody>
            <a:bodyPr wrap="none" anchor="ctr"/>
            <a:lstStyle/>
            <a:p>
              <a:endParaRPr lang="en-US"/>
            </a:p>
          </p:txBody>
        </p:sp>
        <p:sp>
          <p:nvSpPr>
            <p:cNvPr id="35862" name="Line 22"/>
            <p:cNvSpPr>
              <a:spLocks noChangeShapeType="1"/>
            </p:cNvSpPr>
            <p:nvPr/>
          </p:nvSpPr>
          <p:spPr bwMode="auto">
            <a:xfrm flipH="1">
              <a:off x="4532313" y="3673475"/>
              <a:ext cx="265112" cy="266700"/>
            </a:xfrm>
            <a:prstGeom prst="line">
              <a:avLst/>
            </a:prstGeom>
            <a:noFill/>
            <a:ln w="12700">
              <a:solidFill>
                <a:schemeClr val="tx1"/>
              </a:solidFill>
              <a:round/>
              <a:headEnd/>
              <a:tailEnd/>
            </a:ln>
            <a:effectLst/>
          </p:spPr>
          <p:txBody>
            <a:bodyPr wrap="none" anchor="ctr"/>
            <a:lstStyle/>
            <a:p>
              <a:endParaRPr lang="en-US"/>
            </a:p>
          </p:txBody>
        </p:sp>
      </p:grpSp>
      <p:sp>
        <p:nvSpPr>
          <p:cNvPr id="35863" name="Text Box 23"/>
          <p:cNvSpPr txBox="1">
            <a:spLocks noChangeArrowheads="1"/>
          </p:cNvSpPr>
          <p:nvPr/>
        </p:nvSpPr>
        <p:spPr bwMode="auto">
          <a:xfrm>
            <a:off x="2012950" y="230188"/>
            <a:ext cx="184150" cy="488950"/>
          </a:xfrm>
          <a:prstGeom prst="rect">
            <a:avLst/>
          </a:prstGeom>
          <a:noFill/>
          <a:ln w="9525">
            <a:noFill/>
            <a:miter lim="800000"/>
            <a:headEnd/>
            <a:tailEnd/>
          </a:ln>
          <a:effectLst/>
        </p:spPr>
        <p:txBody>
          <a:bodyPr wrap="none" lIns="91288" tIns="45642" rIns="91288" bIns="45642">
            <a:spAutoFit/>
          </a:bodyPr>
          <a:lstStyle/>
          <a:p>
            <a:pPr defTabSz="1019175"/>
            <a:endParaRPr lang="en-US"/>
          </a:p>
        </p:txBody>
      </p:sp>
      <p:sp>
        <p:nvSpPr>
          <p:cNvPr id="35864" name="Text Box 24"/>
          <p:cNvSpPr txBox="1">
            <a:spLocks noChangeArrowheads="1"/>
          </p:cNvSpPr>
          <p:nvPr/>
        </p:nvSpPr>
        <p:spPr bwMode="auto">
          <a:xfrm>
            <a:off x="830263" y="225425"/>
            <a:ext cx="8259762" cy="488950"/>
          </a:xfrm>
          <a:prstGeom prst="rect">
            <a:avLst/>
          </a:prstGeom>
          <a:noFill/>
          <a:ln w="9525">
            <a:noFill/>
            <a:miter lim="800000"/>
            <a:headEnd/>
            <a:tailEnd/>
          </a:ln>
          <a:effectLst/>
        </p:spPr>
        <p:txBody>
          <a:bodyPr wrap="none" lIns="91288" tIns="45642" rIns="91288" bIns="45642">
            <a:spAutoFit/>
          </a:bodyPr>
          <a:lstStyle/>
          <a:p>
            <a:pPr defTabSz="1019175"/>
            <a:r>
              <a:rPr lang="en-US" b="1">
                <a:solidFill>
                  <a:schemeClr val="accent2"/>
                </a:solidFill>
                <a:latin typeface="Arial" charset="0"/>
              </a:rPr>
              <a:t>Within CEA Quadrants – Where to Adopt or Reject?</a:t>
            </a:r>
          </a:p>
        </p:txBody>
      </p:sp>
      <p:sp>
        <p:nvSpPr>
          <p:cNvPr id="35865" name="Slide Number Placeholder 1"/>
          <p:cNvSpPr>
            <a:spLocks noGrp="1"/>
          </p:cNvSpPr>
          <p:nvPr>
            <p:ph type="sldNum" sz="quarter" idx="10"/>
          </p:nvPr>
        </p:nvSpPr>
        <p:spPr>
          <a:noFill/>
          <a:ln>
            <a:miter lim="800000"/>
            <a:headEnd/>
            <a:tailEnd/>
          </a:ln>
        </p:spPr>
        <p:txBody>
          <a:bodyPr/>
          <a:lstStyle/>
          <a:p>
            <a:r>
              <a:rPr lang="en-US" smtClean="0"/>
              <a:t> </a:t>
            </a:r>
            <a:fld id="{CCAF83ED-3196-4F10-B587-B67AE3D2306B}" type="slidenum">
              <a:rPr lang="en-US" smtClean="0">
                <a:latin typeface="Arial" charset="0"/>
              </a:rPr>
              <a:pPr/>
              <a:t>34</a:t>
            </a:fld>
            <a:r>
              <a:rPr lang="en-US" smtClean="0"/>
              <a:t> </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755650" y="211138"/>
            <a:ext cx="8547100" cy="644525"/>
          </a:xfrm>
        </p:spPr>
        <p:txBody>
          <a:bodyPr/>
          <a:lstStyle/>
          <a:p>
            <a:pPr algn="l"/>
            <a:r>
              <a:rPr lang="en-US" sz="3000" smtClean="0">
                <a:solidFill>
                  <a:schemeClr val="accent2"/>
                </a:solidFill>
              </a:rPr>
              <a:t>Cost Study Attributes: Look for These</a:t>
            </a:r>
            <a:endParaRPr lang="en-US" sz="3000" smtClean="0"/>
          </a:p>
        </p:txBody>
      </p:sp>
      <p:sp>
        <p:nvSpPr>
          <p:cNvPr id="36867" name="Rectangle 3"/>
          <p:cNvSpPr>
            <a:spLocks noGrp="1" noChangeArrowheads="1"/>
          </p:cNvSpPr>
          <p:nvPr>
            <p:ph type="body" idx="1"/>
          </p:nvPr>
        </p:nvSpPr>
        <p:spPr>
          <a:xfrm>
            <a:off x="777875" y="801688"/>
            <a:ext cx="8550275" cy="5473700"/>
          </a:xfrm>
        </p:spPr>
        <p:txBody>
          <a:bodyPr/>
          <a:lstStyle/>
          <a:p>
            <a:pPr>
              <a:spcBef>
                <a:spcPct val="2000"/>
              </a:spcBef>
              <a:spcAft>
                <a:spcPct val="10000"/>
              </a:spcAft>
              <a:buFont typeface="Wingdings" pitchFamily="2" charset="2"/>
              <a:buChar char="q"/>
            </a:pPr>
            <a:r>
              <a:rPr lang="en-US" sz="2300" dirty="0" smtClean="0">
                <a:latin typeface="Helvetica" pitchFamily="34" charset="0"/>
              </a:rPr>
              <a:t>Comparator</a:t>
            </a:r>
          </a:p>
          <a:p>
            <a:pPr>
              <a:spcBef>
                <a:spcPct val="2000"/>
              </a:spcBef>
              <a:spcAft>
                <a:spcPct val="10000"/>
              </a:spcAft>
              <a:buFont typeface="Wingdings" pitchFamily="2" charset="2"/>
              <a:buChar char="q"/>
            </a:pPr>
            <a:r>
              <a:rPr lang="en-US" sz="2300" dirty="0" smtClean="0">
                <a:latin typeface="Helvetica" pitchFamily="34" charset="0"/>
              </a:rPr>
              <a:t>Perspective</a:t>
            </a:r>
          </a:p>
          <a:p>
            <a:pPr>
              <a:spcBef>
                <a:spcPct val="2000"/>
              </a:spcBef>
              <a:spcAft>
                <a:spcPct val="10000"/>
              </a:spcAft>
              <a:buFont typeface="Wingdings" pitchFamily="2" charset="2"/>
              <a:buChar char="q"/>
            </a:pPr>
            <a:r>
              <a:rPr lang="en-US" sz="2300" dirty="0" smtClean="0">
                <a:latin typeface="Helvetica" pitchFamily="34" charset="0"/>
              </a:rPr>
              <a:t>Outcomes/effects selected</a:t>
            </a:r>
          </a:p>
          <a:p>
            <a:pPr>
              <a:spcBef>
                <a:spcPct val="2000"/>
              </a:spcBef>
              <a:spcAft>
                <a:spcPct val="10000"/>
              </a:spcAft>
              <a:buFont typeface="Wingdings" pitchFamily="2" charset="2"/>
              <a:buChar char="q"/>
            </a:pPr>
            <a:r>
              <a:rPr lang="en-US" sz="2300" dirty="0" smtClean="0">
                <a:latin typeface="Helvetica" pitchFamily="34" charset="0"/>
              </a:rPr>
              <a:t>Efficacy vs. effectiveness</a:t>
            </a:r>
          </a:p>
          <a:p>
            <a:pPr>
              <a:spcBef>
                <a:spcPct val="2000"/>
              </a:spcBef>
              <a:spcAft>
                <a:spcPct val="10000"/>
              </a:spcAft>
              <a:buFont typeface="Wingdings" pitchFamily="2" charset="2"/>
              <a:buChar char="q"/>
            </a:pPr>
            <a:r>
              <a:rPr lang="en-US" sz="2300" dirty="0" smtClean="0">
                <a:latin typeface="Helvetica" pitchFamily="34" charset="0"/>
              </a:rPr>
              <a:t>Data capture method</a:t>
            </a:r>
          </a:p>
          <a:p>
            <a:pPr>
              <a:spcBef>
                <a:spcPct val="2000"/>
              </a:spcBef>
              <a:spcAft>
                <a:spcPct val="10000"/>
              </a:spcAft>
              <a:buFont typeface="Wingdings" pitchFamily="2" charset="2"/>
              <a:buChar char="q"/>
            </a:pPr>
            <a:r>
              <a:rPr lang="en-US" sz="2300" dirty="0" smtClean="0">
                <a:latin typeface="Helvetica" pitchFamily="34" charset="0"/>
              </a:rPr>
              <a:t>Direct costs (health care and non-health care)</a:t>
            </a:r>
          </a:p>
          <a:p>
            <a:pPr>
              <a:spcBef>
                <a:spcPct val="2000"/>
              </a:spcBef>
              <a:spcAft>
                <a:spcPct val="10000"/>
              </a:spcAft>
              <a:buFont typeface="Wingdings" pitchFamily="2" charset="2"/>
              <a:buChar char="q"/>
            </a:pPr>
            <a:r>
              <a:rPr lang="en-US" sz="2300" dirty="0" smtClean="0">
                <a:latin typeface="Helvetica" pitchFamily="34" charset="0"/>
              </a:rPr>
              <a:t>Indirect costs (e.g., loss of productivity)</a:t>
            </a:r>
          </a:p>
          <a:p>
            <a:pPr>
              <a:spcBef>
                <a:spcPct val="2000"/>
              </a:spcBef>
              <a:spcAft>
                <a:spcPct val="10000"/>
              </a:spcAft>
              <a:buFont typeface="Wingdings" pitchFamily="2" charset="2"/>
              <a:buChar char="q"/>
            </a:pPr>
            <a:r>
              <a:rPr lang="en-US" sz="2300" dirty="0" smtClean="0">
                <a:latin typeface="Helvetica" pitchFamily="34" charset="0"/>
              </a:rPr>
              <a:t>Actual costs vs. charges/prices</a:t>
            </a:r>
          </a:p>
          <a:p>
            <a:pPr>
              <a:spcBef>
                <a:spcPct val="2000"/>
              </a:spcBef>
              <a:spcAft>
                <a:spcPct val="10000"/>
              </a:spcAft>
              <a:buFont typeface="Wingdings" pitchFamily="2" charset="2"/>
              <a:buChar char="q"/>
            </a:pPr>
            <a:r>
              <a:rPr lang="en-US" sz="2300" dirty="0" smtClean="0">
                <a:latin typeface="Helvetica" pitchFamily="34" charset="0"/>
              </a:rPr>
              <a:t>Marginal costs vs. average costs</a:t>
            </a:r>
          </a:p>
          <a:p>
            <a:pPr>
              <a:spcBef>
                <a:spcPct val="2000"/>
              </a:spcBef>
              <a:spcAft>
                <a:spcPct val="10000"/>
              </a:spcAft>
              <a:buFont typeface="Wingdings" pitchFamily="2" charset="2"/>
              <a:buChar char="q"/>
            </a:pPr>
            <a:r>
              <a:rPr lang="en-US" sz="2300" dirty="0" smtClean="0">
                <a:latin typeface="Helvetica" pitchFamily="34" charset="0"/>
              </a:rPr>
              <a:t>Time horizon of analysis</a:t>
            </a:r>
          </a:p>
          <a:p>
            <a:pPr>
              <a:spcBef>
                <a:spcPct val="2000"/>
              </a:spcBef>
              <a:spcAft>
                <a:spcPct val="10000"/>
              </a:spcAft>
              <a:buFont typeface="Wingdings" pitchFamily="2" charset="2"/>
              <a:buChar char="q"/>
            </a:pPr>
            <a:r>
              <a:rPr lang="en-US" sz="2300" dirty="0" smtClean="0">
                <a:latin typeface="Helvetica" pitchFamily="34" charset="0"/>
              </a:rPr>
              <a:t>Discounting</a:t>
            </a:r>
          </a:p>
          <a:p>
            <a:pPr>
              <a:spcBef>
                <a:spcPct val="2000"/>
              </a:spcBef>
              <a:spcAft>
                <a:spcPct val="10000"/>
              </a:spcAft>
              <a:buFont typeface="Wingdings" pitchFamily="2" charset="2"/>
              <a:buChar char="q"/>
            </a:pPr>
            <a:r>
              <a:rPr lang="en-US" sz="2300" dirty="0" smtClean="0">
                <a:latin typeface="Helvetica" pitchFamily="34" charset="0"/>
              </a:rPr>
              <a:t>Correction for inflation</a:t>
            </a:r>
          </a:p>
          <a:p>
            <a:pPr>
              <a:spcBef>
                <a:spcPct val="2000"/>
              </a:spcBef>
              <a:spcAft>
                <a:spcPct val="10000"/>
              </a:spcAft>
              <a:buFont typeface="Wingdings" pitchFamily="2" charset="2"/>
              <a:buChar char="q"/>
            </a:pPr>
            <a:r>
              <a:rPr lang="en-US" sz="2300" dirty="0" smtClean="0">
                <a:latin typeface="Helvetica" pitchFamily="34" charset="0"/>
              </a:rPr>
              <a:t>Modeling use</a:t>
            </a:r>
          </a:p>
          <a:p>
            <a:pPr>
              <a:spcBef>
                <a:spcPct val="2000"/>
              </a:spcBef>
              <a:spcAft>
                <a:spcPct val="10000"/>
              </a:spcAft>
              <a:buFont typeface="Wingdings" pitchFamily="2" charset="2"/>
              <a:buChar char="q"/>
            </a:pPr>
            <a:r>
              <a:rPr lang="en-US" sz="2300" dirty="0" smtClean="0">
                <a:latin typeface="Helvetica" pitchFamily="34" charset="0"/>
              </a:rPr>
              <a:t>Sensitivity analysis</a:t>
            </a:r>
          </a:p>
          <a:p>
            <a:pPr>
              <a:spcBef>
                <a:spcPct val="2000"/>
              </a:spcBef>
              <a:spcAft>
                <a:spcPct val="10000"/>
              </a:spcAft>
              <a:buFont typeface="Wingdings" pitchFamily="2" charset="2"/>
              <a:buChar char="q"/>
            </a:pPr>
            <a:r>
              <a:rPr lang="en-US" sz="2300" dirty="0" smtClean="0">
                <a:latin typeface="Helvetica" pitchFamily="34" charset="0"/>
              </a:rPr>
              <a:t>Reporting results</a:t>
            </a:r>
          </a:p>
          <a:p>
            <a:pPr>
              <a:spcBef>
                <a:spcPct val="2000"/>
              </a:spcBef>
              <a:spcAft>
                <a:spcPct val="10000"/>
              </a:spcAft>
              <a:buFont typeface="Wingdings" pitchFamily="2" charset="2"/>
              <a:buChar char="q"/>
            </a:pPr>
            <a:r>
              <a:rPr lang="en-US" sz="2300" dirty="0" smtClean="0">
                <a:latin typeface="Helvetica" pitchFamily="34" charset="0"/>
              </a:rPr>
              <a:t>Funding source</a:t>
            </a:r>
          </a:p>
        </p:txBody>
      </p:sp>
      <p:sp>
        <p:nvSpPr>
          <p:cNvPr id="36868" name="Slide Number Placeholder 1"/>
          <p:cNvSpPr>
            <a:spLocks noGrp="1"/>
          </p:cNvSpPr>
          <p:nvPr>
            <p:ph type="sldNum" sz="quarter" idx="10"/>
          </p:nvPr>
        </p:nvSpPr>
        <p:spPr>
          <a:noFill/>
          <a:ln>
            <a:miter lim="800000"/>
            <a:headEnd/>
            <a:tailEnd/>
          </a:ln>
        </p:spPr>
        <p:txBody>
          <a:bodyPr/>
          <a:lstStyle/>
          <a:p>
            <a:r>
              <a:rPr lang="en-US" smtClean="0"/>
              <a:t> </a:t>
            </a:r>
            <a:fld id="{526F762C-414C-4B50-9983-CAE20BB23E7A}" type="slidenum">
              <a:rPr lang="en-US" smtClean="0">
                <a:latin typeface="Arial" charset="0"/>
              </a:rPr>
              <a:pPr/>
              <a:t>35</a:t>
            </a:fld>
            <a:r>
              <a:rPr lang="en-US" smtClean="0"/>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55650" y="692150"/>
            <a:ext cx="8547100" cy="788988"/>
          </a:xfrm>
        </p:spPr>
        <p:txBody>
          <a:bodyPr/>
          <a:lstStyle/>
          <a:p>
            <a:pPr algn="l"/>
            <a:r>
              <a:rPr lang="en-US" sz="3000" smtClean="0">
                <a:solidFill>
                  <a:schemeClr val="accent2"/>
                </a:solidFill>
              </a:rPr>
              <a:t>Perspective</a:t>
            </a:r>
            <a:endParaRPr lang="en-US" sz="3000" smtClean="0"/>
          </a:p>
        </p:txBody>
      </p:sp>
      <p:sp>
        <p:nvSpPr>
          <p:cNvPr id="37891" name="Rectangle 3"/>
          <p:cNvSpPr>
            <a:spLocks noGrp="1" noChangeArrowheads="1"/>
          </p:cNvSpPr>
          <p:nvPr>
            <p:ph type="body" idx="1"/>
          </p:nvPr>
        </p:nvSpPr>
        <p:spPr>
          <a:xfrm>
            <a:off x="750888" y="1628775"/>
            <a:ext cx="8550275" cy="4924425"/>
          </a:xfrm>
        </p:spPr>
        <p:txBody>
          <a:bodyPr/>
          <a:lstStyle/>
          <a:p>
            <a:pPr>
              <a:spcAft>
                <a:spcPct val="20000"/>
              </a:spcAft>
              <a:buFontTx/>
              <a:buNone/>
            </a:pPr>
            <a:r>
              <a:rPr lang="en-US" sz="2400" smtClean="0"/>
              <a:t>Costs and outcomes accrue differently to:</a:t>
            </a:r>
          </a:p>
          <a:p>
            <a:pPr>
              <a:spcAft>
                <a:spcPct val="20000"/>
              </a:spcAft>
            </a:pPr>
            <a:r>
              <a:rPr lang="en-US" sz="2400" smtClean="0"/>
              <a:t>Patient</a:t>
            </a:r>
          </a:p>
          <a:p>
            <a:pPr>
              <a:spcAft>
                <a:spcPct val="20000"/>
              </a:spcAft>
            </a:pPr>
            <a:r>
              <a:rPr lang="en-US" sz="2400" smtClean="0"/>
              <a:t>Family</a:t>
            </a:r>
          </a:p>
          <a:p>
            <a:pPr>
              <a:spcAft>
                <a:spcPct val="20000"/>
              </a:spcAft>
            </a:pPr>
            <a:r>
              <a:rPr lang="en-US" sz="2400" smtClean="0"/>
              <a:t>Clinician</a:t>
            </a:r>
          </a:p>
          <a:p>
            <a:pPr>
              <a:spcAft>
                <a:spcPct val="20000"/>
              </a:spcAft>
            </a:pPr>
            <a:r>
              <a:rPr lang="en-US" sz="2400" smtClean="0"/>
              <a:t>Hospital, nursing home, other provider institutions</a:t>
            </a:r>
          </a:p>
          <a:p>
            <a:pPr>
              <a:spcAft>
                <a:spcPct val="20000"/>
              </a:spcAft>
            </a:pPr>
            <a:r>
              <a:rPr lang="en-US" sz="2400" smtClean="0"/>
              <a:t>Payer (national or regional health authority, insurance company, etc.)</a:t>
            </a:r>
          </a:p>
          <a:p>
            <a:pPr>
              <a:spcAft>
                <a:spcPct val="20000"/>
              </a:spcAft>
            </a:pPr>
            <a:r>
              <a:rPr lang="en-US" sz="2400" smtClean="0"/>
              <a:t>Society at large</a:t>
            </a:r>
          </a:p>
          <a:p>
            <a:pPr>
              <a:spcAft>
                <a:spcPct val="20000"/>
              </a:spcAft>
              <a:buFontTx/>
              <a:buNone/>
            </a:pPr>
            <a:r>
              <a:rPr lang="en-US" sz="2400" smtClean="0"/>
              <a:t>Is there a “right” economic perspective?</a:t>
            </a:r>
          </a:p>
        </p:txBody>
      </p:sp>
      <p:sp>
        <p:nvSpPr>
          <p:cNvPr id="37892" name="Slide Number Placeholder 1"/>
          <p:cNvSpPr>
            <a:spLocks noGrp="1"/>
          </p:cNvSpPr>
          <p:nvPr>
            <p:ph type="sldNum" sz="quarter" idx="10"/>
          </p:nvPr>
        </p:nvSpPr>
        <p:spPr>
          <a:noFill/>
          <a:ln>
            <a:miter lim="800000"/>
            <a:headEnd/>
            <a:tailEnd/>
          </a:ln>
        </p:spPr>
        <p:txBody>
          <a:bodyPr/>
          <a:lstStyle/>
          <a:p>
            <a:r>
              <a:rPr lang="en-US" smtClean="0"/>
              <a:t> </a:t>
            </a:r>
            <a:fld id="{51C71824-7A7A-4E85-AF3C-65227AB018D2}" type="slidenum">
              <a:rPr lang="en-US" smtClean="0">
                <a:latin typeface="Arial" charset="0"/>
              </a:rPr>
              <a:pPr/>
              <a:t>36</a:t>
            </a:fld>
            <a:r>
              <a:rPr lang="en-US" smtClean="0"/>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776288" y="420688"/>
            <a:ext cx="7775575" cy="1084262"/>
          </a:xfrm>
          <a:prstGeom prst="rect">
            <a:avLst/>
          </a:prstGeom>
          <a:noFill/>
          <a:ln w="12700">
            <a:noFill/>
            <a:miter lim="800000"/>
            <a:headEnd/>
            <a:tailEnd/>
          </a:ln>
          <a:effectLst/>
        </p:spPr>
        <p:txBody>
          <a:bodyPr lIns="100609" tIns="49421" rIns="100609" bIns="49421">
            <a:spAutoFit/>
          </a:bodyPr>
          <a:lstStyle/>
          <a:p>
            <a:pPr defTabSz="1019175"/>
            <a:r>
              <a:rPr lang="en-US" sz="3000" b="1" dirty="0">
                <a:solidFill>
                  <a:schemeClr val="accent2"/>
                </a:solidFill>
                <a:latin typeface="Arial" charset="0"/>
              </a:rPr>
              <a:t>Time Horizon</a:t>
            </a:r>
          </a:p>
          <a:p>
            <a:pPr defTabSz="1019175">
              <a:spcBef>
                <a:spcPts val="1200"/>
              </a:spcBef>
            </a:pPr>
            <a:r>
              <a:rPr lang="en-US" sz="2400" dirty="0">
                <a:latin typeface="Arial" charset="0"/>
              </a:rPr>
              <a:t>Here, health improvement lags investment</a:t>
            </a:r>
          </a:p>
        </p:txBody>
      </p:sp>
      <p:grpSp>
        <p:nvGrpSpPr>
          <p:cNvPr id="23" name="Group 22"/>
          <p:cNvGrpSpPr/>
          <p:nvPr/>
        </p:nvGrpSpPr>
        <p:grpSpPr>
          <a:xfrm>
            <a:off x="341313" y="2174875"/>
            <a:ext cx="8955087" cy="4575175"/>
            <a:chOff x="341313" y="2174875"/>
            <a:chExt cx="8955087" cy="4575175"/>
          </a:xfrm>
        </p:grpSpPr>
        <p:sp>
          <p:nvSpPr>
            <p:cNvPr id="38915" name="Line 3"/>
            <p:cNvSpPr>
              <a:spLocks noChangeShapeType="1"/>
            </p:cNvSpPr>
            <p:nvPr/>
          </p:nvSpPr>
          <p:spPr bwMode="auto">
            <a:xfrm>
              <a:off x="2352675" y="2376488"/>
              <a:ext cx="1588" cy="3832225"/>
            </a:xfrm>
            <a:prstGeom prst="line">
              <a:avLst/>
            </a:prstGeom>
            <a:noFill/>
            <a:ln w="28575">
              <a:solidFill>
                <a:schemeClr val="accent2"/>
              </a:solidFill>
              <a:round/>
              <a:headEnd/>
              <a:tailEnd/>
            </a:ln>
          </p:spPr>
          <p:txBody>
            <a:bodyPr/>
            <a:lstStyle/>
            <a:p>
              <a:endParaRPr lang="en-US"/>
            </a:p>
          </p:txBody>
        </p:sp>
        <p:sp>
          <p:nvSpPr>
            <p:cNvPr id="38916" name="Line 4"/>
            <p:cNvSpPr>
              <a:spLocks noChangeShapeType="1"/>
            </p:cNvSpPr>
            <p:nvPr/>
          </p:nvSpPr>
          <p:spPr bwMode="auto">
            <a:xfrm>
              <a:off x="2311400" y="6223000"/>
              <a:ext cx="85725" cy="1588"/>
            </a:xfrm>
            <a:prstGeom prst="line">
              <a:avLst/>
            </a:prstGeom>
            <a:noFill/>
            <a:ln w="28575">
              <a:solidFill>
                <a:srgbClr val="000000"/>
              </a:solidFill>
              <a:round/>
              <a:headEnd/>
              <a:tailEnd/>
            </a:ln>
          </p:spPr>
          <p:txBody>
            <a:bodyPr/>
            <a:lstStyle/>
            <a:p>
              <a:endParaRPr lang="en-US"/>
            </a:p>
          </p:txBody>
        </p:sp>
        <p:sp>
          <p:nvSpPr>
            <p:cNvPr id="38917" name="Line 5"/>
            <p:cNvSpPr>
              <a:spLocks noChangeShapeType="1"/>
            </p:cNvSpPr>
            <p:nvPr/>
          </p:nvSpPr>
          <p:spPr bwMode="auto">
            <a:xfrm>
              <a:off x="2311400" y="2390775"/>
              <a:ext cx="85725" cy="1588"/>
            </a:xfrm>
            <a:prstGeom prst="line">
              <a:avLst/>
            </a:prstGeom>
            <a:noFill/>
            <a:ln w="28575">
              <a:solidFill>
                <a:schemeClr val="accent2"/>
              </a:solidFill>
              <a:round/>
              <a:headEnd/>
              <a:tailEnd/>
            </a:ln>
          </p:spPr>
          <p:txBody>
            <a:bodyPr/>
            <a:lstStyle/>
            <a:p>
              <a:endParaRPr lang="en-US"/>
            </a:p>
          </p:txBody>
        </p:sp>
        <p:sp>
          <p:nvSpPr>
            <p:cNvPr id="38918" name="Line 6"/>
            <p:cNvSpPr>
              <a:spLocks noChangeShapeType="1"/>
            </p:cNvSpPr>
            <p:nvPr/>
          </p:nvSpPr>
          <p:spPr bwMode="auto">
            <a:xfrm>
              <a:off x="2352675" y="6223000"/>
              <a:ext cx="5721350" cy="1588"/>
            </a:xfrm>
            <a:prstGeom prst="line">
              <a:avLst/>
            </a:prstGeom>
            <a:noFill/>
            <a:ln w="28575">
              <a:solidFill>
                <a:srgbClr val="000000"/>
              </a:solidFill>
              <a:round/>
              <a:headEnd/>
              <a:tailEnd/>
            </a:ln>
          </p:spPr>
          <p:txBody>
            <a:bodyPr/>
            <a:lstStyle/>
            <a:p>
              <a:endParaRPr lang="en-US"/>
            </a:p>
          </p:txBody>
        </p:sp>
        <p:sp>
          <p:nvSpPr>
            <p:cNvPr id="38919" name="Line 7"/>
            <p:cNvSpPr>
              <a:spLocks noChangeShapeType="1"/>
            </p:cNvSpPr>
            <p:nvPr/>
          </p:nvSpPr>
          <p:spPr bwMode="auto">
            <a:xfrm flipV="1">
              <a:off x="2352675" y="6178550"/>
              <a:ext cx="1588" cy="85725"/>
            </a:xfrm>
            <a:prstGeom prst="line">
              <a:avLst/>
            </a:prstGeom>
            <a:noFill/>
            <a:ln w="28575">
              <a:solidFill>
                <a:srgbClr val="000000"/>
              </a:solidFill>
              <a:round/>
              <a:headEnd/>
              <a:tailEnd/>
            </a:ln>
          </p:spPr>
          <p:txBody>
            <a:bodyPr/>
            <a:lstStyle/>
            <a:p>
              <a:endParaRPr lang="en-US"/>
            </a:p>
          </p:txBody>
        </p:sp>
        <p:sp>
          <p:nvSpPr>
            <p:cNvPr id="38920" name="Line 8"/>
            <p:cNvSpPr>
              <a:spLocks noChangeShapeType="1"/>
            </p:cNvSpPr>
            <p:nvPr/>
          </p:nvSpPr>
          <p:spPr bwMode="auto">
            <a:xfrm flipV="1">
              <a:off x="5214938" y="6178550"/>
              <a:ext cx="0" cy="85725"/>
            </a:xfrm>
            <a:prstGeom prst="line">
              <a:avLst/>
            </a:prstGeom>
            <a:noFill/>
            <a:ln w="28575">
              <a:solidFill>
                <a:srgbClr val="000000"/>
              </a:solidFill>
              <a:round/>
              <a:headEnd/>
              <a:tailEnd/>
            </a:ln>
          </p:spPr>
          <p:txBody>
            <a:bodyPr/>
            <a:lstStyle/>
            <a:p>
              <a:endParaRPr lang="en-US"/>
            </a:p>
          </p:txBody>
        </p:sp>
        <p:sp>
          <p:nvSpPr>
            <p:cNvPr id="38921" name="Line 9"/>
            <p:cNvSpPr>
              <a:spLocks noChangeShapeType="1"/>
            </p:cNvSpPr>
            <p:nvPr/>
          </p:nvSpPr>
          <p:spPr bwMode="auto">
            <a:xfrm flipV="1">
              <a:off x="8074025" y="6178550"/>
              <a:ext cx="3175" cy="85725"/>
            </a:xfrm>
            <a:prstGeom prst="line">
              <a:avLst/>
            </a:prstGeom>
            <a:noFill/>
            <a:ln w="28575">
              <a:solidFill>
                <a:srgbClr val="000000"/>
              </a:solidFill>
              <a:round/>
              <a:headEnd/>
              <a:tailEnd/>
            </a:ln>
          </p:spPr>
          <p:txBody>
            <a:bodyPr/>
            <a:lstStyle/>
            <a:p>
              <a:endParaRPr lang="en-US"/>
            </a:p>
          </p:txBody>
        </p:sp>
        <p:sp>
          <p:nvSpPr>
            <p:cNvPr id="38922" name="Line 10"/>
            <p:cNvSpPr>
              <a:spLocks noChangeShapeType="1"/>
            </p:cNvSpPr>
            <p:nvPr/>
          </p:nvSpPr>
          <p:spPr bwMode="auto">
            <a:xfrm>
              <a:off x="8074025" y="2390775"/>
              <a:ext cx="3175" cy="3832225"/>
            </a:xfrm>
            <a:prstGeom prst="line">
              <a:avLst/>
            </a:prstGeom>
            <a:noFill/>
            <a:ln w="28575">
              <a:solidFill>
                <a:srgbClr val="FF0000"/>
              </a:solidFill>
              <a:round/>
              <a:headEnd/>
              <a:tailEnd/>
            </a:ln>
          </p:spPr>
          <p:txBody>
            <a:bodyPr/>
            <a:lstStyle/>
            <a:p>
              <a:endParaRPr lang="en-US"/>
            </a:p>
          </p:txBody>
        </p:sp>
        <p:sp>
          <p:nvSpPr>
            <p:cNvPr id="38923" name="Line 11"/>
            <p:cNvSpPr>
              <a:spLocks noChangeShapeType="1"/>
            </p:cNvSpPr>
            <p:nvPr/>
          </p:nvSpPr>
          <p:spPr bwMode="auto">
            <a:xfrm>
              <a:off x="8032750" y="6223000"/>
              <a:ext cx="82550" cy="1588"/>
            </a:xfrm>
            <a:prstGeom prst="line">
              <a:avLst/>
            </a:prstGeom>
            <a:noFill/>
            <a:ln w="28575">
              <a:solidFill>
                <a:srgbClr val="000000"/>
              </a:solidFill>
              <a:round/>
              <a:headEnd/>
              <a:tailEnd/>
            </a:ln>
          </p:spPr>
          <p:txBody>
            <a:bodyPr/>
            <a:lstStyle/>
            <a:p>
              <a:endParaRPr lang="en-US"/>
            </a:p>
          </p:txBody>
        </p:sp>
        <p:sp>
          <p:nvSpPr>
            <p:cNvPr id="38924" name="Line 12"/>
            <p:cNvSpPr>
              <a:spLocks noChangeShapeType="1"/>
            </p:cNvSpPr>
            <p:nvPr/>
          </p:nvSpPr>
          <p:spPr bwMode="auto">
            <a:xfrm>
              <a:off x="8032750" y="2390775"/>
              <a:ext cx="82550" cy="1588"/>
            </a:xfrm>
            <a:prstGeom prst="line">
              <a:avLst/>
            </a:prstGeom>
            <a:noFill/>
            <a:ln w="28575">
              <a:solidFill>
                <a:srgbClr val="FF0000"/>
              </a:solidFill>
              <a:round/>
              <a:headEnd/>
              <a:tailEnd/>
            </a:ln>
          </p:spPr>
          <p:txBody>
            <a:bodyPr/>
            <a:lstStyle/>
            <a:p>
              <a:endParaRPr lang="en-US"/>
            </a:p>
          </p:txBody>
        </p:sp>
        <p:sp>
          <p:nvSpPr>
            <p:cNvPr id="38925" name="Rectangle 13"/>
            <p:cNvSpPr>
              <a:spLocks noChangeArrowheads="1"/>
            </p:cNvSpPr>
            <p:nvPr/>
          </p:nvSpPr>
          <p:spPr bwMode="auto">
            <a:xfrm>
              <a:off x="1989138" y="6021388"/>
              <a:ext cx="185737" cy="396875"/>
            </a:xfrm>
            <a:prstGeom prst="rect">
              <a:avLst/>
            </a:prstGeom>
            <a:noFill/>
            <a:ln w="9525">
              <a:noFill/>
              <a:miter lim="800000"/>
              <a:headEnd/>
              <a:tailEnd/>
            </a:ln>
          </p:spPr>
          <p:txBody>
            <a:bodyPr wrap="none" lIns="0" tIns="0" rIns="0" bIns="0">
              <a:spAutoFit/>
            </a:bodyPr>
            <a:lstStyle/>
            <a:p>
              <a:pPr defTabSz="1019175"/>
              <a:r>
                <a:rPr lang="en-US" b="1" dirty="0">
                  <a:solidFill>
                    <a:srgbClr val="000000"/>
                  </a:solidFill>
                  <a:latin typeface="Arial" charset="0"/>
                </a:rPr>
                <a:t>0</a:t>
              </a:r>
              <a:endParaRPr lang="en-US" b="1" dirty="0">
                <a:latin typeface="Arial" charset="0"/>
              </a:endParaRPr>
            </a:p>
          </p:txBody>
        </p:sp>
        <p:sp>
          <p:nvSpPr>
            <p:cNvPr id="38926" name="Rectangle 14"/>
            <p:cNvSpPr>
              <a:spLocks noChangeArrowheads="1"/>
            </p:cNvSpPr>
            <p:nvPr/>
          </p:nvSpPr>
          <p:spPr bwMode="auto">
            <a:xfrm>
              <a:off x="687388" y="2174875"/>
              <a:ext cx="1457325" cy="396875"/>
            </a:xfrm>
            <a:prstGeom prst="rect">
              <a:avLst/>
            </a:prstGeom>
            <a:noFill/>
            <a:ln w="9525">
              <a:noFill/>
              <a:miter lim="800000"/>
              <a:headEnd/>
              <a:tailEnd/>
            </a:ln>
          </p:spPr>
          <p:txBody>
            <a:bodyPr lIns="0" tIns="0" rIns="0" bIns="0">
              <a:spAutoFit/>
            </a:bodyPr>
            <a:lstStyle/>
            <a:p>
              <a:pPr algn="r" defTabSz="1019175"/>
              <a:r>
                <a:rPr lang="en-US" b="1" dirty="0">
                  <a:solidFill>
                    <a:srgbClr val="000000"/>
                  </a:solidFill>
                  <a:latin typeface="Arial" charset="0"/>
                </a:rPr>
                <a:t>$B</a:t>
              </a:r>
              <a:endParaRPr lang="en-US" b="1" dirty="0">
                <a:latin typeface="Arial" charset="0"/>
              </a:endParaRPr>
            </a:p>
          </p:txBody>
        </p:sp>
        <p:sp>
          <p:nvSpPr>
            <p:cNvPr id="38927" name="Rectangle 15"/>
            <p:cNvSpPr>
              <a:spLocks noChangeArrowheads="1"/>
            </p:cNvSpPr>
            <p:nvPr/>
          </p:nvSpPr>
          <p:spPr bwMode="auto">
            <a:xfrm>
              <a:off x="4602163" y="6340475"/>
              <a:ext cx="957262" cy="396875"/>
            </a:xfrm>
            <a:prstGeom prst="rect">
              <a:avLst/>
            </a:prstGeom>
            <a:noFill/>
            <a:ln w="9525">
              <a:noFill/>
              <a:miter lim="800000"/>
              <a:headEnd/>
              <a:tailEnd/>
            </a:ln>
          </p:spPr>
          <p:txBody>
            <a:bodyPr wrap="none" lIns="0" tIns="0" rIns="0" bIns="0">
              <a:spAutoFit/>
            </a:bodyPr>
            <a:lstStyle/>
            <a:p>
              <a:pPr defTabSz="1019175"/>
              <a:r>
                <a:rPr lang="en-US" b="1" dirty="0">
                  <a:solidFill>
                    <a:srgbClr val="000000"/>
                  </a:solidFill>
                  <a:latin typeface="Arial" charset="0"/>
                </a:rPr>
                <a:t>10 yrs</a:t>
              </a:r>
              <a:endParaRPr lang="en-US" b="1" dirty="0">
                <a:latin typeface="Arial" charset="0"/>
              </a:endParaRPr>
            </a:p>
          </p:txBody>
        </p:sp>
        <p:sp>
          <p:nvSpPr>
            <p:cNvPr id="38928" name="Rectangle 16"/>
            <p:cNvSpPr>
              <a:spLocks noChangeArrowheads="1"/>
            </p:cNvSpPr>
            <p:nvPr/>
          </p:nvSpPr>
          <p:spPr bwMode="auto">
            <a:xfrm>
              <a:off x="7462838" y="6340475"/>
              <a:ext cx="957262" cy="396875"/>
            </a:xfrm>
            <a:prstGeom prst="rect">
              <a:avLst/>
            </a:prstGeom>
            <a:noFill/>
            <a:ln w="9525">
              <a:noFill/>
              <a:miter lim="800000"/>
              <a:headEnd/>
              <a:tailEnd/>
            </a:ln>
          </p:spPr>
          <p:txBody>
            <a:bodyPr wrap="none" lIns="0" tIns="0" rIns="0" bIns="0">
              <a:spAutoFit/>
            </a:bodyPr>
            <a:lstStyle/>
            <a:p>
              <a:pPr defTabSz="1019175"/>
              <a:r>
                <a:rPr lang="en-US" b="1" dirty="0">
                  <a:solidFill>
                    <a:srgbClr val="000000"/>
                  </a:solidFill>
                  <a:latin typeface="Arial" charset="0"/>
                </a:rPr>
                <a:t>20 yrs</a:t>
              </a:r>
              <a:endParaRPr lang="en-US" b="1" dirty="0">
                <a:latin typeface="Arial" charset="0"/>
              </a:endParaRPr>
            </a:p>
          </p:txBody>
        </p:sp>
        <p:sp>
          <p:nvSpPr>
            <p:cNvPr id="38929" name="Rectangle 17"/>
            <p:cNvSpPr>
              <a:spLocks noChangeArrowheads="1"/>
            </p:cNvSpPr>
            <p:nvPr/>
          </p:nvSpPr>
          <p:spPr bwMode="auto">
            <a:xfrm>
              <a:off x="2255838" y="6353175"/>
              <a:ext cx="184150" cy="396875"/>
            </a:xfrm>
            <a:prstGeom prst="rect">
              <a:avLst/>
            </a:prstGeom>
            <a:noFill/>
            <a:ln w="9525">
              <a:noFill/>
              <a:miter lim="800000"/>
              <a:headEnd/>
              <a:tailEnd/>
            </a:ln>
          </p:spPr>
          <p:txBody>
            <a:bodyPr wrap="none" lIns="0" tIns="0" rIns="0" bIns="0">
              <a:spAutoFit/>
            </a:bodyPr>
            <a:lstStyle/>
            <a:p>
              <a:pPr defTabSz="1019175"/>
              <a:r>
                <a:rPr lang="en-US" b="1" dirty="0">
                  <a:solidFill>
                    <a:srgbClr val="000000"/>
                  </a:solidFill>
                  <a:latin typeface="Arial" charset="0"/>
                </a:rPr>
                <a:t>0</a:t>
              </a:r>
              <a:endParaRPr lang="en-US" b="1" dirty="0">
                <a:latin typeface="Arial" charset="0"/>
              </a:endParaRPr>
            </a:p>
          </p:txBody>
        </p:sp>
        <p:sp>
          <p:nvSpPr>
            <p:cNvPr id="38930" name="Rectangle 18"/>
            <p:cNvSpPr>
              <a:spLocks noChangeArrowheads="1"/>
            </p:cNvSpPr>
            <p:nvPr/>
          </p:nvSpPr>
          <p:spPr bwMode="auto">
            <a:xfrm>
              <a:off x="341313" y="3921125"/>
              <a:ext cx="1844675" cy="754063"/>
            </a:xfrm>
            <a:prstGeom prst="rect">
              <a:avLst/>
            </a:prstGeom>
            <a:noFill/>
            <a:ln w="9525">
              <a:noFill/>
              <a:miter lim="800000"/>
              <a:headEnd/>
              <a:tailEnd/>
            </a:ln>
          </p:spPr>
          <p:txBody>
            <a:bodyPr lIns="0" tIns="0" rIns="0" bIns="0">
              <a:spAutoFit/>
            </a:bodyPr>
            <a:lstStyle/>
            <a:p>
              <a:pPr algn="r" defTabSz="1019175"/>
              <a:r>
                <a:rPr lang="en-US" b="1" dirty="0">
                  <a:solidFill>
                    <a:schemeClr val="accent2"/>
                  </a:solidFill>
                  <a:latin typeface="Arial" charset="0"/>
                </a:rPr>
                <a:t>Cost </a:t>
              </a:r>
              <a:r>
                <a:rPr lang="en-US" sz="2300" b="1" dirty="0">
                  <a:solidFill>
                    <a:schemeClr val="accent2"/>
                  </a:solidFill>
                  <a:latin typeface="Arial" charset="0"/>
                </a:rPr>
                <a:t>(Cumulative)</a:t>
              </a:r>
            </a:p>
          </p:txBody>
        </p:sp>
        <p:sp>
          <p:nvSpPr>
            <p:cNvPr id="38931" name="Rectangle 19"/>
            <p:cNvSpPr>
              <a:spLocks noChangeArrowheads="1"/>
            </p:cNvSpPr>
            <p:nvPr/>
          </p:nvSpPr>
          <p:spPr bwMode="auto">
            <a:xfrm>
              <a:off x="8286750" y="3917950"/>
              <a:ext cx="1009650" cy="396875"/>
            </a:xfrm>
            <a:prstGeom prst="rect">
              <a:avLst/>
            </a:prstGeom>
            <a:noFill/>
            <a:ln w="9525">
              <a:noFill/>
              <a:miter lim="800000"/>
              <a:headEnd/>
              <a:tailEnd/>
            </a:ln>
          </p:spPr>
          <p:txBody>
            <a:bodyPr wrap="none" lIns="0" tIns="0" rIns="0" bIns="0">
              <a:spAutoFit/>
            </a:bodyPr>
            <a:lstStyle/>
            <a:p>
              <a:pPr defTabSz="1019175"/>
              <a:r>
                <a:rPr lang="en-US" b="1" dirty="0">
                  <a:solidFill>
                    <a:srgbClr val="FF0000"/>
                  </a:solidFill>
                  <a:latin typeface="Arial" charset="0"/>
                </a:rPr>
                <a:t>Health</a:t>
              </a:r>
            </a:p>
          </p:txBody>
        </p:sp>
        <p:sp>
          <p:nvSpPr>
            <p:cNvPr id="38932" name="Freeform 20"/>
            <p:cNvSpPr>
              <a:spLocks/>
            </p:cNvSpPr>
            <p:nvPr/>
          </p:nvSpPr>
          <p:spPr bwMode="auto">
            <a:xfrm>
              <a:off x="2346325" y="3240088"/>
              <a:ext cx="5716588" cy="1709737"/>
            </a:xfrm>
            <a:custGeom>
              <a:avLst/>
              <a:gdLst>
                <a:gd name="T0" fmla="*/ 0 w 3273"/>
                <a:gd name="T1" fmla="*/ 2147483647 h 951"/>
                <a:gd name="T2" fmla="*/ 2147483647 w 3273"/>
                <a:gd name="T3" fmla="*/ 2147483647 h 951"/>
                <a:gd name="T4" fmla="*/ 2147483647 w 3273"/>
                <a:gd name="T5" fmla="*/ 2147483647 h 951"/>
                <a:gd name="T6" fmla="*/ 2147483647 w 3273"/>
                <a:gd name="T7" fmla="*/ 0 h 9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73" h="951">
                  <a:moveTo>
                    <a:pt x="0" y="942"/>
                  </a:moveTo>
                  <a:cubicBezTo>
                    <a:pt x="551" y="946"/>
                    <a:pt x="1102" y="951"/>
                    <a:pt x="1481" y="823"/>
                  </a:cubicBezTo>
                  <a:cubicBezTo>
                    <a:pt x="1860" y="695"/>
                    <a:pt x="1978" y="311"/>
                    <a:pt x="2277" y="174"/>
                  </a:cubicBezTo>
                  <a:cubicBezTo>
                    <a:pt x="2576" y="37"/>
                    <a:pt x="3109" y="29"/>
                    <a:pt x="3273" y="0"/>
                  </a:cubicBezTo>
                </a:path>
              </a:pathLst>
            </a:custGeom>
            <a:noFill/>
            <a:ln w="28575" cmpd="sng">
              <a:solidFill>
                <a:srgbClr val="FF0000"/>
              </a:solidFill>
              <a:round/>
              <a:headEnd/>
              <a:tailEnd/>
            </a:ln>
            <a:effectLst/>
          </p:spPr>
          <p:txBody>
            <a:bodyPr/>
            <a:lstStyle/>
            <a:p>
              <a:endParaRPr lang="en-US"/>
            </a:p>
          </p:txBody>
        </p:sp>
        <p:sp>
          <p:nvSpPr>
            <p:cNvPr id="38933" name="Freeform 21"/>
            <p:cNvSpPr>
              <a:spLocks/>
            </p:cNvSpPr>
            <p:nvPr/>
          </p:nvSpPr>
          <p:spPr bwMode="auto">
            <a:xfrm>
              <a:off x="2346325" y="2582863"/>
              <a:ext cx="5699125" cy="3633787"/>
            </a:xfrm>
            <a:custGeom>
              <a:avLst/>
              <a:gdLst>
                <a:gd name="T0" fmla="*/ 0 w 3264"/>
                <a:gd name="T1" fmla="*/ 2147483647 h 2020"/>
                <a:gd name="T2" fmla="*/ 2147483647 w 3264"/>
                <a:gd name="T3" fmla="*/ 2147483647 h 2020"/>
                <a:gd name="T4" fmla="*/ 2147483647 w 3264"/>
                <a:gd name="T5" fmla="*/ 2147483647 h 2020"/>
                <a:gd name="T6" fmla="*/ 2147483647 w 3264"/>
                <a:gd name="T7" fmla="*/ 0 h 20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64" h="2020">
                  <a:moveTo>
                    <a:pt x="0" y="2020"/>
                  </a:moveTo>
                  <a:cubicBezTo>
                    <a:pt x="202" y="2007"/>
                    <a:pt x="404" y="1994"/>
                    <a:pt x="593" y="1728"/>
                  </a:cubicBezTo>
                  <a:cubicBezTo>
                    <a:pt x="782" y="1462"/>
                    <a:pt x="690" y="714"/>
                    <a:pt x="1135" y="426"/>
                  </a:cubicBezTo>
                  <a:cubicBezTo>
                    <a:pt x="1580" y="138"/>
                    <a:pt x="2422" y="69"/>
                    <a:pt x="3264" y="0"/>
                  </a:cubicBezTo>
                </a:path>
              </a:pathLst>
            </a:custGeom>
            <a:noFill/>
            <a:ln w="28575" cmpd="sng">
              <a:solidFill>
                <a:schemeClr val="accent2"/>
              </a:solidFill>
              <a:round/>
              <a:headEnd/>
              <a:tailEnd/>
            </a:ln>
            <a:effectLst/>
          </p:spPr>
          <p:txBody>
            <a:bodyPr/>
            <a:lstStyle/>
            <a:p>
              <a:endParaRPr lang="en-US"/>
            </a:p>
          </p:txBody>
        </p:sp>
      </p:grpSp>
      <p:sp>
        <p:nvSpPr>
          <p:cNvPr id="38934" name="Slide Number Placeholder 1"/>
          <p:cNvSpPr>
            <a:spLocks noGrp="1"/>
          </p:cNvSpPr>
          <p:nvPr>
            <p:ph type="sldNum" sz="quarter" idx="10"/>
          </p:nvPr>
        </p:nvSpPr>
        <p:spPr>
          <a:noFill/>
          <a:ln>
            <a:miter lim="800000"/>
            <a:headEnd/>
            <a:tailEnd/>
          </a:ln>
        </p:spPr>
        <p:txBody>
          <a:bodyPr/>
          <a:lstStyle/>
          <a:p>
            <a:r>
              <a:rPr lang="en-US" smtClean="0"/>
              <a:t> </a:t>
            </a:r>
            <a:fld id="{9630051B-4888-4810-BF1E-371726A5E725}" type="slidenum">
              <a:rPr lang="en-US" smtClean="0">
                <a:latin typeface="Arial" charset="0"/>
              </a:rPr>
              <a:pPr/>
              <a:t>37</a:t>
            </a:fld>
            <a:r>
              <a:rPr lang="en-US" smtClean="0"/>
              <a:t> </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776288" y="420688"/>
            <a:ext cx="8535987" cy="1192212"/>
          </a:xfrm>
          <a:prstGeom prst="rect">
            <a:avLst/>
          </a:prstGeom>
          <a:noFill/>
          <a:ln w="12700">
            <a:noFill/>
            <a:miter lim="800000"/>
            <a:headEnd/>
            <a:tailEnd/>
          </a:ln>
          <a:effectLst/>
        </p:spPr>
        <p:txBody>
          <a:bodyPr lIns="100609" tIns="49421" rIns="100609" bIns="49421">
            <a:spAutoFit/>
          </a:bodyPr>
          <a:lstStyle/>
          <a:p>
            <a:pPr defTabSz="1019175"/>
            <a:r>
              <a:rPr lang="en-US" sz="3000" b="1" dirty="0">
                <a:solidFill>
                  <a:schemeClr val="accent2"/>
                </a:solidFill>
                <a:latin typeface="Arial" charset="0"/>
              </a:rPr>
              <a:t>Time Horizon</a:t>
            </a:r>
          </a:p>
          <a:p>
            <a:pPr defTabSz="1019175"/>
            <a:r>
              <a:rPr lang="en-US" sz="2000" dirty="0">
                <a:latin typeface="Arial" charset="0"/>
              </a:rPr>
              <a:t>Determination of cost effectiveness can depend on relative accruals of costs and health benefits at selected time horizon of analysis …</a:t>
            </a:r>
          </a:p>
        </p:txBody>
      </p:sp>
      <p:grpSp>
        <p:nvGrpSpPr>
          <p:cNvPr id="29" name="Group 28"/>
          <p:cNvGrpSpPr/>
          <p:nvPr/>
        </p:nvGrpSpPr>
        <p:grpSpPr>
          <a:xfrm>
            <a:off x="368300" y="1919288"/>
            <a:ext cx="8928100" cy="4830762"/>
            <a:chOff x="368300" y="1919288"/>
            <a:chExt cx="8928100" cy="4830762"/>
          </a:xfrm>
        </p:grpSpPr>
        <p:sp>
          <p:nvSpPr>
            <p:cNvPr id="39939" name="Line 3"/>
            <p:cNvSpPr>
              <a:spLocks noChangeShapeType="1"/>
            </p:cNvSpPr>
            <p:nvPr/>
          </p:nvSpPr>
          <p:spPr bwMode="auto">
            <a:xfrm>
              <a:off x="2352675" y="2390775"/>
              <a:ext cx="1588" cy="3832225"/>
            </a:xfrm>
            <a:prstGeom prst="line">
              <a:avLst/>
            </a:prstGeom>
            <a:noFill/>
            <a:ln w="28575">
              <a:solidFill>
                <a:schemeClr val="accent2"/>
              </a:solidFill>
              <a:round/>
              <a:headEnd/>
              <a:tailEnd/>
            </a:ln>
          </p:spPr>
          <p:txBody>
            <a:bodyPr/>
            <a:lstStyle/>
            <a:p>
              <a:endParaRPr lang="en-US"/>
            </a:p>
          </p:txBody>
        </p:sp>
        <p:sp>
          <p:nvSpPr>
            <p:cNvPr id="39940" name="Line 4"/>
            <p:cNvSpPr>
              <a:spLocks noChangeShapeType="1"/>
            </p:cNvSpPr>
            <p:nvPr/>
          </p:nvSpPr>
          <p:spPr bwMode="auto">
            <a:xfrm>
              <a:off x="2311400" y="6223000"/>
              <a:ext cx="85725" cy="1588"/>
            </a:xfrm>
            <a:prstGeom prst="line">
              <a:avLst/>
            </a:prstGeom>
            <a:noFill/>
            <a:ln w="28575">
              <a:solidFill>
                <a:srgbClr val="000000"/>
              </a:solidFill>
              <a:round/>
              <a:headEnd/>
              <a:tailEnd/>
            </a:ln>
          </p:spPr>
          <p:txBody>
            <a:bodyPr/>
            <a:lstStyle/>
            <a:p>
              <a:endParaRPr lang="en-US"/>
            </a:p>
          </p:txBody>
        </p:sp>
        <p:sp>
          <p:nvSpPr>
            <p:cNvPr id="39941" name="Line 5"/>
            <p:cNvSpPr>
              <a:spLocks noChangeShapeType="1"/>
            </p:cNvSpPr>
            <p:nvPr/>
          </p:nvSpPr>
          <p:spPr bwMode="auto">
            <a:xfrm>
              <a:off x="2311400" y="2390775"/>
              <a:ext cx="85725" cy="1588"/>
            </a:xfrm>
            <a:prstGeom prst="line">
              <a:avLst/>
            </a:prstGeom>
            <a:noFill/>
            <a:ln w="28575">
              <a:solidFill>
                <a:schemeClr val="accent2"/>
              </a:solidFill>
              <a:round/>
              <a:headEnd/>
              <a:tailEnd/>
            </a:ln>
          </p:spPr>
          <p:txBody>
            <a:bodyPr/>
            <a:lstStyle/>
            <a:p>
              <a:endParaRPr lang="en-US"/>
            </a:p>
          </p:txBody>
        </p:sp>
        <p:sp>
          <p:nvSpPr>
            <p:cNvPr id="39942" name="Line 6"/>
            <p:cNvSpPr>
              <a:spLocks noChangeShapeType="1"/>
            </p:cNvSpPr>
            <p:nvPr/>
          </p:nvSpPr>
          <p:spPr bwMode="auto">
            <a:xfrm>
              <a:off x="2352675" y="6223000"/>
              <a:ext cx="5721350" cy="1588"/>
            </a:xfrm>
            <a:prstGeom prst="line">
              <a:avLst/>
            </a:prstGeom>
            <a:noFill/>
            <a:ln w="28575">
              <a:solidFill>
                <a:srgbClr val="000000"/>
              </a:solidFill>
              <a:round/>
              <a:headEnd/>
              <a:tailEnd/>
            </a:ln>
          </p:spPr>
          <p:txBody>
            <a:bodyPr/>
            <a:lstStyle/>
            <a:p>
              <a:endParaRPr lang="en-US"/>
            </a:p>
          </p:txBody>
        </p:sp>
        <p:sp>
          <p:nvSpPr>
            <p:cNvPr id="39943" name="Line 7"/>
            <p:cNvSpPr>
              <a:spLocks noChangeShapeType="1"/>
            </p:cNvSpPr>
            <p:nvPr/>
          </p:nvSpPr>
          <p:spPr bwMode="auto">
            <a:xfrm flipV="1">
              <a:off x="2352675" y="6178550"/>
              <a:ext cx="1588" cy="85725"/>
            </a:xfrm>
            <a:prstGeom prst="line">
              <a:avLst/>
            </a:prstGeom>
            <a:noFill/>
            <a:ln w="28575">
              <a:solidFill>
                <a:srgbClr val="000000"/>
              </a:solidFill>
              <a:round/>
              <a:headEnd/>
              <a:tailEnd/>
            </a:ln>
          </p:spPr>
          <p:txBody>
            <a:bodyPr/>
            <a:lstStyle/>
            <a:p>
              <a:endParaRPr lang="en-US"/>
            </a:p>
          </p:txBody>
        </p:sp>
        <p:sp>
          <p:nvSpPr>
            <p:cNvPr id="39944" name="Line 8"/>
            <p:cNvSpPr>
              <a:spLocks noChangeShapeType="1"/>
            </p:cNvSpPr>
            <p:nvPr/>
          </p:nvSpPr>
          <p:spPr bwMode="auto">
            <a:xfrm flipV="1">
              <a:off x="5214938" y="6178550"/>
              <a:ext cx="0" cy="85725"/>
            </a:xfrm>
            <a:prstGeom prst="line">
              <a:avLst/>
            </a:prstGeom>
            <a:noFill/>
            <a:ln w="28575">
              <a:solidFill>
                <a:srgbClr val="000000"/>
              </a:solidFill>
              <a:round/>
              <a:headEnd/>
              <a:tailEnd/>
            </a:ln>
          </p:spPr>
          <p:txBody>
            <a:bodyPr/>
            <a:lstStyle/>
            <a:p>
              <a:endParaRPr lang="en-US"/>
            </a:p>
          </p:txBody>
        </p:sp>
        <p:sp>
          <p:nvSpPr>
            <p:cNvPr id="39945" name="Line 9"/>
            <p:cNvSpPr>
              <a:spLocks noChangeShapeType="1"/>
            </p:cNvSpPr>
            <p:nvPr/>
          </p:nvSpPr>
          <p:spPr bwMode="auto">
            <a:xfrm flipV="1">
              <a:off x="8074025" y="6178550"/>
              <a:ext cx="3175" cy="85725"/>
            </a:xfrm>
            <a:prstGeom prst="line">
              <a:avLst/>
            </a:prstGeom>
            <a:noFill/>
            <a:ln w="28575">
              <a:solidFill>
                <a:srgbClr val="000000"/>
              </a:solidFill>
              <a:round/>
              <a:headEnd/>
              <a:tailEnd/>
            </a:ln>
          </p:spPr>
          <p:txBody>
            <a:bodyPr/>
            <a:lstStyle/>
            <a:p>
              <a:endParaRPr lang="en-US"/>
            </a:p>
          </p:txBody>
        </p:sp>
        <p:sp>
          <p:nvSpPr>
            <p:cNvPr id="39946" name="Line 10"/>
            <p:cNvSpPr>
              <a:spLocks noChangeShapeType="1"/>
            </p:cNvSpPr>
            <p:nvPr/>
          </p:nvSpPr>
          <p:spPr bwMode="auto">
            <a:xfrm>
              <a:off x="8074025" y="2365375"/>
              <a:ext cx="3175" cy="3832225"/>
            </a:xfrm>
            <a:prstGeom prst="line">
              <a:avLst/>
            </a:prstGeom>
            <a:noFill/>
            <a:ln w="28575">
              <a:solidFill>
                <a:srgbClr val="FF0000"/>
              </a:solidFill>
              <a:round/>
              <a:headEnd/>
              <a:tailEnd/>
            </a:ln>
          </p:spPr>
          <p:txBody>
            <a:bodyPr/>
            <a:lstStyle/>
            <a:p>
              <a:endParaRPr lang="en-US"/>
            </a:p>
          </p:txBody>
        </p:sp>
        <p:sp>
          <p:nvSpPr>
            <p:cNvPr id="39947" name="Line 11"/>
            <p:cNvSpPr>
              <a:spLocks noChangeShapeType="1"/>
            </p:cNvSpPr>
            <p:nvPr/>
          </p:nvSpPr>
          <p:spPr bwMode="auto">
            <a:xfrm>
              <a:off x="8032750" y="6223000"/>
              <a:ext cx="82550" cy="1588"/>
            </a:xfrm>
            <a:prstGeom prst="line">
              <a:avLst/>
            </a:prstGeom>
            <a:noFill/>
            <a:ln w="28575">
              <a:solidFill>
                <a:srgbClr val="000000"/>
              </a:solidFill>
              <a:round/>
              <a:headEnd/>
              <a:tailEnd/>
            </a:ln>
          </p:spPr>
          <p:txBody>
            <a:bodyPr/>
            <a:lstStyle/>
            <a:p>
              <a:endParaRPr lang="en-US"/>
            </a:p>
          </p:txBody>
        </p:sp>
        <p:sp>
          <p:nvSpPr>
            <p:cNvPr id="39948" name="Line 12"/>
            <p:cNvSpPr>
              <a:spLocks noChangeShapeType="1"/>
            </p:cNvSpPr>
            <p:nvPr/>
          </p:nvSpPr>
          <p:spPr bwMode="auto">
            <a:xfrm>
              <a:off x="8032750" y="2390775"/>
              <a:ext cx="82550" cy="1588"/>
            </a:xfrm>
            <a:prstGeom prst="line">
              <a:avLst/>
            </a:prstGeom>
            <a:noFill/>
            <a:ln w="28575">
              <a:solidFill>
                <a:srgbClr val="FF0000"/>
              </a:solidFill>
              <a:round/>
              <a:headEnd/>
              <a:tailEnd/>
            </a:ln>
          </p:spPr>
          <p:txBody>
            <a:bodyPr/>
            <a:lstStyle/>
            <a:p>
              <a:endParaRPr lang="en-US"/>
            </a:p>
          </p:txBody>
        </p:sp>
        <p:sp>
          <p:nvSpPr>
            <p:cNvPr id="39949" name="Rectangle 13"/>
            <p:cNvSpPr>
              <a:spLocks noChangeArrowheads="1"/>
            </p:cNvSpPr>
            <p:nvPr/>
          </p:nvSpPr>
          <p:spPr bwMode="auto">
            <a:xfrm>
              <a:off x="1989138" y="6021388"/>
              <a:ext cx="185737" cy="396875"/>
            </a:xfrm>
            <a:prstGeom prst="rect">
              <a:avLst/>
            </a:prstGeom>
            <a:noFill/>
            <a:ln w="9525">
              <a:noFill/>
              <a:miter lim="800000"/>
              <a:headEnd/>
              <a:tailEnd/>
            </a:ln>
          </p:spPr>
          <p:txBody>
            <a:bodyPr wrap="none" lIns="0" tIns="0" rIns="0" bIns="0">
              <a:spAutoFit/>
            </a:bodyPr>
            <a:lstStyle/>
            <a:p>
              <a:pPr defTabSz="1019175"/>
              <a:r>
                <a:rPr lang="en-US" b="1">
                  <a:solidFill>
                    <a:srgbClr val="000000"/>
                  </a:solidFill>
                  <a:latin typeface="Arial" charset="0"/>
                </a:rPr>
                <a:t>0</a:t>
              </a:r>
              <a:endParaRPr lang="en-US" b="1">
                <a:latin typeface="Arial" charset="0"/>
              </a:endParaRPr>
            </a:p>
          </p:txBody>
        </p:sp>
        <p:sp>
          <p:nvSpPr>
            <p:cNvPr id="39950" name="Rectangle 14"/>
            <p:cNvSpPr>
              <a:spLocks noChangeArrowheads="1"/>
            </p:cNvSpPr>
            <p:nvPr/>
          </p:nvSpPr>
          <p:spPr bwMode="auto">
            <a:xfrm>
              <a:off x="687388" y="2174875"/>
              <a:ext cx="1457325" cy="396875"/>
            </a:xfrm>
            <a:prstGeom prst="rect">
              <a:avLst/>
            </a:prstGeom>
            <a:noFill/>
            <a:ln w="9525">
              <a:noFill/>
              <a:miter lim="800000"/>
              <a:headEnd/>
              <a:tailEnd/>
            </a:ln>
          </p:spPr>
          <p:txBody>
            <a:bodyPr lIns="0" tIns="0" rIns="0" bIns="0">
              <a:spAutoFit/>
            </a:bodyPr>
            <a:lstStyle/>
            <a:p>
              <a:pPr algn="r" defTabSz="1019175"/>
              <a:r>
                <a:rPr lang="en-US" b="1" dirty="0">
                  <a:solidFill>
                    <a:srgbClr val="000000"/>
                  </a:solidFill>
                  <a:latin typeface="Arial" charset="0"/>
                </a:rPr>
                <a:t>$B</a:t>
              </a:r>
              <a:endParaRPr lang="en-US" b="1" dirty="0">
                <a:latin typeface="Arial" charset="0"/>
              </a:endParaRPr>
            </a:p>
          </p:txBody>
        </p:sp>
        <p:sp>
          <p:nvSpPr>
            <p:cNvPr id="39951" name="Rectangle 15"/>
            <p:cNvSpPr>
              <a:spLocks noChangeArrowheads="1"/>
            </p:cNvSpPr>
            <p:nvPr/>
          </p:nvSpPr>
          <p:spPr bwMode="auto">
            <a:xfrm>
              <a:off x="4602163" y="6340475"/>
              <a:ext cx="957262" cy="396875"/>
            </a:xfrm>
            <a:prstGeom prst="rect">
              <a:avLst/>
            </a:prstGeom>
            <a:noFill/>
            <a:ln w="9525">
              <a:noFill/>
              <a:miter lim="800000"/>
              <a:headEnd/>
              <a:tailEnd/>
            </a:ln>
          </p:spPr>
          <p:txBody>
            <a:bodyPr wrap="none" lIns="0" tIns="0" rIns="0" bIns="0">
              <a:spAutoFit/>
            </a:bodyPr>
            <a:lstStyle/>
            <a:p>
              <a:pPr defTabSz="1019175"/>
              <a:r>
                <a:rPr lang="en-US" b="1">
                  <a:solidFill>
                    <a:srgbClr val="000000"/>
                  </a:solidFill>
                  <a:latin typeface="Arial" charset="0"/>
                </a:rPr>
                <a:t>10 yrs</a:t>
              </a:r>
              <a:endParaRPr lang="en-US" b="1">
                <a:latin typeface="Arial" charset="0"/>
              </a:endParaRPr>
            </a:p>
          </p:txBody>
        </p:sp>
        <p:sp>
          <p:nvSpPr>
            <p:cNvPr id="39952" name="Rectangle 16"/>
            <p:cNvSpPr>
              <a:spLocks noChangeArrowheads="1"/>
            </p:cNvSpPr>
            <p:nvPr/>
          </p:nvSpPr>
          <p:spPr bwMode="auto">
            <a:xfrm>
              <a:off x="7462838" y="6340475"/>
              <a:ext cx="957262" cy="396875"/>
            </a:xfrm>
            <a:prstGeom prst="rect">
              <a:avLst/>
            </a:prstGeom>
            <a:noFill/>
            <a:ln w="9525">
              <a:noFill/>
              <a:miter lim="800000"/>
              <a:headEnd/>
              <a:tailEnd/>
            </a:ln>
          </p:spPr>
          <p:txBody>
            <a:bodyPr wrap="none" lIns="0" tIns="0" rIns="0" bIns="0">
              <a:spAutoFit/>
            </a:bodyPr>
            <a:lstStyle/>
            <a:p>
              <a:pPr defTabSz="1019175"/>
              <a:r>
                <a:rPr lang="en-US" b="1">
                  <a:solidFill>
                    <a:srgbClr val="000000"/>
                  </a:solidFill>
                  <a:latin typeface="Arial" charset="0"/>
                </a:rPr>
                <a:t>20 yrs</a:t>
              </a:r>
              <a:endParaRPr lang="en-US" b="1">
                <a:latin typeface="Arial" charset="0"/>
              </a:endParaRPr>
            </a:p>
          </p:txBody>
        </p:sp>
        <p:sp>
          <p:nvSpPr>
            <p:cNvPr id="39953" name="Rectangle 17"/>
            <p:cNvSpPr>
              <a:spLocks noChangeArrowheads="1"/>
            </p:cNvSpPr>
            <p:nvPr/>
          </p:nvSpPr>
          <p:spPr bwMode="auto">
            <a:xfrm>
              <a:off x="2255838" y="6353175"/>
              <a:ext cx="184150" cy="396875"/>
            </a:xfrm>
            <a:prstGeom prst="rect">
              <a:avLst/>
            </a:prstGeom>
            <a:noFill/>
            <a:ln w="9525">
              <a:noFill/>
              <a:miter lim="800000"/>
              <a:headEnd/>
              <a:tailEnd/>
            </a:ln>
          </p:spPr>
          <p:txBody>
            <a:bodyPr wrap="none" lIns="0" tIns="0" rIns="0" bIns="0">
              <a:spAutoFit/>
            </a:bodyPr>
            <a:lstStyle/>
            <a:p>
              <a:pPr defTabSz="1019175"/>
              <a:r>
                <a:rPr lang="en-US" b="1">
                  <a:solidFill>
                    <a:srgbClr val="000000"/>
                  </a:solidFill>
                  <a:latin typeface="Arial" charset="0"/>
                </a:rPr>
                <a:t>0</a:t>
              </a:r>
              <a:endParaRPr lang="en-US" b="1">
                <a:latin typeface="Arial" charset="0"/>
              </a:endParaRPr>
            </a:p>
          </p:txBody>
        </p:sp>
        <p:sp>
          <p:nvSpPr>
            <p:cNvPr id="39954" name="Rectangle 18"/>
            <p:cNvSpPr>
              <a:spLocks noChangeArrowheads="1"/>
            </p:cNvSpPr>
            <p:nvPr/>
          </p:nvSpPr>
          <p:spPr bwMode="auto">
            <a:xfrm>
              <a:off x="368300" y="3921125"/>
              <a:ext cx="1817688" cy="754063"/>
            </a:xfrm>
            <a:prstGeom prst="rect">
              <a:avLst/>
            </a:prstGeom>
            <a:noFill/>
            <a:ln w="9525">
              <a:noFill/>
              <a:miter lim="800000"/>
              <a:headEnd/>
              <a:tailEnd/>
            </a:ln>
          </p:spPr>
          <p:txBody>
            <a:bodyPr lIns="0" tIns="0" rIns="0" bIns="0">
              <a:spAutoFit/>
            </a:bodyPr>
            <a:lstStyle/>
            <a:p>
              <a:pPr algn="r" defTabSz="1019175"/>
              <a:r>
                <a:rPr lang="en-US" b="1">
                  <a:solidFill>
                    <a:schemeClr val="accent2"/>
                  </a:solidFill>
                  <a:latin typeface="Arial" charset="0"/>
                </a:rPr>
                <a:t>Cost</a:t>
              </a:r>
            </a:p>
            <a:p>
              <a:pPr algn="r" defTabSz="1019175"/>
              <a:r>
                <a:rPr lang="en-US" sz="2300" b="1">
                  <a:solidFill>
                    <a:schemeClr val="accent2"/>
                  </a:solidFill>
                  <a:latin typeface="Arial" charset="0"/>
                </a:rPr>
                <a:t>(Cumulative)</a:t>
              </a:r>
            </a:p>
          </p:txBody>
        </p:sp>
        <p:sp>
          <p:nvSpPr>
            <p:cNvPr id="39955" name="Rectangle 19"/>
            <p:cNvSpPr>
              <a:spLocks noChangeArrowheads="1"/>
            </p:cNvSpPr>
            <p:nvPr/>
          </p:nvSpPr>
          <p:spPr bwMode="auto">
            <a:xfrm>
              <a:off x="8286750" y="3917950"/>
              <a:ext cx="1009650" cy="396875"/>
            </a:xfrm>
            <a:prstGeom prst="rect">
              <a:avLst/>
            </a:prstGeom>
            <a:noFill/>
            <a:ln w="9525">
              <a:noFill/>
              <a:miter lim="800000"/>
              <a:headEnd/>
              <a:tailEnd/>
            </a:ln>
          </p:spPr>
          <p:txBody>
            <a:bodyPr wrap="none" lIns="0" tIns="0" rIns="0" bIns="0">
              <a:spAutoFit/>
            </a:bodyPr>
            <a:lstStyle/>
            <a:p>
              <a:pPr defTabSz="1019175"/>
              <a:r>
                <a:rPr lang="en-US" b="1">
                  <a:solidFill>
                    <a:srgbClr val="FF0000"/>
                  </a:solidFill>
                  <a:latin typeface="Arial" charset="0"/>
                </a:rPr>
                <a:t>Health</a:t>
              </a:r>
            </a:p>
          </p:txBody>
        </p:sp>
        <p:sp>
          <p:nvSpPr>
            <p:cNvPr id="39956" name="Freeform 20"/>
            <p:cNvSpPr>
              <a:spLocks/>
            </p:cNvSpPr>
            <p:nvPr/>
          </p:nvSpPr>
          <p:spPr bwMode="auto">
            <a:xfrm>
              <a:off x="2346325" y="3240088"/>
              <a:ext cx="5716588" cy="1709737"/>
            </a:xfrm>
            <a:custGeom>
              <a:avLst/>
              <a:gdLst>
                <a:gd name="T0" fmla="*/ 0 w 3273"/>
                <a:gd name="T1" fmla="*/ 2147483647 h 951"/>
                <a:gd name="T2" fmla="*/ 2147483647 w 3273"/>
                <a:gd name="T3" fmla="*/ 2147483647 h 951"/>
                <a:gd name="T4" fmla="*/ 2147483647 w 3273"/>
                <a:gd name="T5" fmla="*/ 2147483647 h 951"/>
                <a:gd name="T6" fmla="*/ 2147483647 w 3273"/>
                <a:gd name="T7" fmla="*/ 0 h 9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73" h="951">
                  <a:moveTo>
                    <a:pt x="0" y="942"/>
                  </a:moveTo>
                  <a:cubicBezTo>
                    <a:pt x="551" y="946"/>
                    <a:pt x="1102" y="951"/>
                    <a:pt x="1481" y="823"/>
                  </a:cubicBezTo>
                  <a:cubicBezTo>
                    <a:pt x="1860" y="695"/>
                    <a:pt x="1978" y="311"/>
                    <a:pt x="2277" y="174"/>
                  </a:cubicBezTo>
                  <a:cubicBezTo>
                    <a:pt x="2576" y="37"/>
                    <a:pt x="3109" y="29"/>
                    <a:pt x="3273" y="0"/>
                  </a:cubicBezTo>
                </a:path>
              </a:pathLst>
            </a:custGeom>
            <a:noFill/>
            <a:ln w="28575" cmpd="sng">
              <a:solidFill>
                <a:srgbClr val="FF0000"/>
              </a:solidFill>
              <a:round/>
              <a:headEnd/>
              <a:tailEnd/>
            </a:ln>
            <a:effectLst/>
          </p:spPr>
          <p:txBody>
            <a:bodyPr/>
            <a:lstStyle/>
            <a:p>
              <a:endParaRPr lang="en-US"/>
            </a:p>
          </p:txBody>
        </p:sp>
        <p:sp>
          <p:nvSpPr>
            <p:cNvPr id="39957" name="Freeform 21"/>
            <p:cNvSpPr>
              <a:spLocks/>
            </p:cNvSpPr>
            <p:nvPr/>
          </p:nvSpPr>
          <p:spPr bwMode="auto">
            <a:xfrm>
              <a:off x="2346325" y="2582863"/>
              <a:ext cx="5699125" cy="3633787"/>
            </a:xfrm>
            <a:custGeom>
              <a:avLst/>
              <a:gdLst>
                <a:gd name="T0" fmla="*/ 0 w 3264"/>
                <a:gd name="T1" fmla="*/ 2147483647 h 2020"/>
                <a:gd name="T2" fmla="*/ 2147483647 w 3264"/>
                <a:gd name="T3" fmla="*/ 2147483647 h 2020"/>
                <a:gd name="T4" fmla="*/ 2147483647 w 3264"/>
                <a:gd name="T5" fmla="*/ 2147483647 h 2020"/>
                <a:gd name="T6" fmla="*/ 2147483647 w 3264"/>
                <a:gd name="T7" fmla="*/ 0 h 20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64" h="2020">
                  <a:moveTo>
                    <a:pt x="0" y="2020"/>
                  </a:moveTo>
                  <a:cubicBezTo>
                    <a:pt x="202" y="2007"/>
                    <a:pt x="404" y="1994"/>
                    <a:pt x="593" y="1728"/>
                  </a:cubicBezTo>
                  <a:cubicBezTo>
                    <a:pt x="782" y="1462"/>
                    <a:pt x="690" y="714"/>
                    <a:pt x="1135" y="426"/>
                  </a:cubicBezTo>
                  <a:cubicBezTo>
                    <a:pt x="1580" y="138"/>
                    <a:pt x="2422" y="69"/>
                    <a:pt x="3264" y="0"/>
                  </a:cubicBezTo>
                </a:path>
              </a:pathLst>
            </a:custGeom>
            <a:noFill/>
            <a:ln w="28575" cmpd="sng">
              <a:solidFill>
                <a:schemeClr val="accent2"/>
              </a:solidFill>
              <a:round/>
              <a:headEnd/>
              <a:tailEnd/>
            </a:ln>
            <a:effectLst/>
          </p:spPr>
          <p:txBody>
            <a:bodyPr/>
            <a:lstStyle/>
            <a:p>
              <a:endParaRPr lang="en-US"/>
            </a:p>
          </p:txBody>
        </p:sp>
        <p:sp>
          <p:nvSpPr>
            <p:cNvPr id="39958" name="Line 22"/>
            <p:cNvSpPr>
              <a:spLocks noChangeShapeType="1"/>
            </p:cNvSpPr>
            <p:nvPr/>
          </p:nvSpPr>
          <p:spPr bwMode="auto">
            <a:xfrm>
              <a:off x="3624263" y="2390775"/>
              <a:ext cx="0" cy="3832225"/>
            </a:xfrm>
            <a:prstGeom prst="line">
              <a:avLst/>
            </a:prstGeom>
            <a:noFill/>
            <a:ln w="9525">
              <a:solidFill>
                <a:schemeClr val="tx1"/>
              </a:solidFill>
              <a:prstDash val="dash"/>
              <a:round/>
              <a:headEnd/>
              <a:tailEnd/>
            </a:ln>
          </p:spPr>
          <p:txBody>
            <a:bodyPr/>
            <a:lstStyle/>
            <a:p>
              <a:endParaRPr lang="en-US"/>
            </a:p>
          </p:txBody>
        </p:sp>
        <p:sp>
          <p:nvSpPr>
            <p:cNvPr id="39959" name="Line 23"/>
            <p:cNvSpPr>
              <a:spLocks noChangeShapeType="1"/>
            </p:cNvSpPr>
            <p:nvPr/>
          </p:nvSpPr>
          <p:spPr bwMode="auto">
            <a:xfrm>
              <a:off x="5210175" y="2365375"/>
              <a:ext cx="3175" cy="3832225"/>
            </a:xfrm>
            <a:prstGeom prst="line">
              <a:avLst/>
            </a:prstGeom>
            <a:noFill/>
            <a:ln w="9525">
              <a:solidFill>
                <a:schemeClr val="tx1"/>
              </a:solidFill>
              <a:prstDash val="dash"/>
              <a:round/>
              <a:headEnd/>
              <a:tailEnd/>
            </a:ln>
          </p:spPr>
          <p:txBody>
            <a:bodyPr/>
            <a:lstStyle/>
            <a:p>
              <a:endParaRPr lang="en-US"/>
            </a:p>
          </p:txBody>
        </p:sp>
        <p:sp>
          <p:nvSpPr>
            <p:cNvPr id="39960" name="Line 24"/>
            <p:cNvSpPr>
              <a:spLocks noChangeShapeType="1"/>
            </p:cNvSpPr>
            <p:nvPr/>
          </p:nvSpPr>
          <p:spPr bwMode="auto">
            <a:xfrm>
              <a:off x="6708775" y="2352675"/>
              <a:ext cx="1588" cy="3832225"/>
            </a:xfrm>
            <a:prstGeom prst="line">
              <a:avLst/>
            </a:prstGeom>
            <a:noFill/>
            <a:ln w="9525">
              <a:solidFill>
                <a:schemeClr val="tx1"/>
              </a:solidFill>
              <a:prstDash val="dash"/>
              <a:round/>
              <a:headEnd/>
              <a:tailEnd/>
            </a:ln>
          </p:spPr>
          <p:txBody>
            <a:bodyPr/>
            <a:lstStyle/>
            <a:p>
              <a:endParaRPr lang="en-US"/>
            </a:p>
          </p:txBody>
        </p:sp>
        <p:sp>
          <p:nvSpPr>
            <p:cNvPr id="39961" name="Text Box 25"/>
            <p:cNvSpPr txBox="1">
              <a:spLocks noChangeArrowheads="1"/>
            </p:cNvSpPr>
            <p:nvPr/>
          </p:nvSpPr>
          <p:spPr bwMode="auto">
            <a:xfrm>
              <a:off x="3449638" y="1931988"/>
              <a:ext cx="357187" cy="473075"/>
            </a:xfrm>
            <a:prstGeom prst="rect">
              <a:avLst/>
            </a:prstGeom>
            <a:noFill/>
            <a:ln w="9525">
              <a:noFill/>
              <a:miter lim="800000"/>
              <a:headEnd/>
              <a:tailEnd/>
            </a:ln>
            <a:effectLst/>
          </p:spPr>
          <p:txBody>
            <a:bodyPr wrap="none" lIns="91255" tIns="45626" rIns="91255" bIns="45626">
              <a:spAutoFit/>
            </a:bodyPr>
            <a:lstStyle/>
            <a:p>
              <a:pPr defTabSz="1019175"/>
              <a:r>
                <a:rPr lang="en-US" sz="2500">
                  <a:latin typeface="Arial" charset="0"/>
                </a:rPr>
                <a:t>?</a:t>
              </a:r>
            </a:p>
          </p:txBody>
        </p:sp>
        <p:sp>
          <p:nvSpPr>
            <p:cNvPr id="39962" name="Text Box 26"/>
            <p:cNvSpPr txBox="1">
              <a:spLocks noChangeArrowheads="1"/>
            </p:cNvSpPr>
            <p:nvPr/>
          </p:nvSpPr>
          <p:spPr bwMode="auto">
            <a:xfrm>
              <a:off x="5038725" y="1919288"/>
              <a:ext cx="357188" cy="473075"/>
            </a:xfrm>
            <a:prstGeom prst="rect">
              <a:avLst/>
            </a:prstGeom>
            <a:noFill/>
            <a:ln w="9525">
              <a:noFill/>
              <a:miter lim="800000"/>
              <a:headEnd/>
              <a:tailEnd/>
            </a:ln>
            <a:effectLst/>
          </p:spPr>
          <p:txBody>
            <a:bodyPr wrap="none" lIns="91255" tIns="45626" rIns="91255" bIns="45626">
              <a:spAutoFit/>
            </a:bodyPr>
            <a:lstStyle/>
            <a:p>
              <a:pPr defTabSz="1019175"/>
              <a:r>
                <a:rPr lang="en-US" sz="2500">
                  <a:latin typeface="Arial" charset="0"/>
                </a:rPr>
                <a:t>?</a:t>
              </a:r>
            </a:p>
          </p:txBody>
        </p:sp>
        <p:sp>
          <p:nvSpPr>
            <p:cNvPr id="39963" name="Text Box 27"/>
            <p:cNvSpPr txBox="1">
              <a:spLocks noChangeArrowheads="1"/>
            </p:cNvSpPr>
            <p:nvPr/>
          </p:nvSpPr>
          <p:spPr bwMode="auto">
            <a:xfrm>
              <a:off x="6523038" y="1919288"/>
              <a:ext cx="357187" cy="473075"/>
            </a:xfrm>
            <a:prstGeom prst="rect">
              <a:avLst/>
            </a:prstGeom>
            <a:noFill/>
            <a:ln w="9525">
              <a:noFill/>
              <a:miter lim="800000"/>
              <a:headEnd/>
              <a:tailEnd/>
            </a:ln>
            <a:effectLst/>
          </p:spPr>
          <p:txBody>
            <a:bodyPr wrap="none" lIns="91255" tIns="45626" rIns="91255" bIns="45626">
              <a:spAutoFit/>
            </a:bodyPr>
            <a:lstStyle/>
            <a:p>
              <a:pPr defTabSz="1019175"/>
              <a:r>
                <a:rPr lang="en-US" sz="2500">
                  <a:latin typeface="Arial" charset="0"/>
                </a:rPr>
                <a:t>?</a:t>
              </a:r>
            </a:p>
          </p:txBody>
        </p:sp>
      </p:grpSp>
      <p:sp>
        <p:nvSpPr>
          <p:cNvPr id="39964" name="Slide Number Placeholder 1"/>
          <p:cNvSpPr>
            <a:spLocks noGrp="1"/>
          </p:cNvSpPr>
          <p:nvPr>
            <p:ph type="sldNum" sz="quarter" idx="10"/>
          </p:nvPr>
        </p:nvSpPr>
        <p:spPr>
          <a:noFill/>
          <a:ln>
            <a:miter lim="800000"/>
            <a:headEnd/>
            <a:tailEnd/>
          </a:ln>
        </p:spPr>
        <p:txBody>
          <a:bodyPr/>
          <a:lstStyle/>
          <a:p>
            <a:r>
              <a:rPr lang="en-US" smtClean="0"/>
              <a:t> </a:t>
            </a:r>
            <a:fld id="{1949DD16-2888-4349-B418-7281A6D808A8}" type="slidenum">
              <a:rPr lang="en-US" smtClean="0">
                <a:latin typeface="Arial" charset="0"/>
              </a:rPr>
              <a:pPr/>
              <a:t>38</a:t>
            </a:fld>
            <a:r>
              <a:rPr lang="en-US" smtClean="0"/>
              <a:t> </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C0DD0904-C325-4591-93B5-34212E49F72D}" type="slidenum">
              <a:rPr lang="en-US" sz="1600">
                <a:latin typeface="Arial" charset="0"/>
              </a:rPr>
              <a:pPr algn="r" defTabSz="1019175"/>
              <a:t>39</a:t>
            </a:fld>
            <a:r>
              <a:rPr lang="en-US" sz="1600"/>
              <a:t> </a:t>
            </a:r>
          </a:p>
        </p:txBody>
      </p:sp>
      <p:sp>
        <p:nvSpPr>
          <p:cNvPr id="40963" name="Rectangle 2"/>
          <p:cNvSpPr>
            <a:spLocks noGrp="1" noChangeArrowheads="1"/>
          </p:cNvSpPr>
          <p:nvPr>
            <p:ph type="title"/>
          </p:nvPr>
        </p:nvSpPr>
        <p:spPr>
          <a:xfrm>
            <a:off x="755650" y="457200"/>
            <a:ext cx="8547100" cy="1295400"/>
          </a:xfrm>
        </p:spPr>
        <p:txBody>
          <a:bodyPr/>
          <a:lstStyle/>
          <a:p>
            <a:pPr algn="l"/>
            <a:r>
              <a:rPr lang="en-US" sz="3000" dirty="0" smtClean="0">
                <a:solidFill>
                  <a:schemeClr val="accent2"/>
                </a:solidFill>
              </a:rPr>
              <a:t>… Back to Cost-Utility Analysis</a:t>
            </a:r>
          </a:p>
        </p:txBody>
      </p:sp>
      <p:sp>
        <p:nvSpPr>
          <p:cNvPr id="40964" name="Rectangle 3"/>
          <p:cNvSpPr>
            <a:spLocks noGrp="1" noChangeArrowheads="1"/>
          </p:cNvSpPr>
          <p:nvPr>
            <p:ph type="body" idx="1"/>
          </p:nvPr>
        </p:nvSpPr>
        <p:spPr>
          <a:xfrm>
            <a:off x="755650" y="1730375"/>
            <a:ext cx="8547100" cy="4973638"/>
          </a:xfrm>
        </p:spPr>
        <p:txBody>
          <a:bodyPr/>
          <a:lstStyle/>
          <a:p>
            <a:pPr>
              <a:lnSpc>
                <a:spcPct val="90000"/>
              </a:lnSpc>
            </a:pPr>
            <a:r>
              <a:rPr lang="en-US" sz="2400" dirty="0" smtClean="0"/>
              <a:t>Recall the following slide about QALYs …</a:t>
            </a:r>
          </a:p>
          <a:p>
            <a:pPr>
              <a:lnSpc>
                <a:spcPct val="90000"/>
              </a:lnSpc>
            </a:pPr>
            <a:endParaRPr lang="en-US" sz="2400" dirty="0" smtClean="0"/>
          </a:p>
          <a:p>
            <a:pPr>
              <a:lnSpc>
                <a:spcPct val="90000"/>
              </a:lnSpc>
            </a:pPr>
            <a:r>
              <a:rPr lang="en-US" sz="2400" dirty="0" smtClean="0"/>
              <a:t>How much should a health authority be willing to pay per additional QALY?</a:t>
            </a:r>
          </a:p>
        </p:txBody>
      </p:sp>
      <p:sp>
        <p:nvSpPr>
          <p:cNvPr id="40965" name="Slide Number Placeholder 1"/>
          <p:cNvSpPr>
            <a:spLocks noGrp="1"/>
          </p:cNvSpPr>
          <p:nvPr>
            <p:ph type="sldNum" sz="quarter" idx="10"/>
          </p:nvPr>
        </p:nvSpPr>
        <p:spPr>
          <a:noFill/>
          <a:ln>
            <a:miter lim="800000"/>
            <a:headEnd/>
            <a:tailEnd/>
          </a:ln>
        </p:spPr>
        <p:txBody>
          <a:bodyPr/>
          <a:lstStyle/>
          <a:p>
            <a:r>
              <a:rPr lang="en-US" smtClean="0"/>
              <a:t> </a:t>
            </a:r>
            <a:fld id="{CE738A43-A243-4230-ACCB-A5AA3EC75650}" type="slidenum">
              <a:rPr lang="en-US" smtClean="0">
                <a:latin typeface="Arial" charset="0"/>
              </a:rPr>
              <a:pPr/>
              <a:t>39</a:t>
            </a:fld>
            <a:r>
              <a:rPr lang="en-US"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5E7FEA65-A199-46FE-88C0-594DAA4F643E}" type="slidenum">
              <a:rPr lang="en-US" sz="1600">
                <a:latin typeface="Arial" charset="0"/>
              </a:rPr>
              <a:pPr algn="r" defTabSz="1019175"/>
              <a:t>4</a:t>
            </a:fld>
            <a:r>
              <a:rPr lang="en-US" sz="1600"/>
              <a:t> </a:t>
            </a:r>
          </a:p>
        </p:txBody>
      </p:sp>
      <p:sp>
        <p:nvSpPr>
          <p:cNvPr id="5123" name="Rectangle 2"/>
          <p:cNvSpPr>
            <a:spLocks noGrp="1" noChangeArrowheads="1"/>
          </p:cNvSpPr>
          <p:nvPr>
            <p:ph type="title"/>
          </p:nvPr>
        </p:nvSpPr>
        <p:spPr>
          <a:xfrm>
            <a:off x="755650" y="434975"/>
            <a:ext cx="8547100" cy="1295400"/>
          </a:xfrm>
        </p:spPr>
        <p:txBody>
          <a:bodyPr/>
          <a:lstStyle/>
          <a:p>
            <a:pPr algn="l"/>
            <a:r>
              <a:rPr lang="en-US" sz="3000" smtClean="0">
                <a:solidFill>
                  <a:schemeClr val="accent2"/>
                </a:solidFill>
              </a:rPr>
              <a:t>Early Health Technology Assessments</a:t>
            </a:r>
            <a:endParaRPr lang="en-US" sz="3000" smtClean="0"/>
          </a:p>
        </p:txBody>
      </p:sp>
      <p:sp>
        <p:nvSpPr>
          <p:cNvPr id="7172" name="Rectangle 3"/>
          <p:cNvSpPr>
            <a:spLocks noGrp="1" noChangeArrowheads="1"/>
          </p:cNvSpPr>
          <p:nvPr>
            <p:ph type="body" idx="1"/>
          </p:nvPr>
        </p:nvSpPr>
        <p:spPr>
          <a:xfrm>
            <a:off x="755650" y="1458913"/>
            <a:ext cx="8647113" cy="4710112"/>
          </a:xfrm>
        </p:spPr>
        <p:txBody>
          <a:bodyPr/>
          <a:lstStyle/>
          <a:p>
            <a:pPr marL="0" indent="0">
              <a:buFontTx/>
              <a:buNone/>
              <a:defRPr/>
            </a:pPr>
            <a:r>
              <a:rPr lang="en-US" sz="2400" dirty="0"/>
              <a:t>Development of </a:t>
            </a:r>
            <a:r>
              <a:rPr lang="en-US" sz="2400" dirty="0" smtClean="0"/>
              <a:t>TA in 1960s </a:t>
            </a:r>
            <a:r>
              <a:rPr lang="en-US" sz="2400" dirty="0"/>
              <a:t>and 1970s coincided with the introduction of health technologies that prompted widespread </a:t>
            </a:r>
            <a:r>
              <a:rPr lang="en-US" sz="2400" dirty="0" smtClean="0"/>
              <a:t>interest </a:t>
            </a:r>
            <a:r>
              <a:rPr lang="en-US" sz="2400" dirty="0"/>
              <a:t>in matters that transcended their </a:t>
            </a:r>
            <a:r>
              <a:rPr lang="en-US" sz="2400" dirty="0" smtClean="0"/>
              <a:t>intended </a:t>
            </a:r>
            <a:r>
              <a:rPr lang="en-US" sz="2400" dirty="0"/>
              <a:t>health effects.  </a:t>
            </a:r>
            <a:r>
              <a:rPr lang="en-US" sz="2400" dirty="0" smtClean="0"/>
              <a:t>Examples of early HTAs:</a:t>
            </a:r>
          </a:p>
          <a:p>
            <a:pPr>
              <a:defRPr/>
            </a:pPr>
            <a:r>
              <a:rPr lang="en-US" sz="2400" dirty="0" smtClean="0"/>
              <a:t>Multiphasic </a:t>
            </a:r>
            <a:r>
              <a:rPr lang="en-US" sz="2400" dirty="0"/>
              <a:t>health screening </a:t>
            </a:r>
            <a:r>
              <a:rPr lang="en-US" sz="2400" dirty="0" smtClean="0"/>
              <a:t>(NAE* 1969)</a:t>
            </a:r>
          </a:p>
          <a:p>
            <a:pPr>
              <a:defRPr/>
            </a:pPr>
            <a:r>
              <a:rPr lang="en-US" sz="2400" dirty="0" smtClean="0"/>
              <a:t>In </a:t>
            </a:r>
            <a:r>
              <a:rPr lang="en-US" sz="2400" dirty="0"/>
              <a:t>vitro </a:t>
            </a:r>
            <a:r>
              <a:rPr lang="en-US" sz="2400" dirty="0" smtClean="0"/>
              <a:t>fertilization (NRC* 1975)</a:t>
            </a:r>
          </a:p>
          <a:p>
            <a:pPr>
              <a:defRPr/>
            </a:pPr>
            <a:r>
              <a:rPr lang="en-US" sz="2400" dirty="0" smtClean="0"/>
              <a:t>Predetermination </a:t>
            </a:r>
            <a:r>
              <a:rPr lang="en-US" sz="2400" dirty="0"/>
              <a:t>of the sex of </a:t>
            </a:r>
            <a:r>
              <a:rPr lang="en-US" sz="2400" dirty="0" smtClean="0"/>
              <a:t>children (NRC 1975)</a:t>
            </a:r>
          </a:p>
          <a:p>
            <a:pPr>
              <a:defRPr/>
            </a:pPr>
            <a:r>
              <a:rPr lang="en-US" sz="2400" dirty="0" smtClean="0"/>
              <a:t>Retardation </a:t>
            </a:r>
            <a:r>
              <a:rPr lang="en-US" sz="2400" dirty="0"/>
              <a:t>of </a:t>
            </a:r>
            <a:r>
              <a:rPr lang="en-US" sz="2400" dirty="0" smtClean="0"/>
              <a:t>aging (NRC 1975)</a:t>
            </a:r>
          </a:p>
          <a:p>
            <a:pPr>
              <a:defRPr/>
            </a:pPr>
            <a:r>
              <a:rPr lang="en-US" sz="2400" dirty="0" smtClean="0"/>
              <a:t>Modifying </a:t>
            </a:r>
            <a:r>
              <a:rPr lang="en-US" sz="2400" dirty="0"/>
              <a:t>human behavior by neurosurgical, electrical or pharmaceutical means (</a:t>
            </a:r>
            <a:r>
              <a:rPr lang="en-US" sz="2400" dirty="0" smtClean="0"/>
              <a:t>NRC </a:t>
            </a:r>
            <a:r>
              <a:rPr lang="en-US" sz="2400" dirty="0"/>
              <a:t>1975</a:t>
            </a:r>
            <a:r>
              <a:rPr lang="en-US" sz="2400" dirty="0" smtClean="0"/>
              <a:t>)  </a:t>
            </a:r>
          </a:p>
          <a:p>
            <a:pPr>
              <a:defRPr/>
            </a:pPr>
            <a:r>
              <a:rPr lang="en-US" sz="2400" dirty="0" smtClean="0"/>
              <a:t>Drug </a:t>
            </a:r>
            <a:r>
              <a:rPr lang="en-US" sz="2400" dirty="0"/>
              <a:t>bioequivalence </a:t>
            </a:r>
            <a:r>
              <a:rPr lang="en-US" sz="2400" dirty="0" smtClean="0"/>
              <a:t>(OTA* 1974)</a:t>
            </a:r>
          </a:p>
        </p:txBody>
      </p:sp>
      <p:sp>
        <p:nvSpPr>
          <p:cNvPr id="5125" name="Slide Number Placeholder 1"/>
          <p:cNvSpPr>
            <a:spLocks noGrp="1"/>
          </p:cNvSpPr>
          <p:nvPr>
            <p:ph type="sldNum" sz="quarter" idx="10"/>
          </p:nvPr>
        </p:nvSpPr>
        <p:spPr>
          <a:noFill/>
          <a:ln>
            <a:miter lim="800000"/>
            <a:headEnd/>
            <a:tailEnd/>
          </a:ln>
        </p:spPr>
        <p:txBody>
          <a:bodyPr/>
          <a:lstStyle/>
          <a:p>
            <a:r>
              <a:rPr lang="en-US" smtClean="0"/>
              <a:t> </a:t>
            </a:r>
            <a:fld id="{70C83DE0-8719-4CEC-BA08-F59E0C25E0E7}" type="slidenum">
              <a:rPr lang="en-US" smtClean="0">
                <a:latin typeface="Arial" charset="0"/>
              </a:rPr>
              <a:pPr/>
              <a:t>4</a:t>
            </a:fld>
            <a:r>
              <a:rPr lang="en-US" smtClean="0"/>
              <a:t> </a:t>
            </a:r>
          </a:p>
        </p:txBody>
      </p:sp>
      <p:sp>
        <p:nvSpPr>
          <p:cNvPr id="2" name="TextBox 1"/>
          <p:cNvSpPr txBox="1"/>
          <p:nvPr/>
        </p:nvSpPr>
        <p:spPr>
          <a:xfrm>
            <a:off x="804863" y="6305550"/>
            <a:ext cx="8388350" cy="922338"/>
          </a:xfrm>
          <a:prstGeom prst="rect">
            <a:avLst/>
          </a:prstGeom>
          <a:noFill/>
        </p:spPr>
        <p:txBody>
          <a:bodyPr>
            <a:spAutoFit/>
          </a:bodyPr>
          <a:lstStyle/>
          <a:p>
            <a:pPr>
              <a:defRPr/>
            </a:pPr>
            <a:r>
              <a:rPr lang="en-US" sz="1400" dirty="0">
                <a:latin typeface="+mn-lt"/>
              </a:rPr>
              <a:t>*NAE: National Academy of Engineering; NRC: National Research Council; OTA: US Congressional</a:t>
            </a:r>
          </a:p>
          <a:p>
            <a:pPr>
              <a:defRPr/>
            </a:pPr>
            <a:r>
              <a:rPr lang="en-US" sz="1400" dirty="0">
                <a:latin typeface="+mn-lt"/>
              </a:rPr>
              <a:t> Office of Technology Assessment</a:t>
            </a:r>
          </a:p>
          <a:p>
            <a:pPr>
              <a:defRPr/>
            </a:pP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755650" y="288925"/>
            <a:ext cx="8547100" cy="1295400"/>
          </a:xfrm>
        </p:spPr>
        <p:txBody>
          <a:bodyPr/>
          <a:lstStyle/>
          <a:p>
            <a:r>
              <a:rPr lang="en-US" sz="2800" dirty="0" smtClean="0">
                <a:solidFill>
                  <a:schemeClr val="accent2"/>
                </a:solidFill>
                <a:latin typeface="Helvetica" pitchFamily="34" charset="0"/>
              </a:rPr>
              <a:t>QALY = Length of Life X Quality Weight</a:t>
            </a:r>
            <a:br>
              <a:rPr lang="en-US" sz="2800" dirty="0" smtClean="0">
                <a:solidFill>
                  <a:schemeClr val="accent2"/>
                </a:solidFill>
                <a:latin typeface="Helvetica" pitchFamily="34" charset="0"/>
              </a:rPr>
            </a:br>
            <a:r>
              <a:rPr lang="en-US" sz="2000" dirty="0" smtClean="0">
                <a:solidFill>
                  <a:schemeClr val="accent2"/>
                </a:solidFill>
                <a:latin typeface="Helvetica" pitchFamily="34" charset="0"/>
              </a:rPr>
              <a:t/>
            </a:r>
            <a:br>
              <a:rPr lang="en-US" sz="2000" dirty="0" smtClean="0">
                <a:solidFill>
                  <a:schemeClr val="accent2"/>
                </a:solidFill>
                <a:latin typeface="Helvetica" pitchFamily="34" charset="0"/>
              </a:rPr>
            </a:br>
            <a:r>
              <a:rPr lang="en-US" sz="2500" b="0" dirty="0" smtClean="0">
                <a:solidFill>
                  <a:schemeClr val="tx1"/>
                </a:solidFill>
                <a:latin typeface="Helvetica" pitchFamily="34" charset="0"/>
              </a:rPr>
              <a:t>Survival and </a:t>
            </a:r>
            <a:r>
              <a:rPr lang="en-US" sz="2500" b="0" dirty="0" err="1" smtClean="0">
                <a:solidFill>
                  <a:schemeClr val="tx1"/>
                </a:solidFill>
                <a:latin typeface="Helvetica" pitchFamily="34" charset="0"/>
              </a:rPr>
              <a:t>QoL</a:t>
            </a:r>
            <a:r>
              <a:rPr lang="en-US" sz="2500" b="0" dirty="0" smtClean="0">
                <a:solidFill>
                  <a:schemeClr val="tx1"/>
                </a:solidFill>
                <a:latin typeface="Helvetica" pitchFamily="34" charset="0"/>
              </a:rPr>
              <a:t> with New or Additional Treatment</a:t>
            </a:r>
          </a:p>
        </p:txBody>
      </p:sp>
      <p:sp>
        <p:nvSpPr>
          <p:cNvPr id="41987" name="Text Box 3"/>
          <p:cNvSpPr txBox="1">
            <a:spLocks noChangeArrowheads="1"/>
          </p:cNvSpPr>
          <p:nvPr/>
        </p:nvSpPr>
        <p:spPr bwMode="auto">
          <a:xfrm>
            <a:off x="885825" y="6243638"/>
            <a:ext cx="8205788" cy="779462"/>
          </a:xfrm>
          <a:prstGeom prst="rect">
            <a:avLst/>
          </a:prstGeom>
          <a:noFill/>
          <a:ln w="12700">
            <a:noFill/>
            <a:miter lim="800000"/>
            <a:headEnd/>
            <a:tailEnd/>
          </a:ln>
          <a:effectLst/>
        </p:spPr>
        <p:txBody>
          <a:bodyPr lIns="101643" tIns="50823" rIns="101643" bIns="50823">
            <a:spAutoFit/>
          </a:bodyPr>
          <a:lstStyle/>
          <a:p>
            <a:pPr defTabSz="1019175"/>
            <a:r>
              <a:rPr lang="en-US" sz="2200">
                <a:latin typeface="Helvetica" pitchFamily="34" charset="0"/>
              </a:rPr>
              <a:t>Using QALYs to capture changes in length of life (mortality) and quality of life (e.g., utility for state of health)</a:t>
            </a:r>
          </a:p>
        </p:txBody>
      </p:sp>
      <p:graphicFrame>
        <p:nvGraphicFramePr>
          <p:cNvPr id="41988" name="Object 4"/>
          <p:cNvGraphicFramePr>
            <a:graphicFrameLocks noChangeAspect="1"/>
          </p:cNvGraphicFramePr>
          <p:nvPr/>
        </p:nvGraphicFramePr>
        <p:xfrm>
          <a:off x="1127125" y="1423988"/>
          <a:ext cx="7432675" cy="5018087"/>
        </p:xfrm>
        <a:graphic>
          <a:graphicData uri="http://schemas.openxmlformats.org/presentationml/2006/ole">
            <p:oleObj spid="_x0000_s41988" name="Chart" r:id="rId4" imgW="6096000" imgH="4076700" progId="MSGraph.Chart.8">
              <p:embed followColorScheme="full"/>
            </p:oleObj>
          </a:graphicData>
        </a:graphic>
      </p:graphicFrame>
      <p:sp>
        <p:nvSpPr>
          <p:cNvPr id="41989" name="Slide Number Placeholder 1"/>
          <p:cNvSpPr>
            <a:spLocks noGrp="1"/>
          </p:cNvSpPr>
          <p:nvPr>
            <p:ph type="sldNum" sz="quarter" idx="10"/>
          </p:nvPr>
        </p:nvSpPr>
        <p:spPr>
          <a:noFill/>
          <a:ln>
            <a:miter lim="800000"/>
            <a:headEnd/>
            <a:tailEnd/>
          </a:ln>
        </p:spPr>
        <p:txBody>
          <a:bodyPr/>
          <a:lstStyle/>
          <a:p>
            <a:r>
              <a:rPr lang="en-US" smtClean="0"/>
              <a:t> </a:t>
            </a:r>
            <a:fld id="{4D8C0E4B-7859-44EC-BC70-4C0848AC258F}" type="slidenum">
              <a:rPr lang="en-US" smtClean="0">
                <a:latin typeface="Arial" charset="0"/>
              </a:rPr>
              <a:pPr/>
              <a:t>40</a:t>
            </a:fld>
            <a:r>
              <a:rPr lang="en-US" smtClean="0"/>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20A3399C-4D1B-4F2C-A90C-B732A420CA8F}" type="slidenum">
              <a:rPr lang="en-US" sz="1600">
                <a:latin typeface="Arial" charset="0"/>
              </a:rPr>
              <a:pPr algn="r" defTabSz="1019175"/>
              <a:t>41</a:t>
            </a:fld>
            <a:r>
              <a:rPr lang="en-US" sz="1600"/>
              <a:t> </a:t>
            </a:r>
          </a:p>
        </p:txBody>
      </p:sp>
      <p:sp>
        <p:nvSpPr>
          <p:cNvPr id="43011" name="Rectangle 2"/>
          <p:cNvSpPr>
            <a:spLocks noGrp="1" noChangeArrowheads="1"/>
          </p:cNvSpPr>
          <p:nvPr>
            <p:ph type="title"/>
          </p:nvPr>
        </p:nvSpPr>
        <p:spPr>
          <a:xfrm>
            <a:off x="755650" y="98425"/>
            <a:ext cx="8547100" cy="892175"/>
          </a:xfrm>
        </p:spPr>
        <p:txBody>
          <a:bodyPr/>
          <a:lstStyle/>
          <a:p>
            <a:pPr algn="l"/>
            <a:r>
              <a:rPr lang="en-US" sz="2600" dirty="0" smtClean="0">
                <a:solidFill>
                  <a:schemeClr val="accent2"/>
                </a:solidFill>
                <a:latin typeface="Helvetica" pitchFamily="34" charset="0"/>
              </a:rPr>
              <a:t>Estimated Cost per QALY Gained by Investing in Different Treatments</a:t>
            </a:r>
            <a:endParaRPr lang="en-US" sz="2600" dirty="0" smtClean="0">
              <a:solidFill>
                <a:schemeClr val="tx1"/>
              </a:solidFill>
              <a:latin typeface="Helvetica" pitchFamily="34" charset="0"/>
            </a:endParaRPr>
          </a:p>
        </p:txBody>
      </p:sp>
      <p:graphicFrame>
        <p:nvGraphicFramePr>
          <p:cNvPr id="43012" name="Object 3"/>
          <p:cNvGraphicFramePr>
            <a:graphicFrameLocks noChangeAspect="1"/>
          </p:cNvGraphicFramePr>
          <p:nvPr>
            <p:ph type="body" idx="1"/>
          </p:nvPr>
        </p:nvGraphicFramePr>
        <p:xfrm>
          <a:off x="914400" y="814388"/>
          <a:ext cx="9867900" cy="6329362"/>
        </p:xfrm>
        <a:graphic>
          <a:graphicData uri="http://schemas.openxmlformats.org/presentationml/2006/ole">
            <p:oleObj spid="_x0000_s43012" name="Document" r:id="rId4" imgW="5464032" imgH="3504458" progId="Word.Document.8">
              <p:embed/>
            </p:oleObj>
          </a:graphicData>
        </a:graphic>
      </p:graphicFrame>
      <p:sp>
        <p:nvSpPr>
          <p:cNvPr id="43013" name="Slide Number Placeholder 1"/>
          <p:cNvSpPr>
            <a:spLocks noGrp="1"/>
          </p:cNvSpPr>
          <p:nvPr>
            <p:ph type="sldNum" sz="quarter" idx="10"/>
          </p:nvPr>
        </p:nvSpPr>
        <p:spPr>
          <a:noFill/>
          <a:ln>
            <a:miter lim="800000"/>
            <a:headEnd/>
            <a:tailEnd/>
          </a:ln>
        </p:spPr>
        <p:txBody>
          <a:bodyPr/>
          <a:lstStyle/>
          <a:p>
            <a:r>
              <a:rPr lang="en-US" smtClean="0"/>
              <a:t> </a:t>
            </a:r>
            <a:fld id="{0D72DD16-9C05-4D1E-BD1A-C050CF4CCAB3}" type="slidenum">
              <a:rPr lang="en-US" smtClean="0">
                <a:latin typeface="Arial" charset="0"/>
              </a:rPr>
              <a:pPr/>
              <a:t>41</a:t>
            </a:fld>
            <a:r>
              <a:rPr lang="en-US" smtClean="0"/>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EA384E08-E281-4AF2-A16D-CB97F60E7B36}" type="slidenum">
              <a:rPr lang="en-US" sz="1600">
                <a:latin typeface="Arial" charset="0"/>
              </a:rPr>
              <a:pPr algn="r" defTabSz="1019175"/>
              <a:t>42</a:t>
            </a:fld>
            <a:r>
              <a:rPr lang="en-US" sz="1600"/>
              <a:t> </a:t>
            </a:r>
          </a:p>
        </p:txBody>
      </p:sp>
      <p:sp>
        <p:nvSpPr>
          <p:cNvPr id="44035" name="Rectangle 2"/>
          <p:cNvSpPr>
            <a:spLocks noGrp="1" noChangeArrowheads="1"/>
          </p:cNvSpPr>
          <p:nvPr>
            <p:ph type="title"/>
          </p:nvPr>
        </p:nvSpPr>
        <p:spPr>
          <a:xfrm>
            <a:off x="755650" y="382588"/>
            <a:ext cx="8547100" cy="763587"/>
          </a:xfrm>
        </p:spPr>
        <p:txBody>
          <a:bodyPr/>
          <a:lstStyle/>
          <a:p>
            <a:pPr algn="l"/>
            <a:r>
              <a:rPr lang="en-US" sz="3000" smtClean="0">
                <a:solidFill>
                  <a:schemeClr val="accent2"/>
                </a:solidFill>
              </a:rPr>
              <a:t>Example of CUA</a:t>
            </a:r>
          </a:p>
        </p:txBody>
      </p:sp>
      <p:sp>
        <p:nvSpPr>
          <p:cNvPr id="43012" name="Rectangle 3"/>
          <p:cNvSpPr>
            <a:spLocks noGrp="1" noChangeArrowheads="1"/>
          </p:cNvSpPr>
          <p:nvPr>
            <p:ph type="body" idx="1"/>
          </p:nvPr>
        </p:nvSpPr>
        <p:spPr>
          <a:xfrm>
            <a:off x="755650" y="1216025"/>
            <a:ext cx="8547100" cy="4973638"/>
          </a:xfrm>
        </p:spPr>
        <p:txBody>
          <a:bodyPr/>
          <a:lstStyle/>
          <a:p>
            <a:pPr marL="0" indent="0">
              <a:spcBef>
                <a:spcPts val="0"/>
              </a:spcBef>
              <a:spcAft>
                <a:spcPts val="1200"/>
              </a:spcAft>
              <a:buFontTx/>
              <a:buNone/>
              <a:defRPr/>
            </a:pPr>
            <a:r>
              <a:rPr lang="en-US" b="1" dirty="0"/>
              <a:t>Aspirin, clopidogrel, or both for secondary prevention of coronary heart disease (CHD)</a:t>
            </a:r>
            <a:endParaRPr lang="en-US" b="1" dirty="0" smtClean="0"/>
          </a:p>
          <a:p>
            <a:pPr>
              <a:spcBef>
                <a:spcPts val="0"/>
              </a:spcBef>
              <a:spcAft>
                <a:spcPts val="1200"/>
              </a:spcAft>
              <a:buFont typeface="Arial" pitchFamily="34" charset="0"/>
              <a:buChar char="•"/>
              <a:defRPr/>
            </a:pPr>
            <a:r>
              <a:rPr lang="en-US" dirty="0" smtClean="0"/>
              <a:t>Aspirin </a:t>
            </a:r>
            <a:r>
              <a:rPr lang="en-US" dirty="0"/>
              <a:t>and clopidogrel </a:t>
            </a:r>
            <a:r>
              <a:rPr lang="en-US" dirty="0" smtClean="0"/>
              <a:t>are antiplatelet therapies that reduce </a:t>
            </a:r>
            <a:r>
              <a:rPr lang="en-US" dirty="0"/>
              <a:t>the rate of cardiovascular events in patients with coronary heart disease. </a:t>
            </a:r>
            <a:endParaRPr lang="en-US" dirty="0" smtClean="0"/>
          </a:p>
          <a:p>
            <a:pPr>
              <a:spcBef>
                <a:spcPts val="0"/>
              </a:spcBef>
              <a:spcAft>
                <a:spcPts val="600"/>
              </a:spcAft>
              <a:buFont typeface="Arial" pitchFamily="34" charset="0"/>
              <a:buChar char="•"/>
              <a:defRPr/>
            </a:pPr>
            <a:r>
              <a:rPr lang="en-US" dirty="0" smtClean="0"/>
              <a:t>RCTs </a:t>
            </a:r>
            <a:r>
              <a:rPr lang="en-US" dirty="0"/>
              <a:t>have shown </a:t>
            </a:r>
            <a:r>
              <a:rPr lang="en-US" dirty="0" smtClean="0"/>
              <a:t>certain advantages of clopidogrel over aspirin:</a:t>
            </a:r>
          </a:p>
          <a:p>
            <a:pPr lvl="1">
              <a:spcBef>
                <a:spcPts val="0"/>
              </a:spcBef>
              <a:spcAft>
                <a:spcPts val="1200"/>
              </a:spcAft>
              <a:buFont typeface="Wingdings" pitchFamily="2" charset="2"/>
              <a:buChar char="§"/>
              <a:defRPr/>
            </a:pPr>
            <a:r>
              <a:rPr lang="en-US" sz="1800" dirty="0" smtClean="0"/>
              <a:t>Clopidogrel </a:t>
            </a:r>
            <a:r>
              <a:rPr lang="en-US" sz="1800" dirty="0"/>
              <a:t>reduced the relative risk of ischemic stroke, myocardial infarction, or death from vascular causes in patients with prior cardiovascular disease by 8.7% compared to </a:t>
            </a:r>
            <a:r>
              <a:rPr lang="en-US" sz="1800" dirty="0" smtClean="0"/>
              <a:t>aspirin.</a:t>
            </a:r>
          </a:p>
          <a:p>
            <a:pPr lvl="1">
              <a:spcBef>
                <a:spcPts val="0"/>
              </a:spcBef>
              <a:spcAft>
                <a:spcPts val="1200"/>
              </a:spcAft>
              <a:buFont typeface="Wingdings" pitchFamily="2" charset="2"/>
              <a:buChar char="§"/>
              <a:defRPr/>
            </a:pPr>
            <a:r>
              <a:rPr lang="en-US" sz="1800" dirty="0" smtClean="0"/>
              <a:t>Adding clopidogrel </a:t>
            </a:r>
            <a:r>
              <a:rPr lang="en-US" sz="1800" dirty="0"/>
              <a:t>to aspirin for patients with acute coronary syndromes reduced the risk of </a:t>
            </a:r>
            <a:r>
              <a:rPr lang="en-US" sz="1800" dirty="0" smtClean="0"/>
              <a:t>cardiovascular death by </a:t>
            </a:r>
            <a:r>
              <a:rPr lang="en-US" sz="1800" dirty="0"/>
              <a:t>20% </a:t>
            </a:r>
            <a:r>
              <a:rPr lang="en-US" sz="1800" dirty="0" smtClean="0"/>
              <a:t>vs. aspirin </a:t>
            </a:r>
            <a:r>
              <a:rPr lang="en-US" sz="1800" dirty="0"/>
              <a:t>alone.</a:t>
            </a:r>
            <a:endParaRPr lang="en-US" sz="1800" dirty="0" smtClean="0"/>
          </a:p>
          <a:p>
            <a:pPr>
              <a:spcBef>
                <a:spcPts val="0"/>
              </a:spcBef>
              <a:spcAft>
                <a:spcPts val="1200"/>
              </a:spcAft>
              <a:buFont typeface="Arial" pitchFamily="34" charset="0"/>
              <a:buChar char="•"/>
              <a:defRPr/>
            </a:pPr>
            <a:r>
              <a:rPr lang="en-US" dirty="0" smtClean="0"/>
              <a:t>Aspirin: $0.04 for 325mg/day; clopidogrel: $3.22 for 75mg/day</a:t>
            </a:r>
          </a:p>
          <a:p>
            <a:pPr>
              <a:spcBef>
                <a:spcPts val="0"/>
              </a:spcBef>
              <a:spcAft>
                <a:spcPts val="900"/>
              </a:spcAft>
              <a:buFont typeface="Arial" pitchFamily="34" charset="0"/>
              <a:buChar char="•"/>
              <a:defRPr/>
            </a:pPr>
            <a:r>
              <a:rPr lang="en-US" dirty="0" smtClean="0"/>
              <a:t>The Coronary Heart Disease Policy Model, a computer simulation of the U.S. population, estimated cost per QALY gained of increased use of aspirin, clopidogrel, or both for secondary prevention of coronary heart disease in patients age 35-84 for the 25-year period 2003-27.  </a:t>
            </a:r>
            <a:endParaRPr lang="en-US" sz="1600" dirty="0"/>
          </a:p>
          <a:p>
            <a:pPr marL="0" indent="0">
              <a:lnSpc>
                <a:spcPct val="90000"/>
              </a:lnSpc>
              <a:buFontTx/>
              <a:buNone/>
              <a:defRPr/>
            </a:pPr>
            <a:r>
              <a:rPr lang="en-US" sz="1400" dirty="0"/>
              <a:t>Source: Gaspoz </a:t>
            </a:r>
            <a:r>
              <a:rPr lang="en-US" sz="1400" dirty="0" smtClean="0"/>
              <a:t>JM, </a:t>
            </a:r>
            <a:r>
              <a:rPr lang="en-US" sz="1400" dirty="0"/>
              <a:t>et al. Cost effectiveness of aspirin, clopidogrel, or both for secondary prevention of coronary heart disease. N Engl J Med 2002;346(23):1800-6</a:t>
            </a:r>
            <a:r>
              <a:rPr lang="en-US" sz="1400" dirty="0" smtClean="0"/>
              <a:t>.</a:t>
            </a:r>
            <a:endParaRPr lang="en-US" sz="1400" dirty="0"/>
          </a:p>
        </p:txBody>
      </p:sp>
      <p:sp>
        <p:nvSpPr>
          <p:cNvPr id="44037" name="Slide Number Placeholder 1"/>
          <p:cNvSpPr>
            <a:spLocks noGrp="1"/>
          </p:cNvSpPr>
          <p:nvPr>
            <p:ph type="sldNum" sz="quarter" idx="10"/>
          </p:nvPr>
        </p:nvSpPr>
        <p:spPr>
          <a:noFill/>
          <a:ln>
            <a:miter lim="800000"/>
            <a:headEnd/>
            <a:tailEnd/>
          </a:ln>
        </p:spPr>
        <p:txBody>
          <a:bodyPr/>
          <a:lstStyle/>
          <a:p>
            <a:r>
              <a:rPr lang="en-US" smtClean="0"/>
              <a:t> </a:t>
            </a:r>
            <a:fld id="{5B1EFE45-CEBB-4441-AB8C-EDD71D259E3B}" type="slidenum">
              <a:rPr lang="en-US" smtClean="0">
                <a:latin typeface="Arial" charset="0"/>
              </a:rPr>
              <a:pPr/>
              <a:t>42</a:t>
            </a:fld>
            <a:r>
              <a:rPr lang="en-US" smtClean="0"/>
              <a: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5B14701F-E9FF-442B-89BD-FCA0A4CF1D46}" type="slidenum">
              <a:rPr lang="en-US" sz="1600">
                <a:latin typeface="Arial" charset="0"/>
              </a:rPr>
              <a:pPr algn="r" defTabSz="1019175"/>
              <a:t>43</a:t>
            </a:fld>
            <a:r>
              <a:rPr lang="en-US" sz="1600"/>
              <a:t> </a:t>
            </a:r>
          </a:p>
        </p:txBody>
      </p:sp>
      <p:sp>
        <p:nvSpPr>
          <p:cNvPr id="45059" name="Rectangle 2"/>
          <p:cNvSpPr>
            <a:spLocks noGrp="1" noChangeArrowheads="1"/>
          </p:cNvSpPr>
          <p:nvPr>
            <p:ph type="title"/>
          </p:nvPr>
        </p:nvSpPr>
        <p:spPr>
          <a:xfrm>
            <a:off x="755650" y="144463"/>
            <a:ext cx="8547100" cy="1247775"/>
          </a:xfrm>
        </p:spPr>
        <p:txBody>
          <a:bodyPr/>
          <a:lstStyle/>
          <a:p>
            <a:pPr algn="l"/>
            <a:r>
              <a:rPr lang="en-US" sz="3000" smtClean="0">
                <a:solidFill>
                  <a:schemeClr val="accent2"/>
                </a:solidFill>
              </a:rPr>
              <a:t>Example of CUA</a:t>
            </a:r>
          </a:p>
        </p:txBody>
      </p:sp>
      <p:sp>
        <p:nvSpPr>
          <p:cNvPr id="45060" name="Rectangle 3"/>
          <p:cNvSpPr>
            <a:spLocks noGrp="1" noChangeArrowheads="1"/>
          </p:cNvSpPr>
          <p:nvPr>
            <p:ph type="body" idx="1"/>
          </p:nvPr>
        </p:nvSpPr>
        <p:spPr>
          <a:xfrm>
            <a:off x="755650" y="1058863"/>
            <a:ext cx="8748713" cy="4973637"/>
          </a:xfrm>
        </p:spPr>
        <p:txBody>
          <a:bodyPr/>
          <a:lstStyle/>
          <a:p>
            <a:pPr marL="0" indent="0">
              <a:lnSpc>
                <a:spcPct val="90000"/>
              </a:lnSpc>
              <a:buFontTx/>
              <a:buNone/>
            </a:pPr>
            <a:r>
              <a:rPr lang="en-US" sz="1800" b="1" dirty="0" smtClean="0"/>
              <a:t>Aspirin, </a:t>
            </a:r>
            <a:r>
              <a:rPr lang="en-US" sz="1800" b="1" dirty="0" err="1" smtClean="0"/>
              <a:t>clopidogrel</a:t>
            </a:r>
            <a:r>
              <a:rPr lang="en-US" sz="1800" b="1" dirty="0" smtClean="0"/>
              <a:t>, or both for secondary prevention of CHD</a:t>
            </a:r>
            <a:endParaRPr lang="en-US" sz="1800" dirty="0" smtClean="0"/>
          </a:p>
          <a:p>
            <a:pPr marL="0" indent="0">
              <a:lnSpc>
                <a:spcPct val="90000"/>
              </a:lnSpc>
              <a:spcBef>
                <a:spcPct val="0"/>
              </a:spcBef>
              <a:buFontTx/>
              <a:buNone/>
            </a:pPr>
            <a:r>
              <a:rPr lang="en-US" sz="1800" dirty="0" smtClean="0"/>
              <a:t>						                    Cost/QALY</a:t>
            </a:r>
          </a:p>
          <a:p>
            <a:pPr marL="0" indent="0">
              <a:lnSpc>
                <a:spcPct val="90000"/>
              </a:lnSpc>
              <a:spcBef>
                <a:spcPct val="0"/>
              </a:spcBef>
              <a:buFontTx/>
              <a:buNone/>
            </a:pPr>
            <a:r>
              <a:rPr lang="en-US" sz="1800" dirty="0" smtClean="0"/>
              <a:t>							        </a:t>
            </a:r>
            <a:r>
              <a:rPr lang="en-US" sz="1800" u="sng" dirty="0" smtClean="0"/>
              <a:t>gained*</a:t>
            </a:r>
          </a:p>
          <a:p>
            <a:pPr marL="0" indent="0">
              <a:spcBef>
                <a:spcPct val="0"/>
              </a:spcBef>
              <a:spcAft>
                <a:spcPts val="1200"/>
              </a:spcAft>
              <a:buFontTx/>
              <a:buNone/>
            </a:pPr>
            <a:r>
              <a:rPr lang="en-US" sz="1800" dirty="0" smtClean="0"/>
              <a:t>Current use of aspirin </a:t>
            </a:r>
            <a:r>
              <a:rPr lang="en-US" sz="1800" dirty="0" smtClean="0">
                <a:solidFill>
                  <a:schemeClr val="accent2"/>
                </a:solidFill>
              </a:rPr>
              <a:t>VS.</a:t>
            </a:r>
            <a:r>
              <a:rPr lang="en-US" sz="1800" dirty="0" smtClean="0"/>
              <a:t> No aspirin				         $14,000</a:t>
            </a:r>
          </a:p>
          <a:p>
            <a:pPr marL="0" indent="0">
              <a:spcBef>
                <a:spcPct val="0"/>
              </a:spcBef>
              <a:spcAft>
                <a:spcPts val="1200"/>
              </a:spcAft>
              <a:buFontTx/>
              <a:buNone/>
            </a:pPr>
            <a:r>
              <a:rPr lang="en-US" sz="1800" dirty="0" smtClean="0"/>
              <a:t>Aspirin for all eligible pts. </a:t>
            </a:r>
            <a:r>
              <a:rPr lang="en-US" sz="1800" dirty="0" smtClean="0">
                <a:solidFill>
                  <a:schemeClr val="accent2"/>
                </a:solidFill>
              </a:rPr>
              <a:t>VS</a:t>
            </a:r>
            <a:r>
              <a:rPr lang="en-US" sz="1800" dirty="0" smtClean="0"/>
              <a:t>. Current use of aspirin		         $14,000</a:t>
            </a:r>
          </a:p>
          <a:p>
            <a:pPr marL="0" indent="0">
              <a:spcBef>
                <a:spcPct val="0"/>
              </a:spcBef>
              <a:buFontTx/>
              <a:buNone/>
            </a:pPr>
            <a:r>
              <a:rPr lang="en-US" sz="1800" dirty="0" smtClean="0"/>
              <a:t>Aspirin for all eligible pts.** and </a:t>
            </a:r>
            <a:r>
              <a:rPr lang="en-US" sz="1800" dirty="0" err="1" smtClean="0"/>
              <a:t>clopidogrel</a:t>
            </a:r>
            <a:r>
              <a:rPr lang="en-US" sz="1800" dirty="0" smtClean="0"/>
              <a:t> for the remaining	 	         $39,000</a:t>
            </a:r>
          </a:p>
          <a:p>
            <a:pPr marL="0" indent="0">
              <a:spcBef>
                <a:spcPct val="0"/>
              </a:spcBef>
              <a:spcAft>
                <a:spcPts val="1200"/>
              </a:spcAft>
              <a:buFontTx/>
              <a:buNone/>
            </a:pPr>
            <a:r>
              <a:rPr lang="en-US" sz="1800" dirty="0" smtClean="0"/>
              <a:t>5.7% VS. Aspirin for all eligible pts.</a:t>
            </a:r>
          </a:p>
          <a:p>
            <a:pPr marL="0" indent="0">
              <a:spcBef>
                <a:spcPct val="0"/>
              </a:spcBef>
              <a:buFontTx/>
              <a:buNone/>
            </a:pPr>
            <a:r>
              <a:rPr lang="en-US" sz="1800" dirty="0" err="1" smtClean="0"/>
              <a:t>Clopidogrel</a:t>
            </a:r>
            <a:r>
              <a:rPr lang="en-US" sz="1800" dirty="0" smtClean="0"/>
              <a:t> for all pts. </a:t>
            </a:r>
            <a:r>
              <a:rPr lang="en-US" sz="1800" dirty="0" smtClean="0">
                <a:solidFill>
                  <a:schemeClr val="accent2"/>
                </a:solidFill>
              </a:rPr>
              <a:t>VS.</a:t>
            </a:r>
            <a:r>
              <a:rPr lang="en-US" sz="1800" dirty="0" smtClean="0"/>
              <a:t> Aspirin for all eligible pts. and </a:t>
            </a:r>
            <a:r>
              <a:rPr lang="en-US" sz="1800" dirty="0" err="1" smtClean="0"/>
              <a:t>clopidogrel</a:t>
            </a:r>
            <a:r>
              <a:rPr lang="en-US" sz="1800" dirty="0" smtClean="0"/>
              <a:t> 	       $320,000</a:t>
            </a:r>
          </a:p>
          <a:p>
            <a:pPr marL="0" indent="0">
              <a:spcBef>
                <a:spcPct val="0"/>
              </a:spcBef>
              <a:spcAft>
                <a:spcPts val="1200"/>
              </a:spcAft>
              <a:buFontTx/>
              <a:buNone/>
            </a:pPr>
            <a:r>
              <a:rPr lang="en-US" sz="1800" dirty="0" smtClean="0"/>
              <a:t>for remaining 5.7%</a:t>
            </a:r>
          </a:p>
          <a:p>
            <a:pPr marL="0" indent="0">
              <a:spcBef>
                <a:spcPct val="0"/>
              </a:spcBef>
              <a:buFontTx/>
              <a:buNone/>
            </a:pPr>
            <a:r>
              <a:rPr lang="en-US" sz="1800" dirty="0" smtClean="0"/>
              <a:t>Combination of </a:t>
            </a:r>
            <a:r>
              <a:rPr lang="en-US" sz="1800" dirty="0" err="1" smtClean="0"/>
              <a:t>clopidogrel</a:t>
            </a:r>
            <a:r>
              <a:rPr lang="en-US" sz="1800" dirty="0" smtClean="0"/>
              <a:t> for all pts. plus aspirin for eligible pts.	       $160,000</a:t>
            </a:r>
          </a:p>
          <a:p>
            <a:pPr marL="0" indent="0">
              <a:spcBef>
                <a:spcPct val="0"/>
              </a:spcBef>
              <a:spcAft>
                <a:spcPts val="600"/>
              </a:spcAft>
              <a:buFontTx/>
              <a:buNone/>
            </a:pPr>
            <a:r>
              <a:rPr lang="en-US" sz="1800" dirty="0" smtClean="0">
                <a:solidFill>
                  <a:schemeClr val="accent2"/>
                </a:solidFill>
              </a:rPr>
              <a:t>VS.</a:t>
            </a:r>
            <a:r>
              <a:rPr lang="en-US" sz="1800" dirty="0" smtClean="0"/>
              <a:t> Aspirin for all eligible pts. and </a:t>
            </a:r>
            <a:r>
              <a:rPr lang="en-US" sz="1800" dirty="0" err="1" smtClean="0"/>
              <a:t>clopidogrel</a:t>
            </a:r>
            <a:r>
              <a:rPr lang="en-US" sz="1800" dirty="0" smtClean="0"/>
              <a:t> for remaining 5.7%</a:t>
            </a:r>
          </a:p>
          <a:p>
            <a:pPr marL="0" indent="0">
              <a:lnSpc>
                <a:spcPct val="90000"/>
              </a:lnSpc>
              <a:buFontTx/>
              <a:buNone/>
            </a:pPr>
            <a:endParaRPr lang="en-US" sz="800" dirty="0" smtClean="0"/>
          </a:p>
          <a:p>
            <a:pPr marL="0" indent="0">
              <a:spcBef>
                <a:spcPct val="0"/>
              </a:spcBef>
              <a:buFontTx/>
              <a:buNone/>
            </a:pPr>
            <a:r>
              <a:rPr lang="en-US" sz="1600" dirty="0" smtClean="0"/>
              <a:t>* </a:t>
            </a:r>
            <a:r>
              <a:rPr lang="en-US" sz="1400" dirty="0" smtClean="0"/>
              <a:t>Standardized to 2008 US$.</a:t>
            </a:r>
          </a:p>
          <a:p>
            <a:pPr marL="0" indent="0">
              <a:spcBef>
                <a:spcPct val="0"/>
              </a:spcBef>
              <a:spcAft>
                <a:spcPts val="1200"/>
              </a:spcAft>
              <a:buFontTx/>
              <a:buNone/>
            </a:pPr>
            <a:r>
              <a:rPr lang="en-US" sz="1600" dirty="0" smtClean="0"/>
              <a:t>** </a:t>
            </a:r>
            <a:r>
              <a:rPr lang="en-US" sz="1400" dirty="0" smtClean="0"/>
              <a:t>5.7% of patients assumed not eligible for aspirin due to allergies or intolerance.</a:t>
            </a:r>
          </a:p>
          <a:p>
            <a:pPr marL="0" indent="0">
              <a:spcBef>
                <a:spcPct val="0"/>
              </a:spcBef>
              <a:spcAft>
                <a:spcPts val="1200"/>
              </a:spcAft>
              <a:buFontTx/>
              <a:buNone/>
            </a:pPr>
            <a:r>
              <a:rPr lang="en-US" sz="1700" b="1" dirty="0" smtClean="0"/>
              <a:t>Authors’ conclusions</a:t>
            </a:r>
            <a:r>
              <a:rPr lang="en-US" sz="1700" dirty="0" smtClean="0"/>
              <a:t>:  Increased prescription of aspirin for secondary prevention of coronary heart disease is attractive from a cost-effectiveness perspective. Because </a:t>
            </a:r>
            <a:r>
              <a:rPr lang="en-US" sz="1700" dirty="0" err="1" smtClean="0"/>
              <a:t>clopidogrel</a:t>
            </a:r>
            <a:r>
              <a:rPr lang="en-US" sz="1700" dirty="0" smtClean="0"/>
              <a:t> is more costly, its incremental cost effectiveness is currently unattractive, unless its use is restricted to patients who are ineligible for aspirin.</a:t>
            </a:r>
          </a:p>
          <a:p>
            <a:pPr marL="0" indent="0">
              <a:lnSpc>
                <a:spcPct val="90000"/>
              </a:lnSpc>
              <a:buFontTx/>
              <a:buNone/>
            </a:pPr>
            <a:r>
              <a:rPr lang="en-US" sz="1400" dirty="0" smtClean="0"/>
              <a:t>Sources: </a:t>
            </a:r>
            <a:r>
              <a:rPr lang="en-US" sz="1400" dirty="0" err="1" smtClean="0"/>
              <a:t>Gaspoz</a:t>
            </a:r>
            <a:r>
              <a:rPr lang="en-US" sz="1400" dirty="0" smtClean="0"/>
              <a:t> JM et al. 2002. The Cost-Effectiveness Analysis Registry. Tufts Medical Center. Available from: www.cearegistry.org. Accessed August 2011.</a:t>
            </a:r>
            <a:endParaRPr lang="en-US" sz="1400" b="1" dirty="0" smtClean="0"/>
          </a:p>
          <a:p>
            <a:pPr marL="0" indent="0">
              <a:lnSpc>
                <a:spcPct val="90000"/>
              </a:lnSpc>
              <a:buFontTx/>
              <a:buNone/>
            </a:pPr>
            <a:r>
              <a:rPr lang="en-US" sz="1400" dirty="0" smtClean="0"/>
              <a:t> </a:t>
            </a:r>
          </a:p>
          <a:p>
            <a:pPr marL="0" indent="0">
              <a:lnSpc>
                <a:spcPct val="90000"/>
              </a:lnSpc>
              <a:buFontTx/>
              <a:buNone/>
            </a:pPr>
            <a:endParaRPr lang="en-US" sz="1600" dirty="0" smtClean="0"/>
          </a:p>
          <a:p>
            <a:pPr marL="0" indent="0">
              <a:lnSpc>
                <a:spcPct val="90000"/>
              </a:lnSpc>
              <a:buFontTx/>
              <a:buNone/>
            </a:pPr>
            <a:endParaRPr lang="en-US" sz="1600" b="1" dirty="0" smtClean="0"/>
          </a:p>
        </p:txBody>
      </p:sp>
      <p:sp>
        <p:nvSpPr>
          <p:cNvPr id="45061" name="Slide Number Placeholder 1"/>
          <p:cNvSpPr>
            <a:spLocks noGrp="1"/>
          </p:cNvSpPr>
          <p:nvPr>
            <p:ph type="sldNum" sz="quarter" idx="10"/>
          </p:nvPr>
        </p:nvSpPr>
        <p:spPr>
          <a:noFill/>
          <a:ln>
            <a:miter lim="800000"/>
            <a:headEnd/>
            <a:tailEnd/>
          </a:ln>
        </p:spPr>
        <p:txBody>
          <a:bodyPr/>
          <a:lstStyle/>
          <a:p>
            <a:r>
              <a:rPr lang="en-US" smtClean="0"/>
              <a:t> </a:t>
            </a:r>
            <a:fld id="{09A338DB-85D9-4ADA-BD69-B168F6266DB0}" type="slidenum">
              <a:rPr lang="en-US" smtClean="0">
                <a:latin typeface="Arial" charset="0"/>
              </a:rPr>
              <a:pPr/>
              <a:t>43</a:t>
            </a:fld>
            <a:r>
              <a:rPr lang="en-US" smtClean="0"/>
              <a: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7427136C-297E-4435-90FC-40958135EB51}" type="slidenum">
              <a:rPr lang="en-US" sz="1600">
                <a:latin typeface="Arial" charset="0"/>
              </a:rPr>
              <a:pPr algn="r" defTabSz="1019175"/>
              <a:t>44</a:t>
            </a:fld>
            <a:r>
              <a:rPr lang="en-US" sz="1600"/>
              <a:t> </a:t>
            </a:r>
          </a:p>
        </p:txBody>
      </p:sp>
      <p:sp>
        <p:nvSpPr>
          <p:cNvPr id="46083" name="Rectangle 2"/>
          <p:cNvSpPr>
            <a:spLocks noGrp="1" noChangeArrowheads="1"/>
          </p:cNvSpPr>
          <p:nvPr>
            <p:ph type="title"/>
          </p:nvPr>
        </p:nvSpPr>
        <p:spPr>
          <a:xfrm>
            <a:off x="755650" y="730250"/>
            <a:ext cx="8547100" cy="703263"/>
          </a:xfrm>
        </p:spPr>
        <p:txBody>
          <a:bodyPr/>
          <a:lstStyle/>
          <a:p>
            <a:pPr algn="l"/>
            <a:r>
              <a:rPr lang="en-US" sz="3000" smtClean="0">
                <a:solidFill>
                  <a:schemeClr val="accent2"/>
                </a:solidFill>
                <a:latin typeface="Helvetica" pitchFamily="34" charset="0"/>
              </a:rPr>
              <a:t>HTA Priorities: What Gets Attention?</a:t>
            </a:r>
            <a:endParaRPr lang="en-US" sz="3000" smtClean="0">
              <a:solidFill>
                <a:schemeClr val="tx1"/>
              </a:solidFill>
              <a:latin typeface="Helvetica" pitchFamily="34" charset="0"/>
            </a:endParaRPr>
          </a:p>
        </p:txBody>
      </p:sp>
      <p:sp>
        <p:nvSpPr>
          <p:cNvPr id="46084" name="Rectangle 3"/>
          <p:cNvSpPr>
            <a:spLocks noGrp="1" noChangeArrowheads="1"/>
          </p:cNvSpPr>
          <p:nvPr>
            <p:ph type="body" idx="1"/>
          </p:nvPr>
        </p:nvSpPr>
        <p:spPr>
          <a:xfrm>
            <a:off x="755650" y="1455738"/>
            <a:ext cx="8547100" cy="4618037"/>
          </a:xfrm>
        </p:spPr>
        <p:txBody>
          <a:bodyPr/>
          <a:lstStyle/>
          <a:p>
            <a:pPr>
              <a:spcBef>
                <a:spcPct val="0"/>
              </a:spcBef>
              <a:spcAft>
                <a:spcPct val="30000"/>
              </a:spcAft>
            </a:pPr>
            <a:r>
              <a:rPr lang="en-US" sz="2400" smtClean="0"/>
              <a:t>High individual burden of morbidity/mortality</a:t>
            </a:r>
          </a:p>
          <a:p>
            <a:pPr>
              <a:spcBef>
                <a:spcPct val="0"/>
              </a:spcBef>
              <a:spcAft>
                <a:spcPct val="30000"/>
              </a:spcAft>
            </a:pPr>
            <a:r>
              <a:rPr lang="en-US" sz="2400" smtClean="0"/>
              <a:t>Large number of patients affected</a:t>
            </a:r>
          </a:p>
          <a:p>
            <a:pPr>
              <a:spcBef>
                <a:spcPct val="0"/>
              </a:spcBef>
              <a:spcAft>
                <a:spcPct val="30000"/>
              </a:spcAft>
            </a:pPr>
            <a:r>
              <a:rPr lang="en-US" sz="2400" smtClean="0"/>
              <a:t>High individual or population cost of disease</a:t>
            </a:r>
          </a:p>
          <a:p>
            <a:pPr>
              <a:spcBef>
                <a:spcPct val="0"/>
              </a:spcBef>
              <a:spcAft>
                <a:spcPct val="30000"/>
              </a:spcAft>
            </a:pPr>
            <a:r>
              <a:rPr lang="en-US" sz="2400" smtClean="0"/>
              <a:t>High unit or aggregate cost of technology</a:t>
            </a:r>
          </a:p>
          <a:p>
            <a:pPr>
              <a:spcBef>
                <a:spcPct val="0"/>
              </a:spcBef>
              <a:spcAft>
                <a:spcPct val="30000"/>
              </a:spcAft>
            </a:pPr>
            <a:r>
              <a:rPr lang="en-US" sz="2400" smtClean="0"/>
              <a:t>Substantial variations in practice</a:t>
            </a:r>
          </a:p>
          <a:p>
            <a:pPr>
              <a:spcBef>
                <a:spcPct val="0"/>
              </a:spcBef>
              <a:spcAft>
                <a:spcPct val="30000"/>
              </a:spcAft>
            </a:pPr>
            <a:r>
              <a:rPr lang="en-US" sz="2400" smtClean="0"/>
              <a:t>Unexpected adverse event reports</a:t>
            </a:r>
          </a:p>
          <a:p>
            <a:pPr>
              <a:spcBef>
                <a:spcPct val="0"/>
              </a:spcBef>
              <a:spcAft>
                <a:spcPct val="30000"/>
              </a:spcAft>
            </a:pPr>
            <a:r>
              <a:rPr lang="en-US" sz="2400" smtClean="0"/>
              <a:t>Evidence that available findings not well disseminated or adopted by practitioners</a:t>
            </a:r>
          </a:p>
          <a:p>
            <a:pPr>
              <a:spcBef>
                <a:spcPct val="0"/>
              </a:spcBef>
              <a:spcAft>
                <a:spcPct val="30000"/>
              </a:spcAft>
            </a:pPr>
            <a:r>
              <a:rPr lang="en-US" sz="2400" smtClean="0"/>
              <a:t>Sufficient research findings available upon which to base assessment</a:t>
            </a:r>
          </a:p>
          <a:p>
            <a:pPr>
              <a:spcBef>
                <a:spcPct val="0"/>
              </a:spcBef>
              <a:spcAft>
                <a:spcPct val="30000"/>
              </a:spcAft>
            </a:pPr>
            <a:r>
              <a:rPr lang="en-US" sz="2400" smtClean="0"/>
              <a:t>HTA findings likely to have impact on practice</a:t>
            </a:r>
          </a:p>
          <a:p>
            <a:pPr>
              <a:spcBef>
                <a:spcPct val="0"/>
              </a:spcBef>
              <a:spcAft>
                <a:spcPct val="30000"/>
              </a:spcAft>
            </a:pPr>
            <a:r>
              <a:rPr lang="en-US" sz="2400" smtClean="0"/>
              <a:t>Political pressure</a:t>
            </a:r>
          </a:p>
        </p:txBody>
      </p:sp>
      <p:sp>
        <p:nvSpPr>
          <p:cNvPr id="46085" name="Slide Number Placeholder 1"/>
          <p:cNvSpPr>
            <a:spLocks noGrp="1"/>
          </p:cNvSpPr>
          <p:nvPr>
            <p:ph type="sldNum" sz="quarter" idx="10"/>
          </p:nvPr>
        </p:nvSpPr>
        <p:spPr>
          <a:noFill/>
          <a:ln>
            <a:miter lim="800000"/>
            <a:headEnd/>
            <a:tailEnd/>
          </a:ln>
        </p:spPr>
        <p:txBody>
          <a:bodyPr/>
          <a:lstStyle/>
          <a:p>
            <a:r>
              <a:rPr lang="en-US" smtClean="0"/>
              <a:t> </a:t>
            </a:r>
            <a:fld id="{309CDAEF-DA14-4395-8AF6-D03D6359675A}" type="slidenum">
              <a:rPr lang="en-US" smtClean="0">
                <a:latin typeface="Arial" charset="0"/>
              </a:rPr>
              <a:pPr/>
              <a:t>44</a:t>
            </a:fld>
            <a:r>
              <a:rPr lang="en-US" smtClean="0"/>
              <a:t>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7633705D-7998-49EC-BE4F-0089AF727EF2}" type="slidenum">
              <a:rPr lang="en-US" sz="1600">
                <a:latin typeface="Arial" charset="0"/>
              </a:rPr>
              <a:pPr algn="r" defTabSz="1019175"/>
              <a:t>45</a:t>
            </a:fld>
            <a:r>
              <a:rPr lang="en-US" sz="1600"/>
              <a:t> </a:t>
            </a:r>
          </a:p>
        </p:txBody>
      </p:sp>
      <p:sp>
        <p:nvSpPr>
          <p:cNvPr id="47107" name="Rectangle 2"/>
          <p:cNvSpPr>
            <a:spLocks noGrp="1" noChangeArrowheads="1"/>
          </p:cNvSpPr>
          <p:nvPr>
            <p:ph type="title"/>
          </p:nvPr>
        </p:nvSpPr>
        <p:spPr>
          <a:xfrm>
            <a:off x="769938" y="600075"/>
            <a:ext cx="8547100" cy="992188"/>
          </a:xfrm>
        </p:spPr>
        <p:txBody>
          <a:bodyPr/>
          <a:lstStyle/>
          <a:p>
            <a:pPr algn="l"/>
            <a:r>
              <a:rPr lang="en-US" sz="3000" smtClean="0">
                <a:solidFill>
                  <a:schemeClr val="accent2"/>
                </a:solidFill>
              </a:rPr>
              <a:t>Timing of Assessment</a:t>
            </a:r>
            <a:endParaRPr lang="en-US" sz="3000" smtClean="0">
              <a:solidFill>
                <a:schemeClr val="tx1"/>
              </a:solidFill>
            </a:endParaRPr>
          </a:p>
        </p:txBody>
      </p:sp>
      <p:sp>
        <p:nvSpPr>
          <p:cNvPr id="47108" name="Rectangle 3"/>
          <p:cNvSpPr>
            <a:spLocks noGrp="1" noChangeArrowheads="1"/>
          </p:cNvSpPr>
          <p:nvPr>
            <p:ph type="body" idx="1"/>
          </p:nvPr>
        </p:nvSpPr>
        <p:spPr/>
        <p:txBody>
          <a:bodyPr/>
          <a:lstStyle/>
          <a:p>
            <a:pPr>
              <a:spcAft>
                <a:spcPts val="0"/>
              </a:spcAft>
              <a:buFont typeface="Symbol" pitchFamily="18" charset="2"/>
              <a:buNone/>
              <a:defRPr/>
            </a:pPr>
            <a:r>
              <a:rPr lang="en-US" sz="2600" b="1" dirty="0" smtClean="0"/>
              <a:t>	“It is always too early to assess a technology, </a:t>
            </a:r>
          </a:p>
          <a:p>
            <a:pPr>
              <a:spcBef>
                <a:spcPts val="0"/>
              </a:spcBef>
              <a:spcAft>
                <a:spcPts val="1325"/>
              </a:spcAft>
              <a:buFont typeface="Symbol" pitchFamily="18" charset="2"/>
              <a:buNone/>
              <a:defRPr/>
            </a:pPr>
            <a:r>
              <a:rPr lang="en-US" sz="2600" b="1" dirty="0"/>
              <a:t> </a:t>
            </a:r>
            <a:r>
              <a:rPr lang="en-US" sz="2600" b="1" dirty="0" smtClean="0"/>
              <a:t>     until suddenly it is too late.” </a:t>
            </a:r>
          </a:p>
          <a:p>
            <a:pPr>
              <a:spcAft>
                <a:spcPts val="1325"/>
              </a:spcAft>
              <a:buFont typeface="Symbol" pitchFamily="18" charset="2"/>
              <a:buNone/>
              <a:defRPr/>
            </a:pPr>
            <a:r>
              <a:rPr lang="en-US" sz="2200" dirty="0" smtClean="0"/>
              <a:t>     </a:t>
            </a:r>
            <a:r>
              <a:rPr lang="en-US" sz="2600" dirty="0" smtClean="0"/>
              <a:t>Martin Buxton 1987</a:t>
            </a:r>
          </a:p>
          <a:p>
            <a:pPr>
              <a:spcAft>
                <a:spcPts val="1325"/>
              </a:spcAft>
              <a:buFont typeface="Symbol" pitchFamily="18" charset="2"/>
              <a:buNone/>
              <a:defRPr/>
            </a:pPr>
            <a:endParaRPr lang="en-US" sz="2600" dirty="0"/>
          </a:p>
          <a:p>
            <a:pPr marL="0" indent="0">
              <a:buFontTx/>
              <a:buNone/>
              <a:defRPr/>
            </a:pPr>
            <a:endParaRPr lang="en-US" sz="1600" dirty="0" smtClean="0"/>
          </a:p>
          <a:p>
            <a:pPr marL="0" indent="0">
              <a:buFontTx/>
              <a:buNone/>
              <a:defRPr/>
            </a:pPr>
            <a:r>
              <a:rPr lang="en-US" sz="1600" dirty="0" smtClean="0"/>
              <a:t>Source:  Buxton </a:t>
            </a:r>
            <a:r>
              <a:rPr lang="en-US" sz="1600" dirty="0"/>
              <a:t>MJ. Problems in the appraisal of </a:t>
            </a:r>
            <a:r>
              <a:rPr lang="en-US" sz="1600" dirty="0" smtClean="0"/>
              <a:t>new health </a:t>
            </a:r>
            <a:r>
              <a:rPr lang="en-US" sz="1600" dirty="0"/>
              <a:t>technology: the evaluation of </a:t>
            </a:r>
            <a:r>
              <a:rPr lang="en-US" sz="1600" dirty="0" smtClean="0"/>
              <a:t>heart transplants </a:t>
            </a:r>
            <a:r>
              <a:rPr lang="en-US" sz="1600" dirty="0"/>
              <a:t>in the UK. In: Drummond MF, </a:t>
            </a:r>
            <a:r>
              <a:rPr lang="en-US" sz="1600" dirty="0" smtClean="0"/>
              <a:t>ed. Economic </a:t>
            </a:r>
            <a:r>
              <a:rPr lang="en-US" sz="1600" dirty="0"/>
              <a:t>appraisal of health technology in </a:t>
            </a:r>
            <a:r>
              <a:rPr lang="en-US" sz="1600" dirty="0" smtClean="0"/>
              <a:t>the European </a:t>
            </a:r>
            <a:r>
              <a:rPr lang="en-US" sz="1600" dirty="0"/>
              <a:t>Community. Oxford: Oxford </a:t>
            </a:r>
            <a:r>
              <a:rPr lang="en-US" sz="1600" dirty="0" smtClean="0"/>
              <a:t>Medical Publications, 1987</a:t>
            </a:r>
            <a:r>
              <a:rPr lang="en-US" sz="1600" dirty="0"/>
              <a:t>.</a:t>
            </a:r>
            <a:endParaRPr lang="en-US" sz="1600" dirty="0" smtClean="0"/>
          </a:p>
        </p:txBody>
      </p:sp>
      <p:sp>
        <p:nvSpPr>
          <p:cNvPr id="47109" name="Slide Number Placeholder 1"/>
          <p:cNvSpPr>
            <a:spLocks noGrp="1"/>
          </p:cNvSpPr>
          <p:nvPr>
            <p:ph type="sldNum" sz="quarter" idx="10"/>
          </p:nvPr>
        </p:nvSpPr>
        <p:spPr>
          <a:noFill/>
          <a:ln>
            <a:miter lim="800000"/>
            <a:headEnd/>
            <a:tailEnd/>
          </a:ln>
        </p:spPr>
        <p:txBody>
          <a:bodyPr/>
          <a:lstStyle/>
          <a:p>
            <a:r>
              <a:rPr lang="en-US" smtClean="0"/>
              <a:t> </a:t>
            </a:r>
            <a:fld id="{3D85A2B2-4B44-4741-A8DB-C5FC042D00DD}" type="slidenum">
              <a:rPr lang="en-US" smtClean="0">
                <a:latin typeface="Arial" charset="0"/>
              </a:rPr>
              <a:pPr/>
              <a:t>45</a:t>
            </a:fld>
            <a:r>
              <a:rPr lang="en-US" smtClean="0"/>
              <a:t>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989E8C82-F4A0-4CCC-B5DC-5818ABB9BB8A}" type="slidenum">
              <a:rPr lang="en-US" sz="1600">
                <a:latin typeface="Arial" charset="0"/>
              </a:rPr>
              <a:pPr algn="r" defTabSz="1019175"/>
              <a:t>46</a:t>
            </a:fld>
            <a:r>
              <a:rPr lang="en-US" sz="1600"/>
              <a:t> </a:t>
            </a:r>
          </a:p>
        </p:txBody>
      </p:sp>
      <p:sp>
        <p:nvSpPr>
          <p:cNvPr id="48131" name="Rectangle 2"/>
          <p:cNvSpPr>
            <a:spLocks noGrp="1" noChangeArrowheads="1"/>
          </p:cNvSpPr>
          <p:nvPr>
            <p:ph type="title"/>
          </p:nvPr>
        </p:nvSpPr>
        <p:spPr>
          <a:xfrm>
            <a:off x="769938" y="438150"/>
            <a:ext cx="8550275" cy="1295400"/>
          </a:xfrm>
        </p:spPr>
        <p:txBody>
          <a:bodyPr/>
          <a:lstStyle/>
          <a:p>
            <a:pPr algn="l"/>
            <a:r>
              <a:rPr lang="en-US" sz="3000" smtClean="0">
                <a:solidFill>
                  <a:schemeClr val="accent2"/>
                </a:solidFill>
              </a:rPr>
              <a:t>Timing of Assessment</a:t>
            </a:r>
            <a:endParaRPr lang="en-US" sz="3000" smtClean="0">
              <a:solidFill>
                <a:schemeClr val="tx1"/>
              </a:solidFill>
            </a:endParaRPr>
          </a:p>
        </p:txBody>
      </p:sp>
      <p:sp>
        <p:nvSpPr>
          <p:cNvPr id="48132" name="Rectangle 3"/>
          <p:cNvSpPr>
            <a:spLocks noGrp="1" noChangeArrowheads="1"/>
          </p:cNvSpPr>
          <p:nvPr>
            <p:ph type="body" idx="1"/>
          </p:nvPr>
        </p:nvSpPr>
        <p:spPr>
          <a:xfrm>
            <a:off x="742950" y="1533525"/>
            <a:ext cx="8550275" cy="4894263"/>
          </a:xfrm>
        </p:spPr>
        <p:txBody>
          <a:bodyPr/>
          <a:lstStyle/>
          <a:p>
            <a:pPr>
              <a:spcBef>
                <a:spcPts val="1325"/>
              </a:spcBef>
              <a:spcAft>
                <a:spcPts val="600"/>
              </a:spcAft>
            </a:pPr>
            <a:r>
              <a:rPr lang="en-US" sz="2400" smtClean="0"/>
              <a:t>No single correct time to conduct an HTA  </a:t>
            </a:r>
          </a:p>
          <a:p>
            <a:pPr>
              <a:spcAft>
                <a:spcPts val="600"/>
              </a:spcAft>
            </a:pPr>
            <a:r>
              <a:rPr lang="en-US" sz="2400" smtClean="0"/>
              <a:t>HTA is conducted to meet needs of various policy makers throughout the life of a technology</a:t>
            </a:r>
          </a:p>
          <a:p>
            <a:pPr>
              <a:spcAft>
                <a:spcPts val="600"/>
              </a:spcAft>
            </a:pPr>
            <a:r>
              <a:rPr lang="en-US" sz="2400" smtClean="0"/>
              <a:t>Stakeholders desire transparency, predictability</a:t>
            </a:r>
          </a:p>
          <a:p>
            <a:r>
              <a:rPr lang="en-US" sz="2400" smtClean="0"/>
              <a:t>Trade-offs in when to assess:</a:t>
            </a:r>
          </a:p>
          <a:p>
            <a:pPr lvl="1">
              <a:spcAft>
                <a:spcPts val="600"/>
              </a:spcAft>
              <a:buFont typeface="Wingdings" pitchFamily="2" charset="2"/>
              <a:buChar char="Ø"/>
            </a:pPr>
            <a:r>
              <a:rPr lang="en-US" sz="2400" smtClean="0"/>
              <a:t>The earlier a technology is assessed, the more likely we can limit its use if it is harmful or ineffective; but …</a:t>
            </a:r>
          </a:p>
          <a:p>
            <a:pPr lvl="1">
              <a:spcAft>
                <a:spcPts val="600"/>
              </a:spcAft>
              <a:buFont typeface="Wingdings" pitchFamily="2" charset="2"/>
              <a:buChar char="Ø"/>
            </a:pPr>
            <a:r>
              <a:rPr lang="en-US" sz="2400" smtClean="0"/>
              <a:t>The findings of an early HTA may be misleading, because there is not enough experience or information to assess</a:t>
            </a:r>
          </a:p>
          <a:p>
            <a:pPr>
              <a:spcAft>
                <a:spcPts val="900"/>
              </a:spcAft>
            </a:pPr>
            <a:r>
              <a:rPr lang="en-US" sz="2400" smtClean="0"/>
              <a:t>“Moving target” problem</a:t>
            </a:r>
          </a:p>
        </p:txBody>
      </p:sp>
      <p:sp>
        <p:nvSpPr>
          <p:cNvPr id="48133" name="Slide Number Placeholder 1"/>
          <p:cNvSpPr>
            <a:spLocks noGrp="1"/>
          </p:cNvSpPr>
          <p:nvPr>
            <p:ph type="sldNum" sz="quarter" idx="10"/>
          </p:nvPr>
        </p:nvSpPr>
        <p:spPr>
          <a:noFill/>
          <a:ln>
            <a:miter lim="800000"/>
            <a:headEnd/>
            <a:tailEnd/>
          </a:ln>
        </p:spPr>
        <p:txBody>
          <a:bodyPr/>
          <a:lstStyle/>
          <a:p>
            <a:r>
              <a:rPr lang="en-US" smtClean="0"/>
              <a:t> </a:t>
            </a:r>
            <a:fld id="{5EE7BDBB-D719-400B-888E-370C1FA915E2}" type="slidenum">
              <a:rPr lang="en-US" smtClean="0">
                <a:latin typeface="Arial" charset="0"/>
              </a:rPr>
              <a:pPr/>
              <a:t>46</a:t>
            </a:fld>
            <a:r>
              <a:rPr lang="en-US" smtClean="0"/>
              <a:t>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7CD04361-B320-4A38-841D-8EC823CABE4E}" type="slidenum">
              <a:rPr lang="en-US" sz="1600">
                <a:latin typeface="Arial" charset="0"/>
              </a:rPr>
              <a:pPr algn="r" defTabSz="1019175"/>
              <a:t>47</a:t>
            </a:fld>
            <a:r>
              <a:rPr lang="en-US" sz="1600"/>
              <a:t> </a:t>
            </a:r>
          </a:p>
        </p:txBody>
      </p:sp>
      <p:sp>
        <p:nvSpPr>
          <p:cNvPr id="49155" name="Rectangle 2"/>
          <p:cNvSpPr>
            <a:spLocks noGrp="1" noChangeArrowheads="1"/>
          </p:cNvSpPr>
          <p:nvPr>
            <p:ph type="title"/>
          </p:nvPr>
        </p:nvSpPr>
        <p:spPr>
          <a:xfrm>
            <a:off x="755650" y="630238"/>
            <a:ext cx="8688388" cy="879475"/>
          </a:xfrm>
        </p:spPr>
        <p:txBody>
          <a:bodyPr/>
          <a:lstStyle/>
          <a:p>
            <a:pPr algn="l"/>
            <a:r>
              <a:rPr lang="en-US" sz="2800" smtClean="0">
                <a:solidFill>
                  <a:schemeClr val="accent2"/>
                </a:solidFill>
              </a:rPr>
              <a:t>Bibliographic Databases Commonly Used for HTA</a:t>
            </a:r>
            <a:endParaRPr lang="en-US" sz="2800" smtClean="0"/>
          </a:p>
        </p:txBody>
      </p:sp>
      <p:sp>
        <p:nvSpPr>
          <p:cNvPr id="49156" name="Rectangle 3"/>
          <p:cNvSpPr>
            <a:spLocks noGrp="1" noChangeArrowheads="1"/>
          </p:cNvSpPr>
          <p:nvPr>
            <p:ph type="body" idx="1"/>
          </p:nvPr>
        </p:nvSpPr>
        <p:spPr>
          <a:xfrm>
            <a:off x="755650" y="1528763"/>
            <a:ext cx="8547100" cy="5270500"/>
          </a:xfrm>
        </p:spPr>
        <p:txBody>
          <a:bodyPr/>
          <a:lstStyle/>
          <a:p>
            <a:pPr>
              <a:spcBef>
                <a:spcPct val="0"/>
              </a:spcBef>
              <a:spcAft>
                <a:spcPts val="1000"/>
              </a:spcAft>
            </a:pPr>
            <a:r>
              <a:rPr lang="en-US" sz="2200" smtClean="0"/>
              <a:t>PubMed (including MEDLINE)</a:t>
            </a:r>
          </a:p>
          <a:p>
            <a:pPr>
              <a:spcBef>
                <a:spcPct val="0"/>
              </a:spcBef>
              <a:spcAft>
                <a:spcPts val="1000"/>
              </a:spcAft>
            </a:pPr>
            <a:r>
              <a:rPr lang="en-US" sz="2200" smtClean="0"/>
              <a:t>Embase</a:t>
            </a:r>
          </a:p>
          <a:p>
            <a:pPr>
              <a:spcBef>
                <a:spcPct val="0"/>
              </a:spcBef>
              <a:spcAft>
                <a:spcPts val="600"/>
              </a:spcAft>
            </a:pPr>
            <a:r>
              <a:rPr lang="en-US" sz="2200" smtClean="0"/>
              <a:t>Cochrane Library</a:t>
            </a:r>
          </a:p>
          <a:p>
            <a:pPr lvl="1">
              <a:spcBef>
                <a:spcPct val="0"/>
              </a:spcBef>
              <a:spcAft>
                <a:spcPts val="600"/>
              </a:spcAft>
              <a:buFont typeface="Wingdings" pitchFamily="2" charset="2"/>
              <a:buChar char="§"/>
            </a:pPr>
            <a:r>
              <a:rPr lang="en-US" sz="2200" smtClean="0"/>
              <a:t>Cochrane Database of Systematic Reviews </a:t>
            </a:r>
          </a:p>
          <a:p>
            <a:pPr lvl="1">
              <a:spcBef>
                <a:spcPct val="0"/>
              </a:spcBef>
              <a:spcAft>
                <a:spcPts val="600"/>
              </a:spcAft>
              <a:buFont typeface="Wingdings" pitchFamily="2" charset="2"/>
              <a:buChar char="§"/>
            </a:pPr>
            <a:r>
              <a:rPr lang="en-US" sz="2200" smtClean="0"/>
              <a:t>Cochrane Central Register of Controlled Trials </a:t>
            </a:r>
          </a:p>
          <a:p>
            <a:pPr lvl="1">
              <a:spcBef>
                <a:spcPct val="0"/>
              </a:spcBef>
              <a:spcAft>
                <a:spcPts val="600"/>
              </a:spcAft>
              <a:buFont typeface="Wingdings" pitchFamily="2" charset="2"/>
              <a:buChar char="§"/>
            </a:pPr>
            <a:r>
              <a:rPr lang="en-US" sz="2200" smtClean="0"/>
              <a:t>Database of Abstracts of Reviews of Effects (DARE) </a:t>
            </a:r>
          </a:p>
          <a:p>
            <a:pPr lvl="1">
              <a:spcBef>
                <a:spcPct val="0"/>
              </a:spcBef>
              <a:spcAft>
                <a:spcPts val="600"/>
              </a:spcAft>
              <a:buFont typeface="Wingdings" pitchFamily="2" charset="2"/>
              <a:buChar char="§"/>
            </a:pPr>
            <a:r>
              <a:rPr lang="en-US" sz="2200" smtClean="0"/>
              <a:t>NHS Economic Evaluation Database (NHS EED)</a:t>
            </a:r>
          </a:p>
          <a:p>
            <a:pPr lvl="1">
              <a:spcBef>
                <a:spcPct val="0"/>
              </a:spcBef>
              <a:spcAft>
                <a:spcPts val="1000"/>
              </a:spcAft>
              <a:buFont typeface="Wingdings" pitchFamily="2" charset="2"/>
              <a:buChar char="§"/>
            </a:pPr>
            <a:r>
              <a:rPr lang="en-US" sz="2200" smtClean="0"/>
              <a:t>Health Technology Assessment Database</a:t>
            </a:r>
          </a:p>
          <a:p>
            <a:pPr>
              <a:spcBef>
                <a:spcPct val="0"/>
              </a:spcBef>
              <a:spcAft>
                <a:spcPts val="1000"/>
              </a:spcAft>
            </a:pPr>
            <a:r>
              <a:rPr lang="en-US" sz="2200" smtClean="0"/>
              <a:t>Health Economic Evaluations Database (HEED)</a:t>
            </a:r>
          </a:p>
          <a:p>
            <a:pPr>
              <a:spcBef>
                <a:spcPct val="0"/>
              </a:spcBef>
              <a:spcAft>
                <a:spcPts val="1000"/>
              </a:spcAft>
            </a:pPr>
            <a:r>
              <a:rPr lang="en-US" sz="2200" smtClean="0"/>
              <a:t>CEA Registry</a:t>
            </a:r>
          </a:p>
          <a:p>
            <a:pPr>
              <a:spcBef>
                <a:spcPct val="0"/>
              </a:spcBef>
              <a:spcAft>
                <a:spcPts val="1000"/>
              </a:spcAft>
            </a:pPr>
            <a:r>
              <a:rPr lang="en-US" sz="2200" smtClean="0"/>
              <a:t>CINAHL</a:t>
            </a:r>
          </a:p>
          <a:p>
            <a:pPr>
              <a:spcBef>
                <a:spcPct val="0"/>
              </a:spcBef>
              <a:spcAft>
                <a:spcPts val="1000"/>
              </a:spcAft>
            </a:pPr>
            <a:r>
              <a:rPr lang="en-US" sz="2200" smtClean="0"/>
              <a:t>PsycINFO</a:t>
            </a:r>
          </a:p>
        </p:txBody>
      </p:sp>
      <p:sp>
        <p:nvSpPr>
          <p:cNvPr id="49157" name="Slide Number Placeholder 1"/>
          <p:cNvSpPr>
            <a:spLocks noGrp="1"/>
          </p:cNvSpPr>
          <p:nvPr>
            <p:ph type="sldNum" sz="quarter" idx="10"/>
          </p:nvPr>
        </p:nvSpPr>
        <p:spPr>
          <a:noFill/>
          <a:ln>
            <a:miter lim="800000"/>
            <a:headEnd/>
            <a:tailEnd/>
          </a:ln>
        </p:spPr>
        <p:txBody>
          <a:bodyPr/>
          <a:lstStyle/>
          <a:p>
            <a:r>
              <a:rPr lang="en-US" smtClean="0"/>
              <a:t> </a:t>
            </a:r>
            <a:fld id="{6B767D88-1B72-42FF-A00E-53C4DC263191}" type="slidenum">
              <a:rPr lang="en-US" smtClean="0">
                <a:latin typeface="Arial" charset="0"/>
              </a:rPr>
              <a:pPr/>
              <a:t>47</a:t>
            </a:fld>
            <a:r>
              <a:rPr lang="en-US" smtClean="0"/>
              <a:t>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1131A30A-5270-4C78-8E47-6D75C012A177}" type="slidenum">
              <a:rPr lang="en-US" sz="1600">
                <a:latin typeface="Arial" charset="0"/>
              </a:rPr>
              <a:pPr algn="r" defTabSz="1019175"/>
              <a:t>48</a:t>
            </a:fld>
            <a:r>
              <a:rPr lang="en-US" sz="1600"/>
              <a:t> </a:t>
            </a:r>
          </a:p>
        </p:txBody>
      </p:sp>
      <p:sp>
        <p:nvSpPr>
          <p:cNvPr id="50179" name="Rectangle 2"/>
          <p:cNvSpPr>
            <a:spLocks noGrp="1" noChangeArrowheads="1"/>
          </p:cNvSpPr>
          <p:nvPr>
            <p:ph type="title"/>
          </p:nvPr>
        </p:nvSpPr>
        <p:spPr>
          <a:xfrm>
            <a:off x="755650" y="414338"/>
            <a:ext cx="8547100" cy="1141412"/>
          </a:xfrm>
        </p:spPr>
        <p:txBody>
          <a:bodyPr/>
          <a:lstStyle/>
          <a:p>
            <a:pPr algn="l"/>
            <a:r>
              <a:rPr lang="en-US" sz="3000" dirty="0" smtClean="0">
                <a:solidFill>
                  <a:schemeClr val="accent2"/>
                </a:solidFill>
              </a:rPr>
              <a:t>Current Trends in HTA</a:t>
            </a:r>
            <a:endParaRPr lang="en-US" sz="3000" dirty="0" smtClean="0"/>
          </a:p>
        </p:txBody>
      </p:sp>
      <p:sp>
        <p:nvSpPr>
          <p:cNvPr id="50180" name="Rectangle 3"/>
          <p:cNvSpPr>
            <a:spLocks noGrp="1" noChangeArrowheads="1"/>
          </p:cNvSpPr>
          <p:nvPr>
            <p:ph type="body" idx="1"/>
          </p:nvPr>
        </p:nvSpPr>
        <p:spPr>
          <a:xfrm>
            <a:off x="755650" y="1425575"/>
            <a:ext cx="8547100" cy="5091113"/>
          </a:xfrm>
        </p:spPr>
        <p:txBody>
          <a:bodyPr/>
          <a:lstStyle/>
          <a:p>
            <a:pPr>
              <a:spcAft>
                <a:spcPct val="20000"/>
              </a:spcAft>
              <a:buFontTx/>
              <a:buAutoNum type="arabicPeriod"/>
            </a:pPr>
            <a:r>
              <a:rPr lang="en-US" sz="2400" smtClean="0">
                <a:solidFill>
                  <a:srgbClr val="000000"/>
                </a:solidFill>
              </a:rPr>
              <a:t>Greater demand for HTA to support health service policies, practice guidelines, patient care decisions, payment, purchasing</a:t>
            </a:r>
          </a:p>
          <a:p>
            <a:pPr>
              <a:spcAft>
                <a:spcPct val="20000"/>
              </a:spcAft>
              <a:buFontTx/>
              <a:buAutoNum type="arabicPeriod"/>
            </a:pPr>
            <a:r>
              <a:rPr lang="en-US" sz="2400" smtClean="0">
                <a:solidFill>
                  <a:srgbClr val="000000"/>
                </a:solidFill>
              </a:rPr>
              <a:t>More transparent, systematic, consultative HTA processes</a:t>
            </a:r>
          </a:p>
          <a:p>
            <a:pPr>
              <a:spcAft>
                <a:spcPct val="20000"/>
              </a:spcAft>
              <a:buFontTx/>
              <a:buAutoNum type="arabicPeriod"/>
            </a:pPr>
            <a:r>
              <a:rPr lang="en-US" sz="2400" smtClean="0"/>
              <a:t>Higher standards of evidence and use of evidence appraisal hierarchies</a:t>
            </a:r>
          </a:p>
          <a:p>
            <a:pPr>
              <a:spcAft>
                <a:spcPct val="20000"/>
              </a:spcAft>
              <a:buFontTx/>
              <a:buAutoNum type="arabicPeriod"/>
            </a:pPr>
            <a:r>
              <a:rPr lang="en-US" sz="2400" smtClean="0"/>
              <a:t>More interest in evidence from real-world practice (registries, surveillance, practical clinical trials) and comparative effectiveness research (especially “head-to-head” trials), not just RCTs for efficacy</a:t>
            </a:r>
          </a:p>
          <a:p>
            <a:pPr>
              <a:spcAft>
                <a:spcPct val="20000"/>
              </a:spcAft>
              <a:buFontTx/>
              <a:buAutoNum type="arabicPeriod"/>
            </a:pPr>
            <a:r>
              <a:rPr lang="en-US" sz="2400" smtClean="0">
                <a:solidFill>
                  <a:srgbClr val="000000"/>
                </a:solidFill>
              </a:rPr>
              <a:t>More specificity in HTA findings, e.g., by patient subgroup, practice setting, provider experience</a:t>
            </a:r>
          </a:p>
        </p:txBody>
      </p:sp>
      <p:sp>
        <p:nvSpPr>
          <p:cNvPr id="50181" name="Slide Number Placeholder 1"/>
          <p:cNvSpPr>
            <a:spLocks noGrp="1"/>
          </p:cNvSpPr>
          <p:nvPr>
            <p:ph type="sldNum" sz="quarter" idx="10"/>
          </p:nvPr>
        </p:nvSpPr>
        <p:spPr>
          <a:noFill/>
          <a:ln>
            <a:miter lim="800000"/>
            <a:headEnd/>
            <a:tailEnd/>
          </a:ln>
        </p:spPr>
        <p:txBody>
          <a:bodyPr/>
          <a:lstStyle/>
          <a:p>
            <a:r>
              <a:rPr lang="en-US" smtClean="0"/>
              <a:t> </a:t>
            </a:r>
            <a:fld id="{A29B4BE7-0671-48C9-AE31-A48CFCE844DF}" type="slidenum">
              <a:rPr lang="en-US" smtClean="0">
                <a:latin typeface="Arial" charset="0"/>
              </a:rPr>
              <a:pPr/>
              <a:t>48</a:t>
            </a:fld>
            <a:r>
              <a:rPr lang="en-US" smtClean="0"/>
              <a: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ADCC2665-03AF-4CA9-9D23-3F374C42D004}" type="slidenum">
              <a:rPr lang="en-US" sz="1600">
                <a:latin typeface="Arial" charset="0"/>
              </a:rPr>
              <a:pPr algn="r" defTabSz="1019175"/>
              <a:t>49</a:t>
            </a:fld>
            <a:r>
              <a:rPr lang="en-US" sz="1600"/>
              <a:t> </a:t>
            </a:r>
          </a:p>
        </p:txBody>
      </p:sp>
      <p:sp>
        <p:nvSpPr>
          <p:cNvPr id="51203" name="Rectangle 2"/>
          <p:cNvSpPr>
            <a:spLocks noGrp="1" noChangeArrowheads="1"/>
          </p:cNvSpPr>
          <p:nvPr>
            <p:ph type="title"/>
          </p:nvPr>
        </p:nvSpPr>
        <p:spPr>
          <a:xfrm>
            <a:off x="755650" y="414338"/>
            <a:ext cx="8547100" cy="1141412"/>
          </a:xfrm>
        </p:spPr>
        <p:txBody>
          <a:bodyPr/>
          <a:lstStyle/>
          <a:p>
            <a:pPr algn="l"/>
            <a:r>
              <a:rPr lang="en-US" sz="3000" dirty="0" smtClean="0">
                <a:solidFill>
                  <a:schemeClr val="accent2"/>
                </a:solidFill>
              </a:rPr>
              <a:t>Current Trends in HTA (2)</a:t>
            </a:r>
            <a:endParaRPr lang="en-US" sz="3000" dirty="0" smtClean="0"/>
          </a:p>
        </p:txBody>
      </p:sp>
      <p:sp>
        <p:nvSpPr>
          <p:cNvPr id="51204" name="Rectangle 3"/>
          <p:cNvSpPr>
            <a:spLocks noGrp="1" noChangeArrowheads="1"/>
          </p:cNvSpPr>
          <p:nvPr>
            <p:ph type="body" idx="1"/>
          </p:nvPr>
        </p:nvSpPr>
        <p:spPr>
          <a:xfrm>
            <a:off x="755650" y="1409700"/>
            <a:ext cx="8547100" cy="4084638"/>
          </a:xfrm>
        </p:spPr>
        <p:txBody>
          <a:bodyPr/>
          <a:lstStyle/>
          <a:p>
            <a:pPr>
              <a:spcAft>
                <a:spcPct val="20000"/>
              </a:spcAft>
              <a:buFontTx/>
              <a:buAutoNum type="arabicPeriod" startAt="6"/>
            </a:pPr>
            <a:r>
              <a:rPr lang="en-US" sz="2400" smtClean="0">
                <a:solidFill>
                  <a:srgbClr val="000000"/>
                </a:solidFill>
              </a:rPr>
              <a:t>Greater emphasis on cost-effectiveness and related economic impacts, and on improving and standardizing the methods</a:t>
            </a:r>
          </a:p>
          <a:p>
            <a:pPr>
              <a:spcAft>
                <a:spcPct val="20000"/>
              </a:spcAft>
              <a:buFontTx/>
              <a:buAutoNum type="arabicPeriod" startAt="6"/>
            </a:pPr>
            <a:r>
              <a:rPr lang="en-US" sz="2400" smtClean="0">
                <a:solidFill>
                  <a:srgbClr val="000000"/>
                </a:solidFill>
              </a:rPr>
              <a:t>Greater use of systematic reviews, meta-analysis, decision analysis, and other synthesis methods</a:t>
            </a:r>
          </a:p>
          <a:p>
            <a:pPr>
              <a:spcAft>
                <a:spcPct val="20000"/>
              </a:spcAft>
              <a:buFontTx/>
              <a:buAutoNum type="arabicPeriod" startAt="6"/>
            </a:pPr>
            <a:r>
              <a:rPr lang="en-US" sz="2400" smtClean="0"/>
              <a:t>Instant, international, low-cost access to published evidence, most completed HTA reports, awareness of ongoing HTAs</a:t>
            </a:r>
          </a:p>
          <a:p>
            <a:pPr>
              <a:spcAft>
                <a:spcPct val="20000"/>
              </a:spcAft>
              <a:buFontTx/>
              <a:buAutoNum type="arabicPeriod" startAt="6"/>
            </a:pPr>
            <a:r>
              <a:rPr lang="en-US" sz="2400" smtClean="0"/>
              <a:t>Greater international collaboration in HTA methods, expertise, reports</a:t>
            </a:r>
          </a:p>
          <a:p>
            <a:pPr>
              <a:spcAft>
                <a:spcPct val="20000"/>
              </a:spcAft>
              <a:buFontTx/>
              <a:buAutoNum type="arabicPeriod" startAt="6"/>
            </a:pPr>
            <a:r>
              <a:rPr lang="en-US" sz="2400" smtClean="0"/>
              <a:t> Greater attention to need to coordinate/align HTA to support market approval and payment functions</a:t>
            </a:r>
          </a:p>
        </p:txBody>
      </p:sp>
      <p:sp>
        <p:nvSpPr>
          <p:cNvPr id="51205" name="Slide Number Placeholder 1"/>
          <p:cNvSpPr>
            <a:spLocks noGrp="1"/>
          </p:cNvSpPr>
          <p:nvPr>
            <p:ph type="sldNum" sz="quarter" idx="10"/>
          </p:nvPr>
        </p:nvSpPr>
        <p:spPr>
          <a:noFill/>
          <a:ln>
            <a:miter lim="800000"/>
            <a:headEnd/>
            <a:tailEnd/>
          </a:ln>
        </p:spPr>
        <p:txBody>
          <a:bodyPr/>
          <a:lstStyle/>
          <a:p>
            <a:r>
              <a:rPr lang="en-US" smtClean="0"/>
              <a:t> </a:t>
            </a:r>
            <a:fld id="{CABCA58C-6767-4DB5-9AA6-C991BD06FF55}" type="slidenum">
              <a:rPr lang="en-US" smtClean="0">
                <a:latin typeface="Arial" charset="0"/>
              </a:rPr>
              <a:pPr/>
              <a:t>49</a:t>
            </a:fld>
            <a:r>
              <a:rPr lang="en-US"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DD6C9D32-64F5-420E-B3FA-0BDE3E7E5C27}" type="slidenum">
              <a:rPr lang="en-US" sz="1600">
                <a:latin typeface="Arial" charset="0"/>
              </a:rPr>
              <a:pPr algn="r" defTabSz="1019175"/>
              <a:t>5</a:t>
            </a:fld>
            <a:r>
              <a:rPr lang="en-US" sz="1600"/>
              <a:t> </a:t>
            </a:r>
          </a:p>
        </p:txBody>
      </p:sp>
      <p:sp>
        <p:nvSpPr>
          <p:cNvPr id="6147" name="Rectangle 2"/>
          <p:cNvSpPr>
            <a:spLocks noGrp="1" noChangeArrowheads="1"/>
          </p:cNvSpPr>
          <p:nvPr>
            <p:ph type="title"/>
          </p:nvPr>
        </p:nvSpPr>
        <p:spPr>
          <a:xfrm>
            <a:off x="755650" y="434975"/>
            <a:ext cx="8547100" cy="1295400"/>
          </a:xfrm>
        </p:spPr>
        <p:txBody>
          <a:bodyPr/>
          <a:lstStyle/>
          <a:p>
            <a:pPr algn="l"/>
            <a:r>
              <a:rPr lang="en-US" sz="3000" smtClean="0">
                <a:solidFill>
                  <a:schemeClr val="accent2"/>
                </a:solidFill>
              </a:rPr>
              <a:t>What is Health Care Technology?</a:t>
            </a:r>
            <a:endParaRPr lang="en-US" sz="3000" smtClean="0"/>
          </a:p>
        </p:txBody>
      </p:sp>
      <p:sp>
        <p:nvSpPr>
          <p:cNvPr id="6148" name="Rectangle 3"/>
          <p:cNvSpPr>
            <a:spLocks noGrp="1" noChangeArrowheads="1"/>
          </p:cNvSpPr>
          <p:nvPr>
            <p:ph type="body" idx="1"/>
          </p:nvPr>
        </p:nvSpPr>
        <p:spPr>
          <a:xfrm>
            <a:off x="755650" y="1773238"/>
            <a:ext cx="8770938" cy="4313237"/>
          </a:xfrm>
        </p:spPr>
        <p:txBody>
          <a:bodyPr/>
          <a:lstStyle/>
          <a:p>
            <a:pPr>
              <a:buFontTx/>
              <a:buNone/>
            </a:pPr>
            <a:r>
              <a:rPr lang="en-US" sz="2400" smtClean="0"/>
              <a:t>Technology is the practical application of knowledge.</a:t>
            </a:r>
          </a:p>
          <a:p>
            <a:pPr>
              <a:buFontTx/>
              <a:buNone/>
            </a:pPr>
            <a:endParaRPr lang="en-US" sz="2400" smtClean="0"/>
          </a:p>
          <a:p>
            <a:pPr>
              <a:buFontTx/>
              <a:buNone/>
            </a:pPr>
            <a:r>
              <a:rPr lang="en-US" sz="2400" smtClean="0"/>
              <a:t>Three ways to describe health technology include its:</a:t>
            </a:r>
          </a:p>
          <a:p>
            <a:r>
              <a:rPr lang="en-US" sz="2400" smtClean="0"/>
              <a:t>Physical nature</a:t>
            </a:r>
          </a:p>
          <a:p>
            <a:r>
              <a:rPr lang="en-US" sz="2400" smtClean="0"/>
              <a:t>Clinical purpose</a:t>
            </a:r>
          </a:p>
          <a:p>
            <a:r>
              <a:rPr lang="en-US" sz="2400" smtClean="0"/>
              <a:t>Stage of diffusion</a:t>
            </a:r>
          </a:p>
        </p:txBody>
      </p:sp>
      <p:sp>
        <p:nvSpPr>
          <p:cNvPr id="6149" name="Slide Number Placeholder 1"/>
          <p:cNvSpPr>
            <a:spLocks noGrp="1"/>
          </p:cNvSpPr>
          <p:nvPr>
            <p:ph type="sldNum" sz="quarter" idx="10"/>
          </p:nvPr>
        </p:nvSpPr>
        <p:spPr>
          <a:noFill/>
          <a:ln>
            <a:miter lim="800000"/>
            <a:headEnd/>
            <a:tailEnd/>
          </a:ln>
        </p:spPr>
        <p:txBody>
          <a:bodyPr/>
          <a:lstStyle/>
          <a:p>
            <a:r>
              <a:rPr lang="en-US" smtClean="0"/>
              <a:t> </a:t>
            </a:r>
            <a:fld id="{67AD90FA-09D7-47EF-B2E1-EF1F327BA235}" type="slidenum">
              <a:rPr lang="en-US" smtClean="0">
                <a:latin typeface="Arial" charset="0"/>
              </a:rPr>
              <a:pPr/>
              <a:t>5</a:t>
            </a:fld>
            <a:r>
              <a:rPr lang="en-US" smtClean="0"/>
              <a:t>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1"/>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10819D15-96AF-4232-8394-54D6D0CE5421}" type="slidenum">
              <a:rPr lang="en-US" sz="1600">
                <a:latin typeface="Arial" charset="0"/>
              </a:rPr>
              <a:pPr algn="r" defTabSz="1019175"/>
              <a:t>50</a:t>
            </a:fld>
            <a:r>
              <a:rPr lang="en-US" sz="1600"/>
              <a:t> </a:t>
            </a:r>
          </a:p>
        </p:txBody>
      </p:sp>
      <p:sp>
        <p:nvSpPr>
          <p:cNvPr id="2051" name="Text Box 2"/>
          <p:cNvSpPr txBox="1">
            <a:spLocks noChangeArrowheads="1"/>
          </p:cNvSpPr>
          <p:nvPr/>
        </p:nvSpPr>
        <p:spPr bwMode="auto">
          <a:xfrm>
            <a:off x="1089025" y="731838"/>
            <a:ext cx="7880350" cy="3273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1750" tIns="50877" rIns="101750" bIns="50877">
            <a:spAutoFit/>
          </a:bodyPr>
          <a:lstStyle>
            <a:lvl1pPr defTabSz="1019175">
              <a:defRPr sz="2600">
                <a:solidFill>
                  <a:schemeClr val="tx1"/>
                </a:solidFill>
                <a:latin typeface="Times New Roman" pitchFamily="18" charset="0"/>
              </a:defRPr>
            </a:lvl1pPr>
            <a:lvl2pPr marL="742950" indent="-285750" defTabSz="1019175">
              <a:defRPr sz="2600">
                <a:solidFill>
                  <a:schemeClr val="tx1"/>
                </a:solidFill>
                <a:latin typeface="Times New Roman" pitchFamily="18" charset="0"/>
              </a:defRPr>
            </a:lvl2pPr>
            <a:lvl3pPr marL="1143000" indent="-228600" defTabSz="1019175">
              <a:defRPr sz="2600">
                <a:solidFill>
                  <a:schemeClr val="tx1"/>
                </a:solidFill>
                <a:latin typeface="Times New Roman" pitchFamily="18" charset="0"/>
              </a:defRPr>
            </a:lvl3pPr>
            <a:lvl4pPr marL="1600200" indent="-228600" defTabSz="1019175">
              <a:defRPr sz="2600">
                <a:solidFill>
                  <a:schemeClr val="tx1"/>
                </a:solidFill>
                <a:latin typeface="Times New Roman" pitchFamily="18" charset="0"/>
              </a:defRPr>
            </a:lvl4pPr>
            <a:lvl5pPr marL="2057400" indent="-228600" defTabSz="1019175">
              <a:defRPr sz="2600">
                <a:solidFill>
                  <a:schemeClr val="tx1"/>
                </a:solidFill>
                <a:latin typeface="Times New Roman" pitchFamily="18" charset="0"/>
              </a:defRPr>
            </a:lvl5pPr>
            <a:lvl6pPr marL="2514600" indent="-228600" defTabSz="1019175" eaLnBrk="0" fontAlgn="base" hangingPunct="0">
              <a:spcBef>
                <a:spcPct val="0"/>
              </a:spcBef>
              <a:spcAft>
                <a:spcPct val="0"/>
              </a:spcAft>
              <a:defRPr sz="2600">
                <a:solidFill>
                  <a:schemeClr val="tx1"/>
                </a:solidFill>
                <a:latin typeface="Times New Roman" pitchFamily="18" charset="0"/>
              </a:defRPr>
            </a:lvl6pPr>
            <a:lvl7pPr marL="2971800" indent="-228600" defTabSz="1019175" eaLnBrk="0" fontAlgn="base" hangingPunct="0">
              <a:spcBef>
                <a:spcPct val="0"/>
              </a:spcBef>
              <a:spcAft>
                <a:spcPct val="0"/>
              </a:spcAft>
              <a:defRPr sz="2600">
                <a:solidFill>
                  <a:schemeClr val="tx1"/>
                </a:solidFill>
                <a:latin typeface="Times New Roman" pitchFamily="18" charset="0"/>
              </a:defRPr>
            </a:lvl7pPr>
            <a:lvl8pPr marL="3429000" indent="-228600" defTabSz="1019175" eaLnBrk="0" fontAlgn="base" hangingPunct="0">
              <a:spcBef>
                <a:spcPct val="0"/>
              </a:spcBef>
              <a:spcAft>
                <a:spcPct val="0"/>
              </a:spcAft>
              <a:defRPr sz="2600">
                <a:solidFill>
                  <a:schemeClr val="tx1"/>
                </a:solidFill>
                <a:latin typeface="Times New Roman" pitchFamily="18" charset="0"/>
              </a:defRPr>
            </a:lvl8pPr>
            <a:lvl9pPr marL="3886200" indent="-228600" defTabSz="1019175" eaLnBrk="0" fontAlgn="base" hangingPunct="0">
              <a:spcBef>
                <a:spcPct val="0"/>
              </a:spcBef>
              <a:spcAft>
                <a:spcPct val="0"/>
              </a:spcAft>
              <a:defRPr sz="2600">
                <a:solidFill>
                  <a:schemeClr val="tx1"/>
                </a:solidFill>
                <a:latin typeface="Times New Roman" pitchFamily="18" charset="0"/>
              </a:defRPr>
            </a:lvl9pPr>
          </a:lstStyle>
          <a:p>
            <a:pPr algn="ctr">
              <a:defRPr/>
            </a:pPr>
            <a:r>
              <a:rPr lang="en-US" sz="2400" dirty="0" smtClean="0">
                <a:latin typeface="+mn-lt"/>
              </a:rPr>
              <a:t>National Information Center on Health Services Research &amp; Health Care Technology</a:t>
            </a:r>
          </a:p>
          <a:p>
            <a:pPr algn="ctr">
              <a:defRPr/>
            </a:pPr>
            <a:r>
              <a:rPr lang="en-US" sz="2400" dirty="0" smtClean="0">
                <a:latin typeface="+mn-lt"/>
              </a:rPr>
              <a:t>National Library of Medicine</a:t>
            </a:r>
          </a:p>
          <a:p>
            <a:pPr algn="ctr">
              <a:defRPr/>
            </a:pPr>
            <a:endParaRPr lang="en-US" sz="3200" b="1" dirty="0" smtClean="0">
              <a:solidFill>
                <a:schemeClr val="accent2"/>
              </a:solidFill>
              <a:latin typeface="Arial" charset="0"/>
            </a:endParaRPr>
          </a:p>
          <a:p>
            <a:pPr algn="ctr">
              <a:defRPr/>
            </a:pPr>
            <a:r>
              <a:rPr lang="en-US" sz="2400" dirty="0" smtClean="0">
                <a:latin typeface="Arial" charset="0"/>
              </a:rPr>
              <a:t>Webinar Part I</a:t>
            </a:r>
          </a:p>
          <a:p>
            <a:pPr algn="ctr">
              <a:defRPr/>
            </a:pPr>
            <a:endParaRPr lang="en-US" sz="1400" b="1" dirty="0" smtClean="0">
              <a:latin typeface="Arial" charset="0"/>
            </a:endParaRPr>
          </a:p>
          <a:p>
            <a:pPr algn="ctr">
              <a:defRPr/>
            </a:pPr>
            <a:r>
              <a:rPr lang="en-US" sz="3200" b="1" dirty="0" smtClean="0">
                <a:solidFill>
                  <a:schemeClr val="accent2"/>
                </a:solidFill>
                <a:latin typeface="Arial" charset="0"/>
              </a:rPr>
              <a:t>HTA 101: Introduction to Health Technology Assessment</a:t>
            </a:r>
          </a:p>
        </p:txBody>
      </p:sp>
      <p:sp>
        <p:nvSpPr>
          <p:cNvPr id="52228" name="Text Box 3"/>
          <p:cNvSpPr txBox="1">
            <a:spLocks noChangeArrowheads="1"/>
          </p:cNvSpPr>
          <p:nvPr/>
        </p:nvSpPr>
        <p:spPr bwMode="auto">
          <a:xfrm>
            <a:off x="1163638" y="4027488"/>
            <a:ext cx="7962900" cy="2374900"/>
          </a:xfrm>
          <a:prstGeom prst="rect">
            <a:avLst/>
          </a:prstGeom>
          <a:noFill/>
          <a:ln w="9525">
            <a:noFill/>
            <a:miter lim="800000"/>
            <a:headEnd/>
            <a:tailEnd/>
          </a:ln>
        </p:spPr>
        <p:txBody>
          <a:bodyPr lIns="101750" tIns="50877" rIns="101750" bIns="50877">
            <a:spAutoFit/>
          </a:bodyPr>
          <a:lstStyle/>
          <a:p>
            <a:pPr algn="ctr" defTabSz="1019175">
              <a:lnSpc>
                <a:spcPct val="90000"/>
              </a:lnSpc>
            </a:pPr>
            <a:endParaRPr lang="en-US" sz="1200" b="1" dirty="0">
              <a:latin typeface="Arial" charset="0"/>
            </a:endParaRPr>
          </a:p>
          <a:p>
            <a:pPr algn="ctr" defTabSz="1019175">
              <a:lnSpc>
                <a:spcPct val="90000"/>
              </a:lnSpc>
            </a:pPr>
            <a:r>
              <a:rPr lang="en-US" sz="2400" dirty="0">
                <a:latin typeface="Arial" charset="0"/>
              </a:rPr>
              <a:t>August 31, 2011</a:t>
            </a:r>
          </a:p>
          <a:p>
            <a:pPr algn="ctr" defTabSz="1019175">
              <a:lnSpc>
                <a:spcPct val="90000"/>
              </a:lnSpc>
            </a:pPr>
            <a:endParaRPr lang="en-US" sz="2200" dirty="0">
              <a:latin typeface="Arial" charset="0"/>
            </a:endParaRPr>
          </a:p>
          <a:p>
            <a:pPr algn="ctr" defTabSz="1019175">
              <a:lnSpc>
                <a:spcPct val="90000"/>
              </a:lnSpc>
            </a:pPr>
            <a:endParaRPr lang="en-US" b="1" dirty="0">
              <a:latin typeface="Arial" charset="0"/>
            </a:endParaRPr>
          </a:p>
          <a:p>
            <a:pPr algn="ctr" defTabSz="1019175">
              <a:lnSpc>
                <a:spcPct val="90000"/>
              </a:lnSpc>
            </a:pPr>
            <a:r>
              <a:rPr lang="en-US" sz="2000" dirty="0">
                <a:latin typeface="Arial" charset="0"/>
              </a:rPr>
              <a:t>Clifford Goodman, PhD</a:t>
            </a:r>
          </a:p>
          <a:p>
            <a:pPr algn="ctr" defTabSz="1019175">
              <a:lnSpc>
                <a:spcPct val="90000"/>
              </a:lnSpc>
            </a:pPr>
            <a:r>
              <a:rPr lang="en-US" sz="2000" dirty="0">
                <a:latin typeface="Arial" charset="0"/>
              </a:rPr>
              <a:t>The </a:t>
            </a:r>
            <a:r>
              <a:rPr lang="en-US" sz="2000" dirty="0" err="1">
                <a:latin typeface="Arial" charset="0"/>
              </a:rPr>
              <a:t>Lewin</a:t>
            </a:r>
            <a:r>
              <a:rPr lang="en-US" sz="2000" dirty="0">
                <a:latin typeface="Arial" charset="0"/>
              </a:rPr>
              <a:t> Group</a:t>
            </a:r>
          </a:p>
          <a:p>
            <a:pPr algn="ctr" defTabSz="1019175">
              <a:lnSpc>
                <a:spcPct val="90000"/>
              </a:lnSpc>
            </a:pPr>
            <a:r>
              <a:rPr lang="en-US" sz="2000" dirty="0">
                <a:latin typeface="Arial" charset="0"/>
              </a:rPr>
              <a:t>Falls Church, Virginia  USA</a:t>
            </a:r>
          </a:p>
          <a:p>
            <a:pPr algn="ctr" defTabSz="1019175">
              <a:lnSpc>
                <a:spcPct val="90000"/>
              </a:lnSpc>
            </a:pPr>
            <a:r>
              <a:rPr lang="en-US" sz="2000" dirty="0">
                <a:latin typeface="Arial" charset="0"/>
              </a:rPr>
              <a:t>clifford.goodman@lewin.com</a:t>
            </a:r>
            <a:endParaRPr lang="en-US" sz="2000" dirty="0"/>
          </a:p>
        </p:txBody>
      </p:sp>
      <p:sp>
        <p:nvSpPr>
          <p:cNvPr id="52229" name="Slide Number Placeholder 1"/>
          <p:cNvSpPr>
            <a:spLocks noGrp="1"/>
          </p:cNvSpPr>
          <p:nvPr>
            <p:ph type="sldNum" sz="quarter" idx="10"/>
          </p:nvPr>
        </p:nvSpPr>
        <p:spPr>
          <a:noFill/>
          <a:ln>
            <a:miter lim="800000"/>
            <a:headEnd/>
            <a:tailEnd/>
          </a:ln>
        </p:spPr>
        <p:txBody>
          <a:bodyPr/>
          <a:lstStyle/>
          <a:p>
            <a:r>
              <a:rPr lang="en-US" smtClean="0"/>
              <a:t> </a:t>
            </a:r>
            <a:fld id="{B400A980-A8BE-400F-BE74-E76AB155F8E0}" type="slidenum">
              <a:rPr lang="en-US" smtClean="0">
                <a:latin typeface="Arial" charset="0"/>
              </a:rPr>
              <a:pPr/>
              <a:t>50</a:t>
            </a:fld>
            <a:r>
              <a:rPr lang="en-US"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FD4182D9-CBEA-483E-BF14-AC6F7C4F2D14}" type="slidenum">
              <a:rPr lang="en-US" sz="1600">
                <a:latin typeface="Arial" charset="0"/>
              </a:rPr>
              <a:pPr algn="r" defTabSz="1019175"/>
              <a:t>6</a:t>
            </a:fld>
            <a:r>
              <a:rPr lang="en-US" sz="1600"/>
              <a:t> </a:t>
            </a:r>
          </a:p>
        </p:txBody>
      </p:sp>
      <p:sp>
        <p:nvSpPr>
          <p:cNvPr id="7171" name="Rectangle 2"/>
          <p:cNvSpPr>
            <a:spLocks noGrp="1" noChangeArrowheads="1"/>
          </p:cNvSpPr>
          <p:nvPr>
            <p:ph type="title"/>
          </p:nvPr>
        </p:nvSpPr>
        <p:spPr>
          <a:xfrm>
            <a:off x="739775" y="657225"/>
            <a:ext cx="8550275" cy="849313"/>
          </a:xfrm>
        </p:spPr>
        <p:txBody>
          <a:bodyPr/>
          <a:lstStyle/>
          <a:p>
            <a:pPr algn="l"/>
            <a:r>
              <a:rPr lang="en-US" sz="3000" smtClean="0">
                <a:solidFill>
                  <a:schemeClr val="accent2"/>
                </a:solidFill>
              </a:rPr>
              <a:t>Health Care Technology:  Physical Nature</a:t>
            </a:r>
            <a:endParaRPr lang="en-US" sz="3000" smtClean="0"/>
          </a:p>
        </p:txBody>
      </p:sp>
      <p:sp>
        <p:nvSpPr>
          <p:cNvPr id="7172" name="Rectangle 3"/>
          <p:cNvSpPr>
            <a:spLocks noGrp="1" noChangeArrowheads="1"/>
          </p:cNvSpPr>
          <p:nvPr>
            <p:ph type="body" idx="1"/>
          </p:nvPr>
        </p:nvSpPr>
        <p:spPr>
          <a:xfrm>
            <a:off x="755650" y="1479550"/>
            <a:ext cx="8547100" cy="4614863"/>
          </a:xfrm>
        </p:spPr>
        <p:txBody>
          <a:bodyPr/>
          <a:lstStyle/>
          <a:p>
            <a:pPr>
              <a:spcBef>
                <a:spcPct val="0"/>
              </a:spcBef>
              <a:spcAft>
                <a:spcPct val="40000"/>
              </a:spcAft>
            </a:pPr>
            <a:r>
              <a:rPr lang="en-US" sz="2400" smtClean="0"/>
              <a:t>Drugs:  e.g., aspirin, antibiotics, cancer chemotherapy</a:t>
            </a:r>
          </a:p>
          <a:p>
            <a:pPr>
              <a:spcBef>
                <a:spcPct val="0"/>
              </a:spcBef>
              <a:spcAft>
                <a:spcPct val="40000"/>
              </a:spcAft>
            </a:pPr>
            <a:r>
              <a:rPr lang="en-US" sz="2400" smtClean="0"/>
              <a:t>Biologics:  e.g., vaccines, blood products, biotechnology-derived substances</a:t>
            </a:r>
          </a:p>
          <a:p>
            <a:pPr>
              <a:spcBef>
                <a:spcPct val="0"/>
              </a:spcBef>
              <a:spcAft>
                <a:spcPct val="40000"/>
              </a:spcAft>
            </a:pPr>
            <a:r>
              <a:rPr lang="en-US" sz="2400" smtClean="0"/>
              <a:t>Devices, equipment, supplies:  e.g., cardiac pacemaker, MRI scanner, mosquito netting</a:t>
            </a:r>
          </a:p>
          <a:p>
            <a:pPr>
              <a:spcBef>
                <a:spcPct val="0"/>
              </a:spcBef>
              <a:spcAft>
                <a:spcPct val="40000"/>
              </a:spcAft>
            </a:pPr>
            <a:r>
              <a:rPr lang="en-US" sz="2400" smtClean="0"/>
              <a:t>Medical and surgical procedures:  e.g., acupuncture, bariatric surgery, cesarean section</a:t>
            </a:r>
          </a:p>
          <a:p>
            <a:pPr>
              <a:spcBef>
                <a:spcPct val="0"/>
              </a:spcBef>
              <a:spcAft>
                <a:spcPct val="40000"/>
              </a:spcAft>
            </a:pPr>
            <a:r>
              <a:rPr lang="en-US" sz="2400" smtClean="0"/>
              <a:t>Support systems:  e.g., clinical laboratory, drug formulary, electronic health record system</a:t>
            </a:r>
          </a:p>
          <a:p>
            <a:pPr>
              <a:spcBef>
                <a:spcPct val="0"/>
              </a:spcBef>
              <a:spcAft>
                <a:spcPct val="40000"/>
              </a:spcAft>
            </a:pPr>
            <a:r>
              <a:rPr lang="en-US" sz="2400" smtClean="0"/>
              <a:t>Organizational, delivery, managerial systems:  e.g., vaccination program, health care payment system</a:t>
            </a:r>
          </a:p>
        </p:txBody>
      </p:sp>
      <p:sp>
        <p:nvSpPr>
          <p:cNvPr id="7173" name="Slide Number Placeholder 1"/>
          <p:cNvSpPr>
            <a:spLocks noGrp="1"/>
          </p:cNvSpPr>
          <p:nvPr>
            <p:ph type="sldNum" sz="quarter" idx="10"/>
          </p:nvPr>
        </p:nvSpPr>
        <p:spPr>
          <a:noFill/>
          <a:ln>
            <a:miter lim="800000"/>
            <a:headEnd/>
            <a:tailEnd/>
          </a:ln>
        </p:spPr>
        <p:txBody>
          <a:bodyPr/>
          <a:lstStyle/>
          <a:p>
            <a:r>
              <a:rPr lang="en-US" smtClean="0"/>
              <a:t> </a:t>
            </a:r>
            <a:fld id="{45E665EC-6E5B-4363-A87B-CAE6123D50D3}" type="slidenum">
              <a:rPr lang="en-US" smtClean="0">
                <a:latin typeface="Arial" charset="0"/>
              </a:rPr>
              <a:pPr/>
              <a:t>6</a:t>
            </a:fld>
            <a:r>
              <a:rPr lang="en-US"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1504963A-C366-4218-9FAE-018A2DA87F22}" type="slidenum">
              <a:rPr lang="en-US" sz="1600">
                <a:latin typeface="Arial" charset="0"/>
              </a:rPr>
              <a:pPr algn="r" defTabSz="1019175"/>
              <a:t>7</a:t>
            </a:fld>
            <a:r>
              <a:rPr lang="en-US" sz="1600"/>
              <a:t> </a:t>
            </a:r>
          </a:p>
        </p:txBody>
      </p:sp>
      <p:sp>
        <p:nvSpPr>
          <p:cNvPr id="8195" name="Rectangle 2"/>
          <p:cNvSpPr>
            <a:spLocks noGrp="1" noChangeArrowheads="1"/>
          </p:cNvSpPr>
          <p:nvPr>
            <p:ph type="title"/>
          </p:nvPr>
        </p:nvSpPr>
        <p:spPr>
          <a:xfrm>
            <a:off x="755650" y="434975"/>
            <a:ext cx="8547100" cy="1295400"/>
          </a:xfrm>
        </p:spPr>
        <p:txBody>
          <a:bodyPr/>
          <a:lstStyle/>
          <a:p>
            <a:pPr algn="l"/>
            <a:r>
              <a:rPr lang="en-US" sz="3000" smtClean="0">
                <a:solidFill>
                  <a:schemeClr val="accent2"/>
                </a:solidFill>
              </a:rPr>
              <a:t>Health Care Technology:  Purpose</a:t>
            </a:r>
            <a:endParaRPr lang="en-US" sz="3000" smtClean="0"/>
          </a:p>
        </p:txBody>
      </p:sp>
      <p:sp>
        <p:nvSpPr>
          <p:cNvPr id="8196" name="Rectangle 3"/>
          <p:cNvSpPr>
            <a:spLocks noGrp="1" noChangeArrowheads="1"/>
          </p:cNvSpPr>
          <p:nvPr>
            <p:ph type="body" idx="1"/>
          </p:nvPr>
        </p:nvSpPr>
        <p:spPr>
          <a:xfrm>
            <a:off x="739775" y="1682750"/>
            <a:ext cx="8550275" cy="4491038"/>
          </a:xfrm>
        </p:spPr>
        <p:txBody>
          <a:bodyPr/>
          <a:lstStyle/>
          <a:p>
            <a:pPr>
              <a:spcBef>
                <a:spcPct val="0"/>
              </a:spcBef>
              <a:spcAft>
                <a:spcPct val="40000"/>
              </a:spcAft>
            </a:pPr>
            <a:r>
              <a:rPr lang="en-US" sz="2400" smtClean="0"/>
              <a:t>Prevention</a:t>
            </a:r>
          </a:p>
          <a:p>
            <a:pPr>
              <a:spcBef>
                <a:spcPct val="0"/>
              </a:spcBef>
              <a:spcAft>
                <a:spcPct val="40000"/>
              </a:spcAft>
            </a:pPr>
            <a:r>
              <a:rPr lang="en-US" sz="2400" smtClean="0"/>
              <a:t>Screening</a:t>
            </a:r>
          </a:p>
          <a:p>
            <a:pPr>
              <a:spcBef>
                <a:spcPct val="0"/>
              </a:spcBef>
              <a:spcAft>
                <a:spcPct val="40000"/>
              </a:spcAft>
            </a:pPr>
            <a:r>
              <a:rPr lang="en-US" sz="2400" smtClean="0"/>
              <a:t>Diagnosis</a:t>
            </a:r>
          </a:p>
          <a:p>
            <a:pPr>
              <a:spcBef>
                <a:spcPct val="0"/>
              </a:spcBef>
              <a:spcAft>
                <a:spcPct val="40000"/>
              </a:spcAft>
            </a:pPr>
            <a:r>
              <a:rPr lang="en-US" sz="2400" smtClean="0"/>
              <a:t>Treatment</a:t>
            </a:r>
          </a:p>
          <a:p>
            <a:pPr>
              <a:spcBef>
                <a:spcPct val="0"/>
              </a:spcBef>
              <a:spcAft>
                <a:spcPct val="40000"/>
              </a:spcAft>
            </a:pPr>
            <a:r>
              <a:rPr lang="en-US" sz="2400" smtClean="0"/>
              <a:t>Rehabilitation</a:t>
            </a:r>
          </a:p>
          <a:p>
            <a:pPr>
              <a:spcBef>
                <a:spcPct val="0"/>
              </a:spcBef>
              <a:spcAft>
                <a:spcPct val="40000"/>
              </a:spcAft>
            </a:pPr>
            <a:r>
              <a:rPr lang="en-US" sz="2400" smtClean="0"/>
              <a:t>Palliation</a:t>
            </a:r>
          </a:p>
          <a:p>
            <a:pPr>
              <a:spcBef>
                <a:spcPct val="0"/>
              </a:spcBef>
              <a:spcAft>
                <a:spcPct val="40000"/>
              </a:spcAft>
            </a:pPr>
            <a:r>
              <a:rPr lang="en-US" sz="2400" smtClean="0"/>
              <a:t>Other</a:t>
            </a:r>
          </a:p>
        </p:txBody>
      </p:sp>
      <p:sp>
        <p:nvSpPr>
          <p:cNvPr id="8197" name="Slide Number Placeholder 1"/>
          <p:cNvSpPr>
            <a:spLocks noGrp="1"/>
          </p:cNvSpPr>
          <p:nvPr>
            <p:ph type="sldNum" sz="quarter" idx="10"/>
          </p:nvPr>
        </p:nvSpPr>
        <p:spPr>
          <a:noFill/>
          <a:ln>
            <a:miter lim="800000"/>
            <a:headEnd/>
            <a:tailEnd/>
          </a:ln>
        </p:spPr>
        <p:txBody>
          <a:bodyPr/>
          <a:lstStyle/>
          <a:p>
            <a:r>
              <a:rPr lang="en-US" smtClean="0"/>
              <a:t> </a:t>
            </a:r>
            <a:fld id="{CD96C31C-6E74-4211-9006-60DF5551125F}" type="slidenum">
              <a:rPr lang="en-US" smtClean="0">
                <a:latin typeface="Arial" charset="0"/>
              </a:rPr>
              <a:pPr/>
              <a:t>7</a:t>
            </a:fld>
            <a:r>
              <a:rPr lang="en-US"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5B1BB4CD-9849-4FB1-950D-11D3E5FB30FE}" type="slidenum">
              <a:rPr lang="en-US" sz="1600">
                <a:latin typeface="Arial" charset="0"/>
              </a:rPr>
              <a:pPr algn="r" defTabSz="1019175"/>
              <a:t>8</a:t>
            </a:fld>
            <a:r>
              <a:rPr lang="en-US" sz="1600"/>
              <a:t> </a:t>
            </a:r>
          </a:p>
        </p:txBody>
      </p:sp>
      <p:sp>
        <p:nvSpPr>
          <p:cNvPr id="9219" name="Rectangle 2"/>
          <p:cNvSpPr>
            <a:spLocks noGrp="1" noChangeArrowheads="1"/>
          </p:cNvSpPr>
          <p:nvPr>
            <p:ph type="title"/>
          </p:nvPr>
        </p:nvSpPr>
        <p:spPr>
          <a:xfrm>
            <a:off x="755650" y="434975"/>
            <a:ext cx="8723313" cy="1295400"/>
          </a:xfrm>
        </p:spPr>
        <p:txBody>
          <a:bodyPr/>
          <a:lstStyle/>
          <a:p>
            <a:pPr algn="l"/>
            <a:r>
              <a:rPr lang="en-US" sz="3000" smtClean="0">
                <a:solidFill>
                  <a:schemeClr val="accent2"/>
                </a:solidFill>
              </a:rPr>
              <a:t>Health Care Technology:  Stage of Diffusion</a:t>
            </a:r>
            <a:endParaRPr lang="en-US" sz="3000" smtClean="0"/>
          </a:p>
        </p:txBody>
      </p:sp>
      <p:sp>
        <p:nvSpPr>
          <p:cNvPr id="9220" name="Rectangle 3"/>
          <p:cNvSpPr>
            <a:spLocks noGrp="1" noChangeArrowheads="1"/>
          </p:cNvSpPr>
          <p:nvPr>
            <p:ph type="body" idx="1"/>
          </p:nvPr>
        </p:nvSpPr>
        <p:spPr>
          <a:xfrm>
            <a:off x="755650" y="1692275"/>
            <a:ext cx="8547100" cy="5130800"/>
          </a:xfrm>
        </p:spPr>
        <p:txBody>
          <a:bodyPr/>
          <a:lstStyle/>
          <a:p>
            <a:pPr>
              <a:spcBef>
                <a:spcPct val="0"/>
              </a:spcBef>
              <a:spcAft>
                <a:spcPct val="40000"/>
              </a:spcAft>
            </a:pPr>
            <a:r>
              <a:rPr lang="en-US" sz="2400" smtClean="0"/>
              <a:t>Future</a:t>
            </a:r>
          </a:p>
          <a:p>
            <a:pPr>
              <a:spcBef>
                <a:spcPct val="0"/>
              </a:spcBef>
              <a:spcAft>
                <a:spcPct val="40000"/>
              </a:spcAft>
            </a:pPr>
            <a:r>
              <a:rPr lang="en-US" sz="2400" smtClean="0"/>
              <a:t>Experimental (laboratory or animal testing)</a:t>
            </a:r>
          </a:p>
          <a:p>
            <a:pPr>
              <a:spcBef>
                <a:spcPct val="0"/>
              </a:spcBef>
              <a:spcAft>
                <a:spcPct val="40000"/>
              </a:spcAft>
            </a:pPr>
            <a:r>
              <a:rPr lang="en-US" sz="2400" smtClean="0"/>
              <a:t>Investigational (clinical studies)</a:t>
            </a:r>
          </a:p>
          <a:p>
            <a:pPr>
              <a:spcBef>
                <a:spcPct val="0"/>
              </a:spcBef>
              <a:spcAft>
                <a:spcPct val="40000"/>
              </a:spcAft>
            </a:pPr>
            <a:r>
              <a:rPr lang="en-US" sz="2400" smtClean="0"/>
              <a:t>Established (standard approach)</a:t>
            </a:r>
          </a:p>
          <a:p>
            <a:pPr>
              <a:spcBef>
                <a:spcPct val="0"/>
              </a:spcBef>
              <a:spcAft>
                <a:spcPct val="40000"/>
              </a:spcAft>
            </a:pPr>
            <a:r>
              <a:rPr lang="en-US" sz="2400" smtClean="0"/>
              <a:t>Obsolete</a:t>
            </a:r>
          </a:p>
          <a:p>
            <a:pPr>
              <a:spcAft>
                <a:spcPct val="120000"/>
              </a:spcAft>
            </a:pPr>
            <a:endParaRPr lang="en-US" smtClean="0"/>
          </a:p>
        </p:txBody>
      </p:sp>
      <p:sp>
        <p:nvSpPr>
          <p:cNvPr id="9221" name="Slide Number Placeholder 1"/>
          <p:cNvSpPr>
            <a:spLocks noGrp="1"/>
          </p:cNvSpPr>
          <p:nvPr>
            <p:ph type="sldNum" sz="quarter" idx="10"/>
          </p:nvPr>
        </p:nvSpPr>
        <p:spPr>
          <a:noFill/>
          <a:ln>
            <a:miter lim="800000"/>
            <a:headEnd/>
            <a:tailEnd/>
          </a:ln>
        </p:spPr>
        <p:txBody>
          <a:bodyPr/>
          <a:lstStyle/>
          <a:p>
            <a:r>
              <a:rPr lang="en-US" smtClean="0"/>
              <a:t> </a:t>
            </a:r>
            <a:fld id="{1722B0FE-7517-4BF8-852D-650C48916865}" type="slidenum">
              <a:rPr lang="en-US" smtClean="0">
                <a:latin typeface="Arial" charset="0"/>
              </a:rPr>
              <a:pPr/>
              <a:t>8</a:t>
            </a:fld>
            <a:r>
              <a:rPr lang="en-US"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txBox="1">
            <a:spLocks noGrp="1"/>
          </p:cNvSpPr>
          <p:nvPr/>
        </p:nvSpPr>
        <p:spPr bwMode="auto">
          <a:xfrm>
            <a:off x="7207250" y="7080250"/>
            <a:ext cx="2095500" cy="520700"/>
          </a:xfrm>
          <a:prstGeom prst="rect">
            <a:avLst/>
          </a:prstGeom>
          <a:noFill/>
          <a:ln w="9525">
            <a:noFill/>
            <a:miter lim="800000"/>
            <a:headEnd/>
            <a:tailEnd/>
          </a:ln>
        </p:spPr>
        <p:txBody>
          <a:bodyPr lIns="101750" tIns="50877" rIns="101750" bIns="50877"/>
          <a:lstStyle/>
          <a:p>
            <a:pPr algn="r" defTabSz="1019175"/>
            <a:r>
              <a:rPr lang="en-US" sz="1600"/>
              <a:t> </a:t>
            </a:r>
            <a:fld id="{4C340A29-0CAD-4109-9714-8C21E655BAEB}" type="slidenum">
              <a:rPr lang="en-US" sz="1600">
                <a:latin typeface="Arial" charset="0"/>
              </a:rPr>
              <a:pPr algn="r" defTabSz="1019175"/>
              <a:t>9</a:t>
            </a:fld>
            <a:r>
              <a:rPr lang="en-US" sz="1600"/>
              <a:t> </a:t>
            </a:r>
          </a:p>
        </p:txBody>
      </p:sp>
      <p:sp>
        <p:nvSpPr>
          <p:cNvPr id="10243" name="Rectangle 2"/>
          <p:cNvSpPr>
            <a:spLocks noGrp="1" noChangeArrowheads="1"/>
          </p:cNvSpPr>
          <p:nvPr>
            <p:ph type="title"/>
          </p:nvPr>
        </p:nvSpPr>
        <p:spPr>
          <a:xfrm>
            <a:off x="755650" y="217488"/>
            <a:ext cx="8547100" cy="1295400"/>
          </a:xfrm>
        </p:spPr>
        <p:txBody>
          <a:bodyPr/>
          <a:lstStyle/>
          <a:p>
            <a:pPr algn="l"/>
            <a:r>
              <a:rPr lang="en-US" sz="3000" smtClean="0">
                <a:solidFill>
                  <a:schemeClr val="accent2"/>
                </a:solidFill>
              </a:rPr>
              <a:t>Technologies Determined to be Ineffective or Harmful After Diffusion (all/most uses)</a:t>
            </a:r>
            <a:endParaRPr lang="en-US" sz="3000" smtClean="0"/>
          </a:p>
        </p:txBody>
      </p:sp>
      <p:sp>
        <p:nvSpPr>
          <p:cNvPr id="10244" name="Rectangle 3"/>
          <p:cNvSpPr>
            <a:spLocks noGrp="1" noChangeArrowheads="1"/>
          </p:cNvSpPr>
          <p:nvPr>
            <p:ph type="body" idx="1"/>
          </p:nvPr>
        </p:nvSpPr>
        <p:spPr>
          <a:xfrm>
            <a:off x="755650" y="1452563"/>
            <a:ext cx="8547100" cy="5130800"/>
          </a:xfrm>
        </p:spPr>
        <p:txBody>
          <a:bodyPr/>
          <a:lstStyle/>
          <a:p>
            <a:pPr marL="0" indent="0" eaLnBrk="1" hangingPunct="1">
              <a:spcBef>
                <a:spcPct val="15000"/>
              </a:spcBef>
              <a:buFontTx/>
              <a:buNone/>
              <a:defRPr/>
            </a:pPr>
            <a:r>
              <a:rPr lang="en-US" sz="2400" dirty="0" smtClean="0"/>
              <a:t>Ten examples:</a:t>
            </a:r>
          </a:p>
          <a:p>
            <a:pPr eaLnBrk="1" hangingPunct="1">
              <a:spcBef>
                <a:spcPct val="15000"/>
              </a:spcBef>
              <a:defRPr/>
            </a:pPr>
            <a:r>
              <a:rPr lang="en-US" sz="2400" dirty="0" smtClean="0"/>
              <a:t>Thalidomide for sedation in pregnant women</a:t>
            </a:r>
          </a:p>
          <a:p>
            <a:pPr eaLnBrk="1" hangingPunct="1">
              <a:spcBef>
                <a:spcPct val="15000"/>
              </a:spcBef>
              <a:defRPr/>
            </a:pPr>
            <a:r>
              <a:rPr lang="en-US" sz="2400" dirty="0" smtClean="0"/>
              <a:t>Oxygen supplementation for premature infants</a:t>
            </a:r>
          </a:p>
          <a:p>
            <a:pPr eaLnBrk="1" hangingPunct="1">
              <a:spcBef>
                <a:spcPct val="15000"/>
              </a:spcBef>
              <a:defRPr/>
            </a:pPr>
            <a:r>
              <a:rPr lang="en-US" sz="2400" dirty="0" smtClean="0"/>
              <a:t>Prefrontal lobotomy for mental disturbances</a:t>
            </a:r>
          </a:p>
          <a:p>
            <a:pPr eaLnBrk="1" hangingPunct="1">
              <a:spcBef>
                <a:spcPct val="15000"/>
              </a:spcBef>
              <a:defRPr/>
            </a:pPr>
            <a:r>
              <a:rPr lang="en-US" sz="2400" dirty="0" smtClean="0"/>
              <a:t>Gastric freezing for peptic ulcer disease</a:t>
            </a:r>
          </a:p>
          <a:p>
            <a:pPr eaLnBrk="1" hangingPunct="1">
              <a:spcBef>
                <a:spcPct val="15000"/>
              </a:spcBef>
              <a:defRPr/>
            </a:pPr>
            <a:r>
              <a:rPr lang="en-US" sz="2400" dirty="0" smtClean="0"/>
              <a:t>Episiotomy (routine or liberal) for birth</a:t>
            </a:r>
          </a:p>
          <a:p>
            <a:pPr eaLnBrk="1" hangingPunct="1">
              <a:spcBef>
                <a:spcPct val="15000"/>
              </a:spcBef>
              <a:defRPr/>
            </a:pPr>
            <a:r>
              <a:rPr lang="en-US" sz="2400" dirty="0" smtClean="0"/>
              <a:t>ABMT-HDC for breast cancer</a:t>
            </a:r>
          </a:p>
          <a:p>
            <a:pPr eaLnBrk="1" hangingPunct="1">
              <a:spcBef>
                <a:spcPct val="15000"/>
              </a:spcBef>
              <a:defRPr/>
            </a:pPr>
            <a:r>
              <a:rPr lang="en-US" sz="2400" dirty="0" smtClean="0"/>
              <a:t>Hormone replacement therapy for healthy menopausal women</a:t>
            </a:r>
          </a:p>
          <a:p>
            <a:pPr eaLnBrk="1" hangingPunct="1">
              <a:spcBef>
                <a:spcPct val="15000"/>
              </a:spcBef>
              <a:defRPr/>
            </a:pPr>
            <a:r>
              <a:rPr lang="en-US" sz="2400" dirty="0" smtClean="0"/>
              <a:t>COX-2 inhibitors</a:t>
            </a:r>
          </a:p>
          <a:p>
            <a:pPr eaLnBrk="1" hangingPunct="1">
              <a:spcBef>
                <a:spcPct val="15000"/>
              </a:spcBef>
              <a:defRPr/>
            </a:pPr>
            <a:r>
              <a:rPr lang="en-US" sz="2400" dirty="0" smtClean="0"/>
              <a:t>Prostate specific antigen (PSA) screening for prostate cancer</a:t>
            </a:r>
          </a:p>
          <a:p>
            <a:pPr eaLnBrk="1" hangingPunct="1">
              <a:spcBef>
                <a:spcPct val="15000"/>
              </a:spcBef>
              <a:defRPr/>
            </a:pPr>
            <a:r>
              <a:rPr lang="en-US" sz="2400" dirty="0" smtClean="0"/>
              <a:t>Bevacizumab for breast cancer</a:t>
            </a:r>
          </a:p>
        </p:txBody>
      </p:sp>
      <p:sp>
        <p:nvSpPr>
          <p:cNvPr id="10245" name="Slide Number Placeholder 1"/>
          <p:cNvSpPr>
            <a:spLocks noGrp="1"/>
          </p:cNvSpPr>
          <p:nvPr>
            <p:ph type="sldNum" sz="quarter" idx="10"/>
          </p:nvPr>
        </p:nvSpPr>
        <p:spPr>
          <a:noFill/>
          <a:ln>
            <a:miter lim="800000"/>
            <a:headEnd/>
            <a:tailEnd/>
          </a:ln>
        </p:spPr>
        <p:txBody>
          <a:bodyPr/>
          <a:lstStyle/>
          <a:p>
            <a:r>
              <a:rPr lang="en-US" smtClean="0"/>
              <a:t> </a:t>
            </a:r>
            <a:fld id="{E3ECC285-84B8-47FF-B0F5-E4BD0EBAB10E}" type="slidenum">
              <a:rPr lang="en-US" smtClean="0">
                <a:latin typeface="Arial" charset="0"/>
              </a:rPr>
              <a:pPr/>
              <a:t>9</a:t>
            </a:fld>
            <a:r>
              <a:rPr lang="en-US"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0" fontAlgn="base" latinLnBrk="0" hangingPunct="0">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0" fontAlgn="base" latinLnBrk="0" hangingPunct="0">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3106</Words>
  <Application>Microsoft Office PowerPoint</Application>
  <PresentationFormat>Custom</PresentationFormat>
  <Paragraphs>537</Paragraphs>
  <Slides>50</Slides>
  <Notes>50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50</vt:i4>
      </vt:variant>
    </vt:vector>
  </HeadingPairs>
  <TitlesOfParts>
    <vt:vector size="62" baseType="lpstr">
      <vt:lpstr>Times New Roman</vt:lpstr>
      <vt:lpstr>Arial</vt:lpstr>
      <vt:lpstr>굴림</vt:lpstr>
      <vt:lpstr>Wingdings</vt:lpstr>
      <vt:lpstr>Helvetica</vt:lpstr>
      <vt:lpstr>Calibri</vt:lpstr>
      <vt:lpstr>Arial Narrow</vt:lpstr>
      <vt:lpstr>Symbol</vt:lpstr>
      <vt:lpstr>Default Design</vt:lpstr>
      <vt:lpstr>Microsoft Graph Chart</vt:lpstr>
      <vt:lpstr>Microsoft Clip Gallery</vt:lpstr>
      <vt:lpstr>Microsoft Word 97 - 2003 Document</vt:lpstr>
      <vt:lpstr>Slide 1</vt:lpstr>
      <vt:lpstr>HTA 101:  Outline</vt:lpstr>
      <vt:lpstr>Origins of Technology Assessment</vt:lpstr>
      <vt:lpstr>Early Health Technology Assessments</vt:lpstr>
      <vt:lpstr>What is Health Care Technology?</vt:lpstr>
      <vt:lpstr>Health Care Technology:  Physical Nature</vt:lpstr>
      <vt:lpstr>Health Care Technology:  Purpose</vt:lpstr>
      <vt:lpstr>Health Care Technology:  Stage of Diffusion</vt:lpstr>
      <vt:lpstr>Technologies Determined to be Ineffective or Harmful After Diffusion (all/most uses)</vt:lpstr>
      <vt:lpstr>Underused Cost-Effective Technologies</vt:lpstr>
      <vt:lpstr>What Is Health Technology Assessment?</vt:lpstr>
      <vt:lpstr>HTA Performed by Different Organizations to Inform Health Care Policies or Decisions</vt:lpstr>
      <vt:lpstr>Properties and Impacts Assessed</vt:lpstr>
      <vt:lpstr>Efficacy vs. Effectiveness</vt:lpstr>
      <vt:lpstr>Measuring Efficacy/Effectiveness</vt:lpstr>
      <vt:lpstr> Quality-Adjusted Life Year (QALY) </vt:lpstr>
      <vt:lpstr>QALY = Length of Life X Quality Weight  Survival and QoL with Current/Standard Treatment</vt:lpstr>
      <vt:lpstr>QALY = Length of Life X Quality Weight  Survival and QoL with New or Additional Treatment</vt:lpstr>
      <vt:lpstr>Three Main Groups Of Methods</vt:lpstr>
      <vt:lpstr>Primary Data Methods: Attributes of Stronger Evidence for Causal Effect of a Technology </vt:lpstr>
      <vt:lpstr>A Basic Evidence Hierarchy</vt:lpstr>
      <vt:lpstr>Grade Evidence Framework</vt:lpstr>
      <vt:lpstr>Secondary Data Analyses</vt:lpstr>
      <vt:lpstr>Systematic Review</vt:lpstr>
      <vt:lpstr>Meta-Analysis</vt:lpstr>
      <vt:lpstr>Slide 26</vt:lpstr>
      <vt:lpstr>Modeling </vt:lpstr>
      <vt:lpstr>Slide 28</vt:lpstr>
      <vt:lpstr>Slide 29</vt:lpstr>
      <vt:lpstr>Types of Economic Studies</vt:lpstr>
      <vt:lpstr> Cost-Effectiveness Ratio* </vt:lpstr>
      <vt:lpstr>Slide 32</vt:lpstr>
      <vt:lpstr>Slide 33</vt:lpstr>
      <vt:lpstr>Slide 34</vt:lpstr>
      <vt:lpstr>Cost Study Attributes: Look for These</vt:lpstr>
      <vt:lpstr>Perspective</vt:lpstr>
      <vt:lpstr>Slide 37</vt:lpstr>
      <vt:lpstr>Slide 38</vt:lpstr>
      <vt:lpstr>… Back to Cost-Utility Analysis</vt:lpstr>
      <vt:lpstr>QALY = Length of Life X Quality Weight  Survival and QoL with New or Additional Treatment</vt:lpstr>
      <vt:lpstr>Estimated Cost per QALY Gained by Investing in Different Treatments</vt:lpstr>
      <vt:lpstr>Example of CUA</vt:lpstr>
      <vt:lpstr>Example of CUA</vt:lpstr>
      <vt:lpstr>HTA Priorities: What Gets Attention?</vt:lpstr>
      <vt:lpstr>Timing of Assessment</vt:lpstr>
      <vt:lpstr>Timing of Assessment</vt:lpstr>
      <vt:lpstr>Bibliographic Databases Commonly Used for HTA</vt:lpstr>
      <vt:lpstr>Current Trends in HTA</vt:lpstr>
      <vt:lpstr>Current Trends in HTA (2)</vt:lpstr>
      <vt:lpstr>Slide 50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2011-09-08T20:16:45Z</dcterms:created>
  <dcterms:modified xsi:type="dcterms:W3CDTF">2011-09-08T20:16:59Z</dcterms:modified>
</cp:coreProperties>
</file>