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8" r:id="rId2"/>
    <p:sldId id="300" r:id="rId3"/>
    <p:sldId id="385" r:id="rId4"/>
    <p:sldId id="364" r:id="rId5"/>
    <p:sldId id="387" r:id="rId6"/>
    <p:sldId id="413" r:id="rId7"/>
    <p:sldId id="412" r:id="rId8"/>
    <p:sldId id="408" r:id="rId9"/>
    <p:sldId id="391" r:id="rId10"/>
    <p:sldId id="393" r:id="rId11"/>
    <p:sldId id="388" r:id="rId12"/>
    <p:sldId id="397" r:id="rId13"/>
    <p:sldId id="410" r:id="rId14"/>
    <p:sldId id="396" r:id="rId15"/>
    <p:sldId id="404" r:id="rId16"/>
    <p:sldId id="405" r:id="rId17"/>
    <p:sldId id="407" r:id="rId18"/>
    <p:sldId id="406" r:id="rId19"/>
    <p:sldId id="411" r:id="rId20"/>
    <p:sldId id="40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58A"/>
    <a:srgbClr val="FFFFFF"/>
    <a:srgbClr val="4A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873" autoAdjust="0"/>
  </p:normalViewPr>
  <p:slideViewPr>
    <p:cSldViewPr snapToGrid="0">
      <p:cViewPr varScale="1">
        <p:scale>
          <a:sx n="33" d="100"/>
          <a:sy n="33" d="100"/>
        </p:scale>
        <p:origin x="110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F72439-FA6C-5049-934A-4133948027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A7F2C-6054-7740-9A57-5FD1F97C3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00EC9-6D9E-124F-A39F-78BCE5187574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13106-BC2A-AC47-A2C1-572CAC4664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AB168-7193-2643-89E3-CF8C7F1DDB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9617E-DB97-2048-A4A5-5731C677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975F-4401-4728-A996-40FF46DA23F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0AE20-B9C5-4920-8392-DB25C42A2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2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7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5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0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4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95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55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93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2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7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720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9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D775-181B-46E2-9FEF-6057557C3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4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5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0AE20-B9C5-4920-8392-DB25C42A28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7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7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4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6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7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8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00"/>
            <a:ext cx="12192000" cy="762001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8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0"/>
            <a:ext cx="3389810" cy="5486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EC8B-9E95-4567-92FB-64514F57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9676/" TargetMode="External"/><Relationship Id="rId7" Type="http://schemas.openxmlformats.org/officeDocument/2006/relationships/hyperlink" Target="https://www.nlm.nih.gov/research/umls/licensedcontent/umlsknowledgesource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umentation.uts.nlm.nih.gov/rest/home.html" TargetMode="External"/><Relationship Id="rId5" Type="http://schemas.openxmlformats.org/officeDocument/2006/relationships/hyperlink" Target="https://uts.nlm.nih.gov/uts/umls/home" TargetMode="External"/><Relationship Id="rId4" Type="http://schemas.openxmlformats.org/officeDocument/2006/relationships/hyperlink" Target="https://uts.nlm.nih.gov/uts/signup-logi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Unified Medical Language System</a:t>
            </a:r>
            <a:br>
              <a:rPr lang="en-US" dirty="0"/>
            </a:br>
            <a:r>
              <a:rPr lang="en-US" dirty="0"/>
              <a:t>(UMLS)</a:t>
            </a:r>
            <a:br>
              <a:rPr lang="en-US" dirty="0"/>
            </a:br>
            <a:r>
              <a:rPr lang="en-US" dirty="0" err="1"/>
              <a:t>Metathesaurus</a:t>
            </a:r>
            <a:r>
              <a:rPr lang="en-US" dirty="0"/>
              <a:t>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David Anderson, MLS</a:t>
            </a:r>
          </a:p>
          <a:p>
            <a:r>
              <a:rPr lang="en-US" sz="2000" dirty="0">
                <a:solidFill>
                  <a:schemeClr val="tx1"/>
                </a:solidFill>
              </a:rPr>
              <a:t>david.anderson@nih.gov</a:t>
            </a:r>
          </a:p>
          <a:p>
            <a:pPr lvl="0"/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National Library of Medicine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National Institutes of Health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U.S. Department of Health &amp; Human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4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AA5F-EE73-6A19-FC9C-F6B14CD8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Commonly Used UMLS </a:t>
            </a:r>
            <a:r>
              <a:rPr lang="en-US" err="1"/>
              <a:t>Metathesaurus</a:t>
            </a:r>
            <a:r>
              <a:rPr lang="en-US"/>
              <a:t> Data Files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9F56EF-9012-532E-AC88-E08EACD1A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80506"/>
              </p:ext>
            </p:extLst>
          </p:nvPr>
        </p:nvGraphicFramePr>
        <p:xfrm>
          <a:off x="641864" y="1676400"/>
          <a:ext cx="10994571" cy="2692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285">
                  <a:extLst>
                    <a:ext uri="{9D8B030D-6E8A-4147-A177-3AD203B41FA5}">
                      <a16:colId xmlns:a16="http://schemas.microsoft.com/office/drawing/2014/main" val="3437622033"/>
                    </a:ext>
                  </a:extLst>
                </a:gridCol>
                <a:gridCol w="6980286">
                  <a:extLst>
                    <a:ext uri="{9D8B030D-6E8A-4147-A177-3AD203B41FA5}">
                      <a16:colId xmlns:a16="http://schemas.microsoft.com/office/drawing/2014/main" val="141597659"/>
                    </a:ext>
                  </a:extLst>
                </a:gridCol>
              </a:tblGrid>
              <a:tr h="845412">
                <a:tc>
                  <a:txBody>
                    <a:bodyPr/>
                    <a:lstStyle/>
                    <a:p>
                      <a:r>
                        <a:rPr lang="en-US" sz="2800" dirty="0"/>
                        <a:t>File Name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Content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09674"/>
                  </a:ext>
                </a:extLst>
              </a:tr>
              <a:tr h="1001485">
                <a:tc>
                  <a:txBody>
                    <a:bodyPr/>
                    <a:lstStyle/>
                    <a:p>
                      <a:r>
                        <a:rPr lang="en-US" sz="2800" b="1"/>
                        <a:t>MRCONSO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Concept Unique Identifiers (CUIs), Names, Codes, Sources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58912"/>
                  </a:ext>
                </a:extLst>
              </a:tr>
              <a:tr h="8454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MRREL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dirty="0"/>
                        <a:t>Relationships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82665"/>
                  </a:ext>
                </a:extLst>
              </a:tr>
            </a:tbl>
          </a:graphicData>
        </a:graphic>
      </p:graphicFrame>
      <p:sp>
        <p:nvSpPr>
          <p:cNvPr id="5" name="Rectangle: Rounded Corners 4" descr="Yellow outline around MRCONSO.">
            <a:extLst>
              <a:ext uri="{FF2B5EF4-FFF2-40B4-BE49-F238E27FC236}">
                <a16:creationId xmlns:a16="http://schemas.microsoft.com/office/drawing/2014/main" id="{48371F9A-8C2D-0129-4E0B-7F6E3B396054}"/>
              </a:ext>
            </a:extLst>
          </p:cNvPr>
          <p:cNvSpPr/>
          <p:nvPr/>
        </p:nvSpPr>
        <p:spPr>
          <a:xfrm>
            <a:off x="601888" y="2513205"/>
            <a:ext cx="10982036" cy="914400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9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/>
                <a:ea typeface="Verdana"/>
              </a:rPr>
              <a:t>MRCONSO</a:t>
            </a:r>
            <a:br>
              <a:rPr lang="en-US" dirty="0">
                <a:latin typeface="Verdana"/>
                <a:ea typeface="Verdana"/>
              </a:rPr>
            </a:br>
            <a:r>
              <a:rPr lang="en-US" dirty="0">
                <a:latin typeface="Verdana"/>
                <a:ea typeface="Verdana"/>
              </a:rPr>
              <a:t>(Concepts, Names, Codes, Sources)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06629"/>
              </p:ext>
            </p:extLst>
          </p:nvPr>
        </p:nvGraphicFramePr>
        <p:xfrm>
          <a:off x="431800" y="1574520"/>
          <a:ext cx="4876800" cy="443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296573244"/>
                    </a:ext>
                  </a:extLst>
                </a:gridCol>
              </a:tblGrid>
              <a:tr h="481509">
                <a:tc>
                  <a:txBody>
                    <a:bodyPr/>
                    <a:lstStyle/>
                    <a:p>
                      <a:r>
                        <a:rPr lang="en-US" sz="1500" b="1"/>
                        <a:t>Name</a:t>
                      </a:r>
                    </a:p>
                    <a:p>
                      <a:endParaRPr lang="en-US" sz="15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24698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/>
                        <a:t>Addison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33135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/>
                        <a:t>Addison’s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87299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/>
                        <a:t>Addison’s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45254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/>
                        <a:t>Primary adrenal insufficiency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85446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/>
                        <a:t>Primary adrenocortical insufficiency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864173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/>
                        <a:t>Insufficiency, Primary Adrenocortical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79937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/>
                        <a:t>Primary adrenocortical insufficiency (disorder)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70202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/>
                        <a:t>Primary hypoadrenalism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885866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Primary hypoadrenalism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49381"/>
                  </a:ext>
                </a:extLst>
              </a:tr>
              <a:tr h="389098">
                <a:tc>
                  <a:txBody>
                    <a:bodyPr/>
                    <a:lstStyle/>
                    <a:p>
                      <a:r>
                        <a:rPr lang="en-US" sz="1500" dirty="0" err="1"/>
                        <a:t>Enfermedad</a:t>
                      </a:r>
                      <a:r>
                        <a:rPr lang="en-US" sz="1500" dirty="0"/>
                        <a:t> de Addison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49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30611"/>
              </p:ext>
            </p:extLst>
          </p:nvPr>
        </p:nvGraphicFramePr>
        <p:xfrm>
          <a:off x="5308600" y="1574522"/>
          <a:ext cx="1600200" cy="4439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296573244"/>
                    </a:ext>
                  </a:extLst>
                </a:gridCol>
              </a:tblGrid>
              <a:tr h="558838">
                <a:tc>
                  <a:txBody>
                    <a:bodyPr/>
                    <a:lstStyle/>
                    <a:p>
                      <a:r>
                        <a:rPr lang="en-US" sz="1500" b="1"/>
                        <a:t>Source Terminology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24698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err="1"/>
                        <a:t>MeSH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39050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ICD-10-CM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98472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MeSH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886017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MedDRA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33135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ICD-10-CM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87299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err="1"/>
                        <a:t>MeSH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45254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SNOMED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85446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MedDRA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864173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SNOMED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79937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 err="1"/>
                        <a:t>MeSH</a:t>
                      </a:r>
                      <a:r>
                        <a:rPr lang="en-US" sz="1500" dirty="0"/>
                        <a:t> Spanish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702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13271"/>
              </p:ext>
            </p:extLst>
          </p:nvPr>
        </p:nvGraphicFramePr>
        <p:xfrm>
          <a:off x="6903849" y="1574520"/>
          <a:ext cx="1371600" cy="4439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296573244"/>
                    </a:ext>
                  </a:extLst>
                </a:gridCol>
              </a:tblGrid>
              <a:tr h="558838">
                <a:tc>
                  <a:txBody>
                    <a:bodyPr/>
                    <a:lstStyle/>
                    <a:p>
                      <a:r>
                        <a:rPr lang="en-US" sz="1500" b="1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24698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D000224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39050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E27.1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98472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D000224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886017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S2164152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33135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E27.1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87299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D000224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45254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373662000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85446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S0718109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64173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373662000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79937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D000224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702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18137"/>
              </p:ext>
            </p:extLst>
          </p:nvPr>
        </p:nvGraphicFramePr>
        <p:xfrm>
          <a:off x="8291371" y="1574520"/>
          <a:ext cx="1295400" cy="4439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296573244"/>
                    </a:ext>
                  </a:extLst>
                </a:gridCol>
              </a:tblGrid>
              <a:tr h="558838">
                <a:tc>
                  <a:txBody>
                    <a:bodyPr/>
                    <a:lstStyle/>
                    <a:p>
                      <a:r>
                        <a:rPr lang="en-US" sz="1500" b="1"/>
                        <a:t>Atom Identifier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24698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A6954527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39050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A17799651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98472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A26597849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886017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A2018590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33135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A17786892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87299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A6970512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45254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A3644299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85446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A25720215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864173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/>
                        <a:t>A3060485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79937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A9175691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702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85475"/>
              </p:ext>
            </p:extLst>
          </p:nvPr>
        </p:nvGraphicFramePr>
        <p:xfrm>
          <a:off x="9586771" y="1574520"/>
          <a:ext cx="2029487" cy="4439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9487">
                  <a:extLst>
                    <a:ext uri="{9D8B030D-6E8A-4147-A177-3AD203B41FA5}">
                      <a16:colId xmlns:a16="http://schemas.microsoft.com/office/drawing/2014/main" val="3296573244"/>
                    </a:ext>
                  </a:extLst>
                </a:gridCol>
              </a:tblGrid>
              <a:tr h="558838">
                <a:tc>
                  <a:txBody>
                    <a:bodyPr/>
                    <a:lstStyle/>
                    <a:p>
                      <a:r>
                        <a:rPr lang="en-US" sz="1500" b="1"/>
                        <a:t>Concept Unique Identifier (CUI)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424698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39050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798472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886017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633135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687299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545254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085446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64173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079937"/>
                  </a:ext>
                </a:extLst>
              </a:tr>
              <a:tr h="388078">
                <a:tc>
                  <a:txBody>
                    <a:bodyPr/>
                    <a:lstStyle/>
                    <a:p>
                      <a:r>
                        <a:rPr lang="en-US" sz="1500" dirty="0"/>
                        <a:t>C0001403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770202"/>
                  </a:ext>
                </a:extLst>
              </a:tr>
            </a:tbl>
          </a:graphicData>
        </a:graphic>
      </p:graphicFrame>
      <p:sp>
        <p:nvSpPr>
          <p:cNvPr id="14" name="Rectangle 13" descr="Red highlight around CUI column information."/>
          <p:cNvSpPr/>
          <p:nvPr/>
        </p:nvSpPr>
        <p:spPr>
          <a:xfrm>
            <a:off x="9570848" y="2107920"/>
            <a:ext cx="1251045" cy="3906218"/>
          </a:xfrm>
          <a:prstGeom prst="rect">
            <a:avLst/>
          </a:prstGeom>
          <a:noFill/>
          <a:ln w="984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948-49EC-5745-4B75-CBD9543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can MRCONSO be used for?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0533-FE07-D294-DA23-BBF0BA88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6937"/>
            <a:ext cx="10972800" cy="47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Verdana"/>
                <a:ea typeface="Verdana"/>
              </a:rPr>
              <a:t>Linking names, concepts, and codes</a:t>
            </a:r>
          </a:p>
          <a:p>
            <a:pPr lvl="1"/>
            <a:r>
              <a:rPr lang="en-US" dirty="0" err="1">
                <a:latin typeface="Verdana"/>
                <a:ea typeface="Verdana"/>
              </a:rPr>
              <a:t>Crosswalking</a:t>
            </a:r>
            <a:r>
              <a:rPr lang="en-US" dirty="0">
                <a:latin typeface="Verdana"/>
                <a:ea typeface="Verdana"/>
              </a:rPr>
              <a:t> from one terminology to another 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Searching for a string and returning a set of concepts or codes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Identifying synonyms for a particular string</a:t>
            </a:r>
          </a:p>
          <a:p>
            <a:pPr marL="457200" indent="-457200"/>
            <a:r>
              <a:rPr lang="en-US" b="1" dirty="0">
                <a:latin typeface="Verdana"/>
                <a:ea typeface="Verdana"/>
              </a:rPr>
              <a:t>Identifying meaning in text</a:t>
            </a:r>
          </a:p>
          <a:p>
            <a:pPr lvl="1"/>
            <a:r>
              <a:rPr lang="en-US" dirty="0">
                <a:latin typeface="Verdana"/>
                <a:ea typeface="Verdana"/>
              </a:rPr>
              <a:t>Annotate clinical notes and other documents with standard identifiers</a:t>
            </a:r>
            <a:endParaRPr lang="en-US" dirty="0"/>
          </a:p>
          <a:p>
            <a:pPr lvl="1"/>
            <a:r>
              <a:rPr lang="en-US" dirty="0">
                <a:latin typeface="Verdana"/>
                <a:ea typeface="Verdana"/>
              </a:rPr>
              <a:t>Find co-occurrences of concepts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8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AA5F-EE73-6A19-FC9C-F6B14CD8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Commonly Used UMLS </a:t>
            </a:r>
            <a:r>
              <a:rPr lang="en-US" dirty="0" err="1"/>
              <a:t>Metathesaurus</a:t>
            </a:r>
            <a:r>
              <a:rPr lang="en-US" dirty="0"/>
              <a:t> Data Files</a:t>
            </a:r>
            <a:r>
              <a:rPr lang="en-US" dirty="0">
                <a:solidFill>
                  <a:schemeClr val="bg1"/>
                </a:solidFill>
              </a:rPr>
              <a:t>-1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9F56EF-9012-532E-AC88-E08EACD1A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06768"/>
              </p:ext>
            </p:extLst>
          </p:nvPr>
        </p:nvGraphicFramePr>
        <p:xfrm>
          <a:off x="641864" y="1676400"/>
          <a:ext cx="10994571" cy="2692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285">
                  <a:extLst>
                    <a:ext uri="{9D8B030D-6E8A-4147-A177-3AD203B41FA5}">
                      <a16:colId xmlns:a16="http://schemas.microsoft.com/office/drawing/2014/main" val="3437622033"/>
                    </a:ext>
                  </a:extLst>
                </a:gridCol>
                <a:gridCol w="6980286">
                  <a:extLst>
                    <a:ext uri="{9D8B030D-6E8A-4147-A177-3AD203B41FA5}">
                      <a16:colId xmlns:a16="http://schemas.microsoft.com/office/drawing/2014/main" val="141597659"/>
                    </a:ext>
                  </a:extLst>
                </a:gridCol>
              </a:tblGrid>
              <a:tr h="845412">
                <a:tc>
                  <a:txBody>
                    <a:bodyPr/>
                    <a:lstStyle/>
                    <a:p>
                      <a:r>
                        <a:rPr lang="en-US" sz="2800" dirty="0"/>
                        <a:t>File Name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Content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09674"/>
                  </a:ext>
                </a:extLst>
              </a:tr>
              <a:tr h="1001485">
                <a:tc>
                  <a:txBody>
                    <a:bodyPr/>
                    <a:lstStyle/>
                    <a:p>
                      <a:r>
                        <a:rPr lang="en-US" sz="2800" b="0" dirty="0"/>
                        <a:t>MRCONSO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Concept Unique Identifiers (CUIs), Names, Codes,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58912"/>
                  </a:ext>
                </a:extLst>
              </a:tr>
              <a:tr h="8454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dirty="0"/>
                        <a:t>MRREL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1" dirty="0"/>
                        <a:t>Relationships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82665"/>
                  </a:ext>
                </a:extLst>
              </a:tr>
            </a:tbl>
          </a:graphicData>
        </a:graphic>
      </p:graphicFrame>
      <p:sp>
        <p:nvSpPr>
          <p:cNvPr id="5" name="Rectangle: Rounded Corners 4" descr="Yellow highlight around MRREL.">
            <a:extLst>
              <a:ext uri="{FF2B5EF4-FFF2-40B4-BE49-F238E27FC236}">
                <a16:creationId xmlns:a16="http://schemas.microsoft.com/office/drawing/2014/main" id="{864E48A5-C4D8-C351-BC0B-E515B8E0949D}"/>
              </a:ext>
            </a:extLst>
          </p:cNvPr>
          <p:cNvSpPr/>
          <p:nvPr/>
        </p:nvSpPr>
        <p:spPr>
          <a:xfrm>
            <a:off x="594199" y="3429000"/>
            <a:ext cx="11003602" cy="842514"/>
          </a:xfrm>
          <a:prstGeom prst="roundRect">
            <a:avLst/>
          </a:prstGeom>
          <a:solidFill>
            <a:srgbClr val="FFFFFF">
              <a:alpha val="0"/>
            </a:srgb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948-49EC-5745-4B75-CBD9543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MRREL (Relationships)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0533-FE07-D294-DA23-BBF0BA888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MRREL aggregates all of the relationships asserted in the UMLS source terminologies into one file </a:t>
            </a:r>
          </a:p>
          <a:p>
            <a:r>
              <a:rPr lang="en-US" dirty="0">
                <a:latin typeface="Verdana"/>
                <a:ea typeface="Verdana"/>
              </a:rPr>
              <a:t>Some relationships are hierarchical (broader/narrower or parent/child)</a:t>
            </a:r>
            <a:endParaRPr lang="en-US" dirty="0"/>
          </a:p>
          <a:p>
            <a:r>
              <a:rPr lang="en-US" dirty="0">
                <a:latin typeface="Verdana"/>
                <a:ea typeface="Verdana"/>
              </a:rPr>
              <a:t>Some relationships are non-hierarchical. Examples</a:t>
            </a:r>
            <a:endParaRPr lang="en-US" dirty="0"/>
          </a:p>
          <a:p>
            <a:pPr lvl="1"/>
            <a:r>
              <a:rPr lang="en-US" err="1">
                <a:latin typeface="Verdana"/>
                <a:ea typeface="Verdana"/>
              </a:rPr>
              <a:t>has_finding_site</a:t>
            </a:r>
            <a:endParaRPr lang="en-US" err="1"/>
          </a:p>
          <a:p>
            <a:pPr lvl="1"/>
            <a:r>
              <a:rPr lang="en-US" err="1">
                <a:latin typeface="Verdana"/>
                <a:ea typeface="Verdana"/>
              </a:rPr>
              <a:t>may_treat</a:t>
            </a:r>
            <a:endParaRPr lang="en-US" err="1"/>
          </a:p>
          <a:p>
            <a:pPr lvl="1"/>
            <a:r>
              <a:rPr lang="en-US" dirty="0" err="1">
                <a:latin typeface="Verdana"/>
                <a:ea typeface="Verdana"/>
              </a:rPr>
              <a:t>is_finding_of_disease</a:t>
            </a:r>
            <a:endParaRPr lang="en-US">
              <a:latin typeface="Verdana"/>
              <a:ea typeface="Verdana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6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948-49EC-5745-4B75-CBD9543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Hierarchical Relationships (MRREL)</a:t>
            </a:r>
          </a:p>
        </p:txBody>
      </p:sp>
      <p:pic>
        <p:nvPicPr>
          <p:cNvPr id="6" name="Picture 5" descr="Hierarchical listing for Type 1 diabetes mellitus with ulcer.">
            <a:extLst>
              <a:ext uri="{FF2B5EF4-FFF2-40B4-BE49-F238E27FC236}">
                <a16:creationId xmlns:a16="http://schemas.microsoft.com/office/drawing/2014/main" id="{8AE17859-60B9-CE92-41E7-CC30BF204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801" y="1419965"/>
            <a:ext cx="7434554" cy="40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948-49EC-5745-4B75-CBD9543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Broader Concepts (MRREL)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66426-07DF-D506-67B8-444B9296F52B}"/>
              </a:ext>
            </a:extLst>
          </p:cNvPr>
          <p:cNvSpPr txBox="1"/>
          <p:nvPr/>
        </p:nvSpPr>
        <p:spPr>
          <a:xfrm>
            <a:off x="923315" y="1394056"/>
            <a:ext cx="32607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ea typeface="Verdana"/>
              </a:rPr>
              <a:t>Hyperglycemia</a:t>
            </a:r>
          </a:p>
          <a:p>
            <a:r>
              <a:rPr lang="en-US" sz="2800" b="1" dirty="0">
                <a:ea typeface="Verdana"/>
              </a:rPr>
              <a:t>(</a:t>
            </a:r>
            <a:r>
              <a:rPr lang="en-US" sz="2800" b="1" dirty="0">
                <a:ea typeface="+mn-lt"/>
                <a:cs typeface="+mn-lt"/>
              </a:rPr>
              <a:t>C0020456)</a:t>
            </a:r>
            <a:endParaRPr lang="en-US" sz="2800" b="1" dirty="0">
              <a:ea typeface="Verdana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1C2930-3DF0-D66D-FCA0-866307B51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07060"/>
              </p:ext>
            </p:extLst>
          </p:nvPr>
        </p:nvGraphicFramePr>
        <p:xfrm>
          <a:off x="5821761" y="1394056"/>
          <a:ext cx="6111566" cy="430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592">
                  <a:extLst>
                    <a:ext uri="{9D8B030D-6E8A-4147-A177-3AD203B41FA5}">
                      <a16:colId xmlns:a16="http://schemas.microsoft.com/office/drawing/2014/main" val="740445242"/>
                    </a:ext>
                  </a:extLst>
                </a:gridCol>
                <a:gridCol w="1509974">
                  <a:extLst>
                    <a:ext uri="{9D8B030D-6E8A-4147-A177-3AD203B41FA5}">
                      <a16:colId xmlns:a16="http://schemas.microsoft.com/office/drawing/2014/main" val="2071626874"/>
                    </a:ext>
                  </a:extLst>
                </a:gridCol>
              </a:tblGrid>
              <a:tr h="2031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Concept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Source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0570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Abnormal Blood Chemistry and Hematology Test Result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6804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Abnormal blood glucose concentration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157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Disorder of endocrine pancreas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5555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Disorder of endocrine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3547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Disorder of glucose metabolism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3434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Disorder of glucose regulation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6192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Elevated blood glucose level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ICD10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0018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ENDOCRINE FEATURES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OMIM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335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Endocrine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MEDLINEPLUS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1285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Glucose Metabolism Disorders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7107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Glycemic Measurement Finding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1716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Hyperglycaemic conditions NEC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MDR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0847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Hyperglycemic disorder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9273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LABORATORY ABNORMALITIES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OMIM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95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METABOLIC FEATURES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OMIM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1420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Metabolic Problems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MEDLINEPLUS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83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4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948-49EC-5745-4B75-CBD9543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Narrower Concepts (MRREL)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66426-07DF-D506-67B8-444B9296F52B}"/>
              </a:ext>
            </a:extLst>
          </p:cNvPr>
          <p:cNvSpPr txBox="1"/>
          <p:nvPr/>
        </p:nvSpPr>
        <p:spPr>
          <a:xfrm>
            <a:off x="1204071" y="1420576"/>
            <a:ext cx="33051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ea typeface="Verdana"/>
              </a:rPr>
              <a:t>Hyperglycemia</a:t>
            </a:r>
          </a:p>
          <a:p>
            <a:r>
              <a:rPr lang="en-US" sz="2800" b="1">
                <a:ea typeface="Verdana"/>
              </a:rPr>
              <a:t>(</a:t>
            </a:r>
            <a:r>
              <a:rPr lang="en-US" sz="2800" b="1">
                <a:ea typeface="+mn-lt"/>
                <a:cs typeface="+mn-lt"/>
              </a:rPr>
              <a:t>C0020456)</a:t>
            </a:r>
            <a:endParaRPr lang="en-US" sz="2800" b="1" dirty="0">
              <a:ea typeface="Verdan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6F8B81-E749-19A0-B0EA-87B515178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91325"/>
              </p:ext>
            </p:extLst>
          </p:nvPr>
        </p:nvGraphicFramePr>
        <p:xfrm>
          <a:off x="5615126" y="1420427"/>
          <a:ext cx="6437079" cy="425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551">
                  <a:extLst>
                    <a:ext uri="{9D8B030D-6E8A-4147-A177-3AD203B41FA5}">
                      <a16:colId xmlns:a16="http://schemas.microsoft.com/office/drawing/2014/main" val="4237994691"/>
                    </a:ext>
                  </a:extLst>
                </a:gridCol>
                <a:gridCol w="1937528">
                  <a:extLst>
                    <a:ext uri="{9D8B030D-6E8A-4147-A177-3AD203B41FA5}">
                      <a16:colId xmlns:a16="http://schemas.microsoft.com/office/drawing/2014/main" val="2447222487"/>
                    </a:ext>
                  </a:extLst>
                </a:gridCol>
              </a:tblGrid>
              <a:tr h="25153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Concept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Source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302067"/>
                  </a:ext>
                </a:extLst>
              </a:tr>
              <a:tr h="251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Acute hyperglycemia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4420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Chronic hyperglycemia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5374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Drug-induced hyperglycemia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951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Glucose Intolerance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6053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Hyperglycemia, Postprandial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1187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Hyperglycemic disorder in pregnancy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9366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Hypoinsulinism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0733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Impaired fasting glucose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2626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Impaired fasting glycemia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1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Metabolic stress hyperglycemia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9639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Neonatal Hyperglycemia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8687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Postpancreatectomy hyperglycemia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0604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Postprandial hyperglycemia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HPO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2197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Severe hyperglycemia due to diabetes mellitus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SNOMEDCT_US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958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14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948-49EC-5745-4B75-CBD9543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Verdana"/>
                <a:ea typeface="Verdana"/>
              </a:rPr>
              <a:t>Non-Hierarchical Relationships (MRREL)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5BA17D-0E66-1FF7-3860-B4306D53B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52319"/>
              </p:ext>
            </p:extLst>
          </p:nvPr>
        </p:nvGraphicFramePr>
        <p:xfrm>
          <a:off x="603849" y="1725283"/>
          <a:ext cx="10851672" cy="424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371">
                  <a:extLst>
                    <a:ext uri="{9D8B030D-6E8A-4147-A177-3AD203B41FA5}">
                      <a16:colId xmlns:a16="http://schemas.microsoft.com/office/drawing/2014/main" val="978706124"/>
                    </a:ext>
                  </a:extLst>
                </a:gridCol>
                <a:gridCol w="2742747">
                  <a:extLst>
                    <a:ext uri="{9D8B030D-6E8A-4147-A177-3AD203B41FA5}">
                      <a16:colId xmlns:a16="http://schemas.microsoft.com/office/drawing/2014/main" val="3760654502"/>
                    </a:ext>
                  </a:extLst>
                </a:gridCol>
                <a:gridCol w="2639248">
                  <a:extLst>
                    <a:ext uri="{9D8B030D-6E8A-4147-A177-3AD203B41FA5}">
                      <a16:colId xmlns:a16="http://schemas.microsoft.com/office/drawing/2014/main" val="1337935622"/>
                    </a:ext>
                  </a:extLst>
                </a:gridCol>
                <a:gridCol w="2235306">
                  <a:extLst>
                    <a:ext uri="{9D8B030D-6E8A-4147-A177-3AD203B41FA5}">
                      <a16:colId xmlns:a16="http://schemas.microsoft.com/office/drawing/2014/main" val="3677740349"/>
                    </a:ext>
                  </a:extLst>
                </a:gridCol>
              </a:tblGrid>
              <a:tr h="562659">
                <a:tc>
                  <a:txBody>
                    <a:bodyPr/>
                    <a:lstStyle/>
                    <a:p>
                      <a:r>
                        <a:rPr lang="en-US" dirty="0"/>
                        <a:t>Subject (CUI2)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Relationship (RELA)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(CUI1)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Source (SAB)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704960"/>
                  </a:ext>
                </a:extLst>
              </a:tr>
              <a:tr h="562659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Intermuscular hernia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Verdana"/>
                        </a:rPr>
                        <a:t>has_finding_site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 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Abdomen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SNOMED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95284"/>
                  </a:ext>
                </a:extLst>
              </a:tr>
              <a:tr h="966618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Verdana"/>
                        </a:rPr>
                        <a:t>Megakaryocytes Increased in Bone Marrow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</a:rPr>
                        <a:t>is_finding_of_disease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Primary Myelofibrosis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NCI Thesaurus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12244"/>
                  </a:ext>
                </a:extLst>
              </a:tr>
              <a:tr h="562659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albuterol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may_treat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Asthma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MED-RT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01573"/>
                  </a:ext>
                </a:extLst>
              </a:tr>
              <a:tr h="966618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INTERSTITIAL LUNG AND LIVER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has_manifestation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OMIM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79632"/>
                  </a:ext>
                </a:extLst>
              </a:tr>
              <a:tr h="548231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Gluten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related_to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Celiac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MEDLINEPLUS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3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72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AA5F-EE73-6A19-FC9C-F6B14CD8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Commonly Used UMLS </a:t>
            </a:r>
            <a:r>
              <a:rPr lang="en-US" dirty="0" err="1"/>
              <a:t>Metathesaurus</a:t>
            </a:r>
            <a:r>
              <a:rPr lang="en-US" dirty="0"/>
              <a:t> Data Files</a:t>
            </a:r>
            <a:r>
              <a:rPr lang="en-US" dirty="0">
                <a:solidFill>
                  <a:schemeClr val="bg1"/>
                </a:solidFill>
              </a:rPr>
              <a:t>-2</a:t>
            </a: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9F56EF-9012-532E-AC88-E08EACD1A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42381"/>
              </p:ext>
            </p:extLst>
          </p:nvPr>
        </p:nvGraphicFramePr>
        <p:xfrm>
          <a:off x="641864" y="1676400"/>
          <a:ext cx="10994571" cy="2692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285">
                  <a:extLst>
                    <a:ext uri="{9D8B030D-6E8A-4147-A177-3AD203B41FA5}">
                      <a16:colId xmlns:a16="http://schemas.microsoft.com/office/drawing/2014/main" val="3437622033"/>
                    </a:ext>
                  </a:extLst>
                </a:gridCol>
                <a:gridCol w="6980286">
                  <a:extLst>
                    <a:ext uri="{9D8B030D-6E8A-4147-A177-3AD203B41FA5}">
                      <a16:colId xmlns:a16="http://schemas.microsoft.com/office/drawing/2014/main" val="141597659"/>
                    </a:ext>
                  </a:extLst>
                </a:gridCol>
              </a:tblGrid>
              <a:tr h="845412">
                <a:tc>
                  <a:txBody>
                    <a:bodyPr/>
                    <a:lstStyle/>
                    <a:p>
                      <a:r>
                        <a:rPr lang="en-US" sz="2800" dirty="0"/>
                        <a:t>File Name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Content</a:t>
                      </a:r>
                    </a:p>
                  </a:txBody>
                  <a:tcPr>
                    <a:solidFill>
                      <a:srgbClr val="205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09674"/>
                  </a:ext>
                </a:extLst>
              </a:tr>
              <a:tr h="1001485">
                <a:tc>
                  <a:txBody>
                    <a:bodyPr/>
                    <a:lstStyle/>
                    <a:p>
                      <a:r>
                        <a:rPr lang="en-US" sz="2800" b="0" dirty="0"/>
                        <a:t>MRCONSO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Concept Unique Identifiers (CUIs), Names, Codes,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58912"/>
                  </a:ext>
                </a:extLst>
              </a:tr>
              <a:tr h="8454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dirty="0"/>
                        <a:t>MRREL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dirty="0"/>
                        <a:t>Relationships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8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17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257800" cy="1676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  <a:cs typeface="Kokila" panose="020B0604020202020204" pitchFamily="34" charset="0"/>
              </a:rPr>
              <a:t>What is the UMLS </a:t>
            </a:r>
            <a:r>
              <a:rPr lang="en-US" sz="4000" dirty="0" err="1">
                <a:latin typeface="+mj-lt"/>
                <a:cs typeface="Kokila" panose="020B0604020202020204" pitchFamily="34" charset="0"/>
              </a:rPr>
              <a:t>Metathesaurus</a:t>
            </a:r>
            <a:r>
              <a:rPr lang="en-US" sz="4000" dirty="0">
                <a:latin typeface="+mj-lt"/>
                <a:cs typeface="Kokila" panose="020B0604020202020204" pitchFamily="34" charset="0"/>
              </a:rPr>
              <a:t>?</a:t>
            </a:r>
            <a:endParaRPr lang="en-US" sz="4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7623" y="2080300"/>
            <a:ext cx="5018190" cy="3737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  <a:ea typeface="Verdana"/>
              </a:rPr>
              <a:t>The UMLS </a:t>
            </a:r>
            <a:r>
              <a:rPr lang="en-US" sz="2400" dirty="0" err="1">
                <a:latin typeface="+mj-lt"/>
                <a:ea typeface="Verdana"/>
              </a:rPr>
              <a:t>Metathesaurus</a:t>
            </a:r>
            <a:r>
              <a:rPr lang="en-US" sz="2400" dirty="0">
                <a:latin typeface="+mj-lt"/>
                <a:ea typeface="Verdana"/>
              </a:rPr>
              <a:t> is a set of files that brings together many biomedical terminologies and standards to enable interoperability between computer systems.</a:t>
            </a:r>
            <a:endParaRPr lang="en-US" sz="2400"/>
          </a:p>
          <a:p>
            <a:endParaRPr lang="en-US" sz="2000">
              <a:latin typeface="+mj-lt"/>
            </a:endParaRPr>
          </a:p>
        </p:txBody>
      </p:sp>
      <p:pic>
        <p:nvPicPr>
          <p:cNvPr id="7" name="Picture 6" descr="The 1990 Experimental Edition of the UMLS on CD-ROM.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2311" t="194" r="8951" b="-194"/>
          <a:stretch/>
        </p:blipFill>
        <p:spPr>
          <a:xfrm>
            <a:off x="5943600" y="533400"/>
            <a:ext cx="5369164" cy="52846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62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83"/>
    </mc:Choice>
    <mc:Fallback xmlns="">
      <p:transition spd="slow" advTm="6578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948-49EC-5745-4B75-CBD9543D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0533-FE07-D294-DA23-BBF0BA88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1600202"/>
            <a:ext cx="11777931" cy="44815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UMLS Reference Manual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hlinkClick r:id="rId3"/>
              </a:rPr>
              <a:t>https://www.ncbi.nlm.nih.gov/books/NBK9676/</a:t>
            </a:r>
            <a:r>
              <a:rPr lang="en-US" sz="2000" dirty="0">
                <a:latin typeface="Verdana"/>
                <a:ea typeface="Verdana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Sign up for a free UMLS </a:t>
            </a:r>
            <a:r>
              <a:rPr lang="en-US" sz="2000" dirty="0" err="1">
                <a:latin typeface="Verdana"/>
                <a:ea typeface="Verdana"/>
              </a:rPr>
              <a:t>Metathesaurus</a:t>
            </a:r>
            <a:r>
              <a:rPr lang="en-US" sz="2000" dirty="0">
                <a:latin typeface="Verdana"/>
                <a:ea typeface="Verdana"/>
              </a:rPr>
              <a:t> License / Account: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hlinkClick r:id="rId4"/>
              </a:rPr>
              <a:t>https://uts.nlm.nih.gov/uts/signup-login</a:t>
            </a:r>
            <a:r>
              <a:rPr lang="en-US" sz="2000" dirty="0">
                <a:latin typeface="Verdana"/>
                <a:ea typeface="Verdana"/>
              </a:rPr>
              <a:t> 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Explore the UMLS </a:t>
            </a:r>
            <a:r>
              <a:rPr lang="en-US" sz="2000" dirty="0" err="1">
                <a:latin typeface="Verdana"/>
                <a:ea typeface="Verdana"/>
              </a:rPr>
              <a:t>Metathesaurus</a:t>
            </a:r>
            <a:r>
              <a:rPr lang="en-US" sz="2000" dirty="0">
                <a:latin typeface="Verdana"/>
                <a:ea typeface="Verdana"/>
              </a:rPr>
              <a:t> Browser: 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hlinkClick r:id="rId5"/>
              </a:rPr>
              <a:t>https://uts.nlm.nih.gov/uts/umls/home</a:t>
            </a:r>
            <a:r>
              <a:rPr lang="en-US" sz="2000" dirty="0">
                <a:latin typeface="Verdana"/>
                <a:ea typeface="Verdana"/>
              </a:rPr>
              <a:t> </a:t>
            </a:r>
            <a:endParaRPr lang="en-US" dirty="0"/>
          </a:p>
          <a:p>
            <a:pPr marL="0" indent="0">
              <a:buNone/>
            </a:pPr>
            <a:endParaRPr lang="en-US" sz="20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Explore the UMLS API: 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hlinkClick r:id="rId6"/>
              </a:rPr>
              <a:t>https://documentation.uts.nlm.nih.gov/rest/home.html</a:t>
            </a:r>
            <a:r>
              <a:rPr lang="en-US" sz="2000" dirty="0">
                <a:latin typeface="Verdana"/>
                <a:ea typeface="Verdana"/>
              </a:rPr>
              <a:t> </a:t>
            </a:r>
            <a:endParaRPr lang="en-US" dirty="0"/>
          </a:p>
          <a:p>
            <a:pPr marL="0" indent="0">
              <a:buNone/>
            </a:pPr>
            <a:endParaRPr lang="en-US" sz="20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</a:rPr>
              <a:t>Download the UMLS </a:t>
            </a:r>
            <a:r>
              <a:rPr lang="en-US" sz="2000" dirty="0" err="1">
                <a:latin typeface="Verdana"/>
                <a:ea typeface="Verdana"/>
              </a:rPr>
              <a:t>Metathesaurus</a:t>
            </a:r>
            <a:r>
              <a:rPr lang="en-US" sz="2000" dirty="0">
                <a:latin typeface="Verdana"/>
                <a:ea typeface="Verdana"/>
              </a:rPr>
              <a:t> Full Subset or the MRCONSO.RRF file: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hlinkClick r:id="rId7"/>
              </a:rPr>
              <a:t>https://www.nlm.nih.gov/research/umls/licensedcontent/umlsknowledgesources.html</a:t>
            </a:r>
            <a:r>
              <a:rPr lang="en-US" sz="2000" dirty="0">
                <a:latin typeface="Verdana"/>
                <a:ea typeface="Verdana"/>
              </a:rPr>
              <a:t> </a:t>
            </a:r>
            <a:endParaRPr lang="en-US" dirty="0"/>
          </a:p>
          <a:p>
            <a:pPr marL="0" indent="0">
              <a:buNone/>
            </a:pPr>
            <a:endParaRPr lang="en-US" sz="2000" dirty="0">
              <a:latin typeface="Verdana"/>
              <a:ea typeface="Verdana"/>
            </a:endParaRPr>
          </a:p>
          <a:p>
            <a:endParaRPr lang="en-US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7786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658E-4D2A-48AA-B8FC-DF604641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Thank you!</a:t>
            </a:r>
            <a:br>
              <a:rPr lang="en-US"/>
            </a:br>
            <a:endParaRPr lang="en-US" sz="36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C336AD0-7919-4195-9CBB-2F9BD6672827}"/>
              </a:ext>
            </a:extLst>
          </p:cNvPr>
          <p:cNvSpPr txBox="1">
            <a:spLocks/>
          </p:cNvSpPr>
          <p:nvPr/>
        </p:nvSpPr>
        <p:spPr>
          <a:xfrm>
            <a:off x="1524000" y="42672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/>
              <a:t>David Anderson, MLS</a:t>
            </a:r>
          </a:p>
          <a:p>
            <a:pPr marL="0" indent="0" algn="ctr">
              <a:buNone/>
            </a:pPr>
            <a:r>
              <a:rPr lang="en-US" sz="2400"/>
              <a:t>david.anderson@nih.gov</a:t>
            </a:r>
            <a:endParaRPr lang="en-US" sz="2100"/>
          </a:p>
          <a:p>
            <a:pPr marL="0" indent="0" algn="ctr">
              <a:buNone/>
            </a:pPr>
            <a:endParaRPr lang="en-US" sz="1600"/>
          </a:p>
          <a:p>
            <a:pPr marL="0" indent="0" algn="ctr">
              <a:buNone/>
            </a:pPr>
            <a:r>
              <a:rPr lang="en-US" sz="1600"/>
              <a:t>National Library of Medicine</a:t>
            </a:r>
          </a:p>
          <a:p>
            <a:pPr marL="0" indent="0" algn="ctr">
              <a:buNone/>
            </a:pPr>
            <a:r>
              <a:rPr lang="en-US" sz="1600"/>
              <a:t>National Institutes of Health</a:t>
            </a:r>
          </a:p>
          <a:p>
            <a:pPr marL="0" indent="0" algn="ctr">
              <a:buNone/>
            </a:pPr>
            <a:r>
              <a:rPr lang="en-US" sz="1600"/>
              <a:t>U.S. Department of Health &amp; Human Services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7F24EA-4683-DC4D-ACD5-0B21BB9E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92" y="356677"/>
            <a:ext cx="8761413" cy="1113434"/>
          </a:xfrm>
        </p:spPr>
        <p:txBody>
          <a:bodyPr>
            <a:normAutofit fontScale="90000"/>
          </a:bodyPr>
          <a:lstStyle/>
          <a:p>
            <a:r>
              <a:rPr lang="en-US"/>
              <a:t>UMLS </a:t>
            </a:r>
            <a:r>
              <a:rPr lang="en-US" err="1"/>
              <a:t>Metathesaurus</a:t>
            </a:r>
            <a:r>
              <a:rPr lang="en-US"/>
              <a:t> Terminologies</a:t>
            </a:r>
            <a:br>
              <a:rPr lang="en-US"/>
            </a:br>
            <a:endParaRPr lang="en-US" sz="1600"/>
          </a:p>
        </p:txBody>
      </p:sp>
      <p:pic>
        <p:nvPicPr>
          <p:cNvPr id="8" name="Picture 7" descr="Terminology logos.">
            <a:extLst>
              <a:ext uri="{FF2B5EF4-FFF2-40B4-BE49-F238E27FC236}">
                <a16:creationId xmlns:a16="http://schemas.microsoft.com/office/drawing/2014/main" id="{133B9466-A138-F19E-0437-8F32C3981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37" y="1402078"/>
            <a:ext cx="925127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5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067800" cy="1143000"/>
          </a:xfrm>
        </p:spPr>
        <p:txBody>
          <a:bodyPr/>
          <a:lstStyle/>
          <a:p>
            <a:r>
              <a:rPr lang="en-US" dirty="0"/>
              <a:t>Who Uses the UMLS?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619" y="2154381"/>
            <a:ext cx="7742781" cy="3719572"/>
          </a:xfrm>
        </p:spPr>
        <p:txBody>
          <a:bodyPr/>
          <a:lstStyle/>
          <a:p>
            <a:r>
              <a:rPr lang="en-US" sz="3600" dirty="0"/>
              <a:t>Researchers</a:t>
            </a:r>
          </a:p>
          <a:p>
            <a:r>
              <a:rPr lang="en-US" sz="3600" dirty="0"/>
              <a:t>Health Application Developers</a:t>
            </a:r>
          </a:p>
          <a:p>
            <a:r>
              <a:rPr lang="en-US" sz="3600" dirty="0"/>
              <a:t>Health Service Providers</a:t>
            </a:r>
          </a:p>
          <a:p>
            <a:r>
              <a:rPr lang="en-US" sz="3600" dirty="0"/>
              <a:t>Educators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2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UMLS </a:t>
            </a:r>
            <a:r>
              <a:rPr lang="en-US" err="1"/>
              <a:t>Metathesaurus</a:t>
            </a:r>
            <a:r>
              <a:rPr lang="en-US"/>
              <a:t> Data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164" y="1048109"/>
            <a:ext cx="5524500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b="1" dirty="0">
              <a:latin typeface="Verdana"/>
              <a:ea typeface="Verdana"/>
            </a:endParaRPr>
          </a:p>
          <a:p>
            <a:r>
              <a:rPr lang="en-US">
                <a:latin typeface="Verdana"/>
                <a:ea typeface="Verdana"/>
              </a:rPr>
              <a:t>28 GB</a:t>
            </a:r>
            <a:endParaRPr lang="en-US" dirty="0">
              <a:latin typeface="Verdana"/>
              <a:ea typeface="Verdana"/>
            </a:endParaRPr>
          </a:p>
          <a:p>
            <a:r>
              <a:rPr lang="en-US">
                <a:latin typeface="Verdana"/>
                <a:ea typeface="Verdana"/>
              </a:rPr>
              <a:t>16 Million Names</a:t>
            </a:r>
            <a:endParaRPr lang="en-US"/>
          </a:p>
          <a:p>
            <a:r>
              <a:rPr lang="en-US" dirty="0">
                <a:latin typeface="Verdana"/>
                <a:ea typeface="Verdana"/>
              </a:rPr>
              <a:t>187 Terminologies</a:t>
            </a:r>
          </a:p>
          <a:p>
            <a:r>
              <a:rPr lang="en-US" dirty="0">
                <a:latin typeface="Verdana"/>
                <a:ea typeface="Verdana"/>
              </a:rPr>
              <a:t>27 Languages</a:t>
            </a:r>
            <a:endParaRPr lang="en-US" b="1" dirty="0">
              <a:latin typeface="Verdana"/>
              <a:ea typeface="Verdana"/>
            </a:endParaRPr>
          </a:p>
          <a:p>
            <a:r>
              <a:rPr lang="en-US" dirty="0">
                <a:latin typeface="Verdana"/>
                <a:ea typeface="Verdana"/>
              </a:rPr>
              <a:t>3.3 Million Concepts</a:t>
            </a:r>
          </a:p>
          <a:p>
            <a:r>
              <a:rPr lang="en-US" dirty="0">
                <a:latin typeface="Verdana"/>
                <a:ea typeface="Verdana"/>
              </a:rPr>
              <a:t>60 Million Relationships</a:t>
            </a:r>
          </a:p>
          <a:p>
            <a:pPr marL="0" indent="0">
              <a:buNone/>
            </a:pPr>
            <a:endParaRPr lang="en-US" dirty="0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6461-CA0C-4A21-1D48-372501A6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UMLS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B14E-DD32-CF60-F9C4-B74AB632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for a free UMLS license / account</a:t>
            </a:r>
          </a:p>
          <a:p>
            <a:r>
              <a:rPr lang="en-US" dirty="0"/>
              <a:t>Explore the UMLS </a:t>
            </a:r>
            <a:r>
              <a:rPr lang="en-US" dirty="0" err="1"/>
              <a:t>Metathesaurus</a:t>
            </a:r>
            <a:r>
              <a:rPr lang="en-US" dirty="0"/>
              <a:t> Browser</a:t>
            </a:r>
          </a:p>
          <a:p>
            <a:r>
              <a:rPr lang="en-US" dirty="0"/>
              <a:t>Download and explore the data</a:t>
            </a:r>
          </a:p>
          <a:p>
            <a:r>
              <a:rPr lang="en-US" dirty="0"/>
              <a:t>Try the UMLS API</a:t>
            </a:r>
          </a:p>
        </p:txBody>
      </p:sp>
    </p:spTree>
    <p:extLst>
      <p:ext uri="{BB962C8B-B14F-4D97-AF65-F5344CB8AC3E}">
        <p14:creationId xmlns:p14="http://schemas.microsoft.com/office/powerpoint/2010/main" val="61830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AFC5-9059-7B4A-DC97-BE74F7DB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UMLS </a:t>
            </a:r>
            <a:r>
              <a:rPr lang="en-US" dirty="0" err="1"/>
              <a:t>Metathesaurus</a:t>
            </a:r>
            <a:r>
              <a:rPr lang="en-US" dirty="0"/>
              <a:t> Browser</a:t>
            </a:r>
          </a:p>
        </p:txBody>
      </p:sp>
      <p:pic>
        <p:nvPicPr>
          <p:cNvPr id="5" name="Picture 4" descr="UMLS Metathesaurus Browser screenshot.">
            <a:extLst>
              <a:ext uri="{FF2B5EF4-FFF2-40B4-BE49-F238E27FC236}">
                <a16:creationId xmlns:a16="http://schemas.microsoft.com/office/drawing/2014/main" id="{45407DDA-1713-F224-57AE-F14487F4E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2" y="1417638"/>
            <a:ext cx="9767455" cy="46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AA5F-EE73-6A19-FC9C-F6B14CD8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UMLS </a:t>
            </a:r>
            <a:r>
              <a:rPr lang="en-US" dirty="0" err="1">
                <a:latin typeface="Verdana"/>
                <a:ea typeface="Verdana"/>
              </a:rPr>
              <a:t>Metathesaurus</a:t>
            </a:r>
            <a:r>
              <a:rPr lang="en-US" dirty="0">
                <a:latin typeface="Verdana"/>
                <a:ea typeface="Verdana"/>
              </a:rPr>
              <a:t> File Facts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9FE61-5058-159D-381F-90B5E89417D0}"/>
              </a:ext>
            </a:extLst>
          </p:cNvPr>
          <p:cNvSpPr txBox="1"/>
          <p:nvPr/>
        </p:nvSpPr>
        <p:spPr>
          <a:xfrm>
            <a:off x="1121433" y="2170981"/>
            <a:ext cx="1050047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All files are pipe-delimited (|) tables </a:t>
            </a:r>
            <a:endParaRPr lang="en-US" sz="3200" dirty="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Verdana"/>
              </a:rPr>
              <a:t>Files are often too large to load into Excel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Verdana"/>
              </a:rPr>
              <a:t>Can be loaded into relational databases (MYSQL, Oracle, sqlite3, </a:t>
            </a:r>
            <a:r>
              <a:rPr lang="en-US" sz="3200" dirty="0" err="1">
                <a:ea typeface="Verdana"/>
              </a:rPr>
              <a:t>etc</a:t>
            </a:r>
            <a:r>
              <a:rPr lang="en-US" sz="3200" dirty="0">
                <a:ea typeface="Verdana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Verdana"/>
              </a:rPr>
              <a:t>Explore files in the command line using various tools like the python </a:t>
            </a:r>
          </a:p>
        </p:txBody>
      </p:sp>
    </p:spTree>
    <p:extLst>
      <p:ext uri="{BB962C8B-B14F-4D97-AF65-F5344CB8AC3E}">
        <p14:creationId xmlns:p14="http://schemas.microsoft.com/office/powerpoint/2010/main" val="356782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AA5F-EE73-6A19-FC9C-F6B14CD8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UMLS </a:t>
            </a:r>
            <a:r>
              <a:rPr lang="en-US" err="1"/>
              <a:t>Metathesaurus</a:t>
            </a:r>
            <a:r>
              <a:rPr lang="en-US"/>
              <a:t> Data 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90B4-4A2F-EFA4-1E52-6799C01BC537}"/>
              </a:ext>
            </a:extLst>
          </p:cNvPr>
          <p:cNvSpPr txBox="1"/>
          <p:nvPr/>
        </p:nvSpPr>
        <p:spPr>
          <a:xfrm>
            <a:off x="1219200" y="1417639"/>
            <a:ext cx="10210800" cy="4801314"/>
          </a:xfrm>
          <a:prstGeom prst="rect">
            <a:avLst/>
          </a:prstGeom>
          <a:noFill/>
        </p:spPr>
        <p:txBody>
          <a:bodyPr wrap="square" lIns="91440" tIns="45720" rIns="91440" bIns="45720" numCol="3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AMBIGLUI.RRF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AMBIGSUI.RRF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CHANGE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MRAUI.RRF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MRCOLS.RRF</a:t>
            </a:r>
          </a:p>
          <a:p>
            <a:r>
              <a:rPr lang="en-US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MRCONSO.RRF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MRCUI.RRF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/>
              </a:rPr>
              <a:t>MRDEF.RRF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MRDOC.RRF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MRFILES.RRF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MRHIER.RRF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MRHIST.RRF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MRMAP.RRF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MRRANK.RRF</a:t>
            </a:r>
          </a:p>
          <a:p>
            <a:r>
              <a:rPr lang="en-US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MRREL.RRF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MRSAB.RRF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MRSAT.RRF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MRSMAP.RRF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MRSTY.RRF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MRXNS_ENG.RRF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MRXNW_ENG.RRF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MRXW_ARA.RRF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MRXW_BAQ.RRF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MRXW_CHI.RRF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MRXW_CZE.RRF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MRXW_DAN.RRF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MRXW_DUT.RRF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MRXW_ENG.RRF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MRXW_EST.RRF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MRXW_FIN.RRF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MRXW_FRE.RRF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MRXW_GER.RRF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MRXW_GRE.RRF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MRXW_HEB.RRF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MRXW_HUN.RRF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MRXW_ITA.RRF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MRXW_JPN.RRF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MRXW_KOR.RRF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MRXW_LAV.RRF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MRXW_NOR.RRF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MRXW_POL.RRF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MRXW_POR.RRF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MRXW_RUS.RRF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MRXW_SCR.RRF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MRXW_SPA.RRF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MRXW_SWE.RRF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MRXW_TUR.RRF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MRXW_UKR.RRF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280661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H NLM White wide.potx" id="{75A6CFD1-C243-4243-AEDC-DD99682156A9}" vid="{5B682493-D44A-4463-ABC3-895D05FEC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44AE15EE50D4EB439D7850828061C" ma:contentTypeVersion="14" ma:contentTypeDescription="Create a new document." ma:contentTypeScope="" ma:versionID="f14fb563a9e50ffd5f0f2a0ed4026cac">
  <xsd:schema xmlns:xsd="http://www.w3.org/2001/XMLSchema" xmlns:xs="http://www.w3.org/2001/XMLSchema" xmlns:p="http://schemas.microsoft.com/office/2006/metadata/properties" xmlns:ns2="d30f68bc-a4f8-487e-87cb-e7190649c67e" xmlns:ns3="b47fa91d-0d28-4944-8de1-410bfdd1053c" targetNamespace="http://schemas.microsoft.com/office/2006/metadata/properties" ma:root="true" ma:fieldsID="bdb30e7ef502195e4f9f4fa6c2b170ab" ns2:_="" ns3:_="">
    <xsd:import namespace="d30f68bc-a4f8-487e-87cb-e7190649c67e"/>
    <xsd:import namespace="b47fa91d-0d28-4944-8de1-410bfdd105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f68bc-a4f8-487e-87cb-e7190649c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fa91d-0d28-4944-8de1-410bfdd10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f9f4732-54b1-47ce-8b16-4457d1fb176a}" ma:internalName="TaxCatchAll" ma:showField="CatchAllData" ma:web="b47fa91d-0d28-4944-8de1-410bfdd105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0f68bc-a4f8-487e-87cb-e7190649c67e">
      <Terms xmlns="http://schemas.microsoft.com/office/infopath/2007/PartnerControls"/>
    </lcf76f155ced4ddcb4097134ff3c332f>
    <TaxCatchAll xmlns="b47fa91d-0d28-4944-8de1-410bfdd1053c" xsi:nil="true"/>
  </documentManagement>
</p:properties>
</file>

<file path=customXml/itemProps1.xml><?xml version="1.0" encoding="utf-8"?>
<ds:datastoreItem xmlns:ds="http://schemas.openxmlformats.org/officeDocument/2006/customXml" ds:itemID="{22F2E2A2-C98E-4BF8-8AFC-BF616B955C79}"/>
</file>

<file path=customXml/itemProps2.xml><?xml version="1.0" encoding="utf-8"?>
<ds:datastoreItem xmlns:ds="http://schemas.openxmlformats.org/officeDocument/2006/customXml" ds:itemID="{172D044C-5242-41FD-AF97-8E7A4263E027}"/>
</file>

<file path=customXml/itemProps3.xml><?xml version="1.0" encoding="utf-8"?>
<ds:datastoreItem xmlns:ds="http://schemas.openxmlformats.org/officeDocument/2006/customXml" ds:itemID="{89AD6E5D-E3E4-4CDC-8509-6C0989017375}"/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1074</Words>
  <Application>Microsoft Office PowerPoint</Application>
  <PresentationFormat>Widescreen</PresentationFormat>
  <Paragraphs>325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Narrow</vt:lpstr>
      <vt:lpstr>Arial</vt:lpstr>
      <vt:lpstr>Calibri</vt:lpstr>
      <vt:lpstr>Menlo</vt:lpstr>
      <vt:lpstr>Verdana</vt:lpstr>
      <vt:lpstr>Office Theme</vt:lpstr>
      <vt:lpstr>Unified Medical Language System (UMLS) Metathesaurus Data</vt:lpstr>
      <vt:lpstr>What is the UMLS Metathesaurus?</vt:lpstr>
      <vt:lpstr>UMLS Metathesaurus Terminologies </vt:lpstr>
      <vt:lpstr>Who Uses the UMLS?</vt:lpstr>
      <vt:lpstr>UMLS Metathesaurus Data</vt:lpstr>
      <vt:lpstr>Learning UMLS</vt:lpstr>
      <vt:lpstr>UMLS Metathesaurus Browser</vt:lpstr>
      <vt:lpstr>UMLS Metathesaurus File Facts</vt:lpstr>
      <vt:lpstr>UMLS Metathesaurus Data Files</vt:lpstr>
      <vt:lpstr>Commonly Used UMLS Metathesaurus Data Files </vt:lpstr>
      <vt:lpstr>MRCONSO (Concepts, Names, Codes, Sources)</vt:lpstr>
      <vt:lpstr>What can MRCONSO be used for? </vt:lpstr>
      <vt:lpstr>Commonly Used UMLS Metathesaurus Data Files-1</vt:lpstr>
      <vt:lpstr>MRREL (Relationships)</vt:lpstr>
      <vt:lpstr>Hierarchical Relationships (MRREL)</vt:lpstr>
      <vt:lpstr>Broader Concepts (MRREL)</vt:lpstr>
      <vt:lpstr>Narrower Concepts (MRREL)</vt:lpstr>
      <vt:lpstr>Non-Hierarchical Relationships (MRREL)</vt:lpstr>
      <vt:lpstr>Commonly Used UMLS Metathesaurus Data Files-2 </vt:lpstr>
      <vt:lpstr>Links</vt:lpstr>
      <vt:lpstr>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2024-08-27T19:10:42Z</dcterms:created>
  <dcterms:modified xsi:type="dcterms:W3CDTF">2024-08-27T19:11:08Z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0x01010062D44AE15EE50D4EB439D7850828061C</vt:lpwstr>
  </property>
</Properties>
</file>