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authors.xml" ContentType="application/vnd.ms-powerpoint.authors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0" r:id="rId3"/>
    <p:sldId id="258" r:id="rId4"/>
    <p:sldId id="279" r:id="rId5"/>
    <p:sldId id="282" r:id="rId6"/>
    <p:sldId id="261" r:id="rId7"/>
    <p:sldId id="281" r:id="rId8"/>
    <p:sldId id="264" r:id="rId9"/>
    <p:sldId id="278" r:id="rId10"/>
    <p:sldId id="283" r:id="rId11"/>
    <p:sldId id="267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2177" autoAdjust="0"/>
  </p:normalViewPr>
  <p:slideViewPr>
    <p:cSldViewPr snapToGrid="0">
      <p:cViewPr varScale="1">
        <p:scale>
          <a:sx n="33" d="100"/>
          <a:sy n="33" d="100"/>
        </p:scale>
        <p:origin x="1068" y="40"/>
      </p:cViewPr>
      <p:guideLst/>
    </p:cSldViewPr>
  </p:slideViewPr>
  <p:outlineViewPr>
    <p:cViewPr>
      <p:scale>
        <a:sx n="33" d="100"/>
        <a:sy n="33" d="100"/>
      </p:scale>
      <p:origin x="0" y="-1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71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56C0F-7854-4F0A-BF5E-56D7F42A84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8C8D4-4712-4004-A687-0C53AAD8364E}">
      <dgm:prSet phldrT="[Text]" custT="1"/>
      <dgm:spPr/>
      <dgm:t>
        <a:bodyPr/>
        <a:lstStyle/>
        <a:p>
          <a:r>
            <a:rPr lang="en-US" sz="4000" dirty="0"/>
            <a:t>Relationships (RELs)</a:t>
          </a:r>
        </a:p>
      </dgm:t>
    </dgm:pt>
    <dgm:pt modelId="{3D301DC8-68BD-4826-8250-F4DE795A7E4B}" type="parTrans" cxnId="{568464AE-6F4E-40E5-B679-6E346C6081B0}">
      <dgm:prSet/>
      <dgm:spPr/>
      <dgm:t>
        <a:bodyPr/>
        <a:lstStyle/>
        <a:p>
          <a:endParaRPr lang="en-US"/>
        </a:p>
      </dgm:t>
    </dgm:pt>
    <dgm:pt modelId="{8A4D2269-DE62-43F1-A20C-EB01A774C955}" type="sibTrans" cxnId="{568464AE-6F4E-40E5-B679-6E346C6081B0}">
      <dgm:prSet/>
      <dgm:spPr/>
      <dgm:t>
        <a:bodyPr/>
        <a:lstStyle/>
        <a:p>
          <a:endParaRPr lang="en-US"/>
        </a:p>
      </dgm:t>
    </dgm:pt>
    <dgm:pt modelId="{FE202CE8-E271-48A9-81E0-D148A1045F7C}" type="pres">
      <dgm:prSet presAssocID="{0AC56C0F-7854-4F0A-BF5E-56D7F42A8475}" presName="linear" presStyleCnt="0">
        <dgm:presLayoutVars>
          <dgm:animLvl val="lvl"/>
          <dgm:resizeHandles val="exact"/>
        </dgm:presLayoutVars>
      </dgm:prSet>
      <dgm:spPr/>
    </dgm:pt>
    <dgm:pt modelId="{972A57E8-E43C-4FD5-8CF5-16C323802261}" type="pres">
      <dgm:prSet presAssocID="{F308C8D4-4712-4004-A687-0C53AAD8364E}" presName="parentText" presStyleLbl="node1" presStyleIdx="0" presStyleCnt="1" custLinFactNeighborY="5263">
        <dgm:presLayoutVars>
          <dgm:chMax val="0"/>
          <dgm:bulletEnabled val="1"/>
        </dgm:presLayoutVars>
      </dgm:prSet>
      <dgm:spPr/>
    </dgm:pt>
  </dgm:ptLst>
  <dgm:cxnLst>
    <dgm:cxn modelId="{568464AE-6F4E-40E5-B679-6E346C6081B0}" srcId="{0AC56C0F-7854-4F0A-BF5E-56D7F42A8475}" destId="{F308C8D4-4712-4004-A687-0C53AAD8364E}" srcOrd="0" destOrd="0" parTransId="{3D301DC8-68BD-4826-8250-F4DE795A7E4B}" sibTransId="{8A4D2269-DE62-43F1-A20C-EB01A774C955}"/>
    <dgm:cxn modelId="{7C9A45CB-DC93-4C34-A667-84563283C3C1}" type="presOf" srcId="{0AC56C0F-7854-4F0A-BF5E-56D7F42A8475}" destId="{FE202CE8-E271-48A9-81E0-D148A1045F7C}" srcOrd="0" destOrd="0" presId="urn:microsoft.com/office/officeart/2005/8/layout/vList2"/>
    <dgm:cxn modelId="{E4240EFC-B4AF-4015-B508-FE85C2127802}" type="presOf" srcId="{F308C8D4-4712-4004-A687-0C53AAD8364E}" destId="{972A57E8-E43C-4FD5-8CF5-16C323802261}" srcOrd="0" destOrd="0" presId="urn:microsoft.com/office/officeart/2005/8/layout/vList2"/>
    <dgm:cxn modelId="{CE6758F4-1B6E-48A6-AE7D-D6ECFB452A0D}" type="presParOf" srcId="{FE202CE8-E271-48A9-81E0-D148A1045F7C}" destId="{972A57E8-E43C-4FD5-8CF5-16C3238022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A57E8-E43C-4FD5-8CF5-16C323802261}">
      <dsp:nvSpPr>
        <dsp:cNvPr id="0" name=""/>
        <dsp:cNvSpPr/>
      </dsp:nvSpPr>
      <dsp:spPr>
        <a:xfrm>
          <a:off x="0" y="166363"/>
          <a:ext cx="11430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Relationships (RELs)</a:t>
          </a:r>
        </a:p>
      </dsp:txBody>
      <dsp:txXfrm>
        <a:off x="59399" y="225762"/>
        <a:ext cx="113112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D8B876-C59D-4E87-8065-05E60B40C7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186FF-3B33-44DF-BC06-A6BEDEA5BC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52C7D-D774-47DB-8A60-CED9713D12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4AF60-A001-46D4-8D3F-49E3CDA623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26134-311D-476E-A38C-949E8092E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2D407-E3A5-4537-889B-49E0FF2C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7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0D4AA-DE74-4110-9264-85F5092C956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A2ADC-F57F-4EF4-B9C7-A087B7EA6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A6AE-813A-4C05-B309-EC29BE4796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A2ADC-F57F-4EF4-B9C7-A087B7EA6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8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A6AE-813A-4C05-B309-EC29BE4796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12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A6AE-813A-4C05-B309-EC29BE4796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48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A6AE-813A-4C05-B309-EC29BE4796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63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A6AE-813A-4C05-B309-EC29BE4796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3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A6AE-813A-4C05-B309-EC29BE4796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0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A6AE-813A-4C05-B309-EC29BE4796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7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A2ADC-F57F-4EF4-B9C7-A087B7EA63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4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A2ADC-F57F-4EF4-B9C7-A087B7EA63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1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A6AE-813A-4C05-B309-EC29BE4796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1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A2ADC-F57F-4EF4-B9C7-A087B7EA63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A6AE-813A-4C05-B309-EC29BE4796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8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A2ADC-F57F-4EF4-B9C7-A087B7EA63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4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F49BD0-3689-4119-A0D1-AEEBC81B0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E3D7E-97AC-4AE3-934E-02464129C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03851C-AB83-4B86-B1F8-F8F94C2B5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61B55-30D5-4E10-9F58-15283F08B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1DF679-34AE-4D31-83FE-5974A31D70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025663"/>
            <a:ext cx="12192000" cy="8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3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E6D44-A92E-43DA-9ABB-43157B939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A5608F-BED7-4E9A-A2E4-07F43D54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95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A45A2C-D225-45F9-9F81-02A65C041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913D0-3FDF-487F-A88E-2683A3D4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FB6AA-FC45-40A8-BDC6-E1DADC144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80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23B10D-8F28-4069-B04B-D7845887D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C3C2AA-3EA1-4419-AF0D-E12E02FF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F62F3-F4AC-4546-B96F-0045811BF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84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F44AC8-8B5F-4870-8249-8F9A0E7C6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D8871-79A8-4429-8222-B51CA9C4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B21D2-DED5-4A5F-AA9B-1BB37A43E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D2A44-C1D1-42EB-B9BB-5ABD8F203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4AD278-E165-4912-B926-A7864010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4087"/>
            <a:ext cx="12192000" cy="8239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70325-5EB5-4468-BC79-656FB3DD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E2972-1C48-4505-9701-5514CEB38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DDE98-B9BC-4F8D-BAAD-50D72777B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3921D-9B75-41F9-839F-394DB24EF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4E502-D27B-42D0-A1AC-1BB562965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4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71FB14-04C2-484F-BC80-C8E02EF678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C828C8-E368-4A36-887A-7361DC23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03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89A2E-5B2A-4F91-B064-F52F779CA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7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B3B48B-5898-473E-A0CD-474F8A65A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12B534-7B05-49E0-8F47-77E40537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84A6-B9B3-496A-9EB1-27D850680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6DC76-A15A-45E1-A9B2-4741220E9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56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49AFD8-F165-4307-A1B9-CFDE9A1BD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9643D-7186-4D6A-8E1C-3BFA0034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F3987-7318-4536-98EE-2EF7DBEB7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07C0B-9896-42F1-8411-345B7ED69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22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7B6D92-67F2-44AB-B5E0-D84743307F8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C1242-FA9B-4906-89D9-34ECA0F4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56C02-09F3-4FEB-A508-886862686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3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3243-7F58-4FA6-AD3D-DEABCDE8D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1701799"/>
            <a:ext cx="9144000" cy="1071563"/>
          </a:xfrm>
        </p:spPr>
        <p:txBody>
          <a:bodyPr/>
          <a:lstStyle/>
          <a:p>
            <a:r>
              <a:rPr lang="en-US" dirty="0"/>
              <a:t>Introduction to UMLS Editing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8AD7D-CBED-49BA-9638-809D9CA7B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Miranda Jarnot, Ph.D.</a:t>
            </a:r>
          </a:p>
          <a:p>
            <a:r>
              <a:rPr lang="en-US" sz="2000" dirty="0"/>
              <a:t>U.S. National Library of Medicine</a:t>
            </a:r>
          </a:p>
          <a:p>
            <a:r>
              <a:rPr lang="en-US" sz="2000" dirty="0"/>
              <a:t>National Institutes of Health </a:t>
            </a:r>
          </a:p>
          <a:p>
            <a:r>
              <a:rPr lang="en-US" sz="2000" dirty="0"/>
              <a:t>jarnotm@mail.nlm.nih.gov</a:t>
            </a:r>
          </a:p>
        </p:txBody>
      </p:sp>
    </p:spTree>
    <p:extLst>
      <p:ext uri="{BB962C8B-B14F-4D97-AF65-F5344CB8AC3E}">
        <p14:creationId xmlns:p14="http://schemas.microsoft.com/office/powerpoint/2010/main" val="419669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B9F8-8267-3765-9D23-A5369936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360" y="280499"/>
            <a:ext cx="7227277" cy="1325563"/>
          </a:xfrm>
        </p:spPr>
        <p:txBody>
          <a:bodyPr/>
          <a:lstStyle/>
          <a:p>
            <a:r>
              <a:rPr lang="en-US" dirty="0"/>
              <a:t>Concepts in the UMLS (cont.)</a:t>
            </a:r>
          </a:p>
        </p:txBody>
      </p:sp>
      <p:pic>
        <p:nvPicPr>
          <p:cNvPr id="5" name="Picture 4" descr="Concept leads to Atoms, Contexts, Semantic Types, and Attributes.">
            <a:extLst>
              <a:ext uri="{FF2B5EF4-FFF2-40B4-BE49-F238E27FC236}">
                <a16:creationId xmlns:a16="http://schemas.microsoft.com/office/drawing/2014/main" id="{8B0F3866-F48D-BC27-0D7A-A54A03EE4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86" y="1410468"/>
            <a:ext cx="9741423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5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5D78-23DA-F87F-97D8-D84B46177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854075"/>
          </a:xfrm>
        </p:spPr>
        <p:txBody>
          <a:bodyPr/>
          <a:lstStyle/>
          <a:p>
            <a:r>
              <a:rPr lang="en-US" dirty="0"/>
              <a:t>Concepts in the </a:t>
            </a:r>
            <a:r>
              <a:rPr lang="en-US" dirty="0" err="1"/>
              <a:t>Metathesaurus</a:t>
            </a:r>
            <a:r>
              <a:rPr lang="en-US" dirty="0"/>
              <a:t> (cont.)</a:t>
            </a:r>
          </a:p>
        </p:txBody>
      </p:sp>
      <p:graphicFrame>
        <p:nvGraphicFramePr>
          <p:cNvPr id="3" name="Diagram 2" descr="Relationships (RELs).">
            <a:extLst>
              <a:ext uri="{FF2B5EF4-FFF2-40B4-BE49-F238E27FC236}">
                <a16:creationId xmlns:a16="http://schemas.microsoft.com/office/drawing/2014/main" id="{5CCB8C8D-AAD6-F49D-6E84-0B13073C1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954371"/>
              </p:ext>
            </p:extLst>
          </p:nvPr>
        </p:nvGraphicFramePr>
        <p:xfrm>
          <a:off x="381000" y="948268"/>
          <a:ext cx="11430000" cy="142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9CDD2C-D648-9AB3-CED1-F13417F8787C}"/>
              </a:ext>
            </a:extLst>
          </p:cNvPr>
          <p:cNvSpPr txBox="1"/>
          <p:nvPr/>
        </p:nvSpPr>
        <p:spPr>
          <a:xfrm>
            <a:off x="381000" y="2369714"/>
            <a:ext cx="60981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Source Level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Concept level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Types of RELs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Related to (RT) – Chocolate Ingestion is RT Chocolate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Broader than (BT) – Mammal is BT Dog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Narrower than (NT) – Apple Pie is NT Pie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Not Related (XR) – Indiana is XR to India</a:t>
            </a:r>
          </a:p>
        </p:txBody>
      </p:sp>
    </p:spTree>
    <p:extLst>
      <p:ext uri="{BB962C8B-B14F-4D97-AF65-F5344CB8AC3E}">
        <p14:creationId xmlns:p14="http://schemas.microsoft.com/office/powerpoint/2010/main" val="143375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9DC0-20F3-1755-E94A-80C09A63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1" y="284692"/>
            <a:ext cx="3932237" cy="702733"/>
          </a:xfrm>
        </p:spPr>
        <p:txBody>
          <a:bodyPr/>
          <a:lstStyle/>
          <a:p>
            <a:r>
              <a:rPr lang="en-US" sz="4400" dirty="0"/>
              <a:t>Synonymy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F008B-A4AB-161F-6DD3-3E1E574A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8721" y="1430215"/>
            <a:ext cx="6649136" cy="35286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Synonymy is first determined by the data given from a source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Source codes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Algorithms / merge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Editor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Editors follow the “Prime Directive” of respecting synonymy asserted by a source</a:t>
            </a:r>
          </a:p>
          <a:p>
            <a:endParaRPr lang="en-US" dirty="0"/>
          </a:p>
        </p:txBody>
      </p:sp>
      <p:pic>
        <p:nvPicPr>
          <p:cNvPr id="4" name="Picture 3" descr="Green peas with one open pea with seeds.">
            <a:extLst>
              <a:ext uri="{FF2B5EF4-FFF2-40B4-BE49-F238E27FC236}">
                <a16:creationId xmlns:a16="http://schemas.microsoft.com/office/drawing/2014/main" id="{8C6BC02A-0A83-B32C-4514-F646BC952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173" y="601479"/>
            <a:ext cx="4158617" cy="243702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A8BF16-FBD0-C31E-4EDC-6B5DCD84B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28932" y="3429000"/>
            <a:ext cx="4714347" cy="243205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/>
              <a:t>UMLS treats lexical variants as synonyms…</a:t>
            </a:r>
          </a:p>
          <a:p>
            <a:pPr lvl="2"/>
            <a:r>
              <a:rPr lang="en-US" b="1" dirty="0"/>
              <a:t>Singular/plural: </a:t>
            </a:r>
            <a:r>
              <a:rPr lang="en-US" dirty="0"/>
              <a:t>feet and foot; apple and apples</a:t>
            </a:r>
          </a:p>
          <a:p>
            <a:pPr lvl="2"/>
            <a:r>
              <a:rPr lang="en-US" b="1" dirty="0"/>
              <a:t>Direct/indirect: </a:t>
            </a:r>
            <a:r>
              <a:rPr lang="en-US" dirty="0"/>
              <a:t>Neoplasms, Breast and Breast Neoplasms</a:t>
            </a:r>
          </a:p>
          <a:p>
            <a:pPr lvl="2"/>
            <a:r>
              <a:rPr lang="en-US" b="1" dirty="0"/>
              <a:t>Punctuation: </a:t>
            </a:r>
            <a:r>
              <a:rPr lang="en-US" dirty="0"/>
              <a:t>Insulin-like receptor and insulin like receptor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75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47AC-6D57-E6BD-925F-3228E47E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76332" cy="887942"/>
          </a:xfrm>
        </p:spPr>
        <p:txBody>
          <a:bodyPr/>
          <a:lstStyle/>
          <a:p>
            <a:r>
              <a:rPr lang="en-US" dirty="0"/>
              <a:t>Synonymy (continued)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3A4967-3931-5BDB-F06E-278584371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617" y="1524000"/>
            <a:ext cx="5894916" cy="4652963"/>
          </a:xfrm>
        </p:spPr>
        <p:txBody>
          <a:bodyPr>
            <a:normAutofit/>
          </a:bodyPr>
          <a:lstStyle/>
          <a:p>
            <a:r>
              <a:rPr lang="en-US" dirty="0"/>
              <a:t>But sometimes lexical variants are NOT synonymous!</a:t>
            </a:r>
          </a:p>
          <a:p>
            <a:pPr lvl="1"/>
            <a:r>
              <a:rPr lang="en-US" sz="2000" dirty="0"/>
              <a:t>Home Nursing and Nursing Home</a:t>
            </a:r>
          </a:p>
          <a:p>
            <a:pPr lvl="1"/>
            <a:r>
              <a:rPr lang="en-US" sz="2000" dirty="0"/>
              <a:t>Mushroom Poison and Poison Mushrooms</a:t>
            </a:r>
          </a:p>
          <a:p>
            <a:endParaRPr lang="en-US" sz="2400" dirty="0"/>
          </a:p>
          <a:p>
            <a:r>
              <a:rPr lang="en-US" sz="2400" dirty="0"/>
              <a:t>Clues from the source</a:t>
            </a:r>
          </a:p>
          <a:p>
            <a:r>
              <a:rPr lang="en-US" sz="2400" dirty="0"/>
              <a:t>Editor’s own knowledge/background</a:t>
            </a:r>
          </a:p>
          <a:p>
            <a:r>
              <a:rPr lang="en-US" sz="2400" dirty="0"/>
              <a:t>Research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DE718-CD6E-37D5-39FF-306B0362E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0784" y="4042478"/>
            <a:ext cx="5181600" cy="994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There are no foolproof rules to apply in determining synonymy</a:t>
            </a:r>
          </a:p>
        </p:txBody>
      </p:sp>
      <p:pic>
        <p:nvPicPr>
          <p:cNvPr id="4" name="Picture 3" descr="A yellow puzzle piece completing a black puzzle.">
            <a:extLst>
              <a:ext uri="{FF2B5EF4-FFF2-40B4-BE49-F238E27FC236}">
                <a16:creationId xmlns:a16="http://schemas.microsoft.com/office/drawing/2014/main" id="{7AE48BB8-583B-2884-23C0-55FC0CA1E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763" y="729647"/>
            <a:ext cx="4427904" cy="29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3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4C475-4A54-CEA3-1B44-F75E213B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7" y="5555"/>
            <a:ext cx="7234537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Editing Freeze and File Release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900DFE-66FD-146C-9997-DB178C55A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430" y="1331118"/>
            <a:ext cx="5157787" cy="8239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 the end of March (AA release) and September (AB release), the production database is locked for editing, or “frozen”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C5D3A51-BAFF-94C8-8959-65C2E3B07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0777" y="2506348"/>
            <a:ext cx="5157787" cy="3684588"/>
          </a:xfrm>
        </p:spPr>
        <p:txBody>
          <a:bodyPr>
            <a:normAutofit/>
          </a:bodyPr>
          <a:lstStyle/>
          <a:p>
            <a:r>
              <a:rPr lang="en-US" sz="2000" dirty="0"/>
              <a:t>Editing leads perform QA editing </a:t>
            </a:r>
          </a:p>
          <a:p>
            <a:r>
              <a:rPr lang="en-US" sz="2000" dirty="0"/>
              <a:t>Production DB is closed for production of release files</a:t>
            </a:r>
          </a:p>
          <a:p>
            <a:r>
              <a:rPr lang="en-US" sz="2000" dirty="0"/>
              <a:t>Editing remains down for 2-3 days while files are prepared</a:t>
            </a:r>
          </a:p>
          <a:p>
            <a:r>
              <a:rPr lang="en-US" sz="2000" dirty="0"/>
              <a:t>Editing begins for the next release</a:t>
            </a:r>
          </a:p>
          <a:p>
            <a:r>
              <a:rPr lang="en-US" sz="2000" dirty="0"/>
              <a:t>UMLS is released</a:t>
            </a:r>
          </a:p>
        </p:txBody>
      </p:sp>
      <p:pic>
        <p:nvPicPr>
          <p:cNvPr id="6" name="Content Placeholder 5" descr="Snow on trees.">
            <a:extLst>
              <a:ext uri="{FF2B5EF4-FFF2-40B4-BE49-F238E27FC236}">
                <a16:creationId xmlns:a16="http://schemas.microsoft.com/office/drawing/2014/main" id="{3818C0A3-55DF-8F4A-C0A7-6B34EA4CA4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006" y="1181549"/>
            <a:ext cx="4455217" cy="3167093"/>
          </a:xfrm>
          <a:noFill/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B84506D-4B38-A368-6F55-0FC47250B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7114" y="4303593"/>
            <a:ext cx="5024886" cy="8239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And then the cycle starts again…</a:t>
            </a:r>
          </a:p>
        </p:txBody>
      </p:sp>
    </p:spTree>
    <p:extLst>
      <p:ext uri="{BB962C8B-B14F-4D97-AF65-F5344CB8AC3E}">
        <p14:creationId xmlns:p14="http://schemas.microsoft.com/office/powerpoint/2010/main" val="351166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C99F-1A6F-8036-A32D-4949D185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257"/>
            <a:ext cx="4980317" cy="1339940"/>
          </a:xfrm>
        </p:spPr>
        <p:txBody>
          <a:bodyPr anchor="ctr">
            <a:normAutofit/>
          </a:bodyPr>
          <a:lstStyle/>
          <a:p>
            <a:r>
              <a:rPr lang="en-US" dirty="0"/>
              <a:t>What is the UMLS?</a:t>
            </a:r>
          </a:p>
        </p:txBody>
      </p:sp>
      <p:pic>
        <p:nvPicPr>
          <p:cNvPr id="6" name="Content Placeholder 5" descr="Huge old green tree with visible spread roots.">
            <a:extLst>
              <a:ext uri="{FF2B5EF4-FFF2-40B4-BE49-F238E27FC236}">
                <a16:creationId xmlns:a16="http://schemas.microsoft.com/office/drawing/2014/main" id="{86E47BED-EDF8-BF7E-6FBD-9FF277FE5BF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988" y="831401"/>
            <a:ext cx="4556125" cy="3382962"/>
          </a:xfrm>
          <a:noFill/>
        </p:spPr>
      </p:pic>
    </p:spTree>
    <p:extLst>
      <p:ext uri="{BB962C8B-B14F-4D97-AF65-F5344CB8AC3E}">
        <p14:creationId xmlns:p14="http://schemas.microsoft.com/office/powerpoint/2010/main" val="319019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FCC5-D19C-CE22-4F1F-23FF3B34FF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875" y="15994"/>
            <a:ext cx="10515600" cy="929409"/>
          </a:xfrm>
        </p:spPr>
        <p:txBody>
          <a:bodyPr/>
          <a:lstStyle/>
          <a:p>
            <a:r>
              <a:rPr lang="en-US" dirty="0"/>
              <a:t>Concept-centered Approach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630FC4-75AC-3751-C2DB-805AF83C93E5}"/>
              </a:ext>
            </a:extLst>
          </p:cNvPr>
          <p:cNvSpPr txBox="1"/>
          <p:nvPr/>
        </p:nvSpPr>
        <p:spPr>
          <a:xfrm>
            <a:off x="281797" y="928778"/>
            <a:ext cx="10780142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Scope</a:t>
            </a:r>
            <a:r>
              <a:rPr lang="en-US" sz="2800" dirty="0"/>
              <a:t> of the UMLS is determined by the combined scope of its source vocabularies -- </a:t>
            </a:r>
          </a:p>
          <a:p>
            <a:endParaRPr lang="en-US" sz="2400" b="1" i="1" dirty="0">
              <a:cs typeface="Calibri"/>
            </a:endParaRPr>
          </a:p>
          <a:p>
            <a:r>
              <a:rPr lang="en-US" sz="2800" b="1" i="1" dirty="0">
                <a:cs typeface="Calibri"/>
              </a:rPr>
              <a:t>     There is no overall "scope" of the UMLS itself</a:t>
            </a: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UMLS is </a:t>
            </a:r>
            <a:r>
              <a:rPr lang="en-US" sz="2800" b="1" i="1" dirty="0">
                <a:cs typeface="Calibri"/>
              </a:rPr>
              <a:t>concept-centric</a:t>
            </a:r>
            <a:endParaRPr lang="en-US" dirty="0"/>
          </a:p>
          <a:p>
            <a:endParaRPr lang="en-US" sz="2800" b="1" i="1" dirty="0">
              <a:cs typeface="Calibri"/>
            </a:endParaRPr>
          </a:p>
          <a:p>
            <a:r>
              <a:rPr lang="en-US" sz="2800" b="1" i="1" dirty="0">
                <a:cs typeface="Calibri"/>
              </a:rPr>
              <a:t>     Goal = Establish synonymy between source vocabularies</a:t>
            </a:r>
          </a:p>
        </p:txBody>
      </p:sp>
      <p:pic>
        <p:nvPicPr>
          <p:cNvPr id="83" name="Picture 82" descr="Firemen in a huddle.">
            <a:extLst>
              <a:ext uri="{FF2B5EF4-FFF2-40B4-BE49-F238E27FC236}">
                <a16:creationId xmlns:a16="http://schemas.microsoft.com/office/drawing/2014/main" id="{5E6A159C-1750-E5D3-F1A1-AA539BA50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415" y="1716576"/>
            <a:ext cx="3824378" cy="26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7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29C0C8-E984-4E1A-B811-2DF2716F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6" y="209284"/>
            <a:ext cx="9894276" cy="1325563"/>
          </a:xfrm>
        </p:spPr>
        <p:txBody>
          <a:bodyPr/>
          <a:lstStyle/>
          <a:p>
            <a:r>
              <a:rPr lang="en-US" dirty="0"/>
              <a:t>How does source data get into the UMLS?</a:t>
            </a:r>
          </a:p>
        </p:txBody>
      </p:sp>
      <p:pic>
        <p:nvPicPr>
          <p:cNvPr id="5" name="Picture 4" descr="Flow chart: Source Acquisition to Pre-Inversion to Inversion to Test Insertion to Real Insertion.">
            <a:extLst>
              <a:ext uri="{FF2B5EF4-FFF2-40B4-BE49-F238E27FC236}">
                <a16:creationId xmlns:a16="http://schemas.microsoft.com/office/drawing/2014/main" id="{41707EC6-0273-9091-D098-78C95F5E8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556" y="720410"/>
            <a:ext cx="8190887" cy="54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4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22FF-1833-4BD3-7305-333327F6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Acquisition and Pre-Inversion</a:t>
            </a:r>
          </a:p>
        </p:txBody>
      </p:sp>
      <p:pic>
        <p:nvPicPr>
          <p:cNvPr id="5" name="Picture 4" descr="Acquisition to Pre-Inversion.">
            <a:extLst>
              <a:ext uri="{FF2B5EF4-FFF2-40B4-BE49-F238E27FC236}">
                <a16:creationId xmlns:a16="http://schemas.microsoft.com/office/drawing/2014/main" id="{469BB52E-BA2E-C473-01B6-C815EFDF1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338" y="720410"/>
            <a:ext cx="8149323" cy="54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4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ABFC-A815-8D33-6A5F-FC06DB78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103"/>
          </a:xfrm>
        </p:spPr>
        <p:txBody>
          <a:bodyPr/>
          <a:lstStyle/>
          <a:p>
            <a:r>
              <a:rPr lang="en-US" dirty="0"/>
              <a:t>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009AD-B873-FEF6-55E1-4389CA3F4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4227"/>
            <a:ext cx="5181600" cy="4557933"/>
          </a:xfrm>
        </p:spPr>
        <p:txBody>
          <a:bodyPr>
            <a:normAutofit/>
          </a:bodyPr>
          <a:lstStyle/>
          <a:p>
            <a:r>
              <a:rPr lang="en-US" sz="2600" dirty="0"/>
              <a:t>Source data is processed into a common data load representation </a:t>
            </a:r>
          </a:p>
          <a:p>
            <a:r>
              <a:rPr lang="en-US" sz="2600" dirty="0"/>
              <a:t>No two sources have the same format</a:t>
            </a:r>
          </a:p>
          <a:p>
            <a:pPr lvl="1"/>
            <a:r>
              <a:rPr lang="en-US" sz="2200" dirty="0"/>
              <a:t>XML</a:t>
            </a:r>
          </a:p>
          <a:p>
            <a:pPr lvl="1"/>
            <a:r>
              <a:rPr lang="en-US" sz="2200" dirty="0"/>
              <a:t>Fixed-length field</a:t>
            </a:r>
          </a:p>
          <a:p>
            <a:pPr lvl="1"/>
            <a:r>
              <a:rPr lang="en-US" sz="2200" dirty="0"/>
              <a:t>.pdf</a:t>
            </a:r>
          </a:p>
          <a:p>
            <a:pPr lvl="1"/>
            <a:r>
              <a:rPr lang="en-US" sz="2200" dirty="0"/>
              <a:t>Excel</a:t>
            </a:r>
          </a:p>
          <a:p>
            <a:pPr lvl="1"/>
            <a:r>
              <a:rPr lang="en-US" sz="2200" dirty="0"/>
              <a:t>Flat file (OBO)</a:t>
            </a:r>
          </a:p>
        </p:txBody>
      </p:sp>
      <p:pic>
        <p:nvPicPr>
          <p:cNvPr id="6" name="Content Placeholder 5" descr="Row of toothbrushes.">
            <a:extLst>
              <a:ext uri="{FF2B5EF4-FFF2-40B4-BE49-F238E27FC236}">
                <a16:creationId xmlns:a16="http://schemas.microsoft.com/office/drawing/2014/main" id="{DA0323EC-C4FF-F56B-99B8-DA2DED3123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444" y="1012556"/>
            <a:ext cx="4579511" cy="3053007"/>
          </a:xfrm>
        </p:spPr>
      </p:pic>
    </p:spTree>
    <p:extLst>
      <p:ext uri="{BB962C8B-B14F-4D97-AF65-F5344CB8AC3E}">
        <p14:creationId xmlns:p14="http://schemas.microsoft.com/office/powerpoint/2010/main" val="20531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240DFB-A0A8-D5C3-5697-D9F7B254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141" y="365125"/>
            <a:ext cx="7511716" cy="1325563"/>
          </a:xfrm>
        </p:spPr>
        <p:txBody>
          <a:bodyPr/>
          <a:lstStyle/>
          <a:p>
            <a:r>
              <a:rPr lang="en-US" dirty="0"/>
              <a:t>Test Insertion and Real Insertion</a:t>
            </a:r>
          </a:p>
        </p:txBody>
      </p:sp>
      <p:pic>
        <p:nvPicPr>
          <p:cNvPr id="5" name="Picture 4" descr="Test Insertion to Real Insertion to Editing.">
            <a:extLst>
              <a:ext uri="{FF2B5EF4-FFF2-40B4-BE49-F238E27FC236}">
                <a16:creationId xmlns:a16="http://schemas.microsoft.com/office/drawing/2014/main" id="{39D3670E-59C3-6C3B-F06F-051D3898A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83" y="719024"/>
            <a:ext cx="10255234" cy="541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6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B537-54D0-3247-8E76-3C49B692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4570"/>
            <a:ext cx="10515600" cy="834497"/>
          </a:xfrm>
        </p:spPr>
        <p:txBody>
          <a:bodyPr/>
          <a:lstStyle/>
          <a:p>
            <a:r>
              <a:rPr lang="en-US" dirty="0"/>
              <a:t>Editing the </a:t>
            </a:r>
            <a:r>
              <a:rPr lang="en-US" dirty="0" err="1"/>
              <a:t>Metathesaurus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A414141-E5A9-233B-BDFB-81FA0B9E9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0766" y="2360739"/>
            <a:ext cx="5067220" cy="1725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 i="1" dirty="0"/>
              <a:t>Primary Rule of Editing = </a:t>
            </a:r>
            <a:endParaRPr lang="en-US" sz="3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3600" b="1" i="1" dirty="0"/>
              <a:t>       Respect the Source</a:t>
            </a:r>
            <a:endParaRPr lang="en-US" sz="3600" dirty="0">
              <a:cs typeface="Calibri" panose="020F0502020204030204"/>
            </a:endParaRPr>
          </a:p>
        </p:txBody>
      </p:sp>
      <p:pic>
        <p:nvPicPr>
          <p:cNvPr id="11" name="Picture 10" descr="Yellow question mark and blue exclamation symbols.">
            <a:extLst>
              <a:ext uri="{FF2B5EF4-FFF2-40B4-BE49-F238E27FC236}">
                <a16:creationId xmlns:a16="http://schemas.microsoft.com/office/drawing/2014/main" id="{6FA7EC66-31A0-6023-3772-A6E462574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896" y="1473214"/>
            <a:ext cx="3996267" cy="305829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7FD5D-A813-6F6F-CBFC-89C495165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9766539" y="6176963"/>
            <a:ext cx="1587261" cy="27223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1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52BD-8283-603A-B37D-0F8D19B3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365126"/>
            <a:ext cx="7239000" cy="1325563"/>
          </a:xfrm>
        </p:spPr>
        <p:txBody>
          <a:bodyPr/>
          <a:lstStyle/>
          <a:p>
            <a:r>
              <a:rPr lang="en-US" dirty="0"/>
              <a:t>Concepts in the </a:t>
            </a:r>
            <a:r>
              <a:rPr lang="en-US" dirty="0" err="1"/>
              <a:t>Metathesaurus</a:t>
            </a:r>
            <a:endParaRPr lang="en-US" dirty="0"/>
          </a:p>
        </p:txBody>
      </p:sp>
      <p:pic>
        <p:nvPicPr>
          <p:cNvPr id="5" name="Picture 4" descr="Blue bubbles with Terms, Concept and CUI inside.">
            <a:extLst>
              <a:ext uri="{FF2B5EF4-FFF2-40B4-BE49-F238E27FC236}">
                <a16:creationId xmlns:a16="http://schemas.microsoft.com/office/drawing/2014/main" id="{29D4E5E1-994C-55CD-9E53-D291D75EF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134" y="1421552"/>
            <a:ext cx="850573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974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LM Presentation Master Template 3" id="{24D33000-E7A2-CB4B-930C-EA6A1C4BA4B4}" vid="{630345A5-DFFE-1A45-B2A1-436FE07EAD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44AE15EE50D4EB439D7850828061C" ma:contentTypeVersion="14" ma:contentTypeDescription="Create a new document." ma:contentTypeScope="" ma:versionID="f14fb563a9e50ffd5f0f2a0ed4026cac">
  <xsd:schema xmlns:xsd="http://www.w3.org/2001/XMLSchema" xmlns:xs="http://www.w3.org/2001/XMLSchema" xmlns:p="http://schemas.microsoft.com/office/2006/metadata/properties" xmlns:ns2="d30f68bc-a4f8-487e-87cb-e7190649c67e" xmlns:ns3="b47fa91d-0d28-4944-8de1-410bfdd1053c" targetNamespace="http://schemas.microsoft.com/office/2006/metadata/properties" ma:root="true" ma:fieldsID="bdb30e7ef502195e4f9f4fa6c2b170ab" ns2:_="" ns3:_="">
    <xsd:import namespace="d30f68bc-a4f8-487e-87cb-e7190649c67e"/>
    <xsd:import namespace="b47fa91d-0d28-4944-8de1-410bfdd105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f68bc-a4f8-487e-87cb-e7190649c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fa91d-0d28-4944-8de1-410bfdd10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f9f4732-54b1-47ce-8b16-4457d1fb176a}" ma:internalName="TaxCatchAll" ma:showField="CatchAllData" ma:web="b47fa91d-0d28-4944-8de1-410bfdd105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0f68bc-a4f8-487e-87cb-e7190649c67e">
      <Terms xmlns="http://schemas.microsoft.com/office/infopath/2007/PartnerControls"/>
    </lcf76f155ced4ddcb4097134ff3c332f>
    <TaxCatchAll xmlns="b47fa91d-0d28-4944-8de1-410bfdd1053c" xsi:nil="true"/>
  </documentManagement>
</p:properties>
</file>

<file path=customXml/itemProps1.xml><?xml version="1.0" encoding="utf-8"?>
<ds:datastoreItem xmlns:ds="http://schemas.openxmlformats.org/officeDocument/2006/customXml" ds:itemID="{AC397CBC-3A9C-4AB5-B689-8A6A4AF8E320}"/>
</file>

<file path=customXml/itemProps2.xml><?xml version="1.0" encoding="utf-8"?>
<ds:datastoreItem xmlns:ds="http://schemas.openxmlformats.org/officeDocument/2006/customXml" ds:itemID="{51115AA1-2D93-45B7-B236-4EE503AC22B0}"/>
</file>

<file path=customXml/itemProps3.xml><?xml version="1.0" encoding="utf-8"?>
<ds:datastoreItem xmlns:ds="http://schemas.openxmlformats.org/officeDocument/2006/customXml" ds:itemID="{FC63F8AA-8307-42F1-977A-60DF8CB15CB4}"/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NLM Pixelated Canvas</Template>
  <TotalTime>0</TotalTime>
  <Words>406</Words>
  <Application>Microsoft Office PowerPoint</Application>
  <PresentationFormat>Widescreen</PresentationFormat>
  <Paragraphs>83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Courier New</vt:lpstr>
      <vt:lpstr>Custom Design</vt:lpstr>
      <vt:lpstr>Introduction to UMLS Editing</vt:lpstr>
      <vt:lpstr>What is the UMLS?</vt:lpstr>
      <vt:lpstr>Concept-centered Approach</vt:lpstr>
      <vt:lpstr>How does source data get into the UMLS?</vt:lpstr>
      <vt:lpstr>Source Acquisition and Pre-Inversion</vt:lpstr>
      <vt:lpstr>Inversion</vt:lpstr>
      <vt:lpstr>Test Insertion and Real Insertion</vt:lpstr>
      <vt:lpstr>Editing the Metathesaurus</vt:lpstr>
      <vt:lpstr>Concepts in the Metathesaurus</vt:lpstr>
      <vt:lpstr>Concepts in the UMLS (cont.)</vt:lpstr>
      <vt:lpstr>Concepts in the Metathesaurus (cont.)</vt:lpstr>
      <vt:lpstr>Synonymy</vt:lpstr>
      <vt:lpstr>Synonymy (continued)</vt:lpstr>
      <vt:lpstr>Editing Freeze and File Release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2024-08-27T19:10:04Z</dcterms:created>
  <dcterms:modified xsi:type="dcterms:W3CDTF">2024-08-27T19:11:12Z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0x01010062D44AE15EE50D4EB439D7850828061C</vt:lpwstr>
  </property>
</Properties>
</file>