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9" r:id="rId8"/>
    <p:sldId id="264" r:id="rId9"/>
    <p:sldId id="265" r:id="rId10"/>
    <p:sldId id="262" r:id="rId11"/>
    <p:sldId id="266" r:id="rId12"/>
    <p:sldId id="15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19D453-DC1E-4B22-A56B-43EE02FFF58E}">
          <p14:sldIdLst>
            <p14:sldId id="256"/>
            <p14:sldId id="258"/>
            <p14:sldId id="260"/>
            <p14:sldId id="269"/>
            <p14:sldId id="264"/>
            <p14:sldId id="265"/>
            <p14:sldId id="262"/>
            <p14:sldId id="266"/>
            <p14:sldId id="1572"/>
          </p14:sldIdLst>
        </p14:section>
        <p14:section name="Untitled Section" id="{5DD89F59-5447-4465-A487-49D9685BA6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lin, George (NIH/NLM) [E]" initials="FG([" lastIdx="0" clrIdx="0">
    <p:extLst>
      <p:ext uri="{19B8F6BF-5375-455C-9EA6-DF929625EA0E}">
        <p15:presenceInfo xmlns:p15="http://schemas.microsoft.com/office/powerpoint/2012/main" userId="S::franklig@nih.gov::c8672f9d-ae42-4fc4-90ff-b47c61cc7f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84277" autoAdjust="0"/>
  </p:normalViewPr>
  <p:slideViewPr>
    <p:cSldViewPr snapToGrid="0" snapToObjects="1">
      <p:cViewPr varScale="1">
        <p:scale>
          <a:sx n="56" d="100"/>
          <a:sy n="56" d="100"/>
        </p:scale>
        <p:origin x="136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3F0C-8875-6443-AD48-4C66CE0FF4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6590-302B-BE46-9872-76245E6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5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4FBA6-B71E-4E4A-86D0-33B49AA3808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C4F1-63A6-D544-AB0E-41480E17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manage-recs/present#ResultsExamplStudi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General Updates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 search options for recruitment status and location improve precision of search 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research participation resources and disclaimer </a:t>
            </a:r>
          </a:p>
          <a:p>
            <a:endParaRPr lang="en-US" dirty="0"/>
          </a:p>
          <a:p>
            <a:r>
              <a:rPr lang="en-US" dirty="0"/>
              <a:t>COVID Updates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 to CDC and NIH informational websites have been added to the ClinicalTrials.gov home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home page, users can also access a list of records related to COVID-19 that have been posted to ClinicalTrials.gov (shown on next slide)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Results can be filtered to show federally-funded clinical studies related to COVID-19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Provide ongoing and completed COVID-19 studies listed on the World Health Organization's International Clinical Trials Registry Platform (WHO ICTRP) on the ClinicalTrials.gov web 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ClinicalTrials.gov offers sample study records and fictional manuscripts for a variety of study designs such as parallel and cross-over, and dose escalation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The most recent samples were created to address “Units other than Participants”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Additional records and manuscripts are in development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Cluster Randomized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Fractional Factorial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Sequential, Multiple Assignment, Randomized Trial (SMART)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Micro-randomized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PRS Guided Tutorials provided step-by-step instructions for data entry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Results tutorials launched in August 2019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Registration tutorials were added in March 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They can be accessed on ClinicalTrials.gov or from within the Protocol Registration and Results System (PRS)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Content updates, based on user feedback, are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ClinicalTrials.gov launched </a:t>
            </a:r>
            <a:r>
              <a:rPr lang="en-US" sz="1200" i="1" dirty="0"/>
              <a:t>Hot Off the PRS! </a:t>
            </a:r>
            <a:r>
              <a:rPr lang="en-US" sz="1200" i="0" dirty="0"/>
              <a:t>in August of 2019.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0" dirty="0"/>
              <a:t>It provides: 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Timely updates for PRS users,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Proactive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ClinicalTrials.gov is one year into a five-year modernization effort. </a:t>
            </a:r>
          </a:p>
          <a:p>
            <a:endParaRPr lang="en-US" dirty="0"/>
          </a:p>
          <a:p>
            <a:r>
              <a:rPr lang="en-US" dirty="0"/>
              <a:t>In the past year, ClinicalTrials.gov has: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Met with 21 of 27 institutes and centers across NIH for input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Collected public comments,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Held a public meeting to discuss the RFI comments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2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508">
              <a:defRPr/>
            </a:pPr>
            <a:fld id="{8C30F7CC-E99A-9B4E-A466-3BF0E5F478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508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68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038" y="2130425"/>
            <a:ext cx="6852162" cy="1470025"/>
          </a:xfrm>
          <a:solidFill>
            <a:srgbClr val="34609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038" y="3886200"/>
            <a:ext cx="61663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28650" y="1920875"/>
            <a:ext cx="7886700" cy="3930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DCCD25-445E-46E2-B6D7-7A1CDFEF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1025" y="6353306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7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38" y="274638"/>
            <a:ext cx="70807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37" y="4406900"/>
            <a:ext cx="68886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37" y="2906713"/>
            <a:ext cx="68886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037" y="1600200"/>
            <a:ext cx="34002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664" y="1600200"/>
            <a:ext cx="35461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38" y="1535113"/>
            <a:ext cx="34203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6038" y="2174875"/>
            <a:ext cx="34203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1622" y="1535113"/>
            <a:ext cx="34251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1622" y="2174875"/>
            <a:ext cx="3425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38" y="273050"/>
            <a:ext cx="29701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200" y="273050"/>
            <a:ext cx="411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038" y="1435100"/>
            <a:ext cx="29701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938682922 [Converted]2.eps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/>
          <a:stretch/>
        </p:blipFill>
        <p:spPr>
          <a:xfrm>
            <a:off x="-1" y="-13438"/>
            <a:ext cx="5502070" cy="68762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38" y="274638"/>
            <a:ext cx="70807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38" y="1600200"/>
            <a:ext cx="70807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208737"/>
            <a:ext cx="9144002" cy="654113"/>
          </a:xfrm>
          <a:prstGeom prst="rect">
            <a:avLst/>
          </a:prstGeom>
          <a:solidFill>
            <a:srgbClr val="3460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1025" y="63533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5D46455-DD8E-8C45-B441-899919E67F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LM Logo-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4" y="6407852"/>
            <a:ext cx="1890936" cy="256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" y="6247832"/>
            <a:ext cx="58399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460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er@clinicaltrial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manage-recs/present#ResultsExamplStud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qcZB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ClinicalTrials.gov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2371" y="6356350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A3C-FA0C-4DE5-8A97-A38F28B2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Quire Sans" panose="020B0502040204020203" pitchFamily="34" charset="0"/>
              </a:rPr>
              <a:t>BETA API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DE78-D5AD-4F0B-A6CC-67B5B0023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ClinicalTrials.gov launched a new BETA application programming interface (API) in July 2019 </a:t>
            </a:r>
          </a:p>
          <a:p>
            <a:pPr lvl="1"/>
            <a:r>
              <a:rPr lang="en-US" dirty="0"/>
              <a:t>Over 300 Search fields available</a:t>
            </a:r>
          </a:p>
          <a:p>
            <a:pPr lvl="1"/>
            <a:r>
              <a:rPr lang="en-US" dirty="0"/>
              <a:t>Formats: XML, JSON, SVI, tree</a:t>
            </a:r>
          </a:p>
          <a:p>
            <a:pPr lvl="1"/>
            <a:r>
              <a:rPr lang="en-US" dirty="0"/>
              <a:t>Interactive training demos</a:t>
            </a:r>
          </a:p>
          <a:p>
            <a:endParaRPr lang="en-US" dirty="0"/>
          </a:p>
          <a:p>
            <a:r>
              <a:rPr lang="en-US" dirty="0"/>
              <a:t>Please try it out and send feedback to: </a:t>
            </a:r>
            <a:r>
              <a:rPr lang="en-US" dirty="0">
                <a:hlinkClick r:id="rId3"/>
              </a:rPr>
              <a:t>register@clinicaltrials.gov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AA39-665A-46C9-8CE5-CA9743C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4C5862C-C603-402A-9414-34FB0B75F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0895" y="924560"/>
            <a:ext cx="5987460" cy="5269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63A3C-FA0C-4DE5-8A97-A38F28B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94" y="-90614"/>
            <a:ext cx="7080762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Quire Sans" panose="020B0502040204020203" pitchFamily="34" charset="0"/>
              </a:rPr>
              <a:t>Website Highlights 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AA39-665A-46C9-8CE5-CA9743C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128F4323-BC04-4BEE-84AB-8D8187418277}"/>
              </a:ext>
            </a:extLst>
          </p:cNvPr>
          <p:cNvSpPr/>
          <p:nvPr/>
        </p:nvSpPr>
        <p:spPr bwMode="auto">
          <a:xfrm>
            <a:off x="4169408" y="854307"/>
            <a:ext cx="2984890" cy="585123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0A30FFE-259D-4CEB-9AD9-093B1C621B8A}"/>
              </a:ext>
            </a:extLst>
          </p:cNvPr>
          <p:cNvSpPr/>
          <p:nvPr/>
        </p:nvSpPr>
        <p:spPr bwMode="auto">
          <a:xfrm>
            <a:off x="2640584" y="3532679"/>
            <a:ext cx="1987296" cy="465281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A121D844-AB16-4B5F-AFF7-84370DB990F0}"/>
              </a:ext>
            </a:extLst>
          </p:cNvPr>
          <p:cNvSpPr/>
          <p:nvPr/>
        </p:nvSpPr>
        <p:spPr bwMode="auto">
          <a:xfrm>
            <a:off x="2640895" y="4285011"/>
            <a:ext cx="1981905" cy="1094709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id="{DB955D1D-6885-45AB-B9BC-AD5ABF7F2F66}"/>
              </a:ext>
            </a:extLst>
          </p:cNvPr>
          <p:cNvSpPr/>
          <p:nvPr/>
        </p:nvSpPr>
        <p:spPr bwMode="auto">
          <a:xfrm>
            <a:off x="5267022" y="3406140"/>
            <a:ext cx="2749218" cy="653233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A32A3C92-EE05-4149-9532-41B6705D672D}"/>
              </a:ext>
            </a:extLst>
          </p:cNvPr>
          <p:cNvSpPr/>
          <p:nvPr/>
        </p:nvSpPr>
        <p:spPr bwMode="auto">
          <a:xfrm>
            <a:off x="5267022" y="5346129"/>
            <a:ext cx="3292778" cy="436511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A3C-FA0C-4DE5-8A97-A38F28B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97" y="-41051"/>
            <a:ext cx="7080762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Quire Sans" panose="020B0502040204020203" pitchFamily="34" charset="0"/>
              </a:rPr>
              <a:t>COVID-19 Resources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AA39-665A-46C9-8CE5-CA9743C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1025" y="6353306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4</a:t>
            </a:fld>
            <a:endParaRPr lang="en-US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9B0CF38-EEBF-4FC1-9061-5C1B2E839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129"/>
          <a:stretch/>
        </p:blipFill>
        <p:spPr>
          <a:xfrm>
            <a:off x="2692585" y="936678"/>
            <a:ext cx="6080027" cy="4984644"/>
          </a:xfr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4F33E285-D4CE-4517-8B6A-23FB17FC0E78}"/>
              </a:ext>
            </a:extLst>
          </p:cNvPr>
          <p:cNvSpPr/>
          <p:nvPr/>
        </p:nvSpPr>
        <p:spPr bwMode="auto">
          <a:xfrm>
            <a:off x="4627726" y="1348789"/>
            <a:ext cx="4144886" cy="1409652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D658D-1193-4A74-AA84-4DB1FC78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5661" y="1314371"/>
            <a:ext cx="7080762" cy="46910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https://clinicaltrials.gov/ct2/manage-recs/present#ResultsExamplStudies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DB03F-A6EB-4108-882C-612CA4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AB2BE-2F60-4F94-8822-29F3C21F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38" y="41941"/>
            <a:ext cx="7080762" cy="11430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000" b="0" dirty="0">
                <a:cs typeface="Quire Sans" panose="020B0502040204020203" pitchFamily="34" charset="0"/>
              </a:rPr>
              <a:t>Resources and Training </a:t>
            </a:r>
            <a:br>
              <a:rPr lang="en-US" sz="4000" b="0" dirty="0">
                <a:cs typeface="Quire Sans" panose="020B0502040204020203" pitchFamily="34" charset="0"/>
              </a:rPr>
            </a:br>
            <a:r>
              <a:rPr lang="en-US" sz="4000" b="0" dirty="0">
                <a:cs typeface="Quire Sans" panose="020B0502040204020203" pitchFamily="34" charset="0"/>
              </a:rPr>
              <a:t>for Data Providers </a:t>
            </a:r>
            <a:endParaRPr lang="en-US" sz="4000" b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B0093F-56A3-4C1E-8E45-F473C10AD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6382" y="1915064"/>
            <a:ext cx="4371194" cy="6184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C49D0-09BE-43B6-B9BD-58D8CCE57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655" y="3189382"/>
            <a:ext cx="4371194" cy="587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39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DB03F-A6EB-4108-882C-612CA4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AB2BE-2F60-4F94-8822-29F3C21F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350" y="398810"/>
            <a:ext cx="7080762" cy="8328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cs typeface="Quire Sans" panose="020B0502040204020203" pitchFamily="34" charset="0"/>
              </a:rPr>
              <a:t>Resources and Training </a:t>
            </a:r>
            <a:br>
              <a:rPr lang="en-US" sz="4000" b="0" dirty="0">
                <a:cs typeface="Quire Sans" panose="020B0502040204020203" pitchFamily="34" charset="0"/>
              </a:rPr>
            </a:br>
            <a:r>
              <a:rPr lang="en-US" sz="4000" b="0" dirty="0">
                <a:cs typeface="Quire Sans" panose="020B0502040204020203" pitchFamily="34" charset="0"/>
              </a:rPr>
              <a:t>for Data Providers  </a:t>
            </a:r>
            <a:endParaRPr lang="en-US" sz="4000" b="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D57266-628B-4AB1-9163-828880BA4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9" r="24781" b="42815"/>
          <a:stretch/>
        </p:blipFill>
        <p:spPr>
          <a:xfrm>
            <a:off x="1481771" y="2557590"/>
            <a:ext cx="7451455" cy="5134107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0A0F9D15-A54B-48FE-9C42-9AF15D29A4D3}"/>
              </a:ext>
            </a:extLst>
          </p:cNvPr>
          <p:cNvSpPr/>
          <p:nvPr/>
        </p:nvSpPr>
        <p:spPr bwMode="auto">
          <a:xfrm>
            <a:off x="2551286" y="2775646"/>
            <a:ext cx="3581554" cy="487681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67A54-191D-4DE4-B10A-0AE34BD751B1}"/>
              </a:ext>
            </a:extLst>
          </p:cNvPr>
          <p:cNvSpPr txBox="1"/>
          <p:nvPr/>
        </p:nvSpPr>
        <p:spPr>
          <a:xfrm>
            <a:off x="2350568" y="1406098"/>
            <a:ext cx="642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Tutorials launched over the last year provide step-by-step instructions for data entry and updates. </a:t>
            </a:r>
          </a:p>
        </p:txBody>
      </p:sp>
    </p:spTree>
    <p:extLst>
      <p:ext uri="{BB962C8B-B14F-4D97-AF65-F5344CB8AC3E}">
        <p14:creationId xmlns:p14="http://schemas.microsoft.com/office/powerpoint/2010/main" val="37120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DB03F-A6EB-4108-882C-612CA4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7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AC8274-EE29-43E0-AFC9-70B9F81B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078" y="-30162"/>
            <a:ext cx="7080762" cy="842962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cs typeface="Quire Sans" panose="020B0502040204020203" pitchFamily="34" charset="0"/>
              </a:rPr>
              <a:t>Email Bulletin: </a:t>
            </a:r>
            <a:r>
              <a:rPr lang="en-US" sz="4000" b="0" i="1" dirty="0">
                <a:cs typeface="Quire Sans" panose="020B0502040204020203" pitchFamily="34" charset="0"/>
              </a:rPr>
              <a:t>Hot Off the PRS!</a:t>
            </a:r>
            <a:endParaRPr lang="en-US" sz="40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D658D-1193-4A74-AA84-4DB1FC78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5261" y="1083468"/>
            <a:ext cx="6748396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Launched in 2019 to provide timely updates for PRS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 up: </a:t>
            </a:r>
            <a:r>
              <a:rPr lang="en-US" sz="2400" dirty="0">
                <a:hlinkClick r:id="rId3"/>
              </a:rPr>
              <a:t>https://bit.ly/33qcZBb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D43AD-9AE8-495A-9E17-F7D947A66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152"/>
          <a:stretch/>
        </p:blipFill>
        <p:spPr>
          <a:xfrm>
            <a:off x="3054537" y="2293402"/>
            <a:ext cx="5455920" cy="38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A3C-FA0C-4DE5-8A97-A38F28B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249" y="488245"/>
            <a:ext cx="686193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Quire Sans" panose="020B0502040204020203" pitchFamily="34" charset="0"/>
              </a:rPr>
              <a:t>ClinicalTrials.gov Launched a Multi-year Modernization Effort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AA39-665A-46C9-8CE5-CA9743C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3F831-B6A8-4357-BF6D-9DC3806CF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15" y="2404534"/>
            <a:ext cx="7080761" cy="2494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i="1" dirty="0"/>
              <a:t>Ensure ClinicalTrials.gov continues to be a trusted and valued premier public health resource that provides maximum value to the public and </a:t>
            </a:r>
            <a:br>
              <a:rPr lang="en-US" sz="2700" i="1" dirty="0"/>
            </a:br>
            <a:r>
              <a:rPr lang="en-US" sz="2700" i="1" dirty="0"/>
              <a:t>serves its mission well into the future.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0DEE0F-CE61-43E1-BB9B-A082F0CD1061}"/>
              </a:ext>
            </a:extLst>
          </p:cNvPr>
          <p:cNvCxnSpPr/>
          <p:nvPr/>
        </p:nvCxnSpPr>
        <p:spPr>
          <a:xfrm>
            <a:off x="1525714" y="2009422"/>
            <a:ext cx="708076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AD0FF-649B-412C-857D-BEA652D60508}"/>
              </a:ext>
            </a:extLst>
          </p:cNvPr>
          <p:cNvCxnSpPr/>
          <p:nvPr/>
        </p:nvCxnSpPr>
        <p:spPr>
          <a:xfrm>
            <a:off x="1610383" y="4487333"/>
            <a:ext cx="708076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5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56A433-201F-FF4E-86A1-DDD697DD0255}"/>
              </a:ext>
            </a:extLst>
          </p:cNvPr>
          <p:cNvSpPr/>
          <p:nvPr/>
        </p:nvSpPr>
        <p:spPr>
          <a:xfrm>
            <a:off x="4328556" y="1816648"/>
            <a:ext cx="4815444" cy="3578461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B33856-3E9B-4A48-B38A-5509E5D856C1}"/>
              </a:ext>
            </a:extLst>
          </p:cNvPr>
          <p:cNvSpPr txBox="1">
            <a:spLocks/>
          </p:cNvSpPr>
          <p:nvPr/>
        </p:nvSpPr>
        <p:spPr>
          <a:xfrm>
            <a:off x="2423160" y="468295"/>
            <a:ext cx="5957750" cy="11103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 defTabSz="685800">
              <a:defRPr/>
            </a:pPr>
            <a:r>
              <a:rPr lang="en-US" sz="4000" dirty="0">
                <a:solidFill>
                  <a:srgbClr val="3460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ClinicalTrials.gov Modernization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5CF6A5-0F97-F948-A0F9-E6CAA49C2D62}"/>
              </a:ext>
            </a:extLst>
          </p:cNvPr>
          <p:cNvSpPr txBox="1">
            <a:spLocks/>
          </p:cNvSpPr>
          <p:nvPr/>
        </p:nvSpPr>
        <p:spPr>
          <a:xfrm>
            <a:off x="4482934" y="1900183"/>
            <a:ext cx="4530437" cy="33791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  <a:defRPr/>
            </a:pPr>
            <a:r>
              <a:rPr lang="en-US" sz="1650" b="1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year: Engagement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5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with stakeholders to determine and validate approach and specifications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for Information (RFI) and Public Meeting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NLM Board of Regents Working Group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modernization roadmap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internal business processes</a:t>
            </a:r>
          </a:p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  <a:defRPr/>
            </a:pPr>
            <a:endParaRPr lang="en-US" sz="1500" b="1" dirty="0">
              <a:solidFill>
                <a:srgbClr val="E7E6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  <a:defRPr/>
            </a:pPr>
            <a:r>
              <a:rPr lang="en-US" sz="1650" b="1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(years 2 – 5): Implementation of Roadmap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5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user evaluation and continue engagement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5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improvements to support compatibility across trial lifecycle (seamless end-to-end process)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500" dirty="0">
                <a:solidFill>
                  <a:srgbClr val="E7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Upgrade system infrastructure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3795B-008E-4172-AC99-74F85187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5" y="1882369"/>
            <a:ext cx="3994511" cy="325337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37A0848-555B-4299-B18C-118D995342D3}"/>
              </a:ext>
            </a:extLst>
          </p:cNvPr>
          <p:cNvSpPr txBox="1">
            <a:spLocks/>
          </p:cNvSpPr>
          <p:nvPr/>
        </p:nvSpPr>
        <p:spPr>
          <a:xfrm>
            <a:off x="8594271" y="5752729"/>
            <a:ext cx="427264" cy="163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3D1FD7-1BEA-4E82-9D2D-325F61C6F9AC}" type="slidenum">
              <a:rPr lang="en-US" sz="900">
                <a:solidFill>
                  <a:schemeClr val="accent1">
                    <a:lumMod val="50000"/>
                  </a:schemeClr>
                </a:solidFill>
              </a:rPr>
              <a:pPr algn="r"/>
              <a:t>9</a:t>
            </a:fld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E516E706B8441AAF8D1CD31048E5B" ma:contentTypeVersion="3" ma:contentTypeDescription="Create a new document." ma:contentTypeScope="" ma:versionID="80b1228e8d06a0cb9489d20ad27adc10">
  <xsd:schema xmlns:xsd="http://www.w3.org/2001/XMLSchema" xmlns:xs="http://www.w3.org/2001/XMLSchema" xmlns:p="http://schemas.microsoft.com/office/2006/metadata/properties" xmlns:ns3="579d9f9d-1af6-44d4-bab5-6fcb7eb5d282" targetNamespace="http://schemas.microsoft.com/office/2006/metadata/properties" ma:root="true" ma:fieldsID="054efa7dab9f672d9fba3f952dda2358" ns3:_="">
    <xsd:import namespace="579d9f9d-1af6-44d4-bab5-6fcb7eb5d2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d9f9d-1af6-44d4-bab5-6fcb7eb5d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D418DB-B411-4DEC-8964-ED0983101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d9f9d-1af6-44d4-bab5-6fcb7eb5d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3B13DA-6716-450E-9ED1-BDA6960FD3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F09FC9-28B2-4EF3-8256-82633A2B6E3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79d9f9d-1af6-44d4-bab5-6fcb7eb5d28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556</Words>
  <Application>Microsoft Office PowerPoint</Application>
  <PresentationFormat>On-screen Show (4:3)</PresentationFormat>
  <Paragraphs>79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ClinicalTrials.gov Updates</vt:lpstr>
      <vt:lpstr>BETA API</vt:lpstr>
      <vt:lpstr>Website Highlights </vt:lpstr>
      <vt:lpstr>COVID-19 Resources</vt:lpstr>
      <vt:lpstr>Resources and Training  for Data Providers </vt:lpstr>
      <vt:lpstr>Resources and Training  for Data Providers  </vt:lpstr>
      <vt:lpstr>Email Bulletin: Hot Off the PRS!</vt:lpstr>
      <vt:lpstr>ClinicalTrials.gov Launched a Multi-year Modernization Effort</vt:lpstr>
      <vt:lpstr>PowerPoint Presentation</vt:lpstr>
    </vt:vector>
  </TitlesOfParts>
  <Company>BLH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Adams</dc:creator>
  <cp:lastModifiedBy>Stephanie Siekierka</cp:lastModifiedBy>
  <cp:revision>91</cp:revision>
  <cp:lastPrinted>2019-11-07T19:36:23Z</cp:lastPrinted>
  <dcterms:created xsi:type="dcterms:W3CDTF">2019-11-07T18:41:00Z</dcterms:created>
  <dcterms:modified xsi:type="dcterms:W3CDTF">2020-07-28T14:17:48Z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0x0101001BCE516E706B8441AAF8D1CD31048E5B</vt:lpwstr>
  </property>
</Properties>
</file>