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0" r:id="rId2"/>
    <p:sldId id="601" r:id="rId3"/>
    <p:sldId id="602" r:id="rId4"/>
    <p:sldId id="280" r:id="rId5"/>
    <p:sldId id="279" r:id="rId6"/>
    <p:sldId id="608" r:id="rId7"/>
    <p:sldId id="609" r:id="rId8"/>
    <p:sldId id="381" r:id="rId9"/>
    <p:sldId id="379" r:id="rId10"/>
    <p:sldId id="586" r:id="rId11"/>
    <p:sldId id="587" r:id="rId12"/>
    <p:sldId id="588" r:id="rId13"/>
    <p:sldId id="590" r:id="rId14"/>
    <p:sldId id="591" r:id="rId15"/>
    <p:sldId id="596" r:id="rId16"/>
    <p:sldId id="594" r:id="rId17"/>
    <p:sldId id="593" r:id="rId18"/>
    <p:sldId id="597" r:id="rId19"/>
    <p:sldId id="605" r:id="rId20"/>
    <p:sldId id="599" r:id="rId21"/>
    <p:sldId id="603" r:id="rId22"/>
    <p:sldId id="395" r:id="rId23"/>
    <p:sldId id="396" r:id="rId24"/>
    <p:sldId id="397" r:id="rId25"/>
    <p:sldId id="399" r:id="rId26"/>
    <p:sldId id="400" r:id="rId27"/>
    <p:sldId id="402" r:id="rId28"/>
    <p:sldId id="401" r:id="rId29"/>
    <p:sldId id="387" r:id="rId30"/>
    <p:sldId id="407" r:id="rId31"/>
    <p:sldId id="404" r:id="rId32"/>
    <p:sldId id="604" r:id="rId33"/>
    <p:sldId id="61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0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etska, Ievgeniia (NIH/NLM/NCBI) [C]" initials="R[" lastIdx="4" clrIdx="0">
    <p:extLst>
      <p:ext uri="{19B8F6BF-5375-455C-9EA6-DF929625EA0E}">
        <p15:presenceInfo xmlns:p15="http://schemas.microsoft.com/office/powerpoint/2012/main" userId="S::radetska@nih.gov::a676177e-0784-43ae-88db-44ca32fe89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B1A"/>
    <a:srgbClr val="1977D3"/>
    <a:srgbClr val="B1C1D0"/>
    <a:srgbClr val="76D6FF"/>
    <a:srgbClr val="74AFCF"/>
    <a:srgbClr val="6DA5C3"/>
    <a:srgbClr val="7DBBDE"/>
    <a:srgbClr val="7AB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82126" autoAdjust="0"/>
  </p:normalViewPr>
  <p:slideViewPr>
    <p:cSldViewPr snapToGrid="0">
      <p:cViewPr varScale="1">
        <p:scale>
          <a:sx n="55" d="100"/>
          <a:sy n="55" d="100"/>
        </p:scale>
        <p:origin x="1108" y="32"/>
      </p:cViewPr>
      <p:guideLst>
        <p:guide orient="horz" pos="2160"/>
        <p:guide pos="70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C52CD-CE5D-7445-9CDA-3E9CDCF085C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144DE-78D1-7B4E-809E-B46BD6ACDBD0}" type="datetimeFigureOut">
              <a:rPr lang="en-US" smtClean="0"/>
              <a:t>7/28/2020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61506-912D-5940-B182-DFC5657629A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D0EE2-EEEC-A048-98CA-5EC51ACB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4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3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52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7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57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34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1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6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5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2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17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5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8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89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6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47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1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05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39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79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C1CA5-FFEA-4EBB-ACBF-04D71B617D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4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215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C1CA5-FFEA-4EBB-ACBF-04D71B617DB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429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832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19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8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7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7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10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21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3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43600"/>
            <a:ext cx="4964035" cy="67202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2362200"/>
            <a:ext cx="12192000" cy="25146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28423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ex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38200" y="1828800"/>
            <a:ext cx="10515600" cy="4100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36208"/>
            <a:ext cx="1054701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debar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546448" cy="1325563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46448" cy="4076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825625"/>
            <a:ext cx="3124200" cy="407641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36208"/>
            <a:ext cx="10547015" cy="310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48400"/>
            <a:ext cx="2590801" cy="3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0309" y="2083443"/>
            <a:ext cx="2789500" cy="390066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81690" y="2083443"/>
            <a:ext cx="7600709" cy="39006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81690" y="365125"/>
            <a:ext cx="7600709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1899" y="6236208"/>
            <a:ext cx="190831" cy="292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09" y="6236208"/>
            <a:ext cx="2686291" cy="36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52864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2413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411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632764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urve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714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47014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94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47014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ontent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4"/>
            <a:ext cx="10515600" cy="4194175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47014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entag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5620473" cy="5676860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724892" y="365125"/>
            <a:ext cx="4628908" cy="567686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47014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ledgements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49091" cy="1217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7291" y="365125"/>
            <a:ext cx="5366507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36208"/>
            <a:ext cx="10547015" cy="310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ledgemen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49091" cy="1217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028944" y="369080"/>
            <a:ext cx="5334000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/>
            </a:lvl1pPr>
          </a:lstStyle>
          <a:p>
            <a:pPr lvl="0"/>
            <a:r>
              <a:rPr lang="en-US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47014" cy="310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43600"/>
            <a:ext cx="4964035" cy="6720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362200"/>
            <a:ext cx="12192000" cy="25146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" y="6236208"/>
            <a:ext cx="10512551" cy="3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graphic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8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Author’s Name -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773004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Author’s Name -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773004"/>
            <a:ext cx="5232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1886673"/>
            <a:ext cx="10515600" cy="40569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36208"/>
            <a:ext cx="1054701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838200" y="18288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47014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76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36208"/>
            <a:ext cx="1054701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7149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36208"/>
            <a:ext cx="1054701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entag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838200" y="1828800"/>
            <a:ext cx="10515600" cy="419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36208"/>
            <a:ext cx="1054701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4" r:id="rId4"/>
    <p:sldLayoutId id="2147483655" r:id="rId5"/>
    <p:sldLayoutId id="2147483661" r:id="rId6"/>
    <p:sldLayoutId id="2147483650" r:id="rId7"/>
    <p:sldLayoutId id="2147483651" r:id="rId8"/>
    <p:sldLayoutId id="2147483654" r:id="rId9"/>
    <p:sldLayoutId id="2147483663" r:id="rId10"/>
    <p:sldLayoutId id="2147483652" r:id="rId11"/>
    <p:sldLayoutId id="2147483653" r:id="rId12"/>
    <p:sldLayoutId id="2147483656" r:id="rId13"/>
    <p:sldLayoutId id="2147483662" r:id="rId14"/>
    <p:sldLayoutId id="2147483657" r:id="rId15"/>
    <p:sldLayoutId id="2147483658" r:id="rId16"/>
    <p:sldLayoutId id="2147483659" r:id="rId17"/>
    <p:sldLayoutId id="2147483666" r:id="rId18"/>
    <p:sldLayoutId id="2147483667" r:id="rId19"/>
    <p:sldLayoutId id="214748366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/>
        <a:buChar char="•"/>
        <a:defRPr sz="3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/>
        <a:buChar char="•"/>
        <a:defRPr sz="2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pubs/techbull/jf20/jf20_pubmed_new_updated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www.nlm.nih.gov/pubs/techbull/ma20/ma20_pubmed_updated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nlm.nih.gov/pubs/techbull/ma20/ma20_pubmed_updated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pubs/techbull/ma20/brief/ma20_pubmed_essentials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nlm.nih.gov/pubs/techbull/ma20/brief/ma20_how_pubmed_works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help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nnlm.gov/classes" TargetMode="External"/><Relationship Id="rId4" Type="http://schemas.openxmlformats.org/officeDocument/2006/relationships/hyperlink" Target="https://learn.nlm.nih.gov/documentation/training-packets/T0042010P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777174-07CC-480C-B45C-1916F6875978}"/>
              </a:ext>
            </a:extLst>
          </p:cNvPr>
          <p:cNvSpPr txBox="1">
            <a:spLocks/>
          </p:cNvSpPr>
          <p:nvPr/>
        </p:nvSpPr>
        <p:spPr>
          <a:xfrm>
            <a:off x="7048979" y="3863985"/>
            <a:ext cx="4886244" cy="8266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r"/>
            <a:r>
              <a:rPr lang="en-US" sz="2400" dirty="0"/>
              <a:t>July 17, 2020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E93DDD-4E03-4767-AB4B-F6468A6EBD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048250"/>
            <a:ext cx="6210779" cy="533400"/>
          </a:xfrm>
        </p:spPr>
        <p:txBody>
          <a:bodyPr/>
          <a:lstStyle/>
          <a:p>
            <a:r>
              <a:rPr lang="en-US" dirty="0"/>
              <a:t>Marie Collins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PubMed Update</a:t>
            </a:r>
            <a:br>
              <a:rPr lang="en-US" dirty="0"/>
            </a:br>
            <a:r>
              <a:rPr lang="en-US" sz="2800" dirty="0"/>
              <a:t>MLA 2020</a:t>
            </a:r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FEBF7A2-4A0D-4809-9DCF-31E6A6C66D02}"/>
              </a:ext>
            </a:extLst>
          </p:cNvPr>
          <p:cNvSpPr/>
          <p:nvPr/>
        </p:nvSpPr>
        <p:spPr>
          <a:xfrm>
            <a:off x="740110" y="1320754"/>
            <a:ext cx="99654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Looking for some good articles about a topic?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Enter your search terms into the search box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 specific – this is the best way to narrow your results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 search tags or ANDs needed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Avoid quotation marks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Avoid truncation (*)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Looking for a specific, known article?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Let the citation sensor work for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8B5F5-B731-4268-A66A-2DAF78DE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4" y="461009"/>
            <a:ext cx="10515600" cy="1037545"/>
          </a:xfrm>
        </p:spPr>
        <p:txBody>
          <a:bodyPr>
            <a:noAutofit/>
          </a:bodyPr>
          <a:lstStyle/>
          <a:p>
            <a:r>
              <a:rPr lang="en-US" dirty="0"/>
              <a:t>PubMed best practices have not changed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658DAE-E3A8-43B0-B6D9-F93A2340BD2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B5F5-B731-4268-A66A-2DAF78DE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10" y="283209"/>
            <a:ext cx="10515600" cy="1037545"/>
          </a:xfrm>
        </p:spPr>
        <p:txBody>
          <a:bodyPr>
            <a:noAutofit/>
          </a:bodyPr>
          <a:lstStyle/>
          <a:p>
            <a:r>
              <a:rPr lang="en-US" dirty="0"/>
              <a:t>The evolution of PubMed - 1997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658DAE-E3A8-43B0-B6D9-F93A2340BD2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958E2-2633-42F6-A0A9-41158BE27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38" y="1320754"/>
            <a:ext cx="8693225" cy="4575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42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B5F5-B731-4268-A66A-2DAF78DE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10" y="283209"/>
            <a:ext cx="10515600" cy="1037545"/>
          </a:xfrm>
        </p:spPr>
        <p:txBody>
          <a:bodyPr>
            <a:noAutofit/>
          </a:bodyPr>
          <a:lstStyle/>
          <a:p>
            <a:r>
              <a:rPr lang="en-US" dirty="0"/>
              <a:t>The evolution of PubMed - 2000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658DAE-E3A8-43B0-B6D9-F93A2340BD2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21F030-B789-4F21-B3BD-B362BA0CF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809" y="1320754"/>
            <a:ext cx="7025003" cy="4528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9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B5F5-B731-4268-A66A-2DAF78DE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10" y="283209"/>
            <a:ext cx="10515600" cy="1037545"/>
          </a:xfrm>
        </p:spPr>
        <p:txBody>
          <a:bodyPr>
            <a:noAutofit/>
          </a:bodyPr>
          <a:lstStyle/>
          <a:p>
            <a:r>
              <a:rPr lang="en-US" dirty="0"/>
              <a:t>The evolution of PubMed - 2010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658DAE-E3A8-43B0-B6D9-F93A2340BD2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503C1-C1F2-4507-BFA1-95BF08D9B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400" y="1320754"/>
            <a:ext cx="7925188" cy="4704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967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B5F5-B731-4268-A66A-2DAF78DE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10" y="283209"/>
            <a:ext cx="10515600" cy="1037545"/>
          </a:xfrm>
        </p:spPr>
        <p:txBody>
          <a:bodyPr>
            <a:noAutofit/>
          </a:bodyPr>
          <a:lstStyle/>
          <a:p>
            <a:r>
              <a:rPr lang="en-US" dirty="0"/>
              <a:t>The evolution of PubMed - 2016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658DAE-E3A8-43B0-B6D9-F93A2340BD2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3BFEC-E9B2-4D38-8B92-F20FFE98A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824" y="1320754"/>
            <a:ext cx="7966171" cy="4829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188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B5F5-B731-4268-A66A-2DAF78DE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10" y="283209"/>
            <a:ext cx="10515600" cy="1037545"/>
          </a:xfrm>
        </p:spPr>
        <p:txBody>
          <a:bodyPr>
            <a:noAutofit/>
          </a:bodyPr>
          <a:lstStyle/>
          <a:p>
            <a:r>
              <a:rPr lang="en-US" dirty="0"/>
              <a:t>The evolution of PubMed - 2020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658DAE-E3A8-43B0-B6D9-F93A2340BD2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40BE8B-1D3B-4532-806D-8FE0748D0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829" y="1189533"/>
            <a:ext cx="7330341" cy="48140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184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FEBF7A2-4A0D-4809-9DCF-31E6A6C66D02}"/>
              </a:ext>
            </a:extLst>
          </p:cNvPr>
          <p:cNvSpPr/>
          <p:nvPr/>
        </p:nvSpPr>
        <p:spPr>
          <a:xfrm>
            <a:off x="740110" y="1453284"/>
            <a:ext cx="996540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High performance, high availability, high security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Scalable short term and long term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Enforces separation of development and operations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Enables hardware migration as needed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Platform services improve security, documentation, and maintenance 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8B5F5-B731-4268-A66A-2DAF78DE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10" y="283209"/>
            <a:ext cx="10515600" cy="1037545"/>
          </a:xfrm>
        </p:spPr>
        <p:txBody>
          <a:bodyPr>
            <a:noAutofit/>
          </a:bodyPr>
          <a:lstStyle/>
          <a:p>
            <a:r>
              <a:rPr lang="en-US" dirty="0"/>
              <a:t>Commercial cloud for PubMed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658DAE-E3A8-43B0-B6D9-F93A2340BD2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13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658DAE-E3A8-43B0-B6D9-F93A2340BD2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24B9C9-A0C6-4D1B-AF7A-0D6EA7E21A42}"/>
              </a:ext>
            </a:extLst>
          </p:cNvPr>
          <p:cNvSpPr txBox="1">
            <a:spLocks/>
          </p:cNvSpPr>
          <p:nvPr/>
        </p:nvSpPr>
        <p:spPr>
          <a:xfrm>
            <a:off x="6886020" y="638742"/>
            <a:ext cx="3805083" cy="1037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2800" dirty="0"/>
              <a:t>New PubMed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782084-AE02-4A79-8767-0398B155F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81" y="1483566"/>
            <a:ext cx="3328395" cy="2901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38729-F40B-4097-AAAF-237699D07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656" y="3429000"/>
            <a:ext cx="2322879" cy="226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376B19-E469-4CDC-8747-428CCC700274}"/>
              </a:ext>
            </a:extLst>
          </p:cNvPr>
          <p:cNvSpPr txBox="1"/>
          <p:nvPr/>
        </p:nvSpPr>
        <p:spPr>
          <a:xfrm>
            <a:off x="782896" y="4461822"/>
            <a:ext cx="138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Desktop access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F9CEF5-58AF-44CE-B544-93139B66C945}"/>
              </a:ext>
            </a:extLst>
          </p:cNvPr>
          <p:cNvSpPr txBox="1"/>
          <p:nvPr/>
        </p:nvSpPr>
        <p:spPr>
          <a:xfrm>
            <a:off x="2827655" y="5781287"/>
            <a:ext cx="145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 access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F1194-B9FB-4AE3-8E13-ACCCE3E7B7B7}"/>
              </a:ext>
            </a:extLst>
          </p:cNvPr>
          <p:cNvSpPr txBox="1"/>
          <p:nvPr/>
        </p:nvSpPr>
        <p:spPr>
          <a:xfrm>
            <a:off x="384921" y="5192882"/>
            <a:ext cx="21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separate websites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8A1EE5-F7C9-4CFB-8B02-CD61078BBFCA}"/>
              </a:ext>
            </a:extLst>
          </p:cNvPr>
          <p:cNvCxnSpPr>
            <a:cxnSpLocks/>
          </p:cNvCxnSpPr>
          <p:nvPr/>
        </p:nvCxnSpPr>
        <p:spPr>
          <a:xfrm flipH="1">
            <a:off x="1788243" y="4078827"/>
            <a:ext cx="628386" cy="1114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2118DE-E7CD-4324-A622-3BF2BAC70051}"/>
              </a:ext>
            </a:extLst>
          </p:cNvPr>
          <p:cNvCxnSpPr>
            <a:cxnSpLocks/>
          </p:cNvCxnSpPr>
          <p:nvPr/>
        </p:nvCxnSpPr>
        <p:spPr>
          <a:xfrm flipH="1">
            <a:off x="1788243" y="4774354"/>
            <a:ext cx="1198706" cy="4185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FDE324-119B-4B0D-95A7-3F1B1C428032}"/>
              </a:ext>
            </a:extLst>
          </p:cNvPr>
          <p:cNvGrpSpPr/>
          <p:nvPr/>
        </p:nvGrpSpPr>
        <p:grpSpPr>
          <a:xfrm>
            <a:off x="6980904" y="1364085"/>
            <a:ext cx="4405786" cy="4724979"/>
            <a:chOff x="6590832" y="1483566"/>
            <a:chExt cx="4405786" cy="472497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127CB6-3FFE-4590-BBC2-D31F4439C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0832" y="1483566"/>
              <a:ext cx="4094028" cy="36303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82CF051-DAF6-4F4D-9152-D7B51B36C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24320" y="3544108"/>
              <a:ext cx="1272298" cy="22673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E47B83-4991-46EA-8A32-BC7B08C0507F}"/>
                </a:ext>
              </a:extLst>
            </p:cNvPr>
            <p:cNvSpPr txBox="1"/>
            <p:nvPr/>
          </p:nvSpPr>
          <p:spPr>
            <a:xfrm>
              <a:off x="6815471" y="5562214"/>
              <a:ext cx="26744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Single, responsive website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Cloud-based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C6A339-AE06-4320-BA86-2939AB767220}"/>
                </a:ext>
              </a:extLst>
            </p:cNvPr>
            <p:cNvCxnSpPr>
              <a:cxnSpLocks/>
            </p:cNvCxnSpPr>
            <p:nvPr/>
          </p:nvCxnSpPr>
          <p:spPr>
            <a:xfrm>
              <a:off x="8741278" y="2061314"/>
              <a:ext cx="1298461" cy="191352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DF1871C-C45B-41FE-ABA4-FBB676D9DD24}"/>
              </a:ext>
            </a:extLst>
          </p:cNvPr>
          <p:cNvSpPr txBox="1"/>
          <p:nvPr/>
        </p:nvSpPr>
        <p:spPr>
          <a:xfrm>
            <a:off x="10093544" y="5751157"/>
            <a:ext cx="145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035279-3746-447F-A33E-86E3E9760789}"/>
              </a:ext>
            </a:extLst>
          </p:cNvPr>
          <p:cNvSpPr txBox="1"/>
          <p:nvPr/>
        </p:nvSpPr>
        <p:spPr>
          <a:xfrm>
            <a:off x="6940967" y="5035412"/>
            <a:ext cx="93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Desktop</a:t>
            </a:r>
          </a:p>
        </p:txBody>
      </p:sp>
      <p:sp>
        <p:nvSpPr>
          <p:cNvPr id="22" name="Right Arrow 35">
            <a:extLst>
              <a:ext uri="{FF2B5EF4-FFF2-40B4-BE49-F238E27FC236}">
                <a16:creationId xmlns:a16="http://schemas.microsoft.com/office/drawing/2014/main" id="{BDE46FE8-2598-4A6E-BEA5-64D01C3EA6B7}"/>
              </a:ext>
            </a:extLst>
          </p:cNvPr>
          <p:cNvSpPr/>
          <p:nvPr/>
        </p:nvSpPr>
        <p:spPr>
          <a:xfrm>
            <a:off x="5383763" y="2206689"/>
            <a:ext cx="1054359" cy="7277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8B5F5-B731-4268-A66A-2DAF78DE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23" y="753696"/>
            <a:ext cx="4470987" cy="1037545"/>
          </a:xfrm>
        </p:spPr>
        <p:txBody>
          <a:bodyPr>
            <a:noAutofit/>
          </a:bodyPr>
          <a:lstStyle/>
          <a:p>
            <a:r>
              <a:rPr lang="en-US" sz="2800" dirty="0"/>
              <a:t>Legacy PubMed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61CEE91-D71D-40EB-84E3-FBF4B1D2E6E1}"/>
              </a:ext>
            </a:extLst>
          </p:cNvPr>
          <p:cNvSpPr txBox="1">
            <a:spLocks/>
          </p:cNvSpPr>
          <p:nvPr/>
        </p:nvSpPr>
        <p:spPr>
          <a:xfrm>
            <a:off x="561462" y="136149"/>
            <a:ext cx="11192811" cy="1037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Improving the mobile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03BC963-F8B5-44E9-87C3-2891B160E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330" y="1173694"/>
            <a:ext cx="2887134" cy="4874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4066CB-6D4D-42B3-A422-1CF84EA8DE55}"/>
              </a:ext>
            </a:extLst>
          </p:cNvPr>
          <p:cNvSpPr/>
          <p:nvPr/>
        </p:nvSpPr>
        <p:spPr>
          <a:xfrm>
            <a:off x="5360670" y="4103370"/>
            <a:ext cx="2708910" cy="42291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8B5F5-B731-4268-A66A-2DAF78DE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62" y="136149"/>
            <a:ext cx="11192811" cy="1037545"/>
          </a:xfrm>
        </p:spPr>
        <p:txBody>
          <a:bodyPr>
            <a:noAutofit/>
          </a:bodyPr>
          <a:lstStyle/>
          <a:p>
            <a:r>
              <a:rPr lang="en-US" dirty="0"/>
              <a:t>Improving the mobile experience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658DAE-E3A8-43B0-B6D9-F93A2340BD2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1D82EE-FAE4-4439-A05D-805508C19C50}"/>
              </a:ext>
            </a:extLst>
          </p:cNvPr>
          <p:cNvGrpSpPr/>
          <p:nvPr/>
        </p:nvGrpSpPr>
        <p:grpSpPr>
          <a:xfrm>
            <a:off x="-268976" y="1173694"/>
            <a:ext cx="4598116" cy="4874654"/>
            <a:chOff x="-412" y="1236371"/>
            <a:chExt cx="4598116" cy="487465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710402-3773-45C0-B691-35A35CC63F7D}"/>
                </a:ext>
              </a:extLst>
            </p:cNvPr>
            <p:cNvSpPr txBox="1"/>
            <p:nvPr/>
          </p:nvSpPr>
          <p:spPr>
            <a:xfrm>
              <a:off x="-412" y="3244334"/>
              <a:ext cx="1744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Legacy: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D997F9C-EFD6-4432-BAE1-E5B11CAF1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5711" y="1236371"/>
              <a:ext cx="2741993" cy="48746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6D1E88E-C92E-4584-BEF3-FCF23B79D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333" y="1173694"/>
            <a:ext cx="2887134" cy="4903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6D3BDC-073E-42C5-B0A5-DF8EB42D8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336" y="1173694"/>
            <a:ext cx="2912656" cy="4903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6EC4D2-A2B7-4F16-B9A9-772006CA5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2861" y="1173694"/>
            <a:ext cx="2883010" cy="4903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FA225B-DA17-43E1-B6F8-7A0993F8DF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9739" y="1173694"/>
            <a:ext cx="2920799" cy="4889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F3A373-CF7C-45EB-A9FF-43D43C495ACC}"/>
              </a:ext>
            </a:extLst>
          </p:cNvPr>
          <p:cNvSpPr txBox="1"/>
          <p:nvPr/>
        </p:nvSpPr>
        <p:spPr>
          <a:xfrm>
            <a:off x="3540197" y="3181657"/>
            <a:ext cx="174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New: </a:t>
            </a:r>
          </a:p>
        </p:txBody>
      </p:sp>
    </p:spTree>
    <p:extLst>
      <p:ext uri="{BB962C8B-B14F-4D97-AF65-F5344CB8AC3E}">
        <p14:creationId xmlns:p14="http://schemas.microsoft.com/office/powerpoint/2010/main" val="11234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B5F5-B731-4268-A66A-2DAF78DE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39" y="308257"/>
            <a:ext cx="11192811" cy="1037545"/>
          </a:xfrm>
        </p:spPr>
        <p:txBody>
          <a:bodyPr>
            <a:noAutofit/>
          </a:bodyPr>
          <a:lstStyle/>
          <a:p>
            <a:r>
              <a:rPr lang="en-US" dirty="0"/>
              <a:t>Best Match: New relevance sort for PubMed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658DAE-E3A8-43B0-B6D9-F93A2340BD2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CF4B88-4EAF-4733-9A1E-B3F113D27775}"/>
              </a:ext>
            </a:extLst>
          </p:cNvPr>
          <p:cNvSpPr/>
          <p:nvPr/>
        </p:nvSpPr>
        <p:spPr>
          <a:xfrm>
            <a:off x="740110" y="1453284"/>
            <a:ext cx="996540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All PubMed searches use the same automatic term mapping and enhanced synonymy. 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 retrieve the same citations regardless of sort order.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By default the results are returned in Best Match sort order. 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 enhanced relevance search is important because most users—more than 80 percent—click on the results that are presented on the first page.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 can use the “Display options” button to choose a different sort order.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246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0B8E3-0E90-4CFC-A22E-13225904CF6B}"/>
              </a:ext>
            </a:extLst>
          </p:cNvPr>
          <p:cNvSpPr/>
          <p:nvPr/>
        </p:nvSpPr>
        <p:spPr>
          <a:xfrm>
            <a:off x="0" y="1429574"/>
            <a:ext cx="9184518" cy="5206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PubMed by the Numbers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New PubMed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Improving the Mobile Experience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Best Match – New Relevance Sort Order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New to the PubMed Interface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Future Updates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Where to go for Support and Training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3200" dirty="0">
              <a:solidFill>
                <a:srgbClr val="616265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FE33468-23F7-46BF-BD9E-35D6A55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463108"/>
            <a:ext cx="10515600" cy="596409"/>
          </a:xfrm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FF2C51-0720-44EA-88C5-73E453DE7AF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5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B5F5-B731-4268-A66A-2DAF78DE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39" y="308257"/>
            <a:ext cx="11192811" cy="1037545"/>
          </a:xfrm>
        </p:spPr>
        <p:txBody>
          <a:bodyPr>
            <a:noAutofit/>
          </a:bodyPr>
          <a:lstStyle/>
          <a:p>
            <a:r>
              <a:rPr lang="en-US" dirty="0"/>
              <a:t>Best Match: New relevance sort for PubMed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658DAE-E3A8-43B0-B6D9-F93A2340BD2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0A77F1-F536-4C49-A2DE-7F0804FBA66A}"/>
              </a:ext>
            </a:extLst>
          </p:cNvPr>
          <p:cNvSpPr/>
          <p:nvPr/>
        </p:nvSpPr>
        <p:spPr>
          <a:xfrm>
            <a:off x="446739" y="1345802"/>
            <a:ext cx="10490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Search: caregiver burden </a:t>
            </a:r>
            <a:r>
              <a:rPr lang="en-US" dirty="0" err="1"/>
              <a:t>als</a:t>
            </a:r>
            <a:r>
              <a:rPr lang="en-US" dirty="0"/>
              <a:t> 			Sort order: Most recent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Psychometric properties of the Korean version of the positive aspects of caregiving scale for family caregivers of people with amyotrophic lateral sclerosis.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Costs of illness in amyotrophic lateral sclerosis (ALS): a cross-sectional survey in Germany.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Understanding the needs of people with ALS: a national survey of patients and caregivers.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Blended psychosocial support for partners of patients with ALS and PMA: results of a randomized controlled trial.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Use of Telehealth to Enhance Care in ALS and other Neuromuscular Disorders.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Healthcare provision in amyotrophic lateral sclerosis: procedures, queries and pitfalls in Germany and Poland.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 data on children and youth caregivers in amyotrophic lateral sclerosis.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Everyday life experiences of close relatives of people with amyotrophic lateral sclerosis receiving home mechanical ventilation-A qualitative study.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An overview of screening instruments for cognition and behavior in patients with ALS: selecting the appropriate tool for clinical practice.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Prediction of caregiver burden in amyotrophic lateral sclerosis: a machine learning approach.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05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B5F5-B731-4268-A66A-2DAF78DE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39" y="308257"/>
            <a:ext cx="11192811" cy="1037545"/>
          </a:xfrm>
        </p:spPr>
        <p:txBody>
          <a:bodyPr>
            <a:noAutofit/>
          </a:bodyPr>
          <a:lstStyle/>
          <a:p>
            <a:r>
              <a:rPr lang="en-US" dirty="0"/>
              <a:t>Best Match: New relevance sort for PubMed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658DAE-E3A8-43B0-B6D9-F93A2340BD2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EBAD8F-2D13-4FBE-A977-C0600C8DD73A}"/>
              </a:ext>
            </a:extLst>
          </p:cNvPr>
          <p:cNvSpPr/>
          <p:nvPr/>
        </p:nvSpPr>
        <p:spPr>
          <a:xfrm>
            <a:off x="446739" y="1345802"/>
            <a:ext cx="10490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Search: caregiver burden </a:t>
            </a:r>
            <a:r>
              <a:rPr lang="en-US" dirty="0" err="1"/>
              <a:t>als</a:t>
            </a:r>
            <a:r>
              <a:rPr lang="en-US" dirty="0"/>
              <a:t> 			Sort order: Best Match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Caregiver burden in amyotrophic lateral sclerosis: a cross-sectional investigation of predictors.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Evolution of Caregiver Burden in Frontotemporal Dementia with and without Amyotrophic Lateral Sclerosis.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Longitudinal predictors of caregiver burden in amyotrophic lateral sclerosis: a population-based cohort of patient-caregiver dyads.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Caregiving in ALS - a mixed methods approach to the study of Burden.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Caregiver burden and quality of life of patients with amyotrophic lateral sclerosis in India.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End-of-life management in patients with amyotrophic lateral sclerosis.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Behavioural</a:t>
            </a:r>
            <a:r>
              <a:rPr lang="en-US" dirty="0"/>
              <a:t> But Not Cognitive Impairment Is a Determinant of Caregiver Burden in Amyotrophic Lateral Sclerosis.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Caregiver burden and patients' perception of being a burden in ALS.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Caregiver burden and family functioning in different neurological diseases.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Ethical considerations and palliative care in patients with amyotrophic lateral sclerosis: A review.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57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B5B8B2-B842-42EA-A55F-24F8C0B84051}"/>
              </a:ext>
            </a:extLst>
          </p:cNvPr>
          <p:cNvSpPr/>
          <p:nvPr/>
        </p:nvSpPr>
        <p:spPr>
          <a:xfrm>
            <a:off x="753357" y="1428690"/>
            <a:ext cx="1025134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Publication date sort order, and reverse sorting</a:t>
            </a: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Items per page selections</a:t>
            </a: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These selections are applied to searches until cookies are cleared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FE33468-23F7-46BF-BD9E-35D6A55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487676"/>
            <a:ext cx="10515600" cy="596409"/>
          </a:xfrm>
        </p:spPr>
        <p:txBody>
          <a:bodyPr>
            <a:noAutofit/>
          </a:bodyPr>
          <a:lstStyle/>
          <a:p>
            <a:r>
              <a:rPr lang="en-US" sz="4000" dirty="0"/>
              <a:t>January 2020: Display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E0347-8648-41A2-B584-FD227ABC05C2}"/>
              </a:ext>
            </a:extLst>
          </p:cNvPr>
          <p:cNvSpPr txBox="1"/>
          <p:nvPr/>
        </p:nvSpPr>
        <p:spPr>
          <a:xfrm>
            <a:off x="753357" y="5695904"/>
            <a:ext cx="1034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3"/>
              </a:rPr>
              <a:t>The New PubMed Updated: Items Per Page, Sort Options, See All Similar Articles, and More</a:t>
            </a:r>
            <a:endParaRPr lang="en-US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24B896-0C1D-424F-97A3-F44C29880F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10"/>
          <a:stretch/>
        </p:blipFill>
        <p:spPr>
          <a:xfrm>
            <a:off x="2692359" y="1812490"/>
            <a:ext cx="6637595" cy="388341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A62CFB3-6049-4B9D-9891-925D766594E7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FE33468-23F7-46BF-BD9E-35D6A55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487676"/>
            <a:ext cx="10515600" cy="596409"/>
          </a:xfrm>
        </p:spPr>
        <p:txBody>
          <a:bodyPr>
            <a:noAutofit/>
          </a:bodyPr>
          <a:lstStyle/>
          <a:p>
            <a:r>
              <a:rPr lang="en-US" sz="4000" dirty="0"/>
              <a:t>January 2020: Similar articles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D18A1-5152-441E-9356-3DE4AB1B7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137" y="1282405"/>
            <a:ext cx="5611805" cy="5132436"/>
          </a:xfrm>
          <a:prstGeom prst="rect">
            <a:avLst/>
          </a:prstGeom>
          <a:ln>
            <a:solidFill>
              <a:schemeClr val="accent5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F0235F-FE76-440D-B549-2525F90748FB}"/>
              </a:ext>
            </a:extLst>
          </p:cNvPr>
          <p:cNvCxnSpPr>
            <a:cxnSpLocks/>
          </p:cNvCxnSpPr>
          <p:nvPr/>
        </p:nvCxnSpPr>
        <p:spPr>
          <a:xfrm flipH="1">
            <a:off x="8068136" y="5673731"/>
            <a:ext cx="990600" cy="504825"/>
          </a:xfrm>
          <a:prstGeom prst="straightConnector1">
            <a:avLst/>
          </a:prstGeom>
          <a:ln w="476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0D630C1-B8C0-4106-ABDF-B78D630DDE1F}"/>
              </a:ext>
            </a:extLst>
          </p:cNvPr>
          <p:cNvSpPr/>
          <p:nvPr/>
        </p:nvSpPr>
        <p:spPr>
          <a:xfrm>
            <a:off x="753357" y="1428690"/>
            <a:ext cx="4128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View full Similar articles list as separate results set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BE7A9AF-997B-4E3F-B406-560872512728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FE33468-23F7-46BF-BD9E-35D6A55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487676"/>
            <a:ext cx="10515600" cy="596409"/>
          </a:xfrm>
        </p:spPr>
        <p:txBody>
          <a:bodyPr>
            <a:noAutofit/>
          </a:bodyPr>
          <a:lstStyle/>
          <a:p>
            <a:r>
              <a:rPr lang="en-US" sz="4000" dirty="0"/>
              <a:t>January 2020: Download Results by Year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92AFAA-8B8D-4361-BF99-FF84E983F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051" y="1700039"/>
            <a:ext cx="8961897" cy="396274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F0235F-FE76-440D-B549-2525F90748FB}"/>
              </a:ext>
            </a:extLst>
          </p:cNvPr>
          <p:cNvCxnSpPr>
            <a:cxnSpLocks/>
          </p:cNvCxnSpPr>
          <p:nvPr/>
        </p:nvCxnSpPr>
        <p:spPr>
          <a:xfrm flipH="1">
            <a:off x="2802962" y="3681411"/>
            <a:ext cx="990600" cy="504825"/>
          </a:xfrm>
          <a:prstGeom prst="straightConnector1">
            <a:avLst/>
          </a:prstGeom>
          <a:ln w="476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A8AB76C-EB92-4A9C-ACB9-20DA8AED3748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33BBB1-E9A0-4788-A30A-900FF04BB2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401"/>
          <a:stretch/>
        </p:blipFill>
        <p:spPr>
          <a:xfrm>
            <a:off x="1547757" y="2796313"/>
            <a:ext cx="8926799" cy="1682756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FE5EB7-E7E6-454E-B0FD-FA1B237A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487676"/>
            <a:ext cx="10515600" cy="596409"/>
          </a:xfrm>
        </p:spPr>
        <p:txBody>
          <a:bodyPr>
            <a:noAutofit/>
          </a:bodyPr>
          <a:lstStyle/>
          <a:p>
            <a:r>
              <a:rPr lang="en-US" sz="4000" dirty="0"/>
              <a:t>March 2020: Improved summary display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DEB7E2-56BF-4EF1-A998-DE3953EC7AFC}"/>
              </a:ext>
            </a:extLst>
          </p:cNvPr>
          <p:cNvSpPr/>
          <p:nvPr/>
        </p:nvSpPr>
        <p:spPr>
          <a:xfrm>
            <a:off x="753357" y="1429365"/>
            <a:ext cx="10803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Summary display includes the full author list and other citation details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2D8F33-8D40-4F87-B8C2-E8B2F18552B9}"/>
              </a:ext>
            </a:extLst>
          </p:cNvPr>
          <p:cNvSpPr/>
          <p:nvPr/>
        </p:nvSpPr>
        <p:spPr>
          <a:xfrm>
            <a:off x="2020549" y="3246740"/>
            <a:ext cx="5418468" cy="417382"/>
          </a:xfrm>
          <a:prstGeom prst="rect">
            <a:avLst/>
          </a:prstGeom>
          <a:noFill/>
          <a:ln w="47625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55534B-F475-4B2A-8F2A-0AE01F5CD1EA}"/>
              </a:ext>
            </a:extLst>
          </p:cNvPr>
          <p:cNvSpPr txBox="1"/>
          <p:nvPr/>
        </p:nvSpPr>
        <p:spPr>
          <a:xfrm>
            <a:off x="692675" y="5505991"/>
            <a:ext cx="10346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4"/>
              </a:rPr>
              <a:t>The New PubMed Updated: Summary Display with Full Author List, Send to: Citation manager, PubMed Format, and More</a:t>
            </a:r>
            <a:endParaRPr lang="en-US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7E5BB8-E61C-49BE-9BFE-C1FADD289B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454"/>
          <a:stretch/>
        </p:blipFill>
        <p:spPr>
          <a:xfrm>
            <a:off x="1375531" y="2699078"/>
            <a:ext cx="9440938" cy="2230525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D5CE42-6CFD-4AAF-8C25-C25BCA89F449}"/>
              </a:ext>
            </a:extLst>
          </p:cNvPr>
          <p:cNvCxnSpPr>
            <a:cxnSpLocks/>
          </p:cNvCxnSpPr>
          <p:nvPr/>
        </p:nvCxnSpPr>
        <p:spPr>
          <a:xfrm flipH="1">
            <a:off x="5622152" y="3246740"/>
            <a:ext cx="1179911" cy="0"/>
          </a:xfrm>
          <a:prstGeom prst="straightConnector1">
            <a:avLst/>
          </a:prstGeom>
          <a:ln w="476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A463E9-C8B3-4D53-900C-D8B94BDF2759}"/>
              </a:ext>
            </a:extLst>
          </p:cNvPr>
          <p:cNvCxnSpPr>
            <a:cxnSpLocks/>
          </p:cNvCxnSpPr>
          <p:nvPr/>
        </p:nvCxnSpPr>
        <p:spPr>
          <a:xfrm flipH="1">
            <a:off x="5421200" y="3849279"/>
            <a:ext cx="1179911" cy="0"/>
          </a:xfrm>
          <a:prstGeom prst="straightConnector1">
            <a:avLst/>
          </a:prstGeom>
          <a:ln w="476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88BFB52-0130-4B04-B8C3-38481BD9C0DB}"/>
              </a:ext>
            </a:extLst>
          </p:cNvPr>
          <p:cNvCxnSpPr>
            <a:cxnSpLocks/>
          </p:cNvCxnSpPr>
          <p:nvPr/>
        </p:nvCxnSpPr>
        <p:spPr>
          <a:xfrm flipH="1">
            <a:off x="6559296" y="3558215"/>
            <a:ext cx="1179911" cy="0"/>
          </a:xfrm>
          <a:prstGeom prst="straightConnector1">
            <a:avLst/>
          </a:prstGeom>
          <a:ln w="476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805326D-4BD1-42A3-8573-BF8058A504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9273"/>
          <a:stretch/>
        </p:blipFill>
        <p:spPr>
          <a:xfrm>
            <a:off x="980303" y="2784116"/>
            <a:ext cx="10113176" cy="2060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13879F4-57BC-43C6-B2AC-F79FC0DDAF55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3FE5EB7-E7E6-454E-B0FD-FA1B237A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487676"/>
            <a:ext cx="10515600" cy="596409"/>
          </a:xfrm>
        </p:spPr>
        <p:txBody>
          <a:bodyPr>
            <a:noAutofit/>
          </a:bodyPr>
          <a:lstStyle/>
          <a:p>
            <a:r>
              <a:rPr lang="en-US" sz="4000" dirty="0"/>
              <a:t>March 2020: PubMed format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DEB7E2-56BF-4EF1-A998-DE3953EC7AFC}"/>
              </a:ext>
            </a:extLst>
          </p:cNvPr>
          <p:cNvSpPr/>
          <p:nvPr/>
        </p:nvSpPr>
        <p:spPr>
          <a:xfrm>
            <a:off x="753357" y="1429365"/>
            <a:ext cx="10803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PubMed format has all of the fields and field tags of MEDLINE format in legacy PubMed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8FF30-5C4D-4125-A7DB-7E1001B14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410" y="2586129"/>
            <a:ext cx="6355631" cy="284250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34953B-7888-4FAE-A2DC-27F86552A496}"/>
              </a:ext>
            </a:extLst>
          </p:cNvPr>
          <p:cNvCxnSpPr>
            <a:cxnSpLocks/>
          </p:cNvCxnSpPr>
          <p:nvPr/>
        </p:nvCxnSpPr>
        <p:spPr>
          <a:xfrm flipH="1">
            <a:off x="6671187" y="4568546"/>
            <a:ext cx="1179911" cy="0"/>
          </a:xfrm>
          <a:prstGeom prst="straightConnector1">
            <a:avLst/>
          </a:prstGeom>
          <a:ln w="476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66A8E2-22DF-4CCE-8E4D-AEACF51A00B1}"/>
              </a:ext>
            </a:extLst>
          </p:cNvPr>
          <p:cNvSpPr txBox="1"/>
          <p:nvPr/>
        </p:nvSpPr>
        <p:spPr>
          <a:xfrm>
            <a:off x="753357" y="5480339"/>
            <a:ext cx="10346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4"/>
              </a:rPr>
              <a:t>The New PubMed Updated: Summary Display with Full Author List, Send to: Citation manager, PubMed Format, and More</a:t>
            </a:r>
            <a:endParaRPr lang="en-US" i="1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95C03B1-57FF-4CF9-BBC9-46F0F8C28EA3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3FE5EB7-E7E6-454E-B0FD-FA1B237A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487676"/>
            <a:ext cx="10515600" cy="596409"/>
          </a:xfrm>
        </p:spPr>
        <p:txBody>
          <a:bodyPr>
            <a:noAutofit/>
          </a:bodyPr>
          <a:lstStyle/>
          <a:p>
            <a:r>
              <a:rPr lang="en-US" sz="4000" dirty="0"/>
              <a:t>March 2020: Send to Citation manager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DEB7E2-56BF-4EF1-A998-DE3953EC7AFC}"/>
              </a:ext>
            </a:extLst>
          </p:cNvPr>
          <p:cNvSpPr/>
          <p:nvPr/>
        </p:nvSpPr>
        <p:spPr>
          <a:xfrm>
            <a:off x="753357" y="1429365"/>
            <a:ext cx="108038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Send to Citation manager is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Same fields as PubMed</a:t>
            </a:r>
            <a:br>
              <a:rPr lang="en-US" sz="3200" dirty="0">
                <a:solidFill>
                  <a:srgbClr val="000000"/>
                </a:solidFill>
                <a:latin typeface="+mj-lt"/>
              </a:rPr>
            </a:br>
            <a:r>
              <a:rPr lang="en-US" sz="3200" dirty="0">
                <a:solidFill>
                  <a:srgbClr val="000000"/>
                </a:solidFill>
                <a:latin typeface="+mj-lt"/>
              </a:rPr>
              <a:t>format, with .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nbib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br>
              <a:rPr lang="en-US" sz="3200" dirty="0">
                <a:solidFill>
                  <a:srgbClr val="000000"/>
                </a:solidFill>
                <a:latin typeface="+mj-lt"/>
              </a:rPr>
            </a:br>
            <a:r>
              <a:rPr lang="en-US" sz="3200" dirty="0">
                <a:solidFill>
                  <a:srgbClr val="000000"/>
                </a:solidFill>
                <a:latin typeface="+mj-lt"/>
              </a:rPr>
              <a:t>extension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61CCAD-6D5A-45EE-9F95-9F1F7B43C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894" y="2241439"/>
            <a:ext cx="6040749" cy="3498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D2FD64-11D7-4C44-8B05-A77C1D6076C7}"/>
              </a:ext>
            </a:extLst>
          </p:cNvPr>
          <p:cNvCxnSpPr>
            <a:cxnSpLocks/>
          </p:cNvCxnSpPr>
          <p:nvPr/>
        </p:nvCxnSpPr>
        <p:spPr>
          <a:xfrm flipH="1">
            <a:off x="7438123" y="4717311"/>
            <a:ext cx="1179911" cy="0"/>
          </a:xfrm>
          <a:prstGeom prst="straightConnector1">
            <a:avLst/>
          </a:prstGeom>
          <a:ln w="476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3D44DDB-A7EA-4B55-90C1-3A362217389A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3FE5EB7-E7E6-454E-B0FD-FA1B237A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487676"/>
            <a:ext cx="10515600" cy="596409"/>
          </a:xfrm>
        </p:spPr>
        <p:txBody>
          <a:bodyPr>
            <a:noAutofit/>
          </a:bodyPr>
          <a:lstStyle/>
          <a:p>
            <a:r>
              <a:rPr lang="en-US" sz="4000" dirty="0"/>
              <a:t>March 2020: Advanced search improvements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C70BC0-1267-4249-B4BD-960317EE1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77" y="1563330"/>
            <a:ext cx="9225446" cy="417150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AB3FDB-9096-41F8-93A8-48378A461E50}"/>
              </a:ext>
            </a:extLst>
          </p:cNvPr>
          <p:cNvCxnSpPr>
            <a:cxnSpLocks/>
          </p:cNvCxnSpPr>
          <p:nvPr/>
        </p:nvCxnSpPr>
        <p:spPr>
          <a:xfrm flipH="1">
            <a:off x="8450786" y="4328025"/>
            <a:ext cx="1179911" cy="0"/>
          </a:xfrm>
          <a:prstGeom prst="straightConnector1">
            <a:avLst/>
          </a:prstGeom>
          <a:ln w="476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53612A-DD91-49CE-9D93-C088C404237F}"/>
              </a:ext>
            </a:extLst>
          </p:cNvPr>
          <p:cNvCxnSpPr>
            <a:cxnSpLocks/>
          </p:cNvCxnSpPr>
          <p:nvPr/>
        </p:nvCxnSpPr>
        <p:spPr>
          <a:xfrm flipH="1">
            <a:off x="5334000" y="5232223"/>
            <a:ext cx="1179911" cy="0"/>
          </a:xfrm>
          <a:prstGeom prst="straightConnector1">
            <a:avLst/>
          </a:prstGeom>
          <a:ln w="476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2DEB7E2-56BF-4EF1-A998-DE3953EC7AFC}"/>
              </a:ext>
            </a:extLst>
          </p:cNvPr>
          <p:cNvSpPr/>
          <p:nvPr/>
        </p:nvSpPr>
        <p:spPr>
          <a:xfrm>
            <a:off x="753357" y="1429365"/>
            <a:ext cx="1080383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Search details include individual term translations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Citations in the Clipboard have been added to History as search number #0.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4C3EB05-8B11-48A1-8AD0-66D6993E0C20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DEAC2-302D-41B0-B525-DCB7E68E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328614"/>
            <a:ext cx="12192000" cy="9906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Search History and Details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8B75C8-0601-4E5D-B1B8-778DE02D5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796" y="1410654"/>
            <a:ext cx="8470152" cy="438976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F831FF0-27EE-434B-9BBA-1EC07CEC27F0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0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0B8E3-0E90-4CFC-A22E-13225904CF6B}"/>
              </a:ext>
            </a:extLst>
          </p:cNvPr>
          <p:cNvSpPr/>
          <p:nvPr/>
        </p:nvSpPr>
        <p:spPr>
          <a:xfrm>
            <a:off x="0" y="1429574"/>
            <a:ext cx="12192000" cy="3998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31 million citations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More than 1.2 million citations added in 2019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3.4 million users on a typical weekday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40% of traffic from mobile devices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99.8% using the new PubMed</a:t>
            </a:r>
          </a:p>
          <a:p>
            <a:pPr marL="911225">
              <a:lnSpc>
                <a:spcPct val="107000"/>
              </a:lnSpc>
              <a:spcAft>
                <a:spcPts val="600"/>
              </a:spcAft>
              <a:tabLst>
                <a:tab pos="457200" algn="l"/>
              </a:tabLst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FE33468-23F7-46BF-BD9E-35D6A55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487676"/>
            <a:ext cx="10515600" cy="596409"/>
          </a:xfrm>
        </p:spPr>
        <p:txBody>
          <a:bodyPr>
            <a:noAutofit/>
          </a:bodyPr>
          <a:lstStyle/>
          <a:p>
            <a:r>
              <a:rPr lang="en-US" dirty="0"/>
              <a:t>PubMed by the numbers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FF2C51-0720-44EA-88C5-73E453DE7AF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80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DEAC2-302D-41B0-B525-DCB7E68E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328614"/>
            <a:ext cx="12192000" cy="9906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Search/Add to History Split Button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95D02-043B-47DB-BA86-F4B518AEF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8" y="1680162"/>
            <a:ext cx="9274204" cy="330241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5B27C8-398D-485D-BC49-CFEC834DC9E2}"/>
              </a:ext>
            </a:extLst>
          </p:cNvPr>
          <p:cNvCxnSpPr>
            <a:cxnSpLocks/>
          </p:cNvCxnSpPr>
          <p:nvPr/>
        </p:nvCxnSpPr>
        <p:spPr>
          <a:xfrm flipH="1">
            <a:off x="10031442" y="3753852"/>
            <a:ext cx="979611" cy="463556"/>
          </a:xfrm>
          <a:prstGeom prst="straightConnector1">
            <a:avLst/>
          </a:prstGeom>
          <a:ln w="476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78A2651-0312-487D-8918-E8364C20F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80" y="1610969"/>
            <a:ext cx="9707595" cy="34408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55B54F7-7191-4E84-9344-1BF71FA0D19F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FE33468-23F7-46BF-BD9E-35D6A55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487676"/>
            <a:ext cx="10515600" cy="596409"/>
          </a:xfrm>
        </p:spPr>
        <p:txBody>
          <a:bodyPr>
            <a:noAutofit/>
          </a:bodyPr>
          <a:lstStyle/>
          <a:p>
            <a:r>
              <a:rPr lang="en-US" sz="4000" dirty="0"/>
              <a:t>Also in March/April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F1B37-2A48-4B83-8B8B-E7CEF1A65D76}"/>
              </a:ext>
            </a:extLst>
          </p:cNvPr>
          <p:cNvSpPr/>
          <p:nvPr/>
        </p:nvSpPr>
        <p:spPr>
          <a:xfrm>
            <a:off x="753356" y="1429365"/>
            <a:ext cx="10899667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“</a:t>
            </a:r>
            <a:r>
              <a:rPr lang="en-US" sz="3200" dirty="0">
                <a:solidFill>
                  <a:srgbClr val="000000"/>
                </a:solidFill>
                <a:latin typeface="+mj-lt"/>
                <a:hlinkClick r:id="rId3"/>
              </a:rPr>
              <a:t>PubMed Essentials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” quick tours announced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“</a:t>
            </a:r>
            <a:r>
              <a:rPr lang="en-US" sz="3200" dirty="0">
                <a:solidFill>
                  <a:srgbClr val="000000"/>
                </a:solidFill>
                <a:latin typeface="+mj-lt"/>
                <a:hlinkClick r:id="rId4"/>
              </a:rPr>
              <a:t>How PubMed Works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” series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Create RSS feature added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F6E2510-064F-4D8A-8FEE-25B8B0C01189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9771-0AEB-4C48-BDC2-8F50A7C3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4" y="410598"/>
            <a:ext cx="10515600" cy="711321"/>
          </a:xfrm>
        </p:spPr>
        <p:txBody>
          <a:bodyPr/>
          <a:lstStyle/>
          <a:p>
            <a:r>
              <a:rPr lang="en-US" dirty="0"/>
              <a:t>Future updates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87046-FD27-42DB-AA59-D4BBDA97759F}"/>
              </a:ext>
            </a:extLst>
          </p:cNvPr>
          <p:cNvSpPr txBox="1"/>
          <p:nvPr/>
        </p:nvSpPr>
        <p:spPr>
          <a:xfrm>
            <a:off x="0" y="654428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8D9ECB-6164-489C-B513-09B35DE3ED5A}"/>
              </a:ext>
            </a:extLst>
          </p:cNvPr>
          <p:cNvSpPr/>
          <p:nvPr/>
        </p:nvSpPr>
        <p:spPr>
          <a:xfrm>
            <a:off x="883920" y="1263166"/>
            <a:ext cx="90739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Redesigned Clinical Queries page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Custom date range filter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Sort by first author, sort by journal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Summary display without snippets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Display formats for PMID list and PubMed format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Abstract Related Information feature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My NCBI preferences: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Highlighting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Multiple Outside Tool selections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EF97821-98EC-4C53-99A7-2C65892356B0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46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FEBF7A2-4A0D-4809-9DCF-31E6A6C66D02}"/>
              </a:ext>
            </a:extLst>
          </p:cNvPr>
          <p:cNvSpPr/>
          <p:nvPr/>
        </p:nvSpPr>
        <p:spPr>
          <a:xfrm>
            <a:off x="740110" y="1322569"/>
            <a:ext cx="963833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hlinkClick r:id="rId3"/>
              </a:rPr>
              <a:t>User Guide</a:t>
            </a:r>
            <a:endParaRPr lang="en-US" sz="32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hlinkClick r:id="rId4"/>
              </a:rPr>
              <a:t>PubMed Online Training Page</a:t>
            </a:r>
            <a:endParaRPr lang="en-US" sz="32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hlinkClick r:id="rId5"/>
              </a:rPr>
              <a:t>NNLM</a:t>
            </a:r>
            <a:r>
              <a:rPr lang="en-US" sz="3200" dirty="0">
                <a:latin typeface="+mj-lt"/>
              </a:rPr>
              <a:t> courses and recordings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Feedback button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Support Center link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8B5F5-B731-4268-A66A-2DAF78DE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10" y="252634"/>
            <a:ext cx="10515600" cy="1037545"/>
          </a:xfrm>
        </p:spPr>
        <p:txBody>
          <a:bodyPr>
            <a:normAutofit/>
          </a:bodyPr>
          <a:lstStyle/>
          <a:p>
            <a:r>
              <a:rPr lang="en-US" dirty="0"/>
              <a:t>Where to go for support and training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6B2FB01-3869-4FFC-BD9D-80B56558CA70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3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71AB-8EA1-4422-8C06-7002DBF6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" y="469564"/>
            <a:ext cx="10451592" cy="517208"/>
          </a:xfrm>
        </p:spPr>
        <p:txBody>
          <a:bodyPr>
            <a:noAutofit/>
          </a:bodyPr>
          <a:lstStyle/>
          <a:p>
            <a:r>
              <a:rPr lang="en-US" dirty="0">
                <a:cs typeface="Helvetica" panose="020B0604020202020204" pitchFamily="34" charset="0"/>
              </a:rPr>
              <a:t>New PubMed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2B75D-7C5A-408C-B41E-104843087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Lucida Sans Unicode" panose="020B0602030504020204" pitchFamily="34" charset="0"/>
              </a:rPr>
              <a:t>We are transforming PubMed into a modern hub with a fast, reliable, and intuitive search that </a:t>
            </a:r>
            <a:r>
              <a:rPr lang="en-US" sz="4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Lucida Sans Unicode" panose="020B0602030504020204" pitchFamily="34" charset="0"/>
              </a:rPr>
              <a:t>connects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Lucida Sans Unicode" panose="020B0602030504020204" pitchFamily="34" charset="0"/>
              </a:rPr>
              <a:t> people to the world's leading sources of biomedical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DE0FA-0475-471B-B88A-570B0797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2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EC7CC0-75B1-49F7-9086-9C5B4191651A}"/>
              </a:ext>
            </a:extLst>
          </p:cNvPr>
          <p:cNvSpPr/>
          <p:nvPr/>
        </p:nvSpPr>
        <p:spPr>
          <a:xfrm>
            <a:off x="3120272" y="3270470"/>
            <a:ext cx="435728" cy="387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FE33468-23F7-46BF-BD9E-35D6A55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66" y="506368"/>
            <a:ext cx="10515600" cy="596409"/>
          </a:xfrm>
        </p:spPr>
        <p:txBody>
          <a:bodyPr>
            <a:noAutofit/>
          </a:bodyPr>
          <a:lstStyle/>
          <a:p>
            <a:r>
              <a:rPr lang="en-US" dirty="0"/>
              <a:t>Agile Development Model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A63FE5-CE9E-48BF-A952-106F1FD1D155}"/>
              </a:ext>
            </a:extLst>
          </p:cNvPr>
          <p:cNvSpPr/>
          <p:nvPr/>
        </p:nvSpPr>
        <p:spPr>
          <a:xfrm>
            <a:off x="3120272" y="3064319"/>
            <a:ext cx="375741" cy="593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5CE1453-93E4-4146-A471-6781F87E0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047" y="1431511"/>
            <a:ext cx="9504219" cy="3858895"/>
          </a:xfrm>
        </p:spPr>
        <p:txBody>
          <a:bodyPr>
            <a:noAutofit/>
          </a:bodyPr>
          <a:lstStyle/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Release minimum viable product – enough features for early users and environment to capture feedback for future development</a:t>
            </a: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Release new features frequently</a:t>
            </a:r>
          </a:p>
          <a:p>
            <a:pPr marL="571500" lvl="1" indent="-571500"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Pay continuous attention to technical excellence and good design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AF5BBFC-3708-4F7F-A7BE-399FFCBD9857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0B8E3-0E90-4CFC-A22E-13225904CF6B}"/>
              </a:ext>
            </a:extLst>
          </p:cNvPr>
          <p:cNvSpPr/>
          <p:nvPr/>
        </p:nvSpPr>
        <p:spPr>
          <a:xfrm>
            <a:off x="0" y="1429574"/>
            <a:ext cx="9184518" cy="3394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More than 31 million citations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Automatic Term Mapping (ATM)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Boolean search syntax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tag terms in a specific search field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Phrase searching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FE33468-23F7-46BF-BD9E-35D6A55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7" y="449576"/>
            <a:ext cx="10515600" cy="596409"/>
          </a:xfrm>
        </p:spPr>
        <p:txBody>
          <a:bodyPr>
            <a:noAutofit/>
          </a:bodyPr>
          <a:lstStyle/>
          <a:p>
            <a:r>
              <a:rPr lang="en-US" dirty="0"/>
              <a:t>The features you rely on…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FF2C51-0720-44EA-88C5-73E453DE7AF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0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0B8E3-0E90-4CFC-A22E-13225904CF6B}"/>
              </a:ext>
            </a:extLst>
          </p:cNvPr>
          <p:cNvSpPr/>
          <p:nvPr/>
        </p:nvSpPr>
        <p:spPr>
          <a:xfrm>
            <a:off x="0" y="1200974"/>
            <a:ext cx="9184518" cy="5810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Advanced search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Search details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Downloadable search history 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Outside Tool icons 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My NCBI custom filters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Links from the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MeSH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terms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Send to citation manager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Save/Email/Send/Share results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FE33468-23F7-46BF-BD9E-35D6A55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7" y="462276"/>
            <a:ext cx="10515600" cy="596409"/>
          </a:xfrm>
        </p:spPr>
        <p:txBody>
          <a:bodyPr>
            <a:noAutofit/>
          </a:bodyPr>
          <a:lstStyle/>
          <a:p>
            <a:r>
              <a:rPr lang="en-US" dirty="0"/>
              <a:t>The features you rely on…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FF2C51-0720-44EA-88C5-73E453DE7AF1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8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0B8E3-0E90-4CFC-A22E-13225904CF6B}"/>
              </a:ext>
            </a:extLst>
          </p:cNvPr>
          <p:cNvSpPr/>
          <p:nvPr/>
        </p:nvSpPr>
        <p:spPr>
          <a:xfrm>
            <a:off x="-188768" y="1300140"/>
            <a:ext cx="11457725" cy="5836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Preview snippets from the abstracts on the results page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Page from abstract to abstract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Navigate around a record using the sidebar</a:t>
            </a:r>
          </a:p>
          <a:p>
            <a:pPr marL="1254125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Cite in your preferred format</a:t>
            </a:r>
          </a:p>
          <a:p>
            <a:pPr marL="1254125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Share via social media or permalink</a:t>
            </a:r>
          </a:p>
          <a:p>
            <a:pPr marL="1254125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Display up to 5 Outside Tool icons</a:t>
            </a:r>
          </a:p>
          <a:p>
            <a:pPr marL="1254125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Access everything from your mobile device</a:t>
            </a:r>
          </a:p>
          <a:p>
            <a:pPr marL="1254125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4125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0739331-EDCF-4E35-8EFE-D4CEF0BB5297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93FAD5-966E-4968-8809-E2C0EB06E961}"/>
              </a:ext>
            </a:extLst>
          </p:cNvPr>
          <p:cNvSpPr txBox="1">
            <a:spLocks/>
          </p:cNvSpPr>
          <p:nvPr/>
        </p:nvSpPr>
        <p:spPr>
          <a:xfrm>
            <a:off x="131057" y="449576"/>
            <a:ext cx="10515600" cy="596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4200" dirty="0"/>
              <a:t>…plus new features for a better experience</a:t>
            </a:r>
          </a:p>
        </p:txBody>
      </p:sp>
    </p:spTree>
    <p:extLst>
      <p:ext uri="{BB962C8B-B14F-4D97-AF65-F5344CB8AC3E}">
        <p14:creationId xmlns:p14="http://schemas.microsoft.com/office/powerpoint/2010/main" val="62298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AE7EC-18C0-4F34-8932-4CCE8568CC3B}"/>
              </a:ext>
            </a:extLst>
          </p:cNvPr>
          <p:cNvSpPr txBox="1"/>
          <p:nvPr/>
        </p:nvSpPr>
        <p:spPr>
          <a:xfrm>
            <a:off x="725479" y="4336002"/>
            <a:ext cx="105713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 Best Match brings the best results to the top!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70B8E3-0E90-4CFC-A22E-13225904CF6B}"/>
              </a:ext>
            </a:extLst>
          </p:cNvPr>
          <p:cNvSpPr/>
          <p:nvPr/>
        </p:nvSpPr>
        <p:spPr>
          <a:xfrm>
            <a:off x="0" y="1300140"/>
            <a:ext cx="11268957" cy="2791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Better sensors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Added synonymy, including plural forms 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Improved British/American mapping</a:t>
            </a:r>
          </a:p>
          <a:p>
            <a:pPr marL="1254125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Unlimited truncation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FE33468-23F7-46BF-BD9E-35D6A55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57" y="458954"/>
            <a:ext cx="10515600" cy="596409"/>
          </a:xfrm>
        </p:spPr>
        <p:txBody>
          <a:bodyPr>
            <a:noAutofit/>
          </a:bodyPr>
          <a:lstStyle/>
          <a:p>
            <a:r>
              <a:rPr lang="en-US" dirty="0"/>
              <a:t>…plus enhanced retrieval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F6D834E-9B84-4A35-9C36-3511F6002A23}"/>
              </a:ext>
            </a:extLst>
          </p:cNvPr>
          <p:cNvSpPr txBox="1">
            <a:spLocks/>
          </p:cNvSpPr>
          <p:nvPr/>
        </p:nvSpPr>
        <p:spPr>
          <a:xfrm>
            <a:off x="11087100" y="6184618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69CBC-9B50-4D77-B834-9E11F644C1C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83ADA1-C6E6-1242-A3EF-688AF0FC8489}" vid="{9CC0534A-0F64-764D-ADBA-82B3003D3D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8880</TotalTime>
  <Words>1260</Words>
  <Application>Microsoft Office PowerPoint</Application>
  <PresentationFormat>Widescreen</PresentationFormat>
  <Paragraphs>230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Helvetica</vt:lpstr>
      <vt:lpstr>Source Sans Pro</vt:lpstr>
      <vt:lpstr>Office Theme</vt:lpstr>
      <vt:lpstr>PubMed Update MLA 2020</vt:lpstr>
      <vt:lpstr>Agenda</vt:lpstr>
      <vt:lpstr>PubMed by the numbers</vt:lpstr>
      <vt:lpstr>New PubMed</vt:lpstr>
      <vt:lpstr>Agile Development Model</vt:lpstr>
      <vt:lpstr>The features you rely on…</vt:lpstr>
      <vt:lpstr>The features you rely on…</vt:lpstr>
      <vt:lpstr>PowerPoint Presentation</vt:lpstr>
      <vt:lpstr>…plus enhanced retrieval</vt:lpstr>
      <vt:lpstr>PubMed best practices have not changed</vt:lpstr>
      <vt:lpstr>The evolution of PubMed - 1997</vt:lpstr>
      <vt:lpstr>The evolution of PubMed - 2000</vt:lpstr>
      <vt:lpstr>The evolution of PubMed - 2010</vt:lpstr>
      <vt:lpstr>The evolution of PubMed - 2016</vt:lpstr>
      <vt:lpstr>The evolution of PubMed - 2020</vt:lpstr>
      <vt:lpstr>Commercial cloud for PubMed</vt:lpstr>
      <vt:lpstr>Legacy PubMed </vt:lpstr>
      <vt:lpstr>Improving the mobile experience</vt:lpstr>
      <vt:lpstr>Best Match: New relevance sort for PubMed</vt:lpstr>
      <vt:lpstr>Best Match: New relevance sort for PubMed</vt:lpstr>
      <vt:lpstr>Best Match: New relevance sort for PubMed</vt:lpstr>
      <vt:lpstr>January 2020: Display options</vt:lpstr>
      <vt:lpstr>January 2020: Similar articles </vt:lpstr>
      <vt:lpstr>January 2020: Download Results by Year</vt:lpstr>
      <vt:lpstr>March 2020: Improved summary display</vt:lpstr>
      <vt:lpstr>March 2020: PubMed format</vt:lpstr>
      <vt:lpstr>March 2020: Send to Citation manager</vt:lpstr>
      <vt:lpstr>March 2020: Advanced search improvements</vt:lpstr>
      <vt:lpstr>Search History and Details</vt:lpstr>
      <vt:lpstr>Search/Add to History Split Button</vt:lpstr>
      <vt:lpstr>Also in March/April 2020</vt:lpstr>
      <vt:lpstr>Future updates </vt:lpstr>
      <vt:lpstr>Where to go for support and training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Screen Author’s Name - Title</dc:title>
  <dc:creator>Trawick, Bart (NIH/NLM/NCBI) [E]</dc:creator>
  <cp:lastModifiedBy>Stephanie Siekierka</cp:lastModifiedBy>
  <cp:revision>56</cp:revision>
  <dcterms:created xsi:type="dcterms:W3CDTF">2020-02-06T15:20:32Z</dcterms:created>
  <dcterms:modified xsi:type="dcterms:W3CDTF">2020-07-28T14:18:10Z</dcterms:modified>
</cp:coreProperties>
</file>