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9" r:id="rId7"/>
    <p:sldId id="1573" r:id="rId8"/>
    <p:sldId id="264" r:id="rId9"/>
    <p:sldId id="265" r:id="rId10"/>
    <p:sldId id="266" r:id="rId11"/>
    <p:sldId id="1572" r:id="rId12"/>
    <p:sldId id="3782" r:id="rId13"/>
    <p:sldId id="3923" r:id="rId14"/>
    <p:sldId id="3925" r:id="rId15"/>
    <p:sldId id="3778" r:id="rId16"/>
    <p:sldId id="258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19D453-DC1E-4B22-A56B-43EE02FFF58E}">
          <p14:sldIdLst>
            <p14:sldId id="256"/>
            <p14:sldId id="269"/>
            <p14:sldId id="1573"/>
            <p14:sldId id="264"/>
            <p14:sldId id="265"/>
            <p14:sldId id="266"/>
            <p14:sldId id="1572"/>
            <p14:sldId id="3782"/>
            <p14:sldId id="3923"/>
            <p14:sldId id="3925"/>
            <p14:sldId id="3778"/>
          </p14:sldIdLst>
        </p14:section>
        <p14:section name="Untitled Section" id="{5DD89F59-5447-4465-A487-49D9685BA65D}">
          <p14:sldIdLst>
            <p14:sldId id="258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lin, George (NIH/NLM) [E]" initials="FG([" lastIdx="0" clrIdx="0">
    <p:extLst>
      <p:ext uri="{19B8F6BF-5375-455C-9EA6-DF929625EA0E}">
        <p15:presenceInfo xmlns:p15="http://schemas.microsoft.com/office/powerpoint/2012/main" userId="S::franklig@nih.gov::c8672f9d-ae42-4fc4-90ff-b47c61cc7f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84277" autoAdjust="0"/>
  </p:normalViewPr>
  <p:slideViewPr>
    <p:cSldViewPr snapToGrid="0" snapToObjects="1">
      <p:cViewPr varScale="1">
        <p:scale>
          <a:sx n="46" d="100"/>
          <a:sy n="46" d="100"/>
        </p:scale>
        <p:origin x="134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A3F0C-8875-6443-AD48-4C66CE0FF43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6590-302B-BE46-9872-76245E64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55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4FBA6-B71E-4E4A-86D0-33B49AA3808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C4F1-63A6-D544-AB0E-41480E17D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8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Results can be filtered to show federally-funded clinical studies related to COVID-19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Provide ongoing and completed COVID-19 studies listed on the World Health Organization's International Clinical Trials Registry Platform (WHO ICTRP) on the ClinicalTrials.gov web site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ClinicalTrials.gov offers sample study records and fictional manuscripts for a variety of study designs such as parallel and cross-over, and dose escalation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The Training Materials page has two new study design examples for results data entry, Micro-Randomized and Sequential, Multiple Assignment, Randomized Trial (SMART).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following example study records and study papers are fictional and were created to illustrate key concepts for results data entry in PRS. Each are available as a PDF file.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Parallel Study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Cross-over Study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Dose Escalation Study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Factorial Study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Multiple Period Study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Units Other Than Participants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Cluster Randomized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Fractional Factorial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Micro-Randomized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SMART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6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March 2021: Quick Overview Guides are designed to help users get the most from the tutorials, and the PDF Library has all of the tutorial content in a single place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PRS Guided Tutorials provided step-by-step instructions for data entry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Results tutorials launched in August 2019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Registration tutorials were added in March 2020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They can be accessed on ClinicalTrials.gov or from within the Protocol Registration and Results System (PRS)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Content updates, based on user feedback, are in progress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ClinicalTrials.gov is one year into a five-year modernization effort. </a:t>
            </a:r>
          </a:p>
          <a:p>
            <a:endParaRPr lang="en-US" dirty="0"/>
          </a:p>
          <a:p>
            <a:r>
              <a:rPr lang="en-US" dirty="0"/>
              <a:t>In the past year, ClinicalTrials.gov has: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Met with 21 of 27 institutes and centers across NIH for input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Collected public comments,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Held a public meeting to discuss the RFI comments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2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8508">
              <a:defRPr/>
            </a:pPr>
            <a:fld id="{8C30F7CC-E99A-9B4E-A466-3BF0E5F4787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8508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868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users –  patients, data providers, data consumers</a:t>
            </a:r>
          </a:p>
          <a:p>
            <a:r>
              <a:rPr lang="en-US" dirty="0"/>
              <a:t>Internal users –    reviewers, info specialists, developers, management/oversight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7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7E94C-491E-414D-9D0D-81AC0F604E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3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29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ClinicalTrials.gov launched </a:t>
            </a:r>
            <a:r>
              <a:rPr lang="en-US" sz="1200" i="1" dirty="0"/>
              <a:t>Hot Off the PRS! </a:t>
            </a:r>
            <a:r>
              <a:rPr lang="en-US" sz="1200" i="0" dirty="0"/>
              <a:t>in August of 2019.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0" dirty="0"/>
              <a:t>It provides:  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Timely updates for PRS users,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Proactive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C4F1-63A6-D544-AB0E-41480E17D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0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5.sv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.png"/><Relationship Id="rId5" Type="http://schemas.openxmlformats.org/officeDocument/2006/relationships/tags" Target="../tags/tag2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0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5.sv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4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4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10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10.png"/><Relationship Id="rId5" Type="http://schemas.openxmlformats.org/officeDocument/2006/relationships/tags" Target="../tags/tag51.xml"/><Relationship Id="rId10" Type="http://schemas.openxmlformats.org/officeDocument/2006/relationships/image" Target="../media/image9.svg"/><Relationship Id="rId4" Type="http://schemas.openxmlformats.org/officeDocument/2006/relationships/tags" Target="../tags/tag50.xml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6.xml"/><Relationship Id="rId7" Type="http://schemas.openxmlformats.org/officeDocument/2006/relationships/image" Target="../media/image9.sv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0.xml"/><Relationship Id="rId7" Type="http://schemas.openxmlformats.org/officeDocument/2006/relationships/image" Target="../media/image9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9.sv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71.xml"/><Relationship Id="rId7" Type="http://schemas.openxmlformats.org/officeDocument/2006/relationships/image" Target="../media/image4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1.emf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2.xml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5.xml"/><Relationship Id="rId7" Type="http://schemas.openxmlformats.org/officeDocument/2006/relationships/image" Target="../media/image5.sv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6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9.xml"/><Relationship Id="rId7" Type="http://schemas.openxmlformats.org/officeDocument/2006/relationships/image" Target="../media/image5.sv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0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2.xml"/><Relationship Id="rId7" Type="http://schemas.openxmlformats.org/officeDocument/2006/relationships/image" Target="../media/image9.sv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8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Relationship Id="rId9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5.sv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06.xml"/><Relationship Id="rId7" Type="http://schemas.openxmlformats.org/officeDocument/2006/relationships/image" Target="../media/image8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1.xml"/><Relationship Id="rId7" Type="http://schemas.openxmlformats.org/officeDocument/2006/relationships/image" Target="../media/image5.sv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0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121.xml"/><Relationship Id="rId7" Type="http://schemas.openxmlformats.org/officeDocument/2006/relationships/image" Target="../media/image8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038" y="2130425"/>
            <a:ext cx="6852162" cy="1470025"/>
          </a:xfrm>
          <a:solidFill>
            <a:srgbClr val="34609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038" y="3886200"/>
            <a:ext cx="616636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6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28650" y="1920875"/>
            <a:ext cx="7886700" cy="3930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DCCD25-445E-46E2-B6D7-7A1CDFEF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1025" y="6353306"/>
            <a:ext cx="2133600" cy="365125"/>
          </a:xfrm>
        </p:spPr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78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7B8B1F-3647-2041-B9AA-63B7E327F1F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9164411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15340" y="1140619"/>
            <a:ext cx="7886699" cy="672026"/>
          </a:xfrm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13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Click to edit Master title style</a:t>
            </a:r>
            <a:endParaRPr lang="en-US" sz="21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815340" y="1989942"/>
            <a:ext cx="7886699" cy="5334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Author’s Name -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F98EFA-3D37-1A4C-8A2D-6B8397745BC4}"/>
              </a:ext>
            </a:extLst>
          </p:cNvPr>
          <p:cNvCxnSpPr>
            <a:cxnSpLocks/>
          </p:cNvCxnSpPr>
          <p:nvPr/>
        </p:nvCxnSpPr>
        <p:spPr>
          <a:xfrm>
            <a:off x="628650" y="1402080"/>
            <a:ext cx="0" cy="2026920"/>
          </a:xfrm>
          <a:prstGeom prst="line">
            <a:avLst/>
          </a:prstGeom>
          <a:ln w="857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90D59D2-4E9D-F142-AC48-59933CE39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9808" y="5590373"/>
            <a:ext cx="3668776" cy="996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542A64-3F67-614F-9E1A-30A3F4CC26C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15340" y="5707161"/>
            <a:ext cx="57216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2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7B8B1F-3647-2041-B9AA-63B7E327F1F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9164411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15340" y="1140619"/>
            <a:ext cx="7886699" cy="672026"/>
          </a:xfrm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130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Click to edit Master title style</a:t>
            </a:r>
            <a:endParaRPr lang="en-US" sz="21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815340" y="1989942"/>
            <a:ext cx="7886699" cy="5334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Author’s Name</a:t>
            </a:r>
          </a:p>
          <a:p>
            <a:pPr lvl="0"/>
            <a:r>
              <a:rPr lang="en-US"/>
              <a:t>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F98EFA-3D37-1A4C-8A2D-6B8397745BC4}"/>
              </a:ext>
            </a:extLst>
          </p:cNvPr>
          <p:cNvCxnSpPr>
            <a:cxnSpLocks/>
          </p:cNvCxnSpPr>
          <p:nvPr/>
        </p:nvCxnSpPr>
        <p:spPr>
          <a:xfrm>
            <a:off x="628650" y="1402080"/>
            <a:ext cx="0" cy="2026920"/>
          </a:xfrm>
          <a:prstGeom prst="line">
            <a:avLst/>
          </a:prstGeom>
          <a:ln w="857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90D59D2-4E9D-F142-AC48-59933CE39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835" y="5590373"/>
            <a:ext cx="3668776" cy="9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6FD86F-817E-D540-A733-ACA4D64A47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6056"/>
            <a:ext cx="9164411" cy="4738255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3107099"/>
            <a:ext cx="78867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6AE581-9D6C-1944-AF78-6E1D5EEC9346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3682603" y="5010150"/>
            <a:ext cx="4832747" cy="125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68E2E4-15EA-5245-8942-B600E5A0A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7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29F1E4DD-D800-413C-BCBF-07DD15F60E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328" y="6390531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1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6FD86F-817E-D540-A733-ACA4D64A47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2119746"/>
            <a:ext cx="9164411" cy="4738255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65E5E0-678D-2D4D-A6C1-5999B3F2A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7B137E-A341-F947-B216-B6B1DFB510B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7993184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6F0164-C488-1B47-8A29-4E990AE55CC8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7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28664" y="2670968"/>
            <a:ext cx="5061666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1" y="4760184"/>
            <a:ext cx="2477962" cy="1342663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500" b="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6877" y="3579402"/>
            <a:ext cx="2480926" cy="1031131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27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First name</a:t>
            </a:r>
            <a:br>
              <a:rPr lang="en-US" dirty="0"/>
            </a:br>
            <a:r>
              <a:rPr lang="en-US" dirty="0"/>
              <a:t>Last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8F4B83-83A8-6447-98A0-0A0462102A3D}"/>
              </a:ext>
            </a:extLst>
          </p:cNvPr>
          <p:cNvCxnSpPr>
            <a:cxnSpLocks/>
          </p:cNvCxnSpPr>
          <p:nvPr/>
        </p:nvCxnSpPr>
        <p:spPr>
          <a:xfrm flipV="1">
            <a:off x="3333614" y="960162"/>
            <a:ext cx="0" cy="51426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DC38F1-FDE2-F643-9CA0-992CC6D065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8195" y="960163"/>
            <a:ext cx="1779336" cy="2373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C0661-3A85-F249-BEEA-7BBC02746A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5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3129867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9A79E7-0A1B-9A42-AB98-F4881068C105}"/>
              </a:ext>
            </a:extLst>
          </p:cNvPr>
          <p:cNvSpPr>
            <a:spLocks noGrp="1"/>
          </p:cNvSpPr>
          <p:nvPr>
            <p:ph type="body" idx="21" hasCustomPrompt="1"/>
            <p:custDataLst>
              <p:tags r:id="rId2"/>
            </p:custDataLst>
          </p:nvPr>
        </p:nvSpPr>
        <p:spPr>
          <a:xfrm>
            <a:off x="3465035" y="4792381"/>
            <a:ext cx="2257064" cy="82340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DE9EFF2-FC9D-0B44-9D4B-A664D381354C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3"/>
            </p:custDataLst>
          </p:nvPr>
        </p:nvSpPr>
        <p:spPr>
          <a:xfrm>
            <a:off x="3462335" y="3878925"/>
            <a:ext cx="2259764" cy="8234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5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66ED9CB8-B129-DB4D-A21E-164ABDBE5C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68271" y="866209"/>
            <a:ext cx="1779336" cy="2373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912872B-5705-9940-B4A1-D76EB9045C52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4"/>
            </p:custDataLst>
          </p:nvPr>
        </p:nvSpPr>
        <p:spPr>
          <a:xfrm>
            <a:off x="3465035" y="3383308"/>
            <a:ext cx="2257064" cy="30619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E384EFE-D95C-E840-B57B-3F65BC4FB2B7}"/>
              </a:ext>
            </a:extLst>
          </p:cNvPr>
          <p:cNvSpPr>
            <a:spLocks noGrp="1"/>
          </p:cNvSpPr>
          <p:nvPr>
            <p:ph type="body" idx="25" hasCustomPrompt="1"/>
            <p:custDataLst>
              <p:tags r:id="rId5"/>
            </p:custDataLst>
          </p:nvPr>
        </p:nvSpPr>
        <p:spPr>
          <a:xfrm>
            <a:off x="6289909" y="4793766"/>
            <a:ext cx="2257064" cy="823402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53AD6BD-A811-FC45-8DD9-51899BAA276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6287209" y="3880310"/>
            <a:ext cx="2259764" cy="8234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5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5B1BE314-E0C8-A44B-8235-2309CA7E34A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93145" y="867594"/>
            <a:ext cx="1779336" cy="2373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DF053AD-B81E-9643-8CFA-902C71B704B3}"/>
              </a:ext>
            </a:extLst>
          </p:cNvPr>
          <p:cNvSpPr>
            <a:spLocks noGrp="1"/>
          </p:cNvSpPr>
          <p:nvPr>
            <p:ph type="body" idx="28" hasCustomPrompt="1"/>
            <p:custDataLst>
              <p:tags r:id="rId7"/>
            </p:custDataLst>
          </p:nvPr>
        </p:nvSpPr>
        <p:spPr>
          <a:xfrm>
            <a:off x="6289909" y="3384692"/>
            <a:ext cx="2257064" cy="306191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</a:t>
            </a:r>
          </a:p>
          <a:p>
            <a:pPr lvl="0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0883EC-1921-0F48-B05A-700508481FDA}"/>
              </a:ext>
            </a:extLst>
          </p:cNvPr>
          <p:cNvCxnSpPr>
            <a:cxnSpLocks/>
          </p:cNvCxnSpPr>
          <p:nvPr/>
        </p:nvCxnSpPr>
        <p:spPr>
          <a:xfrm flipV="1">
            <a:off x="6014134" y="809075"/>
            <a:ext cx="0" cy="5431024"/>
          </a:xfrm>
          <a:prstGeom prst="line">
            <a:avLst/>
          </a:prstGeom>
          <a:ln w="38100">
            <a:solidFill>
              <a:srgbClr val="002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FBB035D1-09D3-744A-8EB8-CF4C77359163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9841" y="365125"/>
            <a:ext cx="2071903" cy="2286718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496379-72CB-7C48-A9F0-1764241B894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29842" y="3016968"/>
            <a:ext cx="2190788" cy="1826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FB8D3B4-9B54-4044-9578-3593372953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pic>
        <p:nvPicPr>
          <p:cNvPr id="16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C765A35D-B2A6-47A5-8505-A48FC26C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2813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57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3129867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9A79E7-0A1B-9A42-AB98-F4881068C105}"/>
              </a:ext>
            </a:extLst>
          </p:cNvPr>
          <p:cNvSpPr>
            <a:spLocks noGrp="1"/>
          </p:cNvSpPr>
          <p:nvPr>
            <p:ph type="body" idx="21" hasCustomPrompt="1"/>
            <p:custDataLst>
              <p:tags r:id="rId2"/>
            </p:custDataLst>
          </p:nvPr>
        </p:nvSpPr>
        <p:spPr>
          <a:xfrm>
            <a:off x="3465035" y="4792381"/>
            <a:ext cx="2257064" cy="823402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DE9EFF2-FC9D-0B44-9D4B-A664D381354C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3"/>
            </p:custDataLst>
          </p:nvPr>
        </p:nvSpPr>
        <p:spPr>
          <a:xfrm>
            <a:off x="3462335" y="3878925"/>
            <a:ext cx="2259764" cy="8234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5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66ED9CB8-B129-DB4D-A21E-164ABDBE5C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68271" y="866209"/>
            <a:ext cx="1779336" cy="2373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912872B-5705-9940-B4A1-D76EB9045C52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4"/>
            </p:custDataLst>
          </p:nvPr>
        </p:nvSpPr>
        <p:spPr>
          <a:xfrm>
            <a:off x="3465035" y="3383308"/>
            <a:ext cx="2257064" cy="30619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E384EFE-D95C-E840-B57B-3F65BC4FB2B7}"/>
              </a:ext>
            </a:extLst>
          </p:cNvPr>
          <p:cNvSpPr>
            <a:spLocks noGrp="1"/>
          </p:cNvSpPr>
          <p:nvPr>
            <p:ph type="body" idx="25" hasCustomPrompt="1"/>
            <p:custDataLst>
              <p:tags r:id="rId5"/>
            </p:custDataLst>
          </p:nvPr>
        </p:nvSpPr>
        <p:spPr>
          <a:xfrm>
            <a:off x="6289909" y="4793766"/>
            <a:ext cx="2257064" cy="823402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53AD6BD-A811-FC45-8DD9-51899BAA276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6287209" y="3880310"/>
            <a:ext cx="2259764" cy="8234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5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5B1BE314-E0C8-A44B-8235-2309CA7E34A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93145" y="867594"/>
            <a:ext cx="1779336" cy="2373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DF053AD-B81E-9643-8CFA-902C71B704B3}"/>
              </a:ext>
            </a:extLst>
          </p:cNvPr>
          <p:cNvSpPr>
            <a:spLocks noGrp="1"/>
          </p:cNvSpPr>
          <p:nvPr>
            <p:ph type="body" idx="28" hasCustomPrompt="1"/>
            <p:custDataLst>
              <p:tags r:id="rId7"/>
            </p:custDataLst>
          </p:nvPr>
        </p:nvSpPr>
        <p:spPr>
          <a:xfrm>
            <a:off x="6289909" y="3384692"/>
            <a:ext cx="2257064" cy="306191"/>
          </a:xfrm>
        </p:spPr>
        <p:txBody>
          <a:bodyPr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Title</a:t>
            </a:r>
          </a:p>
          <a:p>
            <a:pPr lvl="0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0883EC-1921-0F48-B05A-700508481FDA}"/>
              </a:ext>
            </a:extLst>
          </p:cNvPr>
          <p:cNvCxnSpPr>
            <a:cxnSpLocks/>
          </p:cNvCxnSpPr>
          <p:nvPr/>
        </p:nvCxnSpPr>
        <p:spPr>
          <a:xfrm flipV="1">
            <a:off x="6014134" y="809075"/>
            <a:ext cx="0" cy="5431024"/>
          </a:xfrm>
          <a:prstGeom prst="line">
            <a:avLst/>
          </a:prstGeom>
          <a:ln w="38100">
            <a:solidFill>
              <a:srgbClr val="002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FBB035D1-09D3-744A-8EB8-CF4C77359163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29841" y="365125"/>
            <a:ext cx="2071903" cy="2286718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496379-72CB-7C48-A9F0-1764241B894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29842" y="3016968"/>
            <a:ext cx="2190788" cy="1826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FB8D3B4-9B54-4044-9578-3593372953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10D00A-4140-1C42-8AB5-535EB4E1C4AD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7FE30F75-60AE-48DA-933E-5F47ED6B2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090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38" y="274638"/>
            <a:ext cx="708076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3129867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9A79E7-0A1B-9A42-AB98-F4881068C105}"/>
              </a:ext>
            </a:extLst>
          </p:cNvPr>
          <p:cNvSpPr>
            <a:spLocks noGrp="1"/>
          </p:cNvSpPr>
          <p:nvPr>
            <p:ph type="body" idx="21" hasCustomPrompt="1"/>
            <p:custDataLst>
              <p:tags r:id="rId2"/>
            </p:custDataLst>
          </p:nvPr>
        </p:nvSpPr>
        <p:spPr>
          <a:xfrm>
            <a:off x="3465035" y="2758780"/>
            <a:ext cx="1792757" cy="65401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050" b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DE9EFF2-FC9D-0B44-9D4B-A664D381354C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3"/>
            </p:custDataLst>
          </p:nvPr>
        </p:nvSpPr>
        <p:spPr>
          <a:xfrm>
            <a:off x="3462335" y="2013796"/>
            <a:ext cx="1796796" cy="65401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50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66ED9CB8-B129-DB4D-A21E-164ABDBE5C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13286" y="427411"/>
            <a:ext cx="1058714" cy="1408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BB035D1-09D3-744A-8EB8-CF4C7735916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9841" y="365125"/>
            <a:ext cx="2071903" cy="2286718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496379-72CB-7C48-A9F0-1764241B894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29842" y="3016968"/>
            <a:ext cx="2190788" cy="1826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2C11799-ECFC-0744-A07D-5302372AD2E0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6"/>
            </p:custDataLst>
          </p:nvPr>
        </p:nvSpPr>
        <p:spPr>
          <a:xfrm>
            <a:off x="3463696" y="5849759"/>
            <a:ext cx="1792757" cy="65401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050" b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2159C079-1F37-DC4A-818A-CCE690714F68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7"/>
            </p:custDataLst>
          </p:nvPr>
        </p:nvSpPr>
        <p:spPr>
          <a:xfrm>
            <a:off x="3460996" y="5104775"/>
            <a:ext cx="1796796" cy="65401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50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59700AAB-055F-704B-B364-4B33BA1CB9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11948" y="3518390"/>
            <a:ext cx="1058714" cy="1408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9D02E402-FE6F-FF41-80F6-3638A548EC2B}"/>
              </a:ext>
            </a:extLst>
          </p:cNvPr>
          <p:cNvSpPr>
            <a:spLocks noGrp="1"/>
          </p:cNvSpPr>
          <p:nvPr>
            <p:ph type="body" idx="27" hasCustomPrompt="1"/>
            <p:custDataLst>
              <p:tags r:id="rId8"/>
            </p:custDataLst>
          </p:nvPr>
        </p:nvSpPr>
        <p:spPr>
          <a:xfrm>
            <a:off x="6386223" y="2758780"/>
            <a:ext cx="1792757" cy="65401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050" b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97CBCA8C-1DCE-9340-B6CC-1B20B8420849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9"/>
            </p:custDataLst>
          </p:nvPr>
        </p:nvSpPr>
        <p:spPr>
          <a:xfrm>
            <a:off x="6383522" y="2013796"/>
            <a:ext cx="1796796" cy="65401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50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8CCD5A96-3651-394B-9E68-225C98F35E3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34474" y="427411"/>
            <a:ext cx="1058714" cy="1408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76B919C8-7FC1-FC4B-BB4A-E8DE9DB10F42}"/>
              </a:ext>
            </a:extLst>
          </p:cNvPr>
          <p:cNvSpPr>
            <a:spLocks noGrp="1"/>
          </p:cNvSpPr>
          <p:nvPr>
            <p:ph type="body" idx="30" hasCustomPrompt="1"/>
            <p:custDataLst>
              <p:tags r:id="rId10"/>
            </p:custDataLst>
          </p:nvPr>
        </p:nvSpPr>
        <p:spPr>
          <a:xfrm>
            <a:off x="6384884" y="5849759"/>
            <a:ext cx="1792757" cy="65401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050" b="0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6922D3D8-79F0-D141-BC2C-C1725DA5D636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11"/>
            </p:custDataLst>
          </p:nvPr>
        </p:nvSpPr>
        <p:spPr>
          <a:xfrm>
            <a:off x="6382184" y="5104775"/>
            <a:ext cx="1796796" cy="65401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50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07360E3A-6B36-204B-A0B6-DBF9E80CFCB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33135" y="3518390"/>
            <a:ext cx="1058714" cy="1408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37AF3B1-589C-D940-8603-92C768E25F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pic>
        <p:nvPicPr>
          <p:cNvPr id="1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41C2BAB5-B03A-4CF9-9C2C-C8FBF9B9A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411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3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BTN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/>
        </p:nvSpPr>
        <p:spPr>
          <a:xfrm>
            <a:off x="5867400" y="0"/>
            <a:ext cx="3276600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4839833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2093119"/>
            <a:ext cx="4839833" cy="1439758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709960" y="875197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D640275-538E-D14B-A149-DD893F0BC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459" y="4301235"/>
            <a:ext cx="4839832" cy="171291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170DF40-AA94-3E4C-BE59-07D541EFFA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09666" y="1448322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AC0E844-08EC-2D4F-B2CC-658733FB8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5947" y="2483848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A8CDC38-A5C9-6944-972A-96790F18B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5652" y="3056974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6B190C72-747D-2349-B048-8BD29194E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5167" y="4092499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DCDE4C57-D88A-0F4E-8BE6-4BF681C89D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04873" y="4665625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8F4B83-83A8-6447-98A0-0A0462102A3D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58871565-6E10-0B4F-9606-2CB039253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8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97CDE592-0E14-44C3-BE4B-CB2B8CCD2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4421833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82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quote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/>
        </p:nvSpPr>
        <p:spPr>
          <a:xfrm>
            <a:off x="5867400" y="0"/>
            <a:ext cx="3276600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4839833" cy="1196046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1935633"/>
            <a:ext cx="4839833" cy="1597245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72922" y="930232"/>
            <a:ext cx="2141237" cy="5083915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Quote goes here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D640275-538E-D14B-A149-DD893F0BC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459" y="4301235"/>
            <a:ext cx="4839832" cy="171291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3D99F-852D-4641-BEFD-F3376454BD2C}"/>
              </a:ext>
            </a:extLst>
          </p:cNvPr>
          <p:cNvSpPr txBox="1"/>
          <p:nvPr/>
        </p:nvSpPr>
        <p:spPr>
          <a:xfrm>
            <a:off x="6347832" y="365126"/>
            <a:ext cx="2166327" cy="565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Helvetica" pitchFamily="2" charset="0"/>
              </a:rPr>
              <a:t>“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2B47C2-8CB8-924A-988E-F263E62E22D3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9A46F9B9-2B7E-7C4B-807F-1523F9B2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2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B973FF81-264C-420B-8DC5-CED2611D7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4301300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96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/ list b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1728" y="0"/>
            <a:ext cx="2962272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5208983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6877" y="2079134"/>
            <a:ext cx="5208983" cy="1222867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D640275-538E-D14B-A149-DD893F0BC99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624496" y="3674226"/>
            <a:ext cx="4966680" cy="33429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4A048D-E5F1-1343-8EF1-909AD3DDD314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2A13EB9D-6AA2-5140-B562-850608A234C5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629843" y="4396965"/>
            <a:ext cx="4961334" cy="320058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29CA342-A04C-964D-BC18-5DBD801BC1DF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624495" y="5090041"/>
            <a:ext cx="4966682" cy="339226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DE86FC-06A5-3F46-BB4F-DD8A4FA7E4B1}"/>
              </a:ext>
            </a:extLst>
          </p:cNvPr>
          <p:cNvSpPr>
            <a:spLocks noGrp="1"/>
          </p:cNvSpPr>
          <p:nvPr>
            <p:ph type="body" idx="13" hasCustomPrompt="1"/>
            <p:custDataLst>
              <p:tags r:id="rId7"/>
            </p:custDataLst>
          </p:nvPr>
        </p:nvSpPr>
        <p:spPr>
          <a:xfrm>
            <a:off x="6451390" y="2079133"/>
            <a:ext cx="2283035" cy="3806611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09E0083-7713-5F49-BE8A-A0CDF6335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6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58F788B4-BFB1-40B8-AFF8-E6C83CDF9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4590348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81728" y="0"/>
            <a:ext cx="2962272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5208983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6877" y="2079134"/>
            <a:ext cx="5208983" cy="3267567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4A048D-E5F1-1343-8EF1-909AD3DDD314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DE86FC-06A5-3F46-BB4F-DD8A4FA7E4B1}"/>
              </a:ext>
            </a:extLst>
          </p:cNvPr>
          <p:cNvSpPr>
            <a:spLocks noGrp="1"/>
          </p:cNvSpPr>
          <p:nvPr>
            <p:ph type="body" idx="13" hasCustomPrompt="1"/>
            <p:custDataLst>
              <p:tags r:id="rId4"/>
            </p:custDataLst>
          </p:nvPr>
        </p:nvSpPr>
        <p:spPr>
          <a:xfrm>
            <a:off x="6451390" y="2079133"/>
            <a:ext cx="2283035" cy="3806611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C18159-1D9E-7D42-B938-1B94D690CB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2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F98C09BA-6FD7-42D4-BB6D-C3C7E2450B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4590348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79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 sideba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39434" y="0"/>
            <a:ext cx="3904566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2" y="365126"/>
            <a:ext cx="4262756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580983" y="365125"/>
            <a:ext cx="3274726" cy="1439758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D640275-538E-D14B-A149-DD893F0BC998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5578601" y="2573241"/>
            <a:ext cx="3276600" cy="171291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0FD16EE-9F7B-B44D-9630-0DA0AF905CB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7460" y="1895475"/>
            <a:ext cx="4264819" cy="4103688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4A048D-E5F1-1343-8EF1-909AD3DDD314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C5E00CFB-27A6-544F-84D8-F7EBC0DE2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2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E445F038-4B04-49FF-9788-44E88B260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3646767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2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graphic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01765" y="0"/>
            <a:ext cx="4572000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3694044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1" y="2055813"/>
            <a:ext cx="3694044" cy="3976996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A90B79D-74CC-4F4C-8605-348B0E950BA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76813" y="365126"/>
            <a:ext cx="3821906" cy="5800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D4F9F-05D3-7847-A1CF-8047E402491D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D5D0F8FD-588D-9E48-A39C-3C6AB5E74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1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9E68CF89-C2C2-4D53-84C7-40EB25A1B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153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0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lg_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D84EF1-A71B-1244-ADE4-CE3D16EC637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55910" y="-6056"/>
            <a:ext cx="6008501" cy="6864056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CE2FEA-7278-774B-8F13-83BB174E230F}"/>
              </a:ext>
            </a:extLst>
          </p:cNvPr>
          <p:cNvSpPr>
            <a:spLocks noGrp="1"/>
          </p:cNvSpPr>
          <p:nvPr>
            <p:ph sz="quarter" idx="24"/>
            <p:custDataLst>
              <p:tags r:id="rId2"/>
            </p:custDataLst>
          </p:nvPr>
        </p:nvSpPr>
        <p:spPr>
          <a:xfrm>
            <a:off x="3376613" y="365125"/>
            <a:ext cx="5137547" cy="5841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9FECD5B-D063-5D4A-A982-151501BD5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288" y="6319235"/>
            <a:ext cx="1543050" cy="4191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8FFB304-D1D5-2243-A803-B792F306E8D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9841" y="365126"/>
            <a:ext cx="2417195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A93D8E2-164B-5F48-A302-BE7108BEEA08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29841" y="2483848"/>
            <a:ext cx="2417195" cy="1845085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745CB1-DDFA-4148-A511-F966FD64CBF9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568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ight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/>
        </p:nvSpPr>
        <p:spPr>
          <a:xfrm>
            <a:off x="3010830" y="0"/>
            <a:ext cx="1808356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2263901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2483847"/>
            <a:ext cx="2263901" cy="3548962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116915" y="1075919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5C496C-D9A3-744C-98A3-3730F10C76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16" t="1693"/>
          <a:stretch/>
        </p:blipFill>
        <p:spPr>
          <a:xfrm>
            <a:off x="4826726" y="6388608"/>
            <a:ext cx="3688624" cy="304631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170DF40-AA94-3E4C-BE59-07D541EFFA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6620" y="1649045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AC0E844-08EC-2D4F-B2CC-658733FB8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2901" y="2684570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A8CDC38-A5C9-6944-972A-96790F18B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2607" y="3257696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6B190C72-747D-2349-B048-8BD29194E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2122" y="4293221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DCDE4C57-D88A-0F4E-8BE6-4BF681C89D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1828" y="4866347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A90B79D-74CC-4F4C-8605-348B0E950BA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76813" y="365126"/>
            <a:ext cx="3821906" cy="58007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EB3D37-5E46-9944-A201-E9588FFA37C5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A74C99D9-7160-D244-A946-D8C3A96EC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8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06E0A8EE-47CE-4F2B-B8BA-FC3ED0557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872" y="6398890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7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graph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3694044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1" y="2055813"/>
            <a:ext cx="3694044" cy="3976996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5C496C-D9A3-744C-98A3-3730F10C76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16" t="1693"/>
          <a:stretch/>
        </p:blipFill>
        <p:spPr>
          <a:xfrm>
            <a:off x="4826726" y="6388608"/>
            <a:ext cx="3688624" cy="304631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A90B79D-74CC-4F4C-8605-348B0E950BA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76813" y="365126"/>
            <a:ext cx="3821906" cy="58007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61472-3392-0F41-AD61-0924411CFE98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88395556-A7DF-6547-8775-91F78AAE5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pic>
        <p:nvPicPr>
          <p:cNvPr id="10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D429547D-83FA-4040-98F6-6508B913B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872" y="6398890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37" y="4406900"/>
            <a:ext cx="68886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37" y="2906713"/>
            <a:ext cx="68886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w/graph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3384548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2754707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1" y="2890157"/>
            <a:ext cx="1911291" cy="3142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61472-3392-0F41-AD61-0924411CFE98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6C9F2-F6E6-6D4D-901A-640F43D49113}"/>
              </a:ext>
            </a:extLst>
          </p:cNvPr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594100" y="365125"/>
            <a:ext cx="4970357" cy="574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3C7F17B-B9E0-DB45-BB92-B66719438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3BF8AB5D-D59A-4374-A9C9-4FC8662A0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411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72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/graph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3017997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1911292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1" y="2890157"/>
            <a:ext cx="1911291" cy="3142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61472-3392-0F41-AD61-0924411CFE98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6C9F2-F6E6-6D4D-901A-640F43D49113}"/>
              </a:ext>
            </a:extLst>
          </p:cNvPr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233057" y="365125"/>
            <a:ext cx="5331399" cy="574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3C7F17B-B9E0-DB45-BB92-B66719438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A80C9F7C-6F31-41F9-872E-AB511E855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9411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4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/BTN +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D84EF1-A71B-1244-ADE4-CE3D16EC6374}"/>
              </a:ext>
            </a:extLst>
          </p:cNvPr>
          <p:cNvSpPr/>
          <p:nvPr/>
        </p:nvSpPr>
        <p:spPr>
          <a:xfrm>
            <a:off x="0" y="-6056"/>
            <a:ext cx="9164411" cy="4738255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2417195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2483848"/>
            <a:ext cx="2417195" cy="1845085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D4F9F-05D3-7847-A1CF-8047E402491D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28A3006-AC8B-A349-8670-4EC15F82F2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44" y="5017804"/>
            <a:ext cx="1605859" cy="507555"/>
          </a:xfrm>
        </p:spPr>
        <p:txBody>
          <a:bodyPr anchor="t" anchorCtr="0">
            <a:noAutofit/>
          </a:bodyPr>
          <a:lstStyle>
            <a:lvl1pPr marL="0" indent="0">
              <a:buNone/>
              <a:defRPr sz="270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B8F7D802-6837-B249-9E79-8947F36668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5590930"/>
            <a:ext cx="1604963" cy="5626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8BCBA43-F8A7-E84A-8F74-C9F44384E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8944" y="5017804"/>
            <a:ext cx="1605859" cy="507555"/>
          </a:xfrm>
        </p:spPr>
        <p:txBody>
          <a:bodyPr anchor="t" anchorCtr="0">
            <a:noAutofit/>
          </a:bodyPr>
          <a:lstStyle>
            <a:lvl1pPr marL="0" indent="0">
              <a:buNone/>
              <a:defRPr sz="270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3434C50-18F5-7949-AF84-E261D67A15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8650" y="5590930"/>
            <a:ext cx="1604963" cy="5626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8CDAD17-8339-224C-B219-840B7186BC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9198" y="4999093"/>
            <a:ext cx="1605859" cy="507555"/>
          </a:xfrm>
        </p:spPr>
        <p:txBody>
          <a:bodyPr anchor="t" anchorCtr="0">
            <a:noAutofit/>
          </a:bodyPr>
          <a:lstStyle>
            <a:lvl1pPr marL="0" indent="0">
              <a:buNone/>
              <a:defRPr sz="270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FA6A269-BAFE-CC49-988A-7F03F3B44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8903" y="5572219"/>
            <a:ext cx="1604963" cy="5626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8DA92B2-AEBE-E841-8172-1E074C8695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8301" y="4983608"/>
            <a:ext cx="1605859" cy="507555"/>
          </a:xfrm>
        </p:spPr>
        <p:txBody>
          <a:bodyPr anchor="t" anchorCtr="0">
            <a:noAutofit/>
          </a:bodyPr>
          <a:lstStyle>
            <a:lvl1pPr marL="0" indent="0">
              <a:buNone/>
              <a:defRPr sz="270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5950DF36-497C-FF4C-AF6D-B00B730238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8007" y="5556734"/>
            <a:ext cx="1604963" cy="562613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CE2FEA-7278-774B-8F13-83BB174E230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76613" y="365125"/>
            <a:ext cx="5137547" cy="39639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53738080-9049-7146-A969-4A939595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27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32EE3BBE-50F5-44DD-A134-7EC1748ED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2019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15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/BTN +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D84EF1-A71B-1244-ADE4-CE3D16EC6374}"/>
              </a:ext>
            </a:extLst>
          </p:cNvPr>
          <p:cNvSpPr/>
          <p:nvPr/>
        </p:nvSpPr>
        <p:spPr>
          <a:xfrm flipV="1">
            <a:off x="0" y="4738256"/>
            <a:ext cx="9164411" cy="2206555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2417195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2483848"/>
            <a:ext cx="2417195" cy="1845085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D4F9F-05D3-7847-A1CF-8047E402491D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28A3006-AC8B-A349-8670-4EC15F82F24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44" y="5017804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B8F7D802-6837-B249-9E79-8947F36668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5590930"/>
            <a:ext cx="1604963" cy="56261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8BCBA43-F8A7-E84A-8F74-C9F44384E93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98944" y="5017804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3434C50-18F5-7949-AF84-E261D67A15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8650" y="5590930"/>
            <a:ext cx="1604963" cy="56261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8CDAD17-8339-224C-B219-840B7186BC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9198" y="4999093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FA6A269-BAFE-CC49-988A-7F03F3B44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8903" y="5572219"/>
            <a:ext cx="1604963" cy="56261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A8DA92B2-AEBE-E841-8172-1E074C8695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8301" y="4983608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5950DF36-497C-FF4C-AF6D-B00B7302386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38007" y="5556734"/>
            <a:ext cx="1604963" cy="56261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D6F1FF-71DA-6048-BF2E-5582D96D920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3376612" y="365125"/>
            <a:ext cx="5137253" cy="3963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3E04FDF-6A3E-7941-BF42-49CBFECB9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5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DC07595-B36E-5D4F-80BE-7E2D3B8B7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F832E-7E14-324F-8F4B-A98898E69B9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2626011"/>
            <a:ext cx="7886700" cy="1018667"/>
          </a:xfrm>
        </p:spPr>
        <p:txBody>
          <a:bodyPr anchor="t" anchorCtr="0">
            <a:no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344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56C8B9-8125-4AB8-90AB-F706E7950A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9144000" cy="1449659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2CE414-1902-2A45-A544-B019BA8F165F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28650" y="1565069"/>
            <a:ext cx="7886700" cy="440186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215496"/>
            <a:ext cx="7886700" cy="1018667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259D26-7B25-4B45-882A-A8FB3765F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1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93A72F97-B2B4-455E-918D-E9E50BE29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503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52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B12109-94C4-4278-A7D8-1FD10769926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9144000" cy="3568823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6F832E-7E14-324F-8F4B-A98898E69B9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1045785"/>
            <a:ext cx="7886700" cy="1018667"/>
          </a:xfrm>
        </p:spPr>
        <p:txBody>
          <a:bodyPr anchor="t" anchorCtr="0">
            <a:no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BB106F-618A-A044-BCCD-BD4059FF7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6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568BEA41-62AE-4773-B73D-34C319380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503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6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FBB106F-618A-A044-BCCD-BD4059FF7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4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A8E9EFE7-DFC5-4000-BF3A-E5232345A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507" y="6390316"/>
            <a:ext cx="1441847" cy="2840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FA3F25-E075-45A4-A892-133EBEC292A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090082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33078B-9727-4084-97D5-5D3613D2940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1045785"/>
            <a:ext cx="7886700" cy="1018667"/>
          </a:xfrm>
        </p:spPr>
        <p:txBody>
          <a:bodyPr anchor="t" anchorCtr="0">
            <a:no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047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/>
        </p:nvSpPr>
        <p:spPr>
          <a:xfrm>
            <a:off x="5239434" y="0"/>
            <a:ext cx="3904566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3274726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2065149"/>
            <a:ext cx="3274726" cy="1467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910682" y="875197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3FCC5B-2F88-CD4D-8353-73EBF0F8395C}"/>
              </a:ext>
            </a:extLst>
          </p:cNvPr>
          <p:cNvGrpSpPr/>
          <p:nvPr/>
        </p:nvGrpSpPr>
        <p:grpSpPr>
          <a:xfrm>
            <a:off x="4001617" y="1287153"/>
            <a:ext cx="2496357" cy="4726995"/>
            <a:chOff x="8436586" y="2743201"/>
            <a:chExt cx="5794808" cy="8229600"/>
          </a:xfrm>
        </p:grpSpPr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908EAADB-0BA1-0A46-AAF3-EB11845E0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6586" y="2743201"/>
              <a:ext cx="5794808" cy="8229600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5744B5D1-47FF-8E4C-80F6-31FB43694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371" y="2771027"/>
              <a:ext cx="5732197" cy="8166989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Oval 35">
              <a:extLst>
                <a:ext uri="{FF2B5EF4-FFF2-40B4-BE49-F238E27FC236}">
                  <a16:creationId xmlns:a16="http://schemas.microsoft.com/office/drawing/2014/main" id="{4727CF0E-6E02-AC4A-AD58-986463694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1817" y="3077115"/>
              <a:ext cx="104350" cy="10435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Oval 36">
              <a:extLst>
                <a:ext uri="{FF2B5EF4-FFF2-40B4-BE49-F238E27FC236}">
                  <a16:creationId xmlns:a16="http://schemas.microsoft.com/office/drawing/2014/main" id="{7835A19B-713D-F040-8295-84C5FB456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1817" y="3070161"/>
              <a:ext cx="104350" cy="10435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Oval 37">
              <a:extLst>
                <a:ext uri="{FF2B5EF4-FFF2-40B4-BE49-F238E27FC236}">
                  <a16:creationId xmlns:a16="http://schemas.microsoft.com/office/drawing/2014/main" id="{A2CBE4F8-4A67-7744-8A1E-1BC7E6B6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2684" y="3091028"/>
              <a:ext cx="62611" cy="626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Oval 38">
              <a:extLst>
                <a:ext uri="{FF2B5EF4-FFF2-40B4-BE49-F238E27FC236}">
                  <a16:creationId xmlns:a16="http://schemas.microsoft.com/office/drawing/2014/main" id="{8B44E446-76C2-FC41-B61A-792D2498D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6598" y="3104942"/>
              <a:ext cx="34785" cy="3478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A6D7EEC3-65CA-8549-9C49-D01D2D98A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511" y="3118855"/>
              <a:ext cx="6959" cy="695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Rectangle 40">
              <a:extLst>
                <a:ext uri="{FF2B5EF4-FFF2-40B4-BE49-F238E27FC236}">
                  <a16:creationId xmlns:a16="http://schemas.microsoft.com/office/drawing/2014/main" id="{BABFCE15-8AC1-8B44-B766-AA8EA1AA2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0512" y="3104942"/>
              <a:ext cx="48698" cy="48698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C10F6F0A-5760-6B4F-9610-CA441A71C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4413" y="3431902"/>
              <a:ext cx="5106107" cy="6810464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Rectangle 42">
              <a:extLst>
                <a:ext uri="{FF2B5EF4-FFF2-40B4-BE49-F238E27FC236}">
                  <a16:creationId xmlns:a16="http://schemas.microsoft.com/office/drawing/2014/main" id="{78B3C677-7675-4C4C-BF18-09185D444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2240" y="3459728"/>
              <a:ext cx="5050455" cy="67548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Oval 43">
              <a:extLst>
                <a:ext uri="{FF2B5EF4-FFF2-40B4-BE49-F238E27FC236}">
                  <a16:creationId xmlns:a16="http://schemas.microsoft.com/office/drawing/2014/main" id="{5BC56939-9F8D-8547-93F8-64A27E84E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1814" y="10388451"/>
              <a:ext cx="431306" cy="4382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4">
              <a:extLst>
                <a:ext uri="{FF2B5EF4-FFF2-40B4-BE49-F238E27FC236}">
                  <a16:creationId xmlns:a16="http://schemas.microsoft.com/office/drawing/2014/main" id="{D2205A26-8054-384A-9407-D98E53F3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6165" y="10492797"/>
              <a:ext cx="222610" cy="222610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D640275-538E-D14B-A149-DD893F0BC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460" y="4301235"/>
            <a:ext cx="3276600" cy="171291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E356CB-88CE-F64C-9AD7-835EBA00D2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63616" y="1698625"/>
            <a:ext cx="2175272" cy="3879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170DF40-AA94-3E4C-BE59-07D541EFFA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0387" y="1448322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AC0E844-08EC-2D4F-B2CC-658733FB8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6668" y="2483848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A8CDC38-A5C9-6944-972A-96790F18B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6374" y="3056974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6B190C72-747D-2349-B048-8BD29194E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5889" y="4092499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DCDE4C57-D88A-0F4E-8BE6-4BF681C89D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5595" y="4665625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4E8D46-DAF1-CD48-901E-15E67C751822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AE995A11-B838-F74B-9B84-7DA6BCF1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34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6E85783A-AA94-4EB8-B83C-713EF28DAF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7524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34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ight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/>
        </p:nvSpPr>
        <p:spPr>
          <a:xfrm>
            <a:off x="5239434" y="0"/>
            <a:ext cx="3904566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6F78B3B-A5A0-6843-AF51-A55D0BEB98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50" y="1836965"/>
            <a:ext cx="3970491" cy="4852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4271120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065149"/>
            <a:ext cx="2461016" cy="1467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108527" y="875197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D640275-538E-D14B-A149-DD893F0BC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460" y="3866599"/>
            <a:ext cx="2484590" cy="21475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E356CB-88CE-F64C-9AD7-835EBA00D2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2905" y="2156052"/>
            <a:ext cx="3461600" cy="27504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170DF40-AA94-3E4C-BE59-07D541EFFA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8233" y="1448322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AC0E844-08EC-2D4F-B2CC-658733FB8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4514" y="2483848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A8CDC38-A5C9-6944-972A-96790F18B6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14219" y="3056974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6B190C72-747D-2349-B048-8BD29194E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3735" y="4092499"/>
            <a:ext cx="1605859" cy="507555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###</a:t>
            </a:r>
          </a:p>
        </p:txBody>
      </p:sp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DCDE4C57-D88A-0F4E-8BE6-4BF681C89D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3440" y="4665625"/>
            <a:ext cx="1604963" cy="809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EFF0A1-BC7F-8042-9C91-5FDD63873CF2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37E85CAA-D11A-EA4C-9F8D-1AC8B01F9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7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BC6F09F7-2F0D-432E-8465-6CB321261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3655450" y="6350843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037" y="1600200"/>
            <a:ext cx="340023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664" y="1600200"/>
            <a:ext cx="35461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86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ight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2F7A385-4B10-4E41-B26E-1EB29A795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39434" y="0"/>
            <a:ext cx="3904566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6F78B3B-A5A0-6843-AF51-A55D0BEB98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22" y="1836965"/>
            <a:ext cx="3970491" cy="4852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2" y="365126"/>
            <a:ext cx="4040645" cy="1325563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4343" y="2065149"/>
            <a:ext cx="3970491" cy="1467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D640275-538E-D14B-A149-DD893F0BC998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661961" y="3866599"/>
            <a:ext cx="4008526" cy="21475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E356CB-88CE-F64C-9AD7-835EBA00D2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5577" y="2156052"/>
            <a:ext cx="3461600" cy="275048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0CE251-A7CE-604C-9579-55C483C52315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8629A159-A372-4AC3-9F13-821A236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3655450" y="6350843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75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/ text colum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DC07595-B36E-5D4F-80BE-7E2D3B8B7A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6F832E-7E14-324F-8F4B-A98898E69B9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365126"/>
            <a:ext cx="7886700" cy="1018667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2B54D3-F0C4-C54D-884B-3A9DFE31D35A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54FFE14-5977-B044-BA32-CD09FC513D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8651" y="1513840"/>
            <a:ext cx="1802678" cy="4675375"/>
          </a:xfrm>
          <a:prstGeom prst="rect">
            <a:avLst/>
          </a:prstGeom>
          <a:solidFill>
            <a:srgbClr val="002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A2309AA-F4BD-8E4B-B17A-F77C0EA49206}"/>
              </a:ext>
            </a:extLst>
          </p:cNvPr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709218" y="2383278"/>
            <a:ext cx="1672802" cy="35986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EE1F17-8FFE-3C48-8556-634A870209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23278" y="1514192"/>
            <a:ext cx="1802678" cy="4667806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7B669213-B748-E740-BA70-5E5E0DBADD2F}"/>
              </a:ext>
            </a:extLst>
          </p:cNvPr>
          <p:cNvSpPr>
            <a:spLocks noGrp="1"/>
          </p:cNvSpPr>
          <p:nvPr>
            <p:ph sz="quarter" idx="26"/>
            <p:custDataLst>
              <p:tags r:id="rId6"/>
            </p:custDataLst>
          </p:nvPr>
        </p:nvSpPr>
        <p:spPr>
          <a:xfrm>
            <a:off x="2693287" y="2383278"/>
            <a:ext cx="1672802" cy="3598672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695276-A7BC-9E4E-AC28-DFCBDCBA4C2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54483" y="1513840"/>
            <a:ext cx="1802678" cy="4675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17DA6000-80F2-EF44-808F-550F8AB5DF82}"/>
              </a:ext>
            </a:extLst>
          </p:cNvPr>
          <p:cNvSpPr>
            <a:spLocks noGrp="1"/>
          </p:cNvSpPr>
          <p:nvPr>
            <p:ph sz="quarter" idx="27"/>
            <p:custDataLst>
              <p:tags r:id="rId8"/>
            </p:custDataLst>
          </p:nvPr>
        </p:nvSpPr>
        <p:spPr>
          <a:xfrm>
            <a:off x="4716762" y="2383278"/>
            <a:ext cx="1672802" cy="359867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D57BEA-2EAD-D64E-AB11-869E4FCAB40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668255" y="1513840"/>
            <a:ext cx="1802678" cy="46753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9EE4A803-F26F-C545-9B28-AF6176551CD5}"/>
              </a:ext>
            </a:extLst>
          </p:cNvPr>
          <p:cNvSpPr>
            <a:spLocks noGrp="1"/>
          </p:cNvSpPr>
          <p:nvPr>
            <p:ph sz="quarter" idx="28"/>
            <p:custDataLst>
              <p:tags r:id="rId10"/>
            </p:custDataLst>
          </p:nvPr>
        </p:nvSpPr>
        <p:spPr>
          <a:xfrm>
            <a:off x="6739678" y="2383278"/>
            <a:ext cx="1672802" cy="3598673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5315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 text colum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365126"/>
            <a:ext cx="7886700" cy="1018667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8FD7F6-2921-814D-A111-D120568CEF8F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7F5FE36A-AB1E-EF42-A6F7-3DBFE17752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C1532C-40EB-0641-88A4-45C550E553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" y="1641389"/>
            <a:ext cx="3614166" cy="4522344"/>
          </a:xfrm>
          <a:prstGeom prst="rect">
            <a:avLst/>
          </a:prstGeom>
          <a:solidFill>
            <a:srgbClr val="002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FB5697D-9FBA-624D-9F30-CD5A84BE70B6}"/>
              </a:ext>
            </a:extLst>
          </p:cNvPr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727504" y="1778001"/>
            <a:ext cx="3387296" cy="419946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CA8E45-9E35-7448-84F7-A2E50F9DAC3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01184" y="1641389"/>
            <a:ext cx="3614166" cy="4522344"/>
          </a:xfrm>
          <a:prstGeom prst="rect">
            <a:avLst/>
          </a:prstGeom>
          <a:solidFill>
            <a:srgbClr val="002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EB1CA48-E711-F74A-8E3D-4DD93B93BC1E}"/>
              </a:ext>
            </a:extLst>
          </p:cNvPr>
          <p:cNvSpPr>
            <a:spLocks noGrp="1"/>
          </p:cNvSpPr>
          <p:nvPr>
            <p:ph sz="quarter" idx="27"/>
            <p:custDataLst>
              <p:tags r:id="rId5"/>
            </p:custDataLst>
          </p:nvPr>
        </p:nvSpPr>
        <p:spPr>
          <a:xfrm>
            <a:off x="5026915" y="1777999"/>
            <a:ext cx="3332987" cy="419946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DFF358FC-2A1D-430D-8B91-DD61528D5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7329367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_Text_graphic_Lar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3512634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2815884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1" y="2890157"/>
            <a:ext cx="1911291" cy="3142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61472-3392-0F41-AD61-0924411CFE98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6C9F2-F6E6-6D4D-901A-640F43D49113}"/>
              </a:ext>
            </a:extLst>
          </p:cNvPr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813717" y="365125"/>
            <a:ext cx="4750739" cy="574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3C7F17B-B9E0-DB45-BB92-B66719438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F690BD39-7951-4708-B63C-4128321AE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7318944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84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_Text w/graph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/>
        </p:nvSpPr>
        <p:spPr>
          <a:xfrm>
            <a:off x="0" y="0"/>
            <a:ext cx="3017997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1911292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2890157"/>
            <a:ext cx="1911291" cy="3142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61472-3392-0F41-AD61-0924411CFE98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6C9F2-F6E6-6D4D-901A-640F43D49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3057" y="365125"/>
            <a:ext cx="5331399" cy="574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3C7F17B-B9E0-DB45-BB92-B66719438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BF9D52AF-6B1F-4A64-8E9A-9FF41CC20B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7325746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4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/>
        </p:nvSpPr>
        <p:spPr>
          <a:xfrm>
            <a:off x="1" y="0"/>
            <a:ext cx="3129867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9A79E7-0A1B-9A42-AB98-F4881068C1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65035" y="4966935"/>
            <a:ext cx="2438311" cy="65401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DE9EFF2-FC9D-0B44-9D4B-A664D38135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2334" y="4056523"/>
            <a:ext cx="2441012" cy="65401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5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BB035D1-09D3-744A-8EB8-CF4C7735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2071903" cy="2286718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496379-72CB-7C48-A9F0-1764241B89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842" y="3016968"/>
            <a:ext cx="2190788" cy="1826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1A1DFBB-A8BB-3540-8732-A335310F64E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464354" y="3605670"/>
            <a:ext cx="1792757" cy="243204"/>
          </a:xfrm>
        </p:spPr>
        <p:txBody>
          <a:bodyPr>
            <a:normAutofit fontScale="62500" lnSpcReduction="20000"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26">
            <a:extLst>
              <a:ext uri="{FF2B5EF4-FFF2-40B4-BE49-F238E27FC236}">
                <a16:creationId xmlns:a16="http://schemas.microsoft.com/office/drawing/2014/main" id="{BEC6F2BC-85A3-6646-98BB-59135BB1E448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3499906" y="964685"/>
            <a:ext cx="1779336" cy="2373587"/>
          </a:xfrm>
        </p:spPr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C814FEE-A1CE-D548-BAF6-9DDAD6ED809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77714" y="4966935"/>
            <a:ext cx="2438311" cy="65401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AA2E1A6-9595-AE4D-A07F-3F3CF3F306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5013" y="4056523"/>
            <a:ext cx="2441012" cy="65401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50" b="1">
                <a:solidFill>
                  <a:srgbClr val="002355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change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8A7D1B63-86EC-8546-8F74-A95B4BA3D11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377033" y="3605670"/>
            <a:ext cx="1792757" cy="243204"/>
          </a:xfrm>
        </p:spPr>
        <p:txBody>
          <a:bodyPr>
            <a:normAutofit fontScale="62500" lnSpcReduction="20000"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4D7EBF71-11A4-FB41-A55E-76B96A0A9E6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6412585" y="964685"/>
            <a:ext cx="1779336" cy="2373587"/>
          </a:xfrm>
        </p:spPr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612589A-84AF-DB41-A54A-84EB3EC105F6}"/>
              </a:ext>
            </a:extLst>
          </p:cNvPr>
          <p:cNvCxnSpPr>
            <a:cxnSpLocks/>
          </p:cNvCxnSpPr>
          <p:nvPr/>
        </p:nvCxnSpPr>
        <p:spPr>
          <a:xfrm flipV="1">
            <a:off x="6147760" y="960162"/>
            <a:ext cx="0" cy="5142684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C595C3EF-99D8-3340-9023-E43A08285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pic>
        <p:nvPicPr>
          <p:cNvPr id="16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D7C96531-156A-473E-A319-B55E91AD8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7325746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19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_Text w/3 text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/>
        </p:nvSpPr>
        <p:spPr>
          <a:xfrm>
            <a:off x="0" y="0"/>
            <a:ext cx="3017997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1911292" cy="1325563"/>
          </a:xfrm>
        </p:spPr>
        <p:txBody>
          <a:bodyPr anchor="t" anchorCtr="0">
            <a:noAutofit/>
          </a:bodyPr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2890157"/>
            <a:ext cx="1911291" cy="3142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61472-3392-0F41-AD61-0924411CFE98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43C7F17B-B9E0-DB45-BB92-B66719438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43" y="6322798"/>
            <a:ext cx="1543050" cy="4191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6C9F2-F6E6-6D4D-901A-640F43D49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30146" y="365126"/>
            <a:ext cx="5234310" cy="163119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0BDCA99-52FC-B64F-8AB4-0A1FC233FF3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336947" y="2404071"/>
            <a:ext cx="5234310" cy="163119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67AB105-4859-6F41-B9CD-AE49F80AF03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330146" y="4425136"/>
            <a:ext cx="5234310" cy="1631199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>
                    <a:lumMod val="25000"/>
                  </a:schemeClr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F31B9845-0077-4083-8D9D-1B89E8490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7325746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2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graphic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67AD64-6590-6E4A-9383-C2328940311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01765" y="0"/>
            <a:ext cx="4572000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6"/>
            <a:ext cx="3694044" cy="1325563"/>
          </a:xfrm>
        </p:spPr>
        <p:txBody>
          <a:bodyPr anchor="t" anchorCtr="0">
            <a:no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29841" y="2055813"/>
            <a:ext cx="3694044" cy="3976996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A90B79D-74CC-4F4C-8605-348B0E950BA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976813" y="365126"/>
            <a:ext cx="3821906" cy="5800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D4F9F-05D3-7847-A1CF-8047E402491D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D5D0F8FD-588D-9E48-A39C-3C6AB5E74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226CBC49-C3D2-4E49-9F2C-070AEBD11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3217313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7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/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 userDrawn="1"/>
        </p:nvSpPr>
        <p:spPr>
          <a:xfrm>
            <a:off x="6181728" y="0"/>
            <a:ext cx="2962272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5208983" cy="1325563"/>
          </a:xfrm>
        </p:spPr>
        <p:txBody>
          <a:bodyPr anchor="t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6877" y="2079134"/>
            <a:ext cx="5208983" cy="3267567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4A048D-E5F1-1343-8EF1-909AD3DDD314}"/>
              </a:ext>
            </a:extLst>
          </p:cNvPr>
          <p:cNvCxnSpPr/>
          <p:nvPr userDrawn="1"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9DE86FC-06A5-3F46-BB4F-DD8A4FA7E4B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51390" y="2079133"/>
            <a:ext cx="2283035" cy="3806611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C18159-1D9E-7D42-B938-1B94D690C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2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B1ECE401-7F5E-44FE-BBCC-9AE2F8BFC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4827302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02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/ text colum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8667"/>
          </a:xfrm>
        </p:spPr>
        <p:txBody>
          <a:bodyPr anchor="t" anchorCtr="0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8FD7F6-2921-814D-A111-D120568CEF8F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7F5FE36A-AB1E-EF42-A6F7-3DBFE177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FB5697D-9FBA-624D-9F30-CD5A84BE70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7504" y="1778001"/>
            <a:ext cx="3387296" cy="4199467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EB1CA48-E711-F74A-8E3D-4DD93B93BC1E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026915" y="1777999"/>
            <a:ext cx="3332987" cy="419946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spcBef>
                <a:spcPts val="750"/>
              </a:spcBef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C8831931-4DF5-4BC1-8873-FC3048D2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3617" b="4282"/>
          <a:stretch/>
        </p:blipFill>
        <p:spPr>
          <a:xfrm>
            <a:off x="7329367" y="6396398"/>
            <a:ext cx="1245512" cy="2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0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38" y="1535113"/>
            <a:ext cx="34203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6038" y="2174875"/>
            <a:ext cx="34203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1622" y="1535113"/>
            <a:ext cx="34251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1622" y="2174875"/>
            <a:ext cx="34251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4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FBB106F-618A-A044-BCCD-BD4059FF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4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D3D3850B-D3AB-49A3-9355-560A048E8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032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841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2CE414-1902-2A45-A544-B019BA8F16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449659"/>
            <a:ext cx="7886700" cy="440186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8667"/>
          </a:xfr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8FD7F6-2921-814D-A111-D120568CEF8F}"/>
              </a:ext>
            </a:extLst>
          </p:cNvPr>
          <p:cNvCxnSpPr/>
          <p:nvPr userDrawn="1"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D6259D26-7B25-4B45-882A-A8FB3765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pic>
        <p:nvPicPr>
          <p:cNvPr id="11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5A552866-2C35-454E-8CCE-A81673BB5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3503" y="6390316"/>
            <a:ext cx="1441847" cy="2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2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557213" indent="-214313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44664"/>
            <a:ext cx="82296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448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w/graph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9841" y="365126"/>
            <a:ext cx="1911292" cy="1325563"/>
          </a:xfrm>
        </p:spPr>
        <p:txBody>
          <a:bodyPr anchor="t" anchorCtr="0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29841" y="2890157"/>
            <a:ext cx="1911291" cy="3142652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6C9F2-F6E6-6D4D-901A-640F43D49113}"/>
              </a:ext>
            </a:extLst>
          </p:cNvPr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3233057" y="365125"/>
            <a:ext cx="5331399" cy="574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961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732" y="2083443"/>
            <a:ext cx="2092125" cy="390066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86268" y="2083443"/>
            <a:ext cx="5700532" cy="3900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86268" y="365126"/>
            <a:ext cx="5700532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0E218C-C006-4085-8EFD-6DE54C7679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611" y="6270445"/>
            <a:ext cx="1951587" cy="3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8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Right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2F7A385-4B10-4E41-B26E-1EB29A795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A5D63F-3193-B44B-BA82-B820C344A0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39434" y="0"/>
            <a:ext cx="3904566" cy="6858000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6F78B3B-A5A0-6843-AF51-A55D0BEB98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22" y="1836965"/>
            <a:ext cx="3970491" cy="4852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2" y="365126"/>
            <a:ext cx="4040645" cy="1325563"/>
          </a:xfrm>
        </p:spPr>
        <p:txBody>
          <a:bodyPr anchor="t" anchorCtr="0"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4343" y="2065149"/>
            <a:ext cx="3970491" cy="14677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D640275-538E-D14B-A149-DD893F0BC998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4"/>
            </p:custDataLst>
          </p:nvPr>
        </p:nvSpPr>
        <p:spPr>
          <a:xfrm>
            <a:off x="661961" y="3866599"/>
            <a:ext cx="4008526" cy="214754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E356CB-88CE-F64C-9AD7-835EBA00D2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5577" y="2156052"/>
            <a:ext cx="3461600" cy="275048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0CE251-A7CE-604C-9579-55C483C52315}"/>
              </a:ext>
            </a:extLst>
          </p:cNvPr>
          <p:cNvCxnSpPr/>
          <p:nvPr/>
        </p:nvCxnSpPr>
        <p:spPr>
          <a:xfrm flipV="1">
            <a:off x="520966" y="365125"/>
            <a:ext cx="0" cy="504496"/>
          </a:xfrm>
          <a:prstGeom prst="line">
            <a:avLst/>
          </a:prstGeom>
          <a:ln w="38100">
            <a:solidFill>
              <a:srgbClr val="0168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42D7697-B268-704E-9CC9-334C6EE946F9}"/>
              </a:ext>
            </a:extLst>
          </p:cNvPr>
          <p:cNvSpPr>
            <a:spLocks noGrp="1"/>
          </p:cNvSpPr>
          <p:nvPr>
            <p:ph sz="quarter" idx="25" hasCustomPrompt="1"/>
            <p:custDataLst>
              <p:tags r:id="rId5"/>
            </p:custDataLst>
          </p:nvPr>
        </p:nvSpPr>
        <p:spPr>
          <a:xfrm>
            <a:off x="7129458" y="6374909"/>
            <a:ext cx="1441799" cy="31487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514035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6FD86F-817E-D540-A733-ACA4D64A4747}"/>
              </a:ext>
            </a:extLst>
          </p:cNvPr>
          <p:cNvSpPr/>
          <p:nvPr userDrawn="1"/>
        </p:nvSpPr>
        <p:spPr>
          <a:xfrm>
            <a:off x="0" y="-6056"/>
            <a:ext cx="9164411" cy="4738255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7099"/>
            <a:ext cx="7886700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4C7E98-657A-BF40-B40D-9B57CABFF0CE}"/>
              </a:ext>
            </a:extLst>
          </p:cNvPr>
          <p:cNvCxnSpPr/>
          <p:nvPr userDrawn="1"/>
        </p:nvCxnSpPr>
        <p:spPr>
          <a:xfrm flipV="1">
            <a:off x="6668075" y="3429000"/>
            <a:ext cx="0" cy="5044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6AE581-9D6C-1944-AF78-6E1D5EEC9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2603" y="5010150"/>
            <a:ext cx="4832747" cy="125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68E2E4-15EA-5245-8942-B600E5A0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122" y="6322798"/>
            <a:ext cx="1543050" cy="41910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83804EA-8930-9047-BA0F-8DEC813167B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129458" y="6374909"/>
            <a:ext cx="1441799" cy="31487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08436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1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38" y="273050"/>
            <a:ext cx="29701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200" y="273050"/>
            <a:ext cx="4110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6038" y="1435100"/>
            <a:ext cx="29701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tags" Target="../tags/tag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-938682922 [Converted]2.eps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/>
          <a:stretch/>
        </p:blipFill>
        <p:spPr>
          <a:xfrm>
            <a:off x="-1" y="-13438"/>
            <a:ext cx="5502070" cy="68762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38" y="274638"/>
            <a:ext cx="70807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38" y="1600200"/>
            <a:ext cx="70807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208737"/>
            <a:ext cx="9144002" cy="654113"/>
          </a:xfrm>
          <a:prstGeom prst="rect">
            <a:avLst/>
          </a:prstGeom>
          <a:solidFill>
            <a:srgbClr val="3460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1025" y="63533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5D46455-DD8E-8C45-B441-899919E67F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NLM Logo-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64" y="6407852"/>
            <a:ext cx="1890936" cy="256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" y="6247832"/>
            <a:ext cx="58399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460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46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7"/>
            </p:custDataLst>
          </p:nvPr>
        </p:nvSpPr>
        <p:spPr>
          <a:xfrm>
            <a:off x="628650" y="1825626"/>
            <a:ext cx="78867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7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u="none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qcZB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sinfo.clinicaltrials.gov/TopQuestionsFromResponsibleParties-Covid19.pdf" TargetMode="External"/><Relationship Id="rId2" Type="http://schemas.openxmlformats.org/officeDocument/2006/relationships/hyperlink" Target="https://clinicaltrials.gov/ct2/covid_vi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manage-recs/present#ResultsExamplStud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ClinicalTrials.gov Updates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2371" y="6356350"/>
            <a:ext cx="2133600" cy="365125"/>
          </a:xfrm>
        </p:spPr>
        <p:txBody>
          <a:bodyPr/>
          <a:lstStyle/>
          <a:p>
            <a:fld id="{55D46455-DD8E-8C45-B441-899919E67F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3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E3F2-1546-4614-9289-4DAB3560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</a:t>
            </a:r>
            <a:r>
              <a:rPr lang="en-US" sz="4000" dirty="0"/>
              <a:t>Supports</a:t>
            </a:r>
            <a:r>
              <a:rPr lang="en-US" dirty="0"/>
              <a:t>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E3625-A4B1-4215-8867-28ED90E08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500" b="1" dirty="0"/>
              <a:t>ClinicalTrials.gov Website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7E6E6">
                    <a:lumMod val="25000"/>
                  </a:srgbClr>
                </a:solidFill>
              </a:rPr>
              <a:t>New Front End and Back End built in parallel to current with staged ‘switch’</a:t>
            </a:r>
            <a:endParaRPr lang="en-US" dirty="0"/>
          </a:p>
          <a:p>
            <a:pPr marL="0" indent="0">
              <a:buNone/>
            </a:pPr>
            <a:r>
              <a:rPr lang="en-US" sz="3500" b="1" dirty="0">
                <a:latin typeface="Helvetica" panose="020B0604020202020204" pitchFamily="34" charset="0"/>
                <a:cs typeface="Helvetica" panose="020B0604020202020204" pitchFamily="34" charset="0"/>
              </a:rPr>
              <a:t>PRS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Front End and JSON API built in parallel to current with staged ‘switch’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Back End replaced in phases (invisible to users)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sz="3500" b="1" dirty="0">
                <a:latin typeface="Helvetica" panose="020B0604020202020204" pitchFamily="34" charset="0"/>
                <a:cs typeface="Helvetica" panose="020B0604020202020204" pitchFamily="34" charset="0"/>
              </a:rPr>
              <a:t>Key Features and 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Cloud infrastructure approach enhances reliability, sustainability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Synergies for development team in using same technologies for website and PRS development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Deliver new features and functionalities to users in useful and regular increments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Improve user experience and workflow without disrupting 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F0FC-5537-48D8-B160-CFF46BD6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0B8B3798-531E-418F-8588-67653B91C839}"/>
              </a:ext>
            </a:extLst>
          </p:cNvPr>
          <p:cNvSpPr/>
          <p:nvPr/>
        </p:nvSpPr>
        <p:spPr>
          <a:xfrm>
            <a:off x="4796051" y="1749835"/>
            <a:ext cx="3896361" cy="3870038"/>
          </a:xfrm>
          <a:prstGeom prst="rect">
            <a:avLst/>
          </a:prstGeom>
          <a:solidFill>
            <a:srgbClr val="719DC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E138C-16A7-4B29-A550-4D22F28BCB3D}"/>
              </a:ext>
            </a:extLst>
          </p:cNvPr>
          <p:cNvSpPr/>
          <p:nvPr/>
        </p:nvSpPr>
        <p:spPr>
          <a:xfrm>
            <a:off x="4752535" y="1758217"/>
            <a:ext cx="4146171" cy="386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13FAB529-A2AF-41B3-8CC4-7E0A6984B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3" y="2279049"/>
            <a:ext cx="522043" cy="489988"/>
          </a:xfrm>
          <a:prstGeom prst="rect">
            <a:avLst/>
          </a:prstGeom>
        </p:spPr>
      </p:pic>
      <p:sp>
        <p:nvSpPr>
          <p:cNvPr id="42" name="Rectangle: Rounded Corners 11">
            <a:extLst>
              <a:ext uri="{FF2B5EF4-FFF2-40B4-BE49-F238E27FC236}">
                <a16:creationId xmlns:a16="http://schemas.microsoft.com/office/drawing/2014/main" id="{D3679341-88DC-4957-AF53-690B0CC3CB96}"/>
              </a:ext>
            </a:extLst>
          </p:cNvPr>
          <p:cNvSpPr/>
          <p:nvPr/>
        </p:nvSpPr>
        <p:spPr>
          <a:xfrm rot="5400000">
            <a:off x="1967377" y="1587136"/>
            <a:ext cx="536273" cy="1049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b"/>
          <a:lstStyle/>
          <a:p>
            <a:pPr defTabSz="685800">
              <a:defRPr/>
            </a:pPr>
            <a:r>
              <a:rPr lang="en-US" sz="825" b="1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Request for information (RFI)</a:t>
            </a:r>
            <a:r>
              <a:rPr lang="en-US" sz="825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en-US" sz="825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825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external input</a:t>
            </a:r>
          </a:p>
        </p:txBody>
      </p:sp>
      <p:sp>
        <p:nvSpPr>
          <p:cNvPr id="74" name="Rectangle: Rounded Corners 11">
            <a:extLst>
              <a:ext uri="{FF2B5EF4-FFF2-40B4-BE49-F238E27FC236}">
                <a16:creationId xmlns:a16="http://schemas.microsoft.com/office/drawing/2014/main" id="{BE8C7362-5E3F-42D4-9510-FD5D48F4959C}"/>
              </a:ext>
            </a:extLst>
          </p:cNvPr>
          <p:cNvSpPr/>
          <p:nvPr/>
        </p:nvSpPr>
        <p:spPr>
          <a:xfrm rot="5400000">
            <a:off x="3816747" y="1449264"/>
            <a:ext cx="189795" cy="997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defTabSz="685800">
              <a:defRPr/>
            </a:pPr>
            <a:r>
              <a:rPr lang="en-US" sz="825" b="1" dirty="0">
                <a:solidFill>
                  <a:srgbClr val="000000">
                    <a:lumMod val="85000"/>
                    <a:lumOff val="1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 meeting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30B59B7-40C6-4E39-94C4-36F71D4768E0}"/>
              </a:ext>
            </a:extLst>
          </p:cNvPr>
          <p:cNvGrpSpPr/>
          <p:nvPr/>
        </p:nvGrpSpPr>
        <p:grpSpPr>
          <a:xfrm>
            <a:off x="2169214" y="2351992"/>
            <a:ext cx="1493959" cy="271637"/>
            <a:chOff x="1587790" y="1492864"/>
            <a:chExt cx="1991945" cy="362182"/>
          </a:xfrm>
          <a:noFill/>
        </p:grpSpPr>
        <p:sp>
          <p:nvSpPr>
            <p:cNvPr id="79" name="Rectangle: Rounded Corners 11">
              <a:extLst>
                <a:ext uri="{FF2B5EF4-FFF2-40B4-BE49-F238E27FC236}">
                  <a16:creationId xmlns:a16="http://schemas.microsoft.com/office/drawing/2014/main" id="{F9B5C181-1C9A-4C5F-B619-B5858FE8AB0A}"/>
                </a:ext>
              </a:extLst>
            </p:cNvPr>
            <p:cNvSpPr/>
            <p:nvPr/>
          </p:nvSpPr>
          <p:spPr>
            <a:xfrm rot="5400000">
              <a:off x="2494830" y="770140"/>
              <a:ext cx="362182" cy="18076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685800">
                <a:defRPr/>
              </a:pPr>
              <a:r>
                <a:rPr lang="en-US" sz="825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Consultation </a:t>
              </a:r>
              <a:r>
                <a:rPr lang="en-US" sz="825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with NIH internal stakeholders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16001B1-0163-4D65-8BC0-3E3BF12DC62A}"/>
                </a:ext>
              </a:extLst>
            </p:cNvPr>
            <p:cNvSpPr/>
            <p:nvPr/>
          </p:nvSpPr>
          <p:spPr>
            <a:xfrm>
              <a:off x="1587790" y="1526188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8B02766-4117-452B-BE22-C89A13736E83}"/>
              </a:ext>
            </a:extLst>
          </p:cNvPr>
          <p:cNvGrpSpPr/>
          <p:nvPr/>
        </p:nvGrpSpPr>
        <p:grpSpPr>
          <a:xfrm>
            <a:off x="4735041" y="1852811"/>
            <a:ext cx="1118668" cy="189795"/>
            <a:chOff x="3496288" y="1513240"/>
            <a:chExt cx="1491557" cy="253060"/>
          </a:xfrm>
          <a:noFill/>
        </p:grpSpPr>
        <p:sp>
          <p:nvSpPr>
            <p:cNvPr id="107" name="Rectangle: Rounded Corners 11">
              <a:extLst>
                <a:ext uri="{FF2B5EF4-FFF2-40B4-BE49-F238E27FC236}">
                  <a16:creationId xmlns:a16="http://schemas.microsoft.com/office/drawing/2014/main" id="{89E21BD3-151A-472D-8312-48E8366AB7AC}"/>
                </a:ext>
              </a:extLst>
            </p:cNvPr>
            <p:cNvSpPr/>
            <p:nvPr/>
          </p:nvSpPr>
          <p:spPr>
            <a:xfrm rot="5400000">
              <a:off x="4196344" y="974798"/>
              <a:ext cx="253060" cy="13299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685800">
                <a:defRPr/>
              </a:pPr>
              <a:r>
                <a:rPr lang="en-US" sz="825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Public webinar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5B19A95-B939-49BB-835B-6F1A1A2091FD}"/>
                </a:ext>
              </a:extLst>
            </p:cNvPr>
            <p:cNvSpPr/>
            <p:nvPr/>
          </p:nvSpPr>
          <p:spPr>
            <a:xfrm>
              <a:off x="3496288" y="1578399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8BF4EB6-C322-40C4-B5B1-07F76AB89E14}"/>
              </a:ext>
            </a:extLst>
          </p:cNvPr>
          <p:cNvSpPr txBox="1"/>
          <p:nvPr/>
        </p:nvSpPr>
        <p:spPr>
          <a:xfrm rot="16200000">
            <a:off x="343297" y="2376884"/>
            <a:ext cx="1569660" cy="369332"/>
          </a:xfrm>
          <a:prstGeom prst="rect">
            <a:avLst/>
          </a:prstGeom>
          <a:solidFill>
            <a:srgbClr val="E1565A"/>
          </a:solidFill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Helvetica"/>
              </a:rPr>
              <a:t>Stakeholder Engagement</a:t>
            </a:r>
          </a:p>
          <a:p>
            <a:pPr defTabSz="685800">
              <a:defRPr/>
            </a:pPr>
            <a:endParaRPr lang="en-US" sz="900" b="1" dirty="0">
              <a:solidFill>
                <a:srgbClr val="FFFFFF"/>
              </a:solidFill>
              <a:latin typeface="Helvetica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C93B41A-AEBE-4A3E-888D-705DFBE84A9E}"/>
              </a:ext>
            </a:extLst>
          </p:cNvPr>
          <p:cNvGrpSpPr/>
          <p:nvPr/>
        </p:nvGrpSpPr>
        <p:grpSpPr>
          <a:xfrm>
            <a:off x="6227779" y="1844740"/>
            <a:ext cx="1118668" cy="189795"/>
            <a:chOff x="3496288" y="1531902"/>
            <a:chExt cx="1491557" cy="253060"/>
          </a:xfrm>
          <a:noFill/>
        </p:grpSpPr>
        <p:sp>
          <p:nvSpPr>
            <p:cNvPr id="126" name="Rectangle: Rounded Corners 11">
              <a:extLst>
                <a:ext uri="{FF2B5EF4-FFF2-40B4-BE49-F238E27FC236}">
                  <a16:creationId xmlns:a16="http://schemas.microsoft.com/office/drawing/2014/main" id="{ADE24172-C3C7-4FB5-9B89-27F4555DF3A5}"/>
                </a:ext>
              </a:extLst>
            </p:cNvPr>
            <p:cNvSpPr/>
            <p:nvPr/>
          </p:nvSpPr>
          <p:spPr>
            <a:xfrm rot="5400000">
              <a:off x="4196344" y="993460"/>
              <a:ext cx="253060" cy="13299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685800">
                <a:defRPr/>
              </a:pPr>
              <a:r>
                <a:rPr lang="en-US" sz="825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Public meeting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1D0A787-37C4-46C2-BA7C-52E4F386EE07}"/>
                </a:ext>
              </a:extLst>
            </p:cNvPr>
            <p:cNvSpPr/>
            <p:nvPr/>
          </p:nvSpPr>
          <p:spPr>
            <a:xfrm>
              <a:off x="3496288" y="1578399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F40790E-43AE-4044-8F1D-C37095AFA168}"/>
              </a:ext>
            </a:extLst>
          </p:cNvPr>
          <p:cNvGrpSpPr/>
          <p:nvPr/>
        </p:nvGrpSpPr>
        <p:grpSpPr>
          <a:xfrm>
            <a:off x="7440132" y="1842500"/>
            <a:ext cx="1114000" cy="189795"/>
            <a:chOff x="3511346" y="1474993"/>
            <a:chExt cx="1485333" cy="253060"/>
          </a:xfrm>
          <a:noFill/>
        </p:grpSpPr>
        <p:sp>
          <p:nvSpPr>
            <p:cNvPr id="129" name="Rectangle: Rounded Corners 11">
              <a:extLst>
                <a:ext uri="{FF2B5EF4-FFF2-40B4-BE49-F238E27FC236}">
                  <a16:creationId xmlns:a16="http://schemas.microsoft.com/office/drawing/2014/main" id="{DD52C15C-26EB-48EE-97F4-6ADCDF384C5B}"/>
                </a:ext>
              </a:extLst>
            </p:cNvPr>
            <p:cNvSpPr/>
            <p:nvPr/>
          </p:nvSpPr>
          <p:spPr>
            <a:xfrm rot="5400000">
              <a:off x="4205178" y="936551"/>
              <a:ext cx="253060" cy="132994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685800">
                <a:defRPr/>
              </a:pPr>
              <a:r>
                <a:rPr lang="en-US" sz="825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Public webinar</a:t>
              </a: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9D57A0E-9127-470E-AEF2-49CFB0554CB0}"/>
                </a:ext>
              </a:extLst>
            </p:cNvPr>
            <p:cNvSpPr/>
            <p:nvPr/>
          </p:nvSpPr>
          <p:spPr>
            <a:xfrm>
              <a:off x="3511346" y="1524622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1C8190-D8B6-4B9A-8E42-F179D41275B6}"/>
              </a:ext>
            </a:extLst>
          </p:cNvPr>
          <p:cNvGrpSpPr/>
          <p:nvPr/>
        </p:nvGrpSpPr>
        <p:grpSpPr>
          <a:xfrm>
            <a:off x="2303917" y="2753014"/>
            <a:ext cx="5557718" cy="317651"/>
            <a:chOff x="3107397" y="2553470"/>
            <a:chExt cx="7410290" cy="423535"/>
          </a:xfrm>
          <a:noFill/>
        </p:grpSpPr>
        <p:sp>
          <p:nvSpPr>
            <p:cNvPr id="58" name="Rectangle: Rounded Corners 11">
              <a:extLst>
                <a:ext uri="{FF2B5EF4-FFF2-40B4-BE49-F238E27FC236}">
                  <a16:creationId xmlns:a16="http://schemas.microsoft.com/office/drawing/2014/main" id="{BB1751AD-39AE-4A5B-AED2-A9FC7806CB48}"/>
                </a:ext>
              </a:extLst>
            </p:cNvPr>
            <p:cNvSpPr/>
            <p:nvPr/>
          </p:nvSpPr>
          <p:spPr>
            <a:xfrm rot="5400000">
              <a:off x="6659952" y="-880730"/>
              <a:ext cx="305180" cy="74102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685800">
                <a:defRPr/>
              </a:pPr>
              <a:r>
                <a:rPr lang="en-US" sz="900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Helvetica"/>
                  <a:ea typeface="Calibri" panose="020F0502020204030204" pitchFamily="34" charset="0"/>
                  <a:cs typeface="Times New Roman" panose="02020603050405020304" pitchFamily="18" charset="0"/>
                </a:rPr>
                <a:t>Meetings </a:t>
              </a:r>
              <a:r>
                <a:rPr lang="en-US" sz="9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Helvetica"/>
                  <a:ea typeface="Calibri" panose="020F0502020204030204" pitchFamily="34" charset="0"/>
                  <a:cs typeface="Times New Roman" panose="02020603050405020304" pitchFamily="18" charset="0"/>
                </a:rPr>
                <a:t>with NLM’s Board of Regents Public Service Working Group on ClinicalTrials.gov Modernization</a:t>
              </a: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25D55AE-C2F7-47D7-82AE-FD4C2EFA642A}"/>
                </a:ext>
              </a:extLst>
            </p:cNvPr>
            <p:cNvSpPr/>
            <p:nvPr/>
          </p:nvSpPr>
          <p:spPr>
            <a:xfrm>
              <a:off x="3147111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8A0938B-F675-463B-852A-3720D27253B6}"/>
                </a:ext>
              </a:extLst>
            </p:cNvPr>
            <p:cNvSpPr/>
            <p:nvPr/>
          </p:nvSpPr>
          <p:spPr>
            <a:xfrm>
              <a:off x="3229113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974BC2D-FA53-4897-A4DE-61030266A032}"/>
                </a:ext>
              </a:extLst>
            </p:cNvPr>
            <p:cNvSpPr/>
            <p:nvPr/>
          </p:nvSpPr>
          <p:spPr>
            <a:xfrm>
              <a:off x="3805869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72485300-EC05-403D-895E-2FE20A6D51FB}"/>
                </a:ext>
              </a:extLst>
            </p:cNvPr>
            <p:cNvSpPr/>
            <p:nvPr/>
          </p:nvSpPr>
          <p:spPr>
            <a:xfrm>
              <a:off x="4135072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B3979F3-E4AE-43E1-B677-6584F6BF9B29}"/>
                </a:ext>
              </a:extLst>
            </p:cNvPr>
            <p:cNvSpPr/>
            <p:nvPr/>
          </p:nvSpPr>
          <p:spPr>
            <a:xfrm>
              <a:off x="4669501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7605F88-9017-4E34-A1DC-9C341A6C833A}"/>
                </a:ext>
              </a:extLst>
            </p:cNvPr>
            <p:cNvSpPr/>
            <p:nvPr/>
          </p:nvSpPr>
          <p:spPr>
            <a:xfrm>
              <a:off x="4833944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348769A-6257-49BC-955E-CD4742DD84D8}"/>
                </a:ext>
              </a:extLst>
            </p:cNvPr>
            <p:cNvSpPr/>
            <p:nvPr/>
          </p:nvSpPr>
          <p:spPr>
            <a:xfrm>
              <a:off x="5221597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EDCF390-9A28-4CEB-B893-FB05CF71BDA9}"/>
                </a:ext>
              </a:extLst>
            </p:cNvPr>
            <p:cNvSpPr/>
            <p:nvPr/>
          </p:nvSpPr>
          <p:spPr>
            <a:xfrm>
              <a:off x="6508380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C901A95-11CA-4B06-99B2-B782B9E9EB99}"/>
                </a:ext>
              </a:extLst>
            </p:cNvPr>
            <p:cNvSpPr/>
            <p:nvPr/>
          </p:nvSpPr>
          <p:spPr>
            <a:xfrm>
              <a:off x="7573270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955944-0FF4-48AE-A492-972980EF057B}"/>
                </a:ext>
              </a:extLst>
            </p:cNvPr>
            <p:cNvSpPr/>
            <p:nvPr/>
          </p:nvSpPr>
          <p:spPr>
            <a:xfrm>
              <a:off x="8055833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2D5E4D0-686F-4157-9CF5-9E9EE2D8D50D}"/>
                </a:ext>
              </a:extLst>
            </p:cNvPr>
            <p:cNvSpPr/>
            <p:nvPr/>
          </p:nvSpPr>
          <p:spPr>
            <a:xfrm>
              <a:off x="8339213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9275358-24EF-40F8-B171-94C1A83365E2}"/>
                </a:ext>
              </a:extLst>
            </p:cNvPr>
            <p:cNvSpPr/>
            <p:nvPr/>
          </p:nvSpPr>
          <p:spPr>
            <a:xfrm>
              <a:off x="9101895" y="2553470"/>
              <a:ext cx="155391" cy="155391"/>
            </a:xfrm>
            <a:prstGeom prst="ellipse">
              <a:avLst/>
            </a:prstGeom>
            <a:grpFill/>
            <a:ln w="38100">
              <a:solidFill>
                <a:srgbClr val="E1565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5E6160C-8393-43F3-8723-88E19461C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65" y="3723157"/>
            <a:ext cx="518030" cy="582116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:a16="http://schemas.microsoft.com/office/drawing/2014/main" id="{D03213C8-9407-4796-8454-CC470ED3E483}"/>
              </a:ext>
            </a:extLst>
          </p:cNvPr>
          <p:cNvSpPr txBox="1"/>
          <p:nvPr/>
        </p:nvSpPr>
        <p:spPr>
          <a:xfrm rot="16200000">
            <a:off x="659710" y="4971399"/>
            <a:ext cx="934872" cy="369332"/>
          </a:xfrm>
          <a:prstGeom prst="rect">
            <a:avLst/>
          </a:prstGeom>
          <a:solidFill>
            <a:srgbClr val="0A24A6"/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Helvetica"/>
              </a:rPr>
              <a:t>Technical </a:t>
            </a:r>
          </a:p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Helvetica"/>
              </a:rPr>
              <a:t>Infrastructure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1374814-960C-4204-972D-2B227723721C}"/>
              </a:ext>
            </a:extLst>
          </p:cNvPr>
          <p:cNvSpPr txBox="1"/>
          <p:nvPr/>
        </p:nvSpPr>
        <p:spPr>
          <a:xfrm rot="16200000">
            <a:off x="462776" y="3835091"/>
            <a:ext cx="1328741" cy="369332"/>
          </a:xfrm>
          <a:prstGeom prst="rect">
            <a:avLst/>
          </a:prstGeom>
          <a:solidFill>
            <a:srgbClr val="36B5CE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Helvetica"/>
              </a:rPr>
              <a:t>Product </a:t>
            </a:r>
          </a:p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Helvetica"/>
              </a:rPr>
              <a:t>Development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3D4B0EC-33F2-406E-B4E4-0F78FEB3FB2D}"/>
              </a:ext>
            </a:extLst>
          </p:cNvPr>
          <p:cNvSpPr/>
          <p:nvPr/>
        </p:nvSpPr>
        <p:spPr>
          <a:xfrm>
            <a:off x="244989" y="1792017"/>
            <a:ext cx="672286" cy="1531280"/>
          </a:xfrm>
          <a:prstGeom prst="rect">
            <a:avLst/>
          </a:prstGeom>
          <a:solidFill>
            <a:srgbClr val="E1565A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22F0D68-EBC9-4B3D-8D84-C2AC7ACEAB44}"/>
              </a:ext>
            </a:extLst>
          </p:cNvPr>
          <p:cNvSpPr/>
          <p:nvPr/>
        </p:nvSpPr>
        <p:spPr>
          <a:xfrm>
            <a:off x="244989" y="3364063"/>
            <a:ext cx="672286" cy="1320065"/>
          </a:xfrm>
          <a:prstGeom prst="rect">
            <a:avLst/>
          </a:prstGeom>
          <a:solidFill>
            <a:srgbClr val="36B5CE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A0E52D-7569-499B-BB82-4A8C0439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88" y="4876632"/>
            <a:ext cx="547378" cy="537365"/>
          </a:xfrm>
          <a:prstGeom prst="rect">
            <a:avLst/>
          </a:prstGeom>
        </p:spPr>
      </p:pic>
      <p:sp>
        <p:nvSpPr>
          <p:cNvPr id="175" name="Rectangle 174">
            <a:extLst>
              <a:ext uri="{FF2B5EF4-FFF2-40B4-BE49-F238E27FC236}">
                <a16:creationId xmlns:a16="http://schemas.microsoft.com/office/drawing/2014/main" id="{8654AEA0-364A-41A7-BC31-F37BCA942428}"/>
              </a:ext>
            </a:extLst>
          </p:cNvPr>
          <p:cNvSpPr/>
          <p:nvPr/>
        </p:nvSpPr>
        <p:spPr>
          <a:xfrm>
            <a:off x="244989" y="4712313"/>
            <a:ext cx="672286" cy="866005"/>
          </a:xfrm>
          <a:prstGeom prst="rect">
            <a:avLst/>
          </a:prstGeom>
          <a:solidFill>
            <a:srgbClr val="0A24A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05D082C-058D-4E2A-B6C5-19510F7FB426}"/>
              </a:ext>
            </a:extLst>
          </p:cNvPr>
          <p:cNvGrpSpPr/>
          <p:nvPr/>
        </p:nvGrpSpPr>
        <p:grpSpPr>
          <a:xfrm>
            <a:off x="2673470" y="2071328"/>
            <a:ext cx="1131167" cy="189795"/>
            <a:chOff x="3476942" y="1576512"/>
            <a:chExt cx="1508223" cy="253060"/>
          </a:xfrm>
        </p:grpSpPr>
        <p:sp>
          <p:nvSpPr>
            <p:cNvPr id="86" name="Rectangle: Rounded Corners 11">
              <a:extLst>
                <a:ext uri="{FF2B5EF4-FFF2-40B4-BE49-F238E27FC236}">
                  <a16:creationId xmlns:a16="http://schemas.microsoft.com/office/drawing/2014/main" id="{88A59228-BE71-4B8E-8DD9-17C44E905411}"/>
                </a:ext>
              </a:extLst>
            </p:cNvPr>
            <p:cNvSpPr/>
            <p:nvPr/>
          </p:nvSpPr>
          <p:spPr>
            <a:xfrm rot="5400000">
              <a:off x="4193664" y="1038070"/>
              <a:ext cx="253060" cy="13299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685800">
                <a:defRPr/>
              </a:pPr>
              <a:r>
                <a:rPr lang="en-US" sz="825" b="1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Public webinar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109CBBB-01A4-42BE-B0A4-DEE5F947B7C3}"/>
                </a:ext>
              </a:extLst>
            </p:cNvPr>
            <p:cNvSpPr/>
            <p:nvPr/>
          </p:nvSpPr>
          <p:spPr>
            <a:xfrm>
              <a:off x="3476942" y="1631386"/>
              <a:ext cx="155391" cy="155391"/>
            </a:xfrm>
            <a:prstGeom prst="ellipse">
              <a:avLst/>
            </a:prstGeom>
            <a:noFill/>
            <a:ln w="38100">
              <a:solidFill>
                <a:srgbClr val="E15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srgbClr val="FFFFFF"/>
                </a:solidFill>
                <a:latin typeface="Helvetica"/>
              </a:endParaRPr>
            </a:p>
          </p:txBody>
        </p: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8716EA71-9701-4D7B-9555-59AFE4E0D9D2}"/>
              </a:ext>
            </a:extLst>
          </p:cNvPr>
          <p:cNvSpPr/>
          <p:nvPr/>
        </p:nvSpPr>
        <p:spPr>
          <a:xfrm>
            <a:off x="1589467" y="1912251"/>
            <a:ext cx="116543" cy="116543"/>
          </a:xfrm>
          <a:prstGeom prst="ellipse">
            <a:avLst/>
          </a:prstGeom>
          <a:noFill/>
          <a:ln w="38100">
            <a:solidFill>
              <a:srgbClr val="E1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C406601-B386-4812-B90D-95B4BF5E4415}"/>
              </a:ext>
            </a:extLst>
          </p:cNvPr>
          <p:cNvSpPr/>
          <p:nvPr/>
        </p:nvSpPr>
        <p:spPr>
          <a:xfrm>
            <a:off x="3277417" y="1896195"/>
            <a:ext cx="116543" cy="116543"/>
          </a:xfrm>
          <a:prstGeom prst="ellipse">
            <a:avLst/>
          </a:prstGeom>
          <a:noFill/>
          <a:ln w="38100">
            <a:solidFill>
              <a:srgbClr val="E1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9DBF36C-5C81-4D05-A914-A51D5213AAB1}"/>
              </a:ext>
            </a:extLst>
          </p:cNvPr>
          <p:cNvSpPr/>
          <p:nvPr/>
        </p:nvSpPr>
        <p:spPr>
          <a:xfrm>
            <a:off x="244989" y="1309620"/>
            <a:ext cx="8653717" cy="586720"/>
          </a:xfrm>
          <a:prstGeom prst="rightArrow">
            <a:avLst/>
          </a:prstGeom>
          <a:solidFill>
            <a:srgbClr val="00395E"/>
          </a:solidFill>
          <a:ln>
            <a:solidFill>
              <a:srgbClr val="00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EF38049F-32B6-40DE-81E8-E86AFB290B7D}"/>
              </a:ext>
            </a:extLst>
          </p:cNvPr>
          <p:cNvSpPr/>
          <p:nvPr/>
        </p:nvSpPr>
        <p:spPr>
          <a:xfrm>
            <a:off x="244989" y="1464453"/>
            <a:ext cx="4543121" cy="278568"/>
          </a:xfrm>
          <a:prstGeom prst="rect">
            <a:avLst/>
          </a:prstGeom>
          <a:solidFill>
            <a:schemeClr val="bg1"/>
          </a:solidFill>
          <a:ln>
            <a:solidFill>
              <a:srgbClr val="003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01670E-BFDE-4E0A-9C4E-4184D4CC1E2B}"/>
              </a:ext>
            </a:extLst>
          </p:cNvPr>
          <p:cNvSpPr/>
          <p:nvPr/>
        </p:nvSpPr>
        <p:spPr>
          <a:xfrm>
            <a:off x="522514" y="1472836"/>
            <a:ext cx="80601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395E"/>
                </a:solidFill>
                <a:latin typeface="Helvetica"/>
              </a:rPr>
              <a:t>              2019                       2020                          2021          </a:t>
            </a:r>
            <a:r>
              <a:rPr lang="en-US" sz="1350" b="1" dirty="0">
                <a:solidFill>
                  <a:srgbClr val="FFFFFF"/>
                </a:solidFill>
                <a:latin typeface="Helvetica"/>
              </a:rPr>
              <a:t>                    2022                              2023+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0688683A-6710-49B5-9592-43577ECA3266}"/>
              </a:ext>
            </a:extLst>
          </p:cNvPr>
          <p:cNvSpPr/>
          <p:nvPr/>
        </p:nvSpPr>
        <p:spPr>
          <a:xfrm>
            <a:off x="3663174" y="5077801"/>
            <a:ext cx="5035832" cy="367370"/>
          </a:xfrm>
          <a:prstGeom prst="rightArrow">
            <a:avLst/>
          </a:prstGeom>
          <a:solidFill>
            <a:srgbClr val="0A24A6"/>
          </a:solidFill>
          <a:ln>
            <a:solidFill>
              <a:srgbClr val="0A2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Helvetica"/>
              </a:rPr>
              <a:t>Enhance Cloud-based Infrastructure and Development Processes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C4B171-9BF0-4137-BB1B-F1B01CE73BD8}"/>
              </a:ext>
            </a:extLst>
          </p:cNvPr>
          <p:cNvSpPr txBox="1"/>
          <p:nvPr/>
        </p:nvSpPr>
        <p:spPr>
          <a:xfrm>
            <a:off x="2902537" y="5119771"/>
            <a:ext cx="902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000000"/>
                </a:solidFill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Moved platform</a:t>
            </a:r>
            <a:r>
              <a:rPr lang="en-US" sz="900" dirty="0">
                <a:solidFill>
                  <a:srgbClr val="000000"/>
                </a:solidFill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 to NCBI infrastructure</a:t>
            </a:r>
            <a:endParaRPr lang="en-US" sz="90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9182330-A33C-48F4-91CA-27A1AC2AE4FD}"/>
              </a:ext>
            </a:extLst>
          </p:cNvPr>
          <p:cNvSpPr/>
          <p:nvPr/>
        </p:nvSpPr>
        <p:spPr>
          <a:xfrm>
            <a:off x="2791789" y="5145213"/>
            <a:ext cx="116543" cy="116543"/>
          </a:xfrm>
          <a:prstGeom prst="ellipse">
            <a:avLst/>
          </a:prstGeom>
          <a:noFill/>
          <a:ln w="38100">
            <a:solidFill>
              <a:srgbClr val="0A2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0A24A6"/>
              </a:solidFill>
              <a:latin typeface="Helvetic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3CD087-1447-443B-9717-2D54D04DBB07}"/>
              </a:ext>
            </a:extLst>
          </p:cNvPr>
          <p:cNvSpPr txBox="1"/>
          <p:nvPr/>
        </p:nvSpPr>
        <p:spPr>
          <a:xfrm>
            <a:off x="3540916" y="4852715"/>
            <a:ext cx="1424218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825" b="1" dirty="0">
                <a:solidFill>
                  <a:srgbClr val="000000"/>
                </a:solidFill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Agile teams and processes established</a:t>
            </a:r>
            <a:endParaRPr lang="en-US" sz="825" b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8359092-076A-4DD7-B962-8D84937108CD}"/>
              </a:ext>
            </a:extLst>
          </p:cNvPr>
          <p:cNvSpPr/>
          <p:nvPr/>
        </p:nvSpPr>
        <p:spPr>
          <a:xfrm>
            <a:off x="3402614" y="4910079"/>
            <a:ext cx="116543" cy="116543"/>
          </a:xfrm>
          <a:prstGeom prst="ellipse">
            <a:avLst/>
          </a:prstGeom>
          <a:noFill/>
          <a:ln w="38100">
            <a:solidFill>
              <a:srgbClr val="0A2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0A24A6"/>
              </a:solidFill>
              <a:latin typeface="Helvetic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AB3EE38-A9E1-420D-8F96-506C6F3D2D34}"/>
              </a:ext>
            </a:extLst>
          </p:cNvPr>
          <p:cNvSpPr/>
          <p:nvPr/>
        </p:nvSpPr>
        <p:spPr>
          <a:xfrm>
            <a:off x="4172820" y="5370129"/>
            <a:ext cx="38972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900" i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Updated platform to improve reliability, sustainability, and support growth</a:t>
            </a:r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EC12EB2B-5B48-41D0-965B-68CFEBE7545B}"/>
              </a:ext>
            </a:extLst>
          </p:cNvPr>
          <p:cNvSpPr/>
          <p:nvPr/>
        </p:nvSpPr>
        <p:spPr>
          <a:xfrm>
            <a:off x="3386935" y="3395658"/>
            <a:ext cx="5312071" cy="363474"/>
          </a:xfrm>
          <a:prstGeom prst="rightArrow">
            <a:avLst/>
          </a:prstGeom>
          <a:solidFill>
            <a:srgbClr val="36B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FFFFFF"/>
                </a:solidFill>
                <a:latin typeface="Helvetica"/>
              </a:rPr>
              <a:t>ClinicalTrials.gov Website</a:t>
            </a:r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5F71CCE6-E4A1-4593-B470-065B519E9518}"/>
              </a:ext>
            </a:extLst>
          </p:cNvPr>
          <p:cNvSpPr/>
          <p:nvPr/>
        </p:nvSpPr>
        <p:spPr>
          <a:xfrm>
            <a:off x="4228278" y="3892109"/>
            <a:ext cx="4470728" cy="828615"/>
          </a:xfrm>
          <a:prstGeom prst="rightArrow">
            <a:avLst/>
          </a:prstGeom>
          <a:solidFill>
            <a:srgbClr val="FFFFFF"/>
          </a:solidFill>
          <a:ln w="28575">
            <a:solidFill>
              <a:srgbClr val="36B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US" sz="900" b="1" dirty="0">
                <a:solidFill>
                  <a:srgbClr val="00A6D2">
                    <a:lumMod val="75000"/>
                  </a:srgbClr>
                </a:solidFill>
                <a:latin typeface="Helvetica"/>
              </a:rPr>
              <a:t>Protocol Registration and Results System (PRS)</a:t>
            </a:r>
          </a:p>
          <a:p>
            <a:pPr algn="ctr" defTabSz="685800">
              <a:defRPr/>
            </a:pPr>
            <a:endParaRPr lang="en-US" sz="450" b="1" dirty="0">
              <a:solidFill>
                <a:srgbClr val="00A6D2">
                  <a:lumMod val="75000"/>
                </a:srgbClr>
              </a:solidFill>
              <a:latin typeface="Helvetica"/>
            </a:endParaRPr>
          </a:p>
          <a:p>
            <a:pPr algn="ctr" defTabSz="685800">
              <a:defRPr/>
            </a:pPr>
            <a:r>
              <a:rPr lang="en-US" sz="900" b="1" dirty="0">
                <a:solidFill>
                  <a:srgbClr val="00A6D2">
                    <a:lumMod val="75000"/>
                  </a:srgbClr>
                </a:solidFill>
                <a:latin typeface="Helvetica"/>
              </a:rPr>
              <a:t>Automation approaches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E18FAA6-B909-4539-923A-20B5411EB6F3}"/>
              </a:ext>
            </a:extLst>
          </p:cNvPr>
          <p:cNvSpPr/>
          <p:nvPr/>
        </p:nvSpPr>
        <p:spPr>
          <a:xfrm>
            <a:off x="3506752" y="3668390"/>
            <a:ext cx="48654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900" i="1" dirty="0">
                <a:solidFill>
                  <a:srgbClr val="000000"/>
                </a:solidFill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Improved features for finding, understanding, sharing, and analyzing clinical trial information</a:t>
            </a:r>
            <a:endParaRPr lang="en-US" sz="1350" i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3D40324-A5E7-4929-9D98-20C0AE160DD9}"/>
              </a:ext>
            </a:extLst>
          </p:cNvPr>
          <p:cNvSpPr/>
          <p:nvPr/>
        </p:nvSpPr>
        <p:spPr>
          <a:xfrm>
            <a:off x="4515151" y="4547049"/>
            <a:ext cx="38010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900" i="1" dirty="0">
                <a:solidFill>
                  <a:srgbClr val="000000"/>
                </a:solidFill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Improved features for submitting and managing clinical trial information</a:t>
            </a:r>
            <a:endParaRPr lang="en-US" sz="1350" i="1" dirty="0">
              <a:solidFill>
                <a:srgbClr val="000000"/>
              </a:solidFill>
              <a:latin typeface="Helvetica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7BE4B1A-1E31-439C-9780-B0D1FFAD58FD}"/>
              </a:ext>
            </a:extLst>
          </p:cNvPr>
          <p:cNvGrpSpPr/>
          <p:nvPr/>
        </p:nvGrpSpPr>
        <p:grpSpPr>
          <a:xfrm>
            <a:off x="3432583" y="4089618"/>
            <a:ext cx="998991" cy="585374"/>
            <a:chOff x="4530343" y="4432670"/>
            <a:chExt cx="1331988" cy="780498"/>
          </a:xfrm>
        </p:grpSpPr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51CD62BB-3CD5-4007-AE6E-5DDC8ECA5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232" y="4432670"/>
              <a:ext cx="480174" cy="480174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64CC71E-351D-4100-A8AB-1A96FBA6F396}"/>
                </a:ext>
              </a:extLst>
            </p:cNvPr>
            <p:cNvSpPr/>
            <p:nvPr/>
          </p:nvSpPr>
          <p:spPr>
            <a:xfrm>
              <a:off x="4530343" y="4905392"/>
              <a:ext cx="133198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900" b="1" dirty="0">
                  <a:solidFill>
                    <a:srgbClr val="000000"/>
                  </a:solidFill>
                  <a:latin typeface="Helvetica"/>
                  <a:ea typeface="Calibri" panose="020F0502020204030204" pitchFamily="34" charset="0"/>
                  <a:cs typeface="Times New Roman" panose="02020603050405020304" pitchFamily="18" charset="0"/>
                </a:rPr>
                <a:t>Data Providers</a:t>
              </a:r>
              <a:endParaRPr lang="en-US" sz="1350" dirty="0">
                <a:solidFill>
                  <a:srgbClr val="000000"/>
                </a:solidFill>
                <a:latin typeface="Helvetica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4F9B40-B399-46D9-B410-1B55AF0A05D4}"/>
              </a:ext>
            </a:extLst>
          </p:cNvPr>
          <p:cNvGrpSpPr/>
          <p:nvPr/>
        </p:nvGrpSpPr>
        <p:grpSpPr>
          <a:xfrm>
            <a:off x="2438523" y="3388946"/>
            <a:ext cx="1223413" cy="696693"/>
            <a:chOff x="3277737" y="3560034"/>
            <a:chExt cx="1631217" cy="928924"/>
          </a:xfrm>
        </p:grpSpPr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DAD61D7B-1382-448B-AAA2-605DF9AFE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962" y="3560034"/>
              <a:ext cx="513589" cy="513589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DF4482D-EDA4-4F8B-BC24-9F712B8292B8}"/>
                </a:ext>
              </a:extLst>
            </p:cNvPr>
            <p:cNvSpPr/>
            <p:nvPr/>
          </p:nvSpPr>
          <p:spPr>
            <a:xfrm>
              <a:off x="3277737" y="4042512"/>
              <a:ext cx="1631217" cy="4464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>
                <a:defRPr/>
              </a:pPr>
              <a:r>
                <a:rPr lang="en-US" sz="788" b="1" dirty="0">
                  <a:solidFill>
                    <a:srgbClr val="000000"/>
                  </a:solidFill>
                  <a:latin typeface="Helvetica"/>
                  <a:ea typeface="Calibri" panose="020F0502020204030204" pitchFamily="34" charset="0"/>
                  <a:cs typeface="Times New Roman" panose="02020603050405020304" pitchFamily="18" charset="0"/>
                </a:rPr>
                <a:t>Patients &amp; Advocates</a:t>
              </a:r>
            </a:p>
            <a:p>
              <a:pPr algn="ctr" defTabSz="685800">
                <a:defRPr/>
              </a:pPr>
              <a:r>
                <a:rPr lang="en-US" sz="788" b="1" dirty="0">
                  <a:solidFill>
                    <a:srgbClr val="000000"/>
                  </a:solidFill>
                  <a:latin typeface="Helvetica"/>
                  <a:cs typeface="Times New Roman" panose="02020603050405020304" pitchFamily="18" charset="0"/>
                </a:rPr>
                <a:t>Data Researchers</a:t>
              </a:r>
              <a:endParaRPr lang="en-US" sz="1050" dirty="0">
                <a:solidFill>
                  <a:srgbClr val="000000"/>
                </a:solidFill>
                <a:latin typeface="Helvetica"/>
              </a:endParaRPr>
            </a:p>
          </p:txBody>
        </p:sp>
      </p:grpSp>
      <p:sp>
        <p:nvSpPr>
          <p:cNvPr id="75" name="Arrow: Curved Down 74">
            <a:extLst>
              <a:ext uri="{FF2B5EF4-FFF2-40B4-BE49-F238E27FC236}">
                <a16:creationId xmlns:a16="http://schemas.microsoft.com/office/drawing/2014/main" id="{3006BB0C-980A-477F-A5EE-AD4F01F9004E}"/>
              </a:ext>
            </a:extLst>
          </p:cNvPr>
          <p:cNvSpPr/>
          <p:nvPr/>
        </p:nvSpPr>
        <p:spPr>
          <a:xfrm>
            <a:off x="3102461" y="3182180"/>
            <a:ext cx="582426" cy="210510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76" name="Arrow: Curved Down 75">
            <a:extLst>
              <a:ext uri="{FF2B5EF4-FFF2-40B4-BE49-F238E27FC236}">
                <a16:creationId xmlns:a16="http://schemas.microsoft.com/office/drawing/2014/main" id="{80FAD1CC-691C-4E5A-957B-E9579409D83E}"/>
              </a:ext>
            </a:extLst>
          </p:cNvPr>
          <p:cNvSpPr/>
          <p:nvPr/>
        </p:nvSpPr>
        <p:spPr>
          <a:xfrm flipH="1" flipV="1">
            <a:off x="3076304" y="4008419"/>
            <a:ext cx="582426" cy="210510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77" name="Arrow: Curved Down 76">
            <a:extLst>
              <a:ext uri="{FF2B5EF4-FFF2-40B4-BE49-F238E27FC236}">
                <a16:creationId xmlns:a16="http://schemas.microsoft.com/office/drawing/2014/main" id="{BF65E906-60AA-4171-838F-C8ABAA3B772C}"/>
              </a:ext>
            </a:extLst>
          </p:cNvPr>
          <p:cNvSpPr/>
          <p:nvPr/>
        </p:nvSpPr>
        <p:spPr>
          <a:xfrm>
            <a:off x="3930196" y="3873860"/>
            <a:ext cx="582426" cy="210510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FB8D2C9E-1257-43EB-A92D-2EB6CAF9DE0B}"/>
              </a:ext>
            </a:extLst>
          </p:cNvPr>
          <p:cNvSpPr/>
          <p:nvPr/>
        </p:nvSpPr>
        <p:spPr>
          <a:xfrm flipH="1" flipV="1">
            <a:off x="3908192" y="4602599"/>
            <a:ext cx="582426" cy="210510"/>
          </a:xfrm>
          <a:prstGeom prst="curved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43528A-7AEB-45C4-9026-5688E5A38E72}"/>
              </a:ext>
            </a:extLst>
          </p:cNvPr>
          <p:cNvSpPr txBox="1"/>
          <p:nvPr/>
        </p:nvSpPr>
        <p:spPr>
          <a:xfrm>
            <a:off x="1452916" y="4083894"/>
            <a:ext cx="1008479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825" b="1" dirty="0">
                <a:solidFill>
                  <a:srgbClr val="000000"/>
                </a:solidFill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Modernization effort launched by NLM</a:t>
            </a:r>
            <a:endParaRPr lang="en-US" sz="825" b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19A24C2-159E-41B2-BF82-E9ADB2209E67}"/>
              </a:ext>
            </a:extLst>
          </p:cNvPr>
          <p:cNvSpPr txBox="1"/>
          <p:nvPr/>
        </p:nvSpPr>
        <p:spPr>
          <a:xfrm>
            <a:off x="5661313" y="3128592"/>
            <a:ext cx="1757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900" b="1" dirty="0">
                <a:solidFill>
                  <a:srgbClr val="000000"/>
                </a:solidFill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New test version of website </a:t>
            </a:r>
            <a:r>
              <a:rPr lang="en-US" sz="900" dirty="0">
                <a:solidFill>
                  <a:srgbClr val="000000"/>
                </a:solidFill>
                <a:latin typeface="Helvetica"/>
                <a:ea typeface="Calibri" panose="020F0502020204030204" pitchFamily="34" charset="0"/>
                <a:cs typeface="Times New Roman" panose="02020603050405020304" pitchFamily="18" charset="0"/>
              </a:rPr>
              <a:t>to launch Fall 2021.</a:t>
            </a:r>
            <a:endParaRPr lang="en-US" sz="900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49178BD-C9E4-4B0E-A7D6-C41167C342F9}"/>
              </a:ext>
            </a:extLst>
          </p:cNvPr>
          <p:cNvSpPr/>
          <p:nvPr/>
        </p:nvSpPr>
        <p:spPr>
          <a:xfrm>
            <a:off x="1340864" y="4126528"/>
            <a:ext cx="116543" cy="116543"/>
          </a:xfrm>
          <a:prstGeom prst="ellipse">
            <a:avLst/>
          </a:prstGeom>
          <a:noFill/>
          <a:ln w="38100">
            <a:solidFill>
              <a:srgbClr val="36B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23C8967-7C61-418A-9332-7FA1A37355C0}"/>
              </a:ext>
            </a:extLst>
          </p:cNvPr>
          <p:cNvSpPr/>
          <p:nvPr/>
        </p:nvSpPr>
        <p:spPr>
          <a:xfrm>
            <a:off x="5560423" y="3179401"/>
            <a:ext cx="116543" cy="116543"/>
          </a:xfrm>
          <a:prstGeom prst="ellipse">
            <a:avLst/>
          </a:prstGeom>
          <a:noFill/>
          <a:ln w="38100">
            <a:solidFill>
              <a:srgbClr val="36B5C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4F1C767-84A4-4F3A-8F6B-9039EC2A5338}"/>
              </a:ext>
            </a:extLst>
          </p:cNvPr>
          <p:cNvSpPr/>
          <p:nvPr/>
        </p:nvSpPr>
        <p:spPr>
          <a:xfrm>
            <a:off x="4205996" y="4349123"/>
            <a:ext cx="475890" cy="183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Helvetica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B15C4D8-700C-49BA-9690-776883B86952}"/>
              </a:ext>
            </a:extLst>
          </p:cNvPr>
          <p:cNvCxnSpPr>
            <a:cxnSpLocks/>
          </p:cNvCxnSpPr>
          <p:nvPr/>
        </p:nvCxnSpPr>
        <p:spPr>
          <a:xfrm>
            <a:off x="4219134" y="4349123"/>
            <a:ext cx="471917" cy="0"/>
          </a:xfrm>
          <a:prstGeom prst="line">
            <a:avLst/>
          </a:prstGeom>
          <a:ln w="28575">
            <a:solidFill>
              <a:srgbClr val="36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EBD8B13-5C50-47F7-ADA4-E1B90AB7031C}"/>
              </a:ext>
            </a:extLst>
          </p:cNvPr>
          <p:cNvCxnSpPr>
            <a:cxnSpLocks/>
          </p:cNvCxnSpPr>
          <p:nvPr/>
        </p:nvCxnSpPr>
        <p:spPr>
          <a:xfrm>
            <a:off x="4692479" y="4339114"/>
            <a:ext cx="0" cy="185358"/>
          </a:xfrm>
          <a:prstGeom prst="line">
            <a:avLst/>
          </a:prstGeom>
          <a:ln w="28575">
            <a:solidFill>
              <a:srgbClr val="36B5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4451CCC-8495-4226-953C-E726140DC4B5}"/>
              </a:ext>
            </a:extLst>
          </p:cNvPr>
          <p:cNvCxnSpPr>
            <a:cxnSpLocks/>
          </p:cNvCxnSpPr>
          <p:nvPr/>
        </p:nvCxnSpPr>
        <p:spPr>
          <a:xfrm>
            <a:off x="4692480" y="4347703"/>
            <a:ext cx="759631" cy="0"/>
          </a:xfrm>
          <a:prstGeom prst="line">
            <a:avLst/>
          </a:prstGeom>
          <a:ln w="19050">
            <a:solidFill>
              <a:srgbClr val="36B5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itle 1">
            <a:extLst>
              <a:ext uri="{FF2B5EF4-FFF2-40B4-BE49-F238E27FC236}">
                <a16:creationId xmlns:a16="http://schemas.microsoft.com/office/drawing/2014/main" id="{B3E79AB4-EBDA-481C-BE74-659240B40C15}"/>
              </a:ext>
            </a:extLst>
          </p:cNvPr>
          <p:cNvSpPr txBox="1">
            <a:spLocks/>
          </p:cNvSpPr>
          <p:nvPr/>
        </p:nvSpPr>
        <p:spPr>
          <a:xfrm>
            <a:off x="386572" y="600667"/>
            <a:ext cx="5957750" cy="11103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 defTabSz="685800">
              <a:defRPr/>
            </a:pPr>
            <a:r>
              <a:rPr lang="en-US" dirty="0">
                <a:solidFill>
                  <a:srgbClr val="3460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Modernization</a:t>
            </a:r>
            <a:r>
              <a:rPr lang="en-US" sz="4000" dirty="0">
                <a:solidFill>
                  <a:srgbClr val="3460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RoadMap</a:t>
            </a:r>
          </a:p>
        </p:txBody>
      </p:sp>
    </p:spTree>
    <p:extLst>
      <p:ext uri="{BB962C8B-B14F-4D97-AF65-F5344CB8AC3E}">
        <p14:creationId xmlns:p14="http://schemas.microsoft.com/office/powerpoint/2010/main" val="342891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3A3C-FA0C-4DE5-8A97-A38F28B2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Quire Sans" panose="020B0502040204020203" pitchFamily="34" charset="0"/>
              </a:rPr>
              <a:t>API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DE78-D5AD-4F0B-A6CC-67B5B0023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Beta API introduced in July 2019 is now the operational API. </a:t>
            </a:r>
          </a:p>
          <a:p>
            <a:r>
              <a:rPr lang="en-US" dirty="0"/>
              <a:t>Links to the current XML schema and crosswalk linking data elements to corresponding API fields are available. </a:t>
            </a:r>
          </a:p>
          <a:p>
            <a:r>
              <a:rPr lang="en-US" dirty="0"/>
              <a:t>Beginning on January 1, 2022, the previous API will no longer be supported.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AA39-665A-46C9-8CE5-CA9743C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DB03F-A6EB-4108-882C-612CA414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13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AAC8274-EE29-43E0-AFC9-70B9F81B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078" y="-30162"/>
            <a:ext cx="7080762" cy="842962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>
                <a:cs typeface="Quire Sans" panose="020B0502040204020203" pitchFamily="34" charset="0"/>
              </a:rPr>
              <a:t>Email Bulletin: </a:t>
            </a:r>
            <a:r>
              <a:rPr lang="en-US" sz="4000" b="0" i="1" dirty="0">
                <a:cs typeface="Quire Sans" panose="020B0502040204020203" pitchFamily="34" charset="0"/>
              </a:rPr>
              <a:t>Hot Off the PRS!</a:t>
            </a:r>
            <a:endParaRPr lang="en-US" sz="40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D658D-1193-4A74-AA84-4DB1FC78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5261" y="1083468"/>
            <a:ext cx="6748396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Provides timely updates for PRS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Sign up: </a:t>
            </a:r>
            <a:r>
              <a:rPr lang="en-US" sz="2400" dirty="0">
                <a:hlinkClick r:id="rId3"/>
              </a:rPr>
              <a:t>https://bit.ly/33qcZBb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D43AD-9AE8-495A-9E17-F7D947A66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152"/>
          <a:stretch/>
        </p:blipFill>
        <p:spPr>
          <a:xfrm>
            <a:off x="3054537" y="2293402"/>
            <a:ext cx="5455920" cy="38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3A3C-FA0C-4DE5-8A97-A38F28B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097" y="-41051"/>
            <a:ext cx="7080762" cy="1143000"/>
          </a:xfrm>
        </p:spPr>
        <p:txBody>
          <a:bodyPr>
            <a:normAutofit/>
          </a:bodyPr>
          <a:lstStyle/>
          <a:p>
            <a:r>
              <a:rPr lang="en-US" sz="4000" dirty="0">
                <a:cs typeface="Quire Sans" panose="020B0502040204020203" pitchFamily="34" charset="0"/>
              </a:rPr>
              <a:t>COVID-19 Resources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AA39-665A-46C9-8CE5-CA9743C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1025" y="6353306"/>
            <a:ext cx="2133600" cy="365125"/>
          </a:xfrm>
        </p:spPr>
        <p:txBody>
          <a:bodyPr/>
          <a:lstStyle/>
          <a:p>
            <a:fld id="{55D46455-DD8E-8C45-B441-899919E67FD9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67434-78AD-4141-ACBA-DFC0953A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79" y="1101948"/>
            <a:ext cx="7864449" cy="4984757"/>
          </a:xfrm>
          <a:prstGeom prst="rect">
            <a:avLst/>
          </a:prstGeom>
        </p:spPr>
      </p:pic>
      <p:sp>
        <p:nvSpPr>
          <p:cNvPr id="12" name="Rectangle: Rounded Corners 5">
            <a:extLst>
              <a:ext uri="{FF2B5EF4-FFF2-40B4-BE49-F238E27FC236}">
                <a16:creationId xmlns:a16="http://schemas.microsoft.com/office/drawing/2014/main" id="{4F33E285-D4CE-4517-8B6A-23FB17FC0E78}"/>
              </a:ext>
            </a:extLst>
          </p:cNvPr>
          <p:cNvSpPr/>
          <p:nvPr/>
        </p:nvSpPr>
        <p:spPr bwMode="auto">
          <a:xfrm>
            <a:off x="4266999" y="3168941"/>
            <a:ext cx="4449773" cy="1299557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4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E455-6B7E-4BFD-A3F9-6C72CCD6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ClinicalTrials.gov and COVID-19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24E33-43B8-4B54-B9D7-F1382D5E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410" y="1670858"/>
            <a:ext cx="7564582" cy="445530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Serves as centralized resource for COVID-19 clinical research</a:t>
            </a:r>
          </a:p>
          <a:p>
            <a:pPr lvl="1">
              <a:spcAft>
                <a:spcPts val="450"/>
              </a:spcAft>
            </a:pP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</a:rPr>
              <a:t>Over </a:t>
            </a:r>
            <a:r>
              <a:rPr lang="en-US" sz="1650" b="1" dirty="0">
                <a:latin typeface="Helvetica" panose="020B0604020202020204" pitchFamily="34" charset="0"/>
                <a:cs typeface="Helvetica" panose="020B0604020202020204" pitchFamily="34" charset="0"/>
              </a:rPr>
              <a:t>5,670 COVID-19–related study records</a:t>
            </a: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</a:rPr>
              <a:t> on ClinicalTrials.gov as of May 13, 2021</a:t>
            </a:r>
          </a:p>
          <a:p>
            <a:pPr lvl="1">
              <a:spcAft>
                <a:spcPts val="450"/>
              </a:spcAft>
            </a:pP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</a:rPr>
              <a:t>Plus </a:t>
            </a:r>
            <a:r>
              <a:rPr lang="en-US" sz="1650" b="1" dirty="0">
                <a:latin typeface="Helvetica" panose="020B0604020202020204" pitchFamily="34" charset="0"/>
                <a:cs typeface="Helvetica" panose="020B0604020202020204" pitchFamily="34" charset="0"/>
              </a:rPr>
              <a:t>4,160 COVID-19–related studies </a:t>
            </a: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</a:rPr>
              <a:t>from World Health Organization (WHO) portal</a:t>
            </a:r>
          </a:p>
          <a:p>
            <a:pPr>
              <a:spcAft>
                <a:spcPts val="450"/>
              </a:spcAft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Provides rapid dissemination of COVID-19 studies and results information</a:t>
            </a:r>
          </a:p>
          <a:p>
            <a:pPr lvl="1">
              <a:spcAft>
                <a:spcPts val="450"/>
              </a:spcAft>
            </a:pP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</a:rPr>
              <a:t>Registration information processed within 2 business days</a:t>
            </a:r>
          </a:p>
          <a:p>
            <a:pPr lvl="1">
              <a:spcAft>
                <a:spcPts val="450"/>
              </a:spcAft>
            </a:pP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</a:rPr>
              <a:t>Expedited results review, within 7 days, and one-on-one assistance available</a:t>
            </a:r>
          </a:p>
          <a:p>
            <a:pPr>
              <a:spcAft>
                <a:spcPts val="450"/>
              </a:spcAft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Added COVID-19 research “views” by location, funder, and vaccine/drug</a:t>
            </a:r>
          </a:p>
          <a:p>
            <a:pPr lvl="1">
              <a:spcAft>
                <a:spcPts val="450"/>
              </a:spcAft>
            </a:pP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</a:rPr>
              <a:t>Beta: </a:t>
            </a: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https://clinicaltrials.gov/ct2/covid_view</a:t>
            </a:r>
            <a:r>
              <a:rPr lang="en-US" sz="165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spcAft>
                <a:spcPts val="450"/>
              </a:spcAft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Posted “Responses to Top Questions from Responsible Parties Related to Coronavirus (COVID-19)” last updated May 2021</a:t>
            </a:r>
          </a:p>
          <a:p>
            <a:pPr lvl="1">
              <a:spcAft>
                <a:spcPts val="450"/>
              </a:spcAft>
            </a:pPr>
            <a:r>
              <a:rPr lang="en-US" sz="1575" dirty="0">
                <a:latin typeface="Helvetica" panose="020B0604020202020204" pitchFamily="34" charset="0"/>
                <a:cs typeface="Helvetica" panose="020B0604020202020204" pitchFamily="34" charset="0"/>
              </a:rPr>
              <a:t>See: </a:t>
            </a:r>
            <a:r>
              <a:rPr lang="en-US" sz="1575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https://prsinfo.clinicaltrials.gov/TopQuestionsFromResponsibleParties-Covid19.pdf</a:t>
            </a:r>
            <a:endParaRPr lang="en-US" sz="157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858DD-4315-4389-B382-912DD9CD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D658D-1193-4A74-AA84-4DB1FC78B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5661" y="1314371"/>
            <a:ext cx="7080762" cy="4691063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https://clinicaltrials.gov/ct2/manage-recs/present#ResultsExamplStudies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DB03F-A6EB-4108-882C-612CA414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AB2BE-2F60-4F94-8822-29F3C21F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038" y="41941"/>
            <a:ext cx="7080762" cy="11430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000" b="0" dirty="0">
                <a:cs typeface="Quire Sans" panose="020B0502040204020203" pitchFamily="34" charset="0"/>
              </a:rPr>
              <a:t>Resources and Training </a:t>
            </a:r>
            <a:br>
              <a:rPr lang="en-US" sz="4000" b="0" dirty="0">
                <a:cs typeface="Quire Sans" panose="020B0502040204020203" pitchFamily="34" charset="0"/>
              </a:rPr>
            </a:br>
            <a:r>
              <a:rPr lang="en-US" sz="4000" b="0" dirty="0">
                <a:cs typeface="Quire Sans" panose="020B0502040204020203" pitchFamily="34" charset="0"/>
              </a:rPr>
              <a:t>for Data Providers </a:t>
            </a:r>
            <a:endParaRPr lang="en-US" sz="4000" b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B0093F-56A3-4C1E-8E45-F473C10AD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26382" y="1797618"/>
            <a:ext cx="4371194" cy="6184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EC49D0-09BE-43B6-B9BD-58D8CCE57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5606" y="2820917"/>
            <a:ext cx="4371194" cy="587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239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DB03F-A6EB-4108-882C-612CA414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6AB2BE-2F60-4F94-8822-29F3C21F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57494"/>
            <a:ext cx="8203534" cy="8328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0" dirty="0">
                <a:cs typeface="Quire Sans" panose="020B0502040204020203" pitchFamily="34" charset="0"/>
              </a:rPr>
              <a:t>Resources and Training for Data Providers  </a:t>
            </a:r>
            <a:endParaRPr lang="en-US" sz="40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767A54-191D-4DE4-B10A-0AE34BD751B1}"/>
              </a:ext>
            </a:extLst>
          </p:cNvPr>
          <p:cNvSpPr txBox="1"/>
          <p:nvPr/>
        </p:nvSpPr>
        <p:spPr>
          <a:xfrm>
            <a:off x="1744544" y="1007087"/>
            <a:ext cx="728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Tutorials providing step-by-step instructions for data entry and updates have been updated with two new sections: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Quick Overview Guides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PDF Library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1338C0-7B76-4820-834A-A51BC7995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9" r="24781" b="42815"/>
          <a:stretch/>
        </p:blipFill>
        <p:spPr>
          <a:xfrm>
            <a:off x="1664512" y="2366050"/>
            <a:ext cx="6739656" cy="4643672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0A0F9D15-A54B-48FE-9C42-9AF15D29A4D3}"/>
              </a:ext>
            </a:extLst>
          </p:cNvPr>
          <p:cNvSpPr/>
          <p:nvPr/>
        </p:nvSpPr>
        <p:spPr bwMode="auto">
          <a:xfrm>
            <a:off x="2599161" y="2598753"/>
            <a:ext cx="3352752" cy="365125"/>
          </a:xfrm>
          <a:prstGeom prst="roundRect">
            <a:avLst/>
          </a:prstGeom>
          <a:noFill/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8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3A3C-FA0C-4DE5-8A97-A38F28B2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249" y="488245"/>
            <a:ext cx="686193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Quire Sans" panose="020B0502040204020203" pitchFamily="34" charset="0"/>
              </a:rPr>
              <a:t>ClinicalTrials.gov Launched a Multi-year Modernization Effort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FAA39-665A-46C9-8CE5-CA9743C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3F831-B6A8-4357-BF6D-9DC3806CF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15" y="2404534"/>
            <a:ext cx="7080761" cy="24948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i="1" dirty="0"/>
              <a:t>Ensure ClinicalTrials.gov continues to be a trusted and valued premier public health resource that provides maximum value to the public and </a:t>
            </a:r>
            <a:br>
              <a:rPr lang="en-US" sz="2700" i="1" dirty="0"/>
            </a:br>
            <a:r>
              <a:rPr lang="en-US" sz="2700" i="1" dirty="0"/>
              <a:t>serves its mission well into the future.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0DEE0F-CE61-43E1-BB9B-A082F0CD1061}"/>
              </a:ext>
            </a:extLst>
          </p:cNvPr>
          <p:cNvCxnSpPr/>
          <p:nvPr/>
        </p:nvCxnSpPr>
        <p:spPr>
          <a:xfrm>
            <a:off x="1525714" y="2009422"/>
            <a:ext cx="708076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DAD0FF-649B-412C-857D-BEA652D60508}"/>
              </a:ext>
            </a:extLst>
          </p:cNvPr>
          <p:cNvCxnSpPr/>
          <p:nvPr/>
        </p:nvCxnSpPr>
        <p:spPr>
          <a:xfrm>
            <a:off x="1610383" y="4487333"/>
            <a:ext cx="7080761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5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56A433-201F-FF4E-86A1-DDD697DD0255}"/>
              </a:ext>
            </a:extLst>
          </p:cNvPr>
          <p:cNvSpPr/>
          <p:nvPr/>
        </p:nvSpPr>
        <p:spPr>
          <a:xfrm>
            <a:off x="4328556" y="1816648"/>
            <a:ext cx="4815444" cy="4359708"/>
          </a:xfrm>
          <a:prstGeom prst="rect">
            <a:avLst/>
          </a:prstGeom>
          <a:gradFill flip="none" rotWithShape="1">
            <a:gsLst>
              <a:gs pos="100000">
                <a:srgbClr val="0168B4"/>
              </a:gs>
              <a:gs pos="35000">
                <a:srgbClr val="00235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B33856-3E9B-4A48-B38A-5509E5D856C1}"/>
              </a:ext>
            </a:extLst>
          </p:cNvPr>
          <p:cNvSpPr txBox="1">
            <a:spLocks/>
          </p:cNvSpPr>
          <p:nvPr/>
        </p:nvSpPr>
        <p:spPr>
          <a:xfrm>
            <a:off x="2170207" y="447962"/>
            <a:ext cx="5957750" cy="11103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ctr" defTabSz="685800">
              <a:defRPr/>
            </a:pPr>
            <a:r>
              <a:rPr lang="en-US" sz="4000" dirty="0">
                <a:solidFill>
                  <a:srgbClr val="3460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ClinicalTrials.gov Modernization Overview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5CF6A5-0F97-F948-A0F9-E6CAA49C2D62}"/>
              </a:ext>
            </a:extLst>
          </p:cNvPr>
          <p:cNvSpPr txBox="1">
            <a:spLocks/>
          </p:cNvSpPr>
          <p:nvPr/>
        </p:nvSpPr>
        <p:spPr>
          <a:xfrm>
            <a:off x="4482934" y="1900183"/>
            <a:ext cx="4538601" cy="337914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Year 1: Engagement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Engage stakeholders to determine and validate approach and specifications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Enhance internal business processes</a:t>
            </a:r>
          </a:p>
          <a:p>
            <a:pPr>
              <a:lnSpc>
                <a:spcPct val="100000"/>
              </a:lnSpc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Develop modernization roadmap</a:t>
            </a: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1800" b="1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Years 2 – 5: Implementation</a:t>
            </a:r>
          </a:p>
          <a:p>
            <a:pPr lvl="0">
              <a:lnSpc>
                <a:spcPct val="1100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Implement modernization roadmap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Conduct user testing/evaluation 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Continue engaging stakeholders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Improve support for compatibility across clinical trial lifecycle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400" dirty="0">
                <a:solidFill>
                  <a:srgbClr val="FFFFFF"/>
                </a:solidFill>
                <a:latin typeface="Helvetica" pitchFamily="2" charset="0"/>
                <a:cs typeface="Calibri" panose="020F0502020204030204" pitchFamily="34" charset="0"/>
              </a:rPr>
              <a:t>Upgrade system infrastructure </a:t>
            </a:r>
            <a:endParaRPr lang="en-US" sz="1400" dirty="0">
              <a:solidFill>
                <a:srgbClr val="E7E6E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37A0848-555B-4299-B18C-118D995342D3}"/>
              </a:ext>
            </a:extLst>
          </p:cNvPr>
          <p:cNvSpPr txBox="1">
            <a:spLocks/>
          </p:cNvSpPr>
          <p:nvPr/>
        </p:nvSpPr>
        <p:spPr>
          <a:xfrm>
            <a:off x="8594271" y="5752729"/>
            <a:ext cx="427264" cy="1632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E3D1FD7-1BEA-4E82-9D2D-325F61C6F9AC}" type="slidenum">
              <a:rPr lang="en-US" sz="900">
                <a:solidFill>
                  <a:schemeClr val="accent1">
                    <a:lumMod val="50000"/>
                  </a:schemeClr>
                </a:solidFill>
              </a:rPr>
              <a:pPr algn="r"/>
              <a:t>7</a:t>
            </a:fld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B8923A-4F8F-45A9-B349-738F4D7F9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69" y="1963130"/>
            <a:ext cx="4000876" cy="349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E8597-36C4-447F-8A07-5C7DA20C0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0135" y="1600200"/>
            <a:ext cx="354613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Why We Are Engaging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People with different backgrounds and experience levels use the site for a variety of reasons.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Designing and developing with real users is critical for better addressing user needs.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A7155-B90F-4DC4-9F00-3C6C38927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0663" y="1600200"/>
            <a:ext cx="3625831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How We Are Engaging 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Modernization teams are designing and developing content in increments, or sprints.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Teams will seek feedback from people from specific user groups to try out new features and prototypes during a sprint.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Teams will use this feedback immediately to build better prototypes.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25CE6-C701-44B7-B0AB-9685B7A7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7BD230-3B13-453B-BA4D-FDB9988CB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34" y="492195"/>
            <a:ext cx="7311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User Feedback and Modernization</a:t>
            </a:r>
          </a:p>
        </p:txBody>
      </p:sp>
    </p:spTree>
    <p:extLst>
      <p:ext uri="{BB962C8B-B14F-4D97-AF65-F5344CB8AC3E}">
        <p14:creationId xmlns:p14="http://schemas.microsoft.com/office/powerpoint/2010/main" val="306624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1150-8496-48E8-91E3-E5BDE7A5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190" y="1034894"/>
            <a:ext cx="2970162" cy="1162050"/>
          </a:xfrm>
        </p:spPr>
        <p:txBody>
          <a:bodyPr>
            <a:normAutofit fontScale="90000"/>
          </a:bodyPr>
          <a:lstStyle/>
          <a:p>
            <a:r>
              <a:rPr lang="en-US" sz="3100" b="0" dirty="0"/>
              <a:t>Users Are Central to Approach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1C31-DE81-4C2C-B03D-B9F8F732E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200" y="273050"/>
            <a:ext cx="4249018" cy="58531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Defined User Needs</a:t>
            </a:r>
          </a:p>
          <a:p>
            <a:pPr marL="0" indent="0">
              <a:buNone/>
            </a:pPr>
            <a:r>
              <a:rPr lang="en-US" dirty="0"/>
              <a:t>Over 250 RFI responses about PRS information submission, website functionality, and data standards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Identified</a:t>
            </a:r>
            <a:r>
              <a:rPr lang="en-US" b="1" dirty="0"/>
              <a:t> 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Design</a:t>
            </a:r>
            <a:r>
              <a:rPr lang="en-US" b="1" dirty="0"/>
              <a:t> Opportunities</a:t>
            </a:r>
          </a:p>
          <a:p>
            <a:pPr marL="0" indent="0">
              <a:buNone/>
            </a:pPr>
            <a:r>
              <a:rPr lang="en-US" dirty="0"/>
              <a:t>Over 70 individual interviews with people representing 10 user groups</a:t>
            </a:r>
          </a:p>
          <a:p>
            <a:pPr marL="0" indent="0" defTabSz="685800" eaLnBrk="0" fontAlgn="base" hangingPunct="0"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en-US" altLang="en-US" sz="31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 defTabSz="685800" eaLnBrk="0" fontAlgn="base" hangingPunct="0"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en-US" altLang="en-US" sz="3100" b="1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indent="0" defTabSz="685800" eaLnBrk="0" fontAlgn="base" hangingPunct="0"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sz="31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Evaluating Design with Users</a:t>
            </a:r>
          </a:p>
          <a:p>
            <a:pPr marL="0" indent="0" defTabSz="68580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Multiple rounds of individual users providing feedback on wireframes and prototypes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1ECA5-A915-45E6-BB76-8442E25B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514" y="2267486"/>
            <a:ext cx="3200943" cy="27826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BAFAE-BBA9-4BB6-BF79-08422615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6455-DD8E-8C45-B441-899919E67F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5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4&quot;/&gt;&lt;lineCharCount val=&quot;12&quot;/&gt;&lt;lineCharCount val=&quot;7&quot;/&gt;&lt;lineCharCount val=&quot;12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4&quot;/&gt;&lt;lineCharCount val=&quot;12&quot;/&gt;&lt;lineCharCount val=&quot;7&quot;/&gt;&lt;lineCharCount val=&quot;12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6&quot;/&gt;&lt;lineCharCount val=&quot;7&quot;/&gt;&lt;lineCharCount val=&quot;12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6&quot;/&gt;&lt;lineCharCount val=&quot;7&quot;/&gt;&lt;lineCharCount val=&quot;12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13&quot;/&gt;&lt;lineCharCount val=&quot;5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6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5&quot;/&gt;&lt;lineCharCount val=&quot;7&quot;/&gt;&lt;lineCharCount val=&quot;11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6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9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5&quot;/&gt;&lt;lineCharCount val=&quot;7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5&quot;/&gt;&lt;lineCharCount val=&quot;7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4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5&quot;/&gt;&lt;lineCharCount val=&quot;7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4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4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6&quot;/&gt;&lt;lineCharCount val=&quot;4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13&quot;/&gt;&lt;lineCharCount val=&quot;5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2107778-F3E7-4A0C-958A-9CD080FA74CA}&quot;/&gt;&lt;isInvalidForFieldText val=&quot;0&quot;/&gt;&lt;Image&gt;&lt;filename val=&quot;C:\Users\Mitchell Jun\Documents\My Adobe Presentations\NIH-ClinicalTrials-Meeting-FULL-FINAL-v4\data\asimages\{22107778-F3E7-4A0C-958A-9CD080FA74CA}.png&quot;/&gt;&lt;left val=&quot;506&quot;/&gt;&lt;top val=&quot;502&quot;/&gt;&lt;width val=&quot;388&quot;/&gt;&lt;height val=&quot;24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6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5&quot;/&gt;&lt;lineCharCount val=&quot;7&quot;/&gt;&lt;lineCharCount val=&quot;1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4&quot;/&gt;&lt;lineCharCount val=&quot;12&quot;/&gt;&lt;lineCharCount val=&quot;7&quot;/&gt;&lt;lineCharCount val=&quot;12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4&quot;/&gt;&lt;lineCharCount val=&quot;12&quot;/&gt;&lt;lineCharCount val=&quot;7&quot;/&gt;&lt;lineCharCount val=&quot;1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i_presentation_light_2018-final3" id="{98D4A0B7-E0BF-164B-A57A-F4BCD23BECE7}" vid="{3CA3D7C7-A90F-314B-994C-EF26FE2F6E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E516E706B8441AAF8D1CD31048E5B" ma:contentTypeVersion="3" ma:contentTypeDescription="Create a new document." ma:contentTypeScope="" ma:versionID="80b1228e8d06a0cb9489d20ad27adc10">
  <xsd:schema xmlns:xsd="http://www.w3.org/2001/XMLSchema" xmlns:xs="http://www.w3.org/2001/XMLSchema" xmlns:p="http://schemas.microsoft.com/office/2006/metadata/properties" xmlns:ns3="579d9f9d-1af6-44d4-bab5-6fcb7eb5d282" targetNamespace="http://schemas.microsoft.com/office/2006/metadata/properties" ma:root="true" ma:fieldsID="054efa7dab9f672d9fba3f952dda2358" ns3:_="">
    <xsd:import namespace="579d9f9d-1af6-44d4-bab5-6fcb7eb5d2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d9f9d-1af6-44d4-bab5-6fcb7eb5d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3B13DA-6716-450E-9ED1-BDA6960FD3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D418DB-B411-4DEC-8964-ED0983101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d9f9d-1af6-44d4-bab5-6fcb7eb5d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F09FC9-28B2-4EF3-8256-82633A2B6E3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79d9f9d-1af6-44d4-bab5-6fcb7eb5d28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1087</Words>
  <Application>Microsoft Office PowerPoint</Application>
  <PresentationFormat>On-screen Show (4:3)</PresentationFormat>
  <Paragraphs>158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2_Office Theme</vt:lpstr>
      <vt:lpstr>ClinicalTrials.gov Updates</vt:lpstr>
      <vt:lpstr>COVID-19 Resources</vt:lpstr>
      <vt:lpstr>ClinicalTrials.gov and COVID-19 Information</vt:lpstr>
      <vt:lpstr>Resources and Training  for Data Providers </vt:lpstr>
      <vt:lpstr>Resources and Training for Data Providers  </vt:lpstr>
      <vt:lpstr>ClinicalTrials.gov Launched a Multi-year Modernization Effort</vt:lpstr>
      <vt:lpstr>PowerPoint Presentation</vt:lpstr>
      <vt:lpstr>User Feedback and Modernization</vt:lpstr>
      <vt:lpstr>Users Are Central to Approach  </vt:lpstr>
      <vt:lpstr>Technology Supports Users</vt:lpstr>
      <vt:lpstr>PowerPoint Presentation</vt:lpstr>
      <vt:lpstr>API</vt:lpstr>
      <vt:lpstr>Email Bulletin: Hot Off the PRS!</vt:lpstr>
    </vt:vector>
  </TitlesOfParts>
  <Company>BLH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Adams</dc:creator>
  <cp:lastModifiedBy>Chatmon, Brianna (NIH/NLM) [C]</cp:lastModifiedBy>
  <cp:revision>101</cp:revision>
  <cp:lastPrinted>2019-11-07T19:36:23Z</cp:lastPrinted>
  <dcterms:created xsi:type="dcterms:W3CDTF">2019-11-07T18:41:00Z</dcterms:created>
  <dcterms:modified xsi:type="dcterms:W3CDTF">2021-05-18T19:14:11Z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0x0101001BCE516E706B8441AAF8D1CD31048E5B</vt:lpwstr>
  </property>
</Properties>
</file>