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3"/>
  </p:notesMasterIdLst>
  <p:handoutMasterIdLst>
    <p:handoutMasterId r:id="rId34"/>
  </p:handoutMasterIdLst>
  <p:sldIdLst>
    <p:sldId id="256" r:id="rId5"/>
    <p:sldId id="353" r:id="rId6"/>
    <p:sldId id="375" r:id="rId7"/>
    <p:sldId id="314" r:id="rId8"/>
    <p:sldId id="381" r:id="rId9"/>
    <p:sldId id="382" r:id="rId10"/>
    <p:sldId id="383" r:id="rId11"/>
    <p:sldId id="354" r:id="rId12"/>
    <p:sldId id="356" r:id="rId13"/>
    <p:sldId id="384" r:id="rId14"/>
    <p:sldId id="385" r:id="rId15"/>
    <p:sldId id="361" r:id="rId16"/>
    <p:sldId id="371" r:id="rId17"/>
    <p:sldId id="376" r:id="rId18"/>
    <p:sldId id="379" r:id="rId19"/>
    <p:sldId id="350" r:id="rId20"/>
    <p:sldId id="348" r:id="rId21"/>
    <p:sldId id="359" r:id="rId22"/>
    <p:sldId id="349" r:id="rId23"/>
    <p:sldId id="346" r:id="rId24"/>
    <p:sldId id="377" r:id="rId25"/>
    <p:sldId id="347" r:id="rId26"/>
    <p:sldId id="355" r:id="rId27"/>
    <p:sldId id="373" r:id="rId28"/>
    <p:sldId id="378" r:id="rId29"/>
    <p:sldId id="345" r:id="rId30"/>
    <p:sldId id="372" r:id="rId31"/>
    <p:sldId id="268" r:id="rId32"/>
  </p:sldIdLst>
  <p:sldSz cx="9144000" cy="5143500" type="screen16x9"/>
  <p:notesSz cx="7315200" cy="9601200"/>
  <p:embeddedFontLst>
    <p:embeddedFont>
      <p:font typeface="Corbel" panose="020B0503020204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408" userDrawn="1">
          <p15:clr>
            <a:srgbClr val="A4A3A4"/>
          </p15:clr>
        </p15:guide>
        <p15:guide id="4" orient="horz" pos="1092" userDrawn="1">
          <p15:clr>
            <a:srgbClr val="A4A3A4"/>
          </p15:clr>
        </p15:guide>
        <p15:guide id="5" pos="5496" userDrawn="1">
          <p15:clr>
            <a:srgbClr val="A4A3A4"/>
          </p15:clr>
        </p15:guide>
        <p15:guide id="6" pos="1464" userDrawn="1">
          <p15:clr>
            <a:srgbClr val="A4A3A4"/>
          </p15:clr>
        </p15:guide>
        <p15:guide id="7" pos="1680" userDrawn="1">
          <p15:clr>
            <a:srgbClr val="A4A3A4"/>
          </p15:clr>
        </p15:guide>
        <p15:guide id="8" pos="2736" userDrawn="1">
          <p15:clr>
            <a:srgbClr val="A4A3A4"/>
          </p15:clr>
        </p15:guide>
        <p15:guide id="9" pos="2976" userDrawn="1">
          <p15:clr>
            <a:srgbClr val="A4A3A4"/>
          </p15:clr>
        </p15:guide>
        <p15:guide id="10" pos="4032" userDrawn="1">
          <p15:clr>
            <a:srgbClr val="A4A3A4"/>
          </p15:clr>
        </p15:guide>
        <p15:guide id="11" pos="4296" userDrawn="1">
          <p15:clr>
            <a:srgbClr val="A4A3A4"/>
          </p15:clr>
        </p15:guide>
        <p15:guide id="12" pos="5352" userDrawn="1">
          <p15:clr>
            <a:srgbClr val="A4A3A4"/>
          </p15:clr>
        </p15:guide>
        <p15:guide id="13" orient="horz" pos="1380" userDrawn="1">
          <p15:clr>
            <a:srgbClr val="A4A3A4"/>
          </p15:clr>
        </p15:guide>
        <p15:guide id="14" orient="horz" pos="2628" userDrawn="1">
          <p15:clr>
            <a:srgbClr val="A4A3A4"/>
          </p15:clr>
        </p15:guide>
        <p15:guide id="15" orient="horz" pos="540" userDrawn="1">
          <p15:clr>
            <a:srgbClr val="A4A3A4"/>
          </p15:clr>
        </p15:guide>
        <p15:guide id="16" orient="horz" pos="21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78C"/>
    <a:srgbClr val="EEEEEE"/>
    <a:srgbClr val="192841"/>
    <a:srgbClr val="428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590715-115C-4BCB-BE45-1CEED0C5F9E3}" v="1" dt="2021-06-11T16:35:48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5"/>
    <p:restoredTop sz="51860" autoAdjust="0"/>
  </p:normalViewPr>
  <p:slideViewPr>
    <p:cSldViewPr snapToGrid="0">
      <p:cViewPr varScale="1">
        <p:scale>
          <a:sx n="74" d="100"/>
          <a:sy n="74" d="100"/>
        </p:scale>
        <p:origin x="2250" y="54"/>
      </p:cViewPr>
      <p:guideLst>
        <p:guide orient="horz" pos="300"/>
        <p:guide pos="408"/>
        <p:guide orient="horz" pos="1092"/>
        <p:guide pos="5496"/>
        <p:guide pos="1464"/>
        <p:guide pos="1680"/>
        <p:guide pos="2736"/>
        <p:guide pos="2976"/>
        <p:guide pos="4032"/>
        <p:guide pos="4296"/>
        <p:guide pos="5352"/>
        <p:guide orient="horz" pos="1380"/>
        <p:guide orient="horz" pos="2628"/>
        <p:guide orient="horz" pos="540"/>
        <p:guide orient="horz" pos="21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70"/>
    </p:cViewPr>
  </p:sorterViewPr>
  <p:notesViewPr>
    <p:cSldViewPr snapToGrid="0">
      <p:cViewPr varScale="1">
        <p:scale>
          <a:sx n="63" d="100"/>
          <a:sy n="63" d="100"/>
        </p:scale>
        <p:origin x="3120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76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Burcat" userId="19116a8c-11f7-4e24-9f5e-da8a2f51a35b" providerId="ADAL" clId="{B9590715-115C-4BCB-BE45-1CEED0C5F9E3}"/>
    <pc:docChg chg="custSel modSld">
      <pc:chgData name="Kirsten Burcat" userId="19116a8c-11f7-4e24-9f5e-da8a2f51a35b" providerId="ADAL" clId="{B9590715-115C-4BCB-BE45-1CEED0C5F9E3}" dt="2021-06-11T16:37:50.062" v="19" actId="207"/>
      <pc:docMkLst>
        <pc:docMk/>
      </pc:docMkLst>
      <pc:sldChg chg="addSp delSp modSp mod">
        <pc:chgData name="Kirsten Burcat" userId="19116a8c-11f7-4e24-9f5e-da8a2f51a35b" providerId="ADAL" clId="{B9590715-115C-4BCB-BE45-1CEED0C5F9E3}" dt="2021-06-11T16:37:50.062" v="19" actId="207"/>
        <pc:sldMkLst>
          <pc:docMk/>
          <pc:sldMk cId="0" sldId="259"/>
        </pc:sldMkLst>
        <pc:spChg chg="add del mod ord">
          <ac:chgData name="Kirsten Burcat" userId="19116a8c-11f7-4e24-9f5e-da8a2f51a35b" providerId="ADAL" clId="{B9590715-115C-4BCB-BE45-1CEED0C5F9E3}" dt="2021-06-11T16:37:00.485" v="17" actId="478"/>
          <ac:spMkLst>
            <pc:docMk/>
            <pc:sldMk cId="0" sldId="259"/>
            <ac:spMk id="2" creationId="{FAB0783E-F65C-4954-BB73-8CEFE56D9934}"/>
          </ac:spMkLst>
        </pc:spChg>
        <pc:spChg chg="mod">
          <ac:chgData name="Kirsten Burcat" userId="19116a8c-11f7-4e24-9f5e-da8a2f51a35b" providerId="ADAL" clId="{B9590715-115C-4BCB-BE45-1CEED0C5F9E3}" dt="2021-06-11T16:37:50.062" v="19" actId="207"/>
          <ac:spMkLst>
            <pc:docMk/>
            <pc:sldMk cId="0" sldId="259"/>
            <ac:spMk id="18" creationId="{082C1072-F6D2-4A79-92AC-CD02DBA3469B}"/>
          </ac:spMkLst>
        </pc:spChg>
        <pc:picChg chg="add del mod modCrop">
          <ac:chgData name="Kirsten Burcat" userId="19116a8c-11f7-4e24-9f5e-da8a2f51a35b" providerId="ADAL" clId="{B9590715-115C-4BCB-BE45-1CEED0C5F9E3}" dt="2021-06-11T16:37:28.024" v="18" actId="478"/>
          <ac:picMkLst>
            <pc:docMk/>
            <pc:sldMk cId="0" sldId="259"/>
            <ac:picMk id="4" creationId="{71A3AFB5-8BEA-4D8B-B176-8190E5BBEB25}"/>
          </ac:picMkLst>
        </pc:picChg>
      </pc:sldChg>
      <pc:sldChg chg="modSp mod">
        <pc:chgData name="Kirsten Burcat" userId="19116a8c-11f7-4e24-9f5e-da8a2f51a35b" providerId="ADAL" clId="{B9590715-115C-4BCB-BE45-1CEED0C5F9E3}" dt="2021-06-11T16:35:20.078" v="0" actId="207"/>
        <pc:sldMkLst>
          <pc:docMk/>
          <pc:sldMk cId="2544781179" sldId="284"/>
        </pc:sldMkLst>
        <pc:spChg chg="mod">
          <ac:chgData name="Kirsten Burcat" userId="19116a8c-11f7-4e24-9f5e-da8a2f51a35b" providerId="ADAL" clId="{B9590715-115C-4BCB-BE45-1CEED0C5F9E3}" dt="2021-06-11T16:35:20.078" v="0" actId="207"/>
          <ac:spMkLst>
            <pc:docMk/>
            <pc:sldMk cId="2544781179" sldId="284"/>
            <ac:spMk id="2" creationId="{B988D5A4-2F3D-44DA-BDCD-F19A703CB10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1B56D-CD6E-48FC-80D7-9722764A2655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79D0E-8E86-45ED-BD59-F5B4EE15EA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066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p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sng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19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472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88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6840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723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157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10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5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26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6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97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02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37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73921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008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141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386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32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18375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d4f18e5d59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d4f18e5d59_0_6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87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4f18e5d5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4f18e5d59_0_2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27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2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41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53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2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2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3183" y="13268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464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36" name="Google Shape;36;p5"/>
          <p:cNvSpPr/>
          <p:nvPr/>
        </p:nvSpPr>
        <p:spPr>
          <a:xfrm>
            <a:off x="-260400" y="6650096"/>
            <a:ext cx="9144000" cy="544500"/>
          </a:xfrm>
          <a:prstGeom prst="rect">
            <a:avLst/>
          </a:prstGeom>
          <a:solidFill>
            <a:srgbClr val="192841"/>
          </a:solidFill>
          <a:ln w="19050" cap="flat" cmpd="sng">
            <a:solidFill>
              <a:srgbClr val="1928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7" name="Google Shape;37;p5" descr="Logo for the Network of the National Library of Medicin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65354"/>
            <a:ext cx="2453245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3" name="Google Shape;36;p5">
            <a:extLst>
              <a:ext uri="{FF2B5EF4-FFF2-40B4-BE49-F238E27FC236}">
                <a16:creationId xmlns:a16="http://schemas.microsoft.com/office/drawing/2014/main" id="{F026A3A7-20C5-444B-AA2B-4E273E3004A1}"/>
              </a:ext>
            </a:extLst>
          </p:cNvPr>
          <p:cNvSpPr/>
          <p:nvPr userDrawn="1"/>
        </p:nvSpPr>
        <p:spPr>
          <a:xfrm>
            <a:off x="0" y="4600467"/>
            <a:ext cx="9144000" cy="544500"/>
          </a:xfrm>
          <a:prstGeom prst="rect">
            <a:avLst/>
          </a:prstGeom>
          <a:solidFill>
            <a:srgbClr val="192841"/>
          </a:solidFill>
          <a:ln w="19050" cap="flat" cmpd="sng">
            <a:solidFill>
              <a:srgbClr val="19284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7460F3C-C13F-4F36-A345-3070B9B6F05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57200" y="4654173"/>
            <a:ext cx="3218900" cy="51644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alendly.com/ttnguyen-1" TargetMode="External"/><Relationship Id="rId4" Type="http://schemas.openxmlformats.org/officeDocument/2006/relationships/hyperlink" Target="mailto:ttnguyen@hshsl.umaryland.edu?subject=email%20addres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nlm.gov/guides/region-1-governance-progra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nlm.gov/membership/joi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nlm.gov/funding/rf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nnlm.gov/guides/order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nlm.gov/user/joi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nlm.gov/training/schedul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nlm.gov/training/class/nnlm-book-discussion-may-2-july-31-doing-har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nlm.gov/training/class/tackling-inclusivity-and-future-oral-health" TargetMode="External"/><Relationship Id="rId5" Type="http://schemas.openxmlformats.org/officeDocument/2006/relationships/hyperlink" Target="https://nnlm.gov/training/class/wellness-library-workplace-2" TargetMode="External"/><Relationship Id="rId4" Type="http://schemas.openxmlformats.org/officeDocument/2006/relationships/hyperlink" Target="https://nnlm.gov/training/class/beyond-apple-day-providing-consumer-health-information-your-library-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nnlm.gov/guides/specializatio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nlm.gov/nnlm-reading-club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hyperlink" Target="https://bit.ly/3GnG5UW" TargetMode="External"/><Relationship Id="rId3" Type="http://schemas.openxmlformats.org/officeDocument/2006/relationships/hyperlink" Target="mailto:nnlm@hshsl.umaryland.edu" TargetMode="External"/><Relationship Id="rId7" Type="http://schemas.openxmlformats.org/officeDocument/2006/relationships/hyperlink" Target="https://www.facebook.com/nnlmregion1" TargetMode="Externa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nnlm.gov/about/regions/region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hyperlink" Target="https://twitter.com/nnlmregion1" TargetMode="External"/><Relationship Id="rId15" Type="http://schemas.openxmlformats.org/officeDocument/2006/relationships/image" Target="../media/image36.png"/><Relationship Id="rId10" Type="http://schemas.openxmlformats.org/officeDocument/2006/relationships/hyperlink" Target="https://bit.ly/LinkedInNNLMR1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hyperlink" Target="https://bit.ly/3Ek0sSH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maryland.zoom.us/meeting/register/tJcqdu-hpjsiGN3MWE3SXVL4rgrSZjLXiIm8?_x_zm_rtaid=2gpOvXYqQE-lUkgUT_ChKw.1648488841433.d7db092835d262ccd9417aaa07215c05&amp;_x_zm_rhtaid=759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mailto:nnlm@hshsl.umaryland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nnlm@hshsl.umaryland.edu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alendly.com/ttnguyen-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allofus.org/nl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of Health Sciences and Human Services Library at University of Maryland Baltimore.  " title="HSHSL">
            <a:extLst>
              <a:ext uri="{FF2B5EF4-FFF2-40B4-BE49-F238E27FC236}">
                <a16:creationId xmlns:a16="http://schemas.microsoft.com/office/drawing/2014/main" id="{6324EF21-73C4-46CB-8BD7-80D19191F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73" y="572757"/>
            <a:ext cx="4695525" cy="3166503"/>
          </a:xfrm>
          <a:prstGeom prst="rect">
            <a:avLst/>
          </a:prstGeom>
        </p:spPr>
      </p:pic>
      <p:sp>
        <p:nvSpPr>
          <p:cNvPr id="70" name="Google Shape;70;p13" descr="Tony Nguyen's email address and Calendly link. " title="Contact Info"/>
          <p:cNvSpPr txBox="1">
            <a:spLocks noGrp="1"/>
          </p:cNvSpPr>
          <p:nvPr>
            <p:ph type="subTitle" idx="1"/>
          </p:nvPr>
        </p:nvSpPr>
        <p:spPr>
          <a:xfrm>
            <a:off x="470450" y="2542233"/>
            <a:ext cx="3589084" cy="1850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00" dirty="0">
                <a:solidFill>
                  <a:schemeClr val="tx1"/>
                </a:solidFill>
              </a:rPr>
              <a:t>Tony Nguyen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000" dirty="0">
                <a:solidFill>
                  <a:schemeClr val="tx1"/>
                </a:solidFill>
              </a:rPr>
              <a:t>Executive Director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800" u="sng" dirty="0">
                <a:solidFill>
                  <a:srgbClr val="212D74"/>
                </a:solidFill>
                <a:hlinkClick r:id="rId4"/>
              </a:rPr>
              <a:t>ttnguyen@hshsl.umaryland.edu</a:t>
            </a:r>
            <a:r>
              <a:rPr lang="en" sz="1800" dirty="0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800" u="sng" dirty="0">
                <a:solidFill>
                  <a:srgbClr val="212D74"/>
                </a:solidFill>
                <a:highlight>
                  <a:schemeClr val="lt1"/>
                </a:highlight>
                <a:hlinkClick r:id="rId5" tooltip="Calendly Link"/>
              </a:rPr>
              <a:t>https://calendly.com/ttnguyen-1</a:t>
            </a: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/>
          </p:nvPr>
        </p:nvSpPr>
        <p:spPr>
          <a:xfrm>
            <a:off x="470451" y="572757"/>
            <a:ext cx="3659422" cy="16479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192841"/>
                </a:solidFill>
              </a:rPr>
              <a:t/>
            </a:r>
            <a:br>
              <a:rPr lang="en" sz="3600" b="1" dirty="0">
                <a:solidFill>
                  <a:srgbClr val="192841"/>
                </a:solidFill>
              </a:rPr>
            </a:br>
            <a:r>
              <a:rPr lang="en" sz="3200" b="1" dirty="0" smtClean="0">
                <a:solidFill>
                  <a:srgbClr val="192841"/>
                </a:solidFill>
              </a:rPr>
              <a:t>Welcome to NNLM Region 1!</a:t>
            </a:r>
            <a:endParaRPr sz="3200" b="1" dirty="0">
              <a:solidFill>
                <a:srgbClr val="19284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16197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1B578C"/>
                </a:solidFill>
              </a:rPr>
              <a:t>If you were presented these </a:t>
            </a:r>
            <a:r>
              <a:rPr lang="en-US" sz="4000" dirty="0" smtClean="0">
                <a:solidFill>
                  <a:srgbClr val="1B578C"/>
                </a:solidFill>
              </a:rPr>
              <a:t>Initiatives </a:t>
            </a:r>
            <a:r>
              <a:rPr lang="en-US" sz="4000" dirty="0">
                <a:solidFill>
                  <a:srgbClr val="1B578C"/>
                </a:solidFill>
              </a:rPr>
              <a:t>and </a:t>
            </a:r>
            <a:r>
              <a:rPr lang="en-US" sz="4000" dirty="0" smtClean="0">
                <a:solidFill>
                  <a:srgbClr val="1B578C"/>
                </a:solidFill>
              </a:rPr>
              <a:t>Priority </a:t>
            </a:r>
            <a:r>
              <a:rPr lang="en-US" sz="4000" dirty="0">
                <a:solidFill>
                  <a:srgbClr val="1B578C"/>
                </a:solidFill>
              </a:rPr>
              <a:t>areas, what would you do?</a:t>
            </a:r>
            <a:r>
              <a:rPr lang="en-US" dirty="0">
                <a:solidFill>
                  <a:srgbClr val="1B578C"/>
                </a:solidFill>
              </a:rPr>
              <a:t/>
            </a:r>
            <a:br>
              <a:rPr lang="en-US" dirty="0">
                <a:solidFill>
                  <a:srgbClr val="1B578C"/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2064773"/>
            <a:ext cx="3999900" cy="2041985"/>
          </a:xfrm>
        </p:spPr>
        <p:txBody>
          <a:bodyPr>
            <a:normAutofit/>
          </a:bodyPr>
          <a:lstStyle/>
          <a:p>
            <a:pPr marL="685800" indent="-571500"/>
            <a:r>
              <a:rPr lang="en-US" sz="2000" dirty="0" smtClean="0">
                <a:solidFill>
                  <a:schemeClr val="tx1"/>
                </a:solidFill>
              </a:rPr>
              <a:t>Confronting Health Misinformation</a:t>
            </a:r>
          </a:p>
          <a:p>
            <a:pPr marL="685800" indent="-571500"/>
            <a:r>
              <a:rPr lang="en-US" sz="2000" dirty="0" smtClean="0">
                <a:solidFill>
                  <a:schemeClr val="tx1"/>
                </a:solidFill>
              </a:rPr>
              <a:t>Bridging the Digital Divide</a:t>
            </a:r>
          </a:p>
          <a:p>
            <a:pPr marL="685800" indent="-571500"/>
            <a:r>
              <a:rPr lang="en-US" sz="2000" dirty="0" smtClean="0">
                <a:solidFill>
                  <a:schemeClr val="tx1"/>
                </a:solidFill>
              </a:rPr>
              <a:t>Environmental Determinants of Health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832400" y="2064772"/>
            <a:ext cx="3999900" cy="2041986"/>
          </a:xfrm>
        </p:spPr>
        <p:txBody>
          <a:bodyPr>
            <a:no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All of Us </a:t>
            </a:r>
            <a:r>
              <a:rPr lang="en-US" sz="2000" dirty="0" smtClean="0">
                <a:solidFill>
                  <a:schemeClr val="tx1"/>
                </a:solidFill>
              </a:rPr>
              <a:t>Research Program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Librarian’s Roles in Data Sharing and Research Literacy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Community Participatory Research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50058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Year 1 Highlights</a:t>
            </a:r>
            <a:endParaRPr lang="en-US" sz="3200" b="1" dirty="0">
              <a:solidFill>
                <a:srgbClr val="1B578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857507"/>
            <a:ext cx="8520600" cy="3416400"/>
          </a:xfrm>
        </p:spPr>
        <p:txBody>
          <a:bodyPr>
            <a:noAutofit/>
          </a:bodyPr>
          <a:lstStyle/>
          <a:p>
            <a:pPr lvl="0">
              <a:buClr>
                <a:srgbClr val="595959"/>
              </a:buClr>
            </a:pPr>
            <a:r>
              <a:rPr lang="en-US" sz="2400" dirty="0">
                <a:solidFill>
                  <a:schemeClr val="tx1"/>
                </a:solidFill>
              </a:rPr>
              <a:t>Funded </a:t>
            </a:r>
            <a:r>
              <a:rPr lang="en-US" sz="2400" b="1" dirty="0">
                <a:solidFill>
                  <a:srgbClr val="1B578C"/>
                </a:solidFill>
              </a:rPr>
              <a:t>19 projects</a:t>
            </a:r>
            <a:r>
              <a:rPr lang="en-US" sz="2400" dirty="0">
                <a:solidFill>
                  <a:schemeClr val="tx1"/>
                </a:solidFill>
              </a:rPr>
              <a:t>, awarded </a:t>
            </a:r>
            <a:r>
              <a:rPr lang="en-US" sz="2400" b="1" dirty="0">
                <a:solidFill>
                  <a:srgbClr val="1B578C"/>
                </a:solidFill>
              </a:rPr>
              <a:t>$</a:t>
            </a:r>
            <a:r>
              <a:rPr lang="en-US" sz="2400" b="1" dirty="0" smtClean="0">
                <a:solidFill>
                  <a:srgbClr val="1B578C"/>
                </a:solidFill>
              </a:rPr>
              <a:t>248,411</a:t>
            </a:r>
          </a:p>
          <a:p>
            <a:pPr lvl="0">
              <a:buClr>
                <a:srgbClr val="595959"/>
              </a:buClr>
            </a:pPr>
            <a:r>
              <a:rPr lang="en-US" sz="2400" dirty="0" smtClean="0">
                <a:solidFill>
                  <a:schemeClr val="tx1"/>
                </a:solidFill>
              </a:rPr>
              <a:t>Offered </a:t>
            </a:r>
            <a:r>
              <a:rPr lang="en-US" sz="2400" b="1" dirty="0">
                <a:solidFill>
                  <a:srgbClr val="1B578C"/>
                </a:solidFill>
              </a:rPr>
              <a:t>20 training opportunities</a:t>
            </a:r>
            <a:endParaRPr lang="en-US" sz="2400" dirty="0">
              <a:solidFill>
                <a:srgbClr val="1B578C"/>
              </a:solidFill>
            </a:endParaRPr>
          </a:p>
          <a:p>
            <a:pPr lvl="1">
              <a:buClr>
                <a:srgbClr val="595959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Library </a:t>
            </a:r>
            <a:r>
              <a:rPr lang="en-US" sz="2000" dirty="0">
                <a:solidFill>
                  <a:schemeClr val="tx1"/>
                </a:solidFill>
              </a:rPr>
              <a:t>Carpentry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Clr>
                <a:srgbClr val="595959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Social </a:t>
            </a:r>
            <a:r>
              <a:rPr lang="en-US" sz="2000" dirty="0">
                <a:solidFill>
                  <a:schemeClr val="tx1"/>
                </a:solidFill>
              </a:rPr>
              <a:t>Justice </a:t>
            </a:r>
            <a:r>
              <a:rPr lang="en-US" sz="2000" dirty="0" smtClean="0">
                <a:solidFill>
                  <a:schemeClr val="tx1"/>
                </a:solidFill>
              </a:rPr>
              <a:t>Webinars </a:t>
            </a:r>
          </a:p>
          <a:p>
            <a:pPr lvl="1">
              <a:buClr>
                <a:srgbClr val="595959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Evidence-Based </a:t>
            </a:r>
            <a:r>
              <a:rPr lang="en-US" sz="2000" dirty="0">
                <a:solidFill>
                  <a:schemeClr val="tx1"/>
                </a:solidFill>
              </a:rPr>
              <a:t>Practice Series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Clr>
                <a:srgbClr val="595959"/>
              </a:buClr>
            </a:pPr>
            <a:r>
              <a:rPr lang="en-US" sz="2000" dirty="0" smtClean="0">
                <a:solidFill>
                  <a:schemeClr val="tx1"/>
                </a:solidFill>
              </a:rPr>
              <a:t>Advancing </a:t>
            </a:r>
            <a:r>
              <a:rPr lang="en-US" sz="2000" dirty="0">
                <a:solidFill>
                  <a:schemeClr val="tx1"/>
                </a:solidFill>
              </a:rPr>
              <a:t>Engagement through Research: New Trends and </a:t>
            </a:r>
            <a:r>
              <a:rPr lang="en-US" sz="2000" dirty="0" smtClean="0">
                <a:solidFill>
                  <a:schemeClr val="tx1"/>
                </a:solidFill>
              </a:rPr>
              <a:t>Opportunities</a:t>
            </a:r>
          </a:p>
          <a:p>
            <a:pPr lvl="0">
              <a:buClr>
                <a:srgbClr val="595959"/>
              </a:buClr>
            </a:pPr>
            <a:r>
              <a:rPr lang="en-US" sz="2400" dirty="0" smtClean="0">
                <a:solidFill>
                  <a:schemeClr val="tx1"/>
                </a:solidFill>
              </a:rPr>
              <a:t>Collaborated to Support MLA Specialization Certifications</a:t>
            </a:r>
          </a:p>
          <a:p>
            <a:pPr lvl="0">
              <a:buClr>
                <a:srgbClr val="595959"/>
              </a:buClr>
            </a:pPr>
            <a:r>
              <a:rPr lang="en-US" sz="2400" dirty="0" smtClean="0">
                <a:solidFill>
                  <a:schemeClr val="tx1"/>
                </a:solidFill>
              </a:rPr>
              <a:t>Sponsored </a:t>
            </a:r>
            <a:r>
              <a:rPr lang="en-US" sz="2400" b="1" dirty="0">
                <a:solidFill>
                  <a:srgbClr val="1B578C"/>
                </a:solidFill>
              </a:rPr>
              <a:t>7 LIS student interns </a:t>
            </a:r>
            <a:r>
              <a:rPr lang="en-US" sz="2400" dirty="0" err="1" smtClean="0">
                <a:solidFill>
                  <a:schemeClr val="tx1"/>
                </a:solidFill>
              </a:rPr>
              <a:t>UKy</a:t>
            </a:r>
            <a:r>
              <a:rPr lang="en-US" sz="2400" dirty="0" smtClean="0">
                <a:solidFill>
                  <a:schemeClr val="tx1"/>
                </a:solidFill>
              </a:rPr>
              <a:t> Alt </a:t>
            </a:r>
            <a:r>
              <a:rPr lang="en-US" sz="2400" dirty="0">
                <a:solidFill>
                  <a:schemeClr val="tx1"/>
                </a:solidFill>
              </a:rPr>
              <a:t>Spring </a:t>
            </a:r>
            <a:r>
              <a:rPr lang="en-US" sz="2400" dirty="0" smtClean="0">
                <a:solidFill>
                  <a:schemeClr val="tx1"/>
                </a:solidFill>
              </a:rPr>
              <a:t>Break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90919"/>
            <a:ext cx="8520600" cy="62299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1B578C"/>
                </a:solidFill>
              </a:rPr>
              <a:t>Region 1 Governance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069554"/>
            <a:ext cx="8520600" cy="3482781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Executive </a:t>
            </a:r>
            <a:r>
              <a:rPr lang="en-US" sz="2400" dirty="0">
                <a:solidFill>
                  <a:schemeClr val="tx1"/>
                </a:solidFill>
              </a:rPr>
              <a:t>Committee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Ambassadors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Library Advisory Board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Communities of Interest </a:t>
            </a:r>
            <a:r>
              <a:rPr lang="en-US" sz="2400" dirty="0" smtClean="0">
                <a:solidFill>
                  <a:schemeClr val="tx1"/>
                </a:solidFill>
              </a:rPr>
              <a:t>Leaders</a:t>
            </a:r>
          </a:p>
          <a:p>
            <a:pPr marL="11430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Region </a:t>
            </a:r>
            <a:r>
              <a:rPr lang="en-US" sz="2400" dirty="0">
                <a:solidFill>
                  <a:schemeClr val="tx1"/>
                </a:solidFill>
              </a:rPr>
              <a:t>1 Governance Program </a:t>
            </a:r>
            <a:r>
              <a:rPr lang="en-US" sz="2400" dirty="0" smtClean="0">
                <a:solidFill>
                  <a:schemeClr val="tx1"/>
                </a:solidFill>
              </a:rPr>
              <a:t>Guide: </a:t>
            </a:r>
            <a:r>
              <a:rPr lang="en-US" sz="2400" dirty="0" smtClean="0">
                <a:hlinkClick r:id="rId3" tooltip="Region 1 Governance Program Guide link"/>
              </a:rPr>
              <a:t>https</a:t>
            </a:r>
            <a:r>
              <a:rPr lang="en-US" sz="2400" dirty="0">
                <a:hlinkClick r:id="rId3" tooltip="Region 1 Governance Program Guide link"/>
              </a:rPr>
              <a:t>://</a:t>
            </a:r>
            <a:r>
              <a:rPr lang="en-US" sz="2400" dirty="0" smtClean="0">
                <a:hlinkClick r:id="rId3" tooltip="Region 1 Governance Program Guide link"/>
              </a:rPr>
              <a:t>nnlm.gov/guides/region-1-governance-program</a:t>
            </a:r>
            <a:r>
              <a:rPr lang="en-US" sz="2400" dirty="0" smtClean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9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Looking </a:t>
            </a:r>
            <a:r>
              <a:rPr lang="en-US" sz="3200" b="1" dirty="0">
                <a:solidFill>
                  <a:srgbClr val="1B578C"/>
                </a:solidFill>
              </a:rPr>
              <a:t>A</a:t>
            </a:r>
            <a:r>
              <a:rPr lang="en-US" sz="3200" b="1" dirty="0" smtClean="0">
                <a:solidFill>
                  <a:srgbClr val="1B578C"/>
                </a:solidFill>
              </a:rPr>
              <a:t>head to Year 2 </a:t>
            </a:r>
            <a:endParaRPr lang="en-US" sz="3200" b="1" dirty="0">
              <a:solidFill>
                <a:srgbClr val="1B578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926" y="1371686"/>
            <a:ext cx="8670374" cy="3101991"/>
          </a:xfrm>
        </p:spPr>
        <p:txBody>
          <a:bodyPr>
            <a:normAutofit/>
          </a:bodyPr>
          <a:lstStyle/>
          <a:p>
            <a:pPr lvl="0">
              <a:buClr>
                <a:srgbClr val="595959"/>
              </a:buClr>
            </a:pPr>
            <a:r>
              <a:rPr lang="en-US" sz="2400" dirty="0">
                <a:solidFill>
                  <a:schemeClr val="tx1"/>
                </a:solidFill>
              </a:rPr>
              <a:t>Library Carpentry </a:t>
            </a:r>
            <a:r>
              <a:rPr lang="en-US" sz="2400" dirty="0" smtClean="0">
                <a:solidFill>
                  <a:schemeClr val="tx1"/>
                </a:solidFill>
              </a:rPr>
              <a:t>Workshops in </a:t>
            </a:r>
            <a:r>
              <a:rPr lang="en-US" sz="2400" dirty="0">
                <a:solidFill>
                  <a:schemeClr val="tx1"/>
                </a:solidFill>
              </a:rPr>
              <a:t>June &amp; November 2022</a:t>
            </a:r>
          </a:p>
          <a:p>
            <a:pPr marL="114300" lvl="0" indent="0">
              <a:buClr>
                <a:srgbClr val="595959"/>
              </a:buClr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0"/>
            <a:r>
              <a:rPr lang="en-US" sz="2400" dirty="0" smtClean="0">
                <a:solidFill>
                  <a:schemeClr val="tx1"/>
                </a:solidFill>
              </a:rPr>
              <a:t>New NNLM Resource Guides: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Environmental </a:t>
            </a:r>
            <a:r>
              <a:rPr lang="en-US" sz="2000" dirty="0">
                <a:solidFill>
                  <a:schemeClr val="tx1"/>
                </a:solidFill>
              </a:rPr>
              <a:t>Health/Environmental Justice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Outreach and Engagement</a:t>
            </a:r>
            <a:endParaRPr lang="en-US" sz="2000" dirty="0">
              <a:solidFill>
                <a:schemeClr val="tx1"/>
              </a:solidFill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lvl="0"/>
            <a:r>
              <a:rPr lang="en-US" sz="2400" dirty="0" smtClean="0">
                <a:solidFill>
                  <a:schemeClr val="tx1"/>
                </a:solidFill>
              </a:rPr>
              <a:t>Introduction </a:t>
            </a:r>
            <a:r>
              <a:rPr lang="en-US" sz="2400" dirty="0">
                <a:solidFill>
                  <a:schemeClr val="tx1"/>
                </a:solidFill>
              </a:rPr>
              <a:t>to Environmental Health &amp; Justice Tools </a:t>
            </a:r>
            <a:r>
              <a:rPr lang="en-US" sz="2400" dirty="0" smtClean="0">
                <a:solidFill>
                  <a:schemeClr val="tx1"/>
                </a:solidFill>
              </a:rPr>
              <a:t>Class</a:t>
            </a:r>
            <a:endParaRPr lang="en-US" sz="2400" dirty="0">
              <a:solidFill>
                <a:schemeClr val="tx1"/>
              </a:solidFill>
            </a:endParaRPr>
          </a:p>
          <a:p>
            <a:pPr marL="114300" lv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More in Year 2… </a:t>
            </a:r>
            <a:endParaRPr lang="en-US" sz="3200" b="1" dirty="0">
              <a:solidFill>
                <a:srgbClr val="1B578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309791"/>
            <a:ext cx="8520600" cy="307539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</a:rPr>
              <a:t>Disaster </a:t>
            </a:r>
            <a:r>
              <a:rPr lang="en-US" sz="2400" dirty="0" smtClean="0">
                <a:solidFill>
                  <a:schemeClr val="tx1"/>
                </a:solidFill>
              </a:rPr>
              <a:t>Response &amp; </a:t>
            </a:r>
            <a:r>
              <a:rPr lang="en-US" sz="2400" dirty="0">
                <a:solidFill>
                  <a:schemeClr val="tx1"/>
                </a:solidFill>
              </a:rPr>
              <a:t>Emergency Preparedness </a:t>
            </a:r>
            <a:r>
              <a:rPr lang="en-US" sz="2400" dirty="0" smtClean="0">
                <a:solidFill>
                  <a:schemeClr val="tx1"/>
                </a:solidFill>
              </a:rPr>
              <a:t>Webinars</a:t>
            </a:r>
          </a:p>
          <a:p>
            <a:pPr lvl="0"/>
            <a:endParaRPr lang="en-US" sz="2400" dirty="0">
              <a:solidFill>
                <a:schemeClr val="tx1"/>
              </a:solidFill>
            </a:endParaRPr>
          </a:p>
          <a:p>
            <a:pPr lvl="0"/>
            <a:r>
              <a:rPr lang="en-US" sz="2400" dirty="0" smtClean="0">
                <a:solidFill>
                  <a:schemeClr val="tx1"/>
                </a:solidFill>
              </a:rPr>
              <a:t>Environmental Justice, Social Justice and Health Equity Webinars</a:t>
            </a:r>
            <a:endParaRPr lang="en-US" sz="2400" dirty="0">
              <a:solidFill>
                <a:schemeClr val="tx1"/>
              </a:solidFill>
            </a:endParaRPr>
          </a:p>
          <a:p>
            <a:pPr lvl="0"/>
            <a:endParaRPr lang="en-US" sz="2400" dirty="0">
              <a:solidFill>
                <a:schemeClr val="tx1"/>
              </a:solidFill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New Communications Program</a:t>
            </a:r>
          </a:p>
          <a:p>
            <a:pPr lvl="0"/>
            <a:endParaRPr lang="en-US" sz="2400" dirty="0">
              <a:solidFill>
                <a:schemeClr val="tx1"/>
              </a:solidFill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National </a:t>
            </a:r>
            <a:r>
              <a:rPr lang="en-US" sz="2400" dirty="0" smtClean="0">
                <a:solidFill>
                  <a:schemeClr val="tx1"/>
                </a:solidFill>
              </a:rPr>
              <a:t>Symposia, Spring 2023</a:t>
            </a:r>
          </a:p>
          <a:p>
            <a:pPr lvl="0"/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4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Question for Audience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731375"/>
            <a:ext cx="8520600" cy="341640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3600" dirty="0" smtClean="0">
                <a:solidFill>
                  <a:srgbClr val="1B578C"/>
                </a:solidFill>
              </a:rPr>
              <a:t>What </a:t>
            </a:r>
            <a:r>
              <a:rPr lang="en-US" sz="3600" dirty="0">
                <a:solidFill>
                  <a:srgbClr val="1B578C"/>
                </a:solidFill>
              </a:rPr>
              <a:t>Other </a:t>
            </a:r>
            <a:endParaRPr lang="en-US" sz="3600" dirty="0" smtClean="0">
              <a:solidFill>
                <a:srgbClr val="1B578C"/>
              </a:solidFill>
            </a:endParaRPr>
          </a:p>
          <a:p>
            <a:pPr marL="114300" indent="0" algn="ctr">
              <a:buNone/>
            </a:pPr>
            <a:r>
              <a:rPr lang="en-US" sz="3600" dirty="0" smtClean="0">
                <a:solidFill>
                  <a:srgbClr val="1B578C"/>
                </a:solidFill>
              </a:rPr>
              <a:t>Activities and Projects </a:t>
            </a:r>
          </a:p>
          <a:p>
            <a:pPr marL="114300" indent="0" algn="ctr">
              <a:buNone/>
            </a:pPr>
            <a:r>
              <a:rPr lang="en-US" sz="3600" dirty="0" smtClean="0">
                <a:solidFill>
                  <a:srgbClr val="1B578C"/>
                </a:solidFill>
              </a:rPr>
              <a:t>Would </a:t>
            </a:r>
            <a:r>
              <a:rPr lang="en-US" sz="3600" dirty="0">
                <a:solidFill>
                  <a:srgbClr val="1B578C"/>
                </a:solidFill>
              </a:rPr>
              <a:t>You </a:t>
            </a:r>
            <a:r>
              <a:rPr lang="en-US" sz="3600" dirty="0" smtClean="0">
                <a:solidFill>
                  <a:srgbClr val="1B578C"/>
                </a:solidFill>
              </a:rPr>
              <a:t>Like </a:t>
            </a:r>
            <a:r>
              <a:rPr lang="en-US" sz="3600" dirty="0">
                <a:solidFill>
                  <a:srgbClr val="1B578C"/>
                </a:solidFill>
              </a:rPr>
              <a:t>to See </a:t>
            </a:r>
            <a:endParaRPr lang="en-US" sz="3600" dirty="0" smtClean="0">
              <a:solidFill>
                <a:srgbClr val="1B578C"/>
              </a:solidFill>
            </a:endParaRPr>
          </a:p>
          <a:p>
            <a:pPr marL="114300" indent="0" algn="ctr">
              <a:buNone/>
            </a:pPr>
            <a:r>
              <a:rPr lang="en-US" sz="3600" dirty="0" smtClean="0">
                <a:solidFill>
                  <a:srgbClr val="1B578C"/>
                </a:solidFill>
              </a:rPr>
              <a:t>in </a:t>
            </a:r>
            <a:r>
              <a:rPr lang="en-US" sz="3600" dirty="0">
                <a:solidFill>
                  <a:srgbClr val="1B578C"/>
                </a:solidFill>
              </a:rPr>
              <a:t>the Coming Year?</a:t>
            </a:r>
          </a:p>
        </p:txBody>
      </p:sp>
    </p:spTree>
    <p:extLst>
      <p:ext uri="{BB962C8B-B14F-4D97-AF65-F5344CB8AC3E}">
        <p14:creationId xmlns:p14="http://schemas.microsoft.com/office/powerpoint/2010/main" val="12091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3367" y="3989006"/>
            <a:ext cx="7337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Free Membership: </a:t>
            </a:r>
            <a:r>
              <a:rPr lang="en-US" sz="2400" dirty="0" smtClean="0">
                <a:hlinkClick r:id="rId3" tooltip="NNLM Membership sign-up link "/>
              </a:rPr>
              <a:t>https</a:t>
            </a:r>
            <a:r>
              <a:rPr lang="en-US" sz="2400" dirty="0">
                <a:hlinkClick r:id="rId3" tooltip="NNLM Membership sign-up link "/>
              </a:rPr>
              <a:t>://</a:t>
            </a:r>
            <a:r>
              <a:rPr lang="en-US" sz="2400" dirty="0" smtClean="0">
                <a:hlinkClick r:id="rId3" tooltip="NNLM Membership sign-up link "/>
              </a:rPr>
              <a:t>nnlm.gov/membership/join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 descr="Web of people and lines connecting" title="Net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7" y="1134317"/>
            <a:ext cx="6192982" cy="27311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13" y="217315"/>
            <a:ext cx="8743810" cy="63326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Free Network Membership for Organizations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6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1013" y="3917431"/>
            <a:ext cx="8141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NNLM Funding Opportunities: </a:t>
            </a:r>
            <a:r>
              <a:rPr lang="en-US" sz="2400" dirty="0" smtClean="0">
                <a:hlinkClick r:id="rId3" tooltip="NNLM Funding link"/>
              </a:rPr>
              <a:t>https</a:t>
            </a:r>
            <a:r>
              <a:rPr lang="en-US" sz="2400" dirty="0">
                <a:hlinkClick r:id="rId3" tooltip="NNLM Funding link"/>
              </a:rPr>
              <a:t>://</a:t>
            </a:r>
            <a:r>
              <a:rPr lang="en-US" sz="2400" dirty="0" smtClean="0">
                <a:hlinkClick r:id="rId3" tooltip="NNLM Funding link"/>
              </a:rPr>
              <a:t>nnlm.gov/funding/rfa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Picture of seedling sprouting from coins" title="Fund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6" y="1219959"/>
            <a:ext cx="9066667" cy="24952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99" y="259792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Changes to Region 1 Awards Program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82974" y="4150830"/>
            <a:ext cx="5532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Order Free Handouts: </a:t>
            </a:r>
            <a:r>
              <a:rPr lang="en-US" sz="1800" dirty="0" smtClean="0">
                <a:hlinkClick r:id="rId3" tooltip="NNLM free info recources link"/>
              </a:rPr>
              <a:t>https</a:t>
            </a:r>
            <a:r>
              <a:rPr lang="en-US" sz="1800" dirty="0">
                <a:hlinkClick r:id="rId3" tooltip="NNLM free info recources link"/>
              </a:rPr>
              <a:t>://</a:t>
            </a:r>
            <a:r>
              <a:rPr lang="en-US" sz="1800" dirty="0" smtClean="0">
                <a:hlinkClick r:id="rId3" tooltip="NNLM free info recources link"/>
              </a:rPr>
              <a:t>nnlm.gov/guides/order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8" name="Picture 7" descr="PubMed.gov" title="Pamphl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871" y="739933"/>
            <a:ext cx="1444665" cy="3410897"/>
          </a:xfrm>
          <a:prstGeom prst="rect">
            <a:avLst/>
          </a:prstGeom>
          <a:ln>
            <a:solidFill>
              <a:srgbClr val="333333"/>
            </a:solidFill>
          </a:ln>
        </p:spPr>
      </p:pic>
      <p:pic>
        <p:nvPicPr>
          <p:cNvPr id="7" name="Picture 6" descr="Traveling Exhibitions " title="Pamphlet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475" y="739932"/>
            <a:ext cx="1511046" cy="3410898"/>
          </a:xfrm>
          <a:prstGeom prst="rect">
            <a:avLst/>
          </a:prstGeom>
          <a:ln>
            <a:solidFill>
              <a:srgbClr val="333333"/>
            </a:solidFill>
          </a:ln>
        </p:spPr>
      </p:pic>
      <p:pic>
        <p:nvPicPr>
          <p:cNvPr id="6" name="Picture 5" descr="MedlLine Plus Spanish" title="Pamphle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928" y="739932"/>
            <a:ext cx="1506257" cy="3391280"/>
          </a:xfrm>
          <a:prstGeom prst="rect">
            <a:avLst/>
          </a:prstGeom>
          <a:ln>
            <a:solidFill>
              <a:srgbClr val="333333"/>
            </a:solidFill>
          </a:ln>
        </p:spPr>
      </p:pic>
      <p:pic>
        <p:nvPicPr>
          <p:cNvPr id="9" name="Picture 8" descr="MedlinePlus English" title="Pamphlet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5849" y="737700"/>
            <a:ext cx="1505789" cy="3393512"/>
          </a:xfrm>
          <a:prstGeom prst="rect">
            <a:avLst/>
          </a:prstGeom>
          <a:ln>
            <a:solidFill>
              <a:srgbClr val="333333"/>
            </a:solidFill>
          </a:ln>
        </p:spPr>
      </p:pic>
      <p:pic>
        <p:nvPicPr>
          <p:cNvPr id="4" name="Picture 3" descr="ClinicalTrials.gov" title="Pamphlet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701" y="737700"/>
            <a:ext cx="1571274" cy="3413130"/>
          </a:xfrm>
          <a:prstGeom prst="rect">
            <a:avLst/>
          </a:prstGeom>
          <a:ln>
            <a:solidFill>
              <a:srgbClr val="33333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73572"/>
            <a:ext cx="8520600" cy="66636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Free Informational Resources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3825916"/>
            <a:ext cx="8520600" cy="742959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Free NNLM Account Creation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  <a:r>
              <a:rPr lang="en-US" sz="2400" dirty="0" smtClean="0">
                <a:hlinkClick r:id="rId3" tooltip="NNLM Account set-up link"/>
              </a:rPr>
              <a:t>https://nnlm.gov/user/join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 descr="Large green oven button labled join" title="Membershi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840" y="1441047"/>
            <a:ext cx="5706319" cy="1961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Create a Free Account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of the United States with location markers for the seven NNLM Regional Medical Librari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3" y="271306"/>
            <a:ext cx="6251609" cy="39478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9156" y="854110"/>
            <a:ext cx="2829205" cy="30394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NNLM </a:t>
            </a:r>
            <a:br>
              <a:rPr lang="en-US" sz="3200" b="1" dirty="0" smtClean="0">
                <a:solidFill>
                  <a:srgbClr val="1B578C"/>
                </a:solidFill>
              </a:rPr>
            </a:br>
            <a:r>
              <a:rPr lang="en-US" sz="3200" b="1" dirty="0" smtClean="0">
                <a:solidFill>
                  <a:srgbClr val="1B578C"/>
                </a:solidFill>
              </a:rPr>
              <a:t>Regional</a:t>
            </a:r>
            <a:br>
              <a:rPr lang="en-US" sz="3200" b="1" dirty="0" smtClean="0">
                <a:solidFill>
                  <a:srgbClr val="1B578C"/>
                </a:solidFill>
              </a:rPr>
            </a:br>
            <a:r>
              <a:rPr lang="en-US" sz="3200" b="1" dirty="0" smtClean="0">
                <a:solidFill>
                  <a:srgbClr val="1B578C"/>
                </a:solidFill>
              </a:rPr>
              <a:t>Medical Libraries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2692" y="3952154"/>
            <a:ext cx="8058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Training Opportunities: </a:t>
            </a:r>
            <a:r>
              <a:rPr lang="en-US" sz="2400" dirty="0" smtClean="0">
                <a:solidFill>
                  <a:srgbClr val="002060"/>
                </a:solidFill>
                <a:hlinkClick r:id="rId3" tooltip="NNLM Training Opportunities link "/>
              </a:rPr>
              <a:t>https://nnlm.gov/training/schedule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 descr="Lightbulbs with different glowing words, including tutorial, education, development, webinar, internet, e-learning, online, course, communicaiton, training, and video." title="Lighbulbs Graphic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81" y="1208454"/>
            <a:ext cx="8495238" cy="26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019" y="217636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Free Training &amp; Education Opportunities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6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56032"/>
            <a:ext cx="8520600" cy="76169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1B578C"/>
                </a:solidFill>
              </a:rPr>
              <a:t>Upcoming Classes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017726"/>
            <a:ext cx="8520600" cy="3534610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3"/>
              </a:rPr>
              <a:t>NNLM Book </a:t>
            </a:r>
            <a:r>
              <a:rPr lang="en-US" sz="2400" dirty="0" smtClean="0">
                <a:hlinkClick r:id="rId3"/>
              </a:rPr>
              <a:t>Discussion</a:t>
            </a:r>
            <a:r>
              <a:rPr lang="en-US" sz="2400" dirty="0" smtClean="0"/>
              <a:t>: Doing Harm: The Truth About How Bad Medicine and Lazy Science Leave Women Dismissed, Misdiagnosed, and Sick, May </a:t>
            </a:r>
            <a:r>
              <a:rPr lang="en-US" sz="2400" dirty="0"/>
              <a:t>2 - July </a:t>
            </a:r>
            <a:r>
              <a:rPr lang="en-US" sz="2400" dirty="0" smtClean="0"/>
              <a:t>31</a:t>
            </a:r>
          </a:p>
          <a:p>
            <a:r>
              <a:rPr lang="en-US" sz="2400" dirty="0" smtClean="0">
                <a:hlinkClick r:id="rId4"/>
              </a:rPr>
              <a:t>Beyond </a:t>
            </a:r>
            <a:r>
              <a:rPr lang="en-US" sz="2400" dirty="0">
                <a:hlinkClick r:id="rId4"/>
              </a:rPr>
              <a:t>an Apple a Day</a:t>
            </a:r>
            <a:r>
              <a:rPr lang="en-US" sz="2400" dirty="0"/>
              <a:t>: Providing Consumer Health Information at Your Library, May </a:t>
            </a:r>
            <a:r>
              <a:rPr lang="en-US" sz="2400" dirty="0" smtClean="0"/>
              <a:t>9 </a:t>
            </a:r>
            <a:r>
              <a:rPr lang="en-US" sz="2400" dirty="0"/>
              <a:t>- June </a:t>
            </a:r>
            <a:r>
              <a:rPr lang="en-US" sz="2400" dirty="0" smtClean="0"/>
              <a:t>6</a:t>
            </a:r>
          </a:p>
          <a:p>
            <a:r>
              <a:rPr lang="en-US" sz="2400" dirty="0" smtClean="0">
                <a:hlinkClick r:id="rId5"/>
              </a:rPr>
              <a:t>Wellness in the Workplace</a:t>
            </a:r>
            <a:r>
              <a:rPr lang="en-US" sz="2400" dirty="0" smtClean="0"/>
              <a:t>, May 9 – May 22</a:t>
            </a:r>
          </a:p>
          <a:p>
            <a:r>
              <a:rPr lang="en-US" sz="2400" dirty="0" smtClean="0">
                <a:hlinkClick r:id="rId6"/>
              </a:rPr>
              <a:t>Tackling </a:t>
            </a:r>
            <a:r>
              <a:rPr lang="en-US" sz="2400" dirty="0">
                <a:hlinkClick r:id="rId6"/>
              </a:rPr>
              <a:t>Inclusivity and the Future of Oral Health</a:t>
            </a:r>
            <a:r>
              <a:rPr lang="en-US" sz="2400" dirty="0"/>
              <a:t>, May </a:t>
            </a:r>
            <a:r>
              <a:rPr lang="en-US" sz="2400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079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62532" y="3458636"/>
            <a:ext cx="5447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Earn a Specialization for Free: </a:t>
            </a:r>
            <a:r>
              <a:rPr lang="en-US" sz="2400" dirty="0" smtClean="0">
                <a:hlinkClick r:id="rId3" tooltip="MLA Certifications link"/>
              </a:rPr>
              <a:t>https</a:t>
            </a:r>
            <a:r>
              <a:rPr lang="en-US" sz="2400" dirty="0">
                <a:hlinkClick r:id="rId3" tooltip="MLA Certifications link"/>
              </a:rPr>
              <a:t>://</a:t>
            </a:r>
            <a:r>
              <a:rPr lang="en-US" sz="2400" dirty="0" smtClean="0">
                <a:hlinkClick r:id="rId3" tooltip="MLA Certifications link"/>
              </a:rPr>
              <a:t>nnlm.gov/guides/specialization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 descr="Disaster Information Specialization" title="MLA Log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443" y="1677079"/>
            <a:ext cx="2110125" cy="1122203"/>
          </a:xfrm>
          <a:prstGeom prst="rect">
            <a:avLst/>
          </a:prstGeom>
        </p:spPr>
      </p:pic>
      <p:pic>
        <p:nvPicPr>
          <p:cNvPr id="5" name="Picture 4" descr="Data Services Specialization " title="MLA Logo 2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074" y="1528400"/>
            <a:ext cx="2742657" cy="1589946"/>
          </a:xfrm>
          <a:prstGeom prst="rect">
            <a:avLst/>
          </a:prstGeom>
        </p:spPr>
      </p:pic>
      <p:pic>
        <p:nvPicPr>
          <p:cNvPr id="4" name="Picture 3" descr="Consumer Health Specialization" title="MLA Logo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33" y="1338005"/>
            <a:ext cx="2281029" cy="1800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32" y="318816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MLA Certifications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21976" y="3783107"/>
            <a:ext cx="699247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 smtClean="0"/>
          </a:p>
          <a:p>
            <a:r>
              <a:rPr lang="en-US" sz="2400" dirty="0" smtClean="0"/>
              <a:t>Reading Club: </a:t>
            </a:r>
            <a:r>
              <a:rPr lang="en-US" sz="2400" dirty="0" smtClean="0">
                <a:hlinkClick r:id="rId3" tooltip="NNLM Reading Club link"/>
              </a:rPr>
              <a:t>https</a:t>
            </a:r>
            <a:r>
              <a:rPr lang="en-US" sz="2400" dirty="0">
                <a:hlinkClick r:id="rId3" tooltip="NNLM Reading Club link"/>
              </a:rPr>
              <a:t>://</a:t>
            </a:r>
            <a:r>
              <a:rPr lang="en-US" sz="2400" dirty="0" smtClean="0">
                <a:hlinkClick r:id="rId3" tooltip="NNLM Reading Club link"/>
              </a:rPr>
              <a:t>nnlm.gov/nnlm-reading-club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 descr="Three book cover images for DNA &amp; U" hidden="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5" y="898634"/>
            <a:ext cx="6243145" cy="288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 descr="Three book cover images for DNA &amp; U" hidden="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5" y="898634"/>
            <a:ext cx="6243145" cy="288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5" descr="Three book cover images for DNA &amp; U" hidden="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5" y="898634"/>
            <a:ext cx="6243145" cy="288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Three book cover images for DNA &amp; 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05" y="898634"/>
            <a:ext cx="6243145" cy="28844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78" y="194974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NNLM Reading Club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05849"/>
            <a:ext cx="8520600" cy="64759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1B578C"/>
                </a:solidFill>
              </a:rPr>
              <a:t>Social Media Engagement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0682" y="853440"/>
            <a:ext cx="2432716" cy="886870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Health     Misinformation</a:t>
            </a:r>
          </a:p>
          <a:p>
            <a:pPr marL="139700" indent="0" algn="ctr">
              <a:buNone/>
            </a:pPr>
            <a:r>
              <a:rPr lang="en-US" sz="2000" dirty="0">
                <a:solidFill>
                  <a:srgbClr val="000000"/>
                </a:solidFill>
              </a:rPr>
              <a:t>#</a:t>
            </a:r>
            <a:r>
              <a:rPr lang="en-US" sz="2000" dirty="0" err="1" smtClean="0">
                <a:solidFill>
                  <a:srgbClr val="000000"/>
                </a:solidFill>
              </a:rPr>
              <a:t>HealthMisinfo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100997" y="940362"/>
            <a:ext cx="3249685" cy="865057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Environmental Determinants of Health</a:t>
            </a:r>
          </a:p>
          <a:p>
            <a:pPr marL="139700" indent="0" algn="ctr">
              <a:buNone/>
            </a:pPr>
            <a:r>
              <a:rPr lang="en-US" sz="2000" dirty="0">
                <a:solidFill>
                  <a:srgbClr val="000000"/>
                </a:solidFill>
              </a:rPr>
              <a:t>#</a:t>
            </a:r>
            <a:r>
              <a:rPr lang="en-US" sz="2000" dirty="0" err="1">
                <a:solidFill>
                  <a:srgbClr val="000000"/>
                </a:solidFill>
              </a:rPr>
              <a:t>WhereyouatWednesday</a:t>
            </a:r>
            <a:endParaRPr lang="en-US" sz="2000" dirty="0">
              <a:solidFill>
                <a:srgbClr val="000000"/>
              </a:solidFill>
            </a:endParaRPr>
          </a:p>
          <a:p>
            <a:pPr marL="139700" indent="0" algn="ctr">
              <a:buNone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 descr="&quot;What if I told you health misinformation is real?&quot; image of Matrix" title="Health Misinfor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22" y="2272219"/>
            <a:ext cx="2178955" cy="1935237"/>
          </a:xfrm>
          <a:prstGeom prst="rect">
            <a:avLst/>
          </a:prstGeom>
        </p:spPr>
      </p:pic>
      <p:sp>
        <p:nvSpPr>
          <p:cNvPr id="6" name="AutoShape 2" descr="Baltimore Farmers' Market | Special Events &amp; Festivals | BOP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People attending a farmers market" title="Farmers Mark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28" y="2196017"/>
            <a:ext cx="2776601" cy="1935237"/>
          </a:xfrm>
          <a:prstGeom prst="rect">
            <a:avLst/>
          </a:prstGeom>
        </p:spPr>
      </p:pic>
      <p:pic>
        <p:nvPicPr>
          <p:cNvPr id="8" name="Picture 7" title="PCs for Peo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683" y="2296694"/>
            <a:ext cx="2650331" cy="19107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2099" y="942932"/>
            <a:ext cx="2431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Bridging the 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Digital Divide</a:t>
            </a:r>
          </a:p>
          <a:p>
            <a:pPr algn="ctr"/>
            <a:r>
              <a:rPr lang="en-US" sz="2000" dirty="0"/>
              <a:t>#</a:t>
            </a:r>
            <a:r>
              <a:rPr lang="en-US" sz="2000" dirty="0" err="1" smtClean="0"/>
              <a:t>FYIFriday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1700" y="268995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" sz="3200" b="1" dirty="0">
                <a:solidFill>
                  <a:srgbClr val="1B578C"/>
                </a:solidFill>
              </a:rPr>
              <a:t>Connect with Region 1</a:t>
            </a:r>
            <a:endParaRPr lang="en-US" sz="3200" dirty="0">
              <a:solidFill>
                <a:srgbClr val="1B578C"/>
              </a:solidFill>
            </a:endParaRPr>
          </a:p>
        </p:txBody>
      </p:sp>
      <p:sp>
        <p:nvSpPr>
          <p:cNvPr id="7" name="Google Shape;115;p17"/>
          <p:cNvSpPr txBox="1"/>
          <p:nvPr/>
        </p:nvSpPr>
        <p:spPr>
          <a:xfrm>
            <a:off x="1225602" y="2018246"/>
            <a:ext cx="3462306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hlinkClick r:id="rId3"/>
              </a:rPr>
              <a:t>nnlm@hshsl.umaryland.edu</a:t>
            </a:r>
            <a:endParaRPr sz="1800" dirty="0"/>
          </a:p>
        </p:txBody>
      </p:sp>
      <p:pic>
        <p:nvPicPr>
          <p:cNvPr id="8" name="Google Shape;112;p17" descr="Email symbol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658" y="1884119"/>
            <a:ext cx="751949" cy="8283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6;p17"/>
          <p:cNvSpPr txBox="1"/>
          <p:nvPr/>
        </p:nvSpPr>
        <p:spPr>
          <a:xfrm>
            <a:off x="1225602" y="3739016"/>
            <a:ext cx="2482800" cy="54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hlinkClick r:id="rId5"/>
              </a:rPr>
              <a:t>@nnlmregion1</a:t>
            </a:r>
            <a:endParaRPr sz="1800" dirty="0"/>
          </a:p>
        </p:txBody>
      </p:sp>
      <p:pic>
        <p:nvPicPr>
          <p:cNvPr id="10" name="Google Shape;113;p17" descr="Twitter logo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276" y="3724801"/>
            <a:ext cx="699331" cy="713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;p17"/>
          <p:cNvSpPr txBox="1"/>
          <p:nvPr/>
        </p:nvSpPr>
        <p:spPr>
          <a:xfrm>
            <a:off x="1213227" y="2926704"/>
            <a:ext cx="2482800" cy="6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hlinkClick r:id="rId7"/>
              </a:rPr>
              <a:t>@nnlmregion1</a:t>
            </a:r>
            <a:endParaRPr sz="1800" dirty="0"/>
          </a:p>
        </p:txBody>
      </p:sp>
      <p:pic>
        <p:nvPicPr>
          <p:cNvPr id="12" name="Google Shape;114;p17" descr="Facebook logo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711" y="2881384"/>
            <a:ext cx="682811" cy="69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title="LinkedI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7903" y="3604985"/>
            <a:ext cx="682811" cy="676715"/>
          </a:xfrm>
          <a:prstGeom prst="rect">
            <a:avLst/>
          </a:prstGeom>
        </p:spPr>
      </p:pic>
      <p:sp>
        <p:nvSpPr>
          <p:cNvPr id="14" name="Rectangle 13" descr="NNLM LInked In" title="NNLM LInked In"/>
          <p:cNvSpPr/>
          <p:nvPr/>
        </p:nvSpPr>
        <p:spPr>
          <a:xfrm>
            <a:off x="5908929" y="3724801"/>
            <a:ext cx="2389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hlinkClick r:id="rId10"/>
              </a:rPr>
              <a:t>LinkedIn</a:t>
            </a:r>
            <a:endParaRPr lang="en-US" sz="1800" dirty="0"/>
          </a:p>
        </p:txBody>
      </p:sp>
      <p:pic>
        <p:nvPicPr>
          <p:cNvPr id="16" name="Picture 15" descr="Orange square with Wi-fi symbol inside.  " title="Digest signup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7903" y="2487442"/>
            <a:ext cx="682810" cy="682810"/>
          </a:xfrm>
          <a:prstGeom prst="rect">
            <a:avLst/>
          </a:prstGeom>
        </p:spPr>
      </p:pic>
      <p:pic>
        <p:nvPicPr>
          <p:cNvPr id="17" name="Picture 16" title="E-mail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7903" y="1380792"/>
            <a:ext cx="769224" cy="782640"/>
          </a:xfrm>
          <a:prstGeom prst="rect">
            <a:avLst/>
          </a:prstGeom>
        </p:spPr>
      </p:pic>
      <p:sp>
        <p:nvSpPr>
          <p:cNvPr id="18" name="Rectangle 17" descr="Weekly Digest Sign Up" title="Weekly Digest Sign Up"/>
          <p:cNvSpPr/>
          <p:nvPr/>
        </p:nvSpPr>
        <p:spPr>
          <a:xfrm>
            <a:off x="5869784" y="1423136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00" dirty="0" smtClean="0">
                <a:hlinkClick r:id="rId13"/>
              </a:rPr>
              <a:t>Join our Digest News </a:t>
            </a:r>
            <a:endParaRPr lang="en-US" sz="1800" dirty="0" smtClean="0"/>
          </a:p>
        </p:txBody>
      </p:sp>
      <p:sp>
        <p:nvSpPr>
          <p:cNvPr id="19" name="Rectangle 18" descr="Region 1 Insights Blog" title="Region 1 Insights Blog"/>
          <p:cNvSpPr/>
          <p:nvPr/>
        </p:nvSpPr>
        <p:spPr>
          <a:xfrm>
            <a:off x="5869784" y="2505681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hlinkClick r:id="rId14"/>
              </a:rPr>
              <a:t>Region 1 Insights Blog</a:t>
            </a:r>
            <a:endParaRPr lang="en-US" sz="1800" dirty="0" smtClean="0"/>
          </a:p>
        </p:txBody>
      </p:sp>
      <p:pic>
        <p:nvPicPr>
          <p:cNvPr id="20" name="Picture 19" title="World Wide Web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18" y="986071"/>
            <a:ext cx="842028" cy="842028"/>
          </a:xfrm>
          <a:prstGeom prst="rect">
            <a:avLst/>
          </a:prstGeom>
        </p:spPr>
      </p:pic>
      <p:sp>
        <p:nvSpPr>
          <p:cNvPr id="21" name="Rectangle 20" descr="NNLM Region 1 Web Page" title="NNLM Region 1 Web Page"/>
          <p:cNvSpPr/>
          <p:nvPr/>
        </p:nvSpPr>
        <p:spPr>
          <a:xfrm>
            <a:off x="1303303" y="1196126"/>
            <a:ext cx="2539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hlinkClick r:id="rId16"/>
              </a:rPr>
              <a:t>NNLM.gov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641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Attend NNLM Region 1 </a:t>
            </a:r>
            <a:r>
              <a:rPr lang="en-US" sz="2400" dirty="0" smtClean="0">
                <a:hlinkClick r:id="rId3"/>
              </a:rPr>
              <a:t>Office Hours</a:t>
            </a:r>
            <a:r>
              <a:rPr lang="en-US" sz="2400" dirty="0" smtClean="0"/>
              <a:t> </a:t>
            </a: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Every other Wednesday, 1 PM ET.</a:t>
            </a:r>
            <a:endParaRPr lang="en-US" sz="2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Schedule Individual Consults</a:t>
            </a:r>
            <a:endParaRPr lang="en-US" sz="2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Email: </a:t>
            </a:r>
            <a:r>
              <a:rPr lang="en-US" sz="2400" dirty="0" smtClean="0">
                <a:hlinkClick r:id="rId4" tooltip="NNLM email address"/>
              </a:rPr>
              <a:t>nnlm@hshsl.umaryland.edu</a:t>
            </a:r>
            <a:endParaRPr lang="en-US" sz="2400" dirty="0"/>
          </a:p>
        </p:txBody>
      </p:sp>
      <p:pic>
        <p:nvPicPr>
          <p:cNvPr id="6" name="Picture 5" descr="Non-discript person in thinking posuture with a large red question mark behind them. " title="Question Graphi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070" y="1493134"/>
            <a:ext cx="2581836" cy="1949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58212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1B578C"/>
                </a:solidFill>
              </a:rPr>
              <a:t> </a:t>
            </a:r>
            <a:r>
              <a:rPr lang="en-US" sz="3200" b="1" dirty="0">
                <a:solidFill>
                  <a:srgbClr val="1B578C"/>
                </a:solidFill>
              </a:rPr>
              <a:t>Region 1 Office </a:t>
            </a:r>
            <a:r>
              <a:rPr lang="en-US" sz="3200" b="1" dirty="0" smtClean="0">
                <a:solidFill>
                  <a:srgbClr val="1B578C"/>
                </a:solidFill>
              </a:rPr>
              <a:t>Hours</a:t>
            </a:r>
            <a:endParaRPr lang="en-US" sz="3200" b="1" dirty="0">
              <a:solidFill>
                <a:srgbClr val="1B57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rtion of map featuring Region 1 states " title="Region 1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52" y="1160203"/>
            <a:ext cx="5653548" cy="335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 descr="What can Region 1 do for you and your institution?" title="Question"/>
          <p:cNvSpPr>
            <a:spLocks noGrp="1"/>
          </p:cNvSpPr>
          <p:nvPr>
            <p:ph type="title"/>
          </p:nvPr>
        </p:nvSpPr>
        <p:spPr>
          <a:xfrm>
            <a:off x="518176" y="703007"/>
            <a:ext cx="4889566" cy="2034791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How Can NNLM Region 1 Support You and Your Organization?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455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>
            <a:spLocks noGrp="1"/>
          </p:cNvSpPr>
          <p:nvPr>
            <p:ph type="subTitle" idx="1"/>
          </p:nvPr>
        </p:nvSpPr>
        <p:spPr>
          <a:xfrm>
            <a:off x="577514" y="2303917"/>
            <a:ext cx="3916070" cy="1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192841"/>
                </a:solidFill>
              </a:rPr>
              <a:t>Tony Nguyen</a:t>
            </a:r>
            <a:endParaRPr sz="3000" dirty="0">
              <a:solidFill>
                <a:srgbClr val="19284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92841"/>
                </a:solidFill>
                <a:hlinkClick r:id="rId3" tooltip="Tony Nguyen's email link"/>
              </a:rPr>
              <a:t>ttnguyen@hshsl.umaryland.edu</a:t>
            </a:r>
            <a:endParaRPr sz="2000" dirty="0">
              <a:solidFill>
                <a:srgbClr val="19284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 dirty="0">
                <a:solidFill>
                  <a:srgbClr val="212D74"/>
                </a:solidFill>
                <a:highlight>
                  <a:srgbClr val="FFFFFF"/>
                </a:highlight>
                <a:hlinkClick r:id="rId4" tooltip="Calendly link"/>
              </a:rPr>
              <a:t>https://calendly.com/ttnguyen-1</a:t>
            </a:r>
            <a:endParaRPr sz="2000" dirty="0">
              <a:solidFill>
                <a:srgbClr val="212D74"/>
              </a:solidFill>
            </a:endParaRPr>
          </a:p>
        </p:txBody>
      </p:sp>
      <p:cxnSp>
        <p:nvCxnSpPr>
          <p:cNvPr id="3" name="Straight Connector 2" descr="Decoreative line under &quot;thanks&quot;" title="Line"/>
          <p:cNvCxnSpPr/>
          <p:nvPr/>
        </p:nvCxnSpPr>
        <p:spPr>
          <a:xfrm>
            <a:off x="636105" y="2344034"/>
            <a:ext cx="3220278" cy="0"/>
          </a:xfrm>
          <a:prstGeom prst="line">
            <a:avLst/>
          </a:prstGeom>
          <a:ln>
            <a:solidFill>
              <a:srgbClr val="192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Google Shape;174;p25"/>
          <p:cNvSpPr txBox="1">
            <a:spLocks noGrp="1"/>
          </p:cNvSpPr>
          <p:nvPr>
            <p:ph type="ctrTitle"/>
          </p:nvPr>
        </p:nvSpPr>
        <p:spPr>
          <a:xfrm>
            <a:off x="577514" y="1271847"/>
            <a:ext cx="4156701" cy="10320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1B578C"/>
                </a:solidFill>
              </a:rPr>
              <a:t>Thanks</a:t>
            </a:r>
            <a:endParaRPr b="1" dirty="0">
              <a:solidFill>
                <a:srgbClr val="1B578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04800"/>
            <a:ext cx="8520600" cy="71292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NNLM Offices and Centers</a:t>
            </a:r>
            <a:endParaRPr lang="en-US" sz="3200" b="1" dirty="0">
              <a:solidFill>
                <a:srgbClr val="1B578C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-57510" y="1017725"/>
            <a:ext cx="4767072" cy="3551150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>
                <a:solidFill>
                  <a:srgbClr val="1B578C"/>
                </a:solidFill>
              </a:rPr>
              <a:t>Training Office</a:t>
            </a:r>
            <a:r>
              <a:rPr lang="en-US" sz="2000" dirty="0" smtClean="0">
                <a:solidFill>
                  <a:srgbClr val="1B578C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(NTO), Salt </a:t>
            </a:r>
            <a:r>
              <a:rPr lang="en-US" sz="2000" dirty="0">
                <a:solidFill>
                  <a:schemeClr val="tx1"/>
                </a:solidFill>
              </a:rPr>
              <a:t>Lake City, </a:t>
            </a:r>
            <a:r>
              <a:rPr lang="en-US" sz="2000" dirty="0" smtClean="0">
                <a:solidFill>
                  <a:schemeClr val="tx1"/>
                </a:solidFill>
              </a:rPr>
              <a:t>Utah </a:t>
            </a:r>
          </a:p>
          <a:p>
            <a:r>
              <a:rPr lang="en-US" sz="2000" b="1" dirty="0" smtClean="0">
                <a:solidFill>
                  <a:srgbClr val="1B578C"/>
                </a:solidFill>
              </a:rPr>
              <a:t>Web </a:t>
            </a:r>
            <a:r>
              <a:rPr lang="en-US" sz="2000" b="1" dirty="0">
                <a:solidFill>
                  <a:srgbClr val="1B578C"/>
                </a:solidFill>
              </a:rPr>
              <a:t>Services Office </a:t>
            </a:r>
            <a:r>
              <a:rPr lang="en-US" sz="2000" dirty="0" smtClean="0">
                <a:solidFill>
                  <a:schemeClr val="tx1"/>
                </a:solidFill>
              </a:rPr>
              <a:t>(NWSO), Baltimore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Maryland</a:t>
            </a:r>
          </a:p>
          <a:p>
            <a:r>
              <a:rPr lang="en-US" sz="2000" b="1" dirty="0" smtClean="0">
                <a:solidFill>
                  <a:srgbClr val="1B578C"/>
                </a:solidFill>
              </a:rPr>
              <a:t>Public </a:t>
            </a:r>
            <a:r>
              <a:rPr lang="en-US" sz="2000" b="1" dirty="0">
                <a:solidFill>
                  <a:srgbClr val="1B578C"/>
                </a:solidFill>
              </a:rPr>
              <a:t>Health Coordination </a:t>
            </a:r>
            <a:r>
              <a:rPr lang="en-US" sz="2000" b="1" dirty="0" smtClean="0">
                <a:solidFill>
                  <a:srgbClr val="1B578C"/>
                </a:solidFill>
              </a:rPr>
              <a:t>Office </a:t>
            </a:r>
            <a:r>
              <a:rPr lang="en-US" sz="2000" dirty="0" smtClean="0">
                <a:solidFill>
                  <a:schemeClr val="tx1"/>
                </a:solidFill>
              </a:rPr>
              <a:t>(NPHCO),  </a:t>
            </a:r>
            <a:r>
              <a:rPr lang="en-US" sz="2000" dirty="0">
                <a:solidFill>
                  <a:schemeClr val="tx1"/>
                </a:solidFill>
              </a:rPr>
              <a:t>Worcester, Massachusetts 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NLM </a:t>
            </a:r>
            <a:r>
              <a:rPr lang="en-US" sz="2000" b="1" dirty="0">
                <a:solidFill>
                  <a:srgbClr val="1B578C"/>
                </a:solidFill>
              </a:rPr>
              <a:t>Office of Engagement and </a:t>
            </a:r>
            <a:r>
              <a:rPr lang="en-US" sz="2000" b="1" dirty="0" smtClean="0">
                <a:solidFill>
                  <a:srgbClr val="1B578C"/>
                </a:solidFill>
              </a:rPr>
              <a:t>Training</a:t>
            </a:r>
            <a:r>
              <a:rPr lang="en-US" sz="2000" dirty="0" smtClean="0">
                <a:solidFill>
                  <a:srgbClr val="1B578C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(OET),  </a:t>
            </a:r>
            <a:r>
              <a:rPr lang="en-US" sz="2000" dirty="0">
                <a:solidFill>
                  <a:schemeClr val="tx1"/>
                </a:solidFill>
              </a:rPr>
              <a:t>Bethesda, Maryland</a:t>
            </a:r>
          </a:p>
          <a:p>
            <a:pPr lvl="1"/>
            <a:endParaRPr lang="en-US" sz="1600" dirty="0" smtClean="0"/>
          </a:p>
          <a:p>
            <a:pPr marL="609600" lvl="1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397862" y="1022003"/>
            <a:ext cx="4667480" cy="3581323"/>
          </a:xfrm>
        </p:spPr>
        <p:txBody>
          <a:bodyPr>
            <a:noAutofit/>
          </a:bodyPr>
          <a:lstStyle/>
          <a:p>
            <a:r>
              <a:rPr lang="en-US" sz="2000" b="1" i="1" dirty="0" smtClean="0">
                <a:solidFill>
                  <a:srgbClr val="1B578C"/>
                </a:solidFill>
              </a:rPr>
              <a:t>All </a:t>
            </a:r>
            <a:r>
              <a:rPr lang="en-US" sz="2000" b="1" i="1" dirty="0">
                <a:solidFill>
                  <a:srgbClr val="1B578C"/>
                </a:solidFill>
              </a:rPr>
              <a:t>of Us </a:t>
            </a:r>
            <a:r>
              <a:rPr lang="en-US" sz="2000" b="1" dirty="0">
                <a:solidFill>
                  <a:srgbClr val="1B578C"/>
                </a:solidFill>
              </a:rPr>
              <a:t>Community Engagement </a:t>
            </a:r>
            <a:r>
              <a:rPr lang="en-US" sz="2000" b="1" dirty="0" smtClean="0">
                <a:solidFill>
                  <a:srgbClr val="1B578C"/>
                </a:solidFill>
              </a:rPr>
              <a:t>Center </a:t>
            </a:r>
            <a:r>
              <a:rPr lang="en-US" sz="2000" dirty="0" smtClean="0">
                <a:solidFill>
                  <a:schemeClr val="tx1"/>
                </a:solidFill>
              </a:rPr>
              <a:t>(CEC), Iowa </a:t>
            </a:r>
            <a:r>
              <a:rPr lang="en-US" sz="2000" dirty="0">
                <a:solidFill>
                  <a:schemeClr val="tx1"/>
                </a:solidFill>
              </a:rPr>
              <a:t>City, </a:t>
            </a:r>
            <a:r>
              <a:rPr lang="en-US" sz="2000" dirty="0" smtClean="0">
                <a:solidFill>
                  <a:schemeClr val="tx1"/>
                </a:solidFill>
              </a:rPr>
              <a:t>Iowa</a:t>
            </a:r>
          </a:p>
          <a:p>
            <a:r>
              <a:rPr lang="en-US" sz="2000" b="1" i="1" dirty="0" smtClean="0">
                <a:solidFill>
                  <a:srgbClr val="1B578C"/>
                </a:solidFill>
              </a:rPr>
              <a:t>All </a:t>
            </a:r>
            <a:r>
              <a:rPr lang="en-US" sz="2000" b="1" i="1" dirty="0">
                <a:solidFill>
                  <a:srgbClr val="1B578C"/>
                </a:solidFill>
              </a:rPr>
              <a:t>of Us</a:t>
            </a:r>
            <a:r>
              <a:rPr lang="en-US" sz="2000" b="1" dirty="0">
                <a:solidFill>
                  <a:srgbClr val="1B578C"/>
                </a:solidFill>
              </a:rPr>
              <a:t> Training and Education </a:t>
            </a:r>
            <a:r>
              <a:rPr lang="en-US" sz="2000" b="1" dirty="0" smtClean="0">
                <a:solidFill>
                  <a:srgbClr val="1B578C"/>
                </a:solidFill>
              </a:rPr>
              <a:t>Center</a:t>
            </a:r>
            <a:r>
              <a:rPr lang="en-US" sz="2000" dirty="0" smtClean="0">
                <a:solidFill>
                  <a:srgbClr val="1B578C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(TEC),  </a:t>
            </a:r>
            <a:r>
              <a:rPr lang="en-US" sz="2000" dirty="0">
                <a:solidFill>
                  <a:schemeClr val="tx1"/>
                </a:solidFill>
              </a:rPr>
              <a:t>Pittsburgh, </a:t>
            </a:r>
            <a:r>
              <a:rPr lang="en-US" sz="2000" dirty="0" smtClean="0">
                <a:solidFill>
                  <a:schemeClr val="tx1"/>
                </a:solidFill>
              </a:rPr>
              <a:t>Pennsylvania</a:t>
            </a:r>
          </a:p>
          <a:p>
            <a:r>
              <a:rPr lang="en-US" sz="2000" b="1" dirty="0" smtClean="0">
                <a:solidFill>
                  <a:srgbClr val="1B578C"/>
                </a:solidFill>
              </a:rPr>
              <a:t>Center </a:t>
            </a:r>
            <a:r>
              <a:rPr lang="en-US" sz="2000" b="1" dirty="0">
                <a:solidFill>
                  <a:srgbClr val="1B578C"/>
                </a:solidFill>
              </a:rPr>
              <a:t>for Data </a:t>
            </a:r>
            <a:r>
              <a:rPr lang="en-US" sz="2000" b="1" dirty="0" smtClean="0">
                <a:solidFill>
                  <a:srgbClr val="1B578C"/>
                </a:solidFill>
              </a:rPr>
              <a:t>Services </a:t>
            </a:r>
            <a:r>
              <a:rPr lang="en-US" sz="2000" dirty="0" smtClean="0">
                <a:solidFill>
                  <a:schemeClr val="tx1"/>
                </a:solidFill>
              </a:rPr>
              <a:t>(NCDS), New </a:t>
            </a:r>
            <a:r>
              <a:rPr lang="en-US" sz="2000" dirty="0">
                <a:solidFill>
                  <a:schemeClr val="tx1"/>
                </a:solidFill>
              </a:rPr>
              <a:t>York, New York 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rgbClr val="1B578C"/>
                </a:solidFill>
              </a:rPr>
              <a:t>Evaluation Center </a:t>
            </a:r>
            <a:r>
              <a:rPr lang="en-US" sz="2000" dirty="0" smtClean="0">
                <a:solidFill>
                  <a:schemeClr val="tx1"/>
                </a:solidFill>
              </a:rPr>
              <a:t>(NEC), Chicago</a:t>
            </a:r>
            <a:r>
              <a:rPr lang="en-US" sz="2000" dirty="0">
                <a:solidFill>
                  <a:schemeClr val="tx1"/>
                </a:solidFill>
              </a:rPr>
              <a:t>, Illinois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2390479" y="1647590"/>
            <a:ext cx="3200093" cy="2271267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400" dirty="0" smtClean="0">
                <a:solidFill>
                  <a:schemeClr val="tx1"/>
                </a:solidFill>
              </a:rPr>
              <a:t>Pennsylvania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Virginia</a:t>
            </a:r>
          </a:p>
          <a:p>
            <a:r>
              <a:rPr lang="en-US" sz="2400" dirty="0">
                <a:solidFill>
                  <a:schemeClr val="tx1"/>
                </a:solidFill>
              </a:rPr>
              <a:t>Washington, D.C.</a:t>
            </a:r>
          </a:p>
          <a:p>
            <a:r>
              <a:rPr lang="en-US" sz="2400" dirty="0">
                <a:solidFill>
                  <a:schemeClr val="tx1"/>
                </a:solidFill>
              </a:rPr>
              <a:t>West Virginia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225247" y="1653978"/>
            <a:ext cx="2437566" cy="24457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10000"/>
              </a:lnSpc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tx1"/>
                </a:solidFill>
              </a:rPr>
              <a:t>Delaware</a:t>
            </a:r>
            <a:endParaRPr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tx1"/>
                </a:solidFill>
              </a:rPr>
              <a:t>Kentucky</a:t>
            </a:r>
            <a:endParaRPr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tx1"/>
                </a:solidFill>
              </a:rPr>
              <a:t>Maryland</a:t>
            </a:r>
            <a:endParaRPr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tx1"/>
                </a:solidFill>
              </a:rPr>
              <a:t>New Jersey</a:t>
            </a:r>
            <a:endParaRPr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dk1"/>
              </a:buClr>
              <a:buSzPts val="1400"/>
            </a:pPr>
            <a:r>
              <a:rPr lang="en" sz="2400" dirty="0">
                <a:solidFill>
                  <a:schemeClr val="tx1"/>
                </a:solidFill>
              </a:rPr>
              <a:t>North </a:t>
            </a:r>
            <a:r>
              <a:rPr lang="en" sz="2400" dirty="0" smtClean="0">
                <a:solidFill>
                  <a:schemeClr val="tx1"/>
                </a:solidFill>
              </a:rPr>
              <a:t>Carolina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3" name="Rectangle 2" descr="List of states within region one along with a mapped picture of those states.  " title="NNLM Region 1">
            <a:extLst>
              <a:ext uri="{FF2B5EF4-FFF2-40B4-BE49-F238E27FC236}">
                <a16:creationId xmlns:a16="http://schemas.microsoft.com/office/drawing/2014/main" id="{2A98B0F3-EA06-4BDB-A739-2C08E0896C89}"/>
              </a:ext>
            </a:extLst>
          </p:cNvPr>
          <p:cNvSpPr/>
          <p:nvPr/>
        </p:nvSpPr>
        <p:spPr>
          <a:xfrm>
            <a:off x="0" y="1"/>
            <a:ext cx="9144000" cy="122691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11700" y="41063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 b="1" dirty="0">
                <a:solidFill>
                  <a:srgbClr val="1B578C"/>
                </a:solidFill>
              </a:rPr>
              <a:t>NNLM Region 1</a:t>
            </a:r>
            <a:endParaRPr sz="3200" b="1" dirty="0">
              <a:solidFill>
                <a:srgbClr val="1B578C"/>
              </a:solidFill>
            </a:endParaRPr>
          </a:p>
        </p:txBody>
      </p:sp>
      <p:pic>
        <p:nvPicPr>
          <p:cNvPr id="4" name="Picture 3" title="NNLM Region 1 Stat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969" y="1637551"/>
            <a:ext cx="4629031" cy="27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1532" y="30402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" sz="3200" b="1" dirty="0">
                <a:solidFill>
                  <a:srgbClr val="1B578C"/>
                </a:solidFill>
              </a:rPr>
              <a:t>Region 1 </a:t>
            </a:r>
            <a:r>
              <a:rPr lang="en" sz="3200" b="1" dirty="0" smtClean="0">
                <a:solidFill>
                  <a:srgbClr val="1B578C"/>
                </a:solidFill>
              </a:rPr>
              <a:t>Team Leads</a:t>
            </a:r>
            <a:endParaRPr lang="en-US" sz="3200" dirty="0"/>
          </a:p>
        </p:txBody>
      </p:sp>
      <p:sp>
        <p:nvSpPr>
          <p:cNvPr id="9" name="Google Shape;90;p15">
            <a:extLst>
              <a:ext uri="{FF2B5EF4-FFF2-40B4-BE49-F238E27FC236}">
                <a16:creationId xmlns:a16="http://schemas.microsoft.com/office/drawing/2014/main" id="{368499E0-C913-4070-A00F-CA0BD1A1A8E9}"/>
              </a:ext>
            </a:extLst>
          </p:cNvPr>
          <p:cNvSpPr txBox="1"/>
          <p:nvPr/>
        </p:nvSpPr>
        <p:spPr>
          <a:xfrm>
            <a:off x="1916981" y="3395607"/>
            <a:ext cx="167436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Tony </a:t>
            </a:r>
            <a:r>
              <a:rPr lang="en" dirty="0" smtClean="0"/>
              <a:t>Nguyen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Executive Director</a:t>
            </a:r>
            <a:endParaRPr dirty="0"/>
          </a:p>
        </p:txBody>
      </p:sp>
      <p:pic>
        <p:nvPicPr>
          <p:cNvPr id="12" name="Picture 11" title="Tony Nguy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81" y="1308432"/>
            <a:ext cx="1796468" cy="179646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Google Shape;104;p16"/>
          <p:cNvSpPr txBox="1"/>
          <p:nvPr/>
        </p:nvSpPr>
        <p:spPr>
          <a:xfrm>
            <a:off x="5107280" y="3487925"/>
            <a:ext cx="21528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M.J. </a:t>
            </a:r>
            <a:r>
              <a:rPr lang="en" dirty="0" smtClean="0">
                <a:solidFill>
                  <a:schemeClr val="tx1"/>
                </a:solidFill>
              </a:rPr>
              <a:t>Tooey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Associate Vice Provost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Dean, HSHSL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Director, NNLM R1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8" name="Picture 17" title="M.J. Tooe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269" y="1308432"/>
            <a:ext cx="1544822" cy="199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Region 1 Staff</a:t>
            </a:r>
            <a:endParaRPr lang="en-US" sz="3200" b="1" dirty="0">
              <a:solidFill>
                <a:srgbClr val="1B578C"/>
              </a:solidFill>
            </a:endParaRPr>
          </a:p>
        </p:txBody>
      </p:sp>
      <p:sp>
        <p:nvSpPr>
          <p:cNvPr id="6" name="Google Shape;106;p16"/>
          <p:cNvSpPr txBox="1"/>
          <p:nvPr/>
        </p:nvSpPr>
        <p:spPr>
          <a:xfrm>
            <a:off x="6312293" y="3605446"/>
            <a:ext cx="192904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April </a:t>
            </a:r>
            <a:r>
              <a:rPr lang="en" dirty="0" smtClean="0">
                <a:solidFill>
                  <a:schemeClr val="tx1"/>
                </a:solidFill>
              </a:rPr>
              <a:t>Wright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Outreach Librarian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2" name="Picture 11" title="April Wrigh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93" y="1266659"/>
            <a:ext cx="1920240" cy="192024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Google Shape;103;p16" descr="Nancy Patterson&#10;"/>
          <p:cNvSpPr txBox="1"/>
          <p:nvPr/>
        </p:nvSpPr>
        <p:spPr>
          <a:xfrm>
            <a:off x="3423888" y="3605447"/>
            <a:ext cx="185249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Nancy </a:t>
            </a:r>
            <a:r>
              <a:rPr lang="en" dirty="0" smtClean="0">
                <a:solidFill>
                  <a:schemeClr val="tx1"/>
                </a:solidFill>
              </a:rPr>
              <a:t>Patterson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Outreach Librarian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4" name="Picture 13" title="Nancy Patterso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88" y="1305118"/>
            <a:ext cx="1881781" cy="188178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Google Shape;88;p15" descr="Colette Beaulieu&#10;" title="Office Manager"/>
          <p:cNvSpPr txBox="1"/>
          <p:nvPr/>
        </p:nvSpPr>
        <p:spPr>
          <a:xfrm>
            <a:off x="620351" y="3612018"/>
            <a:ext cx="16478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Colette </a:t>
            </a:r>
            <a:r>
              <a:rPr lang="en" dirty="0" smtClean="0"/>
              <a:t>Beaulieu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Office Manager</a:t>
            </a:r>
            <a:endParaRPr dirty="0"/>
          </a:p>
        </p:txBody>
      </p:sp>
      <p:pic>
        <p:nvPicPr>
          <p:cNvPr id="16" name="Picture 15" title="Colette Beaulie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1" y="1266658"/>
            <a:ext cx="1492114" cy="227770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55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Welcome to Region 1!</a:t>
            </a:r>
            <a:endParaRPr lang="en-US" sz="3200" b="1" dirty="0">
              <a:solidFill>
                <a:srgbClr val="1B578C"/>
              </a:solidFill>
            </a:endParaRPr>
          </a:p>
        </p:txBody>
      </p:sp>
      <p:sp>
        <p:nvSpPr>
          <p:cNvPr id="4" name="Google Shape;103;p16" descr="Tiffany Chavis&#10;" title="Health Literacy Librarian"/>
          <p:cNvSpPr txBox="1"/>
          <p:nvPr/>
        </p:nvSpPr>
        <p:spPr>
          <a:xfrm>
            <a:off x="421701" y="3705209"/>
            <a:ext cx="235309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Tiffany Chavis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Health Literacy Librarian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5" name="Picture 4" title="Tiffany Chavi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0" y="1302668"/>
            <a:ext cx="1619476" cy="202910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Google Shape;104;p16" descr="Christine Nieman&#10;" title="Data Management Librarian"/>
          <p:cNvSpPr txBox="1"/>
          <p:nvPr/>
        </p:nvSpPr>
        <p:spPr>
          <a:xfrm>
            <a:off x="3355591" y="3737510"/>
            <a:ext cx="239901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Christine Nieman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Data Management Librarian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7" name="Picture 6" title="Christine Niem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610" y="1302668"/>
            <a:ext cx="1450974" cy="2133785"/>
          </a:xfrm>
          <a:prstGeom prst="rect">
            <a:avLst/>
          </a:prstGeom>
        </p:spPr>
      </p:pic>
      <p:sp>
        <p:nvSpPr>
          <p:cNvPr id="8" name="Google Shape;106;p16"/>
          <p:cNvSpPr txBox="1"/>
          <p:nvPr/>
        </p:nvSpPr>
        <p:spPr>
          <a:xfrm>
            <a:off x="5833261" y="3489766"/>
            <a:ext cx="310277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Faith Steele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Outreach and Education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tx1"/>
                </a:solidFill>
              </a:rPr>
              <a:t>Librarian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9" name="Picture 8" title="Faith Steel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14" y="1563985"/>
            <a:ext cx="1822704" cy="181660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883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NNLM Initiatives </a:t>
            </a:r>
            <a:r>
              <a:rPr lang="en-US" sz="3200" b="1" dirty="0">
                <a:solidFill>
                  <a:srgbClr val="1B578C"/>
                </a:solidFill>
              </a:rPr>
              <a:t>2021-2026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417946"/>
            <a:ext cx="8520600" cy="288858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Confronting Health </a:t>
            </a:r>
            <a:r>
              <a:rPr lang="en-US" sz="2400" dirty="0" smtClean="0">
                <a:solidFill>
                  <a:schemeClr val="tx1"/>
                </a:solidFill>
              </a:rPr>
              <a:t>Misinformation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Bridging the Digital Divide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Environmental Determinants of Health</a:t>
            </a:r>
          </a:p>
        </p:txBody>
      </p:sp>
    </p:spTree>
    <p:extLst>
      <p:ext uri="{BB962C8B-B14F-4D97-AF65-F5344CB8AC3E}">
        <p14:creationId xmlns:p14="http://schemas.microsoft.com/office/powerpoint/2010/main" val="163563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B578C"/>
                </a:solidFill>
              </a:rPr>
              <a:t>NLM Priority Areas</a:t>
            </a:r>
            <a:endParaRPr lang="en-US" sz="3200" b="1" dirty="0">
              <a:solidFill>
                <a:srgbClr val="1B578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78081"/>
            <a:ext cx="8520600" cy="3290793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All of Us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Research Program: </a:t>
            </a:r>
            <a:r>
              <a:rPr lang="en-US" sz="2400" dirty="0">
                <a:hlinkClick r:id="rId3" tooltip="Join All of Us link"/>
              </a:rPr>
              <a:t>https://</a:t>
            </a:r>
            <a:r>
              <a:rPr lang="en-US" sz="2400" dirty="0" smtClean="0">
                <a:hlinkClick r:id="rId3" tooltip="Join All of Us link"/>
              </a:rPr>
              <a:t>joinallofus.org/nlm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chemeClr val="tx1"/>
                </a:solidFill>
              </a:rPr>
              <a:t>Librarian’s Roles in Data Sharing and Research Literacy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Community Participatory Research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56E73A50A3D047A4AF4870E4FF653C" ma:contentTypeVersion="16" ma:contentTypeDescription="Create a new document." ma:contentTypeScope="" ma:versionID="1cbf7d8bc20693149591f134d643b92e">
  <xsd:schema xmlns:xsd="http://www.w3.org/2001/XMLSchema" xmlns:xs="http://www.w3.org/2001/XMLSchema" xmlns:p="http://schemas.microsoft.com/office/2006/metadata/properties" xmlns:ns1="http://schemas.microsoft.com/sharepoint/v3" xmlns:ns3="766c8fac-bf54-428c-ba6c-ed91f54f411a" xmlns:ns4="03b8ed2e-50d7-462e-adee-0ab5027f7949" targetNamespace="http://schemas.microsoft.com/office/2006/metadata/properties" ma:root="true" ma:fieldsID="895c5bf4f70ed2dbf85d5dcebb05b051" ns1:_="" ns3:_="" ns4:_="">
    <xsd:import namespace="http://schemas.microsoft.com/sharepoint/v3"/>
    <xsd:import namespace="766c8fac-bf54-428c-ba6c-ed91f54f411a"/>
    <xsd:import namespace="03b8ed2e-50d7-462e-adee-0ab5027f79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c8fac-bf54-428c-ba6c-ed91f54f4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8ed2e-50d7-462e-adee-0ab5027f79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C8E418-DC05-4227-B373-FA44AFD7D4EC}">
  <ds:schemaRefs>
    <ds:schemaRef ds:uri="http://purl.org/dc/terms/"/>
    <ds:schemaRef ds:uri="03b8ed2e-50d7-462e-adee-0ab5027f7949"/>
    <ds:schemaRef ds:uri="766c8fac-bf54-428c-ba6c-ed91f54f411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05B1DBE-5729-4D8F-A08B-5B0B02C7AA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66c8fac-bf54-428c-ba6c-ed91f54f411a"/>
    <ds:schemaRef ds:uri="03b8ed2e-50d7-462e-adee-0ab5027f7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6D422B-F829-4C87-A0FD-F78ACF3757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6593</TotalTime>
  <Words>646</Words>
  <Application>Microsoft Office PowerPoint</Application>
  <PresentationFormat>On-screen Show (16:9)</PresentationFormat>
  <Paragraphs>152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Corbel</vt:lpstr>
      <vt:lpstr>Arial</vt:lpstr>
      <vt:lpstr>Calibri</vt:lpstr>
      <vt:lpstr>Wingdings</vt:lpstr>
      <vt:lpstr>Simple Light</vt:lpstr>
      <vt:lpstr> Welcome to NNLM Region 1!</vt:lpstr>
      <vt:lpstr>NNLM  Regional Medical Libraries</vt:lpstr>
      <vt:lpstr>NNLM Offices and Centers</vt:lpstr>
      <vt:lpstr>NNLM Region 1</vt:lpstr>
      <vt:lpstr>Region 1 Team Leads</vt:lpstr>
      <vt:lpstr>Region 1 Staff</vt:lpstr>
      <vt:lpstr>Welcome to Region 1!</vt:lpstr>
      <vt:lpstr>NNLM Initiatives 2021-2026</vt:lpstr>
      <vt:lpstr>NLM Priority Areas</vt:lpstr>
      <vt:lpstr>If you were presented these Initiatives and Priority areas, what would you do? </vt:lpstr>
      <vt:lpstr>Year 1 Highlights</vt:lpstr>
      <vt:lpstr>Region 1 Governance Program</vt:lpstr>
      <vt:lpstr>Looking Ahead to Year 2 </vt:lpstr>
      <vt:lpstr>More in Year 2… </vt:lpstr>
      <vt:lpstr>Question for Audience 2</vt:lpstr>
      <vt:lpstr>Free Network Membership for Organizations</vt:lpstr>
      <vt:lpstr>Changes to Region 1 Awards Program</vt:lpstr>
      <vt:lpstr>Free Informational Resources</vt:lpstr>
      <vt:lpstr>Create a Free Account</vt:lpstr>
      <vt:lpstr>Free Training &amp; Education Opportunities</vt:lpstr>
      <vt:lpstr>Upcoming Classes</vt:lpstr>
      <vt:lpstr>MLA Certifications</vt:lpstr>
      <vt:lpstr>NNLM Reading Club</vt:lpstr>
      <vt:lpstr>Social Media Engagement </vt:lpstr>
      <vt:lpstr>Connect with Region 1</vt:lpstr>
      <vt:lpstr> Region 1 Office Hours</vt:lpstr>
      <vt:lpstr>How Can NNLM Region 1 Support You and Your Organization?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NNLM Region 1</dc:title>
  <dc:creator>Nancy Patterson</dc:creator>
  <cp:lastModifiedBy>Nguyen, Tony</cp:lastModifiedBy>
  <cp:revision>303</cp:revision>
  <cp:lastPrinted>2022-04-27T17:49:45Z</cp:lastPrinted>
  <dcterms:modified xsi:type="dcterms:W3CDTF">2022-05-13T17:46:22Z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0x0101009556E73A50A3D047A4AF4870E4FF653C</vt:lpwstr>
  </property>
</Properties>
</file>