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4"/>
    <p:sldMasterId id="2147483867" r:id="rId5"/>
    <p:sldMasterId id="2147483907" r:id="rId6"/>
    <p:sldMasterId id="2147483855" r:id="rId7"/>
    <p:sldMasterId id="2147483660" r:id="rId8"/>
  </p:sldMasterIdLst>
  <p:notesMasterIdLst>
    <p:notesMasterId r:id="rId71"/>
  </p:notesMasterIdLst>
  <p:sldIdLst>
    <p:sldId id="420" r:id="rId9"/>
    <p:sldId id="380" r:id="rId10"/>
    <p:sldId id="381" r:id="rId11"/>
    <p:sldId id="384" r:id="rId12"/>
    <p:sldId id="383" r:id="rId13"/>
    <p:sldId id="388" r:id="rId14"/>
    <p:sldId id="389" r:id="rId15"/>
    <p:sldId id="386" r:id="rId16"/>
    <p:sldId id="421" r:id="rId17"/>
    <p:sldId id="391" r:id="rId18"/>
    <p:sldId id="432" r:id="rId19"/>
    <p:sldId id="399" r:id="rId20"/>
    <p:sldId id="400" r:id="rId21"/>
    <p:sldId id="401" r:id="rId22"/>
    <p:sldId id="392" r:id="rId23"/>
    <p:sldId id="405" r:id="rId24"/>
    <p:sldId id="412" r:id="rId25"/>
    <p:sldId id="393" r:id="rId26"/>
    <p:sldId id="354" r:id="rId27"/>
    <p:sldId id="355" r:id="rId28"/>
    <p:sldId id="394" r:id="rId29"/>
    <p:sldId id="356" r:id="rId30"/>
    <p:sldId id="357" r:id="rId31"/>
    <p:sldId id="358" r:id="rId32"/>
    <p:sldId id="418" r:id="rId33"/>
    <p:sldId id="425" r:id="rId34"/>
    <p:sldId id="416" r:id="rId35"/>
    <p:sldId id="404" r:id="rId36"/>
    <p:sldId id="423" r:id="rId37"/>
    <p:sldId id="424" r:id="rId38"/>
    <p:sldId id="431" r:id="rId39"/>
    <p:sldId id="426" r:id="rId40"/>
    <p:sldId id="414" r:id="rId41"/>
    <p:sldId id="350" r:id="rId42"/>
    <p:sldId id="408" r:id="rId43"/>
    <p:sldId id="406" r:id="rId44"/>
    <p:sldId id="411" r:id="rId45"/>
    <p:sldId id="409" r:id="rId46"/>
    <p:sldId id="402" r:id="rId47"/>
    <p:sldId id="410" r:id="rId48"/>
    <p:sldId id="390" r:id="rId49"/>
    <p:sldId id="359" r:id="rId50"/>
    <p:sldId id="360" r:id="rId51"/>
    <p:sldId id="369" r:id="rId52"/>
    <p:sldId id="370" r:id="rId53"/>
    <p:sldId id="361" r:id="rId54"/>
    <p:sldId id="362" r:id="rId55"/>
    <p:sldId id="363" r:id="rId56"/>
    <p:sldId id="364" r:id="rId57"/>
    <p:sldId id="373" r:id="rId58"/>
    <p:sldId id="374" r:id="rId59"/>
    <p:sldId id="365" r:id="rId60"/>
    <p:sldId id="366" r:id="rId61"/>
    <p:sldId id="371" r:id="rId62"/>
    <p:sldId id="372" r:id="rId63"/>
    <p:sldId id="367" r:id="rId64"/>
    <p:sldId id="368" r:id="rId65"/>
    <p:sldId id="375" r:id="rId66"/>
    <p:sldId id="376" r:id="rId67"/>
    <p:sldId id="377" r:id="rId68"/>
    <p:sldId id="378" r:id="rId69"/>
    <p:sldId id="403" r:id="rId7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EFDB5A-B705-1884-516B-A60E676780F9}" name="Carolyn M Martin" initials="CMM" userId="S::martinc4@uw.edu::903e65a1-2606-4427-908c-2bba6658a654" providerId="AD"/>
  <p188:author id="{9FEBF0B7-CBDA-5E21-D680-49BAFA7472B8}" name="Cathy Burroughs" initials="CB" userId="S::cburroug@uw.edu::707378c1-6732-4daa-aedb-b3c4cb5c4d9f" providerId="AD"/>
  <p188:author id="{ADE145BA-4A99-E47A-8614-A89FF3709162}" name="Daina Dickman" initials="DD" userId="S::ddickman@uw.edu::5f29f473-63af-44b2-8ec8-748258c718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tale, Elaina J" initials="VE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47"/>
    <a:srgbClr val="20558A"/>
    <a:srgbClr val="C87D2A"/>
    <a:srgbClr val="20455A"/>
    <a:srgbClr val="E6E6E6"/>
    <a:srgbClr val="212121"/>
    <a:srgbClr val="323232"/>
    <a:srgbClr val="2D2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CE44B6-3D9A-46B9-AB37-2C9BFE1B8843}" v="200" dt="2022-04-28T00:35:23.593"/>
    <p1510:client id="{F4A6C0DF-98A7-4D7A-83AE-6766A2A177AD}" v="10" dt="2022-04-28T15:00:06.1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04"/>
    <p:restoredTop sz="75918" autoAdjust="0"/>
  </p:normalViewPr>
  <p:slideViewPr>
    <p:cSldViewPr snapToGrid="0">
      <p:cViewPr>
        <p:scale>
          <a:sx n="214" d="100"/>
          <a:sy n="214" d="100"/>
        </p:scale>
        <p:origin x="-4896" y="-4600"/>
      </p:cViewPr>
      <p:guideLst>
        <p:guide orient="horz" pos="2160"/>
        <p:guide pos="3840"/>
      </p:guideLst>
    </p:cSldViewPr>
  </p:slideViewPr>
  <p:outlineViewPr>
    <p:cViewPr>
      <p:scale>
        <a:sx n="33" d="100"/>
        <a:sy n="33" d="100"/>
      </p:scale>
      <p:origin x="0" y="-221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1" Type="http://schemas.openxmlformats.org/officeDocument/2006/relationships/image" Target="../media/image34.png"/></Relationships>
</file>

<file path=ppt/diagrams/_rels/data3.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image" Target="../media/image35.png"/></Relationships>
</file>

<file path=ppt/diagrams/_rels/data4.xml.rels><?xml version="1.0" encoding="UTF-8" standalone="yes"?>
<Relationships xmlns="http://schemas.openxmlformats.org/package/2006/relationships"><Relationship Id="rId2" Type="http://schemas.openxmlformats.org/officeDocument/2006/relationships/image" Target="../media/image38.svg"/><Relationship Id="rId1" Type="http://schemas.openxmlformats.org/officeDocument/2006/relationships/image" Target="../media/image37.png"/></Relationships>
</file>

<file path=ppt/diagrams/_rels/data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ata7.xml.rels><?xml version="1.0" encoding="UTF-8" standalone="yes"?>
<Relationships xmlns="http://schemas.openxmlformats.org/package/2006/relationships"><Relationship Id="rId1" Type="http://schemas.openxmlformats.org/officeDocument/2006/relationships/hyperlink" Target="mailto:nnlm@uw.edu" TargetMode="External"/></Relationships>
</file>

<file path=ppt/diagrams/_rels/data8.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image" Target="../media/image35.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8.svg"/><Relationship Id="rId1" Type="http://schemas.openxmlformats.org/officeDocument/2006/relationships/image" Target="../media/image3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4" Type="http://schemas.openxmlformats.org/officeDocument/2006/relationships/image" Target="../media/image47.svg"/></Relationships>
</file>

<file path=ppt/diagrams/_rels/drawing7.xml.rels><?xml version="1.0" encoding="UTF-8" standalone="yes"?>
<Relationships xmlns="http://schemas.openxmlformats.org/package/2006/relationships"><Relationship Id="rId1" Type="http://schemas.openxmlformats.org/officeDocument/2006/relationships/hyperlink" Target="mailto:nnlm@uw.edu" TargetMode="External"/></Relationships>
</file>

<file path=ppt/diagrams/_rels/drawing8.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DBBCB-788C-46E8-9B4E-BD18B857A19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0ACBEED-9599-4981-96D7-959C2215D90D}">
      <dgm:prSet/>
      <dgm:spPr/>
      <dgm:t>
        <a:bodyPr/>
        <a:lstStyle/>
        <a:p>
          <a:pPr>
            <a:lnSpc>
              <a:spcPct val="100000"/>
            </a:lnSpc>
          </a:pPr>
          <a:r>
            <a:rPr lang="en-US"/>
            <a:t>You are automatically muted upon entry. Please stay on mute during the presentation, but you can unmute yourself to ask questions during Q&amp;A</a:t>
          </a:r>
        </a:p>
      </dgm:t>
    </dgm:pt>
    <dgm:pt modelId="{448971D8-32D4-4C47-B869-CCE27ECFC0D7}" type="parTrans" cxnId="{EC50AE3C-1830-484E-8497-0870CFDF44CD}">
      <dgm:prSet/>
      <dgm:spPr/>
      <dgm:t>
        <a:bodyPr/>
        <a:lstStyle/>
        <a:p>
          <a:endParaRPr lang="en-US"/>
        </a:p>
      </dgm:t>
    </dgm:pt>
    <dgm:pt modelId="{81DEFDD1-F89A-43AA-A7C9-62EC034355EC}" type="sibTrans" cxnId="{EC50AE3C-1830-484E-8497-0870CFDF44CD}">
      <dgm:prSet/>
      <dgm:spPr/>
      <dgm:t>
        <a:bodyPr/>
        <a:lstStyle/>
        <a:p>
          <a:endParaRPr lang="en-US"/>
        </a:p>
      </dgm:t>
    </dgm:pt>
    <dgm:pt modelId="{E1B566D6-067B-4BD8-BDF1-57BEABFD816A}">
      <dgm:prSet/>
      <dgm:spPr/>
      <dgm:t>
        <a:bodyPr/>
        <a:lstStyle/>
        <a:p>
          <a:pPr>
            <a:lnSpc>
              <a:spcPct val="100000"/>
            </a:lnSpc>
          </a:pPr>
          <a:r>
            <a:rPr lang="en-US"/>
            <a:t>Please note, we are providing live captions, and you can access by captions by clicking the CC button and the menu option ‘show subtitle’. </a:t>
          </a:r>
        </a:p>
      </dgm:t>
    </dgm:pt>
    <dgm:pt modelId="{B6F9BCF3-6614-4E43-9E14-154DE279181F}" type="parTrans" cxnId="{4672A95F-74C7-459B-A747-F3C9B9FDDB61}">
      <dgm:prSet/>
      <dgm:spPr/>
      <dgm:t>
        <a:bodyPr/>
        <a:lstStyle/>
        <a:p>
          <a:endParaRPr lang="en-US"/>
        </a:p>
      </dgm:t>
    </dgm:pt>
    <dgm:pt modelId="{B698021B-099C-4F8E-B61E-1F3284AD90E8}" type="sibTrans" cxnId="{4672A95F-74C7-459B-A747-F3C9B9FDDB61}">
      <dgm:prSet/>
      <dgm:spPr/>
      <dgm:t>
        <a:bodyPr/>
        <a:lstStyle/>
        <a:p>
          <a:endParaRPr lang="en-US"/>
        </a:p>
      </dgm:t>
    </dgm:pt>
    <dgm:pt modelId="{6FC42235-4647-4E09-8CA3-DD750DFBD35D}">
      <dgm:prSet/>
      <dgm:spPr/>
      <dgm:t>
        <a:bodyPr/>
        <a:lstStyle/>
        <a:p>
          <a:pPr>
            <a:lnSpc>
              <a:spcPct val="100000"/>
            </a:lnSpc>
          </a:pPr>
          <a:r>
            <a:rPr lang="en-US"/>
            <a:t>Please fill out our short survey so we can keep track of participant information. (Link in chat box)</a:t>
          </a:r>
        </a:p>
      </dgm:t>
    </dgm:pt>
    <dgm:pt modelId="{41C6A7F8-D7F1-48E6-8463-C6B6D067C7F9}" type="sibTrans" cxnId="{0ADEAADF-3E66-4A18-9219-B22EA9300EC9}">
      <dgm:prSet/>
      <dgm:spPr/>
      <dgm:t>
        <a:bodyPr/>
        <a:lstStyle/>
        <a:p>
          <a:endParaRPr lang="en-US"/>
        </a:p>
      </dgm:t>
    </dgm:pt>
    <dgm:pt modelId="{1372B8B1-D772-4CCD-B7C9-DCEF467926C6}" type="parTrans" cxnId="{0ADEAADF-3E66-4A18-9219-B22EA9300EC9}">
      <dgm:prSet/>
      <dgm:spPr/>
      <dgm:t>
        <a:bodyPr/>
        <a:lstStyle/>
        <a:p>
          <a:endParaRPr lang="en-US"/>
        </a:p>
      </dgm:t>
    </dgm:pt>
    <dgm:pt modelId="{0CE21D4E-8BBF-44BD-A8E0-C06D6D363C88}" type="pres">
      <dgm:prSet presAssocID="{53DDBBCB-788C-46E8-9B4E-BD18B857A192}" presName="root" presStyleCnt="0">
        <dgm:presLayoutVars>
          <dgm:dir/>
          <dgm:resizeHandles val="exact"/>
        </dgm:presLayoutVars>
      </dgm:prSet>
      <dgm:spPr/>
    </dgm:pt>
    <dgm:pt modelId="{CF20B146-343E-4DDC-B6F6-8C05541961A4}" type="pres">
      <dgm:prSet presAssocID="{E0ACBEED-9599-4981-96D7-959C2215D90D}" presName="compNode" presStyleCnt="0"/>
      <dgm:spPr/>
    </dgm:pt>
    <dgm:pt modelId="{B19D204C-8FB5-421D-8D2B-EC700B64AE07}" type="pres">
      <dgm:prSet presAssocID="{E0ACBEED-9599-4981-96D7-959C2215D90D}" presName="bgRect" presStyleLbl="bgShp" presStyleIdx="0" presStyleCnt="3"/>
      <dgm:spPr/>
    </dgm:pt>
    <dgm:pt modelId="{5E6868A6-CC06-4125-A1F6-042AFBFEB330}" type="pres">
      <dgm:prSet presAssocID="{E0ACBEED-9599-4981-96D7-959C2215D90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ute Speaker"/>
        </a:ext>
      </dgm:extLst>
    </dgm:pt>
    <dgm:pt modelId="{A67C20CD-23C1-4AC5-9AF3-33F7CBF23522}" type="pres">
      <dgm:prSet presAssocID="{E0ACBEED-9599-4981-96D7-959C2215D90D}" presName="spaceRect" presStyleCnt="0"/>
      <dgm:spPr/>
    </dgm:pt>
    <dgm:pt modelId="{EEA486CF-EFBE-4CF4-BAA8-80DC33A63E4A}" type="pres">
      <dgm:prSet presAssocID="{E0ACBEED-9599-4981-96D7-959C2215D90D}" presName="parTx" presStyleLbl="revTx" presStyleIdx="0" presStyleCnt="3">
        <dgm:presLayoutVars>
          <dgm:chMax val="0"/>
          <dgm:chPref val="0"/>
        </dgm:presLayoutVars>
      </dgm:prSet>
      <dgm:spPr/>
    </dgm:pt>
    <dgm:pt modelId="{D355B46F-B6BA-423C-917A-A083A3102525}" type="pres">
      <dgm:prSet presAssocID="{81DEFDD1-F89A-43AA-A7C9-62EC034355EC}" presName="sibTrans" presStyleCnt="0"/>
      <dgm:spPr/>
    </dgm:pt>
    <dgm:pt modelId="{4676ECF2-5327-4A67-9141-31002D31BA4E}" type="pres">
      <dgm:prSet presAssocID="{E1B566D6-067B-4BD8-BDF1-57BEABFD816A}" presName="compNode" presStyleCnt="0"/>
      <dgm:spPr/>
    </dgm:pt>
    <dgm:pt modelId="{F5F8E4C8-BE54-4F16-8A46-BDD993D60733}" type="pres">
      <dgm:prSet presAssocID="{E1B566D6-067B-4BD8-BDF1-57BEABFD816A}" presName="bgRect" presStyleLbl="bgShp" presStyleIdx="1" presStyleCnt="3"/>
      <dgm:spPr/>
    </dgm:pt>
    <dgm:pt modelId="{562DABF0-1AA7-4971-8696-B1B37B9C72B8}" type="pres">
      <dgm:prSet presAssocID="{E1B566D6-067B-4BD8-BDF1-57BEABFD81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13D62AC3-079C-48D8-A814-74A5EAD1A57A}" type="pres">
      <dgm:prSet presAssocID="{E1B566D6-067B-4BD8-BDF1-57BEABFD816A}" presName="spaceRect" presStyleCnt="0"/>
      <dgm:spPr/>
    </dgm:pt>
    <dgm:pt modelId="{E1DC8E23-1C34-498C-8062-3ABAA3865278}" type="pres">
      <dgm:prSet presAssocID="{E1B566D6-067B-4BD8-BDF1-57BEABFD816A}" presName="parTx" presStyleLbl="revTx" presStyleIdx="1" presStyleCnt="3">
        <dgm:presLayoutVars>
          <dgm:chMax val="0"/>
          <dgm:chPref val="0"/>
        </dgm:presLayoutVars>
      </dgm:prSet>
      <dgm:spPr/>
    </dgm:pt>
    <dgm:pt modelId="{1DF1242F-E6F4-4509-B063-DB5C87EDE8CC}" type="pres">
      <dgm:prSet presAssocID="{B698021B-099C-4F8E-B61E-1F3284AD90E8}" presName="sibTrans" presStyleCnt="0"/>
      <dgm:spPr/>
    </dgm:pt>
    <dgm:pt modelId="{7B476D91-5B20-4363-BBB7-D711455538DA}" type="pres">
      <dgm:prSet presAssocID="{6FC42235-4647-4E09-8CA3-DD750DFBD35D}" presName="compNode" presStyleCnt="0"/>
      <dgm:spPr/>
    </dgm:pt>
    <dgm:pt modelId="{F1BAFE78-D5AC-4662-A84F-9CF7A4CFE29C}" type="pres">
      <dgm:prSet presAssocID="{6FC42235-4647-4E09-8CA3-DD750DFBD35D}" presName="bgRect" presStyleLbl="bgShp" presStyleIdx="2" presStyleCnt="3" custLinFactY="50204" custLinFactNeighborX="36925" custLinFactNeighborY="100000"/>
      <dgm:spPr/>
    </dgm:pt>
    <dgm:pt modelId="{34DB52F9-2342-40BA-8EFC-AD9A1CBFFE16}" type="pres">
      <dgm:prSet presAssocID="{6FC42235-4647-4E09-8CA3-DD750DFBD35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titles"/>
        </a:ext>
      </dgm:extLst>
    </dgm:pt>
    <dgm:pt modelId="{622ED6EA-02E1-4BBC-B417-3B4B4D34BF45}" type="pres">
      <dgm:prSet presAssocID="{6FC42235-4647-4E09-8CA3-DD750DFBD35D}" presName="spaceRect" presStyleCnt="0"/>
      <dgm:spPr/>
    </dgm:pt>
    <dgm:pt modelId="{CD029F7E-8282-4B12-8B58-5A620A37DD65}" type="pres">
      <dgm:prSet presAssocID="{6FC42235-4647-4E09-8CA3-DD750DFBD35D}" presName="parTx" presStyleLbl="revTx" presStyleIdx="2" presStyleCnt="3">
        <dgm:presLayoutVars>
          <dgm:chMax val="0"/>
          <dgm:chPref val="0"/>
        </dgm:presLayoutVars>
      </dgm:prSet>
      <dgm:spPr/>
    </dgm:pt>
  </dgm:ptLst>
  <dgm:cxnLst>
    <dgm:cxn modelId="{EC50AE3C-1830-484E-8497-0870CFDF44CD}" srcId="{53DDBBCB-788C-46E8-9B4E-BD18B857A192}" destId="{E0ACBEED-9599-4981-96D7-959C2215D90D}" srcOrd="0" destOrd="0" parTransId="{448971D8-32D4-4C47-B869-CCE27ECFC0D7}" sibTransId="{81DEFDD1-F89A-43AA-A7C9-62EC034355EC}"/>
    <dgm:cxn modelId="{4672A95F-74C7-459B-A747-F3C9B9FDDB61}" srcId="{53DDBBCB-788C-46E8-9B4E-BD18B857A192}" destId="{E1B566D6-067B-4BD8-BDF1-57BEABFD816A}" srcOrd="1" destOrd="0" parTransId="{B6F9BCF3-6614-4E43-9E14-154DE279181F}" sibTransId="{B698021B-099C-4F8E-B61E-1F3284AD90E8}"/>
    <dgm:cxn modelId="{A4FE2263-2DFC-4DC9-9F1D-1A9A780CE445}" type="presOf" srcId="{53DDBBCB-788C-46E8-9B4E-BD18B857A192}" destId="{0CE21D4E-8BBF-44BD-A8E0-C06D6D363C88}" srcOrd="0" destOrd="0" presId="urn:microsoft.com/office/officeart/2018/2/layout/IconVerticalSolidList"/>
    <dgm:cxn modelId="{1AB6347A-9A96-4E26-A32A-2AF0962B7615}" type="presOf" srcId="{E0ACBEED-9599-4981-96D7-959C2215D90D}" destId="{EEA486CF-EFBE-4CF4-BAA8-80DC33A63E4A}" srcOrd="0" destOrd="0" presId="urn:microsoft.com/office/officeart/2018/2/layout/IconVerticalSolidList"/>
    <dgm:cxn modelId="{6CC56A96-669D-466D-B58D-1C1CE6783C4B}" type="presOf" srcId="{6FC42235-4647-4E09-8CA3-DD750DFBD35D}" destId="{CD029F7E-8282-4B12-8B58-5A620A37DD65}" srcOrd="0" destOrd="0" presId="urn:microsoft.com/office/officeart/2018/2/layout/IconVerticalSolidList"/>
    <dgm:cxn modelId="{F9D29CB7-FF57-40BD-B539-8F98117788BC}" type="presOf" srcId="{E1B566D6-067B-4BD8-BDF1-57BEABFD816A}" destId="{E1DC8E23-1C34-498C-8062-3ABAA3865278}" srcOrd="0" destOrd="0" presId="urn:microsoft.com/office/officeart/2018/2/layout/IconVerticalSolidList"/>
    <dgm:cxn modelId="{0ADEAADF-3E66-4A18-9219-B22EA9300EC9}" srcId="{53DDBBCB-788C-46E8-9B4E-BD18B857A192}" destId="{6FC42235-4647-4E09-8CA3-DD750DFBD35D}" srcOrd="2" destOrd="0" parTransId="{1372B8B1-D772-4CCD-B7C9-DCEF467926C6}" sibTransId="{41C6A7F8-D7F1-48E6-8463-C6B6D067C7F9}"/>
    <dgm:cxn modelId="{62747B2F-5B8C-4A46-B282-AC0F8741FAEA}" type="presParOf" srcId="{0CE21D4E-8BBF-44BD-A8E0-C06D6D363C88}" destId="{CF20B146-343E-4DDC-B6F6-8C05541961A4}" srcOrd="0" destOrd="0" presId="urn:microsoft.com/office/officeart/2018/2/layout/IconVerticalSolidList"/>
    <dgm:cxn modelId="{BF25EFA7-AA67-4504-B609-B9A6F34C655B}" type="presParOf" srcId="{CF20B146-343E-4DDC-B6F6-8C05541961A4}" destId="{B19D204C-8FB5-421D-8D2B-EC700B64AE07}" srcOrd="0" destOrd="0" presId="urn:microsoft.com/office/officeart/2018/2/layout/IconVerticalSolidList"/>
    <dgm:cxn modelId="{8B67894C-C1F2-4D10-9DB0-8B8406309E01}" type="presParOf" srcId="{CF20B146-343E-4DDC-B6F6-8C05541961A4}" destId="{5E6868A6-CC06-4125-A1F6-042AFBFEB330}" srcOrd="1" destOrd="0" presId="urn:microsoft.com/office/officeart/2018/2/layout/IconVerticalSolidList"/>
    <dgm:cxn modelId="{823AC9DE-5D8E-4A2B-AF15-3482FDC00183}" type="presParOf" srcId="{CF20B146-343E-4DDC-B6F6-8C05541961A4}" destId="{A67C20CD-23C1-4AC5-9AF3-33F7CBF23522}" srcOrd="2" destOrd="0" presId="urn:microsoft.com/office/officeart/2018/2/layout/IconVerticalSolidList"/>
    <dgm:cxn modelId="{84BED95E-057E-4E5B-930E-285FA3F04EF5}" type="presParOf" srcId="{CF20B146-343E-4DDC-B6F6-8C05541961A4}" destId="{EEA486CF-EFBE-4CF4-BAA8-80DC33A63E4A}" srcOrd="3" destOrd="0" presId="urn:microsoft.com/office/officeart/2018/2/layout/IconVerticalSolidList"/>
    <dgm:cxn modelId="{0ACFA48B-188E-43C6-AB6A-BFA4BEB6E1B1}" type="presParOf" srcId="{0CE21D4E-8BBF-44BD-A8E0-C06D6D363C88}" destId="{D355B46F-B6BA-423C-917A-A083A3102525}" srcOrd="1" destOrd="0" presId="urn:microsoft.com/office/officeart/2018/2/layout/IconVerticalSolidList"/>
    <dgm:cxn modelId="{B8399AE8-381F-4688-AADE-D83F13FBF702}" type="presParOf" srcId="{0CE21D4E-8BBF-44BD-A8E0-C06D6D363C88}" destId="{4676ECF2-5327-4A67-9141-31002D31BA4E}" srcOrd="2" destOrd="0" presId="urn:microsoft.com/office/officeart/2018/2/layout/IconVerticalSolidList"/>
    <dgm:cxn modelId="{F96EDEC8-9E1B-4C70-AB17-EC8FAA344477}" type="presParOf" srcId="{4676ECF2-5327-4A67-9141-31002D31BA4E}" destId="{F5F8E4C8-BE54-4F16-8A46-BDD993D60733}" srcOrd="0" destOrd="0" presId="urn:microsoft.com/office/officeart/2018/2/layout/IconVerticalSolidList"/>
    <dgm:cxn modelId="{58ED0E34-193B-4802-BCEF-C81D6D49F219}" type="presParOf" srcId="{4676ECF2-5327-4A67-9141-31002D31BA4E}" destId="{562DABF0-1AA7-4971-8696-B1B37B9C72B8}" srcOrd="1" destOrd="0" presId="urn:microsoft.com/office/officeart/2018/2/layout/IconVerticalSolidList"/>
    <dgm:cxn modelId="{DA5B97C3-A70F-4456-BB21-1D4FCB696D21}" type="presParOf" srcId="{4676ECF2-5327-4A67-9141-31002D31BA4E}" destId="{13D62AC3-079C-48D8-A814-74A5EAD1A57A}" srcOrd="2" destOrd="0" presId="urn:microsoft.com/office/officeart/2018/2/layout/IconVerticalSolidList"/>
    <dgm:cxn modelId="{1C1903AA-8263-41B5-88E0-C13CF6C4CC0D}" type="presParOf" srcId="{4676ECF2-5327-4A67-9141-31002D31BA4E}" destId="{E1DC8E23-1C34-498C-8062-3ABAA3865278}" srcOrd="3" destOrd="0" presId="urn:microsoft.com/office/officeart/2018/2/layout/IconVerticalSolidList"/>
    <dgm:cxn modelId="{61E7415B-941B-401F-83F4-1D68A4265CC7}" type="presParOf" srcId="{0CE21D4E-8BBF-44BD-A8E0-C06D6D363C88}" destId="{1DF1242F-E6F4-4509-B063-DB5C87EDE8CC}" srcOrd="3" destOrd="0" presId="urn:microsoft.com/office/officeart/2018/2/layout/IconVerticalSolidList"/>
    <dgm:cxn modelId="{1124DDD1-25ED-4846-B8E6-4FE3EEB5CD3B}" type="presParOf" srcId="{0CE21D4E-8BBF-44BD-A8E0-C06D6D363C88}" destId="{7B476D91-5B20-4363-BBB7-D711455538DA}" srcOrd="4" destOrd="0" presId="urn:microsoft.com/office/officeart/2018/2/layout/IconVerticalSolidList"/>
    <dgm:cxn modelId="{1D4C6535-5DB3-48B1-9522-4E1D25F710F8}" type="presParOf" srcId="{7B476D91-5B20-4363-BBB7-D711455538DA}" destId="{F1BAFE78-D5AC-4662-A84F-9CF7A4CFE29C}" srcOrd="0" destOrd="0" presId="urn:microsoft.com/office/officeart/2018/2/layout/IconVerticalSolidList"/>
    <dgm:cxn modelId="{9CC4E042-0124-4607-8C88-42E166D10A19}" type="presParOf" srcId="{7B476D91-5B20-4363-BBB7-D711455538DA}" destId="{34DB52F9-2342-40BA-8EFC-AD9A1CBFFE16}" srcOrd="1" destOrd="0" presId="urn:microsoft.com/office/officeart/2018/2/layout/IconVerticalSolidList"/>
    <dgm:cxn modelId="{8E8A49A7-E32D-45A8-BF58-960C0D1BF083}" type="presParOf" srcId="{7B476D91-5B20-4363-BBB7-D711455538DA}" destId="{622ED6EA-02E1-4BBC-B417-3B4B4D34BF45}" srcOrd="2" destOrd="0" presId="urn:microsoft.com/office/officeart/2018/2/layout/IconVerticalSolidList"/>
    <dgm:cxn modelId="{0AD622A9-97DA-40B5-B7E5-A645197F5FEE}" type="presParOf" srcId="{7B476D91-5B20-4363-BBB7-D711455538DA}" destId="{CD029F7E-8282-4B12-8B58-5A620A37DD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18F5AC-5A0C-4BB3-8314-697845EE3B11}"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A8C9C1DF-5B1B-44DA-9B8C-D5E7CC7A949F}">
      <dgm:prSet phldrT="[Text]" custT="1"/>
      <dgm:spPr>
        <a:ln>
          <a:noFill/>
        </a:ln>
      </dgm:spPr>
      <dgm:t>
        <a:bodyPr/>
        <a:lstStyle/>
        <a:p>
          <a:r>
            <a:rPr lang="en-US" sz="4400" b="1" dirty="0">
              <a:latin typeface="Calibri" panose="020F0502020204030204" pitchFamily="34" charset="0"/>
              <a:cs typeface="Calibri" panose="020F0502020204030204" pitchFamily="34" charset="0"/>
            </a:rPr>
            <a:t>Collection Equity Awards</a:t>
          </a:r>
        </a:p>
      </dgm:t>
    </dgm:pt>
    <dgm:pt modelId="{C93E003B-85CA-4C47-8EDE-53C67284CF70}" type="sibTrans" cxnId="{2E9B5C6C-A3D9-4C9C-809D-54731E8AF2A1}">
      <dgm:prSet/>
      <dgm:spPr/>
      <dgm:t>
        <a:bodyPr/>
        <a:lstStyle/>
        <a:p>
          <a:endParaRPr lang="en-US"/>
        </a:p>
      </dgm:t>
    </dgm:pt>
    <dgm:pt modelId="{95725E01-1CEB-4B8E-B076-B97A3D89AEF0}" type="parTrans" cxnId="{2E9B5C6C-A3D9-4C9C-809D-54731E8AF2A1}">
      <dgm:prSet/>
      <dgm:spPr/>
      <dgm:t>
        <a:bodyPr/>
        <a:lstStyle/>
        <a:p>
          <a:endParaRPr lang="en-US"/>
        </a:p>
      </dgm:t>
    </dgm:pt>
    <dgm:pt modelId="{01E6BAA3-F260-4540-B0FC-1F190949B80F}">
      <dgm:prSet phldrT="[Text]" custT="1"/>
      <dgm:spPr>
        <a:ln>
          <a:noFill/>
        </a:ln>
      </dgm:spPr>
      <dgm:t>
        <a:bodyPr/>
        <a:lstStyle/>
        <a:p>
          <a:r>
            <a:rPr lang="en-US" sz="3200" dirty="0">
              <a:latin typeface="Calibri" panose="020F0502020204030204" pitchFamily="34" charset="0"/>
              <a:cs typeface="Calibri" panose="020F0502020204030204" pitchFamily="34" charset="0"/>
            </a:rPr>
            <a:t>27 awards of $1500 each</a:t>
          </a:r>
        </a:p>
      </dgm:t>
    </dgm:pt>
    <dgm:pt modelId="{805672F7-3D76-49C4-86F4-F8C951065341}" type="sibTrans" cxnId="{A15A6DB7-864E-44F9-9A8F-6CB5834EABF0}">
      <dgm:prSet/>
      <dgm:spPr/>
      <dgm:t>
        <a:bodyPr/>
        <a:lstStyle/>
        <a:p>
          <a:endParaRPr lang="en-US"/>
        </a:p>
      </dgm:t>
    </dgm:pt>
    <dgm:pt modelId="{8BBC6525-2D98-40EF-86CF-B5A9B9E59C33}" type="parTrans" cxnId="{A15A6DB7-864E-44F9-9A8F-6CB5834EABF0}">
      <dgm:prSet/>
      <dgm:spPr/>
      <dgm:t>
        <a:bodyPr/>
        <a:lstStyle/>
        <a:p>
          <a:endParaRPr lang="en-US"/>
        </a:p>
      </dgm:t>
    </dgm:pt>
    <dgm:pt modelId="{36D42BA0-3172-4F6E-ADC7-E5E2E9ECBBB8}">
      <dgm:prSet phldrT="[Text]" custT="1"/>
      <dgm:spPr>
        <a:ln>
          <a:noFill/>
        </a:ln>
      </dgm:spPr>
      <dgm:t>
        <a:bodyPr/>
        <a:lstStyle/>
        <a:p>
          <a:r>
            <a:rPr lang="en-US" sz="3200" dirty="0">
              <a:latin typeface="Calibri" panose="020F0502020204030204" pitchFamily="34" charset="0"/>
              <a:cs typeface="Calibri" panose="020F0502020204030204" pitchFamily="34" charset="0"/>
            </a:rPr>
            <a:t>Fund collection development that amplifies diverse voices writing on health/medical topics</a:t>
          </a:r>
        </a:p>
      </dgm:t>
    </dgm:pt>
    <dgm:pt modelId="{DC08EA78-555C-4766-AFB8-D7FE4B8A3565}" type="sibTrans" cxnId="{0FC976AE-4FA9-4DFC-BD78-DFC6A30BF847}">
      <dgm:prSet/>
      <dgm:spPr/>
      <dgm:t>
        <a:bodyPr/>
        <a:lstStyle/>
        <a:p>
          <a:endParaRPr lang="en-US"/>
        </a:p>
      </dgm:t>
    </dgm:pt>
    <dgm:pt modelId="{FF5970C6-ABFC-43A4-B455-D1963A592D66}" type="parTrans" cxnId="{0FC976AE-4FA9-4DFC-BD78-DFC6A30BF847}">
      <dgm:prSet/>
      <dgm:spPr/>
      <dgm:t>
        <a:bodyPr/>
        <a:lstStyle/>
        <a:p>
          <a:endParaRPr lang="en-US"/>
        </a:p>
      </dgm:t>
    </dgm:pt>
    <dgm:pt modelId="{57CA1DFE-B836-4B14-9965-F9037E370B3A}">
      <dgm:prSet phldrT="[Text]" custT="1"/>
      <dgm:spPr>
        <a:ln>
          <a:noFill/>
        </a:ln>
      </dgm:spPr>
      <dgm:t>
        <a:bodyPr/>
        <a:lstStyle/>
        <a:p>
          <a:r>
            <a:rPr lang="en-US" sz="3200" dirty="0">
              <a:latin typeface="Calibri" panose="020F0502020204030204" pitchFamily="34" charset="0"/>
              <a:cs typeface="Calibri" panose="020F0502020204030204" pitchFamily="34" charset="0"/>
            </a:rPr>
            <a:t>Awards to: 11 academic libraries; 2 community-based organizations; 1 hospital library and 13 public libraries </a:t>
          </a:r>
        </a:p>
      </dgm:t>
    </dgm:pt>
    <dgm:pt modelId="{23DA31C1-DF84-4B7E-9A09-00CBF659AC98}" type="sibTrans" cxnId="{02208F88-CE79-42F4-B0B4-4D33BA0F0B1C}">
      <dgm:prSet/>
      <dgm:spPr/>
      <dgm:t>
        <a:bodyPr/>
        <a:lstStyle/>
        <a:p>
          <a:endParaRPr lang="en-US"/>
        </a:p>
      </dgm:t>
    </dgm:pt>
    <dgm:pt modelId="{83CF6D4B-F21C-4539-A091-CC3981EB1DB7}" type="parTrans" cxnId="{02208F88-CE79-42F4-B0B4-4D33BA0F0B1C}">
      <dgm:prSet/>
      <dgm:spPr/>
      <dgm:t>
        <a:bodyPr/>
        <a:lstStyle/>
        <a:p>
          <a:endParaRPr lang="en-US"/>
        </a:p>
      </dgm:t>
    </dgm:pt>
    <dgm:pt modelId="{B980FA0B-9B71-4049-BCD8-15716598D3B3}" type="pres">
      <dgm:prSet presAssocID="{8A18F5AC-5A0C-4BB3-8314-697845EE3B11}" presName="linear" presStyleCnt="0">
        <dgm:presLayoutVars>
          <dgm:dir/>
          <dgm:resizeHandles val="exact"/>
        </dgm:presLayoutVars>
      </dgm:prSet>
      <dgm:spPr/>
    </dgm:pt>
    <dgm:pt modelId="{515AAE77-57FB-4FD8-9EC2-BDB43DA939EE}" type="pres">
      <dgm:prSet presAssocID="{A8C9C1DF-5B1B-44DA-9B8C-D5E7CC7A949F}" presName="comp" presStyleCnt="0"/>
      <dgm:spPr/>
    </dgm:pt>
    <dgm:pt modelId="{4B690CCE-25C6-4BCB-B13C-ABF74281E581}" type="pres">
      <dgm:prSet presAssocID="{A8C9C1DF-5B1B-44DA-9B8C-D5E7CC7A949F}" presName="box" presStyleLbl="node1" presStyleIdx="0" presStyleCnt="1" custScaleY="100098" custLinFactNeighborY="-4562"/>
      <dgm:spPr/>
    </dgm:pt>
    <dgm:pt modelId="{18C12441-6A00-4E9C-B8CC-E694E90A38C2}" type="pres">
      <dgm:prSet presAssocID="{A8C9C1DF-5B1B-44DA-9B8C-D5E7CC7A949F}" presName="img" presStyleLbl="fgImgPlace1" presStyleIdx="0" presStyleCnt="1" custScaleX="85794" custScaleY="28172" custLinFactNeighborX="-722" custLinFactNeighborY="-1545"/>
      <dgm:spPr>
        <a:blipFill>
          <a:blip xmlns:r="http://schemas.openxmlformats.org/officeDocument/2006/relationships" r:embed="rId1"/>
          <a:srcRect/>
          <a:stretch>
            <a:fillRect t="-35000" b="-35000"/>
          </a:stretch>
        </a:blipFill>
      </dgm:spPr>
    </dgm:pt>
    <dgm:pt modelId="{D82C4AE9-539F-4AA6-A78F-49FBA4A7A89C}" type="pres">
      <dgm:prSet presAssocID="{A8C9C1DF-5B1B-44DA-9B8C-D5E7CC7A949F}" presName="text" presStyleLbl="node1" presStyleIdx="0" presStyleCnt="1">
        <dgm:presLayoutVars>
          <dgm:bulletEnabled val="1"/>
        </dgm:presLayoutVars>
      </dgm:prSet>
      <dgm:spPr/>
    </dgm:pt>
  </dgm:ptLst>
  <dgm:cxnLst>
    <dgm:cxn modelId="{897DAC0B-9904-4142-A626-865CCCC40319}" type="presOf" srcId="{A8C9C1DF-5B1B-44DA-9B8C-D5E7CC7A949F}" destId="{D82C4AE9-539F-4AA6-A78F-49FBA4A7A89C}" srcOrd="1" destOrd="0" presId="urn:microsoft.com/office/officeart/2005/8/layout/vList4"/>
    <dgm:cxn modelId="{0AB57714-EE5A-45F3-B14A-8548F84004D1}" type="presOf" srcId="{57CA1DFE-B836-4B14-9965-F9037E370B3A}" destId="{D82C4AE9-539F-4AA6-A78F-49FBA4A7A89C}" srcOrd="1" destOrd="3" presId="urn:microsoft.com/office/officeart/2005/8/layout/vList4"/>
    <dgm:cxn modelId="{0ADCD02C-0C1D-4062-9EEE-C53ED333FF62}" type="presOf" srcId="{36D42BA0-3172-4F6E-ADC7-E5E2E9ECBBB8}" destId="{D82C4AE9-539F-4AA6-A78F-49FBA4A7A89C}" srcOrd="1" destOrd="2" presId="urn:microsoft.com/office/officeart/2005/8/layout/vList4"/>
    <dgm:cxn modelId="{F467CE5E-3305-4C33-942E-C09FD6942C4D}" type="presOf" srcId="{57CA1DFE-B836-4B14-9965-F9037E370B3A}" destId="{4B690CCE-25C6-4BCB-B13C-ABF74281E581}" srcOrd="0" destOrd="3" presId="urn:microsoft.com/office/officeart/2005/8/layout/vList4"/>
    <dgm:cxn modelId="{BB6EEF5E-356F-43CD-937E-C7568C3AA63E}" type="presOf" srcId="{01E6BAA3-F260-4540-B0FC-1F190949B80F}" destId="{D82C4AE9-539F-4AA6-A78F-49FBA4A7A89C}" srcOrd="1" destOrd="1" presId="urn:microsoft.com/office/officeart/2005/8/layout/vList4"/>
    <dgm:cxn modelId="{2E9B5C6C-A3D9-4C9C-809D-54731E8AF2A1}" srcId="{8A18F5AC-5A0C-4BB3-8314-697845EE3B11}" destId="{A8C9C1DF-5B1B-44DA-9B8C-D5E7CC7A949F}" srcOrd="0" destOrd="0" parTransId="{95725E01-1CEB-4B8E-B076-B97A3D89AEF0}" sibTransId="{C93E003B-85CA-4C47-8EDE-53C67284CF70}"/>
    <dgm:cxn modelId="{2F4CA379-E54E-44CD-9F3C-4B42B473DCB8}" type="presOf" srcId="{8A18F5AC-5A0C-4BB3-8314-697845EE3B11}" destId="{B980FA0B-9B71-4049-BCD8-15716598D3B3}" srcOrd="0" destOrd="0" presId="urn:microsoft.com/office/officeart/2005/8/layout/vList4"/>
    <dgm:cxn modelId="{02208F88-CE79-42F4-B0B4-4D33BA0F0B1C}" srcId="{A8C9C1DF-5B1B-44DA-9B8C-D5E7CC7A949F}" destId="{57CA1DFE-B836-4B14-9965-F9037E370B3A}" srcOrd="2" destOrd="0" parTransId="{83CF6D4B-F21C-4539-A091-CC3981EB1DB7}" sibTransId="{23DA31C1-DF84-4B7E-9A09-00CBF659AC98}"/>
    <dgm:cxn modelId="{DE14EEA8-F4E2-4D5B-91A9-9EB0E947A2FF}" type="presOf" srcId="{A8C9C1DF-5B1B-44DA-9B8C-D5E7CC7A949F}" destId="{4B690CCE-25C6-4BCB-B13C-ABF74281E581}" srcOrd="0" destOrd="0" presId="urn:microsoft.com/office/officeart/2005/8/layout/vList4"/>
    <dgm:cxn modelId="{0FC976AE-4FA9-4DFC-BD78-DFC6A30BF847}" srcId="{A8C9C1DF-5B1B-44DA-9B8C-D5E7CC7A949F}" destId="{36D42BA0-3172-4F6E-ADC7-E5E2E9ECBBB8}" srcOrd="1" destOrd="0" parTransId="{FF5970C6-ABFC-43A4-B455-D1963A592D66}" sibTransId="{DC08EA78-555C-4766-AFB8-D7FE4B8A3565}"/>
    <dgm:cxn modelId="{A15A6DB7-864E-44F9-9A8F-6CB5834EABF0}" srcId="{A8C9C1DF-5B1B-44DA-9B8C-D5E7CC7A949F}" destId="{01E6BAA3-F260-4540-B0FC-1F190949B80F}" srcOrd="0" destOrd="0" parTransId="{8BBC6525-2D98-40EF-86CF-B5A9B9E59C33}" sibTransId="{805672F7-3D76-49C4-86F4-F8C951065341}"/>
    <dgm:cxn modelId="{80CFD2C8-3774-4ED5-9390-DE6317C817CB}" type="presOf" srcId="{36D42BA0-3172-4F6E-ADC7-E5E2E9ECBBB8}" destId="{4B690CCE-25C6-4BCB-B13C-ABF74281E581}" srcOrd="0" destOrd="2" presId="urn:microsoft.com/office/officeart/2005/8/layout/vList4"/>
    <dgm:cxn modelId="{C40F9EFF-D210-4DA9-8716-9CF03FD8A548}" type="presOf" srcId="{01E6BAA3-F260-4540-B0FC-1F190949B80F}" destId="{4B690CCE-25C6-4BCB-B13C-ABF74281E581}" srcOrd="0" destOrd="1" presId="urn:microsoft.com/office/officeart/2005/8/layout/vList4"/>
    <dgm:cxn modelId="{9B8F4239-7B06-4308-9C5C-D816F398FAE9}" type="presParOf" srcId="{B980FA0B-9B71-4049-BCD8-15716598D3B3}" destId="{515AAE77-57FB-4FD8-9EC2-BDB43DA939EE}" srcOrd="0" destOrd="0" presId="urn:microsoft.com/office/officeart/2005/8/layout/vList4"/>
    <dgm:cxn modelId="{DCB10524-265D-4890-A235-39D2CABD6E36}" type="presParOf" srcId="{515AAE77-57FB-4FD8-9EC2-BDB43DA939EE}" destId="{4B690CCE-25C6-4BCB-B13C-ABF74281E581}" srcOrd="0" destOrd="0" presId="urn:microsoft.com/office/officeart/2005/8/layout/vList4"/>
    <dgm:cxn modelId="{00732C37-9397-4F78-8BAD-5A00DD7A52B9}" type="presParOf" srcId="{515AAE77-57FB-4FD8-9EC2-BDB43DA939EE}" destId="{18C12441-6A00-4E9C-B8CC-E694E90A38C2}" srcOrd="1" destOrd="0" presId="urn:microsoft.com/office/officeart/2005/8/layout/vList4"/>
    <dgm:cxn modelId="{BD0DEDAF-A15D-4371-B186-87C8DED25C47}" type="presParOf" srcId="{515AAE77-57FB-4FD8-9EC2-BDB43DA939EE}" destId="{D82C4AE9-539F-4AA6-A78F-49FBA4A7A89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18F5AC-5A0C-4BB3-8314-697845EE3B11}"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A8C9C1DF-5B1B-44DA-9B8C-D5E7CC7A949F}">
      <dgm:prSet phldrT="[Text]" custT="1"/>
      <dgm:spPr>
        <a:solidFill>
          <a:schemeClr val="bg1">
            <a:lumMod val="50000"/>
          </a:schemeClr>
        </a:solidFill>
        <a:ln>
          <a:solidFill>
            <a:srgbClr val="00B050"/>
          </a:solidFill>
        </a:ln>
      </dgm:spPr>
      <dgm:t>
        <a:bodyPr/>
        <a:lstStyle/>
        <a:p>
          <a:r>
            <a:rPr lang="en-US" sz="4400" b="1" dirty="0">
              <a:latin typeface="Calibri" panose="020F0502020204030204" pitchFamily="34" charset="0"/>
              <a:cs typeface="Calibri" panose="020F0502020204030204" pitchFamily="34" charset="0"/>
            </a:rPr>
            <a:t>Technology Equity Awards</a:t>
          </a:r>
        </a:p>
      </dgm:t>
    </dgm:pt>
    <dgm:pt modelId="{95725E01-1CEB-4B8E-B076-B97A3D89AEF0}" type="parTrans" cxnId="{2E9B5C6C-A3D9-4C9C-809D-54731E8AF2A1}">
      <dgm:prSet/>
      <dgm:spPr/>
      <dgm:t>
        <a:bodyPr/>
        <a:lstStyle/>
        <a:p>
          <a:endParaRPr lang="en-US"/>
        </a:p>
      </dgm:t>
    </dgm:pt>
    <dgm:pt modelId="{C93E003B-85CA-4C47-8EDE-53C67284CF70}" type="sibTrans" cxnId="{2E9B5C6C-A3D9-4C9C-809D-54731E8AF2A1}">
      <dgm:prSet/>
      <dgm:spPr/>
      <dgm:t>
        <a:bodyPr/>
        <a:lstStyle/>
        <a:p>
          <a:endParaRPr lang="en-US"/>
        </a:p>
      </dgm:t>
    </dgm:pt>
    <dgm:pt modelId="{01E6BAA3-F260-4540-B0FC-1F190949B80F}">
      <dgm:prSet phldrT="[Text]" custT="1"/>
      <dgm:spPr>
        <a:solidFill>
          <a:schemeClr val="bg1">
            <a:lumMod val="50000"/>
          </a:schemeClr>
        </a:solidFill>
        <a:ln>
          <a:solidFill>
            <a:srgbClr val="00B050"/>
          </a:solidFill>
        </a:ln>
      </dgm:spPr>
      <dgm:t>
        <a:bodyPr/>
        <a:lstStyle/>
        <a:p>
          <a:r>
            <a:rPr lang="en-US" sz="3200">
              <a:latin typeface="Calibri" panose="020F0502020204030204" pitchFamily="34" charset="0"/>
              <a:cs typeface="Calibri" panose="020F0502020204030204" pitchFamily="34" charset="0"/>
            </a:rPr>
            <a:t>3 awards of $5000 each</a:t>
          </a:r>
        </a:p>
      </dgm:t>
    </dgm:pt>
    <dgm:pt modelId="{8BBC6525-2D98-40EF-86CF-B5A9B9E59C33}" type="parTrans" cxnId="{A15A6DB7-864E-44F9-9A8F-6CB5834EABF0}">
      <dgm:prSet/>
      <dgm:spPr/>
      <dgm:t>
        <a:bodyPr/>
        <a:lstStyle/>
        <a:p>
          <a:endParaRPr lang="en-US"/>
        </a:p>
      </dgm:t>
    </dgm:pt>
    <dgm:pt modelId="{805672F7-3D76-49C4-86F4-F8C951065341}" type="sibTrans" cxnId="{A15A6DB7-864E-44F9-9A8F-6CB5834EABF0}">
      <dgm:prSet/>
      <dgm:spPr/>
      <dgm:t>
        <a:bodyPr/>
        <a:lstStyle/>
        <a:p>
          <a:endParaRPr lang="en-US"/>
        </a:p>
      </dgm:t>
    </dgm:pt>
    <dgm:pt modelId="{36D42BA0-3172-4F6E-ADC7-E5E2E9ECBBB8}">
      <dgm:prSet phldrT="[Text]" custT="1"/>
      <dgm:spPr>
        <a:solidFill>
          <a:schemeClr val="bg1">
            <a:lumMod val="50000"/>
          </a:schemeClr>
        </a:solidFill>
        <a:ln>
          <a:solidFill>
            <a:srgbClr val="00B050"/>
          </a:solidFill>
        </a:ln>
      </dgm:spPr>
      <dgm:t>
        <a:bodyPr/>
        <a:lstStyle/>
        <a:p>
          <a:r>
            <a:rPr lang="en-US" sz="3200">
              <a:latin typeface="Calibri" panose="020F0502020204030204" pitchFamily="34" charset="0"/>
              <a:cs typeface="Calibri" panose="020F0502020204030204" pitchFamily="34" charset="0"/>
            </a:rPr>
            <a:t>Designed to support infrastructure that improves equitable access to biomedical and health information</a:t>
          </a:r>
        </a:p>
      </dgm:t>
    </dgm:pt>
    <dgm:pt modelId="{FF5970C6-ABFC-43A4-B455-D1963A592D66}" type="parTrans" cxnId="{0FC976AE-4FA9-4DFC-BD78-DFC6A30BF847}">
      <dgm:prSet/>
      <dgm:spPr/>
      <dgm:t>
        <a:bodyPr/>
        <a:lstStyle/>
        <a:p>
          <a:endParaRPr lang="en-US"/>
        </a:p>
      </dgm:t>
    </dgm:pt>
    <dgm:pt modelId="{DC08EA78-555C-4766-AFB8-D7FE4B8A3565}" type="sibTrans" cxnId="{0FC976AE-4FA9-4DFC-BD78-DFC6A30BF847}">
      <dgm:prSet/>
      <dgm:spPr/>
      <dgm:t>
        <a:bodyPr/>
        <a:lstStyle/>
        <a:p>
          <a:endParaRPr lang="en-US"/>
        </a:p>
      </dgm:t>
    </dgm:pt>
    <dgm:pt modelId="{57CA1DFE-B836-4B14-9965-F9037E370B3A}">
      <dgm:prSet phldrT="[Text]" custT="1"/>
      <dgm:spPr>
        <a:solidFill>
          <a:schemeClr val="bg1">
            <a:lumMod val="50000"/>
          </a:schemeClr>
        </a:solidFill>
        <a:ln>
          <a:solidFill>
            <a:srgbClr val="00B050"/>
          </a:solidFill>
        </a:ln>
      </dgm:spPr>
      <dgm:t>
        <a:bodyPr/>
        <a:lstStyle/>
        <a:p>
          <a:r>
            <a:rPr lang="en-US" sz="3200">
              <a:latin typeface="Calibri" panose="020F0502020204030204" pitchFamily="34" charset="0"/>
              <a:cs typeface="Calibri" panose="020F0502020204030204" pitchFamily="34" charset="0"/>
            </a:rPr>
            <a:t>Awards to: 1 public library, 1 academic health sciences library and 1 community-based organization</a:t>
          </a:r>
        </a:p>
      </dgm:t>
    </dgm:pt>
    <dgm:pt modelId="{83CF6D4B-F21C-4539-A091-CC3981EB1DB7}" type="parTrans" cxnId="{02208F88-CE79-42F4-B0B4-4D33BA0F0B1C}">
      <dgm:prSet/>
      <dgm:spPr/>
      <dgm:t>
        <a:bodyPr/>
        <a:lstStyle/>
        <a:p>
          <a:endParaRPr lang="en-US"/>
        </a:p>
      </dgm:t>
    </dgm:pt>
    <dgm:pt modelId="{23DA31C1-DF84-4B7E-9A09-00CBF659AC98}" type="sibTrans" cxnId="{02208F88-CE79-42F4-B0B4-4D33BA0F0B1C}">
      <dgm:prSet/>
      <dgm:spPr/>
      <dgm:t>
        <a:bodyPr/>
        <a:lstStyle/>
        <a:p>
          <a:endParaRPr lang="en-US"/>
        </a:p>
      </dgm:t>
    </dgm:pt>
    <dgm:pt modelId="{B980FA0B-9B71-4049-BCD8-15716598D3B3}" type="pres">
      <dgm:prSet presAssocID="{8A18F5AC-5A0C-4BB3-8314-697845EE3B11}" presName="linear" presStyleCnt="0">
        <dgm:presLayoutVars>
          <dgm:dir/>
          <dgm:resizeHandles val="exact"/>
        </dgm:presLayoutVars>
      </dgm:prSet>
      <dgm:spPr/>
    </dgm:pt>
    <dgm:pt modelId="{515AAE77-57FB-4FD8-9EC2-BDB43DA939EE}" type="pres">
      <dgm:prSet presAssocID="{A8C9C1DF-5B1B-44DA-9B8C-D5E7CC7A949F}" presName="comp" presStyleCnt="0"/>
      <dgm:spPr/>
    </dgm:pt>
    <dgm:pt modelId="{4B690CCE-25C6-4BCB-B13C-ABF74281E581}" type="pres">
      <dgm:prSet presAssocID="{A8C9C1DF-5B1B-44DA-9B8C-D5E7CC7A949F}" presName="box" presStyleLbl="node1" presStyleIdx="0" presStyleCnt="1" custScaleY="100098" custLinFactNeighborX="-140" custLinFactNeighborY="-928"/>
      <dgm:spPr/>
    </dgm:pt>
    <dgm:pt modelId="{18C12441-6A00-4E9C-B8CC-E694E90A38C2}" type="pres">
      <dgm:prSet presAssocID="{A8C9C1DF-5B1B-44DA-9B8C-D5E7CC7A949F}" presName="img" presStyleLbl="fgImgPlace1" presStyleIdx="0" presStyleCnt="1" custScaleX="85794" custScaleY="28172" custLinFactNeighborX="-722" custLinFactNeighborY="-1545"/>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0000" b="-20000"/>
          </a:stretch>
        </a:blipFill>
      </dgm:spPr>
      <dgm:extLst>
        <a:ext uri="{E40237B7-FDA0-4F09-8148-C483321AD2D9}">
          <dgm14:cNvPr xmlns:dgm14="http://schemas.microsoft.com/office/drawing/2010/diagram" id="0" name="" descr="Monitor with solid fill"/>
        </a:ext>
      </dgm:extLst>
    </dgm:pt>
    <dgm:pt modelId="{D82C4AE9-539F-4AA6-A78F-49FBA4A7A89C}" type="pres">
      <dgm:prSet presAssocID="{A8C9C1DF-5B1B-44DA-9B8C-D5E7CC7A949F}" presName="text" presStyleLbl="node1" presStyleIdx="0" presStyleCnt="1">
        <dgm:presLayoutVars>
          <dgm:bulletEnabled val="1"/>
        </dgm:presLayoutVars>
      </dgm:prSet>
      <dgm:spPr/>
    </dgm:pt>
  </dgm:ptLst>
  <dgm:cxnLst>
    <dgm:cxn modelId="{897DAC0B-9904-4142-A626-865CCCC40319}" type="presOf" srcId="{A8C9C1DF-5B1B-44DA-9B8C-D5E7CC7A949F}" destId="{D82C4AE9-539F-4AA6-A78F-49FBA4A7A89C}" srcOrd="1" destOrd="0" presId="urn:microsoft.com/office/officeart/2005/8/layout/vList4"/>
    <dgm:cxn modelId="{0AB57714-EE5A-45F3-B14A-8548F84004D1}" type="presOf" srcId="{57CA1DFE-B836-4B14-9965-F9037E370B3A}" destId="{D82C4AE9-539F-4AA6-A78F-49FBA4A7A89C}" srcOrd="1" destOrd="3" presId="urn:microsoft.com/office/officeart/2005/8/layout/vList4"/>
    <dgm:cxn modelId="{0ADCD02C-0C1D-4062-9EEE-C53ED333FF62}" type="presOf" srcId="{36D42BA0-3172-4F6E-ADC7-E5E2E9ECBBB8}" destId="{D82C4AE9-539F-4AA6-A78F-49FBA4A7A89C}" srcOrd="1" destOrd="2" presId="urn:microsoft.com/office/officeart/2005/8/layout/vList4"/>
    <dgm:cxn modelId="{F467CE5E-3305-4C33-942E-C09FD6942C4D}" type="presOf" srcId="{57CA1DFE-B836-4B14-9965-F9037E370B3A}" destId="{4B690CCE-25C6-4BCB-B13C-ABF74281E581}" srcOrd="0" destOrd="3" presId="urn:microsoft.com/office/officeart/2005/8/layout/vList4"/>
    <dgm:cxn modelId="{BB6EEF5E-356F-43CD-937E-C7568C3AA63E}" type="presOf" srcId="{01E6BAA3-F260-4540-B0FC-1F190949B80F}" destId="{D82C4AE9-539F-4AA6-A78F-49FBA4A7A89C}" srcOrd="1" destOrd="1" presId="urn:microsoft.com/office/officeart/2005/8/layout/vList4"/>
    <dgm:cxn modelId="{2E9B5C6C-A3D9-4C9C-809D-54731E8AF2A1}" srcId="{8A18F5AC-5A0C-4BB3-8314-697845EE3B11}" destId="{A8C9C1DF-5B1B-44DA-9B8C-D5E7CC7A949F}" srcOrd="0" destOrd="0" parTransId="{95725E01-1CEB-4B8E-B076-B97A3D89AEF0}" sibTransId="{C93E003B-85CA-4C47-8EDE-53C67284CF70}"/>
    <dgm:cxn modelId="{2F4CA379-E54E-44CD-9F3C-4B42B473DCB8}" type="presOf" srcId="{8A18F5AC-5A0C-4BB3-8314-697845EE3B11}" destId="{B980FA0B-9B71-4049-BCD8-15716598D3B3}" srcOrd="0" destOrd="0" presId="urn:microsoft.com/office/officeart/2005/8/layout/vList4"/>
    <dgm:cxn modelId="{02208F88-CE79-42F4-B0B4-4D33BA0F0B1C}" srcId="{A8C9C1DF-5B1B-44DA-9B8C-D5E7CC7A949F}" destId="{57CA1DFE-B836-4B14-9965-F9037E370B3A}" srcOrd="2" destOrd="0" parTransId="{83CF6D4B-F21C-4539-A091-CC3981EB1DB7}" sibTransId="{23DA31C1-DF84-4B7E-9A09-00CBF659AC98}"/>
    <dgm:cxn modelId="{DE14EEA8-F4E2-4D5B-91A9-9EB0E947A2FF}" type="presOf" srcId="{A8C9C1DF-5B1B-44DA-9B8C-D5E7CC7A949F}" destId="{4B690CCE-25C6-4BCB-B13C-ABF74281E581}" srcOrd="0" destOrd="0" presId="urn:microsoft.com/office/officeart/2005/8/layout/vList4"/>
    <dgm:cxn modelId="{0FC976AE-4FA9-4DFC-BD78-DFC6A30BF847}" srcId="{A8C9C1DF-5B1B-44DA-9B8C-D5E7CC7A949F}" destId="{36D42BA0-3172-4F6E-ADC7-E5E2E9ECBBB8}" srcOrd="1" destOrd="0" parTransId="{FF5970C6-ABFC-43A4-B455-D1963A592D66}" sibTransId="{DC08EA78-555C-4766-AFB8-D7FE4B8A3565}"/>
    <dgm:cxn modelId="{A15A6DB7-864E-44F9-9A8F-6CB5834EABF0}" srcId="{A8C9C1DF-5B1B-44DA-9B8C-D5E7CC7A949F}" destId="{01E6BAA3-F260-4540-B0FC-1F190949B80F}" srcOrd="0" destOrd="0" parTransId="{8BBC6525-2D98-40EF-86CF-B5A9B9E59C33}" sibTransId="{805672F7-3D76-49C4-86F4-F8C951065341}"/>
    <dgm:cxn modelId="{80CFD2C8-3774-4ED5-9390-DE6317C817CB}" type="presOf" srcId="{36D42BA0-3172-4F6E-ADC7-E5E2E9ECBBB8}" destId="{4B690CCE-25C6-4BCB-B13C-ABF74281E581}" srcOrd="0" destOrd="2" presId="urn:microsoft.com/office/officeart/2005/8/layout/vList4"/>
    <dgm:cxn modelId="{C40F9EFF-D210-4DA9-8716-9CF03FD8A548}" type="presOf" srcId="{01E6BAA3-F260-4540-B0FC-1F190949B80F}" destId="{4B690CCE-25C6-4BCB-B13C-ABF74281E581}" srcOrd="0" destOrd="1" presId="urn:microsoft.com/office/officeart/2005/8/layout/vList4"/>
    <dgm:cxn modelId="{9B8F4239-7B06-4308-9C5C-D816F398FAE9}" type="presParOf" srcId="{B980FA0B-9B71-4049-BCD8-15716598D3B3}" destId="{515AAE77-57FB-4FD8-9EC2-BDB43DA939EE}" srcOrd="0" destOrd="0" presId="urn:microsoft.com/office/officeart/2005/8/layout/vList4"/>
    <dgm:cxn modelId="{DCB10524-265D-4890-A235-39D2CABD6E36}" type="presParOf" srcId="{515AAE77-57FB-4FD8-9EC2-BDB43DA939EE}" destId="{4B690CCE-25C6-4BCB-B13C-ABF74281E581}" srcOrd="0" destOrd="0" presId="urn:microsoft.com/office/officeart/2005/8/layout/vList4"/>
    <dgm:cxn modelId="{00732C37-9397-4F78-8BAD-5A00DD7A52B9}" type="presParOf" srcId="{515AAE77-57FB-4FD8-9EC2-BDB43DA939EE}" destId="{18C12441-6A00-4E9C-B8CC-E694E90A38C2}" srcOrd="1" destOrd="0" presId="urn:microsoft.com/office/officeart/2005/8/layout/vList4"/>
    <dgm:cxn modelId="{BD0DEDAF-A15D-4371-B186-87C8DED25C47}" type="presParOf" srcId="{515AAE77-57FB-4FD8-9EC2-BDB43DA939EE}" destId="{D82C4AE9-539F-4AA6-A78F-49FBA4A7A89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18F5AC-5A0C-4BB3-8314-697845EE3B11}"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A8C9C1DF-5B1B-44DA-9B8C-D5E7CC7A949F}">
      <dgm:prSet phldrT="[Text]" custT="1"/>
      <dgm:spPr>
        <a:solidFill>
          <a:srgbClr val="009647"/>
        </a:solidFill>
        <a:ln>
          <a:solidFill>
            <a:srgbClr val="00B050"/>
          </a:solidFill>
        </a:ln>
      </dgm:spPr>
      <dgm:t>
        <a:bodyPr/>
        <a:lstStyle/>
        <a:p>
          <a:r>
            <a:rPr lang="en-US" sz="4400" b="1" dirty="0">
              <a:latin typeface="Calibri" panose="020F0502020204030204" pitchFamily="34" charset="0"/>
              <a:cs typeface="Calibri" panose="020F0502020204030204" pitchFamily="34" charset="0"/>
            </a:rPr>
            <a:t>Environmental Health Outreach Award</a:t>
          </a:r>
        </a:p>
      </dgm:t>
    </dgm:pt>
    <dgm:pt modelId="{95725E01-1CEB-4B8E-B076-B97A3D89AEF0}" type="parTrans" cxnId="{2E9B5C6C-A3D9-4C9C-809D-54731E8AF2A1}">
      <dgm:prSet/>
      <dgm:spPr/>
      <dgm:t>
        <a:bodyPr/>
        <a:lstStyle/>
        <a:p>
          <a:endParaRPr lang="en-US"/>
        </a:p>
      </dgm:t>
    </dgm:pt>
    <dgm:pt modelId="{C93E003B-85CA-4C47-8EDE-53C67284CF70}" type="sibTrans" cxnId="{2E9B5C6C-A3D9-4C9C-809D-54731E8AF2A1}">
      <dgm:prSet/>
      <dgm:spPr/>
      <dgm:t>
        <a:bodyPr/>
        <a:lstStyle/>
        <a:p>
          <a:endParaRPr lang="en-US"/>
        </a:p>
      </dgm:t>
    </dgm:pt>
    <dgm:pt modelId="{01E6BAA3-F260-4540-B0FC-1F190949B80F}">
      <dgm:prSet phldrT="[Text]" custT="1"/>
      <dgm:spPr>
        <a:solidFill>
          <a:srgbClr val="009647"/>
        </a:solidFill>
        <a:ln>
          <a:solidFill>
            <a:srgbClr val="00B050"/>
          </a:solidFill>
        </a:ln>
      </dgm:spPr>
      <dgm:t>
        <a:bodyPr/>
        <a:lstStyle/>
        <a:p>
          <a:r>
            <a:rPr lang="en-US" sz="3200" dirty="0">
              <a:latin typeface="Calibri" panose="020F0502020204030204" pitchFamily="34" charset="0"/>
              <a:cs typeface="Calibri" panose="020F0502020204030204" pitchFamily="34" charset="0"/>
            </a:rPr>
            <a:t>1 award of $5000</a:t>
          </a:r>
        </a:p>
      </dgm:t>
    </dgm:pt>
    <dgm:pt modelId="{8BBC6525-2D98-40EF-86CF-B5A9B9E59C33}" type="parTrans" cxnId="{A15A6DB7-864E-44F9-9A8F-6CB5834EABF0}">
      <dgm:prSet/>
      <dgm:spPr/>
      <dgm:t>
        <a:bodyPr/>
        <a:lstStyle/>
        <a:p>
          <a:endParaRPr lang="en-US"/>
        </a:p>
      </dgm:t>
    </dgm:pt>
    <dgm:pt modelId="{805672F7-3D76-49C4-86F4-F8C951065341}" type="sibTrans" cxnId="{A15A6DB7-864E-44F9-9A8F-6CB5834EABF0}">
      <dgm:prSet/>
      <dgm:spPr/>
      <dgm:t>
        <a:bodyPr/>
        <a:lstStyle/>
        <a:p>
          <a:endParaRPr lang="en-US"/>
        </a:p>
      </dgm:t>
    </dgm:pt>
    <dgm:pt modelId="{57CA1DFE-B836-4B14-9965-F9037E370B3A}">
      <dgm:prSet phldrT="[Text]" custT="1"/>
      <dgm:spPr>
        <a:solidFill>
          <a:srgbClr val="009647"/>
        </a:solidFill>
        <a:ln>
          <a:solidFill>
            <a:srgbClr val="00B050"/>
          </a:solidFill>
        </a:ln>
      </dgm:spPr>
      <dgm:t>
        <a:bodyPr/>
        <a:lstStyle/>
        <a:p>
          <a:r>
            <a:rPr lang="en-US" sz="3200" dirty="0">
              <a:latin typeface="Calibri" panose="020F0502020204030204" pitchFamily="34" charset="0"/>
              <a:cs typeface="Calibri" panose="020F0502020204030204" pitchFamily="34" charset="0"/>
            </a:rPr>
            <a:t>Award to: academic health sciences library planning outreach/education to high school students on the harmful health effects of bad air quality.</a:t>
          </a:r>
        </a:p>
      </dgm:t>
    </dgm:pt>
    <dgm:pt modelId="{83CF6D4B-F21C-4539-A091-CC3981EB1DB7}" type="parTrans" cxnId="{02208F88-CE79-42F4-B0B4-4D33BA0F0B1C}">
      <dgm:prSet/>
      <dgm:spPr/>
      <dgm:t>
        <a:bodyPr/>
        <a:lstStyle/>
        <a:p>
          <a:endParaRPr lang="en-US"/>
        </a:p>
      </dgm:t>
    </dgm:pt>
    <dgm:pt modelId="{23DA31C1-DF84-4B7E-9A09-00CBF659AC98}" type="sibTrans" cxnId="{02208F88-CE79-42F4-B0B4-4D33BA0F0B1C}">
      <dgm:prSet/>
      <dgm:spPr/>
      <dgm:t>
        <a:bodyPr/>
        <a:lstStyle/>
        <a:p>
          <a:endParaRPr lang="en-US"/>
        </a:p>
      </dgm:t>
    </dgm:pt>
    <dgm:pt modelId="{B980FA0B-9B71-4049-BCD8-15716598D3B3}" type="pres">
      <dgm:prSet presAssocID="{8A18F5AC-5A0C-4BB3-8314-697845EE3B11}" presName="linear" presStyleCnt="0">
        <dgm:presLayoutVars>
          <dgm:dir/>
          <dgm:resizeHandles val="exact"/>
        </dgm:presLayoutVars>
      </dgm:prSet>
      <dgm:spPr/>
    </dgm:pt>
    <dgm:pt modelId="{515AAE77-57FB-4FD8-9EC2-BDB43DA939EE}" type="pres">
      <dgm:prSet presAssocID="{A8C9C1DF-5B1B-44DA-9B8C-D5E7CC7A949F}" presName="comp" presStyleCnt="0"/>
      <dgm:spPr/>
    </dgm:pt>
    <dgm:pt modelId="{4B690CCE-25C6-4BCB-B13C-ABF74281E581}" type="pres">
      <dgm:prSet presAssocID="{A8C9C1DF-5B1B-44DA-9B8C-D5E7CC7A949F}" presName="box" presStyleLbl="node1" presStyleIdx="0" presStyleCnt="1" custScaleY="100098" custLinFactNeighborX="4849" custLinFactNeighborY="98"/>
      <dgm:spPr/>
    </dgm:pt>
    <dgm:pt modelId="{18C12441-6A00-4E9C-B8CC-E694E90A38C2}" type="pres">
      <dgm:prSet presAssocID="{A8C9C1DF-5B1B-44DA-9B8C-D5E7CC7A949F}" presName="img" presStyleLbl="fgImgPlace1" presStyleIdx="0" presStyleCnt="1" custScaleX="85794" custScaleY="28172" custLinFactNeighborX="-722" custLinFactNeighborY="-1545"/>
      <dgm:spPr>
        <a:blipFill>
          <a:blip xmlns:r="http://schemas.openxmlformats.org/officeDocument/2006/relationships" r:embed="rId1">
            <a:extLst>
              <a:ext uri="{96DAC541-7B7A-43D3-8B79-37D633B846F1}">
                <asvg:svgBlip xmlns:asvg="http://schemas.microsoft.com/office/drawing/2016/SVG/main" r:embed="rId2"/>
              </a:ext>
            </a:extLst>
          </a:blip>
          <a:srcRect/>
          <a:stretch>
            <a:fillRect t="-20000" b="-20000"/>
          </a:stretch>
        </a:blipFill>
      </dgm:spPr>
      <dgm:extLst>
        <a:ext uri="{E40237B7-FDA0-4F09-8148-C483321AD2D9}">
          <dgm14:cNvPr xmlns:dgm14="http://schemas.microsoft.com/office/drawing/2010/diagram" id="0" name="" descr="Hill scene with solid fill"/>
        </a:ext>
      </dgm:extLst>
    </dgm:pt>
    <dgm:pt modelId="{D82C4AE9-539F-4AA6-A78F-49FBA4A7A89C}" type="pres">
      <dgm:prSet presAssocID="{A8C9C1DF-5B1B-44DA-9B8C-D5E7CC7A949F}" presName="text" presStyleLbl="node1" presStyleIdx="0" presStyleCnt="1">
        <dgm:presLayoutVars>
          <dgm:bulletEnabled val="1"/>
        </dgm:presLayoutVars>
      </dgm:prSet>
      <dgm:spPr/>
    </dgm:pt>
  </dgm:ptLst>
  <dgm:cxnLst>
    <dgm:cxn modelId="{897DAC0B-9904-4142-A626-865CCCC40319}" type="presOf" srcId="{A8C9C1DF-5B1B-44DA-9B8C-D5E7CC7A949F}" destId="{D82C4AE9-539F-4AA6-A78F-49FBA4A7A89C}" srcOrd="1" destOrd="0" presId="urn:microsoft.com/office/officeart/2005/8/layout/vList4"/>
    <dgm:cxn modelId="{0AB57714-EE5A-45F3-B14A-8548F84004D1}" type="presOf" srcId="{57CA1DFE-B836-4B14-9965-F9037E370B3A}" destId="{D82C4AE9-539F-4AA6-A78F-49FBA4A7A89C}" srcOrd="1" destOrd="2" presId="urn:microsoft.com/office/officeart/2005/8/layout/vList4"/>
    <dgm:cxn modelId="{F467CE5E-3305-4C33-942E-C09FD6942C4D}" type="presOf" srcId="{57CA1DFE-B836-4B14-9965-F9037E370B3A}" destId="{4B690CCE-25C6-4BCB-B13C-ABF74281E581}" srcOrd="0" destOrd="2" presId="urn:microsoft.com/office/officeart/2005/8/layout/vList4"/>
    <dgm:cxn modelId="{BB6EEF5E-356F-43CD-937E-C7568C3AA63E}" type="presOf" srcId="{01E6BAA3-F260-4540-B0FC-1F190949B80F}" destId="{D82C4AE9-539F-4AA6-A78F-49FBA4A7A89C}" srcOrd="1" destOrd="1" presId="urn:microsoft.com/office/officeart/2005/8/layout/vList4"/>
    <dgm:cxn modelId="{2E9B5C6C-A3D9-4C9C-809D-54731E8AF2A1}" srcId="{8A18F5AC-5A0C-4BB3-8314-697845EE3B11}" destId="{A8C9C1DF-5B1B-44DA-9B8C-D5E7CC7A949F}" srcOrd="0" destOrd="0" parTransId="{95725E01-1CEB-4B8E-B076-B97A3D89AEF0}" sibTransId="{C93E003B-85CA-4C47-8EDE-53C67284CF70}"/>
    <dgm:cxn modelId="{2F4CA379-E54E-44CD-9F3C-4B42B473DCB8}" type="presOf" srcId="{8A18F5AC-5A0C-4BB3-8314-697845EE3B11}" destId="{B980FA0B-9B71-4049-BCD8-15716598D3B3}" srcOrd="0" destOrd="0" presId="urn:microsoft.com/office/officeart/2005/8/layout/vList4"/>
    <dgm:cxn modelId="{02208F88-CE79-42F4-B0B4-4D33BA0F0B1C}" srcId="{A8C9C1DF-5B1B-44DA-9B8C-D5E7CC7A949F}" destId="{57CA1DFE-B836-4B14-9965-F9037E370B3A}" srcOrd="1" destOrd="0" parTransId="{83CF6D4B-F21C-4539-A091-CC3981EB1DB7}" sibTransId="{23DA31C1-DF84-4B7E-9A09-00CBF659AC98}"/>
    <dgm:cxn modelId="{DE14EEA8-F4E2-4D5B-91A9-9EB0E947A2FF}" type="presOf" srcId="{A8C9C1DF-5B1B-44DA-9B8C-D5E7CC7A949F}" destId="{4B690CCE-25C6-4BCB-B13C-ABF74281E581}" srcOrd="0" destOrd="0" presId="urn:microsoft.com/office/officeart/2005/8/layout/vList4"/>
    <dgm:cxn modelId="{A15A6DB7-864E-44F9-9A8F-6CB5834EABF0}" srcId="{A8C9C1DF-5B1B-44DA-9B8C-D5E7CC7A949F}" destId="{01E6BAA3-F260-4540-B0FC-1F190949B80F}" srcOrd="0" destOrd="0" parTransId="{8BBC6525-2D98-40EF-86CF-B5A9B9E59C33}" sibTransId="{805672F7-3D76-49C4-86F4-F8C951065341}"/>
    <dgm:cxn modelId="{C40F9EFF-D210-4DA9-8716-9CF03FD8A548}" type="presOf" srcId="{01E6BAA3-F260-4540-B0FC-1F190949B80F}" destId="{4B690CCE-25C6-4BCB-B13C-ABF74281E581}" srcOrd="0" destOrd="1" presId="urn:microsoft.com/office/officeart/2005/8/layout/vList4"/>
    <dgm:cxn modelId="{9B8F4239-7B06-4308-9C5C-D816F398FAE9}" type="presParOf" srcId="{B980FA0B-9B71-4049-BCD8-15716598D3B3}" destId="{515AAE77-57FB-4FD8-9EC2-BDB43DA939EE}" srcOrd="0" destOrd="0" presId="urn:microsoft.com/office/officeart/2005/8/layout/vList4"/>
    <dgm:cxn modelId="{DCB10524-265D-4890-A235-39D2CABD6E36}" type="presParOf" srcId="{515AAE77-57FB-4FD8-9EC2-BDB43DA939EE}" destId="{4B690CCE-25C6-4BCB-B13C-ABF74281E581}" srcOrd="0" destOrd="0" presId="urn:microsoft.com/office/officeart/2005/8/layout/vList4"/>
    <dgm:cxn modelId="{00732C37-9397-4F78-8BAD-5A00DD7A52B9}" type="presParOf" srcId="{515AAE77-57FB-4FD8-9EC2-BDB43DA939EE}" destId="{18C12441-6A00-4E9C-B8CC-E694E90A38C2}" srcOrd="1" destOrd="0" presId="urn:microsoft.com/office/officeart/2005/8/layout/vList4"/>
    <dgm:cxn modelId="{BD0DEDAF-A15D-4371-B186-87C8DED25C47}" type="presParOf" srcId="{515AAE77-57FB-4FD8-9EC2-BDB43DA939EE}" destId="{D82C4AE9-539F-4AA6-A78F-49FBA4A7A89C}" srcOrd="2" destOrd="0" presId="urn:microsoft.com/office/officeart/2005/8/layout/vList4"/>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61F96C7-4CEE-40AB-8F70-22453467E56B}" type="doc">
      <dgm:prSet loTypeId="urn:microsoft.com/office/officeart/2008/layout/LinedList" loCatId="list" qsTypeId="urn:microsoft.com/office/officeart/2005/8/quickstyle/simple1" qsCatId="simple" csTypeId="urn:microsoft.com/office/officeart/2005/8/colors/accent4_3" csCatId="accent4" phldr="1"/>
      <dgm:spPr/>
      <dgm:t>
        <a:bodyPr/>
        <a:lstStyle/>
        <a:p>
          <a:endParaRPr lang="en-US"/>
        </a:p>
      </dgm:t>
    </dgm:pt>
    <dgm:pt modelId="{38273617-4A20-4495-BE6A-A67D07E0FAA1}">
      <dgm:prSet custT="1"/>
      <dgm:spPr/>
      <dgm:t>
        <a:bodyPr/>
        <a:lstStyle/>
        <a:p>
          <a:r>
            <a:rPr lang="en-US" sz="2800" dirty="0">
              <a:latin typeface="Arial" panose="020B0604020202020204" pitchFamily="34" charset="0"/>
              <a:cs typeface="Arial" panose="020B0604020202020204" pitchFamily="34" charset="0"/>
            </a:rPr>
            <a:t>Professional development opportunities such as classes, conferences, or workshops for individual NNLM members</a:t>
          </a:r>
        </a:p>
      </dgm:t>
    </dgm:pt>
    <dgm:pt modelId="{BE3EC5B3-8E31-4DE7-BABB-F1124975C4F0}" type="parTrans" cxnId="{75F2F14C-31C4-424B-BE5F-50A509D167FB}">
      <dgm:prSet/>
      <dgm:spPr/>
      <dgm:t>
        <a:bodyPr/>
        <a:lstStyle/>
        <a:p>
          <a:endParaRPr lang="en-US"/>
        </a:p>
      </dgm:t>
    </dgm:pt>
    <dgm:pt modelId="{7262868E-59E1-4F77-8245-3C231258775D}" type="sibTrans" cxnId="{75F2F14C-31C4-424B-BE5F-50A509D167FB}">
      <dgm:prSet/>
      <dgm:spPr/>
      <dgm:t>
        <a:bodyPr/>
        <a:lstStyle/>
        <a:p>
          <a:endParaRPr lang="en-US"/>
        </a:p>
      </dgm:t>
    </dgm:pt>
    <dgm:pt modelId="{83BD2EF8-F1D4-4402-8CD2-6812F78E3799}">
      <dgm:prSet custT="1"/>
      <dgm:spPr/>
      <dgm:t>
        <a:bodyPr/>
        <a:lstStyle/>
        <a:p>
          <a:r>
            <a:rPr lang="en-US" sz="2800" b="0" i="0" dirty="0">
              <a:latin typeface="Arial" panose="020B0604020202020204" pitchFamily="34" charset="0"/>
              <a:cs typeface="Arial" panose="020B0604020202020204" pitchFamily="34" charset="0"/>
            </a:rPr>
            <a:t>Costs associated with hosting an expert speaker to give a talk, workshop, class or lecture.</a:t>
          </a:r>
          <a:r>
            <a:rPr lang="en-US" sz="2800" dirty="0">
              <a:latin typeface="Arial" panose="020B0604020202020204" pitchFamily="34" charset="0"/>
              <a:cs typeface="Arial" panose="020B0604020202020204" pitchFamily="34" charset="0"/>
            </a:rPr>
            <a:t> </a:t>
          </a:r>
        </a:p>
      </dgm:t>
    </dgm:pt>
    <dgm:pt modelId="{A2F3BF81-2D6E-4CD8-ADD9-DC38F998A00C}" type="parTrans" cxnId="{D72EFB1B-7A64-4166-AA19-5DBB7A83F741}">
      <dgm:prSet/>
      <dgm:spPr/>
      <dgm:t>
        <a:bodyPr/>
        <a:lstStyle/>
        <a:p>
          <a:endParaRPr lang="en-US"/>
        </a:p>
      </dgm:t>
    </dgm:pt>
    <dgm:pt modelId="{A5AAC63E-368D-414E-A6B1-EFD931286E0E}" type="sibTrans" cxnId="{D72EFB1B-7A64-4166-AA19-5DBB7A83F741}">
      <dgm:prSet/>
      <dgm:spPr/>
      <dgm:t>
        <a:bodyPr/>
        <a:lstStyle/>
        <a:p>
          <a:endParaRPr lang="en-US"/>
        </a:p>
      </dgm:t>
    </dgm:pt>
    <dgm:pt modelId="{3E5ECFCB-4BB9-4D2B-BEAC-69662C64B097}">
      <dgm:prSet custT="1"/>
      <dgm:spPr/>
      <dgm:t>
        <a:bodyPr/>
        <a:lstStyle/>
        <a:p>
          <a:r>
            <a:rPr lang="en-US" sz="2800" b="0" i="0" dirty="0">
              <a:latin typeface="Arial" panose="020B0604020202020204" pitchFamily="34" charset="0"/>
              <a:cs typeface="Arial" panose="020B0604020202020204" pitchFamily="34" charset="0"/>
            </a:rPr>
            <a:t>Educational activities on Diversity, Equity, and Inclusion that aim to improve service to underserved, minority and underrepresented communities.</a:t>
          </a:r>
          <a:endParaRPr lang="en-US" sz="2800" dirty="0">
            <a:latin typeface="Arial" panose="020B0604020202020204" pitchFamily="34" charset="0"/>
            <a:cs typeface="Arial" panose="020B0604020202020204" pitchFamily="34" charset="0"/>
          </a:endParaRPr>
        </a:p>
      </dgm:t>
    </dgm:pt>
    <dgm:pt modelId="{5BC86821-5ABD-4D9F-A037-EA02C6126284}" type="parTrans" cxnId="{D504B755-F888-4890-B917-5F799F8B325F}">
      <dgm:prSet/>
      <dgm:spPr/>
      <dgm:t>
        <a:bodyPr/>
        <a:lstStyle/>
        <a:p>
          <a:endParaRPr lang="en-US"/>
        </a:p>
      </dgm:t>
    </dgm:pt>
    <dgm:pt modelId="{8352BF64-5954-4C17-ACE9-E54137F2D615}" type="sibTrans" cxnId="{D504B755-F888-4890-B917-5F799F8B325F}">
      <dgm:prSet/>
      <dgm:spPr/>
      <dgm:t>
        <a:bodyPr/>
        <a:lstStyle/>
        <a:p>
          <a:endParaRPr lang="en-US"/>
        </a:p>
      </dgm:t>
    </dgm:pt>
    <dgm:pt modelId="{4CF30505-8ADD-4B9B-97FB-3DB9FF76794A}" type="pres">
      <dgm:prSet presAssocID="{D61F96C7-4CEE-40AB-8F70-22453467E56B}" presName="vert0" presStyleCnt="0">
        <dgm:presLayoutVars>
          <dgm:dir/>
          <dgm:animOne val="branch"/>
          <dgm:animLvl val="lvl"/>
        </dgm:presLayoutVars>
      </dgm:prSet>
      <dgm:spPr/>
    </dgm:pt>
    <dgm:pt modelId="{04C0EEC4-8920-4388-AF2D-938A2BC65072}" type="pres">
      <dgm:prSet presAssocID="{38273617-4A20-4495-BE6A-A67D07E0FAA1}" presName="thickLine" presStyleLbl="alignNode1" presStyleIdx="0" presStyleCnt="3"/>
      <dgm:spPr/>
    </dgm:pt>
    <dgm:pt modelId="{3E6823AE-F36B-4C3A-8BFA-392714972CF8}" type="pres">
      <dgm:prSet presAssocID="{38273617-4A20-4495-BE6A-A67D07E0FAA1}" presName="horz1" presStyleCnt="0"/>
      <dgm:spPr/>
    </dgm:pt>
    <dgm:pt modelId="{BADFA9BF-107A-45A5-B4E9-0D0300B06F14}" type="pres">
      <dgm:prSet presAssocID="{38273617-4A20-4495-BE6A-A67D07E0FAA1}" presName="tx1" presStyleLbl="revTx" presStyleIdx="0" presStyleCnt="3"/>
      <dgm:spPr/>
    </dgm:pt>
    <dgm:pt modelId="{54C57D6F-5F1F-4AA9-A1F6-7BB2C49D6C53}" type="pres">
      <dgm:prSet presAssocID="{38273617-4A20-4495-BE6A-A67D07E0FAA1}" presName="vert1" presStyleCnt="0"/>
      <dgm:spPr/>
    </dgm:pt>
    <dgm:pt modelId="{E2CE4111-01DD-4261-8668-C72E8E413A27}" type="pres">
      <dgm:prSet presAssocID="{83BD2EF8-F1D4-4402-8CD2-6812F78E3799}" presName="thickLine" presStyleLbl="alignNode1" presStyleIdx="1" presStyleCnt="3"/>
      <dgm:spPr/>
    </dgm:pt>
    <dgm:pt modelId="{B48785B2-488F-4278-9E42-D38799B83362}" type="pres">
      <dgm:prSet presAssocID="{83BD2EF8-F1D4-4402-8CD2-6812F78E3799}" presName="horz1" presStyleCnt="0"/>
      <dgm:spPr/>
    </dgm:pt>
    <dgm:pt modelId="{054ECD62-15B5-4371-ABB6-FB4001BDA7AF}" type="pres">
      <dgm:prSet presAssocID="{83BD2EF8-F1D4-4402-8CD2-6812F78E3799}" presName="tx1" presStyleLbl="revTx" presStyleIdx="1" presStyleCnt="3"/>
      <dgm:spPr/>
    </dgm:pt>
    <dgm:pt modelId="{CFE6C572-9102-4829-BF7B-5B67A7F07D5F}" type="pres">
      <dgm:prSet presAssocID="{83BD2EF8-F1D4-4402-8CD2-6812F78E3799}" presName="vert1" presStyleCnt="0"/>
      <dgm:spPr/>
    </dgm:pt>
    <dgm:pt modelId="{CD876CEF-6DFA-4E0D-A838-C045D345EB90}" type="pres">
      <dgm:prSet presAssocID="{3E5ECFCB-4BB9-4D2B-BEAC-69662C64B097}" presName="thickLine" presStyleLbl="alignNode1" presStyleIdx="2" presStyleCnt="3"/>
      <dgm:spPr/>
    </dgm:pt>
    <dgm:pt modelId="{57FB8A5E-0065-4359-AF9E-DB644365659C}" type="pres">
      <dgm:prSet presAssocID="{3E5ECFCB-4BB9-4D2B-BEAC-69662C64B097}" presName="horz1" presStyleCnt="0"/>
      <dgm:spPr/>
    </dgm:pt>
    <dgm:pt modelId="{8E3549DA-C3D9-4E6A-B85E-4159997E472A}" type="pres">
      <dgm:prSet presAssocID="{3E5ECFCB-4BB9-4D2B-BEAC-69662C64B097}" presName="tx1" presStyleLbl="revTx" presStyleIdx="2" presStyleCnt="3"/>
      <dgm:spPr/>
    </dgm:pt>
    <dgm:pt modelId="{AB5D16A4-16F7-4487-A57A-55EEAE3BC960}" type="pres">
      <dgm:prSet presAssocID="{3E5ECFCB-4BB9-4D2B-BEAC-69662C64B097}" presName="vert1" presStyleCnt="0"/>
      <dgm:spPr/>
    </dgm:pt>
  </dgm:ptLst>
  <dgm:cxnLst>
    <dgm:cxn modelId="{D72EFB1B-7A64-4166-AA19-5DBB7A83F741}" srcId="{D61F96C7-4CEE-40AB-8F70-22453467E56B}" destId="{83BD2EF8-F1D4-4402-8CD2-6812F78E3799}" srcOrd="1" destOrd="0" parTransId="{A2F3BF81-2D6E-4CD8-ADD9-DC38F998A00C}" sibTransId="{A5AAC63E-368D-414E-A6B1-EFD931286E0E}"/>
    <dgm:cxn modelId="{75F2F14C-31C4-424B-BE5F-50A509D167FB}" srcId="{D61F96C7-4CEE-40AB-8F70-22453467E56B}" destId="{38273617-4A20-4495-BE6A-A67D07E0FAA1}" srcOrd="0" destOrd="0" parTransId="{BE3EC5B3-8E31-4DE7-BABB-F1124975C4F0}" sibTransId="{7262868E-59E1-4F77-8245-3C231258775D}"/>
    <dgm:cxn modelId="{D504B755-F888-4890-B917-5F799F8B325F}" srcId="{D61F96C7-4CEE-40AB-8F70-22453467E56B}" destId="{3E5ECFCB-4BB9-4D2B-BEAC-69662C64B097}" srcOrd="2" destOrd="0" parTransId="{5BC86821-5ABD-4D9F-A037-EA02C6126284}" sibTransId="{8352BF64-5954-4C17-ACE9-E54137F2D615}"/>
    <dgm:cxn modelId="{E9225158-9E02-40CB-9BD1-DFDF0F02D868}" type="presOf" srcId="{83BD2EF8-F1D4-4402-8CD2-6812F78E3799}" destId="{054ECD62-15B5-4371-ABB6-FB4001BDA7AF}" srcOrd="0" destOrd="0" presId="urn:microsoft.com/office/officeart/2008/layout/LinedList"/>
    <dgm:cxn modelId="{60A44C89-51B8-48A8-8BB7-B3133924B03B}" type="presOf" srcId="{3E5ECFCB-4BB9-4D2B-BEAC-69662C64B097}" destId="{8E3549DA-C3D9-4E6A-B85E-4159997E472A}" srcOrd="0" destOrd="0" presId="urn:microsoft.com/office/officeart/2008/layout/LinedList"/>
    <dgm:cxn modelId="{73155FA6-9CFA-41F7-B70C-33677A5E82B3}" type="presOf" srcId="{D61F96C7-4CEE-40AB-8F70-22453467E56B}" destId="{4CF30505-8ADD-4B9B-97FB-3DB9FF76794A}" srcOrd="0" destOrd="0" presId="urn:microsoft.com/office/officeart/2008/layout/LinedList"/>
    <dgm:cxn modelId="{2D85C7EA-1B91-4687-9AE1-4DC1B04DD3BA}" type="presOf" srcId="{38273617-4A20-4495-BE6A-A67D07E0FAA1}" destId="{BADFA9BF-107A-45A5-B4E9-0D0300B06F14}" srcOrd="0" destOrd="0" presId="urn:microsoft.com/office/officeart/2008/layout/LinedList"/>
    <dgm:cxn modelId="{8771239F-6B0F-4FBE-A348-E2745F652692}" type="presParOf" srcId="{4CF30505-8ADD-4B9B-97FB-3DB9FF76794A}" destId="{04C0EEC4-8920-4388-AF2D-938A2BC65072}" srcOrd="0" destOrd="0" presId="urn:microsoft.com/office/officeart/2008/layout/LinedList"/>
    <dgm:cxn modelId="{D1782030-0AF6-487B-A506-E55253C1CC3A}" type="presParOf" srcId="{4CF30505-8ADD-4B9B-97FB-3DB9FF76794A}" destId="{3E6823AE-F36B-4C3A-8BFA-392714972CF8}" srcOrd="1" destOrd="0" presId="urn:microsoft.com/office/officeart/2008/layout/LinedList"/>
    <dgm:cxn modelId="{65135064-E4B1-4255-AB41-F542FEA9C71E}" type="presParOf" srcId="{3E6823AE-F36B-4C3A-8BFA-392714972CF8}" destId="{BADFA9BF-107A-45A5-B4E9-0D0300B06F14}" srcOrd="0" destOrd="0" presId="urn:microsoft.com/office/officeart/2008/layout/LinedList"/>
    <dgm:cxn modelId="{38158E29-81B8-4A19-99D9-1C4813043831}" type="presParOf" srcId="{3E6823AE-F36B-4C3A-8BFA-392714972CF8}" destId="{54C57D6F-5F1F-4AA9-A1F6-7BB2C49D6C53}" srcOrd="1" destOrd="0" presId="urn:microsoft.com/office/officeart/2008/layout/LinedList"/>
    <dgm:cxn modelId="{16133E84-8243-4730-A75F-0E09B8FFD26C}" type="presParOf" srcId="{4CF30505-8ADD-4B9B-97FB-3DB9FF76794A}" destId="{E2CE4111-01DD-4261-8668-C72E8E413A27}" srcOrd="2" destOrd="0" presId="urn:microsoft.com/office/officeart/2008/layout/LinedList"/>
    <dgm:cxn modelId="{C7EE87AB-6B24-47BC-AD38-D51C4BB238D7}" type="presParOf" srcId="{4CF30505-8ADD-4B9B-97FB-3DB9FF76794A}" destId="{B48785B2-488F-4278-9E42-D38799B83362}" srcOrd="3" destOrd="0" presId="urn:microsoft.com/office/officeart/2008/layout/LinedList"/>
    <dgm:cxn modelId="{C5A3222B-FCBC-4DE3-A154-677AAE20BBCB}" type="presParOf" srcId="{B48785B2-488F-4278-9E42-D38799B83362}" destId="{054ECD62-15B5-4371-ABB6-FB4001BDA7AF}" srcOrd="0" destOrd="0" presId="urn:microsoft.com/office/officeart/2008/layout/LinedList"/>
    <dgm:cxn modelId="{53020D87-C1A3-45F5-9C39-90EBA8D785C0}" type="presParOf" srcId="{B48785B2-488F-4278-9E42-D38799B83362}" destId="{CFE6C572-9102-4829-BF7B-5B67A7F07D5F}" srcOrd="1" destOrd="0" presId="urn:microsoft.com/office/officeart/2008/layout/LinedList"/>
    <dgm:cxn modelId="{57E2FD86-96C2-4A6B-8204-205D9DC988C9}" type="presParOf" srcId="{4CF30505-8ADD-4B9B-97FB-3DB9FF76794A}" destId="{CD876CEF-6DFA-4E0D-A838-C045D345EB90}" srcOrd="4" destOrd="0" presId="urn:microsoft.com/office/officeart/2008/layout/LinedList"/>
    <dgm:cxn modelId="{1CDB100B-511E-472A-B20A-4D6DA5F3021B}" type="presParOf" srcId="{4CF30505-8ADD-4B9B-97FB-3DB9FF76794A}" destId="{57FB8A5E-0065-4359-AF9E-DB644365659C}" srcOrd="5" destOrd="0" presId="urn:microsoft.com/office/officeart/2008/layout/LinedList"/>
    <dgm:cxn modelId="{2FE01078-2AE4-41C2-8FE0-08C7C15C0637}" type="presParOf" srcId="{57FB8A5E-0065-4359-AF9E-DB644365659C}" destId="{8E3549DA-C3D9-4E6A-B85E-4159997E472A}" srcOrd="0" destOrd="0" presId="urn:microsoft.com/office/officeart/2008/layout/LinedList"/>
    <dgm:cxn modelId="{A3812CB4-E1F4-45DC-9DA3-D3747DF8EB3A}" type="presParOf" srcId="{57FB8A5E-0065-4359-AF9E-DB644365659C}" destId="{AB5D16A4-16F7-4487-A57A-55EEAE3BC96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FB8E06-C2C1-4815-BE3E-0E6831E1C8BF}" type="doc">
      <dgm:prSet loTypeId="urn:microsoft.com/office/officeart/2018/5/layout/CenteredIconLabelDescriptionList" loCatId="icon" qsTypeId="urn:microsoft.com/office/officeart/2005/8/quickstyle/simple2" qsCatId="simple" csTypeId="urn:microsoft.com/office/officeart/2018/5/colors/Iconchunking_neutralbg_colorful1" csCatId="colorful" phldr="1"/>
      <dgm:spPr/>
      <dgm:t>
        <a:bodyPr/>
        <a:lstStyle/>
        <a:p>
          <a:endParaRPr lang="en-US"/>
        </a:p>
      </dgm:t>
    </dgm:pt>
    <dgm:pt modelId="{223F676C-51CA-46DD-95DD-3DF864596C54}">
      <dgm:prSet custT="1"/>
      <dgm:spPr/>
      <dgm:t>
        <a:bodyPr/>
        <a:lstStyle/>
        <a:p>
          <a:pPr>
            <a:lnSpc>
              <a:spcPct val="100000"/>
            </a:lnSpc>
            <a:defRPr b="1"/>
          </a:pPr>
          <a:r>
            <a:rPr lang="en-US" sz="2800" dirty="0">
              <a:latin typeface="Arial" panose="020B0604020202020204" pitchFamily="34" charset="0"/>
              <a:cs typeface="Arial" panose="020B0604020202020204" pitchFamily="34" charset="0"/>
            </a:rPr>
            <a:t>Region 5 </a:t>
          </a:r>
        </a:p>
        <a:p>
          <a:pPr>
            <a:lnSpc>
              <a:spcPct val="100000"/>
            </a:lnSpc>
            <a:defRPr b="1"/>
          </a:pPr>
          <a:r>
            <a:rPr lang="en-US" sz="2800" dirty="0">
              <a:latin typeface="Arial" panose="020B0604020202020204" pitchFamily="34" charset="0"/>
              <a:cs typeface="Arial" panose="020B0604020202020204" pitchFamily="34" charset="0"/>
            </a:rPr>
            <a:t>Outreach &amp; Engagement Awards</a:t>
          </a:r>
        </a:p>
      </dgm:t>
    </dgm:pt>
    <dgm:pt modelId="{131E8800-CB92-4D41-B682-5D1ECF80FB27}" type="parTrans" cxnId="{EDB6A366-A93A-4E8B-9186-E154F535F808}">
      <dgm:prSet/>
      <dgm:spPr/>
      <dgm:t>
        <a:bodyPr/>
        <a:lstStyle/>
        <a:p>
          <a:endParaRPr lang="en-US"/>
        </a:p>
      </dgm:t>
    </dgm:pt>
    <dgm:pt modelId="{632AAA9E-A04E-4D52-B43D-77DF35FBAEFE}" type="sibTrans" cxnId="{EDB6A366-A93A-4E8B-9186-E154F535F808}">
      <dgm:prSet/>
      <dgm:spPr/>
      <dgm:t>
        <a:bodyPr/>
        <a:lstStyle/>
        <a:p>
          <a:endParaRPr lang="en-US"/>
        </a:p>
      </dgm:t>
    </dgm:pt>
    <dgm:pt modelId="{BCC67B8A-FC6D-4327-901C-FA8E0062FDCA}">
      <dgm:prSet custT="1"/>
      <dgm:spPr/>
      <dgm:t>
        <a:bodyPr/>
        <a:lstStyle/>
        <a:p>
          <a:pPr>
            <a:lnSpc>
              <a:spcPct val="100000"/>
            </a:lnSpc>
            <a:spcAft>
              <a:spcPts val="0"/>
            </a:spcAft>
          </a:pPr>
          <a:r>
            <a:rPr lang="en-US" sz="1800" dirty="0">
              <a:latin typeface="Arial" panose="020B0604020202020204" pitchFamily="34" charset="0"/>
              <a:cs typeface="Arial" panose="020B0604020202020204" pitchFamily="34" charset="0"/>
            </a:rPr>
            <a:t>minimum of 3 awards up to </a:t>
          </a:r>
        </a:p>
        <a:p>
          <a:pPr>
            <a:lnSpc>
              <a:spcPct val="100000"/>
            </a:lnSpc>
            <a:spcAft>
              <a:spcPts val="0"/>
            </a:spcAft>
          </a:pPr>
          <a:r>
            <a:rPr lang="en-US" sz="1800" dirty="0">
              <a:latin typeface="Arial" panose="020B0604020202020204" pitchFamily="34" charset="0"/>
              <a:cs typeface="Arial" panose="020B0604020202020204" pitchFamily="34" charset="0"/>
            </a:rPr>
            <a:t>$25,000 </a:t>
          </a:r>
          <a:r>
            <a:rPr lang="en-US" sz="2000" dirty="0">
              <a:latin typeface="Arial" panose="020B0604020202020204" pitchFamily="34" charset="0"/>
              <a:cs typeface="Arial" panose="020B0604020202020204" pitchFamily="34" charset="0"/>
            </a:rPr>
            <a:t>each</a:t>
          </a:r>
        </a:p>
      </dgm:t>
    </dgm:pt>
    <dgm:pt modelId="{E326EF6F-7632-42A6-8430-E2CA17C9942D}" type="parTrans" cxnId="{F522D444-D8FE-4443-ADCF-F7CF3AAA0D38}">
      <dgm:prSet/>
      <dgm:spPr/>
      <dgm:t>
        <a:bodyPr/>
        <a:lstStyle/>
        <a:p>
          <a:endParaRPr lang="en-US"/>
        </a:p>
      </dgm:t>
    </dgm:pt>
    <dgm:pt modelId="{36F0E14B-E8FF-484A-8DD1-099D04887295}" type="sibTrans" cxnId="{F522D444-D8FE-4443-ADCF-F7CF3AAA0D38}">
      <dgm:prSet/>
      <dgm:spPr/>
      <dgm:t>
        <a:bodyPr/>
        <a:lstStyle/>
        <a:p>
          <a:endParaRPr lang="en-US"/>
        </a:p>
      </dgm:t>
    </dgm:pt>
    <dgm:pt modelId="{E6764001-47F3-42FF-8F8F-314C9A62F8F5}">
      <dgm:prSet/>
      <dgm:spPr/>
      <dgm:t>
        <a:bodyPr/>
        <a:lstStyle/>
        <a:p>
          <a:pPr>
            <a:lnSpc>
              <a:spcPct val="100000"/>
            </a:lnSpc>
            <a:defRPr b="1"/>
          </a:pPr>
          <a:r>
            <a:rPr lang="en-US">
              <a:latin typeface="Arial" panose="020B0604020202020204" pitchFamily="34" charset="0"/>
              <a:cs typeface="Arial" panose="020B0604020202020204" pitchFamily="34" charset="0"/>
            </a:rPr>
            <a:t>Region 5 </a:t>
          </a:r>
        </a:p>
        <a:p>
          <a:pPr>
            <a:lnSpc>
              <a:spcPct val="100000"/>
            </a:lnSpc>
            <a:defRPr b="1"/>
          </a:pPr>
          <a:r>
            <a:rPr lang="en-US">
              <a:latin typeface="Arial" panose="020B0604020202020204" pitchFamily="34" charset="0"/>
              <a:cs typeface="Arial" panose="020B0604020202020204" pitchFamily="34" charset="0"/>
            </a:rPr>
            <a:t>Data Engagement Awards</a:t>
          </a:r>
        </a:p>
      </dgm:t>
    </dgm:pt>
    <dgm:pt modelId="{C3E08F21-CC27-4809-8E5F-0DAB915CF429}" type="parTrans" cxnId="{CC667A8B-BD5A-4971-BA78-4603E449DBE2}">
      <dgm:prSet/>
      <dgm:spPr/>
      <dgm:t>
        <a:bodyPr/>
        <a:lstStyle/>
        <a:p>
          <a:endParaRPr lang="en-US"/>
        </a:p>
      </dgm:t>
    </dgm:pt>
    <dgm:pt modelId="{91F88767-E963-488F-94A4-B63B1C23FF95}" type="sibTrans" cxnId="{CC667A8B-BD5A-4971-BA78-4603E449DBE2}">
      <dgm:prSet/>
      <dgm:spPr/>
      <dgm:t>
        <a:bodyPr/>
        <a:lstStyle/>
        <a:p>
          <a:endParaRPr lang="en-US"/>
        </a:p>
      </dgm:t>
    </dgm:pt>
    <dgm:pt modelId="{CA36E4B9-AD68-4BF6-9293-E2814E6FF588}">
      <dgm:prSet custT="1"/>
      <dgm:spPr/>
      <dgm:t>
        <a:bodyPr/>
        <a:lstStyle/>
        <a:p>
          <a:pPr>
            <a:lnSpc>
              <a:spcPct val="100000"/>
            </a:lnSpc>
            <a:spcAft>
              <a:spcPts val="0"/>
            </a:spcAft>
          </a:pPr>
          <a:r>
            <a:rPr lang="en-US" sz="1800" dirty="0">
              <a:latin typeface="Arial" panose="020B0604020202020204" pitchFamily="34" charset="0"/>
              <a:cs typeface="Arial" panose="020B0604020202020204" pitchFamily="34" charset="0"/>
            </a:rPr>
            <a:t>minimum of 3 awards up to </a:t>
          </a:r>
        </a:p>
        <a:p>
          <a:pPr>
            <a:lnSpc>
              <a:spcPct val="100000"/>
            </a:lnSpc>
            <a:spcAft>
              <a:spcPts val="0"/>
            </a:spcAft>
          </a:pPr>
          <a:r>
            <a:rPr lang="en-US" sz="1800" dirty="0">
              <a:latin typeface="Arial" panose="020B0604020202020204" pitchFamily="34" charset="0"/>
              <a:cs typeface="Arial" panose="020B0604020202020204" pitchFamily="34" charset="0"/>
            </a:rPr>
            <a:t>$25,000 each</a:t>
          </a:r>
        </a:p>
      </dgm:t>
    </dgm:pt>
    <dgm:pt modelId="{05CFD2F5-702A-41E2-BDBD-D3A7D6E3CF6B}" type="parTrans" cxnId="{7124B7B5-3D64-4B54-80D2-9D1C61BF1F80}">
      <dgm:prSet/>
      <dgm:spPr/>
      <dgm:t>
        <a:bodyPr/>
        <a:lstStyle/>
        <a:p>
          <a:endParaRPr lang="en-US"/>
        </a:p>
      </dgm:t>
    </dgm:pt>
    <dgm:pt modelId="{FA41376E-854C-4E56-B591-2B02A4F61DA7}" type="sibTrans" cxnId="{7124B7B5-3D64-4B54-80D2-9D1C61BF1F80}">
      <dgm:prSet/>
      <dgm:spPr/>
      <dgm:t>
        <a:bodyPr/>
        <a:lstStyle/>
        <a:p>
          <a:endParaRPr lang="en-US"/>
        </a:p>
      </dgm:t>
    </dgm:pt>
    <dgm:pt modelId="{C5A188E0-EF51-4E30-9923-822EB73B789A}" type="pres">
      <dgm:prSet presAssocID="{CEFB8E06-C2C1-4815-BE3E-0E6831E1C8BF}" presName="root" presStyleCnt="0">
        <dgm:presLayoutVars>
          <dgm:dir/>
          <dgm:resizeHandles val="exact"/>
        </dgm:presLayoutVars>
      </dgm:prSet>
      <dgm:spPr/>
    </dgm:pt>
    <dgm:pt modelId="{B87862DF-7693-412C-8F46-939AACC8D684}" type="pres">
      <dgm:prSet presAssocID="{223F676C-51CA-46DD-95DD-3DF864596C54}" presName="compNode" presStyleCnt="0"/>
      <dgm:spPr/>
    </dgm:pt>
    <dgm:pt modelId="{C33030A7-CDF0-4643-BCB0-91D6FC5307D2}" type="pres">
      <dgm:prSet presAssocID="{223F676C-51CA-46DD-95DD-3DF864596C54}"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rker"/>
        </a:ext>
      </dgm:extLst>
    </dgm:pt>
    <dgm:pt modelId="{ABA7759A-DC07-4F89-ABCB-AEE39BAF0D86}" type="pres">
      <dgm:prSet presAssocID="{223F676C-51CA-46DD-95DD-3DF864596C54}" presName="iconSpace" presStyleCnt="0"/>
      <dgm:spPr/>
    </dgm:pt>
    <dgm:pt modelId="{E03CE5B6-DE7E-4F66-8751-CCC36711A6BE}" type="pres">
      <dgm:prSet presAssocID="{223F676C-51CA-46DD-95DD-3DF864596C54}" presName="parTx" presStyleLbl="revTx" presStyleIdx="0" presStyleCnt="4" custLinFactNeighborY="-18816">
        <dgm:presLayoutVars>
          <dgm:chMax val="0"/>
          <dgm:chPref val="0"/>
        </dgm:presLayoutVars>
      </dgm:prSet>
      <dgm:spPr/>
    </dgm:pt>
    <dgm:pt modelId="{B879B9BB-C7E3-4E97-AFC9-8832878C2EFC}" type="pres">
      <dgm:prSet presAssocID="{223F676C-51CA-46DD-95DD-3DF864596C54}" presName="txSpace" presStyleCnt="0"/>
      <dgm:spPr/>
    </dgm:pt>
    <dgm:pt modelId="{0476E075-F1F2-4903-AA6D-EB326F5FCFC9}" type="pres">
      <dgm:prSet presAssocID="{223F676C-51CA-46DD-95DD-3DF864596C54}" presName="desTx" presStyleLbl="revTx" presStyleIdx="1" presStyleCnt="4" custLinFactNeighborX="-1113" custLinFactNeighborY="-29055">
        <dgm:presLayoutVars/>
      </dgm:prSet>
      <dgm:spPr/>
    </dgm:pt>
    <dgm:pt modelId="{56F10200-E10B-47DE-BF5C-FD86766738B3}" type="pres">
      <dgm:prSet presAssocID="{632AAA9E-A04E-4D52-B43D-77DF35FBAEFE}" presName="sibTrans" presStyleCnt="0"/>
      <dgm:spPr/>
    </dgm:pt>
    <dgm:pt modelId="{44080C4C-3061-4C3E-B890-0F3D63AC4E72}" type="pres">
      <dgm:prSet presAssocID="{E6764001-47F3-42FF-8F8F-314C9A62F8F5}" presName="compNode" presStyleCnt="0"/>
      <dgm:spPr/>
    </dgm:pt>
    <dgm:pt modelId="{8DD8AF54-74F0-4D91-8ADB-E9F476349C51}" type="pres">
      <dgm:prSet presAssocID="{E6764001-47F3-42FF-8F8F-314C9A62F8F5}" presName="iconRect" presStyleLbl="nod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ibbon"/>
        </a:ext>
      </dgm:extLst>
    </dgm:pt>
    <dgm:pt modelId="{B8721C35-B265-44F4-901B-06625C2D6560}" type="pres">
      <dgm:prSet presAssocID="{E6764001-47F3-42FF-8F8F-314C9A62F8F5}" presName="iconSpace" presStyleCnt="0"/>
      <dgm:spPr/>
    </dgm:pt>
    <dgm:pt modelId="{E06BF1DB-AD75-4978-A0A2-A073FADF96FE}" type="pres">
      <dgm:prSet presAssocID="{E6764001-47F3-42FF-8F8F-314C9A62F8F5}" presName="parTx" presStyleLbl="revTx" presStyleIdx="2" presStyleCnt="4" custLinFactNeighborX="-1041" custLinFactNeighborY="-18816">
        <dgm:presLayoutVars>
          <dgm:chMax val="0"/>
          <dgm:chPref val="0"/>
        </dgm:presLayoutVars>
      </dgm:prSet>
      <dgm:spPr/>
    </dgm:pt>
    <dgm:pt modelId="{3A864DB8-5B5B-46D0-80A9-1FA580EF017F}" type="pres">
      <dgm:prSet presAssocID="{E6764001-47F3-42FF-8F8F-314C9A62F8F5}" presName="txSpace" presStyleCnt="0"/>
      <dgm:spPr/>
    </dgm:pt>
    <dgm:pt modelId="{AC3D74DF-A800-4B87-B1CA-B5C3946F6FAC}" type="pres">
      <dgm:prSet presAssocID="{E6764001-47F3-42FF-8F8F-314C9A62F8F5}" presName="desTx" presStyleLbl="revTx" presStyleIdx="3" presStyleCnt="4" custLinFactNeighborX="-1075" custLinFactNeighborY="-29055">
        <dgm:presLayoutVars/>
      </dgm:prSet>
      <dgm:spPr/>
    </dgm:pt>
  </dgm:ptLst>
  <dgm:cxnLst>
    <dgm:cxn modelId="{8ABE7D26-F6F1-4AA2-AA5A-F8FA7AB1EB02}" type="presOf" srcId="{CEFB8E06-C2C1-4815-BE3E-0E6831E1C8BF}" destId="{C5A188E0-EF51-4E30-9923-822EB73B789A}" srcOrd="0" destOrd="0" presId="urn:microsoft.com/office/officeart/2018/5/layout/CenteredIconLabelDescriptionList"/>
    <dgm:cxn modelId="{F522D444-D8FE-4443-ADCF-F7CF3AAA0D38}" srcId="{223F676C-51CA-46DD-95DD-3DF864596C54}" destId="{BCC67B8A-FC6D-4327-901C-FA8E0062FDCA}" srcOrd="0" destOrd="0" parTransId="{E326EF6F-7632-42A6-8430-E2CA17C9942D}" sibTransId="{36F0E14B-E8FF-484A-8DD1-099D04887295}"/>
    <dgm:cxn modelId="{EDB6A366-A93A-4E8B-9186-E154F535F808}" srcId="{CEFB8E06-C2C1-4815-BE3E-0E6831E1C8BF}" destId="{223F676C-51CA-46DD-95DD-3DF864596C54}" srcOrd="0" destOrd="0" parTransId="{131E8800-CB92-4D41-B682-5D1ECF80FB27}" sibTransId="{632AAA9E-A04E-4D52-B43D-77DF35FBAEFE}"/>
    <dgm:cxn modelId="{65FE3977-38C4-4E06-B600-82C2083F3DA7}" type="presOf" srcId="{BCC67B8A-FC6D-4327-901C-FA8E0062FDCA}" destId="{0476E075-F1F2-4903-AA6D-EB326F5FCFC9}" srcOrd="0" destOrd="0" presId="urn:microsoft.com/office/officeart/2018/5/layout/CenteredIconLabelDescriptionList"/>
    <dgm:cxn modelId="{CC667A8B-BD5A-4971-BA78-4603E449DBE2}" srcId="{CEFB8E06-C2C1-4815-BE3E-0E6831E1C8BF}" destId="{E6764001-47F3-42FF-8F8F-314C9A62F8F5}" srcOrd="1" destOrd="0" parTransId="{C3E08F21-CC27-4809-8E5F-0DAB915CF429}" sibTransId="{91F88767-E963-488F-94A4-B63B1C23FF95}"/>
    <dgm:cxn modelId="{C7AA3E9D-4161-43F7-9DB7-5E7CA2EBEF84}" type="presOf" srcId="{E6764001-47F3-42FF-8F8F-314C9A62F8F5}" destId="{E06BF1DB-AD75-4978-A0A2-A073FADF96FE}" srcOrd="0" destOrd="0" presId="urn:microsoft.com/office/officeart/2018/5/layout/CenteredIconLabelDescriptionList"/>
    <dgm:cxn modelId="{7124B7B5-3D64-4B54-80D2-9D1C61BF1F80}" srcId="{E6764001-47F3-42FF-8F8F-314C9A62F8F5}" destId="{CA36E4B9-AD68-4BF6-9293-E2814E6FF588}" srcOrd="0" destOrd="0" parTransId="{05CFD2F5-702A-41E2-BDBD-D3A7D6E3CF6B}" sibTransId="{FA41376E-854C-4E56-B591-2B02A4F61DA7}"/>
    <dgm:cxn modelId="{4100B6C3-6B5C-4DAB-9E82-A7B19924E5B4}" type="presOf" srcId="{223F676C-51CA-46DD-95DD-3DF864596C54}" destId="{E03CE5B6-DE7E-4F66-8751-CCC36711A6BE}" srcOrd="0" destOrd="0" presId="urn:microsoft.com/office/officeart/2018/5/layout/CenteredIconLabelDescriptionList"/>
    <dgm:cxn modelId="{79C8CCFA-81A4-4FCC-A290-23997CF3EC79}" type="presOf" srcId="{CA36E4B9-AD68-4BF6-9293-E2814E6FF588}" destId="{AC3D74DF-A800-4B87-B1CA-B5C3946F6FAC}" srcOrd="0" destOrd="0" presId="urn:microsoft.com/office/officeart/2018/5/layout/CenteredIconLabelDescriptionList"/>
    <dgm:cxn modelId="{BAAC58CA-46C6-4752-A7CD-672EC1066875}" type="presParOf" srcId="{C5A188E0-EF51-4E30-9923-822EB73B789A}" destId="{B87862DF-7693-412C-8F46-939AACC8D684}" srcOrd="0" destOrd="0" presId="urn:microsoft.com/office/officeart/2018/5/layout/CenteredIconLabelDescriptionList"/>
    <dgm:cxn modelId="{12C67482-F57B-470B-BD03-3F820EE39D48}" type="presParOf" srcId="{B87862DF-7693-412C-8F46-939AACC8D684}" destId="{C33030A7-CDF0-4643-BCB0-91D6FC5307D2}" srcOrd="0" destOrd="0" presId="urn:microsoft.com/office/officeart/2018/5/layout/CenteredIconLabelDescriptionList"/>
    <dgm:cxn modelId="{2682338F-9782-42B3-81A7-BDE4A30D179F}" type="presParOf" srcId="{B87862DF-7693-412C-8F46-939AACC8D684}" destId="{ABA7759A-DC07-4F89-ABCB-AEE39BAF0D86}" srcOrd="1" destOrd="0" presId="urn:microsoft.com/office/officeart/2018/5/layout/CenteredIconLabelDescriptionList"/>
    <dgm:cxn modelId="{E3817CB0-FB11-40A8-964A-D751F096AAF3}" type="presParOf" srcId="{B87862DF-7693-412C-8F46-939AACC8D684}" destId="{E03CE5B6-DE7E-4F66-8751-CCC36711A6BE}" srcOrd="2" destOrd="0" presId="urn:microsoft.com/office/officeart/2018/5/layout/CenteredIconLabelDescriptionList"/>
    <dgm:cxn modelId="{BE5242CA-2A79-4503-B438-1348522E98F7}" type="presParOf" srcId="{B87862DF-7693-412C-8F46-939AACC8D684}" destId="{B879B9BB-C7E3-4E97-AFC9-8832878C2EFC}" srcOrd="3" destOrd="0" presId="urn:microsoft.com/office/officeart/2018/5/layout/CenteredIconLabelDescriptionList"/>
    <dgm:cxn modelId="{D33B17F7-8BD5-403A-B33B-1E4A1A6CFE5B}" type="presParOf" srcId="{B87862DF-7693-412C-8F46-939AACC8D684}" destId="{0476E075-F1F2-4903-AA6D-EB326F5FCFC9}" srcOrd="4" destOrd="0" presId="urn:microsoft.com/office/officeart/2018/5/layout/CenteredIconLabelDescriptionList"/>
    <dgm:cxn modelId="{74191A63-1010-47B2-8845-B8DC68068724}" type="presParOf" srcId="{C5A188E0-EF51-4E30-9923-822EB73B789A}" destId="{56F10200-E10B-47DE-BF5C-FD86766738B3}" srcOrd="1" destOrd="0" presId="urn:microsoft.com/office/officeart/2018/5/layout/CenteredIconLabelDescriptionList"/>
    <dgm:cxn modelId="{579586D8-4212-4BDA-93B1-1F58A6979D64}" type="presParOf" srcId="{C5A188E0-EF51-4E30-9923-822EB73B789A}" destId="{44080C4C-3061-4C3E-B890-0F3D63AC4E72}" srcOrd="2" destOrd="0" presId="urn:microsoft.com/office/officeart/2018/5/layout/CenteredIconLabelDescriptionList"/>
    <dgm:cxn modelId="{0E26ABD7-1105-4C9F-9749-2E1E4C326EF6}" type="presParOf" srcId="{44080C4C-3061-4C3E-B890-0F3D63AC4E72}" destId="{8DD8AF54-74F0-4D91-8ADB-E9F476349C51}" srcOrd="0" destOrd="0" presId="urn:microsoft.com/office/officeart/2018/5/layout/CenteredIconLabelDescriptionList"/>
    <dgm:cxn modelId="{17AB6CCA-C34E-433B-AC90-0B990843D032}" type="presParOf" srcId="{44080C4C-3061-4C3E-B890-0F3D63AC4E72}" destId="{B8721C35-B265-44F4-901B-06625C2D6560}" srcOrd="1" destOrd="0" presId="urn:microsoft.com/office/officeart/2018/5/layout/CenteredIconLabelDescriptionList"/>
    <dgm:cxn modelId="{5D4EED9C-AED2-42B9-AF02-EA4C1BB51501}" type="presParOf" srcId="{44080C4C-3061-4C3E-B890-0F3D63AC4E72}" destId="{E06BF1DB-AD75-4978-A0A2-A073FADF96FE}" srcOrd="2" destOrd="0" presId="urn:microsoft.com/office/officeart/2018/5/layout/CenteredIconLabelDescriptionList"/>
    <dgm:cxn modelId="{897B2AF8-46B0-4633-8814-F63385FB6F99}" type="presParOf" srcId="{44080C4C-3061-4C3E-B890-0F3D63AC4E72}" destId="{3A864DB8-5B5B-46D0-80A9-1FA580EF017F}" srcOrd="3" destOrd="0" presId="urn:microsoft.com/office/officeart/2018/5/layout/CenteredIconLabelDescriptionList"/>
    <dgm:cxn modelId="{E94A7CB4-D422-43DB-9809-050112C037CC}" type="presParOf" srcId="{44080C4C-3061-4C3E-B890-0F3D63AC4E72}" destId="{AC3D74DF-A800-4B87-B1CA-B5C3946F6FA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3EF6A4-2CAB-4D06-A774-CC621BF575B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FB75D64-C564-42B4-8CB8-E5E65B92A46B}">
      <dgm:prSet custT="1"/>
      <dgm:spPr/>
      <dgm:t>
        <a:bodyPr/>
        <a:lstStyle/>
        <a:p>
          <a:r>
            <a:rPr lang="en-US" sz="2200" dirty="0">
              <a:latin typeface="Arial" panose="020B0604020202020204" pitchFamily="34" charset="0"/>
              <a:cs typeface="Arial" panose="020B0604020202020204" pitchFamily="34" charset="0"/>
            </a:rPr>
            <a:t>Awards support  projects planned for between 7/1/22 to 4/30/23</a:t>
          </a:r>
        </a:p>
      </dgm:t>
    </dgm:pt>
    <dgm:pt modelId="{205D56A5-8D20-48EA-BC09-898D88738749}" type="parTrans" cxnId="{6263CD39-F1A9-4C65-A360-A02210060C1F}">
      <dgm:prSet/>
      <dgm:spPr/>
      <dgm:t>
        <a:bodyPr/>
        <a:lstStyle/>
        <a:p>
          <a:endParaRPr lang="en-US"/>
        </a:p>
      </dgm:t>
    </dgm:pt>
    <dgm:pt modelId="{5523A45A-A17B-4F60-857D-A6C6085635D8}" type="sibTrans" cxnId="{6263CD39-F1A9-4C65-A360-A02210060C1F}">
      <dgm:prSet/>
      <dgm:spPr/>
      <dgm:t>
        <a:bodyPr/>
        <a:lstStyle/>
        <a:p>
          <a:endParaRPr lang="en-US"/>
        </a:p>
      </dgm:t>
    </dgm:pt>
    <dgm:pt modelId="{2822688C-3F53-474B-8C5D-04D6FD9FDDFF}">
      <dgm:prSet custT="1"/>
      <dgm:spPr/>
      <dgm:t>
        <a:bodyPr/>
        <a:lstStyle/>
        <a:p>
          <a:r>
            <a:rPr lang="en-US" sz="2400" b="0" dirty="0">
              <a:solidFill>
                <a:schemeClr val="bg1"/>
              </a:solidFill>
              <a:latin typeface="Arial" panose="020B0604020202020204" pitchFamily="34" charset="0"/>
              <a:cs typeface="Arial" panose="020B0604020202020204" pitchFamily="34" charset="0"/>
            </a:rPr>
            <a:t>Intend to apply? Email by </a:t>
          </a:r>
          <a:r>
            <a:rPr lang="en-US" sz="2400" b="1" dirty="0">
              <a:solidFill>
                <a:schemeClr val="bg1"/>
              </a:solidFill>
              <a:latin typeface="Arial" panose="020B0604020202020204" pitchFamily="34" charset="0"/>
              <a:cs typeface="Arial" panose="020B0604020202020204" pitchFamily="34" charset="0"/>
            </a:rPr>
            <a:t>June 7</a:t>
          </a:r>
          <a:r>
            <a:rPr lang="en-US" sz="2400" b="0" dirty="0">
              <a:solidFill>
                <a:schemeClr val="bg1"/>
              </a:solidFill>
              <a:latin typeface="Arial" panose="020B0604020202020204" pitchFamily="34" charset="0"/>
              <a:cs typeface="Arial" panose="020B0604020202020204" pitchFamily="34" charset="0"/>
            </a:rPr>
            <a:t> </a:t>
          </a:r>
          <a:r>
            <a:rPr lang="en-US" sz="2400" b="0" dirty="0">
              <a:solidFill>
                <a:schemeClr val="bg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nnlm@uw.edu</a:t>
          </a:r>
          <a:endParaRPr lang="en-US" sz="2400" dirty="0">
            <a:solidFill>
              <a:schemeClr val="bg1"/>
            </a:solidFill>
            <a:latin typeface="Arial" panose="020B0604020202020204" pitchFamily="34" charset="0"/>
            <a:cs typeface="Arial" panose="020B0604020202020204" pitchFamily="34" charset="0"/>
          </a:endParaRPr>
        </a:p>
      </dgm:t>
    </dgm:pt>
    <dgm:pt modelId="{0A110965-FC20-43BD-8FE6-407E06A6AB91}" type="parTrans" cxnId="{E38E518C-101B-4499-BEFB-2BC8F3247CCF}">
      <dgm:prSet/>
      <dgm:spPr/>
      <dgm:t>
        <a:bodyPr/>
        <a:lstStyle/>
        <a:p>
          <a:endParaRPr lang="en-US"/>
        </a:p>
      </dgm:t>
    </dgm:pt>
    <dgm:pt modelId="{AA7063C3-5DA0-474A-8889-841A21E34693}" type="sibTrans" cxnId="{E38E518C-101B-4499-BEFB-2BC8F3247CCF}">
      <dgm:prSet/>
      <dgm:spPr/>
      <dgm:t>
        <a:bodyPr/>
        <a:lstStyle/>
        <a:p>
          <a:endParaRPr lang="en-US"/>
        </a:p>
      </dgm:t>
    </dgm:pt>
    <dgm:pt modelId="{62A0D726-2650-478B-85C2-64B33FB63CB0}">
      <dgm:prSet custT="1"/>
      <dgm:spPr/>
      <dgm:t>
        <a:bodyPr/>
        <a:lstStyle/>
        <a:p>
          <a:r>
            <a:rPr lang="en-US" sz="2400" dirty="0">
              <a:latin typeface="Arial" panose="020B0604020202020204" pitchFamily="34" charset="0"/>
              <a:cs typeface="Arial" panose="020B0604020202020204" pitchFamily="34" charset="0"/>
            </a:rPr>
            <a:t>Proposal deadline: </a:t>
          </a:r>
        </a:p>
        <a:p>
          <a:r>
            <a:rPr lang="en-US" sz="2400" b="1" dirty="0">
              <a:latin typeface="Arial" panose="020B0604020202020204" pitchFamily="34" charset="0"/>
              <a:cs typeface="Arial" panose="020B0604020202020204" pitchFamily="34" charset="0"/>
            </a:rPr>
            <a:t>June 28, 2022</a:t>
          </a:r>
          <a:endParaRPr lang="en-US" sz="2400" dirty="0">
            <a:latin typeface="Arial" panose="020B0604020202020204" pitchFamily="34" charset="0"/>
            <a:cs typeface="Arial" panose="020B0604020202020204" pitchFamily="34" charset="0"/>
          </a:endParaRPr>
        </a:p>
      </dgm:t>
    </dgm:pt>
    <dgm:pt modelId="{91638A57-849D-44C5-81DE-0E00FA38AA12}" type="parTrans" cxnId="{CD5FC945-8A9E-4415-9F70-7341250ED535}">
      <dgm:prSet/>
      <dgm:spPr/>
      <dgm:t>
        <a:bodyPr/>
        <a:lstStyle/>
        <a:p>
          <a:endParaRPr lang="en-US"/>
        </a:p>
      </dgm:t>
    </dgm:pt>
    <dgm:pt modelId="{BEAFC265-5862-4967-A584-D0DCA28B2ED6}" type="sibTrans" cxnId="{CD5FC945-8A9E-4415-9F70-7341250ED535}">
      <dgm:prSet/>
      <dgm:spPr/>
      <dgm:t>
        <a:bodyPr/>
        <a:lstStyle/>
        <a:p>
          <a:endParaRPr lang="en-US"/>
        </a:p>
      </dgm:t>
    </dgm:pt>
    <dgm:pt modelId="{FE36B5A6-02AC-4BCB-9F44-B3B524E6F8F9}" type="pres">
      <dgm:prSet presAssocID="{493EF6A4-2CAB-4D06-A774-CC621BF575BA}" presName="CompostProcess" presStyleCnt="0">
        <dgm:presLayoutVars>
          <dgm:dir/>
          <dgm:resizeHandles val="exact"/>
        </dgm:presLayoutVars>
      </dgm:prSet>
      <dgm:spPr/>
    </dgm:pt>
    <dgm:pt modelId="{A4E67714-4AA4-4002-BF5E-79262D1FB005}" type="pres">
      <dgm:prSet presAssocID="{493EF6A4-2CAB-4D06-A774-CC621BF575BA}" presName="arrow" presStyleLbl="bgShp" presStyleIdx="0" presStyleCnt="1"/>
      <dgm:spPr/>
    </dgm:pt>
    <dgm:pt modelId="{51439314-7212-418A-B511-D76D452E54C3}" type="pres">
      <dgm:prSet presAssocID="{493EF6A4-2CAB-4D06-A774-CC621BF575BA}" presName="linearProcess" presStyleCnt="0"/>
      <dgm:spPr/>
    </dgm:pt>
    <dgm:pt modelId="{25FA0C21-C50B-4329-B5E6-4CC352BD42BC}" type="pres">
      <dgm:prSet presAssocID="{0FB75D64-C564-42B4-8CB8-E5E65B92A46B}" presName="textNode" presStyleLbl="node1" presStyleIdx="0" presStyleCnt="3">
        <dgm:presLayoutVars>
          <dgm:bulletEnabled val="1"/>
        </dgm:presLayoutVars>
      </dgm:prSet>
      <dgm:spPr/>
    </dgm:pt>
    <dgm:pt modelId="{52CAE8AA-567B-4C92-84D8-AA7C14237B89}" type="pres">
      <dgm:prSet presAssocID="{5523A45A-A17B-4F60-857D-A6C6085635D8}" presName="sibTrans" presStyleCnt="0"/>
      <dgm:spPr/>
    </dgm:pt>
    <dgm:pt modelId="{AC818607-0887-470E-B433-E7A38BE2AF5E}" type="pres">
      <dgm:prSet presAssocID="{2822688C-3F53-474B-8C5D-04D6FD9FDDFF}" presName="textNode" presStyleLbl="node1" presStyleIdx="1" presStyleCnt="3">
        <dgm:presLayoutVars>
          <dgm:bulletEnabled val="1"/>
        </dgm:presLayoutVars>
      </dgm:prSet>
      <dgm:spPr/>
    </dgm:pt>
    <dgm:pt modelId="{7707BDC7-AFB7-49B0-A4CE-4ACDFE6C5416}" type="pres">
      <dgm:prSet presAssocID="{AA7063C3-5DA0-474A-8889-841A21E34693}" presName="sibTrans" presStyleCnt="0"/>
      <dgm:spPr/>
    </dgm:pt>
    <dgm:pt modelId="{B1D3D78A-917D-4159-B272-3A5175138EEE}" type="pres">
      <dgm:prSet presAssocID="{62A0D726-2650-478B-85C2-64B33FB63CB0}" presName="textNode" presStyleLbl="node1" presStyleIdx="2" presStyleCnt="3">
        <dgm:presLayoutVars>
          <dgm:bulletEnabled val="1"/>
        </dgm:presLayoutVars>
      </dgm:prSet>
      <dgm:spPr/>
    </dgm:pt>
  </dgm:ptLst>
  <dgm:cxnLst>
    <dgm:cxn modelId="{A86DB610-F925-4AD8-9545-3E23ACF4B105}" type="presOf" srcId="{62A0D726-2650-478B-85C2-64B33FB63CB0}" destId="{B1D3D78A-917D-4159-B272-3A5175138EEE}" srcOrd="0" destOrd="0" presId="urn:microsoft.com/office/officeart/2005/8/layout/hProcess9"/>
    <dgm:cxn modelId="{6263CD39-F1A9-4C65-A360-A02210060C1F}" srcId="{493EF6A4-2CAB-4D06-A774-CC621BF575BA}" destId="{0FB75D64-C564-42B4-8CB8-E5E65B92A46B}" srcOrd="0" destOrd="0" parTransId="{205D56A5-8D20-48EA-BC09-898D88738749}" sibTransId="{5523A45A-A17B-4F60-857D-A6C6085635D8}"/>
    <dgm:cxn modelId="{CD5FC945-8A9E-4415-9F70-7341250ED535}" srcId="{493EF6A4-2CAB-4D06-A774-CC621BF575BA}" destId="{62A0D726-2650-478B-85C2-64B33FB63CB0}" srcOrd="2" destOrd="0" parTransId="{91638A57-849D-44C5-81DE-0E00FA38AA12}" sibTransId="{BEAFC265-5862-4967-A584-D0DCA28B2ED6}"/>
    <dgm:cxn modelId="{8588DE76-5646-4C32-8D23-E0CF3FF2FD67}" type="presOf" srcId="{493EF6A4-2CAB-4D06-A774-CC621BF575BA}" destId="{FE36B5A6-02AC-4BCB-9F44-B3B524E6F8F9}" srcOrd="0" destOrd="0" presId="urn:microsoft.com/office/officeart/2005/8/layout/hProcess9"/>
    <dgm:cxn modelId="{60507E7D-3D3A-4568-A829-1CE1A5C710D7}" type="presOf" srcId="{2822688C-3F53-474B-8C5D-04D6FD9FDDFF}" destId="{AC818607-0887-470E-B433-E7A38BE2AF5E}" srcOrd="0" destOrd="0" presId="urn:microsoft.com/office/officeart/2005/8/layout/hProcess9"/>
    <dgm:cxn modelId="{E38E518C-101B-4499-BEFB-2BC8F3247CCF}" srcId="{493EF6A4-2CAB-4D06-A774-CC621BF575BA}" destId="{2822688C-3F53-474B-8C5D-04D6FD9FDDFF}" srcOrd="1" destOrd="0" parTransId="{0A110965-FC20-43BD-8FE6-407E06A6AB91}" sibTransId="{AA7063C3-5DA0-474A-8889-841A21E34693}"/>
    <dgm:cxn modelId="{D6FD9D94-6223-431D-9D57-768FCF173268}" type="presOf" srcId="{0FB75D64-C564-42B4-8CB8-E5E65B92A46B}" destId="{25FA0C21-C50B-4329-B5E6-4CC352BD42BC}" srcOrd="0" destOrd="0" presId="urn:microsoft.com/office/officeart/2005/8/layout/hProcess9"/>
    <dgm:cxn modelId="{4415D4EB-C849-4C81-8AB2-D1C6E8DA1346}" type="presParOf" srcId="{FE36B5A6-02AC-4BCB-9F44-B3B524E6F8F9}" destId="{A4E67714-4AA4-4002-BF5E-79262D1FB005}" srcOrd="0" destOrd="0" presId="urn:microsoft.com/office/officeart/2005/8/layout/hProcess9"/>
    <dgm:cxn modelId="{FDE9DBBA-5AC8-4EC7-A711-26E12F6AE9DF}" type="presParOf" srcId="{FE36B5A6-02AC-4BCB-9F44-B3B524E6F8F9}" destId="{51439314-7212-418A-B511-D76D452E54C3}" srcOrd="1" destOrd="0" presId="urn:microsoft.com/office/officeart/2005/8/layout/hProcess9"/>
    <dgm:cxn modelId="{A25B6D31-7561-409F-B8CC-C2BCDF28C617}" type="presParOf" srcId="{51439314-7212-418A-B511-D76D452E54C3}" destId="{25FA0C21-C50B-4329-B5E6-4CC352BD42BC}" srcOrd="0" destOrd="0" presId="urn:microsoft.com/office/officeart/2005/8/layout/hProcess9"/>
    <dgm:cxn modelId="{89E90C5C-09A1-42AF-8241-59002D022D44}" type="presParOf" srcId="{51439314-7212-418A-B511-D76D452E54C3}" destId="{52CAE8AA-567B-4C92-84D8-AA7C14237B89}" srcOrd="1" destOrd="0" presId="urn:microsoft.com/office/officeart/2005/8/layout/hProcess9"/>
    <dgm:cxn modelId="{EEFE3A15-6B3F-40D9-9EEE-C553DCD187C8}" type="presParOf" srcId="{51439314-7212-418A-B511-D76D452E54C3}" destId="{AC818607-0887-470E-B433-E7A38BE2AF5E}" srcOrd="2" destOrd="0" presId="urn:microsoft.com/office/officeart/2005/8/layout/hProcess9"/>
    <dgm:cxn modelId="{F5FF3153-95F3-4977-8A0F-EF7DEC844072}" type="presParOf" srcId="{51439314-7212-418A-B511-D76D452E54C3}" destId="{7707BDC7-AFB7-49B0-A4CE-4ACDFE6C5416}" srcOrd="3" destOrd="0" presId="urn:microsoft.com/office/officeart/2005/8/layout/hProcess9"/>
    <dgm:cxn modelId="{64F47A03-9EF5-4A10-97A1-1372DD3620DD}" type="presParOf" srcId="{51439314-7212-418A-B511-D76D452E54C3}" destId="{B1D3D78A-917D-4159-B272-3A5175138EE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FD1401-C443-4D91-B3AA-E1C524DE75D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350F1AB-32EC-4789-9D45-CA77B04CD147}">
      <dgm:prSet/>
      <dgm:spPr/>
      <dgm:t>
        <a:bodyPr/>
        <a:lstStyle/>
        <a:p>
          <a:pPr>
            <a:lnSpc>
              <a:spcPct val="100000"/>
            </a:lnSpc>
            <a:defRPr cap="all"/>
          </a:pPr>
          <a:r>
            <a:rPr lang="en-US" b="1" dirty="0">
              <a:latin typeface="Arial" panose="020B0604020202020204" pitchFamily="34" charset="0"/>
              <a:cs typeface="Arial" panose="020B0604020202020204" pitchFamily="34" charset="0"/>
            </a:rPr>
            <a:t>Professional Development</a:t>
          </a:r>
        </a:p>
      </dgm:t>
    </dgm:pt>
    <dgm:pt modelId="{2CDC6500-D06F-4F69-A320-A412878520D4}" type="parTrans" cxnId="{38275315-B068-42C0-953C-C12A5572986C}">
      <dgm:prSet/>
      <dgm:spPr/>
      <dgm:t>
        <a:bodyPr/>
        <a:lstStyle/>
        <a:p>
          <a:endParaRPr lang="en-US"/>
        </a:p>
      </dgm:t>
    </dgm:pt>
    <dgm:pt modelId="{8CC5B5A1-7FDE-4108-B6B9-9F8ABC907C0C}" type="sibTrans" cxnId="{38275315-B068-42C0-953C-C12A5572986C}">
      <dgm:prSet/>
      <dgm:spPr/>
      <dgm:t>
        <a:bodyPr/>
        <a:lstStyle/>
        <a:p>
          <a:endParaRPr lang="en-US"/>
        </a:p>
      </dgm:t>
    </dgm:pt>
    <dgm:pt modelId="{E1B0854D-1DF1-46A9-B429-E701689F9F6F}" type="pres">
      <dgm:prSet presAssocID="{D5FD1401-C443-4D91-B3AA-E1C524DE75D8}" presName="root" presStyleCnt="0">
        <dgm:presLayoutVars>
          <dgm:dir/>
          <dgm:resizeHandles val="exact"/>
        </dgm:presLayoutVars>
      </dgm:prSet>
      <dgm:spPr/>
    </dgm:pt>
    <dgm:pt modelId="{780BD023-455F-49FE-91A9-0052AD283C7A}" type="pres">
      <dgm:prSet presAssocID="{2350F1AB-32EC-4789-9D45-CA77B04CD147}" presName="compNode" presStyleCnt="0"/>
      <dgm:spPr/>
    </dgm:pt>
    <dgm:pt modelId="{59668E6B-4AC1-4D17-BAFB-3BD9B811A6AF}" type="pres">
      <dgm:prSet presAssocID="{2350F1AB-32EC-4789-9D45-CA77B04CD147}" presName="iconBgRect" presStyleLbl="bgShp" presStyleIdx="0" presStyleCnt="1"/>
      <dgm:spPr>
        <a:prstGeom prst="round2DiagRect">
          <a:avLst>
            <a:gd name="adj1" fmla="val 29727"/>
            <a:gd name="adj2" fmla="val 0"/>
          </a:avLst>
        </a:prstGeom>
      </dgm:spPr>
    </dgm:pt>
    <dgm:pt modelId="{069378B5-70DA-4F09-BFB3-C2C7DDD79A97}" type="pres">
      <dgm:prSet presAssocID="{2350F1AB-32EC-4789-9D45-CA77B04CD147}"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E879A8D1-56F2-4A7F-B553-84C14FB6B791}" type="pres">
      <dgm:prSet presAssocID="{2350F1AB-32EC-4789-9D45-CA77B04CD147}" presName="spaceRect" presStyleCnt="0"/>
      <dgm:spPr/>
    </dgm:pt>
    <dgm:pt modelId="{541CE624-C831-4D55-8C4E-FC4DBC87ADBB}" type="pres">
      <dgm:prSet presAssocID="{2350F1AB-32EC-4789-9D45-CA77B04CD147}" presName="textRect" presStyleLbl="revTx" presStyleIdx="0" presStyleCnt="1" custLinFactNeighborX="529" custLinFactNeighborY="-50271">
        <dgm:presLayoutVars>
          <dgm:chMax val="1"/>
          <dgm:chPref val="1"/>
        </dgm:presLayoutVars>
      </dgm:prSet>
      <dgm:spPr/>
    </dgm:pt>
  </dgm:ptLst>
  <dgm:cxnLst>
    <dgm:cxn modelId="{38275315-B068-42C0-953C-C12A5572986C}" srcId="{D5FD1401-C443-4D91-B3AA-E1C524DE75D8}" destId="{2350F1AB-32EC-4789-9D45-CA77B04CD147}" srcOrd="0" destOrd="0" parTransId="{2CDC6500-D06F-4F69-A320-A412878520D4}" sibTransId="{8CC5B5A1-7FDE-4108-B6B9-9F8ABC907C0C}"/>
    <dgm:cxn modelId="{DB70EF87-03D2-4B9D-A00D-0B65BDEF34C5}" type="presOf" srcId="{2350F1AB-32EC-4789-9D45-CA77B04CD147}" destId="{541CE624-C831-4D55-8C4E-FC4DBC87ADBB}" srcOrd="0" destOrd="0" presId="urn:microsoft.com/office/officeart/2018/5/layout/IconLeafLabelList"/>
    <dgm:cxn modelId="{E912D6F3-1580-4F2E-B945-FB0B17D60DA5}" type="presOf" srcId="{D5FD1401-C443-4D91-B3AA-E1C524DE75D8}" destId="{E1B0854D-1DF1-46A9-B429-E701689F9F6F}" srcOrd="0" destOrd="0" presId="urn:microsoft.com/office/officeart/2018/5/layout/IconLeafLabelList"/>
    <dgm:cxn modelId="{D3BDF85A-2B04-4AE1-9753-75C63BBC6370}" type="presParOf" srcId="{E1B0854D-1DF1-46A9-B429-E701689F9F6F}" destId="{780BD023-455F-49FE-91A9-0052AD283C7A}" srcOrd="0" destOrd="0" presId="urn:microsoft.com/office/officeart/2018/5/layout/IconLeafLabelList"/>
    <dgm:cxn modelId="{3B154025-8008-4706-903B-E1EC50B026B2}" type="presParOf" srcId="{780BD023-455F-49FE-91A9-0052AD283C7A}" destId="{59668E6B-4AC1-4D17-BAFB-3BD9B811A6AF}" srcOrd="0" destOrd="0" presId="urn:microsoft.com/office/officeart/2018/5/layout/IconLeafLabelList"/>
    <dgm:cxn modelId="{77CFE337-9C38-4D77-B6F4-78CF4CEDB227}" type="presParOf" srcId="{780BD023-455F-49FE-91A9-0052AD283C7A}" destId="{069378B5-70DA-4F09-BFB3-C2C7DDD79A97}" srcOrd="1" destOrd="0" presId="urn:microsoft.com/office/officeart/2018/5/layout/IconLeafLabelList"/>
    <dgm:cxn modelId="{4FF8273A-4859-4043-A31A-61284B62A459}" type="presParOf" srcId="{780BD023-455F-49FE-91A9-0052AD283C7A}" destId="{E879A8D1-56F2-4A7F-B553-84C14FB6B791}" srcOrd="2" destOrd="0" presId="urn:microsoft.com/office/officeart/2018/5/layout/IconLeafLabelList"/>
    <dgm:cxn modelId="{D3DDD8AA-038A-4104-A0E4-B7C11630724E}" type="presParOf" srcId="{780BD023-455F-49FE-91A9-0052AD283C7A}" destId="{541CE624-C831-4D55-8C4E-FC4DBC87ADB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D204C-8FB5-421D-8D2B-EC700B64AE07}">
      <dsp:nvSpPr>
        <dsp:cNvPr id="0" name=""/>
        <dsp:cNvSpPr/>
      </dsp:nvSpPr>
      <dsp:spPr>
        <a:xfrm>
          <a:off x="0" y="490"/>
          <a:ext cx="10515600" cy="114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6868A6-CC06-4125-A1F6-042AFBFEB330}">
      <dsp:nvSpPr>
        <dsp:cNvPr id="0" name=""/>
        <dsp:cNvSpPr/>
      </dsp:nvSpPr>
      <dsp:spPr>
        <a:xfrm>
          <a:off x="346955" y="258556"/>
          <a:ext cx="630827" cy="6308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A486CF-EFBE-4CF4-BAA8-80DC33A63E4A}">
      <dsp:nvSpPr>
        <dsp:cNvPr id="0" name=""/>
        <dsp:cNvSpPr/>
      </dsp:nvSpPr>
      <dsp:spPr>
        <a:xfrm>
          <a:off x="1324738" y="490"/>
          <a:ext cx="9190861" cy="114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387" tIns="121387" rIns="121387" bIns="121387" numCol="1" spcCol="1270" anchor="ctr" anchorCtr="0">
          <a:noAutofit/>
        </a:bodyPr>
        <a:lstStyle/>
        <a:p>
          <a:pPr marL="0" lvl="0" indent="0" algn="l" defTabSz="1022350">
            <a:lnSpc>
              <a:spcPct val="100000"/>
            </a:lnSpc>
            <a:spcBef>
              <a:spcPct val="0"/>
            </a:spcBef>
            <a:spcAft>
              <a:spcPct val="35000"/>
            </a:spcAft>
            <a:buNone/>
          </a:pPr>
          <a:r>
            <a:rPr lang="en-US" sz="2300" kern="1200"/>
            <a:t>You are automatically muted upon entry. Please stay on mute during the presentation, but you can unmute yourself to ask questions during Q&amp;A</a:t>
          </a:r>
        </a:p>
      </dsp:txBody>
      <dsp:txXfrm>
        <a:off x="1324738" y="490"/>
        <a:ext cx="9190861" cy="1146959"/>
      </dsp:txXfrm>
    </dsp:sp>
    <dsp:sp modelId="{F5F8E4C8-BE54-4F16-8A46-BDD993D60733}">
      <dsp:nvSpPr>
        <dsp:cNvPr id="0" name=""/>
        <dsp:cNvSpPr/>
      </dsp:nvSpPr>
      <dsp:spPr>
        <a:xfrm>
          <a:off x="0" y="1434189"/>
          <a:ext cx="10515600" cy="114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2DABF0-1AA7-4971-8696-B1B37B9C72B8}">
      <dsp:nvSpPr>
        <dsp:cNvPr id="0" name=""/>
        <dsp:cNvSpPr/>
      </dsp:nvSpPr>
      <dsp:spPr>
        <a:xfrm>
          <a:off x="346955" y="1692255"/>
          <a:ext cx="630827" cy="6308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DC8E23-1C34-498C-8062-3ABAA3865278}">
      <dsp:nvSpPr>
        <dsp:cNvPr id="0" name=""/>
        <dsp:cNvSpPr/>
      </dsp:nvSpPr>
      <dsp:spPr>
        <a:xfrm>
          <a:off x="1324738" y="1434189"/>
          <a:ext cx="9190861" cy="114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387" tIns="121387" rIns="121387" bIns="121387" numCol="1" spcCol="1270" anchor="ctr" anchorCtr="0">
          <a:noAutofit/>
        </a:bodyPr>
        <a:lstStyle/>
        <a:p>
          <a:pPr marL="0" lvl="0" indent="0" algn="l" defTabSz="1022350">
            <a:lnSpc>
              <a:spcPct val="100000"/>
            </a:lnSpc>
            <a:spcBef>
              <a:spcPct val="0"/>
            </a:spcBef>
            <a:spcAft>
              <a:spcPct val="35000"/>
            </a:spcAft>
            <a:buNone/>
          </a:pPr>
          <a:r>
            <a:rPr lang="en-US" sz="2300" kern="1200"/>
            <a:t>Please note, we are providing live captions, and you can access by captions by clicking the CC button and the menu option ‘show subtitle’. </a:t>
          </a:r>
        </a:p>
      </dsp:txBody>
      <dsp:txXfrm>
        <a:off x="1324738" y="1434189"/>
        <a:ext cx="9190861" cy="1146959"/>
      </dsp:txXfrm>
    </dsp:sp>
    <dsp:sp modelId="{F1BAFE78-D5AC-4662-A84F-9CF7A4CFE29C}">
      <dsp:nvSpPr>
        <dsp:cNvPr id="0" name=""/>
        <dsp:cNvSpPr/>
      </dsp:nvSpPr>
      <dsp:spPr>
        <a:xfrm>
          <a:off x="0" y="2868378"/>
          <a:ext cx="10515600" cy="114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DB52F9-2342-40BA-8EFC-AD9A1CBFFE16}">
      <dsp:nvSpPr>
        <dsp:cNvPr id="0" name=""/>
        <dsp:cNvSpPr/>
      </dsp:nvSpPr>
      <dsp:spPr>
        <a:xfrm>
          <a:off x="346955" y="3125954"/>
          <a:ext cx="630827" cy="6308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029F7E-8282-4B12-8B58-5A620A37DD65}">
      <dsp:nvSpPr>
        <dsp:cNvPr id="0" name=""/>
        <dsp:cNvSpPr/>
      </dsp:nvSpPr>
      <dsp:spPr>
        <a:xfrm>
          <a:off x="1324738" y="2867888"/>
          <a:ext cx="9190861" cy="114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387" tIns="121387" rIns="121387" bIns="121387" numCol="1" spcCol="1270" anchor="ctr" anchorCtr="0">
          <a:noAutofit/>
        </a:bodyPr>
        <a:lstStyle/>
        <a:p>
          <a:pPr marL="0" lvl="0" indent="0" algn="l" defTabSz="1022350">
            <a:lnSpc>
              <a:spcPct val="100000"/>
            </a:lnSpc>
            <a:spcBef>
              <a:spcPct val="0"/>
            </a:spcBef>
            <a:spcAft>
              <a:spcPct val="35000"/>
            </a:spcAft>
            <a:buNone/>
          </a:pPr>
          <a:r>
            <a:rPr lang="en-US" sz="2300" kern="1200"/>
            <a:t>Please fill out our short survey so we can keep track of participant information. (Link in chat box)</a:t>
          </a:r>
        </a:p>
      </dsp:txBody>
      <dsp:txXfrm>
        <a:off x="1324738" y="2867888"/>
        <a:ext cx="9190861" cy="1146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90CCE-25C6-4BCB-B13C-ABF74281E581}">
      <dsp:nvSpPr>
        <dsp:cNvPr id="0" name=""/>
        <dsp:cNvSpPr/>
      </dsp:nvSpPr>
      <dsp:spPr>
        <a:xfrm>
          <a:off x="0" y="0"/>
          <a:ext cx="9872663" cy="5606434"/>
        </a:xfrm>
        <a:prstGeom prst="roundRect">
          <a:avLst>
            <a:gd name="adj" fmla="val 10000"/>
          </a:avLst>
        </a:prstGeom>
        <a:solidFill>
          <a:schemeClr val="accent4">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latin typeface="Calibri" panose="020F0502020204030204" pitchFamily="34" charset="0"/>
              <a:cs typeface="Calibri" panose="020F0502020204030204" pitchFamily="34" charset="0"/>
            </a:rPr>
            <a:t>Collection Equity Awards</a:t>
          </a:r>
        </a:p>
        <a:p>
          <a:pPr marL="285750" lvl="1" indent="-285750" algn="l" defTabSz="1422400">
            <a:lnSpc>
              <a:spcPct val="90000"/>
            </a:lnSpc>
            <a:spcBef>
              <a:spcPct val="0"/>
            </a:spcBef>
            <a:spcAft>
              <a:spcPct val="15000"/>
            </a:spcAft>
            <a:buChar char="•"/>
          </a:pPr>
          <a:r>
            <a:rPr lang="en-US" sz="3200" kern="1200" dirty="0">
              <a:latin typeface="Calibri" panose="020F0502020204030204" pitchFamily="34" charset="0"/>
              <a:cs typeface="Calibri" panose="020F0502020204030204" pitchFamily="34" charset="0"/>
            </a:rPr>
            <a:t>27 awards of $1500 each</a:t>
          </a:r>
        </a:p>
        <a:p>
          <a:pPr marL="285750" lvl="1" indent="-285750" algn="l" defTabSz="1422400">
            <a:lnSpc>
              <a:spcPct val="90000"/>
            </a:lnSpc>
            <a:spcBef>
              <a:spcPct val="0"/>
            </a:spcBef>
            <a:spcAft>
              <a:spcPct val="15000"/>
            </a:spcAft>
            <a:buChar char="•"/>
          </a:pPr>
          <a:r>
            <a:rPr lang="en-US" sz="3200" kern="1200" dirty="0">
              <a:latin typeface="Calibri" panose="020F0502020204030204" pitchFamily="34" charset="0"/>
              <a:cs typeface="Calibri" panose="020F0502020204030204" pitchFamily="34" charset="0"/>
            </a:rPr>
            <a:t>Fund collection development that amplifies diverse voices writing on health/medical topics</a:t>
          </a:r>
        </a:p>
        <a:p>
          <a:pPr marL="285750" lvl="1" indent="-285750" algn="l" defTabSz="1422400">
            <a:lnSpc>
              <a:spcPct val="90000"/>
            </a:lnSpc>
            <a:spcBef>
              <a:spcPct val="0"/>
            </a:spcBef>
            <a:spcAft>
              <a:spcPct val="15000"/>
            </a:spcAft>
            <a:buChar char="•"/>
          </a:pPr>
          <a:r>
            <a:rPr lang="en-US" sz="3200" kern="1200" dirty="0">
              <a:latin typeface="Calibri" panose="020F0502020204030204" pitchFamily="34" charset="0"/>
              <a:cs typeface="Calibri" panose="020F0502020204030204" pitchFamily="34" charset="0"/>
            </a:rPr>
            <a:t>Awards to: 11 academic libraries; 2 community-based organizations; 1 hospital library and 13 public libraries </a:t>
          </a:r>
        </a:p>
      </dsp:txBody>
      <dsp:txXfrm>
        <a:off x="2534627" y="0"/>
        <a:ext cx="7338035" cy="5606434"/>
      </dsp:txXfrm>
    </dsp:sp>
    <dsp:sp modelId="{18C12441-6A00-4E9C-B8CC-E694E90A38C2}">
      <dsp:nvSpPr>
        <dsp:cNvPr id="0" name=""/>
        <dsp:cNvSpPr/>
      </dsp:nvSpPr>
      <dsp:spPr>
        <a:xfrm>
          <a:off x="686089" y="2102830"/>
          <a:ext cx="1694030" cy="1262318"/>
        </a:xfrm>
        <a:prstGeom prst="roundRect">
          <a:avLst>
            <a:gd name="adj" fmla="val 10000"/>
          </a:avLst>
        </a:prstGeom>
        <a:blipFill>
          <a:blip xmlns:r="http://schemas.openxmlformats.org/officeDocument/2006/relationships" r:embed="rId1"/>
          <a:srcRect/>
          <a:stretch>
            <a:fillRect t="-35000" b="-3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90CCE-25C6-4BCB-B13C-ABF74281E581}">
      <dsp:nvSpPr>
        <dsp:cNvPr id="0" name=""/>
        <dsp:cNvSpPr/>
      </dsp:nvSpPr>
      <dsp:spPr>
        <a:xfrm>
          <a:off x="0" y="0"/>
          <a:ext cx="10240240" cy="5575959"/>
        </a:xfrm>
        <a:prstGeom prst="roundRect">
          <a:avLst>
            <a:gd name="adj" fmla="val 10000"/>
          </a:avLst>
        </a:prstGeom>
        <a:solidFill>
          <a:schemeClr val="bg1">
            <a:lumMod val="50000"/>
          </a:schemeClr>
        </a:solidFill>
        <a:ln w="1905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latin typeface="Calibri" panose="020F0502020204030204" pitchFamily="34" charset="0"/>
              <a:cs typeface="Calibri" panose="020F0502020204030204" pitchFamily="34" charset="0"/>
            </a:rPr>
            <a:t>Technology Equity Awards</a:t>
          </a:r>
        </a:p>
        <a:p>
          <a:pPr marL="285750" lvl="1" indent="-285750" algn="l" defTabSz="1422400">
            <a:lnSpc>
              <a:spcPct val="90000"/>
            </a:lnSpc>
            <a:spcBef>
              <a:spcPct val="0"/>
            </a:spcBef>
            <a:spcAft>
              <a:spcPct val="15000"/>
            </a:spcAft>
            <a:buChar char="•"/>
          </a:pPr>
          <a:r>
            <a:rPr lang="en-US" sz="3200" kern="1200">
              <a:latin typeface="Calibri" panose="020F0502020204030204" pitchFamily="34" charset="0"/>
              <a:cs typeface="Calibri" panose="020F0502020204030204" pitchFamily="34" charset="0"/>
            </a:rPr>
            <a:t>3 awards of $5000 each</a:t>
          </a:r>
        </a:p>
        <a:p>
          <a:pPr marL="285750" lvl="1" indent="-285750" algn="l" defTabSz="1422400">
            <a:lnSpc>
              <a:spcPct val="90000"/>
            </a:lnSpc>
            <a:spcBef>
              <a:spcPct val="0"/>
            </a:spcBef>
            <a:spcAft>
              <a:spcPct val="15000"/>
            </a:spcAft>
            <a:buChar char="•"/>
          </a:pPr>
          <a:r>
            <a:rPr lang="en-US" sz="3200" kern="1200">
              <a:latin typeface="Calibri" panose="020F0502020204030204" pitchFamily="34" charset="0"/>
              <a:cs typeface="Calibri" panose="020F0502020204030204" pitchFamily="34" charset="0"/>
            </a:rPr>
            <a:t>Designed to support infrastructure that improves equitable access to biomedical and health information</a:t>
          </a:r>
        </a:p>
        <a:p>
          <a:pPr marL="285750" lvl="1" indent="-285750" algn="l" defTabSz="1422400">
            <a:lnSpc>
              <a:spcPct val="90000"/>
            </a:lnSpc>
            <a:spcBef>
              <a:spcPct val="0"/>
            </a:spcBef>
            <a:spcAft>
              <a:spcPct val="15000"/>
            </a:spcAft>
            <a:buChar char="•"/>
          </a:pPr>
          <a:r>
            <a:rPr lang="en-US" sz="3200" kern="1200">
              <a:latin typeface="Calibri" panose="020F0502020204030204" pitchFamily="34" charset="0"/>
              <a:cs typeface="Calibri" panose="020F0502020204030204" pitchFamily="34" charset="0"/>
            </a:rPr>
            <a:t>Awards to: 1 public library, 1 academic health sciences library and 1 community-based organization</a:t>
          </a:r>
        </a:p>
      </dsp:txBody>
      <dsp:txXfrm>
        <a:off x="2605098" y="0"/>
        <a:ext cx="7635142" cy="5575959"/>
      </dsp:txXfrm>
    </dsp:sp>
    <dsp:sp modelId="{18C12441-6A00-4E9C-B8CC-E694E90A38C2}">
      <dsp:nvSpPr>
        <dsp:cNvPr id="0" name=""/>
        <dsp:cNvSpPr/>
      </dsp:nvSpPr>
      <dsp:spPr>
        <a:xfrm>
          <a:off x="687736" y="2091399"/>
          <a:ext cx="1757102" cy="1255457"/>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0000" b="-2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90CCE-25C6-4BCB-B13C-ABF74281E581}">
      <dsp:nvSpPr>
        <dsp:cNvPr id="0" name=""/>
        <dsp:cNvSpPr/>
      </dsp:nvSpPr>
      <dsp:spPr>
        <a:xfrm>
          <a:off x="0" y="5442"/>
          <a:ext cx="10240240" cy="5575959"/>
        </a:xfrm>
        <a:prstGeom prst="roundRect">
          <a:avLst>
            <a:gd name="adj" fmla="val 10000"/>
          </a:avLst>
        </a:prstGeom>
        <a:solidFill>
          <a:srgbClr val="009647"/>
        </a:solidFill>
        <a:ln w="1905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latin typeface="Calibri" panose="020F0502020204030204" pitchFamily="34" charset="0"/>
              <a:cs typeface="Calibri" panose="020F0502020204030204" pitchFamily="34" charset="0"/>
            </a:rPr>
            <a:t>Environmental Health Outreach Award</a:t>
          </a:r>
        </a:p>
        <a:p>
          <a:pPr marL="285750" lvl="1" indent="-285750" algn="l" defTabSz="1422400">
            <a:lnSpc>
              <a:spcPct val="90000"/>
            </a:lnSpc>
            <a:spcBef>
              <a:spcPct val="0"/>
            </a:spcBef>
            <a:spcAft>
              <a:spcPct val="15000"/>
            </a:spcAft>
            <a:buChar char="•"/>
          </a:pPr>
          <a:r>
            <a:rPr lang="en-US" sz="3200" kern="1200" dirty="0">
              <a:latin typeface="Calibri" panose="020F0502020204030204" pitchFamily="34" charset="0"/>
              <a:cs typeface="Calibri" panose="020F0502020204030204" pitchFamily="34" charset="0"/>
            </a:rPr>
            <a:t>1 award of $5000</a:t>
          </a:r>
        </a:p>
        <a:p>
          <a:pPr marL="285750" lvl="1" indent="-285750" algn="l" defTabSz="1422400">
            <a:lnSpc>
              <a:spcPct val="90000"/>
            </a:lnSpc>
            <a:spcBef>
              <a:spcPct val="0"/>
            </a:spcBef>
            <a:spcAft>
              <a:spcPct val="15000"/>
            </a:spcAft>
            <a:buChar char="•"/>
          </a:pPr>
          <a:r>
            <a:rPr lang="en-US" sz="3200" kern="1200" dirty="0">
              <a:latin typeface="Calibri" panose="020F0502020204030204" pitchFamily="34" charset="0"/>
              <a:cs typeface="Calibri" panose="020F0502020204030204" pitchFamily="34" charset="0"/>
            </a:rPr>
            <a:t>Award to: academic health sciences library planning outreach/education to high school students on the harmful health effects of bad air quality.</a:t>
          </a:r>
        </a:p>
      </dsp:txBody>
      <dsp:txXfrm>
        <a:off x="2605098" y="5442"/>
        <a:ext cx="7635142" cy="5575959"/>
      </dsp:txXfrm>
    </dsp:sp>
    <dsp:sp modelId="{18C12441-6A00-4E9C-B8CC-E694E90A38C2}">
      <dsp:nvSpPr>
        <dsp:cNvPr id="0" name=""/>
        <dsp:cNvSpPr/>
      </dsp:nvSpPr>
      <dsp:spPr>
        <a:xfrm>
          <a:off x="687736" y="2091399"/>
          <a:ext cx="1757102" cy="1255457"/>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20000" b="-2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0EEC4-8920-4388-AF2D-938A2BC65072}">
      <dsp:nvSpPr>
        <dsp:cNvPr id="0" name=""/>
        <dsp:cNvSpPr/>
      </dsp:nvSpPr>
      <dsp:spPr>
        <a:xfrm>
          <a:off x="0" y="2251"/>
          <a:ext cx="9872871" cy="0"/>
        </a:xfrm>
        <a:prstGeom prst="line">
          <a:avLst/>
        </a:prstGeom>
        <a:solidFill>
          <a:schemeClr val="accent4">
            <a:shade val="80000"/>
            <a:hueOff val="0"/>
            <a:satOff val="0"/>
            <a:lumOff val="0"/>
            <a:alphaOff val="0"/>
          </a:schemeClr>
        </a:solidFill>
        <a:ln w="1905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DFA9BF-107A-45A5-B4E9-0D0300B06F14}">
      <dsp:nvSpPr>
        <dsp:cNvPr id="0" name=""/>
        <dsp:cNvSpPr/>
      </dsp:nvSpPr>
      <dsp:spPr>
        <a:xfrm>
          <a:off x="0" y="2251"/>
          <a:ext cx="9872871" cy="1535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Professional development opportunities such as classes, conferences, or workshops for individual NNLM members</a:t>
          </a:r>
        </a:p>
      </dsp:txBody>
      <dsp:txXfrm>
        <a:off x="0" y="2251"/>
        <a:ext cx="9872871" cy="1535693"/>
      </dsp:txXfrm>
    </dsp:sp>
    <dsp:sp modelId="{E2CE4111-01DD-4261-8668-C72E8E413A27}">
      <dsp:nvSpPr>
        <dsp:cNvPr id="0" name=""/>
        <dsp:cNvSpPr/>
      </dsp:nvSpPr>
      <dsp:spPr>
        <a:xfrm>
          <a:off x="0" y="1537945"/>
          <a:ext cx="9872871" cy="0"/>
        </a:xfrm>
        <a:prstGeom prst="line">
          <a:avLst/>
        </a:prstGeom>
        <a:solidFill>
          <a:schemeClr val="accent4">
            <a:shade val="80000"/>
            <a:hueOff val="164162"/>
            <a:satOff val="-7062"/>
            <a:lumOff val="14007"/>
            <a:alphaOff val="0"/>
          </a:schemeClr>
        </a:solidFill>
        <a:ln w="19050" cap="flat" cmpd="sng" algn="ctr">
          <a:solidFill>
            <a:schemeClr val="accent4">
              <a:shade val="80000"/>
              <a:hueOff val="164162"/>
              <a:satOff val="-7062"/>
              <a:lumOff val="140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4ECD62-15B5-4371-ABB6-FB4001BDA7AF}">
      <dsp:nvSpPr>
        <dsp:cNvPr id="0" name=""/>
        <dsp:cNvSpPr/>
      </dsp:nvSpPr>
      <dsp:spPr>
        <a:xfrm>
          <a:off x="0" y="1537945"/>
          <a:ext cx="9872871" cy="1535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latin typeface="Arial" panose="020B0604020202020204" pitchFamily="34" charset="0"/>
              <a:cs typeface="Arial" panose="020B0604020202020204" pitchFamily="34" charset="0"/>
            </a:rPr>
            <a:t>Costs associated with hosting an expert speaker to give a talk, workshop, class or lecture.</a:t>
          </a:r>
          <a:r>
            <a:rPr lang="en-US" sz="2800" kern="1200" dirty="0">
              <a:latin typeface="Arial" panose="020B0604020202020204" pitchFamily="34" charset="0"/>
              <a:cs typeface="Arial" panose="020B0604020202020204" pitchFamily="34" charset="0"/>
            </a:rPr>
            <a:t> </a:t>
          </a:r>
        </a:p>
      </dsp:txBody>
      <dsp:txXfrm>
        <a:off x="0" y="1537945"/>
        <a:ext cx="9872871" cy="1535693"/>
      </dsp:txXfrm>
    </dsp:sp>
    <dsp:sp modelId="{CD876CEF-6DFA-4E0D-A838-C045D345EB90}">
      <dsp:nvSpPr>
        <dsp:cNvPr id="0" name=""/>
        <dsp:cNvSpPr/>
      </dsp:nvSpPr>
      <dsp:spPr>
        <a:xfrm>
          <a:off x="0" y="3073638"/>
          <a:ext cx="9872871" cy="0"/>
        </a:xfrm>
        <a:prstGeom prst="line">
          <a:avLst/>
        </a:prstGeom>
        <a:solidFill>
          <a:schemeClr val="accent4">
            <a:shade val="80000"/>
            <a:hueOff val="328325"/>
            <a:satOff val="-14124"/>
            <a:lumOff val="28014"/>
            <a:alphaOff val="0"/>
          </a:schemeClr>
        </a:solidFill>
        <a:ln w="19050" cap="flat" cmpd="sng" algn="ctr">
          <a:solidFill>
            <a:schemeClr val="accent4">
              <a:shade val="80000"/>
              <a:hueOff val="328325"/>
              <a:satOff val="-14124"/>
              <a:lumOff val="280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3549DA-C3D9-4E6A-B85E-4159997E472A}">
      <dsp:nvSpPr>
        <dsp:cNvPr id="0" name=""/>
        <dsp:cNvSpPr/>
      </dsp:nvSpPr>
      <dsp:spPr>
        <a:xfrm>
          <a:off x="0" y="3073638"/>
          <a:ext cx="9872871" cy="1535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latin typeface="Arial" panose="020B0604020202020204" pitchFamily="34" charset="0"/>
              <a:cs typeface="Arial" panose="020B0604020202020204" pitchFamily="34" charset="0"/>
            </a:rPr>
            <a:t>Educational activities on Diversity, Equity, and Inclusion that aim to improve service to underserved, minority and underrepresented communities.</a:t>
          </a:r>
          <a:endParaRPr lang="en-US" sz="2800" kern="1200" dirty="0">
            <a:latin typeface="Arial" panose="020B0604020202020204" pitchFamily="34" charset="0"/>
            <a:cs typeface="Arial" panose="020B0604020202020204" pitchFamily="34" charset="0"/>
          </a:endParaRPr>
        </a:p>
      </dsp:txBody>
      <dsp:txXfrm>
        <a:off x="0" y="3073638"/>
        <a:ext cx="9872871" cy="15356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030A7-CDF0-4643-BCB0-91D6FC5307D2}">
      <dsp:nvSpPr>
        <dsp:cNvPr id="0" name=""/>
        <dsp:cNvSpPr/>
      </dsp:nvSpPr>
      <dsp:spPr>
        <a:xfrm>
          <a:off x="1645548" y="672"/>
          <a:ext cx="1510523" cy="151052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53975" cap="flat" cmpd="dbl"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03CE5B6-DE7E-4F66-8751-CCC36711A6BE}">
      <dsp:nvSpPr>
        <dsp:cNvPr id="0" name=""/>
        <dsp:cNvSpPr/>
      </dsp:nvSpPr>
      <dsp:spPr>
        <a:xfrm>
          <a:off x="242919" y="1415643"/>
          <a:ext cx="4315781" cy="137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kern="1200" dirty="0">
              <a:latin typeface="Arial" panose="020B0604020202020204" pitchFamily="34" charset="0"/>
              <a:cs typeface="Arial" panose="020B0604020202020204" pitchFamily="34" charset="0"/>
            </a:rPr>
            <a:t>Region 5 </a:t>
          </a:r>
        </a:p>
        <a:p>
          <a:pPr marL="0" lvl="0" indent="0" algn="ctr" defTabSz="1244600">
            <a:lnSpc>
              <a:spcPct val="100000"/>
            </a:lnSpc>
            <a:spcBef>
              <a:spcPct val="0"/>
            </a:spcBef>
            <a:spcAft>
              <a:spcPct val="35000"/>
            </a:spcAft>
            <a:buNone/>
            <a:defRPr b="1"/>
          </a:pPr>
          <a:r>
            <a:rPr lang="en-US" sz="2800" kern="1200" dirty="0">
              <a:latin typeface="Arial" panose="020B0604020202020204" pitchFamily="34" charset="0"/>
              <a:cs typeface="Arial" panose="020B0604020202020204" pitchFamily="34" charset="0"/>
            </a:rPr>
            <a:t>Outreach &amp; Engagement Awards</a:t>
          </a:r>
        </a:p>
      </dsp:txBody>
      <dsp:txXfrm>
        <a:off x="242919" y="1415643"/>
        <a:ext cx="4315781" cy="1375655"/>
      </dsp:txXfrm>
    </dsp:sp>
    <dsp:sp modelId="{0476E075-F1F2-4903-AA6D-EB326F5FCFC9}">
      <dsp:nvSpPr>
        <dsp:cNvPr id="0" name=""/>
        <dsp:cNvSpPr/>
      </dsp:nvSpPr>
      <dsp:spPr>
        <a:xfrm>
          <a:off x="194884" y="2931218"/>
          <a:ext cx="4315781" cy="670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ts val="0"/>
            </a:spcAft>
            <a:buNone/>
          </a:pPr>
          <a:r>
            <a:rPr lang="en-US" sz="1800" kern="1200" dirty="0">
              <a:latin typeface="Arial" panose="020B0604020202020204" pitchFamily="34" charset="0"/>
              <a:cs typeface="Arial" panose="020B0604020202020204" pitchFamily="34" charset="0"/>
            </a:rPr>
            <a:t>minimum of 3 awards up to </a:t>
          </a:r>
        </a:p>
        <a:p>
          <a:pPr marL="0" lvl="0" indent="0" algn="ctr" defTabSz="800100">
            <a:lnSpc>
              <a:spcPct val="100000"/>
            </a:lnSpc>
            <a:spcBef>
              <a:spcPct val="0"/>
            </a:spcBef>
            <a:spcAft>
              <a:spcPts val="0"/>
            </a:spcAft>
            <a:buNone/>
          </a:pPr>
          <a:r>
            <a:rPr lang="en-US" sz="1800" kern="1200" dirty="0">
              <a:latin typeface="Arial" panose="020B0604020202020204" pitchFamily="34" charset="0"/>
              <a:cs typeface="Arial" panose="020B0604020202020204" pitchFamily="34" charset="0"/>
            </a:rPr>
            <a:t>$25,000 </a:t>
          </a:r>
          <a:r>
            <a:rPr lang="en-US" sz="2000" kern="1200" dirty="0">
              <a:latin typeface="Arial" panose="020B0604020202020204" pitchFamily="34" charset="0"/>
              <a:cs typeface="Arial" panose="020B0604020202020204" pitchFamily="34" charset="0"/>
            </a:rPr>
            <a:t>each</a:t>
          </a:r>
        </a:p>
      </dsp:txBody>
      <dsp:txXfrm>
        <a:off x="194884" y="2931218"/>
        <a:ext cx="4315781" cy="670705"/>
      </dsp:txXfrm>
    </dsp:sp>
    <dsp:sp modelId="{8DD8AF54-74F0-4D91-8ADB-E9F476349C51}">
      <dsp:nvSpPr>
        <dsp:cNvPr id="0" name=""/>
        <dsp:cNvSpPr/>
      </dsp:nvSpPr>
      <dsp:spPr>
        <a:xfrm>
          <a:off x="6716591" y="672"/>
          <a:ext cx="1510523" cy="1510523"/>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53975" cap="flat" cmpd="dbl" algn="ctr">
          <a:solidFill>
            <a:schemeClr val="lt1">
              <a:alpha val="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06BF1DB-AD75-4978-A0A2-A073FADF96FE}">
      <dsp:nvSpPr>
        <dsp:cNvPr id="0" name=""/>
        <dsp:cNvSpPr/>
      </dsp:nvSpPr>
      <dsp:spPr>
        <a:xfrm>
          <a:off x="5269035" y="1415643"/>
          <a:ext cx="4315781" cy="137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kern="1200">
              <a:latin typeface="Arial" panose="020B0604020202020204" pitchFamily="34" charset="0"/>
              <a:cs typeface="Arial" panose="020B0604020202020204" pitchFamily="34" charset="0"/>
            </a:rPr>
            <a:t>Region 5 </a:t>
          </a:r>
        </a:p>
        <a:p>
          <a:pPr marL="0" lvl="0" indent="0" algn="ctr" defTabSz="1244600">
            <a:lnSpc>
              <a:spcPct val="100000"/>
            </a:lnSpc>
            <a:spcBef>
              <a:spcPct val="0"/>
            </a:spcBef>
            <a:spcAft>
              <a:spcPct val="35000"/>
            </a:spcAft>
            <a:buNone/>
            <a:defRPr b="1"/>
          </a:pPr>
          <a:r>
            <a:rPr lang="en-US" sz="2800" kern="1200">
              <a:latin typeface="Arial" panose="020B0604020202020204" pitchFamily="34" charset="0"/>
              <a:cs typeface="Arial" panose="020B0604020202020204" pitchFamily="34" charset="0"/>
            </a:rPr>
            <a:t>Data Engagement Awards</a:t>
          </a:r>
        </a:p>
      </dsp:txBody>
      <dsp:txXfrm>
        <a:off x="5269035" y="1415643"/>
        <a:ext cx="4315781" cy="1375655"/>
      </dsp:txXfrm>
    </dsp:sp>
    <dsp:sp modelId="{AC3D74DF-A800-4B87-B1CA-B5C3946F6FAC}">
      <dsp:nvSpPr>
        <dsp:cNvPr id="0" name=""/>
        <dsp:cNvSpPr/>
      </dsp:nvSpPr>
      <dsp:spPr>
        <a:xfrm>
          <a:off x="5267567" y="2931218"/>
          <a:ext cx="4315781" cy="670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ts val="0"/>
            </a:spcAft>
            <a:buNone/>
          </a:pPr>
          <a:r>
            <a:rPr lang="en-US" sz="1800" kern="1200" dirty="0">
              <a:latin typeface="Arial" panose="020B0604020202020204" pitchFamily="34" charset="0"/>
              <a:cs typeface="Arial" panose="020B0604020202020204" pitchFamily="34" charset="0"/>
            </a:rPr>
            <a:t>minimum of 3 awards up to </a:t>
          </a:r>
        </a:p>
        <a:p>
          <a:pPr marL="0" lvl="0" indent="0" algn="ctr" defTabSz="800100">
            <a:lnSpc>
              <a:spcPct val="100000"/>
            </a:lnSpc>
            <a:spcBef>
              <a:spcPct val="0"/>
            </a:spcBef>
            <a:spcAft>
              <a:spcPts val="0"/>
            </a:spcAft>
            <a:buNone/>
          </a:pPr>
          <a:r>
            <a:rPr lang="en-US" sz="1800" kern="1200" dirty="0">
              <a:latin typeface="Arial" panose="020B0604020202020204" pitchFamily="34" charset="0"/>
              <a:cs typeface="Arial" panose="020B0604020202020204" pitchFamily="34" charset="0"/>
            </a:rPr>
            <a:t>$25,000 each</a:t>
          </a:r>
        </a:p>
      </dsp:txBody>
      <dsp:txXfrm>
        <a:off x="5267567" y="2931218"/>
        <a:ext cx="4315781" cy="6707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7714-4AA4-4002-BF5E-79262D1FB005}">
      <dsp:nvSpPr>
        <dsp:cNvPr id="0" name=""/>
        <dsp:cNvSpPr/>
      </dsp:nvSpPr>
      <dsp:spPr>
        <a:xfrm>
          <a:off x="587315" y="0"/>
          <a:ext cx="6656246" cy="44071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A0C21-C50B-4329-B5E6-4CC352BD42BC}">
      <dsp:nvSpPr>
        <dsp:cNvPr id="0" name=""/>
        <dsp:cNvSpPr/>
      </dsp:nvSpPr>
      <dsp:spPr>
        <a:xfrm>
          <a:off x="3823" y="1322158"/>
          <a:ext cx="2363028" cy="1762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Awards support  projects planned for between 7/1/22 to 4/30/23</a:t>
          </a:r>
        </a:p>
      </dsp:txBody>
      <dsp:txXfrm>
        <a:off x="89880" y="1408215"/>
        <a:ext cx="2190914" cy="1590764"/>
      </dsp:txXfrm>
    </dsp:sp>
    <dsp:sp modelId="{AC818607-0887-470E-B433-E7A38BE2AF5E}">
      <dsp:nvSpPr>
        <dsp:cNvPr id="0" name=""/>
        <dsp:cNvSpPr/>
      </dsp:nvSpPr>
      <dsp:spPr>
        <a:xfrm>
          <a:off x="2733924" y="1322158"/>
          <a:ext cx="2363028" cy="1762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1"/>
              </a:solidFill>
              <a:latin typeface="Arial" panose="020B0604020202020204" pitchFamily="34" charset="0"/>
              <a:cs typeface="Arial" panose="020B0604020202020204" pitchFamily="34" charset="0"/>
            </a:rPr>
            <a:t>Intend to apply? Email by </a:t>
          </a:r>
          <a:r>
            <a:rPr lang="en-US" sz="2400" b="1" kern="1200" dirty="0">
              <a:solidFill>
                <a:schemeClr val="bg1"/>
              </a:solidFill>
              <a:latin typeface="Arial" panose="020B0604020202020204" pitchFamily="34" charset="0"/>
              <a:cs typeface="Arial" panose="020B0604020202020204" pitchFamily="34" charset="0"/>
            </a:rPr>
            <a:t>June 7</a:t>
          </a:r>
          <a:r>
            <a:rPr lang="en-US" sz="2400" b="0" kern="1200" dirty="0">
              <a:solidFill>
                <a:schemeClr val="bg1"/>
              </a:solidFill>
              <a:latin typeface="Arial" panose="020B0604020202020204" pitchFamily="34" charset="0"/>
              <a:cs typeface="Arial" panose="020B0604020202020204" pitchFamily="34" charset="0"/>
            </a:rPr>
            <a:t> </a:t>
          </a:r>
          <a:r>
            <a:rPr lang="en-US" sz="2400" b="0" kern="1200" dirty="0">
              <a:solidFill>
                <a:schemeClr val="bg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nnlm@uw.edu</a:t>
          </a:r>
          <a:endParaRPr lang="en-US" sz="2400" kern="1200" dirty="0">
            <a:solidFill>
              <a:schemeClr val="bg1"/>
            </a:solidFill>
            <a:latin typeface="Arial" panose="020B0604020202020204" pitchFamily="34" charset="0"/>
            <a:cs typeface="Arial" panose="020B0604020202020204" pitchFamily="34" charset="0"/>
          </a:endParaRPr>
        </a:p>
      </dsp:txBody>
      <dsp:txXfrm>
        <a:off x="2819981" y="1408215"/>
        <a:ext cx="2190914" cy="1590764"/>
      </dsp:txXfrm>
    </dsp:sp>
    <dsp:sp modelId="{B1D3D78A-917D-4159-B272-3A5175138EEE}">
      <dsp:nvSpPr>
        <dsp:cNvPr id="0" name=""/>
        <dsp:cNvSpPr/>
      </dsp:nvSpPr>
      <dsp:spPr>
        <a:xfrm>
          <a:off x="5464025" y="1322158"/>
          <a:ext cx="2363028" cy="1762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Proposal deadline: </a:t>
          </a:r>
        </a:p>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June 28, 2022</a:t>
          </a:r>
          <a:endParaRPr lang="en-US" sz="2400" kern="1200" dirty="0">
            <a:latin typeface="Arial" panose="020B0604020202020204" pitchFamily="34" charset="0"/>
            <a:cs typeface="Arial" panose="020B0604020202020204" pitchFamily="34" charset="0"/>
          </a:endParaRPr>
        </a:p>
      </dsp:txBody>
      <dsp:txXfrm>
        <a:off x="5550082" y="1408215"/>
        <a:ext cx="2190914" cy="15907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68E6B-4AC1-4D17-BAFB-3BD9B811A6AF}">
      <dsp:nvSpPr>
        <dsp:cNvPr id="0" name=""/>
        <dsp:cNvSpPr/>
      </dsp:nvSpPr>
      <dsp:spPr>
        <a:xfrm>
          <a:off x="1508674" y="532037"/>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378B5-70DA-4F09-BFB3-C2C7DDD79A97}">
      <dsp:nvSpPr>
        <dsp:cNvPr id="0" name=""/>
        <dsp:cNvSpPr/>
      </dsp:nvSpPr>
      <dsp:spPr>
        <a:xfrm>
          <a:off x="1976674" y="1000037"/>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1CE624-C831-4D55-8C4E-FC4DBC87ADBB}">
      <dsp:nvSpPr>
        <dsp:cNvPr id="0" name=""/>
        <dsp:cNvSpPr/>
      </dsp:nvSpPr>
      <dsp:spPr>
        <a:xfrm>
          <a:off x="825718" y="305008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latin typeface="Arial" panose="020B0604020202020204" pitchFamily="34" charset="0"/>
              <a:cs typeface="Arial" panose="020B0604020202020204" pitchFamily="34" charset="0"/>
            </a:rPr>
            <a:t>Professional Development</a:t>
          </a:r>
        </a:p>
      </dsp:txBody>
      <dsp:txXfrm>
        <a:off x="825718" y="3050086"/>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47836F21-1688-49BF-9BAA-40A64651F7FE}" type="datetimeFigureOut">
              <a:rPr lang="en-US" smtClean="0"/>
              <a:t>5/5/22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AA4AE5B-1EAA-4907-9E55-1251C9845438}" type="slidenum">
              <a:rPr lang="en-US" smtClean="0"/>
              <a:t>‹#›</a:t>
            </a:fld>
            <a:endParaRPr lang="en-US"/>
          </a:p>
        </p:txBody>
      </p:sp>
    </p:spTree>
    <p:extLst>
      <p:ext uri="{BB962C8B-B14F-4D97-AF65-F5344CB8AC3E}">
        <p14:creationId xmlns:p14="http://schemas.microsoft.com/office/powerpoint/2010/main" val="296537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While we are waiting to get started on the screen are audio instructions for WebEx.</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CAA4AE5B-1EAA-4907-9E55-1251C9845438}" type="slidenum">
              <a:rPr lang="en-US" smtClean="0"/>
              <a:t>1</a:t>
            </a:fld>
            <a:endParaRPr lang="en-US"/>
          </a:p>
        </p:txBody>
      </p:sp>
    </p:spTree>
    <p:extLst>
      <p:ext uri="{BB962C8B-B14F-4D97-AF65-F5344CB8AC3E}">
        <p14:creationId xmlns:p14="http://schemas.microsoft.com/office/powerpoint/2010/main" val="3779616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as we jump into a recap of what we accomplished in Year 1 of our 5 Year grant, we will start with our Year 1 Funding Awards. A major aim of our grant is to administer funding awards to support Network members work in our region. Our goal for these awards is to encourage network member participation and to benefit </a:t>
            </a:r>
            <a:r>
              <a:rPr lang="en-US" sz="1200" dirty="0">
                <a:effectLst/>
                <a:latin typeface="Arial  "/>
                <a:ea typeface="Times New Roman" panose="02020603050405020304" pitchFamily="18" charset="0"/>
                <a:cs typeface="Arial" panose="020B0604020202020204" pitchFamily="34" charset="0"/>
              </a:rPr>
              <a:t>under-resourced communities by improving access to information</a:t>
            </a:r>
            <a:r>
              <a:rPr lang="en-US" sz="1200" dirty="0">
                <a:solidFill>
                  <a:srgbClr val="000000"/>
                </a:solidFill>
                <a:effectLst/>
                <a:latin typeface="Arial  "/>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AA4AE5B-1EAA-4907-9E55-1251C9845438}" type="slidenum">
              <a:rPr lang="en-US" smtClean="0"/>
              <a:t>10</a:t>
            </a:fld>
            <a:endParaRPr lang="en-US"/>
          </a:p>
        </p:txBody>
      </p:sp>
    </p:spTree>
    <p:extLst>
      <p:ext uri="{BB962C8B-B14F-4D97-AF65-F5344CB8AC3E}">
        <p14:creationId xmlns:p14="http://schemas.microsoft.com/office/powerpoint/2010/main" val="776096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[READ SLIDE]</a:t>
            </a:r>
          </a:p>
          <a:p>
            <a:pPr>
              <a:lnSpc>
                <a:spcPct val="150000"/>
              </a:lnSpc>
            </a:pPr>
            <a:endParaRPr lang="en-US" dirty="0"/>
          </a:p>
          <a:p>
            <a:pPr>
              <a:lnSpc>
                <a:spcPct val="150000"/>
              </a:lnSpc>
            </a:pPr>
            <a:r>
              <a:rPr lang="en-US" dirty="0"/>
              <a:t>We intentionally made the final report a bibliography of the materials awardees purchased. With the submitted bibliographies, our aim is to create a </a:t>
            </a:r>
          </a:p>
          <a:p>
            <a:pPr>
              <a:lnSpc>
                <a:spcPct val="150000"/>
              </a:lnSpc>
            </a:pPr>
            <a:r>
              <a:rPr lang="en-US" dirty="0"/>
              <a:t>unique downloadable collection development tool focused on diverse voices writing on health thus enabling us to amplify the reach of this award. </a:t>
            </a:r>
          </a:p>
          <a:p>
            <a:pPr>
              <a:lnSpc>
                <a:spcPct val="150000"/>
              </a:lnSpc>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9C0A-C793-4372-962D-3E4173FA06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040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[READ SLIDE]</a:t>
            </a:r>
          </a:p>
          <a:p>
            <a:pPr>
              <a:lnSpc>
                <a:spcPct val="150000"/>
              </a:lnSpc>
            </a:pPr>
            <a:endParaRPr lang="en-US" dirty="0"/>
          </a:p>
          <a:p>
            <a:pPr>
              <a:lnSpc>
                <a:spcPct val="150000"/>
              </a:lnSpc>
            </a:pPr>
            <a:r>
              <a:rPr lang="en-US" dirty="0"/>
              <a:t>We funded 3 projects that focused on:</a:t>
            </a:r>
          </a:p>
          <a:p>
            <a:pPr marL="285750" indent="-285750">
              <a:lnSpc>
                <a:spcPct val="150000"/>
              </a:lnSpc>
              <a:buFont typeface="Arial"/>
              <a:buChar char="•"/>
            </a:pPr>
            <a:r>
              <a:rPr lang="en-US" dirty="0"/>
              <a:t>The public library program was for creating a highly accessible computer station to meet community needs in partnership with community organizations</a:t>
            </a:r>
            <a:endParaRPr lang="en-US" dirty="0">
              <a:cs typeface="Calibri"/>
            </a:endParaRPr>
          </a:p>
          <a:p>
            <a:pPr marL="285750" indent="-285750">
              <a:lnSpc>
                <a:spcPct val="150000"/>
              </a:lnSpc>
              <a:buFont typeface="Arial"/>
              <a:buChar char="•"/>
            </a:pPr>
            <a:r>
              <a:rPr lang="en-US" dirty="0"/>
              <a:t>The academic HSL award was for purchasing two 3-D scanners: one high-quality scanner for community demonstrations and scanning historical objects, and one hand-held scanner, which is more portable and allows learners to engage with a technology increasingly used in clinical settings</a:t>
            </a:r>
            <a:endParaRPr lang="en-US" dirty="0">
              <a:cs typeface="Calibri"/>
            </a:endParaRPr>
          </a:p>
          <a:p>
            <a:pPr marL="285750" indent="-285750">
              <a:lnSpc>
                <a:spcPct val="150000"/>
              </a:lnSpc>
              <a:buFont typeface="Arial,Sans-Serif"/>
              <a:buChar char="•"/>
            </a:pPr>
            <a:r>
              <a:rPr lang="en-US" dirty="0"/>
              <a:t>And the community-based organization was for implementing a new system of digital data collection, management, and dissemination for a syringe exchange program serving seven Oregon Counties</a:t>
            </a:r>
          </a:p>
          <a:p>
            <a:pPr>
              <a:lnSpc>
                <a:spcPct val="150000"/>
              </a:lnSpc>
            </a:pPr>
            <a:endParaRPr lang="en-US" dirty="0">
              <a:cs typeface="Calibri"/>
            </a:endParaRPr>
          </a:p>
          <a:p>
            <a:pPr marL="285750" indent="-285750">
              <a:lnSpc>
                <a:spcPct val="150000"/>
              </a:lnSpc>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9C0A-C793-4372-962D-3E4173FA06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574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t>Next is the Environmental Health Outreach Award. This $5000 award funded a collaboration between a health sciences university and a public university focused on outreach to high school students in the San Joaquin Valley to teach about the impacts of air pollutants on the respiratory system; the health effects of poor air quality; how to search NLM resources for health information; and community resources to improve air quality and reduce the impact of poor air quality on their health.  </a:t>
            </a:r>
          </a:p>
          <a:p>
            <a:pPr>
              <a:lnSpc>
                <a:spcPct val="150000"/>
              </a:lnSpc>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9C0A-C793-4372-962D-3E4173FA06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63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
                <a:ea typeface="Calibri" panose="020F0502020204030204" pitchFamily="34" charset="0"/>
                <a:cs typeface="Times New Roman" panose="02020603050405020304" pitchFamily="18" charset="0"/>
              </a:rPr>
              <a:t>Our professional development awards are up to $1500 each and are designed to </a:t>
            </a:r>
            <a:r>
              <a:rPr lang="en-US" sz="1100" dirty="0">
                <a:effectLst/>
                <a:latin typeface="Arial  "/>
                <a:ea typeface="Times New Roman" panose="02020603050405020304" pitchFamily="18" charset="0"/>
                <a:cs typeface="Arial" panose="020B0604020202020204" pitchFamily="34" charset="0"/>
              </a:rPr>
              <a:t>support a highly trained workforce for biomedical and health information with an emphasis on supporting the skill development of people from underrepresented groups.</a:t>
            </a:r>
            <a:endParaRPr lang="en-US" sz="1100" dirty="0">
              <a:solidFill>
                <a:srgbClr val="000000"/>
              </a:solidFill>
              <a:effectLst/>
              <a:latin typeface="Arial  "/>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rgbClr val="484848"/>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solidFill>
                  <a:srgbClr val="484848"/>
                </a:solidFill>
                <a:effectLst/>
                <a:latin typeface="Arial" panose="020B0604020202020204" pitchFamily="34" charset="0"/>
                <a:cs typeface="Arial" panose="020B0604020202020204" pitchFamily="34" charset="0"/>
              </a:rPr>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rgbClr val="484848"/>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In Year 1, we funded the Oregon Post Adoption Resource Center with a professional development award to host their guest speaker, Amerika Haynes-Lewis, talking about her years in foster care and the importance of diverse books in helping her cope and see herself as someone who matters. </a:t>
            </a:r>
            <a:r>
              <a:rPr lang="en-US" sz="1800" b="0" i="0" dirty="0">
                <a:effectLst/>
                <a:latin typeface="Calibri" panose="020F0502020204030204" pitchFamily="34" charset="0"/>
              </a:rPr>
              <a:t>​</a:t>
            </a:r>
            <a:endParaRPr lang="en-US" sz="1600"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dirty="0">
              <a:solidFill>
                <a:srgbClr val="484848"/>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9C0A-C793-4372-962D-3E4173FA06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12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AA4AE5B-1EAA-4907-9E55-1251C9845438}" type="slidenum">
              <a:rPr lang="en-US" smtClean="0"/>
              <a:t>15</a:t>
            </a:fld>
            <a:endParaRPr lang="en-US"/>
          </a:p>
        </p:txBody>
      </p:sp>
    </p:spTree>
    <p:extLst>
      <p:ext uri="{BB962C8B-B14F-4D97-AF65-F5344CB8AC3E}">
        <p14:creationId xmlns:p14="http://schemas.microsoft.com/office/powerpoint/2010/main" val="1355941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Year 1 was a very busy year for data in Region 5!</a:t>
            </a:r>
            <a:endParaRPr lang="en-US" dirty="0"/>
          </a:p>
          <a:p>
            <a:endParaRPr lang="en-US" dirty="0">
              <a:cs typeface="Calibri"/>
            </a:endParaRPr>
          </a:p>
          <a:p>
            <a:r>
              <a:rPr lang="en-US" dirty="0">
                <a:cs typeface="Calibri"/>
              </a:rPr>
              <a:t>Some key projects that I wanted to highlight include the online class Genetics 101 which reached maximum registration capacity at 100 registrants.  We received a lot of positive and enthusiastic comments about it with 44 students completing the course! Another popular and successful online class was Data Literacy for the Busy Librarian.  Like Genetics 101, Data Literacy for the Busy Librarian reached maximum registration capacity.  The last key project that I wanted to highlight is a collaboration with the PNC/MLA group on a Health Equity and Diversity Speaker series.  The second speaker in this speaker series, was Alice Feng, Data Visualization Analyst at the United Nations Development </a:t>
            </a:r>
            <a:r>
              <a:rPr lang="en-US" dirty="0" err="1">
                <a:cs typeface="Calibri"/>
              </a:rPr>
              <a:t>Programme</a:t>
            </a:r>
            <a:r>
              <a:rPr lang="en-US" dirty="0">
                <a:cs typeface="Calibri"/>
              </a:rPr>
              <a:t>, who gave an amazing talk to over 160 attendees on the topic of Do No Harm with Data Viz. </a:t>
            </a:r>
          </a:p>
        </p:txBody>
      </p:sp>
      <p:sp>
        <p:nvSpPr>
          <p:cNvPr id="4" name="Slide Number Placeholder 3"/>
          <p:cNvSpPr>
            <a:spLocks noGrp="1"/>
          </p:cNvSpPr>
          <p:nvPr>
            <p:ph type="sldNum" sz="quarter" idx="5"/>
          </p:nvPr>
        </p:nvSpPr>
        <p:spPr/>
        <p:txBody>
          <a:bodyPr/>
          <a:lstStyle/>
          <a:p>
            <a:fld id="{CAA4AE5B-1EAA-4907-9E55-1251C9845438}" type="slidenum">
              <a:rPr lang="en-US" smtClean="0"/>
              <a:t>16</a:t>
            </a:fld>
            <a:endParaRPr lang="en-US"/>
          </a:p>
        </p:txBody>
      </p:sp>
    </p:spTree>
    <p:extLst>
      <p:ext uri="{BB962C8B-B14F-4D97-AF65-F5344CB8AC3E}">
        <p14:creationId xmlns:p14="http://schemas.microsoft.com/office/powerpoint/2010/main" val="451261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Region 5 hosted a well attended spring session of Library Carpentry workshops, with preference given to Region 5 members for enrolling. Library Carpentry focuses on building software and data skills within library and information-related communities.  Our spring session included modules on R, R-Studio, and </a:t>
            </a:r>
            <a:r>
              <a:rPr lang="en-US" sz="1800" dirty="0" err="1">
                <a:effectLst/>
                <a:latin typeface="Calibri" panose="020F0502020204030204" pitchFamily="34" charset="0"/>
                <a:ea typeface="Calibri" panose="020F0502020204030204" pitchFamily="34" charset="0"/>
              </a:rPr>
              <a:t>OpenRefine</a:t>
            </a:r>
            <a:r>
              <a:rPr lang="en-US" sz="1800" dirty="0">
                <a:effectLst/>
                <a:latin typeface="Calibri" panose="020F0502020204030204" pitchFamily="34" charset="0"/>
                <a:ea typeface="Calibri" panose="020F0502020204030204" pitchFamily="34" charset="0"/>
              </a:rPr>
              <a:t> over 3 half-days. Their hands-on, approachable workshops empower people in a variety of roles to use software and data in their own work and support effective, efficient, reproducible practices. </a:t>
            </a:r>
          </a:p>
          <a:p>
            <a:endParaRPr lang="en-US" sz="1800" dirty="0">
              <a:effectLst/>
              <a:latin typeface="Calibri" panose="020F0502020204030204" pitchFamily="34" charset="0"/>
            </a:endParaRPr>
          </a:p>
          <a:p>
            <a:r>
              <a:rPr lang="en-US" sz="1800" dirty="0">
                <a:effectLst/>
                <a:latin typeface="Calibri" panose="020F0502020204030204" pitchFamily="34" charset="0"/>
              </a:rPr>
              <a:t>We had a winter session scheduled, but due to unforeseen circumstances have moved this to year 2. You can check our communication channels for when this is rescheduled, but we are aiming for Fall 2022.</a:t>
            </a:r>
          </a:p>
          <a:p>
            <a:endParaRPr lang="en-US" dirty="0"/>
          </a:p>
        </p:txBody>
      </p:sp>
      <p:sp>
        <p:nvSpPr>
          <p:cNvPr id="4" name="Slide Number Placeholder 3"/>
          <p:cNvSpPr>
            <a:spLocks noGrp="1"/>
          </p:cNvSpPr>
          <p:nvPr>
            <p:ph type="sldNum" sz="quarter" idx="5"/>
          </p:nvPr>
        </p:nvSpPr>
        <p:spPr/>
        <p:txBody>
          <a:bodyPr/>
          <a:lstStyle/>
          <a:p>
            <a:fld id="{CAA4AE5B-1EAA-4907-9E55-1251C9845438}" type="slidenum">
              <a:rPr lang="en-US" smtClean="0"/>
              <a:t>17</a:t>
            </a:fld>
            <a:endParaRPr lang="en-US"/>
          </a:p>
        </p:txBody>
      </p:sp>
    </p:spTree>
    <p:extLst>
      <p:ext uri="{BB962C8B-B14F-4D97-AF65-F5344CB8AC3E}">
        <p14:creationId xmlns:p14="http://schemas.microsoft.com/office/powerpoint/2010/main" val="527662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let’s look at Membership and DOCLINE accomplishments</a:t>
            </a:r>
          </a:p>
        </p:txBody>
      </p:sp>
      <p:sp>
        <p:nvSpPr>
          <p:cNvPr id="4" name="Slide Number Placeholder 3"/>
          <p:cNvSpPr>
            <a:spLocks noGrp="1"/>
          </p:cNvSpPr>
          <p:nvPr>
            <p:ph type="sldNum" sz="quarter" idx="5"/>
          </p:nvPr>
        </p:nvSpPr>
        <p:spPr/>
        <p:txBody>
          <a:bodyPr/>
          <a:lstStyle/>
          <a:p>
            <a:fld id="{CAA4AE5B-1EAA-4907-9E55-1251C9845438}" type="slidenum">
              <a:rPr lang="en-US" smtClean="0"/>
              <a:t>18</a:t>
            </a:fld>
            <a:endParaRPr lang="en-US"/>
          </a:p>
        </p:txBody>
      </p:sp>
    </p:spTree>
    <p:extLst>
      <p:ext uri="{BB962C8B-B14F-4D97-AF65-F5344CB8AC3E}">
        <p14:creationId xmlns:p14="http://schemas.microsoft.com/office/powerpoint/2010/main" val="76303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In Year 1 we welcomed 27 new members. We have representation from across our region.</a:t>
            </a:r>
          </a:p>
          <a:p>
            <a:pPr algn="l" rtl="0" fontAlgn="base"/>
            <a:endParaRPr lang="en-US" sz="1800" b="0" i="0" u="none" strike="noStrike" dirty="0">
              <a:solidFill>
                <a:srgbClr val="000000"/>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[READ CHART]</a:t>
            </a:r>
          </a:p>
          <a:p>
            <a:pPr algn="l" rtl="0" fontAlgn="base"/>
            <a:endParaRPr lang="en-US" sz="1800" b="0" i="0" u="none" strike="noStrike" dirty="0">
              <a:solidFill>
                <a:srgbClr val="000000"/>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We are always looking to expand out membership, so please let your contacts know about the benefits of being an NNLM member. </a:t>
            </a:r>
            <a:r>
              <a:rPr lang="en-US" sz="1800" b="0" i="0" dirty="0">
                <a:effectLst/>
                <a:latin typeface="Calibri" panose="020F0502020204030204" pitchFamily="34" charset="0"/>
              </a:rPr>
              <a:t>​</a:t>
            </a:r>
            <a:endParaRPr lang="en-US" b="0" i="0" dirty="0">
              <a:effectLst/>
            </a:endParaRPr>
          </a:p>
          <a:p>
            <a:pPr algn="l" rtl="0" fontAlgn="base"/>
            <a:r>
              <a:rPr lang="en-US" sz="1800" b="0" i="0" dirty="0">
                <a:effectLst/>
                <a:latin typeface="Calibri" panose="020F0502020204030204" pitchFamily="34" charset="0"/>
              </a:rPr>
              <a:t>​</a:t>
            </a:r>
            <a:endParaRPr lang="en-US" b="0" i="0" dirty="0">
              <a:effectLst/>
            </a:endParaRPr>
          </a:p>
          <a:p>
            <a:pPr algn="l" rtl="0" fontAlgn="base"/>
            <a:r>
              <a:rPr lang="en-US" sz="1800" b="0" i="0" u="none" strike="noStrike" dirty="0">
                <a:solidFill>
                  <a:srgbClr val="000000"/>
                </a:solidFill>
                <a:effectLst/>
                <a:latin typeface="Calibri" panose="020F0502020204030204" pitchFamily="34" charset="0"/>
              </a:rPr>
              <a:t>You can also email us with suggestions of potential members.</a:t>
            </a:r>
            <a:r>
              <a:rPr lang="en-US" sz="1800" b="0" i="0" dirty="0">
                <a:effectLst/>
                <a:latin typeface="Calibri" panose="020F0502020204030204" pitchFamily="34" charset="0"/>
              </a:rPr>
              <a:t>​</a:t>
            </a:r>
            <a:endParaRPr lang="en-US" b="0" i="0" dirty="0">
              <a:effectLst/>
            </a:endParaRPr>
          </a:p>
          <a:p>
            <a:pPr algn="l" rtl="0" fontAlgn="base"/>
            <a:r>
              <a:rPr lang="en-US" sz="1800" b="0" i="0" dirty="0">
                <a:effectLst/>
                <a:latin typeface="Calibri" panose="020F0502020204030204" pitchFamily="34" charset="0"/>
              </a:rPr>
              <a:t>​</a:t>
            </a:r>
            <a:endParaRPr lang="en-US" b="0" i="0" dirty="0">
              <a:effectLst/>
            </a:endParaRPr>
          </a:p>
          <a:p>
            <a:pPr algn="l" rtl="0" fontAlgn="base"/>
            <a:r>
              <a:rPr lang="en-US" sz="1800" b="0" i="0" u="none" strike="noStrike" dirty="0">
                <a:solidFill>
                  <a:srgbClr val="000000"/>
                </a:solidFill>
                <a:effectLst/>
                <a:latin typeface="Calibri" panose="020F0502020204030204" pitchFamily="34" charset="0"/>
              </a:rPr>
              <a:t>The NNLM has a new member management system. Region 5 staff have been busy behind the scenes doing membership records clean up and learning the new membership management system. We're confident the new system will help us improve communication with members. And, to help with communication we will be contacting members in the coming year about updating their membership records. </a:t>
            </a:r>
            <a:r>
              <a:rPr lang="en-US" sz="1800" b="0" i="0" dirty="0">
                <a:effectLst/>
                <a:latin typeface="Calibri" panose="020F0502020204030204" pitchFamily="34" charset="0"/>
              </a:rPr>
              <a:t>​</a:t>
            </a:r>
            <a:endParaRPr lang="en-US" b="0" i="0" dirty="0">
              <a:effectLst/>
            </a:endParaRPr>
          </a:p>
        </p:txBody>
      </p:sp>
      <p:sp>
        <p:nvSpPr>
          <p:cNvPr id="4" name="Slide Number Placeholder 3"/>
          <p:cNvSpPr>
            <a:spLocks noGrp="1"/>
          </p:cNvSpPr>
          <p:nvPr>
            <p:ph type="sldNum" sz="quarter" idx="5"/>
          </p:nvPr>
        </p:nvSpPr>
        <p:spPr/>
        <p:txBody>
          <a:bodyPr/>
          <a:lstStyle/>
          <a:p>
            <a:fld id="{CAA4AE5B-1EAA-4907-9E55-1251C9845438}" type="slidenum">
              <a:rPr lang="en-US" smtClean="0"/>
              <a:t>19</a:t>
            </a:fld>
            <a:endParaRPr lang="en-US"/>
          </a:p>
        </p:txBody>
      </p:sp>
    </p:spTree>
    <p:extLst>
      <p:ext uri="{BB962C8B-B14F-4D97-AF65-F5344CB8AC3E}">
        <p14:creationId xmlns:p14="http://schemas.microsoft.com/office/powerpoint/2010/main" val="272075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Hello, everyone! Welcome to the Network of the National Library of Medicine Day at MLA with Region 5, located at the University of Washington Health Science Library. Thank you so much for joining us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am Daina Dickman, Assistant Director, for Region 5.  My colleague Maddie Romansic, Program Analyst and Communication Specialist, will be helping with tech. Carolyn Martin, Outreach and Education Coordinator, will be joining us later in the presentation with some fun Trivia question.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 I am here to tell you about our Year 1 accomplishments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look forward to what Region 5 will offer for funding and programs in Year 2.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1769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000000"/>
                </a:solidFill>
                <a:effectLst/>
                <a:latin typeface="Calibri" panose="020F0502020204030204" pitchFamily="34" charset="0"/>
              </a:rPr>
              <a:t>DOCLINE remains one of the most popular services offered by NNLM. If you aren’t familiar with this service, DOCLINE is the National Library of Medicine’s interlibrary loan (ILL) request routing system. The purpose of the system is to improve access to biomedical literature for library members of NNLM and beyond.</a:t>
            </a:r>
            <a:r>
              <a:rPr lang="en-US" sz="1800" b="0" i="0" dirty="0">
                <a:effectLst/>
                <a:latin typeface="Calibri" panose="020F0502020204030204" pitchFamily="34" charset="0"/>
              </a:rPr>
              <a:t>​</a:t>
            </a:r>
            <a:endParaRPr lang="en-US" b="0" i="0" dirty="0">
              <a:effectLst/>
            </a:endParaRPr>
          </a:p>
          <a:p>
            <a:pPr algn="l" rtl="0" fontAlgn="base"/>
            <a:r>
              <a:rPr lang="en-US" sz="1800" b="0" i="0" dirty="0">
                <a:effectLst/>
                <a:latin typeface="Calibri" panose="020F0502020204030204" pitchFamily="34" charset="0"/>
              </a:rPr>
              <a:t>​</a:t>
            </a:r>
            <a:endParaRPr lang="en-US" b="0" i="0" dirty="0">
              <a:effectLst/>
            </a:endParaRPr>
          </a:p>
          <a:p>
            <a:pPr algn="l" rtl="0" fontAlgn="base"/>
            <a:r>
              <a:rPr lang="en-US" sz="1800" b="0" i="0" u="none" strike="noStrike" dirty="0">
                <a:solidFill>
                  <a:srgbClr val="000000"/>
                </a:solidFill>
                <a:effectLst/>
                <a:latin typeface="Calibri" panose="020F0502020204030204" pitchFamily="34" charset="0"/>
              </a:rPr>
              <a:t>In 2021 administration of DOCLINE moved to the Regional Medical Libraries and we are continuing to improve our workflows and response to member requests for technical support. In 2021 we welcomed three new DOCLINE Libraries, including Queen’s Medical Center in Hawaii, George Fox University in Oregon, and the Institute for Functional Medicine in Washington. We're in the process of working with these libraries to set up their DOCLINE profiles, and all will be ready to lend soon.</a:t>
            </a:r>
            <a:r>
              <a:rPr lang="en-US" sz="1800" b="0" i="0" dirty="0">
                <a:effectLst/>
                <a:latin typeface="Calibri" panose="020F0502020204030204" pitchFamily="34" charset="0"/>
              </a:rPr>
              <a:t>​</a:t>
            </a:r>
            <a:endParaRPr lang="en-US" b="0" i="0" dirty="0">
              <a:effectLst/>
            </a:endParaRPr>
          </a:p>
          <a:p>
            <a:pPr algn="l" rtl="0" fontAlgn="base"/>
            <a:r>
              <a:rPr lang="en-US" sz="1800" b="0" i="0" dirty="0">
                <a:effectLst/>
                <a:latin typeface="Calibri" panose="020F0502020204030204" pitchFamily="34" charset="0"/>
              </a:rPr>
              <a:t>​</a:t>
            </a:r>
            <a:endParaRPr lang="en-US" b="0" i="0" dirty="0">
              <a:effectLst/>
            </a:endParaRPr>
          </a:p>
          <a:p>
            <a:pPr algn="l" rtl="0" fontAlgn="base"/>
            <a:r>
              <a:rPr lang="en-US" sz="1800" b="0" i="0" u="none" strike="noStrike" dirty="0">
                <a:solidFill>
                  <a:srgbClr val="000000"/>
                </a:solidFill>
                <a:effectLst/>
                <a:latin typeface="Calibri" panose="020F0502020204030204" pitchFamily="34" charset="0"/>
              </a:rPr>
              <a:t>This year we contacted libraries involved in DOCLINE Library lending Groups to review their group's members and lending agreements. Through this process we identified and removed libraries who no longer participate in DOCLINE, ensuring that requests are not routed to non-participating libraries. </a:t>
            </a:r>
            <a:r>
              <a:rPr lang="en-US" sz="1800" b="0" i="0" dirty="0">
                <a:effectLst/>
                <a:latin typeface="Calibri" panose="020F0502020204030204" pitchFamily="34" charset="0"/>
              </a:rPr>
              <a:t>​</a:t>
            </a:r>
            <a:endParaRPr lang="en-US" b="0" i="0" dirty="0">
              <a:effectLst/>
            </a:endParaRPr>
          </a:p>
          <a:p>
            <a:endParaRPr lang="en-US" dirty="0">
              <a:cs typeface="Calibri"/>
            </a:endParaRPr>
          </a:p>
        </p:txBody>
      </p:sp>
      <p:sp>
        <p:nvSpPr>
          <p:cNvPr id="4" name="Slide Number Placeholder 3"/>
          <p:cNvSpPr>
            <a:spLocks noGrp="1"/>
          </p:cNvSpPr>
          <p:nvPr>
            <p:ph type="sldNum" sz="quarter" idx="5"/>
          </p:nvPr>
        </p:nvSpPr>
        <p:spPr/>
        <p:txBody>
          <a:bodyPr/>
          <a:lstStyle/>
          <a:p>
            <a:fld id="{CAA4AE5B-1EAA-4907-9E55-1251C9845438}" type="slidenum">
              <a:rPr lang="en-US" smtClean="0"/>
              <a:t>20</a:t>
            </a:fld>
            <a:endParaRPr lang="en-US"/>
          </a:p>
        </p:txBody>
      </p:sp>
    </p:spTree>
    <p:extLst>
      <p:ext uri="{BB962C8B-B14F-4D97-AF65-F5344CB8AC3E}">
        <p14:creationId xmlns:p14="http://schemas.microsoft.com/office/powerpoint/2010/main" val="342524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Our next area is Equity, Diversity, and Inclusion and Training efforts at Region 5</a:t>
            </a:r>
          </a:p>
        </p:txBody>
      </p:sp>
      <p:sp>
        <p:nvSpPr>
          <p:cNvPr id="4" name="Slide Number Placeholder 3"/>
          <p:cNvSpPr>
            <a:spLocks noGrp="1"/>
          </p:cNvSpPr>
          <p:nvPr>
            <p:ph type="sldNum" sz="quarter" idx="5"/>
          </p:nvPr>
        </p:nvSpPr>
        <p:spPr/>
        <p:txBody>
          <a:bodyPr/>
          <a:lstStyle/>
          <a:p>
            <a:fld id="{CAA4AE5B-1EAA-4907-9E55-1251C9845438}" type="slidenum">
              <a:rPr lang="en-US" smtClean="0"/>
              <a:t>21</a:t>
            </a:fld>
            <a:endParaRPr lang="en-US"/>
          </a:p>
        </p:txBody>
      </p:sp>
    </p:spTree>
    <p:extLst>
      <p:ext uri="{BB962C8B-B14F-4D97-AF65-F5344CB8AC3E}">
        <p14:creationId xmlns:p14="http://schemas.microsoft.com/office/powerpoint/2010/main" val="4279329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NNLM has been working to address EDI in our work. Several NNLM staff form a cultural humility and diversity group to assist in guidance and providing resources and learning opportunities. </a:t>
            </a:r>
          </a:p>
          <a:p>
            <a:endParaRPr lang="en-US" dirty="0">
              <a:cs typeface="Calibri"/>
            </a:endParaRPr>
          </a:p>
          <a:p>
            <a:r>
              <a:rPr lang="en-US" dirty="0"/>
              <a:t>One accomplishment was to create an inclusive language resource list relevant to the work we do whether for class content, presentations, communications, etc. We encourage the staff at NNLM to utilize these resources in the reviewing and creatin their work. We’ve also identified learning opportunities available at our own institutions and elsewhere.</a:t>
            </a:r>
            <a:endParaRPr lang="en-US" dirty="0">
              <a:cs typeface="Calibri"/>
            </a:endParaRPr>
          </a:p>
          <a:p>
            <a:endParaRPr lang="en-US" dirty="0"/>
          </a:p>
          <a:p>
            <a:r>
              <a:rPr lang="en-US" dirty="0"/>
              <a:t>As mentioned, Region 5 has collaborated with the Pacific Northwest Chapter of MLA to create the PNC-MLA Health Equity and Diversity Speaker Series. We provide the webinar platform, live captioning, and MLA CE while PNC’s Diversity Committee invites presenters. </a:t>
            </a:r>
            <a:endParaRPr lang="en-US" dirty="0">
              <a:cs typeface="Calibri"/>
            </a:endParaRPr>
          </a:p>
          <a:p>
            <a:endParaRPr lang="en-US" dirty="0"/>
          </a:p>
          <a:p>
            <a:r>
              <a:rPr lang="en-US" b="1" dirty="0"/>
              <a:t>Chat box link: </a:t>
            </a:r>
            <a:r>
              <a:rPr lang="en-US" dirty="0"/>
              <a:t>PNC-MLA Health Equity and Diversity Speaker Series https://nnlm.gov/training/class-catalog/pnc-mla-health-equity-and-diversity-speaker-series </a:t>
            </a:r>
            <a:endParaRPr lang="en-US" dirty="0">
              <a:cs typeface="Calibri"/>
            </a:endParaRPr>
          </a:p>
          <a:p>
            <a:endParaRPr lang="en-US" dirty="0"/>
          </a:p>
          <a:p>
            <a:r>
              <a:rPr lang="en-US" dirty="0"/>
              <a:t>So far we have had 2 sessions and hope to schedule an upcoming one this summer. The plan it to have about 4 sessions a year. If you have anyone or a topic you’d like covered, please let us know and I’ll pass that info on to the PNC Diversity Committee. </a:t>
            </a:r>
          </a:p>
        </p:txBody>
      </p:sp>
      <p:sp>
        <p:nvSpPr>
          <p:cNvPr id="4" name="Slide Number Placeholder 3"/>
          <p:cNvSpPr>
            <a:spLocks noGrp="1"/>
          </p:cNvSpPr>
          <p:nvPr>
            <p:ph type="sldNum" sz="quarter" idx="5"/>
          </p:nvPr>
        </p:nvSpPr>
        <p:spPr/>
        <p:txBody>
          <a:bodyPr/>
          <a:lstStyle/>
          <a:p>
            <a:fld id="{CAA4AE5B-1EAA-4907-9E55-1251C9845438}" type="slidenum">
              <a:rPr lang="en-US" smtClean="0"/>
              <a:t>22</a:t>
            </a:fld>
            <a:endParaRPr lang="en-US"/>
          </a:p>
        </p:txBody>
      </p:sp>
    </p:spTree>
    <p:extLst>
      <p:ext uri="{BB962C8B-B14F-4D97-AF65-F5344CB8AC3E}">
        <p14:creationId xmlns:p14="http://schemas.microsoft.com/office/powerpoint/2010/main" val="1907175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The NNLM National Training Office coordinates the national education program. The classes and webinars are a collaborative effort by various Regional Medical Library staff for quality, relevance, cultural humility, etc.</a:t>
            </a:r>
            <a:endParaRPr lang="en-US" dirty="0">
              <a:cs typeface="Calibri"/>
            </a:endParaRPr>
          </a:p>
          <a:p>
            <a:endParaRPr lang="en-US" dirty="0"/>
          </a:p>
          <a:p>
            <a:r>
              <a:rPr lang="en-US" dirty="0"/>
              <a:t>NNLM works closely with the Medical Library Association to provide classes eligible for their specializations. The Consumer Health Information Specialization, or CHIS, is one you may have heard especially if you work with the public. There is also the Disaster Information and the Data Services specializations. Currently being developed is the Systematic Review Services specialization. We take care of the application fees for these though not yet for the Systematic Review. If you have questions about this, you can either contact us or MLA. </a:t>
            </a:r>
          </a:p>
          <a:p>
            <a:endParaRPr lang="en-US" dirty="0"/>
          </a:p>
          <a:p>
            <a:r>
              <a:rPr lang="en-US" b="1" dirty="0"/>
              <a:t>Chat box links: </a:t>
            </a:r>
            <a:r>
              <a:rPr lang="en-US" dirty="0"/>
              <a:t>Medical Library Association specializations https://nnlm.gov/guides/specialization </a:t>
            </a:r>
          </a:p>
          <a:p>
            <a:endParaRPr lang="en-US" dirty="0">
              <a:cs typeface="Calibri"/>
            </a:endParaRPr>
          </a:p>
          <a:p>
            <a:endParaRPr lang="en-US" dirty="0">
              <a:cs typeface="Calibri"/>
            </a:endParaRPr>
          </a:p>
          <a:p>
            <a:endParaRPr lang="en-US" dirty="0"/>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CAA4AE5B-1EAA-4907-9E55-1251C9845438}" type="slidenum">
              <a:rPr lang="en-US" smtClean="0"/>
              <a:t>23</a:t>
            </a:fld>
            <a:endParaRPr lang="en-US"/>
          </a:p>
        </p:txBody>
      </p:sp>
    </p:spTree>
    <p:extLst>
      <p:ext uri="{BB962C8B-B14F-4D97-AF65-F5344CB8AC3E}">
        <p14:creationId xmlns:p14="http://schemas.microsoft.com/office/powerpoint/2010/main" val="359186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In addition to providing classes nationally for NNLM, Region 5 has done some training specifically for the region. Here is a list of Year 1 sessions which includes continuing education sessions at conferences, public library </a:t>
            </a:r>
            <a:r>
              <a:rPr lang="en-US" dirty="0" err="1"/>
              <a:t>inservice</a:t>
            </a:r>
            <a:r>
              <a:rPr lang="en-US" dirty="0"/>
              <a:t>, and library organization events.</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Region 5 offered 4 CE classes for Hawaii Pacific Chapter of MLA, a session for Sacramento Public Library, a session for a Washington Library Association Monthly Roundtable, and a presentation ln Health Communication for Public Health 701 at University of </a:t>
            </a:r>
            <a:r>
              <a:rPr lang="en-US" dirty="0" err="1"/>
              <a:t>HawaiiI</a:t>
            </a:r>
            <a:r>
              <a:rPr lang="en-US" dirty="0"/>
              <a:t>!</a:t>
            </a:r>
          </a:p>
          <a:p>
            <a:endParaRPr lang="en-US" dirty="0"/>
          </a:p>
          <a:p>
            <a:r>
              <a:rPr lang="en-US" dirty="0"/>
              <a:t>We are always delighted to provide presentations or training for your staff or organizational event.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organization is seeking an in-service or training please reach out. Carolyn Martin, our Outreach &amp; Education Coordinator, will be happy to connect you with our staff to provide what meets your organization’s needs. </a:t>
            </a:r>
          </a:p>
          <a:p>
            <a:endParaRPr lang="en-US" dirty="0"/>
          </a:p>
          <a:p>
            <a:r>
              <a:rPr lang="en-US" dirty="0"/>
              <a:t>If you have questions about classes and webinars, or wish to have us provide a regional or local CE or professional development opportunity, you can also reach out to Carolyn.</a:t>
            </a:r>
            <a:endParaRPr lang="en-US" dirty="0">
              <a:cs typeface="Calibri"/>
            </a:endParaRPr>
          </a:p>
          <a:p>
            <a:endParaRPr lang="en-US" dirty="0"/>
          </a:p>
          <a:p>
            <a:r>
              <a:rPr lang="en-US" b="1" dirty="0"/>
              <a:t>Chat box link: </a:t>
            </a:r>
            <a:r>
              <a:rPr lang="en-US" dirty="0"/>
              <a:t>Carolyn Martin’s email, martinc4@uw.edu </a:t>
            </a:r>
          </a:p>
          <a:p>
            <a:endParaRPr lang="en-US" dirty="0"/>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CAA4AE5B-1EAA-4907-9E55-1251C9845438}" type="slidenum">
              <a:rPr lang="en-US" smtClean="0"/>
              <a:t>24</a:t>
            </a:fld>
            <a:endParaRPr lang="en-US"/>
          </a:p>
        </p:txBody>
      </p:sp>
    </p:spTree>
    <p:extLst>
      <p:ext uri="{BB962C8B-B14F-4D97-AF65-F5344CB8AC3E}">
        <p14:creationId xmlns:p14="http://schemas.microsoft.com/office/powerpoint/2010/main" val="985822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I will share some of our Outreach and Networking opportunities from Year 1</a:t>
            </a:r>
          </a:p>
        </p:txBody>
      </p:sp>
      <p:sp>
        <p:nvSpPr>
          <p:cNvPr id="4" name="Slide Number Placeholder 3"/>
          <p:cNvSpPr>
            <a:spLocks noGrp="1"/>
          </p:cNvSpPr>
          <p:nvPr>
            <p:ph type="sldNum" sz="quarter" idx="5"/>
          </p:nvPr>
        </p:nvSpPr>
        <p:spPr/>
        <p:txBody>
          <a:bodyPr/>
          <a:lstStyle/>
          <a:p>
            <a:fld id="{CAA4AE5B-1EAA-4907-9E55-1251C9845438}" type="slidenum">
              <a:rPr lang="en-US" smtClean="0"/>
              <a:t>25</a:t>
            </a:fld>
            <a:endParaRPr lang="en-US"/>
          </a:p>
        </p:txBody>
      </p:sp>
    </p:spTree>
    <p:extLst>
      <p:ext uri="{BB962C8B-B14F-4D97-AF65-F5344CB8AC3E}">
        <p14:creationId xmlns:p14="http://schemas.microsoft.com/office/powerpoint/2010/main" val="738772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training, Region 5 librarians have been presenting at various librarian and health professional conferences. </a:t>
            </a:r>
          </a:p>
          <a:p>
            <a:endParaRPr lang="en-US" dirty="0"/>
          </a:p>
          <a:p>
            <a:r>
              <a:rPr lang="en-US" dirty="0"/>
              <a:t>Here is a small selection of our conference presentations, including a partial list of the presentations done at these conferences:</a:t>
            </a:r>
          </a:p>
          <a:p>
            <a:pPr marL="171450" indent="-171450">
              <a:buFont typeface="Arial" panose="020B0604020202020204" pitchFamily="34" charset="0"/>
              <a:buChar char="•"/>
            </a:pPr>
            <a:r>
              <a:rPr lang="en-US" dirty="0"/>
              <a:t>Hawaii Library Association</a:t>
            </a:r>
          </a:p>
          <a:p>
            <a:pPr marL="171450" indent="-171450">
              <a:buFont typeface="Arial" panose="020B0604020202020204" pitchFamily="34" charset="0"/>
              <a:buChar char="•"/>
            </a:pPr>
            <a:r>
              <a:rPr lang="en-US" dirty="0"/>
              <a:t>Western Forum for Migrant and Community Health</a:t>
            </a:r>
          </a:p>
          <a:p>
            <a:pPr marL="171450" indent="-171450">
              <a:buFont typeface="Arial" panose="020B0604020202020204" pitchFamily="34" charset="0"/>
              <a:buChar char="•"/>
            </a:pPr>
            <a:r>
              <a:rPr lang="en-US" dirty="0"/>
              <a:t>ALA’s RUSA Forum</a:t>
            </a:r>
          </a:p>
          <a:p>
            <a:pPr marL="171450" indent="-171450">
              <a:buFont typeface="Arial" panose="020B0604020202020204" pitchFamily="34" charset="0"/>
              <a:buChar char="•"/>
            </a:pPr>
            <a:r>
              <a:rPr lang="en-US" dirty="0"/>
              <a:t>RDAP, The Research Data Access and Preservation Conference</a:t>
            </a:r>
          </a:p>
          <a:p>
            <a:pPr marL="171450" indent="-171450">
              <a:buFont typeface="Arial" panose="020B0604020202020204" pitchFamily="34" charset="0"/>
              <a:buChar char="•"/>
            </a:pPr>
            <a:r>
              <a:rPr lang="en-US" dirty="0"/>
              <a:t>Public Library Association</a:t>
            </a:r>
          </a:p>
          <a:p>
            <a:pPr marL="171450" indent="-171450">
              <a:buFont typeface="Arial" panose="020B0604020202020204" pitchFamily="34" charset="0"/>
              <a:buChar char="•"/>
            </a:pPr>
            <a:r>
              <a:rPr lang="en-US" dirty="0">
                <a:cs typeface="Calibri"/>
              </a:rPr>
              <a:t>and CARL, the California Academic and Research Libraries conference</a:t>
            </a:r>
          </a:p>
          <a:p>
            <a:endParaRPr lang="en-US" dirty="0"/>
          </a:p>
        </p:txBody>
      </p:sp>
      <p:sp>
        <p:nvSpPr>
          <p:cNvPr id="4" name="Slide Number Placeholder 3"/>
          <p:cNvSpPr>
            <a:spLocks noGrp="1"/>
          </p:cNvSpPr>
          <p:nvPr>
            <p:ph type="sldNum" sz="quarter" idx="5"/>
          </p:nvPr>
        </p:nvSpPr>
        <p:spPr/>
        <p:txBody>
          <a:bodyPr/>
          <a:lstStyle/>
          <a:p>
            <a:fld id="{CAA4AE5B-1EAA-4907-9E55-1251C9845438}" type="slidenum">
              <a:rPr lang="en-US" smtClean="0"/>
              <a:t>26</a:t>
            </a:fld>
            <a:endParaRPr lang="en-US"/>
          </a:p>
        </p:txBody>
      </p:sp>
    </p:spTree>
    <p:extLst>
      <p:ext uri="{BB962C8B-B14F-4D97-AF65-F5344CB8AC3E}">
        <p14:creationId xmlns:p14="http://schemas.microsoft.com/office/powerpoint/2010/main" val="355884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NNLM Region 5 is always happy to present at your regional MLA chapter meetings or other organizational conferences. We can also offer CE classes. Chapters in our region include PNC, NCNMLG, MLGSCA, and HPCMLA</a:t>
            </a:r>
          </a:p>
          <a:p>
            <a:endParaRPr lang="en-US" dirty="0"/>
          </a:p>
          <a:p>
            <a:r>
              <a:rPr lang="en-US" dirty="0"/>
              <a:t>I just want to particularly highlight that our participation at the virtual Hawaii Library Association and Pacific Islands Association of Libraries, Archives, and Museums joint conference was very important, to introduce staff from the new RML to Hawaii and the Pacific Islands.  We had 2 presentations on the program, and a virtual exhibit.</a:t>
            </a:r>
          </a:p>
          <a:p>
            <a:endParaRPr lang="en-US" dirty="0"/>
          </a:p>
          <a:p>
            <a:r>
              <a:rPr lang="en-US" dirty="0"/>
              <a:t>Both Nancy Shin and Michele Spatz were on the program with presentations about inclusive data ethics and addressing health misinformation. </a:t>
            </a:r>
          </a:p>
        </p:txBody>
      </p:sp>
      <p:sp>
        <p:nvSpPr>
          <p:cNvPr id="4" name="Slide Number Placeholder 3"/>
          <p:cNvSpPr>
            <a:spLocks noGrp="1"/>
          </p:cNvSpPr>
          <p:nvPr>
            <p:ph type="sldNum" sz="quarter" idx="5"/>
          </p:nvPr>
        </p:nvSpPr>
        <p:spPr/>
        <p:txBody>
          <a:bodyPr/>
          <a:lstStyle/>
          <a:p>
            <a:fld id="{CAA4AE5B-1EAA-4907-9E55-1251C9845438}" type="slidenum">
              <a:rPr lang="en-US" smtClean="0"/>
              <a:t>27</a:t>
            </a:fld>
            <a:endParaRPr lang="en-US"/>
          </a:p>
        </p:txBody>
      </p:sp>
    </p:spTree>
    <p:extLst>
      <p:ext uri="{BB962C8B-B14F-4D97-AF65-F5344CB8AC3E}">
        <p14:creationId xmlns:p14="http://schemas.microsoft.com/office/powerpoint/2010/main" val="2690446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OK, so that was a selection of what happened in Year 1. We are excited to look forward to Year 2. I am going to give you a preview on what's on the horizon including funding opportunities and partnerships.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AA4AE5B-1EAA-4907-9E55-1251C9845438}" type="slidenum">
              <a:rPr lang="en-US" smtClean="0"/>
              <a:t>28</a:t>
            </a:fld>
            <a:endParaRPr lang="en-US"/>
          </a:p>
        </p:txBody>
      </p:sp>
    </p:spTree>
    <p:extLst>
      <p:ext uri="{BB962C8B-B14F-4D97-AF65-F5344CB8AC3E}">
        <p14:creationId xmlns:p14="http://schemas.microsoft.com/office/powerpoint/2010/main" val="2347238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recently closed applications for this first round of Funding Opportunities in Year 2.  These included the Health Information Outreach Subaward, and three “express outreach awards” for Environmental Health Justice, Health Misinformation, and Technology Equity. Our reviewers just finished looking at the applications </a:t>
            </a:r>
            <a:r>
              <a:rPr lang="en-US" sz="1200" b="0" i="0" dirty="0">
                <a:solidFill>
                  <a:srgbClr val="484848"/>
                </a:solidFill>
                <a:effectLst/>
                <a:latin typeface="Arial" panose="020B0604020202020204" pitchFamily="34" charset="0"/>
                <a:cs typeface="Arial" panose="020B0604020202020204" pitchFamily="34" charset="0"/>
              </a:rPr>
              <a:t>and we expect to make an announcement soon of awarded funds.  </a:t>
            </a:r>
          </a:p>
          <a:p>
            <a:endParaRPr lang="en-US" dirty="0"/>
          </a:p>
          <a:p>
            <a:r>
              <a:rPr lang="en-US" dirty="0"/>
              <a:t>We didn’t get as many applications as we hoped for in the first round of Year 2 award funding. So, we are also intending to announce these new funding opportunities in Year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Arial  "/>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
                <a:ea typeface="Times New Roman" panose="02020603050405020304" pitchFamily="18" charset="0"/>
              </a:rPr>
              <a:t>In Year 2, we are poised to give out more funding to support the work of the region since Network member participation in the NNLM mission is key.</a:t>
            </a:r>
          </a:p>
          <a:p>
            <a:endParaRPr lang="en-US" dirty="0"/>
          </a:p>
          <a:p>
            <a:r>
              <a:rPr lang="en-US" dirty="0"/>
              <a:t>This year, we are offering larger award opportunities. These 2 new awards –Outreach &amp; Engagement; and Data Engagement, will be announced soon and applications will be due June 28.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0117-C3A4-4D95-8CFE-4BB45D40D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72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settle in, there are a few things to be aware of:</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were automatically muted on entry to WebEx room. Please keep your microphone muted during the presentation. We encourage you to unmute yourselves during the Q&amp;A at the end of the session.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post questions or comments in the chat during the presentation. Questions will be collected and addressed at the end of the session.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session is being live captioned. You can access the captions by clicking the “CC” button, then navigating to “show subtitles”</a:t>
            </a:r>
          </a:p>
          <a:p>
            <a:endParaRPr lang="en-US" dirty="0"/>
          </a:p>
        </p:txBody>
      </p:sp>
      <p:sp>
        <p:nvSpPr>
          <p:cNvPr id="4" name="Slide Number Placeholder 3"/>
          <p:cNvSpPr>
            <a:spLocks noGrp="1"/>
          </p:cNvSpPr>
          <p:nvPr>
            <p:ph type="sldNum" sz="quarter" idx="5"/>
          </p:nvPr>
        </p:nvSpPr>
        <p:spPr/>
        <p:txBody>
          <a:bodyPr/>
          <a:lstStyle/>
          <a:p>
            <a:fld id="{58821BBE-D42A-4F51-9ABB-D70220634C49}" type="slidenum">
              <a:rPr lang="en-US" smtClean="0"/>
              <a:t>3</a:t>
            </a:fld>
            <a:endParaRPr lang="en-US"/>
          </a:p>
        </p:txBody>
      </p:sp>
    </p:spTree>
    <p:extLst>
      <p:ext uri="{BB962C8B-B14F-4D97-AF65-F5344CB8AC3E}">
        <p14:creationId xmlns:p14="http://schemas.microsoft.com/office/powerpoint/2010/main" val="1278427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Outreach &amp; Engagement Award is up to $25,000 and will s</a:t>
            </a:r>
            <a:r>
              <a:rPr lang="en-US" sz="1200" kern="1200" dirty="0">
                <a:solidFill>
                  <a:schemeClr val="dk1"/>
                </a:solidFill>
                <a:effectLst/>
                <a:latin typeface="+mn-lt"/>
                <a:ea typeface="+mn-ea"/>
                <a:cs typeface="+mn-cs"/>
              </a:rPr>
              <a:t>upport projects to increase access and use of quality online health information, improve health literacy, and increase health equity through engagement and training for health information.</a:t>
            </a:r>
          </a:p>
          <a:p>
            <a:endParaRPr lang="en-US"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rPr>
              <a:t>Some ideas for activities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Arial" panose="020B0604020202020204" pitchFamily="34" charset="0"/>
                <a:ea typeface="+mn-ea"/>
                <a:cs typeface="Arial" panose="020B0604020202020204" pitchFamily="34" charset="0"/>
              </a:rPr>
              <a:t>Collaborate with a public library, public health department or community clinic to promote vaccination drives or health fairs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Arial" panose="020B0604020202020204" pitchFamily="34" charset="0"/>
                <a:ea typeface="+mn-ea"/>
                <a:cs typeface="Arial" panose="020B0604020202020204" pitchFamily="34" charset="0"/>
              </a:rPr>
              <a:t>Co-host a program with a community health educator about resources relevant to community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Arial" panose="020B0604020202020204" pitchFamily="34" charset="0"/>
                <a:ea typeface="+mn-ea"/>
                <a:cs typeface="Arial" panose="020B0604020202020204" pitchFamily="34" charset="0"/>
              </a:rPr>
              <a:t>Upgrade tech equipment to facilitate health-focused virtual reality instruction</a:t>
            </a:r>
            <a:endParaRPr lang="en-US"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From NER Funding Meeting - For Informational Purposes only - please refer to current year Award information</a:t>
            </a:r>
          </a:p>
        </p:txBody>
      </p:sp>
      <p:sp>
        <p:nvSpPr>
          <p:cNvPr id="5" name="Date Placeholder 4"/>
          <p:cNvSpPr>
            <a:spLocks noGrp="1"/>
          </p:cNvSpPr>
          <p:nvPr>
            <p:ph type="dt" idx="11"/>
          </p:nvPr>
        </p:nvSpPr>
        <p:spPr/>
        <p:txBody>
          <a:bodyPr/>
          <a:lstStyle/>
          <a:p>
            <a:r>
              <a:rPr lang="en-US"/>
              <a:t>12/12/2017</a:t>
            </a:r>
          </a:p>
        </p:txBody>
      </p:sp>
      <p:sp>
        <p:nvSpPr>
          <p:cNvPr id="6" name="Slide Number Placeholder 5"/>
          <p:cNvSpPr>
            <a:spLocks noGrp="1"/>
          </p:cNvSpPr>
          <p:nvPr>
            <p:ph type="sldNum" sz="quarter" idx="12"/>
          </p:nvPr>
        </p:nvSpPr>
        <p:spPr/>
        <p:txBody>
          <a:bodyPr/>
          <a:lstStyle/>
          <a:p>
            <a:fld id="{45433B28-5FC4-49C6-9E25-15D88C8872EA}" type="slidenum">
              <a:rPr lang="en-US" smtClean="0"/>
              <a:t>30</a:t>
            </a:fld>
            <a:endParaRPr lang="en-US"/>
          </a:p>
        </p:txBody>
      </p:sp>
    </p:spTree>
    <p:extLst>
      <p:ext uri="{BB962C8B-B14F-4D97-AF65-F5344CB8AC3E}">
        <p14:creationId xmlns:p14="http://schemas.microsoft.com/office/powerpoint/2010/main" val="1831536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rPr>
              <a:t>The Data Engagement Award is also up to $25,000 and will s</a:t>
            </a:r>
            <a:r>
              <a:rPr lang="en-US" sz="1800" kern="1200" dirty="0">
                <a:solidFill>
                  <a:schemeClr val="dk1"/>
                </a:solidFill>
                <a:effectLst/>
                <a:latin typeface="+mn-lt"/>
                <a:ea typeface="+mn-ea"/>
                <a:cs typeface="+mn-cs"/>
              </a:rPr>
              <a:t>upport engagement in data literacy, data science, or data management.</a:t>
            </a:r>
            <a:endParaRPr lang="en-US" sz="1200" kern="120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a:p>
            <a:r>
              <a:rPr lang="en-US" dirty="0"/>
              <a:t>Some ideas for activities include:</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Researching data for social, economic, or racial health equity</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Projects addressing research reproducibility, data access, and discovery</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Teaching a class or hosting a symposium on public health or medical data</a:t>
            </a:r>
          </a:p>
          <a:p>
            <a:pPr marL="171450" lvl="0" indent="-171450">
              <a:buFont typeface="Arial" panose="020B0604020202020204" pitchFamily="34" charset="0"/>
              <a:buChar char="•"/>
            </a:pPr>
            <a:r>
              <a:rPr lang="en-US" sz="1200" kern="1200" dirty="0">
                <a:solidFill>
                  <a:schemeClr val="dk1"/>
                </a:solidFill>
                <a:effectLst/>
                <a:latin typeface="Arial" panose="020B0604020202020204" pitchFamily="34" charset="0"/>
                <a:ea typeface="+mn-ea"/>
                <a:cs typeface="Arial" panose="020B0604020202020204" pitchFamily="34" charset="0"/>
              </a:rPr>
              <a:t>Designing an open science project</a:t>
            </a:r>
          </a:p>
          <a:p>
            <a:endParaRPr lang="en-US" dirty="0"/>
          </a:p>
          <a:p>
            <a:r>
              <a:rPr lang="en-US" dirty="0"/>
              <a:t>Do keep in mind---We can make awards for projects up to $25,000 each on both of these awards -- OR – we can make smaller awards if proposals come in with budgets at any amount less than $25,000.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have plenty of funding available!</a:t>
            </a:r>
          </a:p>
          <a:p>
            <a:endParaRPr lang="en-US" dirty="0"/>
          </a:p>
          <a:p>
            <a:endParaRPr lang="en-US" dirty="0"/>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From NER Funding Meeting - For Informational Purposes only - please refer to current year Award information</a:t>
            </a:r>
          </a:p>
        </p:txBody>
      </p:sp>
      <p:sp>
        <p:nvSpPr>
          <p:cNvPr id="5" name="Date Placeholder 4"/>
          <p:cNvSpPr>
            <a:spLocks noGrp="1"/>
          </p:cNvSpPr>
          <p:nvPr>
            <p:ph type="dt" idx="11"/>
          </p:nvPr>
        </p:nvSpPr>
        <p:spPr/>
        <p:txBody>
          <a:bodyPr/>
          <a:lstStyle/>
          <a:p>
            <a:r>
              <a:rPr lang="en-US"/>
              <a:t>12/12/2017</a:t>
            </a:r>
          </a:p>
        </p:txBody>
      </p:sp>
      <p:sp>
        <p:nvSpPr>
          <p:cNvPr id="6" name="Slide Number Placeholder 5"/>
          <p:cNvSpPr>
            <a:spLocks noGrp="1"/>
          </p:cNvSpPr>
          <p:nvPr>
            <p:ph type="sldNum" sz="quarter" idx="12"/>
          </p:nvPr>
        </p:nvSpPr>
        <p:spPr/>
        <p:txBody>
          <a:bodyPr/>
          <a:lstStyle/>
          <a:p>
            <a:fld id="{45433B28-5FC4-49C6-9E25-15D88C8872EA}" type="slidenum">
              <a:rPr lang="en-US" smtClean="0"/>
              <a:t>31</a:t>
            </a:fld>
            <a:endParaRPr lang="en-US"/>
          </a:p>
        </p:txBody>
      </p:sp>
    </p:spTree>
    <p:extLst>
      <p:ext uri="{BB962C8B-B14F-4D97-AF65-F5344CB8AC3E}">
        <p14:creationId xmlns:p14="http://schemas.microsoft.com/office/powerpoint/2010/main" val="1501429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funding from these awards, the programs or events you conduct should occur between July 1, 2022 to April 30, 2023.  </a:t>
            </a:r>
          </a:p>
          <a:p>
            <a:endParaRPr lang="en-US" dirty="0"/>
          </a:p>
          <a:p>
            <a:r>
              <a:rPr lang="en-US" dirty="0"/>
              <a:t>To be considered, your application will be due June 28, and we request an email to nnlm@uw.edu stating your intent to apply, by June 7. </a:t>
            </a:r>
          </a:p>
          <a:p>
            <a:endParaRPr lang="en-US" dirty="0"/>
          </a:p>
          <a:p>
            <a:r>
              <a:rPr lang="en-US" dirty="0"/>
              <a:t>When these new awards are posted, they will appear on Region 5’s website in the funding tab </a:t>
            </a:r>
          </a:p>
          <a:p>
            <a:r>
              <a:rPr lang="en-US" b="1" dirty="0"/>
              <a:t>Chat box link: </a:t>
            </a:r>
            <a:r>
              <a:rPr lang="en-US" dirty="0"/>
              <a:t>https://nnlm.gov/funding/</a:t>
            </a:r>
          </a:p>
          <a:p>
            <a:endParaRPr lang="en-US" dirty="0"/>
          </a:p>
          <a:p>
            <a:r>
              <a:rPr lang="en-US" dirty="0"/>
              <a:t>We will make the announcements on our Region 5 listserv and through the MLA Chapter listservs.  </a:t>
            </a:r>
          </a:p>
          <a:p>
            <a:endParaRPr lang="en-US" dirty="0"/>
          </a:p>
          <a:p>
            <a:r>
              <a:rPr lang="en-US" dirty="0"/>
              <a:t>And, if you wanted to be inspired, look at NNLM’s previously funded projects by browsing the “Funded Projects” feature.  </a:t>
            </a:r>
          </a:p>
          <a:p>
            <a:r>
              <a:rPr lang="en-US" b="1" dirty="0"/>
              <a:t>Chat box link: </a:t>
            </a:r>
            <a:r>
              <a:rPr lang="en-US" dirty="0"/>
              <a:t>https://nnlm.gov/funding/funded</a:t>
            </a:r>
          </a:p>
          <a:p>
            <a:endParaRPr lang="en-US" dirty="0"/>
          </a:p>
          <a:p>
            <a:r>
              <a:rPr lang="en-US" dirty="0"/>
              <a:t>If you have any questions about applying for funding, our staff are happy to answer questions and assist you with your application.</a:t>
            </a:r>
          </a:p>
          <a:p>
            <a:endParaRPr lang="en-US" dirty="0"/>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From NER Funding Meeting - For Informational Purposes only - please refer to current year Award information</a:t>
            </a:r>
          </a:p>
        </p:txBody>
      </p:sp>
      <p:sp>
        <p:nvSpPr>
          <p:cNvPr id="5" name="Date Placeholder 4"/>
          <p:cNvSpPr>
            <a:spLocks noGrp="1"/>
          </p:cNvSpPr>
          <p:nvPr>
            <p:ph type="dt" idx="11"/>
          </p:nvPr>
        </p:nvSpPr>
        <p:spPr/>
        <p:txBody>
          <a:bodyPr/>
          <a:lstStyle/>
          <a:p>
            <a:r>
              <a:rPr lang="en-US"/>
              <a:t>12/12/2017</a:t>
            </a:r>
          </a:p>
        </p:txBody>
      </p:sp>
      <p:sp>
        <p:nvSpPr>
          <p:cNvPr id="6" name="Slide Number Placeholder 5"/>
          <p:cNvSpPr>
            <a:spLocks noGrp="1"/>
          </p:cNvSpPr>
          <p:nvPr>
            <p:ph type="sldNum" sz="quarter" idx="12"/>
          </p:nvPr>
        </p:nvSpPr>
        <p:spPr/>
        <p:txBody>
          <a:bodyPr/>
          <a:lstStyle/>
          <a:p>
            <a:fld id="{45433B28-5FC4-49C6-9E25-15D88C8872EA}" type="slidenum">
              <a:rPr lang="en-US" smtClean="0"/>
              <a:t>32</a:t>
            </a:fld>
            <a:endParaRPr lang="en-US"/>
          </a:p>
        </p:txBody>
      </p:sp>
    </p:spTree>
    <p:extLst>
      <p:ext uri="{BB962C8B-B14F-4D97-AF65-F5344CB8AC3E}">
        <p14:creationId xmlns:p14="http://schemas.microsoft.com/office/powerpoint/2010/main" val="2629449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dirty="0">
                <a:effectLst/>
                <a:latin typeface="Arial  "/>
                <a:ea typeface="Times New Roman" panose="02020603050405020304" pitchFamily="18" charset="0"/>
              </a:rPr>
              <a:t>We will also be continuing our popular professional development awards, so you can look for more information when these are announced.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0" dirty="0">
              <a:effectLst/>
              <a:latin typeface="Arial  "/>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0" dirty="0">
                <a:latin typeface="Arial" panose="020B0604020202020204" pitchFamily="34" charset="0"/>
                <a:cs typeface="Arial" panose="020B0604020202020204" pitchFamily="34" charset="0"/>
              </a:rPr>
              <a:t>These awards are designed to support a highly trained workforce for biomedical and health information resources and data, improve health literacy, and increase health equity through information. </a:t>
            </a:r>
            <a:endParaRPr lang="en-US" sz="1200" b="1" dirty="0">
              <a:effectLst/>
              <a:latin typeface="Arial  "/>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200" b="1" dirty="0">
              <a:effectLst/>
              <a:latin typeface="Arial  "/>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9C0A-C793-4372-962D-3E4173FA06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88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CAA4AE5B-1EAA-4907-9E55-1251C9845438}" type="slidenum">
              <a:rPr lang="en-US" smtClean="0"/>
              <a:t>34</a:t>
            </a:fld>
            <a:endParaRPr lang="en-US"/>
          </a:p>
        </p:txBody>
      </p:sp>
    </p:spTree>
    <p:extLst>
      <p:ext uri="{BB962C8B-B14F-4D97-AF65-F5344CB8AC3E}">
        <p14:creationId xmlns:p14="http://schemas.microsoft.com/office/powerpoint/2010/main" val="734978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CAA4AE5B-1EAA-4907-9E55-1251C9845438}" type="slidenum">
              <a:rPr lang="en-US" smtClean="0"/>
              <a:t>35</a:t>
            </a:fld>
            <a:endParaRPr lang="en-US"/>
          </a:p>
        </p:txBody>
      </p:sp>
    </p:spTree>
    <p:extLst>
      <p:ext uri="{BB962C8B-B14F-4D97-AF65-F5344CB8AC3E}">
        <p14:creationId xmlns:p14="http://schemas.microsoft.com/office/powerpoint/2010/main" val="3566116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Looking ahead for data programming in Region 5, we have a lot of exciting things in store!</a:t>
            </a:r>
            <a:endParaRPr lang="en-US" dirty="0"/>
          </a:p>
          <a:p>
            <a:endParaRPr lang="en-US" dirty="0">
              <a:cs typeface="Calibri"/>
            </a:endParaRPr>
          </a:p>
          <a:p>
            <a:r>
              <a:rPr lang="en-US" dirty="0">
                <a:cs typeface="Calibri"/>
              </a:rPr>
              <a:t>In Winter 2023 we anticipate launching Inclusive Data Ethics Training for Researchers. We are first piloting an inclusive data ethics training at University of Washington for researchers in the Institute for Translational Health Sciences, which is one of the NIH Clinical and Translational Science Awards. </a:t>
            </a:r>
          </a:p>
          <a:p>
            <a:endParaRPr lang="en-US" dirty="0">
              <a:cs typeface="Calibri"/>
            </a:endParaRPr>
          </a:p>
          <a:p>
            <a:r>
              <a:rPr lang="en-US" dirty="0">
                <a:cs typeface="Calibri"/>
              </a:rPr>
              <a:t>This is an exciting and big endeavor that we hope to extend to all organizations in Region 5 with Clinical and Translational Science Awards.</a:t>
            </a:r>
          </a:p>
          <a:p>
            <a:endParaRPr lang="en-US" dirty="0">
              <a:cs typeface="Calibri"/>
            </a:endParaRPr>
          </a:p>
          <a:p>
            <a:r>
              <a:rPr lang="en-US" sz="1200" dirty="0">
                <a:effectLst/>
                <a:latin typeface="Calibri" panose="020F0502020204030204" pitchFamily="34" charset="0"/>
              </a:rPr>
              <a:t>We are also teaming up with Library Carpentry to offer more workshops in Year 2.  The dates are not set yet, but we are aiming for late September and will announce widely when registration is open.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AA4AE5B-1EAA-4907-9E55-1251C9845438}" type="slidenum">
              <a:rPr lang="en-US" smtClean="0"/>
              <a:t>36</a:t>
            </a:fld>
            <a:endParaRPr lang="en-US"/>
          </a:p>
        </p:txBody>
      </p:sp>
    </p:spTree>
    <p:extLst>
      <p:ext uri="{BB962C8B-B14F-4D97-AF65-F5344CB8AC3E}">
        <p14:creationId xmlns:p14="http://schemas.microsoft.com/office/powerpoint/2010/main" val="1113420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dirty="0">
                <a:solidFill>
                  <a:srgbClr val="000000"/>
                </a:solidFill>
                <a:effectLst/>
                <a:latin typeface="Calibri" panose="020F0502020204030204" pitchFamily="34" charset="0"/>
              </a:rPr>
              <a:t>Region 5 is also involved with an NIH project on </a:t>
            </a:r>
            <a:r>
              <a:rPr lang="en-US" sz="1800" b="0" i="0" u="none" strike="noStrike" dirty="0" err="1">
                <a:solidFill>
                  <a:srgbClr val="000000"/>
                </a:solidFill>
                <a:effectLst/>
                <a:latin typeface="Calibri" panose="020F0502020204030204" pitchFamily="34" charset="0"/>
              </a:rPr>
              <a:t>MeSH</a:t>
            </a:r>
            <a:r>
              <a:rPr lang="en-US" sz="1800" b="0" i="0" u="none" strike="noStrike" dirty="0">
                <a:solidFill>
                  <a:srgbClr val="000000"/>
                </a:solidFill>
                <a:effectLst/>
                <a:latin typeface="Calibri" panose="020F0502020204030204" pitchFamily="34" charset="0"/>
              </a:rPr>
              <a:t> to expand the terms and concepts related to US racial and ethnic populations.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dirty="0" err="1">
                <a:solidFill>
                  <a:srgbClr val="000000"/>
                </a:solidFill>
                <a:effectLst/>
                <a:latin typeface="Calibri" panose="020F0502020204030204" pitchFamily="34" charset="0"/>
              </a:rPr>
              <a:t>MeSH</a:t>
            </a:r>
            <a:r>
              <a:rPr lang="en-US" sz="1800" b="0" i="0" u="none" strike="noStrike" dirty="0">
                <a:solidFill>
                  <a:srgbClr val="000000"/>
                </a:solidFill>
                <a:effectLst/>
                <a:latin typeface="Calibri" panose="020F0502020204030204" pitchFamily="34" charset="0"/>
              </a:rPr>
              <a:t>, or medical subject headings, is the underlying thesaurus, which is used to index, catalog, and search biomedical and health-related information in MEDLINE and PubMed. A more complete representation of terms will enhance the indexing</a:t>
            </a:r>
            <a:r>
              <a:rPr lang="en-US" sz="1200" b="0" i="0" u="none" strike="noStrike" dirty="0">
                <a:solidFill>
                  <a:schemeClr val="tx1"/>
                </a:solidFill>
                <a:effectLst/>
                <a:latin typeface="+mn-lt"/>
              </a:rPr>
              <a:t> w</a:t>
            </a:r>
            <a:r>
              <a:rPr lang="en-US" sz="1800" b="0" i="0" u="none" strike="noStrike" dirty="0">
                <a:solidFill>
                  <a:srgbClr val="000000"/>
                </a:solidFill>
                <a:effectLst/>
                <a:latin typeface="Calibri" panose="020F0502020204030204" pitchFamily="34" charset="0"/>
              </a:rPr>
              <a:t>hich will then enhance searching and retrieval for knowledge extraction and reuse. Their ultimate aim is to improve the ability to identify research publications in these scientific areas.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dirty="0">
                <a:solidFill>
                  <a:srgbClr val="000000"/>
                </a:solidFill>
                <a:effectLst/>
                <a:latin typeface="Calibri" panose="020F0502020204030204" pitchFamily="34" charset="0"/>
              </a:rPr>
              <a:t>Region 5 reached out to our members for volunteers to serve as subject matter experts on this project.  We had an enthusiastic response and have volunteers from Region 5 member institutions including: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South Central Foundation in Alaska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University of California, San Diego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University of Washington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Washington State University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University of Hawai’i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And University of California, San Francisco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dirty="0">
                <a:solidFill>
                  <a:srgbClr val="000000"/>
                </a:solidFill>
                <a:effectLst/>
                <a:latin typeface="Calibri" panose="020F0502020204030204" pitchFamily="34" charset="0"/>
              </a:rPr>
              <a:t>The subject matter experts will be reviewing 3 coding sheets and provide expert opinions. The 3 coding sheets cover ethnic group terms, Bureau of Indian Affairs terms, and geographic population groups to which ethnic groups will be mapped.</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AA4AE5B-1EAA-4907-9E55-1251C9845438}" type="slidenum">
              <a:rPr lang="en-US" smtClean="0"/>
              <a:t>37</a:t>
            </a:fld>
            <a:endParaRPr lang="en-US"/>
          </a:p>
        </p:txBody>
      </p:sp>
    </p:spTree>
    <p:extLst>
      <p:ext uri="{BB962C8B-B14F-4D97-AF65-F5344CB8AC3E}">
        <p14:creationId xmlns:p14="http://schemas.microsoft.com/office/powerpoint/2010/main" val="345105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CAA4AE5B-1EAA-4907-9E55-1251C9845438}" type="slidenum">
              <a:rPr lang="en-US" smtClean="0"/>
              <a:t>38</a:t>
            </a:fld>
            <a:endParaRPr lang="en-US"/>
          </a:p>
        </p:txBody>
      </p:sp>
    </p:spTree>
    <p:extLst>
      <p:ext uri="{BB962C8B-B14F-4D97-AF65-F5344CB8AC3E}">
        <p14:creationId xmlns:p14="http://schemas.microsoft.com/office/powerpoint/2010/main" val="4087707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That brings us to the end of our presentation. After our question time we have a fun NNLM trivia game hosted by Carolyn, so please stick around for that. But now, it is time for questions</a:t>
            </a:r>
          </a:p>
          <a:p>
            <a:endParaRPr lang="en-US" dirty="0">
              <a:cs typeface="Calibri"/>
            </a:endParaRPr>
          </a:p>
          <a:p>
            <a:r>
              <a:rPr lang="en-US" dirty="0">
                <a:cs typeface="Calibri"/>
              </a:rPr>
              <a:t>[Read Slide]</a:t>
            </a:r>
          </a:p>
        </p:txBody>
      </p:sp>
      <p:sp>
        <p:nvSpPr>
          <p:cNvPr id="4" name="Slide Number Placeholder 3"/>
          <p:cNvSpPr>
            <a:spLocks noGrp="1"/>
          </p:cNvSpPr>
          <p:nvPr>
            <p:ph type="sldNum" sz="quarter" idx="5"/>
          </p:nvPr>
        </p:nvSpPr>
        <p:spPr/>
        <p:txBody>
          <a:bodyPr/>
          <a:lstStyle/>
          <a:p>
            <a:fld id="{20A39C0A-C793-4372-962D-3E4173FA06F6}" type="slidenum">
              <a:rPr lang="en-US" smtClean="0"/>
              <a:t>39</a:t>
            </a:fld>
            <a:endParaRPr lang="en-US"/>
          </a:p>
        </p:txBody>
      </p:sp>
    </p:spTree>
    <p:extLst>
      <p:ext uri="{BB962C8B-B14F-4D97-AF65-F5344CB8AC3E}">
        <p14:creationId xmlns:p14="http://schemas.microsoft.com/office/powerpoint/2010/main" val="107016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I’ve included some photos from the diverse natural beauty in our region’s states.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our agenda today I will cover what happened at Region 5 in Year 1 of our grant (2020-2021) and talk about what to look forward to in Year 2 (2022-2023). I will talk about membership, DOCLINE,  Year 1 funding awards, data programming,, equity, diversity and inclusion efforts at NNLM, and training opportunities and new Year 2 funding opportunities.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1640"/>
              </a:spcAft>
            </a:pPr>
            <a:endParaRPr lang="en-US" sz="1200" b="1" dirty="0">
              <a:solidFill>
                <a:srgbClr val="000000"/>
              </a:solidFill>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0A39C0A-C793-4372-962D-3E4173FA06F6}" type="slidenum">
              <a:rPr lang="en-US" smtClean="0"/>
              <a:t>4</a:t>
            </a:fld>
            <a:endParaRPr lang="en-US"/>
          </a:p>
        </p:txBody>
      </p:sp>
    </p:spTree>
    <p:extLst>
      <p:ext uri="{BB962C8B-B14F-4D97-AF65-F5344CB8AC3E}">
        <p14:creationId xmlns:p14="http://schemas.microsoft.com/office/powerpoint/2010/main" val="9563010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A39C0A-C793-4372-962D-3E4173FA06F6}" type="slidenum">
              <a:rPr lang="en-US" smtClean="0"/>
              <a:t>40</a:t>
            </a:fld>
            <a:endParaRPr lang="en-US"/>
          </a:p>
        </p:txBody>
      </p:sp>
    </p:spTree>
    <p:extLst>
      <p:ext uri="{BB962C8B-B14F-4D97-AF65-F5344CB8AC3E}">
        <p14:creationId xmlns:p14="http://schemas.microsoft.com/office/powerpoint/2010/main" val="2041866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41</a:t>
            </a:fld>
            <a:endParaRPr lang="en-US"/>
          </a:p>
        </p:txBody>
      </p:sp>
    </p:spTree>
    <p:extLst>
      <p:ext uri="{BB962C8B-B14F-4D97-AF65-F5344CB8AC3E}">
        <p14:creationId xmlns:p14="http://schemas.microsoft.com/office/powerpoint/2010/main" val="27911171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B85EDD-E8D9-48DE-851A-CFE7E2E6D7F9}" type="slidenum">
              <a:rPr lang="en-US" altLang="en-US" smtClean="0"/>
              <a:pPr/>
              <a:t>42</a:t>
            </a:fld>
            <a:endParaRPr lang="en-US" altLang="en-US"/>
          </a:p>
        </p:txBody>
      </p:sp>
    </p:spTree>
    <p:extLst>
      <p:ext uri="{BB962C8B-B14F-4D97-AF65-F5344CB8AC3E}">
        <p14:creationId xmlns:p14="http://schemas.microsoft.com/office/powerpoint/2010/main" val="2840250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b="1"/>
              <a:t>Answer: </a:t>
            </a:r>
            <a:r>
              <a:rPr lang="en-US"/>
              <a:t>Idaho was in the previous Pacific Northwest Region that was also served by University of Washington’s RML, until the regions were adjusted beginning in 2021.</a:t>
            </a:r>
            <a:endParaRPr lang="en-US">
              <a:cs typeface="Calibri"/>
            </a:endParaRPr>
          </a:p>
          <a:p>
            <a:endParaRPr lang="en-US"/>
          </a:p>
          <a:p>
            <a:r>
              <a:rPr lang="en-US"/>
              <a:t>And with that I will hand it over to Michele to talk about TOPIC</a:t>
            </a:r>
            <a:endParaRPr lang="en-US">
              <a:cs typeface="Calibri"/>
            </a:endParaRPr>
          </a:p>
        </p:txBody>
      </p:sp>
      <p:sp>
        <p:nvSpPr>
          <p:cNvPr id="4" name="Slide Number Placeholder 3"/>
          <p:cNvSpPr>
            <a:spLocks noGrp="1"/>
          </p:cNvSpPr>
          <p:nvPr>
            <p:ph type="sldNum" sz="quarter" idx="5"/>
          </p:nvPr>
        </p:nvSpPr>
        <p:spPr/>
        <p:txBody>
          <a:bodyPr/>
          <a:lstStyle/>
          <a:p>
            <a:fld id="{CAA4AE5B-1EAA-4907-9E55-1251C9845438}" type="slidenum">
              <a:rPr lang="en-US" smtClean="0"/>
              <a:t>43</a:t>
            </a:fld>
            <a:endParaRPr lang="en-US"/>
          </a:p>
        </p:txBody>
      </p:sp>
    </p:spTree>
    <p:extLst>
      <p:ext uri="{BB962C8B-B14F-4D97-AF65-F5344CB8AC3E}">
        <p14:creationId xmlns:p14="http://schemas.microsoft.com/office/powerpoint/2010/main" val="1051564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AA4AE5B-1EAA-4907-9E55-1251C9845438}" type="slidenum">
              <a:rPr lang="en-US" smtClean="0"/>
              <a:t>44</a:t>
            </a:fld>
            <a:endParaRPr lang="en-US"/>
          </a:p>
        </p:txBody>
      </p:sp>
    </p:spTree>
    <p:extLst>
      <p:ext uri="{BB962C8B-B14F-4D97-AF65-F5344CB8AC3E}">
        <p14:creationId xmlns:p14="http://schemas.microsoft.com/office/powerpoint/2010/main" val="4180922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b="1"/>
              <a:t>Answer: </a:t>
            </a:r>
            <a:r>
              <a:rPr lang="en-US"/>
              <a:t>Back in 1968, when the Regional Medical Library Network was first formed, it consisted of 11 regions which is shown in the image on this slide.</a:t>
            </a:r>
            <a:endParaRPr lang="en-US">
              <a:cs typeface="Calibri"/>
            </a:endParaRPr>
          </a:p>
          <a:p>
            <a:endParaRPr lang="en-US"/>
          </a:p>
          <a:p>
            <a:r>
              <a:rPr lang="en-US" b="1"/>
              <a:t>Chat box link: </a:t>
            </a:r>
            <a:r>
              <a:rPr lang="en-US"/>
              <a:t>The Nation's Health Information Network: History of the Regional Medical Library Program, 1965-1985 https://www.ncbi.nlm.nih.gov/pmc/articles/PMC280609/</a:t>
            </a:r>
            <a:endParaRPr lang="en-US">
              <a:cs typeface="Calibri"/>
            </a:endParaRPr>
          </a:p>
        </p:txBody>
      </p:sp>
      <p:sp>
        <p:nvSpPr>
          <p:cNvPr id="4" name="Slide Number Placeholder 3"/>
          <p:cNvSpPr>
            <a:spLocks noGrp="1"/>
          </p:cNvSpPr>
          <p:nvPr>
            <p:ph type="sldNum" sz="quarter" idx="5"/>
          </p:nvPr>
        </p:nvSpPr>
        <p:spPr/>
        <p:txBody>
          <a:bodyPr/>
          <a:lstStyle/>
          <a:p>
            <a:fld id="{CAA4AE5B-1EAA-4907-9E55-1251C9845438}" type="slidenum">
              <a:rPr lang="en-US" smtClean="0"/>
              <a:t>45</a:t>
            </a:fld>
            <a:endParaRPr lang="en-US"/>
          </a:p>
        </p:txBody>
      </p:sp>
    </p:spTree>
    <p:extLst>
      <p:ext uri="{BB962C8B-B14F-4D97-AF65-F5344CB8AC3E}">
        <p14:creationId xmlns:p14="http://schemas.microsoft.com/office/powerpoint/2010/main" val="1926246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46</a:t>
            </a:fld>
            <a:endParaRPr lang="en-US"/>
          </a:p>
        </p:txBody>
      </p:sp>
    </p:spTree>
    <p:extLst>
      <p:ext uri="{BB962C8B-B14F-4D97-AF65-F5344CB8AC3E}">
        <p14:creationId xmlns:p14="http://schemas.microsoft.com/office/powerpoint/2010/main" val="805021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b="1"/>
              <a:t>Answer: </a:t>
            </a:r>
            <a:r>
              <a:rPr lang="en-US"/>
              <a:t>MedlinePlus was launched in October 1998 in conjunction with the National Library of Medicine’s first major initiative to increase the public's awareness of and access to health information on the Internet through a consumer health pilot project with public libraries.</a:t>
            </a:r>
            <a:endParaRPr lang="en-US">
              <a:cs typeface="Calibri"/>
            </a:endParaRPr>
          </a:p>
          <a:p>
            <a:endParaRPr lang="en-US"/>
          </a:p>
          <a:p>
            <a:r>
              <a:rPr lang="en-US" b="1"/>
              <a:t>Chat box link: </a:t>
            </a:r>
            <a:r>
              <a:rPr lang="en-US" err="1"/>
              <a:t>MEDLINEplus</a:t>
            </a:r>
            <a:r>
              <a:rPr lang="en-US"/>
              <a:t>: building and maintaining the National Library of Medicine's consumer health Web service https://www.ncbi.nlm.nih.gov/pmc/articles/PMC35193/</a:t>
            </a:r>
            <a:endParaRPr lang="en-US">
              <a:cs typeface="Calibri"/>
            </a:endParaRPr>
          </a:p>
        </p:txBody>
      </p:sp>
      <p:sp>
        <p:nvSpPr>
          <p:cNvPr id="4" name="Slide Number Placeholder 3"/>
          <p:cNvSpPr>
            <a:spLocks noGrp="1"/>
          </p:cNvSpPr>
          <p:nvPr>
            <p:ph type="sldNum" sz="quarter" idx="5"/>
          </p:nvPr>
        </p:nvSpPr>
        <p:spPr/>
        <p:txBody>
          <a:bodyPr/>
          <a:lstStyle/>
          <a:p>
            <a:fld id="{CAA4AE5B-1EAA-4907-9E55-1251C9845438}" type="slidenum">
              <a:rPr lang="en-US" smtClean="0"/>
              <a:t>47</a:t>
            </a:fld>
            <a:endParaRPr lang="en-US"/>
          </a:p>
        </p:txBody>
      </p:sp>
    </p:spTree>
    <p:extLst>
      <p:ext uri="{BB962C8B-B14F-4D97-AF65-F5344CB8AC3E}">
        <p14:creationId xmlns:p14="http://schemas.microsoft.com/office/powerpoint/2010/main" val="21404834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48</a:t>
            </a:fld>
            <a:endParaRPr lang="en-US"/>
          </a:p>
        </p:txBody>
      </p:sp>
    </p:spTree>
    <p:extLst>
      <p:ext uri="{BB962C8B-B14F-4D97-AF65-F5344CB8AC3E}">
        <p14:creationId xmlns:p14="http://schemas.microsoft.com/office/powerpoint/2010/main" val="1077157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Answer: </a:t>
            </a:r>
            <a:r>
              <a:rPr kumimoji="0" lang="en-US" sz="1200" b="0" i="0" u="none" strike="noStrike" kern="1200" cap="none" spc="0" normalizeH="0" baseline="0" noProof="0">
                <a:ln>
                  <a:noFill/>
                </a:ln>
                <a:solidFill>
                  <a:prstClr val="black"/>
                </a:solidFill>
                <a:effectLst/>
                <a:uLnTx/>
                <a:uFillTx/>
                <a:latin typeface="Calibri"/>
                <a:ea typeface="+mn-ea"/>
                <a:cs typeface="+mn-cs"/>
              </a:rPr>
              <a:t>Dr. Patricia Brennan is the first woman and first nurse to become the Director of the National Library of Medicine in 2016 succeeding Dr. Lindberg. Betsy Humphries was interim director after Dr. Lindberg retired and Dr. Collins recently retired as director of the National Institutes of Health.</a:t>
            </a:r>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49</a:t>
            </a:fld>
            <a:endParaRPr lang="en-US"/>
          </a:p>
        </p:txBody>
      </p:sp>
    </p:spTree>
    <p:extLst>
      <p:ext uri="{BB962C8B-B14F-4D97-AF65-F5344CB8AC3E}">
        <p14:creationId xmlns:p14="http://schemas.microsoft.com/office/powerpoint/2010/main" val="190439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joined today for a welcome to our session by Tania Bardyn, the NNLM Region 5 Director and Principal Investigator. Tania is the Associate Dean for Health Sciences at the University of Washington Libraries.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Tania has 25 years of experience in medical librarianship. She has worked at 3 regional medical libraries, or RMLs, and has been the PI for NNLM at the University of Washington for 10 years.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Tania—I’ll hand it over to you now.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Tania: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A4AE5B-1EAA-4907-9E55-1251C98454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05360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50</a:t>
            </a:fld>
            <a:endParaRPr lang="en-US"/>
          </a:p>
        </p:txBody>
      </p:sp>
    </p:spTree>
    <p:extLst>
      <p:ext uri="{BB962C8B-B14F-4D97-AF65-F5344CB8AC3E}">
        <p14:creationId xmlns:p14="http://schemas.microsoft.com/office/powerpoint/2010/main" val="3617718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Answer: </a:t>
            </a:r>
            <a:r>
              <a:rPr kumimoji="0" lang="en-US" sz="1200" b="0" i="0" u="none" strike="noStrike" kern="1200" cap="none" spc="0" normalizeH="0" baseline="0" noProof="0">
                <a:ln>
                  <a:noFill/>
                </a:ln>
                <a:solidFill>
                  <a:prstClr val="black"/>
                </a:solidFill>
                <a:effectLst/>
                <a:uLnTx/>
                <a:uFillTx/>
                <a:latin typeface="Calibri"/>
                <a:ea typeface="+mn-ea"/>
                <a:cs typeface="+mn-cs"/>
              </a:rPr>
              <a:t>The first volume of Index Medicus was published in 1879 and was the first attempt to identify and code the medical literature</a:t>
            </a:r>
            <a:endParaRPr lang="en-US" sz="1200" b="0" i="0" u="none" strike="noStrike" kern="1200" cap="none" spc="0" normalizeH="0" baseline="0" noProof="0">
              <a:ln>
                <a:noFill/>
              </a:ln>
              <a:solidFill>
                <a:prstClr val="black"/>
              </a:solidFill>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Chat box link: </a:t>
            </a:r>
            <a:r>
              <a:rPr kumimoji="0" lang="en-US" sz="1200" b="0" i="0" u="none" strike="noStrike" kern="1200" cap="none" spc="0" normalizeH="0" baseline="0" noProof="0">
                <a:ln>
                  <a:noFill/>
                </a:ln>
                <a:solidFill>
                  <a:prstClr val="black"/>
                </a:solidFill>
                <a:effectLst/>
                <a:uLnTx/>
                <a:uFillTx/>
                <a:latin typeface="Calibri"/>
                <a:ea typeface="+mn-ea"/>
                <a:cs typeface="+mn-cs"/>
              </a:rPr>
              <a:t>The great contribution: Index Medicus, Index-Catalogue, and </a:t>
            </a:r>
            <a:r>
              <a:rPr kumimoji="0" lang="en-US" sz="1200" b="0" i="0" u="none" strike="noStrike" kern="1200" cap="none" spc="0" normalizeH="0" baseline="0" noProof="0" err="1">
                <a:ln>
                  <a:noFill/>
                </a:ln>
                <a:solidFill>
                  <a:prstClr val="black"/>
                </a:solidFill>
                <a:effectLst/>
                <a:uLnTx/>
                <a:uFillTx/>
                <a:latin typeface="Calibri"/>
                <a:ea typeface="+mn-ea"/>
                <a:cs typeface="+mn-cs"/>
              </a:rPr>
              <a:t>IndexCat</a:t>
            </a:r>
            <a:r>
              <a:rPr kumimoji="0" lang="en-US" sz="1200" b="0" i="0" u="none" strike="noStrike" kern="1200" cap="none" spc="0" normalizeH="0" baseline="0" noProof="0">
                <a:ln>
                  <a:noFill/>
                </a:ln>
                <a:solidFill>
                  <a:prstClr val="black"/>
                </a:solidFill>
                <a:effectLst/>
                <a:uLnTx/>
                <a:uFillTx/>
                <a:latin typeface="Calibri"/>
                <a:ea typeface="+mn-ea"/>
                <a:cs typeface="+mn-cs"/>
              </a:rPr>
              <a:t> https://www.ncbi.nlm.nih.gov/pmc/articles/PMC2670211/</a:t>
            </a:r>
            <a:endParaRPr lang="en-US" sz="1200" b="0" i="0" u="none" strike="noStrike" kern="1200" cap="none" spc="0" normalizeH="0" baseline="0" noProof="0">
              <a:ln>
                <a:noFill/>
              </a:ln>
              <a:solidFill>
                <a:prstClr val="black"/>
              </a:solidFill>
              <a:effectLst/>
              <a:uLnTx/>
              <a:uFillTx/>
              <a:latin typeface="Calibri"/>
              <a:cs typeface="Calibri"/>
            </a:endParaRPr>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51</a:t>
            </a:fld>
            <a:endParaRPr lang="en-US"/>
          </a:p>
        </p:txBody>
      </p:sp>
    </p:spTree>
    <p:extLst>
      <p:ext uri="{BB962C8B-B14F-4D97-AF65-F5344CB8AC3E}">
        <p14:creationId xmlns:p14="http://schemas.microsoft.com/office/powerpoint/2010/main" val="11382793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CAA4AE5B-1EAA-4907-9E55-1251C9845438}" type="slidenum">
              <a:rPr lang="en-US" smtClean="0"/>
              <a:t>52</a:t>
            </a:fld>
            <a:endParaRPr lang="en-US"/>
          </a:p>
        </p:txBody>
      </p:sp>
    </p:spTree>
    <p:extLst>
      <p:ext uri="{BB962C8B-B14F-4D97-AF65-F5344CB8AC3E}">
        <p14:creationId xmlns:p14="http://schemas.microsoft.com/office/powerpoint/2010/main" val="34627260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Answer: </a:t>
            </a:r>
            <a:r>
              <a:rPr lang="en-US" dirty="0"/>
              <a:t>From Snake Oil to Penicillin was a popular NNLM class that focused on evaluating health information</a:t>
            </a:r>
          </a:p>
          <a:p>
            <a:endParaRPr lang="en-US" dirty="0"/>
          </a:p>
        </p:txBody>
      </p:sp>
      <p:sp>
        <p:nvSpPr>
          <p:cNvPr id="4" name="Slide Number Placeholder 3"/>
          <p:cNvSpPr>
            <a:spLocks noGrp="1"/>
          </p:cNvSpPr>
          <p:nvPr>
            <p:ph type="sldNum" sz="quarter" idx="5"/>
          </p:nvPr>
        </p:nvSpPr>
        <p:spPr/>
        <p:txBody>
          <a:bodyPr/>
          <a:lstStyle/>
          <a:p>
            <a:fld id="{CAA4AE5B-1EAA-4907-9E55-1251C9845438}" type="slidenum">
              <a:rPr lang="en-US" smtClean="0"/>
              <a:t>53</a:t>
            </a:fld>
            <a:endParaRPr lang="en-US"/>
          </a:p>
        </p:txBody>
      </p:sp>
    </p:spTree>
    <p:extLst>
      <p:ext uri="{BB962C8B-B14F-4D97-AF65-F5344CB8AC3E}">
        <p14:creationId xmlns:p14="http://schemas.microsoft.com/office/powerpoint/2010/main" val="31809862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54</a:t>
            </a:fld>
            <a:endParaRPr lang="en-US"/>
          </a:p>
        </p:txBody>
      </p:sp>
    </p:spTree>
    <p:extLst>
      <p:ext uri="{BB962C8B-B14F-4D97-AF65-F5344CB8AC3E}">
        <p14:creationId xmlns:p14="http://schemas.microsoft.com/office/powerpoint/2010/main" val="19853404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Answer: </a:t>
            </a:r>
            <a:r>
              <a:rPr lang="en-US" b="0" err="1"/>
              <a:t>LactMed</a:t>
            </a:r>
            <a:r>
              <a:rPr lang="en-US" b="0"/>
              <a:t> can be found on the</a:t>
            </a:r>
            <a:r>
              <a:rPr lang="en-US"/>
              <a:t> NCBI Bookshelf. Previously it was part of the collection in TOXNET which was retired in late 2019.</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55</a:t>
            </a:fld>
            <a:endParaRPr lang="en-US"/>
          </a:p>
        </p:txBody>
      </p:sp>
    </p:spTree>
    <p:extLst>
      <p:ext uri="{BB962C8B-B14F-4D97-AF65-F5344CB8AC3E}">
        <p14:creationId xmlns:p14="http://schemas.microsoft.com/office/powerpoint/2010/main" val="39624461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56</a:t>
            </a:fld>
            <a:endParaRPr lang="en-US"/>
          </a:p>
        </p:txBody>
      </p:sp>
    </p:spTree>
    <p:extLst>
      <p:ext uri="{BB962C8B-B14F-4D97-AF65-F5344CB8AC3E}">
        <p14:creationId xmlns:p14="http://schemas.microsoft.com/office/powerpoint/2010/main" val="5077524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Answer: </a:t>
            </a:r>
            <a:r>
              <a:rPr lang="en-US"/>
              <a:t>The New England Regional Medical Library Service, the first RML to be designated, was located at Harvard’s Francis A. </a:t>
            </a:r>
            <a:r>
              <a:rPr lang="en-US" err="1"/>
              <a:t>Countway</a:t>
            </a:r>
            <a:r>
              <a:rPr lang="en-US"/>
              <a:t> Library of Medicine </a:t>
            </a:r>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57</a:t>
            </a:fld>
            <a:endParaRPr lang="en-US"/>
          </a:p>
        </p:txBody>
      </p:sp>
    </p:spTree>
    <p:extLst>
      <p:ext uri="{BB962C8B-B14F-4D97-AF65-F5344CB8AC3E}">
        <p14:creationId xmlns:p14="http://schemas.microsoft.com/office/powerpoint/2010/main" val="16782108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a:t>
            </a:r>
            <a:r>
              <a:rPr lang="en-US"/>
              <a:t>NNLM Region 5 Weekly Digest. This is sent out once a week through our Region 5 News listserv and so if you haven’t signed up, please do so you can be aware of our funding opportunities and news announcements from us and NLM. And don’t worry, we won’t overfill your email in-box.</a:t>
            </a:r>
          </a:p>
          <a:p>
            <a:endParaRPr lang="en-US"/>
          </a:p>
          <a:p>
            <a:r>
              <a:rPr lang="en-US" b="1"/>
              <a:t>Chat box link: </a:t>
            </a:r>
            <a:r>
              <a:rPr lang="en-US"/>
              <a:t>Join the Region 5 News listserv http://mailman11.u.washington.edu/mailman/listinfo/nnlm-region5</a:t>
            </a:r>
          </a:p>
          <a:p>
            <a:endParaRPr lang="en-US"/>
          </a:p>
        </p:txBody>
      </p:sp>
      <p:sp>
        <p:nvSpPr>
          <p:cNvPr id="4" name="Slide Number Placeholder 3"/>
          <p:cNvSpPr>
            <a:spLocks noGrp="1"/>
          </p:cNvSpPr>
          <p:nvPr>
            <p:ph type="sldNum" sz="quarter" idx="5"/>
          </p:nvPr>
        </p:nvSpPr>
        <p:spPr/>
        <p:txBody>
          <a:bodyPr/>
          <a:lstStyle/>
          <a:p>
            <a:fld id="{CAA4AE5B-1EAA-4907-9E55-1251C9845438}" type="slidenum">
              <a:rPr lang="en-US" smtClean="0"/>
              <a:t>59</a:t>
            </a:fld>
            <a:endParaRPr lang="en-US"/>
          </a:p>
        </p:txBody>
      </p:sp>
    </p:spTree>
    <p:extLst>
      <p:ext uri="{BB962C8B-B14F-4D97-AF65-F5344CB8AC3E}">
        <p14:creationId xmlns:p14="http://schemas.microsoft.com/office/powerpoint/2010/main" val="7609576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AA4AE5B-1EAA-4907-9E55-1251C9845438}" type="slidenum">
              <a:rPr lang="en-US" smtClean="0"/>
              <a:t>60</a:t>
            </a:fld>
            <a:endParaRPr lang="en-US"/>
          </a:p>
        </p:txBody>
      </p:sp>
    </p:spTree>
    <p:extLst>
      <p:ext uri="{BB962C8B-B14F-4D97-AF65-F5344CB8AC3E}">
        <p14:creationId xmlns:p14="http://schemas.microsoft.com/office/powerpoint/2010/main" val="30372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that welcome Tania.</a:t>
            </a:r>
          </a:p>
          <a:p>
            <a:endParaRPr lang="en-US" dirty="0"/>
          </a:p>
          <a:p>
            <a:r>
              <a:rPr lang="en-US" dirty="0"/>
              <a:t>We would love to know more about who has joined us today with two quick poll questions. You will find the poll panel on the right hand side of your screen.</a:t>
            </a:r>
          </a:p>
          <a:p>
            <a:endParaRPr lang="en-US" dirty="0"/>
          </a:p>
          <a:p>
            <a:r>
              <a:rPr lang="en-US" dirty="0"/>
              <a:t>[Read slide]</a:t>
            </a:r>
          </a:p>
          <a:p>
            <a:endParaRPr lang="en-US" dirty="0"/>
          </a:p>
          <a:p>
            <a:r>
              <a:rPr lang="en-US" dirty="0"/>
              <a:t>[Read results]</a:t>
            </a:r>
          </a:p>
          <a:p>
            <a:endParaRPr lang="en-US" dirty="0"/>
          </a:p>
        </p:txBody>
      </p:sp>
      <p:sp>
        <p:nvSpPr>
          <p:cNvPr id="4" name="Slide Number Placeholder 3"/>
          <p:cNvSpPr>
            <a:spLocks noGrp="1"/>
          </p:cNvSpPr>
          <p:nvPr>
            <p:ph type="sldNum" sz="quarter" idx="5"/>
          </p:nvPr>
        </p:nvSpPr>
        <p:spPr/>
        <p:txBody>
          <a:bodyPr/>
          <a:lstStyle/>
          <a:p>
            <a:fld id="{20A39C0A-C793-4372-962D-3E4173FA06F6}" type="slidenum">
              <a:rPr lang="en-US" smtClean="0"/>
              <a:t>6</a:t>
            </a:fld>
            <a:endParaRPr lang="en-US"/>
          </a:p>
        </p:txBody>
      </p:sp>
    </p:spTree>
    <p:extLst>
      <p:ext uri="{BB962C8B-B14F-4D97-AF65-F5344CB8AC3E}">
        <p14:creationId xmlns:p14="http://schemas.microsoft.com/office/powerpoint/2010/main" val="5881436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r>
              <a:rPr lang="en-US" b="1">
                <a:ea typeface="Calibri"/>
                <a:cs typeface="Calibri"/>
              </a:rPr>
              <a:t>Answer: </a:t>
            </a:r>
            <a:r>
              <a:rPr lang="en-US">
                <a:ea typeface="Calibri"/>
                <a:cs typeface="Calibri"/>
              </a:rPr>
              <a:t>You may have seen this in the NLM Technical Bulletin or attended the recent NLM Office Hours. Just last month a refreshed PubMed Central was made available.</a:t>
            </a:r>
          </a:p>
        </p:txBody>
      </p:sp>
      <p:sp>
        <p:nvSpPr>
          <p:cNvPr id="4" name="Slide Number Placeholder 3"/>
          <p:cNvSpPr>
            <a:spLocks noGrp="1"/>
          </p:cNvSpPr>
          <p:nvPr>
            <p:ph type="sldNum" sz="quarter" idx="5"/>
          </p:nvPr>
        </p:nvSpPr>
        <p:spPr/>
        <p:txBody>
          <a:bodyPr/>
          <a:lstStyle/>
          <a:p>
            <a:fld id="{CAA4AE5B-1EAA-4907-9E55-1251C9845438}" type="slidenum">
              <a:rPr lang="en-US" smtClean="0"/>
              <a:t>61</a:t>
            </a:fld>
            <a:endParaRPr lang="en-US"/>
          </a:p>
        </p:txBody>
      </p:sp>
    </p:spTree>
    <p:extLst>
      <p:ext uri="{BB962C8B-B14F-4D97-AF65-F5344CB8AC3E}">
        <p14:creationId xmlns:p14="http://schemas.microsoft.com/office/powerpoint/2010/main" val="18577920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Daina:</a:t>
            </a:r>
          </a:p>
        </p:txBody>
      </p:sp>
      <p:sp>
        <p:nvSpPr>
          <p:cNvPr id="4" name="Slide Number Placeholder 3"/>
          <p:cNvSpPr>
            <a:spLocks noGrp="1"/>
          </p:cNvSpPr>
          <p:nvPr>
            <p:ph type="sldNum" sz="quarter" idx="5"/>
          </p:nvPr>
        </p:nvSpPr>
        <p:spPr/>
        <p:txBody>
          <a:bodyPr/>
          <a:lstStyle/>
          <a:p>
            <a:fld id="{20A39C0A-C793-4372-962D-3E4173FA06F6}" type="slidenum">
              <a:rPr lang="en-US" smtClean="0"/>
              <a:t>62</a:t>
            </a:fld>
            <a:endParaRPr lang="en-US"/>
          </a:p>
        </p:txBody>
      </p:sp>
    </p:spTree>
    <p:extLst>
      <p:ext uri="{BB962C8B-B14F-4D97-AF65-F5344CB8AC3E}">
        <p14:creationId xmlns:p14="http://schemas.microsoft.com/office/powerpoint/2010/main" val="189639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[Read results]</a:t>
            </a:r>
          </a:p>
        </p:txBody>
      </p:sp>
      <p:sp>
        <p:nvSpPr>
          <p:cNvPr id="4" name="Slide Number Placeholder 3"/>
          <p:cNvSpPr>
            <a:spLocks noGrp="1"/>
          </p:cNvSpPr>
          <p:nvPr>
            <p:ph type="sldNum" sz="quarter" idx="5"/>
          </p:nvPr>
        </p:nvSpPr>
        <p:spPr/>
        <p:txBody>
          <a:bodyPr/>
          <a:lstStyle/>
          <a:p>
            <a:fld id="{20A39C0A-C793-4372-962D-3E4173FA06F6}" type="slidenum">
              <a:rPr lang="en-US" smtClean="0"/>
              <a:t>7</a:t>
            </a:fld>
            <a:endParaRPr lang="en-US"/>
          </a:p>
        </p:txBody>
      </p:sp>
    </p:spTree>
    <p:extLst>
      <p:ext uri="{BB962C8B-B14F-4D97-AF65-F5344CB8AC3E}">
        <p14:creationId xmlns:p14="http://schemas.microsoft.com/office/powerpoint/2010/main" val="196461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9EA434E-B156-4EA1-8096-87292463F36A}"/>
              </a:ext>
            </a:extLst>
          </p:cNvPr>
          <p:cNvSpPr>
            <a:spLocks noGrp="1" noRot="1" noChangeAspect="1" noTextEdit="1"/>
          </p:cNvSpPr>
          <p:nvPr>
            <p:ph type="sldImg"/>
          </p:nvPr>
        </p:nvSpPr>
        <p:spPr>
          <a:ln>
            <a:headEnd/>
            <a:tailEnd/>
          </a:ln>
        </p:spPr>
      </p:sp>
      <p:sp>
        <p:nvSpPr>
          <p:cNvPr id="44035" name="Notes Placeholder 2">
            <a:extLst>
              <a:ext uri="{FF2B5EF4-FFF2-40B4-BE49-F238E27FC236}">
                <a16:creationId xmlns:a16="http://schemas.microsoft.com/office/drawing/2014/main" id="{EABD62D7-FBEB-4B8B-A935-C13F071E86A9}"/>
              </a:ext>
            </a:extLst>
          </p:cNvPr>
          <p:cNvSpPr txBox="1">
            <a:spLocks noGrp="1" noChangeArrowheads="1"/>
          </p:cNvSpPr>
          <p:nvPr>
            <p:ph type="body" idx="1"/>
          </p:nvPr>
        </p:nvSpPr>
        <p:spPr/>
        <p:txBody>
          <a:bodyPr/>
          <a:lstStyle/>
          <a:p>
            <a:pPr marL="63500" marR="142875"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A quick overview of region</a:t>
            </a:r>
          </a:p>
          <a:p>
            <a:pPr>
              <a:defRPr/>
            </a:pPr>
            <a:endParaRPr lang="en-US" altLang="en-US" dirty="0">
              <a:latin typeface="Arial" panose="020B0604020202020204" pitchFamily="34" charset="0"/>
              <a:cs typeface="Arial" panose="020B0604020202020204" pitchFamily="34" charset="0"/>
            </a:endParaRPr>
          </a:p>
          <a:p>
            <a:pPr>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Regional Medical Library, or RML, at the University of Washington serves members in Alaska, California, Hawaii, Nevada, Oregon, Washington, and U.S. Territories and Freely Associated States from 2021-2026.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Prior to a 2021 rearrangement of NNLM regions California, Hawai’i and the Pacific Territories and Freely Associated States was served by the former NNLM RML at UCLA.</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We are excited to build partnerships with our new California, Hawaii, and Pacific Island members.</a:t>
            </a:r>
          </a:p>
          <a:p>
            <a:pPr>
              <a:defRPr/>
            </a:pPr>
            <a:endParaRPr lang="en-US" altLang="en-US" dirty="0">
              <a:latin typeface="Arial" panose="020B0604020202020204" pitchFamily="34" charset="0"/>
              <a:cs typeface="Arial" panose="020B0604020202020204" pitchFamily="34" charset="0"/>
            </a:endParaRPr>
          </a:p>
        </p:txBody>
      </p:sp>
      <p:sp>
        <p:nvSpPr>
          <p:cNvPr id="44036" name="Slide Number Placeholder 3">
            <a:extLst>
              <a:ext uri="{FF2B5EF4-FFF2-40B4-BE49-F238E27FC236}">
                <a16:creationId xmlns:a16="http://schemas.microsoft.com/office/drawing/2014/main" id="{B7BD0B1E-29B9-4E94-BDD1-DD81EDE4B27E}"/>
              </a:ext>
            </a:extLst>
          </p:cNvPr>
          <p:cNvSpPr>
            <a:spLocks noGrp="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57066" indent="-291179">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64717" indent="-23294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30604" indent="-23294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96491" indent="-232943">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62377" indent="-23294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028264" indent="-23294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94151" indent="-23294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960038" indent="-232943"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931774" rtl="0" eaLnBrk="1" fontAlgn="base" latinLnBrk="0" hangingPunct="1">
              <a:lnSpc>
                <a:spcPct val="100000"/>
              </a:lnSpc>
              <a:spcBef>
                <a:spcPct val="0"/>
              </a:spcBef>
              <a:spcAft>
                <a:spcPct val="0"/>
              </a:spcAft>
              <a:buClr>
                <a:srgbClr val="000000"/>
              </a:buClr>
              <a:buSzPts val="1200"/>
              <a:buFont typeface="Arial" panose="020B0604020202020204" pitchFamily="34" charset="0"/>
              <a:buNone/>
              <a:tabLst/>
              <a:defRPr/>
            </a:pPr>
            <a:fld id="{A289C43D-9F78-4F1A-801D-F168B0784AD6}"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rPr>
              <a:pPr marL="0" marR="0" lvl="0" indent="0" algn="r" defTabSz="931774" rtl="0" eaLnBrk="1" fontAlgn="base" latinLnBrk="0" hangingPunct="1">
                <a:lnSpc>
                  <a:spcPct val="100000"/>
                </a:lnSpc>
                <a:spcBef>
                  <a:spcPct val="0"/>
                </a:spcBef>
                <a:spcAft>
                  <a:spcPct val="0"/>
                </a:spcAft>
                <a:buClr>
                  <a:srgbClr val="000000"/>
                </a:buClr>
                <a:buSzPts val="1200"/>
                <a:buFont typeface="Arial" panose="020B0604020202020204" pitchFamily="34" charset="0"/>
                <a:buNone/>
                <a:tabLst/>
                <a:defRPr/>
              </a:pPr>
              <a:t>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885451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dirty="0">
                <a:effectLst/>
                <a:latin typeface="Calibri"/>
                <a:ea typeface="Calibri" panose="020F0502020204030204" pitchFamily="34" charset="0"/>
                <a:cs typeface="Calibri"/>
              </a:rPr>
              <a:t>First, before we talk about all the exciting things happening in Region 5, I want to acknowledge the fabulous staff in the UW’s Regional Medical Library </a:t>
            </a:r>
            <a:r>
              <a:rPr lang="en-US" dirty="0">
                <a:latin typeface="Calibri"/>
                <a:ea typeface="Calibri" panose="020F0502020204030204" pitchFamily="34" charset="0"/>
                <a:cs typeface="Calibri"/>
              </a:rPr>
              <a:t>who are serving Region 5.  </a:t>
            </a:r>
          </a:p>
          <a:p>
            <a:pPr>
              <a:lnSpc>
                <a:spcPct val="107000"/>
              </a:lnSpc>
              <a:spcAft>
                <a:spcPts val="800"/>
              </a:spcAft>
            </a:pPr>
            <a:endParaRPr lang="en-US" dirty="0">
              <a:latin typeface="Calibri"/>
              <a:ea typeface="Calibri" panose="020F0502020204030204" pitchFamily="34" charset="0"/>
              <a:cs typeface="Calibri"/>
            </a:endParaRPr>
          </a:p>
          <a:p>
            <a:pPr>
              <a:lnSpc>
                <a:spcPct val="107000"/>
              </a:lnSpc>
              <a:spcAft>
                <a:spcPts val="800"/>
              </a:spcAft>
            </a:pPr>
            <a:r>
              <a:rPr lang="en-US" sz="1200" dirty="0">
                <a:effectLst/>
                <a:latin typeface="Calibri"/>
                <a:ea typeface="Calibri" panose="020F0502020204030204" pitchFamily="34" charset="0"/>
                <a:cs typeface="Calibri"/>
              </a:rPr>
              <a:t>You have already met Tania Bardyn, our PI and Associate Dean for Health Sciences at the University of Washington Libraries.</a:t>
            </a:r>
            <a:r>
              <a:rPr lang="en-US" dirty="0">
                <a:latin typeface="Calibri"/>
                <a:ea typeface="Calibri" panose="020F0502020204030204" pitchFamily="34" charset="0"/>
                <a:cs typeface="Calibri"/>
              </a:rPr>
              <a:t> </a:t>
            </a:r>
          </a:p>
          <a:p>
            <a:pPr>
              <a:lnSpc>
                <a:spcPct val="107000"/>
              </a:lnSpc>
              <a:spcAft>
                <a:spcPts val="800"/>
              </a:spcAft>
              <a:defRPr/>
            </a:pPr>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b="1" dirty="0">
                <a:latin typeface="Arial"/>
                <a:cs typeface="Arial"/>
              </a:rPr>
              <a:t>Cathy Burroughs </a:t>
            </a:r>
            <a:r>
              <a:rPr lang="en-US" sz="1200" kern="1200" dirty="0">
                <a:solidFill>
                  <a:schemeClr val="tx1"/>
                </a:solidFill>
                <a:effectLst/>
                <a:latin typeface="Calibri"/>
                <a:cs typeface="Calibri"/>
              </a:rPr>
              <a:t>is the Region 5 Exec Director of the program.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kern="1200" dirty="0">
              <a:solidFill>
                <a:schemeClr val="tx1"/>
              </a:solidFill>
              <a:effectLst/>
              <a:latin typeface="Calibri"/>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b="1" dirty="0">
                <a:latin typeface="Arial"/>
                <a:cs typeface="Arial"/>
              </a:rPr>
              <a:t>Michele Spatz </a:t>
            </a:r>
            <a:r>
              <a:rPr lang="en-US" b="0" dirty="0">
                <a:latin typeface="Arial"/>
                <a:cs typeface="Arial"/>
              </a:rPr>
              <a:t>is our Outreach &amp; Engagement Coordinator.</a:t>
            </a:r>
            <a:r>
              <a:rPr lang="en-US" b="1" dirty="0">
                <a:latin typeface="Arial"/>
                <a:cs typeface="Arial"/>
              </a:rPr>
              <a:t>  </a:t>
            </a:r>
            <a:r>
              <a:rPr lang="en-US" b="0" dirty="0">
                <a:latin typeface="Arial"/>
                <a:cs typeface="Arial"/>
              </a:rPr>
              <a:t>Focus is on the funding program and with</a:t>
            </a:r>
            <a:r>
              <a:rPr lang="en-US" b="1" dirty="0">
                <a:latin typeface="Arial"/>
                <a:cs typeface="Arial"/>
              </a:rPr>
              <a:t> </a:t>
            </a:r>
            <a:r>
              <a:rPr lang="en-US" sz="1800" b="0" i="0" u="none" strike="noStrike" baseline="0" dirty="0">
                <a:solidFill>
                  <a:srgbClr val="000000"/>
                </a:solidFill>
                <a:latin typeface="Open Sans"/>
                <a:ea typeface="Open Sans"/>
                <a:cs typeface="Open Sans"/>
              </a:rPr>
              <a:t>increasing outreach and engagement to underrepresented populations through existing and new partnerships with libraries and community organizations</a:t>
            </a:r>
            <a:r>
              <a:rPr lang="en-US" dirty="0">
                <a:latin typeface="Arial"/>
                <a:cs typeface="Arial"/>
              </a:rPr>
              <a:t>; She chairs the Region 5 Community Engagement Subcommittee; and manages our funding awards program.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latin typeface="Arial"/>
              <a:cs typeface="Arial"/>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latin typeface="Arial"/>
                <a:cs typeface="Arial"/>
              </a:rPr>
              <a:t>I am </a:t>
            </a:r>
            <a:r>
              <a:rPr lang="en-US" b="1" dirty="0">
                <a:latin typeface="Arial"/>
                <a:cs typeface="Arial"/>
              </a:rPr>
              <a:t>Daina Dickman</a:t>
            </a:r>
            <a:r>
              <a:rPr lang="en-US" dirty="0">
                <a:latin typeface="Arial"/>
                <a:cs typeface="Arial"/>
              </a:rPr>
              <a:t>, Assistant Director, although this is actually my last week with NNLM and it has been lovely to work with Region 5</a:t>
            </a:r>
          </a:p>
          <a:p>
            <a:pPr>
              <a:defRPr/>
            </a:pPr>
            <a:endParaRPr lang="en-US" b="1" dirty="0"/>
          </a:p>
          <a:p>
            <a:pPr>
              <a:defRPr/>
            </a:pPr>
            <a:r>
              <a:rPr lang="en-US" b="1" dirty="0"/>
              <a:t>Emily Hamstra</a:t>
            </a:r>
            <a:r>
              <a:rPr lang="en-US" dirty="0"/>
              <a:t>, is </a:t>
            </a:r>
            <a:r>
              <a:rPr lang="en-US" b="0" dirty="0"/>
              <a:t>Outreach and Access Coordinator.  Her focus is</a:t>
            </a:r>
            <a:r>
              <a:rPr lang="en-US" b="1" dirty="0"/>
              <a:t> </a:t>
            </a:r>
            <a:r>
              <a:rPr lang="en-US" dirty="0"/>
              <a:t>outreach to </a:t>
            </a:r>
            <a:r>
              <a:rPr lang="en-US" sz="1200" dirty="0">
                <a:latin typeface="Arial  "/>
                <a:cs typeface="Calibri" panose="020F0502020204030204" pitchFamily="34" charset="0"/>
              </a:rPr>
              <a:t>health professions, public health, and hospital, health sciences, and academic libraries. She provides education and training for NLM resources, NNLM membership, and DOCLINE support and is Chair of the Region 5 Subcommittee on Access and Outreach</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b="1" dirty="0">
              <a:latin typeface="Arial" panose="020B0604020202020204" pitchFamily="34" charset="0"/>
              <a:cs typeface="Arial" panose="020B0604020202020204" pitchFamily="34" charset="0"/>
            </a:endParaRPr>
          </a:p>
          <a:p>
            <a:pPr>
              <a:defRPr/>
            </a:pPr>
            <a:r>
              <a:rPr lang="en-US" b="1" dirty="0">
                <a:latin typeface="Arial"/>
                <a:cs typeface="Arial"/>
              </a:rPr>
              <a:t>Carolyn Martin </a:t>
            </a:r>
            <a:r>
              <a:rPr lang="en-US" b="0" dirty="0">
                <a:latin typeface="Arial"/>
                <a:cs typeface="Arial"/>
              </a:rPr>
              <a:t>is Outreach &amp; Education Coordinator.  Her focus is working with public librarians and community organizations primarily.  She</a:t>
            </a:r>
            <a:r>
              <a:rPr lang="en-US" b="1" dirty="0">
                <a:latin typeface="Arial"/>
                <a:cs typeface="Arial"/>
              </a:rPr>
              <a:t> </a:t>
            </a:r>
            <a:r>
              <a:rPr lang="en-US" sz="1800" dirty="0">
                <a:effectLst/>
                <a:latin typeface="Tahoma"/>
                <a:ea typeface="Calibri" panose="020F0502020204030204" pitchFamily="34" charset="0"/>
                <a:cs typeface="Tahoma"/>
              </a:rPr>
              <a:t>provides</a:t>
            </a:r>
            <a:r>
              <a:rPr lang="en-US" sz="1800" dirty="0">
                <a:latin typeface="Tahoma"/>
                <a:ea typeface="Calibri" panose="020F0502020204030204" pitchFamily="34" charset="0"/>
                <a:cs typeface="Tahoma"/>
              </a:rPr>
              <a:t> </a:t>
            </a:r>
            <a:r>
              <a:rPr lang="en-US" sz="1800" dirty="0">
                <a:effectLst/>
                <a:latin typeface="Tahoma"/>
                <a:ea typeface="Calibri" panose="020F0502020204030204" pitchFamily="34" charset="0"/>
                <a:cs typeface="Tahoma"/>
              </a:rPr>
              <a:t> leadership for assessing and understanding educational needs of the region and developing programs focused on culturally responsive consumer health programs or trainings </a:t>
            </a:r>
            <a:r>
              <a:rPr lang="en-US" sz="1800" dirty="0">
                <a:effectLst/>
                <a:highlight>
                  <a:srgbClr val="FFFF00"/>
                </a:highlight>
                <a:latin typeface="Tahoma"/>
                <a:ea typeface="Calibri" panose="020F0502020204030204" pitchFamily="34" charset="0"/>
                <a:cs typeface="Tahoma"/>
              </a:rPr>
              <a:t>. </a:t>
            </a:r>
            <a:r>
              <a:rPr lang="en-US" sz="1800" b="0" dirty="0">
                <a:effectLst/>
                <a:latin typeface="Tahoma"/>
                <a:ea typeface="Calibri" panose="020F0502020204030204" pitchFamily="34" charset="0"/>
                <a:cs typeface="Tahoma"/>
              </a:rPr>
              <a:t>She </a:t>
            </a:r>
            <a:r>
              <a:rPr lang="en-US" sz="1200" b="0" dirty="0">
                <a:latin typeface="Arial"/>
                <a:cs typeface="Arial"/>
              </a:rPr>
              <a:t>is the cochair of NNLM’s</a:t>
            </a:r>
            <a:r>
              <a:rPr lang="en-US" sz="1200" b="1" dirty="0">
                <a:latin typeface="Arial"/>
                <a:cs typeface="Arial"/>
              </a:rPr>
              <a:t> </a:t>
            </a:r>
            <a:r>
              <a:rPr lang="en-US" sz="1200" b="0" dirty="0">
                <a:latin typeface="Arial"/>
                <a:cs typeface="Arial"/>
              </a:rPr>
              <a:t>C</a:t>
            </a:r>
            <a:r>
              <a:rPr lang="en-US" b="0" i="0" dirty="0">
                <a:solidFill>
                  <a:srgbClr val="242424"/>
                </a:solidFill>
                <a:effectLst/>
                <a:latin typeface="-apple-system"/>
              </a:rPr>
              <a:t>ultural Humility &amp; Diversity Interest Group</a:t>
            </a:r>
            <a:r>
              <a:rPr lang="en-US" sz="1200" b="1" dirty="0">
                <a:latin typeface="Arial"/>
                <a:cs typeface="Arial"/>
              </a:rPr>
              <a:t>, </a:t>
            </a:r>
            <a:r>
              <a:rPr lang="en-US" sz="1200" dirty="0">
                <a:latin typeface="Arial"/>
                <a:cs typeface="Arial"/>
              </a:rPr>
              <a:t>is our </a:t>
            </a:r>
            <a:r>
              <a:rPr lang="en-US" sz="1800" dirty="0">
                <a:effectLst/>
                <a:latin typeface="Tahoma"/>
                <a:ea typeface="Times New Roman" panose="02020603050405020304" pitchFamily="18" charset="0"/>
                <a:cs typeface="Tahoma"/>
              </a:rPr>
              <a:t>lead coordinator for Region 5’s blog, Instagram, and Weekly Digest, serves as the R5 contact for NLM Travelling Exhibitions, and will develop opportunities for iSchool practicums and intern projects.</a:t>
            </a:r>
            <a:r>
              <a:rPr lang="en-US" sz="1800" dirty="0">
                <a:latin typeface="Tahoma"/>
                <a:ea typeface="Times New Roman" panose="02020603050405020304" pitchFamily="18" charset="0"/>
                <a:cs typeface="Tahoma"/>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b="1" dirty="0">
              <a:latin typeface="Arial" panose="020B0604020202020204" pitchFamily="34" charset="0"/>
              <a:cs typeface="Arial" panose="020B0604020202020204" pitchFamily="34" charset="0"/>
            </a:endParaRPr>
          </a:p>
          <a:p>
            <a:r>
              <a:rPr lang="en-US" b="1" dirty="0">
                <a:latin typeface="Arial"/>
                <a:cs typeface="Arial"/>
              </a:rPr>
              <a:t>Nancy Shin</a:t>
            </a:r>
            <a:r>
              <a:rPr lang="en-US" b="0" dirty="0">
                <a:latin typeface="Arial"/>
                <a:cs typeface="Arial"/>
              </a:rPr>
              <a:t> is Outreach and Data Coordinator.  Her focus: is</a:t>
            </a:r>
            <a:r>
              <a:rPr lang="en-US" sz="1800" b="0" i="0" u="none" strike="noStrike" baseline="0" dirty="0">
                <a:solidFill>
                  <a:srgbClr val="000000"/>
                </a:solidFill>
                <a:latin typeface="Arial"/>
                <a:cs typeface="Arial"/>
              </a:rPr>
              <a:t> training the future workforce in biomedical informatics and data science, including offering training for </a:t>
            </a:r>
            <a:r>
              <a:rPr lang="en-US" b="0" dirty="0">
                <a:latin typeface="Arial"/>
                <a:cs typeface="Arial"/>
              </a:rPr>
              <a:t>medical</a:t>
            </a:r>
            <a:r>
              <a:rPr lang="en-US" dirty="0">
                <a:latin typeface="Arial"/>
                <a:cs typeface="Arial"/>
              </a:rPr>
              <a:t>, academic, and health sciences librarians, and </a:t>
            </a:r>
            <a:r>
              <a:rPr lang="en-US" sz="1800" b="0" i="0" u="none" strike="noStrike" baseline="0" dirty="0">
                <a:solidFill>
                  <a:srgbClr val="000000"/>
                </a:solidFill>
                <a:latin typeface="Arial"/>
                <a:cs typeface="Arial"/>
              </a:rPr>
              <a:t>supporting pipeline programs for scientific and data careers of the future.</a:t>
            </a:r>
            <a:r>
              <a:rPr lang="en-US" sz="1800" dirty="0">
                <a:solidFill>
                  <a:srgbClr val="000000"/>
                </a:solidFill>
                <a:latin typeface="Arial"/>
                <a:cs typeface="Arial"/>
              </a:rPr>
              <a:t>  </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latin typeface="Arial" panose="020B0604020202020204" pitchFamily="34" charset="0"/>
              <a:cs typeface="Arial" panose="020B0604020202020204" pitchFamily="34" charset="0"/>
            </a:endParaRPr>
          </a:p>
          <a:p>
            <a:pPr>
              <a:lnSpc>
                <a:spcPct val="107000"/>
              </a:lnSpc>
              <a:spcAft>
                <a:spcPts val="800"/>
              </a:spcAft>
              <a:defRPr/>
            </a:pPr>
            <a:r>
              <a:rPr lang="en-US" b="1" dirty="0">
                <a:latin typeface="Arial"/>
                <a:cs typeface="Arial"/>
              </a:rPr>
              <a:t>Maddie Romansic </a:t>
            </a:r>
            <a:r>
              <a:rPr lang="en-US" b="0" dirty="0">
                <a:latin typeface="Arial"/>
                <a:cs typeface="Arial"/>
              </a:rPr>
              <a:t>is Program Analyst &amp; Communications Specialist.</a:t>
            </a:r>
            <a:r>
              <a:rPr lang="en-US" dirty="0">
                <a:latin typeface="Arial"/>
                <a:cs typeface="Arial"/>
              </a:rPr>
              <a:t>  Her responsibilities cover </a:t>
            </a:r>
            <a:r>
              <a:rPr lang="en-US" dirty="0">
                <a:latin typeface="Arial  "/>
                <a:cs typeface="Calibri" panose="020F0502020204030204" pitchFamily="34" charset="0"/>
              </a:rPr>
              <a:t>general communications &amp; social media; project reporting support for Region 5 network members, and web conferencing, and digital accessibility support for Region 5 staff</a:t>
            </a:r>
            <a:endParaRPr lang="en-US" dirty="0">
              <a:latin typeface="Arial" panose="020B0604020202020204" pitchFamily="34" charset="0"/>
              <a:cs typeface="Arial" panose="020B0604020202020204" pitchFamily="34" charset="0"/>
            </a:endParaRPr>
          </a:p>
          <a:p>
            <a:pPr marL="0" marR="0">
              <a:lnSpc>
                <a:spcPct val="107000"/>
              </a:lnSpc>
              <a:spcBef>
                <a:spcPts val="0"/>
              </a:spcBef>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a:ea typeface="Calibri" panose="020F0502020204030204" pitchFamily="34" charset="0"/>
                <a:cs typeface="Calibri"/>
              </a:rPr>
              <a:t>Lisa Guerrero </a:t>
            </a:r>
            <a:r>
              <a:rPr lang="en-US" sz="1200" b="0" dirty="0">
                <a:effectLst/>
                <a:latin typeface="Calibri"/>
                <a:ea typeface="Calibri" panose="020F0502020204030204" pitchFamily="34" charset="0"/>
                <a:cs typeface="Calibri"/>
              </a:rPr>
              <a:t>is our Grants Manager/Budget Analyst</a:t>
            </a:r>
            <a:r>
              <a:rPr lang="en-US" sz="1200" dirty="0">
                <a:effectLst/>
                <a:latin typeface="Calibri"/>
                <a:ea typeface="Calibri" panose="020F0502020204030204" pitchFamily="34" charset="0"/>
                <a:cs typeface="Calibri"/>
              </a:rPr>
              <a:t>, and she handles all things fiscal as well as proposal development and grants compliance for our primary grant and subawards.</a:t>
            </a:r>
            <a:r>
              <a:rPr lang="en-US" dirty="0">
                <a:latin typeface="Calibri"/>
                <a:ea typeface="Calibri" panose="020F0502020204030204" pitchFamily="34" charset="0"/>
                <a:cs typeface="Calibri"/>
              </a:rPr>
              <a:t> </a:t>
            </a:r>
          </a:p>
          <a:p>
            <a:pPr>
              <a:lnSpc>
                <a:spcPct val="107000"/>
              </a:lnSpc>
              <a:spcAft>
                <a:spcPts val="800"/>
              </a:spcAft>
            </a:pPr>
            <a:endParaRPr lang="en-US" sz="1200" dirty="0">
              <a:effectLst/>
              <a:latin typeface="Calibri"/>
              <a:ea typeface="Calibri" panose="020F0502020204030204" pitchFamily="34" charset="0"/>
              <a:cs typeface="Calibri"/>
            </a:endParaRPr>
          </a:p>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7BD8A4-0420-43C8-9DF8-87AA850ACC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60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48241373-C98E-43A5-ACF9-367DA3E2BEFD}" type="datetimeFigureOut">
              <a:rPr lang="en-US" smtClean="0"/>
              <a:t>5/5/22</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E370D28-E6A9-4DFE-871F-420BF5250252}" type="slidenum">
              <a:rPr lang="en-US" smtClean="0"/>
              <a:t>‹#›</a:t>
            </a:fld>
            <a:endParaRPr lang="en-US"/>
          </a:p>
        </p:txBody>
      </p:sp>
      <p:pic>
        <p:nvPicPr>
          <p:cNvPr id="9" name="Picture 4" descr="Logo for NNLM"/>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61225" y="6322147"/>
            <a:ext cx="1343025" cy="34290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userDrawn="1"/>
        </p:nvSpPr>
        <p:spPr>
          <a:xfrm>
            <a:off x="0" y="6128028"/>
            <a:ext cx="12192000" cy="726141"/>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pic>
        <p:nvPicPr>
          <p:cNvPr id="12" name="Picture 11" descr="Logo for the Network of the National Library of Medicine">
            <a:extLst>
              <a:ext uri="{FF2B5EF4-FFF2-40B4-BE49-F238E27FC236}">
                <a16:creationId xmlns:a16="http://schemas.microsoft.com/office/drawing/2014/main" id="{50175EB6-1858-624A-AC9F-B39B57D3EC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5939" y="6244894"/>
            <a:ext cx="3590518" cy="576072"/>
          </a:xfrm>
          <a:prstGeom prst="rect">
            <a:avLst/>
          </a:prstGeom>
        </p:spPr>
      </p:pic>
    </p:spTree>
    <p:extLst>
      <p:ext uri="{BB962C8B-B14F-4D97-AF65-F5344CB8AC3E}">
        <p14:creationId xmlns:p14="http://schemas.microsoft.com/office/powerpoint/2010/main" val="1624943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19246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3695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fld id="{969FBF0B-319E-4F95-BA43-902EB3DC9783}" type="datetimeFigureOut">
              <a:rPr lang="en-US" smtClean="0">
                <a:solidFill>
                  <a:srgbClr val="000000"/>
                </a:solidFill>
              </a:rPr>
              <a:pPr defTabSz="457200"/>
              <a:t>5/5/22</a:t>
            </a:fld>
            <a:endParaRPr lang="en-US">
              <a:solidFill>
                <a:srgbClr val="000000"/>
              </a:solidFill>
            </a:endParaRPr>
          </a:p>
        </p:txBody>
      </p:sp>
      <p:sp>
        <p:nvSpPr>
          <p:cNvPr id="8" name="Footer Placeholder 7"/>
          <p:cNvSpPr>
            <a:spLocks noGrp="1"/>
          </p:cNvSpPr>
          <p:nvPr>
            <p:ph type="ftr" sz="quarter" idx="11"/>
          </p:nvPr>
        </p:nvSpPr>
        <p:spPr/>
        <p:txBody>
          <a:bodyPr/>
          <a:lstStyle/>
          <a:p>
            <a:pPr defTabSz="457200"/>
            <a:endParaRPr lang="en-US">
              <a:solidFill>
                <a:srgbClr val="000000"/>
              </a:solidFill>
            </a:endParaRPr>
          </a:p>
        </p:txBody>
      </p:sp>
      <p:sp>
        <p:nvSpPr>
          <p:cNvPr id="9" name="Slide Number Placeholder 8"/>
          <p:cNvSpPr>
            <a:spLocks noGrp="1"/>
          </p:cNvSpPr>
          <p:nvPr>
            <p:ph type="sldNum" sz="quarter" idx="12"/>
          </p:nvPr>
        </p:nvSpPr>
        <p:spPr/>
        <p:txBody>
          <a:bodyPr/>
          <a:lstStyle/>
          <a:p>
            <a:pPr defTabSz="457200"/>
            <a:fld id="{4FAB73BC-B049-4115-A692-8D63A059BFB8}" type="slidenum">
              <a:rPr lang="en-US" smtClean="0">
                <a:solidFill>
                  <a:srgbClr val="000000"/>
                </a:solidFill>
              </a:rPr>
              <a:pPr defTabSz="457200"/>
              <a:t>‹#›</a:t>
            </a:fld>
            <a:endParaRPr lang="en-US">
              <a:solidFill>
                <a:srgbClr val="000000"/>
              </a:solidFill>
            </a:endParaRPr>
          </a:p>
        </p:txBody>
      </p:sp>
    </p:spTree>
    <p:extLst>
      <p:ext uri="{BB962C8B-B14F-4D97-AF65-F5344CB8AC3E}">
        <p14:creationId xmlns:p14="http://schemas.microsoft.com/office/powerpoint/2010/main" val="195699465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fld id="{48241373-C98E-43A5-ACF9-367DA3E2BEFD}" type="datetimeFigureOut">
              <a:rPr lang="en-US" smtClean="0">
                <a:solidFill>
                  <a:srgbClr val="000000"/>
                </a:solidFill>
              </a:rPr>
              <a:pPr defTabSz="457200"/>
              <a:t>5/5/22</a:t>
            </a:fld>
            <a:endParaRPr lang="en-US">
              <a:solidFill>
                <a:srgbClr val="000000"/>
              </a:solidFill>
            </a:endParaRPr>
          </a:p>
        </p:txBody>
      </p:sp>
      <p:sp>
        <p:nvSpPr>
          <p:cNvPr id="5" name="Footer Placeholder 4"/>
          <p:cNvSpPr>
            <a:spLocks noGrp="1"/>
          </p:cNvSpPr>
          <p:nvPr>
            <p:ph type="ftr" sz="quarter" idx="11"/>
          </p:nvPr>
        </p:nvSpPr>
        <p:spPr/>
        <p:txBody>
          <a:bodyPr/>
          <a:lstStyle/>
          <a:p>
            <a:pPr defTabSz="457200"/>
            <a:endParaRPr lang="en-US">
              <a:solidFill>
                <a:srgbClr val="000000"/>
              </a:solidFill>
            </a:endParaRPr>
          </a:p>
        </p:txBody>
      </p:sp>
      <p:sp>
        <p:nvSpPr>
          <p:cNvPr id="6" name="Slide Number Placeholder 5"/>
          <p:cNvSpPr>
            <a:spLocks noGrp="1"/>
          </p:cNvSpPr>
          <p:nvPr>
            <p:ph type="sldNum" sz="quarter" idx="12"/>
          </p:nvPr>
        </p:nvSpPr>
        <p:spPr/>
        <p:txBody>
          <a:bodyPr/>
          <a:lstStyle/>
          <a:p>
            <a:pPr defTabSz="457200"/>
            <a:fld id="{CE370D28-E6A9-4DFE-871F-420BF5250252}" type="slidenum">
              <a:rPr lang="en-US" smtClean="0">
                <a:solidFill>
                  <a:srgbClr val="000000"/>
                </a:solidFill>
              </a:rPr>
              <a:pPr defTabSz="457200"/>
              <a:t>‹#›</a:t>
            </a:fld>
            <a:endParaRPr lang="en-US">
              <a:solidFill>
                <a:srgbClr val="000000"/>
              </a:solidFill>
            </a:endParaRPr>
          </a:p>
        </p:txBody>
      </p:sp>
      <p:sp>
        <p:nvSpPr>
          <p:cNvPr id="7" name="Rectangle 6"/>
          <p:cNvSpPr/>
          <p:nvPr userDrawn="1"/>
        </p:nvSpPr>
        <p:spPr>
          <a:xfrm>
            <a:off x="0" y="6128032"/>
            <a:ext cx="12192000" cy="726141"/>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8" name="Picture 7" descr="Logo for the Network of the National Library of Medicine">
            <a:extLst>
              <a:ext uri="{FF2B5EF4-FFF2-40B4-BE49-F238E27FC236}">
                <a16:creationId xmlns:a16="http://schemas.microsoft.com/office/drawing/2014/main" id="{67A7AD93-C490-464C-8192-E7FDD57ABC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941" y="6238632"/>
            <a:ext cx="3590519" cy="576072"/>
          </a:xfrm>
          <a:prstGeom prst="rect">
            <a:avLst/>
          </a:prstGeom>
        </p:spPr>
      </p:pic>
    </p:spTree>
    <p:extLst>
      <p:ext uri="{BB962C8B-B14F-4D97-AF65-F5344CB8AC3E}">
        <p14:creationId xmlns:p14="http://schemas.microsoft.com/office/powerpoint/2010/main" val="40600011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3B30F2-BF38-4FE9-93A6-1342BDC42ADC}"/>
              </a:ext>
            </a:extLst>
          </p:cNvPr>
          <p:cNvSpPr>
            <a:spLocks noGrp="1"/>
          </p:cNvSpPr>
          <p:nvPr>
            <p:ph type="dt" sz="half" idx="10"/>
          </p:nvPr>
        </p:nvSpPr>
        <p:spPr/>
        <p:txBody>
          <a:bodyPr/>
          <a:lstStyle/>
          <a:p>
            <a:fld id="{2BD1156A-C7EC-4869-8C20-7E8E87D78BC6}" type="datetimeFigureOut">
              <a:rPr lang="en-US" smtClean="0"/>
              <a:t>5/5/22</a:t>
            </a:fld>
            <a:endParaRPr lang="en-US"/>
          </a:p>
        </p:txBody>
      </p:sp>
      <p:sp>
        <p:nvSpPr>
          <p:cNvPr id="3" name="Footer Placeholder 2">
            <a:extLst>
              <a:ext uri="{FF2B5EF4-FFF2-40B4-BE49-F238E27FC236}">
                <a16:creationId xmlns:a16="http://schemas.microsoft.com/office/drawing/2014/main" id="{4A62ECF1-052D-42C1-ABD2-0FD26C5EAB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2BF8AE-08FA-493A-B13B-DD85BD09610F}"/>
              </a:ext>
            </a:extLst>
          </p:cNvPr>
          <p:cNvSpPr>
            <a:spLocks noGrp="1"/>
          </p:cNvSpPr>
          <p:nvPr>
            <p:ph type="sldNum" sz="quarter" idx="12"/>
          </p:nvPr>
        </p:nvSpPr>
        <p:spPr/>
        <p:txBody>
          <a:bodyPr/>
          <a:lstStyle/>
          <a:p>
            <a:fld id="{6560D0BC-E91B-4533-9AD7-3B80C5A4E27C}" type="slidenum">
              <a:rPr lang="en-US" smtClean="0"/>
              <a:t>‹#›</a:t>
            </a:fld>
            <a:endParaRPr lang="en-US"/>
          </a:p>
        </p:txBody>
      </p:sp>
    </p:spTree>
    <p:extLst>
      <p:ext uri="{BB962C8B-B14F-4D97-AF65-F5344CB8AC3E}">
        <p14:creationId xmlns:p14="http://schemas.microsoft.com/office/powerpoint/2010/main" val="812717188"/>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A7E2-0D57-49F1-BBB2-E9597941A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DD5C5A-AF39-4B5F-A539-CBF978506F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8E864B-A380-4B31-B525-20C79B8366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75E314-E46F-4A3C-93A3-C895C9BD43C3}"/>
              </a:ext>
            </a:extLst>
          </p:cNvPr>
          <p:cNvSpPr>
            <a:spLocks noGrp="1"/>
          </p:cNvSpPr>
          <p:nvPr>
            <p:ph type="dt" sz="half" idx="10"/>
          </p:nvPr>
        </p:nvSpPr>
        <p:spPr/>
        <p:txBody>
          <a:bodyPr/>
          <a:lstStyle/>
          <a:p>
            <a:fld id="{0DC2AA21-FE33-4A95-90C6-129E83A1EC4B}" type="datetimeFigureOut">
              <a:rPr lang="en-US" smtClean="0"/>
              <a:t>5/5/22</a:t>
            </a:fld>
            <a:endParaRPr lang="en-US"/>
          </a:p>
        </p:txBody>
      </p:sp>
      <p:sp>
        <p:nvSpPr>
          <p:cNvPr id="6" name="Footer Placeholder 5">
            <a:extLst>
              <a:ext uri="{FF2B5EF4-FFF2-40B4-BE49-F238E27FC236}">
                <a16:creationId xmlns:a16="http://schemas.microsoft.com/office/drawing/2014/main" id="{361C8F8A-A3B8-4509-BD9C-79EE90602C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154482-1DB6-4BBF-B0A7-D39D5F55A8C7}"/>
              </a:ext>
            </a:extLst>
          </p:cNvPr>
          <p:cNvSpPr>
            <a:spLocks noGrp="1"/>
          </p:cNvSpPr>
          <p:nvPr>
            <p:ph type="sldNum" sz="quarter" idx="12"/>
          </p:nvPr>
        </p:nvSpPr>
        <p:spPr/>
        <p:txBody>
          <a:bodyPr/>
          <a:lstStyle/>
          <a:p>
            <a:fld id="{A67BA21C-339F-45BE-8E0A-AAC7304B8D56}" type="slidenum">
              <a:rPr lang="en-US" smtClean="0"/>
              <a:t>‹#›</a:t>
            </a:fld>
            <a:endParaRPr lang="en-US"/>
          </a:p>
        </p:txBody>
      </p:sp>
    </p:spTree>
    <p:extLst>
      <p:ext uri="{BB962C8B-B14F-4D97-AF65-F5344CB8AC3E}">
        <p14:creationId xmlns:p14="http://schemas.microsoft.com/office/powerpoint/2010/main" val="3040038545"/>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244426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324957" y="1870075"/>
            <a:ext cx="2627433"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Content Placeholder 3">
            <a:extLst>
              <a:ext uri="{FF2B5EF4-FFF2-40B4-BE49-F238E27FC236}">
                <a16:creationId xmlns:a16="http://schemas.microsoft.com/office/drawing/2014/main" id="{CA5DA1A3-AFDB-4FA1-A0D4-6B657F9C724A}"/>
              </a:ext>
            </a:extLst>
          </p:cNvPr>
          <p:cNvSpPr>
            <a:spLocks noGrp="1"/>
          </p:cNvSpPr>
          <p:nvPr>
            <p:ph sz="half" idx="12"/>
          </p:nvPr>
        </p:nvSpPr>
        <p:spPr>
          <a:xfrm>
            <a:off x="6095999" y="1870075"/>
            <a:ext cx="266993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D3A122BC-7D4F-4A51-8B04-16F904510B24}"/>
              </a:ext>
            </a:extLst>
          </p:cNvPr>
          <p:cNvSpPr>
            <a:spLocks noGrp="1"/>
          </p:cNvSpPr>
          <p:nvPr>
            <p:ph sz="half" idx="13"/>
          </p:nvPr>
        </p:nvSpPr>
        <p:spPr>
          <a:xfrm>
            <a:off x="8909538" y="1847850"/>
            <a:ext cx="244426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413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241373-C98E-43A5-ACF9-367DA3E2BEFD}" type="datetimeFigureOut">
              <a:rPr lang="en-US" smtClean="0"/>
              <a:t>5/5/22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70D28-E6A9-4DFE-871F-420BF5250252}" type="slidenum">
              <a:rPr lang="en-US" smtClean="0"/>
              <a:t>‹#›</a:t>
            </a:fld>
            <a:endParaRPr lang="en-US"/>
          </a:p>
        </p:txBody>
      </p:sp>
      <p:sp>
        <p:nvSpPr>
          <p:cNvPr id="7" name="Rectangle 6"/>
          <p:cNvSpPr/>
          <p:nvPr userDrawn="1"/>
        </p:nvSpPr>
        <p:spPr>
          <a:xfrm>
            <a:off x="0" y="6128028"/>
            <a:ext cx="12192000" cy="726141"/>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pic>
        <p:nvPicPr>
          <p:cNvPr id="9" name="Picture 8" descr="Logo for the Network of the National Library of Medicine">
            <a:extLst>
              <a:ext uri="{FF2B5EF4-FFF2-40B4-BE49-F238E27FC236}">
                <a16:creationId xmlns:a16="http://schemas.microsoft.com/office/drawing/2014/main" id="{67A7AD93-C490-464C-8192-E7FDD57ABC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939" y="6238632"/>
            <a:ext cx="3590518" cy="576072"/>
          </a:xfrm>
          <a:prstGeom prst="rect">
            <a:avLst/>
          </a:prstGeom>
        </p:spPr>
      </p:pic>
    </p:spTree>
    <p:extLst>
      <p:ext uri="{BB962C8B-B14F-4D97-AF65-F5344CB8AC3E}">
        <p14:creationId xmlns:p14="http://schemas.microsoft.com/office/powerpoint/2010/main" val="378494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6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212726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537150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4736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7336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997199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3298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pPr>
              <a:defRPr/>
            </a:pPr>
            <a:fld id="{EC389BDB-D7CC-44D2-B3BC-1618E62F6FBF}" type="datetimeFigureOut">
              <a:rPr lang="en-US" smtClean="0"/>
              <a:pPr>
                <a:defRPr/>
              </a:pPr>
              <a:t>5/5/22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pPr>
              <a:defRPr/>
            </a:pPr>
            <a:fld id="{583043D7-06F6-46C0-8E8C-8C88BD404312}" type="slidenum">
              <a:rPr lang="en-US" smtClean="0"/>
              <a:pPr>
                <a:defRPr/>
              </a:pPr>
              <a:t>‹#›</a:t>
            </a:fld>
            <a:endParaRPr lang="en-US"/>
          </a:p>
        </p:txBody>
      </p:sp>
      <p:sp>
        <p:nvSpPr>
          <p:cNvPr id="8" name="Rectangle 7"/>
          <p:cNvSpPr/>
          <p:nvPr userDrawn="1"/>
        </p:nvSpPr>
        <p:spPr>
          <a:xfrm>
            <a:off x="0" y="6128028"/>
            <a:ext cx="12192000" cy="726141"/>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pic>
        <p:nvPicPr>
          <p:cNvPr id="17" name="Picture 16" descr="Logo for the Network of the National Library of Medicine">
            <a:extLst>
              <a:ext uri="{FF2B5EF4-FFF2-40B4-BE49-F238E27FC236}">
                <a16:creationId xmlns:a16="http://schemas.microsoft.com/office/drawing/2014/main" id="{272B27D5-81D4-C846-B591-1A07DD2AB49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5939" y="6201688"/>
            <a:ext cx="3590518" cy="576072"/>
          </a:xfrm>
          <a:prstGeom prst="rect">
            <a:avLst/>
          </a:prstGeom>
        </p:spPr>
      </p:pic>
    </p:spTree>
    <p:extLst>
      <p:ext uri="{BB962C8B-B14F-4D97-AF65-F5344CB8AC3E}">
        <p14:creationId xmlns:p14="http://schemas.microsoft.com/office/powerpoint/2010/main" val="84599950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30"/>
            <a:ext cx="2329075" cy="365125"/>
          </a:xfrm>
          <a:prstGeom prst="rect">
            <a:avLst/>
          </a:prstGeom>
        </p:spPr>
        <p:txBody>
          <a:bodyPr vert="horz" lIns="91440" tIns="45720" rIns="91440" bIns="45720" rtlCol="0" anchor="ctr"/>
          <a:lstStyle>
            <a:lvl1pPr algn="l">
              <a:defRPr sz="1000">
                <a:solidFill>
                  <a:schemeClr val="tx1"/>
                </a:solidFill>
              </a:defRPr>
            </a:lvl1pPr>
          </a:lstStyle>
          <a:p>
            <a:pPr defTabSz="457200">
              <a:defRPr/>
            </a:pPr>
            <a:fld id="{EC389BDB-D7CC-44D2-B3BC-1618E62F6FBF}" type="datetimeFigureOut">
              <a:rPr lang="en-US" smtClean="0">
                <a:solidFill>
                  <a:srgbClr val="000000"/>
                </a:solidFill>
              </a:rPr>
              <a:pPr defTabSz="457200">
                <a:defRPr/>
              </a:pPr>
              <a:t>5/5/22</a:t>
            </a:fld>
            <a:endParaRPr lang="en-US">
              <a:solidFill>
                <a:srgbClr val="000000"/>
              </a:solidFill>
            </a:endParaRPr>
          </a:p>
        </p:txBody>
      </p:sp>
      <p:sp>
        <p:nvSpPr>
          <p:cNvPr id="5" name="Footer Placeholder 4"/>
          <p:cNvSpPr>
            <a:spLocks noGrp="1"/>
          </p:cNvSpPr>
          <p:nvPr>
            <p:ph type="ftr" sz="quarter" idx="3"/>
          </p:nvPr>
        </p:nvSpPr>
        <p:spPr>
          <a:xfrm>
            <a:off x="3949149" y="6223830"/>
            <a:ext cx="4717775" cy="365125"/>
          </a:xfrm>
          <a:prstGeom prst="rect">
            <a:avLst/>
          </a:prstGeom>
        </p:spPr>
        <p:txBody>
          <a:bodyPr vert="horz" lIns="91440" tIns="45720" rIns="91440" bIns="45720" rtlCol="0" anchor="ctr"/>
          <a:lstStyle>
            <a:lvl1pPr algn="ctr">
              <a:defRPr sz="1000">
                <a:solidFill>
                  <a:schemeClr val="tx1"/>
                </a:solidFill>
              </a:defRPr>
            </a:lvl1pPr>
          </a:lstStyle>
          <a:p>
            <a:pPr defTabSz="457200">
              <a:defRPr/>
            </a:pPr>
            <a:endParaRPr lang="en-US">
              <a:solidFill>
                <a:srgbClr val="000000"/>
              </a:solidFill>
            </a:endParaRPr>
          </a:p>
        </p:txBody>
      </p:sp>
      <p:sp>
        <p:nvSpPr>
          <p:cNvPr id="6" name="Slide Number Placeholder 5"/>
          <p:cNvSpPr>
            <a:spLocks noGrp="1"/>
          </p:cNvSpPr>
          <p:nvPr>
            <p:ph type="sldNum" sz="quarter" idx="4"/>
          </p:nvPr>
        </p:nvSpPr>
        <p:spPr>
          <a:xfrm>
            <a:off x="9329532" y="6223830"/>
            <a:ext cx="1706217" cy="365125"/>
          </a:xfrm>
          <a:prstGeom prst="rect">
            <a:avLst/>
          </a:prstGeom>
        </p:spPr>
        <p:txBody>
          <a:bodyPr vert="horz" lIns="91440" tIns="45720" rIns="91440" bIns="45720" rtlCol="0" anchor="ctr"/>
          <a:lstStyle>
            <a:lvl1pPr algn="r">
              <a:defRPr sz="1000">
                <a:solidFill>
                  <a:schemeClr val="tx1"/>
                </a:solidFill>
              </a:defRPr>
            </a:lvl1pPr>
          </a:lstStyle>
          <a:p>
            <a:pPr defTabSz="457200">
              <a:defRPr/>
            </a:pPr>
            <a:fld id="{583043D7-06F6-46C0-8E8C-8C88BD404312}" type="slidenum">
              <a:rPr lang="en-US" smtClean="0">
                <a:solidFill>
                  <a:srgbClr val="000000"/>
                </a:solidFill>
              </a:rPr>
              <a:pPr defTabSz="457200">
                <a:defRPr/>
              </a:pPr>
              <a:t>‹#›</a:t>
            </a:fld>
            <a:endParaRPr lang="en-US">
              <a:solidFill>
                <a:srgbClr val="000000"/>
              </a:solidFill>
            </a:endParaRPr>
          </a:p>
        </p:txBody>
      </p:sp>
      <p:sp>
        <p:nvSpPr>
          <p:cNvPr id="8" name="Rectangle 7"/>
          <p:cNvSpPr/>
          <p:nvPr userDrawn="1"/>
        </p:nvSpPr>
        <p:spPr>
          <a:xfrm>
            <a:off x="0" y="6128032"/>
            <a:ext cx="12192000" cy="726141"/>
          </a:xfrm>
          <a:prstGeom prst="rect">
            <a:avLst/>
          </a:prstGeom>
          <a:solidFill>
            <a:srgbClr val="20558A"/>
          </a:solidFill>
          <a:ln>
            <a:solidFill>
              <a:srgbClr val="20455A"/>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9" name="Picture 8" descr="Logo for the Network of the National Library of Medicine">
            <a:extLst>
              <a:ext uri="{FF2B5EF4-FFF2-40B4-BE49-F238E27FC236}">
                <a16:creationId xmlns:a16="http://schemas.microsoft.com/office/drawing/2014/main" id="{272B27D5-81D4-C846-B591-1A07DD2AB4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6710" y="6235553"/>
            <a:ext cx="3590519" cy="576072"/>
          </a:xfrm>
          <a:prstGeom prst="rect">
            <a:avLst/>
          </a:prstGeom>
        </p:spPr>
      </p:pic>
    </p:spTree>
    <p:extLst>
      <p:ext uri="{BB962C8B-B14F-4D97-AF65-F5344CB8AC3E}">
        <p14:creationId xmlns:p14="http://schemas.microsoft.com/office/powerpoint/2010/main" val="2795389919"/>
      </p:ext>
    </p:extLst>
  </p:cSld>
  <p:clrMap bg1="lt1" tx1="dk1" bg2="lt2" tx2="dk2" accent1="accent1" accent2="accent2" accent3="accent3" accent4="accent4" accent5="accent5" accent6="accent6" hlink="hlink" folHlink="folHlink"/>
  <p:sldLayoutIdLst>
    <p:sldLayoutId id="2147483983" r:id="rId1"/>
    <p:sldLayoutId id="2147483869" r:id="rId2"/>
  </p:sldLayoutIdLst>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883B1C-A7A7-40E7-B091-5AF2EE974A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33CBC1-ED7E-4696-9B71-D876579BB3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80897-914E-4C0B-9A6F-9A780BD588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1156A-C7EC-4869-8C20-7E8E87D78BC6}" type="datetimeFigureOut">
              <a:rPr lang="en-US" smtClean="0"/>
              <a:t>5/5/22</a:t>
            </a:fld>
            <a:endParaRPr lang="en-US"/>
          </a:p>
        </p:txBody>
      </p:sp>
      <p:sp>
        <p:nvSpPr>
          <p:cNvPr id="5" name="Footer Placeholder 4">
            <a:extLst>
              <a:ext uri="{FF2B5EF4-FFF2-40B4-BE49-F238E27FC236}">
                <a16:creationId xmlns:a16="http://schemas.microsoft.com/office/drawing/2014/main" id="{8DC6BEE0-580C-4C6A-9E9B-D8C31529C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0825DF-0918-41D2-BD54-E195D0BEBF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0D0BC-E91B-4533-9AD7-3B80C5A4E27C}" type="slidenum">
              <a:rPr lang="en-US" smtClean="0"/>
              <a:t>‹#›</a:t>
            </a:fld>
            <a:endParaRPr lang="en-US"/>
          </a:p>
        </p:txBody>
      </p:sp>
    </p:spTree>
    <p:extLst>
      <p:ext uri="{BB962C8B-B14F-4D97-AF65-F5344CB8AC3E}">
        <p14:creationId xmlns:p14="http://schemas.microsoft.com/office/powerpoint/2010/main" val="1947925852"/>
      </p:ext>
    </p:extLst>
  </p:cSld>
  <p:clrMap bg1="lt1" tx1="dk1" bg2="lt2" tx2="dk2" accent1="accent1" accent2="accent2" accent3="accent3" accent4="accent4" accent5="accent5" accent6="accent6" hlink="hlink" folHlink="folHlink"/>
  <p:sldLayoutIdLst>
    <p:sldLayoutId id="2147483914" r:id="rId1"/>
  </p:sldLayoutIdLst>
  <mc:AlternateContent xmlns:mc="http://schemas.openxmlformats.org/markup-compatibility/2006" xmlns:p14="http://schemas.microsoft.com/office/powerpoint/2010/main">
    <mc:Choice Requires="p14">
      <p:transition p14:dur="0" advTm="10000"/>
    </mc:Choice>
    <mc:Fallback xmlns="">
      <p:transition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337CC8-FEEC-41CB-8E98-8A3F6991FB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8889AC-84AF-49A3-BB18-6C5A44A3A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2A1D1-B6E0-4C9D-9039-E168F8756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2AA21-FE33-4A95-90C6-129E83A1EC4B}" type="datetimeFigureOut">
              <a:rPr lang="en-US" smtClean="0"/>
              <a:t>5/5/22</a:t>
            </a:fld>
            <a:endParaRPr lang="en-US"/>
          </a:p>
        </p:txBody>
      </p:sp>
      <p:sp>
        <p:nvSpPr>
          <p:cNvPr id="5" name="Footer Placeholder 4">
            <a:extLst>
              <a:ext uri="{FF2B5EF4-FFF2-40B4-BE49-F238E27FC236}">
                <a16:creationId xmlns:a16="http://schemas.microsoft.com/office/drawing/2014/main" id="{E79FAE21-692F-4C89-8F50-E8E953EA69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E21D2E-146C-465F-B4CC-A9C9EE057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BA21C-339F-45BE-8E0A-AAC7304B8D56}" type="slidenum">
              <a:rPr lang="en-US" smtClean="0"/>
              <a:t>‹#›</a:t>
            </a:fld>
            <a:endParaRPr lang="en-US"/>
          </a:p>
        </p:txBody>
      </p:sp>
    </p:spTree>
    <p:extLst>
      <p:ext uri="{BB962C8B-B14F-4D97-AF65-F5344CB8AC3E}">
        <p14:creationId xmlns:p14="http://schemas.microsoft.com/office/powerpoint/2010/main" val="3447161431"/>
      </p:ext>
    </p:extLst>
  </p:cSld>
  <p:clrMap bg1="lt1" tx1="dk1" bg2="lt2" tx2="dk2" accent1="accent1" accent2="accent2" accent3="accent3" accent4="accent4" accent5="accent5" accent6="accent6" hlink="hlink" folHlink="folHlink"/>
  <p:sldLayoutIdLst>
    <p:sldLayoutId id="2147483859" r:id="rId1"/>
  </p:sldLayoutIdLst>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 name="Rectangle 7"/>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41A894B9-6BEC-426D-BF1F-2B69C5221DC2}" type="slidenum">
              <a:rPr lang="en-US"/>
              <a:pPr>
                <a:defRPr/>
              </a:pPr>
              <a:t>‹#›</a:t>
            </a:fld>
            <a:endParaRPr lang="en-US" dirty="0"/>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1031"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34344" y="6302883"/>
            <a:ext cx="2892764" cy="4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663048"/>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5pPr>
      <a:lvl6pPr marL="457200" algn="l" rtl="0" fontAlgn="base">
        <a:lnSpc>
          <a:spcPct val="90000"/>
        </a:lnSpc>
        <a:spcBef>
          <a:spcPct val="0"/>
        </a:spcBef>
        <a:spcAft>
          <a:spcPct val="0"/>
        </a:spcAft>
        <a:defRPr sz="4400">
          <a:solidFill>
            <a:srgbClr val="616265"/>
          </a:solidFill>
          <a:latin typeface="Calibri" panose="020F0502020204030204" pitchFamily="34" charset="0"/>
        </a:defRPr>
      </a:lvl6pPr>
      <a:lvl7pPr marL="914400" algn="l" rtl="0" fontAlgn="base">
        <a:lnSpc>
          <a:spcPct val="90000"/>
        </a:lnSpc>
        <a:spcBef>
          <a:spcPct val="0"/>
        </a:spcBef>
        <a:spcAft>
          <a:spcPct val="0"/>
        </a:spcAft>
        <a:defRPr sz="4400">
          <a:solidFill>
            <a:srgbClr val="616265"/>
          </a:solidFill>
          <a:latin typeface="Calibri" panose="020F0502020204030204" pitchFamily="34" charset="0"/>
        </a:defRPr>
      </a:lvl7pPr>
      <a:lvl8pPr marL="1371600" algn="l" rtl="0" fontAlgn="base">
        <a:lnSpc>
          <a:spcPct val="90000"/>
        </a:lnSpc>
        <a:spcBef>
          <a:spcPct val="0"/>
        </a:spcBef>
        <a:spcAft>
          <a:spcPct val="0"/>
        </a:spcAft>
        <a:defRPr sz="4400">
          <a:solidFill>
            <a:srgbClr val="616265"/>
          </a:solidFill>
          <a:latin typeface="Calibri" panose="020F0502020204030204" pitchFamily="34" charset="0"/>
        </a:defRPr>
      </a:lvl8pPr>
      <a:lvl9pPr marL="1828800" algn="l" rtl="0" fontAlgn="base">
        <a:lnSpc>
          <a:spcPct val="90000"/>
        </a:lnSpc>
        <a:spcBef>
          <a:spcPct val="0"/>
        </a:spcBef>
        <a:spcAft>
          <a:spcPct val="0"/>
        </a:spcAft>
        <a:defRPr sz="4400">
          <a:solidFill>
            <a:srgbClr val="616265"/>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mailto:DOCLINE@uw.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45.sv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47.sv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40.xml.rels><?xml version="1.0" encoding="UTF-8" standalone="yes"?>
<Relationships xmlns="http://schemas.openxmlformats.org/package/2006/relationships"><Relationship Id="rId3" Type="http://schemas.openxmlformats.org/officeDocument/2006/relationships/hyperlink" Target="mailto:nnlm@uw.ed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resource.nlm.nih.gov/101446037"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nlm.nih.gov/od/roster/brennan.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bardyn@uw.edu"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resource.nlm.nih.gov/101656809"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resource.nlm.nih.gov/101394204"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nnlm@uw.edu"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CF9E4AF-9227-4D08-93D8-743A146C89D8}"/>
              </a:ext>
            </a:extLst>
          </p:cNvPr>
          <p:cNvSpPr>
            <a:spLocks noGrp="1"/>
          </p:cNvSpPr>
          <p:nvPr>
            <p:ph type="title"/>
          </p:nvPr>
        </p:nvSpPr>
        <p:spPr>
          <a:xfrm>
            <a:off x="731578" y="35050"/>
            <a:ext cx="10515600" cy="923331"/>
          </a:xfrm>
        </p:spPr>
        <p:txBody>
          <a:bodyPr/>
          <a:lstStyle/>
          <a:p>
            <a:pPr algn="ctr"/>
            <a:r>
              <a:rPr lang="en-US" dirty="0">
                <a:solidFill>
                  <a:srgbClr val="002060"/>
                </a:solidFill>
                <a:latin typeface="+mn-lt"/>
              </a:rPr>
              <a:t>Welcome!</a:t>
            </a:r>
          </a:p>
        </p:txBody>
      </p:sp>
      <p:sp>
        <p:nvSpPr>
          <p:cNvPr id="15" name="Content Placeholder 14">
            <a:extLst>
              <a:ext uri="{FF2B5EF4-FFF2-40B4-BE49-F238E27FC236}">
                <a16:creationId xmlns:a16="http://schemas.microsoft.com/office/drawing/2014/main" id="{1CE1A974-8A89-4588-91C2-50DF5C673BBD}"/>
              </a:ext>
            </a:extLst>
          </p:cNvPr>
          <p:cNvSpPr>
            <a:spLocks noGrp="1"/>
          </p:cNvSpPr>
          <p:nvPr>
            <p:ph sz="half" idx="2"/>
          </p:nvPr>
        </p:nvSpPr>
        <p:spPr>
          <a:xfrm>
            <a:off x="517587" y="1504326"/>
            <a:ext cx="2627433" cy="3077402"/>
          </a:xfrm>
        </p:spPr>
        <p:txBody>
          <a:bodyPr/>
          <a:lstStyle/>
          <a:p>
            <a:pPr marL="0" indent="0">
              <a:buNone/>
            </a:pPr>
            <a:r>
              <a:rPr lang="en-US" dirty="0">
                <a:solidFill>
                  <a:schemeClr val="tx1"/>
                </a:solidFill>
              </a:rPr>
              <a:t>If you are unable to hear:</a:t>
            </a:r>
            <a:br>
              <a:rPr lang="en-US" dirty="0">
                <a:solidFill>
                  <a:schemeClr val="tx1"/>
                </a:solidFill>
              </a:rPr>
            </a:br>
            <a:r>
              <a:rPr lang="en-US" dirty="0">
                <a:solidFill>
                  <a:schemeClr val="tx1"/>
                </a:solidFill>
              </a:rPr>
              <a:t> </a:t>
            </a:r>
          </a:p>
          <a:p>
            <a:pPr marL="0" indent="0">
              <a:buNone/>
            </a:pPr>
            <a:r>
              <a:rPr lang="en-US" dirty="0">
                <a:solidFill>
                  <a:schemeClr val="tx1"/>
                </a:solidFill>
              </a:rPr>
              <a:t>Locate the </a:t>
            </a:r>
            <a:r>
              <a:rPr lang="en-US" u="sng" dirty="0">
                <a:solidFill>
                  <a:schemeClr val="tx1"/>
                </a:solidFill>
              </a:rPr>
              <a:t>Unmute or Connect Audio</a:t>
            </a:r>
            <a:r>
              <a:rPr lang="en-US" dirty="0">
                <a:solidFill>
                  <a:schemeClr val="tx1"/>
                </a:solidFill>
              </a:rPr>
              <a:t> button.</a:t>
            </a:r>
            <a:br>
              <a:rPr lang="en-US" dirty="0">
                <a:solidFill>
                  <a:schemeClr val="tx1"/>
                </a:solidFill>
              </a:rPr>
            </a:br>
            <a:endParaRPr lang="en-US" dirty="0">
              <a:solidFill>
                <a:schemeClr val="tx1"/>
              </a:solidFill>
            </a:endParaRPr>
          </a:p>
        </p:txBody>
      </p:sp>
      <p:pic>
        <p:nvPicPr>
          <p:cNvPr id="25" name="Content Placeholder 24" descr="Click the arrow next to the Mute button to change your audio device if need be.">
            <a:extLst>
              <a:ext uri="{FF2B5EF4-FFF2-40B4-BE49-F238E27FC236}">
                <a16:creationId xmlns:a16="http://schemas.microsoft.com/office/drawing/2014/main" id="{7435C289-25CB-4F85-AB60-83B733681587}"/>
              </a:ext>
            </a:extLst>
          </p:cNvPr>
          <p:cNvPicPr>
            <a:picLocks noGrp="1" noChangeAspect="1"/>
          </p:cNvPicPr>
          <p:nvPr>
            <p:ph sz="half" idx="12"/>
          </p:nvPr>
        </p:nvPicPr>
        <p:blipFill>
          <a:blip r:embed="rId3">
            <a:extLst>
              <a:ext uri="{28A0092B-C50C-407E-A947-70E740481C1C}">
                <a14:useLocalDpi xmlns:a14="http://schemas.microsoft.com/office/drawing/2010/main" val="0"/>
              </a:ext>
            </a:extLst>
          </a:blip>
          <a:stretch>
            <a:fillRect/>
          </a:stretch>
        </p:blipFill>
        <p:spPr>
          <a:xfrm>
            <a:off x="777074" y="4543168"/>
            <a:ext cx="1841190" cy="855612"/>
          </a:xfrm>
        </p:spPr>
      </p:pic>
      <p:pic>
        <p:nvPicPr>
          <p:cNvPr id="4" name="Picture 3" descr="Connect audio">
            <a:extLst>
              <a:ext uri="{FF2B5EF4-FFF2-40B4-BE49-F238E27FC236}">
                <a16:creationId xmlns:a16="http://schemas.microsoft.com/office/drawing/2014/main" id="{B6A5CF39-1BB3-42EA-AB3A-342CBAE70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074" y="5610602"/>
            <a:ext cx="1906772" cy="609600"/>
          </a:xfrm>
          <a:prstGeom prst="rect">
            <a:avLst/>
          </a:prstGeom>
        </p:spPr>
      </p:pic>
      <p:sp>
        <p:nvSpPr>
          <p:cNvPr id="17" name="Content Placeholder 16">
            <a:extLst>
              <a:ext uri="{FF2B5EF4-FFF2-40B4-BE49-F238E27FC236}">
                <a16:creationId xmlns:a16="http://schemas.microsoft.com/office/drawing/2014/main" id="{18AD477E-A248-491A-815F-691B9DA43967}"/>
              </a:ext>
            </a:extLst>
          </p:cNvPr>
          <p:cNvSpPr>
            <a:spLocks noGrp="1"/>
          </p:cNvSpPr>
          <p:nvPr>
            <p:ph sz="half" idx="13"/>
          </p:nvPr>
        </p:nvSpPr>
        <p:spPr>
          <a:xfrm>
            <a:off x="3859390" y="1503407"/>
            <a:ext cx="3309894" cy="1808656"/>
          </a:xfrm>
        </p:spPr>
        <p:txBody>
          <a:bodyPr/>
          <a:lstStyle/>
          <a:p>
            <a:pPr marL="0" indent="0" algn="ctr">
              <a:buNone/>
            </a:pPr>
            <a:r>
              <a:rPr lang="en-US" dirty="0"/>
              <a:t>Next, click </a:t>
            </a:r>
            <a:r>
              <a:rPr lang="en-US" u="sng" dirty="0"/>
              <a:t>Settings</a:t>
            </a:r>
            <a:r>
              <a:rPr lang="en-US" dirty="0"/>
              <a:t> to confirm WebEx is  using the correct audio device.</a:t>
            </a:r>
          </a:p>
          <a:p>
            <a:pPr marL="0" indent="0">
              <a:buNone/>
            </a:pPr>
            <a:endParaRPr lang="en-US" dirty="0"/>
          </a:p>
          <a:p>
            <a:pPr marL="0" indent="0">
              <a:buNone/>
            </a:pPr>
            <a:endParaRPr lang="en-US" dirty="0"/>
          </a:p>
        </p:txBody>
      </p:sp>
      <p:pic>
        <p:nvPicPr>
          <p:cNvPr id="19" name="Content Placeholder 18" descr="Your list of audio device options appear">
            <a:extLst>
              <a:ext uri="{FF2B5EF4-FFF2-40B4-BE49-F238E27FC236}">
                <a16:creationId xmlns:a16="http://schemas.microsoft.com/office/drawing/2014/main" id="{7F4F63F6-E56C-4E99-8B5E-5E0E2026093F}"/>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4189975" y="3216368"/>
            <a:ext cx="2677117" cy="3139982"/>
          </a:xfrm>
        </p:spPr>
      </p:pic>
      <p:cxnSp>
        <p:nvCxnSpPr>
          <p:cNvPr id="3" name="Straight Connector 2">
            <a:extLst>
              <a:ext uri="{FF2B5EF4-FFF2-40B4-BE49-F238E27FC236}">
                <a16:creationId xmlns:a16="http://schemas.microsoft.com/office/drawing/2014/main" id="{EB665307-B367-427D-A022-DB683ACCE168}"/>
              </a:ext>
              <a:ext uri="{C183D7F6-B498-43B3-948B-1728B52AA6E4}">
                <adec:decorative xmlns:adec="http://schemas.microsoft.com/office/drawing/2017/decorative" val="1"/>
              </a:ext>
            </a:extLst>
          </p:cNvPr>
          <p:cNvCxnSpPr>
            <a:cxnSpLocks/>
          </p:cNvCxnSpPr>
          <p:nvPr/>
        </p:nvCxnSpPr>
        <p:spPr>
          <a:xfrm>
            <a:off x="3621505" y="1504326"/>
            <a:ext cx="0" cy="456878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C6B207E-4930-4E43-969F-BFA4914BF30D}"/>
              </a:ext>
              <a:ext uri="{C183D7F6-B498-43B3-948B-1728B52AA6E4}">
                <adec:decorative xmlns:adec="http://schemas.microsoft.com/office/drawing/2017/decorative" val="1"/>
              </a:ext>
            </a:extLst>
          </p:cNvPr>
          <p:cNvCxnSpPr>
            <a:cxnSpLocks/>
          </p:cNvCxnSpPr>
          <p:nvPr/>
        </p:nvCxnSpPr>
        <p:spPr>
          <a:xfrm>
            <a:off x="7447553" y="1494508"/>
            <a:ext cx="0" cy="466566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286B434-98A9-47AB-9CB3-10A103FAFD31}"/>
              </a:ext>
            </a:extLst>
          </p:cNvPr>
          <p:cNvSpPr txBox="1"/>
          <p:nvPr/>
        </p:nvSpPr>
        <p:spPr>
          <a:xfrm>
            <a:off x="7937895" y="1400486"/>
            <a:ext cx="3533268" cy="18158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Then, use the drop-down menu to choose a different device, if need be.</a:t>
            </a:r>
            <a:endParaRPr kumimoji="0" lang="en-US" sz="2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descr="Press test to make sure your audio is working correctly">
            <a:extLst>
              <a:ext uri="{FF2B5EF4-FFF2-40B4-BE49-F238E27FC236}">
                <a16:creationId xmlns:a16="http://schemas.microsoft.com/office/drawing/2014/main" id="{D4D6F662-E832-48A6-9B01-05C88D43EB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923" y="3216368"/>
            <a:ext cx="2735476" cy="3139982"/>
          </a:xfrm>
          <a:prstGeom prst="rect">
            <a:avLst/>
          </a:prstGeom>
        </p:spPr>
      </p:pic>
    </p:spTree>
    <p:extLst>
      <p:ext uri="{BB962C8B-B14F-4D97-AF65-F5344CB8AC3E}">
        <p14:creationId xmlns:p14="http://schemas.microsoft.com/office/powerpoint/2010/main" val="3131252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1353-28DB-4990-ACC2-7060D6CBDB78}"/>
              </a:ext>
            </a:extLst>
          </p:cNvPr>
          <p:cNvSpPr>
            <a:spLocks noGrp="1"/>
          </p:cNvSpPr>
          <p:nvPr>
            <p:ph type="title"/>
          </p:nvPr>
        </p:nvSpPr>
        <p:spPr/>
        <p:txBody>
          <a:bodyPr/>
          <a:lstStyle/>
          <a:p>
            <a:br>
              <a:rPr lang="en-US" sz="6000" dirty="0">
                <a:solidFill>
                  <a:srgbClr val="002060"/>
                </a:solidFill>
                <a:latin typeface="Arial" panose="020B0604020202020204" pitchFamily="34" charset="0"/>
                <a:cs typeface="Arial" panose="020B0604020202020204" pitchFamily="34" charset="0"/>
              </a:rPr>
            </a:br>
            <a:r>
              <a:rPr lang="en-US" sz="6000" dirty="0">
                <a:solidFill>
                  <a:srgbClr val="002060"/>
                </a:solidFill>
                <a:latin typeface="Arial" panose="020B0604020202020204" pitchFamily="34" charset="0"/>
                <a:cs typeface="Arial" panose="020B0604020202020204" pitchFamily="34" charset="0"/>
              </a:rPr>
              <a:t>y1 Funding Awards</a:t>
            </a:r>
            <a:endParaRPr lang="en-US" sz="6000" dirty="0"/>
          </a:p>
        </p:txBody>
      </p:sp>
      <p:sp>
        <p:nvSpPr>
          <p:cNvPr id="3" name="Text Placeholder 2">
            <a:extLst>
              <a:ext uri="{FF2B5EF4-FFF2-40B4-BE49-F238E27FC236}">
                <a16:creationId xmlns:a16="http://schemas.microsoft.com/office/drawing/2014/main" id="{8F66714F-C817-40E2-B47D-A479054DCE0B}"/>
              </a:ext>
            </a:extLst>
          </p:cNvPr>
          <p:cNvSpPr>
            <a:spLocks noGrp="1"/>
          </p:cNvSpPr>
          <p:nvPr>
            <p:ph type="body" idx="1"/>
          </p:nvPr>
        </p:nvSpPr>
        <p:spPr/>
        <p:txBody>
          <a:bodyPr>
            <a:normAutofit/>
          </a:bodyPr>
          <a:lstStyle/>
          <a:p>
            <a:endParaRPr lang="en-US" sz="4400"/>
          </a:p>
        </p:txBody>
      </p:sp>
    </p:spTree>
    <p:extLst>
      <p:ext uri="{BB962C8B-B14F-4D97-AF65-F5344CB8AC3E}">
        <p14:creationId xmlns:p14="http://schemas.microsoft.com/office/powerpoint/2010/main" val="363318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1AEE74-0A68-50AC-625F-4B70755834FA}"/>
              </a:ext>
            </a:extLst>
          </p:cNvPr>
          <p:cNvSpPr>
            <a:spLocks noGrp="1"/>
          </p:cNvSpPr>
          <p:nvPr>
            <p:ph type="title"/>
          </p:nvPr>
        </p:nvSpPr>
        <p:spPr/>
        <p:txBody>
          <a:bodyPr/>
          <a:lstStyle/>
          <a:p>
            <a:r>
              <a:rPr lang="en-US" dirty="0"/>
              <a:t>Collection Equity Awards</a:t>
            </a:r>
          </a:p>
        </p:txBody>
      </p:sp>
      <p:graphicFrame>
        <p:nvGraphicFramePr>
          <p:cNvPr id="5" name="Content Placeholder 4">
            <a:extLst>
              <a:ext uri="{FF2B5EF4-FFF2-40B4-BE49-F238E27FC236}">
                <a16:creationId xmlns:a16="http://schemas.microsoft.com/office/drawing/2014/main" id="{1724AB41-512A-43B7-890E-FC2FAB77B1D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29075577"/>
              </p:ext>
            </p:extLst>
          </p:nvPr>
        </p:nvGraphicFramePr>
        <p:xfrm>
          <a:off x="1159668" y="376518"/>
          <a:ext cx="9872663" cy="5611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4535290"/>
      </p:ext>
    </p:extLst>
  </p:cSld>
  <p:clrMapOvr>
    <a:masterClrMapping/>
  </p:clrMapOvr>
  <mc:AlternateContent xmlns:mc="http://schemas.openxmlformats.org/markup-compatibility/2006">
    <mc:Choice xmlns:p14="http://schemas.microsoft.com/office/powerpoint/2010/main" Requires="p14">
      <p:transition p14:dur="0" advClick="0" advTm="10000"/>
    </mc:Choice>
    <mc:Fallback>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68EF-9FB7-5F64-5CDC-EBF926A94196}"/>
              </a:ext>
            </a:extLst>
          </p:cNvPr>
          <p:cNvSpPr>
            <a:spLocks noGrp="1"/>
          </p:cNvSpPr>
          <p:nvPr>
            <p:ph type="title"/>
          </p:nvPr>
        </p:nvSpPr>
        <p:spPr/>
        <p:txBody>
          <a:bodyPr/>
          <a:lstStyle/>
          <a:p>
            <a:r>
              <a:rPr lang="en-US" dirty="0"/>
              <a:t>Technology Equity Awards</a:t>
            </a:r>
          </a:p>
        </p:txBody>
      </p:sp>
      <p:graphicFrame>
        <p:nvGraphicFramePr>
          <p:cNvPr id="5" name="Content Placeholder 4">
            <a:extLst>
              <a:ext uri="{FF2B5EF4-FFF2-40B4-BE49-F238E27FC236}">
                <a16:creationId xmlns:a16="http://schemas.microsoft.com/office/drawing/2014/main" id="{1724AB41-512A-43B7-890E-FC2FAB77B1D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634543269"/>
              </p:ext>
            </p:extLst>
          </p:nvPr>
        </p:nvGraphicFramePr>
        <p:xfrm>
          <a:off x="1246908" y="332510"/>
          <a:ext cx="10240241" cy="5581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730639"/>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68A619-380C-01C8-F9D2-63D025402BAB}"/>
              </a:ext>
            </a:extLst>
          </p:cNvPr>
          <p:cNvSpPr>
            <a:spLocks noGrp="1"/>
          </p:cNvSpPr>
          <p:nvPr>
            <p:ph type="title"/>
          </p:nvPr>
        </p:nvSpPr>
        <p:spPr/>
        <p:txBody>
          <a:bodyPr/>
          <a:lstStyle/>
          <a:p>
            <a:r>
              <a:rPr lang="en-US" sz="4400" b="1" dirty="0">
                <a:effectLst/>
                <a:latin typeface="Calibri" panose="020F0502020204030204" pitchFamily="34" charset="0"/>
                <a:cs typeface="Calibri" panose="020F0502020204030204" pitchFamily="34" charset="0"/>
              </a:rPr>
              <a:t>Environmental Health Outreach Award</a:t>
            </a:r>
            <a:endParaRPr lang="en-US" sz="4400" dirty="0">
              <a:effectLst/>
            </a:endParaRPr>
          </a:p>
        </p:txBody>
      </p:sp>
      <p:graphicFrame>
        <p:nvGraphicFramePr>
          <p:cNvPr id="5" name="Content Placeholder 4">
            <a:extLst>
              <a:ext uri="{FF2B5EF4-FFF2-40B4-BE49-F238E27FC236}">
                <a16:creationId xmlns:a16="http://schemas.microsoft.com/office/drawing/2014/main" id="{1724AB41-512A-43B7-890E-FC2FAB77B1D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21321104"/>
              </p:ext>
            </p:extLst>
          </p:nvPr>
        </p:nvGraphicFramePr>
        <p:xfrm>
          <a:off x="1246908" y="332510"/>
          <a:ext cx="10240241" cy="5581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479660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6525-6359-4BBA-9487-B3F1A78B25D8}"/>
              </a:ext>
            </a:extLst>
          </p:cNvPr>
          <p:cNvSpPr>
            <a:spLocks noGrp="1"/>
          </p:cNvSpPr>
          <p:nvPr>
            <p:ph type="title"/>
          </p:nvPr>
        </p:nvSpPr>
        <p:spPr>
          <a:xfrm>
            <a:off x="1012371" y="241465"/>
            <a:ext cx="9875520" cy="1356360"/>
          </a:xfrm>
        </p:spPr>
        <p:txBody>
          <a:bodyPr>
            <a:normAutofit/>
          </a:bodyPr>
          <a:lstStyle/>
          <a:p>
            <a:pPr algn="ctr"/>
            <a:r>
              <a:rPr lang="en-US" sz="4400" dirty="0">
                <a:solidFill>
                  <a:srgbClr val="002060"/>
                </a:solidFill>
                <a:latin typeface="Arial"/>
                <a:cs typeface="Calibri"/>
              </a:rPr>
              <a:t>Professional Development Awards</a:t>
            </a:r>
            <a:endParaRPr lang="en-US" dirty="0"/>
          </a:p>
        </p:txBody>
      </p:sp>
      <p:graphicFrame>
        <p:nvGraphicFramePr>
          <p:cNvPr id="5" name="Content Placeholder 4">
            <a:extLst>
              <a:ext uri="{FF2B5EF4-FFF2-40B4-BE49-F238E27FC236}">
                <a16:creationId xmlns:a16="http://schemas.microsoft.com/office/drawing/2014/main" id="{359113B6-CBCD-48F0-935E-6620E2B427C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59054682"/>
              </p:ext>
            </p:extLst>
          </p:nvPr>
        </p:nvGraphicFramePr>
        <p:xfrm>
          <a:off x="1159564" y="1597825"/>
          <a:ext cx="9872871" cy="4611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389222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1353-28DB-4990-ACC2-7060D6CBDB78}"/>
              </a:ext>
            </a:extLst>
          </p:cNvPr>
          <p:cNvSpPr>
            <a:spLocks noGrp="1"/>
          </p:cNvSpPr>
          <p:nvPr>
            <p:ph type="title"/>
          </p:nvPr>
        </p:nvSpPr>
        <p:spPr/>
        <p:txBody>
          <a:bodyPr/>
          <a:lstStyle/>
          <a:p>
            <a:r>
              <a:rPr lang="en-US" sz="6000" dirty="0">
                <a:solidFill>
                  <a:srgbClr val="002060"/>
                </a:solidFill>
                <a:latin typeface="Arial" panose="020B0604020202020204" pitchFamily="34" charset="0"/>
                <a:cs typeface="Arial" panose="020B0604020202020204" pitchFamily="34" charset="0"/>
              </a:rPr>
              <a:t>Data Programming</a:t>
            </a:r>
            <a:endParaRPr lang="en-US" sz="6000" dirty="0"/>
          </a:p>
        </p:txBody>
      </p:sp>
      <p:sp>
        <p:nvSpPr>
          <p:cNvPr id="3" name="Text Placeholder 2">
            <a:extLst>
              <a:ext uri="{FF2B5EF4-FFF2-40B4-BE49-F238E27FC236}">
                <a16:creationId xmlns:a16="http://schemas.microsoft.com/office/drawing/2014/main" id="{8F66714F-C817-40E2-B47D-A479054DCE0B}"/>
              </a:ext>
            </a:extLst>
          </p:cNvPr>
          <p:cNvSpPr>
            <a:spLocks noGrp="1"/>
          </p:cNvSpPr>
          <p:nvPr>
            <p:ph type="body" idx="1"/>
          </p:nvPr>
        </p:nvSpPr>
        <p:spPr/>
        <p:txBody>
          <a:bodyPr>
            <a:normAutofit/>
          </a:bodyPr>
          <a:lstStyle/>
          <a:p>
            <a:endParaRPr lang="en-US" sz="4400"/>
          </a:p>
        </p:txBody>
      </p:sp>
    </p:spTree>
    <p:extLst>
      <p:ext uri="{BB962C8B-B14F-4D97-AF65-F5344CB8AC3E}">
        <p14:creationId xmlns:p14="http://schemas.microsoft.com/office/powerpoint/2010/main" val="161112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EE2F-64E9-8D56-A490-CA0A80ADAA59}"/>
              </a:ext>
            </a:extLst>
          </p:cNvPr>
          <p:cNvSpPr>
            <a:spLocks noGrp="1"/>
          </p:cNvSpPr>
          <p:nvPr>
            <p:ph type="title"/>
          </p:nvPr>
        </p:nvSpPr>
        <p:spPr>
          <a:xfrm>
            <a:off x="1143001" y="1070335"/>
            <a:ext cx="5199926" cy="1443269"/>
          </a:xfrm>
        </p:spPr>
        <p:txBody>
          <a:bodyPr>
            <a:noAutofit/>
          </a:bodyPr>
          <a:lstStyle/>
          <a:p>
            <a:r>
              <a:rPr lang="en-US" dirty="0">
                <a:solidFill>
                  <a:srgbClr val="002060"/>
                </a:solidFill>
                <a:latin typeface="Arial"/>
                <a:cs typeface="Arial"/>
              </a:rPr>
              <a:t>Y1 Data Programming Highlights</a:t>
            </a:r>
          </a:p>
        </p:txBody>
      </p:sp>
      <p:sp>
        <p:nvSpPr>
          <p:cNvPr id="3" name="Content Placeholder 2">
            <a:extLst>
              <a:ext uri="{FF2B5EF4-FFF2-40B4-BE49-F238E27FC236}">
                <a16:creationId xmlns:a16="http://schemas.microsoft.com/office/drawing/2014/main" id="{76306000-0D7C-0027-64F9-C691DBF468D2}"/>
              </a:ext>
            </a:extLst>
          </p:cNvPr>
          <p:cNvSpPr>
            <a:spLocks noGrp="1"/>
          </p:cNvSpPr>
          <p:nvPr>
            <p:ph idx="1"/>
          </p:nvPr>
        </p:nvSpPr>
        <p:spPr>
          <a:xfrm>
            <a:off x="1143001" y="2995004"/>
            <a:ext cx="5084178" cy="3549570"/>
          </a:xfrm>
        </p:spPr>
        <p:txBody>
          <a:bodyPr vert="horz" lIns="91440" tIns="45720" rIns="91440" bIns="45720" rtlCol="0">
            <a:normAutofit/>
          </a:bodyPr>
          <a:lstStyle/>
          <a:p>
            <a:r>
              <a:rPr lang="en-US" sz="2400" dirty="0">
                <a:latin typeface="Arial" panose="020B0604020202020204" pitchFamily="34" charset="0"/>
                <a:cs typeface="Arial" panose="020B0604020202020204" pitchFamily="34" charset="0"/>
              </a:rPr>
              <a:t>Genetics 101 (December 2021)</a:t>
            </a:r>
          </a:p>
          <a:p>
            <a:pPr>
              <a:buClr>
                <a:srgbClr val="000000"/>
              </a:buClr>
            </a:pPr>
            <a:r>
              <a:rPr lang="en-US" sz="2400" dirty="0">
                <a:latin typeface="Arial" panose="020B0604020202020204" pitchFamily="34" charset="0"/>
                <a:ea typeface="+mn-lt"/>
                <a:cs typeface="Arial" panose="020B0604020202020204" pitchFamily="34" charset="0"/>
              </a:rPr>
              <a:t>Data Literacy for the Busy Librarian (February 2022)</a:t>
            </a:r>
          </a:p>
          <a:p>
            <a:pPr>
              <a:buClr>
                <a:srgbClr val="000000"/>
              </a:buClr>
            </a:pPr>
            <a:r>
              <a:rPr lang="en-US" sz="2400" dirty="0">
                <a:latin typeface="Arial" panose="020B0604020202020204" pitchFamily="34" charset="0"/>
                <a:ea typeface="+mn-lt"/>
                <a:cs typeface="Arial" panose="020B0604020202020204" pitchFamily="34" charset="0"/>
              </a:rPr>
              <a:t>NNLM-R5/PNC-MLA Health Equity and Diversity Speaker Series: </a:t>
            </a:r>
            <a:br>
              <a:rPr lang="en-US" sz="2400" dirty="0">
                <a:latin typeface="Arial" panose="020B0604020202020204" pitchFamily="34" charset="0"/>
                <a:ea typeface="+mn-lt"/>
                <a:cs typeface="Arial" panose="020B0604020202020204" pitchFamily="34" charset="0"/>
              </a:rPr>
            </a:br>
            <a:r>
              <a:rPr lang="en-US" sz="2400" dirty="0">
                <a:latin typeface="Arial" panose="020B0604020202020204" pitchFamily="34" charset="0"/>
                <a:ea typeface="+mn-lt"/>
                <a:cs typeface="Arial" panose="020B0604020202020204" pitchFamily="34" charset="0"/>
              </a:rPr>
              <a:t>Do No Harm with Data Viz (February 2022)</a:t>
            </a:r>
          </a:p>
          <a:p>
            <a:pPr lvl="1">
              <a:buClr>
                <a:srgbClr val="000000"/>
              </a:buClr>
            </a:pPr>
            <a:endParaRPr lang="en-US" sz="1400" dirty="0"/>
          </a:p>
        </p:txBody>
      </p:sp>
      <p:pic>
        <p:nvPicPr>
          <p:cNvPr id="4" name="Picture 4" descr="Icon of magnifying glass looking at points on a graph">
            <a:extLst>
              <a:ext uri="{FF2B5EF4-FFF2-40B4-BE49-F238E27FC236}">
                <a16:creationId xmlns:a16="http://schemas.microsoft.com/office/drawing/2014/main" id="{FD4EEE82-21E1-A4FA-D8FA-BF309C144C5C}"/>
              </a:ext>
            </a:extLst>
          </p:cNvPr>
          <p:cNvPicPr>
            <a:picLocks noChangeAspect="1"/>
          </p:cNvPicPr>
          <p:nvPr/>
        </p:nvPicPr>
        <p:blipFill rotWithShape="1">
          <a:blip r:embed="rId3"/>
          <a:srcRect l="22534" r="19167" b="2"/>
          <a:stretch/>
        </p:blipFill>
        <p:spPr>
          <a:xfrm>
            <a:off x="6636743" y="1238487"/>
            <a:ext cx="4741120" cy="4493060"/>
          </a:xfrm>
          <a:prstGeom prst="rect">
            <a:avLst/>
          </a:prstGeom>
        </p:spPr>
      </p:pic>
    </p:spTree>
    <p:extLst>
      <p:ext uri="{BB962C8B-B14F-4D97-AF65-F5344CB8AC3E}">
        <p14:creationId xmlns:p14="http://schemas.microsoft.com/office/powerpoint/2010/main" val="1872714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04E4C-DAAE-4372-987C-A91A371A3CF8}"/>
              </a:ext>
            </a:extLst>
          </p:cNvPr>
          <p:cNvSpPr>
            <a:spLocks noGrp="1"/>
          </p:cNvSpPr>
          <p:nvPr>
            <p:ph type="title"/>
          </p:nvPr>
        </p:nvSpPr>
        <p:spPr/>
        <p:txBody>
          <a:bodyPr/>
          <a:lstStyle/>
          <a:p>
            <a:pPr algn="ctr"/>
            <a:r>
              <a:rPr lang="en-US" dirty="0">
                <a:solidFill>
                  <a:srgbClr val="002060"/>
                </a:solidFill>
                <a:latin typeface="Arial" panose="020B0604020202020204" pitchFamily="34" charset="0"/>
                <a:cs typeface="Arial" panose="020B0604020202020204" pitchFamily="34" charset="0"/>
              </a:rPr>
              <a:t>Library Carpentry</a:t>
            </a:r>
          </a:p>
        </p:txBody>
      </p:sp>
      <p:pic>
        <p:nvPicPr>
          <p:cNvPr id="6" name="Content Placeholder 5" descr="Logo for Library Carpentry with the L and C stylized as carpentry tools.">
            <a:extLst>
              <a:ext uri="{FF2B5EF4-FFF2-40B4-BE49-F238E27FC236}">
                <a16:creationId xmlns:a16="http://schemas.microsoft.com/office/drawing/2014/main" id="{819B8E95-2A88-4DDF-B9AB-D0CB609405C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43000" y="2057400"/>
            <a:ext cx="4754563" cy="3673980"/>
          </a:xfrm>
        </p:spPr>
      </p:pic>
      <p:sp>
        <p:nvSpPr>
          <p:cNvPr id="4" name="Content Placeholder 3">
            <a:extLst>
              <a:ext uri="{FF2B5EF4-FFF2-40B4-BE49-F238E27FC236}">
                <a16:creationId xmlns:a16="http://schemas.microsoft.com/office/drawing/2014/main" id="{75DBFCB8-F5BE-40A3-9144-8C58F9562AD0}"/>
              </a:ext>
            </a:extLst>
          </p:cNvPr>
          <p:cNvSpPr>
            <a:spLocks noGrp="1"/>
          </p:cNvSpPr>
          <p:nvPr>
            <p:ph sz="half" idx="2"/>
          </p:nvPr>
        </p:nvSpPr>
        <p:spPr/>
        <p:txBody>
          <a:bodyPr>
            <a:normAutofit/>
          </a:bodyPr>
          <a:lstStyle/>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Popular workshops on software and data skills</a:t>
            </a:r>
          </a:p>
          <a:p>
            <a:r>
              <a:rPr lang="en-US" sz="2800" dirty="0">
                <a:latin typeface="Arial" panose="020B0604020202020204" pitchFamily="34" charset="0"/>
                <a:cs typeface="Arial" panose="020B0604020202020204" pitchFamily="34" charset="0"/>
              </a:rPr>
              <a:t>Modules on R, R-Studio, and </a:t>
            </a:r>
            <a:r>
              <a:rPr lang="en-US" sz="2800" dirty="0" err="1">
                <a:latin typeface="Arial" panose="020B0604020202020204" pitchFamily="34" charset="0"/>
                <a:cs typeface="Arial" panose="020B0604020202020204" pitchFamily="34" charset="0"/>
              </a:rPr>
              <a:t>OpenRefine</a:t>
            </a:r>
            <a:endParaRPr lang="en-US" sz="28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31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1353-28DB-4990-ACC2-7060D6CBDB78}"/>
              </a:ext>
            </a:extLst>
          </p:cNvPr>
          <p:cNvSpPr>
            <a:spLocks noGrp="1"/>
          </p:cNvSpPr>
          <p:nvPr>
            <p:ph type="title"/>
          </p:nvPr>
        </p:nvSpPr>
        <p:spPr/>
        <p:txBody>
          <a:bodyPr/>
          <a:lstStyle/>
          <a:p>
            <a:r>
              <a:rPr lang="en-US" sz="6000" dirty="0">
                <a:solidFill>
                  <a:srgbClr val="002060"/>
                </a:solidFill>
                <a:latin typeface="Arial" panose="020B0604020202020204" pitchFamily="34" charset="0"/>
                <a:cs typeface="Arial" panose="020B0604020202020204" pitchFamily="34" charset="0"/>
              </a:rPr>
              <a:t>Membership &amp; </a:t>
            </a:r>
            <a:r>
              <a:rPr lang="en-US" sz="6000" dirty="0" err="1">
                <a:solidFill>
                  <a:srgbClr val="002060"/>
                </a:solidFill>
                <a:latin typeface="Arial" panose="020B0604020202020204" pitchFamily="34" charset="0"/>
                <a:cs typeface="Arial" panose="020B0604020202020204" pitchFamily="34" charset="0"/>
              </a:rPr>
              <a:t>docline</a:t>
            </a:r>
            <a:endParaRPr lang="en-US" sz="6000" dirty="0"/>
          </a:p>
        </p:txBody>
      </p:sp>
      <p:sp>
        <p:nvSpPr>
          <p:cNvPr id="3" name="Text Placeholder 2">
            <a:extLst>
              <a:ext uri="{FF2B5EF4-FFF2-40B4-BE49-F238E27FC236}">
                <a16:creationId xmlns:a16="http://schemas.microsoft.com/office/drawing/2014/main" id="{8F66714F-C817-40E2-B47D-A479054DCE0B}"/>
              </a:ext>
            </a:extLst>
          </p:cNvPr>
          <p:cNvSpPr>
            <a:spLocks noGrp="1"/>
          </p:cNvSpPr>
          <p:nvPr>
            <p:ph type="body" idx="1"/>
          </p:nvPr>
        </p:nvSpPr>
        <p:spPr/>
        <p:txBody>
          <a:bodyPr>
            <a:normAutofit/>
          </a:bodyPr>
          <a:lstStyle/>
          <a:p>
            <a:endParaRPr lang="en-US" sz="4400"/>
          </a:p>
        </p:txBody>
      </p:sp>
    </p:spTree>
    <p:extLst>
      <p:ext uri="{BB962C8B-B14F-4D97-AF65-F5344CB8AC3E}">
        <p14:creationId xmlns:p14="http://schemas.microsoft.com/office/powerpoint/2010/main" val="2287588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192A-6157-44EA-AE37-030A3AA31DA2}"/>
              </a:ext>
            </a:extLst>
          </p:cNvPr>
          <p:cNvSpPr>
            <a:spLocks noGrp="1"/>
          </p:cNvSpPr>
          <p:nvPr>
            <p:ph type="title"/>
          </p:nvPr>
        </p:nvSpPr>
        <p:spPr/>
        <p:txBody>
          <a:bodyPr/>
          <a:lstStyle/>
          <a:p>
            <a:r>
              <a:rPr lang="en-US" dirty="0">
                <a:solidFill>
                  <a:srgbClr val="002060"/>
                </a:solidFill>
                <a:latin typeface="Arial"/>
                <a:cs typeface="Calibri"/>
              </a:rPr>
              <a:t>Membership </a:t>
            </a:r>
          </a:p>
        </p:txBody>
      </p:sp>
      <p:sp>
        <p:nvSpPr>
          <p:cNvPr id="3" name="Content Placeholder 2">
            <a:extLst>
              <a:ext uri="{FF2B5EF4-FFF2-40B4-BE49-F238E27FC236}">
                <a16:creationId xmlns:a16="http://schemas.microsoft.com/office/drawing/2014/main" id="{06504670-6E43-4DEA-96DB-639C242E32CA}"/>
              </a:ext>
            </a:extLst>
          </p:cNvPr>
          <p:cNvSpPr>
            <a:spLocks noGrp="1"/>
          </p:cNvSpPr>
          <p:nvPr>
            <p:ph idx="1"/>
          </p:nvPr>
        </p:nvSpPr>
        <p:spPr>
          <a:xfrm>
            <a:off x="2152651" y="1825632"/>
            <a:ext cx="3245689" cy="4304587"/>
          </a:xfrm>
        </p:spPr>
        <p:txBody>
          <a:bodyPr vert="horz" lIns="91440" tIns="45720" rIns="91440" bIns="45720" rtlCol="0" anchor="t">
            <a:normAutofit/>
          </a:bodyPr>
          <a:lstStyle/>
          <a:p>
            <a:pPr marL="342900" indent="-342900"/>
            <a:r>
              <a:rPr lang="en-US" sz="2600" dirty="0">
                <a:latin typeface="Arial" panose="020B0604020202020204" pitchFamily="34" charset="0"/>
                <a:cs typeface="Arial" panose="020B0604020202020204" pitchFamily="34" charset="0"/>
              </a:rPr>
              <a:t>Welcomed 27 new members</a:t>
            </a:r>
          </a:p>
          <a:p>
            <a:pPr marL="342900" indent="-342900"/>
            <a:r>
              <a:rPr lang="en-US" sz="2600" dirty="0">
                <a:latin typeface="Arial" panose="020B0604020202020204" pitchFamily="34" charset="0"/>
                <a:cs typeface="Arial" panose="020B0604020202020204" pitchFamily="34" charset="0"/>
              </a:rPr>
              <a:t>Behind the scenes work; updating to a new membership management system</a:t>
            </a:r>
          </a:p>
          <a:p>
            <a:pPr marL="342900" indent="-342900"/>
            <a:endParaRPr lang="en-US" dirty="0">
              <a:cs typeface="Calibri" panose="020F0502020204030204"/>
            </a:endParaRPr>
          </a:p>
        </p:txBody>
      </p:sp>
      <p:graphicFrame>
        <p:nvGraphicFramePr>
          <p:cNvPr id="6" name="Table 5">
            <a:extLst>
              <a:ext uri="{FF2B5EF4-FFF2-40B4-BE49-F238E27FC236}">
                <a16:creationId xmlns:a16="http://schemas.microsoft.com/office/drawing/2014/main" id="{9D0504C1-D0D5-C263-CEAF-60D1867AFAC0}"/>
              </a:ext>
            </a:extLst>
          </p:cNvPr>
          <p:cNvGraphicFramePr>
            <a:graphicFrameLocks noGrp="1"/>
          </p:cNvGraphicFramePr>
          <p:nvPr>
            <p:extLst>
              <p:ext uri="{D42A27DB-BD31-4B8C-83A1-F6EECF244321}">
                <p14:modId xmlns:p14="http://schemas.microsoft.com/office/powerpoint/2010/main" val="3589975465"/>
              </p:ext>
            </p:extLst>
          </p:nvPr>
        </p:nvGraphicFramePr>
        <p:xfrm>
          <a:off x="6234023" y="1117121"/>
          <a:ext cx="3708223" cy="4025085"/>
        </p:xfrm>
        <a:graphic>
          <a:graphicData uri="http://schemas.openxmlformats.org/drawingml/2006/table">
            <a:tbl>
              <a:tblPr firstRow="1" firstCol="1" bandRow="1">
                <a:tableStyleId>{5C22544A-7EE6-4342-B048-85BDC9FD1C3A}</a:tableStyleId>
              </a:tblPr>
              <a:tblGrid>
                <a:gridCol w="1724148">
                  <a:extLst>
                    <a:ext uri="{9D8B030D-6E8A-4147-A177-3AD203B41FA5}">
                      <a16:colId xmlns:a16="http://schemas.microsoft.com/office/drawing/2014/main" val="4235844544"/>
                    </a:ext>
                  </a:extLst>
                </a:gridCol>
                <a:gridCol w="1984075">
                  <a:extLst>
                    <a:ext uri="{9D8B030D-6E8A-4147-A177-3AD203B41FA5}">
                      <a16:colId xmlns:a16="http://schemas.microsoft.com/office/drawing/2014/main" val="3043660637"/>
                    </a:ext>
                  </a:extLst>
                </a:gridCol>
              </a:tblGrid>
              <a:tr h="733245">
                <a:tc>
                  <a:txBody>
                    <a:bodyPr/>
                    <a:lstStyle/>
                    <a:p>
                      <a:pPr marL="0" marR="0" algn="l" rtl="0" eaLnBrk="1" latinLnBrk="0" hangingPunct="1">
                        <a:spcBef>
                          <a:spcPts val="0"/>
                        </a:spcBef>
                        <a:spcAft>
                          <a:spcPts val="0"/>
                        </a:spcAft>
                      </a:pPr>
                      <a:r>
                        <a:rPr lang="en-US" sz="2400" kern="1200">
                          <a:effectLst/>
                        </a:rPr>
                        <a:t>NNLM Region 5</a:t>
                      </a:r>
                      <a:endParaRPr lang="en-US">
                        <a:effectLst/>
                      </a:endParaRPr>
                    </a:p>
                  </a:txBody>
                  <a:tcPr marL="0" marR="0" marT="0" marB="0" anchor="ctr"/>
                </a:tc>
                <a:tc>
                  <a:txBody>
                    <a:bodyPr/>
                    <a:lstStyle/>
                    <a:p>
                      <a:pPr marL="0" marR="0" algn="l" rtl="0" eaLnBrk="1" latinLnBrk="0" hangingPunct="1">
                        <a:spcBef>
                          <a:spcPts val="0"/>
                        </a:spcBef>
                        <a:spcAft>
                          <a:spcPts val="0"/>
                        </a:spcAft>
                      </a:pPr>
                      <a:r>
                        <a:rPr lang="en-US" sz="2400" kern="1200">
                          <a:effectLst/>
                        </a:rPr>
                        <a:t>Member Organizations</a:t>
                      </a:r>
                      <a:endParaRPr lang="en-US">
                        <a:effectLst/>
                      </a:endParaRPr>
                    </a:p>
                  </a:txBody>
                  <a:tcPr marL="0" marR="0" marT="0" marB="0" anchor="ctr"/>
                </a:tc>
                <a:extLst>
                  <a:ext uri="{0D108BD9-81ED-4DB2-BD59-A6C34878D82A}">
                    <a16:rowId xmlns:a16="http://schemas.microsoft.com/office/drawing/2014/main" val="3680789139"/>
                  </a:ext>
                </a:extLst>
              </a:tr>
              <a:tr h="356235">
                <a:tc>
                  <a:txBody>
                    <a:bodyPr/>
                    <a:lstStyle/>
                    <a:p>
                      <a:pPr marL="0" marR="0" algn="l" rtl="0" eaLnBrk="1" latinLnBrk="0" hangingPunct="1">
                        <a:spcBef>
                          <a:spcPts val="0"/>
                        </a:spcBef>
                        <a:spcAft>
                          <a:spcPts val="0"/>
                        </a:spcAft>
                      </a:pPr>
                      <a:r>
                        <a:rPr lang="en-US" sz="2400" kern="1200">
                          <a:effectLst/>
                        </a:rPr>
                        <a:t>Alaska</a:t>
                      </a:r>
                      <a:endParaRPr lang="en-US">
                        <a:effectLst/>
                      </a:endParaRPr>
                    </a:p>
                  </a:txBody>
                  <a:tcPr marL="0" marR="0" marT="0" marB="0" anchor="ctr"/>
                </a:tc>
                <a:tc>
                  <a:txBody>
                    <a:bodyPr/>
                    <a:lstStyle/>
                    <a:p>
                      <a:pPr marL="0" marR="0" algn="l" rtl="0" eaLnBrk="1" latinLnBrk="0" hangingPunct="1">
                        <a:spcBef>
                          <a:spcPts val="0"/>
                        </a:spcBef>
                        <a:spcAft>
                          <a:spcPts val="0"/>
                        </a:spcAft>
                      </a:pPr>
                      <a:r>
                        <a:rPr lang="en-US" sz="2400" kern="1200">
                          <a:effectLst/>
                        </a:rPr>
                        <a:t>28</a:t>
                      </a:r>
                      <a:endParaRPr lang="en-US">
                        <a:effectLst/>
                      </a:endParaRPr>
                    </a:p>
                  </a:txBody>
                  <a:tcPr marL="0" marR="0" marT="0" marB="0" anchor="ctr"/>
                </a:tc>
                <a:extLst>
                  <a:ext uri="{0D108BD9-81ED-4DB2-BD59-A6C34878D82A}">
                    <a16:rowId xmlns:a16="http://schemas.microsoft.com/office/drawing/2014/main" val="3241594479"/>
                  </a:ext>
                </a:extLst>
              </a:tr>
              <a:tr h="356235">
                <a:tc>
                  <a:txBody>
                    <a:bodyPr/>
                    <a:lstStyle/>
                    <a:p>
                      <a:pPr marL="0" marR="0" algn="l" rtl="0" eaLnBrk="1" latinLnBrk="0" hangingPunct="1">
                        <a:spcBef>
                          <a:spcPts val="0"/>
                        </a:spcBef>
                        <a:spcAft>
                          <a:spcPts val="0"/>
                        </a:spcAft>
                      </a:pPr>
                      <a:r>
                        <a:rPr lang="en-US" sz="2400" kern="1200">
                          <a:effectLst/>
                        </a:rPr>
                        <a:t>Am Samoa</a:t>
                      </a:r>
                      <a:endParaRPr lang="en-US">
                        <a:effectLst/>
                      </a:endParaRPr>
                    </a:p>
                  </a:txBody>
                  <a:tcPr marL="0" marR="0" marT="0" marB="0" anchor="ctr"/>
                </a:tc>
                <a:tc>
                  <a:txBody>
                    <a:bodyPr/>
                    <a:lstStyle/>
                    <a:p>
                      <a:pPr marL="0" marR="0" algn="l" rtl="0" eaLnBrk="1" latinLnBrk="0" hangingPunct="1">
                        <a:spcBef>
                          <a:spcPts val="0"/>
                        </a:spcBef>
                        <a:spcAft>
                          <a:spcPts val="0"/>
                        </a:spcAft>
                      </a:pPr>
                      <a:r>
                        <a:rPr lang="en-US" sz="2400" kern="1200">
                          <a:effectLst/>
                        </a:rPr>
                        <a:t>1</a:t>
                      </a:r>
                      <a:endParaRPr lang="en-US">
                        <a:effectLst/>
                      </a:endParaRPr>
                    </a:p>
                  </a:txBody>
                  <a:tcPr marL="0" marR="0" marT="0" marB="0" anchor="ctr"/>
                </a:tc>
                <a:extLst>
                  <a:ext uri="{0D108BD9-81ED-4DB2-BD59-A6C34878D82A}">
                    <a16:rowId xmlns:a16="http://schemas.microsoft.com/office/drawing/2014/main" val="3137063236"/>
                  </a:ext>
                </a:extLst>
              </a:tr>
              <a:tr h="356235">
                <a:tc>
                  <a:txBody>
                    <a:bodyPr/>
                    <a:lstStyle/>
                    <a:p>
                      <a:pPr marL="0" marR="0" algn="l" rtl="0" eaLnBrk="1" latinLnBrk="0" hangingPunct="1">
                        <a:spcBef>
                          <a:spcPts val="0"/>
                        </a:spcBef>
                        <a:spcAft>
                          <a:spcPts val="0"/>
                        </a:spcAft>
                      </a:pPr>
                      <a:r>
                        <a:rPr lang="en-US" sz="2400" kern="1200">
                          <a:effectLst/>
                        </a:rPr>
                        <a:t>California</a:t>
                      </a:r>
                      <a:endParaRPr lang="en-US">
                        <a:effectLst/>
                      </a:endParaRPr>
                    </a:p>
                  </a:txBody>
                  <a:tcPr marL="0" marR="0" marT="0" marB="0" anchor="ctr"/>
                </a:tc>
                <a:tc>
                  <a:txBody>
                    <a:bodyPr/>
                    <a:lstStyle/>
                    <a:p>
                      <a:pPr marL="0" marR="0" algn="l" rtl="0" eaLnBrk="1" latinLnBrk="0" hangingPunct="1">
                        <a:spcBef>
                          <a:spcPts val="0"/>
                        </a:spcBef>
                        <a:spcAft>
                          <a:spcPts val="0"/>
                        </a:spcAft>
                      </a:pPr>
                      <a:r>
                        <a:rPr lang="en-US" sz="2400" kern="1200">
                          <a:effectLst/>
                        </a:rPr>
                        <a:t>401</a:t>
                      </a:r>
                      <a:endParaRPr lang="en-US">
                        <a:effectLst/>
                      </a:endParaRPr>
                    </a:p>
                  </a:txBody>
                  <a:tcPr marL="0" marR="0" marT="0" marB="0" anchor="ctr"/>
                </a:tc>
                <a:extLst>
                  <a:ext uri="{0D108BD9-81ED-4DB2-BD59-A6C34878D82A}">
                    <a16:rowId xmlns:a16="http://schemas.microsoft.com/office/drawing/2014/main" val="3719589073"/>
                  </a:ext>
                </a:extLst>
              </a:tr>
              <a:tr h="356235">
                <a:tc>
                  <a:txBody>
                    <a:bodyPr/>
                    <a:lstStyle/>
                    <a:p>
                      <a:pPr marL="0" marR="0" algn="l" rtl="0" eaLnBrk="1" latinLnBrk="0" hangingPunct="1">
                        <a:spcBef>
                          <a:spcPts val="0"/>
                        </a:spcBef>
                        <a:spcAft>
                          <a:spcPts val="0"/>
                        </a:spcAft>
                      </a:pPr>
                      <a:r>
                        <a:rPr lang="en-US" sz="2400" kern="1200">
                          <a:effectLst/>
                        </a:rPr>
                        <a:t>Guam</a:t>
                      </a:r>
                      <a:endParaRPr lang="en-US">
                        <a:effectLst/>
                      </a:endParaRPr>
                    </a:p>
                  </a:txBody>
                  <a:tcPr marL="0" marR="0" marT="0" marB="0" anchor="ctr"/>
                </a:tc>
                <a:tc>
                  <a:txBody>
                    <a:bodyPr/>
                    <a:lstStyle/>
                    <a:p>
                      <a:pPr marL="0" marR="0" algn="l" rtl="0" eaLnBrk="1" latinLnBrk="0" hangingPunct="1">
                        <a:spcBef>
                          <a:spcPts val="0"/>
                        </a:spcBef>
                        <a:spcAft>
                          <a:spcPts val="0"/>
                        </a:spcAft>
                      </a:pPr>
                      <a:r>
                        <a:rPr lang="en-US" sz="2400" kern="1200">
                          <a:effectLst/>
                        </a:rPr>
                        <a:t>9</a:t>
                      </a:r>
                      <a:endParaRPr lang="en-US">
                        <a:effectLst/>
                      </a:endParaRPr>
                    </a:p>
                  </a:txBody>
                  <a:tcPr marL="0" marR="0" marT="0" marB="0" anchor="ctr"/>
                </a:tc>
                <a:extLst>
                  <a:ext uri="{0D108BD9-81ED-4DB2-BD59-A6C34878D82A}">
                    <a16:rowId xmlns:a16="http://schemas.microsoft.com/office/drawing/2014/main" val="2784731851"/>
                  </a:ext>
                </a:extLst>
              </a:tr>
              <a:tr h="356235">
                <a:tc>
                  <a:txBody>
                    <a:bodyPr/>
                    <a:lstStyle/>
                    <a:p>
                      <a:pPr marL="0" marR="0" algn="l" rtl="0" eaLnBrk="1" latinLnBrk="0" hangingPunct="1">
                        <a:spcBef>
                          <a:spcPts val="0"/>
                        </a:spcBef>
                        <a:spcAft>
                          <a:spcPts val="0"/>
                        </a:spcAft>
                      </a:pPr>
                      <a:r>
                        <a:rPr lang="en-US" sz="2400" kern="1200" dirty="0">
                          <a:effectLst/>
                        </a:rPr>
                        <a:t>Hawai’i</a:t>
                      </a:r>
                      <a:endParaRPr lang="en-US" dirty="0">
                        <a:effectLst/>
                      </a:endParaRPr>
                    </a:p>
                  </a:txBody>
                  <a:tcPr marL="0" marR="0" marT="0" marB="0" anchor="ctr"/>
                </a:tc>
                <a:tc>
                  <a:txBody>
                    <a:bodyPr/>
                    <a:lstStyle/>
                    <a:p>
                      <a:pPr marL="0" marR="0" algn="l" rtl="0" eaLnBrk="1" latinLnBrk="0" hangingPunct="1">
                        <a:spcBef>
                          <a:spcPts val="0"/>
                        </a:spcBef>
                        <a:spcAft>
                          <a:spcPts val="0"/>
                        </a:spcAft>
                      </a:pPr>
                      <a:r>
                        <a:rPr lang="en-US" sz="2400" kern="1200">
                          <a:effectLst/>
                        </a:rPr>
                        <a:t>21</a:t>
                      </a:r>
                      <a:endParaRPr lang="en-US">
                        <a:effectLst/>
                      </a:endParaRPr>
                    </a:p>
                  </a:txBody>
                  <a:tcPr marL="0" marR="0" marT="0" marB="0" anchor="ctr"/>
                </a:tc>
                <a:extLst>
                  <a:ext uri="{0D108BD9-81ED-4DB2-BD59-A6C34878D82A}">
                    <a16:rowId xmlns:a16="http://schemas.microsoft.com/office/drawing/2014/main" val="730519801"/>
                  </a:ext>
                </a:extLst>
              </a:tr>
              <a:tr h="356235">
                <a:tc>
                  <a:txBody>
                    <a:bodyPr/>
                    <a:lstStyle/>
                    <a:p>
                      <a:pPr marL="0" marR="0" algn="l" rtl="0" eaLnBrk="1" latinLnBrk="0" hangingPunct="1">
                        <a:spcBef>
                          <a:spcPts val="0"/>
                        </a:spcBef>
                        <a:spcAft>
                          <a:spcPts val="0"/>
                        </a:spcAft>
                      </a:pPr>
                      <a:r>
                        <a:rPr lang="en-US" sz="2400" kern="1200">
                          <a:effectLst/>
                        </a:rPr>
                        <a:t>Nevada</a:t>
                      </a:r>
                      <a:endParaRPr lang="en-US">
                        <a:effectLst/>
                      </a:endParaRPr>
                    </a:p>
                  </a:txBody>
                  <a:tcPr marL="0" marR="0" marT="0" marB="0" anchor="ctr"/>
                </a:tc>
                <a:tc>
                  <a:txBody>
                    <a:bodyPr/>
                    <a:lstStyle/>
                    <a:p>
                      <a:pPr marL="0" marR="0" algn="l" rtl="0" eaLnBrk="1" latinLnBrk="0" hangingPunct="1">
                        <a:spcBef>
                          <a:spcPts val="0"/>
                        </a:spcBef>
                        <a:spcAft>
                          <a:spcPts val="0"/>
                        </a:spcAft>
                      </a:pPr>
                      <a:r>
                        <a:rPr lang="en-US" sz="2400" kern="1200">
                          <a:effectLst/>
                        </a:rPr>
                        <a:t>26</a:t>
                      </a:r>
                      <a:endParaRPr lang="en-US">
                        <a:effectLst/>
                      </a:endParaRPr>
                    </a:p>
                  </a:txBody>
                  <a:tcPr marL="0" marR="0" marT="0" marB="0" anchor="ctr"/>
                </a:tc>
                <a:extLst>
                  <a:ext uri="{0D108BD9-81ED-4DB2-BD59-A6C34878D82A}">
                    <a16:rowId xmlns:a16="http://schemas.microsoft.com/office/drawing/2014/main" val="3213732911"/>
                  </a:ext>
                </a:extLst>
              </a:tr>
              <a:tr h="356235">
                <a:tc>
                  <a:txBody>
                    <a:bodyPr/>
                    <a:lstStyle/>
                    <a:p>
                      <a:pPr marL="0" marR="0" algn="l" rtl="0" eaLnBrk="1" latinLnBrk="0" hangingPunct="1">
                        <a:spcBef>
                          <a:spcPts val="0"/>
                        </a:spcBef>
                        <a:spcAft>
                          <a:spcPts val="0"/>
                        </a:spcAft>
                      </a:pPr>
                      <a:r>
                        <a:rPr lang="en-US" sz="2400" kern="1200">
                          <a:effectLst/>
                        </a:rPr>
                        <a:t>N. Mar Isles</a:t>
                      </a:r>
                      <a:endParaRPr lang="en-US">
                        <a:effectLst/>
                      </a:endParaRPr>
                    </a:p>
                  </a:txBody>
                  <a:tcPr marL="0" marR="0" marT="0" marB="0" anchor="ctr"/>
                </a:tc>
                <a:tc>
                  <a:txBody>
                    <a:bodyPr/>
                    <a:lstStyle/>
                    <a:p>
                      <a:pPr marL="0" marR="0" algn="l" rtl="0" eaLnBrk="1" latinLnBrk="0" hangingPunct="1">
                        <a:spcBef>
                          <a:spcPts val="0"/>
                        </a:spcBef>
                        <a:spcAft>
                          <a:spcPts val="0"/>
                        </a:spcAft>
                      </a:pPr>
                      <a:r>
                        <a:rPr lang="en-US" sz="2400" kern="1200">
                          <a:effectLst/>
                        </a:rPr>
                        <a:t>3</a:t>
                      </a:r>
                      <a:endParaRPr lang="en-US">
                        <a:effectLst/>
                      </a:endParaRPr>
                    </a:p>
                  </a:txBody>
                  <a:tcPr marL="0" marR="0" marT="0" marB="0" anchor="ctr"/>
                </a:tc>
                <a:extLst>
                  <a:ext uri="{0D108BD9-81ED-4DB2-BD59-A6C34878D82A}">
                    <a16:rowId xmlns:a16="http://schemas.microsoft.com/office/drawing/2014/main" val="3631848813"/>
                  </a:ext>
                </a:extLst>
              </a:tr>
              <a:tr h="356235">
                <a:tc>
                  <a:txBody>
                    <a:bodyPr/>
                    <a:lstStyle/>
                    <a:p>
                      <a:pPr marL="0" marR="0" algn="l" rtl="0" eaLnBrk="1" latinLnBrk="0" hangingPunct="1">
                        <a:spcBef>
                          <a:spcPts val="0"/>
                        </a:spcBef>
                        <a:spcAft>
                          <a:spcPts val="0"/>
                        </a:spcAft>
                      </a:pPr>
                      <a:r>
                        <a:rPr lang="en-US" sz="2400" kern="1200">
                          <a:effectLst/>
                        </a:rPr>
                        <a:t>Oregon</a:t>
                      </a:r>
                      <a:endParaRPr lang="en-US">
                        <a:effectLst/>
                      </a:endParaRPr>
                    </a:p>
                  </a:txBody>
                  <a:tcPr marL="0" marR="0" marT="0" marB="0" anchor="ctr"/>
                </a:tc>
                <a:tc>
                  <a:txBody>
                    <a:bodyPr/>
                    <a:lstStyle/>
                    <a:p>
                      <a:pPr marL="0" marR="0" algn="l" rtl="0" eaLnBrk="1" latinLnBrk="0" hangingPunct="1">
                        <a:spcBef>
                          <a:spcPts val="0"/>
                        </a:spcBef>
                        <a:spcAft>
                          <a:spcPts val="0"/>
                        </a:spcAft>
                      </a:pPr>
                      <a:r>
                        <a:rPr lang="en-US" sz="2400" kern="1200">
                          <a:effectLst/>
                        </a:rPr>
                        <a:t>112</a:t>
                      </a:r>
                      <a:endParaRPr lang="en-US">
                        <a:effectLst/>
                      </a:endParaRPr>
                    </a:p>
                  </a:txBody>
                  <a:tcPr marL="0" marR="0" marT="0" marB="0" anchor="ctr"/>
                </a:tc>
                <a:extLst>
                  <a:ext uri="{0D108BD9-81ED-4DB2-BD59-A6C34878D82A}">
                    <a16:rowId xmlns:a16="http://schemas.microsoft.com/office/drawing/2014/main" val="1376676407"/>
                  </a:ext>
                </a:extLst>
              </a:tr>
              <a:tr h="356235">
                <a:tc>
                  <a:txBody>
                    <a:bodyPr/>
                    <a:lstStyle/>
                    <a:p>
                      <a:pPr marL="0" marR="0" algn="l" rtl="0" eaLnBrk="1" latinLnBrk="0" hangingPunct="1">
                        <a:spcBef>
                          <a:spcPts val="0"/>
                        </a:spcBef>
                        <a:spcAft>
                          <a:spcPts val="0"/>
                        </a:spcAft>
                      </a:pPr>
                      <a:r>
                        <a:rPr lang="en-US" sz="2400" kern="1200">
                          <a:effectLst/>
                        </a:rPr>
                        <a:t>Washington</a:t>
                      </a:r>
                      <a:endParaRPr lang="en-US">
                        <a:effectLst/>
                      </a:endParaRPr>
                    </a:p>
                  </a:txBody>
                  <a:tcPr marL="0" marR="0" marT="0" marB="0" anchor="ctr"/>
                </a:tc>
                <a:tc>
                  <a:txBody>
                    <a:bodyPr/>
                    <a:lstStyle/>
                    <a:p>
                      <a:pPr marL="0" marR="0" algn="l" rtl="0" eaLnBrk="1" latinLnBrk="0" hangingPunct="1">
                        <a:spcBef>
                          <a:spcPts val="0"/>
                        </a:spcBef>
                        <a:spcAft>
                          <a:spcPts val="0"/>
                        </a:spcAft>
                      </a:pPr>
                      <a:r>
                        <a:rPr lang="en-US" sz="2400" kern="1200" dirty="0">
                          <a:effectLst/>
                        </a:rPr>
                        <a:t>190</a:t>
                      </a:r>
                      <a:endParaRPr lang="en-US" dirty="0">
                        <a:effectLst/>
                      </a:endParaRPr>
                    </a:p>
                  </a:txBody>
                  <a:tcPr marL="0" marR="0" marT="0" marB="0" anchor="ctr"/>
                </a:tc>
                <a:extLst>
                  <a:ext uri="{0D108BD9-81ED-4DB2-BD59-A6C34878D82A}">
                    <a16:rowId xmlns:a16="http://schemas.microsoft.com/office/drawing/2014/main" val="1804015799"/>
                  </a:ext>
                </a:extLst>
              </a:tr>
            </a:tbl>
          </a:graphicData>
        </a:graphic>
      </p:graphicFrame>
    </p:spTree>
    <p:extLst>
      <p:ext uri="{BB962C8B-B14F-4D97-AF65-F5344CB8AC3E}">
        <p14:creationId xmlns:p14="http://schemas.microsoft.com/office/powerpoint/2010/main" val="304126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7FD8F3-88DB-4C4E-9BDE-364E867704E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78" y="747213"/>
            <a:ext cx="7040463" cy="1947861"/>
          </a:xfrm>
          <a:prstGeom prst="rect">
            <a:avLst/>
          </a:prstGeom>
        </p:spPr>
      </p:pic>
      <p:sp>
        <p:nvSpPr>
          <p:cNvPr id="12" name="Title 11">
            <a:extLst>
              <a:ext uri="{FF2B5EF4-FFF2-40B4-BE49-F238E27FC236}">
                <a16:creationId xmlns:a16="http://schemas.microsoft.com/office/drawing/2014/main" id="{B6BE9A2C-476B-4FF7-ABFE-4B3E3B66F58C}"/>
              </a:ext>
            </a:extLst>
          </p:cNvPr>
          <p:cNvSpPr>
            <a:spLocks noGrp="1"/>
          </p:cNvSpPr>
          <p:nvPr>
            <p:ph type="title"/>
          </p:nvPr>
        </p:nvSpPr>
        <p:spPr>
          <a:xfrm>
            <a:off x="745206" y="3485729"/>
            <a:ext cx="10701589" cy="2314996"/>
          </a:xfrm>
        </p:spPr>
        <p:txBody>
          <a:bodyPr>
            <a:noAutofit/>
          </a:bodyPr>
          <a:lstStyle/>
          <a:p>
            <a:pPr algn="ctr"/>
            <a:br>
              <a:rPr lang="en-US" sz="6000" dirty="0">
                <a:solidFill>
                  <a:srgbClr val="002060"/>
                </a:solidFill>
                <a:latin typeface="Arial" panose="020B0604020202020204" pitchFamily="34" charset="0"/>
                <a:cs typeface="Arial" panose="020B0604020202020204" pitchFamily="34" charset="0"/>
              </a:rPr>
            </a:br>
            <a:br>
              <a:rPr lang="en-US" sz="6000" dirty="0">
                <a:solidFill>
                  <a:srgbClr val="002060"/>
                </a:solidFill>
                <a:latin typeface="Arial" panose="020B0604020202020204" pitchFamily="34" charset="0"/>
                <a:cs typeface="Arial" panose="020B0604020202020204" pitchFamily="34" charset="0"/>
              </a:rPr>
            </a:br>
            <a:r>
              <a:rPr lang="en-US" sz="6000" dirty="0">
                <a:solidFill>
                  <a:srgbClr val="002060"/>
                </a:solidFill>
                <a:latin typeface="Arial" panose="020B0604020202020204" pitchFamily="34" charset="0"/>
                <a:cs typeface="Arial" panose="020B0604020202020204" pitchFamily="34" charset="0"/>
              </a:rPr>
              <a:t>Region 5 </a:t>
            </a:r>
            <a:br>
              <a:rPr lang="en-US" sz="6000" dirty="0">
                <a:solidFill>
                  <a:srgbClr val="002060"/>
                </a:solidFill>
                <a:latin typeface="Arial" panose="020B0604020202020204" pitchFamily="34" charset="0"/>
                <a:cs typeface="Arial" panose="020B0604020202020204" pitchFamily="34" charset="0"/>
              </a:rPr>
            </a:br>
            <a:r>
              <a:rPr lang="en-US" sz="6000" dirty="0">
                <a:solidFill>
                  <a:srgbClr val="002060"/>
                </a:solidFill>
                <a:latin typeface="Arial" panose="020B0604020202020204" pitchFamily="34" charset="0"/>
                <a:cs typeface="Arial" panose="020B0604020202020204" pitchFamily="34" charset="0"/>
              </a:rPr>
              <a:t>NNLM Day @ MLA</a:t>
            </a:r>
            <a:br>
              <a:rPr lang="en-US" sz="4800" dirty="0">
                <a:solidFill>
                  <a:srgbClr val="002060"/>
                </a:solidFill>
                <a:latin typeface="Arial" panose="020B0604020202020204" pitchFamily="34" charset="0"/>
                <a:cs typeface="Arial" panose="020B0604020202020204" pitchFamily="34" charset="0"/>
              </a:rPr>
            </a:br>
            <a:r>
              <a:rPr lang="en-US" sz="4800" dirty="0">
                <a:solidFill>
                  <a:srgbClr val="002060"/>
                </a:solidFill>
                <a:latin typeface="Arial" panose="020B0604020202020204" pitchFamily="34" charset="0"/>
                <a:cs typeface="Arial" panose="020B0604020202020204" pitchFamily="34" charset="0"/>
              </a:rPr>
              <a:t>April 28, 2021</a:t>
            </a:r>
            <a:br>
              <a:rPr lang="en-US" sz="4800" dirty="0">
                <a:solidFill>
                  <a:srgbClr val="002060"/>
                </a:solidFill>
                <a:latin typeface="Arial" panose="020B0604020202020204" pitchFamily="34" charset="0"/>
                <a:cs typeface="Arial" panose="020B0604020202020204" pitchFamily="34" charset="0"/>
              </a:rPr>
            </a:br>
            <a:br>
              <a:rPr lang="en-US" sz="4800" dirty="0">
                <a:solidFill>
                  <a:srgbClr val="002060"/>
                </a:solidFill>
                <a:latin typeface="Arial" panose="020B0604020202020204" pitchFamily="34" charset="0"/>
                <a:cs typeface="Arial" panose="020B0604020202020204" pitchFamily="34" charset="0"/>
              </a:rPr>
            </a:br>
            <a:br>
              <a:rPr lang="en-US" sz="3600" dirty="0">
                <a:solidFill>
                  <a:srgbClr val="002060"/>
                </a:solidFill>
                <a:latin typeface="Arial" panose="020B0604020202020204" pitchFamily="34" charset="0"/>
                <a:cs typeface="Arial" panose="020B0604020202020204" pitchFamily="34" charset="0"/>
              </a:rPr>
            </a:br>
            <a:endParaRPr lang="en-US" sz="4800" dirty="0">
              <a:solidFill>
                <a:srgbClr val="002060"/>
              </a:solidFill>
              <a:latin typeface="Arial" panose="020B0604020202020204" pitchFamily="34" charset="0"/>
              <a:cs typeface="Arial" panose="020B0604020202020204" pitchFamily="34" charset="0"/>
            </a:endParaRPr>
          </a:p>
        </p:txBody>
      </p:sp>
      <p:pic>
        <p:nvPicPr>
          <p:cNvPr id="1026" name="Picture 2" descr="University of Washington logo">
            <a:extLst>
              <a:ext uri="{FF2B5EF4-FFF2-40B4-BE49-F238E27FC236}">
                <a16:creationId xmlns:a16="http://schemas.microsoft.com/office/drawing/2014/main" id="{5341147F-E4E7-426D-9E13-F8346B5C0D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9891" y="906415"/>
            <a:ext cx="3312193" cy="162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902225"/>
      </p:ext>
    </p:extLst>
  </p:cSld>
  <p:clrMapOvr>
    <a:masterClrMapping/>
  </p:clrMapOvr>
  <mc:AlternateContent xmlns:mc="http://schemas.openxmlformats.org/markup-compatibility/2006" xmlns:p14="http://schemas.microsoft.com/office/powerpoint/2010/main">
    <mc:Choice Requires="p14">
      <p:transition p14:dur="10" advClick="0" advTm="6000"/>
    </mc:Choice>
    <mc:Fallback xmlns="">
      <p:transition advClick="0" advTm="6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63B1-3B0D-EA9D-B462-2030543ACA17}"/>
              </a:ext>
            </a:extLst>
          </p:cNvPr>
          <p:cNvSpPr>
            <a:spLocks noGrp="1"/>
          </p:cNvSpPr>
          <p:nvPr>
            <p:ph type="title"/>
          </p:nvPr>
        </p:nvSpPr>
        <p:spPr/>
        <p:txBody>
          <a:bodyPr/>
          <a:lstStyle/>
          <a:p>
            <a:pPr algn="ctr"/>
            <a:r>
              <a:rPr lang="en-US" dirty="0">
                <a:solidFill>
                  <a:srgbClr val="002060"/>
                </a:solidFill>
                <a:latin typeface="Arial"/>
                <a:cs typeface="Calibri"/>
              </a:rPr>
              <a:t>DOCLINE Support</a:t>
            </a:r>
            <a:endParaRPr lang="en-US" dirty="0">
              <a:solidFill>
                <a:srgbClr val="002060"/>
              </a:solidFill>
              <a:latin typeface="Arial"/>
              <a:cs typeface="Arial"/>
            </a:endParaRPr>
          </a:p>
        </p:txBody>
      </p:sp>
      <p:sp>
        <p:nvSpPr>
          <p:cNvPr id="3" name="Content Placeholder 2">
            <a:extLst>
              <a:ext uri="{FF2B5EF4-FFF2-40B4-BE49-F238E27FC236}">
                <a16:creationId xmlns:a16="http://schemas.microsoft.com/office/drawing/2014/main" id="{8702ABF8-999F-5FC6-8630-27EBE143ABC3}"/>
              </a:ext>
            </a:extLst>
          </p:cNvPr>
          <p:cNvSpPr>
            <a:spLocks noGrp="1"/>
          </p:cNvSpPr>
          <p:nvPr>
            <p:ph idx="1"/>
          </p:nvPr>
        </p:nvSpPr>
        <p:spPr/>
        <p:txBody>
          <a:bodyPr vert="horz" lIns="91440" tIns="45720" rIns="91440" bIns="45720" rtlCol="0" anchor="t">
            <a:normAutofit/>
          </a:bodyPr>
          <a:lstStyle/>
          <a:p>
            <a:pPr marL="342900" indent="-342900"/>
            <a:r>
              <a:rPr lang="en-US" sz="2800" dirty="0">
                <a:latin typeface="Arial" panose="020B0604020202020204" pitchFamily="34" charset="0"/>
                <a:cs typeface="Arial" panose="020B0604020202020204" pitchFamily="34" charset="0"/>
              </a:rPr>
              <a:t>Established workflow for responding to support requests</a:t>
            </a:r>
          </a:p>
          <a:p>
            <a:pPr marL="513715" lvl="1" indent="-170815"/>
            <a:r>
              <a:rPr lang="en-US" sz="2400" dirty="0">
                <a:latin typeface="Arial" panose="020B0604020202020204" pitchFamily="34" charset="0"/>
                <a:cs typeface="Arial" panose="020B0604020202020204" pitchFamily="34" charset="0"/>
              </a:rPr>
              <a:t>Email Region 5 DOCLINE Support: </a:t>
            </a:r>
            <a:r>
              <a:rPr lang="en-US" sz="2400" dirty="0">
                <a:latin typeface="Arial" panose="020B0604020202020204" pitchFamily="34" charset="0"/>
                <a:cs typeface="Arial" panose="020B0604020202020204" pitchFamily="34" charset="0"/>
                <a:hlinkClick r:id="rId3"/>
              </a:rPr>
              <a:t>DOCLINE@uw.edu</a:t>
            </a:r>
          </a:p>
          <a:p>
            <a:pPr marL="342900" indent="-342900"/>
            <a:r>
              <a:rPr lang="en-US" sz="2800" dirty="0">
                <a:latin typeface="Arial" panose="020B0604020202020204" pitchFamily="34" charset="0"/>
                <a:ea typeface="+mn-lt"/>
                <a:cs typeface="Arial" panose="020B0604020202020204" pitchFamily="34" charset="0"/>
              </a:rPr>
              <a:t>Welcomed 3 new DOCLINE Libraries</a:t>
            </a:r>
          </a:p>
          <a:p>
            <a:pPr marL="685800" lvl="1" indent="-170815"/>
            <a:r>
              <a:rPr lang="en-US" sz="2400" dirty="0">
                <a:latin typeface="Arial" panose="020B0604020202020204" pitchFamily="34" charset="0"/>
                <a:ea typeface="+mn-lt"/>
                <a:cs typeface="Arial" panose="020B0604020202020204" pitchFamily="34" charset="0"/>
              </a:rPr>
              <a:t>George Fox University (OR)</a:t>
            </a:r>
          </a:p>
          <a:p>
            <a:pPr marL="685800" lvl="1" indent="-170815"/>
            <a:r>
              <a:rPr lang="en-US" sz="2400" dirty="0">
                <a:latin typeface="Arial" panose="020B0604020202020204" pitchFamily="34" charset="0"/>
                <a:ea typeface="+mn-lt"/>
                <a:cs typeface="Arial" panose="020B0604020202020204" pitchFamily="34" charset="0"/>
              </a:rPr>
              <a:t>Queen's Medical Center (HI)</a:t>
            </a:r>
          </a:p>
          <a:p>
            <a:pPr marL="685800" lvl="1" indent="-170815"/>
            <a:r>
              <a:rPr lang="en-US" sz="2400" dirty="0">
                <a:latin typeface="Arial" panose="020B0604020202020204" pitchFamily="34" charset="0"/>
                <a:ea typeface="+mn-lt"/>
                <a:cs typeface="Arial" panose="020B0604020202020204" pitchFamily="34" charset="0"/>
              </a:rPr>
              <a:t>Institute for Functional Medicine (WA)</a:t>
            </a:r>
          </a:p>
          <a:p>
            <a:pPr marL="342900" indent="-342900"/>
            <a:r>
              <a:rPr lang="en-US" sz="2800" dirty="0">
                <a:latin typeface="Arial" panose="020B0604020202020204" pitchFamily="34" charset="0"/>
                <a:ea typeface="+mn-lt"/>
                <a:cs typeface="Arial" panose="020B0604020202020204" pitchFamily="34" charset="0"/>
              </a:rPr>
              <a:t>Reviewed and updated Library Groups</a:t>
            </a:r>
          </a:p>
        </p:txBody>
      </p:sp>
    </p:spTree>
    <p:extLst>
      <p:ext uri="{BB962C8B-B14F-4D97-AF65-F5344CB8AC3E}">
        <p14:creationId xmlns:p14="http://schemas.microsoft.com/office/powerpoint/2010/main" val="1638203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1353-28DB-4990-ACC2-7060D6CBDB78}"/>
              </a:ext>
            </a:extLst>
          </p:cNvPr>
          <p:cNvSpPr>
            <a:spLocks noGrp="1"/>
          </p:cNvSpPr>
          <p:nvPr>
            <p:ph type="title"/>
          </p:nvPr>
        </p:nvSpPr>
        <p:spPr/>
        <p:txBody>
          <a:bodyPr/>
          <a:lstStyle/>
          <a:p>
            <a:r>
              <a:rPr lang="en-US" sz="6000" dirty="0">
                <a:solidFill>
                  <a:srgbClr val="002060"/>
                </a:solidFill>
                <a:latin typeface="Arial" panose="020B0604020202020204" pitchFamily="34" charset="0"/>
                <a:cs typeface="Arial" panose="020B0604020202020204" pitchFamily="34" charset="0"/>
              </a:rPr>
              <a:t>EDI &amp; training </a:t>
            </a:r>
            <a:endParaRPr lang="en-US" sz="6000" dirty="0"/>
          </a:p>
        </p:txBody>
      </p:sp>
      <p:sp>
        <p:nvSpPr>
          <p:cNvPr id="3" name="Text Placeholder 2">
            <a:extLst>
              <a:ext uri="{FF2B5EF4-FFF2-40B4-BE49-F238E27FC236}">
                <a16:creationId xmlns:a16="http://schemas.microsoft.com/office/drawing/2014/main" id="{8F66714F-C817-40E2-B47D-A479054DCE0B}"/>
              </a:ext>
            </a:extLst>
          </p:cNvPr>
          <p:cNvSpPr>
            <a:spLocks noGrp="1"/>
          </p:cNvSpPr>
          <p:nvPr>
            <p:ph type="body" idx="1"/>
          </p:nvPr>
        </p:nvSpPr>
        <p:spPr/>
        <p:txBody>
          <a:bodyPr>
            <a:normAutofit/>
          </a:bodyPr>
          <a:lstStyle/>
          <a:p>
            <a:endParaRPr lang="en-US" sz="4400"/>
          </a:p>
        </p:txBody>
      </p:sp>
    </p:spTree>
    <p:extLst>
      <p:ext uri="{BB962C8B-B14F-4D97-AF65-F5344CB8AC3E}">
        <p14:creationId xmlns:p14="http://schemas.microsoft.com/office/powerpoint/2010/main" val="654862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A4C5-0F96-4823-A0F0-F2180500B51B}"/>
              </a:ext>
            </a:extLst>
          </p:cNvPr>
          <p:cNvSpPr>
            <a:spLocks noGrp="1"/>
          </p:cNvSpPr>
          <p:nvPr>
            <p:ph type="title"/>
          </p:nvPr>
        </p:nvSpPr>
        <p:spPr/>
        <p:txBody>
          <a:bodyPr/>
          <a:lstStyle/>
          <a:p>
            <a:r>
              <a:rPr lang="en-US" b="1" dirty="0">
                <a:solidFill>
                  <a:srgbClr val="002060"/>
                </a:solidFill>
                <a:latin typeface="Arial"/>
                <a:cs typeface="Calibri"/>
              </a:rPr>
              <a:t>Equity, Diversity, Inclusion</a:t>
            </a:r>
            <a:endParaRPr lang="en-US" b="1" dirty="0">
              <a:solidFill>
                <a:srgbClr val="002060"/>
              </a:solidFill>
              <a:latin typeface="Arial"/>
              <a:cs typeface="Arial"/>
            </a:endParaRPr>
          </a:p>
        </p:txBody>
      </p:sp>
      <p:sp>
        <p:nvSpPr>
          <p:cNvPr id="3" name="Content Placeholder 2">
            <a:extLst>
              <a:ext uri="{FF2B5EF4-FFF2-40B4-BE49-F238E27FC236}">
                <a16:creationId xmlns:a16="http://schemas.microsoft.com/office/drawing/2014/main" id="{7255DADA-AA2D-462C-8EFF-6B7D1BEF5286}"/>
              </a:ext>
            </a:extLst>
          </p:cNvPr>
          <p:cNvSpPr>
            <a:spLocks noGrp="1"/>
          </p:cNvSpPr>
          <p:nvPr>
            <p:ph idx="1"/>
          </p:nvPr>
        </p:nvSpPr>
        <p:spPr>
          <a:xfrm>
            <a:off x="1173480" y="1559818"/>
            <a:ext cx="7886700" cy="4304587"/>
          </a:xfrm>
        </p:spPr>
        <p:txBody>
          <a:bodyPr vert="horz" lIns="91440" tIns="45720" rIns="91440" bIns="45720" rtlCol="0" anchor="t">
            <a:normAutofit/>
          </a:bodyPr>
          <a:lstStyle/>
          <a:p>
            <a:pPr marL="170815" indent="-170815"/>
            <a:endParaRPr lang="en-US" sz="2800" dirty="0">
              <a:solidFill>
                <a:schemeClr val="tx1"/>
              </a:solidFill>
              <a:latin typeface="Arial"/>
              <a:cs typeface="Calibri"/>
            </a:endParaRPr>
          </a:p>
          <a:p>
            <a:pPr marL="170815" indent="-170815"/>
            <a:r>
              <a:rPr lang="en-US" sz="2800" dirty="0">
                <a:solidFill>
                  <a:schemeClr val="tx1"/>
                </a:solidFill>
                <a:latin typeface="Arial"/>
                <a:cs typeface="Calibri"/>
              </a:rPr>
              <a:t>Inclusive Language resource list for NNLM staff</a:t>
            </a:r>
            <a:endParaRPr lang="en-US" sz="2800" dirty="0">
              <a:solidFill>
                <a:schemeClr val="tx1"/>
              </a:solidFill>
              <a:latin typeface="Arial"/>
              <a:cs typeface="Arial"/>
            </a:endParaRPr>
          </a:p>
          <a:p>
            <a:pPr marL="170815" indent="-170815"/>
            <a:endParaRPr lang="en-US" sz="2800" dirty="0">
              <a:solidFill>
                <a:schemeClr val="tx1"/>
              </a:solidFill>
              <a:latin typeface="Arial"/>
              <a:cs typeface="Calibri"/>
            </a:endParaRPr>
          </a:p>
          <a:p>
            <a:pPr marL="170815" indent="-170815"/>
            <a:r>
              <a:rPr lang="en-US" sz="2800" dirty="0">
                <a:solidFill>
                  <a:schemeClr val="tx1"/>
                </a:solidFill>
                <a:latin typeface="Arial"/>
                <a:cs typeface="Calibri"/>
              </a:rPr>
              <a:t> PNC-MLA Health Equity and Diversity Speaker Series (collaboration)</a:t>
            </a:r>
            <a:endParaRPr lang="en-US" sz="2800" dirty="0">
              <a:solidFill>
                <a:schemeClr val="tx1"/>
              </a:solidFill>
              <a:latin typeface="Arial"/>
              <a:ea typeface="+mn-lt"/>
              <a:cs typeface="+mn-lt"/>
            </a:endParaRPr>
          </a:p>
          <a:p>
            <a:pPr marL="513715" lvl="1" indent="-170815">
              <a:buFont typeface="Courier New" panose="020B0604020202020204" pitchFamily="34" charset="0"/>
              <a:buChar char="o"/>
            </a:pPr>
            <a:r>
              <a:rPr lang="en-US" sz="2200" dirty="0">
                <a:solidFill>
                  <a:schemeClr val="tx1"/>
                </a:solidFill>
                <a:latin typeface="Arial"/>
                <a:cs typeface="Calibri"/>
              </a:rPr>
              <a:t>Increasing Environmental Health Literacy in a Native American Community (or "Guardians of the Living Water")</a:t>
            </a:r>
            <a:endParaRPr lang="en-US" sz="2200" dirty="0">
              <a:solidFill>
                <a:schemeClr val="tx1"/>
              </a:solidFill>
              <a:latin typeface="Arial"/>
              <a:ea typeface="+mn-lt"/>
              <a:cs typeface="+mn-lt"/>
            </a:endParaRPr>
          </a:p>
          <a:p>
            <a:pPr marL="513715" lvl="1" indent="-170815">
              <a:buFont typeface="Courier New" panose="020B0604020202020204" pitchFamily="34" charset="0"/>
              <a:buChar char="o"/>
            </a:pPr>
            <a:r>
              <a:rPr lang="en-US" sz="2200" dirty="0">
                <a:solidFill>
                  <a:schemeClr val="tx1"/>
                </a:solidFill>
                <a:latin typeface="Arial"/>
                <a:cs typeface="Calibri"/>
              </a:rPr>
              <a:t>Do No Harm with Data Viz</a:t>
            </a:r>
            <a:endParaRPr lang="en-US" sz="2200" dirty="0">
              <a:solidFill>
                <a:schemeClr val="tx1"/>
              </a:solidFill>
              <a:latin typeface="Arial"/>
              <a:cs typeface="Arial"/>
            </a:endParaRPr>
          </a:p>
          <a:p>
            <a:pPr marL="170815" indent="-170815"/>
            <a:endParaRPr lang="en-US" dirty="0">
              <a:cs typeface="Calibri"/>
            </a:endParaRPr>
          </a:p>
        </p:txBody>
      </p:sp>
      <p:pic>
        <p:nvPicPr>
          <p:cNvPr id="6" name="Picture 5" descr="Promotional graphic for PNC-MLA Health Equity and Diversity Speaker Series.">
            <a:extLst>
              <a:ext uri="{FF2B5EF4-FFF2-40B4-BE49-F238E27FC236}">
                <a16:creationId xmlns:a16="http://schemas.microsoft.com/office/drawing/2014/main" id="{7DC8F316-A875-4F38-B266-4C346E12E5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660" y="2217751"/>
            <a:ext cx="2791569" cy="2791569"/>
          </a:xfrm>
          <a:prstGeom prst="rect">
            <a:avLst/>
          </a:prstGeom>
        </p:spPr>
      </p:pic>
    </p:spTree>
    <p:extLst>
      <p:ext uri="{BB962C8B-B14F-4D97-AF65-F5344CB8AC3E}">
        <p14:creationId xmlns:p14="http://schemas.microsoft.com/office/powerpoint/2010/main" val="1310890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8128-5C7C-FAED-5757-7AA0EAEB478D}"/>
              </a:ext>
            </a:extLst>
          </p:cNvPr>
          <p:cNvSpPr>
            <a:spLocks noGrp="1"/>
          </p:cNvSpPr>
          <p:nvPr>
            <p:ph type="title"/>
          </p:nvPr>
        </p:nvSpPr>
        <p:spPr/>
        <p:txBody>
          <a:bodyPr>
            <a:normAutofit/>
          </a:bodyPr>
          <a:lstStyle/>
          <a:p>
            <a:r>
              <a:rPr lang="en-US" sz="4400" b="1" dirty="0">
                <a:solidFill>
                  <a:srgbClr val="002060"/>
                </a:solidFill>
                <a:latin typeface="Arial"/>
                <a:cs typeface="Calibri"/>
              </a:rPr>
              <a:t>NNLM Training</a:t>
            </a:r>
            <a:endParaRPr lang="en-US" sz="4400" b="1" dirty="0">
              <a:solidFill>
                <a:srgbClr val="002060"/>
              </a:solidFill>
              <a:latin typeface="Arial"/>
            </a:endParaRPr>
          </a:p>
        </p:txBody>
      </p:sp>
      <p:sp>
        <p:nvSpPr>
          <p:cNvPr id="4" name="Content Placeholder 3">
            <a:extLst>
              <a:ext uri="{FF2B5EF4-FFF2-40B4-BE49-F238E27FC236}">
                <a16:creationId xmlns:a16="http://schemas.microsoft.com/office/drawing/2014/main" id="{96FC21D7-D5A5-059C-E7D3-924C30CD7DA8}"/>
              </a:ext>
            </a:extLst>
          </p:cNvPr>
          <p:cNvSpPr>
            <a:spLocks noGrp="1"/>
          </p:cNvSpPr>
          <p:nvPr>
            <p:ph idx="1"/>
          </p:nvPr>
        </p:nvSpPr>
        <p:spPr>
          <a:xfrm>
            <a:off x="2525807" y="2358163"/>
            <a:ext cx="6629400" cy="2837331"/>
          </a:xfrm>
        </p:spPr>
        <p:txBody>
          <a:bodyPr>
            <a:normAutofit/>
          </a:bodyPr>
          <a:lstStyle/>
          <a:p>
            <a:pPr marL="45720" indent="0">
              <a:lnSpc>
                <a:spcPct val="125000"/>
              </a:lnSpc>
              <a:buNone/>
            </a:pPr>
            <a:r>
              <a:rPr lang="en-US" sz="2800" dirty="0">
                <a:latin typeface="Arial" panose="020B0604020202020204" pitchFamily="34" charset="0"/>
                <a:cs typeface="Arial" panose="020B0604020202020204" pitchFamily="34" charset="0"/>
              </a:rPr>
              <a:t>National classes</a:t>
            </a:r>
          </a:p>
          <a:p>
            <a:pPr marL="45720" indent="0">
              <a:lnSpc>
                <a:spcPct val="125000"/>
              </a:lnSpc>
              <a:buNone/>
            </a:pPr>
            <a:r>
              <a:rPr lang="en-US" sz="2800" dirty="0">
                <a:latin typeface="Arial" panose="020B0604020202020204" pitchFamily="34" charset="0"/>
                <a:cs typeface="Arial" panose="020B0604020202020204" pitchFamily="34" charset="0"/>
              </a:rPr>
              <a:t>Collaborative</a:t>
            </a:r>
          </a:p>
          <a:p>
            <a:pPr marL="45720" indent="0">
              <a:lnSpc>
                <a:spcPct val="125000"/>
              </a:lnSpc>
              <a:buNone/>
            </a:pPr>
            <a:r>
              <a:rPr lang="en-US" sz="2800" dirty="0">
                <a:latin typeface="Arial" panose="020B0604020202020204" pitchFamily="34" charset="0"/>
                <a:cs typeface="Arial" panose="020B0604020202020204" pitchFamily="34" charset="0"/>
              </a:rPr>
              <a:t>Quality Design and Content</a:t>
            </a:r>
          </a:p>
          <a:p>
            <a:pPr marL="45720" indent="0">
              <a:lnSpc>
                <a:spcPct val="125000"/>
              </a:lnSpc>
              <a:buNone/>
            </a:pPr>
            <a:r>
              <a:rPr lang="en-US" sz="2800" dirty="0">
                <a:latin typeface="Arial" panose="020B0604020202020204" pitchFamily="34" charset="0"/>
                <a:cs typeface="Arial" panose="020B0604020202020204" pitchFamily="34" charset="0"/>
              </a:rPr>
              <a:t>Support MLA's specializations</a:t>
            </a:r>
          </a:p>
        </p:txBody>
      </p:sp>
      <p:grpSp>
        <p:nvGrpSpPr>
          <p:cNvPr id="12" name="Group 11">
            <a:extLst>
              <a:ext uri="{FF2B5EF4-FFF2-40B4-BE49-F238E27FC236}">
                <a16:creationId xmlns:a16="http://schemas.microsoft.com/office/drawing/2014/main" id="{C6AD9587-E4AA-6CD5-7D62-7E21762A8E50}"/>
              </a:ext>
              <a:ext uri="{C183D7F6-B498-43B3-948B-1728B52AA6E4}">
                <adec:decorative xmlns:adec="http://schemas.microsoft.com/office/drawing/2017/decorative" val="1"/>
              </a:ext>
            </a:extLst>
          </p:cNvPr>
          <p:cNvGrpSpPr/>
          <p:nvPr/>
        </p:nvGrpSpPr>
        <p:grpSpPr>
          <a:xfrm>
            <a:off x="2445124" y="2308857"/>
            <a:ext cx="7301752" cy="2846296"/>
            <a:chOff x="2783542" y="2281963"/>
            <a:chExt cx="7301752" cy="2846296"/>
          </a:xfrm>
        </p:grpSpPr>
        <p:cxnSp>
          <p:nvCxnSpPr>
            <p:cNvPr id="7" name="Straight Connector 6">
              <a:extLst>
                <a:ext uri="{FF2B5EF4-FFF2-40B4-BE49-F238E27FC236}">
                  <a16:creationId xmlns:a16="http://schemas.microsoft.com/office/drawing/2014/main" id="{9AB50E90-B567-43E7-68E1-4F4FF0A62693}"/>
                </a:ext>
              </a:extLst>
            </p:cNvPr>
            <p:cNvCxnSpPr>
              <a:cxnSpLocks/>
            </p:cNvCxnSpPr>
            <p:nvPr/>
          </p:nvCxnSpPr>
          <p:spPr>
            <a:xfrm>
              <a:off x="2783542" y="2993537"/>
              <a:ext cx="7301752"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2B6229-4912-5569-2A14-091C41566010}"/>
                </a:ext>
              </a:extLst>
            </p:cNvPr>
            <p:cNvCxnSpPr>
              <a:cxnSpLocks/>
            </p:cNvCxnSpPr>
            <p:nvPr/>
          </p:nvCxnSpPr>
          <p:spPr>
            <a:xfrm>
              <a:off x="2783542" y="5128259"/>
              <a:ext cx="7301752"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A4A534-CD2A-3708-B0C1-A4FB4235E680}"/>
                </a:ext>
              </a:extLst>
            </p:cNvPr>
            <p:cNvCxnSpPr>
              <a:cxnSpLocks/>
            </p:cNvCxnSpPr>
            <p:nvPr/>
          </p:nvCxnSpPr>
          <p:spPr>
            <a:xfrm>
              <a:off x="2783542" y="3705111"/>
              <a:ext cx="7301752"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B28577-E7D3-C49A-8797-7E9D8E7F8E9D}"/>
                </a:ext>
              </a:extLst>
            </p:cNvPr>
            <p:cNvCxnSpPr>
              <a:cxnSpLocks/>
            </p:cNvCxnSpPr>
            <p:nvPr/>
          </p:nvCxnSpPr>
          <p:spPr>
            <a:xfrm>
              <a:off x="2783542" y="4416685"/>
              <a:ext cx="7301752"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CB7F287-9BF8-BAB4-7E34-8B878DDC5EFC}"/>
                </a:ext>
              </a:extLst>
            </p:cNvPr>
            <p:cNvCxnSpPr>
              <a:cxnSpLocks/>
            </p:cNvCxnSpPr>
            <p:nvPr/>
          </p:nvCxnSpPr>
          <p:spPr>
            <a:xfrm>
              <a:off x="2783542" y="2281963"/>
              <a:ext cx="7301752"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6755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D2C8-21FE-8C57-26C9-64AA629D5715}"/>
              </a:ext>
            </a:extLst>
          </p:cNvPr>
          <p:cNvSpPr>
            <a:spLocks noGrp="1"/>
          </p:cNvSpPr>
          <p:nvPr>
            <p:ph type="title"/>
          </p:nvPr>
        </p:nvSpPr>
        <p:spPr>
          <a:xfrm>
            <a:off x="2152650" y="116160"/>
            <a:ext cx="7886700" cy="1325563"/>
          </a:xfrm>
        </p:spPr>
        <p:txBody>
          <a:bodyPr>
            <a:normAutofit/>
          </a:bodyPr>
          <a:lstStyle/>
          <a:p>
            <a:r>
              <a:rPr lang="en-US" sz="4400" b="1" dirty="0">
                <a:solidFill>
                  <a:srgbClr val="002060"/>
                </a:solidFill>
                <a:latin typeface="Arial"/>
                <a:cs typeface="Calibri"/>
              </a:rPr>
              <a:t>Customized Training</a:t>
            </a:r>
            <a:endParaRPr lang="en-US" sz="4400" dirty="0">
              <a:solidFill>
                <a:srgbClr val="002060"/>
              </a:solidFill>
              <a:latin typeface="Arial"/>
              <a:cs typeface="Calibri"/>
            </a:endParaRPr>
          </a:p>
        </p:txBody>
      </p:sp>
      <p:sp>
        <p:nvSpPr>
          <p:cNvPr id="3" name="Content Placeholder 2">
            <a:extLst>
              <a:ext uri="{FF2B5EF4-FFF2-40B4-BE49-F238E27FC236}">
                <a16:creationId xmlns:a16="http://schemas.microsoft.com/office/drawing/2014/main" id="{25DDDECE-4A5F-FB7F-E0B1-7EB1B0453925}"/>
              </a:ext>
            </a:extLst>
          </p:cNvPr>
          <p:cNvSpPr>
            <a:spLocks noGrp="1"/>
          </p:cNvSpPr>
          <p:nvPr>
            <p:ph idx="1"/>
          </p:nvPr>
        </p:nvSpPr>
        <p:spPr>
          <a:xfrm>
            <a:off x="2152650" y="1429542"/>
            <a:ext cx="7886700" cy="4655408"/>
          </a:xfrm>
        </p:spPr>
        <p:txBody>
          <a:bodyPr vert="horz" lIns="91440" tIns="45720" rIns="91440" bIns="45720" rtlCol="0" anchor="t">
            <a:normAutofit/>
          </a:bodyPr>
          <a:lstStyle/>
          <a:p>
            <a:pPr marL="170815" indent="-170815"/>
            <a:r>
              <a:rPr lang="en-US" sz="3000" dirty="0">
                <a:solidFill>
                  <a:schemeClr val="tx1"/>
                </a:solidFill>
                <a:latin typeface="Arial"/>
                <a:ea typeface="+mn-lt"/>
                <a:cs typeface="+mn-lt"/>
              </a:rPr>
              <a:t>Training for R5 Members in Y1 include:</a:t>
            </a:r>
            <a:endParaRPr lang="en-US" sz="3000" dirty="0">
              <a:solidFill>
                <a:schemeClr val="tx1"/>
              </a:solidFill>
              <a:latin typeface="Arial"/>
              <a:cs typeface="Calibri"/>
            </a:endParaRPr>
          </a:p>
          <a:p>
            <a:pPr marL="513715" lvl="1" indent="-170815">
              <a:buFont typeface="Courier New" panose="020B0604020202020204" pitchFamily="34" charset="0"/>
              <a:buChar char="o"/>
            </a:pPr>
            <a:r>
              <a:rPr lang="en-US" sz="2400" dirty="0">
                <a:solidFill>
                  <a:schemeClr val="tx1"/>
                </a:solidFill>
                <a:latin typeface="Arial"/>
                <a:ea typeface="+mn-lt"/>
                <a:cs typeface="+mn-lt"/>
              </a:rPr>
              <a:t>Hawaii Pacific Chapter of MLA conferences- 4 CE classes</a:t>
            </a:r>
          </a:p>
          <a:p>
            <a:pPr marL="513715" lvl="1" indent="-170815">
              <a:buFont typeface="Courier New" panose="020B0604020202020204" pitchFamily="34" charset="0"/>
              <a:buChar char="o"/>
            </a:pPr>
            <a:r>
              <a:rPr lang="en-US" sz="2400" dirty="0">
                <a:solidFill>
                  <a:schemeClr val="tx1"/>
                </a:solidFill>
                <a:latin typeface="Arial"/>
                <a:ea typeface="+mn-lt"/>
                <a:cs typeface="+mn-lt"/>
              </a:rPr>
              <a:t>Sacramento Public Library, "Finding Health Information You Can Trust"</a:t>
            </a:r>
          </a:p>
          <a:p>
            <a:pPr marL="513715" lvl="1" indent="-170815">
              <a:buFont typeface="Courier New" panose="020B0604020202020204" pitchFamily="34" charset="0"/>
              <a:buChar char="o"/>
            </a:pPr>
            <a:r>
              <a:rPr lang="en-US" sz="2400" dirty="0">
                <a:solidFill>
                  <a:schemeClr val="tx1"/>
                </a:solidFill>
                <a:latin typeface="Arial"/>
                <a:ea typeface="+mn-lt"/>
                <a:cs typeface="+mn-lt"/>
              </a:rPr>
              <a:t>"Health and medicine resources from the National Library of Medicine", College Libraries Across Washington (CLAWS) of the Washington Library Association Monthly Round Table </a:t>
            </a:r>
          </a:p>
          <a:p>
            <a:pPr marL="513715" lvl="1" indent="-170815">
              <a:buFont typeface="Courier New" panose="020B0604020202020204" pitchFamily="34" charset="0"/>
              <a:buChar char="o"/>
            </a:pPr>
            <a:r>
              <a:rPr lang="en-US" sz="2400" dirty="0">
                <a:solidFill>
                  <a:schemeClr val="tx1"/>
                </a:solidFill>
                <a:latin typeface="Arial"/>
                <a:ea typeface="+mn-lt"/>
                <a:cs typeface="+mn-lt"/>
              </a:rPr>
              <a:t>"Health Communication", Public Health 701, University of Hawai’i at Manoa</a:t>
            </a:r>
          </a:p>
          <a:p>
            <a:pPr marL="170815" indent="-170815"/>
            <a:endParaRPr lang="en-US" sz="2800" dirty="0">
              <a:solidFill>
                <a:schemeClr val="tx1"/>
              </a:solidFill>
              <a:latin typeface="Arial"/>
              <a:cs typeface="Calibri"/>
            </a:endParaRPr>
          </a:p>
          <a:p>
            <a:pPr marL="0" indent="0">
              <a:buNone/>
            </a:pPr>
            <a:endParaRPr lang="en-US" sz="2800" dirty="0">
              <a:solidFill>
                <a:schemeClr val="tx1"/>
              </a:solidFill>
              <a:latin typeface="Arial"/>
              <a:cs typeface="Calibri"/>
            </a:endParaRPr>
          </a:p>
        </p:txBody>
      </p:sp>
    </p:spTree>
    <p:extLst>
      <p:ext uri="{BB962C8B-B14F-4D97-AF65-F5344CB8AC3E}">
        <p14:creationId xmlns:p14="http://schemas.microsoft.com/office/powerpoint/2010/main" val="844492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1353-28DB-4990-ACC2-7060D6CBDB78}"/>
              </a:ext>
            </a:extLst>
          </p:cNvPr>
          <p:cNvSpPr>
            <a:spLocks noGrp="1"/>
          </p:cNvSpPr>
          <p:nvPr>
            <p:ph type="title"/>
          </p:nvPr>
        </p:nvSpPr>
        <p:spPr/>
        <p:txBody>
          <a:bodyPr/>
          <a:lstStyle/>
          <a:p>
            <a:r>
              <a:rPr lang="en-US" sz="6000" dirty="0">
                <a:solidFill>
                  <a:srgbClr val="002060"/>
                </a:solidFill>
                <a:latin typeface="Arial" panose="020B0604020202020204" pitchFamily="34" charset="0"/>
                <a:cs typeface="Arial" panose="020B0604020202020204" pitchFamily="34" charset="0"/>
              </a:rPr>
              <a:t>Outreach &amp; Networking</a:t>
            </a:r>
            <a:endParaRPr lang="en-US" sz="6000" dirty="0"/>
          </a:p>
        </p:txBody>
      </p:sp>
      <p:sp>
        <p:nvSpPr>
          <p:cNvPr id="3" name="Text Placeholder 2">
            <a:extLst>
              <a:ext uri="{FF2B5EF4-FFF2-40B4-BE49-F238E27FC236}">
                <a16:creationId xmlns:a16="http://schemas.microsoft.com/office/drawing/2014/main" id="{8F66714F-C817-40E2-B47D-A479054DCE0B}"/>
              </a:ext>
            </a:extLst>
          </p:cNvPr>
          <p:cNvSpPr>
            <a:spLocks noGrp="1"/>
          </p:cNvSpPr>
          <p:nvPr>
            <p:ph type="body" idx="1"/>
          </p:nvPr>
        </p:nvSpPr>
        <p:spPr/>
        <p:txBody>
          <a:bodyPr>
            <a:normAutofit/>
          </a:bodyPr>
          <a:lstStyle/>
          <a:p>
            <a:endParaRPr lang="en-US" sz="4400"/>
          </a:p>
        </p:txBody>
      </p:sp>
    </p:spTree>
    <p:extLst>
      <p:ext uri="{BB962C8B-B14F-4D97-AF65-F5344CB8AC3E}">
        <p14:creationId xmlns:p14="http://schemas.microsoft.com/office/powerpoint/2010/main" val="2889714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A4F66A6D-708A-9747-768A-B3144DD4698F}"/>
              </a:ext>
            </a:extLst>
          </p:cNvPr>
          <p:cNvSpPr>
            <a:spLocks noGrp="1"/>
          </p:cNvSpPr>
          <p:nvPr>
            <p:ph type="title"/>
          </p:nvPr>
        </p:nvSpPr>
        <p:spPr/>
        <p:txBody>
          <a:bodyPr/>
          <a:lstStyle/>
          <a:p>
            <a:r>
              <a:rPr lang="en-US" sz="4000" b="1" kern="1200" dirty="0">
                <a:solidFill>
                  <a:srgbClr val="002060"/>
                </a:solidFill>
                <a:effectLst/>
                <a:latin typeface="Arial" panose="020B0604020202020204" pitchFamily="34" charset="0"/>
                <a:ea typeface="+mn-ea"/>
                <a:cs typeface="Arial" panose="020B0604020202020204" pitchFamily="34" charset="0"/>
              </a:rPr>
              <a:t>Regional &amp; National Conferences</a:t>
            </a:r>
            <a:r>
              <a:rPr lang="en-US" dirty="0"/>
              <a:t> </a:t>
            </a:r>
          </a:p>
        </p:txBody>
      </p:sp>
      <p:sp>
        <p:nvSpPr>
          <p:cNvPr id="5" name="Content Placeholder 4">
            <a:extLst>
              <a:ext uri="{FF2B5EF4-FFF2-40B4-BE49-F238E27FC236}">
                <a16:creationId xmlns:a16="http://schemas.microsoft.com/office/drawing/2014/main" id="{6D559F2A-773B-42EE-A853-73CA10914B10}"/>
              </a:ext>
            </a:extLst>
          </p:cNvPr>
          <p:cNvSpPr>
            <a:spLocks noGrp="1"/>
          </p:cNvSpPr>
          <p:nvPr>
            <p:ph sz="half" idx="1"/>
          </p:nvPr>
        </p:nvSpPr>
        <p:spPr>
          <a:xfrm>
            <a:off x="394854" y="793866"/>
            <a:ext cx="3364992" cy="5270268"/>
          </a:xfrm>
        </p:spPr>
        <p:txBody>
          <a:bodyPr>
            <a:normAutofit/>
          </a:bodyPr>
          <a:lstStyle/>
          <a:p>
            <a:pPr marL="45720" indent="0">
              <a:buNone/>
            </a:pPr>
            <a:endParaRPr lang="en-US" sz="4400" b="1" dirty="0">
              <a:latin typeface="Arial" panose="020B0604020202020204" pitchFamily="34" charset="0"/>
              <a:cs typeface="Arial" panose="020B0604020202020204" pitchFamily="34" charset="0"/>
            </a:endParaRPr>
          </a:p>
          <a:p>
            <a:pPr marL="45720" indent="0">
              <a:buNone/>
            </a:pPr>
            <a:endParaRPr lang="en-US" sz="4400" b="1" dirty="0">
              <a:latin typeface="Arial" panose="020B0604020202020204" pitchFamily="34" charset="0"/>
              <a:cs typeface="Arial" panose="020B0604020202020204" pitchFamily="34" charset="0"/>
            </a:endParaRPr>
          </a:p>
          <a:p>
            <a:pPr marL="45720" indent="0">
              <a:buNone/>
            </a:pPr>
            <a:r>
              <a:rPr lang="en-US" sz="4000" b="1" dirty="0">
                <a:solidFill>
                  <a:srgbClr val="002060"/>
                </a:solidFill>
                <a:latin typeface="Arial" panose="020B0604020202020204" pitchFamily="34" charset="0"/>
                <a:cs typeface="Arial" panose="020B0604020202020204" pitchFamily="34" charset="0"/>
              </a:rPr>
              <a:t>Regional &amp; National Conferences</a:t>
            </a:r>
            <a:br>
              <a:rPr lang="en-US" sz="4000" b="1" dirty="0">
                <a:solidFill>
                  <a:srgbClr val="002060"/>
                </a:solidFill>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84F617E-50F0-3A4F-28A7-D23F962E1E28}"/>
              </a:ext>
            </a:extLst>
          </p:cNvPr>
          <p:cNvSpPr txBox="1"/>
          <p:nvPr/>
        </p:nvSpPr>
        <p:spPr>
          <a:xfrm>
            <a:off x="4210120" y="327369"/>
            <a:ext cx="7587026" cy="594008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Spatz, M, (2021, December 2). </a:t>
            </a:r>
            <a:r>
              <a:rPr lang="en-US" sz="2000" i="1" dirty="0">
                <a:latin typeface="Arial" panose="020B0604020202020204" pitchFamily="34" charset="0"/>
                <a:cs typeface="Arial" panose="020B0604020202020204" pitchFamily="34" charset="0"/>
              </a:rPr>
              <a:t>Real World Consequences: Mitigating Health Misinformation </a:t>
            </a:r>
            <a:r>
              <a:rPr lang="en-US" sz="2000" dirty="0">
                <a:latin typeface="Arial" panose="020B0604020202020204" pitchFamily="34" charset="0"/>
                <a:cs typeface="Arial" panose="020B0604020202020204" pitchFamily="34" charset="0"/>
              </a:rPr>
              <a:t>[Presentation]. Hawaii Library Association Conference. </a:t>
            </a:r>
          </a:p>
          <a:p>
            <a:endParaRPr lang="en-U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Spatz, M, Acosta-</a:t>
            </a:r>
            <a:r>
              <a:rPr lang="es-ES" sz="2000" dirty="0" err="1">
                <a:latin typeface="Arial" panose="020B0604020202020204" pitchFamily="34" charset="0"/>
                <a:cs typeface="Arial" panose="020B0604020202020204" pitchFamily="34" charset="0"/>
              </a:rPr>
              <a:t>Ramirez</a:t>
            </a:r>
            <a:r>
              <a:rPr lang="es-ES" sz="2000" dirty="0">
                <a:latin typeface="Arial" panose="020B0604020202020204" pitchFamily="34" charset="0"/>
                <a:cs typeface="Arial" panose="020B0604020202020204" pitchFamily="34" charset="0"/>
              </a:rPr>
              <a:t>, S. (2022, </a:t>
            </a:r>
            <a:r>
              <a:rPr lang="es-ES" sz="2000" dirty="0" err="1">
                <a:latin typeface="Arial" panose="020B0604020202020204" pitchFamily="34" charset="0"/>
                <a:cs typeface="Arial" panose="020B0604020202020204" pitchFamily="34" charset="0"/>
              </a:rPr>
              <a:t>February</a:t>
            </a:r>
            <a:r>
              <a:rPr lang="es-ES" sz="2000" dirty="0">
                <a:latin typeface="Arial" panose="020B0604020202020204" pitchFamily="34" charset="0"/>
                <a:cs typeface="Arial" panose="020B0604020202020204" pitchFamily="34" charset="0"/>
              </a:rPr>
              <a:t> 14-16) </a:t>
            </a:r>
            <a:r>
              <a:rPr lang="es-ES" sz="2000" i="1" dirty="0" err="1">
                <a:latin typeface="Arial" panose="020B0604020202020204" pitchFamily="34" charset="0"/>
                <a:cs typeface="Arial" panose="020B0604020202020204" pitchFamily="34" charset="0"/>
              </a:rPr>
              <a:t>Health</a:t>
            </a:r>
            <a:r>
              <a:rPr lang="es-ES" sz="2000" i="1" dirty="0">
                <a:latin typeface="Arial" panose="020B0604020202020204" pitchFamily="34" charset="0"/>
                <a:cs typeface="Arial" panose="020B0604020202020204" pitchFamily="34" charset="0"/>
              </a:rPr>
              <a:t> at </a:t>
            </a:r>
            <a:r>
              <a:rPr lang="es-ES" sz="2000" i="1" dirty="0" err="1">
                <a:latin typeface="Arial" panose="020B0604020202020204" pitchFamily="34" charset="0"/>
                <a:cs typeface="Arial" panose="020B0604020202020204" pitchFamily="34" charset="0"/>
              </a:rPr>
              <a:t>Your</a:t>
            </a:r>
            <a:r>
              <a:rPr lang="es-ES" sz="2000" i="1" dirty="0">
                <a:latin typeface="Arial" panose="020B0604020202020204" pitchFamily="34" charset="0"/>
                <a:cs typeface="Arial" panose="020B0604020202020204" pitchFamily="34" charset="0"/>
              </a:rPr>
              <a:t> </a:t>
            </a:r>
            <a:r>
              <a:rPr lang="es-ES" sz="2000" i="1" dirty="0" err="1">
                <a:latin typeface="Arial" panose="020B0604020202020204" pitchFamily="34" charset="0"/>
                <a:cs typeface="Arial" panose="020B0604020202020204" pitchFamily="34" charset="0"/>
              </a:rPr>
              <a:t>Fingertips</a:t>
            </a:r>
            <a:r>
              <a:rPr lang="es-ES" sz="2000" i="1" dirty="0">
                <a:latin typeface="Arial" panose="020B0604020202020204" pitchFamily="34" charset="0"/>
                <a:cs typeface="Arial" panose="020B0604020202020204" pitchFamily="34" charset="0"/>
              </a:rPr>
              <a:t> Salud Al Alcance De Su Mano</a:t>
            </a:r>
            <a:r>
              <a:rPr lang="es-ES"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[Presentation] 2022 Western Forum for Migrant and Community Health.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Hamstra, E. (2022, March 8-10). </a:t>
            </a:r>
            <a:r>
              <a:rPr lang="en-US" sz="2000" i="1" dirty="0">
                <a:latin typeface="Arial" panose="020B0604020202020204" pitchFamily="34" charset="0"/>
                <a:cs typeface="Arial" panose="020B0604020202020204" pitchFamily="34" charset="0"/>
              </a:rPr>
              <a:t>Introduction to Health Reference </a:t>
            </a:r>
            <a:r>
              <a:rPr lang="en-US" sz="2000" dirty="0">
                <a:latin typeface="Arial" panose="020B0604020202020204" pitchFamily="34" charset="0"/>
                <a:cs typeface="Arial" panose="020B0604020202020204" pitchFamily="34" charset="0"/>
              </a:rPr>
              <a:t>[Presentation] Virtual RUSA Forum.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Shin, N., and Beard, L. (2022, March 15-17). </a:t>
            </a:r>
            <a:r>
              <a:rPr lang="en-US" sz="2000" i="1" dirty="0">
                <a:latin typeface="Arial" panose="020B0604020202020204" pitchFamily="34" charset="0"/>
                <a:cs typeface="Arial" panose="020B0604020202020204" pitchFamily="34" charset="0"/>
              </a:rPr>
              <a:t>A Guide to Responsible and Inclusive Data Ethics </a:t>
            </a:r>
            <a:r>
              <a:rPr lang="en-US" sz="2000" dirty="0">
                <a:latin typeface="Arial" panose="020B0604020202020204" pitchFamily="34" charset="0"/>
                <a:cs typeface="Arial" panose="020B0604020202020204" pitchFamily="34" charset="0"/>
              </a:rPr>
              <a:t>[Poster]. Virtual RDAP Conference. </a:t>
            </a:r>
          </a:p>
          <a:p>
            <a:endParaRPr lang="en-US" sz="2000" dirty="0">
              <a:latin typeface="Arial" panose="020B0604020202020204" pitchFamily="34" charset="0"/>
              <a:cs typeface="Arial" panose="020B0604020202020204" pitchFamily="34" charset="0"/>
            </a:endParaRPr>
          </a:p>
          <a:p>
            <a:pPr fontAlgn="t"/>
            <a:r>
              <a:rPr lang="en-US" sz="2000" dirty="0">
                <a:latin typeface="Arial" panose="020B0604020202020204" pitchFamily="34" charset="0"/>
                <a:cs typeface="Arial" panose="020B0604020202020204" pitchFamily="34" charset="0"/>
              </a:rPr>
              <a:t>Dickman, D., Churchill, V., McClung, S., Rau, R., and Wilson, A. (2022, March 31-April 1). </a:t>
            </a:r>
            <a:r>
              <a:rPr lang="en-US" sz="2000" i="1" dirty="0">
                <a:latin typeface="Arial" panose="020B0604020202020204" pitchFamily="34" charset="0"/>
                <a:cs typeface="Arial" panose="020B0604020202020204" pitchFamily="34" charset="0"/>
              </a:rPr>
              <a:t>Promoting DEI in Health Collections at California Academic Libraries </a:t>
            </a:r>
            <a:r>
              <a:rPr lang="en-US" sz="2000" dirty="0">
                <a:latin typeface="Arial" panose="020B0604020202020204" pitchFamily="34" charset="0"/>
                <a:cs typeface="Arial" panose="020B0604020202020204" pitchFamily="34" charset="0"/>
              </a:rPr>
              <a:t>[Presentation]</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CARL Conference.</a:t>
            </a:r>
          </a:p>
          <a:p>
            <a:endParaRPr lang="en-US" sz="200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7CC5A15-3796-3962-5D5E-E5B5F44C1573}"/>
              </a:ext>
              <a:ext uri="{C183D7F6-B498-43B3-948B-1728B52AA6E4}">
                <adec:decorative xmlns:adec="http://schemas.microsoft.com/office/drawing/2017/decorative" val="1"/>
              </a:ext>
            </a:extLst>
          </p:cNvPr>
          <p:cNvCxnSpPr>
            <a:cxnSpLocks/>
          </p:cNvCxnSpPr>
          <p:nvPr/>
        </p:nvCxnSpPr>
        <p:spPr>
          <a:xfrm>
            <a:off x="4210118" y="1452282"/>
            <a:ext cx="7179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080AC48-0EF6-69A3-458F-F2A2A6718F68}"/>
              </a:ext>
              <a:ext uri="{C183D7F6-B498-43B3-948B-1728B52AA6E4}">
                <adec:decorative xmlns:adec="http://schemas.microsoft.com/office/drawing/2017/decorative" val="1"/>
              </a:ext>
            </a:extLst>
          </p:cNvPr>
          <p:cNvCxnSpPr>
            <a:cxnSpLocks/>
          </p:cNvCxnSpPr>
          <p:nvPr/>
        </p:nvCxnSpPr>
        <p:spPr>
          <a:xfrm>
            <a:off x="4210118" y="2667000"/>
            <a:ext cx="7179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02B696-C0B5-E2A0-68C3-E3FD5AAD67A4}"/>
              </a:ext>
              <a:ext uri="{C183D7F6-B498-43B3-948B-1728B52AA6E4}">
                <adec:decorative xmlns:adec="http://schemas.microsoft.com/office/drawing/2017/decorative" val="1"/>
              </a:ext>
            </a:extLst>
          </p:cNvPr>
          <p:cNvCxnSpPr>
            <a:cxnSpLocks/>
          </p:cNvCxnSpPr>
          <p:nvPr/>
        </p:nvCxnSpPr>
        <p:spPr>
          <a:xfrm>
            <a:off x="4210118" y="3567953"/>
            <a:ext cx="7179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2B8260-73B8-C770-03C4-3DC32D7F66F5}"/>
              </a:ext>
              <a:ext uri="{C183D7F6-B498-43B3-948B-1728B52AA6E4}">
                <adec:decorative xmlns:adec="http://schemas.microsoft.com/office/drawing/2017/decorative" val="1"/>
              </a:ext>
            </a:extLst>
          </p:cNvPr>
          <p:cNvCxnSpPr>
            <a:cxnSpLocks/>
          </p:cNvCxnSpPr>
          <p:nvPr/>
        </p:nvCxnSpPr>
        <p:spPr>
          <a:xfrm>
            <a:off x="4210118" y="4791635"/>
            <a:ext cx="7179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851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D5EAFFB-8545-B7F3-60DB-4A55FE1E40E6}"/>
              </a:ext>
            </a:extLst>
          </p:cNvPr>
          <p:cNvSpPr>
            <a:spLocks noGrp="1"/>
          </p:cNvSpPr>
          <p:nvPr>
            <p:ph type="title"/>
          </p:nvPr>
        </p:nvSpPr>
        <p:spPr/>
        <p:txBody>
          <a:bodyPr/>
          <a:lstStyle/>
          <a:p>
            <a:r>
              <a:rPr lang="en-US" dirty="0"/>
              <a:t>MLA Chapter meetings</a:t>
            </a:r>
          </a:p>
        </p:txBody>
      </p:sp>
      <p:grpSp>
        <p:nvGrpSpPr>
          <p:cNvPr id="8" name="Group 7" descr="NNLM map symbol, plus the text &quot;region 5&quot;">
            <a:extLst>
              <a:ext uri="{FF2B5EF4-FFF2-40B4-BE49-F238E27FC236}">
                <a16:creationId xmlns:a16="http://schemas.microsoft.com/office/drawing/2014/main" id="{52CDF0CC-09E0-467F-AD81-F9FE8978E17F}"/>
              </a:ext>
            </a:extLst>
          </p:cNvPr>
          <p:cNvGrpSpPr/>
          <p:nvPr/>
        </p:nvGrpSpPr>
        <p:grpSpPr>
          <a:xfrm>
            <a:off x="387996" y="281948"/>
            <a:ext cx="7035394" cy="2535664"/>
            <a:chOff x="387996" y="281948"/>
            <a:chExt cx="7035394" cy="2535664"/>
          </a:xfrm>
        </p:grpSpPr>
        <p:pic>
          <p:nvPicPr>
            <p:cNvPr id="6" name="Picture 5">
              <a:extLst>
                <a:ext uri="{FF2B5EF4-FFF2-40B4-BE49-F238E27FC236}">
                  <a16:creationId xmlns:a16="http://schemas.microsoft.com/office/drawing/2014/main" id="{ABF51C7B-C9C3-47AB-ADC1-611B76ECFB3D}"/>
                </a:ext>
              </a:extLst>
            </p:cNvPr>
            <p:cNvPicPr>
              <a:picLocks noChangeAspect="1"/>
            </p:cNvPicPr>
            <p:nvPr/>
          </p:nvPicPr>
          <p:blipFill>
            <a:blip r:embed="rId3"/>
            <a:stretch>
              <a:fillRect/>
            </a:stretch>
          </p:blipFill>
          <p:spPr>
            <a:xfrm>
              <a:off x="387996" y="281948"/>
              <a:ext cx="7035394" cy="1950889"/>
            </a:xfrm>
            <a:prstGeom prst="rect">
              <a:avLst/>
            </a:prstGeom>
          </p:spPr>
        </p:pic>
        <p:sp>
          <p:nvSpPr>
            <p:cNvPr id="7" name="TextBox 6">
              <a:extLst>
                <a:ext uri="{FF2B5EF4-FFF2-40B4-BE49-F238E27FC236}">
                  <a16:creationId xmlns:a16="http://schemas.microsoft.com/office/drawing/2014/main" id="{367B0FA1-465A-43F1-8F4D-73F0F23D87A1}"/>
                </a:ext>
              </a:extLst>
            </p:cNvPr>
            <p:cNvSpPr txBox="1"/>
            <p:nvPr/>
          </p:nvSpPr>
          <p:spPr>
            <a:xfrm>
              <a:off x="2081155" y="2232837"/>
              <a:ext cx="1824538" cy="584775"/>
            </a:xfrm>
            <a:prstGeom prst="rect">
              <a:avLst/>
            </a:prstGeom>
            <a:noFill/>
          </p:spPr>
          <p:txBody>
            <a:bodyPr wrap="none" rtlCol="0">
              <a:spAutoFit/>
            </a:bodyPr>
            <a:lstStyle/>
            <a:p>
              <a:r>
                <a:rPr lang="en-US" sz="3200" dirty="0">
                  <a:solidFill>
                    <a:srgbClr val="002060"/>
                  </a:solidFill>
                  <a:latin typeface="Arial" panose="020B0604020202020204" pitchFamily="34" charset="0"/>
                  <a:cs typeface="Arial" panose="020B0604020202020204" pitchFamily="34" charset="0"/>
                </a:rPr>
                <a:t>Region 5</a:t>
              </a:r>
            </a:p>
          </p:txBody>
        </p:sp>
      </p:grpSp>
      <p:pic>
        <p:nvPicPr>
          <p:cNvPr id="5" name="Picture 4" descr="2021 Perspectives HLA + PIALA Joint conference, Online - December 2-4, 2021 HST">
            <a:extLst>
              <a:ext uri="{FF2B5EF4-FFF2-40B4-BE49-F238E27FC236}">
                <a16:creationId xmlns:a16="http://schemas.microsoft.com/office/drawing/2014/main" id="{4BDE0C06-4B9D-4AC8-A9B4-4C6C19CFE4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4184" y="2232837"/>
            <a:ext cx="7036414" cy="3359888"/>
          </a:xfrm>
          <a:prstGeom prst="rect">
            <a:avLst/>
          </a:prstGeom>
        </p:spPr>
      </p:pic>
    </p:spTree>
    <p:extLst>
      <p:ext uri="{BB962C8B-B14F-4D97-AF65-F5344CB8AC3E}">
        <p14:creationId xmlns:p14="http://schemas.microsoft.com/office/powerpoint/2010/main" val="3969424559"/>
      </p:ext>
    </p:extLst>
  </p:cSld>
  <p:clrMapOvr>
    <a:masterClrMapping/>
  </p:clrMapOvr>
  <mc:AlternateContent xmlns:mc="http://schemas.openxmlformats.org/markup-compatibility/2006" xmlns:p14="http://schemas.microsoft.com/office/powerpoint/2010/main">
    <mc:Choice Requires="p14">
      <p:transition spd="slow" p14:dur="2000" advTm="11215"/>
    </mc:Choice>
    <mc:Fallback xmlns="">
      <p:transition spd="slow" advTm="1121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1353-28DB-4990-ACC2-7060D6CBDB78}"/>
              </a:ext>
            </a:extLst>
          </p:cNvPr>
          <p:cNvSpPr>
            <a:spLocks noGrp="1"/>
          </p:cNvSpPr>
          <p:nvPr>
            <p:ph type="title"/>
          </p:nvPr>
        </p:nvSpPr>
        <p:spPr/>
        <p:txBody>
          <a:bodyPr/>
          <a:lstStyle/>
          <a:p>
            <a:r>
              <a:rPr lang="en-US" sz="6000" dirty="0">
                <a:solidFill>
                  <a:srgbClr val="002060"/>
                </a:solidFill>
                <a:latin typeface="Arial" panose="020B0604020202020204" pitchFamily="34" charset="0"/>
                <a:cs typeface="Arial" panose="020B0604020202020204" pitchFamily="34" charset="0"/>
              </a:rPr>
              <a:t>Upcoming for Year 2</a:t>
            </a:r>
            <a:endParaRPr lang="en-US" sz="6000" dirty="0"/>
          </a:p>
        </p:txBody>
      </p:sp>
      <p:sp>
        <p:nvSpPr>
          <p:cNvPr id="3" name="Text Placeholder 2">
            <a:extLst>
              <a:ext uri="{FF2B5EF4-FFF2-40B4-BE49-F238E27FC236}">
                <a16:creationId xmlns:a16="http://schemas.microsoft.com/office/drawing/2014/main" id="{8F66714F-C817-40E2-B47D-A479054DCE0B}"/>
              </a:ext>
            </a:extLst>
          </p:cNvPr>
          <p:cNvSpPr>
            <a:spLocks noGrp="1"/>
          </p:cNvSpPr>
          <p:nvPr>
            <p:ph type="body" idx="1"/>
          </p:nvPr>
        </p:nvSpPr>
        <p:spPr/>
        <p:txBody>
          <a:bodyPr>
            <a:normAutofit/>
          </a:bodyPr>
          <a:lstStyle/>
          <a:p>
            <a:endParaRPr lang="en-US" sz="4400"/>
          </a:p>
        </p:txBody>
      </p:sp>
    </p:spTree>
    <p:extLst>
      <p:ext uri="{BB962C8B-B14F-4D97-AF65-F5344CB8AC3E}">
        <p14:creationId xmlns:p14="http://schemas.microsoft.com/office/powerpoint/2010/main" val="1754379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F149-30AD-4161-90D6-8D5D686B8309}"/>
              </a:ext>
            </a:extLst>
          </p:cNvPr>
          <p:cNvSpPr>
            <a:spLocks noGrp="1"/>
          </p:cNvSpPr>
          <p:nvPr>
            <p:ph type="title"/>
          </p:nvPr>
        </p:nvSpPr>
        <p:spPr>
          <a:xfrm>
            <a:off x="1337872" y="519659"/>
            <a:ext cx="9875520" cy="1356360"/>
          </a:xfrm>
        </p:spPr>
        <p:txBody>
          <a:bodyPr>
            <a:normAutofit/>
          </a:bodyPr>
          <a:lstStyle/>
          <a:p>
            <a:pPr algn="ctr"/>
            <a:r>
              <a:rPr lang="en-US" sz="3400">
                <a:latin typeface="Arial" panose="020B0604020202020204" pitchFamily="34" charset="0"/>
                <a:cs typeface="Arial" panose="020B0604020202020204" pitchFamily="34" charset="0"/>
              </a:rPr>
              <a:t>Year 2 Funding Opportunities</a:t>
            </a:r>
            <a:br>
              <a:rPr lang="en-US" sz="3400">
                <a:latin typeface="Arial" panose="020B0604020202020204" pitchFamily="34" charset="0"/>
                <a:cs typeface="Arial" panose="020B0604020202020204" pitchFamily="34" charset="0"/>
              </a:rPr>
            </a:br>
            <a:r>
              <a:rPr lang="en-US" sz="3400">
                <a:latin typeface="Arial" panose="020B0604020202020204" pitchFamily="34" charset="0"/>
                <a:cs typeface="Arial" panose="020B0604020202020204" pitchFamily="34" charset="0"/>
              </a:rPr>
              <a:t>Applications due: June 28, 2022</a:t>
            </a:r>
            <a:r>
              <a:rPr lang="en-US" sz="3400">
                <a:highlight>
                  <a:srgbClr val="FFFF00"/>
                </a:highlight>
                <a:latin typeface="Arial" panose="020B0604020202020204" pitchFamily="34" charset="0"/>
                <a:cs typeface="Arial" panose="020B0604020202020204" pitchFamily="34" charset="0"/>
              </a:rPr>
              <a:t> </a:t>
            </a:r>
            <a:endParaRPr lang="en-US" sz="34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44C91AE-545C-43EE-B840-433A4457C72A}"/>
              </a:ext>
            </a:extLst>
          </p:cNvPr>
          <p:cNvSpPr>
            <a:spLocks noGrp="1"/>
          </p:cNvSpPr>
          <p:nvPr>
            <p:ph type="sldNum" sz="quarter" idx="10"/>
          </p:nvPr>
        </p:nvSpPr>
        <p:spPr>
          <a:xfrm>
            <a:off x="9329530" y="6223828"/>
            <a:ext cx="1706217"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025F9F99-9BD9-4422-B838-F0A597D458BC}" type="slidenum">
              <a:rPr kumimoji="0" lang="en-US" b="0" i="0" u="none" strike="noStrike" kern="1200" cap="none" spc="0" normalizeH="0" baseline="0" noProof="0" smtClean="0">
                <a:ln>
                  <a:noFill/>
                </a:ln>
                <a:effectLst/>
                <a:uLnTx/>
                <a:uFillTx/>
                <a:latin typeface="Corbel"/>
                <a:ea typeface="+mn-ea"/>
                <a:cs typeface="+mn-cs"/>
              </a:rPr>
              <a:pPr marL="0" marR="0" lvl="0" indent="0" defTabSz="914400" rtl="0" eaLnBrk="1" fontAlgn="auto" latinLnBrk="0" hangingPunct="1">
                <a:spcBef>
                  <a:spcPts val="0"/>
                </a:spcBef>
                <a:spcAft>
                  <a:spcPts val="600"/>
                </a:spcAft>
                <a:buClrTx/>
                <a:buSzTx/>
                <a:buFontTx/>
                <a:buNone/>
                <a:tabLst/>
                <a:defRPr/>
              </a:pPr>
              <a:t>29</a:t>
            </a:fld>
            <a:endParaRPr kumimoji="0" lang="en-US" b="0" i="0" u="none" strike="noStrike" kern="1200" cap="none" spc="0" normalizeH="0" baseline="0" noProof="0">
              <a:ln>
                <a:noFill/>
              </a:ln>
              <a:effectLst/>
              <a:uLnTx/>
              <a:uFillTx/>
              <a:latin typeface="Corbel"/>
              <a:ea typeface="+mn-ea"/>
              <a:cs typeface="+mn-cs"/>
            </a:endParaRPr>
          </a:p>
        </p:txBody>
      </p:sp>
      <p:graphicFrame>
        <p:nvGraphicFramePr>
          <p:cNvPr id="7" name="Content Placeholder 2" descr="The NNLM Region 5 has 4 funding opportunities open. These include the Health Information Outreach Subaward and express awards for Environmental Health Justice, Health Misinformation, and Technology Equity. ">
            <a:extLst>
              <a:ext uri="{FF2B5EF4-FFF2-40B4-BE49-F238E27FC236}">
                <a16:creationId xmlns:a16="http://schemas.microsoft.com/office/drawing/2014/main" id="{A52E24B5-E383-4E22-8957-77180F33BCCC}"/>
              </a:ext>
            </a:extLst>
          </p:cNvPr>
          <p:cNvGraphicFramePr>
            <a:graphicFrameLocks noGrp="1"/>
          </p:cNvGraphicFramePr>
          <p:nvPr>
            <p:ph idx="1"/>
            <p:extLst>
              <p:ext uri="{D42A27DB-BD31-4B8C-83A1-F6EECF244321}">
                <p14:modId xmlns:p14="http://schemas.microsoft.com/office/powerpoint/2010/main" val="350277649"/>
              </p:ext>
            </p:extLst>
          </p:nvPr>
        </p:nvGraphicFramePr>
        <p:xfrm>
          <a:off x="1143000" y="2298530"/>
          <a:ext cx="9872663" cy="3797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714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A8EB-B4F0-4E63-A41D-5E10B967F497}"/>
              </a:ext>
            </a:extLst>
          </p:cNvPr>
          <p:cNvSpPr>
            <a:spLocks noGrp="1"/>
          </p:cNvSpPr>
          <p:nvPr>
            <p:ph type="title"/>
          </p:nvPr>
        </p:nvSpPr>
        <p:spPr>
          <a:xfrm>
            <a:off x="838200" y="556995"/>
            <a:ext cx="10515600" cy="1133693"/>
          </a:xfrm>
        </p:spPr>
        <p:txBody>
          <a:bodyPr>
            <a:normAutofit/>
          </a:bodyPr>
          <a:lstStyle/>
          <a:p>
            <a:pPr algn="ctr"/>
            <a:r>
              <a:rPr lang="en-US" dirty="0">
                <a:solidFill>
                  <a:srgbClr val="002060"/>
                </a:solidFill>
                <a:latin typeface="Arial"/>
                <a:cs typeface="Arial"/>
              </a:rPr>
              <a:t>Session overview</a:t>
            </a:r>
            <a:endParaRPr lang="en-US" dirty="0"/>
          </a:p>
        </p:txBody>
      </p:sp>
      <p:graphicFrame>
        <p:nvGraphicFramePr>
          <p:cNvPr id="5" name="Content Placeholder 2">
            <a:extLst>
              <a:ext uri="{FF2B5EF4-FFF2-40B4-BE49-F238E27FC236}">
                <a16:creationId xmlns:a16="http://schemas.microsoft.com/office/drawing/2014/main" id="{BFA8A796-D9FA-4296-8216-2E98F916985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74310914"/>
              </p:ext>
            </p:extLst>
          </p:nvPr>
        </p:nvGraphicFramePr>
        <p:xfrm>
          <a:off x="838200" y="1825625"/>
          <a:ext cx="10515600" cy="4015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2000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09C3CD-A184-7A9C-CB04-485C86BCB90F}"/>
              </a:ext>
            </a:extLst>
          </p:cNvPr>
          <p:cNvSpPr>
            <a:spLocks noGrp="1"/>
          </p:cNvSpPr>
          <p:nvPr>
            <p:ph type="title"/>
          </p:nvPr>
        </p:nvSpPr>
        <p:spPr/>
        <p:txBody>
          <a:bodyPr/>
          <a:lstStyle/>
          <a:p>
            <a:pPr rtl="0" eaLnBrk="1" latinLnBrk="0" hangingPunct="1"/>
            <a:r>
              <a:rPr lang="en-US" sz="2800" b="1" kern="1200" dirty="0">
                <a:solidFill>
                  <a:srgbClr val="000000"/>
                </a:solidFill>
                <a:effectLst/>
                <a:latin typeface="Arial" panose="020B0604020202020204" pitchFamily="34" charset="0"/>
                <a:ea typeface="+mn-ea"/>
                <a:cs typeface="Arial" panose="020B0604020202020204" pitchFamily="34" charset="0"/>
              </a:rPr>
              <a:t>Region 5 </a:t>
            </a:r>
            <a:endParaRPr lang="en-US" dirty="0">
              <a:effectLst/>
            </a:endParaRPr>
          </a:p>
          <a:p>
            <a:pPr rtl="0" eaLnBrk="1" latinLnBrk="0" hangingPunct="1"/>
            <a:r>
              <a:rPr lang="en-US" sz="2800" b="1" kern="1200" dirty="0">
                <a:solidFill>
                  <a:srgbClr val="000000"/>
                </a:solidFill>
                <a:effectLst/>
                <a:latin typeface="Arial" panose="020B0604020202020204" pitchFamily="34" charset="0"/>
                <a:ea typeface="+mn-ea"/>
                <a:cs typeface="Arial" panose="020B0604020202020204" pitchFamily="34" charset="0"/>
              </a:rPr>
              <a:t>Outreach &amp; Engagement Awards</a:t>
            </a:r>
            <a:endParaRPr lang="en-US" dirty="0">
              <a:effectLst/>
            </a:endParaRPr>
          </a:p>
          <a:p>
            <a:endParaRPr lang="en-US" dirty="0"/>
          </a:p>
        </p:txBody>
      </p:sp>
      <p:sp>
        <p:nvSpPr>
          <p:cNvPr id="6" name="Rectangle 5" descr="Marker">
            <a:extLst>
              <a:ext uri="{FF2B5EF4-FFF2-40B4-BE49-F238E27FC236}">
                <a16:creationId xmlns:a16="http://schemas.microsoft.com/office/drawing/2014/main" id="{3F49F302-6CE4-4757-8598-8B37C7F4BDA6}"/>
              </a:ext>
            </a:extLst>
          </p:cNvPr>
          <p:cNvSpPr/>
          <p:nvPr/>
        </p:nvSpPr>
        <p:spPr>
          <a:xfrm>
            <a:off x="1026637" y="1349787"/>
            <a:ext cx="1510523" cy="1510523"/>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3">
            <a:schemeClr val="lt1">
              <a:alpha val="0"/>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5F2E2750-FA54-45FA-9990-40F7CA2C9C8B}"/>
              </a:ext>
            </a:extLst>
          </p:cNvPr>
          <p:cNvSpPr txBox="1"/>
          <p:nvPr/>
        </p:nvSpPr>
        <p:spPr>
          <a:xfrm>
            <a:off x="226239" y="2741172"/>
            <a:ext cx="3111321" cy="137565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100000"/>
              </a:lnSpc>
              <a:spcBef>
                <a:spcPct val="0"/>
              </a:spcBef>
              <a:buNone/>
              <a:defRPr b="1"/>
            </a:pPr>
            <a:r>
              <a:rPr lang="en-US" sz="2800" kern="1200" dirty="0">
                <a:latin typeface="Arial" panose="020B0604020202020204" pitchFamily="34" charset="0"/>
                <a:cs typeface="Arial" panose="020B0604020202020204" pitchFamily="34" charset="0"/>
              </a:rPr>
              <a:t>Region 5 </a:t>
            </a:r>
          </a:p>
          <a:p>
            <a:pPr marL="0" lvl="0" indent="0" algn="ctr" defTabSz="1244600">
              <a:lnSpc>
                <a:spcPct val="100000"/>
              </a:lnSpc>
              <a:spcBef>
                <a:spcPct val="0"/>
              </a:spcBef>
              <a:spcAft>
                <a:spcPct val="35000"/>
              </a:spcAft>
              <a:buNone/>
              <a:defRPr b="1"/>
            </a:pPr>
            <a:r>
              <a:rPr lang="en-US" sz="2800" kern="1200" dirty="0">
                <a:latin typeface="Arial" panose="020B0604020202020204" pitchFamily="34" charset="0"/>
                <a:cs typeface="Arial" panose="020B0604020202020204" pitchFamily="34" charset="0"/>
              </a:rPr>
              <a:t>Outreach &amp; Engagement Awards</a:t>
            </a:r>
          </a:p>
        </p:txBody>
      </p:sp>
      <p:sp>
        <p:nvSpPr>
          <p:cNvPr id="12" name="TextBox 11">
            <a:extLst>
              <a:ext uri="{FF2B5EF4-FFF2-40B4-BE49-F238E27FC236}">
                <a16:creationId xmlns:a16="http://schemas.microsoft.com/office/drawing/2014/main" id="{3D72551C-9616-4C7B-B68C-860E3FF584A3}"/>
              </a:ext>
            </a:extLst>
          </p:cNvPr>
          <p:cNvSpPr txBox="1"/>
          <p:nvPr/>
        </p:nvSpPr>
        <p:spPr>
          <a:xfrm>
            <a:off x="-164311" y="4603957"/>
            <a:ext cx="4315781" cy="6707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ts val="0"/>
              </a:spcAft>
              <a:buNone/>
            </a:pPr>
            <a:r>
              <a:rPr lang="en-US" sz="2000" kern="1200" dirty="0">
                <a:latin typeface="Arial" panose="020B0604020202020204" pitchFamily="34" charset="0"/>
                <a:cs typeface="Arial" panose="020B0604020202020204" pitchFamily="34" charset="0"/>
              </a:rPr>
              <a:t>minimum of 3 awards up to </a:t>
            </a:r>
          </a:p>
          <a:p>
            <a:pPr marL="0" lvl="0" indent="0" algn="ctr" defTabSz="800100">
              <a:lnSpc>
                <a:spcPct val="100000"/>
              </a:lnSpc>
              <a:spcBef>
                <a:spcPct val="0"/>
              </a:spcBef>
              <a:spcAft>
                <a:spcPts val="0"/>
              </a:spcAft>
              <a:buNone/>
            </a:pPr>
            <a:r>
              <a:rPr lang="en-US" sz="2000" kern="1200" dirty="0">
                <a:latin typeface="Arial" panose="020B0604020202020204" pitchFamily="34" charset="0"/>
                <a:cs typeface="Arial" panose="020B0604020202020204" pitchFamily="34" charset="0"/>
              </a:rPr>
              <a:t>$25,000 each</a:t>
            </a:r>
          </a:p>
        </p:txBody>
      </p:sp>
      <p:graphicFrame>
        <p:nvGraphicFramePr>
          <p:cNvPr id="14" name="Content Placeholder 13"/>
          <p:cNvGraphicFramePr>
            <a:graphicFrameLocks noGrp="1"/>
          </p:cNvGraphicFramePr>
          <p:nvPr>
            <p:ph type="pic" idx="1"/>
            <p:extLst>
              <p:ext uri="{D42A27DB-BD31-4B8C-83A1-F6EECF244321}">
                <p14:modId xmlns:p14="http://schemas.microsoft.com/office/powerpoint/2010/main" val="1381547968"/>
              </p:ext>
            </p:extLst>
          </p:nvPr>
        </p:nvGraphicFramePr>
        <p:xfrm>
          <a:off x="4151470" y="297180"/>
          <a:ext cx="7912308" cy="5621443"/>
        </p:xfrm>
        <a:graphic>
          <a:graphicData uri="http://schemas.openxmlformats.org/drawingml/2006/table">
            <a:tbl>
              <a:tblPr firstRow="1" bandRow="1">
                <a:tableStyleId>{5C22544A-7EE6-4342-B048-85BDC9FD1C3A}</a:tableStyleId>
              </a:tblPr>
              <a:tblGrid>
                <a:gridCol w="2011309">
                  <a:extLst>
                    <a:ext uri="{9D8B030D-6E8A-4147-A177-3AD203B41FA5}">
                      <a16:colId xmlns:a16="http://schemas.microsoft.com/office/drawing/2014/main" val="2223853233"/>
                    </a:ext>
                  </a:extLst>
                </a:gridCol>
                <a:gridCol w="2395101">
                  <a:extLst>
                    <a:ext uri="{9D8B030D-6E8A-4147-A177-3AD203B41FA5}">
                      <a16:colId xmlns:a16="http://schemas.microsoft.com/office/drawing/2014/main" val="2442383204"/>
                    </a:ext>
                  </a:extLst>
                </a:gridCol>
                <a:gridCol w="3505898">
                  <a:extLst>
                    <a:ext uri="{9D8B030D-6E8A-4147-A177-3AD203B41FA5}">
                      <a16:colId xmlns:a16="http://schemas.microsoft.com/office/drawing/2014/main" val="4036102652"/>
                    </a:ext>
                  </a:extLst>
                </a:gridCol>
              </a:tblGrid>
              <a:tr h="552891">
                <a:tc>
                  <a:txBody>
                    <a:bodyPr/>
                    <a:lstStyle/>
                    <a:p>
                      <a:pPr marL="0" marR="0" algn="ctr">
                        <a:lnSpc>
                          <a:spcPct val="107000"/>
                        </a:lnSpc>
                        <a:spcBef>
                          <a:spcPts val="0"/>
                        </a:spcBef>
                        <a:spcAft>
                          <a:spcPts val="0"/>
                        </a:spcAft>
                      </a:pPr>
                      <a:r>
                        <a:rPr lang="en-US" sz="2000" b="1" kern="1200" dirty="0">
                          <a:solidFill>
                            <a:schemeClr val="bg1"/>
                          </a:solidFill>
                          <a:effectLst/>
                          <a:latin typeface="Arial  "/>
                          <a:ea typeface="Times New Roman" panose="02020603050405020304" pitchFamily="18" charset="0"/>
                          <a:cs typeface="Calibri" panose="020F0502020204030204" pitchFamily="34" charset="0"/>
                        </a:rPr>
                        <a:t>Award and Amount Available</a:t>
                      </a:r>
                      <a:endParaRPr lang="en-US" sz="2000" dirty="0">
                        <a:solidFill>
                          <a:schemeClr val="bg1"/>
                        </a:solidFill>
                        <a:effectLst/>
                        <a:latin typeface="Arial  "/>
                        <a:ea typeface="Calibri" panose="020F0502020204030204" pitchFamily="34" charset="0"/>
                        <a:cs typeface="Times New Roman" panose="02020603050405020304" pitchFamily="18" charset="0"/>
                      </a:endParaRPr>
                    </a:p>
                  </a:txBody>
                  <a:tcPr marL="23680" marR="23680" marT="23680" marB="236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kern="1200" dirty="0">
                          <a:solidFill>
                            <a:schemeClr val="bg1"/>
                          </a:solidFill>
                          <a:effectLst/>
                          <a:latin typeface="Arial  "/>
                          <a:ea typeface="Calibri" panose="020F0502020204030204" pitchFamily="34" charset="0"/>
                          <a:cs typeface="Calibri" panose="020F0502020204030204" pitchFamily="34" charset="0"/>
                        </a:rPr>
                        <a:t>Purpose</a:t>
                      </a:r>
                    </a:p>
                  </a:txBody>
                  <a:tcPr marL="23680" marR="23680" marT="23680" marB="236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0"/>
                        </a:spcAft>
                      </a:pPr>
                      <a:r>
                        <a:rPr lang="en-US" sz="2000" b="1" kern="1200" dirty="0">
                          <a:solidFill>
                            <a:schemeClr val="bg1"/>
                          </a:solidFill>
                          <a:effectLst/>
                          <a:latin typeface="Arial  "/>
                          <a:ea typeface="Times New Roman" panose="02020603050405020304" pitchFamily="18" charset="0"/>
                          <a:cs typeface="Calibri" panose="020F0502020204030204" pitchFamily="34" charset="0"/>
                        </a:rPr>
                        <a:t>Examples of Activities</a:t>
                      </a:r>
                      <a:endParaRPr lang="en-US" sz="2000" b="1" kern="1200" dirty="0">
                        <a:solidFill>
                          <a:schemeClr val="bg1"/>
                        </a:solidFill>
                        <a:effectLst/>
                        <a:latin typeface="Arial  "/>
                        <a:ea typeface="Calibri" panose="020F0502020204030204" pitchFamily="34" charset="0"/>
                        <a:cs typeface="Calibri" panose="020F0502020204030204" pitchFamily="34" charset="0"/>
                      </a:endParaRPr>
                    </a:p>
                  </a:txBody>
                  <a:tcPr marL="23680" marR="23680" marT="23680" marB="236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4041659"/>
                  </a:ext>
                </a:extLst>
              </a:tr>
              <a:tr h="3224631">
                <a:tc>
                  <a:txBody>
                    <a:bodyPr/>
                    <a:lstStyle/>
                    <a:p>
                      <a:pPr marL="0" marR="0">
                        <a:lnSpc>
                          <a:spcPct val="107000"/>
                        </a:lnSpc>
                        <a:spcBef>
                          <a:spcPts val="0"/>
                        </a:spcBef>
                        <a:spcAft>
                          <a:spcPts val="0"/>
                        </a:spcAft>
                      </a:pPr>
                      <a:r>
                        <a:rPr lang="en-US" sz="2000" u="sng" kern="1200" baseline="0" dirty="0">
                          <a:solidFill>
                            <a:srgbClr val="2E4E74"/>
                          </a:solidFill>
                          <a:effectLst/>
                          <a:latin typeface="Arial" panose="020B0604020202020204" pitchFamily="34" charset="0"/>
                          <a:ea typeface="Calibri" panose="020F0502020204030204" pitchFamily="34" charset="0"/>
                          <a:cs typeface="Arial" panose="020B0604020202020204" pitchFamily="34" charset="0"/>
                        </a:rPr>
                        <a:t>Outreach and Engagement Award</a:t>
                      </a:r>
                    </a:p>
                    <a:p>
                      <a:pPr marL="0" marR="0">
                        <a:lnSpc>
                          <a:spcPct val="107000"/>
                        </a:lnSpc>
                        <a:spcBef>
                          <a:spcPts val="0"/>
                        </a:spcBef>
                        <a:spcAft>
                          <a:spcPts val="0"/>
                        </a:spcAft>
                      </a:pPr>
                      <a:endParaRPr lang="en-US" sz="2000" u="sng" kern="1200" baseline="0" dirty="0">
                        <a:solidFill>
                          <a:srgbClr val="2E4E74"/>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 to $25,000</a:t>
                      </a:r>
                      <a:endParaRPr lang="en-US" sz="2000" u="sng" kern="1200" baseline="0" dirty="0">
                        <a:solidFill>
                          <a:srgbClr val="2E4E74"/>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2000" u="sng" kern="120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3680" marR="23680" marT="23680" marB="23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kern="1200" dirty="0">
                          <a:solidFill>
                            <a:schemeClr val="dk1"/>
                          </a:solidFill>
                          <a:effectLst/>
                          <a:latin typeface="Arial" panose="020B0604020202020204" pitchFamily="34" charset="0"/>
                          <a:ea typeface="+mn-ea"/>
                          <a:cs typeface="Arial" panose="020B0604020202020204" pitchFamily="34" charset="0"/>
                        </a:rPr>
                        <a:t>Support projects to increase access and use of quality online health information, improve health literacy and increase health equity through engagement and training for health information.</a:t>
                      </a:r>
                    </a:p>
                    <a:p>
                      <a:pPr marL="0" marR="0">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23680" marR="23680" marT="23680" marB="23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buFont typeface="Arial" panose="020B0604020202020204" pitchFamily="34" charset="0"/>
                        <a:buChar char="•"/>
                      </a:pPr>
                      <a:r>
                        <a:rPr lang="en-US" sz="2000" kern="1200" dirty="0">
                          <a:solidFill>
                            <a:schemeClr val="dk1"/>
                          </a:solidFill>
                          <a:effectLst/>
                          <a:latin typeface="Arial" panose="020B0604020202020204" pitchFamily="34" charset="0"/>
                          <a:ea typeface="+mn-ea"/>
                          <a:cs typeface="Arial" panose="020B0604020202020204" pitchFamily="34" charset="0"/>
                        </a:rPr>
                        <a:t>Collaborate with a public library, public health department or community clinic to promote vaccination drives or health fairs</a:t>
                      </a:r>
                    </a:p>
                    <a:p>
                      <a:pPr marL="0" lvl="0" indent="0">
                        <a:buFont typeface="Arial" panose="020B0604020202020204" pitchFamily="34" charset="0"/>
                        <a:buNone/>
                      </a:pP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r>
                        <a:rPr lang="en-US" sz="2000" kern="1200" dirty="0">
                          <a:solidFill>
                            <a:schemeClr val="dk1"/>
                          </a:solidFill>
                          <a:effectLst/>
                          <a:latin typeface="Arial" panose="020B0604020202020204" pitchFamily="34" charset="0"/>
                          <a:ea typeface="+mn-ea"/>
                          <a:cs typeface="Arial" panose="020B0604020202020204" pitchFamily="34" charset="0"/>
                        </a:rPr>
                        <a:t>Co-host a program with a community health educator about resources relevant to community health needs</a:t>
                      </a:r>
                    </a:p>
                    <a:p>
                      <a:pPr marL="0" lvl="0" indent="0">
                        <a:buFont typeface="Arial" panose="020B0604020202020204" pitchFamily="34" charset="0"/>
                        <a:buNone/>
                      </a:pP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r>
                        <a:rPr lang="en-US" sz="2000" kern="1200" dirty="0">
                          <a:solidFill>
                            <a:schemeClr val="dk1"/>
                          </a:solidFill>
                          <a:effectLst/>
                          <a:latin typeface="Arial" panose="020B0604020202020204" pitchFamily="34" charset="0"/>
                          <a:ea typeface="+mn-ea"/>
                          <a:cs typeface="Arial" panose="020B0604020202020204" pitchFamily="34" charset="0"/>
                        </a:rPr>
                        <a:t>Upgrade tech equipment to facilitate health-focused virtual reality instruction</a:t>
                      </a:r>
                      <a:endParaRPr lang="en-US" sz="2000" kern="1200" dirty="0">
                        <a:solidFill>
                          <a:schemeClr val="tx1"/>
                        </a:solidFill>
                        <a:latin typeface="Arial" panose="020B0604020202020204" pitchFamily="34" charset="0"/>
                        <a:ea typeface="+mn-ea"/>
                        <a:cs typeface="Arial" panose="020B0604020202020204" pitchFamily="34" charset="0"/>
                      </a:endParaRPr>
                    </a:p>
                  </a:txBody>
                  <a:tcPr marL="23680" marR="23680" marT="23680" marB="236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493703"/>
                  </a:ext>
                </a:extLst>
              </a:tr>
            </a:tbl>
          </a:graphicData>
        </a:graphic>
      </p:graphicFrame>
    </p:spTree>
    <p:extLst>
      <p:ext uri="{BB962C8B-B14F-4D97-AF65-F5344CB8AC3E}">
        <p14:creationId xmlns:p14="http://schemas.microsoft.com/office/powerpoint/2010/main" val="461077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E6099A-EC97-EE98-3324-C9DDDC8273B6}"/>
              </a:ext>
            </a:extLst>
          </p:cNvPr>
          <p:cNvSpPr>
            <a:spLocks noGrp="1"/>
          </p:cNvSpPr>
          <p:nvPr>
            <p:ph type="title"/>
          </p:nvPr>
        </p:nvSpPr>
        <p:spPr/>
        <p:txBody>
          <a:bodyPr/>
          <a:lstStyle/>
          <a:p>
            <a:pPr rtl="0" eaLnBrk="1" latinLnBrk="0" hangingPunct="1"/>
            <a:r>
              <a:rPr lang="en-US" sz="2800" b="1" kern="1200" dirty="0">
                <a:solidFill>
                  <a:srgbClr val="000000"/>
                </a:solidFill>
                <a:effectLst/>
                <a:latin typeface="Arial" panose="020B0604020202020204" pitchFamily="34" charset="0"/>
                <a:ea typeface="+mn-ea"/>
                <a:cs typeface="Arial" panose="020B0604020202020204" pitchFamily="34" charset="0"/>
              </a:rPr>
              <a:t>Region 5 </a:t>
            </a:r>
            <a:endParaRPr lang="en-US" dirty="0">
              <a:effectLst/>
            </a:endParaRPr>
          </a:p>
          <a:p>
            <a:pPr rtl="0" eaLnBrk="1" latinLnBrk="0" hangingPunct="1"/>
            <a:r>
              <a:rPr lang="en-US" sz="2800" b="1" kern="1200" dirty="0">
                <a:solidFill>
                  <a:srgbClr val="000000"/>
                </a:solidFill>
                <a:effectLst/>
                <a:latin typeface="Arial" panose="020B0604020202020204" pitchFamily="34" charset="0"/>
                <a:ea typeface="+mn-ea"/>
                <a:cs typeface="Arial" panose="020B0604020202020204" pitchFamily="34" charset="0"/>
              </a:rPr>
              <a:t>Data Engagement Awards</a:t>
            </a:r>
            <a:endParaRPr lang="en-US" dirty="0">
              <a:effectLst/>
            </a:endParaRPr>
          </a:p>
        </p:txBody>
      </p:sp>
      <p:sp>
        <p:nvSpPr>
          <p:cNvPr id="15" name="Rectangle 14" descr="Ribbon">
            <a:extLst>
              <a:ext uri="{FF2B5EF4-FFF2-40B4-BE49-F238E27FC236}">
                <a16:creationId xmlns:a16="http://schemas.microsoft.com/office/drawing/2014/main" id="{159FF323-5F3D-4A5A-9DC4-70F0614468C9}"/>
              </a:ext>
            </a:extLst>
          </p:cNvPr>
          <p:cNvSpPr/>
          <p:nvPr/>
        </p:nvSpPr>
        <p:spPr>
          <a:xfrm>
            <a:off x="1026637" y="1379239"/>
            <a:ext cx="1510523" cy="1510523"/>
          </a:xfrm>
          <a:prstGeom prst="rect">
            <a:avLst/>
          </a:prstGeom>
          <a: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3">
            <a:schemeClr val="lt1">
              <a:alpha val="0"/>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5F2E2750-FA54-45FA-9990-40F7CA2C9C8B}"/>
              </a:ext>
            </a:extLst>
          </p:cNvPr>
          <p:cNvSpPr txBox="1"/>
          <p:nvPr/>
        </p:nvSpPr>
        <p:spPr>
          <a:xfrm>
            <a:off x="226239" y="2876304"/>
            <a:ext cx="3111321" cy="137565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100000"/>
              </a:lnSpc>
              <a:spcBef>
                <a:spcPct val="0"/>
              </a:spcBef>
              <a:buNone/>
              <a:defRPr b="1"/>
            </a:pPr>
            <a:r>
              <a:rPr lang="en-US" sz="2800" kern="1200" dirty="0">
                <a:latin typeface="Arial" panose="020B0604020202020204" pitchFamily="34" charset="0"/>
                <a:cs typeface="Arial" panose="020B0604020202020204" pitchFamily="34" charset="0"/>
              </a:rPr>
              <a:t>Region 5 </a:t>
            </a:r>
          </a:p>
          <a:p>
            <a:pPr marL="0" lvl="0" indent="0" algn="ctr" defTabSz="1244600">
              <a:lnSpc>
                <a:spcPct val="100000"/>
              </a:lnSpc>
              <a:spcBef>
                <a:spcPct val="0"/>
              </a:spcBef>
              <a:spcAft>
                <a:spcPct val="35000"/>
              </a:spcAft>
              <a:buNone/>
              <a:defRPr b="1"/>
            </a:pPr>
            <a:r>
              <a:rPr lang="en-US" sz="2800" kern="1200" dirty="0">
                <a:latin typeface="Arial" panose="020B0604020202020204" pitchFamily="34" charset="0"/>
                <a:cs typeface="Arial" panose="020B0604020202020204" pitchFamily="34" charset="0"/>
              </a:rPr>
              <a:t>Data Engagement Awards</a:t>
            </a:r>
          </a:p>
        </p:txBody>
      </p:sp>
      <p:sp>
        <p:nvSpPr>
          <p:cNvPr id="12" name="TextBox 11">
            <a:extLst>
              <a:ext uri="{FF2B5EF4-FFF2-40B4-BE49-F238E27FC236}">
                <a16:creationId xmlns:a16="http://schemas.microsoft.com/office/drawing/2014/main" id="{3D72551C-9616-4C7B-B68C-860E3FF584A3}"/>
              </a:ext>
            </a:extLst>
          </p:cNvPr>
          <p:cNvSpPr txBox="1"/>
          <p:nvPr/>
        </p:nvSpPr>
        <p:spPr>
          <a:xfrm>
            <a:off x="-164311" y="4390859"/>
            <a:ext cx="4315781" cy="6707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00100">
              <a:lnSpc>
                <a:spcPct val="100000"/>
              </a:lnSpc>
              <a:spcBef>
                <a:spcPct val="0"/>
              </a:spcBef>
              <a:spcAft>
                <a:spcPts val="0"/>
              </a:spcAft>
              <a:buNone/>
            </a:pPr>
            <a:r>
              <a:rPr lang="en-US" sz="2000" kern="1200" dirty="0">
                <a:latin typeface="Arial" panose="020B0604020202020204" pitchFamily="34" charset="0"/>
                <a:cs typeface="Arial" panose="020B0604020202020204" pitchFamily="34" charset="0"/>
              </a:rPr>
              <a:t>minimum of 3 awards up to </a:t>
            </a:r>
          </a:p>
          <a:p>
            <a:pPr marL="0" lvl="0" indent="0" algn="ctr" defTabSz="800100">
              <a:lnSpc>
                <a:spcPct val="100000"/>
              </a:lnSpc>
              <a:spcBef>
                <a:spcPct val="0"/>
              </a:spcBef>
              <a:spcAft>
                <a:spcPts val="0"/>
              </a:spcAft>
              <a:buNone/>
            </a:pPr>
            <a:r>
              <a:rPr lang="en-US" sz="2000" kern="1200" dirty="0">
                <a:latin typeface="Arial" panose="020B0604020202020204" pitchFamily="34" charset="0"/>
                <a:cs typeface="Arial" panose="020B0604020202020204" pitchFamily="34" charset="0"/>
              </a:rPr>
              <a:t>$25,000 each</a:t>
            </a:r>
          </a:p>
        </p:txBody>
      </p:sp>
      <p:graphicFrame>
        <p:nvGraphicFramePr>
          <p:cNvPr id="16" name="Content Placeholder 13">
            <a:extLst>
              <a:ext uri="{FF2B5EF4-FFF2-40B4-BE49-F238E27FC236}">
                <a16:creationId xmlns:a16="http://schemas.microsoft.com/office/drawing/2014/main" id="{19A6E61F-2845-406F-AB6C-F32A3FA51DFF}"/>
              </a:ext>
            </a:extLst>
          </p:cNvPr>
          <p:cNvGraphicFramePr>
            <a:graphicFrameLocks noGrp="1"/>
          </p:cNvGraphicFramePr>
          <p:nvPr>
            <p:ph type="pic" idx="1"/>
            <p:extLst>
              <p:ext uri="{D42A27DB-BD31-4B8C-83A1-F6EECF244321}">
                <p14:modId xmlns:p14="http://schemas.microsoft.com/office/powerpoint/2010/main" val="975947457"/>
              </p:ext>
            </p:extLst>
          </p:nvPr>
        </p:nvGraphicFramePr>
        <p:xfrm>
          <a:off x="4542020" y="349885"/>
          <a:ext cx="7530809" cy="5321745"/>
        </p:xfrm>
        <a:graphic>
          <a:graphicData uri="http://schemas.openxmlformats.org/drawingml/2006/table">
            <a:tbl>
              <a:tblPr firstRow="1" bandRow="1">
                <a:tableStyleId>{5C22544A-7EE6-4342-B048-85BDC9FD1C3A}</a:tableStyleId>
              </a:tblPr>
              <a:tblGrid>
                <a:gridCol w="1914332">
                  <a:extLst>
                    <a:ext uri="{9D8B030D-6E8A-4147-A177-3AD203B41FA5}">
                      <a16:colId xmlns:a16="http://schemas.microsoft.com/office/drawing/2014/main" val="2223853233"/>
                    </a:ext>
                  </a:extLst>
                </a:gridCol>
                <a:gridCol w="2081858">
                  <a:extLst>
                    <a:ext uri="{9D8B030D-6E8A-4147-A177-3AD203B41FA5}">
                      <a16:colId xmlns:a16="http://schemas.microsoft.com/office/drawing/2014/main" val="2442383204"/>
                    </a:ext>
                  </a:extLst>
                </a:gridCol>
                <a:gridCol w="3534619">
                  <a:extLst>
                    <a:ext uri="{9D8B030D-6E8A-4147-A177-3AD203B41FA5}">
                      <a16:colId xmlns:a16="http://schemas.microsoft.com/office/drawing/2014/main" val="4036102652"/>
                    </a:ext>
                  </a:extLst>
                </a:gridCol>
              </a:tblGrid>
              <a:tr h="552891">
                <a:tc>
                  <a:txBody>
                    <a:bodyPr/>
                    <a:lstStyle/>
                    <a:p>
                      <a:pPr marL="0" marR="0" algn="ctr">
                        <a:lnSpc>
                          <a:spcPct val="107000"/>
                        </a:lnSpc>
                        <a:spcBef>
                          <a:spcPts val="0"/>
                        </a:spcBef>
                        <a:spcAft>
                          <a:spcPts val="0"/>
                        </a:spcAft>
                      </a:pPr>
                      <a:r>
                        <a:rPr lang="en-US" sz="2000" b="1" kern="1200" dirty="0">
                          <a:solidFill>
                            <a:schemeClr val="bg1"/>
                          </a:solidFill>
                          <a:effectLst/>
                          <a:latin typeface="Arial  "/>
                          <a:ea typeface="Times New Roman" panose="02020603050405020304" pitchFamily="18" charset="0"/>
                          <a:cs typeface="Calibri" panose="020F0502020204030204" pitchFamily="34" charset="0"/>
                        </a:rPr>
                        <a:t>Award and Amount Available</a:t>
                      </a:r>
                      <a:endParaRPr lang="en-US" sz="2000" dirty="0">
                        <a:solidFill>
                          <a:schemeClr val="bg1"/>
                        </a:solidFill>
                        <a:effectLst/>
                        <a:latin typeface="Arial  "/>
                        <a:ea typeface="Calibri" panose="020F0502020204030204" pitchFamily="34" charset="0"/>
                        <a:cs typeface="Times New Roman" panose="02020603050405020304" pitchFamily="18" charset="0"/>
                      </a:endParaRPr>
                    </a:p>
                  </a:txBody>
                  <a:tcPr marL="23680" marR="23680" marT="23680" marB="236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kern="1200" dirty="0">
                          <a:solidFill>
                            <a:schemeClr val="bg1"/>
                          </a:solidFill>
                          <a:effectLst/>
                          <a:latin typeface="Arial  "/>
                          <a:ea typeface="Calibri" panose="020F0502020204030204" pitchFamily="34" charset="0"/>
                          <a:cs typeface="Calibri" panose="020F0502020204030204" pitchFamily="34" charset="0"/>
                        </a:rPr>
                        <a:t>Purpose</a:t>
                      </a:r>
                    </a:p>
                  </a:txBody>
                  <a:tcPr marL="23680" marR="23680" marT="23680" marB="236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107000"/>
                        </a:lnSpc>
                        <a:spcBef>
                          <a:spcPts val="0"/>
                        </a:spcBef>
                        <a:spcAft>
                          <a:spcPts val="0"/>
                        </a:spcAft>
                      </a:pPr>
                      <a:r>
                        <a:rPr lang="en-US" sz="2000" b="1" kern="1200" dirty="0">
                          <a:solidFill>
                            <a:schemeClr val="bg1"/>
                          </a:solidFill>
                          <a:effectLst/>
                          <a:latin typeface="Arial  "/>
                          <a:ea typeface="Times New Roman" panose="02020603050405020304" pitchFamily="18" charset="0"/>
                          <a:cs typeface="Calibri" panose="020F0502020204030204" pitchFamily="34" charset="0"/>
                        </a:rPr>
                        <a:t>Examples of Activities</a:t>
                      </a:r>
                      <a:endParaRPr lang="en-US" sz="2000" b="1" kern="1200" dirty="0">
                        <a:solidFill>
                          <a:schemeClr val="bg1"/>
                        </a:solidFill>
                        <a:effectLst/>
                        <a:latin typeface="Arial  "/>
                        <a:ea typeface="Calibri" panose="020F0502020204030204" pitchFamily="34" charset="0"/>
                        <a:cs typeface="Calibri" panose="020F0502020204030204" pitchFamily="34" charset="0"/>
                      </a:endParaRPr>
                    </a:p>
                  </a:txBody>
                  <a:tcPr marL="23680" marR="23680" marT="23680" marB="236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4041659"/>
                  </a:ext>
                </a:extLst>
              </a:tr>
              <a:tr h="2581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sng" kern="1200" baseline="0" dirty="0">
                          <a:solidFill>
                            <a:srgbClr val="2E4E74"/>
                          </a:solidFill>
                          <a:effectLst/>
                          <a:latin typeface="Arial  "/>
                          <a:ea typeface="Calibri" panose="020F0502020204030204" pitchFamily="34" charset="0"/>
                          <a:cs typeface="Arial" panose="020B0604020202020204" pitchFamily="34" charset="0"/>
                        </a:rPr>
                        <a:t>Data Engagement Award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rgbClr val="000000"/>
                        </a:solidFill>
                        <a:latin typeface="Arial  "/>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rgbClr val="000000"/>
                          </a:solidFill>
                          <a:effectLst/>
                          <a:latin typeface="Arial  "/>
                          <a:ea typeface="Times New Roman" panose="02020603050405020304" pitchFamily="18" charset="0"/>
                          <a:cs typeface="Arial" panose="020B0604020202020204" pitchFamily="34" charset="0"/>
                        </a:rPr>
                        <a:t>Up to </a:t>
                      </a:r>
                      <a:r>
                        <a:rPr lang="en-US" sz="2000" kern="1200" baseline="0" dirty="0">
                          <a:solidFill>
                            <a:srgbClr val="000000"/>
                          </a:solidFill>
                          <a:effectLst/>
                          <a:latin typeface="Arial  "/>
                          <a:ea typeface="Times New Roman" panose="02020603050405020304" pitchFamily="18" charset="0"/>
                          <a:cs typeface="Calibri" panose="020F0502020204030204" pitchFamily="34" charset="0"/>
                        </a:rPr>
                        <a:t>$25,000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rgbClr val="000000"/>
                        </a:solidFill>
                        <a:latin typeface="Arial  "/>
                        <a:ea typeface="Times New Roman" panose="02020603050405020304" pitchFamily="18" charset="0"/>
                        <a:cs typeface="Calibri" panose="020F0502020204030204" pitchFamily="34" charset="0"/>
                      </a:endParaRPr>
                    </a:p>
                    <a:p>
                      <a:endParaRPr lang="en-US" sz="1400" dirty="0">
                        <a:latin typeface="Arial  "/>
                      </a:endParaRPr>
                    </a:p>
                  </a:txBody>
                  <a:tcPr marL="52461" marR="52461" marT="26231" marB="262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kern="1200" dirty="0">
                          <a:solidFill>
                            <a:schemeClr val="dk1"/>
                          </a:solidFill>
                          <a:effectLst/>
                          <a:latin typeface="Arial  "/>
                          <a:ea typeface="+mn-ea"/>
                          <a:cs typeface="Arial" panose="020B0604020202020204" pitchFamily="34" charset="0"/>
                        </a:rPr>
                        <a:t>Support engagement in data literacy, data science or data management.</a:t>
                      </a:r>
                      <a:endParaRPr lang="en-US" sz="2000" kern="1200" baseline="0" dirty="0">
                        <a:solidFill>
                          <a:srgbClr val="000000"/>
                        </a:solidFill>
                        <a:effectLst/>
                        <a:latin typeface="Arial  "/>
                        <a:ea typeface="Times New Roman" panose="02020603050405020304" pitchFamily="18" charset="0"/>
                        <a:cs typeface="Arial" panose="020B0604020202020204" pitchFamily="34" charset="0"/>
                      </a:endParaRPr>
                    </a:p>
                  </a:txBody>
                  <a:tcPr marL="52461" marR="52461" marT="26231" marB="262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lvl="0" indent="-285750">
                        <a:buFont typeface="Arial" panose="020B0604020202020204" pitchFamily="34" charset="0"/>
                        <a:buChar char="•"/>
                      </a:pPr>
                      <a:r>
                        <a:rPr lang="en-US" sz="2000" kern="1200" dirty="0">
                          <a:solidFill>
                            <a:schemeClr val="dk1"/>
                          </a:solidFill>
                          <a:effectLst/>
                          <a:latin typeface="Arial" panose="020B0604020202020204" pitchFamily="34" charset="0"/>
                          <a:ea typeface="+mn-ea"/>
                          <a:cs typeface="Arial" panose="020B0604020202020204" pitchFamily="34" charset="0"/>
                        </a:rPr>
                        <a:t>Researching data for social, economic, or racial health equity</a:t>
                      </a:r>
                    </a:p>
                    <a:p>
                      <a:pPr marL="0" lvl="0" indent="0">
                        <a:buFont typeface="Arial" panose="020B0604020202020204" pitchFamily="34" charset="0"/>
                        <a:buNone/>
                      </a:pP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r>
                        <a:rPr lang="en-US" sz="2000" kern="1200" dirty="0">
                          <a:solidFill>
                            <a:schemeClr val="dk1"/>
                          </a:solidFill>
                          <a:effectLst/>
                          <a:latin typeface="Arial" panose="020B0604020202020204" pitchFamily="34" charset="0"/>
                          <a:ea typeface="+mn-ea"/>
                          <a:cs typeface="Arial" panose="020B0604020202020204" pitchFamily="34" charset="0"/>
                        </a:rPr>
                        <a:t>Projects addressing research reproducibility, data access, and discovery</a:t>
                      </a:r>
                    </a:p>
                    <a:p>
                      <a:pPr marL="0" lvl="0" indent="0">
                        <a:buFont typeface="Arial" panose="020B0604020202020204" pitchFamily="34" charset="0"/>
                        <a:buNone/>
                      </a:pP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r>
                        <a:rPr lang="en-US" sz="2000" kern="1200" dirty="0">
                          <a:solidFill>
                            <a:schemeClr val="dk1"/>
                          </a:solidFill>
                          <a:effectLst/>
                          <a:latin typeface="Arial" panose="020B0604020202020204" pitchFamily="34" charset="0"/>
                          <a:ea typeface="+mn-ea"/>
                          <a:cs typeface="Arial" panose="020B0604020202020204" pitchFamily="34" charset="0"/>
                        </a:rPr>
                        <a:t>Teaching a class or hosting a symposium on public health or medical data</a:t>
                      </a:r>
                    </a:p>
                    <a:p>
                      <a:pPr marL="285750" lvl="0" indent="-285750">
                        <a:buFont typeface="Arial" panose="020B0604020202020204" pitchFamily="34" charset="0"/>
                        <a:buChar char="•"/>
                      </a:pPr>
                      <a:endParaRPr lang="en-US" sz="2000" kern="1200" dirty="0">
                        <a:solidFill>
                          <a:schemeClr val="dk1"/>
                        </a:solidFill>
                        <a:effectLst/>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r>
                        <a:rPr lang="en-US" sz="2000" kern="1200" dirty="0">
                          <a:solidFill>
                            <a:schemeClr val="dk1"/>
                          </a:solidFill>
                          <a:effectLst/>
                          <a:latin typeface="Arial" panose="020B0604020202020204" pitchFamily="34" charset="0"/>
                          <a:ea typeface="+mn-ea"/>
                          <a:cs typeface="Arial" panose="020B0604020202020204" pitchFamily="34" charset="0"/>
                        </a:rPr>
                        <a:t>Designing an open science project</a:t>
                      </a:r>
                    </a:p>
                  </a:txBody>
                  <a:tcPr marL="52461" marR="52461" marT="26231" marB="262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3049368"/>
                  </a:ext>
                </a:extLst>
              </a:tr>
            </a:tbl>
          </a:graphicData>
        </a:graphic>
      </p:graphicFrame>
    </p:spTree>
    <p:extLst>
      <p:ext uri="{BB962C8B-B14F-4D97-AF65-F5344CB8AC3E}">
        <p14:creationId xmlns:p14="http://schemas.microsoft.com/office/powerpoint/2010/main" val="2481074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8F5BD-8CFA-4F0C-ADA5-CC4F2C9FB81B}"/>
              </a:ext>
            </a:extLst>
          </p:cNvPr>
          <p:cNvSpPr>
            <a:spLocks noGrp="1"/>
          </p:cNvSpPr>
          <p:nvPr>
            <p:ph type="title"/>
          </p:nvPr>
        </p:nvSpPr>
        <p:spPr/>
        <p:txBody>
          <a:bodyPr>
            <a:normAutofit/>
          </a:bodyPr>
          <a:lstStyle/>
          <a:p>
            <a:pPr algn="ctr"/>
            <a:r>
              <a:rPr lang="en-US" dirty="0">
                <a:solidFill>
                  <a:srgbClr val="002060"/>
                </a:solidFill>
                <a:latin typeface="Arial  "/>
              </a:rPr>
              <a:t>Y2 Funding Award Applications</a:t>
            </a:r>
          </a:p>
        </p:txBody>
      </p:sp>
      <p:graphicFrame>
        <p:nvGraphicFramePr>
          <p:cNvPr id="13" name="Content Placeholder 12">
            <a:extLst>
              <a:ext uri="{FF2B5EF4-FFF2-40B4-BE49-F238E27FC236}">
                <a16:creationId xmlns:a16="http://schemas.microsoft.com/office/drawing/2014/main" id="{811F8E57-60AD-45D8-8166-964803615B42}"/>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4111652659"/>
              </p:ext>
            </p:extLst>
          </p:nvPr>
        </p:nvGraphicFramePr>
        <p:xfrm>
          <a:off x="2291317" y="1674627"/>
          <a:ext cx="7830878" cy="4407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7194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2C77-9A60-4CB5-A60E-CD289D5D710B}"/>
              </a:ext>
            </a:extLst>
          </p:cNvPr>
          <p:cNvSpPr>
            <a:spLocks noGrp="1"/>
          </p:cNvSpPr>
          <p:nvPr>
            <p:ph type="title"/>
          </p:nvPr>
        </p:nvSpPr>
        <p:spPr>
          <a:xfrm>
            <a:off x="1127125" y="1474470"/>
            <a:ext cx="3931920" cy="845820"/>
          </a:xfrm>
        </p:spPr>
        <p:txBody>
          <a:bodyPr>
            <a:noAutofit/>
          </a:bodyPr>
          <a:lstStyle/>
          <a:p>
            <a:r>
              <a:rPr lang="en-US" sz="2800" b="1" kern="0" dirty="0">
                <a:latin typeface="Arial" panose="020B0604020202020204" pitchFamily="34" charset="0"/>
                <a:cs typeface="Arial" panose="020B0604020202020204" pitchFamily="34" charset="0"/>
              </a:rPr>
              <a:t>Year 2 Professional Development Awards </a:t>
            </a:r>
            <a:endParaRPr lang="en-US" sz="2800" dirty="0">
              <a:latin typeface="Arial" panose="020B0604020202020204" pitchFamily="34" charset="0"/>
              <a:cs typeface="Arial" panose="020B0604020202020204" pitchFamily="34" charset="0"/>
            </a:endParaRPr>
          </a:p>
        </p:txBody>
      </p:sp>
      <p:graphicFrame>
        <p:nvGraphicFramePr>
          <p:cNvPr id="7" name="Content Placeholder 2">
            <a:extLst>
              <a:ext uri="{FF2B5EF4-FFF2-40B4-BE49-F238E27FC236}">
                <a16:creationId xmlns:a16="http://schemas.microsoft.com/office/drawing/2014/main" id="{F1C91F90-82C9-437C-85EF-71137C5F951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90683572"/>
              </p:ext>
            </p:extLst>
          </p:nvPr>
        </p:nvGraphicFramePr>
        <p:xfrm>
          <a:off x="5851525" y="1096963"/>
          <a:ext cx="5213350" cy="466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B3FB4A21-1D52-4FB4-9A2B-B809A61C8DED}"/>
              </a:ext>
            </a:extLst>
          </p:cNvPr>
          <p:cNvSpPr>
            <a:spLocks noGrp="1"/>
          </p:cNvSpPr>
          <p:nvPr>
            <p:ph type="body" sz="half" idx="2"/>
          </p:nvPr>
        </p:nvSpPr>
        <p:spPr>
          <a:xfrm>
            <a:off x="1127125" y="2491740"/>
            <a:ext cx="3931920" cy="3017520"/>
          </a:xfrm>
        </p:spPr>
        <p:txBody>
          <a:bodyPr>
            <a:normAutofit/>
          </a:bodyPr>
          <a:lstStyle/>
          <a:p>
            <a:r>
              <a:rPr lang="en-US" sz="2000" kern="0" dirty="0">
                <a:latin typeface="Arial" panose="020B0604020202020204" pitchFamily="34" charset="0"/>
                <a:cs typeface="Arial" panose="020B0604020202020204" pitchFamily="34" charset="0"/>
              </a:rPr>
              <a:t>Support a highly trained workforce for biomedical and health information resources and data, improve health literacy, and increase health equity through information. </a:t>
            </a:r>
            <a:br>
              <a:rPr lang="en-US" sz="2000" dirty="0">
                <a:effectLst/>
                <a:latin typeface="Arial" panose="020B0604020202020204" pitchFamily="34" charset="0"/>
                <a:ea typeface="Times New Roman" panose="02020603050405020304" pitchFamily="18" charset="0"/>
                <a:cs typeface="Arial" panose="020B0604020202020204" pitchFamily="34" charset="0"/>
              </a:rPr>
            </a:br>
            <a:endParaRPr lang="en-US" sz="2000" dirty="0"/>
          </a:p>
        </p:txBody>
      </p:sp>
    </p:spTree>
    <p:extLst>
      <p:ext uri="{BB962C8B-B14F-4D97-AF65-F5344CB8AC3E}">
        <p14:creationId xmlns:p14="http://schemas.microsoft.com/office/powerpoint/2010/main" val="2201946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F38-83C9-41CB-7265-DB9EF26DD073}"/>
              </a:ext>
            </a:extLst>
          </p:cNvPr>
          <p:cNvSpPr>
            <a:spLocks noGrp="1"/>
          </p:cNvSpPr>
          <p:nvPr>
            <p:ph type="title"/>
          </p:nvPr>
        </p:nvSpPr>
        <p:spPr/>
        <p:txBody>
          <a:bodyPr/>
          <a:lstStyle/>
          <a:p>
            <a:pPr algn="ctr"/>
            <a:r>
              <a:rPr lang="en-US" dirty="0">
                <a:solidFill>
                  <a:schemeClr val="tx2"/>
                </a:solidFill>
                <a:latin typeface="Arial"/>
                <a:cs typeface="Arial"/>
              </a:rPr>
              <a:t>Year 2 External Partnerships</a:t>
            </a:r>
            <a:endParaRPr lang="en-US" dirty="0">
              <a:solidFill>
                <a:schemeClr val="tx2"/>
              </a:solidFill>
              <a:latin typeface="Arial"/>
              <a:ea typeface="+mj-lt"/>
              <a:cs typeface="Arial"/>
            </a:endParaRPr>
          </a:p>
        </p:txBody>
      </p:sp>
      <p:sp>
        <p:nvSpPr>
          <p:cNvPr id="3" name="Content Placeholder 2">
            <a:extLst>
              <a:ext uri="{FF2B5EF4-FFF2-40B4-BE49-F238E27FC236}">
                <a16:creationId xmlns:a16="http://schemas.microsoft.com/office/drawing/2014/main" id="{30870ECF-4E98-7D81-2529-2539CA47E0A1}"/>
              </a:ext>
            </a:extLst>
          </p:cNvPr>
          <p:cNvSpPr>
            <a:spLocks noGrp="1"/>
          </p:cNvSpPr>
          <p:nvPr>
            <p:ph idx="1"/>
          </p:nvPr>
        </p:nvSpPr>
        <p:spPr/>
        <p:txBody>
          <a:bodyPr vert="horz" lIns="91440" tIns="45720" rIns="91440" bIns="45720" rtlCol="0" anchor="t">
            <a:normAutofit/>
          </a:bodyPr>
          <a:lstStyle/>
          <a:p>
            <a:pPr>
              <a:buClr>
                <a:srgbClr val="000000"/>
              </a:buClr>
            </a:pPr>
            <a:r>
              <a:rPr lang="en-US" dirty="0">
                <a:latin typeface="Arial" panose="020B0604020202020204" pitchFamily="34" charset="0"/>
                <a:cs typeface="Arial" panose="020B0604020202020204" pitchFamily="34" charset="0"/>
              </a:rPr>
              <a:t>Continue </a:t>
            </a:r>
            <a:r>
              <a:rPr lang="en-US" dirty="0">
                <a:latin typeface="Arial" panose="020B0604020202020204" pitchFamily="34" charset="0"/>
                <a:ea typeface="+mn-lt"/>
                <a:cs typeface="Arial" panose="020B0604020202020204" pitchFamily="34" charset="0"/>
              </a:rPr>
              <a:t>a multi-year agreement with the Alaska Medical Library that addresses distinct health information needs of a healthcare workforce serving rural and underrepresented populations. </a:t>
            </a:r>
            <a:endParaRPr lang="en-US" dirty="0">
              <a:latin typeface="Arial" panose="020B0604020202020204" pitchFamily="34" charset="0"/>
              <a:cs typeface="Arial" panose="020B0604020202020204" pitchFamily="34" charset="0"/>
            </a:endParaRPr>
          </a:p>
          <a:p>
            <a:pPr>
              <a:buClr>
                <a:srgbClr val="000000"/>
              </a:buClr>
            </a:pPr>
            <a:r>
              <a:rPr lang="en-US" dirty="0">
                <a:latin typeface="Arial" panose="020B0604020202020204" pitchFamily="34" charset="0"/>
                <a:ea typeface="+mn-lt"/>
                <a:cs typeface="Arial" panose="020B0604020202020204" pitchFamily="34" charset="0"/>
              </a:rPr>
              <a:t>Partnerships with Seattle-based Northwest Regional Primary Care Association and a rural Oregon community partner, The Next Door, to co-create and disseminate a series of microlearning tutorials on health topics for community health workers.</a:t>
            </a:r>
          </a:p>
          <a:p>
            <a:pPr>
              <a:buClr>
                <a:srgbClr val="000000"/>
              </a:buClr>
            </a:pPr>
            <a:endParaRPr lang="en-US" dirty="0"/>
          </a:p>
        </p:txBody>
      </p:sp>
    </p:spTree>
    <p:extLst>
      <p:ext uri="{BB962C8B-B14F-4D97-AF65-F5344CB8AC3E}">
        <p14:creationId xmlns:p14="http://schemas.microsoft.com/office/powerpoint/2010/main" val="903705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F38-83C9-41CB-7265-DB9EF26DD073}"/>
              </a:ext>
            </a:extLst>
          </p:cNvPr>
          <p:cNvSpPr>
            <a:spLocks noGrp="1"/>
          </p:cNvSpPr>
          <p:nvPr>
            <p:ph type="title"/>
          </p:nvPr>
        </p:nvSpPr>
        <p:spPr/>
        <p:txBody>
          <a:bodyPr/>
          <a:lstStyle/>
          <a:p>
            <a:pPr algn="ctr"/>
            <a:r>
              <a:rPr lang="en-US" dirty="0">
                <a:solidFill>
                  <a:srgbClr val="002060"/>
                </a:solidFill>
                <a:latin typeface="Arial"/>
                <a:cs typeface="Arial"/>
              </a:rPr>
              <a:t>Year 2 Internal Partnerships</a:t>
            </a:r>
            <a:endParaRPr lang="en-US" dirty="0">
              <a:solidFill>
                <a:srgbClr val="002060"/>
              </a:solidFill>
              <a:latin typeface="Arial"/>
              <a:ea typeface="+mj-lt"/>
              <a:cs typeface="Arial"/>
            </a:endParaRPr>
          </a:p>
        </p:txBody>
      </p:sp>
      <p:sp>
        <p:nvSpPr>
          <p:cNvPr id="3" name="Content Placeholder 2">
            <a:extLst>
              <a:ext uri="{FF2B5EF4-FFF2-40B4-BE49-F238E27FC236}">
                <a16:creationId xmlns:a16="http://schemas.microsoft.com/office/drawing/2014/main" id="{30870ECF-4E98-7D81-2529-2539CA47E0A1}"/>
              </a:ext>
            </a:extLst>
          </p:cNvPr>
          <p:cNvSpPr>
            <a:spLocks noGrp="1"/>
          </p:cNvSpPr>
          <p:nvPr>
            <p:ph idx="1"/>
          </p:nvPr>
        </p:nvSpPr>
        <p:spPr/>
        <p:txBody>
          <a:bodyPr vert="horz" lIns="91440" tIns="45720" rIns="91440" bIns="45720" rtlCol="0" anchor="t">
            <a:normAutofit/>
          </a:bodyPr>
          <a:lstStyle/>
          <a:p>
            <a:pPr>
              <a:buClr>
                <a:srgbClr val="000000"/>
              </a:buClr>
            </a:pPr>
            <a:r>
              <a:rPr lang="en-US" dirty="0">
                <a:latin typeface="Arial" panose="020B0604020202020204" pitchFamily="34" charset="0"/>
                <a:ea typeface="+mn-lt"/>
                <a:cs typeface="Arial" panose="020B0604020202020204" pitchFamily="34" charset="0"/>
              </a:rPr>
              <a:t>Collaborate with the National Training Office (NTO) on multiple data literacy and bioinformatics training initiatives, including teaching RDM On-Demand – Data Curation and Documentation; Data Literacy for the Busy Librarian; Bioinformatics and Biology Essentials for the Librarian; and converting Genetics 101 into an On-Demand course. </a:t>
            </a:r>
            <a:endParaRPr lang="en-US" dirty="0">
              <a:latin typeface="Arial" panose="020B0604020202020204" pitchFamily="34" charset="0"/>
              <a:cs typeface="Arial" panose="020B0604020202020204" pitchFamily="34" charset="0"/>
            </a:endParaRPr>
          </a:p>
          <a:p>
            <a:pPr>
              <a:buClr>
                <a:srgbClr val="000000"/>
              </a:buClr>
            </a:pPr>
            <a:r>
              <a:rPr lang="en-US" dirty="0">
                <a:latin typeface="Arial" panose="020B0604020202020204" pitchFamily="34" charset="0"/>
                <a:cs typeface="Arial" panose="020B0604020202020204" pitchFamily="34" charset="0"/>
              </a:rPr>
              <a:t>Assist the NNLM National Public Health Collaborative to support the expansion of the Public Health Digital Library (PHDL) to Washington local health departments, and the Nevada state and Guam territory departments of health.</a:t>
            </a:r>
            <a:endParaRPr lang="en-US" dirty="0">
              <a:latin typeface="Arial" panose="020B0604020202020204" pitchFamily="34" charset="0"/>
              <a:ea typeface="+mn-lt"/>
              <a:cs typeface="Arial" panose="020B0604020202020204" pitchFamily="34" charset="0"/>
            </a:endParaRPr>
          </a:p>
          <a:p>
            <a:pPr>
              <a:buClr>
                <a:srgbClr val="000000"/>
              </a:buClr>
            </a:pPr>
            <a:endParaRPr lang="en-US" dirty="0"/>
          </a:p>
          <a:p>
            <a:pPr>
              <a:buClr>
                <a:srgbClr val="000000"/>
              </a:buClr>
            </a:pPr>
            <a:endParaRPr lang="en-US" dirty="0"/>
          </a:p>
        </p:txBody>
      </p:sp>
    </p:spTree>
    <p:extLst>
      <p:ext uri="{BB962C8B-B14F-4D97-AF65-F5344CB8AC3E}">
        <p14:creationId xmlns:p14="http://schemas.microsoft.com/office/powerpoint/2010/main" val="2258622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EE2F-64E9-8D56-A490-CA0A80ADAA59}"/>
              </a:ext>
            </a:extLst>
          </p:cNvPr>
          <p:cNvSpPr>
            <a:spLocks noGrp="1"/>
          </p:cNvSpPr>
          <p:nvPr>
            <p:ph type="title"/>
          </p:nvPr>
        </p:nvSpPr>
        <p:spPr>
          <a:xfrm>
            <a:off x="7558564" y="609600"/>
            <a:ext cx="3912583" cy="1356360"/>
          </a:xfrm>
        </p:spPr>
        <p:txBody>
          <a:bodyPr>
            <a:noAutofit/>
          </a:bodyPr>
          <a:lstStyle/>
          <a:p>
            <a:r>
              <a:rPr lang="en-US" dirty="0">
                <a:solidFill>
                  <a:srgbClr val="002060"/>
                </a:solidFill>
                <a:latin typeface="Arial"/>
                <a:cs typeface="Arial"/>
              </a:rPr>
              <a:t>Y2 Future Data Programming</a:t>
            </a:r>
          </a:p>
        </p:txBody>
      </p:sp>
      <p:pic>
        <p:nvPicPr>
          <p:cNvPr id="5" name="Picture 5" descr="Illustration of people in office clothing standing around holding icons of computer-related items, such as a cloud computing icon, and a laptop icon.">
            <a:extLst>
              <a:ext uri="{FF2B5EF4-FFF2-40B4-BE49-F238E27FC236}">
                <a16:creationId xmlns:a16="http://schemas.microsoft.com/office/drawing/2014/main" id="{23A1269E-1A22-B750-79D8-A39532D98EBC}"/>
              </a:ext>
            </a:extLst>
          </p:cNvPr>
          <p:cNvPicPr>
            <a:picLocks noChangeAspect="1"/>
          </p:cNvPicPr>
          <p:nvPr/>
        </p:nvPicPr>
        <p:blipFill>
          <a:blip r:embed="rId3"/>
          <a:stretch>
            <a:fillRect/>
          </a:stretch>
        </p:blipFill>
        <p:spPr>
          <a:xfrm>
            <a:off x="872064" y="1228931"/>
            <a:ext cx="6045576" cy="4398156"/>
          </a:xfrm>
          <a:prstGeom prst="rect">
            <a:avLst/>
          </a:prstGeom>
        </p:spPr>
      </p:pic>
      <p:sp>
        <p:nvSpPr>
          <p:cNvPr id="3" name="Content Placeholder 2">
            <a:extLst>
              <a:ext uri="{FF2B5EF4-FFF2-40B4-BE49-F238E27FC236}">
                <a16:creationId xmlns:a16="http://schemas.microsoft.com/office/drawing/2014/main" id="{76306000-0D7C-0027-64F9-C691DBF468D2}"/>
              </a:ext>
            </a:extLst>
          </p:cNvPr>
          <p:cNvSpPr>
            <a:spLocks noGrp="1"/>
          </p:cNvSpPr>
          <p:nvPr>
            <p:ph idx="1"/>
          </p:nvPr>
        </p:nvSpPr>
        <p:spPr>
          <a:xfrm>
            <a:off x="7558564" y="2436962"/>
            <a:ext cx="3912583" cy="4038600"/>
          </a:xfrm>
        </p:spPr>
        <p:txBody>
          <a:bodyPr vert="horz" lIns="91440" tIns="45720" rIns="91440" bIns="45720" rtlCol="0" anchor="t">
            <a:normAutofit/>
          </a:bodyPr>
          <a:lstStyle/>
          <a:p>
            <a:r>
              <a:rPr lang="en-US" sz="2800" dirty="0">
                <a:latin typeface="Arial" panose="020B0604020202020204" pitchFamily="34" charset="0"/>
                <a:cs typeface="Arial" panose="020B0604020202020204" pitchFamily="34" charset="0"/>
              </a:rPr>
              <a:t>Inclusive Data Ethics Training for R5 CTSA Researchers (January/February 2023)</a:t>
            </a:r>
          </a:p>
          <a:p>
            <a:pPr>
              <a:buClr>
                <a:srgbClr val="000000"/>
              </a:buClr>
            </a:pPr>
            <a:r>
              <a:rPr lang="en-US" sz="2800" dirty="0">
                <a:latin typeface="Arial" panose="020B0604020202020204" pitchFamily="34" charset="0"/>
                <a:ea typeface="+mn-lt"/>
                <a:cs typeface="Arial" panose="020B0604020202020204" pitchFamily="34" charset="0"/>
              </a:rPr>
              <a:t>Library Carpentry workshop</a:t>
            </a:r>
            <a:endParaRPr lang="en-US" sz="2800" dirty="0"/>
          </a:p>
          <a:p>
            <a:pPr lvl="1">
              <a:buClr>
                <a:srgbClr val="000000"/>
              </a:buClr>
            </a:pPr>
            <a:endParaRPr lang="en-US" sz="1600" dirty="0"/>
          </a:p>
        </p:txBody>
      </p:sp>
    </p:spTree>
    <p:extLst>
      <p:ext uri="{BB962C8B-B14F-4D97-AF65-F5344CB8AC3E}">
        <p14:creationId xmlns:p14="http://schemas.microsoft.com/office/powerpoint/2010/main" val="3361182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078F-AF5A-4035-BFF0-D50FDEDC64C5}"/>
              </a:ext>
            </a:extLst>
          </p:cNvPr>
          <p:cNvSpPr>
            <a:spLocks noGrp="1"/>
          </p:cNvSpPr>
          <p:nvPr>
            <p:ph type="title"/>
          </p:nvPr>
        </p:nvSpPr>
        <p:spPr/>
        <p:txBody>
          <a:bodyPr/>
          <a:lstStyle/>
          <a:p>
            <a:r>
              <a:rPr lang="en-US" dirty="0" err="1">
                <a:solidFill>
                  <a:srgbClr val="002060"/>
                </a:solidFill>
                <a:latin typeface="Arial" panose="020B0604020202020204" pitchFamily="34" charset="0"/>
                <a:cs typeface="Arial" panose="020B0604020202020204" pitchFamily="34" charset="0"/>
              </a:rPr>
              <a:t>MeSH</a:t>
            </a:r>
            <a:r>
              <a:rPr lang="en-US" dirty="0">
                <a:solidFill>
                  <a:srgbClr val="002060"/>
                </a:solidFill>
                <a:latin typeface="Arial" panose="020B0604020202020204" pitchFamily="34" charset="0"/>
                <a:cs typeface="Arial" panose="020B0604020202020204" pitchFamily="34" charset="0"/>
              </a:rPr>
              <a:t> Project: Ethnic Minority Terms</a:t>
            </a:r>
          </a:p>
        </p:txBody>
      </p:sp>
      <p:pic>
        <p:nvPicPr>
          <p:cNvPr id="6" name="Picture 5" descr="Logo for MeSH. Image of a tree with the word MeSH underneath.">
            <a:extLst>
              <a:ext uri="{FF2B5EF4-FFF2-40B4-BE49-F238E27FC236}">
                <a16:creationId xmlns:a16="http://schemas.microsoft.com/office/drawing/2014/main" id="{BE8BDC89-305D-445E-9472-E28EA343B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536" y="2057399"/>
            <a:ext cx="2808797" cy="3355374"/>
          </a:xfrm>
          <a:prstGeom prst="rect">
            <a:avLst/>
          </a:prstGeom>
        </p:spPr>
      </p:pic>
      <p:sp>
        <p:nvSpPr>
          <p:cNvPr id="3" name="Content Placeholder 2">
            <a:extLst>
              <a:ext uri="{FF2B5EF4-FFF2-40B4-BE49-F238E27FC236}">
                <a16:creationId xmlns:a16="http://schemas.microsoft.com/office/drawing/2014/main" id="{7D5555F5-B043-49D0-9867-1ED125014F67}"/>
              </a:ext>
              <a:ext uri="{C183D7F6-B498-43B3-948B-1728B52AA6E4}">
                <adec:decorative xmlns:adec="http://schemas.microsoft.com/office/drawing/2017/decorative" val="1"/>
              </a:ext>
            </a:extLst>
          </p:cNvPr>
          <p:cNvSpPr>
            <a:spLocks noGrp="1"/>
          </p:cNvSpPr>
          <p:nvPr>
            <p:ph sz="half" idx="1"/>
          </p:nvPr>
        </p:nvSpPr>
        <p:spPr/>
        <p:txBody>
          <a:bodyPr/>
          <a:lstStyle/>
          <a:p>
            <a:endParaRPr lang="en-US" dirty="0"/>
          </a:p>
          <a:p>
            <a:endParaRPr lang="en-US" dirty="0"/>
          </a:p>
        </p:txBody>
      </p:sp>
      <p:sp>
        <p:nvSpPr>
          <p:cNvPr id="4" name="Content Placeholder 3">
            <a:extLst>
              <a:ext uri="{FF2B5EF4-FFF2-40B4-BE49-F238E27FC236}">
                <a16:creationId xmlns:a16="http://schemas.microsoft.com/office/drawing/2014/main" id="{6B1550D3-7A1C-484A-952E-41025817C10B}"/>
              </a:ext>
            </a:extLst>
          </p:cNvPr>
          <p:cNvSpPr>
            <a:spLocks noGrp="1"/>
          </p:cNvSpPr>
          <p:nvPr>
            <p:ph sz="half" idx="2"/>
          </p:nvPr>
        </p:nvSpPr>
        <p:spPr/>
        <p:txBody>
          <a:bodyPr>
            <a:normAutofit/>
          </a:bodyPr>
          <a:lstStyle/>
          <a:p>
            <a:r>
              <a:rPr lang="en-US" sz="2400" dirty="0">
                <a:latin typeface="Arial" panose="020B0604020202020204" pitchFamily="34" charset="0"/>
                <a:cs typeface="Arial" panose="020B0604020202020204" pitchFamily="34" charset="0"/>
              </a:rPr>
              <a:t>NIH project to expand </a:t>
            </a:r>
            <a:r>
              <a:rPr lang="en-US" sz="2400" dirty="0" err="1">
                <a:latin typeface="Arial" panose="020B0604020202020204" pitchFamily="34" charset="0"/>
                <a:cs typeface="Arial" panose="020B0604020202020204" pitchFamily="34" charset="0"/>
              </a:rPr>
              <a:t>MeSH</a:t>
            </a:r>
            <a:r>
              <a:rPr lang="en-US" sz="2400" dirty="0">
                <a:latin typeface="Arial" panose="020B0604020202020204" pitchFamily="34" charset="0"/>
                <a:cs typeface="Arial" panose="020B0604020202020204" pitchFamily="34" charset="0"/>
              </a:rPr>
              <a:t> terms and concepts related to U.S.  racial and ethnic populations.</a:t>
            </a:r>
          </a:p>
          <a:p>
            <a:r>
              <a:rPr lang="en-US" sz="2400" dirty="0">
                <a:latin typeface="Arial" panose="020B0604020202020204" pitchFamily="34" charset="0"/>
                <a:cs typeface="Arial" panose="020B0604020202020204" pitchFamily="34" charset="0"/>
              </a:rPr>
              <a:t>Volunteers from Region 5 to serve as subject matter experts (SMEs)</a:t>
            </a:r>
          </a:p>
          <a:p>
            <a:r>
              <a:rPr lang="en-US" sz="2400" dirty="0">
                <a:latin typeface="Arial" panose="020B0604020202020204" pitchFamily="34" charset="0"/>
                <a:cs typeface="Arial" panose="020B0604020202020204" pitchFamily="34" charset="0"/>
              </a:rPr>
              <a:t>Review 3 coding sheets and provide expert opinions</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381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F38-83C9-41CB-7265-DB9EF26DD073}"/>
              </a:ext>
            </a:extLst>
          </p:cNvPr>
          <p:cNvSpPr>
            <a:spLocks noGrp="1"/>
          </p:cNvSpPr>
          <p:nvPr>
            <p:ph type="title"/>
          </p:nvPr>
        </p:nvSpPr>
        <p:spPr/>
        <p:txBody>
          <a:bodyPr/>
          <a:lstStyle/>
          <a:p>
            <a:pPr algn="ctr"/>
            <a:r>
              <a:rPr lang="en-US" dirty="0">
                <a:solidFill>
                  <a:srgbClr val="002060"/>
                </a:solidFill>
                <a:latin typeface="Arial"/>
                <a:cs typeface="Arial"/>
              </a:rPr>
              <a:t>And more in Year 2!</a:t>
            </a:r>
            <a:endParaRPr lang="en-US" dirty="0">
              <a:solidFill>
                <a:srgbClr val="002060"/>
              </a:solidFill>
              <a:latin typeface="Arial"/>
              <a:ea typeface="+mj-lt"/>
              <a:cs typeface="Arial"/>
            </a:endParaRPr>
          </a:p>
        </p:txBody>
      </p:sp>
      <p:sp>
        <p:nvSpPr>
          <p:cNvPr id="3" name="Content Placeholder 2">
            <a:extLst>
              <a:ext uri="{FF2B5EF4-FFF2-40B4-BE49-F238E27FC236}">
                <a16:creationId xmlns:a16="http://schemas.microsoft.com/office/drawing/2014/main" id="{30870ECF-4E98-7D81-2529-2539CA47E0A1}"/>
              </a:ext>
            </a:extLst>
          </p:cNvPr>
          <p:cNvSpPr>
            <a:spLocks noGrp="1"/>
          </p:cNvSpPr>
          <p:nvPr>
            <p:ph idx="1"/>
          </p:nvPr>
        </p:nvSpPr>
        <p:spPr/>
        <p:txBody>
          <a:bodyPr vert="horz" lIns="91440" tIns="45720" rIns="91440" bIns="45720" rtlCol="0" anchor="t">
            <a:normAutofit/>
          </a:bodyPr>
          <a:lstStyle/>
          <a:p>
            <a:r>
              <a:rPr lang="en-US" sz="2800" dirty="0">
                <a:latin typeface="Arial" panose="020B0604020202020204" pitchFamily="34" charset="0"/>
                <a:cs typeface="Arial" panose="020B0604020202020204" pitchFamily="34" charset="0"/>
              </a:rPr>
              <a:t>Continue recruiting new members with a focus on MSIs</a:t>
            </a:r>
          </a:p>
          <a:p>
            <a:pPr>
              <a:buClr>
                <a:srgbClr val="000000"/>
              </a:buClr>
            </a:pPr>
            <a:r>
              <a:rPr lang="en-US" sz="2800" dirty="0">
                <a:latin typeface="Arial" panose="020B0604020202020204" pitchFamily="34" charset="0"/>
                <a:cs typeface="Arial" panose="020B0604020202020204" pitchFamily="34" charset="0"/>
              </a:rPr>
              <a:t>Present “Introduction to Health Reference: Ethics and Best Practices” to librarians in San Diego County in response to a county-wide declaration of health misinformation as a public health issue.  </a:t>
            </a:r>
            <a:endParaRPr lang="en-US" sz="2800" dirty="0">
              <a:latin typeface="Arial" panose="020B0604020202020204" pitchFamily="34" charset="0"/>
              <a:ea typeface="+mn-lt"/>
              <a:cs typeface="Arial" panose="020B0604020202020204" pitchFamily="34" charset="0"/>
            </a:endParaRPr>
          </a:p>
          <a:p>
            <a:pPr>
              <a:buClr>
                <a:srgbClr val="000000"/>
              </a:buClr>
            </a:pPr>
            <a:r>
              <a:rPr lang="en-US" sz="2800" dirty="0">
                <a:latin typeface="Arial" panose="020B0604020202020204" pitchFamily="34" charset="0"/>
                <a:ea typeface="+mn-lt"/>
                <a:cs typeface="Arial" panose="020B0604020202020204" pitchFamily="34" charset="0"/>
              </a:rPr>
              <a:t>Continue facilitating and promoting the NNLM Reading Club</a:t>
            </a:r>
          </a:p>
          <a:p>
            <a:pPr>
              <a:buClr>
                <a:srgbClr val="000000"/>
              </a:buClr>
            </a:pPr>
            <a:r>
              <a:rPr lang="en-US" sz="2800" dirty="0">
                <a:latin typeface="Arial" panose="020B0604020202020204" pitchFamily="34" charset="0"/>
                <a:cs typeface="Arial" panose="020B0604020202020204" pitchFamily="34" charset="0"/>
              </a:rPr>
              <a:t>Coordinating webinars on topics of interest to our members, with a return to a regional focus for webinars</a:t>
            </a:r>
          </a:p>
          <a:p>
            <a:pPr>
              <a:buClr>
                <a:srgbClr val="000000"/>
              </a:buClr>
            </a:pPr>
            <a:endParaRPr lang="en-US" dirty="0"/>
          </a:p>
        </p:txBody>
      </p:sp>
    </p:spTree>
    <p:extLst>
      <p:ext uri="{BB962C8B-B14F-4D97-AF65-F5344CB8AC3E}">
        <p14:creationId xmlns:p14="http://schemas.microsoft.com/office/powerpoint/2010/main" val="480135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8B5F9F-6711-4089-9EB8-FA6003CB3F53}"/>
              </a:ext>
            </a:extLst>
          </p:cNvPr>
          <p:cNvSpPr>
            <a:spLocks noGrp="1"/>
          </p:cNvSpPr>
          <p:nvPr>
            <p:ph type="title"/>
          </p:nvPr>
        </p:nvSpPr>
        <p:spPr>
          <a:xfrm>
            <a:off x="2950562" y="1123406"/>
            <a:ext cx="7632330" cy="1356360"/>
          </a:xfrm>
        </p:spPr>
        <p:txBody>
          <a:bodyPr>
            <a:noAutofit/>
          </a:bodyPr>
          <a:lstStyle/>
          <a:p>
            <a:pPr algn="ctr"/>
            <a:r>
              <a:rPr lang="en-US" sz="4400" b="1" dirty="0">
                <a:solidFill>
                  <a:srgbClr val="002060"/>
                </a:solidFill>
                <a:latin typeface="Arial" panose="020B0604020202020204" pitchFamily="34" charset="0"/>
                <a:cs typeface="Arial" panose="020B0604020202020204" pitchFamily="34" charset="0"/>
              </a:rPr>
              <a:t>Your Questions for Us</a:t>
            </a:r>
            <a:br>
              <a:rPr lang="en-US" sz="4400" b="1" dirty="0">
                <a:solidFill>
                  <a:srgbClr val="002060"/>
                </a:solidFill>
                <a:latin typeface="Arial" panose="020B0604020202020204" pitchFamily="34" charset="0"/>
                <a:cs typeface="Arial" panose="020B0604020202020204" pitchFamily="34" charset="0"/>
              </a:rPr>
            </a:br>
            <a:r>
              <a:rPr lang="en-US" sz="4400" b="1" dirty="0">
                <a:solidFill>
                  <a:srgbClr val="002060"/>
                </a:solidFill>
                <a:latin typeface="Arial" panose="020B0604020202020204" pitchFamily="34" charset="0"/>
                <a:cs typeface="Arial" panose="020B0604020202020204" pitchFamily="34" charset="0"/>
              </a:rPr>
              <a:t>We Want to Hear From You!</a:t>
            </a:r>
            <a:br>
              <a:rPr lang="en-US" sz="4400" b="1" dirty="0">
                <a:solidFill>
                  <a:srgbClr val="002060"/>
                </a:solidFill>
                <a:latin typeface="Arial" panose="020B0604020202020204" pitchFamily="34" charset="0"/>
                <a:cs typeface="Arial" panose="020B0604020202020204" pitchFamily="34" charset="0"/>
              </a:rPr>
            </a:br>
            <a:endParaRPr lang="en-US" sz="4400" dirty="0">
              <a:solidFill>
                <a:srgbClr val="002060"/>
              </a:solidFill>
            </a:endParaRPr>
          </a:p>
        </p:txBody>
      </p:sp>
      <p:sp>
        <p:nvSpPr>
          <p:cNvPr id="10" name="Content Placeholder 9">
            <a:extLst>
              <a:ext uri="{FF2B5EF4-FFF2-40B4-BE49-F238E27FC236}">
                <a16:creationId xmlns:a16="http://schemas.microsoft.com/office/drawing/2014/main" id="{FCC4F375-9008-405D-9BD8-3F842DBBE36E}"/>
              </a:ext>
            </a:extLst>
          </p:cNvPr>
          <p:cNvSpPr>
            <a:spLocks noGrp="1"/>
          </p:cNvSpPr>
          <p:nvPr>
            <p:ph idx="1"/>
          </p:nvPr>
        </p:nvSpPr>
        <p:spPr>
          <a:xfrm>
            <a:off x="2950562" y="2030261"/>
            <a:ext cx="8671895" cy="4038600"/>
          </a:xfrm>
        </p:spPr>
        <p:txBody>
          <a:bodyPr>
            <a:normAutofit/>
          </a:bodyPr>
          <a:lstStyle/>
          <a:p>
            <a:pPr>
              <a:buBlip>
                <a:blip r:embed="rId3"/>
              </a:buBlip>
            </a:pPr>
            <a:endParaRPr lang="en-US" sz="2800" dirty="0">
              <a:solidFill>
                <a:schemeClr val="accent4">
                  <a:lumMod val="50000"/>
                </a:schemeClr>
              </a:solidFill>
            </a:endParaRPr>
          </a:p>
          <a:p>
            <a:pPr>
              <a:buClr>
                <a:srgbClr val="0070C0"/>
              </a:buClr>
              <a:buSzPct val="100000"/>
              <a:buFont typeface="Wingdings" panose="05000000000000000000" pitchFamily="2" charset="2"/>
              <a:buChar char="v"/>
            </a:pPr>
            <a:r>
              <a:rPr lang="en-US" sz="2800" dirty="0">
                <a:solidFill>
                  <a:schemeClr val="accent4">
                    <a:lumMod val="50000"/>
                  </a:schemeClr>
                </a:solidFill>
              </a:rPr>
              <a:t>  F</a:t>
            </a:r>
            <a:r>
              <a:rPr lang="en-US" sz="2800" dirty="0">
                <a:solidFill>
                  <a:schemeClr val="accent4">
                    <a:lumMod val="50000"/>
                  </a:schemeClr>
                </a:solidFill>
                <a:latin typeface="Arial" panose="020B0604020202020204" pitchFamily="34" charset="0"/>
                <a:cs typeface="Arial" panose="020B0604020202020204" pitchFamily="34" charset="0"/>
              </a:rPr>
              <a:t>eel free to chime in!</a:t>
            </a:r>
          </a:p>
          <a:p>
            <a:pPr marL="34290" indent="0">
              <a:buClr>
                <a:srgbClr val="0070C0"/>
              </a:buClr>
              <a:buSzPct val="100000"/>
              <a:buNone/>
            </a:pPr>
            <a:endParaRPr lang="en-US" sz="700" dirty="0">
              <a:solidFill>
                <a:schemeClr val="accent4">
                  <a:lumMod val="50000"/>
                </a:schemeClr>
              </a:solidFill>
              <a:latin typeface="Arial" panose="020B0604020202020204" pitchFamily="34" charset="0"/>
              <a:cs typeface="Arial" panose="020B0604020202020204" pitchFamily="34" charset="0"/>
            </a:endParaRPr>
          </a:p>
          <a:p>
            <a:pPr>
              <a:buClr>
                <a:srgbClr val="0070C0"/>
              </a:buClr>
              <a:buSzPct val="100000"/>
              <a:buFont typeface="Wingdings" panose="05000000000000000000" pitchFamily="2" charset="2"/>
              <a:buChar char="v"/>
            </a:pPr>
            <a:r>
              <a:rPr lang="en-US" sz="2800" kern="500" dirty="0">
                <a:solidFill>
                  <a:schemeClr val="accent4">
                    <a:lumMod val="50000"/>
                  </a:schemeClr>
                </a:solidFill>
                <a:latin typeface="Arial" panose="020B0604020202020204" pitchFamily="34" charset="0"/>
                <a:cs typeface="Arial" panose="020B0604020202020204" pitchFamily="34" charset="0"/>
              </a:rPr>
              <a:t>  U</a:t>
            </a:r>
            <a:r>
              <a:rPr lang="en-US" sz="2800" dirty="0">
                <a:solidFill>
                  <a:schemeClr val="accent4">
                    <a:lumMod val="50000"/>
                  </a:schemeClr>
                </a:solidFill>
                <a:latin typeface="Arial" panose="020B0604020202020204" pitchFamily="34" charset="0"/>
                <a:cs typeface="Arial" panose="020B0604020202020204" pitchFamily="34" charset="0"/>
              </a:rPr>
              <a:t>se the Chat Box to type your comments or    </a:t>
            </a:r>
          </a:p>
          <a:p>
            <a:pPr marL="34290" indent="0">
              <a:buClr>
                <a:srgbClr val="0070C0"/>
              </a:buClr>
              <a:buSzPct val="100000"/>
              <a:buNone/>
            </a:pPr>
            <a:r>
              <a:rPr lang="en-US" sz="2800" dirty="0">
                <a:solidFill>
                  <a:schemeClr val="accent4">
                    <a:lumMod val="50000"/>
                  </a:schemeClr>
                </a:solidFill>
                <a:latin typeface="Arial" panose="020B0604020202020204" pitchFamily="34" charset="0"/>
                <a:cs typeface="Arial" panose="020B0604020202020204" pitchFamily="34" charset="0"/>
              </a:rPr>
              <a:t>       questions</a:t>
            </a:r>
          </a:p>
          <a:p>
            <a:pPr marL="34290" indent="0">
              <a:buClr>
                <a:srgbClr val="0070C0"/>
              </a:buClr>
              <a:buSzPct val="100000"/>
              <a:buNone/>
            </a:pPr>
            <a:endParaRPr lang="en-US" sz="800" dirty="0">
              <a:solidFill>
                <a:schemeClr val="accent4">
                  <a:lumMod val="50000"/>
                </a:schemeClr>
              </a:solidFill>
              <a:latin typeface="Arial" panose="020B0604020202020204" pitchFamily="34" charset="0"/>
              <a:cs typeface="Arial" panose="020B0604020202020204" pitchFamily="34" charset="0"/>
            </a:endParaRPr>
          </a:p>
          <a:p>
            <a:pPr>
              <a:buClr>
                <a:srgbClr val="0070C0"/>
              </a:buClr>
              <a:buSzPct val="100000"/>
              <a:buFont typeface="Wingdings" panose="05000000000000000000" pitchFamily="2" charset="2"/>
              <a:buChar char="v"/>
            </a:pPr>
            <a:r>
              <a:rPr lang="en-US" sz="2800" dirty="0">
                <a:solidFill>
                  <a:schemeClr val="accent4">
                    <a:lumMod val="50000"/>
                  </a:schemeClr>
                </a:solidFill>
                <a:latin typeface="Arial" panose="020B0604020202020204" pitchFamily="34" charset="0"/>
                <a:cs typeface="Arial" panose="020B0604020202020204" pitchFamily="34" charset="0"/>
              </a:rPr>
              <a:t>  Please introduce yourself when submitting a          	question so we can get to know each other!</a:t>
            </a:r>
          </a:p>
        </p:txBody>
      </p:sp>
      <p:pic>
        <p:nvPicPr>
          <p:cNvPr id="3" name="Picture 2" descr="NNLM Region 5">
            <a:extLst>
              <a:ext uri="{FF2B5EF4-FFF2-40B4-BE49-F238E27FC236}">
                <a16:creationId xmlns:a16="http://schemas.microsoft.com/office/drawing/2014/main" id="{94333C93-D62D-448D-B33D-DAB087363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820" y="808146"/>
            <a:ext cx="2444231" cy="2444231"/>
          </a:xfrm>
          <a:prstGeom prst="rect">
            <a:avLst/>
          </a:prstGeom>
        </p:spPr>
      </p:pic>
    </p:spTree>
    <p:extLst>
      <p:ext uri="{BB962C8B-B14F-4D97-AF65-F5344CB8AC3E}">
        <p14:creationId xmlns:p14="http://schemas.microsoft.com/office/powerpoint/2010/main" val="167666529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33404-3F04-49F4-A641-6661486656CE}"/>
              </a:ext>
            </a:extLst>
          </p:cNvPr>
          <p:cNvSpPr>
            <a:spLocks noGrp="1"/>
          </p:cNvSpPr>
          <p:nvPr>
            <p:ph type="title"/>
          </p:nvPr>
        </p:nvSpPr>
        <p:spPr>
          <a:xfrm>
            <a:off x="1158240" y="300841"/>
            <a:ext cx="9875520" cy="1356360"/>
          </a:xfrm>
        </p:spPr>
        <p:txBody>
          <a:bodyPr>
            <a:normAutofit/>
          </a:bodyPr>
          <a:lstStyle/>
          <a:p>
            <a:pPr algn="ctr"/>
            <a:r>
              <a:rPr lang="en-US" sz="4400" dirty="0">
                <a:solidFill>
                  <a:srgbClr val="002060"/>
                </a:solidFill>
                <a:latin typeface="Arial" panose="020B0604020202020204" pitchFamily="34" charset="0"/>
                <a:cs typeface="Arial" panose="020B0604020202020204" pitchFamily="34" charset="0"/>
              </a:rPr>
              <a:t>Hello!</a:t>
            </a:r>
          </a:p>
        </p:txBody>
      </p:sp>
      <p:pic>
        <p:nvPicPr>
          <p:cNvPr id="17" name="Picture 16" descr="El Capitan, Yosemite National Park">
            <a:extLst>
              <a:ext uri="{FF2B5EF4-FFF2-40B4-BE49-F238E27FC236}">
                <a16:creationId xmlns:a16="http://schemas.microsoft.com/office/drawing/2014/main" id="{ACF65809-503E-46A1-B7F8-F941C0F575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10997" y="1055727"/>
            <a:ext cx="2758567" cy="2068496"/>
          </a:xfrm>
          <a:prstGeom prst="rect">
            <a:avLst/>
          </a:prstGeom>
        </p:spPr>
      </p:pic>
      <p:pic>
        <p:nvPicPr>
          <p:cNvPr id="5" name="Content Placeholder 4" descr="Denali National Park">
            <a:extLst>
              <a:ext uri="{FF2B5EF4-FFF2-40B4-BE49-F238E27FC236}">
                <a16:creationId xmlns:a16="http://schemas.microsoft.com/office/drawing/2014/main" id="{7FFB5743-C1CC-41EB-B0DA-A1F6BBDF9923}"/>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093377" y="1690588"/>
            <a:ext cx="3044952" cy="2033016"/>
          </a:xfrm>
        </p:spPr>
      </p:pic>
      <p:pic>
        <p:nvPicPr>
          <p:cNvPr id="9" name="Picture 8" descr="Mountainous region of Hawaii">
            <a:extLst>
              <a:ext uri="{FF2B5EF4-FFF2-40B4-BE49-F238E27FC236}">
                <a16:creationId xmlns:a16="http://schemas.microsoft.com/office/drawing/2014/main" id="{420E79A6-0A04-4B34-AB30-02403FAB08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9314" y="1451745"/>
            <a:ext cx="3073661" cy="2305246"/>
          </a:xfrm>
          <a:prstGeom prst="rect">
            <a:avLst/>
          </a:prstGeom>
        </p:spPr>
      </p:pic>
      <p:pic>
        <p:nvPicPr>
          <p:cNvPr id="11" name="Picture 10" descr="Cave along the Oregon Coast">
            <a:extLst>
              <a:ext uri="{FF2B5EF4-FFF2-40B4-BE49-F238E27FC236}">
                <a16:creationId xmlns:a16="http://schemas.microsoft.com/office/drawing/2014/main" id="{13DFB4E0-13E6-4E47-84D9-04C89C5755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8903" y="740859"/>
            <a:ext cx="2391273" cy="3188364"/>
          </a:xfrm>
          <a:prstGeom prst="rect">
            <a:avLst/>
          </a:prstGeom>
        </p:spPr>
      </p:pic>
      <p:pic>
        <p:nvPicPr>
          <p:cNvPr id="13" name="Picture 12" descr="Bristlecone Pine tree, Nevada">
            <a:extLst>
              <a:ext uri="{FF2B5EF4-FFF2-40B4-BE49-F238E27FC236}">
                <a16:creationId xmlns:a16="http://schemas.microsoft.com/office/drawing/2014/main" id="{570A4DAA-E986-4053-BC38-EB8B80E2C3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484" y="3534561"/>
            <a:ext cx="3044952" cy="2283714"/>
          </a:xfrm>
          <a:prstGeom prst="rect">
            <a:avLst/>
          </a:prstGeom>
        </p:spPr>
      </p:pic>
      <p:pic>
        <p:nvPicPr>
          <p:cNvPr id="15" name="Picture 14" descr="Mt Adams, Washington State">
            <a:extLst>
              <a:ext uri="{FF2B5EF4-FFF2-40B4-BE49-F238E27FC236}">
                <a16:creationId xmlns:a16="http://schemas.microsoft.com/office/drawing/2014/main" id="{FA01639F-8C4D-4D9E-907A-D9B500D4DC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99282" y="3929223"/>
            <a:ext cx="3425573" cy="2283715"/>
          </a:xfrm>
          <a:prstGeom prst="rect">
            <a:avLst/>
          </a:prstGeom>
        </p:spPr>
      </p:pic>
      <p:pic>
        <p:nvPicPr>
          <p:cNvPr id="19" name="Picture 18" descr="A tropical beach with palm trees in the U.S. Territories and Freely Associated States">
            <a:extLst>
              <a:ext uri="{FF2B5EF4-FFF2-40B4-BE49-F238E27FC236}">
                <a16:creationId xmlns:a16="http://schemas.microsoft.com/office/drawing/2014/main" id="{7B037F79-2C33-4063-999F-7913B07E15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76575" y="3890450"/>
            <a:ext cx="3770405" cy="2226691"/>
          </a:xfrm>
          <a:prstGeom prst="rect">
            <a:avLst/>
          </a:prstGeom>
        </p:spPr>
      </p:pic>
    </p:spTree>
    <p:extLst>
      <p:ext uri="{BB962C8B-B14F-4D97-AF65-F5344CB8AC3E}">
        <p14:creationId xmlns:p14="http://schemas.microsoft.com/office/powerpoint/2010/main" val="1696046582"/>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AAD3-0C0F-44F7-AA2E-45A81330D61D}"/>
              </a:ext>
            </a:extLst>
          </p:cNvPr>
          <p:cNvSpPr>
            <a:spLocks noGrp="1"/>
          </p:cNvSpPr>
          <p:nvPr>
            <p:ph type="title"/>
          </p:nvPr>
        </p:nvSpPr>
        <p:spPr>
          <a:xfrm>
            <a:off x="1140351" y="1213281"/>
            <a:ext cx="9875520" cy="1356360"/>
          </a:xfrm>
        </p:spPr>
        <p:txBody>
          <a:bodyPr>
            <a:noAutofit/>
          </a:bodyPr>
          <a:lstStyle/>
          <a:p>
            <a:pPr algn="ctr"/>
            <a:r>
              <a:rPr lang="en-US" sz="9600" b="1">
                <a:solidFill>
                  <a:srgbClr val="0060A8"/>
                </a:solidFill>
                <a:latin typeface="Arial" panose="020B0604020202020204" pitchFamily="34" charset="0"/>
                <a:cs typeface="Arial" panose="020B0604020202020204" pitchFamily="34" charset="0"/>
              </a:rPr>
              <a:t>Thank You!</a:t>
            </a:r>
            <a:endParaRPr lang="en-US" sz="9600" b="1">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97D2FED9-E004-4AF8-A22A-27DCED9F4532}"/>
              </a:ext>
            </a:extLst>
          </p:cNvPr>
          <p:cNvSpPr>
            <a:spLocks noGrp="1"/>
          </p:cNvSpPr>
          <p:nvPr>
            <p:ph idx="1"/>
          </p:nvPr>
        </p:nvSpPr>
        <p:spPr>
          <a:xfrm>
            <a:off x="1140351" y="3255886"/>
            <a:ext cx="9872871" cy="4038600"/>
          </a:xfrm>
        </p:spPr>
        <p:txBody>
          <a:bodyPr/>
          <a:lstStyle/>
          <a:p>
            <a:pPr marL="45720" indent="0" algn="ctr">
              <a:buNone/>
            </a:pPr>
            <a:r>
              <a:rPr lang="en-US" sz="2400" b="1" dirty="0">
                <a:solidFill>
                  <a:srgbClr val="002060"/>
                </a:solidFill>
                <a:latin typeface="Arial" panose="020B0604020202020204" pitchFamily="34" charset="0"/>
                <a:cs typeface="Arial" panose="020B0604020202020204" pitchFamily="34" charset="0"/>
              </a:rPr>
              <a:t>Questions or </a:t>
            </a:r>
            <a:r>
              <a:rPr lang="en-US" sz="2400" b="1" dirty="0" err="1">
                <a:solidFill>
                  <a:srgbClr val="002060"/>
                </a:solidFill>
                <a:latin typeface="Arial" panose="020B0604020202020204" pitchFamily="34" charset="0"/>
                <a:cs typeface="Arial" panose="020B0604020202020204" pitchFamily="34" charset="0"/>
              </a:rPr>
              <a:t>followup</a:t>
            </a:r>
            <a:r>
              <a:rPr lang="en-US" sz="2400" b="1" dirty="0">
                <a:solidFill>
                  <a:srgbClr val="002060"/>
                </a:solidFill>
                <a:latin typeface="Arial" panose="020B0604020202020204" pitchFamily="34" charset="0"/>
                <a:cs typeface="Arial" panose="020B0604020202020204" pitchFamily="34" charset="0"/>
              </a:rPr>
              <a:t>:</a:t>
            </a:r>
          </a:p>
          <a:p>
            <a:pPr marL="45720" indent="0" algn="ctr">
              <a:buNone/>
            </a:pPr>
            <a:r>
              <a:rPr lang="en-US" sz="2400" b="1" dirty="0">
                <a:solidFill>
                  <a:srgbClr val="002060"/>
                </a:solidFill>
                <a:latin typeface="Arial" panose="020B0604020202020204" pitchFamily="34" charset="0"/>
                <a:cs typeface="Arial" panose="020B0604020202020204" pitchFamily="34" charset="0"/>
              </a:rPr>
              <a:t>Please email us at </a:t>
            </a:r>
            <a:r>
              <a:rPr lang="en-US" sz="2400" b="1"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nnlm@uw.edu</a:t>
            </a:r>
            <a:endParaRPr lang="en-US" sz="2400" b="1" dirty="0">
              <a:solidFill>
                <a:srgbClr val="002060"/>
              </a:solidFill>
              <a:latin typeface="Arial" panose="020B0604020202020204" pitchFamily="34" charset="0"/>
              <a:cs typeface="Arial" panose="020B0604020202020204" pitchFamily="34" charset="0"/>
            </a:endParaRPr>
          </a:p>
          <a:p>
            <a:pPr marL="45720" indent="0" algn="ctr">
              <a:buNone/>
            </a:pPr>
            <a:endParaRPr lang="en-US" sz="2400" b="1" dirty="0">
              <a:solidFill>
                <a:srgbClr val="002060"/>
              </a:solidFill>
              <a:latin typeface="Arial" panose="020B0604020202020204" pitchFamily="34" charset="0"/>
              <a:cs typeface="Arial" panose="020B0604020202020204" pitchFamily="34" charset="0"/>
            </a:endParaRPr>
          </a:p>
          <a:p>
            <a:pPr marL="45720" indent="0" algn="ctr">
              <a:buNone/>
            </a:pPr>
            <a:r>
              <a:rPr lang="en-US" sz="3200" b="1" dirty="0">
                <a:solidFill>
                  <a:srgbClr val="002060"/>
                </a:solidFill>
                <a:latin typeface="Arial" panose="020B0604020202020204" pitchFamily="34" charset="0"/>
                <a:cs typeface="Arial" panose="020B0604020202020204" pitchFamily="34" charset="0"/>
              </a:rPr>
              <a:t>Join the NNLM Region 5 News Listserv:</a:t>
            </a:r>
            <a:r>
              <a:rPr lang="en-US" sz="3200" b="1" dirty="0">
                <a:latin typeface="Arial" panose="020B0604020202020204" pitchFamily="34" charset="0"/>
                <a:cs typeface="Arial" panose="020B0604020202020204" pitchFamily="34" charset="0"/>
              </a:rPr>
              <a:t>        </a:t>
            </a:r>
            <a:r>
              <a:rPr lang="en-US" sz="2400" b="1" dirty="0">
                <a:solidFill>
                  <a:srgbClr val="002060"/>
                </a:solidFill>
                <a:latin typeface="Arial" panose="020B0604020202020204" pitchFamily="34" charset="0"/>
                <a:cs typeface="Arial" panose="020B0604020202020204" pitchFamily="34" charset="0"/>
              </a:rPr>
              <a:t>http://mailman11.u.washington.edu/mailman/listinfo/nnlm-region5</a:t>
            </a:r>
            <a:endParaRPr lang="en-US" dirty="0"/>
          </a:p>
        </p:txBody>
      </p:sp>
    </p:spTree>
    <p:extLst>
      <p:ext uri="{BB962C8B-B14F-4D97-AF65-F5344CB8AC3E}">
        <p14:creationId xmlns:p14="http://schemas.microsoft.com/office/powerpoint/2010/main" val="65487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FDC50B-8D0B-A55D-5319-70E5A606FF34}"/>
              </a:ext>
            </a:extLst>
          </p:cNvPr>
          <p:cNvSpPr>
            <a:spLocks noGrp="1"/>
          </p:cNvSpPr>
          <p:nvPr>
            <p:ph type="title"/>
          </p:nvPr>
        </p:nvSpPr>
        <p:spPr/>
        <p:txBody>
          <a:bodyPr/>
          <a:lstStyle/>
          <a:p>
            <a:r>
              <a:rPr lang="en-US" dirty="0"/>
              <a:t>trivia</a:t>
            </a:r>
          </a:p>
        </p:txBody>
      </p:sp>
      <p:pic>
        <p:nvPicPr>
          <p:cNvPr id="5" name="Content Placeholder 4" descr="Neon sign with the word &quot;Trivia!&quot;">
            <a:extLst>
              <a:ext uri="{FF2B5EF4-FFF2-40B4-BE49-F238E27FC236}">
                <a16:creationId xmlns:a16="http://schemas.microsoft.com/office/drawing/2014/main" id="{EDFA6325-2BC2-4BB2-B0E8-B9ED57BCCC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2576" y="596348"/>
            <a:ext cx="10382153" cy="4969565"/>
          </a:xfrm>
        </p:spPr>
      </p:pic>
    </p:spTree>
    <p:extLst>
      <p:ext uri="{BB962C8B-B14F-4D97-AF65-F5344CB8AC3E}">
        <p14:creationId xmlns:p14="http://schemas.microsoft.com/office/powerpoint/2010/main" val="681640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3400" y="491716"/>
            <a:ext cx="10883112" cy="1114425"/>
          </a:xfrm>
        </p:spPr>
        <p:txBody>
          <a:bodyPr>
            <a:normAutofit/>
          </a:bodyPr>
          <a:lstStyle/>
          <a:p>
            <a:pPr algn="ctr"/>
            <a:r>
              <a:rPr lang="en-US" b="1" dirty="0">
                <a:solidFill>
                  <a:srgbClr val="002060"/>
                </a:solidFill>
                <a:latin typeface="Arial"/>
                <a:cs typeface="Calibri"/>
              </a:rPr>
              <a:t>Trivia Question 1</a:t>
            </a:r>
            <a:endParaRPr lang="en-US" b="1" dirty="0">
              <a:solidFill>
                <a:srgbClr val="002060"/>
              </a:solidFill>
              <a:latin typeface="Arial"/>
              <a:cs typeface="Calibri" panose="020F0502020204030204" pitchFamily="34" charset="0"/>
            </a:endParaRPr>
          </a:p>
        </p:txBody>
      </p:sp>
      <p:sp>
        <p:nvSpPr>
          <p:cNvPr id="4" name="Content Placeholder 3"/>
          <p:cNvSpPr>
            <a:spLocks noGrp="1"/>
          </p:cNvSpPr>
          <p:nvPr>
            <p:ph idx="1"/>
          </p:nvPr>
        </p:nvSpPr>
        <p:spPr>
          <a:xfrm>
            <a:off x="833400" y="1848678"/>
            <a:ext cx="10883112" cy="4090568"/>
          </a:xfrm>
        </p:spPr>
        <p:txBody>
          <a:bodyPr/>
          <a:lstStyle/>
          <a:p>
            <a:pPr marL="0" marR="0" lvl="0" indent="0">
              <a:lnSpc>
                <a:spcPct val="107000"/>
              </a:lnSpc>
              <a:spcBef>
                <a:spcPts val="0"/>
              </a:spcBef>
              <a:spcAft>
                <a:spcPts val="800"/>
              </a:spcAft>
              <a:buNone/>
            </a:pPr>
            <a:r>
              <a:rPr lang="en-US" sz="2400">
                <a:effectLst/>
                <a:latin typeface="Arial" panose="020B0604020202020204" pitchFamily="34" charset="0"/>
                <a:ea typeface="Calibri" panose="020F0502020204030204" pitchFamily="34" charset="0"/>
                <a:cs typeface="Times New Roman" panose="02020603050405020304" pitchFamily="18" charset="0"/>
              </a:rPr>
              <a:t>Region 5 geographical region does not include which state or island:</a:t>
            </a:r>
          </a:p>
          <a:p>
            <a:pPr marL="0" marR="0" lvl="0" indent="0">
              <a:lnSpc>
                <a:spcPct val="107000"/>
              </a:lnSpc>
              <a:spcBef>
                <a:spcPts val="0"/>
              </a:spcBef>
              <a:spcAft>
                <a:spcPts val="800"/>
              </a:spcAft>
              <a:buNone/>
            </a:pPr>
            <a:endParaRPr lang="en-US" sz="240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Alaska</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Guam</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Idaho</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Nevada</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California</a:t>
            </a:r>
          </a:p>
          <a:p>
            <a:endParaRPr lang="en-US"/>
          </a:p>
        </p:txBody>
      </p:sp>
    </p:spTree>
    <p:extLst>
      <p:ext uri="{BB962C8B-B14F-4D97-AF65-F5344CB8AC3E}">
        <p14:creationId xmlns:p14="http://schemas.microsoft.com/office/powerpoint/2010/main" val="2856344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BAF4-53AC-4247-A015-B9F2C9637205}"/>
              </a:ext>
            </a:extLst>
          </p:cNvPr>
          <p:cNvSpPr>
            <a:spLocks noGrp="1"/>
          </p:cNvSpPr>
          <p:nvPr>
            <p:ph type="title"/>
          </p:nvPr>
        </p:nvSpPr>
        <p:spPr/>
        <p:txBody>
          <a:bodyPr/>
          <a:lstStyle/>
          <a:p>
            <a:pPr algn="ctr"/>
            <a:r>
              <a:rPr lang="en-US" b="1" dirty="0">
                <a:solidFill>
                  <a:srgbClr val="002060"/>
                </a:solidFill>
                <a:latin typeface="Arial"/>
                <a:cs typeface="Arial"/>
              </a:rPr>
              <a:t>Answer for question 1</a:t>
            </a:r>
            <a:endParaRPr lang="en-US" dirty="0">
              <a:solidFill>
                <a:srgbClr val="002060"/>
              </a:solidFill>
              <a:latin typeface="Arial"/>
              <a:cs typeface="Arial"/>
            </a:endParaRPr>
          </a:p>
        </p:txBody>
      </p:sp>
      <p:sp>
        <p:nvSpPr>
          <p:cNvPr id="3" name="Content Placeholder 2">
            <a:extLst>
              <a:ext uri="{FF2B5EF4-FFF2-40B4-BE49-F238E27FC236}">
                <a16:creationId xmlns:a16="http://schemas.microsoft.com/office/drawing/2014/main" id="{D9F4BB76-EFF0-443D-B2F4-650D22CF0E54}"/>
              </a:ext>
            </a:extLst>
          </p:cNvPr>
          <p:cNvSpPr>
            <a:spLocks noGrp="1"/>
          </p:cNvSpPr>
          <p:nvPr>
            <p:ph idx="1"/>
          </p:nvPr>
        </p:nvSpPr>
        <p:spPr/>
        <p:txBody>
          <a:bodyPr/>
          <a:lstStyle/>
          <a:p>
            <a:pPr marL="0" marR="0" lvl="0" indent="0" algn="l" defTabSz="914400" rtl="0" eaLnBrk="1" fontAlgn="auto" latinLnBrk="0" hangingPunct="1">
              <a:lnSpc>
                <a:spcPct val="107000"/>
              </a:lnSpc>
              <a:spcBef>
                <a:spcPts val="0"/>
              </a:spcBef>
              <a:spcAft>
                <a:spcPts val="800"/>
              </a:spcAft>
              <a:buClr>
                <a:prstClr val="black"/>
              </a:buClr>
              <a:buSzPct val="80000"/>
              <a:buFont typeface="Corbel"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Region 5 geographical region does not include which state or island:</a:t>
            </a:r>
          </a:p>
          <a:p>
            <a:pPr marL="0" marR="0" lvl="0" indent="0" algn="l" defTabSz="914400" rtl="0" eaLnBrk="1" fontAlgn="auto" latinLnBrk="0" hangingPunct="1">
              <a:lnSpc>
                <a:spcPct val="107000"/>
              </a:lnSpc>
              <a:spcBef>
                <a:spcPts val="0"/>
              </a:spcBef>
              <a:spcAft>
                <a:spcPts val="800"/>
              </a:spcAft>
              <a:buClr>
                <a:prstClr val="black"/>
              </a:buClr>
              <a:buSzPct val="80000"/>
              <a:buFont typeface="Corbel" pitchFamily="34" charset="0"/>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Alaska</a:t>
            </a:r>
            <a:endParaRPr kumimoji="0" lang="en-US" sz="24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Guam</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Idaho</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Nevada</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California</a:t>
            </a:r>
          </a:p>
          <a:p>
            <a:endParaRPr lang="en-US"/>
          </a:p>
        </p:txBody>
      </p:sp>
      <p:pic>
        <p:nvPicPr>
          <p:cNvPr id="5" name="Content Placeholder 2" descr="Map of the new NNLM Region 5 which includes the states of Alaska, California, Hawaii. Nevada, Oregon, Washington and the U.S. Territories and Freely Associated States ">
            <a:extLst>
              <a:ext uri="{FF2B5EF4-FFF2-40B4-BE49-F238E27FC236}">
                <a16:creationId xmlns:a16="http://schemas.microsoft.com/office/drawing/2014/main" id="{813F5624-7AAC-4189-8CDA-1D5C9BCF7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6760" y="2748883"/>
            <a:ext cx="4368587" cy="3167226"/>
          </a:xfrm>
          <a:prstGeom prst="rect">
            <a:avLst/>
          </a:prstGeom>
        </p:spPr>
      </p:pic>
    </p:spTree>
    <p:extLst>
      <p:ext uri="{BB962C8B-B14F-4D97-AF65-F5344CB8AC3E}">
        <p14:creationId xmlns:p14="http://schemas.microsoft.com/office/powerpoint/2010/main" val="3310641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04BC-21C9-4DD1-B16C-CB3D63922D5D}"/>
              </a:ext>
            </a:extLst>
          </p:cNvPr>
          <p:cNvSpPr>
            <a:spLocks noGrp="1"/>
          </p:cNvSpPr>
          <p:nvPr>
            <p:ph type="title"/>
          </p:nvPr>
        </p:nvSpPr>
        <p:spPr/>
        <p:txBody>
          <a:bodyPr/>
          <a:lstStyle/>
          <a:p>
            <a:pPr algn="ctr"/>
            <a:r>
              <a:rPr lang="en-US" b="1" dirty="0">
                <a:solidFill>
                  <a:srgbClr val="002060"/>
                </a:solidFill>
                <a:latin typeface="Arial"/>
                <a:cs typeface="Arial"/>
              </a:rPr>
              <a:t>Trivia Question 2</a:t>
            </a:r>
            <a:endParaRPr lang="en-US" dirty="0"/>
          </a:p>
        </p:txBody>
      </p:sp>
      <p:sp>
        <p:nvSpPr>
          <p:cNvPr id="3" name="Content Placeholder 2">
            <a:extLst>
              <a:ext uri="{FF2B5EF4-FFF2-40B4-BE49-F238E27FC236}">
                <a16:creationId xmlns:a16="http://schemas.microsoft.com/office/drawing/2014/main" id="{5EC5485D-0A11-462D-9AF0-7B033B7C8751}"/>
              </a:ext>
            </a:extLst>
          </p:cNvPr>
          <p:cNvSpPr>
            <a:spLocks noGrp="1"/>
          </p:cNvSpPr>
          <p:nvPr>
            <p:ph idx="1"/>
          </p:nvPr>
        </p:nvSpPr>
        <p:spPr/>
        <p:txBody>
          <a:bodyPr/>
          <a:lstStyle/>
          <a:p>
            <a:pPr marL="0" marR="0" indent="0">
              <a:lnSpc>
                <a:spcPct val="107000"/>
              </a:lnSpc>
              <a:spcBef>
                <a:spcPts val="0"/>
              </a:spcBef>
              <a:spcAft>
                <a:spcPts val="800"/>
              </a:spcAft>
              <a:buNone/>
            </a:pPr>
            <a:r>
              <a:rPr lang="en-US" sz="2400">
                <a:effectLst/>
                <a:latin typeface="Arial" panose="020B0604020202020204" pitchFamily="34" charset="0"/>
                <a:ea typeface="Calibri" panose="020F0502020204030204" pitchFamily="34" charset="0"/>
                <a:cs typeface="Times New Roman" panose="02020603050405020304" pitchFamily="18" charset="0"/>
              </a:rPr>
              <a:t>NNLM originally began with how many RMLs (Regional Medical Libraries)?</a:t>
            </a:r>
          </a:p>
          <a:p>
            <a:pPr marL="0" marR="0" indent="0">
              <a:lnSpc>
                <a:spcPct val="107000"/>
              </a:lnSpc>
              <a:spcBef>
                <a:spcPts val="0"/>
              </a:spcBef>
              <a:spcAft>
                <a:spcPts val="800"/>
              </a:spcAft>
              <a:buNone/>
            </a:pPr>
            <a:endParaRPr lang="en-US" sz="240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7</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8</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9</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11</a:t>
            </a:r>
          </a:p>
          <a:p>
            <a:endParaRPr lang="en-US"/>
          </a:p>
        </p:txBody>
      </p:sp>
    </p:spTree>
    <p:extLst>
      <p:ext uri="{BB962C8B-B14F-4D97-AF65-F5344CB8AC3E}">
        <p14:creationId xmlns:p14="http://schemas.microsoft.com/office/powerpoint/2010/main" val="1554994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DB0C-0D37-4718-925D-62B498C8D46B}"/>
              </a:ext>
            </a:extLst>
          </p:cNvPr>
          <p:cNvSpPr>
            <a:spLocks noGrp="1"/>
          </p:cNvSpPr>
          <p:nvPr>
            <p:ph type="title"/>
          </p:nvPr>
        </p:nvSpPr>
        <p:spPr/>
        <p:txBody>
          <a:bodyPr/>
          <a:lstStyle/>
          <a:p>
            <a:r>
              <a:rPr lang="en-US" b="1" dirty="0">
                <a:solidFill>
                  <a:srgbClr val="002060"/>
                </a:solidFill>
                <a:latin typeface="Arial"/>
                <a:cs typeface="Arial"/>
              </a:rPr>
              <a:t>Answer to question 2</a:t>
            </a:r>
          </a:p>
        </p:txBody>
      </p:sp>
      <p:sp>
        <p:nvSpPr>
          <p:cNvPr id="3" name="Content Placeholder 2">
            <a:extLst>
              <a:ext uri="{FF2B5EF4-FFF2-40B4-BE49-F238E27FC236}">
                <a16:creationId xmlns:a16="http://schemas.microsoft.com/office/drawing/2014/main" id="{9878D56B-EE52-45D7-8441-9D93E40A403F}"/>
              </a:ext>
            </a:extLst>
          </p:cNvPr>
          <p:cNvSpPr>
            <a:spLocks noGrp="1"/>
          </p:cNvSpPr>
          <p:nvPr>
            <p:ph idx="1"/>
          </p:nvPr>
        </p:nvSpPr>
        <p:spPr/>
        <p:txBody>
          <a:bodyPr>
            <a:normAutofit lnSpcReduction="10000"/>
          </a:bodyPr>
          <a:lstStyle/>
          <a:p>
            <a:pPr marL="0" marR="0" lvl="0" indent="0" algn="l" defTabSz="914400" rtl="0" eaLnBrk="1" fontAlgn="auto" latinLnBrk="0" hangingPunct="1">
              <a:lnSpc>
                <a:spcPct val="107000"/>
              </a:lnSpc>
              <a:spcBef>
                <a:spcPts val="0"/>
              </a:spcBef>
              <a:spcAft>
                <a:spcPts val="800"/>
              </a:spcAft>
              <a:buClr>
                <a:prstClr val="black"/>
              </a:buClr>
              <a:buSzPct val="80000"/>
              <a:buFont typeface="Corbel"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NNLM originally began with how many RMLs (Regional Medical Libraries)?</a:t>
            </a:r>
          </a:p>
          <a:p>
            <a:pPr marL="0" marR="0" lvl="0" indent="0" algn="l" defTabSz="914400" rtl="0" eaLnBrk="1" fontAlgn="auto" latinLnBrk="0" hangingPunct="1">
              <a:lnSpc>
                <a:spcPct val="107000"/>
              </a:lnSpc>
              <a:spcBef>
                <a:spcPts val="0"/>
              </a:spcBef>
              <a:spcAft>
                <a:spcPts val="800"/>
              </a:spcAft>
              <a:buClr>
                <a:prstClr val="black"/>
              </a:buClr>
              <a:buSzPct val="80000"/>
              <a:buFont typeface="Corbel" pitchFamily="34" charset="0"/>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7</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8</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9</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11</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45720" indent="0">
              <a:buNone/>
            </a:pPr>
            <a:endParaRPr lang="en-US"/>
          </a:p>
          <a:p>
            <a:pPr marL="45720" indent="0" algn="r">
              <a:buNone/>
            </a:pPr>
            <a:r>
              <a:rPr lang="en-US" sz="1600">
                <a:latin typeface="Arial" panose="020B0604020202020204" pitchFamily="34" charset="0"/>
                <a:cs typeface="Arial" panose="020B0604020202020204" pitchFamily="34" charset="0"/>
                <a:hlinkClick r:id="rId3"/>
              </a:rPr>
              <a:t>original RML map from the NLM Digital Collections</a:t>
            </a:r>
            <a:endParaRPr lang="en-US" sz="1600">
              <a:latin typeface="Arial" panose="020B0604020202020204" pitchFamily="34" charset="0"/>
              <a:cs typeface="Arial" panose="020B0604020202020204" pitchFamily="34" charset="0"/>
            </a:endParaRPr>
          </a:p>
        </p:txBody>
      </p:sp>
      <p:pic>
        <p:nvPicPr>
          <p:cNvPr id="4" name="Picture 3" descr="map drawing of the United States divided up into the original 11 Regional Medical Libraries of the RML Network ">
            <a:extLst>
              <a:ext uri="{FF2B5EF4-FFF2-40B4-BE49-F238E27FC236}">
                <a16:creationId xmlns:a16="http://schemas.microsoft.com/office/drawing/2014/main" id="{B2108206-A590-4A86-A887-BA139C2B55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439" y="2805508"/>
            <a:ext cx="3942995" cy="2840557"/>
          </a:xfrm>
          <a:prstGeom prst="rect">
            <a:avLst/>
          </a:prstGeom>
          <a:noFill/>
          <a:ln>
            <a:noFill/>
          </a:ln>
        </p:spPr>
      </p:pic>
    </p:spTree>
    <p:extLst>
      <p:ext uri="{BB962C8B-B14F-4D97-AF65-F5344CB8AC3E}">
        <p14:creationId xmlns:p14="http://schemas.microsoft.com/office/powerpoint/2010/main" val="3590229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1B33-C33F-4FC1-86F5-FD8EBDAA34B0}"/>
              </a:ext>
            </a:extLst>
          </p:cNvPr>
          <p:cNvSpPr>
            <a:spLocks noGrp="1"/>
          </p:cNvSpPr>
          <p:nvPr>
            <p:ph type="title"/>
          </p:nvPr>
        </p:nvSpPr>
        <p:spPr/>
        <p:txBody>
          <a:bodyPr/>
          <a:lstStyle/>
          <a:p>
            <a:pPr algn="ctr"/>
            <a:r>
              <a:rPr lang="en-US" b="1">
                <a:solidFill>
                  <a:srgbClr val="002060"/>
                </a:solidFill>
                <a:latin typeface="Arial"/>
                <a:cs typeface="Arial"/>
              </a:rPr>
              <a:t>Trivia Question 3</a:t>
            </a:r>
            <a:endParaRPr lang="en-US">
              <a:solidFill>
                <a:srgbClr val="002060"/>
              </a:solidFill>
              <a:latin typeface="Arial"/>
              <a:cs typeface="Arial"/>
            </a:endParaRPr>
          </a:p>
        </p:txBody>
      </p:sp>
      <p:sp>
        <p:nvSpPr>
          <p:cNvPr id="3" name="Content Placeholder 2">
            <a:extLst>
              <a:ext uri="{FF2B5EF4-FFF2-40B4-BE49-F238E27FC236}">
                <a16:creationId xmlns:a16="http://schemas.microsoft.com/office/drawing/2014/main" id="{8A5BBC8F-7053-4F48-A22E-D07B0E82B759}"/>
              </a:ext>
            </a:extLst>
          </p:cNvPr>
          <p:cNvSpPr>
            <a:spLocks noGrp="1"/>
          </p:cNvSpPr>
          <p:nvPr>
            <p:ph idx="1"/>
          </p:nvPr>
        </p:nvSpPr>
        <p:spPr/>
        <p:txBody>
          <a:bodyPr/>
          <a:lstStyle/>
          <a:p>
            <a:pPr marL="0" marR="0" lvl="0" indent="0">
              <a:lnSpc>
                <a:spcPct val="107000"/>
              </a:lnSpc>
              <a:spcBef>
                <a:spcPts val="0"/>
              </a:spcBef>
              <a:spcAft>
                <a:spcPts val="800"/>
              </a:spcAft>
              <a:buNone/>
            </a:pPr>
            <a:r>
              <a:rPr lang="en-US" sz="2400">
                <a:effectLst/>
                <a:latin typeface="Arial" panose="020B0604020202020204" pitchFamily="34" charset="0"/>
                <a:ea typeface="Calibri" panose="020F0502020204030204" pitchFamily="34" charset="0"/>
                <a:cs typeface="Times New Roman" panose="02020603050405020304" pitchFamily="18" charset="0"/>
              </a:rPr>
              <a:t>MedlinePlus, the National Library of Medicine’s comprehensive consumer health resource, began in:</a:t>
            </a:r>
          </a:p>
          <a:p>
            <a:pPr marL="0" marR="0" lvl="0" indent="0">
              <a:lnSpc>
                <a:spcPct val="107000"/>
              </a:lnSpc>
              <a:spcBef>
                <a:spcPts val="0"/>
              </a:spcBef>
              <a:spcAft>
                <a:spcPts val="800"/>
              </a:spcAft>
              <a:buNone/>
            </a:pPr>
            <a:endParaRPr lang="en-US" sz="2400">
              <a:effectLst/>
              <a:latin typeface="Arial" panose="020B0604020202020204" pitchFamily="34" charset="0"/>
              <a:ea typeface="Calibri" panose="020F0502020204030204" pitchFamily="34" charset="0"/>
              <a:cs typeface="Times New Roman" panose="02020603050405020304" pitchFamily="18" charset="0"/>
            </a:endParaRPr>
          </a:p>
          <a:p>
            <a:pPr marL="274320" marR="0" indent="-457200">
              <a:lnSpc>
                <a:spcPct val="107000"/>
              </a:lnSpc>
              <a:spcBef>
                <a:spcPts val="0"/>
              </a:spcBef>
              <a:spcAft>
                <a:spcPts val="800"/>
              </a:spcAft>
              <a:buFont typeface="+mj-lt"/>
              <a:buAutoNum type="alphaLcParenR"/>
            </a:pPr>
            <a:r>
              <a:rPr lang="en-US" sz="2400">
                <a:effectLst/>
                <a:latin typeface="Arial" panose="020B0604020202020204" pitchFamily="34" charset="0"/>
                <a:ea typeface="Calibri" panose="020F0502020204030204" pitchFamily="34" charset="0"/>
                <a:cs typeface="Times New Roman" panose="02020603050405020304" pitchFamily="18" charset="0"/>
              </a:rPr>
              <a:t>1995</a:t>
            </a:r>
          </a:p>
          <a:p>
            <a:pPr marL="274320" marR="0" indent="-457200">
              <a:lnSpc>
                <a:spcPct val="107000"/>
              </a:lnSpc>
              <a:spcBef>
                <a:spcPts val="0"/>
              </a:spcBef>
              <a:spcAft>
                <a:spcPts val="800"/>
              </a:spcAft>
              <a:buFont typeface="+mj-lt"/>
              <a:buAutoNum type="alphaLcParenR"/>
            </a:pPr>
            <a:r>
              <a:rPr lang="en-US" sz="2400">
                <a:effectLst/>
                <a:latin typeface="Arial" panose="020B0604020202020204" pitchFamily="34" charset="0"/>
                <a:ea typeface="Calibri" panose="020F0502020204030204" pitchFamily="34" charset="0"/>
                <a:cs typeface="Times New Roman" panose="02020603050405020304" pitchFamily="18" charset="0"/>
              </a:rPr>
              <a:t>1998</a:t>
            </a:r>
          </a:p>
          <a:p>
            <a:pPr marL="274320" marR="0" indent="-457200">
              <a:lnSpc>
                <a:spcPct val="107000"/>
              </a:lnSpc>
              <a:spcBef>
                <a:spcPts val="0"/>
              </a:spcBef>
              <a:spcAft>
                <a:spcPts val="800"/>
              </a:spcAft>
              <a:buFont typeface="+mj-lt"/>
              <a:buAutoNum type="alphaLcParenR"/>
            </a:pPr>
            <a:r>
              <a:rPr lang="en-US" sz="2400">
                <a:effectLst/>
                <a:latin typeface="Arial" panose="020B0604020202020204" pitchFamily="34" charset="0"/>
                <a:ea typeface="Calibri" panose="020F0502020204030204" pitchFamily="34" charset="0"/>
                <a:cs typeface="Times New Roman" panose="02020603050405020304" pitchFamily="18" charset="0"/>
              </a:rPr>
              <a:t>1999</a:t>
            </a:r>
          </a:p>
          <a:p>
            <a:pPr marL="274320" marR="0" indent="-457200">
              <a:lnSpc>
                <a:spcPct val="107000"/>
              </a:lnSpc>
              <a:spcBef>
                <a:spcPts val="0"/>
              </a:spcBef>
              <a:spcAft>
                <a:spcPts val="800"/>
              </a:spcAft>
              <a:buFont typeface="+mj-lt"/>
              <a:buAutoNum type="alphaLcParenR"/>
            </a:pPr>
            <a:r>
              <a:rPr lang="en-US" sz="2400">
                <a:effectLst/>
                <a:latin typeface="Arial" panose="020B0604020202020204" pitchFamily="34" charset="0"/>
                <a:ea typeface="Calibri" panose="020F0502020204030204" pitchFamily="34" charset="0"/>
                <a:cs typeface="Times New Roman" panose="02020603050405020304" pitchFamily="18" charset="0"/>
              </a:rPr>
              <a:t>2001</a:t>
            </a:r>
          </a:p>
          <a:p>
            <a:pPr marL="45720" indent="0">
              <a:buNone/>
            </a:pPr>
            <a:endParaRPr lang="en-US"/>
          </a:p>
        </p:txBody>
      </p:sp>
    </p:spTree>
    <p:extLst>
      <p:ext uri="{BB962C8B-B14F-4D97-AF65-F5344CB8AC3E}">
        <p14:creationId xmlns:p14="http://schemas.microsoft.com/office/powerpoint/2010/main" val="3731708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F7A7-778E-4618-8148-57A5A15B72BF}"/>
              </a:ext>
            </a:extLst>
          </p:cNvPr>
          <p:cNvSpPr>
            <a:spLocks noGrp="1"/>
          </p:cNvSpPr>
          <p:nvPr>
            <p:ph type="title"/>
          </p:nvPr>
        </p:nvSpPr>
        <p:spPr/>
        <p:txBody>
          <a:bodyPr/>
          <a:lstStyle/>
          <a:p>
            <a:pPr algn="ctr"/>
            <a:r>
              <a:rPr lang="en-US" b="1">
                <a:solidFill>
                  <a:srgbClr val="002060"/>
                </a:solidFill>
                <a:latin typeface="Arial"/>
                <a:cs typeface="Arial"/>
              </a:rPr>
              <a:t>Answer for question 3</a:t>
            </a:r>
            <a:endParaRPr lang="en-US"/>
          </a:p>
        </p:txBody>
      </p:sp>
      <p:sp>
        <p:nvSpPr>
          <p:cNvPr id="3" name="Content Placeholder 2">
            <a:extLst>
              <a:ext uri="{FF2B5EF4-FFF2-40B4-BE49-F238E27FC236}">
                <a16:creationId xmlns:a16="http://schemas.microsoft.com/office/drawing/2014/main" id="{63C83F2A-2ACB-4876-BE35-6C5450A4879E}"/>
              </a:ext>
            </a:extLst>
          </p:cNvPr>
          <p:cNvSpPr>
            <a:spLocks noGrp="1"/>
          </p:cNvSpPr>
          <p:nvPr>
            <p:ph idx="1"/>
          </p:nvPr>
        </p:nvSpPr>
        <p:spPr/>
        <p:txBody>
          <a:bodyPr/>
          <a:lstStyle/>
          <a:p>
            <a:pPr marL="0" marR="0" lvl="0" indent="0" algn="l" defTabSz="914400" rtl="0" eaLnBrk="1" fontAlgn="auto" latinLnBrk="0" hangingPunct="1">
              <a:lnSpc>
                <a:spcPct val="107000"/>
              </a:lnSpc>
              <a:spcBef>
                <a:spcPts val="0"/>
              </a:spcBef>
              <a:spcAft>
                <a:spcPts val="800"/>
              </a:spcAft>
              <a:buClr>
                <a:prstClr val="black"/>
              </a:buClr>
              <a:buSzPct val="80000"/>
              <a:buFont typeface="Corbel"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MedlinePlus, the National Library of Medicine’s comprehensive consumer health resource, began in:</a:t>
            </a:r>
          </a:p>
          <a:p>
            <a:pPr marL="0" marR="0" lvl="0" indent="0" algn="l" defTabSz="914400" rtl="0" eaLnBrk="1" fontAlgn="auto" latinLnBrk="0" hangingPunct="1">
              <a:lnSpc>
                <a:spcPct val="107000"/>
              </a:lnSpc>
              <a:spcBef>
                <a:spcPts val="0"/>
              </a:spcBef>
              <a:spcAft>
                <a:spcPts val="800"/>
              </a:spcAft>
              <a:buClr>
                <a:prstClr val="black"/>
              </a:buClr>
              <a:buSzPct val="80000"/>
              <a:buFont typeface="Corbel" pitchFamily="34" charset="0"/>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74320" marR="0" lvl="0" indent="-457200" algn="l" defTabSz="914400" rtl="0" eaLnBrk="1" fontAlgn="auto" latinLnBrk="0" hangingPunct="1">
              <a:lnSpc>
                <a:spcPct val="107000"/>
              </a:lnSpc>
              <a:spcBef>
                <a:spcPts val="0"/>
              </a:spcBef>
              <a:spcAft>
                <a:spcPts val="800"/>
              </a:spcAft>
              <a:buClr>
                <a:prstClr val="black"/>
              </a:buClr>
              <a:buSzPct val="80000"/>
              <a:buFont typeface="+mj-lt"/>
              <a:buAutoNum type="alphaLcParen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1995</a:t>
            </a:r>
          </a:p>
          <a:p>
            <a:pPr marL="274320" marR="0" lvl="0" indent="-457200" algn="l" defTabSz="914400" rtl="0" eaLnBrk="1" fontAlgn="auto" latinLnBrk="0" hangingPunct="1">
              <a:lnSpc>
                <a:spcPct val="107000"/>
              </a:lnSpc>
              <a:spcBef>
                <a:spcPts val="0"/>
              </a:spcBef>
              <a:spcAft>
                <a:spcPts val="800"/>
              </a:spcAft>
              <a:buClr>
                <a:prstClr val="black"/>
              </a:buClr>
              <a:buSzPct val="80000"/>
              <a:buFont typeface="+mj-lt"/>
              <a:buAutoNum type="alphaLcParenR"/>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1998</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74320" marR="0" lvl="0" indent="-457200" algn="l" defTabSz="914400" rtl="0" eaLnBrk="1" fontAlgn="auto" latinLnBrk="0" hangingPunct="1">
              <a:lnSpc>
                <a:spcPct val="107000"/>
              </a:lnSpc>
              <a:spcBef>
                <a:spcPts val="0"/>
              </a:spcBef>
              <a:spcAft>
                <a:spcPts val="800"/>
              </a:spcAft>
              <a:buClr>
                <a:prstClr val="black"/>
              </a:buClr>
              <a:buSzPct val="80000"/>
              <a:buFont typeface="+mj-lt"/>
              <a:buAutoNum type="alphaLcParen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1999</a:t>
            </a:r>
          </a:p>
          <a:p>
            <a:pPr marL="274320" marR="0" lvl="0" indent="-457200" algn="l" defTabSz="914400" rtl="0" eaLnBrk="1" fontAlgn="auto" latinLnBrk="0" hangingPunct="1">
              <a:lnSpc>
                <a:spcPct val="107000"/>
              </a:lnSpc>
              <a:spcBef>
                <a:spcPts val="0"/>
              </a:spcBef>
              <a:spcAft>
                <a:spcPts val="800"/>
              </a:spcAft>
              <a:buClr>
                <a:prstClr val="black"/>
              </a:buClr>
              <a:buSzPct val="80000"/>
              <a:buFont typeface="+mj-lt"/>
              <a:buAutoNum type="alphaLcParen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2001</a:t>
            </a:r>
          </a:p>
          <a:p>
            <a:pPr marL="274320" marR="0" lvl="0" indent="-457200" algn="l" defTabSz="914400" rtl="0" eaLnBrk="1" fontAlgn="auto" latinLnBrk="0" hangingPunct="1">
              <a:lnSpc>
                <a:spcPct val="107000"/>
              </a:lnSpc>
              <a:spcBef>
                <a:spcPts val="0"/>
              </a:spcBef>
              <a:spcAft>
                <a:spcPts val="800"/>
              </a:spcAft>
              <a:buClr>
                <a:prstClr val="black"/>
              </a:buClr>
              <a:buSzPct val="80000"/>
              <a:buFont typeface="+mj-lt"/>
              <a:buAutoNum type="alphaLcParenR"/>
              <a:tabLst/>
              <a:defRPr/>
            </a:pPr>
            <a:endParaRPr lang="en-US" sz="240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endParaRPr lang="en-US"/>
          </a:p>
        </p:txBody>
      </p:sp>
      <p:pic>
        <p:nvPicPr>
          <p:cNvPr id="2052" name="Picture 4" descr="MedlinePlus Trusted Health Information for You logo">
            <a:extLst>
              <a:ext uri="{FF2B5EF4-FFF2-40B4-BE49-F238E27FC236}">
                <a16:creationId xmlns:a16="http://schemas.microsoft.com/office/drawing/2014/main" id="{8269E613-4D4A-491F-8B89-F1DF4DA0B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612" y="3788785"/>
            <a:ext cx="314325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1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8C16-4202-45F8-B5B0-36588050F675}"/>
              </a:ext>
            </a:extLst>
          </p:cNvPr>
          <p:cNvSpPr>
            <a:spLocks noGrp="1"/>
          </p:cNvSpPr>
          <p:nvPr>
            <p:ph type="title"/>
          </p:nvPr>
        </p:nvSpPr>
        <p:spPr/>
        <p:txBody>
          <a:bodyPr/>
          <a:lstStyle/>
          <a:p>
            <a:pPr algn="ctr"/>
            <a:r>
              <a:rPr lang="en-US" b="1">
                <a:solidFill>
                  <a:srgbClr val="002060"/>
                </a:solidFill>
                <a:latin typeface="Arial"/>
                <a:cs typeface="Arial"/>
              </a:rPr>
              <a:t>Trivia Question 4</a:t>
            </a:r>
            <a:endParaRPr lang="en-US"/>
          </a:p>
        </p:txBody>
      </p:sp>
      <p:sp>
        <p:nvSpPr>
          <p:cNvPr id="3" name="Content Placeholder 2">
            <a:extLst>
              <a:ext uri="{FF2B5EF4-FFF2-40B4-BE49-F238E27FC236}">
                <a16:creationId xmlns:a16="http://schemas.microsoft.com/office/drawing/2014/main" id="{551658AC-0218-40C4-8413-AEE6E13F078C}"/>
              </a:ext>
            </a:extLst>
          </p:cNvPr>
          <p:cNvSpPr>
            <a:spLocks noGrp="1"/>
          </p:cNvSpPr>
          <p:nvPr>
            <p:ph idx="1"/>
          </p:nvPr>
        </p:nvSpPr>
        <p:spPr/>
        <p:txBody>
          <a:bodyPr/>
          <a:lstStyle/>
          <a:p>
            <a:pPr marL="0" marR="0" lvl="0" indent="0">
              <a:lnSpc>
                <a:spcPct val="107000"/>
              </a:lnSpc>
              <a:spcBef>
                <a:spcPts val="0"/>
              </a:spcBef>
              <a:spcAft>
                <a:spcPts val="800"/>
              </a:spcAft>
              <a:buNone/>
            </a:pPr>
            <a:r>
              <a:rPr lang="en-US" sz="2400">
                <a:effectLst/>
                <a:latin typeface="Arial" panose="020B0604020202020204" pitchFamily="34" charset="0"/>
                <a:ea typeface="Calibri" panose="020F0502020204030204" pitchFamily="34" charset="0"/>
                <a:cs typeface="Times New Roman" panose="02020603050405020304" pitchFamily="18" charset="0"/>
              </a:rPr>
              <a:t>Who is the current Director of the National Library of Medicine?</a:t>
            </a:r>
          </a:p>
          <a:p>
            <a:pPr marL="0" marR="0" lvl="0" indent="0">
              <a:lnSpc>
                <a:spcPct val="107000"/>
              </a:lnSpc>
              <a:spcBef>
                <a:spcPts val="0"/>
              </a:spcBef>
              <a:spcAft>
                <a:spcPts val="800"/>
              </a:spcAft>
              <a:buNone/>
            </a:pPr>
            <a:endParaRPr lang="en-US" sz="240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Betsy Humphries</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Donald Lindberg</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Patricia Brennan</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Francis Collins</a:t>
            </a:r>
          </a:p>
          <a:p>
            <a:endParaRPr lang="en-US"/>
          </a:p>
        </p:txBody>
      </p:sp>
    </p:spTree>
    <p:extLst>
      <p:ext uri="{BB962C8B-B14F-4D97-AF65-F5344CB8AC3E}">
        <p14:creationId xmlns:p14="http://schemas.microsoft.com/office/powerpoint/2010/main" val="1097840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53BD4-782C-4767-8B64-1D5F717340E3}"/>
              </a:ext>
            </a:extLst>
          </p:cNvPr>
          <p:cNvSpPr>
            <a:spLocks noGrp="1"/>
          </p:cNvSpPr>
          <p:nvPr>
            <p:ph type="title"/>
          </p:nvPr>
        </p:nvSpPr>
        <p:spPr/>
        <p:txBody>
          <a:bodyPr/>
          <a:lstStyle/>
          <a:p>
            <a:pPr algn="ctr"/>
            <a:r>
              <a:rPr lang="en-US" b="1">
                <a:solidFill>
                  <a:srgbClr val="002060"/>
                </a:solidFill>
                <a:latin typeface="Arial"/>
                <a:cs typeface="Arial"/>
              </a:rPr>
              <a:t>Answer to question 4</a:t>
            </a:r>
            <a:endParaRPr lang="en-US"/>
          </a:p>
        </p:txBody>
      </p:sp>
      <p:sp>
        <p:nvSpPr>
          <p:cNvPr id="3" name="Content Placeholder 2">
            <a:extLst>
              <a:ext uri="{FF2B5EF4-FFF2-40B4-BE49-F238E27FC236}">
                <a16:creationId xmlns:a16="http://schemas.microsoft.com/office/drawing/2014/main" id="{58CB8835-FA0F-46DB-8D8F-8E302F188CF7}"/>
              </a:ext>
            </a:extLst>
          </p:cNvPr>
          <p:cNvSpPr>
            <a:spLocks noGrp="1"/>
          </p:cNvSpPr>
          <p:nvPr>
            <p:ph idx="1"/>
          </p:nvPr>
        </p:nvSpPr>
        <p:spPr>
          <a:xfrm>
            <a:off x="1176129" y="2057400"/>
            <a:ext cx="9872871" cy="4038600"/>
          </a:xfrm>
        </p:spPr>
        <p:txBody>
          <a:bodyPr>
            <a:normAutofit fontScale="92500" lnSpcReduction="10000"/>
          </a:bodyPr>
          <a:lstStyle/>
          <a:p>
            <a:pPr marL="0" marR="0" lvl="0" indent="0" algn="l" defTabSz="914400" rtl="0" eaLnBrk="1" fontAlgn="auto" latinLnBrk="0" hangingPunct="1">
              <a:lnSpc>
                <a:spcPct val="107000"/>
              </a:lnSpc>
              <a:spcBef>
                <a:spcPts val="0"/>
              </a:spcBef>
              <a:spcAft>
                <a:spcPts val="800"/>
              </a:spcAft>
              <a:buClr>
                <a:prstClr val="black"/>
              </a:buClr>
              <a:buSzPct val="80000"/>
              <a:buFont typeface="Corbel"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Who is the current Director of the National Library of Medicine?</a:t>
            </a:r>
          </a:p>
          <a:p>
            <a:pPr marL="0" marR="0" lvl="0" indent="0" algn="l" defTabSz="914400" rtl="0" eaLnBrk="1" fontAlgn="auto" latinLnBrk="0" hangingPunct="1">
              <a:lnSpc>
                <a:spcPct val="107000"/>
              </a:lnSpc>
              <a:spcBef>
                <a:spcPts val="0"/>
              </a:spcBef>
              <a:spcAft>
                <a:spcPts val="800"/>
              </a:spcAft>
              <a:buClr>
                <a:prstClr val="black"/>
              </a:buClr>
              <a:buSzPct val="80000"/>
              <a:buFont typeface="Corbel" pitchFamily="34" charset="0"/>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Betsy Humphries</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lang="en-US" sz="2400">
                <a:solidFill>
                  <a:prstClr val="black"/>
                </a:solidFill>
                <a:latin typeface="Arial" panose="020B0604020202020204" pitchFamily="34" charset="0"/>
                <a:ea typeface="Calibri" panose="020F0502020204030204" pitchFamily="34" charset="0"/>
                <a:cs typeface="Times New Roman" panose="02020603050405020304" pitchFamily="18" charset="0"/>
              </a:rPr>
              <a:t>Donald Lindberg</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Patricia Brennan</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Francis Collins</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endParaRPr lang="en-US" sz="240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r" defTabSz="914400" rtl="0" eaLnBrk="1" fontAlgn="auto" latinLnBrk="0" hangingPunct="1">
              <a:lnSpc>
                <a:spcPct val="107000"/>
              </a:lnSpc>
              <a:spcBef>
                <a:spcPts val="0"/>
              </a:spcBef>
              <a:spcAft>
                <a:spcPts val="800"/>
              </a:spcAft>
              <a:buClr>
                <a:prstClr val="black"/>
              </a:buClr>
              <a:buSzPct val="80000"/>
              <a:buNone/>
              <a:tabLst/>
              <a:defRPr/>
            </a:pPr>
            <a:r>
              <a:rPr lang="en-US" sz="1600">
                <a:solidFill>
                  <a:prstClr val="black"/>
                </a:solidFill>
                <a:latin typeface="Arial" panose="020B0604020202020204" pitchFamily="34" charset="0"/>
                <a:ea typeface="Calibri" panose="020F0502020204030204" pitchFamily="34" charset="0"/>
                <a:cs typeface="Times New Roman" panose="02020603050405020304" pitchFamily="18" charset="0"/>
                <a:hlinkClick r:id="rId3"/>
              </a:rPr>
              <a:t>photo of Dr. Patricia Brennan from NLM website</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endParaRPr lang="en-US"/>
          </a:p>
        </p:txBody>
      </p:sp>
      <p:pic>
        <p:nvPicPr>
          <p:cNvPr id="1026" name="Picture 2" descr="NLM Director Patricia Flatley Brennan, RN, PhD">
            <a:extLst>
              <a:ext uri="{FF2B5EF4-FFF2-40B4-BE49-F238E27FC236}">
                <a16:creationId xmlns:a16="http://schemas.microsoft.com/office/drawing/2014/main" id="{22259071-7249-4AD4-8C3B-5B7C0279B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941" y="2705966"/>
            <a:ext cx="2960503" cy="274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2A16-E38E-4E6C-BD3A-27AF55397E6F}"/>
              </a:ext>
            </a:extLst>
          </p:cNvPr>
          <p:cNvSpPr>
            <a:spLocks noGrp="1"/>
          </p:cNvSpPr>
          <p:nvPr>
            <p:ph type="title"/>
          </p:nvPr>
        </p:nvSpPr>
        <p:spPr>
          <a:xfrm>
            <a:off x="1143000" y="609600"/>
            <a:ext cx="9875520" cy="1356360"/>
          </a:xfrm>
        </p:spPr>
        <p:txBody>
          <a:bodyPr>
            <a:normAutofit/>
          </a:bodyPr>
          <a:lstStyle/>
          <a:p>
            <a:r>
              <a:rPr lang="en-US" dirty="0">
                <a:solidFill>
                  <a:srgbClr val="002060"/>
                </a:solidFill>
                <a:latin typeface="Arial"/>
                <a:cs typeface="Arial"/>
              </a:rPr>
              <a:t>Tania Bardyn </a:t>
            </a:r>
            <a:r>
              <a:rPr lang="en-US" sz="2000" dirty="0">
                <a:solidFill>
                  <a:srgbClr val="002060"/>
                </a:solidFill>
                <a:latin typeface="Arial"/>
                <a:cs typeface="Arial"/>
              </a:rPr>
              <a:t>(she/her/hers)</a:t>
            </a:r>
            <a:endParaRPr lang="en-US" sz="2000" dirty="0">
              <a:solidFill>
                <a:srgbClr val="002060"/>
              </a:solidFill>
              <a:latin typeface="Arial" panose="020B0604020202020204" pitchFamily="34" charset="0"/>
              <a:cs typeface="Arial" panose="020B0604020202020204" pitchFamily="34" charset="0"/>
            </a:endParaRPr>
          </a:p>
        </p:txBody>
      </p:sp>
      <p:pic>
        <p:nvPicPr>
          <p:cNvPr id="9" name="Picture 8" descr="Tania with her son Stefan, pictured at summer camp pick up day, Mt. Rainier, WA">
            <a:extLst>
              <a:ext uri="{FF2B5EF4-FFF2-40B4-BE49-F238E27FC236}">
                <a16:creationId xmlns:a16="http://schemas.microsoft.com/office/drawing/2014/main" id="{A521B3F0-E746-4366-B488-F205ABAE524A}"/>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20800" y="1706530"/>
            <a:ext cx="2905759" cy="3874345"/>
          </a:xfrm>
          <a:prstGeom prst="rect">
            <a:avLst/>
          </a:prstGeom>
        </p:spPr>
      </p:pic>
      <p:sp>
        <p:nvSpPr>
          <p:cNvPr id="4" name="TextBox 3">
            <a:extLst>
              <a:ext uri="{FF2B5EF4-FFF2-40B4-BE49-F238E27FC236}">
                <a16:creationId xmlns:a16="http://schemas.microsoft.com/office/drawing/2014/main" id="{A568E302-F2BA-4921-BA45-F4065A8E7E8F}"/>
              </a:ext>
            </a:extLst>
          </p:cNvPr>
          <p:cNvSpPr txBox="1"/>
          <p:nvPr/>
        </p:nvSpPr>
        <p:spPr>
          <a:xfrm>
            <a:off x="1320800" y="5580875"/>
            <a:ext cx="2905759" cy="446276"/>
          </a:xfrm>
          <a:prstGeom prst="rect">
            <a:avLst/>
          </a:prstGeom>
          <a:noFill/>
        </p:spPr>
        <p:txBody>
          <a:bodyPr wrap="square" rtlCol="0">
            <a:spAutoFit/>
          </a:bodyPr>
          <a:lstStyle/>
          <a:p>
            <a:pPr algn="just"/>
            <a:r>
              <a:rPr lang="en-US" sz="1100" dirty="0">
                <a:effectLst/>
                <a:latin typeface="Calibri" panose="020F0502020204030204" pitchFamily="34" charset="0"/>
                <a:ea typeface="Calibri" panose="020F0502020204030204" pitchFamily="34" charset="0"/>
                <a:cs typeface="Times New Roman" panose="02020603050405020304" pitchFamily="18" charset="0"/>
              </a:rPr>
              <a:t>Tania with her son Stefan, pictured at summer camp pick up day, Mt. Rainier, WA</a:t>
            </a:r>
          </a:p>
        </p:txBody>
      </p:sp>
      <p:sp>
        <p:nvSpPr>
          <p:cNvPr id="3" name="Content Placeholder 2" descr="Tania with her son Stefan, picture at summer camp pick up day, Mt. Rainier, WA">
            <a:extLst>
              <a:ext uri="{FF2B5EF4-FFF2-40B4-BE49-F238E27FC236}">
                <a16:creationId xmlns:a16="http://schemas.microsoft.com/office/drawing/2014/main" id="{CD8D06D9-2DAC-4D1C-B605-CAA94F1A7178}"/>
              </a:ext>
            </a:extLst>
          </p:cNvPr>
          <p:cNvSpPr>
            <a:spLocks noGrp="1"/>
          </p:cNvSpPr>
          <p:nvPr>
            <p:ph idx="1"/>
          </p:nvPr>
        </p:nvSpPr>
        <p:spPr>
          <a:xfrm>
            <a:off x="4490976" y="2057400"/>
            <a:ext cx="7121903" cy="4038600"/>
          </a:xfrm>
        </p:spPr>
        <p:txBody>
          <a:bodyPr vert="horz" lIns="91440" tIns="45720" rIns="91440" bIns="45720" rtlCol="0" anchor="t">
            <a:normAutofit/>
          </a:bodyPr>
          <a:lstStyle/>
          <a:p>
            <a:pPr marL="45720" indent="0">
              <a:lnSpc>
                <a:spcPct val="100000"/>
              </a:lnSpc>
              <a:spcBef>
                <a:spcPts val="0"/>
              </a:spcBef>
              <a:buNone/>
            </a:pPr>
            <a:r>
              <a:rPr lang="en-US" dirty="0">
                <a:latin typeface="Arial"/>
                <a:cs typeface="Arial"/>
              </a:rPr>
              <a:t>Associate Dean for Health Sciences</a:t>
            </a:r>
          </a:p>
          <a:p>
            <a:pPr marL="45720" indent="0">
              <a:lnSpc>
                <a:spcPct val="100000"/>
              </a:lnSpc>
              <a:spcBef>
                <a:spcPts val="0"/>
              </a:spcBef>
              <a:buNone/>
            </a:pPr>
            <a:r>
              <a:rPr lang="en-US" dirty="0">
                <a:latin typeface="Arial"/>
                <a:cs typeface="Arial"/>
              </a:rPr>
              <a:t>University of Washington Libraries</a:t>
            </a:r>
          </a:p>
          <a:p>
            <a:pPr marL="45720" indent="0">
              <a:lnSpc>
                <a:spcPct val="100000"/>
              </a:lnSpc>
              <a:spcBef>
                <a:spcPts val="0"/>
              </a:spcBef>
              <a:buNone/>
            </a:pPr>
            <a:r>
              <a:rPr lang="en-US" dirty="0">
                <a:latin typeface="Arial"/>
                <a:cs typeface="Arial"/>
              </a:rPr>
              <a:t>NNLM Region 5 Director and Principal Investigator (PI)</a:t>
            </a:r>
          </a:p>
          <a:p>
            <a:pPr marL="45720" indent="0">
              <a:spcBef>
                <a:spcPts val="0"/>
              </a:spcBef>
              <a:buNone/>
            </a:pPr>
            <a:r>
              <a:rPr lang="en-US" dirty="0">
                <a:solidFill>
                  <a:srgbClr val="0070C0"/>
                </a:solidFill>
                <a:latin typeface="Arial"/>
                <a:cs typeface="Arial"/>
                <a:hlinkClick r:id="rId4">
                  <a:extLst>
                    <a:ext uri="{A12FA001-AC4F-418D-AE19-62706E023703}">
                      <ahyp:hlinkClr xmlns:ahyp="http://schemas.microsoft.com/office/drawing/2018/hyperlinkcolor" val="tx"/>
                    </a:ext>
                  </a:extLst>
                </a:hlinkClick>
              </a:rPr>
              <a:t>bardyn@uw.edu</a:t>
            </a:r>
            <a:r>
              <a:rPr lang="en-US" dirty="0">
                <a:solidFill>
                  <a:srgbClr val="0070C0"/>
                </a:solidFill>
                <a:latin typeface="Arial"/>
                <a:cs typeface="Arial"/>
              </a:rPr>
              <a:t> </a:t>
            </a:r>
          </a:p>
          <a:p>
            <a:pPr marL="45720" indent="0">
              <a:buNone/>
            </a:pPr>
            <a:endParaRPr lang="en-US" dirty="0">
              <a:latin typeface="Arial" panose="020B0604020202020204" pitchFamily="34" charset="0"/>
              <a:cs typeface="Arial" panose="020B0604020202020204" pitchFamily="34" charset="0"/>
            </a:endParaRPr>
          </a:p>
          <a:p>
            <a:pPr marL="0" marR="0" lvl="0" indent="0">
              <a:spcBef>
                <a:spcPts val="0"/>
              </a:spcBef>
              <a:spcAft>
                <a:spcPts val="0"/>
              </a:spcAft>
              <a:buNone/>
            </a:pPr>
            <a:r>
              <a:rPr lang="en-US" b="1" dirty="0">
                <a:latin typeface="Arial"/>
                <a:cs typeface="Arial"/>
              </a:rPr>
              <a:t>Focus</a:t>
            </a:r>
            <a:r>
              <a:rPr lang="en-US" dirty="0">
                <a:latin typeface="Arial"/>
                <a:cs typeface="Arial"/>
              </a:rPr>
              <a:t>: </a:t>
            </a:r>
            <a:r>
              <a:rPr lang="en-US" dirty="0">
                <a:solidFill>
                  <a:srgbClr val="000000"/>
                </a:solidFill>
                <a:effectLst/>
                <a:latin typeface="Arial"/>
                <a:ea typeface="Times New Roman" panose="02020603050405020304" pitchFamily="18" charset="0"/>
                <a:cs typeface="Arial"/>
              </a:rPr>
              <a:t>20+ years’ experience forging strategic partnerships with public, private, and non-profit sectors to build innovative health information management systems and outreach services to advance evidence based practice and equitable healthcare access and training resources in urban and rural communities.</a:t>
            </a:r>
            <a:endParaRPr lang="en-US" dirty="0">
              <a:solidFill>
                <a:srgbClr val="000000"/>
              </a:solidFill>
              <a:effectLst/>
              <a:latin typeface="Arial"/>
              <a:ea typeface="Calibri" panose="020F0502020204030204" pitchFamily="34" charset="0"/>
              <a:cs typeface="Arial"/>
            </a:endParaRPr>
          </a:p>
          <a:p>
            <a:endParaRPr lang="en-US" dirty="0"/>
          </a:p>
        </p:txBody>
      </p:sp>
    </p:spTree>
    <p:extLst>
      <p:ext uri="{BB962C8B-B14F-4D97-AF65-F5344CB8AC3E}">
        <p14:creationId xmlns:p14="http://schemas.microsoft.com/office/powerpoint/2010/main" val="30188092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66FE-893D-4569-8DC9-E0884F8103D9}"/>
              </a:ext>
            </a:extLst>
          </p:cNvPr>
          <p:cNvSpPr>
            <a:spLocks noGrp="1"/>
          </p:cNvSpPr>
          <p:nvPr>
            <p:ph type="title"/>
          </p:nvPr>
        </p:nvSpPr>
        <p:spPr/>
        <p:txBody>
          <a:bodyPr/>
          <a:lstStyle/>
          <a:p>
            <a:pPr algn="ctr"/>
            <a:r>
              <a:rPr lang="en-US" b="1">
                <a:solidFill>
                  <a:srgbClr val="002060"/>
                </a:solidFill>
                <a:latin typeface="Arial"/>
                <a:cs typeface="Arial"/>
              </a:rPr>
              <a:t>Trivia Question 5</a:t>
            </a:r>
            <a:endParaRPr lang="en-US">
              <a:latin typeface="Arial"/>
              <a:cs typeface="Arial"/>
            </a:endParaRPr>
          </a:p>
        </p:txBody>
      </p:sp>
      <p:sp>
        <p:nvSpPr>
          <p:cNvPr id="3" name="Content Placeholder 2">
            <a:extLst>
              <a:ext uri="{FF2B5EF4-FFF2-40B4-BE49-F238E27FC236}">
                <a16:creationId xmlns:a16="http://schemas.microsoft.com/office/drawing/2014/main" id="{B0DF3D4B-3A2D-43CD-B91B-23ECE0069607}"/>
              </a:ext>
            </a:extLst>
          </p:cNvPr>
          <p:cNvSpPr>
            <a:spLocks noGrp="1"/>
          </p:cNvSpPr>
          <p:nvPr>
            <p:ph idx="1"/>
          </p:nvPr>
        </p:nvSpPr>
        <p:spPr/>
        <p:txBody>
          <a:bodyPr/>
          <a:lstStyle/>
          <a:p>
            <a:pPr marL="0" marR="0" indent="0">
              <a:lnSpc>
                <a:spcPct val="107000"/>
              </a:lnSpc>
              <a:spcBef>
                <a:spcPts val="0"/>
              </a:spcBef>
              <a:spcAft>
                <a:spcPts val="800"/>
              </a:spcAft>
              <a:buNone/>
            </a:pPr>
            <a:r>
              <a:rPr lang="en-US" sz="2400">
                <a:effectLst/>
                <a:latin typeface="Arial" panose="020B0604020202020204" pitchFamily="34" charset="0"/>
                <a:ea typeface="Calibri" panose="020F0502020204030204" pitchFamily="34" charset="0"/>
                <a:cs typeface="Times New Roman" panose="02020603050405020304" pitchFamily="18" charset="0"/>
              </a:rPr>
              <a:t>What year was the first volume of Index </a:t>
            </a:r>
            <a:r>
              <a:rPr lang="en-US" sz="2400" err="1">
                <a:effectLst/>
                <a:latin typeface="Arial" panose="020B0604020202020204" pitchFamily="34" charset="0"/>
                <a:ea typeface="Calibri" panose="020F0502020204030204" pitchFamily="34" charset="0"/>
                <a:cs typeface="Times New Roman" panose="02020603050405020304" pitchFamily="18" charset="0"/>
              </a:rPr>
              <a:t>Medicus</a:t>
            </a:r>
            <a:r>
              <a:rPr lang="en-US" sz="2400">
                <a:effectLst/>
                <a:latin typeface="Arial" panose="020B0604020202020204" pitchFamily="34" charset="0"/>
                <a:ea typeface="Calibri" panose="020F0502020204030204" pitchFamily="34" charset="0"/>
                <a:cs typeface="Times New Roman" panose="02020603050405020304" pitchFamily="18" charset="0"/>
              </a:rPr>
              <a:t> published?</a:t>
            </a:r>
          </a:p>
          <a:p>
            <a:pPr marL="0" marR="0" indent="0">
              <a:lnSpc>
                <a:spcPct val="107000"/>
              </a:lnSpc>
              <a:spcBef>
                <a:spcPts val="0"/>
              </a:spcBef>
              <a:spcAft>
                <a:spcPts val="800"/>
              </a:spcAft>
              <a:buNone/>
            </a:pPr>
            <a:endParaRPr lang="en-US" sz="240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1836</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1866</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1879</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1922</a:t>
            </a:r>
          </a:p>
          <a:p>
            <a:endParaRPr lang="en-US"/>
          </a:p>
        </p:txBody>
      </p:sp>
    </p:spTree>
    <p:extLst>
      <p:ext uri="{BB962C8B-B14F-4D97-AF65-F5344CB8AC3E}">
        <p14:creationId xmlns:p14="http://schemas.microsoft.com/office/powerpoint/2010/main" val="3631210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975B-6ACD-4A46-9081-BDDC151930E9}"/>
              </a:ext>
            </a:extLst>
          </p:cNvPr>
          <p:cNvSpPr>
            <a:spLocks noGrp="1"/>
          </p:cNvSpPr>
          <p:nvPr>
            <p:ph type="title"/>
          </p:nvPr>
        </p:nvSpPr>
        <p:spPr/>
        <p:txBody>
          <a:bodyPr/>
          <a:lstStyle/>
          <a:p>
            <a:pPr algn="ctr"/>
            <a:r>
              <a:rPr lang="en-US" b="1">
                <a:solidFill>
                  <a:srgbClr val="002060"/>
                </a:solidFill>
                <a:latin typeface="Arial"/>
                <a:cs typeface="Arial"/>
              </a:rPr>
              <a:t>Answer to question 5</a:t>
            </a:r>
            <a:endParaRPr lang="en-US"/>
          </a:p>
        </p:txBody>
      </p:sp>
      <p:sp>
        <p:nvSpPr>
          <p:cNvPr id="3" name="Content Placeholder 2">
            <a:extLst>
              <a:ext uri="{FF2B5EF4-FFF2-40B4-BE49-F238E27FC236}">
                <a16:creationId xmlns:a16="http://schemas.microsoft.com/office/drawing/2014/main" id="{6FCDD696-A5A3-456F-B75F-CB97A1CA8CD5}"/>
              </a:ext>
            </a:extLst>
          </p:cNvPr>
          <p:cNvSpPr>
            <a:spLocks noGrp="1"/>
          </p:cNvSpPr>
          <p:nvPr>
            <p:ph idx="1"/>
          </p:nvPr>
        </p:nvSpPr>
        <p:spPr/>
        <p:txBody>
          <a:bodyPr>
            <a:normAutofit lnSpcReduction="10000"/>
          </a:bodyPr>
          <a:lstStyle/>
          <a:p>
            <a:pPr marL="0" marR="0" indent="0">
              <a:lnSpc>
                <a:spcPct val="107000"/>
              </a:lnSpc>
              <a:spcBef>
                <a:spcPts val="0"/>
              </a:spcBef>
              <a:spcAft>
                <a:spcPts val="800"/>
              </a:spcAft>
              <a:buNone/>
            </a:pPr>
            <a:r>
              <a:rPr lang="en-US" sz="2400">
                <a:effectLst/>
                <a:latin typeface="Arial" panose="020B0604020202020204" pitchFamily="34" charset="0"/>
                <a:ea typeface="Calibri" panose="020F0502020204030204" pitchFamily="34" charset="0"/>
                <a:cs typeface="Times New Roman" panose="02020603050405020304" pitchFamily="18" charset="0"/>
              </a:rPr>
              <a:t>What year was the first volume of</a:t>
            </a:r>
            <a:br>
              <a:rPr lang="en-US" sz="2400">
                <a:effectLst/>
                <a:latin typeface="Arial" panose="020B0604020202020204" pitchFamily="34" charset="0"/>
                <a:ea typeface="Calibri" panose="020F0502020204030204" pitchFamily="34" charset="0"/>
                <a:cs typeface="Times New Roman" panose="02020603050405020304" pitchFamily="18" charset="0"/>
              </a:rPr>
            </a:br>
            <a:r>
              <a:rPr lang="en-US" sz="2400">
                <a:effectLst/>
                <a:latin typeface="Arial" panose="020B0604020202020204" pitchFamily="34" charset="0"/>
                <a:ea typeface="Calibri" panose="020F0502020204030204" pitchFamily="34" charset="0"/>
                <a:cs typeface="Times New Roman" panose="02020603050405020304" pitchFamily="18" charset="0"/>
              </a:rPr>
              <a:t>Index </a:t>
            </a:r>
            <a:r>
              <a:rPr lang="en-US" sz="2400" err="1">
                <a:effectLst/>
                <a:latin typeface="Arial" panose="020B0604020202020204" pitchFamily="34" charset="0"/>
                <a:ea typeface="Calibri" panose="020F0502020204030204" pitchFamily="34" charset="0"/>
                <a:cs typeface="Times New Roman" panose="02020603050405020304" pitchFamily="18" charset="0"/>
              </a:rPr>
              <a:t>Medicus</a:t>
            </a:r>
            <a:r>
              <a:rPr lang="en-US" sz="2400">
                <a:effectLst/>
                <a:latin typeface="Arial" panose="020B0604020202020204" pitchFamily="34" charset="0"/>
                <a:ea typeface="Calibri" panose="020F0502020204030204" pitchFamily="34" charset="0"/>
                <a:cs typeface="Times New Roman" panose="02020603050405020304" pitchFamily="18" charset="0"/>
              </a:rPr>
              <a:t> published?</a:t>
            </a:r>
          </a:p>
          <a:p>
            <a:pPr marL="0" marR="0" indent="0">
              <a:lnSpc>
                <a:spcPct val="107000"/>
              </a:lnSpc>
              <a:spcBef>
                <a:spcPts val="0"/>
              </a:spcBef>
              <a:spcAft>
                <a:spcPts val="800"/>
              </a:spcAft>
              <a:buNone/>
            </a:pPr>
            <a:endParaRPr lang="en-US" sz="240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1836</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1866</a:t>
            </a:r>
          </a:p>
          <a:p>
            <a:pPr marL="0" marR="0">
              <a:lnSpc>
                <a:spcPct val="107000"/>
              </a:lnSpc>
              <a:spcBef>
                <a:spcPts val="0"/>
              </a:spcBef>
              <a:spcAft>
                <a:spcPts val="800"/>
              </a:spcAft>
            </a:pPr>
            <a:r>
              <a:rPr lang="en-US" sz="2400" b="1">
                <a:effectLst/>
                <a:latin typeface="Arial" panose="020B0604020202020204" pitchFamily="34" charset="0"/>
                <a:ea typeface="Calibri" panose="020F0502020204030204" pitchFamily="34" charset="0"/>
                <a:cs typeface="Times New Roman" panose="02020603050405020304" pitchFamily="18" charset="0"/>
              </a:rPr>
              <a:t>1879</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1922</a:t>
            </a:r>
          </a:p>
          <a:p>
            <a:pPr marL="45720" indent="0" algn="r">
              <a:buNone/>
            </a:pPr>
            <a:endParaRPr lang="en-US" sz="1600">
              <a:latin typeface="Arial" panose="020B0604020202020204" pitchFamily="34" charset="0"/>
              <a:cs typeface="Arial" panose="020B0604020202020204" pitchFamily="34" charset="0"/>
            </a:endParaRPr>
          </a:p>
          <a:p>
            <a:pPr marL="45720" indent="0" algn="r">
              <a:buNone/>
            </a:pPr>
            <a:r>
              <a:rPr lang="en-US" sz="1600">
                <a:latin typeface="Arial" panose="020B0604020202020204" pitchFamily="34" charset="0"/>
                <a:cs typeface="Arial" panose="020B0604020202020204" pitchFamily="34" charset="0"/>
                <a:hlinkClick r:id="rId3"/>
              </a:rPr>
              <a:t>image of Index </a:t>
            </a:r>
            <a:r>
              <a:rPr lang="en-US" sz="1600" err="1">
                <a:latin typeface="Arial" panose="020B0604020202020204" pitchFamily="34" charset="0"/>
                <a:cs typeface="Arial" panose="020B0604020202020204" pitchFamily="34" charset="0"/>
                <a:hlinkClick r:id="rId3"/>
              </a:rPr>
              <a:t>Medicus</a:t>
            </a:r>
            <a:r>
              <a:rPr lang="en-US" sz="1600">
                <a:latin typeface="Arial" panose="020B0604020202020204" pitchFamily="34" charset="0"/>
                <a:cs typeface="Arial" panose="020B0604020202020204" pitchFamily="34" charset="0"/>
                <a:hlinkClick r:id="rId3"/>
              </a:rPr>
              <a:t> from NLM Digital Collections</a:t>
            </a:r>
            <a:endParaRPr lang="en-US" sz="1600">
              <a:latin typeface="Arial" panose="020B0604020202020204" pitchFamily="34" charset="0"/>
              <a:cs typeface="Arial" panose="020B0604020202020204" pitchFamily="34" charset="0"/>
            </a:endParaRPr>
          </a:p>
        </p:txBody>
      </p:sp>
      <p:pic>
        <p:nvPicPr>
          <p:cNvPr id="4" name="Picture 3" descr="Cover of the first volume of Index Medicus">
            <a:extLst>
              <a:ext uri="{FF2B5EF4-FFF2-40B4-BE49-F238E27FC236}">
                <a16:creationId xmlns:a16="http://schemas.microsoft.com/office/drawing/2014/main" id="{2BDBA29E-FFBB-4BD5-8A92-031C91B1A5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7760" y="1605832"/>
            <a:ext cx="2578111" cy="3851564"/>
          </a:xfrm>
          <a:prstGeom prst="rect">
            <a:avLst/>
          </a:prstGeom>
          <a:noFill/>
          <a:ln>
            <a:noFill/>
          </a:ln>
        </p:spPr>
      </p:pic>
    </p:spTree>
    <p:extLst>
      <p:ext uri="{BB962C8B-B14F-4D97-AF65-F5344CB8AC3E}">
        <p14:creationId xmlns:p14="http://schemas.microsoft.com/office/powerpoint/2010/main" val="1074985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44AE5-F77E-4658-A5A8-110530A6F44E}"/>
              </a:ext>
            </a:extLst>
          </p:cNvPr>
          <p:cNvSpPr>
            <a:spLocks noGrp="1"/>
          </p:cNvSpPr>
          <p:nvPr>
            <p:ph type="title"/>
          </p:nvPr>
        </p:nvSpPr>
        <p:spPr/>
        <p:txBody>
          <a:bodyPr/>
          <a:lstStyle/>
          <a:p>
            <a:pPr algn="ctr"/>
            <a:r>
              <a:rPr lang="en-US" b="1">
                <a:solidFill>
                  <a:srgbClr val="002060"/>
                </a:solidFill>
                <a:latin typeface="Arial"/>
                <a:cs typeface="Arial"/>
              </a:rPr>
              <a:t>Trivia Question 6</a:t>
            </a:r>
            <a:endParaRPr lang="en-US">
              <a:solidFill>
                <a:srgbClr val="002060"/>
              </a:solidFill>
              <a:latin typeface="Arial"/>
              <a:cs typeface="Arial"/>
            </a:endParaRPr>
          </a:p>
        </p:txBody>
      </p:sp>
      <p:sp>
        <p:nvSpPr>
          <p:cNvPr id="3" name="Content Placeholder 2">
            <a:extLst>
              <a:ext uri="{FF2B5EF4-FFF2-40B4-BE49-F238E27FC236}">
                <a16:creationId xmlns:a16="http://schemas.microsoft.com/office/drawing/2014/main" id="{B284BE41-560F-4D03-A1AE-E515530A7C25}"/>
              </a:ext>
            </a:extLst>
          </p:cNvPr>
          <p:cNvSpPr>
            <a:spLocks noGrp="1"/>
          </p:cNvSpPr>
          <p:nvPr>
            <p:ph idx="1"/>
          </p:nvPr>
        </p:nvSpPr>
        <p:spPr/>
        <p:txBody>
          <a:bodyPr/>
          <a:lstStyle/>
          <a:p>
            <a:pPr marL="0" marR="0" lvl="0" indent="0">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Which of these was </a:t>
            </a:r>
            <a:r>
              <a:rPr lang="en-US" sz="2400" u="sng" dirty="0">
                <a:effectLst/>
                <a:latin typeface="Arial" panose="020B0604020202020204" pitchFamily="34" charset="0"/>
                <a:ea typeface="Calibri" panose="020F0502020204030204" pitchFamily="34" charset="0"/>
                <a:cs typeface="Times New Roman" panose="02020603050405020304" pitchFamily="18" charset="0"/>
              </a:rPr>
              <a:t>not</a:t>
            </a:r>
            <a:r>
              <a:rPr lang="en-US" sz="2400" dirty="0">
                <a:effectLst/>
                <a:latin typeface="Arial" panose="020B0604020202020204" pitchFamily="34" charset="0"/>
                <a:ea typeface="Calibri" panose="020F0502020204030204" pitchFamily="34" charset="0"/>
                <a:cs typeface="Times New Roman" panose="02020603050405020304" pitchFamily="18" charset="0"/>
              </a:rPr>
              <a:t> an NLM Traveling Exhibit?</a:t>
            </a:r>
          </a:p>
          <a:p>
            <a:pPr marL="0" marR="0" lvl="0" indent="0">
              <a:lnSpc>
                <a:spcPct val="107000"/>
              </a:lnSpc>
              <a:spcBef>
                <a:spcPts val="0"/>
              </a:spcBef>
              <a:spcAft>
                <a:spcPts val="800"/>
              </a:spcAft>
              <a:buNone/>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Pictures of Nursing</a:t>
            </a:r>
          </a:p>
          <a:p>
            <a:pPr marL="0" marR="0">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From DNA to Beer</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 Once and Future Web</a:t>
            </a:r>
          </a:p>
          <a:p>
            <a:pPr marL="0" marR="0">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The Yellow Wallpaper</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From Snake Oil to Penicillin</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2132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A4804-166C-4D3E-9369-946F3DB87D85}"/>
              </a:ext>
            </a:extLst>
          </p:cNvPr>
          <p:cNvSpPr>
            <a:spLocks noGrp="1"/>
          </p:cNvSpPr>
          <p:nvPr>
            <p:ph type="title"/>
          </p:nvPr>
        </p:nvSpPr>
        <p:spPr/>
        <p:txBody>
          <a:bodyPr/>
          <a:lstStyle/>
          <a:p>
            <a:pPr algn="ctr"/>
            <a:r>
              <a:rPr lang="en-US" b="1">
                <a:solidFill>
                  <a:srgbClr val="002060"/>
                </a:solidFill>
                <a:latin typeface="Arial"/>
                <a:cs typeface="Arial"/>
              </a:rPr>
              <a:t>Answer to question 6</a:t>
            </a:r>
            <a:endParaRPr lang="en-US"/>
          </a:p>
        </p:txBody>
      </p:sp>
      <p:sp>
        <p:nvSpPr>
          <p:cNvPr id="3" name="Content Placeholder 2">
            <a:extLst>
              <a:ext uri="{FF2B5EF4-FFF2-40B4-BE49-F238E27FC236}">
                <a16:creationId xmlns:a16="http://schemas.microsoft.com/office/drawing/2014/main" id="{BA315532-8159-4977-803E-D46A718548E6}"/>
              </a:ext>
            </a:extLst>
          </p:cNvPr>
          <p:cNvSpPr>
            <a:spLocks noGrp="1"/>
          </p:cNvSpPr>
          <p:nvPr>
            <p:ph idx="1"/>
          </p:nvPr>
        </p:nvSpPr>
        <p:spPr/>
        <p:txBody>
          <a:bodyPr/>
          <a:lstStyle/>
          <a:p>
            <a:pPr marL="0" marR="0" lvl="0" indent="0" algn="l" defTabSz="914400" rtl="0" eaLnBrk="1" fontAlgn="auto" latinLnBrk="0" hangingPunct="1">
              <a:lnSpc>
                <a:spcPct val="107000"/>
              </a:lnSpc>
              <a:spcBef>
                <a:spcPts val="0"/>
              </a:spcBef>
              <a:spcAft>
                <a:spcPts val="800"/>
              </a:spcAft>
              <a:buClr>
                <a:prstClr val="black"/>
              </a:buClr>
              <a:buSzPct val="80000"/>
              <a:buFont typeface="Corbel"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Which of these was </a:t>
            </a:r>
            <a:r>
              <a:rPr kumimoji="0" lang="en-US" sz="24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not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an NLM Traveling Exhibit?</a:t>
            </a:r>
          </a:p>
          <a:p>
            <a:pPr marL="0" marR="0" lvl="0" indent="0" algn="l" defTabSz="914400" rtl="0" eaLnBrk="1" fontAlgn="auto" latinLnBrk="0" hangingPunct="1">
              <a:lnSpc>
                <a:spcPct val="107000"/>
              </a:lnSpc>
              <a:spcBef>
                <a:spcPts val="0"/>
              </a:spcBef>
              <a:spcAft>
                <a:spcPts val="800"/>
              </a:spcAft>
              <a:buClr>
                <a:prstClr val="black"/>
              </a:buClr>
              <a:buSzPct val="80000"/>
              <a:buFont typeface="Corbel"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Pictures of Nursing</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From DNA to Beer</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 Once and Future Web</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 Yellow Wallpaper</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From Snake Oil to Penicillin</a:t>
            </a:r>
          </a:p>
          <a:p>
            <a:pPr marL="45720" indent="0">
              <a:buNone/>
            </a:pPr>
            <a:endParaRPr lang="en-US" dirty="0"/>
          </a:p>
        </p:txBody>
      </p:sp>
      <p:pic>
        <p:nvPicPr>
          <p:cNvPr id="4" name="ClipboardAsImage" descr="Title slide for class, From Snake Oil to Penicillin: Evaluating Consumer Health Information on the Internet with instructor's name">
            <a:extLst>
              <a:ext uri="{FF2B5EF4-FFF2-40B4-BE49-F238E27FC236}">
                <a16:creationId xmlns:a16="http://schemas.microsoft.com/office/drawing/2014/main" id="{3C156A81-0B60-4EF7-AC7F-E0E01E38B2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0490" y="2515152"/>
            <a:ext cx="4588510" cy="3441700"/>
          </a:xfrm>
          <a:prstGeom prst="rect">
            <a:avLst/>
          </a:prstGeom>
          <a:noFill/>
          <a:ln>
            <a:noFill/>
          </a:ln>
        </p:spPr>
      </p:pic>
    </p:spTree>
    <p:extLst>
      <p:ext uri="{BB962C8B-B14F-4D97-AF65-F5344CB8AC3E}">
        <p14:creationId xmlns:p14="http://schemas.microsoft.com/office/powerpoint/2010/main" val="763497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69317-DBE9-40AF-B3A6-97E0A7ACB816}"/>
              </a:ext>
            </a:extLst>
          </p:cNvPr>
          <p:cNvSpPr>
            <a:spLocks noGrp="1"/>
          </p:cNvSpPr>
          <p:nvPr>
            <p:ph type="title"/>
          </p:nvPr>
        </p:nvSpPr>
        <p:spPr/>
        <p:txBody>
          <a:bodyPr/>
          <a:lstStyle/>
          <a:p>
            <a:pPr algn="ctr"/>
            <a:r>
              <a:rPr lang="en-US" b="1">
                <a:solidFill>
                  <a:srgbClr val="002060"/>
                </a:solidFill>
                <a:latin typeface="Arial"/>
                <a:cs typeface="Arial"/>
              </a:rPr>
              <a:t>Trivia Question 7</a:t>
            </a:r>
            <a:endParaRPr lang="en-US"/>
          </a:p>
        </p:txBody>
      </p:sp>
      <p:sp>
        <p:nvSpPr>
          <p:cNvPr id="3" name="Content Placeholder 2">
            <a:extLst>
              <a:ext uri="{FF2B5EF4-FFF2-40B4-BE49-F238E27FC236}">
                <a16:creationId xmlns:a16="http://schemas.microsoft.com/office/drawing/2014/main" id="{D46F7704-A889-4053-ADCD-35535F3C552B}"/>
              </a:ext>
            </a:extLst>
          </p:cNvPr>
          <p:cNvSpPr>
            <a:spLocks noGrp="1"/>
          </p:cNvSpPr>
          <p:nvPr>
            <p:ph idx="1"/>
          </p:nvPr>
        </p:nvSpPr>
        <p:spPr/>
        <p:txBody>
          <a:bodyPr/>
          <a:lstStyle/>
          <a:p>
            <a:pPr marL="0" marR="0" indent="0">
              <a:lnSpc>
                <a:spcPct val="107000"/>
              </a:lnSpc>
              <a:spcBef>
                <a:spcPts val="0"/>
              </a:spcBef>
              <a:spcAft>
                <a:spcPts val="800"/>
              </a:spcAft>
              <a:buNone/>
            </a:pPr>
            <a:r>
              <a:rPr lang="en-US" sz="2400">
                <a:effectLst/>
                <a:latin typeface="Arial" panose="020B0604020202020204" pitchFamily="34" charset="0"/>
                <a:ea typeface="Calibri" panose="020F0502020204030204" pitchFamily="34" charset="0"/>
                <a:cs typeface="Times New Roman" panose="02020603050405020304" pitchFamily="18" charset="0"/>
              </a:rPr>
              <a:t>LactMed can be found at:</a:t>
            </a:r>
          </a:p>
          <a:p>
            <a:pPr marL="0" marR="0" indent="0">
              <a:lnSpc>
                <a:spcPct val="107000"/>
              </a:lnSpc>
              <a:spcBef>
                <a:spcPts val="0"/>
              </a:spcBef>
              <a:spcAft>
                <a:spcPts val="800"/>
              </a:spcAft>
              <a:buNone/>
            </a:pPr>
            <a:endParaRPr lang="en-US" sz="240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LactMed.nih.gov</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TOXLINE</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NCBI Bookshelf</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TOXNET</a:t>
            </a:r>
          </a:p>
          <a:p>
            <a:endParaRPr lang="en-US"/>
          </a:p>
        </p:txBody>
      </p:sp>
    </p:spTree>
    <p:extLst>
      <p:ext uri="{BB962C8B-B14F-4D97-AF65-F5344CB8AC3E}">
        <p14:creationId xmlns:p14="http://schemas.microsoft.com/office/powerpoint/2010/main" val="466630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334E8-CE83-4F08-B9D3-2934553E1970}"/>
              </a:ext>
            </a:extLst>
          </p:cNvPr>
          <p:cNvSpPr>
            <a:spLocks noGrp="1"/>
          </p:cNvSpPr>
          <p:nvPr>
            <p:ph type="title"/>
          </p:nvPr>
        </p:nvSpPr>
        <p:spPr/>
        <p:txBody>
          <a:bodyPr/>
          <a:lstStyle/>
          <a:p>
            <a:pPr algn="ctr"/>
            <a:r>
              <a:rPr lang="en-US" b="1" dirty="0">
                <a:solidFill>
                  <a:srgbClr val="20558A"/>
                </a:solidFill>
                <a:latin typeface="Arial" panose="020B0604020202020204" pitchFamily="34" charset="0"/>
                <a:cs typeface="Arial" panose="020B0604020202020204" pitchFamily="34" charset="0"/>
              </a:rPr>
              <a:t>Answer to question 7</a:t>
            </a:r>
            <a:endParaRPr lang="en-US" dirty="0"/>
          </a:p>
        </p:txBody>
      </p:sp>
      <p:sp>
        <p:nvSpPr>
          <p:cNvPr id="3" name="Content Placeholder 2">
            <a:extLst>
              <a:ext uri="{FF2B5EF4-FFF2-40B4-BE49-F238E27FC236}">
                <a16:creationId xmlns:a16="http://schemas.microsoft.com/office/drawing/2014/main" id="{EB1F610F-CCC1-43CB-A381-81877257AE5E}"/>
              </a:ext>
            </a:extLst>
          </p:cNvPr>
          <p:cNvSpPr>
            <a:spLocks noGrp="1"/>
          </p:cNvSpPr>
          <p:nvPr>
            <p:ph idx="1"/>
          </p:nvPr>
        </p:nvSpPr>
        <p:spPr/>
        <p:txBody>
          <a:bodyPr/>
          <a:lstStyle/>
          <a:p>
            <a:pPr marL="0" marR="0" lvl="0" indent="0" algn="l" defTabSz="914400" rtl="0" eaLnBrk="1" fontAlgn="auto" latinLnBrk="0" hangingPunct="1">
              <a:lnSpc>
                <a:spcPct val="107000"/>
              </a:lnSpc>
              <a:spcBef>
                <a:spcPts val="0"/>
              </a:spcBef>
              <a:spcAft>
                <a:spcPts val="800"/>
              </a:spcAft>
              <a:buClr>
                <a:prstClr val="black"/>
              </a:buClr>
              <a:buSzPct val="80000"/>
              <a:buFont typeface="Corbel"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LactMed can be found at:</a:t>
            </a:r>
          </a:p>
          <a:p>
            <a:pPr marL="0" marR="0" lvl="0" indent="0" algn="l" defTabSz="914400" rtl="0" eaLnBrk="1" fontAlgn="auto" latinLnBrk="0" hangingPunct="1">
              <a:lnSpc>
                <a:spcPct val="107000"/>
              </a:lnSpc>
              <a:spcBef>
                <a:spcPts val="0"/>
              </a:spcBef>
              <a:spcAft>
                <a:spcPts val="800"/>
              </a:spcAft>
              <a:buClr>
                <a:prstClr val="black"/>
              </a:buClr>
              <a:buSzPct val="80000"/>
              <a:buFont typeface="Corbel" pitchFamily="34" charset="0"/>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LactMed.nih.gov</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TOXLINE</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NCBI Bookshelf</a:t>
            </a: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TOXNET</a:t>
            </a:r>
          </a:p>
          <a:p>
            <a:endParaRPr lang="en-US"/>
          </a:p>
        </p:txBody>
      </p:sp>
      <p:pic>
        <p:nvPicPr>
          <p:cNvPr id="3074" name="Picture 2" descr="Cover of Drugs and Lactation Database (LactMed)">
            <a:extLst>
              <a:ext uri="{FF2B5EF4-FFF2-40B4-BE49-F238E27FC236}">
                <a16:creationId xmlns:a16="http://schemas.microsoft.com/office/drawing/2014/main" id="{84F24022-EAEA-4D89-A997-E4BC22040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416" y="2619111"/>
            <a:ext cx="1717964" cy="214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9215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4B4B-30FD-47BF-B36C-A3D3D547ADC1}"/>
              </a:ext>
            </a:extLst>
          </p:cNvPr>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Trivia Question 8</a:t>
            </a:r>
          </a:p>
        </p:txBody>
      </p:sp>
      <p:sp>
        <p:nvSpPr>
          <p:cNvPr id="3" name="Content Placeholder 2">
            <a:extLst>
              <a:ext uri="{FF2B5EF4-FFF2-40B4-BE49-F238E27FC236}">
                <a16:creationId xmlns:a16="http://schemas.microsoft.com/office/drawing/2014/main" id="{EFC095D9-9951-4E91-B916-131A8BBE6101}"/>
              </a:ext>
            </a:extLst>
          </p:cNvPr>
          <p:cNvSpPr>
            <a:spLocks noGrp="1"/>
          </p:cNvSpPr>
          <p:nvPr>
            <p:ph idx="1"/>
          </p:nvPr>
        </p:nvSpPr>
        <p:spPr/>
        <p:txBody>
          <a:bodyPr/>
          <a:lstStyle/>
          <a:p>
            <a:pPr marL="0" marR="0" indent="0">
              <a:lnSpc>
                <a:spcPct val="107000"/>
              </a:lnSpc>
              <a:spcBef>
                <a:spcPts val="0"/>
              </a:spcBef>
              <a:spcAft>
                <a:spcPts val="800"/>
              </a:spcAft>
              <a:buNone/>
            </a:pPr>
            <a:r>
              <a:rPr lang="en-US" sz="2400">
                <a:effectLst/>
                <a:latin typeface="Arial" panose="020B0604020202020204" pitchFamily="34" charset="0"/>
                <a:ea typeface="Calibri" panose="020F0502020204030204" pitchFamily="34" charset="0"/>
                <a:cs typeface="Times New Roman" panose="02020603050405020304" pitchFamily="18" charset="0"/>
              </a:rPr>
              <a:t>The first RML (Regional Medical Library) was established in 1967 at:</a:t>
            </a:r>
          </a:p>
          <a:p>
            <a:pPr marL="0" marR="0" indent="0">
              <a:lnSpc>
                <a:spcPct val="107000"/>
              </a:lnSpc>
              <a:spcBef>
                <a:spcPts val="0"/>
              </a:spcBef>
              <a:spcAft>
                <a:spcPts val="800"/>
              </a:spcAft>
              <a:buNone/>
            </a:pPr>
            <a:endParaRPr lang="en-US" sz="240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Yale University’s Medical Library</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Harvard’s Francis A. </a:t>
            </a:r>
            <a:r>
              <a:rPr lang="en-US" sz="2400" err="1">
                <a:effectLst/>
                <a:latin typeface="Arial" panose="020B0604020202020204" pitchFamily="34" charset="0"/>
                <a:ea typeface="Calibri" panose="020F0502020204030204" pitchFamily="34" charset="0"/>
                <a:cs typeface="Times New Roman" panose="02020603050405020304" pitchFamily="18" charset="0"/>
              </a:rPr>
              <a:t>Countway</a:t>
            </a:r>
            <a:r>
              <a:rPr lang="en-US" sz="2400">
                <a:effectLst/>
                <a:latin typeface="Arial" panose="020B0604020202020204" pitchFamily="34" charset="0"/>
                <a:ea typeface="Calibri" panose="020F0502020204030204" pitchFamily="34" charset="0"/>
                <a:cs typeface="Times New Roman" panose="02020603050405020304" pitchFamily="18" charset="0"/>
              </a:rPr>
              <a:t> Library of Medicine </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National Institutes of Health Library </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Johns Hopkins Medicine Welch Medical Library</a:t>
            </a:r>
          </a:p>
          <a:p>
            <a:pPr marL="45720" indent="0">
              <a:buNone/>
            </a:pPr>
            <a:endParaRPr lang="en-US"/>
          </a:p>
        </p:txBody>
      </p:sp>
    </p:spTree>
    <p:extLst>
      <p:ext uri="{BB962C8B-B14F-4D97-AF65-F5344CB8AC3E}">
        <p14:creationId xmlns:p14="http://schemas.microsoft.com/office/powerpoint/2010/main" val="1153094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15E4-424C-4E73-A016-39DFC85E376E}"/>
              </a:ext>
            </a:extLst>
          </p:cNvPr>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Answer to question 8</a:t>
            </a:r>
          </a:p>
        </p:txBody>
      </p:sp>
      <p:sp>
        <p:nvSpPr>
          <p:cNvPr id="3" name="Content Placeholder 2">
            <a:extLst>
              <a:ext uri="{FF2B5EF4-FFF2-40B4-BE49-F238E27FC236}">
                <a16:creationId xmlns:a16="http://schemas.microsoft.com/office/drawing/2014/main" id="{CEEB2D9B-DA73-434B-A0AA-790E7B0FE929}"/>
              </a:ext>
            </a:extLst>
          </p:cNvPr>
          <p:cNvSpPr>
            <a:spLocks noGrp="1"/>
          </p:cNvSpPr>
          <p:nvPr>
            <p:ph idx="1"/>
          </p:nvPr>
        </p:nvSpPr>
        <p:spPr>
          <a:xfrm>
            <a:off x="538932" y="1979815"/>
            <a:ext cx="11358207" cy="4038600"/>
          </a:xfrm>
        </p:spPr>
        <p:txBody>
          <a:bodyPr/>
          <a:lstStyle/>
          <a:p>
            <a:pPr marL="0" marR="0" indent="0">
              <a:lnSpc>
                <a:spcPct val="107000"/>
              </a:lnSpc>
              <a:spcBef>
                <a:spcPts val="0"/>
              </a:spcBef>
              <a:spcAft>
                <a:spcPts val="800"/>
              </a:spcAft>
              <a:buNone/>
            </a:pPr>
            <a:r>
              <a:rPr lang="en-US" sz="2400">
                <a:effectLst/>
                <a:latin typeface="Arial" panose="020B0604020202020204" pitchFamily="34" charset="0"/>
                <a:ea typeface="Calibri" panose="020F0502020204030204" pitchFamily="34" charset="0"/>
                <a:cs typeface="Times New Roman" panose="02020603050405020304" pitchFamily="18" charset="0"/>
              </a:rPr>
              <a:t>The first RML (Regional Medical Library) was established in 1967 at:</a:t>
            </a:r>
          </a:p>
          <a:p>
            <a:pPr marL="0" marR="0" indent="0">
              <a:lnSpc>
                <a:spcPct val="107000"/>
              </a:lnSpc>
              <a:spcBef>
                <a:spcPts val="0"/>
              </a:spcBef>
              <a:spcAft>
                <a:spcPts val="800"/>
              </a:spcAft>
              <a:buNone/>
            </a:pPr>
            <a:endParaRPr lang="en-US" sz="240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Yale University’s Medical Library</a:t>
            </a:r>
          </a:p>
          <a:p>
            <a:pPr marL="0" marR="0">
              <a:lnSpc>
                <a:spcPct val="107000"/>
              </a:lnSpc>
              <a:spcBef>
                <a:spcPts val="0"/>
              </a:spcBef>
              <a:spcAft>
                <a:spcPts val="800"/>
              </a:spcAft>
            </a:pPr>
            <a:r>
              <a:rPr lang="en-US" sz="2400" b="1">
                <a:effectLst/>
                <a:latin typeface="Arial" panose="020B0604020202020204" pitchFamily="34" charset="0"/>
                <a:ea typeface="Calibri" panose="020F0502020204030204" pitchFamily="34" charset="0"/>
                <a:cs typeface="Times New Roman" panose="02020603050405020304" pitchFamily="18" charset="0"/>
              </a:rPr>
              <a:t>Harvard’s Francis A. </a:t>
            </a:r>
            <a:r>
              <a:rPr lang="en-US" sz="2400" b="1" err="1">
                <a:effectLst/>
                <a:latin typeface="Arial" panose="020B0604020202020204" pitchFamily="34" charset="0"/>
                <a:ea typeface="Calibri" panose="020F0502020204030204" pitchFamily="34" charset="0"/>
                <a:cs typeface="Times New Roman" panose="02020603050405020304" pitchFamily="18" charset="0"/>
              </a:rPr>
              <a:t>Countway</a:t>
            </a:r>
            <a:r>
              <a:rPr lang="en-US" sz="2400" b="1">
                <a:effectLst/>
                <a:latin typeface="Arial" panose="020B0604020202020204" pitchFamily="34" charset="0"/>
                <a:ea typeface="Calibri" panose="020F0502020204030204" pitchFamily="34" charset="0"/>
                <a:cs typeface="Times New Roman" panose="02020603050405020304" pitchFamily="18" charset="0"/>
              </a:rPr>
              <a:t> Library of Medicine </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National Institutes of Health Library </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Johns Hopkins Medicine Welch Medical Library</a:t>
            </a:r>
          </a:p>
          <a:p>
            <a:pPr marL="0" marR="0">
              <a:lnSpc>
                <a:spcPct val="107000"/>
              </a:lnSpc>
              <a:spcBef>
                <a:spcPts val="0"/>
              </a:spcBef>
              <a:spcAft>
                <a:spcPts val="800"/>
              </a:spcAft>
            </a:pPr>
            <a:endParaRPr lang="en-US" sz="2400">
              <a:latin typeface="Arial" panose="020B0604020202020204" pitchFamily="34" charset="0"/>
              <a:ea typeface="Calibri" panose="020F0502020204030204" pitchFamily="34" charset="0"/>
              <a:cs typeface="Times New Roman" panose="02020603050405020304" pitchFamily="18" charset="0"/>
            </a:endParaRPr>
          </a:p>
          <a:p>
            <a:pPr marL="0" marR="0" indent="0" algn="r">
              <a:lnSpc>
                <a:spcPct val="107000"/>
              </a:lnSpc>
              <a:spcBef>
                <a:spcPts val="0"/>
              </a:spcBef>
              <a:spcAft>
                <a:spcPts val="800"/>
              </a:spcAft>
              <a:buNone/>
            </a:pPr>
            <a:r>
              <a:rPr lang="en-US" sz="1600">
                <a:latin typeface="Arial" panose="020B0604020202020204" pitchFamily="34" charset="0"/>
                <a:ea typeface="Calibri" panose="020F0502020204030204" pitchFamily="34" charset="0"/>
                <a:cs typeface="Times New Roman" panose="02020603050405020304" pitchFamily="18" charset="0"/>
                <a:hlinkClick r:id="rId3"/>
              </a:rPr>
              <a:t>image of the Francis A. </a:t>
            </a:r>
            <a:r>
              <a:rPr lang="en-US" sz="1600" err="1">
                <a:latin typeface="Arial" panose="020B0604020202020204" pitchFamily="34" charset="0"/>
                <a:ea typeface="Calibri" panose="020F0502020204030204" pitchFamily="34" charset="0"/>
                <a:cs typeface="Times New Roman" panose="02020603050405020304" pitchFamily="18" charset="0"/>
                <a:hlinkClick r:id="rId3"/>
              </a:rPr>
              <a:t>Countway</a:t>
            </a:r>
            <a:r>
              <a:rPr lang="en-US" sz="1600">
                <a:latin typeface="Arial" panose="020B0604020202020204" pitchFamily="34" charset="0"/>
                <a:ea typeface="Calibri" panose="020F0502020204030204" pitchFamily="34" charset="0"/>
                <a:cs typeface="Times New Roman" panose="02020603050405020304" pitchFamily="18" charset="0"/>
                <a:hlinkClick r:id="rId3"/>
              </a:rPr>
              <a:t> Library of Medicine</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p>
            <a:pPr marL="45720" indent="0">
              <a:buNone/>
            </a:pPr>
            <a:endParaRPr lang="en-US"/>
          </a:p>
        </p:txBody>
      </p:sp>
      <p:pic>
        <p:nvPicPr>
          <p:cNvPr id="5" name="Picture 4" descr="A picture of Harvard's Francis A. Countway Library of Medicine containing building, tree, outdoor, house">
            <a:extLst>
              <a:ext uri="{FF2B5EF4-FFF2-40B4-BE49-F238E27FC236}">
                <a16:creationId xmlns:a16="http://schemas.microsoft.com/office/drawing/2014/main" id="{6046BA10-415C-42F7-9334-5AD7EF4F69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6029" y="3010292"/>
            <a:ext cx="3207039" cy="2252749"/>
          </a:xfrm>
          <a:prstGeom prst="rect">
            <a:avLst/>
          </a:prstGeom>
        </p:spPr>
      </p:pic>
    </p:spTree>
    <p:extLst>
      <p:ext uri="{BB962C8B-B14F-4D97-AF65-F5344CB8AC3E}">
        <p14:creationId xmlns:p14="http://schemas.microsoft.com/office/powerpoint/2010/main" val="22221911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812F2-605A-4909-9585-48FE49E8D724}"/>
              </a:ext>
            </a:extLst>
          </p:cNvPr>
          <p:cNvSpPr>
            <a:spLocks noGrp="1"/>
          </p:cNvSpPr>
          <p:nvPr>
            <p:ph type="title"/>
          </p:nvPr>
        </p:nvSpPr>
        <p:spPr>
          <a:xfrm>
            <a:off x="1143000" y="390939"/>
            <a:ext cx="9875520" cy="1356360"/>
          </a:xfrm>
        </p:spPr>
        <p:txBody>
          <a:bodyPr/>
          <a:lstStyle/>
          <a:p>
            <a:r>
              <a:rPr lang="en-US" b="1" dirty="0">
                <a:solidFill>
                  <a:srgbClr val="002060"/>
                </a:solidFill>
                <a:latin typeface="Arial" panose="020B0604020202020204" pitchFamily="34" charset="0"/>
                <a:cs typeface="Arial" panose="020B0604020202020204" pitchFamily="34" charset="0"/>
              </a:rPr>
              <a:t>Trivia Question 9</a:t>
            </a:r>
          </a:p>
        </p:txBody>
      </p:sp>
      <p:sp>
        <p:nvSpPr>
          <p:cNvPr id="3" name="Content Placeholder 2">
            <a:extLst>
              <a:ext uri="{FF2B5EF4-FFF2-40B4-BE49-F238E27FC236}">
                <a16:creationId xmlns:a16="http://schemas.microsoft.com/office/drawing/2014/main" id="{B7BB1531-D9C9-4909-8E74-125F9898A19C}"/>
              </a:ext>
            </a:extLst>
          </p:cNvPr>
          <p:cNvSpPr>
            <a:spLocks noGrp="1"/>
          </p:cNvSpPr>
          <p:nvPr>
            <p:ph idx="1"/>
          </p:nvPr>
        </p:nvSpPr>
        <p:spPr>
          <a:xfrm>
            <a:off x="1143000" y="1858617"/>
            <a:ext cx="9872871" cy="4038600"/>
          </a:xfrm>
        </p:spPr>
        <p:txBody>
          <a:bodyPr/>
          <a:lstStyle/>
          <a:p>
            <a:pPr marL="0" marR="0" lvl="0" indent="0">
              <a:lnSpc>
                <a:spcPct val="107000"/>
              </a:lnSpc>
              <a:spcBef>
                <a:spcPts val="0"/>
              </a:spcBef>
              <a:spcAft>
                <a:spcPts val="800"/>
              </a:spcAft>
              <a:buNone/>
            </a:pPr>
            <a:r>
              <a:rPr lang="en-US" sz="2400">
                <a:effectLst/>
                <a:latin typeface="Arial" panose="020B0604020202020204" pitchFamily="34" charset="0"/>
                <a:ea typeface="Calibri" panose="020F0502020204030204" pitchFamily="34" charset="0"/>
                <a:cs typeface="Times New Roman" panose="02020603050405020304" pitchFamily="18" charset="0"/>
              </a:rPr>
              <a:t>What Region 5 resource provides you a weekly email with information about upcoming NNLM classes, news from NLM and NIH, and highlights resources?</a:t>
            </a:r>
          </a:p>
          <a:p>
            <a:pPr marL="0" marR="0" lvl="0" indent="0">
              <a:lnSpc>
                <a:spcPct val="107000"/>
              </a:lnSpc>
              <a:spcBef>
                <a:spcPts val="0"/>
              </a:spcBef>
              <a:spcAft>
                <a:spcPts val="800"/>
              </a:spcAft>
              <a:buNone/>
            </a:pPr>
            <a:endParaRPr lang="en-US" sz="240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News from NNLM</a:t>
            </a: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Weekly Digest</a:t>
            </a:r>
          </a:p>
          <a:p>
            <a:pPr marL="0" marR="0">
              <a:lnSpc>
                <a:spcPct val="107000"/>
              </a:lnSpc>
              <a:spcBef>
                <a:spcPts val="0"/>
              </a:spcBef>
              <a:spcAft>
                <a:spcPts val="800"/>
              </a:spcAft>
            </a:pPr>
            <a:r>
              <a:rPr lang="en-US" sz="2400">
                <a:latin typeface="Arial" panose="020B0604020202020204" pitchFamily="34" charset="0"/>
                <a:ea typeface="Calibri" panose="020F0502020204030204" pitchFamily="34" charset="0"/>
                <a:cs typeface="Times New Roman" panose="02020603050405020304" pitchFamily="18" charset="0"/>
              </a:rPr>
              <a:t>HLIB-L</a:t>
            </a:r>
            <a:endParaRPr lang="en-US" sz="240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a:effectLst/>
                <a:latin typeface="Arial" panose="020B0604020202020204" pitchFamily="34" charset="0"/>
                <a:ea typeface="Calibri" panose="020F0502020204030204" pitchFamily="34" charset="0"/>
                <a:cs typeface="Times New Roman" panose="02020603050405020304" pitchFamily="18" charset="0"/>
              </a:rPr>
              <a:t>RML Roundup</a:t>
            </a:r>
          </a:p>
          <a:p>
            <a:endParaRPr lang="en-US"/>
          </a:p>
        </p:txBody>
      </p:sp>
    </p:spTree>
    <p:extLst>
      <p:ext uri="{BB962C8B-B14F-4D97-AF65-F5344CB8AC3E}">
        <p14:creationId xmlns:p14="http://schemas.microsoft.com/office/powerpoint/2010/main" val="1330296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24A1-A986-4B08-BF50-85E6BF776E78}"/>
              </a:ext>
            </a:extLst>
          </p:cNvPr>
          <p:cNvSpPr>
            <a:spLocks noGrp="1"/>
          </p:cNvSpPr>
          <p:nvPr>
            <p:ph type="title"/>
          </p:nvPr>
        </p:nvSpPr>
        <p:spPr>
          <a:xfrm>
            <a:off x="1140351" y="471591"/>
            <a:ext cx="9875520" cy="1356360"/>
          </a:xfrm>
        </p:spPr>
        <p:txBody>
          <a:bodyPr/>
          <a:lstStyle/>
          <a:p>
            <a:r>
              <a:rPr lang="en-US" b="1" dirty="0">
                <a:solidFill>
                  <a:srgbClr val="002060"/>
                </a:solidFill>
                <a:latin typeface="Arial" panose="020B0604020202020204" pitchFamily="34" charset="0"/>
                <a:cs typeface="Arial" panose="020B0604020202020204" pitchFamily="34" charset="0"/>
              </a:rPr>
              <a:t>Answer to question 9</a:t>
            </a:r>
          </a:p>
        </p:txBody>
      </p:sp>
      <p:sp>
        <p:nvSpPr>
          <p:cNvPr id="3" name="Content Placeholder 2">
            <a:extLst>
              <a:ext uri="{FF2B5EF4-FFF2-40B4-BE49-F238E27FC236}">
                <a16:creationId xmlns:a16="http://schemas.microsoft.com/office/drawing/2014/main" id="{D9248DA6-1B17-4B50-BBBA-39018EC6BBFA}"/>
              </a:ext>
            </a:extLst>
          </p:cNvPr>
          <p:cNvSpPr>
            <a:spLocks noGrp="1"/>
          </p:cNvSpPr>
          <p:nvPr>
            <p:ph idx="1"/>
          </p:nvPr>
        </p:nvSpPr>
        <p:spPr/>
        <p:txBody>
          <a:bodyPr/>
          <a:lstStyle/>
          <a:p>
            <a:pPr marL="0" marR="0" lvl="0" indent="0" algn="l" defTabSz="914400" rtl="0" eaLnBrk="1" fontAlgn="auto" latinLnBrk="0" hangingPunct="1">
              <a:lnSpc>
                <a:spcPct val="107000"/>
              </a:lnSpc>
              <a:spcBef>
                <a:spcPts val="0"/>
              </a:spcBef>
              <a:spcAft>
                <a:spcPts val="800"/>
              </a:spcAft>
              <a:buClr>
                <a:prstClr val="black"/>
              </a:buClr>
              <a:buSzPct val="80000"/>
              <a:buFont typeface="Corbel" pitchFamily="34" charset="0"/>
              <a:buNone/>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What Region 5 resource provides you a weekly email with information about upcoming NNLM classes, news from NLM and NIH, and highlights resources?</a:t>
            </a:r>
          </a:p>
          <a:p>
            <a:pPr marL="0" marR="0" lvl="0" indent="0" algn="l" defTabSz="914400" rtl="0" eaLnBrk="1" fontAlgn="auto" latinLnBrk="0" hangingPunct="1">
              <a:lnSpc>
                <a:spcPct val="107000"/>
              </a:lnSpc>
              <a:spcBef>
                <a:spcPts val="0"/>
              </a:spcBef>
              <a:spcAft>
                <a:spcPts val="800"/>
              </a:spcAft>
              <a:buClr>
                <a:prstClr val="black"/>
              </a:buClr>
              <a:buSzPct val="80000"/>
              <a:buFont typeface="Corbel" pitchFamily="34" charset="0"/>
              <a:buNone/>
              <a:tabLst/>
              <a:defRPr/>
            </a:pPr>
            <a:endPar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News from NNLM</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Weekly Digest</a:t>
            </a: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lang="en-US" sz="2400">
                <a:solidFill>
                  <a:prstClr val="black"/>
                </a:solidFill>
                <a:latin typeface="Arial" panose="020B0604020202020204" pitchFamily="34" charset="0"/>
                <a:ea typeface="Calibri" panose="020F0502020204030204" pitchFamily="34" charset="0"/>
                <a:cs typeface="Times New Roman" panose="02020603050405020304" pitchFamily="18" charset="0"/>
              </a:rPr>
              <a:t>HLIB-L</a:t>
            </a:r>
            <a:endParaRPr kumimoji="0" lang="en-US" sz="24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182880" algn="l" defTabSz="914400" rtl="0" eaLnBrk="1" fontAlgn="auto" latinLnBrk="0" hangingPunct="1">
              <a:lnSpc>
                <a:spcPct val="107000"/>
              </a:lnSpc>
              <a:spcBef>
                <a:spcPts val="0"/>
              </a:spcBef>
              <a:spcAft>
                <a:spcPts val="800"/>
              </a:spcAft>
              <a:buClr>
                <a:prstClr val="black"/>
              </a:buClr>
              <a:buSzPct val="80000"/>
              <a:buFont typeface="Corbel"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RML Roundup</a:t>
            </a:r>
          </a:p>
          <a:p>
            <a:endParaRPr lang="en-US"/>
          </a:p>
        </p:txBody>
      </p:sp>
      <p:pic>
        <p:nvPicPr>
          <p:cNvPr id="6" name="Picture 5" descr="clipping of the top of the Region 5 Weekly Digest which includes the NNLM logo, the title &quot;Region 5 Weekly Digest - March 22, 2022&quot; with the Region 5 states and islands listed and a brief explanation of the Weekly Digest">
            <a:extLst>
              <a:ext uri="{FF2B5EF4-FFF2-40B4-BE49-F238E27FC236}">
                <a16:creationId xmlns:a16="http://schemas.microsoft.com/office/drawing/2014/main" id="{05FCD022-A586-4E77-9C61-2447F4E18273}"/>
              </a:ext>
            </a:extLst>
          </p:cNvPr>
          <p:cNvPicPr>
            <a:picLocks noChangeAspect="1"/>
          </p:cNvPicPr>
          <p:nvPr/>
        </p:nvPicPr>
        <p:blipFill>
          <a:blip r:embed="rId3"/>
          <a:stretch>
            <a:fillRect/>
          </a:stretch>
        </p:blipFill>
        <p:spPr>
          <a:xfrm>
            <a:off x="5763490" y="4076700"/>
            <a:ext cx="5928880" cy="1789851"/>
          </a:xfrm>
          <a:prstGeom prst="rect">
            <a:avLst/>
          </a:prstGeom>
        </p:spPr>
      </p:pic>
    </p:spTree>
    <p:extLst>
      <p:ext uri="{BB962C8B-B14F-4D97-AF65-F5344CB8AC3E}">
        <p14:creationId xmlns:p14="http://schemas.microsoft.com/office/powerpoint/2010/main" val="312212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9AF3-F2BB-49FF-AF41-70597ADD672B}"/>
              </a:ext>
            </a:extLst>
          </p:cNvPr>
          <p:cNvSpPr>
            <a:spLocks noGrp="1"/>
          </p:cNvSpPr>
          <p:nvPr>
            <p:ph type="title"/>
          </p:nvPr>
        </p:nvSpPr>
        <p:spPr/>
        <p:txBody>
          <a:bodyPr>
            <a:normAutofit/>
          </a:bodyPr>
          <a:lstStyle/>
          <a:p>
            <a:pPr algn="ctr"/>
            <a:r>
              <a:rPr lang="en-US" sz="4400" b="1" dirty="0">
                <a:solidFill>
                  <a:srgbClr val="002060"/>
                </a:solidFill>
                <a:latin typeface="Arial"/>
                <a:cs typeface="Arial"/>
              </a:rPr>
              <a:t>Getting to Know You: </a:t>
            </a:r>
            <a:br>
              <a:rPr lang="en-US" sz="4400" b="1" dirty="0">
                <a:solidFill>
                  <a:srgbClr val="002060"/>
                </a:solidFill>
                <a:latin typeface="Arial" panose="020B0604020202020204" pitchFamily="34" charset="0"/>
                <a:cs typeface="Arial" panose="020B0604020202020204" pitchFamily="34" charset="0"/>
              </a:rPr>
            </a:br>
            <a:r>
              <a:rPr lang="en-US" sz="4400" b="1" dirty="0">
                <a:solidFill>
                  <a:srgbClr val="002060"/>
                </a:solidFill>
                <a:latin typeface="Arial"/>
                <a:cs typeface="Arial"/>
              </a:rPr>
              <a:t>#1 of 2 Poll Questions</a:t>
            </a:r>
          </a:p>
        </p:txBody>
      </p:sp>
      <p:sp>
        <p:nvSpPr>
          <p:cNvPr id="3" name="Content Placeholder 2">
            <a:extLst>
              <a:ext uri="{FF2B5EF4-FFF2-40B4-BE49-F238E27FC236}">
                <a16:creationId xmlns:a16="http://schemas.microsoft.com/office/drawing/2014/main" id="{1038DA13-A061-492C-92AF-2047ADD8EF21}"/>
              </a:ext>
            </a:extLst>
          </p:cNvPr>
          <p:cNvSpPr>
            <a:spLocks noGrp="1"/>
          </p:cNvSpPr>
          <p:nvPr>
            <p:ph idx="1"/>
          </p:nvPr>
        </p:nvSpPr>
        <p:spPr/>
        <p:txBody>
          <a:bodyPr/>
          <a:lstStyle/>
          <a:p>
            <a:pPr marL="0" marR="0" indent="0">
              <a:spcBef>
                <a:spcPts val="0"/>
              </a:spcBef>
              <a:spcAft>
                <a:spcPts val="0"/>
              </a:spcAft>
              <a:buNone/>
            </a:pPr>
            <a:r>
              <a:rPr lang="en-US" sz="2800" dirty="0">
                <a:effectLst/>
                <a:latin typeface="Arial  "/>
                <a:ea typeface="Calibri" panose="020F0502020204030204" pitchFamily="34" charset="0"/>
              </a:rPr>
              <a:t>Is your organization a member of the Network of the National Library of Medicine (NNLM)? </a:t>
            </a:r>
          </a:p>
          <a:p>
            <a:pPr marL="0" marR="0" indent="0">
              <a:spcBef>
                <a:spcPts val="0"/>
              </a:spcBef>
              <a:spcAft>
                <a:spcPts val="0"/>
              </a:spcAft>
              <a:buNone/>
            </a:pPr>
            <a:endParaRPr lang="en-US" sz="2800" dirty="0">
              <a:latin typeface="Arial  "/>
              <a:ea typeface="Calibri" panose="020F0502020204030204" pitchFamily="34" charset="0"/>
            </a:endParaRPr>
          </a:p>
          <a:p>
            <a:pPr marL="0" marR="0" indent="0">
              <a:spcBef>
                <a:spcPts val="0"/>
              </a:spcBef>
              <a:spcAft>
                <a:spcPts val="0"/>
              </a:spcAft>
              <a:buNone/>
            </a:pPr>
            <a:r>
              <a:rPr lang="en-US" sz="2800" dirty="0">
                <a:effectLst/>
                <a:latin typeface="Arial  "/>
                <a:ea typeface="Calibri" panose="020F0502020204030204" pitchFamily="34" charset="0"/>
              </a:rPr>
              <a:t>(Single Choice)</a:t>
            </a:r>
          </a:p>
          <a:p>
            <a:pPr marL="0" marR="0" indent="0">
              <a:spcBef>
                <a:spcPts val="0"/>
              </a:spcBef>
              <a:spcAft>
                <a:spcPts val="0"/>
              </a:spcAft>
              <a:buNone/>
            </a:pPr>
            <a:endParaRPr lang="en-US" sz="2800" dirty="0">
              <a:effectLst/>
              <a:latin typeface="Arial  "/>
              <a:ea typeface="Calibri" panose="020F0502020204030204" pitchFamily="34" charset="0"/>
            </a:endParaRPr>
          </a:p>
          <a:p>
            <a:pPr marL="457200" indent="-457200">
              <a:spcBef>
                <a:spcPts val="0"/>
              </a:spcBef>
            </a:pPr>
            <a:r>
              <a:rPr lang="en-US" sz="2800" dirty="0">
                <a:effectLst/>
                <a:latin typeface="Arial  "/>
                <a:ea typeface="Calibri" panose="020F0502020204030204" pitchFamily="34" charset="0"/>
              </a:rPr>
              <a:t> Answer 1: Yes</a:t>
            </a:r>
          </a:p>
          <a:p>
            <a:pPr marL="457200" indent="-457200">
              <a:spcBef>
                <a:spcPts val="0"/>
              </a:spcBef>
            </a:pPr>
            <a:r>
              <a:rPr lang="en-US" sz="2800" dirty="0">
                <a:effectLst/>
                <a:latin typeface="Arial  "/>
                <a:ea typeface="Calibri" panose="020F0502020204030204" pitchFamily="34" charset="0"/>
              </a:rPr>
              <a:t> Answer 2: No</a:t>
            </a:r>
          </a:p>
          <a:p>
            <a:pPr marL="457200" indent="-457200">
              <a:spcBef>
                <a:spcPts val="0"/>
              </a:spcBef>
            </a:pPr>
            <a:r>
              <a:rPr lang="en-US" sz="2800" dirty="0">
                <a:effectLst/>
                <a:latin typeface="Arial  "/>
                <a:ea typeface="Calibri" panose="020F0502020204030204" pitchFamily="34" charset="0"/>
              </a:rPr>
              <a:t> Answer 3: Don't Know</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34290" indent="0">
              <a:buNone/>
            </a:pPr>
            <a:endParaRPr lang="en-US" dirty="0"/>
          </a:p>
        </p:txBody>
      </p:sp>
    </p:spTree>
    <p:extLst>
      <p:ext uri="{BB962C8B-B14F-4D97-AF65-F5344CB8AC3E}">
        <p14:creationId xmlns:p14="http://schemas.microsoft.com/office/powerpoint/2010/main" val="42494004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4C7F-BBF9-4918-9882-3176D5E17368}"/>
              </a:ext>
            </a:extLst>
          </p:cNvPr>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Trivia Question 10</a:t>
            </a:r>
          </a:p>
        </p:txBody>
      </p:sp>
      <p:sp>
        <p:nvSpPr>
          <p:cNvPr id="3" name="Content Placeholder 2">
            <a:extLst>
              <a:ext uri="{FF2B5EF4-FFF2-40B4-BE49-F238E27FC236}">
                <a16:creationId xmlns:a16="http://schemas.microsoft.com/office/drawing/2014/main" id="{492364A5-CD53-4D22-BE53-365D95DC26B3}"/>
              </a:ext>
            </a:extLst>
          </p:cNvPr>
          <p:cNvSpPr>
            <a:spLocks noGrp="1"/>
          </p:cNvSpPr>
          <p:nvPr>
            <p:ph idx="1"/>
          </p:nvPr>
        </p:nvSpPr>
        <p:spPr/>
        <p:txBody>
          <a:bodyPr vert="horz" lIns="91440" tIns="45720" rIns="91440" bIns="45720" rtlCol="0" anchor="t">
            <a:normAutofit/>
          </a:bodyPr>
          <a:lstStyle/>
          <a:p>
            <a:pPr marL="0" indent="0">
              <a:lnSpc>
                <a:spcPct val="107000"/>
              </a:lnSpc>
              <a:spcBef>
                <a:spcPts val="0"/>
              </a:spcBef>
              <a:spcAft>
                <a:spcPts val="800"/>
              </a:spcAft>
              <a:buNone/>
            </a:pPr>
            <a:r>
              <a:rPr lang="en-US" sz="2400">
                <a:effectLst/>
                <a:latin typeface="Arial"/>
                <a:ea typeface="Calibri" panose="020F0502020204030204" pitchFamily="34" charset="0"/>
                <a:cs typeface="Times New Roman"/>
              </a:rPr>
              <a:t>A new </a:t>
            </a:r>
            <a:r>
              <a:rPr lang="en-US" sz="2400">
                <a:latin typeface="Arial"/>
                <a:ea typeface="Calibri" panose="020F0502020204030204" pitchFamily="34" charset="0"/>
                <a:cs typeface="Times New Roman"/>
              </a:rPr>
              <a:t>refreshed </a:t>
            </a:r>
            <a:r>
              <a:rPr lang="en-US" sz="2400">
                <a:effectLst/>
                <a:latin typeface="Arial"/>
                <a:ea typeface="Calibri" panose="020F0502020204030204" pitchFamily="34" charset="0"/>
                <a:cs typeface="Times New Roman"/>
              </a:rPr>
              <a:t>PubMed Central was launched in the year:</a:t>
            </a:r>
            <a:r>
              <a:rPr lang="en-US" sz="2400">
                <a:latin typeface="Arial"/>
                <a:ea typeface="Calibri" panose="020F0502020204030204" pitchFamily="34" charset="0"/>
                <a:cs typeface="Times New Roman"/>
              </a:rPr>
              <a:t> </a:t>
            </a:r>
          </a:p>
          <a:p>
            <a:r>
              <a:rPr lang="en-US">
                <a:latin typeface="Arial" panose="020B0604020202020204" pitchFamily="34" charset="0"/>
                <a:cs typeface="Arial" panose="020B0604020202020204" pitchFamily="34" charset="0"/>
              </a:rPr>
              <a:t>2000</a:t>
            </a:r>
          </a:p>
          <a:p>
            <a:r>
              <a:rPr lang="en-US">
                <a:latin typeface="Arial" panose="020B0604020202020204" pitchFamily="34" charset="0"/>
                <a:cs typeface="Arial" panose="020B0604020202020204" pitchFamily="34" charset="0"/>
              </a:rPr>
              <a:t>2008</a:t>
            </a:r>
          </a:p>
          <a:p>
            <a:r>
              <a:rPr lang="en-US">
                <a:latin typeface="Arial" panose="020B0604020202020204" pitchFamily="34" charset="0"/>
                <a:cs typeface="Arial" panose="020B0604020202020204" pitchFamily="34" charset="0"/>
              </a:rPr>
              <a:t>2016</a:t>
            </a:r>
          </a:p>
          <a:p>
            <a:r>
              <a:rPr lang="en-US">
                <a:latin typeface="Arial" panose="020B0604020202020204" pitchFamily="34" charset="0"/>
                <a:cs typeface="Arial" panose="020B0604020202020204" pitchFamily="34" charset="0"/>
              </a:rPr>
              <a:t>2022</a:t>
            </a:r>
          </a:p>
        </p:txBody>
      </p:sp>
    </p:spTree>
    <p:extLst>
      <p:ext uri="{BB962C8B-B14F-4D97-AF65-F5344CB8AC3E}">
        <p14:creationId xmlns:p14="http://schemas.microsoft.com/office/powerpoint/2010/main" val="859142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9126-868B-4AA4-B94C-028571E307AD}"/>
              </a:ext>
            </a:extLst>
          </p:cNvPr>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Answer to question 10</a:t>
            </a:r>
          </a:p>
        </p:txBody>
      </p:sp>
      <p:sp>
        <p:nvSpPr>
          <p:cNvPr id="3" name="Content Placeholder 2">
            <a:extLst>
              <a:ext uri="{FF2B5EF4-FFF2-40B4-BE49-F238E27FC236}">
                <a16:creationId xmlns:a16="http://schemas.microsoft.com/office/drawing/2014/main" id="{9E7063CD-33DC-4915-944C-EEA4059BA0C9}"/>
              </a:ext>
            </a:extLst>
          </p:cNvPr>
          <p:cNvSpPr>
            <a:spLocks noGrp="1"/>
          </p:cNvSpPr>
          <p:nvPr>
            <p:ph idx="1"/>
          </p:nvPr>
        </p:nvSpPr>
        <p:spPr/>
        <p:txBody>
          <a:bodyPr vert="horz" lIns="91440" tIns="45720" rIns="91440" bIns="45720" rtlCol="0" anchor="t">
            <a:normAutofit/>
          </a:bodyPr>
          <a:lstStyle/>
          <a:p>
            <a:pPr marL="0" indent="0">
              <a:lnSpc>
                <a:spcPct val="107000"/>
              </a:lnSpc>
              <a:spcBef>
                <a:spcPts val="0"/>
              </a:spcBef>
              <a:spcAft>
                <a:spcPts val="800"/>
              </a:spcAft>
              <a:buClr>
                <a:prstClr val="black"/>
              </a:buClr>
              <a:buNone/>
              <a:defRPr/>
            </a:pPr>
            <a:r>
              <a:rPr kumimoji="0" lang="en-US" sz="2400" b="0" i="0" u="none" strike="noStrike" kern="1200" cap="none" spc="0" normalizeH="0" baseline="0" noProof="0" dirty="0">
                <a:ln>
                  <a:noFill/>
                </a:ln>
                <a:effectLst/>
                <a:uLnTx/>
                <a:uFillTx/>
                <a:latin typeface="Arial"/>
                <a:ea typeface="Calibri" panose="020F0502020204030204" pitchFamily="34" charset="0"/>
                <a:cs typeface="Times New Roman"/>
              </a:rPr>
              <a:t>A new </a:t>
            </a:r>
            <a:r>
              <a:rPr lang="en-US" sz="2400" dirty="0">
                <a:latin typeface="Arial"/>
                <a:ea typeface="Calibri" panose="020F0502020204030204" pitchFamily="34" charset="0"/>
                <a:cs typeface="Times New Roman"/>
              </a:rPr>
              <a:t>refreshed </a:t>
            </a:r>
            <a:r>
              <a:rPr kumimoji="0" lang="en-US" sz="2400" b="0" i="0" u="none" strike="noStrike" kern="1200" cap="none" spc="0" normalizeH="0" baseline="0" noProof="0" dirty="0">
                <a:ln>
                  <a:noFill/>
                </a:ln>
                <a:effectLst/>
                <a:uLnTx/>
                <a:uFillTx/>
                <a:latin typeface="Arial"/>
                <a:ea typeface="Calibri" panose="020F0502020204030204" pitchFamily="34" charset="0"/>
                <a:cs typeface="Times New Roman"/>
              </a:rPr>
              <a:t>PubMed Central was launched in the year:</a:t>
            </a:r>
            <a:r>
              <a:rPr lang="en-US" sz="2400" dirty="0">
                <a:latin typeface="Arial"/>
                <a:ea typeface="Calibri" panose="020F0502020204030204" pitchFamily="34" charset="0"/>
                <a:cs typeface="Times New Roman"/>
              </a:rPr>
              <a:t>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228600" marR="0" lvl="0" indent="-182880" algn="l" defTabSz="914400" rtl="0" eaLnBrk="1" fontAlgn="auto" latinLnBrk="0" hangingPunct="1">
              <a:lnSpc>
                <a:spcPct val="90000"/>
              </a:lnSpc>
              <a:spcBef>
                <a:spcPts val="1400"/>
              </a:spcBef>
              <a:spcAft>
                <a:spcPts val="0"/>
              </a:spcAft>
              <a:buClr>
                <a:prstClr val="black"/>
              </a:buClr>
              <a:buSzPct val="80000"/>
              <a:buFont typeface="Corbe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2000</a:t>
            </a:r>
          </a:p>
          <a:p>
            <a:pPr marL="228600" marR="0" lvl="0" indent="-182880" algn="l" defTabSz="914400" rtl="0" eaLnBrk="1" fontAlgn="auto" latinLnBrk="0" hangingPunct="1">
              <a:lnSpc>
                <a:spcPct val="90000"/>
              </a:lnSpc>
              <a:spcBef>
                <a:spcPts val="1400"/>
              </a:spcBef>
              <a:spcAft>
                <a:spcPts val="0"/>
              </a:spcAft>
              <a:buClr>
                <a:prstClr val="black"/>
              </a:buClr>
              <a:buSzPct val="80000"/>
              <a:buFont typeface="Corbe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2008</a:t>
            </a:r>
          </a:p>
          <a:p>
            <a:pPr marL="228600" marR="0" lvl="0" indent="-182880" algn="l" defTabSz="914400" rtl="0" eaLnBrk="1" fontAlgn="auto" latinLnBrk="0" hangingPunct="1">
              <a:lnSpc>
                <a:spcPct val="90000"/>
              </a:lnSpc>
              <a:spcBef>
                <a:spcPts val="1400"/>
              </a:spcBef>
              <a:spcAft>
                <a:spcPts val="0"/>
              </a:spcAft>
              <a:buClr>
                <a:prstClr val="black"/>
              </a:buClr>
              <a:buSzPct val="80000"/>
              <a:buFont typeface="Corbe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2016</a:t>
            </a:r>
          </a:p>
          <a:p>
            <a:pPr marL="228600" marR="0" lvl="0" indent="-182880" algn="l" defTabSz="914400" rtl="0" eaLnBrk="1" fontAlgn="auto" latinLnBrk="0" hangingPunct="1">
              <a:lnSpc>
                <a:spcPct val="90000"/>
              </a:lnSpc>
              <a:spcBef>
                <a:spcPts val="1400"/>
              </a:spcBef>
              <a:spcAft>
                <a:spcPts val="0"/>
              </a:spcAft>
              <a:buClr>
                <a:prstClr val="black"/>
              </a:buClr>
              <a:buSzPct val="80000"/>
              <a:buFont typeface="Corbel" pitchFamily="34" charset="0"/>
              <a:buChar char="•"/>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2022</a:t>
            </a:r>
          </a:p>
          <a:p>
            <a:pPr marL="0" marR="0" lvl="0" indent="0" algn="l" defTabSz="914400" rtl="0" eaLnBrk="1" fontAlgn="auto" latinLnBrk="0" hangingPunct="1">
              <a:lnSpc>
                <a:spcPct val="107000"/>
              </a:lnSpc>
              <a:spcBef>
                <a:spcPts val="0"/>
              </a:spcBef>
              <a:spcAft>
                <a:spcPts val="800"/>
              </a:spcAft>
              <a:buClr>
                <a:prstClr val="black"/>
              </a:buClr>
              <a:buSzPct val="80000"/>
              <a:buFont typeface="Corbel"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45720" indent="0">
              <a:buNone/>
            </a:pPr>
            <a:endParaRPr lang="en-US" dirty="0"/>
          </a:p>
        </p:txBody>
      </p:sp>
      <p:pic>
        <p:nvPicPr>
          <p:cNvPr id="4" name="Picture 3" descr="Updated PMC Website Now Live as the heading and below is a computer monitor and a smart phone with the new PMC home webpage on them and the NLM logo in lower right corner">
            <a:extLst>
              <a:ext uri="{FF2B5EF4-FFF2-40B4-BE49-F238E27FC236}">
                <a16:creationId xmlns:a16="http://schemas.microsoft.com/office/drawing/2014/main" id="{4A6D3A63-D6A9-4CC5-9ADA-A325F2C73C89}"/>
              </a:ext>
            </a:extLst>
          </p:cNvPr>
          <p:cNvPicPr>
            <a:picLocks noChangeAspect="1"/>
          </p:cNvPicPr>
          <p:nvPr/>
        </p:nvPicPr>
        <p:blipFill>
          <a:blip r:embed="rId3"/>
          <a:stretch>
            <a:fillRect/>
          </a:stretch>
        </p:blipFill>
        <p:spPr>
          <a:xfrm>
            <a:off x="6641389" y="2949427"/>
            <a:ext cx="4407612" cy="2926975"/>
          </a:xfrm>
          <a:prstGeom prst="rect">
            <a:avLst/>
          </a:prstGeom>
        </p:spPr>
      </p:pic>
    </p:spTree>
    <p:extLst>
      <p:ext uri="{BB962C8B-B14F-4D97-AF65-F5344CB8AC3E}">
        <p14:creationId xmlns:p14="http://schemas.microsoft.com/office/powerpoint/2010/main" val="30223088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AAD3-0C0F-44F7-AA2E-45A81330D61D}"/>
              </a:ext>
            </a:extLst>
          </p:cNvPr>
          <p:cNvSpPr>
            <a:spLocks noGrp="1"/>
          </p:cNvSpPr>
          <p:nvPr>
            <p:ph type="title"/>
          </p:nvPr>
        </p:nvSpPr>
        <p:spPr>
          <a:xfrm>
            <a:off x="1140351" y="1213281"/>
            <a:ext cx="9875520" cy="1356360"/>
          </a:xfrm>
        </p:spPr>
        <p:txBody>
          <a:bodyPr>
            <a:noAutofit/>
          </a:bodyPr>
          <a:lstStyle/>
          <a:p>
            <a:pPr algn="ctr"/>
            <a:r>
              <a:rPr lang="en-US" sz="9600" b="1">
                <a:solidFill>
                  <a:srgbClr val="0060A8"/>
                </a:solidFill>
                <a:latin typeface="Arial" panose="020B0604020202020204" pitchFamily="34" charset="0"/>
                <a:cs typeface="Arial" panose="020B0604020202020204" pitchFamily="34" charset="0"/>
              </a:rPr>
              <a:t>Thank You!</a:t>
            </a:r>
            <a:endParaRPr lang="en-US" sz="9600" b="1">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97D2FED9-E004-4AF8-A22A-27DCED9F4532}"/>
              </a:ext>
            </a:extLst>
          </p:cNvPr>
          <p:cNvSpPr>
            <a:spLocks noGrp="1"/>
          </p:cNvSpPr>
          <p:nvPr>
            <p:ph idx="1"/>
          </p:nvPr>
        </p:nvSpPr>
        <p:spPr>
          <a:xfrm>
            <a:off x="1140351" y="3255886"/>
            <a:ext cx="9872871" cy="4038600"/>
          </a:xfrm>
        </p:spPr>
        <p:txBody>
          <a:bodyPr/>
          <a:lstStyle/>
          <a:p>
            <a:pPr marL="45720" indent="0" algn="ctr">
              <a:buNone/>
            </a:pPr>
            <a:r>
              <a:rPr lang="en-US" sz="2400" b="1" dirty="0">
                <a:solidFill>
                  <a:srgbClr val="002060"/>
                </a:solidFill>
                <a:latin typeface="Arial" panose="020B0604020202020204" pitchFamily="34" charset="0"/>
                <a:cs typeface="Arial" panose="020B0604020202020204" pitchFamily="34" charset="0"/>
              </a:rPr>
              <a:t>Questions or </a:t>
            </a:r>
            <a:r>
              <a:rPr lang="en-US" sz="2400" b="1" dirty="0" err="1">
                <a:solidFill>
                  <a:srgbClr val="002060"/>
                </a:solidFill>
                <a:latin typeface="Arial" panose="020B0604020202020204" pitchFamily="34" charset="0"/>
                <a:cs typeface="Arial" panose="020B0604020202020204" pitchFamily="34" charset="0"/>
              </a:rPr>
              <a:t>followup</a:t>
            </a:r>
            <a:r>
              <a:rPr lang="en-US" sz="2400" b="1" dirty="0">
                <a:solidFill>
                  <a:srgbClr val="002060"/>
                </a:solidFill>
                <a:latin typeface="Arial" panose="020B0604020202020204" pitchFamily="34" charset="0"/>
                <a:cs typeface="Arial" panose="020B0604020202020204" pitchFamily="34" charset="0"/>
              </a:rPr>
              <a:t>:</a:t>
            </a:r>
          </a:p>
          <a:p>
            <a:pPr marL="45720" indent="0" algn="ctr">
              <a:buNone/>
            </a:pPr>
            <a:r>
              <a:rPr lang="en-US" sz="2400" b="1" dirty="0">
                <a:solidFill>
                  <a:srgbClr val="002060"/>
                </a:solidFill>
                <a:latin typeface="Arial" panose="020B0604020202020204" pitchFamily="34" charset="0"/>
                <a:cs typeface="Arial" panose="020B0604020202020204" pitchFamily="34" charset="0"/>
              </a:rPr>
              <a:t>Please email us at </a:t>
            </a:r>
            <a:r>
              <a:rPr lang="en-US" sz="2400" b="1"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nnlm@uw.edu</a:t>
            </a:r>
            <a:endParaRPr lang="en-US" sz="2400" b="1" dirty="0">
              <a:solidFill>
                <a:srgbClr val="002060"/>
              </a:solidFill>
              <a:latin typeface="Arial" panose="020B0604020202020204" pitchFamily="34" charset="0"/>
              <a:cs typeface="Arial" panose="020B0604020202020204" pitchFamily="34" charset="0"/>
            </a:endParaRPr>
          </a:p>
          <a:p>
            <a:pPr marL="45720" indent="0" algn="ctr">
              <a:buNone/>
            </a:pPr>
            <a:endParaRPr lang="en-US" sz="2400" b="1" dirty="0">
              <a:solidFill>
                <a:srgbClr val="002060"/>
              </a:solidFill>
              <a:latin typeface="Arial" panose="020B0604020202020204" pitchFamily="34" charset="0"/>
              <a:cs typeface="Arial" panose="020B0604020202020204" pitchFamily="34" charset="0"/>
            </a:endParaRPr>
          </a:p>
          <a:p>
            <a:pPr marL="45720" indent="0" algn="ctr">
              <a:buNone/>
            </a:pPr>
            <a:r>
              <a:rPr lang="en-US" sz="3200" b="1" dirty="0">
                <a:solidFill>
                  <a:srgbClr val="002060"/>
                </a:solidFill>
                <a:latin typeface="Arial" panose="020B0604020202020204" pitchFamily="34" charset="0"/>
                <a:cs typeface="Arial" panose="020B0604020202020204" pitchFamily="34" charset="0"/>
              </a:rPr>
              <a:t>Join the NNLM Region 5 News Listserv:</a:t>
            </a:r>
            <a:r>
              <a:rPr lang="en-US" sz="3200" b="1" dirty="0">
                <a:latin typeface="Arial" panose="020B0604020202020204" pitchFamily="34" charset="0"/>
                <a:cs typeface="Arial" panose="020B0604020202020204" pitchFamily="34" charset="0"/>
              </a:rPr>
              <a:t>        </a:t>
            </a:r>
            <a:r>
              <a:rPr lang="en-US" sz="2400" b="1" dirty="0">
                <a:solidFill>
                  <a:srgbClr val="002060"/>
                </a:solidFill>
                <a:latin typeface="Arial" panose="020B0604020202020204" pitchFamily="34" charset="0"/>
                <a:cs typeface="Arial" panose="020B0604020202020204" pitchFamily="34" charset="0"/>
              </a:rPr>
              <a:t>http://mailman11.u.washington.edu/mailman/listinfo/nnlm-region5</a:t>
            </a:r>
            <a:endParaRPr lang="en-US" dirty="0"/>
          </a:p>
        </p:txBody>
      </p:sp>
    </p:spTree>
    <p:extLst>
      <p:ext uri="{BB962C8B-B14F-4D97-AF65-F5344CB8AC3E}">
        <p14:creationId xmlns:p14="http://schemas.microsoft.com/office/powerpoint/2010/main" val="216770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9AF3-F2BB-49FF-AF41-70597ADD672B}"/>
              </a:ext>
            </a:extLst>
          </p:cNvPr>
          <p:cNvSpPr>
            <a:spLocks noGrp="1"/>
          </p:cNvSpPr>
          <p:nvPr>
            <p:ph type="title"/>
          </p:nvPr>
        </p:nvSpPr>
        <p:spPr/>
        <p:txBody>
          <a:bodyPr>
            <a:normAutofit/>
          </a:bodyPr>
          <a:lstStyle/>
          <a:p>
            <a:pPr algn="ctr"/>
            <a:r>
              <a:rPr lang="en-US" sz="4400" b="1" dirty="0">
                <a:solidFill>
                  <a:srgbClr val="002060"/>
                </a:solidFill>
                <a:latin typeface="Arial"/>
                <a:cs typeface="Arial"/>
              </a:rPr>
              <a:t>Getting to Know You: </a:t>
            </a:r>
            <a:br>
              <a:rPr lang="en-US" sz="4400" b="1" dirty="0">
                <a:solidFill>
                  <a:srgbClr val="002060"/>
                </a:solidFill>
                <a:latin typeface="Arial" panose="020B0604020202020204" pitchFamily="34" charset="0"/>
                <a:cs typeface="Arial" panose="020B0604020202020204" pitchFamily="34" charset="0"/>
              </a:rPr>
            </a:br>
            <a:r>
              <a:rPr lang="en-US" sz="4400" b="1" dirty="0">
                <a:solidFill>
                  <a:srgbClr val="002060"/>
                </a:solidFill>
                <a:latin typeface="Arial"/>
                <a:cs typeface="Arial"/>
              </a:rPr>
              <a:t>#2 of 2 Poll Questions</a:t>
            </a:r>
          </a:p>
        </p:txBody>
      </p:sp>
      <p:sp>
        <p:nvSpPr>
          <p:cNvPr id="3" name="Content Placeholder 2">
            <a:extLst>
              <a:ext uri="{FF2B5EF4-FFF2-40B4-BE49-F238E27FC236}">
                <a16:creationId xmlns:a16="http://schemas.microsoft.com/office/drawing/2014/main" id="{1038DA13-A061-492C-92AF-2047ADD8EF21}"/>
              </a:ext>
            </a:extLst>
          </p:cNvPr>
          <p:cNvSpPr>
            <a:spLocks noGrp="1"/>
          </p:cNvSpPr>
          <p:nvPr>
            <p:ph idx="1"/>
          </p:nvPr>
        </p:nvSpPr>
        <p:spPr/>
        <p:txBody>
          <a:bodyPr>
            <a:normAutofit/>
          </a:bodyPr>
          <a:lstStyle/>
          <a:p>
            <a:pPr marL="0" marR="0" indent="0">
              <a:spcBef>
                <a:spcPts val="0"/>
              </a:spcBef>
              <a:spcAft>
                <a:spcPts val="0"/>
              </a:spcAft>
              <a:buNone/>
            </a:pPr>
            <a:r>
              <a:rPr lang="en-US" sz="2600" dirty="0">
                <a:effectLst/>
                <a:latin typeface="Arial" panose="020B0604020202020204" pitchFamily="34" charset="0"/>
                <a:ea typeface="Calibri" panose="020F0502020204030204" pitchFamily="34" charset="0"/>
                <a:cs typeface="Arial" panose="020B0604020202020204" pitchFamily="34" charset="0"/>
              </a:rPr>
              <a:t>Where are you joining us from?</a:t>
            </a:r>
            <a:endParaRPr lang="en-US" sz="26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600" dirty="0">
                <a:effectLst/>
                <a:latin typeface="Arial" panose="020B0604020202020204" pitchFamily="34" charset="0"/>
                <a:ea typeface="Calibri" panose="020F0502020204030204" pitchFamily="34" charset="0"/>
                <a:cs typeface="Arial" panose="020B0604020202020204" pitchFamily="34" charset="0"/>
              </a:rPr>
              <a:t>(Multiple Choice)</a:t>
            </a:r>
          </a:p>
          <a:p>
            <a:pPr marL="0" marR="0" indent="0">
              <a:spcBef>
                <a:spcPts val="0"/>
              </a:spcBef>
              <a:spcAft>
                <a:spcPts val="0"/>
              </a:spcAft>
              <a:buNone/>
            </a:pP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L="457200" indent="-457200">
              <a:spcBef>
                <a:spcPts val="0"/>
              </a:spcBef>
            </a:pPr>
            <a:r>
              <a:rPr lang="en-US" sz="2600" dirty="0">
                <a:effectLst/>
                <a:latin typeface="Arial" panose="020B0604020202020204" pitchFamily="34" charset="0"/>
                <a:ea typeface="Calibri" panose="020F0502020204030204" pitchFamily="34" charset="0"/>
                <a:cs typeface="Arial" panose="020B0604020202020204" pitchFamily="34" charset="0"/>
              </a:rPr>
              <a:t>Answer 1: </a:t>
            </a:r>
            <a:r>
              <a:rPr lang="en-US" sz="2600" dirty="0">
                <a:latin typeface="Arial" panose="020B0604020202020204" pitchFamily="34" charset="0"/>
                <a:ea typeface="Calibri" panose="020F0502020204030204" pitchFamily="34" charset="0"/>
                <a:cs typeface="Arial" panose="020B0604020202020204" pitchFamily="34" charset="0"/>
              </a:rPr>
              <a:t>Alaska</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L="457200" indent="-457200">
              <a:spcBef>
                <a:spcPts val="0"/>
              </a:spcBef>
            </a:pPr>
            <a:r>
              <a:rPr lang="en-US" sz="2600" dirty="0">
                <a:effectLst/>
                <a:latin typeface="Arial" panose="020B0604020202020204" pitchFamily="34" charset="0"/>
                <a:ea typeface="Calibri" panose="020F0502020204030204" pitchFamily="34" charset="0"/>
                <a:cs typeface="Arial" panose="020B0604020202020204" pitchFamily="34" charset="0"/>
              </a:rPr>
              <a:t>Answer 2: Oregon</a:t>
            </a:r>
          </a:p>
          <a:p>
            <a:pPr marL="457200" indent="-457200">
              <a:spcBef>
                <a:spcPts val="0"/>
              </a:spcBef>
            </a:pPr>
            <a:r>
              <a:rPr lang="en-US" sz="2600" dirty="0">
                <a:effectLst/>
                <a:latin typeface="Arial" panose="020B0604020202020204" pitchFamily="34" charset="0"/>
                <a:ea typeface="Calibri" panose="020F0502020204030204" pitchFamily="34" charset="0"/>
                <a:cs typeface="Arial" panose="020B0604020202020204" pitchFamily="34" charset="0"/>
              </a:rPr>
              <a:t>Answer 3: </a:t>
            </a:r>
            <a:r>
              <a:rPr lang="en-US" sz="2600" dirty="0">
                <a:latin typeface="Arial" panose="020B0604020202020204" pitchFamily="34" charset="0"/>
                <a:ea typeface="Calibri" panose="020F0502020204030204" pitchFamily="34" charset="0"/>
                <a:cs typeface="Arial" panose="020B0604020202020204" pitchFamily="34" charset="0"/>
              </a:rPr>
              <a:t>Washington</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L="457200" indent="-457200">
              <a:spcBef>
                <a:spcPts val="0"/>
              </a:spcBef>
            </a:pPr>
            <a:r>
              <a:rPr lang="en-US" sz="2600" dirty="0">
                <a:effectLst/>
                <a:latin typeface="Arial" panose="020B0604020202020204" pitchFamily="34" charset="0"/>
                <a:ea typeface="Calibri" panose="020F0502020204030204" pitchFamily="34" charset="0"/>
                <a:cs typeface="Arial" panose="020B0604020202020204" pitchFamily="34" charset="0"/>
              </a:rPr>
              <a:t>Answer 4: </a:t>
            </a:r>
            <a:r>
              <a:rPr lang="en-US" sz="2600" dirty="0">
                <a:latin typeface="Arial" panose="020B0604020202020204" pitchFamily="34" charset="0"/>
                <a:ea typeface="Calibri" panose="020F0502020204030204" pitchFamily="34" charset="0"/>
                <a:cs typeface="Arial" panose="020B0604020202020204" pitchFamily="34" charset="0"/>
              </a:rPr>
              <a:t>California</a:t>
            </a:r>
            <a:endParaRPr lang="en-US" sz="2600" dirty="0">
              <a:effectLst/>
              <a:latin typeface="Arial" panose="020B0604020202020204" pitchFamily="34" charset="0"/>
              <a:ea typeface="Calibri" panose="020F0502020204030204" pitchFamily="34" charset="0"/>
              <a:cs typeface="Arial" panose="020B0604020202020204" pitchFamily="34" charset="0"/>
            </a:endParaRPr>
          </a:p>
          <a:p>
            <a:pPr marL="457200" indent="-457200">
              <a:spcBef>
                <a:spcPts val="0"/>
              </a:spcBef>
            </a:pPr>
            <a:r>
              <a:rPr lang="en-US" sz="2600" dirty="0">
                <a:effectLst/>
                <a:latin typeface="Arial" panose="020B0604020202020204" pitchFamily="34" charset="0"/>
                <a:ea typeface="Calibri" panose="020F0502020204030204" pitchFamily="34" charset="0"/>
                <a:cs typeface="Arial" panose="020B0604020202020204" pitchFamily="34" charset="0"/>
              </a:rPr>
              <a:t>Answer 5: Nevada</a:t>
            </a:r>
          </a:p>
          <a:p>
            <a:pPr marL="457200" indent="-457200">
              <a:spcBef>
                <a:spcPts val="0"/>
              </a:spcBef>
            </a:pPr>
            <a:r>
              <a:rPr lang="en-US" sz="2600" dirty="0">
                <a:effectLst/>
                <a:latin typeface="Arial" panose="020B0604020202020204" pitchFamily="34" charset="0"/>
                <a:ea typeface="Calibri" panose="020F0502020204030204" pitchFamily="34" charset="0"/>
                <a:cs typeface="Arial" panose="020B0604020202020204" pitchFamily="34" charset="0"/>
              </a:rPr>
              <a:t>Answer 6: Hawai’i</a:t>
            </a:r>
          </a:p>
          <a:p>
            <a:pPr marL="457200" indent="-457200">
              <a:spcBef>
                <a:spcPts val="0"/>
              </a:spcBef>
            </a:pPr>
            <a:r>
              <a:rPr lang="en-US" sz="2600" dirty="0">
                <a:effectLst/>
                <a:latin typeface="Arial" panose="020B0604020202020204" pitchFamily="34" charset="0"/>
                <a:ea typeface="Calibri" panose="020F0502020204030204" pitchFamily="34" charset="0"/>
                <a:cs typeface="Arial" panose="020B0604020202020204" pitchFamily="34" charset="0"/>
              </a:rPr>
              <a:t>Answer 7: Pacific Territory or Freely Associated State</a:t>
            </a:r>
          </a:p>
          <a:p>
            <a:pPr marL="457200" indent="-457200">
              <a:spcBef>
                <a:spcPts val="0"/>
              </a:spcBef>
            </a:pPr>
            <a:r>
              <a:rPr lang="en-US" sz="2600" dirty="0">
                <a:effectLst/>
                <a:latin typeface="Arial" panose="020B0604020202020204" pitchFamily="34" charset="0"/>
                <a:ea typeface="Calibri" panose="020F0502020204030204" pitchFamily="34" charset="0"/>
                <a:cs typeface="Arial" panose="020B0604020202020204" pitchFamily="34" charset="0"/>
              </a:rPr>
              <a:t>Answer 8: Outside Region 5</a:t>
            </a:r>
            <a:endParaRPr lang="en-US" sz="1800" dirty="0">
              <a:effectLst/>
              <a:latin typeface="Calibri" panose="020F0502020204030204" pitchFamily="34" charset="0"/>
              <a:ea typeface="Calibri" panose="020F0502020204030204" pitchFamily="34" charset="0"/>
            </a:endParaRPr>
          </a:p>
          <a:p>
            <a:pPr marL="34290" indent="0">
              <a:buNone/>
            </a:pPr>
            <a:endParaRPr lang="en-US" dirty="0"/>
          </a:p>
        </p:txBody>
      </p:sp>
    </p:spTree>
    <p:extLst>
      <p:ext uri="{BB962C8B-B14F-4D97-AF65-F5344CB8AC3E}">
        <p14:creationId xmlns:p14="http://schemas.microsoft.com/office/powerpoint/2010/main" val="15725542"/>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4" name="Rectangle 4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5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4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Map of the new NNLM Region 5 which includes the states of Alaska, California, Hawaii. Nevada, Oregon, Washington and the U.S. Territories and Freely Associated States ">
            <a:extLst>
              <a:ext uri="{FF2B5EF4-FFF2-40B4-BE49-F238E27FC236}">
                <a16:creationId xmlns:a16="http://schemas.microsoft.com/office/drawing/2014/main" id="{454CF365-23A8-4683-B124-20A50B658756}"/>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253886" y="643467"/>
            <a:ext cx="7684228" cy="5571066"/>
          </a:xfrm>
          <a:prstGeom prst="rect">
            <a:avLst/>
          </a:prstGeom>
        </p:spPr>
      </p:pic>
      <p:sp>
        <p:nvSpPr>
          <p:cNvPr id="2" name="Star: 5 Points 1" descr="A star marks Seattle, WA, as the home of the NNLM Region 5 Office.">
            <a:extLst>
              <a:ext uri="{FF2B5EF4-FFF2-40B4-BE49-F238E27FC236}">
                <a16:creationId xmlns:a16="http://schemas.microsoft.com/office/drawing/2014/main" id="{ABAA0902-B88B-492C-8D9C-029DE27FA939}"/>
              </a:ext>
            </a:extLst>
          </p:cNvPr>
          <p:cNvSpPr/>
          <p:nvPr/>
        </p:nvSpPr>
        <p:spPr>
          <a:xfrm>
            <a:off x="7661618" y="1209405"/>
            <a:ext cx="278698" cy="27747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FFFF00"/>
                </a:solidFill>
              </a:ln>
              <a:solidFill>
                <a:prstClr val="white"/>
              </a:solidFill>
              <a:effectLst/>
              <a:uLnTx/>
              <a:uFillTx/>
              <a:latin typeface="Corbel"/>
              <a:ea typeface="+mn-ea"/>
              <a:cs typeface="+mn-cs"/>
            </a:endParaRPr>
          </a:p>
        </p:txBody>
      </p:sp>
      <p:sp>
        <p:nvSpPr>
          <p:cNvPr id="4" name="Title 3">
            <a:extLst>
              <a:ext uri="{FF2B5EF4-FFF2-40B4-BE49-F238E27FC236}">
                <a16:creationId xmlns:a16="http://schemas.microsoft.com/office/drawing/2014/main" id="{57FD096A-972A-4BC1-8D1E-D7D251058C27}"/>
              </a:ext>
            </a:extLst>
          </p:cNvPr>
          <p:cNvSpPr>
            <a:spLocks noGrp="1"/>
          </p:cNvSpPr>
          <p:nvPr>
            <p:ph type="title" idx="4294967295"/>
          </p:nvPr>
        </p:nvSpPr>
        <p:spPr>
          <a:xfrm>
            <a:off x="246896" y="2703454"/>
            <a:ext cx="3409935" cy="1753523"/>
          </a:xfrm>
          <a:prstGeom prst="ellipse">
            <a:avLst/>
          </a:prstGeom>
          <a:solidFill>
            <a:schemeClr val="accent1">
              <a:lumMod val="75000"/>
            </a:schemeClr>
          </a:solidFill>
          <a:ln w="174625" cmpd="thinThick">
            <a:solidFill>
              <a:srgbClr val="262626"/>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0000"/>
          </a:bodyPr>
          <a:lstStyle/>
          <a:p>
            <a:pPr algn="ctr">
              <a:lnSpc>
                <a:spcPct val="100000"/>
              </a:lnSpc>
            </a:pPr>
            <a:r>
              <a:rPr lang="en-US" sz="2200" b="1" kern="1200" dirty="0">
                <a:solidFill>
                  <a:schemeClr val="bg2"/>
                </a:solidFill>
                <a:latin typeface="+mj-lt"/>
                <a:ea typeface="+mj-ea"/>
                <a:cs typeface="+mj-cs"/>
              </a:rPr>
              <a:t>NNLM REGION 5: </a:t>
            </a:r>
            <a:br>
              <a:rPr lang="en-US" sz="2200" b="1" kern="1200" dirty="0">
                <a:solidFill>
                  <a:schemeClr val="bg2"/>
                </a:solidFill>
                <a:latin typeface="+mj-lt"/>
                <a:ea typeface="+mj-ea"/>
                <a:cs typeface="+mj-cs"/>
              </a:rPr>
            </a:br>
            <a:br>
              <a:rPr lang="en-US" sz="2200" b="1" kern="1200" dirty="0">
                <a:solidFill>
                  <a:schemeClr val="bg2"/>
                </a:solidFill>
                <a:latin typeface="+mj-lt"/>
                <a:ea typeface="+mj-ea"/>
                <a:cs typeface="+mj-cs"/>
              </a:rPr>
            </a:br>
            <a:r>
              <a:rPr lang="en-US" sz="2200" b="1" i="1" kern="1200" dirty="0">
                <a:solidFill>
                  <a:schemeClr val="bg2"/>
                </a:solidFill>
                <a:latin typeface="+mj-lt"/>
                <a:ea typeface="+mj-ea"/>
                <a:cs typeface="+mj-cs"/>
              </a:rPr>
              <a:t>Reaching More People in More Ways!</a:t>
            </a:r>
            <a:endParaRPr lang="en-US" sz="2200" b="1" i="1" kern="1200" cap="all" dirty="0">
              <a:solidFill>
                <a:schemeClr val="bg2"/>
              </a:solidFill>
              <a:latin typeface="+mj-lt"/>
              <a:ea typeface="+mj-ea"/>
              <a:cs typeface="+mj-cs"/>
            </a:endParaRPr>
          </a:p>
        </p:txBody>
      </p:sp>
    </p:spTree>
    <p:extLst>
      <p:ext uri="{BB962C8B-B14F-4D97-AF65-F5344CB8AC3E}">
        <p14:creationId xmlns:p14="http://schemas.microsoft.com/office/powerpoint/2010/main" val="282069593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19971" y="705538"/>
            <a:ext cx="2072462" cy="1969213"/>
          </a:xfrm>
        </p:spPr>
        <p:txBody>
          <a:bodyPr anchor="t">
            <a:normAutofit/>
          </a:bodyPr>
          <a:lstStyle/>
          <a:p>
            <a:pPr>
              <a:lnSpc>
                <a:spcPct val="110000"/>
              </a:lnSpc>
            </a:pPr>
            <a:r>
              <a:rPr lang="en-US" sz="3200" b="1">
                <a:solidFill>
                  <a:srgbClr val="002060"/>
                </a:solidFill>
                <a:latin typeface="Arial" panose="020B0604020202020204" pitchFamily="34" charset="0"/>
                <a:cs typeface="Arial" panose="020B0604020202020204" pitchFamily="34" charset="0"/>
              </a:rPr>
              <a:t>NNLM Region 5 Staff </a:t>
            </a:r>
          </a:p>
        </p:txBody>
      </p:sp>
      <p:pic>
        <p:nvPicPr>
          <p:cNvPr id="22" name="Picture 21" descr="Headshot of Tania Bardy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9265" y="765112"/>
            <a:ext cx="1218437" cy="1828800"/>
          </a:xfrm>
          <a:prstGeom prst="rect">
            <a:avLst/>
          </a:prstGeom>
        </p:spPr>
      </p:pic>
      <p:sp>
        <p:nvSpPr>
          <p:cNvPr id="27" name="Rectangle 26"/>
          <p:cNvSpPr/>
          <p:nvPr/>
        </p:nvSpPr>
        <p:spPr>
          <a:xfrm>
            <a:off x="2039683" y="2646813"/>
            <a:ext cx="36576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Tania </a:t>
            </a:r>
            <a:r>
              <a:rPr kumimoji="0" lang="en-US" sz="140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Bardyn</a:t>
            </a:r>
            <a:r>
              <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MLIS, AHIP </a:t>
            </a:r>
          </a:p>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Director &amp; Principal Investigator</a:t>
            </a:r>
          </a:p>
        </p:txBody>
      </p:sp>
      <p:pic>
        <p:nvPicPr>
          <p:cNvPr id="15" name="Picture 14" descr="Headshot of Cathy Burroughs">
            <a:extLs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6327" y="765112"/>
            <a:ext cx="1306220" cy="1828800"/>
          </a:xfrm>
          <a:prstGeom prst="rect">
            <a:avLst/>
          </a:prstGeom>
        </p:spPr>
      </p:pic>
      <p:sp>
        <p:nvSpPr>
          <p:cNvPr id="25" name="Rectangle 24">
            <a:extLst>
              <a:ext uri="{FF2B5EF4-FFF2-40B4-BE49-F238E27FC236}">
                <a16:creationId xmlns:a16="http://schemas.microsoft.com/office/drawing/2014/main" id="{4010BE1F-A3ED-4275-81F9-2A3DB24794AD}"/>
              </a:ext>
            </a:extLst>
          </p:cNvPr>
          <p:cNvSpPr/>
          <p:nvPr/>
        </p:nvSpPr>
        <p:spPr>
          <a:xfrm>
            <a:off x="4260411" y="2646813"/>
            <a:ext cx="36576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Cathy Burroughs, MLS</a:t>
            </a:r>
          </a:p>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Executive Director</a:t>
            </a:r>
          </a:p>
        </p:txBody>
      </p:sp>
      <p:pic>
        <p:nvPicPr>
          <p:cNvPr id="11" name="Picture 10" descr="Headshot of Michele Spatz">
            <a:extLs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1172" y="765112"/>
            <a:ext cx="1306220" cy="1828800"/>
          </a:xfrm>
          <a:prstGeom prst="rect">
            <a:avLst/>
          </a:prstGeom>
        </p:spPr>
      </p:pic>
      <p:sp>
        <p:nvSpPr>
          <p:cNvPr id="35" name="Rectangle 34">
            <a:extLst>
              <a:ext uri="{FF2B5EF4-FFF2-40B4-BE49-F238E27FC236}">
                <a16:creationId xmlns:a16="http://schemas.microsoft.com/office/drawing/2014/main" id="{310E3D89-F894-41A3-AC4A-23D007C38798}"/>
              </a:ext>
            </a:extLst>
          </p:cNvPr>
          <p:cNvSpPr/>
          <p:nvPr/>
        </p:nvSpPr>
        <p:spPr>
          <a:xfrm>
            <a:off x="6481139" y="2646813"/>
            <a:ext cx="36576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Michele Spatz, MLS</a:t>
            </a:r>
          </a:p>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Outreach &amp; Engagement</a:t>
            </a:r>
            <a:endParaRPr kumimoji="0" lang="en-US" sz="1800" u="none" strike="noStrike" kern="1200" cap="none" spc="0" normalizeH="0" baseline="0" noProof="0" dirty="0">
              <a:ln>
                <a:noFill/>
              </a:ln>
              <a:solidFill>
                <a:srgbClr val="7030A0"/>
              </a:solidFill>
              <a:effectLst/>
              <a:uLnTx/>
              <a:uFillTx/>
              <a:latin typeface="Narkisim" panose="020B0604020202020204" pitchFamily="34" charset="-79"/>
              <a:cs typeface="Narkisim" panose="020B0604020202020204" pitchFamily="34" charset="-79"/>
            </a:endParaRPr>
          </a:p>
        </p:txBody>
      </p:sp>
      <p:pic>
        <p:nvPicPr>
          <p:cNvPr id="8" name="Picture 7" descr="Headshot of Daina Dickman">
            <a:extLst>
              <a:ext uri="{FF2B5EF4-FFF2-40B4-BE49-F238E27FC236}">
                <a16:creationId xmlns:a16="http://schemas.microsoft.com/office/drawing/2014/main" id="{F4CDFB53-4AF0-426C-8EE0-F9E805B3F9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793" t="6240" r="20414" b="-7"/>
          <a:stretch/>
        </p:blipFill>
        <p:spPr>
          <a:xfrm>
            <a:off x="9876017" y="765112"/>
            <a:ext cx="1309300" cy="1828800"/>
          </a:xfrm>
          <a:prstGeom prst="rect">
            <a:avLst/>
          </a:prstGeom>
        </p:spPr>
      </p:pic>
      <p:sp>
        <p:nvSpPr>
          <p:cNvPr id="21" name="TextBox 20">
            <a:extLst>
              <a:ext uri="{FF2B5EF4-FFF2-40B4-BE49-F238E27FC236}">
                <a16:creationId xmlns:a16="http://schemas.microsoft.com/office/drawing/2014/main" id="{C5D0450F-7011-4B85-BA49-4D46B2013747}"/>
              </a:ext>
            </a:extLst>
          </p:cNvPr>
          <p:cNvSpPr txBox="1"/>
          <p:nvPr/>
        </p:nvSpPr>
        <p:spPr>
          <a:xfrm>
            <a:off x="8701867" y="2646813"/>
            <a:ext cx="3657600" cy="523220"/>
          </a:xfrm>
          <a:prstGeom prst="rect">
            <a:avLst/>
          </a:prstGeom>
          <a:noFill/>
        </p:spPr>
        <p:txBody>
          <a:bodyPr wrap="square" anchor="t">
            <a:spAutoFit/>
          </a:bodyPr>
          <a:lstStyle/>
          <a:p>
            <a:pPr marL="0" marR="0" algn="ctr">
              <a:spcBef>
                <a:spcPts val="0"/>
              </a:spcBef>
              <a:spcAft>
                <a:spcPts val="0"/>
              </a:spcAft>
            </a:pPr>
            <a:r>
              <a:rPr lang="en-US" sz="1400" dirty="0" err="1">
                <a:solidFill>
                  <a:srgbClr val="002060"/>
                </a:solidFill>
                <a:latin typeface="Arial" panose="020B0604020202020204" pitchFamily="34" charset="0"/>
                <a:cs typeface="Arial" panose="020B0604020202020204" pitchFamily="34" charset="0"/>
              </a:rPr>
              <a:t>Daina</a:t>
            </a:r>
            <a:r>
              <a:rPr lang="en-US" sz="1400" dirty="0">
                <a:solidFill>
                  <a:srgbClr val="002060"/>
                </a:solidFill>
                <a:latin typeface="Arial" panose="020B0604020202020204" pitchFamily="34" charset="0"/>
                <a:cs typeface="Arial" panose="020B0604020202020204" pitchFamily="34" charset="0"/>
              </a:rPr>
              <a:t> Dickman, MLIS, AHIP</a:t>
            </a:r>
          </a:p>
          <a:p>
            <a:pPr marL="0" marR="0" algn="ctr">
              <a:spcBef>
                <a:spcPts val="0"/>
              </a:spcBef>
              <a:spcAft>
                <a:spcPts val="0"/>
              </a:spcAft>
            </a:pPr>
            <a:r>
              <a:rPr lang="en-US" sz="1400" dirty="0">
                <a:solidFill>
                  <a:srgbClr val="002060"/>
                </a:solidFill>
                <a:latin typeface="Arial" panose="020B0604020202020204" pitchFamily="34" charset="0"/>
                <a:cs typeface="Arial" panose="020B0604020202020204" pitchFamily="34" charset="0"/>
              </a:rPr>
              <a:t>Assistant Director</a:t>
            </a:r>
          </a:p>
        </p:txBody>
      </p:sp>
      <p:pic>
        <p:nvPicPr>
          <p:cNvPr id="4" name="Content Placeholder 3" descr="Headshot of Emily Hamstra">
            <a:extLst>
              <a:ext uri="{FF2B5EF4-FFF2-40B4-BE49-F238E27FC236}">
                <a16:creationId xmlns:a16="http://schemas.microsoft.com/office/drawing/2014/main" id="{AFD2C5E3-6F9B-42E2-B80C-0CD99838876B}"/>
              </a:ext>
            </a:extLst>
          </p:cNvPr>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994402" y="3451991"/>
            <a:ext cx="1306706" cy="1828800"/>
          </a:xfrm>
        </p:spPr>
      </p:pic>
      <p:sp>
        <p:nvSpPr>
          <p:cNvPr id="20" name="Rectangle 19">
            <a:extLst>
              <a:ext uri="{FF2B5EF4-FFF2-40B4-BE49-F238E27FC236}">
                <a16:creationId xmlns:a16="http://schemas.microsoft.com/office/drawing/2014/main" id="{7BB3EB1E-F568-4C0B-9CB9-DEE18A0B8B0C}"/>
              </a:ext>
            </a:extLst>
          </p:cNvPr>
          <p:cNvSpPr>
            <a:spLocks/>
          </p:cNvSpPr>
          <p:nvPr/>
        </p:nvSpPr>
        <p:spPr>
          <a:xfrm>
            <a:off x="-181045" y="5363868"/>
            <a:ext cx="3657600" cy="54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Emily Hamstra MSI</a:t>
            </a:r>
          </a:p>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Outreach &amp; Access </a:t>
            </a:r>
          </a:p>
        </p:txBody>
      </p:sp>
      <p:pic>
        <p:nvPicPr>
          <p:cNvPr id="7" name="Picture 6" descr="Headshot of Carolyn Martin">
            <a:extLst>
              <a:ext uri="{C183D7F6-B498-43B3-948B-1728B52AA6E4}">
                <adec:decorative xmlns:adec="http://schemas.microsoft.com/office/drawing/2017/decorative" val="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5441" y="3451991"/>
            <a:ext cx="1306677" cy="1828800"/>
          </a:xfrm>
          <a:prstGeom prst="rect">
            <a:avLst/>
          </a:prstGeom>
        </p:spPr>
      </p:pic>
      <p:sp>
        <p:nvSpPr>
          <p:cNvPr id="34" name="Rectangle 33">
            <a:extLst>
              <a:ext uri="{FF2B5EF4-FFF2-40B4-BE49-F238E27FC236}">
                <a16:creationId xmlns:a16="http://schemas.microsoft.com/office/drawing/2014/main" id="{AB2AB949-FFA4-4CB3-858C-6740A1A7D7E4}"/>
              </a:ext>
            </a:extLst>
          </p:cNvPr>
          <p:cNvSpPr>
            <a:spLocks/>
          </p:cNvSpPr>
          <p:nvPr/>
        </p:nvSpPr>
        <p:spPr>
          <a:xfrm>
            <a:off x="2039683" y="5348932"/>
            <a:ext cx="36576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Carolyn Martin, MLS, AHIP </a:t>
            </a:r>
          </a:p>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Outreach &amp; Education </a:t>
            </a:r>
          </a:p>
          <a:p>
            <a:pPr marL="0" marR="0" lvl="0" indent="0" algn="ctr" defTabSz="914400" rtl="0" eaLnBrk="1" fontAlgn="auto" latinLnBrk="0" hangingPunct="1">
              <a:spcBef>
                <a:spcPts val="0"/>
              </a:spcBef>
              <a:spcAft>
                <a:spcPts val="0"/>
              </a:spcAft>
              <a:buClrTx/>
              <a:buSzTx/>
              <a:buFontTx/>
              <a:buNone/>
              <a:tabLst/>
              <a:defRPr/>
            </a:pPr>
            <a:endPar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6" name="Picture 5" descr="Headshot of Nancy Shin">
            <a:extLst>
              <a:ext uri="{C183D7F6-B498-43B3-948B-1728B52AA6E4}">
                <adec:decorative xmlns:adec="http://schemas.microsoft.com/office/drawing/2017/decorative" val="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436451" y="3451991"/>
            <a:ext cx="1306220" cy="1828800"/>
          </a:xfrm>
          <a:prstGeom prst="rect">
            <a:avLst/>
          </a:prstGeom>
        </p:spPr>
      </p:pic>
      <p:sp>
        <p:nvSpPr>
          <p:cNvPr id="38" name="Rectangle 37">
            <a:extLst>
              <a:ext uri="{FF2B5EF4-FFF2-40B4-BE49-F238E27FC236}">
                <a16:creationId xmlns:a16="http://schemas.microsoft.com/office/drawing/2014/main" id="{CDE68537-F840-41AE-BFD9-16023B6C1716}"/>
              </a:ext>
            </a:extLst>
          </p:cNvPr>
          <p:cNvSpPr>
            <a:spLocks/>
          </p:cNvSpPr>
          <p:nvPr/>
        </p:nvSpPr>
        <p:spPr>
          <a:xfrm>
            <a:off x="4260411" y="5348932"/>
            <a:ext cx="36576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Nancy Shin, MLIS</a:t>
            </a:r>
          </a:p>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Outreach &amp; Data</a:t>
            </a:r>
          </a:p>
        </p:txBody>
      </p:sp>
      <p:pic>
        <p:nvPicPr>
          <p:cNvPr id="12" name="Picture 11" descr="Headshot of Maddie Romansic">
            <a:extLst>
              <a:ext uri="{C183D7F6-B498-43B3-948B-1728B52AA6E4}">
                <adec:decorative xmlns:adec="http://schemas.microsoft.com/office/drawing/2017/decorative" val="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7004" y="3451991"/>
            <a:ext cx="1306220" cy="1828800"/>
          </a:xfrm>
          <a:prstGeom prst="rect">
            <a:avLst/>
          </a:prstGeom>
        </p:spPr>
      </p:pic>
      <p:sp>
        <p:nvSpPr>
          <p:cNvPr id="36" name="Rectangle 35">
            <a:extLst>
              <a:ext uri="{FF2B5EF4-FFF2-40B4-BE49-F238E27FC236}">
                <a16:creationId xmlns:a16="http://schemas.microsoft.com/office/drawing/2014/main" id="{EA174969-6DD4-480B-9AC6-2ABB418D12AF}"/>
              </a:ext>
            </a:extLst>
          </p:cNvPr>
          <p:cNvSpPr>
            <a:spLocks/>
          </p:cNvSpPr>
          <p:nvPr/>
        </p:nvSpPr>
        <p:spPr>
          <a:xfrm>
            <a:off x="6481139" y="5348932"/>
            <a:ext cx="36576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Maddie Romansic</a:t>
            </a:r>
          </a:p>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Prog. Analyst &amp; Comm. Spec.</a:t>
            </a:r>
            <a:endParaRPr kumimoji="0" lang="en-US" sz="1800" u="none" strike="noStrike" kern="1200" cap="none" spc="0" normalizeH="0" baseline="0" noProof="0" dirty="0">
              <a:ln>
                <a:noFill/>
              </a:ln>
              <a:solidFill>
                <a:srgbClr val="7030A0"/>
              </a:solidFill>
              <a:effectLst/>
              <a:uLnTx/>
              <a:uFillTx/>
              <a:latin typeface="Narkisim" panose="020B0604020202020204" pitchFamily="34" charset="-79"/>
              <a:cs typeface="Narkisim" panose="020B0604020202020204" pitchFamily="34" charset="-79"/>
            </a:endParaRPr>
          </a:p>
        </p:txBody>
      </p:sp>
      <p:pic>
        <p:nvPicPr>
          <p:cNvPr id="14" name="Content Placeholder 13" descr="Headshot of Lisa Guerrero">
            <a:extLst>
              <a:ext uri="{FF2B5EF4-FFF2-40B4-BE49-F238E27FC236}">
                <a16:creationId xmlns:a16="http://schemas.microsoft.com/office/drawing/2014/main" id="{A585606C-7976-4C02-8D55-23524DDB1681}"/>
              </a:ext>
            </a:extLst>
          </p:cNvPr>
          <p:cNvPicPr>
            <a:picLocks noGrp="1" noChangeAspect="1"/>
          </p:cNvPicPr>
          <p:nvPr>
            <p:ph sz="quarter" idx="4"/>
          </p:nvPr>
        </p:nvPicPr>
        <p:blipFill>
          <a:blip r:embed="rId11" cstate="print">
            <a:extLst>
              <a:ext uri="{28A0092B-C50C-407E-A947-70E740481C1C}">
                <a14:useLocalDpi xmlns:a14="http://schemas.microsoft.com/office/drawing/2010/main" val="0"/>
              </a:ext>
            </a:extLst>
          </a:blip>
          <a:stretch>
            <a:fillRect/>
          </a:stretch>
        </p:blipFill>
        <p:spPr>
          <a:xfrm>
            <a:off x="9877557" y="3451991"/>
            <a:ext cx="1306220" cy="1828800"/>
          </a:xfrm>
        </p:spPr>
      </p:pic>
      <p:sp>
        <p:nvSpPr>
          <p:cNvPr id="33" name="Rectangle 32">
            <a:extLst>
              <a:ext uri="{FF2B5EF4-FFF2-40B4-BE49-F238E27FC236}">
                <a16:creationId xmlns:a16="http://schemas.microsoft.com/office/drawing/2014/main" id="{232096F5-AA18-4B36-9350-5D6FAAB940D1}"/>
              </a:ext>
            </a:extLst>
          </p:cNvPr>
          <p:cNvSpPr>
            <a:spLocks/>
          </p:cNvSpPr>
          <p:nvPr/>
        </p:nvSpPr>
        <p:spPr>
          <a:xfrm>
            <a:off x="8701867" y="5360693"/>
            <a:ext cx="36576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Lisa Guerrero </a:t>
            </a:r>
          </a:p>
          <a:p>
            <a:pPr marL="0" marR="0" lvl="0" indent="0" algn="ctr" defTabSz="914400" rtl="0" eaLnBrk="1" fontAlgn="auto" latinLnBrk="0" hangingPunct="1">
              <a:spcBef>
                <a:spcPts val="0"/>
              </a:spcBef>
              <a:spcAft>
                <a:spcPts val="0"/>
              </a:spcAft>
              <a:buClrTx/>
              <a:buSzTx/>
              <a:buFontTx/>
              <a:buNone/>
              <a:tabLst/>
              <a:defRPr/>
            </a:pPr>
            <a:r>
              <a:rPr kumimoji="0" lang="en-US" sz="140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Grants Manager</a:t>
            </a:r>
          </a:p>
        </p:txBody>
      </p:sp>
    </p:spTree>
    <p:extLst>
      <p:ext uri="{BB962C8B-B14F-4D97-AF65-F5344CB8AC3E}">
        <p14:creationId xmlns:p14="http://schemas.microsoft.com/office/powerpoint/2010/main" val="395515888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theme/theme1.xml><?xml version="1.0" encoding="utf-8"?>
<a:theme xmlns:a="http://schemas.openxmlformats.org/drawingml/2006/main" name="Basis">
  <a:themeElements>
    <a:clrScheme name="Custom 15">
      <a:dk1>
        <a:sysClr val="windowText" lastClr="000000"/>
      </a:dk1>
      <a:lt1>
        <a:sysClr val="window" lastClr="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2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946be63-5736-463e-ae35-cca73b0e776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B6B442479FBA4B935F655C1E2063D1" ma:contentTypeVersion="15" ma:contentTypeDescription="Create a new document." ma:contentTypeScope="" ma:versionID="853f1c22552f1728f80b53e90c4c4669">
  <xsd:schema xmlns:xsd="http://www.w3.org/2001/XMLSchema" xmlns:xs="http://www.w3.org/2001/XMLSchema" xmlns:p="http://schemas.microsoft.com/office/2006/metadata/properties" xmlns:ns2="1946be63-5736-463e-ae35-cca73b0e7763" xmlns:ns3="f7722797-2075-4679-9fa5-281c55c77783" targetNamespace="http://schemas.microsoft.com/office/2006/metadata/properties" ma:root="true" ma:fieldsID="b68009f9ec29730eaec4ddf09750a1c6" ns2:_="" ns3:_="">
    <xsd:import namespace="1946be63-5736-463e-ae35-cca73b0e7763"/>
    <xsd:import namespace="f7722797-2075-4679-9fa5-281c55c777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46be63-5736-463e-ae35-cca73b0e77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7722797-2075-4679-9fa5-281c55c777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E7BE02-7FD0-45E8-849D-9CCFFAFAD9A2}">
  <ds:schemaRefs>
    <ds:schemaRef ds:uri="http://schemas.microsoft.com/sharepoint/v3/contenttype/forms"/>
  </ds:schemaRefs>
</ds:datastoreItem>
</file>

<file path=customXml/itemProps2.xml><?xml version="1.0" encoding="utf-8"?>
<ds:datastoreItem xmlns:ds="http://schemas.openxmlformats.org/officeDocument/2006/customXml" ds:itemID="{20FC44EE-4813-407A-B367-709E16989755}">
  <ds:schemaRefs>
    <ds:schemaRef ds:uri="1946be63-5736-463e-ae35-cca73b0e776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63AE1FF-4C1B-47EA-9825-4B20534A895C}">
  <ds:schemaRefs>
    <ds:schemaRef ds:uri="1946be63-5736-463e-ae35-cca73b0e7763"/>
    <ds:schemaRef ds:uri="f7722797-2075-4679-9fa5-281c55c777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Basis</Template>
  <TotalTime>1121</TotalTime>
  <Words>6767</Words>
  <Application>Microsoft Macintosh PowerPoint</Application>
  <PresentationFormat>Widescreen</PresentationFormat>
  <Paragraphs>718</Paragraphs>
  <Slides>62</Slides>
  <Notes>61</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62</vt:i4>
      </vt:variant>
    </vt:vector>
  </HeadingPairs>
  <TitlesOfParts>
    <vt:vector size="79" baseType="lpstr">
      <vt:lpstr>-apple-system</vt:lpstr>
      <vt:lpstr>Arial</vt:lpstr>
      <vt:lpstr>Arial  </vt:lpstr>
      <vt:lpstr>Arial,Sans-Serif</vt:lpstr>
      <vt:lpstr>Calibri</vt:lpstr>
      <vt:lpstr>Calibri Light</vt:lpstr>
      <vt:lpstr>Corbel</vt:lpstr>
      <vt:lpstr>Courier New</vt:lpstr>
      <vt:lpstr>Narkisim</vt:lpstr>
      <vt:lpstr>Open Sans</vt:lpstr>
      <vt:lpstr>Tahoma</vt:lpstr>
      <vt:lpstr>Wingdings</vt:lpstr>
      <vt:lpstr>Basis</vt:lpstr>
      <vt:lpstr>2_Basis</vt:lpstr>
      <vt:lpstr>Office Theme</vt:lpstr>
      <vt:lpstr>Custom Design</vt:lpstr>
      <vt:lpstr>NTO White w gray text</vt:lpstr>
      <vt:lpstr>Welcome!</vt:lpstr>
      <vt:lpstr>  Region 5  NNLM Day @ MLA April 28, 2021   </vt:lpstr>
      <vt:lpstr>Session overview</vt:lpstr>
      <vt:lpstr>Hello!</vt:lpstr>
      <vt:lpstr>Tania Bardyn (she/her/hers)</vt:lpstr>
      <vt:lpstr>Getting to Know You:  #1 of 2 Poll Questions</vt:lpstr>
      <vt:lpstr>Getting to Know You:  #2 of 2 Poll Questions</vt:lpstr>
      <vt:lpstr>NNLM REGION 5:   Reaching More People in More Ways!</vt:lpstr>
      <vt:lpstr>NNLM Region 5 Staff </vt:lpstr>
      <vt:lpstr> y1 Funding Awards</vt:lpstr>
      <vt:lpstr>Collection Equity Awards</vt:lpstr>
      <vt:lpstr>Technology Equity Awards</vt:lpstr>
      <vt:lpstr>Environmental Health Outreach Award</vt:lpstr>
      <vt:lpstr>Professional Development Awards</vt:lpstr>
      <vt:lpstr>Data Programming</vt:lpstr>
      <vt:lpstr>Y1 Data Programming Highlights</vt:lpstr>
      <vt:lpstr>Library Carpentry</vt:lpstr>
      <vt:lpstr>Membership &amp; docline</vt:lpstr>
      <vt:lpstr>Membership </vt:lpstr>
      <vt:lpstr>DOCLINE Support</vt:lpstr>
      <vt:lpstr>EDI &amp; training </vt:lpstr>
      <vt:lpstr>Equity, Diversity, Inclusion</vt:lpstr>
      <vt:lpstr>NNLM Training</vt:lpstr>
      <vt:lpstr>Customized Training</vt:lpstr>
      <vt:lpstr>Outreach &amp; Networking</vt:lpstr>
      <vt:lpstr>Regional &amp; National Conferences </vt:lpstr>
      <vt:lpstr>MLA Chapter meetings</vt:lpstr>
      <vt:lpstr>Upcoming for Year 2</vt:lpstr>
      <vt:lpstr>Year 2 Funding Opportunities Applications due: June 28, 2022 </vt:lpstr>
      <vt:lpstr>Region 5  Outreach &amp; Engagement Awards </vt:lpstr>
      <vt:lpstr>Region 5  Data Engagement Awards</vt:lpstr>
      <vt:lpstr>Y2 Funding Award Applications</vt:lpstr>
      <vt:lpstr>Year 2 Professional Development Awards </vt:lpstr>
      <vt:lpstr>Year 2 External Partnerships</vt:lpstr>
      <vt:lpstr>Year 2 Internal Partnerships</vt:lpstr>
      <vt:lpstr>Y2 Future Data Programming</vt:lpstr>
      <vt:lpstr>MeSH Project: Ethnic Minority Terms</vt:lpstr>
      <vt:lpstr>And more in Year 2!</vt:lpstr>
      <vt:lpstr>Your Questions for Us We Want to Hear From You! </vt:lpstr>
      <vt:lpstr>Thank You!</vt:lpstr>
      <vt:lpstr>trivia</vt:lpstr>
      <vt:lpstr>Trivia Question 1</vt:lpstr>
      <vt:lpstr>Answer for question 1</vt:lpstr>
      <vt:lpstr>Trivia Question 2</vt:lpstr>
      <vt:lpstr>Answer to question 2</vt:lpstr>
      <vt:lpstr>Trivia Question 3</vt:lpstr>
      <vt:lpstr>Answer for question 3</vt:lpstr>
      <vt:lpstr>Trivia Question 4</vt:lpstr>
      <vt:lpstr>Answer to question 4</vt:lpstr>
      <vt:lpstr>Trivia Question 5</vt:lpstr>
      <vt:lpstr>Answer to question 5</vt:lpstr>
      <vt:lpstr>Trivia Question 6</vt:lpstr>
      <vt:lpstr>Answer to question 6</vt:lpstr>
      <vt:lpstr>Trivia Question 7</vt:lpstr>
      <vt:lpstr>Answer to question 7</vt:lpstr>
      <vt:lpstr>Trivia Question 8</vt:lpstr>
      <vt:lpstr>Answer to question 8</vt:lpstr>
      <vt:lpstr>Trivia Question 9</vt:lpstr>
      <vt:lpstr>Answer to question 9</vt:lpstr>
      <vt:lpstr>Trivia Question 10</vt:lpstr>
      <vt:lpstr>Answer to question 10</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ClinicalTrials.gov: Results Reporting, Unique Evidence, the Role of the Medical Librarian</dc:title>
  <dc:creator>Vitale, Elaina J</dc:creator>
  <cp:lastModifiedBy>Madelena Romansic</cp:lastModifiedBy>
  <cp:revision>62</cp:revision>
  <cp:lastPrinted>2017-04-03T16:01:40Z</cp:lastPrinted>
  <dcterms:created xsi:type="dcterms:W3CDTF">2017-03-31T14:11:57Z</dcterms:created>
  <dcterms:modified xsi:type="dcterms:W3CDTF">2022-05-05T18:34:54Z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0x010100C0B6B442479FBA4B935F655C1E2063D1</vt:lpwstr>
  </property>
  <property fmtid="{D5CDD505-2E9C-101B-9397-08002B2CF9AE}" pid="3" name="MediaServiceImageTags">
    <vt:lpwstr/>
  </property>
</Properties>
</file>