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8" r:id="rId1"/>
    <p:sldMasterId id="2147483660" r:id="rId2"/>
    <p:sldMasterId id="2147483728" r:id="rId3"/>
    <p:sldMasterId id="2147483732" r:id="rId4"/>
    <p:sldMasterId id="2147483770" r:id="rId5"/>
    <p:sldMasterId id="2147483786" r:id="rId6"/>
    <p:sldMasterId id="2147483802" r:id="rId7"/>
    <p:sldMasterId id="2147483818" r:id="rId8"/>
    <p:sldMasterId id="2147483834" r:id="rId9"/>
    <p:sldMasterId id="2147483850" r:id="rId10"/>
    <p:sldMasterId id="2147483866" r:id="rId11"/>
  </p:sldMasterIdLst>
  <p:notesMasterIdLst>
    <p:notesMasterId r:id="rId59"/>
  </p:notesMasterIdLst>
  <p:handoutMasterIdLst>
    <p:handoutMasterId r:id="rId60"/>
  </p:handoutMasterIdLst>
  <p:sldIdLst>
    <p:sldId id="260" r:id="rId12"/>
    <p:sldId id="471" r:id="rId13"/>
    <p:sldId id="469" r:id="rId14"/>
    <p:sldId id="470" r:id="rId15"/>
    <p:sldId id="515" r:id="rId16"/>
    <p:sldId id="514" r:id="rId17"/>
    <p:sldId id="497" r:id="rId18"/>
    <p:sldId id="539" r:id="rId19"/>
    <p:sldId id="541" r:id="rId20"/>
    <p:sldId id="543" r:id="rId21"/>
    <p:sldId id="517" r:id="rId22"/>
    <p:sldId id="518" r:id="rId23"/>
    <p:sldId id="322" r:id="rId24"/>
    <p:sldId id="534" r:id="rId25"/>
    <p:sldId id="327" r:id="rId26"/>
    <p:sldId id="336" r:id="rId27"/>
    <p:sldId id="582" r:id="rId28"/>
    <p:sldId id="583" r:id="rId29"/>
    <p:sldId id="263" r:id="rId30"/>
    <p:sldId id="264" r:id="rId31"/>
    <p:sldId id="270" r:id="rId32"/>
    <p:sldId id="271" r:id="rId33"/>
    <p:sldId id="273" r:id="rId34"/>
    <p:sldId id="475" r:id="rId35"/>
    <p:sldId id="476" r:id="rId36"/>
    <p:sldId id="477" r:id="rId37"/>
    <p:sldId id="478" r:id="rId38"/>
    <p:sldId id="545" r:id="rId39"/>
    <p:sldId id="551" r:id="rId40"/>
    <p:sldId id="549" r:id="rId41"/>
    <p:sldId id="560" r:id="rId42"/>
    <p:sldId id="562" r:id="rId43"/>
    <p:sldId id="569" r:id="rId44"/>
    <p:sldId id="572" r:id="rId45"/>
    <p:sldId id="577" r:id="rId46"/>
    <p:sldId id="578" r:id="rId47"/>
    <p:sldId id="579" r:id="rId48"/>
    <p:sldId id="581" r:id="rId49"/>
    <p:sldId id="580" r:id="rId50"/>
    <p:sldId id="586" r:id="rId51"/>
    <p:sldId id="590" r:id="rId52"/>
    <p:sldId id="594" r:id="rId53"/>
    <p:sldId id="258" r:id="rId54"/>
    <p:sldId id="259" r:id="rId55"/>
    <p:sldId id="596" r:id="rId56"/>
    <p:sldId id="597" r:id="rId57"/>
    <p:sldId id="555"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1"/>
    <a:srgbClr val="C00000"/>
    <a:srgbClr val="00BC55"/>
    <a:srgbClr val="0099CC"/>
    <a:srgbClr val="AABCDD"/>
    <a:srgbClr val="65A0FF"/>
    <a:srgbClr val="0000A2"/>
    <a:srgbClr val="002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5" autoAdjust="0"/>
    <p:restoredTop sz="86293" autoAdjust="0"/>
  </p:normalViewPr>
  <p:slideViewPr>
    <p:cSldViewPr showGuides="1">
      <p:cViewPr varScale="1">
        <p:scale>
          <a:sx n="58" d="100"/>
          <a:sy n="58" d="100"/>
        </p:scale>
        <p:origin x="-8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3" d="100"/>
          <a:sy n="93" d="100"/>
        </p:scale>
        <p:origin x="-2664" y="-11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LMShare\Share\PSD\PSD\Ref%20&amp;%20Web%20Services\Go%20Local\Site%20Status\page_views_popul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r>
              <a:rPr lang="en-US" sz="1400" dirty="0" smtClean="0">
                <a:noFill/>
              </a:rPr>
              <a:t>Population Served Increased, Page Views Dropped</a:t>
            </a:r>
            <a:endParaRPr lang="en-US" sz="1400" dirty="0">
              <a:noFill/>
            </a:endParaRPr>
          </a:p>
        </c:rich>
      </c:tx>
      <c:layout>
        <c:manualLayout>
          <c:xMode val="edge"/>
          <c:yMode val="edge"/>
          <c:x val="0.17396234364413798"/>
          <c:y val="0"/>
        </c:manualLayout>
      </c:layout>
      <c:spPr>
        <a:noFill/>
        <a:ln>
          <a:noFill/>
        </a:ln>
        <a:effectLst/>
      </c:spPr>
    </c:title>
    <c:plotArea>
      <c:layout>
        <c:manualLayout>
          <c:layoutTarget val="inner"/>
          <c:xMode val="edge"/>
          <c:yMode val="edge"/>
          <c:x val="0.16384671005061471"/>
          <c:y val="1.4957156090782821E-2"/>
          <c:w val="0.75641962867441048"/>
          <c:h val="0.85620098039215686"/>
        </c:manualLayout>
      </c:layout>
      <c:lineChart>
        <c:grouping val="standard"/>
        <c:ser>
          <c:idx val="0"/>
          <c:order val="0"/>
          <c:tx>
            <c:strRef>
              <c:f>'Quarterly NLM Hosted Data'!$F$2</c:f>
              <c:strCache>
                <c:ptCount val="1"/>
                <c:pt idx="0">
                  <c:v>Page Views</c:v>
                </c:pt>
              </c:strCache>
            </c:strRef>
          </c:tx>
          <c:cat>
            <c:strRef>
              <c:f>'Quarterly NLM Hosted Data'!$E$3:$E$20</c:f>
              <c:strCache>
                <c:ptCount val="18"/>
                <c:pt idx="0">
                  <c:v>Q4-05</c:v>
                </c:pt>
                <c:pt idx="1">
                  <c:v>Q1-06</c:v>
                </c:pt>
                <c:pt idx="2">
                  <c:v>Q2-06</c:v>
                </c:pt>
                <c:pt idx="3">
                  <c:v>Q3-06</c:v>
                </c:pt>
                <c:pt idx="4">
                  <c:v>Q4-06</c:v>
                </c:pt>
                <c:pt idx="5">
                  <c:v>Q1-07</c:v>
                </c:pt>
                <c:pt idx="6">
                  <c:v>Q2-07</c:v>
                </c:pt>
                <c:pt idx="7">
                  <c:v>Q3-07</c:v>
                </c:pt>
                <c:pt idx="8">
                  <c:v>Q4-07</c:v>
                </c:pt>
                <c:pt idx="9">
                  <c:v>Q1-08</c:v>
                </c:pt>
                <c:pt idx="10">
                  <c:v>Q2-08</c:v>
                </c:pt>
                <c:pt idx="11">
                  <c:v>Q3-08</c:v>
                </c:pt>
                <c:pt idx="12">
                  <c:v>Q4-08</c:v>
                </c:pt>
                <c:pt idx="13">
                  <c:v>Q1-09</c:v>
                </c:pt>
                <c:pt idx="14">
                  <c:v>Q2-09</c:v>
                </c:pt>
                <c:pt idx="15">
                  <c:v>Q3-09</c:v>
                </c:pt>
                <c:pt idx="16">
                  <c:v>Q4-09</c:v>
                </c:pt>
                <c:pt idx="17">
                  <c:v>Q1-10</c:v>
                </c:pt>
              </c:strCache>
            </c:strRef>
          </c:cat>
          <c:val>
            <c:numRef>
              <c:f>'Quarterly NLM Hosted Data'!$F$3:$F$20</c:f>
              <c:numCache>
                <c:formatCode>#,##0</c:formatCode>
                <c:ptCount val="18"/>
                <c:pt idx="0">
                  <c:v>64094</c:v>
                </c:pt>
                <c:pt idx="1">
                  <c:v>136745</c:v>
                </c:pt>
                <c:pt idx="2">
                  <c:v>173050</c:v>
                </c:pt>
                <c:pt idx="3">
                  <c:v>213876</c:v>
                </c:pt>
                <c:pt idx="4">
                  <c:v>298672</c:v>
                </c:pt>
                <c:pt idx="5">
                  <c:v>367076</c:v>
                </c:pt>
                <c:pt idx="6">
                  <c:v>368294</c:v>
                </c:pt>
                <c:pt idx="7">
                  <c:v>316112</c:v>
                </c:pt>
                <c:pt idx="8">
                  <c:v>289651</c:v>
                </c:pt>
                <c:pt idx="9">
                  <c:v>262672</c:v>
                </c:pt>
                <c:pt idx="10">
                  <c:v>373584</c:v>
                </c:pt>
                <c:pt idx="11">
                  <c:v>433741</c:v>
                </c:pt>
                <c:pt idx="12">
                  <c:v>322002</c:v>
                </c:pt>
                <c:pt idx="13">
                  <c:v>269063</c:v>
                </c:pt>
                <c:pt idx="14">
                  <c:v>263267</c:v>
                </c:pt>
                <c:pt idx="15">
                  <c:v>244603</c:v>
                </c:pt>
                <c:pt idx="16">
                  <c:v>240000</c:v>
                </c:pt>
                <c:pt idx="17">
                  <c:v>190000</c:v>
                </c:pt>
              </c:numCache>
            </c:numRef>
          </c:val>
        </c:ser>
        <c:marker val="1"/>
        <c:axId val="66340352"/>
        <c:axId val="66341888"/>
      </c:lineChart>
      <c:lineChart>
        <c:grouping val="standard"/>
        <c:ser>
          <c:idx val="1"/>
          <c:order val="1"/>
          <c:tx>
            <c:strRef>
              <c:f>'Quarterly NLM Hosted Data'!$G$2</c:f>
              <c:strCache>
                <c:ptCount val="1"/>
                <c:pt idx="0">
                  <c:v>% Population Served</c:v>
                </c:pt>
              </c:strCache>
            </c:strRef>
          </c:tx>
          <c:cat>
            <c:strRef>
              <c:f>'Quarterly NLM Hosted Data'!$E$3:$E$20</c:f>
              <c:strCache>
                <c:ptCount val="18"/>
                <c:pt idx="0">
                  <c:v>Q4-05</c:v>
                </c:pt>
                <c:pt idx="1">
                  <c:v>Q1-06</c:v>
                </c:pt>
                <c:pt idx="2">
                  <c:v>Q2-06</c:v>
                </c:pt>
                <c:pt idx="3">
                  <c:v>Q3-06</c:v>
                </c:pt>
                <c:pt idx="4">
                  <c:v>Q4-06</c:v>
                </c:pt>
                <c:pt idx="5">
                  <c:v>Q1-07</c:v>
                </c:pt>
                <c:pt idx="6">
                  <c:v>Q2-07</c:v>
                </c:pt>
                <c:pt idx="7">
                  <c:v>Q3-07</c:v>
                </c:pt>
                <c:pt idx="8">
                  <c:v>Q4-07</c:v>
                </c:pt>
                <c:pt idx="9">
                  <c:v>Q1-08</c:v>
                </c:pt>
                <c:pt idx="10">
                  <c:v>Q2-08</c:v>
                </c:pt>
                <c:pt idx="11">
                  <c:v>Q3-08</c:v>
                </c:pt>
                <c:pt idx="12">
                  <c:v>Q4-08</c:v>
                </c:pt>
                <c:pt idx="13">
                  <c:v>Q1-09</c:v>
                </c:pt>
                <c:pt idx="14">
                  <c:v>Q2-09</c:v>
                </c:pt>
                <c:pt idx="15">
                  <c:v>Q3-09</c:v>
                </c:pt>
                <c:pt idx="16">
                  <c:v>Q4-09</c:v>
                </c:pt>
                <c:pt idx="17">
                  <c:v>Q1-10</c:v>
                </c:pt>
              </c:strCache>
            </c:strRef>
          </c:cat>
          <c:val>
            <c:numRef>
              <c:f>'Quarterly NLM Hosted Data'!$G$3:$G$20</c:f>
              <c:numCache>
                <c:formatCode>0%</c:formatCode>
                <c:ptCount val="18"/>
                <c:pt idx="0">
                  <c:v>6.0000000000000067E-2</c:v>
                </c:pt>
                <c:pt idx="1">
                  <c:v>6.0000000000000067E-2</c:v>
                </c:pt>
                <c:pt idx="2">
                  <c:v>0.11000000000000007</c:v>
                </c:pt>
                <c:pt idx="3">
                  <c:v>0.16000000000000014</c:v>
                </c:pt>
                <c:pt idx="4">
                  <c:v>0.17</c:v>
                </c:pt>
                <c:pt idx="5">
                  <c:v>0.18000000000000016</c:v>
                </c:pt>
                <c:pt idx="6">
                  <c:v>0.21000000000000016</c:v>
                </c:pt>
                <c:pt idx="7">
                  <c:v>0.21000000000000016</c:v>
                </c:pt>
                <c:pt idx="8">
                  <c:v>0.27</c:v>
                </c:pt>
                <c:pt idx="9">
                  <c:v>0.30000000000000032</c:v>
                </c:pt>
                <c:pt idx="10">
                  <c:v>0.33000000000000046</c:v>
                </c:pt>
                <c:pt idx="11">
                  <c:v>0.34000000000000041</c:v>
                </c:pt>
                <c:pt idx="12">
                  <c:v>0.35000000000000031</c:v>
                </c:pt>
                <c:pt idx="13">
                  <c:v>0.37000000000000033</c:v>
                </c:pt>
                <c:pt idx="14">
                  <c:v>0.3900000000000004</c:v>
                </c:pt>
                <c:pt idx="15">
                  <c:v>0.3900000000000004</c:v>
                </c:pt>
                <c:pt idx="16">
                  <c:v>0.42000000000000032</c:v>
                </c:pt>
                <c:pt idx="17">
                  <c:v>0.42000000000000032</c:v>
                </c:pt>
              </c:numCache>
            </c:numRef>
          </c:val>
        </c:ser>
        <c:marker val="1"/>
        <c:axId val="66345984"/>
        <c:axId val="66344064"/>
      </c:lineChart>
      <c:catAx>
        <c:axId val="66340352"/>
        <c:scaling>
          <c:orientation val="minMax"/>
        </c:scaling>
        <c:axPos val="b"/>
        <c:majorTickMark val="none"/>
        <c:tickLblPos val="nextTo"/>
        <c:crossAx val="66341888"/>
        <c:crosses val="autoZero"/>
        <c:auto val="1"/>
        <c:lblAlgn val="ctr"/>
        <c:lblOffset val="100"/>
      </c:catAx>
      <c:valAx>
        <c:axId val="66341888"/>
        <c:scaling>
          <c:orientation val="minMax"/>
        </c:scaling>
        <c:axPos val="l"/>
        <c:majorGridlines/>
        <c:title>
          <c:tx>
            <c:rich>
              <a:bodyPr/>
              <a:lstStyle/>
              <a:p>
                <a:pPr>
                  <a:defRPr/>
                </a:pPr>
                <a:r>
                  <a:rPr lang="en-US" sz="1100" b="1" dirty="0">
                    <a:solidFill>
                      <a:schemeClr val="accent1"/>
                    </a:solidFill>
                  </a:rPr>
                  <a:t>Page Views</a:t>
                </a:r>
              </a:p>
            </c:rich>
          </c:tx>
          <c:layout>
            <c:manualLayout>
              <c:xMode val="edge"/>
              <c:yMode val="edge"/>
              <c:x val="5.4953000723065824E-2"/>
              <c:y val="0.34344102207811966"/>
            </c:manualLayout>
          </c:layout>
        </c:title>
        <c:numFmt formatCode="#,##0" sourceLinked="1"/>
        <c:majorTickMark val="none"/>
        <c:tickLblPos val="nextTo"/>
        <c:txPr>
          <a:bodyPr/>
          <a:lstStyle/>
          <a:p>
            <a:pPr>
              <a:defRPr b="1"/>
            </a:pPr>
            <a:endParaRPr lang="en-US"/>
          </a:p>
        </c:txPr>
        <c:crossAx val="66340352"/>
        <c:crosses val="autoZero"/>
        <c:crossBetween val="between"/>
      </c:valAx>
      <c:valAx>
        <c:axId val="66344064"/>
        <c:scaling>
          <c:orientation val="minMax"/>
        </c:scaling>
        <c:axPos val="r"/>
        <c:title>
          <c:tx>
            <c:rich>
              <a:bodyPr rot="-5400000" vert="horz"/>
              <a:lstStyle/>
              <a:p>
                <a:pPr>
                  <a:defRPr/>
                </a:pPr>
                <a:r>
                  <a:rPr lang="en-US" sz="1100" dirty="0">
                    <a:solidFill>
                      <a:srgbClr val="C00000"/>
                    </a:solidFill>
                  </a:rPr>
                  <a:t>% Population Served</a:t>
                </a:r>
              </a:p>
            </c:rich>
          </c:tx>
          <c:layout>
            <c:manualLayout>
              <c:xMode val="edge"/>
              <c:yMode val="edge"/>
              <c:x val="0.96177874186550971"/>
              <c:y val="0.28693077264868938"/>
            </c:manualLayout>
          </c:layout>
        </c:title>
        <c:numFmt formatCode="0%" sourceLinked="1"/>
        <c:tickLblPos val="nextTo"/>
        <c:txPr>
          <a:bodyPr/>
          <a:lstStyle/>
          <a:p>
            <a:pPr>
              <a:defRPr b="1"/>
            </a:pPr>
            <a:endParaRPr lang="en-US"/>
          </a:p>
        </c:txPr>
        <c:crossAx val="66345984"/>
        <c:crosses val="max"/>
        <c:crossBetween val="between"/>
      </c:valAx>
      <c:catAx>
        <c:axId val="66345984"/>
        <c:scaling>
          <c:orientation val="minMax"/>
        </c:scaling>
        <c:delete val="1"/>
        <c:axPos val="b"/>
        <c:tickLblPos val="none"/>
        <c:crossAx val="66344064"/>
        <c:crosses val="autoZero"/>
        <c:auto val="1"/>
        <c:lblAlgn val="ctr"/>
        <c:lblOffset val="100"/>
      </c:catAx>
      <c:dTable>
        <c:showHorzBorder val="1"/>
        <c:showVertBorder val="1"/>
        <c:showOutline val="1"/>
        <c:showKeys val="1"/>
        <c:txPr>
          <a:bodyPr/>
          <a:lstStyle/>
          <a:p>
            <a:pPr rtl="0">
              <a:defRPr sz="750" b="1" i="0" baseline="0"/>
            </a:pPr>
            <a:endParaRPr lang="en-US"/>
          </a:p>
        </c:txPr>
      </c:dTable>
    </c:plotArea>
    <c:plotVisOnly val="1"/>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0.15293</cdr:x>
      <cdr:y>0.44118</cdr:y>
    </cdr:from>
    <cdr:to>
      <cdr:x>0.32646</cdr:x>
      <cdr:y>0.5273</cdr:y>
    </cdr:to>
    <cdr:sp macro="" textlink="">
      <cdr:nvSpPr>
        <cdr:cNvPr id="3" name="TextBox 10"/>
        <cdr:cNvSpPr txBox="1"/>
      </cdr:nvSpPr>
      <cdr:spPr>
        <a:xfrm xmlns:a="http://schemas.openxmlformats.org/drawingml/2006/main">
          <a:off x="1343025" y="2286000"/>
          <a:ext cx="1523999" cy="4462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150" b="1" dirty="0" smtClean="0"/>
            <a:t>Population covered: 17,536,659</a:t>
          </a:r>
          <a:endParaRPr lang="en-US" sz="115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1440" tIns="45720" rIns="91440" bIns="45720" rtlCol="0"/>
          <a:lstStyle>
            <a:lvl1pPr algn="r">
              <a:defRPr sz="1200"/>
            </a:lvl1pPr>
          </a:lstStyle>
          <a:p>
            <a:fld id="{6393F0D2-2848-4653-B4CC-15FB73F91038}" type="datetimeFigureOut">
              <a:rPr lang="en-US" smtClean="0"/>
              <a:pPr/>
              <a:t>6/7/2010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1440" tIns="45720" rIns="91440" bIns="45720" rtlCol="0" anchor="b"/>
          <a:lstStyle>
            <a:lvl1pPr algn="r">
              <a:defRPr sz="1200"/>
            </a:lvl1pPr>
          </a:lstStyle>
          <a:p>
            <a:fld id="{2CE5ED47-14CE-4969-8354-72F35F7F332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1440" tIns="45720" rIns="91440" bIns="45720" rtlCol="0"/>
          <a:lstStyle>
            <a:lvl1pPr algn="r">
              <a:defRPr sz="1200"/>
            </a:lvl1pPr>
          </a:lstStyle>
          <a:p>
            <a:fld id="{5C6C94F3-BC3D-4A59-9F5A-9085DDD09B99}" type="datetimeFigureOut">
              <a:rPr lang="en-US" smtClean="0"/>
              <a:pPr/>
              <a:t>6/7/2010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40" tIns="45720" rIns="91440" bIns="45720" rtlCol="0" anchor="b"/>
          <a:lstStyle>
            <a:lvl1pPr algn="r">
              <a:defRPr sz="1200"/>
            </a:lvl1pPr>
          </a:lstStyle>
          <a:p>
            <a:fld id="{917D9DFE-A873-4530-9DCF-050A1625730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nlm.nih.gov/socialmedi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NLM Update</a:t>
            </a:r>
          </a:p>
          <a:p>
            <a:r>
              <a:rPr lang="en-US" sz="1400" dirty="0" smtClean="0"/>
              <a:t>Sheldon Kotzin</a:t>
            </a:r>
          </a:p>
          <a:p>
            <a:r>
              <a:rPr lang="en-US" dirty="0" smtClean="0"/>
              <a:t>Associate Director for Library Operations, NLM</a:t>
            </a:r>
          </a:p>
          <a:p>
            <a:r>
              <a:rPr lang="en-US" dirty="0" smtClean="0">
                <a:solidFill>
                  <a:schemeClr val="accent2"/>
                </a:solidFill>
              </a:rPr>
              <a:t>kotzin@nlm.nih.gov</a:t>
            </a:r>
          </a:p>
          <a:p>
            <a:r>
              <a:rPr lang="en-US" dirty="0" smtClean="0"/>
              <a:t>May 25, 2010</a:t>
            </a:r>
          </a:p>
          <a:p>
            <a:endParaRPr lang="en-US" dirty="0"/>
          </a:p>
        </p:txBody>
      </p:sp>
      <p:sp>
        <p:nvSpPr>
          <p:cNvPr id="4" name="Slide Number Placeholder 3"/>
          <p:cNvSpPr>
            <a:spLocks noGrp="1"/>
          </p:cNvSpPr>
          <p:nvPr>
            <p:ph type="sldNum" sz="quarter" idx="10"/>
          </p:nvPr>
        </p:nvSpPr>
        <p:spPr/>
        <p:txBody>
          <a:bodyPr/>
          <a:lstStyle/>
          <a:p>
            <a:fld id="{864AA562-46BA-464B-8107-BF91E5912F2F}" type="slidenum">
              <a:rPr lang="en-US" smtClean="0"/>
              <a:pPr/>
              <a:t>1</a:t>
            </a:fld>
            <a:endParaRPr lang="en-US" dirty="0"/>
          </a:p>
        </p:txBody>
      </p:sp>
      <p:sp>
        <p:nvSpPr>
          <p:cNvPr id="6" name="Header Placeholder 5"/>
          <p:cNvSpPr>
            <a:spLocks noGrp="1"/>
          </p:cNvSpPr>
          <p:nvPr>
            <p:ph type="hdr" sz="quarter" idx="12"/>
          </p:nvPr>
        </p:nvSpPr>
        <p:spPr/>
        <p:txBody>
          <a:bodyPr/>
          <a:lstStyle/>
          <a:p>
            <a:r>
              <a:rPr lang="en-US" dirty="0" smtClean="0"/>
              <a:t>Sheldon's draft NLM Update slides (23 April 2009)</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Areas in RML </a:t>
            </a:r>
            <a:br>
              <a:rPr lang="en-US" dirty="0" smtClean="0"/>
            </a:br>
            <a:r>
              <a:rPr lang="en-US" dirty="0" smtClean="0"/>
              <a:t>Statement of Work</a:t>
            </a:r>
          </a:p>
          <a:p>
            <a:r>
              <a:rPr lang="en-US" sz="1200" dirty="0" smtClean="0"/>
              <a:t>Programs with DHHS Regional Extension Centers</a:t>
            </a:r>
          </a:p>
          <a:p>
            <a:endParaRPr lang="en-US" sz="1200" dirty="0" smtClean="0"/>
          </a:p>
          <a:p>
            <a:r>
              <a:rPr lang="en-US" sz="1200" dirty="0" smtClean="0"/>
              <a:t>National Emergency Preparedness &amp; Response Plan</a:t>
            </a:r>
          </a:p>
          <a:p>
            <a:endParaRPr lang="en-US" sz="1200" dirty="0" smtClean="0"/>
          </a:p>
          <a:p>
            <a:r>
              <a:rPr lang="en-US" sz="1200" dirty="0" smtClean="0"/>
              <a:t>Preservation of Print  Materials</a:t>
            </a:r>
          </a:p>
          <a:p>
            <a:endParaRPr lang="en-US" sz="1200" dirty="0" smtClean="0"/>
          </a:p>
          <a:p>
            <a:r>
              <a:rPr lang="en-US" sz="1200" dirty="0" smtClean="0"/>
              <a:t>Outreach to Native Hawaiians &amp; Alaska Natives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Connecting </a:t>
            </a:r>
            <a:r>
              <a:rPr lang="en-US" dirty="0" err="1" smtClean="0"/>
              <a:t>MedlinePlus</a:t>
            </a:r>
            <a:r>
              <a:rPr lang="en-US" dirty="0" smtClean="0"/>
              <a:t> to </a:t>
            </a:r>
            <a:br>
              <a:rPr lang="en-US" dirty="0" smtClean="0"/>
            </a:br>
            <a:r>
              <a:rPr lang="en-US" dirty="0" smtClean="0"/>
              <a:t>EMR &amp; PHRs</a:t>
            </a:r>
          </a:p>
          <a:p>
            <a:pPr>
              <a:spcAft>
                <a:spcPts val="600"/>
              </a:spcAft>
            </a:pPr>
            <a:r>
              <a:rPr lang="en-US" sz="1200" dirty="0" smtClean="0"/>
              <a:t>Growing Use of Electronic Medical Record Systems &amp; Personal Health Records</a:t>
            </a:r>
          </a:p>
          <a:p>
            <a:pPr>
              <a:spcAft>
                <a:spcPts val="600"/>
              </a:spcAft>
            </a:pPr>
            <a:r>
              <a:rPr lang="en-US" sz="1200" dirty="0" smtClean="0"/>
              <a:t>Desire to Connect Patients to </a:t>
            </a:r>
            <a:r>
              <a:rPr lang="en-US" sz="1200" dirty="0" err="1" smtClean="0"/>
              <a:t>MedlinePlus</a:t>
            </a:r>
            <a:r>
              <a:rPr lang="en-US" sz="1200" dirty="0" smtClean="0"/>
              <a:t> Health Information</a:t>
            </a:r>
          </a:p>
          <a:p>
            <a:pPr>
              <a:spcAft>
                <a:spcPts val="600"/>
              </a:spcAft>
            </a:pPr>
            <a:r>
              <a:rPr lang="en-US" sz="1200" dirty="0" smtClean="0"/>
              <a:t>Leads to Increased Health Literacy &amp; Improved Health Care</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Connecting </a:t>
            </a:r>
            <a:r>
              <a:rPr lang="en-US" dirty="0" err="1" smtClean="0"/>
              <a:t>MedlinePlus</a:t>
            </a:r>
            <a:r>
              <a:rPr lang="en-US" dirty="0" smtClean="0"/>
              <a:t> to </a:t>
            </a:r>
            <a:br>
              <a:rPr lang="en-US" dirty="0" smtClean="0"/>
            </a:br>
            <a:r>
              <a:rPr lang="en-US" dirty="0" smtClean="0"/>
              <a:t>EMR &amp; PHRs</a:t>
            </a:r>
          </a:p>
          <a:p>
            <a:pPr>
              <a:spcAft>
                <a:spcPts val="600"/>
              </a:spcAft>
            </a:pPr>
            <a:r>
              <a:rPr lang="en-US" sz="1200" dirty="0" smtClean="0"/>
              <a:t>Health Info Systems use ICD-9-CM or SNOMED-CT Codes to Connect to Health Topic pages</a:t>
            </a:r>
          </a:p>
          <a:p>
            <a:pPr>
              <a:spcAft>
                <a:spcPts val="600"/>
              </a:spcAft>
            </a:pPr>
            <a:r>
              <a:rPr lang="en-US" sz="1200" dirty="0" err="1" smtClean="0"/>
              <a:t>MedlinePlus</a:t>
            </a:r>
            <a:r>
              <a:rPr lang="en-US" sz="1200" dirty="0" smtClean="0"/>
              <a:t> Supports HL7 Info Button &amp; other technologies</a:t>
            </a:r>
          </a:p>
          <a:p>
            <a:pPr>
              <a:spcAft>
                <a:spcPts val="600"/>
              </a:spcAft>
            </a:pPr>
            <a:r>
              <a:rPr lang="en-US" sz="1200" dirty="0" smtClean="0"/>
              <a:t>Dec 2009 – used by Institute for Family Health</a:t>
            </a:r>
          </a:p>
          <a:p>
            <a:pPr>
              <a:spcAft>
                <a:spcPts val="600"/>
              </a:spcAft>
            </a:pPr>
            <a:r>
              <a:rPr lang="en-US" sz="1200" dirty="0" smtClean="0"/>
              <a:t>March 2010 – used by Columbia University Medical Center</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Examining Go Local</a:t>
            </a:r>
          </a:p>
          <a:p>
            <a:pPr>
              <a:lnSpc>
                <a:spcPct val="120000"/>
              </a:lnSpc>
            </a:pPr>
            <a:r>
              <a:rPr lang="en-US" dirty="0" smtClean="0"/>
              <a:t>Since July, NLM staff committed hundreds of hours to work with Go Local site staff to address these goals:</a:t>
            </a:r>
          </a:p>
          <a:p>
            <a:pPr lvl="1">
              <a:lnSpc>
                <a:spcPct val="120000"/>
              </a:lnSpc>
            </a:pPr>
            <a:r>
              <a:rPr lang="en-US" dirty="0" smtClean="0"/>
              <a:t>Fill a need &amp; increase use</a:t>
            </a:r>
          </a:p>
          <a:p>
            <a:pPr lvl="1">
              <a:lnSpc>
                <a:spcPct val="120000"/>
              </a:lnSpc>
            </a:pPr>
            <a:r>
              <a:rPr lang="en-US" dirty="0" smtClean="0"/>
              <a:t>Reduce labor burden for participants </a:t>
            </a:r>
          </a:p>
          <a:p>
            <a:pPr lvl="1">
              <a:lnSpc>
                <a:spcPct val="120000"/>
              </a:lnSpc>
            </a:pPr>
            <a:r>
              <a:rPr lang="en-US" dirty="0" smtClean="0"/>
              <a:t>Have a sustainable site with strong buy-in from partner institutions </a:t>
            </a:r>
          </a:p>
          <a:p>
            <a:endParaRPr lang="en-US" baseline="0" dirty="0" smtClean="0"/>
          </a:p>
        </p:txBody>
      </p:sp>
      <p:sp>
        <p:nvSpPr>
          <p:cNvPr id="4" name="Slide Number Placeholder 3"/>
          <p:cNvSpPr>
            <a:spLocks noGrp="1"/>
          </p:cNvSpPr>
          <p:nvPr>
            <p:ph type="sldNum" sz="quarter" idx="10"/>
          </p:nvPr>
        </p:nvSpPr>
        <p:spPr/>
        <p:txBody>
          <a:bodyPr/>
          <a:lstStyle/>
          <a:p>
            <a:fld id="{0C2B977E-0617-4F7F-8A7F-1DB4DD10DC0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Brainstorming</a:t>
            </a:r>
          </a:p>
          <a:p>
            <a:pPr lvl="0"/>
            <a:r>
              <a:rPr lang="en-US" dirty="0" smtClean="0"/>
              <a:t>Health topic “Centers” to focus on specific issues, but mostly reproduces </a:t>
            </a:r>
            <a:r>
              <a:rPr lang="en-US" dirty="0" err="1" smtClean="0"/>
              <a:t>MedlinePlus</a:t>
            </a:r>
            <a:endParaRPr lang="en-US" dirty="0" smtClean="0"/>
          </a:p>
          <a:p>
            <a:pPr lvl="0"/>
            <a:r>
              <a:rPr lang="en-US" dirty="0" smtClean="0"/>
              <a:t>Facilitate cross-border searching, but would require labor to address inconsistencies among sites and results no better than Google, Yahoo, etc.  </a:t>
            </a:r>
          </a:p>
          <a:p>
            <a:pPr lvl="0"/>
            <a:r>
              <a:rPr lang="en-US" dirty="0" smtClean="0"/>
              <a:t>New emphasis on free or low-cost services, but requires labor and these services can be found using major search engines</a:t>
            </a:r>
          </a:p>
          <a:p>
            <a:pPr lvl="0"/>
            <a:r>
              <a:rPr lang="en-US" smtClean="0"/>
              <a:t>Social tools such as reviews, but is not practical for government site and already done elsewhere</a:t>
            </a:r>
          </a:p>
          <a:p>
            <a:r>
              <a:rPr lang="en-US" smtClean="0"/>
              <a:t>[</a:t>
            </a:r>
            <a:r>
              <a:rPr lang="en-US" dirty="0" smtClean="0"/>
              <a:t>IMAGE:</a:t>
            </a:r>
            <a:r>
              <a:rPr lang="en-US" baseline="0" dirty="0" smtClean="0"/>
              <a:t> </a:t>
            </a:r>
            <a:r>
              <a:rPr lang="en-US" dirty="0" smtClean="0"/>
              <a:t>Screenshot of</a:t>
            </a:r>
            <a:r>
              <a:rPr lang="en-US" baseline="0" dirty="0" smtClean="0"/>
              <a:t> </a:t>
            </a:r>
            <a:r>
              <a:rPr lang="en-US" dirty="0" smtClean="0"/>
              <a:t>Go Local Web pages and a search screen]</a:t>
            </a:r>
          </a:p>
        </p:txBody>
      </p:sp>
      <p:sp>
        <p:nvSpPr>
          <p:cNvPr id="4" name="Slide Number Placeholder 3"/>
          <p:cNvSpPr>
            <a:spLocks noGrp="1"/>
          </p:cNvSpPr>
          <p:nvPr>
            <p:ph type="sldNum" sz="quarter" idx="10"/>
          </p:nvPr>
        </p:nvSpPr>
        <p:spPr/>
        <p:txBody>
          <a:bodyPr/>
          <a:lstStyle/>
          <a:p>
            <a:fld id="{0C2B977E-0617-4F7F-8A7F-1DB4DD10DC0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[CHART SUMMARY: t</a:t>
            </a:r>
            <a:r>
              <a:rPr lang="en-US" sz="1200" dirty="0" smtClean="0"/>
              <a:t>he population served </a:t>
            </a:r>
            <a:r>
              <a:rPr lang="en-US" sz="1200" baseline="0" dirty="0" smtClean="0"/>
              <a:t>in Q4-2005</a:t>
            </a:r>
            <a:r>
              <a:rPr lang="en-US" sz="1200" dirty="0" smtClean="0"/>
              <a:t> was </a:t>
            </a:r>
            <a:r>
              <a:rPr lang="en-US" sz="1200" baseline="0" dirty="0" smtClean="0"/>
              <a:t>6%, and increased to 42% in Q1-2010. However the number of </a:t>
            </a:r>
            <a:r>
              <a:rPr lang="en-US" sz="1200" dirty="0" smtClean="0"/>
              <a:t>page views only</a:t>
            </a:r>
            <a:r>
              <a:rPr lang="en-US" sz="1200" baseline="0" dirty="0" smtClean="0"/>
              <a:t> increased from 64,094 in Q4-2005</a:t>
            </a:r>
            <a:r>
              <a:rPr lang="en-US" sz="1200" dirty="0" smtClean="0"/>
              <a:t> </a:t>
            </a:r>
            <a:r>
              <a:rPr lang="en-US" sz="1200" baseline="0" dirty="0" smtClean="0"/>
              <a:t>to 190,000 in Q1-2010; so the ratio of page views to population covered dropped significantly. In addition, the number of page views peaked in the third quarter of FY08 and dropped in quarter until the program was ceased.] </a:t>
            </a:r>
          </a:p>
          <a:p>
            <a:endParaRPr lang="en-US" sz="1200" baseline="0" dirty="0" smtClean="0"/>
          </a:p>
          <a:p>
            <a:r>
              <a:rPr lang="en-US" baseline="0" dirty="0" smtClean="0"/>
              <a:t>[NOTE: Q4-2005 shows 6% of the population was covered (17,536,659 people), and 64,094 total Page Views]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[NOTE: Q1-2010 shows 42% of the population was covered (127,604,553 people), and a total of 190,000 total Page Views]</a:t>
            </a:r>
          </a:p>
        </p:txBody>
      </p:sp>
      <p:sp>
        <p:nvSpPr>
          <p:cNvPr id="4" name="Slide Number Placeholder 3"/>
          <p:cNvSpPr>
            <a:spLocks noGrp="1"/>
          </p:cNvSpPr>
          <p:nvPr>
            <p:ph type="sldNum" sz="quarter" idx="10"/>
          </p:nvPr>
        </p:nvSpPr>
        <p:spPr/>
        <p:txBody>
          <a:bodyPr/>
          <a:lstStyle/>
          <a:p>
            <a:fld id="{0C2B977E-0617-4F7F-8A7F-1DB4DD10DC0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Discontinue Go Local because:</a:t>
            </a:r>
          </a:p>
          <a:p>
            <a:pPr marL="514350" indent="-514350">
              <a:spcAft>
                <a:spcPts val="600"/>
              </a:spcAft>
              <a:buFont typeface="+mj-lt"/>
              <a:buAutoNum type="arabicPeriod"/>
            </a:pPr>
            <a:r>
              <a:rPr lang="en-US" sz="1200" dirty="0" smtClean="0"/>
              <a:t>Use is low and shrinking – very poor return on your time</a:t>
            </a:r>
          </a:p>
          <a:p>
            <a:pPr marL="514350" indent="-514350">
              <a:spcAft>
                <a:spcPts val="600"/>
              </a:spcAft>
              <a:buFont typeface="+mj-lt"/>
              <a:buAutoNum type="arabicPeriod"/>
            </a:pPr>
            <a:r>
              <a:rPr lang="en-US" sz="1200" dirty="0" smtClean="0"/>
              <a:t>Maintaining Go Local is highly labor intensive and unsustainable</a:t>
            </a:r>
          </a:p>
          <a:p>
            <a:pPr marL="514350" indent="-514350">
              <a:spcAft>
                <a:spcPts val="600"/>
              </a:spcAft>
              <a:buFont typeface="+mj-lt"/>
              <a:buAutoNum type="arabicPeriod"/>
            </a:pPr>
            <a:r>
              <a:rPr lang="en-US" sz="1200" dirty="0" smtClean="0"/>
              <a:t>Good idea in 2001, functionality now equaled by today’s basic Internet resources, and surpassed by others </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Resumption of NCBI </a:t>
            </a:r>
            <a:br>
              <a:rPr lang="en-US" dirty="0" smtClean="0"/>
            </a:br>
            <a:r>
              <a:rPr lang="en-US" dirty="0" smtClean="0"/>
              <a:t>In-Person Training</a:t>
            </a:r>
          </a:p>
          <a:p>
            <a:r>
              <a:rPr lang="en-US" dirty="0" smtClean="0"/>
              <a:t>Two - Day Workshops</a:t>
            </a:r>
          </a:p>
          <a:p>
            <a:endParaRPr lang="en-US" dirty="0" smtClean="0"/>
          </a:p>
          <a:p>
            <a:r>
              <a:rPr lang="en-US" dirty="0" smtClean="0"/>
              <a:t>Four Modules</a:t>
            </a:r>
          </a:p>
          <a:p>
            <a:endParaRPr lang="en-US" dirty="0" smtClean="0"/>
          </a:p>
          <a:p>
            <a:r>
              <a:rPr lang="en-US" dirty="0" smtClean="0"/>
              <a:t>Four Courses / Year</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Resumption of NCBI </a:t>
            </a:r>
            <a:br>
              <a:rPr lang="en-US" dirty="0" smtClean="0"/>
            </a:br>
            <a:r>
              <a:rPr lang="en-US" dirty="0" smtClean="0"/>
              <a:t>In-Person Training</a:t>
            </a:r>
          </a:p>
          <a:p>
            <a:r>
              <a:rPr lang="en-US" dirty="0" smtClean="0"/>
              <a:t>Sequences, Genomes, &amp; Maps</a:t>
            </a:r>
          </a:p>
          <a:p>
            <a:endParaRPr lang="en-US" dirty="0" smtClean="0"/>
          </a:p>
          <a:p>
            <a:r>
              <a:rPr lang="en-US" dirty="0" smtClean="0"/>
              <a:t>Proteins, Domains, &amp; Structures</a:t>
            </a:r>
          </a:p>
          <a:p>
            <a:endParaRPr lang="en-US" dirty="0" smtClean="0"/>
          </a:p>
          <a:p>
            <a:r>
              <a:rPr lang="en-US" dirty="0" smtClean="0"/>
              <a:t>Using NCBI BLAST Services</a:t>
            </a:r>
          </a:p>
          <a:p>
            <a:endParaRPr lang="en-US" dirty="0" smtClean="0"/>
          </a:p>
          <a:p>
            <a:r>
              <a:rPr lang="en-US" dirty="0" smtClean="0"/>
              <a:t>Human Variation &amp; Disease Genes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EAI Title Status</a:t>
            </a:r>
          </a:p>
          <a:p>
            <a:r>
              <a:rPr lang="en-US" dirty="0" smtClean="0">
                <a:solidFill>
                  <a:schemeClr val="accent2"/>
                </a:solidFill>
              </a:rPr>
              <a:t>Participating Titles</a:t>
            </a:r>
          </a:p>
          <a:p>
            <a:pPr lvl="1"/>
            <a:r>
              <a:rPr lang="en-US" dirty="0" smtClean="0"/>
              <a:t>220 journals</a:t>
            </a:r>
          </a:p>
          <a:p>
            <a:pPr lvl="1"/>
            <a:r>
              <a:rPr lang="en-US" dirty="0" smtClean="0"/>
              <a:t>69 monographs</a:t>
            </a:r>
            <a:br>
              <a:rPr lang="en-US" dirty="0" smtClean="0"/>
            </a:br>
            <a:endParaRPr lang="en-US" dirty="0" smtClean="0"/>
          </a:p>
          <a:p>
            <a:r>
              <a:rPr lang="en-US" dirty="0" smtClean="0">
                <a:solidFill>
                  <a:schemeClr val="accent2"/>
                </a:solidFill>
              </a:rPr>
              <a:t>Outstanding Titles</a:t>
            </a:r>
          </a:p>
          <a:p>
            <a:pPr lvl="1"/>
            <a:r>
              <a:rPr lang="en-US" dirty="0" smtClean="0"/>
              <a:t>101 journals from 62 publishers</a:t>
            </a:r>
          </a:p>
          <a:p>
            <a:pPr lvl="1"/>
            <a:r>
              <a:rPr lang="en-US" dirty="0" smtClean="0"/>
              <a:t>Titles ranked by priority by editorial committee</a:t>
            </a:r>
          </a:p>
          <a:p>
            <a:pPr lvl="1"/>
            <a:r>
              <a:rPr lang="en-US" dirty="0" smtClean="0"/>
              <a:t>AAP will assist with contacting remaining publishers in priority order</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Librarians on NLM</a:t>
            </a:r>
            <a:br>
              <a:rPr lang="en-US" dirty="0" smtClean="0"/>
            </a:br>
            <a:r>
              <a:rPr lang="en-US" dirty="0" smtClean="0"/>
              <a:t>Advisory Committees</a:t>
            </a:r>
          </a:p>
          <a:p>
            <a:r>
              <a:rPr lang="en-US" dirty="0" smtClean="0"/>
              <a:t>Board of Regents</a:t>
            </a:r>
          </a:p>
          <a:p>
            <a:pPr lvl="1"/>
            <a:r>
              <a:rPr lang="en-US" dirty="0" smtClean="0"/>
              <a:t>Eileen Stanley</a:t>
            </a:r>
          </a:p>
          <a:p>
            <a:pPr lvl="1"/>
            <a:r>
              <a:rPr lang="en-US" dirty="0" smtClean="0"/>
              <a:t>Ginny </a:t>
            </a:r>
            <a:r>
              <a:rPr lang="en-US" dirty="0" err="1" smtClean="0"/>
              <a:t>Tanji</a:t>
            </a:r>
            <a:endParaRPr lang="en-US" dirty="0" smtClean="0"/>
          </a:p>
          <a:p>
            <a:pPr lvl="1"/>
            <a:r>
              <a:rPr lang="en-US" dirty="0" smtClean="0"/>
              <a:t>Holly Buchanan, Consultant</a:t>
            </a:r>
          </a:p>
          <a:p>
            <a:endParaRPr lang="en-US" dirty="0" smtClean="0"/>
          </a:p>
          <a:p>
            <a:r>
              <a:rPr lang="en-US" dirty="0" smtClean="0"/>
              <a:t>Board of Scientific Counselors, Lister Hill Center</a:t>
            </a:r>
          </a:p>
          <a:p>
            <a:pPr lvl="1"/>
            <a:r>
              <a:rPr lang="en-US" dirty="0" smtClean="0"/>
              <a:t>Joan Ash</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Participating Publishers</a:t>
            </a:r>
          </a:p>
          <a:p>
            <a:r>
              <a:rPr lang="en-US" dirty="0" smtClean="0"/>
              <a:t>American Academy of Pediatrics</a:t>
            </a:r>
          </a:p>
          <a:p>
            <a:r>
              <a:rPr lang="en-US" dirty="0" smtClean="0"/>
              <a:t>American Association for the Advancement of Science</a:t>
            </a:r>
          </a:p>
          <a:p>
            <a:r>
              <a:rPr lang="en-US" dirty="0" smtClean="0"/>
              <a:t>American College of Physicians</a:t>
            </a:r>
          </a:p>
          <a:p>
            <a:r>
              <a:rPr lang="en-US" dirty="0" smtClean="0"/>
              <a:t>American Society of Health-Systems Pharmacists </a:t>
            </a:r>
          </a:p>
          <a:p>
            <a:r>
              <a:rPr lang="en-US" dirty="0" smtClean="0"/>
              <a:t>ASM Press </a:t>
            </a:r>
          </a:p>
          <a:p>
            <a:r>
              <a:rPr lang="en-US" dirty="0" smtClean="0"/>
              <a:t>B.C. Decker</a:t>
            </a:r>
          </a:p>
          <a:p>
            <a:r>
              <a:rPr lang="en-US" dirty="0" smtClean="0"/>
              <a:t>BMJ </a:t>
            </a:r>
          </a:p>
          <a:p>
            <a:r>
              <a:rPr lang="en-US" dirty="0" smtClean="0"/>
              <a:t>Elsevier </a:t>
            </a:r>
          </a:p>
          <a:p>
            <a:r>
              <a:rPr lang="en-US" dirty="0" smtClean="0"/>
              <a:t>F.A. Davis </a:t>
            </a:r>
          </a:p>
          <a:p>
            <a:r>
              <a:rPr lang="en-US" dirty="0" smtClean="0"/>
              <a:t>Mary Ann </a:t>
            </a:r>
            <a:r>
              <a:rPr lang="en-US" dirty="0" err="1" smtClean="0"/>
              <a:t>Liebert</a:t>
            </a:r>
            <a:r>
              <a:rPr lang="en-US" dirty="0" smtClean="0"/>
              <a:t> </a:t>
            </a:r>
          </a:p>
          <a:p>
            <a:r>
              <a:rPr lang="en-US" dirty="0" smtClean="0"/>
              <a:t>Massachusetts Medical Society</a:t>
            </a:r>
          </a:p>
          <a:p>
            <a:r>
              <a:rPr lang="en-US" dirty="0" smtClean="0"/>
              <a:t>McGraw-Hill</a:t>
            </a:r>
          </a:p>
          <a:p>
            <a:r>
              <a:rPr lang="en-US" dirty="0" smtClean="0"/>
              <a:t>Merck Publishing</a:t>
            </a:r>
          </a:p>
          <a:p>
            <a:r>
              <a:rPr lang="en-US" dirty="0" smtClean="0"/>
              <a:t>Oxford University Press</a:t>
            </a:r>
          </a:p>
          <a:p>
            <a:r>
              <a:rPr lang="en-US" dirty="0" smtClean="0"/>
              <a:t>People’s Medical Publishing House</a:t>
            </a:r>
          </a:p>
          <a:p>
            <a:r>
              <a:rPr lang="en-US" dirty="0" smtClean="0"/>
              <a:t>Springer</a:t>
            </a:r>
          </a:p>
          <a:p>
            <a:r>
              <a:rPr lang="en-US" dirty="0" smtClean="0"/>
              <a:t>University of Chicago Press</a:t>
            </a:r>
          </a:p>
          <a:p>
            <a:r>
              <a:rPr lang="en-US" dirty="0" smtClean="0"/>
              <a:t>Wiley</a:t>
            </a:r>
          </a:p>
          <a:p>
            <a:r>
              <a:rPr lang="en-US" dirty="0" err="1" smtClean="0"/>
              <a:t>Wolters</a:t>
            </a:r>
            <a:r>
              <a:rPr lang="en-US" dirty="0" smtClean="0"/>
              <a:t> </a:t>
            </a:r>
            <a:r>
              <a:rPr lang="en-US" dirty="0" err="1" smtClean="0"/>
              <a:t>Kluwer</a:t>
            </a:r>
            <a:endParaRPr lang="en-US" dirty="0" smtClean="0"/>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Journals from </a:t>
            </a:r>
            <a:r>
              <a:rPr lang="en-US" dirty="0" err="1" smtClean="0"/>
              <a:t>LinkOut</a:t>
            </a:r>
            <a:endParaRPr lang="en-US" dirty="0" smtClean="0"/>
          </a:p>
          <a:p>
            <a:pPr>
              <a:lnSpc>
                <a:spcPct val="110000"/>
              </a:lnSpc>
            </a:pPr>
            <a:r>
              <a:rPr lang="en-US" dirty="0" smtClean="0"/>
              <a:t>Journal of Trauma (48)</a:t>
            </a:r>
          </a:p>
          <a:p>
            <a:pPr>
              <a:lnSpc>
                <a:spcPct val="110000"/>
              </a:lnSpc>
            </a:pPr>
            <a:r>
              <a:rPr lang="en-US" dirty="0" smtClean="0"/>
              <a:t>Cochrane database of systematic reviews (43)</a:t>
            </a:r>
          </a:p>
          <a:p>
            <a:pPr>
              <a:lnSpc>
                <a:spcPct val="110000"/>
              </a:lnSpc>
            </a:pPr>
            <a:r>
              <a:rPr lang="en-US" dirty="0" smtClean="0"/>
              <a:t>Lancet (38)</a:t>
            </a:r>
          </a:p>
          <a:p>
            <a:pPr>
              <a:lnSpc>
                <a:spcPct val="110000"/>
              </a:lnSpc>
            </a:pPr>
            <a:r>
              <a:rPr lang="en-US" dirty="0" smtClean="0"/>
              <a:t>New England Journal of Medicine (27)</a:t>
            </a:r>
          </a:p>
          <a:p>
            <a:pPr>
              <a:lnSpc>
                <a:spcPct val="110000"/>
              </a:lnSpc>
            </a:pPr>
            <a:r>
              <a:rPr lang="en-US" dirty="0" smtClean="0"/>
              <a:t>Critical care medicine (20)</a:t>
            </a:r>
          </a:p>
          <a:p>
            <a:pPr>
              <a:lnSpc>
                <a:spcPct val="110000"/>
              </a:lnSpc>
            </a:pPr>
            <a:r>
              <a:rPr lang="en-US" dirty="0" smtClean="0"/>
              <a:t>BMJ (16)</a:t>
            </a:r>
          </a:p>
          <a:p>
            <a:pPr>
              <a:lnSpc>
                <a:spcPct val="110000"/>
              </a:lnSpc>
            </a:pPr>
            <a:r>
              <a:rPr lang="en-US" dirty="0" smtClean="0"/>
              <a:t>Journal of clinical gastroenterology (16)</a:t>
            </a:r>
          </a:p>
          <a:p>
            <a:pPr>
              <a:lnSpc>
                <a:spcPct val="110000"/>
              </a:lnSpc>
            </a:pPr>
            <a:r>
              <a:rPr lang="en-US" dirty="0" smtClean="0"/>
              <a:t>Annals of surgery (15)</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Top Books from </a:t>
            </a:r>
            <a:r>
              <a:rPr lang="en-US" sz="1800" dirty="0" err="1" smtClean="0"/>
              <a:t>StatRef</a:t>
            </a:r>
            <a:endParaRPr lang="en-US" sz="1800" dirty="0" smtClean="0"/>
          </a:p>
          <a:p>
            <a:r>
              <a:rPr lang="en-US" sz="1200" dirty="0" smtClean="0"/>
              <a:t>Human Virology (188)</a:t>
            </a:r>
          </a:p>
          <a:p>
            <a:r>
              <a:rPr lang="en-US" sz="1200" dirty="0" smtClean="0"/>
              <a:t>Red Book®: 2009 Report of the Committee on Infectious Diseases (154)</a:t>
            </a:r>
          </a:p>
          <a:p>
            <a:r>
              <a:rPr lang="en-US" sz="1200" dirty="0" smtClean="0"/>
              <a:t>AHFS Drug Information® (106)</a:t>
            </a:r>
          </a:p>
          <a:p>
            <a:r>
              <a:rPr lang="en-US" sz="1200" dirty="0" smtClean="0"/>
              <a:t>Emergency Medicine: A Comprehensive Study Guide (77)</a:t>
            </a:r>
          </a:p>
          <a:p>
            <a:r>
              <a:rPr lang="en-US" sz="1200" dirty="0" smtClean="0"/>
              <a:t>Current Medical Diagnosis &amp; Treatment (61)</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800" dirty="0" smtClean="0"/>
              <a:t>Remaining Tasks</a:t>
            </a:r>
          </a:p>
          <a:p>
            <a:r>
              <a:rPr lang="en-US" dirty="0" smtClean="0"/>
              <a:t>Contact publishers of remaining titles</a:t>
            </a:r>
          </a:p>
          <a:p>
            <a:r>
              <a:rPr lang="en-US" dirty="0" smtClean="0"/>
              <a:t>Establish regular review of titles</a:t>
            </a:r>
          </a:p>
          <a:p>
            <a:pPr lvl="1"/>
            <a:r>
              <a:rPr lang="en-US" dirty="0" smtClean="0"/>
              <a:t>Verify access</a:t>
            </a:r>
          </a:p>
          <a:p>
            <a:pPr lvl="1"/>
            <a:r>
              <a:rPr lang="en-US" dirty="0" smtClean="0"/>
              <a:t>Check for title changes, publisher changes</a:t>
            </a:r>
          </a:p>
          <a:p>
            <a:r>
              <a:rPr lang="en-US" dirty="0" smtClean="0"/>
              <a:t>Establish regular testing of communications</a:t>
            </a:r>
          </a:p>
          <a:p>
            <a:pPr lvl="1"/>
            <a:r>
              <a:rPr lang="en-US" dirty="0" smtClean="0"/>
              <a:t>Verify contacts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Heritage Library</a:t>
            </a:r>
          </a:p>
          <a:p>
            <a:pPr>
              <a:spcAft>
                <a:spcPts val="600"/>
              </a:spcAft>
            </a:pPr>
            <a:r>
              <a:rPr lang="en-US" sz="1200" dirty="0" smtClean="0"/>
              <a:t>Funder: Sloan Foundation</a:t>
            </a:r>
          </a:p>
          <a:p>
            <a:pPr>
              <a:spcAft>
                <a:spcPts val="600"/>
              </a:spcAft>
            </a:pPr>
            <a:r>
              <a:rPr lang="en-US" sz="1200" dirty="0" smtClean="0"/>
              <a:t>Proposer: Open Knowledge Commons</a:t>
            </a:r>
          </a:p>
          <a:p>
            <a:pPr>
              <a:spcAft>
                <a:spcPts val="600"/>
              </a:spcAft>
            </a:pPr>
            <a:r>
              <a:rPr lang="en-US" sz="1200" dirty="0" smtClean="0"/>
              <a:t>Total Funding: $1.5 M</a:t>
            </a:r>
          </a:p>
          <a:p>
            <a:pPr>
              <a:spcAft>
                <a:spcPts val="600"/>
              </a:spcAft>
            </a:pPr>
            <a:r>
              <a:rPr lang="en-US" sz="1200" dirty="0" smtClean="0"/>
              <a:t>NLM’s Funding: $365,000 over 2 yrs.</a:t>
            </a:r>
          </a:p>
          <a:p>
            <a:pPr>
              <a:spcAft>
                <a:spcPts val="600"/>
              </a:spcAft>
            </a:pPr>
            <a:r>
              <a:rPr lang="en-US" sz="1200" dirty="0" smtClean="0"/>
              <a:t>Level of Effort: 30,000 volumes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Heritage Library</a:t>
            </a:r>
          </a:p>
          <a:p>
            <a:r>
              <a:rPr lang="en-US" dirty="0" smtClean="0">
                <a:solidFill>
                  <a:schemeClr val="accent2"/>
                </a:solidFill>
              </a:rPr>
              <a:t>Participants:</a:t>
            </a:r>
          </a:p>
          <a:p>
            <a:pPr lvl="1"/>
            <a:r>
              <a:rPr lang="en-US" dirty="0" smtClean="0"/>
              <a:t>NLM</a:t>
            </a:r>
          </a:p>
          <a:p>
            <a:pPr lvl="1"/>
            <a:r>
              <a:rPr lang="en-US" dirty="0" err="1" smtClean="0"/>
              <a:t>Countway</a:t>
            </a:r>
            <a:endParaRPr lang="en-US" dirty="0" smtClean="0"/>
          </a:p>
          <a:p>
            <a:pPr lvl="1"/>
            <a:r>
              <a:rPr lang="en-US" dirty="0" smtClean="0"/>
              <a:t>Cushing / Whitney at Yale</a:t>
            </a:r>
          </a:p>
          <a:p>
            <a:pPr lvl="1"/>
            <a:r>
              <a:rPr lang="en-US" dirty="0" smtClean="0"/>
              <a:t>Long Health Sciences at Columbia</a:t>
            </a:r>
          </a:p>
          <a:p>
            <a:pPr lvl="1"/>
            <a:r>
              <a:rPr lang="en-US" dirty="0" smtClean="0"/>
              <a:t>NYPL</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Heritage Library</a:t>
            </a:r>
          </a:p>
          <a:p>
            <a:r>
              <a:rPr lang="en-US" dirty="0" smtClean="0">
                <a:solidFill>
                  <a:schemeClr val="accent2"/>
                </a:solidFill>
              </a:rPr>
              <a:t>NLM’s Contribution:</a:t>
            </a:r>
          </a:p>
          <a:p>
            <a:pPr lvl="1"/>
            <a:r>
              <a:rPr lang="en-US" dirty="0" smtClean="0"/>
              <a:t>5,700 Monographs</a:t>
            </a:r>
          </a:p>
          <a:p>
            <a:pPr lvl="1"/>
            <a:r>
              <a:rPr lang="en-US" dirty="0" smtClean="0"/>
              <a:t>Americana 1720-1865</a:t>
            </a:r>
          </a:p>
          <a:p>
            <a:pPr lvl="1"/>
            <a:r>
              <a:rPr lang="en-US" dirty="0" smtClean="0"/>
              <a:t>Usable Surrogates of Rare, Unique Items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Heritage Project</a:t>
            </a:r>
          </a:p>
          <a:p>
            <a:pPr>
              <a:spcAft>
                <a:spcPts val="600"/>
              </a:spcAft>
            </a:pPr>
            <a:r>
              <a:rPr lang="en-US" sz="1200" dirty="0" smtClean="0"/>
              <a:t>Expanded Public Access</a:t>
            </a:r>
          </a:p>
          <a:p>
            <a:pPr>
              <a:spcAft>
                <a:spcPts val="600"/>
              </a:spcAft>
            </a:pPr>
            <a:r>
              <a:rPr lang="en-US" sz="1200" dirty="0" smtClean="0"/>
              <a:t>Project Team Approach</a:t>
            </a:r>
          </a:p>
          <a:p>
            <a:pPr>
              <a:spcAft>
                <a:spcPts val="600"/>
              </a:spcAft>
            </a:pPr>
            <a:r>
              <a:rPr lang="en-US" sz="1200" dirty="0" smtClean="0"/>
              <a:t>HMD – Content</a:t>
            </a:r>
          </a:p>
          <a:p>
            <a:pPr>
              <a:spcAft>
                <a:spcPts val="600"/>
              </a:spcAft>
            </a:pPr>
            <a:r>
              <a:rPr lang="en-US" sz="1200" dirty="0" smtClean="0"/>
              <a:t>Preservation – Scanning</a:t>
            </a:r>
          </a:p>
          <a:p>
            <a:pPr>
              <a:spcAft>
                <a:spcPts val="600"/>
              </a:spcAft>
            </a:pPr>
            <a:r>
              <a:rPr lang="en-US" sz="1200" dirty="0" smtClean="0"/>
              <a:t>Tech Services – Repository</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Important 2010 Initiatives</a:t>
            </a:r>
          </a:p>
          <a:p>
            <a:r>
              <a:rPr lang="en-US" dirty="0" smtClean="0"/>
              <a:t>Complete Serials Inventory</a:t>
            </a:r>
          </a:p>
          <a:p>
            <a:pPr>
              <a:buNone/>
            </a:pPr>
            <a:endParaRPr lang="en-US" dirty="0" smtClean="0"/>
          </a:p>
          <a:p>
            <a:r>
              <a:rPr lang="en-US" dirty="0" smtClean="0"/>
              <a:t>Redesign </a:t>
            </a:r>
            <a:r>
              <a:rPr lang="en-US" dirty="0" err="1" smtClean="0"/>
              <a:t>MedlinePlus</a:t>
            </a:r>
            <a:r>
              <a:rPr lang="en-US" dirty="0" smtClean="0"/>
              <a:t> &amp; </a:t>
            </a:r>
            <a:r>
              <a:rPr lang="en-US" dirty="0" err="1" smtClean="0"/>
              <a:t>MedlinePlus</a:t>
            </a:r>
            <a:r>
              <a:rPr lang="en-US" dirty="0" smtClean="0"/>
              <a:t> en </a:t>
            </a:r>
            <a:r>
              <a:rPr lang="en-US" dirty="0" err="1" smtClean="0"/>
              <a:t>Español</a:t>
            </a:r>
            <a:endParaRPr lang="en-US" dirty="0" smtClean="0"/>
          </a:p>
          <a:p>
            <a:endParaRPr lang="en-US" dirty="0" smtClean="0"/>
          </a:p>
          <a:p>
            <a:r>
              <a:rPr lang="en-US" dirty="0" smtClean="0"/>
              <a:t>Improve Mobile </a:t>
            </a:r>
            <a:r>
              <a:rPr lang="en-US" dirty="0" err="1" smtClean="0"/>
              <a:t>MedlinePlus</a:t>
            </a:r>
            <a:r>
              <a:rPr lang="en-US" dirty="0" smtClean="0"/>
              <a:t> User Experience</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Important 2010 Initiatives</a:t>
            </a:r>
          </a:p>
          <a:p>
            <a:r>
              <a:rPr lang="en-US" dirty="0" smtClean="0"/>
              <a:t>Optimize Use of E-Journals for ILL</a:t>
            </a:r>
          </a:p>
          <a:p>
            <a:endParaRPr lang="en-US" dirty="0" smtClean="0"/>
          </a:p>
          <a:p>
            <a:r>
              <a:rPr lang="en-US" dirty="0" smtClean="0"/>
              <a:t>Acquire E-Only Monographs</a:t>
            </a:r>
          </a:p>
          <a:p>
            <a:endParaRPr lang="en-US" dirty="0" smtClean="0"/>
          </a:p>
          <a:p>
            <a:r>
              <a:rPr lang="en-US" dirty="0" smtClean="0"/>
              <a:t>Determine Future Web Archiving Activities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Librarians on NLM</a:t>
            </a:r>
            <a:br>
              <a:rPr lang="en-US" dirty="0" smtClean="0"/>
            </a:br>
            <a:r>
              <a:rPr lang="en-US" dirty="0" smtClean="0"/>
              <a:t>Advisory Committees</a:t>
            </a:r>
          </a:p>
          <a:p>
            <a:r>
              <a:rPr lang="en-US" dirty="0" smtClean="0"/>
              <a:t>PMC National Advisory Committee</a:t>
            </a:r>
          </a:p>
          <a:p>
            <a:pPr lvl="1"/>
            <a:r>
              <a:rPr lang="en-US" dirty="0" smtClean="0"/>
              <a:t>Cynthia Henderson</a:t>
            </a:r>
          </a:p>
          <a:p>
            <a:endParaRPr lang="en-US" dirty="0" smtClean="0"/>
          </a:p>
          <a:p>
            <a:r>
              <a:rPr lang="en-US" dirty="0" smtClean="0"/>
              <a:t>Literature Selection Technical Review Committee (LSTRC)</a:t>
            </a:r>
          </a:p>
          <a:p>
            <a:pPr lvl="1"/>
            <a:r>
              <a:rPr lang="en-US" dirty="0" smtClean="0"/>
              <a:t>Cathy Norton</a:t>
            </a:r>
          </a:p>
          <a:p>
            <a:pPr lvl="1"/>
            <a:r>
              <a:rPr lang="en-US" dirty="0" smtClean="0"/>
              <a:t>Linda Walton</a:t>
            </a:r>
          </a:p>
          <a:p>
            <a:pPr lvl="1"/>
            <a:r>
              <a:rPr lang="en-US" dirty="0" err="1" smtClean="0"/>
              <a:t>Lucretia</a:t>
            </a:r>
            <a:r>
              <a:rPr lang="en-US" dirty="0" smtClean="0"/>
              <a:t> McClure, Consultant</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Important 2010 Initiatives</a:t>
            </a:r>
          </a:p>
          <a:p>
            <a:r>
              <a:rPr lang="en-US" dirty="0" smtClean="0"/>
              <a:t>Work with LC to Increase Publishers Providing ONIX Data</a:t>
            </a:r>
          </a:p>
          <a:p>
            <a:pPr>
              <a:buNone/>
            </a:pPr>
            <a:endParaRPr lang="en-US" dirty="0" smtClean="0"/>
          </a:p>
          <a:p>
            <a:r>
              <a:rPr lang="en-US" dirty="0" smtClean="0"/>
              <a:t>Add Historical Images to FLICKR</a:t>
            </a:r>
          </a:p>
          <a:p>
            <a:endParaRPr lang="en-US" dirty="0" smtClean="0"/>
          </a:p>
          <a:p>
            <a:r>
              <a:rPr lang="en-US" dirty="0" smtClean="0"/>
              <a:t>New Grants to Reduce Health Disparities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TOXMAP</a:t>
            </a:r>
            <a:br>
              <a:rPr lang="en-US" dirty="0" smtClean="0"/>
            </a:br>
            <a:r>
              <a:rPr lang="en-US" sz="1200" dirty="0" smtClean="0">
                <a:solidFill>
                  <a:schemeClr val="accent2"/>
                </a:solidFill>
              </a:rPr>
              <a:t>http://toxmap.nlm.nih.gov</a:t>
            </a:r>
            <a:endParaRPr lang="en-US" dirty="0" smtClean="0">
              <a:solidFill>
                <a:schemeClr val="accent2"/>
              </a:solidFill>
            </a:endParaRPr>
          </a:p>
          <a:p>
            <a:pPr>
              <a:defRPr/>
            </a:pPr>
            <a:r>
              <a:rPr lang="en-US" baseline="0" dirty="0" smtClean="0">
                <a:latin typeface="Calibri" pitchFamily="34" charset="0"/>
                <a:ea typeface="+mn-ea"/>
                <a:cs typeface="+mn-cs"/>
              </a:rPr>
              <a:t>[IMAGE: Grouped screenshots of search results on a TOXMAP Web page and of TOXMAP search results displayed in Google Maps</a:t>
            </a:r>
            <a:r>
              <a:rPr lang="en-US" dirty="0" smtClean="0">
                <a:latin typeface="+mn-lt"/>
                <a:ea typeface="+mn-ea"/>
                <a:cs typeface="+mn-cs"/>
              </a:rPr>
              <a:t>]</a:t>
            </a:r>
          </a:p>
        </p:txBody>
      </p:sp>
      <p:sp>
        <p:nvSpPr>
          <p:cNvPr id="36868" name="Slide Number Placeholder 3"/>
          <p:cNvSpPr>
            <a:spLocks noGrp="1"/>
          </p:cNvSpPr>
          <p:nvPr>
            <p:ph type="sldNum" sz="quarter" idx="5"/>
          </p:nvPr>
        </p:nvSpPr>
        <p:spPr>
          <a:noFill/>
        </p:spPr>
        <p:txBody>
          <a:bodyPr/>
          <a:lstStyle/>
          <a:p>
            <a:fld id="{60D8C2C1-A833-43B2-9CF0-40469D04B7A2}" type="slidenum">
              <a:rPr lang="en-US" smtClean="0">
                <a:ea typeface="ＭＳ Ｐゴシック" pitchFamily="34" charset="-128"/>
              </a:rPr>
              <a:pPr/>
              <a:t>31</a:t>
            </a:fld>
            <a:endParaRPr lang="en-US" dirty="0"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0"/>
              </a:spcAft>
              <a:buClrTx/>
              <a:buSzTx/>
              <a:buFont typeface="Wingdings" pitchFamily="2" charset="2"/>
              <a:buNone/>
              <a:tabLst/>
              <a:defRPr/>
            </a:pPr>
            <a:r>
              <a:rPr lang="en-US" sz="1200" dirty="0" smtClean="0"/>
              <a:t>Improved FAQ and News</a:t>
            </a:r>
          </a:p>
          <a:p>
            <a:pPr eaLnBrk="1" hangingPunct="1">
              <a:spcBef>
                <a:spcPct val="0"/>
              </a:spcBef>
              <a:buFont typeface="Wingdings" pitchFamily="2" charset="2"/>
              <a:buNone/>
            </a:pPr>
            <a:r>
              <a:rPr lang="en-US" dirty="0" smtClean="0">
                <a:latin typeface="Calibri" pitchFamily="34" charset="0"/>
                <a:ea typeface="ＭＳ Ｐゴシック" pitchFamily="34" charset="-128"/>
              </a:rPr>
              <a:t>[IMAGE: TOXMAP Toolbar and the new Widget are shown next to a screenshot of a TOXMAP Web page</a:t>
            </a:r>
            <a:r>
              <a:rPr lang="en-US" dirty="0" smtClean="0">
                <a:ea typeface="ＭＳ Ｐゴシック" pitchFamily="34" charset="-128"/>
              </a:rPr>
              <a:t>]</a:t>
            </a:r>
          </a:p>
        </p:txBody>
      </p:sp>
      <p:sp>
        <p:nvSpPr>
          <p:cNvPr id="37892" name="Slide Number Placeholder 3"/>
          <p:cNvSpPr>
            <a:spLocks noGrp="1"/>
          </p:cNvSpPr>
          <p:nvPr>
            <p:ph type="sldNum" sz="quarter" idx="5"/>
          </p:nvPr>
        </p:nvSpPr>
        <p:spPr>
          <a:noFill/>
        </p:spPr>
        <p:txBody>
          <a:bodyPr/>
          <a:lstStyle/>
          <a:p>
            <a:fld id="{DEE0990D-91A8-4CC0-8C11-47F4124B46A1}" type="slidenum">
              <a:rPr lang="en-US" smtClean="0">
                <a:ea typeface="ＭＳ Ｐゴシック" pitchFamily="34" charset="-128"/>
              </a:rPr>
              <a:pPr/>
              <a:t>32</a:t>
            </a:fld>
            <a:endParaRPr lang="en-US"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smtClean="0"/>
              <a:t>Wireless Information System for Emergency Responders (WISER)</a:t>
            </a:r>
          </a:p>
          <a:p>
            <a:r>
              <a:rPr lang="en-US" sz="2400" dirty="0" smtClean="0"/>
              <a:t>Download the latest version of WISER for your platform</a:t>
            </a:r>
          </a:p>
          <a:p>
            <a:pPr lvl="1"/>
            <a:r>
              <a:rPr lang="en-US" sz="2400" dirty="0" smtClean="0"/>
              <a:t>WISER for </a:t>
            </a:r>
            <a:r>
              <a:rPr lang="en-US" sz="2400" i="1" dirty="0" smtClean="0"/>
              <a:t>Windows</a:t>
            </a:r>
          </a:p>
          <a:p>
            <a:pPr lvl="1"/>
            <a:r>
              <a:rPr lang="en-US" sz="2400" dirty="0" smtClean="0"/>
              <a:t>WISER for </a:t>
            </a:r>
            <a:r>
              <a:rPr lang="en-US" sz="2400" i="1" dirty="0" smtClean="0"/>
              <a:t>Mobile</a:t>
            </a:r>
          </a:p>
          <a:p>
            <a:pPr lvl="2"/>
            <a:r>
              <a:rPr lang="en-US" sz="2000" dirty="0" smtClean="0"/>
              <a:t>Pocket PC</a:t>
            </a:r>
          </a:p>
          <a:p>
            <a:pPr lvl="2"/>
            <a:r>
              <a:rPr lang="en-US" sz="2000" dirty="0" err="1" smtClean="0"/>
              <a:t>SmartPhone</a:t>
            </a:r>
            <a:endParaRPr lang="en-US" sz="2000" dirty="0" smtClean="0"/>
          </a:p>
          <a:p>
            <a:pPr lvl="1">
              <a:spcAft>
                <a:spcPts val="600"/>
              </a:spcAft>
            </a:pPr>
            <a:r>
              <a:rPr lang="en-US" sz="2400" dirty="0" smtClean="0"/>
              <a:t>WISER for </a:t>
            </a:r>
            <a:r>
              <a:rPr lang="en-US" sz="2400" i="1" dirty="0" smtClean="0"/>
              <a:t>Palm OS</a:t>
            </a:r>
          </a:p>
          <a:p>
            <a:r>
              <a:rPr lang="en-US" sz="2400" dirty="0" smtClean="0"/>
              <a:t>Download training materials</a:t>
            </a:r>
          </a:p>
          <a:p>
            <a:r>
              <a:rPr lang="en-US" sz="2400" dirty="0" smtClean="0"/>
              <a:t>Join the WISER email list</a:t>
            </a:r>
          </a:p>
          <a:p>
            <a:r>
              <a:rPr lang="en-US" sz="2400" dirty="0" smtClean="0"/>
              <a:t>Access </a:t>
            </a:r>
            <a:r>
              <a:rPr lang="en-US" sz="2400" dirty="0" err="1" smtClean="0"/>
              <a:t>WebWISER</a:t>
            </a:r>
            <a:r>
              <a:rPr lang="en-US" sz="2400" dirty="0" smtClean="0"/>
              <a:t/>
            </a:r>
            <a:br>
              <a:rPr lang="en-US" sz="2400" dirty="0" smtClean="0"/>
            </a:br>
            <a:r>
              <a:rPr lang="en-US" sz="2000" dirty="0" smtClean="0">
                <a:solidFill>
                  <a:schemeClr val="accent2"/>
                </a:solidFill>
              </a:rPr>
              <a:t>http://webwiser.nlm.nih.gov</a:t>
            </a:r>
            <a:endParaRPr lang="en-US" sz="2400" dirty="0" smtClean="0">
              <a:solidFill>
                <a:schemeClr val="accent2"/>
              </a:solidFill>
            </a:endParaRPr>
          </a:p>
          <a:p>
            <a:r>
              <a:rPr lang="en-US" dirty="0" smtClean="0">
                <a:ea typeface="ＭＳ Ｐゴシック" pitchFamily="34" charset="-128"/>
              </a:rPr>
              <a:t>[IMAGE: Screenshot of the WISER Web page at http://wiser.nlm.nih.gov/]</a:t>
            </a:r>
          </a:p>
        </p:txBody>
      </p:sp>
      <p:sp>
        <p:nvSpPr>
          <p:cNvPr id="44036" name="Slide Number Placeholder 3"/>
          <p:cNvSpPr>
            <a:spLocks noGrp="1"/>
          </p:cNvSpPr>
          <p:nvPr>
            <p:ph type="sldNum" sz="quarter" idx="5"/>
          </p:nvPr>
        </p:nvSpPr>
        <p:spPr>
          <a:noFill/>
        </p:spPr>
        <p:txBody>
          <a:bodyPr/>
          <a:lstStyle/>
          <a:p>
            <a:fld id="{5A45D16A-6016-4FF6-8D1E-A86F1465C979}" type="slidenum">
              <a:rPr lang="en-US" smtClean="0">
                <a:ea typeface="ＭＳ Ｐゴシック" pitchFamily="34" charset="-128"/>
              </a:rPr>
              <a:pPr/>
              <a:t>33</a:t>
            </a:fld>
            <a:endParaRPr lang="en-US" dirty="0"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Updates and Expansion of Special Population Websites</a:t>
            </a:r>
          </a:p>
          <a:p>
            <a:r>
              <a:rPr lang="en-US" dirty="0" smtClean="0">
                <a:ea typeface="ＭＳ Ｐゴシック" pitchFamily="34" charset="-128"/>
              </a:rPr>
              <a:t>[IMAGE: Screenshot of the Arctic Health Web page]</a:t>
            </a:r>
          </a:p>
          <a:p>
            <a:r>
              <a:rPr lang="en-US" dirty="0" smtClean="0">
                <a:ea typeface="ＭＳ Ｐゴシック" pitchFamily="34" charset="-128"/>
              </a:rPr>
              <a:t>[IMAGE:</a:t>
            </a:r>
            <a:r>
              <a:rPr lang="en-US" baseline="0" dirty="0" smtClean="0">
                <a:ea typeface="ＭＳ Ｐゴシック" pitchFamily="34" charset="-128"/>
              </a:rPr>
              <a:t> Screenshot of the American Indian Health Web page</a:t>
            </a:r>
            <a:r>
              <a:rPr lang="en-US" dirty="0" smtClean="0">
                <a:ea typeface="ＭＳ Ｐゴシック" pitchFamily="34" charset="-128"/>
              </a:rPr>
              <a:t>]</a:t>
            </a:r>
          </a:p>
        </p:txBody>
      </p:sp>
      <p:sp>
        <p:nvSpPr>
          <p:cNvPr id="57348" name="Slide Number Placeholder 3"/>
          <p:cNvSpPr>
            <a:spLocks noGrp="1"/>
          </p:cNvSpPr>
          <p:nvPr>
            <p:ph type="sldNum" sz="quarter" idx="5"/>
          </p:nvPr>
        </p:nvSpPr>
        <p:spPr>
          <a:noFill/>
        </p:spPr>
        <p:txBody>
          <a:bodyPr/>
          <a:lstStyle/>
          <a:p>
            <a:fld id="{D5A5FB71-7365-4053-8DD4-E43807C272A4}" type="slidenum">
              <a:rPr lang="en-US" smtClean="0">
                <a:ea typeface="ＭＳ Ｐゴシック" pitchFamily="34" charset="-128"/>
              </a:rPr>
              <a:pPr/>
              <a:t>34</a:t>
            </a:fld>
            <a:endParaRPr lang="en-US" dirty="0"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New Health Hotlines App</a:t>
            </a:r>
          </a:p>
          <a:p>
            <a:pPr>
              <a:spcBef>
                <a:spcPct val="0"/>
              </a:spcBef>
            </a:pPr>
            <a:r>
              <a:rPr lang="en-US" dirty="0" smtClean="0"/>
              <a:t>[IMAGE:</a:t>
            </a:r>
            <a:r>
              <a:rPr lang="en-US" baseline="0" dirty="0" smtClean="0"/>
              <a:t> Screenshots of iPhone displays: one with the About Health Hotline page, and the other with Browse &amp; Search Menu</a:t>
            </a:r>
            <a:r>
              <a:rPr lang="en-US" dirty="0" smtClean="0"/>
              <a:t>]</a:t>
            </a: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C1311-15DB-455E-8988-0A7FE70B9922}"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PubMed</a:t>
            </a:r>
            <a:endParaRPr lang="en-US" dirty="0" smtClean="0"/>
          </a:p>
          <a:p>
            <a:r>
              <a:rPr lang="en-US" dirty="0" smtClean="0"/>
              <a:t>Major effort was the </a:t>
            </a:r>
            <a:r>
              <a:rPr lang="en-US" dirty="0" err="1" smtClean="0"/>
              <a:t>PubMed</a:t>
            </a:r>
            <a:r>
              <a:rPr lang="en-US" dirty="0" smtClean="0"/>
              <a:t> Redesign, launched in the fall of 2009.</a:t>
            </a:r>
          </a:p>
          <a:p>
            <a:r>
              <a:rPr lang="en-US" dirty="0" smtClean="0"/>
              <a:t>3 Preview Webcasts held in the summer.</a:t>
            </a:r>
          </a:p>
          <a:p>
            <a:r>
              <a:rPr lang="en-US" dirty="0" smtClean="0"/>
              <a:t>4 Demonstration Webcasts provided during the introductory period.</a:t>
            </a:r>
          </a:p>
          <a:p>
            <a:r>
              <a:rPr lang="en-US" dirty="0" smtClean="0"/>
              <a:t>Updates to the </a:t>
            </a:r>
            <a:r>
              <a:rPr lang="en-US" dirty="0" err="1" smtClean="0"/>
              <a:t>PubMed</a:t>
            </a:r>
            <a:r>
              <a:rPr lang="en-US" dirty="0" smtClean="0"/>
              <a:t> tutorial and training workbooks.</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PubMed</a:t>
            </a:r>
            <a:r>
              <a:rPr lang="en-US" dirty="0" smtClean="0"/>
              <a:t> – Upcoming in late 2010</a:t>
            </a:r>
          </a:p>
          <a:p>
            <a:r>
              <a:rPr lang="en-US" dirty="0" smtClean="0"/>
              <a:t>Introduction of a researcher/author disambiguation identifier.</a:t>
            </a:r>
          </a:p>
          <a:p>
            <a:pPr lvl="1"/>
            <a:r>
              <a:rPr lang="en-US" dirty="0" smtClean="0"/>
              <a:t>Focusing initially on grantees and their publications – it’s what we know about.</a:t>
            </a:r>
          </a:p>
          <a:p>
            <a:pPr lvl="1"/>
            <a:r>
              <a:rPr lang="en-US" dirty="0" smtClean="0"/>
              <a:t>Expanding to other </a:t>
            </a:r>
            <a:r>
              <a:rPr lang="en-US" dirty="0" err="1" smtClean="0"/>
              <a:t>MyNCBI</a:t>
            </a:r>
            <a:r>
              <a:rPr lang="en-US" dirty="0" smtClean="0"/>
              <a:t> users.</a:t>
            </a:r>
          </a:p>
          <a:p>
            <a:r>
              <a:rPr lang="en-US" dirty="0" smtClean="0"/>
              <a:t>My NCBI Redesign</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sz="1200" b="1" i="0" u="none" strike="noStrike"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dirty="0" smtClean="0"/>
              <a:t>PMC Use – Typical Work Day</a:t>
            </a:r>
          </a:p>
          <a:p>
            <a:pPr rtl="0" eaLnBrk="1" fontAlgn="ctr" latinLnBrk="0" hangingPunct="1"/>
            <a:r>
              <a:rPr lang="en-US" sz="1200" b="1" i="0" u="none" strike="noStrike" kern="1200" dirty="0" smtClean="0">
                <a:solidFill>
                  <a:schemeClr val="tx1"/>
                </a:solidFill>
                <a:latin typeface="+mn-lt"/>
                <a:ea typeface="+mn-ea"/>
                <a:cs typeface="+mn-cs"/>
              </a:rPr>
              <a:t>Table Summary: </a:t>
            </a:r>
            <a:r>
              <a:rPr lang="en-US" sz="1200" b="0" i="0" u="none" strike="noStrike" kern="1200" dirty="0" smtClean="0">
                <a:solidFill>
                  <a:schemeClr val="tx1"/>
                </a:solidFill>
                <a:latin typeface="+mn-lt"/>
                <a:ea typeface="+mn-ea"/>
                <a:cs typeface="+mn-cs"/>
              </a:rPr>
              <a:t>Displays</a:t>
            </a:r>
            <a:r>
              <a:rPr lang="en-US" sz="1200" b="0" i="0" u="none" strike="noStrike" kern="1200" baseline="0" dirty="0" smtClean="0">
                <a:solidFill>
                  <a:schemeClr val="tx1"/>
                </a:solidFill>
                <a:latin typeface="+mn-lt"/>
                <a:ea typeface="+mn-ea"/>
                <a:cs typeface="+mn-cs"/>
              </a:rPr>
              <a:t> the increased numbers from March 2008 to March 2010. </a:t>
            </a:r>
          </a:p>
          <a:p>
            <a:pPr rtl="0" eaLnBrk="1" fontAlgn="ctr" latinLnBrk="0" hangingPunct="1"/>
            <a:endParaRPr lang="en-US" sz="1200" b="1" i="0" u="none" strike="noStrike" kern="1200" baseline="0" dirty="0" smtClean="0">
              <a:solidFill>
                <a:schemeClr val="tx1"/>
              </a:solidFill>
              <a:latin typeface="+mn-lt"/>
              <a:ea typeface="+mn-ea"/>
              <a:cs typeface="+mn-cs"/>
            </a:endParaRPr>
          </a:p>
          <a:p>
            <a:pPr rtl="0" eaLnBrk="1" fontAlgn="ctr" latinLnBrk="0" hangingPunct="1"/>
            <a:r>
              <a:rPr lang="en-US" sz="1200" b="1" i="0" u="none" strike="noStrike" kern="1200" baseline="0" dirty="0" smtClean="0">
                <a:solidFill>
                  <a:schemeClr val="tx1"/>
                </a:solidFill>
                <a:latin typeface="+mn-lt"/>
                <a:ea typeface="+mn-ea"/>
                <a:cs typeface="+mn-cs"/>
              </a:rPr>
              <a:t>Column Headers: </a:t>
            </a:r>
            <a:r>
              <a:rPr lang="en-US" sz="1200" b="1" i="0" u="none" strike="noStrike" kern="1200" dirty="0" smtClean="0">
                <a:solidFill>
                  <a:schemeClr val="tx1"/>
                </a:solidFill>
                <a:latin typeface="+mn-lt"/>
                <a:ea typeface="+mn-ea"/>
                <a:cs typeface="+mn-cs"/>
              </a:rPr>
              <a:t>March 2008, March 2010</a:t>
            </a:r>
          </a:p>
          <a:p>
            <a:pPr rtl="0" eaLnBrk="1" fontAlgn="ctr" latinLnBrk="0" hangingPunct="1"/>
            <a:r>
              <a:rPr lang="en-US" sz="1200" b="0" i="0" u="none" strike="noStrike" kern="1200" dirty="0" smtClean="0">
                <a:solidFill>
                  <a:schemeClr val="tx1"/>
                </a:solidFill>
                <a:latin typeface="+mn-lt"/>
                <a:ea typeface="+mn-ea"/>
                <a:cs typeface="+mn-cs"/>
              </a:rPr>
              <a:t>Unique Users</a:t>
            </a:r>
            <a:r>
              <a:rPr lang="en-US" sz="1200" b="0" i="0" u="none" strike="noStrike" kern="1200" baseline="0" dirty="0" smtClean="0">
                <a:solidFill>
                  <a:schemeClr val="tx1"/>
                </a:solidFill>
                <a:latin typeface="+mn-lt"/>
                <a:ea typeface="+mn-ea"/>
                <a:cs typeface="+mn-cs"/>
              </a:rPr>
              <a:t> increased from</a:t>
            </a:r>
            <a:r>
              <a:rPr lang="en-US" sz="1200" b="0" i="0" u="none" strike="noStrike" kern="1200" dirty="0" smtClean="0">
                <a:solidFill>
                  <a:schemeClr val="tx1"/>
                </a:solidFill>
                <a:latin typeface="+mn-lt"/>
                <a:ea typeface="+mn-ea"/>
                <a:cs typeface="+mn-cs"/>
              </a:rPr>
              <a:t> 310,000 to 420,000</a:t>
            </a:r>
          </a:p>
          <a:p>
            <a:pPr rtl="0" eaLnBrk="1" fontAlgn="ctr" latinLnBrk="0" hangingPunct="1"/>
            <a:r>
              <a:rPr lang="en-US" sz="1200" b="0" i="0" u="none" strike="noStrike" kern="1200" dirty="0" smtClean="0">
                <a:solidFill>
                  <a:schemeClr val="tx1"/>
                </a:solidFill>
                <a:latin typeface="+mn-lt"/>
                <a:ea typeface="+mn-ea"/>
                <a:cs typeface="+mn-cs"/>
              </a:rPr>
              <a:t>Articles Retrieved</a:t>
            </a:r>
            <a:r>
              <a:rPr lang="en-US" sz="1200" b="0" i="0" u="none" strike="noStrike" kern="1200" baseline="0" dirty="0" smtClean="0">
                <a:solidFill>
                  <a:schemeClr val="tx1"/>
                </a:solidFill>
                <a:latin typeface="+mn-lt"/>
                <a:ea typeface="+mn-ea"/>
                <a:cs typeface="+mn-cs"/>
              </a:rPr>
              <a:t> increased from</a:t>
            </a:r>
            <a:r>
              <a:rPr lang="en-US" sz="1200" b="0" i="0" u="none" strike="noStrike" kern="1200" dirty="0" smtClean="0">
                <a:solidFill>
                  <a:schemeClr val="tx1"/>
                </a:solidFill>
                <a:latin typeface="+mn-lt"/>
                <a:ea typeface="+mn-ea"/>
                <a:cs typeface="+mn-cs"/>
              </a:rPr>
              <a:t> 500,000 to 740,000</a:t>
            </a:r>
          </a:p>
          <a:p>
            <a:pPr rtl="0" eaLnBrk="1" fontAlgn="ctr" latinLnBrk="0" hangingPunct="1"/>
            <a:r>
              <a:rPr lang="en-US" sz="1200" b="0" i="0" u="none" strike="noStrike" kern="1200" dirty="0" smtClean="0">
                <a:solidFill>
                  <a:schemeClr val="tx1"/>
                </a:solidFill>
                <a:latin typeface="+mn-lt"/>
                <a:ea typeface="+mn-ea"/>
                <a:cs typeface="+mn-cs"/>
              </a:rPr>
              <a:t>Articles Available</a:t>
            </a:r>
            <a:r>
              <a:rPr lang="en-US" sz="1200" b="0" i="0" u="none" strike="noStrike" kern="1200" baseline="0" dirty="0" smtClean="0">
                <a:solidFill>
                  <a:schemeClr val="tx1"/>
                </a:solidFill>
                <a:latin typeface="+mn-lt"/>
                <a:ea typeface="+mn-ea"/>
                <a:cs typeface="+mn-cs"/>
              </a:rPr>
              <a:t> increased from</a:t>
            </a:r>
            <a:r>
              <a:rPr lang="en-US" sz="1200" b="0" i="0" u="none" strike="noStrike" kern="1200" dirty="0" smtClean="0">
                <a:solidFill>
                  <a:schemeClr val="tx1"/>
                </a:solidFill>
                <a:latin typeface="+mn-lt"/>
                <a:ea typeface="+mn-ea"/>
                <a:cs typeface="+mn-cs"/>
              </a:rPr>
              <a:t> 1.3 Million to 1.95 Million</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NLM and Social Media</a:t>
            </a:r>
          </a:p>
          <a:p>
            <a:r>
              <a:rPr lang="en-US" dirty="0" smtClean="0"/>
              <a:t>Directory of social media features from NLM</a:t>
            </a:r>
            <a:br>
              <a:rPr lang="en-US" dirty="0" smtClean="0"/>
            </a:br>
            <a:r>
              <a:rPr lang="en-US" sz="2800" dirty="0" smtClean="0">
                <a:hlinkClick r:id="rId3"/>
              </a:rPr>
              <a:t>http://www.nlm.nih.gov/socialmedia</a:t>
            </a:r>
            <a:endParaRPr lang="en-US" sz="2800" dirty="0" smtClean="0"/>
          </a:p>
          <a:p>
            <a:r>
              <a:rPr lang="en-US" dirty="0" smtClean="0"/>
              <a:t>Links to NLM entries for:</a:t>
            </a:r>
          </a:p>
          <a:p>
            <a:pPr lvl="1"/>
            <a:r>
              <a:rPr lang="en-US" dirty="0" smtClean="0"/>
              <a:t>Twitter</a:t>
            </a:r>
          </a:p>
          <a:p>
            <a:pPr lvl="1"/>
            <a:r>
              <a:rPr lang="en-US" dirty="0" err="1" smtClean="0"/>
              <a:t>Facebook</a:t>
            </a:r>
            <a:endParaRPr lang="en-US" dirty="0" smtClean="0"/>
          </a:p>
          <a:p>
            <a:pPr lvl="1"/>
            <a:r>
              <a:rPr lang="en-US" dirty="0" smtClean="0"/>
              <a:t>RSS, Podcasts, Webcasts</a:t>
            </a:r>
          </a:p>
          <a:p>
            <a:pPr lvl="1"/>
            <a:r>
              <a:rPr lang="en-US" dirty="0" smtClean="0"/>
              <a:t>Email lists </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Librarians on NLM</a:t>
            </a:r>
            <a:br>
              <a:rPr lang="en-US" dirty="0" smtClean="0"/>
            </a:br>
            <a:r>
              <a:rPr lang="en-US" dirty="0" smtClean="0"/>
              <a:t>Advisory Committees</a:t>
            </a:r>
          </a:p>
          <a:p>
            <a:endParaRPr lang="en-US" dirty="0" smtClean="0"/>
          </a:p>
          <a:p>
            <a:r>
              <a:rPr lang="en-US" dirty="0" smtClean="0"/>
              <a:t>Biomedical Library Review Committee</a:t>
            </a:r>
          </a:p>
          <a:p>
            <a:pPr lvl="1"/>
            <a:r>
              <a:rPr lang="en-US" dirty="0" smtClean="0"/>
              <a:t>Judy </a:t>
            </a:r>
            <a:r>
              <a:rPr lang="en-US" dirty="0" err="1" smtClean="0"/>
              <a:t>Consales</a:t>
            </a:r>
            <a:endParaRPr lang="en-US" dirty="0" smtClean="0"/>
          </a:p>
          <a:p>
            <a:pPr lvl="1"/>
            <a:r>
              <a:rPr lang="en-US" dirty="0" smtClean="0"/>
              <a:t>Beverly Murphy</a:t>
            </a:r>
          </a:p>
          <a:p>
            <a:pPr lvl="1"/>
            <a:r>
              <a:rPr lang="en-US" dirty="0" smtClean="0"/>
              <a:t>Michele Tennant</a:t>
            </a:r>
          </a:p>
          <a:p>
            <a:pPr lvl="1"/>
            <a:r>
              <a:rPr lang="en-US" dirty="0" smtClean="0"/>
              <a:t>Deborah Ward</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2009-2010 NLM/AAHSL</a:t>
            </a:r>
            <a:br>
              <a:rPr lang="en-US" dirty="0" smtClean="0"/>
            </a:br>
            <a:r>
              <a:rPr lang="en-US" dirty="0" smtClean="0"/>
              <a:t>Leadership Fellows Program</a:t>
            </a:r>
          </a:p>
          <a:p>
            <a:pPr marL="0" indent="0">
              <a:buNone/>
              <a:defRPr/>
            </a:pPr>
            <a:endParaRPr lang="en-US" sz="1400" dirty="0" smtClean="0"/>
          </a:p>
          <a:p>
            <a:pPr marL="0" indent="0">
              <a:buNone/>
              <a:defRPr/>
            </a:pPr>
            <a:r>
              <a:rPr lang="en-US" sz="1400" dirty="0" smtClean="0"/>
              <a:t>Heidi M. </a:t>
            </a:r>
            <a:r>
              <a:rPr lang="en-US" sz="1400" dirty="0" err="1" smtClean="0"/>
              <a:t>Nickisch</a:t>
            </a:r>
            <a:r>
              <a:rPr lang="en-US" sz="1400" dirty="0" smtClean="0"/>
              <a:t> Duggan</a:t>
            </a:r>
          </a:p>
          <a:p>
            <a:pPr marL="0" indent="0">
              <a:buNone/>
              <a:defRPr/>
            </a:pPr>
            <a:r>
              <a:rPr lang="en-US" sz="1200" dirty="0" smtClean="0"/>
              <a:t>Northwestern University</a:t>
            </a:r>
          </a:p>
          <a:p>
            <a:pPr marL="0" indent="0">
              <a:buNone/>
              <a:defRPr/>
            </a:pPr>
            <a:endParaRPr lang="en-US" sz="1200" dirty="0" smtClean="0"/>
          </a:p>
          <a:p>
            <a:pPr marL="0" indent="0">
              <a:buNone/>
              <a:defRPr/>
            </a:pPr>
            <a:r>
              <a:rPr lang="en-US" sz="1200" i="1" dirty="0" smtClean="0"/>
              <a:t>Mentor: </a:t>
            </a:r>
          </a:p>
          <a:p>
            <a:pPr marL="0" indent="0">
              <a:buNone/>
              <a:defRPr/>
            </a:pPr>
            <a:r>
              <a:rPr lang="en-US" sz="1200" i="1" dirty="0" smtClean="0"/>
              <a:t>Dorothy A Spencer,</a:t>
            </a:r>
          </a:p>
          <a:p>
            <a:pPr marL="0" indent="0">
              <a:buNone/>
              <a:defRPr/>
            </a:pPr>
            <a:r>
              <a:rPr lang="en-US" sz="1200" dirty="0" smtClean="0"/>
              <a:t>East Carolina University</a:t>
            </a:r>
          </a:p>
          <a:p>
            <a:pPr lvl="0">
              <a:buNone/>
              <a:defRPr/>
            </a:pPr>
            <a:endParaRPr lang="en-US" sz="1400" dirty="0" smtClean="0"/>
          </a:p>
          <a:p>
            <a:pPr lvl="0">
              <a:buNone/>
              <a:defRPr/>
            </a:pPr>
            <a:r>
              <a:rPr lang="en-US" sz="1400" dirty="0" smtClean="0"/>
              <a:t>Irma </a:t>
            </a:r>
            <a:r>
              <a:rPr lang="en-US" sz="1400" dirty="0" err="1" smtClean="0"/>
              <a:t>Quiñones</a:t>
            </a:r>
            <a:endParaRPr lang="en-US" sz="1400" dirty="0" smtClean="0"/>
          </a:p>
          <a:p>
            <a:pPr marL="0" lvl="0" indent="0">
              <a:buNone/>
              <a:defRPr/>
            </a:pPr>
            <a:r>
              <a:rPr lang="en-US" sz="1200" dirty="0" smtClean="0"/>
              <a:t>University of Puerto Rico</a:t>
            </a:r>
          </a:p>
          <a:p>
            <a:pPr marL="0" lvl="0" indent="0">
              <a:buNone/>
              <a:defRPr/>
            </a:pPr>
            <a:endParaRPr lang="en-US" sz="1200" dirty="0" smtClean="0"/>
          </a:p>
          <a:p>
            <a:pPr marL="0" lvl="0" indent="0">
              <a:buNone/>
              <a:defRPr/>
            </a:pPr>
            <a:r>
              <a:rPr lang="en-US" sz="1200" i="1" dirty="0" smtClean="0"/>
              <a:t>Mentor: </a:t>
            </a:r>
          </a:p>
          <a:p>
            <a:pPr marL="0" lvl="0" indent="0">
              <a:buNone/>
              <a:defRPr/>
            </a:pPr>
            <a:r>
              <a:rPr lang="en-US" sz="1200" i="1" dirty="0" smtClean="0"/>
              <a:t>Judith S Cohn,</a:t>
            </a:r>
          </a:p>
          <a:p>
            <a:pPr marL="0" lvl="0" indent="0">
              <a:buNone/>
              <a:defRPr/>
            </a:pPr>
            <a:r>
              <a:rPr lang="en-US" sz="1200" dirty="0" smtClean="0"/>
              <a:t>University of Medicine &amp; Dentistry of New Jersey</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2009-2010 NLM/AAHSL</a:t>
            </a:r>
            <a:br>
              <a:rPr lang="en-US" dirty="0" smtClean="0"/>
            </a:br>
            <a:r>
              <a:rPr lang="en-US" dirty="0" smtClean="0"/>
              <a:t>Leadership Fellows Program</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2010 FNLM Michael E. </a:t>
            </a:r>
            <a:r>
              <a:rPr lang="en-US" dirty="0" err="1" smtClean="0"/>
              <a:t>DeBakey</a:t>
            </a:r>
            <a:r>
              <a:rPr lang="en-US" dirty="0" smtClean="0"/>
              <a:t> Library Services Outreach Award</a:t>
            </a:r>
          </a:p>
          <a:p>
            <a:pPr algn="ctr">
              <a:buNone/>
            </a:pPr>
            <a:r>
              <a:rPr lang="en-US" dirty="0" smtClean="0">
                <a:solidFill>
                  <a:schemeClr val="accent2"/>
                </a:solidFill>
              </a:rPr>
              <a:t>Rita Smith, MLS</a:t>
            </a:r>
          </a:p>
          <a:p>
            <a:r>
              <a:rPr lang="en-US" dirty="0" smtClean="0"/>
              <a:t>[IMAGE: Rita Smith - 2010 Recipient of the </a:t>
            </a:r>
            <a:r>
              <a:rPr lang="en-US" dirty="0" err="1" smtClean="0"/>
              <a:t>Mechael</a:t>
            </a:r>
            <a:r>
              <a:rPr lang="en-US" dirty="0" smtClean="0"/>
              <a:t> E. DeBakey Library Services Outreach Award]</a:t>
            </a:r>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2008-2009 Associates</a:t>
            </a:r>
          </a:p>
          <a:p>
            <a:r>
              <a:rPr lang="en-US" dirty="0" smtClean="0"/>
              <a:t>[IMAGE:</a:t>
            </a:r>
            <a:r>
              <a:rPr lang="en-US" baseline="0" dirty="0" smtClean="0"/>
              <a:t> Group photo of the 2008-2009 Associates]</a:t>
            </a:r>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2009-2010 Associates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Group photo of the 2009-20010 Associates]</a:t>
            </a:r>
            <a:endParaRPr lang="en-US" dirty="0" smtClean="0"/>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Interns, etc.</a:t>
            </a:r>
            <a:br>
              <a:rPr lang="en-US" dirty="0" smtClean="0"/>
            </a:br>
            <a:r>
              <a:rPr lang="en-US" dirty="0" smtClean="0"/>
              <a:t>2009-2010</a:t>
            </a:r>
          </a:p>
          <a:p>
            <a:pPr marL="0" lvl="0" indent="0" algn="ctr" defTabSz="914245" fontAlgn="b">
              <a:spcBef>
                <a:spcPts val="0"/>
              </a:spcBef>
              <a:spcAft>
                <a:spcPts val="0"/>
              </a:spcAft>
              <a:buClrTx/>
              <a:buSzTx/>
              <a:buNone/>
              <a:defRPr/>
            </a:pPr>
            <a:r>
              <a:rPr lang="en-US" sz="1200" kern="1200" dirty="0" smtClean="0">
                <a:effectLst>
                  <a:outerShdw blurRad="38100" dist="38100" dir="2700000" algn="tl">
                    <a:srgbClr val="000000">
                      <a:alpha val="43137"/>
                    </a:srgbClr>
                  </a:outerShdw>
                </a:effectLst>
              </a:rPr>
              <a:t>ARL Career Enhancement Program</a:t>
            </a:r>
            <a:endParaRPr lang="en-US" sz="1100" kern="120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SUMMARY: </a:t>
            </a:r>
            <a:r>
              <a:rPr lang="en-US" sz="1200" b="0" u="none" kern="1200" dirty="0" smtClean="0">
                <a:solidFill>
                  <a:schemeClr val="tx1"/>
                </a:solidFill>
                <a:effectLst>
                  <a:outerShdw blurRad="38100" dist="38100" dir="2700000" algn="tl">
                    <a:srgbClr val="000000">
                      <a:alpha val="43137"/>
                    </a:srgbClr>
                  </a:outerShdw>
                </a:effectLst>
                <a:latin typeface="+mn-lt"/>
                <a:ea typeface="+mn-ea"/>
                <a:cs typeface="+mn-cs"/>
              </a:rPr>
              <a:t>ARL Career Enhancement Program's participants in </a:t>
            </a:r>
            <a:r>
              <a:rPr lang="en-US" baseline="0" dirty="0" smtClean="0"/>
              <a:t>2009 and 2010. The table has </a:t>
            </a:r>
            <a:r>
              <a:rPr lang="en-US" sz="1200" b="0" u="none" kern="1200" dirty="0" smtClean="0">
                <a:solidFill>
                  <a:schemeClr val="tx1"/>
                </a:solidFill>
                <a:effectLst>
                  <a:outerShdw blurRad="38100" dist="38100" dir="2700000" algn="tl">
                    <a:srgbClr val="000000">
                      <a:alpha val="43137"/>
                    </a:srgbClr>
                  </a:outerShdw>
                </a:effectLst>
                <a:latin typeface="+mn-lt"/>
                <a:ea typeface="+mn-ea"/>
                <a:cs typeface="+mn-cs"/>
              </a:rPr>
              <a:t>three column</a:t>
            </a:r>
            <a:r>
              <a:rPr lang="en-US" sz="1200" b="0" u="none" kern="1200" baseline="0" dirty="0" smtClean="0">
                <a:solidFill>
                  <a:schemeClr val="tx1"/>
                </a:solidFill>
                <a:effectLst>
                  <a:outerShdw blurRad="38100" dist="38100" dir="2700000" algn="tl">
                    <a:srgbClr val="000000">
                      <a:alpha val="43137"/>
                    </a:srgbClr>
                  </a:outerShdw>
                </a:effectLst>
                <a:latin typeface="+mn-lt"/>
                <a:ea typeface="+mn-ea"/>
                <a:cs typeface="+mn-cs"/>
              </a:rPr>
              <a:t> headers to list </a:t>
            </a:r>
            <a:r>
              <a:rPr lang="en-US" sz="1200" b="0" u="none" kern="1200" dirty="0" smtClean="0">
                <a:solidFill>
                  <a:schemeClr val="tx1"/>
                </a:solidFill>
                <a:effectLst>
                  <a:outerShdw blurRad="38100" dist="38100" dir="2700000" algn="tl">
                    <a:srgbClr val="000000">
                      <a:alpha val="43137"/>
                    </a:srgbClr>
                  </a:outerShdw>
                </a:effectLst>
                <a:latin typeface="+mn-lt"/>
                <a:ea typeface="+mn-ea"/>
                <a:cs typeface="+mn-cs"/>
              </a:rPr>
              <a:t>each </a:t>
            </a:r>
            <a:r>
              <a:rPr lang="en-US" dirty="0" smtClean="0"/>
              <a:t>year,</a:t>
            </a:r>
            <a:r>
              <a:rPr lang="en-US" baseline="0" dirty="0" smtClean="0"/>
              <a:t> names of interns, and their university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accent2"/>
                </a:solidFill>
                <a:effectLst>
                  <a:outerShdw blurRad="38100" dist="38100" dir="2700000" algn="tl">
                    <a:srgbClr val="000000">
                      <a:alpha val="43137"/>
                    </a:srgbClr>
                  </a:outerShdw>
                </a:effectLst>
                <a:latin typeface="+mn-lt"/>
                <a:ea typeface="+mn-ea"/>
                <a:cs typeface="+mn-cs"/>
              </a:rPr>
              <a:t>ARL Career Enhancement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Slide Number Placeholder 4"/>
          <p:cNvSpPr>
            <a:spLocks noGrp="1"/>
          </p:cNvSpPr>
          <p:nvPr>
            <p:ph type="sldNum" sz="quarter" idx="11"/>
          </p:nvPr>
        </p:nvSpPr>
        <p:spPr/>
        <p:txBody>
          <a:bodyPr/>
          <a:lstStyle/>
          <a:p>
            <a:fld id="{917D9DFE-A873-4530-9DCF-050A16257304}"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noFill/>
              </a:rPr>
              <a:t>NLM Employees and</a:t>
            </a:r>
            <a:br>
              <a:rPr lang="en-US" sz="1200" dirty="0" smtClean="0">
                <a:noFill/>
              </a:rPr>
            </a:br>
            <a:r>
              <a:rPr lang="en-US" sz="1200" dirty="0" smtClean="0">
                <a:noFill/>
              </a:rPr>
              <a:t>Succession Planning</a:t>
            </a:r>
          </a:p>
          <a:p>
            <a:r>
              <a:rPr lang="en-US" dirty="0" smtClean="0"/>
              <a:t>[IMAGE: Collage of over 40 photos of individual NLM employees</a:t>
            </a:r>
            <a:r>
              <a:rPr lang="en-US" baseline="0" dirty="0" smtClean="0"/>
              <a:t>]</a:t>
            </a:r>
          </a:p>
        </p:txBody>
      </p:sp>
      <p:sp>
        <p:nvSpPr>
          <p:cNvPr id="5" name="Slide Number Placeholder 4"/>
          <p:cNvSpPr>
            <a:spLocks noGrp="1"/>
          </p:cNvSpPr>
          <p:nvPr>
            <p:ph type="sldNum" sz="quarter" idx="11"/>
          </p:nvPr>
        </p:nvSpPr>
        <p:spPr/>
        <p:txBody>
          <a:bodyPr/>
          <a:lstStyle/>
          <a:p>
            <a:fld id="{917D9DFE-A873-4530-9DCF-050A16257304}"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noFill/>
              </a:rPr>
              <a:t>NLM Employees and</a:t>
            </a:r>
            <a:br>
              <a:rPr lang="en-US" sz="1200" dirty="0" smtClean="0">
                <a:noFill/>
              </a:rPr>
            </a:br>
            <a:r>
              <a:rPr lang="en-US" sz="1200" dirty="0" smtClean="0">
                <a:noFill/>
              </a:rPr>
              <a:t>Succession Planning</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Traveling Exhibits</a:t>
            </a:r>
          </a:p>
          <a:p>
            <a:r>
              <a:rPr lang="en-US" dirty="0" smtClean="0"/>
              <a:t>[IMAGE: Map of the Unites States with locations of the Traveling Exhibition (dated 3_18_2010)]</a:t>
            </a:r>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Traveling Exhibits</a:t>
            </a:r>
          </a:p>
          <a:p>
            <a:r>
              <a:rPr lang="en-US" dirty="0" smtClean="0"/>
              <a:t>[IMAGES:</a:t>
            </a:r>
            <a:r>
              <a:rPr lang="en-US" baseline="0" dirty="0" smtClean="0"/>
              <a:t> A group of four photos of traveling exhibits at various locations]</a:t>
            </a:r>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Traveling Exhibits</a:t>
            </a:r>
          </a:p>
          <a:p>
            <a:r>
              <a:rPr lang="en-US" sz="1200" dirty="0" smtClean="0"/>
              <a:t>Frankenstein</a:t>
            </a:r>
          </a:p>
          <a:p>
            <a:r>
              <a:rPr lang="en-US" sz="1200" dirty="0" smtClean="0"/>
              <a:t>Opening Doors</a:t>
            </a:r>
          </a:p>
          <a:p>
            <a:r>
              <a:rPr lang="en-US" sz="1200" dirty="0" smtClean="0"/>
              <a:t>African American Surgeons</a:t>
            </a:r>
          </a:p>
          <a:p>
            <a:r>
              <a:rPr lang="en-US" sz="1200" dirty="0" smtClean="0"/>
              <a:t>Against the Odds</a:t>
            </a:r>
          </a:p>
          <a:p>
            <a:r>
              <a:rPr lang="en-US" sz="1200" dirty="0" smtClean="0"/>
              <a:t>Harry Potter’s World</a:t>
            </a:r>
          </a:p>
          <a:p>
            <a:r>
              <a:rPr lang="en-US" sz="1200" dirty="0" smtClean="0"/>
              <a:t>Charlotte Perkins Gilman</a:t>
            </a:r>
          </a:p>
          <a:p>
            <a:r>
              <a:rPr lang="en-US" sz="1200" dirty="0" smtClean="0"/>
              <a:t>African Americans in Civil War Medicine</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Network of Libraries of Medicine (NN/LM) – Map of 8 Regions</a:t>
            </a:r>
          </a:p>
          <a:p>
            <a:r>
              <a:rPr lang="en-US" dirty="0" smtClean="0"/>
              <a:t>[IMAGE:</a:t>
            </a:r>
            <a:r>
              <a:rPr lang="en-US" baseline="0" dirty="0" smtClean="0"/>
              <a:t> United States map with the 8 regions of the National Network of Libraries of Medicine (NN/LM)]</a:t>
            </a:r>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Areas in RML </a:t>
            </a:r>
            <a:br>
              <a:rPr lang="en-US" dirty="0" smtClean="0"/>
            </a:br>
            <a:r>
              <a:rPr lang="en-US" dirty="0" smtClean="0"/>
              <a:t>Statement of Work</a:t>
            </a:r>
          </a:p>
          <a:p>
            <a:r>
              <a:rPr lang="en-US" dirty="0" smtClean="0"/>
              <a:t>Cross – Regional Initiatives</a:t>
            </a:r>
          </a:p>
          <a:p>
            <a:endParaRPr lang="en-US" dirty="0" smtClean="0"/>
          </a:p>
          <a:p>
            <a:r>
              <a:rPr lang="en-US" dirty="0" smtClean="0"/>
              <a:t>CTSAs</a:t>
            </a:r>
          </a:p>
          <a:p>
            <a:endParaRPr lang="en-US" dirty="0" smtClean="0"/>
          </a:p>
          <a:p>
            <a:r>
              <a:rPr lang="en-US" dirty="0" smtClean="0"/>
              <a:t>E-Science</a:t>
            </a:r>
          </a:p>
          <a:p>
            <a:endParaRPr lang="en-US" dirty="0" smtClean="0"/>
          </a:p>
          <a:p>
            <a:r>
              <a:rPr lang="en-US" dirty="0" smtClean="0"/>
              <a:t>Evidence-Based Health Information</a:t>
            </a:r>
          </a:p>
          <a:p>
            <a:endParaRPr lang="en-US" dirty="0"/>
          </a:p>
        </p:txBody>
      </p:sp>
      <p:sp>
        <p:nvSpPr>
          <p:cNvPr id="5" name="Slide Number Placeholder 4"/>
          <p:cNvSpPr>
            <a:spLocks noGrp="1"/>
          </p:cNvSpPr>
          <p:nvPr>
            <p:ph type="sldNum" sz="quarter" idx="11"/>
          </p:nvPr>
        </p:nvSpPr>
        <p:spPr/>
        <p:txBody>
          <a:bodyPr/>
          <a:lstStyle/>
          <a:p>
            <a:fld id="{917D9DFE-A873-4530-9DCF-050A1625730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dirty="0"/>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dirty="0"/>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grpSp>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side-by-sid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600200"/>
            <a:ext cx="40386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00200"/>
            <a:ext cx="4038600" cy="4937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descr="Grouped elements of the background design and the footer with the NLM Logo"/>
          <p:cNvGrpSpPr>
            <a:grpSpLocks noChangeAspect="1"/>
          </p:cNvGrpSpPr>
          <p:nvPr userDrawn="1"/>
        </p:nvGrpSpPr>
        <p:grpSpPr>
          <a:xfrm>
            <a:off x="-9519" y="0"/>
            <a:ext cx="9153519" cy="6858006"/>
            <a:chOff x="-9519" y="0"/>
            <a:chExt cx="9153519" cy="6858006"/>
          </a:xfrm>
        </p:grpSpPr>
        <p:grpSp>
          <p:nvGrpSpPr>
            <p:cNvPr id="17" name="Group 16"/>
            <p:cNvGrpSpPr/>
            <p:nvPr userDrawn="1"/>
          </p:nvGrpSpPr>
          <p:grpSpPr>
            <a:xfrm>
              <a:off x="0" y="0"/>
              <a:ext cx="8458200" cy="5943600"/>
              <a:chOff x="0" y="0"/>
              <a:chExt cx="8458200" cy="5943600"/>
            </a:xfrm>
          </p:grpSpPr>
          <p:sp>
            <p:nvSpPr>
              <p:cNvPr id="1239043" name="Background design shadow" descr="Background design element 2"/>
              <p:cNvSpPr>
                <a:spLocks/>
              </p:cNvSpPr>
              <p:nvPr/>
            </p:nvSpPr>
            <p:spPr bwMode="hidden">
              <a:xfrm>
                <a:off x="0" y="2286000"/>
                <a:ext cx="8183563" cy="3657600"/>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dirty="0"/>
              </a:p>
            </p:txBody>
          </p:sp>
          <p:sp>
            <p:nvSpPr>
              <p:cNvPr id="1239044" name="Background design" descr="Background design element 1"/>
              <p:cNvSpPr>
                <a:spLocks/>
              </p:cNvSpPr>
              <p:nvPr/>
            </p:nvSpPr>
            <p:spPr bwMode="hidden">
              <a:xfrm>
                <a:off x="0" y="0"/>
                <a:ext cx="8458200" cy="5856288"/>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dirty="0"/>
              </a:p>
            </p:txBody>
          </p:sp>
        </p:grpSp>
        <p:pic>
          <p:nvPicPr>
            <p:cNvPr id="1239050" name="Picture 10" descr="NLM logo and footer"/>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18" name="Group 17"/>
            <p:cNvGrpSpPr/>
            <p:nvPr userDrawn="1"/>
          </p:nvGrpSpPr>
          <p:grpSpPr>
            <a:xfrm>
              <a:off x="0" y="6096000"/>
              <a:ext cx="9144000" cy="76200"/>
              <a:chOff x="0" y="6096000"/>
              <a:chExt cx="9144000" cy="76200"/>
            </a:xfrm>
          </p:grpSpPr>
          <p:sp>
            <p:nvSpPr>
              <p:cNvPr id="11" name="Bottom line" descr="Horizontal line 2 above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sp>
            <p:nvSpPr>
              <p:cNvPr id="1239051" name="Line 11" descr="Horizontal line 1 above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grpSp>
      </p:grpSp>
      <p:sp>
        <p:nvSpPr>
          <p:cNvPr id="12" name="Top line"/>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sp>
        <p:nvSpPr>
          <p:cNvPr id="1239045" name="Rectangle 5" descr="Subtitle on the &quot;Title Slide&quot;"/>
          <p:cNvSpPr>
            <a:spLocks noGrp="1" noChangeArrowheads="1"/>
          </p:cNvSpPr>
          <p:nvPr userDrawn="1">
            <p:ph type="subTitle" sz="quarter" idx="1"/>
          </p:nvPr>
        </p:nvSpPr>
        <p:spPr>
          <a:xfrm>
            <a:off x="838203" y="3581400"/>
            <a:ext cx="7543800" cy="1828799"/>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239049" name="Rectangle 9" descr="Title on the &quot;Title Slide&quot;"/>
          <p:cNvSpPr>
            <a:spLocks noGrp="1" noChangeArrowheads="1"/>
          </p:cNvSpPr>
          <p:nvPr userDrawn="1">
            <p:ph type="ctrTitle" sz="quarter"/>
          </p:nvPr>
        </p:nvSpPr>
        <p:spPr>
          <a:xfrm>
            <a:off x="685800" y="762000"/>
            <a:ext cx="7772400" cy="1736725"/>
          </a:xfrm>
        </p:spPr>
        <p:txBody>
          <a:bodyPr anchor="b" anchorCtr="1"/>
          <a:lstStyle>
            <a:lvl1pPr>
              <a:defRPr/>
            </a:lvl1pPr>
          </a:lstStyle>
          <a:p>
            <a:r>
              <a:rPr lang="en-US" dirty="0" smtClean="0"/>
              <a:t>Click to edit Master title style</a:t>
            </a:r>
            <a:endParaRPr lang="en-US" dirty="0"/>
          </a:p>
        </p:txBody>
      </p:sp>
      <p:sp>
        <p:nvSpPr>
          <p:cNvPr id="1239052" name="Line 12" hidden="1"/>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1">
            <a:normAutofit/>
          </a:bodyPr>
          <a:lstStyle>
            <a:lvl1pPr>
              <a:defRPr sz="3800" b="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descr="Left content box in side-by-side layout"/>
          <p:cNvSpPr>
            <a:spLocks noGrp="1"/>
          </p:cNvSpPr>
          <p:nvPr>
            <p:ph type="body" idx="1"/>
          </p:nvPr>
        </p:nvSpPr>
        <p:spPr>
          <a:xfrm>
            <a:off x="457203" y="1535115"/>
            <a:ext cx="4040188" cy="639762"/>
          </a:xfrm>
        </p:spPr>
        <p:txBody>
          <a:bodyPr anchor="b"/>
          <a:lstStyle>
            <a:lvl1pPr marL="0" indent="0">
              <a:buNone/>
              <a:defRPr sz="2400" b="1"/>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text styles</a:t>
            </a:r>
          </a:p>
        </p:txBody>
      </p:sp>
      <p:sp>
        <p:nvSpPr>
          <p:cNvPr id="4" name="Content Placeholder 3" descr="Left content box in side-by-side layout"/>
          <p:cNvSpPr>
            <a:spLocks noGrp="1"/>
          </p:cNvSpPr>
          <p:nvPr>
            <p:ph sz="half" idx="2"/>
          </p:nvPr>
        </p:nvSpPr>
        <p:spPr>
          <a:xfrm>
            <a:off x="457203" y="2174877"/>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p:nvPr>
        </p:nvSpPr>
        <p:spPr>
          <a:xfrm>
            <a:off x="4645038" y="1535115"/>
            <a:ext cx="4041775" cy="639762"/>
          </a:xfrm>
        </p:spPr>
        <p:txBody>
          <a:bodyPr anchor="b"/>
          <a:lstStyle>
            <a:lvl1pPr marL="0" indent="0">
              <a:buNone/>
              <a:defRPr sz="2400" b="1"/>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text styles</a:t>
            </a:r>
          </a:p>
        </p:txBody>
      </p:sp>
      <p:sp>
        <p:nvSpPr>
          <p:cNvPr id="6" name="Content Placeholder 5" descr="Right content box in side-by-side layout"/>
          <p:cNvSpPr>
            <a:spLocks noGrp="1"/>
          </p:cNvSpPr>
          <p:nvPr>
            <p:ph sz="quarter" idx="4"/>
          </p:nvPr>
        </p:nvSpPr>
        <p:spPr>
          <a:xfrm>
            <a:off x="4645038" y="2174877"/>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273062"/>
            <a:ext cx="5111751" cy="57790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435111"/>
            <a:ext cx="3008313" cy="46177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689564"/>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9" y="533400"/>
            <a:ext cx="5486400" cy="4035425"/>
          </a:xfrm>
          <a:ln w="12700">
            <a:noFill/>
          </a:ln>
          <a:effectLst>
            <a:outerShdw blurRad="63500" sx="102000" sy="102000" algn="ctr" rotWithShape="0">
              <a:prstClr val="black">
                <a:alpha val="40000"/>
              </a:prstClr>
            </a:outerShdw>
          </a:effectLst>
        </p:spPr>
        <p:txBody>
          <a:bodyPr/>
          <a:lstStyle>
            <a:lvl1pPr marL="0" indent="0">
              <a:buNone/>
              <a:defRPr sz="32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9" y="5256300"/>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622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790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790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724"/>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dirty="0"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noChangeAspect="1"/>
          </p:cNvGrpSpPr>
          <p:nvPr/>
        </p:nvGrpSpPr>
        <p:grpSpPr bwMode="auto">
          <a:xfrm>
            <a:off x="14" y="0"/>
            <a:ext cx="7242175" cy="1981200"/>
            <a:chOff x="0" y="0"/>
            <a:chExt cx="4562" cy="1248"/>
          </a:xfrm>
        </p:grpSpPr>
        <p:sp>
          <p:nvSpPr>
            <p:cNvPr id="3"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layout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48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content (side-by-side)">
    <p:spTree>
      <p:nvGrpSpPr>
        <p:cNvPr id="1" name=""/>
        <p:cNvGrpSpPr/>
        <p:nvPr/>
      </p:nvGrpSpPr>
      <p:grpSpPr>
        <a:xfrm>
          <a:off x="0" y="0"/>
          <a:ext cx="0" cy="0"/>
          <a:chOff x="0" y="0"/>
          <a:chExt cx="0" cy="0"/>
        </a:xfrm>
      </p:grpSpPr>
      <p:sp>
        <p:nvSpPr>
          <p:cNvPr id="2" name="Title 1" descr="Title"/>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descr="Left content box in side-by-side layout"/>
          <p:cNvSpPr>
            <a:spLocks noGrp="1"/>
          </p:cNvSpPr>
          <p:nvPr>
            <p:ph type="body" idx="1" hasCustomPrompt="1"/>
          </p:nvPr>
        </p:nvSpPr>
        <p:spPr>
          <a:xfrm>
            <a:off x="457203" y="1600200"/>
            <a:ext cx="4040188"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4" name="Content Placeholder 3" descr="Left content box in side-by-side layout"/>
          <p:cNvSpPr>
            <a:spLocks noGrp="1"/>
          </p:cNvSpPr>
          <p:nvPr>
            <p:ph sz="half" idx="2"/>
          </p:nvPr>
        </p:nvSpPr>
        <p:spPr>
          <a:xfrm>
            <a:off x="457203" y="2258818"/>
            <a:ext cx="4040188" cy="3822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descr="Right content box in side-by-side layout"/>
          <p:cNvSpPr>
            <a:spLocks noGrp="1"/>
          </p:cNvSpPr>
          <p:nvPr>
            <p:ph type="body" sz="quarter" idx="3" hasCustomPrompt="1"/>
          </p:nvPr>
        </p:nvSpPr>
        <p:spPr>
          <a:xfrm>
            <a:off x="4645038" y="1600200"/>
            <a:ext cx="4041775" cy="639762"/>
          </a:xfrm>
        </p:spPr>
        <p:txBody>
          <a:bodyPr anchor="b">
            <a:noAutofit/>
          </a:bodyPr>
          <a:lstStyle>
            <a:lvl1pPr marL="0" indent="0">
              <a:buNone/>
              <a:defRPr sz="2600" b="0"/>
            </a:lvl1pPr>
            <a:lvl2pPr marL="457121" indent="0">
              <a:buNone/>
              <a:defRPr sz="2000" b="1"/>
            </a:lvl2pPr>
            <a:lvl3pPr marL="914245" indent="0">
              <a:buNone/>
              <a:defRPr sz="1800" b="1"/>
            </a:lvl3pPr>
            <a:lvl4pPr marL="1371366" indent="0">
              <a:buNone/>
              <a:defRPr sz="1600" b="1"/>
            </a:lvl4pPr>
            <a:lvl5pPr marL="1828486" indent="0">
              <a:buNone/>
              <a:defRPr sz="1600" b="1"/>
            </a:lvl5pPr>
            <a:lvl6pPr marL="2285609" indent="0">
              <a:buNone/>
              <a:defRPr sz="1600" b="1"/>
            </a:lvl6pPr>
            <a:lvl7pPr marL="2742731" indent="0">
              <a:buNone/>
              <a:defRPr sz="1600" b="1"/>
            </a:lvl7pPr>
            <a:lvl8pPr marL="3199852" indent="0">
              <a:buNone/>
              <a:defRPr sz="1600" b="1"/>
            </a:lvl8pPr>
            <a:lvl9pPr marL="3656975" indent="0">
              <a:buNone/>
              <a:defRPr sz="1600" b="1"/>
            </a:lvl9pPr>
          </a:lstStyle>
          <a:p>
            <a:pPr lvl="0"/>
            <a:r>
              <a:rPr lang="en-US" dirty="0" smtClean="0"/>
              <a:t>Click to edit Master styles</a:t>
            </a:r>
          </a:p>
        </p:txBody>
      </p:sp>
      <p:sp>
        <p:nvSpPr>
          <p:cNvPr id="6" name="Content Placeholder 5" descr="Right content box in side-by-side layout"/>
          <p:cNvSpPr>
            <a:spLocks noGrp="1"/>
          </p:cNvSpPr>
          <p:nvPr>
            <p:ph sz="quarter" idx="4"/>
          </p:nvPr>
        </p:nvSpPr>
        <p:spPr>
          <a:xfrm>
            <a:off x="4645038" y="2255520"/>
            <a:ext cx="4041775" cy="3822192"/>
          </a:xfrm>
          <a:noFill/>
          <a:ln w="9525">
            <a:noFill/>
            <a:miter lim="800000"/>
            <a:headEnd/>
            <a:tailEnd/>
          </a:ln>
          <a:effectLst/>
        </p:spPr>
        <p:txBody>
          <a:bodyPr vert="horz" wrap="square" lIns="91424" tIns="45712" rIns="91424" bIns="45712" numCol="1" anchor="t" anchorCtr="0" compatLnSpc="1">
            <a:prstTxWarp prst="textNoShape">
              <a:avLst/>
            </a:prstTxWarp>
            <a:normAutofit/>
          </a:bodyPr>
          <a:lstStyle>
            <a:lvl1pPr algn="l" rtl="0" eaLnBrk="1" fontAlgn="base" hangingPunct="1">
              <a:spcBef>
                <a:spcPct val="20000"/>
              </a:spcBef>
              <a:spcAft>
                <a:spcPct val="0"/>
              </a:spcAft>
              <a:defRPr lang="en-US" sz="2400" dirty="0" smtClean="0">
                <a:solidFill>
                  <a:schemeClr val="tx1"/>
                </a:solidFill>
                <a:effectLst>
                  <a:outerShdw blurRad="38100" dist="38100" dir="2700000" algn="tl">
                    <a:srgbClr val="000000"/>
                  </a:outerShdw>
                </a:effectLst>
                <a:latin typeface="+mn-lt"/>
                <a:ea typeface="+mn-ea"/>
                <a:cs typeface="+mn-cs"/>
              </a:defRPr>
            </a:lvl1pPr>
            <a:lvl2pPr algn="l" rtl="0" eaLnBrk="1" fontAlgn="base" hangingPunct="1">
              <a:spcBef>
                <a:spcPct val="20000"/>
              </a:spcBef>
              <a:spcAft>
                <a:spcPct val="0"/>
              </a:spcAft>
              <a:defRPr lang="en-US" sz="2000" dirty="0" smtClean="0">
                <a:solidFill>
                  <a:schemeClr val="tx1"/>
                </a:solidFill>
                <a:effectLst>
                  <a:outerShdw blurRad="38100" dist="38100" dir="2700000" algn="tl">
                    <a:srgbClr val="000000"/>
                  </a:outerShdw>
                </a:effectLst>
                <a:latin typeface="+mn-lt"/>
                <a:ea typeface="+mn-ea"/>
                <a:cs typeface="+mn-cs"/>
              </a:defRPr>
            </a:lvl2pPr>
            <a:lvl3pPr algn="l" rtl="0" eaLnBrk="1" fontAlgn="base" hangingPunct="1">
              <a:spcBef>
                <a:spcPct val="20000"/>
              </a:spcBef>
              <a:spcAft>
                <a:spcPct val="0"/>
              </a:spcAft>
              <a:defRPr lang="en-US" sz="1800" dirty="0" smtClean="0">
                <a:solidFill>
                  <a:schemeClr val="tx1"/>
                </a:solidFill>
                <a:effectLst>
                  <a:outerShdw blurRad="38100" dist="38100" dir="2700000" algn="tl">
                    <a:srgbClr val="000000"/>
                  </a:outerShdw>
                </a:effectLst>
                <a:latin typeface="+mn-lt"/>
                <a:ea typeface="+mn-ea"/>
                <a:cs typeface="+mn-cs"/>
              </a:defRPr>
            </a:lvl3pPr>
            <a:lvl4pPr algn="l" rtl="0" eaLnBrk="1" fontAlgn="base" hangingPunct="1">
              <a:spcBef>
                <a:spcPct val="20000"/>
              </a:spcBef>
              <a:spcAft>
                <a:spcPct val="0"/>
              </a:spcAft>
              <a:defRPr lang="en-US" sz="1600" dirty="0" smtClean="0">
                <a:solidFill>
                  <a:schemeClr val="tx1"/>
                </a:solidFill>
                <a:effectLst>
                  <a:outerShdw blurRad="38100" dist="38100" dir="2700000" algn="tl">
                    <a:srgbClr val="000000"/>
                  </a:outerShdw>
                </a:effectLst>
                <a:latin typeface="+mn-lt"/>
                <a:ea typeface="+mn-ea"/>
                <a:cs typeface="+mn-cs"/>
              </a:defRPr>
            </a:lvl4pPr>
            <a:lvl5pPr algn="l" rtl="0" eaLnBrk="1" fontAlgn="base" hangingPunct="1">
              <a:spcBef>
                <a:spcPct val="20000"/>
              </a:spcBef>
              <a:spcAft>
                <a:spcPct val="0"/>
              </a:spcAft>
              <a:defRPr lang="en-US" sz="1600" dirty="0">
                <a:solidFill>
                  <a:schemeClr val="tx1"/>
                </a:solidFill>
                <a:effectLst>
                  <a:outerShdw blurRad="38100" dist="38100" dir="2700000" algn="tl">
                    <a:srgbClr val="000000"/>
                  </a:outerShdw>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91440"/>
            <a:ext cx="30083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63" y="91440"/>
            <a:ext cx="5111751" cy="598932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4" y="1237775"/>
            <a:ext cx="3008313" cy="4846320"/>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10993"/>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533400"/>
            <a:ext cx="5486400" cy="4035425"/>
          </a:xfrm>
        </p:spPr>
        <p:txBody>
          <a:bodyPr>
            <a:normAutofit/>
          </a:bodyPr>
          <a:lstStyle>
            <a:lvl1pPr marL="0" indent="0">
              <a:buNone/>
              <a:defRPr sz="3000"/>
            </a:lvl1pPr>
            <a:lvl2pPr marL="457121" indent="0">
              <a:buNone/>
              <a:defRPr sz="2800"/>
            </a:lvl2pPr>
            <a:lvl3pPr marL="914245" indent="0">
              <a:buNone/>
              <a:defRPr sz="2400"/>
            </a:lvl3pPr>
            <a:lvl4pPr marL="1371366" indent="0">
              <a:buNone/>
              <a:defRPr sz="2000"/>
            </a:lvl4pPr>
            <a:lvl5pPr marL="1828486" indent="0">
              <a:buNone/>
              <a:defRPr sz="2000"/>
            </a:lvl5pPr>
            <a:lvl6pPr marL="2285609" indent="0">
              <a:buNone/>
              <a:defRPr sz="2000"/>
            </a:lvl6pPr>
            <a:lvl7pPr marL="2742731" indent="0">
              <a:buNone/>
              <a:defRPr sz="2000"/>
            </a:lvl7pPr>
            <a:lvl8pPr marL="3199852" indent="0">
              <a:buNone/>
              <a:defRPr sz="2000"/>
            </a:lvl8pPr>
            <a:lvl9pPr marL="3656975"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828800" y="5277729"/>
            <a:ext cx="5486400" cy="804862"/>
          </a:xfrm>
        </p:spPr>
        <p:txBody>
          <a:bodyPr/>
          <a:lstStyle>
            <a:lvl1pPr marL="0" indent="0">
              <a:buNone/>
              <a:defRPr sz="1400"/>
            </a:lvl1pPr>
            <a:lvl2pPr marL="457121" indent="0">
              <a:buNone/>
              <a:defRPr sz="1200"/>
            </a:lvl2pPr>
            <a:lvl3pPr marL="914245" indent="0">
              <a:buNone/>
              <a:defRPr sz="1000"/>
            </a:lvl3pPr>
            <a:lvl4pPr marL="1371366" indent="0">
              <a:buNone/>
              <a:defRPr sz="900"/>
            </a:lvl4pPr>
            <a:lvl5pPr marL="1828486" indent="0">
              <a:buNone/>
              <a:defRPr sz="900"/>
            </a:lvl5pPr>
            <a:lvl6pPr marL="2285609" indent="0">
              <a:buNone/>
              <a:defRPr sz="900"/>
            </a:lvl6pPr>
            <a:lvl7pPr marL="2742731" indent="0">
              <a:buNone/>
              <a:defRPr sz="900"/>
            </a:lvl7pPr>
            <a:lvl8pPr marL="3199852" indent="0">
              <a:buNone/>
              <a:defRPr sz="900"/>
            </a:lvl8pPr>
            <a:lvl9pPr marL="3656975"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8862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762000"/>
            <a:ext cx="7772400" cy="1500187"/>
          </a:xfrm>
        </p:spPr>
        <p:txBody>
          <a:bodyPr anchor="b"/>
          <a:lstStyle>
            <a:lvl1pPr marL="0" indent="0">
              <a:buNone/>
              <a:defRPr sz="2000"/>
            </a:lvl1pPr>
            <a:lvl2pPr marL="457121" indent="0">
              <a:buNone/>
              <a:defRPr sz="1800"/>
            </a:lvl2pPr>
            <a:lvl3pPr marL="914245" indent="0">
              <a:buNone/>
              <a:defRPr sz="1600"/>
            </a:lvl3pPr>
            <a:lvl4pPr marL="1371366" indent="0">
              <a:buNone/>
              <a:defRPr sz="1400"/>
            </a:lvl4pPr>
            <a:lvl5pPr marL="1828486" indent="0">
              <a:buNone/>
              <a:defRPr sz="1400"/>
            </a:lvl5pPr>
            <a:lvl6pPr marL="2285609" indent="0">
              <a:buNone/>
              <a:defRPr sz="1400"/>
            </a:lvl6pPr>
            <a:lvl7pPr marL="2742731" indent="0">
              <a:buNone/>
              <a:defRPr sz="1400"/>
            </a:lvl7pPr>
            <a:lvl8pPr marL="3199852" indent="0">
              <a:buNone/>
              <a:defRPr sz="1400"/>
            </a:lvl8pPr>
            <a:lvl9pPr marL="3656975" indent="0">
              <a:buNone/>
              <a:defRPr sz="14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48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
            <a:ext cx="2057400" cy="598932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
            <a:ext cx="6019800" cy="5989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descr="Large background design with dark blue fading to light blue"/>
          <p:cNvGrpSpPr>
            <a:grpSpLocks noChangeAspect="1"/>
          </p:cNvGrpSpPr>
          <p:nvPr/>
        </p:nvGrpSpPr>
        <p:grpSpPr bwMode="auto">
          <a:xfrm>
            <a:off x="0" y="0"/>
            <a:ext cx="8458200" cy="5943600"/>
            <a:chOff x="0" y="0"/>
            <a:chExt cx="5328" cy="3744"/>
          </a:xfrm>
        </p:grpSpPr>
        <p:sp>
          <p:nvSpPr>
            <p:cNvPr id="1239043" name="Background design shadow" descr="Large background design with dark blue fading to light blue"/>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solidFill>
                  <a:srgbClr val="FFFFFF"/>
                </a:solidFill>
              </a:endParaRPr>
            </a:p>
          </p:txBody>
        </p:sp>
        <p:sp>
          <p:nvSpPr>
            <p:cNvPr id="1239044" name="Background design" descr="Large background design with dark blue fading to light blue"/>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solidFill>
                  <a:srgbClr val="FFFFFF"/>
                </a:solidFill>
              </a:endParaRPr>
            </a:p>
          </p:txBody>
        </p:sp>
      </p:grpSp>
      <p:sp>
        <p:nvSpPr>
          <p:cNvPr id="1239045" name="Rectangle 5" descr="Subtitle on the &quot;Title Slide&quot;"/>
          <p:cNvSpPr>
            <a:spLocks noGrp="1" noChangeArrowheads="1"/>
          </p:cNvSpPr>
          <p:nvPr>
            <p:ph type="subTitle" sz="quarter" idx="1" hasCustomPrompt="1"/>
          </p:nvPr>
        </p:nvSpPr>
        <p:spPr>
          <a:xfrm>
            <a:off x="838203" y="3886209"/>
            <a:ext cx="7543800" cy="1828799"/>
          </a:xfrm>
        </p:spPr>
        <p:txBody>
          <a:bodyPr/>
          <a:lstStyle>
            <a:lvl1pPr marL="0" indent="0" algn="ctr">
              <a:buFont typeface="Wingdings" pitchFamily="2" charset="2"/>
              <a:buNone/>
              <a:defRPr/>
            </a:lvl1pPr>
          </a:lstStyle>
          <a:p>
            <a:r>
              <a:rPr lang="en-US" dirty="0" smtClean="0"/>
              <a:t>Click to add Subtitle</a:t>
            </a:r>
            <a:endParaRPr lang="en-US" dirty="0"/>
          </a:p>
        </p:txBody>
      </p:sp>
      <p:sp>
        <p:nvSpPr>
          <p:cNvPr id="1239049" name="Rectangle 9" descr="Title on the &quot;Title Slide&quot;"/>
          <p:cNvSpPr>
            <a:spLocks noGrp="1" noChangeArrowheads="1"/>
          </p:cNvSpPr>
          <p:nvPr>
            <p:ph type="ctrTitle" sz="quarter" hasCustomPrompt="1"/>
          </p:nvPr>
        </p:nvSpPr>
        <p:spPr>
          <a:xfrm>
            <a:off x="685800" y="1143000"/>
            <a:ext cx="7772400" cy="1736725"/>
          </a:xfrm>
        </p:spPr>
        <p:txBody>
          <a:bodyPr anchor="b" anchorCtr="1"/>
          <a:lstStyle>
            <a:lvl1pPr>
              <a:defRPr/>
            </a:lvl1pPr>
          </a:lstStyle>
          <a:p>
            <a:r>
              <a:rPr lang="en-US" dirty="0" smtClean="0"/>
              <a:t>Click to add Title</a:t>
            </a:r>
            <a:endParaRPr lang="en-US" dirty="0"/>
          </a:p>
        </p:txBody>
      </p:sp>
      <p:sp>
        <p:nvSpPr>
          <p:cNvPr id="1239052" name="Line 12" hidden="1"/>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nvGrpSpPr>
          <p:cNvPr id="3" name="Group 12" descr="Footer in slide backround:&#10;[NLM Logo] &#10;United States &#10;National Library of Medicine&#10;National Institutes of Health"/>
          <p:cNvGrpSpPr>
            <a:grpSpLocks noChangeAspect="1"/>
          </p:cNvGrpSpPr>
          <p:nvPr userDrawn="1"/>
        </p:nvGrpSpPr>
        <p:grpSpPr>
          <a:xfrm>
            <a:off x="-9519" y="6096000"/>
            <a:ext cx="9153519" cy="762006"/>
            <a:chOff x="-9519" y="6096000"/>
            <a:chExt cx="9153519" cy="762006"/>
          </a:xfrm>
        </p:grpSpPr>
        <p:pic>
          <p:nvPicPr>
            <p:cNvPr id="1239050" name="Picture 10" descr="Footer in slide backround:&#10;[NLM Logo] &#10;United States &#10;National Library of Medicine&#10;National Institutes of Health"/>
            <p:cNvPicPr>
              <a:picLocks noChangeAspect="1" noChangeArrowheads="1"/>
            </p:cNvPicPr>
            <p:nvPr/>
          </p:nvPicPr>
          <p:blipFill>
            <a:blip r:embed="rId2" cstate="print"/>
            <a:srcRect/>
            <a:stretch>
              <a:fillRect/>
            </a:stretch>
          </p:blipFill>
          <p:spPr bwMode="auto">
            <a:xfrm>
              <a:off x="-9519" y="6143631"/>
              <a:ext cx="3800475" cy="714375"/>
            </a:xfrm>
            <a:prstGeom prst="rect">
              <a:avLst/>
            </a:prstGeom>
            <a:noFill/>
          </p:spPr>
        </p:pic>
        <p:grpSp>
          <p:nvGrpSpPr>
            <p:cNvPr id="4" name="Group 11" descr="Horizontal line along the top of the footer"/>
            <p:cNvGrpSpPr/>
            <p:nvPr userDrawn="1"/>
          </p:nvGrpSpPr>
          <p:grpSpPr>
            <a:xfrm>
              <a:off x="0" y="6096000"/>
              <a:ext cx="9144000" cy="76200"/>
              <a:chOff x="0" y="6096000"/>
              <a:chExt cx="9144000" cy="76200"/>
            </a:xfrm>
          </p:grpSpPr>
          <p:sp>
            <p:nvSpPr>
              <p:cNvPr id="10" name="Bottom line" descr="Horizontal line along the top of the footer"/>
              <p:cNvSpPr>
                <a:spLocks noChangeShapeType="1"/>
              </p:cNvSpPr>
              <p:nvPr userDrawn="1"/>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sp>
            <p:nvSpPr>
              <p:cNvPr id="11" name="Top line" descr="Horizontal line along the top of the footer"/>
              <p:cNvSpPr>
                <a:spLocks noChangeShapeType="1"/>
              </p:cNvSpPr>
              <p:nvPr userDrawn="1"/>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a:solidFill>
                    <a:srgbClr val="FFFFFF"/>
                  </a:solidFill>
                </a:endParaRPr>
              </a:p>
            </p:txBody>
          </p:sp>
        </p:grpSp>
      </p:grpSp>
    </p:spTree>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2pPr>
              <a:buClr>
                <a:schemeClr val="tx1"/>
              </a:buClr>
              <a:buFont typeface="Arial" pitchFamily="34" charset="0"/>
              <a:buChar char="•"/>
              <a:defRPr/>
            </a:lvl2pPr>
            <a:lvl3pPr>
              <a:buClr>
                <a:schemeClr val="tx1"/>
              </a:buClr>
              <a:buFont typeface="Arial" pitchFamily="34" charset="0"/>
              <a:buChar char="–"/>
              <a:defRPr/>
            </a:lvl3pPr>
            <a:lvl4pP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with title and no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
        <p:nvSpPr>
          <p:cNvPr id="5"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without footer">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3" name="Background design shadow" descr="Background design with dark blue fading to light blue"/>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a:solidFill>
                  <a:srgbClr val="FFFFFF"/>
                </a:solidFill>
              </a:endParaRPr>
            </a:p>
          </p:txBody>
        </p:sp>
        <p:sp>
          <p:nvSpPr>
            <p:cNvPr id="4"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a:solidFill>
                  <a:srgbClr val="FFFFFF"/>
                </a:solidFill>
              </a:endParaRPr>
            </a:p>
          </p:txBody>
        </p:sp>
      </p:gr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without background design">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1.png"/><Relationship Id="rId2" Type="http://schemas.openxmlformats.org/officeDocument/2006/relationships/slideLayout" Target="../slideLayouts/slideLayout108.xml"/><Relationship Id="rId16" Type="http://schemas.openxmlformats.org/officeDocument/2006/relationships/theme" Target="../theme/theme10.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image" Target="../media/image1.png"/><Relationship Id="rId2" Type="http://schemas.openxmlformats.org/officeDocument/2006/relationships/slideLayout" Target="../slideLayouts/slideLayout123.xml"/><Relationship Id="rId16" Type="http://schemas.openxmlformats.org/officeDocument/2006/relationships/theme" Target="../theme/theme1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theme" Target="../theme/theme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theme" Target="../theme/theme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theme" Target="../theme/theme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1.png"/><Relationship Id="rId2" Type="http://schemas.openxmlformats.org/officeDocument/2006/relationships/slideLayout" Target="../slideLayouts/slideLayout78.xml"/><Relationship Id="rId16" Type="http://schemas.openxmlformats.org/officeDocument/2006/relationships/theme" Target="../theme/theme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image" Target="../media/image1.png"/><Relationship Id="rId2" Type="http://schemas.openxmlformats.org/officeDocument/2006/relationships/slideLayout" Target="../slideLayouts/slideLayout93.xml"/><Relationship Id="rId16" Type="http://schemas.openxmlformats.org/officeDocument/2006/relationships/theme" Target="../theme/theme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8"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4" r:id="rId3"/>
    <p:sldLayoutId id="2147483755" r:id="rId4"/>
    <p:sldLayoutId id="2147483763" r:id="rId5"/>
    <p:sldLayoutId id="2147483756" r:id="rId6"/>
    <p:sldLayoutId id="2147483762" r:id="rId7"/>
    <p:sldLayoutId id="2147483757" r:id="rId8"/>
    <p:sldLayoutId id="2147483751" r:id="rId9"/>
    <p:sldLayoutId id="2147483752" r:id="rId10"/>
    <p:sldLayoutId id="2147483882" r:id="rId11"/>
    <p:sldLayoutId id="2147483753" r:id="rId12"/>
    <p:sldLayoutId id="2147483758" r:id="rId13"/>
    <p:sldLayoutId id="2147483759" r:id="rId14"/>
    <p:sldLayoutId id="2147483760" r:id="rId15"/>
    <p:sldLayoutId id="2147483761" r:id="rId16"/>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p>
          </p:txBody>
        </p:sp>
        <p:sp>
          <p:nvSpPr>
            <p:cNvPr id="1238020" name="Background design"/>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p>
          </p:txBody>
        </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 name="NLM Footer with logo and lines" descr="Slide footer in the background with two thin horizontal lines above the NLM Logo with the following text: &#10;United States&#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National Library of Medicine&#10;National Institutes of Health"/>
            <p:cNvPicPr>
              <a:picLocks noChangeAspect="1" noChangeArrowheads="1"/>
            </p:cNvPicPr>
            <p:nvPr/>
          </p:nvPicPr>
          <p:blipFill>
            <a:blip r:embed="rId16"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sp>
            <p:nvSpPr>
              <p:cNvPr id="1238027" name="Top line"/>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p>
            </p:txBody>
          </p:sp>
        </p:grpSp>
      </p:grpSp>
      <p:sp>
        <p:nvSpPr>
          <p:cNvPr id="1238021" name="Title rectangle" descr="Slide Title"/>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Master title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 id="2147483665" r:id="rId5"/>
    <p:sldLayoutId id="2147483670" r:id="rId6"/>
    <p:sldLayoutId id="2147483671" r:id="rId7"/>
    <p:sldLayoutId id="2147483672" r:id="rId8"/>
    <p:sldLayoutId id="2147483673" r:id="rId9"/>
    <p:sldLayoutId id="2147483663" r:id="rId10"/>
    <p:sldLayoutId id="2147483667" r:id="rId11"/>
    <p:sldLayoutId id="2147483675" r:id="rId12"/>
    <p:sldLayoutId id="2147483668" r:id="rId13"/>
    <p:sldLayoutId id="2147483669" r:id="rId14"/>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2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93CE6-B584-4ECC-AC7F-E8DB92D488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55A"/>
            </a:gs>
            <a:gs pos="100000">
              <a:srgbClr val="0072C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5240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dirty="0"/>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dirty="0">
                <a:latin typeface="Garamond" pitchFamily="18" charset="0"/>
              </a:defRPr>
            </a:lvl1pPr>
          </a:lstStyle>
          <a:p>
            <a:pPr>
              <a:defRPr/>
            </a:pPr>
            <a:endParaRPr lang="en-US" altLang="en-US" dirty="0"/>
          </a:p>
        </p:txBody>
      </p:sp>
      <p:sp>
        <p:nvSpPr>
          <p:cNvPr id="901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D828917E-4CD4-4C13-83B5-EBC2AE78FEF2}" type="slidenum">
              <a:rPr lang="en-US" altLang="en-US"/>
              <a:pPr>
                <a:defRPr/>
              </a:pPr>
              <a:t>‹#›</a:t>
            </a:fld>
            <a:endParaRPr lang="en-US" altLang="en-US" dirty="0"/>
          </a:p>
        </p:txBody>
      </p:sp>
      <p:sp>
        <p:nvSpPr>
          <p:cNvPr id="90119" name="Freeform 7"/>
          <p:cNvSpPr>
            <a:spLocks noChangeArrowheads="1"/>
          </p:cNvSpPr>
          <p:nvPr/>
        </p:nvSpPr>
        <p:spPr bwMode="auto">
          <a:xfrm>
            <a:off x="381000" y="228600"/>
            <a:ext cx="8229600" cy="10668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chemeClr val="hlink"/>
            </a:solidFill>
            <a:prstDash val="solid"/>
            <a:miter lim="800000"/>
            <a:headEnd/>
            <a:tailEnd/>
          </a:ln>
        </p:spPr>
        <p:txBody>
          <a:bodyPr/>
          <a:lstStyle/>
          <a:p>
            <a:pPr>
              <a:defRPr/>
            </a:pPr>
            <a:endParaRPr lang="en-US" dirty="0">
              <a:latin typeface="Tahoma" charset="0"/>
            </a:endParaRPr>
          </a:p>
        </p:txBody>
      </p:sp>
      <p:sp>
        <p:nvSpPr>
          <p:cNvPr id="90120" name="Line 8"/>
          <p:cNvSpPr>
            <a:spLocks noChangeShapeType="1"/>
          </p:cNvSpPr>
          <p:nvPr/>
        </p:nvSpPr>
        <p:spPr bwMode="auto">
          <a:xfrm>
            <a:off x="457200" y="6096000"/>
            <a:ext cx="8229600" cy="0"/>
          </a:xfrm>
          <a:prstGeom prst="line">
            <a:avLst/>
          </a:prstGeom>
          <a:noFill/>
          <a:ln w="28575">
            <a:solidFill>
              <a:schemeClr val="hlink"/>
            </a:solidFill>
            <a:round/>
            <a:headEnd/>
            <a:tailEnd/>
          </a:ln>
          <a:effectLst/>
        </p:spPr>
        <p:txBody>
          <a:bodyPr/>
          <a:lstStyle/>
          <a:p>
            <a:pPr>
              <a:defRPr/>
            </a:pPr>
            <a:endParaRPr lang="en-US" dirty="0">
              <a:latin typeface="Tahoma" charset="0"/>
            </a:endParaRPr>
          </a:p>
        </p:txBody>
      </p:sp>
      <p:pic>
        <p:nvPicPr>
          <p:cNvPr id="1033" name="Picture 9" descr="head1"/>
          <p:cNvPicPr>
            <a:picLocks noChangeAspect="1" noChangeArrowheads="1"/>
          </p:cNvPicPr>
          <p:nvPr/>
        </p:nvPicPr>
        <p:blipFill>
          <a:blip r:embed="rId2" cstate="print"/>
          <a:srcRect/>
          <a:stretch>
            <a:fillRect/>
          </a:stretch>
        </p:blipFill>
        <p:spPr bwMode="auto">
          <a:xfrm>
            <a:off x="457200" y="6143625"/>
            <a:ext cx="3800475" cy="7143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hlink"/>
        </a:buClr>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hlink"/>
        </a:buClr>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hlink"/>
        </a:buClr>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hlink"/>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Background design" descr="Background design with dark blue fading to light blue"/>
          <p:cNvGrpSpPr>
            <a:grpSpLocks/>
          </p:cNvGrpSpPr>
          <p:nvPr/>
        </p:nvGrpSpPr>
        <p:grpSpPr bwMode="auto">
          <a:xfrm>
            <a:off x="14" y="0"/>
            <a:ext cx="7242175" cy="1981200"/>
            <a:chOff x="0" y="0"/>
            <a:chExt cx="4562" cy="1248"/>
          </a:xfrm>
        </p:grpSpPr>
        <p:sp>
          <p:nvSpPr>
            <p:cNvPr id="1238019" name="Background design shadow"/>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nchor="t" anchorCtr="1"/>
            <a:lstStyle/>
            <a:p>
              <a:endParaRPr lang="en-US" dirty="0">
                <a:solidFill>
                  <a:srgbClr val="FFFFFF"/>
                </a:solidFill>
              </a:endParaRPr>
            </a:p>
          </p:txBody>
        </p:sp>
        <p:sp>
          <p:nvSpPr>
            <p:cNvPr id="1238020" name="Background design" descr="Background design with dark blue fading to light blue"/>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nchor="t" anchorCtr="1"/>
            <a:lstStyle/>
            <a:p>
              <a:endParaRPr lang="en-US" dirty="0">
                <a:solidFill>
                  <a:srgbClr val="FFFFFF"/>
                </a:solidFill>
              </a:endParaRPr>
            </a:p>
          </p:txBody>
        </p:sp>
      </p:grpSp>
      <p:grpSp>
        <p:nvGrpSpPr>
          <p:cNvPr id="3" name="NLM Footer with logo and lines" descr="Footer in slide backround:&#10;[NLM Logo] &#10;United States &#10;National Library of Medicine&#10;National Institutes of Health"/>
          <p:cNvGrpSpPr/>
          <p:nvPr/>
        </p:nvGrpSpPr>
        <p:grpSpPr>
          <a:xfrm>
            <a:off x="-9519" y="6096000"/>
            <a:ext cx="9153519" cy="762006"/>
            <a:chOff x="-9519" y="6096000"/>
            <a:chExt cx="9153519" cy="762006"/>
          </a:xfrm>
        </p:grpSpPr>
        <p:pic>
          <p:nvPicPr>
            <p:cNvPr id="1238026" name="NLM Logo" descr="[NLM Logo in footer] &#10;United States &#10;National Library of Medicine&#10;National Institutes of Health"/>
            <p:cNvPicPr>
              <a:picLocks noChangeAspect="1" noChangeArrowheads="1"/>
            </p:cNvPicPr>
            <p:nvPr/>
          </p:nvPicPr>
          <p:blipFill>
            <a:blip r:embed="rId17" cstate="print"/>
            <a:srcRect/>
            <a:stretch>
              <a:fillRect/>
            </a:stretch>
          </p:blipFill>
          <p:spPr bwMode="auto">
            <a:xfrm>
              <a:off x="-9519" y="6143631"/>
              <a:ext cx="3800475" cy="714375"/>
            </a:xfrm>
            <a:prstGeom prst="rect">
              <a:avLst/>
            </a:prstGeom>
            <a:noFill/>
          </p:spPr>
        </p:pic>
        <p:grpSp>
          <p:nvGrpSpPr>
            <p:cNvPr id="4" name="Double horizontal lines"/>
            <p:cNvGrpSpPr/>
            <p:nvPr userDrawn="1"/>
          </p:nvGrpSpPr>
          <p:grpSpPr>
            <a:xfrm>
              <a:off x="0" y="6096000"/>
              <a:ext cx="9144000" cy="76200"/>
              <a:chOff x="0" y="6096000"/>
              <a:chExt cx="9144000" cy="76200"/>
            </a:xfrm>
          </p:grpSpPr>
          <p:sp>
            <p:nvSpPr>
              <p:cNvPr id="1238028" name="Bottom line" descr="Horizontal line along the top of the footer"/>
              <p:cNvSpPr>
                <a:spLocks noChangeShapeType="1"/>
              </p:cNvSpPr>
              <p:nvPr/>
            </p:nvSpPr>
            <p:spPr bwMode="auto">
              <a:xfrm>
                <a:off x="0" y="61722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sp>
            <p:nvSpPr>
              <p:cNvPr id="1238027" name="Top line" descr="Horizontal line along the top of the footer"/>
              <p:cNvSpPr>
                <a:spLocks noChangeShapeType="1"/>
              </p:cNvSpPr>
              <p:nvPr/>
            </p:nvSpPr>
            <p:spPr bwMode="auto">
              <a:xfrm>
                <a:off x="0" y="6096000"/>
                <a:ext cx="9144000" cy="0"/>
              </a:xfrm>
              <a:prstGeom prst="line">
                <a:avLst/>
              </a:prstGeom>
              <a:noFill/>
              <a:ln w="12700">
                <a:solidFill>
                  <a:schemeClr val="tx2"/>
                </a:solidFill>
                <a:round/>
                <a:headEnd/>
                <a:tailEnd/>
              </a:ln>
              <a:effectLst/>
            </p:spPr>
            <p:txBody>
              <a:bodyPr lIns="91424" tIns="45712" rIns="91424" bIns="45712"/>
              <a:lstStyle/>
              <a:p>
                <a:endParaRPr lang="en-US" dirty="0">
                  <a:solidFill>
                    <a:srgbClr val="FFFFFF"/>
                  </a:solidFill>
                </a:endParaRPr>
              </a:p>
            </p:txBody>
          </p:sp>
        </p:grpSp>
      </p:grpSp>
      <p:sp>
        <p:nvSpPr>
          <p:cNvPr id="1238022" name="Content rectangle" descr="Content box"/>
          <p:cNvSpPr>
            <a:spLocks noGrp="1" noChangeArrowheads="1"/>
          </p:cNvSpPr>
          <p:nvPr>
            <p:ph type="body" idx="1"/>
          </p:nvPr>
        </p:nvSpPr>
        <p:spPr bwMode="auto">
          <a:xfrm>
            <a:off x="457200" y="1600200"/>
            <a:ext cx="8229600" cy="448056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8021" name="Title rectangle" descr="Slide title box"/>
          <p:cNvSpPr>
            <a:spLocks noGrp="1" noChangeArrowheads="1"/>
          </p:cNvSpPr>
          <p:nvPr>
            <p:ph type="title"/>
          </p:nvPr>
        </p:nvSpPr>
        <p:spPr bwMode="auto">
          <a:xfrm>
            <a:off x="457200" y="91440"/>
            <a:ext cx="8229600" cy="1280160"/>
          </a:xfrm>
          <a:prstGeom prst="rect">
            <a:avLst/>
          </a:prstGeom>
          <a:noFill/>
          <a:ln w="9525">
            <a:noFill/>
            <a:miter lim="800000"/>
            <a:headEnd/>
            <a:tailEnd/>
          </a:ln>
          <a:effectLst/>
        </p:spPr>
        <p:txBody>
          <a:bodyPr vert="horz" wrap="square" lIns="91424" tIns="45712" rIns="91424" bIns="45712" numCol="1" anchor="t" anchorCtr="1" compatLnSpc="1">
            <a:prstTxWarp prst="textNoShape">
              <a:avLst/>
            </a:prstTxWarp>
            <a:normAutofit/>
          </a:bodyPr>
          <a:lstStyle/>
          <a:p>
            <a:pPr lvl="0"/>
            <a:r>
              <a:rPr lang="en-US" dirty="0" smtClean="0"/>
              <a:t>Click to edit Slide Master Title</a:t>
            </a:r>
          </a:p>
        </p:txBody>
      </p:sp>
    </p:spTree>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800" baseline="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2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245"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36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48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41" indent="-342841" algn="l" rtl="0" eaLnBrk="1" fontAlgn="base" hangingPunct="1">
        <a:spcBef>
          <a:spcPct val="20000"/>
        </a:spcBef>
        <a:spcAft>
          <a:spcPct val="0"/>
        </a:spcAft>
        <a:buClr>
          <a:schemeClr val="hlink"/>
        </a:buClr>
        <a:buSzPct val="110000"/>
        <a:buFont typeface="Wingdings 2" pitchFamily="18" charset="2"/>
        <a:buChar char=""/>
        <a:defRPr sz="3000">
          <a:solidFill>
            <a:schemeClr val="tx1"/>
          </a:solidFill>
          <a:effectLst>
            <a:outerShdw blurRad="38100" dist="38100" dir="2700000" algn="tl">
              <a:srgbClr val="000000"/>
            </a:outerShdw>
          </a:effectLst>
          <a:latin typeface="+mn-lt"/>
          <a:ea typeface="+mn-ea"/>
          <a:cs typeface="+mn-cs"/>
        </a:defRPr>
      </a:lvl1pPr>
      <a:lvl2pPr marL="742823" indent="-285701" algn="l" rtl="0" eaLnBrk="1" fontAlgn="base" hangingPunct="1">
        <a:spcBef>
          <a:spcPct val="20000"/>
        </a:spcBef>
        <a:spcAft>
          <a:spcPct val="0"/>
        </a:spcAft>
        <a:buClr>
          <a:schemeClr val="tx1"/>
        </a:buClr>
        <a:buSzPct val="120000"/>
        <a:buFont typeface="Arial" pitchFamily="34" charset="0"/>
        <a:buChar char="•"/>
        <a:defRPr sz="2800">
          <a:solidFill>
            <a:schemeClr val="tx1"/>
          </a:solidFill>
          <a:effectLst>
            <a:outerShdw blurRad="38100" dist="38100" dir="2700000" algn="tl">
              <a:srgbClr val="000000"/>
            </a:outerShdw>
          </a:effectLst>
          <a:latin typeface="+mn-lt"/>
        </a:defRPr>
      </a:lvl2pPr>
      <a:lvl3pPr marL="1142803" indent="-228561" algn="l" rtl="0" eaLnBrk="1" fontAlgn="base" hangingPunct="1">
        <a:spcBef>
          <a:spcPct val="20000"/>
        </a:spcBef>
        <a:spcAft>
          <a:spcPct val="0"/>
        </a:spcAft>
        <a:buClr>
          <a:schemeClr val="tx1"/>
        </a:buClr>
        <a:buSzPct val="100000"/>
        <a:buFont typeface="Arial" pitchFamily="34" charset="0"/>
        <a:buChar char="–"/>
        <a:defRPr sz="2400">
          <a:solidFill>
            <a:schemeClr val="tx1"/>
          </a:solidFill>
          <a:effectLst>
            <a:outerShdw blurRad="38100" dist="38100" dir="2700000" algn="tl">
              <a:srgbClr val="000000"/>
            </a:outerShdw>
          </a:effectLst>
          <a:latin typeface="+mn-lt"/>
        </a:defRPr>
      </a:lvl3pPr>
      <a:lvl4pPr marL="1599926" indent="-228561" algn="l" rtl="0" eaLnBrk="1" fontAlgn="base" hangingPunct="1">
        <a:spcBef>
          <a:spcPct val="20000"/>
        </a:spcBef>
        <a:spcAft>
          <a:spcPct val="0"/>
        </a:spcAft>
        <a:buClr>
          <a:schemeClr val="tx1"/>
        </a:buClr>
        <a:buSzPct val="130000"/>
        <a:buFont typeface="Arial" pitchFamily="34" charset="0"/>
        <a:buChar char="◦"/>
        <a:defRPr sz="2000">
          <a:solidFill>
            <a:schemeClr val="tx1"/>
          </a:solidFill>
          <a:effectLst>
            <a:outerShdw blurRad="38100" dist="38100" dir="2700000" algn="tl">
              <a:srgbClr val="000000"/>
            </a:outerShdw>
          </a:effectLst>
          <a:latin typeface="+mn-lt"/>
        </a:defRPr>
      </a:lvl4pPr>
      <a:lvl5pPr marL="2057048" indent="-228561" algn="l" rtl="0" eaLnBrk="1" fontAlgn="base" hangingPunct="1">
        <a:spcBef>
          <a:spcPct val="20000"/>
        </a:spcBef>
        <a:spcAft>
          <a:spcPct val="0"/>
        </a:spcAft>
        <a:buClr>
          <a:schemeClr val="tx1"/>
        </a:buClr>
        <a:buSzPct val="120000"/>
        <a:buFont typeface="Arial" pitchFamily="34" charset="0"/>
        <a:buChar char="▪"/>
        <a:defRPr sz="2000">
          <a:solidFill>
            <a:schemeClr val="tx1"/>
          </a:solidFill>
          <a:effectLst>
            <a:outerShdw blurRad="38100" dist="38100" dir="2700000" algn="tl">
              <a:srgbClr val="000000"/>
            </a:outerShdw>
          </a:effectLst>
          <a:latin typeface="+mn-lt"/>
        </a:defRPr>
      </a:lvl5pPr>
      <a:lvl6pPr marL="2514169"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292"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8413"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5534" indent="-228561"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1"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6" algn="l" defTabSz="914245" rtl="0" eaLnBrk="1" latinLnBrk="0" hangingPunct="1">
        <a:defRPr sz="1800" kern="1200">
          <a:solidFill>
            <a:schemeClr val="tx1"/>
          </a:solidFill>
          <a:latin typeface="+mn-lt"/>
          <a:ea typeface="+mn-ea"/>
          <a:cs typeface="+mn-cs"/>
        </a:defRPr>
      </a:lvl4pPr>
      <a:lvl5pPr marL="1828486" algn="l" defTabSz="914245" rtl="0" eaLnBrk="1" latinLnBrk="0" hangingPunct="1">
        <a:defRPr sz="1800" kern="1200">
          <a:solidFill>
            <a:schemeClr val="tx1"/>
          </a:solidFill>
          <a:latin typeface="+mn-lt"/>
          <a:ea typeface="+mn-ea"/>
          <a:cs typeface="+mn-cs"/>
        </a:defRPr>
      </a:lvl5pPr>
      <a:lvl6pPr marL="2285609" algn="l" defTabSz="914245" rtl="0" eaLnBrk="1" latinLnBrk="0" hangingPunct="1">
        <a:defRPr sz="1800" kern="1200">
          <a:solidFill>
            <a:schemeClr val="tx1"/>
          </a:solidFill>
          <a:latin typeface="+mn-lt"/>
          <a:ea typeface="+mn-ea"/>
          <a:cs typeface="+mn-cs"/>
        </a:defRPr>
      </a:lvl6pPr>
      <a:lvl7pPr marL="2742731" algn="l" defTabSz="914245" rtl="0" eaLnBrk="1" latinLnBrk="0" hangingPunct="1">
        <a:defRPr sz="1800" kern="1200">
          <a:solidFill>
            <a:schemeClr val="tx1"/>
          </a:solidFill>
          <a:latin typeface="+mn-lt"/>
          <a:ea typeface="+mn-ea"/>
          <a:cs typeface="+mn-cs"/>
        </a:defRPr>
      </a:lvl7pPr>
      <a:lvl8pPr marL="3199852" algn="l" defTabSz="914245" rtl="0" eaLnBrk="1" latinLnBrk="0" hangingPunct="1">
        <a:defRPr sz="1800" kern="1200">
          <a:solidFill>
            <a:schemeClr val="tx1"/>
          </a:solidFill>
          <a:latin typeface="+mn-lt"/>
          <a:ea typeface="+mn-ea"/>
          <a:cs typeface="+mn-cs"/>
        </a:defRPr>
      </a:lvl8pPr>
      <a:lvl9pPr marL="3656975" algn="l" defTabSz="9142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lm.nih.gov/socialmedi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fontScale="85000" lnSpcReduction="10000"/>
          </a:bodyPr>
          <a:lstStyle/>
          <a:p>
            <a:r>
              <a:rPr lang="en-US" sz="3300" dirty="0" smtClean="0"/>
              <a:t>Sheldon Kotzin</a:t>
            </a:r>
          </a:p>
          <a:p>
            <a:r>
              <a:rPr lang="en-US" dirty="0" smtClean="0"/>
              <a:t>Associate Director for Library Operations, NLM</a:t>
            </a:r>
          </a:p>
          <a:p>
            <a:r>
              <a:rPr lang="en-US" dirty="0" smtClean="0">
                <a:solidFill>
                  <a:schemeClr val="accent2"/>
                </a:solidFill>
              </a:rPr>
              <a:t>kotzin@nlm.nih.gov</a:t>
            </a:r>
          </a:p>
          <a:p>
            <a:r>
              <a:rPr lang="en-US" dirty="0" smtClean="0"/>
              <a:t>May 25, 2010</a:t>
            </a:r>
          </a:p>
        </p:txBody>
      </p:sp>
      <p:sp>
        <p:nvSpPr>
          <p:cNvPr id="3" name="Title 2"/>
          <p:cNvSpPr>
            <a:spLocks noGrp="1"/>
          </p:cNvSpPr>
          <p:nvPr>
            <p:ph type="ctrTitle" sz="quarter"/>
          </p:nvPr>
        </p:nvSpPr>
        <p:spPr/>
        <p:txBody>
          <a:bodyPr/>
          <a:lstStyle/>
          <a:p>
            <a:r>
              <a:rPr lang="en-US" dirty="0" smtClean="0"/>
              <a:t>NLM Update</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Programs with DHHS Regional Extension Centers</a:t>
            </a:r>
          </a:p>
          <a:p>
            <a:endParaRPr lang="en-US" sz="2800" dirty="0" smtClean="0"/>
          </a:p>
          <a:p>
            <a:r>
              <a:rPr lang="en-US" sz="2800" dirty="0" smtClean="0"/>
              <a:t>National Emergency Preparedness &amp; Response Plan</a:t>
            </a:r>
          </a:p>
          <a:p>
            <a:endParaRPr lang="en-US" sz="2800" dirty="0" smtClean="0"/>
          </a:p>
          <a:p>
            <a:r>
              <a:rPr lang="en-US" sz="2800" dirty="0" smtClean="0"/>
              <a:t>Preservation of Print  Materials</a:t>
            </a:r>
          </a:p>
          <a:p>
            <a:endParaRPr lang="en-US" sz="2800" dirty="0" smtClean="0"/>
          </a:p>
          <a:p>
            <a:r>
              <a:rPr lang="en-US" sz="2800" dirty="0" smtClean="0"/>
              <a:t>Outreach to Native Hawaiians &amp; Alaska Natives</a:t>
            </a:r>
          </a:p>
        </p:txBody>
      </p:sp>
      <p:sp>
        <p:nvSpPr>
          <p:cNvPr id="2" name="Title 1"/>
          <p:cNvSpPr>
            <a:spLocks noGrp="1"/>
          </p:cNvSpPr>
          <p:nvPr>
            <p:ph type="title"/>
          </p:nvPr>
        </p:nvSpPr>
        <p:spPr/>
        <p:txBody>
          <a:bodyPr/>
          <a:lstStyle/>
          <a:p>
            <a:r>
              <a:rPr lang="en-US" dirty="0" smtClean="0"/>
              <a:t>New Areas in RML </a:t>
            </a:r>
            <a:br>
              <a:rPr lang="en-US" dirty="0" smtClean="0"/>
            </a:br>
            <a:r>
              <a:rPr lang="en-US" dirty="0" smtClean="0"/>
              <a:t>Statement of Work</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800" dirty="0" smtClean="0"/>
              <a:t>Growing Use of Electronic Medical Record Systems &amp; Personal Health Records</a:t>
            </a:r>
          </a:p>
          <a:p>
            <a:pPr>
              <a:spcAft>
                <a:spcPts val="600"/>
              </a:spcAft>
            </a:pPr>
            <a:r>
              <a:rPr lang="en-US" sz="2800" dirty="0" smtClean="0"/>
              <a:t>Desire to Connect Patients to MedlinePlus Health Information</a:t>
            </a:r>
          </a:p>
          <a:p>
            <a:pPr>
              <a:spcAft>
                <a:spcPts val="600"/>
              </a:spcAft>
            </a:pPr>
            <a:r>
              <a:rPr lang="en-US" sz="2800" dirty="0" smtClean="0"/>
              <a:t>Leads to Increased Health Literacy &amp; Improved Health Care</a:t>
            </a:r>
          </a:p>
        </p:txBody>
      </p:sp>
      <p:sp>
        <p:nvSpPr>
          <p:cNvPr id="2" name="Title 1"/>
          <p:cNvSpPr>
            <a:spLocks noGrp="1"/>
          </p:cNvSpPr>
          <p:nvPr>
            <p:ph type="title"/>
          </p:nvPr>
        </p:nvSpPr>
        <p:spPr/>
        <p:txBody>
          <a:bodyPr/>
          <a:lstStyle/>
          <a:p>
            <a:r>
              <a:rPr lang="en-US" dirty="0" smtClean="0"/>
              <a:t>Connecting MedlinePlus to </a:t>
            </a:r>
            <a:br>
              <a:rPr lang="en-US" dirty="0" smtClean="0"/>
            </a:br>
            <a:r>
              <a:rPr lang="en-US" dirty="0" smtClean="0"/>
              <a:t>EMR &amp; PHRs</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800" dirty="0" smtClean="0"/>
              <a:t>Health Info Systems use ICD-9-CM or SNOMED-CT Codes to Connect to Health Topic pages</a:t>
            </a:r>
          </a:p>
          <a:p>
            <a:pPr>
              <a:spcAft>
                <a:spcPts val="600"/>
              </a:spcAft>
            </a:pPr>
            <a:r>
              <a:rPr lang="en-US" sz="2800" dirty="0" smtClean="0"/>
              <a:t>MedlinePlus Supports HL7 Info Button &amp; other technologies</a:t>
            </a:r>
          </a:p>
          <a:p>
            <a:pPr>
              <a:spcAft>
                <a:spcPts val="600"/>
              </a:spcAft>
            </a:pPr>
            <a:r>
              <a:rPr lang="en-US" sz="2800" dirty="0" smtClean="0"/>
              <a:t>Dec 2009 – used by Institute for Family Health</a:t>
            </a:r>
          </a:p>
          <a:p>
            <a:pPr>
              <a:spcAft>
                <a:spcPts val="600"/>
              </a:spcAft>
            </a:pPr>
            <a:r>
              <a:rPr lang="en-US" sz="2800" dirty="0" smtClean="0"/>
              <a:t>March 2010 – used by Columbia University Medical Center</a:t>
            </a:r>
          </a:p>
        </p:txBody>
      </p:sp>
      <p:sp>
        <p:nvSpPr>
          <p:cNvPr id="2" name="Title 1"/>
          <p:cNvSpPr>
            <a:spLocks noGrp="1"/>
          </p:cNvSpPr>
          <p:nvPr>
            <p:ph type="title"/>
          </p:nvPr>
        </p:nvSpPr>
        <p:spPr/>
        <p:txBody>
          <a:bodyPr/>
          <a:lstStyle/>
          <a:p>
            <a:r>
              <a:rPr lang="en-US" dirty="0" smtClean="0"/>
              <a:t>Connecting MedlinePlus to </a:t>
            </a:r>
            <a:br>
              <a:rPr lang="en-US" dirty="0" smtClean="0"/>
            </a:br>
            <a:r>
              <a:rPr lang="en-US" dirty="0" smtClean="0"/>
              <a:t>EMR &amp; PHRs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20000"/>
              </a:lnSpc>
            </a:pPr>
            <a:r>
              <a:rPr lang="en-US" dirty="0" smtClean="0"/>
              <a:t>Since July, NLM staff committed hundreds of hours to work with Go Local site staff to address these goals:</a:t>
            </a:r>
          </a:p>
          <a:p>
            <a:pPr lvl="1">
              <a:lnSpc>
                <a:spcPct val="120000"/>
              </a:lnSpc>
            </a:pPr>
            <a:r>
              <a:rPr lang="en-US" dirty="0" smtClean="0"/>
              <a:t>Fill a need &amp; increase use</a:t>
            </a:r>
          </a:p>
          <a:p>
            <a:pPr lvl="1">
              <a:lnSpc>
                <a:spcPct val="120000"/>
              </a:lnSpc>
            </a:pPr>
            <a:r>
              <a:rPr lang="en-US" dirty="0" smtClean="0"/>
              <a:t>Reduce labor burden for participants </a:t>
            </a:r>
          </a:p>
          <a:p>
            <a:pPr lvl="1">
              <a:lnSpc>
                <a:spcPct val="120000"/>
              </a:lnSpc>
            </a:pPr>
            <a:r>
              <a:rPr lang="en-US" dirty="0" smtClean="0"/>
              <a:t>Have a sustainable site with strong buy-in from partner institutions </a:t>
            </a:r>
          </a:p>
        </p:txBody>
      </p:sp>
      <p:sp>
        <p:nvSpPr>
          <p:cNvPr id="2" name="Title 1"/>
          <p:cNvSpPr>
            <a:spLocks noGrp="1"/>
          </p:cNvSpPr>
          <p:nvPr>
            <p:ph type="title"/>
          </p:nvPr>
        </p:nvSpPr>
        <p:spPr/>
        <p:txBody>
          <a:bodyPr/>
          <a:lstStyle/>
          <a:p>
            <a:r>
              <a:rPr lang="en-US" dirty="0" smtClean="0"/>
              <a:t>Examining Go Local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8" name="Content Placeholder 7"/>
          <p:cNvSpPr>
            <a:spLocks noGrp="1"/>
          </p:cNvSpPr>
          <p:nvPr>
            <p:ph sz="half" idx="1"/>
          </p:nvPr>
        </p:nvSpPr>
        <p:spPr/>
        <p:txBody>
          <a:bodyPr>
            <a:normAutofit fontScale="70000" lnSpcReduction="20000"/>
          </a:bodyPr>
          <a:lstStyle/>
          <a:p>
            <a:pPr lvl="0"/>
            <a:r>
              <a:rPr lang="en-US" dirty="0" smtClean="0"/>
              <a:t>Health topic “Centers” to focus on specific issues, but mostly reproduces MedlinePlus</a:t>
            </a:r>
          </a:p>
          <a:p>
            <a:pPr lvl="0"/>
            <a:r>
              <a:rPr lang="en-US" dirty="0" smtClean="0"/>
              <a:t>Facilitate cross-border searching, but would require labor to address inconsistencies among sites and results no better than Google, Yahoo, etc.  </a:t>
            </a:r>
          </a:p>
          <a:p>
            <a:pPr lvl="0"/>
            <a:r>
              <a:rPr lang="en-US" dirty="0" smtClean="0"/>
              <a:t>New emphasis on free or low-cost services, but requires labor and these services can be found using major search engines</a:t>
            </a:r>
          </a:p>
          <a:p>
            <a:pPr lvl="0"/>
            <a:r>
              <a:rPr lang="en-US" dirty="0" smtClean="0"/>
              <a:t>Social tools such as reviews, but is not practical for government site and already done elsewhere</a:t>
            </a:r>
          </a:p>
        </p:txBody>
      </p:sp>
      <p:pic>
        <p:nvPicPr>
          <p:cNvPr id="15" name="Content Placeholder 14" descr="Screenshots of Go Local Web pages and search screen"/>
          <p:cNvPicPr>
            <a:picLocks noGrp="1" noChangeAspect="1"/>
          </p:cNvPicPr>
          <p:nvPr>
            <p:ph sz="half" idx="2"/>
          </p:nvPr>
        </p:nvPicPr>
        <p:blipFill>
          <a:blip r:embed="rId3" cstate="print"/>
          <a:stretch>
            <a:fillRect/>
          </a:stretch>
        </p:blipFill>
        <p:spPr>
          <a:xfrm>
            <a:off x="4419600" y="1447800"/>
            <a:ext cx="4690356" cy="5486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80975" y="1295400"/>
          <a:ext cx="878205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0" y="152400"/>
            <a:ext cx="9144000" cy="1143000"/>
          </a:xfrm>
        </p:spPr>
        <p:txBody>
          <a:bodyPr>
            <a:noAutofit/>
          </a:bodyPr>
          <a:lstStyle/>
          <a:p>
            <a:r>
              <a:rPr lang="en-US" sz="3400" dirty="0" smtClean="0"/>
              <a:t>Population Served Increased, Page Views Dropped</a:t>
            </a:r>
            <a:endParaRPr lang="en-US" sz="3400" dirty="0"/>
          </a:p>
        </p:txBody>
      </p:sp>
      <p:sp>
        <p:nvSpPr>
          <p:cNvPr id="11" name="TextBox 10"/>
          <p:cNvSpPr txBox="1"/>
          <p:nvPr/>
        </p:nvSpPr>
        <p:spPr>
          <a:xfrm>
            <a:off x="5867400" y="1371600"/>
            <a:ext cx="1600200" cy="461665"/>
          </a:xfrm>
          <a:prstGeom prst="rect">
            <a:avLst/>
          </a:prstGeom>
          <a:noFill/>
        </p:spPr>
        <p:txBody>
          <a:bodyPr wrap="square" rtlCol="0">
            <a:spAutoFit/>
          </a:bodyPr>
          <a:lstStyle/>
          <a:p>
            <a:pPr algn="ctr"/>
            <a:r>
              <a:rPr lang="en-US" sz="1150" b="1" dirty="0" smtClean="0"/>
              <a:t>Population covered: 127,604,553</a:t>
            </a:r>
            <a:endParaRPr lang="en-US" sz="1150" b="1" dirty="0"/>
          </a:p>
        </p:txBody>
      </p:sp>
      <p:cxnSp>
        <p:nvCxnSpPr>
          <p:cNvPr id="13" name="Straight Arrow Connector 12"/>
          <p:cNvCxnSpPr/>
          <p:nvPr/>
        </p:nvCxnSpPr>
        <p:spPr>
          <a:xfrm rot="5400000">
            <a:off x="1346199" y="4495800"/>
            <a:ext cx="990600" cy="762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7391400" y="1485900"/>
            <a:ext cx="6096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spcAft>
                <a:spcPts val="600"/>
              </a:spcAft>
              <a:buFont typeface="+mj-lt"/>
              <a:buAutoNum type="arabicPeriod"/>
            </a:pPr>
            <a:r>
              <a:rPr lang="en-US" sz="2800" dirty="0" smtClean="0"/>
              <a:t>Use is low and shrinking – very poor return on your time</a:t>
            </a:r>
          </a:p>
          <a:p>
            <a:pPr marL="514350" indent="-514350">
              <a:spcAft>
                <a:spcPts val="600"/>
              </a:spcAft>
              <a:buFont typeface="+mj-lt"/>
              <a:buAutoNum type="arabicPeriod"/>
            </a:pPr>
            <a:r>
              <a:rPr lang="en-US" sz="2800" dirty="0" smtClean="0"/>
              <a:t>Maintaining Go Local is highly labor intensive and unsustainable</a:t>
            </a:r>
          </a:p>
          <a:p>
            <a:pPr marL="514350" indent="-514350">
              <a:spcAft>
                <a:spcPts val="600"/>
              </a:spcAft>
              <a:buFont typeface="+mj-lt"/>
              <a:buAutoNum type="arabicPeriod"/>
            </a:pPr>
            <a:r>
              <a:rPr lang="en-US" sz="2800" dirty="0" smtClean="0"/>
              <a:t>Good idea in 2001, functionality now equaled by today’s basic Internet resources, and surpassed by others </a:t>
            </a:r>
          </a:p>
        </p:txBody>
      </p:sp>
      <p:sp>
        <p:nvSpPr>
          <p:cNvPr id="2" name="Title 1"/>
          <p:cNvSpPr>
            <a:spLocks noGrp="1"/>
          </p:cNvSpPr>
          <p:nvPr>
            <p:ph type="title"/>
          </p:nvPr>
        </p:nvSpPr>
        <p:spPr/>
        <p:txBody>
          <a:bodyPr/>
          <a:lstStyle/>
          <a:p>
            <a:r>
              <a:rPr lang="en-US" dirty="0" smtClean="0"/>
              <a:t>Discontinue Go Local because: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Two - Day Workshops</a:t>
            </a:r>
          </a:p>
          <a:p>
            <a:endParaRPr lang="en-US" dirty="0" smtClean="0"/>
          </a:p>
          <a:p>
            <a:r>
              <a:rPr lang="en-US" dirty="0" smtClean="0"/>
              <a:t>Four Modules</a:t>
            </a:r>
          </a:p>
          <a:p>
            <a:endParaRPr lang="en-US" dirty="0" smtClean="0"/>
          </a:p>
          <a:p>
            <a:r>
              <a:rPr lang="en-US" dirty="0" smtClean="0"/>
              <a:t>Four Courses / Year</a:t>
            </a:r>
          </a:p>
        </p:txBody>
      </p:sp>
      <p:sp>
        <p:nvSpPr>
          <p:cNvPr id="2" name="Title 1"/>
          <p:cNvSpPr>
            <a:spLocks noGrp="1"/>
          </p:cNvSpPr>
          <p:nvPr>
            <p:ph type="title"/>
          </p:nvPr>
        </p:nvSpPr>
        <p:spPr/>
        <p:txBody>
          <a:bodyPr/>
          <a:lstStyle/>
          <a:p>
            <a:r>
              <a:rPr lang="en-US" dirty="0" smtClean="0"/>
              <a:t>Resumption of NCBI </a:t>
            </a:r>
            <a:br>
              <a:rPr lang="en-US" dirty="0" smtClean="0"/>
            </a:br>
            <a:r>
              <a:rPr lang="en-US" dirty="0" smtClean="0"/>
              <a:t>In-Person Training</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Sequences, Genomes, &amp; Maps</a:t>
            </a:r>
          </a:p>
          <a:p>
            <a:endParaRPr lang="en-US" dirty="0" smtClean="0"/>
          </a:p>
          <a:p>
            <a:r>
              <a:rPr lang="en-US" dirty="0" smtClean="0"/>
              <a:t>Proteins, Domains, &amp; Structures</a:t>
            </a:r>
          </a:p>
          <a:p>
            <a:endParaRPr lang="en-US" dirty="0" smtClean="0"/>
          </a:p>
          <a:p>
            <a:r>
              <a:rPr lang="en-US" dirty="0" smtClean="0"/>
              <a:t>Using NCBI BLAST Services</a:t>
            </a:r>
          </a:p>
          <a:p>
            <a:endParaRPr lang="en-US" dirty="0" smtClean="0"/>
          </a:p>
          <a:p>
            <a:r>
              <a:rPr lang="en-US" dirty="0" smtClean="0"/>
              <a:t>Human Variation &amp; Disease Genes</a:t>
            </a:r>
          </a:p>
        </p:txBody>
      </p:sp>
      <p:sp>
        <p:nvSpPr>
          <p:cNvPr id="2" name="Title 1"/>
          <p:cNvSpPr>
            <a:spLocks noGrp="1"/>
          </p:cNvSpPr>
          <p:nvPr>
            <p:ph type="title"/>
          </p:nvPr>
        </p:nvSpPr>
        <p:spPr/>
        <p:txBody>
          <a:bodyPr/>
          <a:lstStyle/>
          <a:p>
            <a:r>
              <a:rPr lang="en-US" dirty="0" smtClean="0"/>
              <a:t>Resumption of NCBI </a:t>
            </a:r>
            <a:br>
              <a:rPr lang="en-US" dirty="0" smtClean="0"/>
            </a:br>
            <a:r>
              <a:rPr lang="en-US" dirty="0" smtClean="0"/>
              <a:t>In-Person Training</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solidFill>
                  <a:schemeClr val="accent2"/>
                </a:solidFill>
              </a:rPr>
              <a:t>Participating Titles</a:t>
            </a:r>
          </a:p>
          <a:p>
            <a:pPr lvl="1"/>
            <a:r>
              <a:rPr lang="en-US" dirty="0" smtClean="0"/>
              <a:t>220 journals</a:t>
            </a:r>
          </a:p>
          <a:p>
            <a:pPr lvl="1"/>
            <a:r>
              <a:rPr lang="en-US" dirty="0" smtClean="0"/>
              <a:t>69 monographs</a:t>
            </a:r>
            <a:br>
              <a:rPr lang="en-US" dirty="0" smtClean="0"/>
            </a:br>
            <a:endParaRPr lang="en-US" dirty="0" smtClean="0"/>
          </a:p>
          <a:p>
            <a:r>
              <a:rPr lang="en-US" dirty="0" smtClean="0">
                <a:solidFill>
                  <a:schemeClr val="accent2"/>
                </a:solidFill>
              </a:rPr>
              <a:t>Outstanding Titles</a:t>
            </a:r>
          </a:p>
          <a:p>
            <a:pPr lvl="1"/>
            <a:r>
              <a:rPr lang="en-US" dirty="0" smtClean="0"/>
              <a:t>101 journals from 62 publishers</a:t>
            </a:r>
          </a:p>
          <a:p>
            <a:pPr lvl="1"/>
            <a:r>
              <a:rPr lang="en-US" dirty="0" smtClean="0"/>
              <a:t>Titles ranked by priority by editorial committee</a:t>
            </a:r>
          </a:p>
          <a:p>
            <a:pPr lvl="1"/>
            <a:r>
              <a:rPr lang="en-US" dirty="0" smtClean="0"/>
              <a:t>AAP will assist with contacting remaining publishers in priority order</a:t>
            </a:r>
          </a:p>
        </p:txBody>
      </p:sp>
      <p:sp>
        <p:nvSpPr>
          <p:cNvPr id="2" name="Title 1"/>
          <p:cNvSpPr>
            <a:spLocks noGrp="1"/>
          </p:cNvSpPr>
          <p:nvPr>
            <p:ph type="title"/>
          </p:nvPr>
        </p:nvSpPr>
        <p:spPr/>
        <p:txBody>
          <a:bodyPr/>
          <a:lstStyle/>
          <a:p>
            <a:r>
              <a:rPr lang="en-US" dirty="0" smtClean="0"/>
              <a:t>EAI Title Status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Board of Regents</a:t>
            </a:r>
          </a:p>
          <a:p>
            <a:pPr lvl="1"/>
            <a:r>
              <a:rPr lang="en-US" dirty="0" smtClean="0"/>
              <a:t>Eileen Stanley</a:t>
            </a:r>
          </a:p>
          <a:p>
            <a:pPr lvl="1"/>
            <a:r>
              <a:rPr lang="en-US" dirty="0" smtClean="0"/>
              <a:t>Ginny Tanji</a:t>
            </a:r>
          </a:p>
          <a:p>
            <a:pPr lvl="1"/>
            <a:r>
              <a:rPr lang="en-US" dirty="0" smtClean="0"/>
              <a:t>Holly Buchanan, Consultant</a:t>
            </a:r>
          </a:p>
          <a:p>
            <a:endParaRPr lang="en-US" dirty="0" smtClean="0"/>
          </a:p>
          <a:p>
            <a:r>
              <a:rPr lang="en-US" dirty="0" smtClean="0"/>
              <a:t>Board of Scientific Counselors, Lister Hill Center</a:t>
            </a:r>
          </a:p>
          <a:p>
            <a:pPr lvl="1"/>
            <a:r>
              <a:rPr lang="en-US" dirty="0" smtClean="0"/>
              <a:t>Joan Ash</a:t>
            </a:r>
          </a:p>
        </p:txBody>
      </p:sp>
      <p:sp>
        <p:nvSpPr>
          <p:cNvPr id="2" name="Title 1"/>
          <p:cNvSpPr>
            <a:spLocks noGrp="1"/>
          </p:cNvSpPr>
          <p:nvPr>
            <p:ph type="title"/>
          </p:nvPr>
        </p:nvSpPr>
        <p:spPr/>
        <p:txBody>
          <a:bodyPr/>
          <a:lstStyle/>
          <a:p>
            <a:r>
              <a:rPr lang="en-US" dirty="0" smtClean="0"/>
              <a:t>Medical Librarians on NLM</a:t>
            </a:r>
            <a:br>
              <a:rPr lang="en-US" dirty="0" smtClean="0"/>
            </a:br>
            <a:r>
              <a:rPr lang="en-US" dirty="0" smtClean="0"/>
              <a:t>Advisory Committees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Participating Publishers</a:t>
            </a:r>
            <a:endParaRPr lang="en-US" sz="3800" dirty="0"/>
          </a:p>
        </p:txBody>
      </p:sp>
      <p:sp>
        <p:nvSpPr>
          <p:cNvPr id="3" name="Content Placeholder 2"/>
          <p:cNvSpPr>
            <a:spLocks noGrp="1"/>
          </p:cNvSpPr>
          <p:nvPr>
            <p:ph idx="1"/>
          </p:nvPr>
        </p:nvSpPr>
        <p:spPr/>
        <p:txBody>
          <a:bodyPr numCol="2" spcCol="228600">
            <a:normAutofit fontScale="70000" lnSpcReduction="20000"/>
          </a:bodyPr>
          <a:lstStyle/>
          <a:p>
            <a:r>
              <a:rPr lang="en-US" dirty="0" smtClean="0"/>
              <a:t>American Academy of Pediatrics</a:t>
            </a:r>
          </a:p>
          <a:p>
            <a:r>
              <a:rPr lang="en-US" dirty="0" smtClean="0"/>
              <a:t>American Association for the Advancement of Science</a:t>
            </a:r>
          </a:p>
          <a:p>
            <a:r>
              <a:rPr lang="en-US" dirty="0" smtClean="0"/>
              <a:t>American College of Physicians</a:t>
            </a:r>
          </a:p>
          <a:p>
            <a:r>
              <a:rPr lang="en-US" dirty="0" smtClean="0"/>
              <a:t>American Society of Health-Systems Pharmacists </a:t>
            </a:r>
          </a:p>
          <a:p>
            <a:r>
              <a:rPr lang="en-US" dirty="0" smtClean="0"/>
              <a:t>ASM Press </a:t>
            </a:r>
          </a:p>
          <a:p>
            <a:r>
              <a:rPr lang="en-US" dirty="0" smtClean="0"/>
              <a:t>B.C. Decker</a:t>
            </a:r>
          </a:p>
          <a:p>
            <a:r>
              <a:rPr lang="en-US" dirty="0" smtClean="0"/>
              <a:t>BMJ </a:t>
            </a:r>
          </a:p>
          <a:p>
            <a:r>
              <a:rPr lang="en-US" dirty="0" smtClean="0"/>
              <a:t>Elsevier </a:t>
            </a:r>
          </a:p>
          <a:p>
            <a:r>
              <a:rPr lang="en-US" dirty="0" smtClean="0"/>
              <a:t>F.A. Davis </a:t>
            </a:r>
          </a:p>
          <a:p>
            <a:r>
              <a:rPr lang="en-US" dirty="0" smtClean="0"/>
              <a:t>Mary Ann Liebert </a:t>
            </a:r>
          </a:p>
          <a:p>
            <a:r>
              <a:rPr lang="en-US" dirty="0" smtClean="0"/>
              <a:t>Massachusetts Medical Society</a:t>
            </a:r>
          </a:p>
          <a:p>
            <a:r>
              <a:rPr lang="en-US" dirty="0" smtClean="0"/>
              <a:t>McGraw-Hill</a:t>
            </a:r>
          </a:p>
          <a:p>
            <a:r>
              <a:rPr lang="en-US" dirty="0" smtClean="0"/>
              <a:t>Merck Publishing</a:t>
            </a:r>
          </a:p>
          <a:p>
            <a:r>
              <a:rPr lang="en-US" dirty="0" smtClean="0"/>
              <a:t>Oxford University Press</a:t>
            </a:r>
          </a:p>
          <a:p>
            <a:r>
              <a:rPr lang="en-US" dirty="0" smtClean="0"/>
              <a:t>People’s Medical Publishing House</a:t>
            </a:r>
          </a:p>
          <a:p>
            <a:r>
              <a:rPr lang="en-US" dirty="0" smtClean="0"/>
              <a:t>Springer</a:t>
            </a:r>
          </a:p>
          <a:p>
            <a:r>
              <a:rPr lang="en-US" dirty="0" smtClean="0"/>
              <a:t>University of Chicago Press</a:t>
            </a:r>
          </a:p>
          <a:p>
            <a:r>
              <a:rPr lang="en-US" dirty="0" smtClean="0"/>
              <a:t>Wiley</a:t>
            </a:r>
          </a:p>
          <a:p>
            <a:r>
              <a:rPr lang="en-US" dirty="0" err="1" smtClean="0"/>
              <a:t>Wolters</a:t>
            </a:r>
            <a:r>
              <a:rPr lang="en-US" dirty="0" smtClean="0"/>
              <a:t> </a:t>
            </a:r>
            <a:r>
              <a:rPr lang="en-US" dirty="0" err="1" smtClean="0"/>
              <a:t>Kluwer</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110000"/>
              </a:lnSpc>
            </a:pPr>
            <a:r>
              <a:rPr lang="en-US" dirty="0" smtClean="0"/>
              <a:t>Journal of Trauma (48)</a:t>
            </a:r>
          </a:p>
          <a:p>
            <a:pPr>
              <a:lnSpc>
                <a:spcPct val="110000"/>
              </a:lnSpc>
            </a:pPr>
            <a:r>
              <a:rPr lang="en-US" dirty="0" smtClean="0"/>
              <a:t>Cochrane database of systematic reviews (43)</a:t>
            </a:r>
          </a:p>
          <a:p>
            <a:pPr>
              <a:lnSpc>
                <a:spcPct val="110000"/>
              </a:lnSpc>
            </a:pPr>
            <a:r>
              <a:rPr lang="en-US" dirty="0" smtClean="0"/>
              <a:t>Lancet (38)</a:t>
            </a:r>
          </a:p>
          <a:p>
            <a:pPr>
              <a:lnSpc>
                <a:spcPct val="110000"/>
              </a:lnSpc>
            </a:pPr>
            <a:r>
              <a:rPr lang="en-US" dirty="0" smtClean="0"/>
              <a:t>New England Journal of Medicine (27)</a:t>
            </a:r>
          </a:p>
          <a:p>
            <a:pPr>
              <a:lnSpc>
                <a:spcPct val="110000"/>
              </a:lnSpc>
            </a:pPr>
            <a:r>
              <a:rPr lang="en-US" dirty="0" smtClean="0"/>
              <a:t>Critical care medicine (20)</a:t>
            </a:r>
          </a:p>
          <a:p>
            <a:pPr>
              <a:lnSpc>
                <a:spcPct val="110000"/>
              </a:lnSpc>
            </a:pPr>
            <a:r>
              <a:rPr lang="en-US" dirty="0" smtClean="0"/>
              <a:t>BMJ (16)</a:t>
            </a:r>
          </a:p>
          <a:p>
            <a:pPr>
              <a:lnSpc>
                <a:spcPct val="110000"/>
              </a:lnSpc>
            </a:pPr>
            <a:r>
              <a:rPr lang="en-US" dirty="0" smtClean="0"/>
              <a:t>Journal of clinical gastroenterology (16)</a:t>
            </a:r>
          </a:p>
          <a:p>
            <a:pPr>
              <a:lnSpc>
                <a:spcPct val="110000"/>
              </a:lnSpc>
            </a:pPr>
            <a:r>
              <a:rPr lang="en-US" dirty="0" smtClean="0"/>
              <a:t>Annals of surgery (15)</a:t>
            </a:r>
          </a:p>
        </p:txBody>
      </p:sp>
      <p:sp>
        <p:nvSpPr>
          <p:cNvPr id="2" name="Title 1"/>
          <p:cNvSpPr>
            <a:spLocks noGrp="1"/>
          </p:cNvSpPr>
          <p:nvPr>
            <p:ph type="title"/>
          </p:nvPr>
        </p:nvSpPr>
        <p:spPr/>
        <p:txBody>
          <a:bodyPr/>
          <a:lstStyle/>
          <a:p>
            <a:r>
              <a:rPr lang="en-US" dirty="0" smtClean="0"/>
              <a:t>Top Journals from LinkOut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Top Books from </a:t>
            </a:r>
            <a:r>
              <a:rPr lang="en-US" sz="3800" dirty="0" err="1" smtClean="0"/>
              <a:t>StatRef</a:t>
            </a:r>
            <a:endParaRPr lang="en-US" sz="3800" dirty="0"/>
          </a:p>
        </p:txBody>
      </p:sp>
      <p:sp>
        <p:nvSpPr>
          <p:cNvPr id="3" name="Content Placeholder 2"/>
          <p:cNvSpPr>
            <a:spLocks noGrp="1"/>
          </p:cNvSpPr>
          <p:nvPr>
            <p:ph idx="1"/>
          </p:nvPr>
        </p:nvSpPr>
        <p:spPr/>
        <p:txBody>
          <a:bodyPr>
            <a:normAutofit/>
          </a:bodyPr>
          <a:lstStyle/>
          <a:p>
            <a:r>
              <a:rPr lang="en-US" sz="2800" dirty="0" smtClean="0"/>
              <a:t>Human Virology (188)</a:t>
            </a:r>
          </a:p>
          <a:p>
            <a:r>
              <a:rPr lang="en-US" sz="2800" dirty="0" smtClean="0"/>
              <a:t>Red Book®: 2009 Report of the Committee on Infectious Diseases (154)</a:t>
            </a:r>
          </a:p>
          <a:p>
            <a:r>
              <a:rPr lang="en-US" sz="2800" dirty="0" smtClean="0"/>
              <a:t>AHFS Drug Information® (106)</a:t>
            </a:r>
          </a:p>
          <a:p>
            <a:r>
              <a:rPr lang="en-US" sz="2800" dirty="0" smtClean="0"/>
              <a:t>Emergency Medicine: A Comprehensive Study Guide (77)</a:t>
            </a:r>
          </a:p>
          <a:p>
            <a:r>
              <a:rPr lang="en-US" sz="2800" dirty="0" smtClean="0"/>
              <a:t>Current Medical Diagnosis &amp; Treatment (61)</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Remaining Tasks</a:t>
            </a:r>
            <a:endParaRPr lang="en-US" sz="3800" dirty="0"/>
          </a:p>
        </p:txBody>
      </p:sp>
      <p:sp>
        <p:nvSpPr>
          <p:cNvPr id="3" name="Content Placeholder 2"/>
          <p:cNvSpPr>
            <a:spLocks noGrp="1"/>
          </p:cNvSpPr>
          <p:nvPr>
            <p:ph idx="1"/>
          </p:nvPr>
        </p:nvSpPr>
        <p:spPr/>
        <p:txBody>
          <a:bodyPr/>
          <a:lstStyle/>
          <a:p>
            <a:r>
              <a:rPr lang="en-US" dirty="0" smtClean="0"/>
              <a:t>Contact publishers of remaining titles</a:t>
            </a:r>
          </a:p>
          <a:p>
            <a:r>
              <a:rPr lang="en-US" dirty="0" smtClean="0"/>
              <a:t>Establish regular review of titles</a:t>
            </a:r>
          </a:p>
          <a:p>
            <a:pPr lvl="1"/>
            <a:r>
              <a:rPr lang="en-US" dirty="0" smtClean="0"/>
              <a:t>Verify access</a:t>
            </a:r>
          </a:p>
          <a:p>
            <a:pPr lvl="1"/>
            <a:r>
              <a:rPr lang="en-US" dirty="0" smtClean="0"/>
              <a:t>Check for title changes, publisher changes</a:t>
            </a:r>
            <a:endParaRPr lang="en-US" dirty="0"/>
          </a:p>
          <a:p>
            <a:r>
              <a:rPr lang="en-US" dirty="0" smtClean="0"/>
              <a:t>Establish regular testing of communications</a:t>
            </a:r>
          </a:p>
          <a:p>
            <a:pPr lvl="1"/>
            <a:r>
              <a:rPr lang="en-US" dirty="0" smtClean="0"/>
              <a:t>Verify contacts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800" dirty="0" smtClean="0"/>
              <a:t>Funder: Sloan Foundation</a:t>
            </a:r>
          </a:p>
          <a:p>
            <a:pPr>
              <a:spcAft>
                <a:spcPts val="600"/>
              </a:spcAft>
            </a:pPr>
            <a:r>
              <a:rPr lang="en-US" sz="2800" dirty="0" smtClean="0"/>
              <a:t>Proposer: Open Knowledge Commons</a:t>
            </a:r>
          </a:p>
          <a:p>
            <a:pPr>
              <a:spcAft>
                <a:spcPts val="600"/>
              </a:spcAft>
            </a:pPr>
            <a:r>
              <a:rPr lang="en-US" sz="2800" dirty="0" smtClean="0"/>
              <a:t>Total Funding: $1.5 M</a:t>
            </a:r>
          </a:p>
          <a:p>
            <a:pPr>
              <a:spcAft>
                <a:spcPts val="600"/>
              </a:spcAft>
            </a:pPr>
            <a:r>
              <a:rPr lang="en-US" sz="2800" dirty="0" smtClean="0"/>
              <a:t>NLM’s Funding: $365,000 over 2 yrs.</a:t>
            </a:r>
          </a:p>
          <a:p>
            <a:pPr>
              <a:spcAft>
                <a:spcPts val="600"/>
              </a:spcAft>
            </a:pPr>
            <a:r>
              <a:rPr lang="en-US" sz="2800" dirty="0" smtClean="0"/>
              <a:t>Level of Effort: 30,000 volumes</a:t>
            </a:r>
          </a:p>
        </p:txBody>
      </p:sp>
      <p:sp>
        <p:nvSpPr>
          <p:cNvPr id="2" name="Title 1"/>
          <p:cNvSpPr>
            <a:spLocks noGrp="1"/>
          </p:cNvSpPr>
          <p:nvPr>
            <p:ph type="title"/>
          </p:nvPr>
        </p:nvSpPr>
        <p:spPr/>
        <p:txBody>
          <a:bodyPr/>
          <a:lstStyle/>
          <a:p>
            <a:r>
              <a:rPr lang="en-US" dirty="0" smtClean="0"/>
              <a:t>Medical Heritage Library</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accent2"/>
                </a:solidFill>
              </a:rPr>
              <a:t>Participants:</a:t>
            </a:r>
          </a:p>
          <a:p>
            <a:pPr lvl="1"/>
            <a:r>
              <a:rPr lang="en-US" dirty="0" smtClean="0"/>
              <a:t>NLM</a:t>
            </a:r>
          </a:p>
          <a:p>
            <a:pPr lvl="1"/>
            <a:r>
              <a:rPr lang="en-US" dirty="0" smtClean="0"/>
              <a:t>Countway</a:t>
            </a:r>
          </a:p>
          <a:p>
            <a:pPr lvl="1"/>
            <a:r>
              <a:rPr lang="en-US" dirty="0" smtClean="0"/>
              <a:t>Cushing / Whitney at Yale</a:t>
            </a:r>
          </a:p>
          <a:p>
            <a:pPr lvl="1"/>
            <a:r>
              <a:rPr lang="en-US" dirty="0" smtClean="0"/>
              <a:t>Long Health Sciences at Columbia</a:t>
            </a:r>
          </a:p>
          <a:p>
            <a:pPr lvl="1"/>
            <a:r>
              <a:rPr lang="en-US" dirty="0" smtClean="0"/>
              <a:t>NYPL</a:t>
            </a:r>
          </a:p>
        </p:txBody>
      </p:sp>
      <p:sp>
        <p:nvSpPr>
          <p:cNvPr id="2" name="Title 1"/>
          <p:cNvSpPr>
            <a:spLocks noGrp="1"/>
          </p:cNvSpPr>
          <p:nvPr>
            <p:ph type="title"/>
          </p:nvPr>
        </p:nvSpPr>
        <p:spPr/>
        <p:txBody>
          <a:bodyPr/>
          <a:lstStyle/>
          <a:p>
            <a:r>
              <a:rPr lang="en-US" dirty="0" smtClean="0"/>
              <a:t>Medical Heritage Library</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accent2"/>
                </a:solidFill>
              </a:rPr>
              <a:t>NLM’s Contribution:</a:t>
            </a:r>
          </a:p>
          <a:p>
            <a:pPr lvl="1"/>
            <a:r>
              <a:rPr lang="en-US" dirty="0" smtClean="0"/>
              <a:t>5,700 Monographs</a:t>
            </a:r>
          </a:p>
          <a:p>
            <a:pPr lvl="1"/>
            <a:r>
              <a:rPr lang="en-US" dirty="0" smtClean="0"/>
              <a:t>Americana 1720-1865</a:t>
            </a:r>
          </a:p>
          <a:p>
            <a:pPr lvl="1"/>
            <a:r>
              <a:rPr lang="en-US" dirty="0" smtClean="0"/>
              <a:t>Usable Surrogates of Rare, Unique Items</a:t>
            </a:r>
          </a:p>
        </p:txBody>
      </p:sp>
      <p:sp>
        <p:nvSpPr>
          <p:cNvPr id="2" name="Title 1"/>
          <p:cNvSpPr>
            <a:spLocks noGrp="1"/>
          </p:cNvSpPr>
          <p:nvPr>
            <p:ph type="title"/>
          </p:nvPr>
        </p:nvSpPr>
        <p:spPr/>
        <p:txBody>
          <a:bodyPr/>
          <a:lstStyle/>
          <a:p>
            <a:r>
              <a:rPr lang="en-US" dirty="0" smtClean="0"/>
              <a:t>Medical Heritage Library</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800" dirty="0" smtClean="0"/>
              <a:t>Expanded Public Access</a:t>
            </a:r>
          </a:p>
          <a:p>
            <a:pPr>
              <a:spcAft>
                <a:spcPts val="600"/>
              </a:spcAft>
            </a:pPr>
            <a:r>
              <a:rPr lang="en-US" sz="2800" dirty="0" smtClean="0"/>
              <a:t>Project Team Approach</a:t>
            </a:r>
          </a:p>
          <a:p>
            <a:pPr>
              <a:spcAft>
                <a:spcPts val="600"/>
              </a:spcAft>
            </a:pPr>
            <a:r>
              <a:rPr lang="en-US" sz="2800" dirty="0" smtClean="0"/>
              <a:t>HMD – Content</a:t>
            </a:r>
          </a:p>
          <a:p>
            <a:pPr>
              <a:spcAft>
                <a:spcPts val="600"/>
              </a:spcAft>
            </a:pPr>
            <a:r>
              <a:rPr lang="en-US" sz="2800" dirty="0" smtClean="0"/>
              <a:t>Preservation – Scanning</a:t>
            </a:r>
          </a:p>
          <a:p>
            <a:pPr>
              <a:spcAft>
                <a:spcPts val="600"/>
              </a:spcAft>
            </a:pPr>
            <a:r>
              <a:rPr lang="en-US" sz="2800" dirty="0" smtClean="0"/>
              <a:t>Tech Services – Repository</a:t>
            </a:r>
          </a:p>
        </p:txBody>
      </p:sp>
      <p:sp>
        <p:nvSpPr>
          <p:cNvPr id="2" name="Title 1"/>
          <p:cNvSpPr>
            <a:spLocks noGrp="1"/>
          </p:cNvSpPr>
          <p:nvPr>
            <p:ph type="title"/>
          </p:nvPr>
        </p:nvSpPr>
        <p:spPr/>
        <p:txBody>
          <a:bodyPr/>
          <a:lstStyle/>
          <a:p>
            <a:r>
              <a:rPr lang="en-US" dirty="0" smtClean="0"/>
              <a:t>Medical Heritage Project</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Complete Serials Inventory</a:t>
            </a:r>
          </a:p>
          <a:p>
            <a:pPr>
              <a:buNone/>
            </a:pPr>
            <a:endParaRPr lang="en-US" dirty="0" smtClean="0"/>
          </a:p>
          <a:p>
            <a:r>
              <a:rPr lang="en-US" dirty="0" smtClean="0"/>
              <a:t>Redesign MedlinePlus &amp; MedlinePlus en Español</a:t>
            </a:r>
          </a:p>
          <a:p>
            <a:endParaRPr lang="en-US" dirty="0" smtClean="0"/>
          </a:p>
          <a:p>
            <a:r>
              <a:rPr lang="en-US" dirty="0" smtClean="0"/>
              <a:t>Improve Mobile MedlinePlus User Experience</a:t>
            </a:r>
          </a:p>
        </p:txBody>
      </p:sp>
      <p:sp>
        <p:nvSpPr>
          <p:cNvPr id="2" name="Title 1"/>
          <p:cNvSpPr>
            <a:spLocks noGrp="1"/>
          </p:cNvSpPr>
          <p:nvPr>
            <p:ph type="title"/>
          </p:nvPr>
        </p:nvSpPr>
        <p:spPr/>
        <p:txBody>
          <a:bodyPr/>
          <a:lstStyle/>
          <a:p>
            <a:r>
              <a:rPr lang="en-US" dirty="0" smtClean="0"/>
              <a:t>Some Important 2010 Initiatives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Optimize Use of E-Journals for ILL</a:t>
            </a:r>
          </a:p>
          <a:p>
            <a:endParaRPr lang="en-US" dirty="0" smtClean="0"/>
          </a:p>
          <a:p>
            <a:r>
              <a:rPr lang="en-US" dirty="0" smtClean="0"/>
              <a:t>Acquire E-Only Monographs</a:t>
            </a:r>
          </a:p>
          <a:p>
            <a:endParaRPr lang="en-US" dirty="0" smtClean="0"/>
          </a:p>
          <a:p>
            <a:r>
              <a:rPr lang="en-US" dirty="0" smtClean="0"/>
              <a:t>Determine Future Web Archiving Activities</a:t>
            </a:r>
          </a:p>
        </p:txBody>
      </p:sp>
      <p:sp>
        <p:nvSpPr>
          <p:cNvPr id="2" name="Title 1"/>
          <p:cNvSpPr>
            <a:spLocks noGrp="1"/>
          </p:cNvSpPr>
          <p:nvPr>
            <p:ph type="title"/>
          </p:nvPr>
        </p:nvSpPr>
        <p:spPr/>
        <p:txBody>
          <a:bodyPr/>
          <a:lstStyle/>
          <a:p>
            <a:r>
              <a:rPr lang="en-US" dirty="0" smtClean="0"/>
              <a:t>Some Important 2010 Initiatives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PMC National Advisory Committee</a:t>
            </a:r>
          </a:p>
          <a:p>
            <a:pPr lvl="1"/>
            <a:r>
              <a:rPr lang="en-US" dirty="0" smtClean="0"/>
              <a:t>Cynthia Henderson</a:t>
            </a:r>
          </a:p>
          <a:p>
            <a:endParaRPr lang="en-US" dirty="0" smtClean="0"/>
          </a:p>
          <a:p>
            <a:r>
              <a:rPr lang="en-US" dirty="0" smtClean="0"/>
              <a:t>Literature Selection Technical Review Committee (LSTRC)</a:t>
            </a:r>
          </a:p>
          <a:p>
            <a:pPr lvl="1"/>
            <a:r>
              <a:rPr lang="en-US" dirty="0" smtClean="0"/>
              <a:t>Cathy Norton</a:t>
            </a:r>
          </a:p>
          <a:p>
            <a:pPr lvl="1"/>
            <a:r>
              <a:rPr lang="en-US" dirty="0" smtClean="0"/>
              <a:t>Linda Walton</a:t>
            </a:r>
          </a:p>
          <a:p>
            <a:pPr lvl="1"/>
            <a:r>
              <a:rPr lang="en-US" dirty="0" smtClean="0"/>
              <a:t>Lucretia McClure, Consultant</a:t>
            </a:r>
          </a:p>
        </p:txBody>
      </p:sp>
      <p:sp>
        <p:nvSpPr>
          <p:cNvPr id="2" name="Title 1"/>
          <p:cNvSpPr>
            <a:spLocks noGrp="1"/>
          </p:cNvSpPr>
          <p:nvPr>
            <p:ph type="title"/>
          </p:nvPr>
        </p:nvSpPr>
        <p:spPr/>
        <p:txBody>
          <a:bodyPr/>
          <a:lstStyle/>
          <a:p>
            <a:r>
              <a:rPr lang="en-US" dirty="0" smtClean="0"/>
              <a:t>Medical Librarians on NLM</a:t>
            </a:r>
            <a:br>
              <a:rPr lang="en-US" dirty="0" smtClean="0"/>
            </a:br>
            <a:r>
              <a:rPr lang="en-US" dirty="0" smtClean="0"/>
              <a:t>Advisory Committees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Work with LC to Increase Publishers Providing ONIX Data</a:t>
            </a:r>
          </a:p>
          <a:p>
            <a:pPr>
              <a:buNone/>
            </a:pPr>
            <a:endParaRPr lang="en-US" dirty="0" smtClean="0"/>
          </a:p>
          <a:p>
            <a:r>
              <a:rPr lang="en-US" dirty="0" smtClean="0"/>
              <a:t>Add Historical Images to FLICKR</a:t>
            </a:r>
          </a:p>
          <a:p>
            <a:endParaRPr lang="en-US" dirty="0" smtClean="0"/>
          </a:p>
          <a:p>
            <a:r>
              <a:rPr lang="en-US" dirty="0" smtClean="0"/>
              <a:t>New Grants to Reduce Health Disparities</a:t>
            </a:r>
          </a:p>
        </p:txBody>
      </p:sp>
      <p:sp>
        <p:nvSpPr>
          <p:cNvPr id="2" name="Title 1"/>
          <p:cNvSpPr>
            <a:spLocks noGrp="1"/>
          </p:cNvSpPr>
          <p:nvPr>
            <p:ph type="title"/>
          </p:nvPr>
        </p:nvSpPr>
        <p:spPr/>
        <p:txBody>
          <a:bodyPr/>
          <a:lstStyle/>
          <a:p>
            <a:r>
              <a:rPr lang="en-US" dirty="0" smtClean="0"/>
              <a:t>Some Important 2010 Initiatives</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TOXMAP</a:t>
            </a:r>
            <a:br>
              <a:rPr lang="en-US" dirty="0" smtClean="0"/>
            </a:br>
            <a:r>
              <a:rPr lang="en-US" sz="3600" dirty="0" smtClean="0">
                <a:solidFill>
                  <a:schemeClr val="accent2"/>
                </a:solidFill>
              </a:rPr>
              <a:t>http://toxmap.nlm.nih.gov</a:t>
            </a:r>
            <a:endParaRPr lang="en-US" dirty="0">
              <a:solidFill>
                <a:schemeClr val="accent2"/>
              </a:solidFill>
            </a:endParaRPr>
          </a:p>
        </p:txBody>
      </p:sp>
      <p:grpSp>
        <p:nvGrpSpPr>
          <p:cNvPr id="9" name="Group 8" descr="Grouped screenshots of search results on a TOXMAP Web page and of TOXMAP search results displayed in Google Maps"/>
          <p:cNvGrpSpPr/>
          <p:nvPr/>
        </p:nvGrpSpPr>
        <p:grpSpPr>
          <a:xfrm>
            <a:off x="228600" y="1371600"/>
            <a:ext cx="8667750" cy="5337008"/>
            <a:chOff x="228600" y="1371600"/>
            <a:chExt cx="8667750" cy="5337008"/>
          </a:xfrm>
        </p:grpSpPr>
        <p:pic>
          <p:nvPicPr>
            <p:cNvPr id="5122" name="Picture 8" descr="Screenshot of search results on a TOXMAP Web page"/>
            <p:cNvPicPr>
              <a:picLocks noChangeAspect="1"/>
            </p:cNvPicPr>
            <p:nvPr/>
          </p:nvPicPr>
          <p:blipFill>
            <a:blip r:embed="rId3" cstate="print"/>
            <a:srcRect/>
            <a:stretch>
              <a:fillRect/>
            </a:stretch>
          </p:blipFill>
          <p:spPr bwMode="auto">
            <a:xfrm>
              <a:off x="228600" y="1371600"/>
              <a:ext cx="7086600" cy="4901565"/>
            </a:xfrm>
            <a:prstGeom prst="rect">
              <a:avLst/>
            </a:prstGeom>
            <a:ln w="12700">
              <a:solidFill>
                <a:schemeClr val="accent6"/>
              </a:solidFill>
            </a:ln>
            <a:effectLst>
              <a:outerShdw blurRad="190500" algn="tl" rotWithShape="0">
                <a:srgbClr val="000000">
                  <a:alpha val="70000"/>
                </a:srgbClr>
              </a:outerShdw>
            </a:effectLst>
          </p:spPr>
        </p:pic>
        <p:grpSp>
          <p:nvGrpSpPr>
            <p:cNvPr id="18" name="Group 17" descr="Screenshot of TOXMAP search results displayed in Google Maps"/>
            <p:cNvGrpSpPr/>
            <p:nvPr/>
          </p:nvGrpSpPr>
          <p:grpSpPr>
            <a:xfrm>
              <a:off x="4019550" y="3067050"/>
              <a:ext cx="4876800" cy="3641558"/>
              <a:chOff x="4038600" y="3048000"/>
              <a:chExt cx="4876800" cy="3641558"/>
            </a:xfrm>
          </p:grpSpPr>
          <p:pic>
            <p:nvPicPr>
              <p:cNvPr id="5123" name="Picture 6" descr="googleResults.jpg"/>
              <p:cNvPicPr>
                <a:picLocks/>
              </p:cNvPicPr>
              <p:nvPr/>
            </p:nvPicPr>
            <p:blipFill>
              <a:blip r:embed="rId4" cstate="print"/>
              <a:srcRect/>
              <a:stretch>
                <a:fillRect/>
              </a:stretch>
            </p:blipFill>
            <p:spPr bwMode="auto">
              <a:xfrm>
                <a:off x="4191000" y="3581400"/>
                <a:ext cx="4724400" cy="3108158"/>
              </a:xfrm>
              <a:prstGeom prst="rect">
                <a:avLst/>
              </a:prstGeom>
              <a:ln w="28575">
                <a:solidFill>
                  <a:schemeClr val="accent6"/>
                </a:solidFill>
              </a:ln>
              <a:effectLst>
                <a:outerShdw blurRad="215900" dist="63500" dir="13140000" sx="102000" sy="102000" algn="r" rotWithShape="0">
                  <a:prstClr val="black">
                    <a:alpha val="66000"/>
                  </a:prstClr>
                </a:outerShdw>
              </a:effectLst>
            </p:spPr>
          </p:pic>
          <p:grpSp>
            <p:nvGrpSpPr>
              <p:cNvPr id="16" name="Group 15"/>
              <p:cNvGrpSpPr/>
              <p:nvPr/>
            </p:nvGrpSpPr>
            <p:grpSpPr>
              <a:xfrm>
                <a:off x="4038600" y="3048000"/>
                <a:ext cx="2514600" cy="2514600"/>
                <a:chOff x="4038600" y="3048000"/>
                <a:chExt cx="2514600" cy="2514600"/>
              </a:xfrm>
            </p:grpSpPr>
            <p:sp>
              <p:nvSpPr>
                <p:cNvPr id="10" name="Bent-Up Arrow 9"/>
                <p:cNvSpPr/>
                <p:nvPr/>
              </p:nvSpPr>
              <p:spPr>
                <a:xfrm rot="16200000">
                  <a:off x="5001764" y="4163564"/>
                  <a:ext cx="2216150" cy="581921"/>
                </a:xfrm>
                <a:prstGeom prst="bentUpArrow">
                  <a:avLst>
                    <a:gd name="adj1" fmla="val 27500"/>
                    <a:gd name="adj2" fmla="val 25000"/>
                    <a:gd name="adj3" fmla="val 50000"/>
                  </a:avLst>
                </a:prstGeom>
                <a:solidFill>
                  <a:srgbClr val="FF0000"/>
                </a:solidFill>
                <a:ln w="9525">
                  <a:noFill/>
                </a:ln>
                <a:effectLst>
                  <a:outerShdw blurRad="101600" dist="50800" dir="19200000" sx="103000" sy="103000" algn="ctr" rotWithShape="0">
                    <a:prstClr val="black">
                      <a:alpha val="65000"/>
                    </a:prstClr>
                  </a:outerShdw>
                </a:effectLst>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4038600" y="3048000"/>
                  <a:ext cx="2514600" cy="285750"/>
                </a:xfrm>
                <a:prstGeom prst="roundRect">
                  <a:avLst>
                    <a:gd name="adj" fmla="val 41667"/>
                  </a:avLst>
                </a:prstGeom>
                <a:noFill/>
                <a:ln w="57150">
                  <a:solidFill>
                    <a:srgbClr val="FF0000"/>
                  </a:solidFill>
                </a:ln>
                <a:effectLst>
                  <a:outerShdw blurRad="50800" dir="8100000" sx="101000" sy="101000" algn="tr" rotWithShape="0">
                    <a:prstClr val="black">
                      <a:alpha val="7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04800" y="304800"/>
            <a:ext cx="8534400" cy="369888"/>
          </a:xfrm>
          <a:prstGeom prst="rect">
            <a:avLst/>
          </a:prstGeom>
          <a:noFill/>
          <a:ln w="9525">
            <a:noFill/>
            <a:miter lim="800000"/>
            <a:headEnd/>
            <a:tailEnd/>
          </a:ln>
        </p:spPr>
        <p:txBody>
          <a:bodyPr>
            <a:spAutoFit/>
          </a:bodyPr>
          <a:lstStyle/>
          <a:p>
            <a:endParaRPr lang="en-US" dirty="0"/>
          </a:p>
        </p:txBody>
      </p:sp>
      <p:sp>
        <p:nvSpPr>
          <p:cNvPr id="12" name="Title 11"/>
          <p:cNvSpPr>
            <a:spLocks noGrp="1"/>
          </p:cNvSpPr>
          <p:nvPr>
            <p:ph type="title"/>
          </p:nvPr>
        </p:nvSpPr>
        <p:spPr/>
        <p:txBody>
          <a:bodyPr>
            <a:normAutofit/>
          </a:bodyPr>
          <a:lstStyle/>
          <a:p>
            <a:r>
              <a:rPr lang="en-US" sz="3800" dirty="0" smtClean="0"/>
              <a:t>Improved FAQ and News</a:t>
            </a:r>
            <a:endParaRPr lang="en-US" sz="3800" dirty="0"/>
          </a:p>
        </p:txBody>
      </p:sp>
      <p:grpSp>
        <p:nvGrpSpPr>
          <p:cNvPr id="15" name="Group 14" descr="TOXMAP Toolbar and the new Widget are shown next to a screenshot of a TOXMAP Web page"/>
          <p:cNvGrpSpPr/>
          <p:nvPr/>
        </p:nvGrpSpPr>
        <p:grpSpPr>
          <a:xfrm>
            <a:off x="190500" y="1186396"/>
            <a:ext cx="8724900" cy="5443004"/>
            <a:chOff x="190500" y="1186396"/>
            <a:chExt cx="8724900" cy="5443004"/>
          </a:xfrm>
        </p:grpSpPr>
        <p:pic>
          <p:nvPicPr>
            <p:cNvPr id="16" name="Picture 15" descr="Toxmap homepage2.jpg"/>
            <p:cNvPicPr>
              <a:picLocks noChangeAspect="1"/>
            </p:cNvPicPr>
            <p:nvPr/>
          </p:nvPicPr>
          <p:blipFill>
            <a:blip r:embed="rId3" cstate="print"/>
            <a:stretch>
              <a:fillRect/>
            </a:stretch>
          </p:blipFill>
          <p:spPr>
            <a:xfrm>
              <a:off x="3810000" y="1186396"/>
              <a:ext cx="5105400" cy="5443004"/>
            </a:xfrm>
            <a:prstGeom prst="rect">
              <a:avLst/>
            </a:prstGeom>
            <a:ln w="12700">
              <a:solidFill>
                <a:schemeClr val="accent6"/>
              </a:solidFill>
            </a:ln>
            <a:effectLst>
              <a:outerShdw blurRad="190500" algn="tl" rotWithShape="0">
                <a:srgbClr val="000000">
                  <a:alpha val="70000"/>
                </a:srgbClr>
              </a:outerShdw>
            </a:effectLst>
          </p:spPr>
        </p:pic>
        <p:grpSp>
          <p:nvGrpSpPr>
            <p:cNvPr id="22" name="Group 21" descr="TOXMAP Toolbar and the new Widget are shown next to a screenshot of a TOXMAP Web page"/>
            <p:cNvGrpSpPr/>
            <p:nvPr/>
          </p:nvGrpSpPr>
          <p:grpSpPr>
            <a:xfrm>
              <a:off x="190500" y="1457325"/>
              <a:ext cx="3467100" cy="4410075"/>
              <a:chOff x="5486400" y="1371600"/>
              <a:chExt cx="3467100" cy="4410075"/>
            </a:xfrm>
          </p:grpSpPr>
          <p:grpSp>
            <p:nvGrpSpPr>
              <p:cNvPr id="19" name="Group 18"/>
              <p:cNvGrpSpPr/>
              <p:nvPr/>
            </p:nvGrpSpPr>
            <p:grpSpPr>
              <a:xfrm>
                <a:off x="6457950" y="4343400"/>
                <a:ext cx="1524000" cy="1438275"/>
                <a:chOff x="5562600" y="1066800"/>
                <a:chExt cx="1524000" cy="1438275"/>
              </a:xfrm>
            </p:grpSpPr>
            <p:sp>
              <p:nvSpPr>
                <p:cNvPr id="13" name="TextBox 12"/>
                <p:cNvSpPr txBox="1"/>
                <p:nvPr/>
              </p:nvSpPr>
              <p:spPr>
                <a:xfrm>
                  <a:off x="5562600" y="1066800"/>
                  <a:ext cx="1524000" cy="461665"/>
                </a:xfrm>
                <a:prstGeom prst="rect">
                  <a:avLst/>
                </a:prstGeom>
                <a:noFill/>
              </p:spPr>
              <p:txBody>
                <a:bodyPr wrap="square" rtlCol="0">
                  <a:spAutoFit/>
                </a:bodyPr>
                <a:lstStyle/>
                <a:p>
                  <a:pPr algn="ctr"/>
                  <a:r>
                    <a:rPr lang="es-ES" sz="2400" dirty="0" err="1" smtClean="0">
                      <a:effectLst>
                        <a:outerShdw blurRad="38100" dist="38100" dir="2700000" algn="tl">
                          <a:srgbClr val="000000">
                            <a:alpha val="43137"/>
                          </a:srgbClr>
                        </a:outerShdw>
                      </a:effectLst>
                    </a:rPr>
                    <a:t>Widget</a:t>
                  </a:r>
                  <a:endParaRPr lang="en-US" sz="2400" dirty="0" smtClean="0">
                    <a:effectLst>
                      <a:outerShdw blurRad="38100" dist="38100" dir="2700000" algn="tl">
                        <a:srgbClr val="000000">
                          <a:alpha val="43137"/>
                        </a:srgbClr>
                      </a:outerShdw>
                    </a:effectLst>
                  </a:endParaRPr>
                </a:p>
              </p:txBody>
            </p:sp>
            <p:pic>
              <p:nvPicPr>
                <p:cNvPr id="17" name="Picture 16" descr="Toxmap widget.jpg"/>
                <p:cNvPicPr>
                  <a:picLocks noChangeAspect="1"/>
                </p:cNvPicPr>
                <p:nvPr/>
              </p:nvPicPr>
              <p:blipFill>
                <a:blip r:embed="rId4" cstate="print"/>
                <a:stretch>
                  <a:fillRect/>
                </a:stretch>
              </p:blipFill>
              <p:spPr>
                <a:xfrm>
                  <a:off x="5562600" y="1524000"/>
                  <a:ext cx="1524000" cy="981075"/>
                </a:xfrm>
                <a:prstGeom prst="rect">
                  <a:avLst/>
                </a:prstGeom>
                <a:ln w="12700">
                  <a:solidFill>
                    <a:schemeClr val="accent6"/>
                  </a:solidFill>
                </a:ln>
                <a:effectLst>
                  <a:outerShdw blurRad="190500" algn="tl" rotWithShape="0">
                    <a:srgbClr val="000000">
                      <a:alpha val="70000"/>
                    </a:srgbClr>
                  </a:outerShdw>
                </a:effectLst>
              </p:spPr>
            </p:pic>
          </p:grpSp>
          <p:grpSp>
            <p:nvGrpSpPr>
              <p:cNvPr id="20" name="Group 19"/>
              <p:cNvGrpSpPr/>
              <p:nvPr/>
            </p:nvGrpSpPr>
            <p:grpSpPr>
              <a:xfrm>
                <a:off x="5486400" y="1371600"/>
                <a:ext cx="3467100" cy="1657350"/>
                <a:chOff x="5257800" y="3733800"/>
                <a:chExt cx="3467100" cy="1657350"/>
              </a:xfrm>
            </p:grpSpPr>
            <p:sp>
              <p:nvSpPr>
                <p:cNvPr id="14" name="TextBox 13"/>
                <p:cNvSpPr txBox="1"/>
                <p:nvPr/>
              </p:nvSpPr>
              <p:spPr>
                <a:xfrm>
                  <a:off x="6191250" y="3733800"/>
                  <a:ext cx="1600200" cy="461665"/>
                </a:xfrm>
                <a:prstGeom prst="rect">
                  <a:avLst/>
                </a:prstGeom>
                <a:noFill/>
              </p:spPr>
              <p:txBody>
                <a:bodyPr wrap="square" rtlCol="0">
                  <a:spAutoFit/>
                </a:bodyPr>
                <a:lstStyle/>
                <a:p>
                  <a:pPr algn="ctr"/>
                  <a:r>
                    <a:rPr lang="es-ES" sz="2400" dirty="0" err="1" smtClean="0">
                      <a:effectLst>
                        <a:outerShdw blurRad="38100" dist="38100" dir="2700000" algn="tl">
                          <a:srgbClr val="000000">
                            <a:alpha val="43137"/>
                          </a:srgbClr>
                        </a:outerShdw>
                      </a:effectLst>
                    </a:rPr>
                    <a:t>Toolbar</a:t>
                  </a:r>
                  <a:endParaRPr lang="en-US" sz="2400" dirty="0">
                    <a:effectLst>
                      <a:outerShdw blurRad="38100" dist="38100" dir="2700000" algn="tl">
                        <a:srgbClr val="000000">
                          <a:alpha val="43137"/>
                        </a:srgbClr>
                      </a:outerShdw>
                    </a:effectLst>
                  </a:endParaRPr>
                </a:p>
              </p:txBody>
            </p:sp>
            <p:pic>
              <p:nvPicPr>
                <p:cNvPr id="18" name="Picture 17" descr="Toxmap toolbar.jpg"/>
                <p:cNvPicPr>
                  <a:picLocks noChangeAspect="1"/>
                </p:cNvPicPr>
                <p:nvPr/>
              </p:nvPicPr>
              <p:blipFill>
                <a:blip r:embed="rId5" cstate="print"/>
                <a:stretch>
                  <a:fillRect/>
                </a:stretch>
              </p:blipFill>
              <p:spPr>
                <a:xfrm>
                  <a:off x="5257800" y="4191000"/>
                  <a:ext cx="3467100" cy="1200150"/>
                </a:xfrm>
                <a:prstGeom prst="rect">
                  <a:avLst/>
                </a:prstGeom>
                <a:ln w="12700">
                  <a:solidFill>
                    <a:schemeClr val="accent6"/>
                  </a:solidFill>
                </a:ln>
                <a:effectLst>
                  <a:outerShdw blurRad="190500" algn="tl" rotWithShape="0">
                    <a:srgbClr val="000000">
                      <a:alpha val="70000"/>
                    </a:srgbClr>
                  </a:outerShdw>
                </a:effectLst>
              </p:spPr>
            </p:pic>
          </p:grpSp>
        </p:grpSp>
        <p:cxnSp>
          <p:nvCxnSpPr>
            <p:cNvPr id="25" name="Straight Arrow Connector 24"/>
            <p:cNvCxnSpPr>
              <a:stCxn id="23" idx="1"/>
            </p:cNvCxnSpPr>
            <p:nvPr/>
          </p:nvCxnSpPr>
          <p:spPr bwMode="auto">
            <a:xfrm rot="10800000">
              <a:off x="2743200" y="5257800"/>
              <a:ext cx="1314450" cy="779526"/>
            </a:xfrm>
            <a:prstGeom prst="straightConnector1">
              <a:avLst/>
            </a:prstGeom>
            <a:ln w="73025">
              <a:solidFill>
                <a:srgbClr val="C00000"/>
              </a:solidFill>
              <a:miter lim="800000"/>
              <a:headEnd type="none" w="med" len="med"/>
              <a:tailEnd type="stealth" w="lg" len="lg"/>
            </a:ln>
            <a:effectLst>
              <a:outerShdw blurRad="50800" dist="38100" dir="8100000" algn="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23" name="Rounded Rectangle 22"/>
            <p:cNvSpPr/>
            <p:nvPr/>
          </p:nvSpPr>
          <p:spPr bwMode="auto">
            <a:xfrm>
              <a:off x="4057650" y="5886450"/>
              <a:ext cx="1828800" cy="301752"/>
            </a:xfrm>
            <a:prstGeom prst="roundRect">
              <a:avLst/>
            </a:prstGeom>
            <a:solidFill>
              <a:srgbClr val="C00000">
                <a:alpha val="14118"/>
              </a:srgbClr>
            </a:solidFill>
            <a:ln w="3810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Autofit/>
          </a:bodyPr>
          <a:lstStyle/>
          <a:p>
            <a:r>
              <a:rPr lang="en-US" sz="2400" dirty="0" smtClean="0"/>
              <a:t>Download the latest version of WISER for your platform</a:t>
            </a:r>
          </a:p>
          <a:p>
            <a:pPr lvl="1"/>
            <a:r>
              <a:rPr lang="en-US" sz="2400" dirty="0" smtClean="0"/>
              <a:t>WISER for </a:t>
            </a:r>
            <a:r>
              <a:rPr lang="en-US" sz="2400" i="1" dirty="0" smtClean="0"/>
              <a:t>Windows</a:t>
            </a:r>
          </a:p>
          <a:p>
            <a:pPr lvl="1"/>
            <a:r>
              <a:rPr lang="en-US" sz="2400" dirty="0" smtClean="0"/>
              <a:t>WISER for </a:t>
            </a:r>
            <a:r>
              <a:rPr lang="en-US" sz="2400" i="1" dirty="0" smtClean="0"/>
              <a:t>Mobile</a:t>
            </a:r>
          </a:p>
          <a:p>
            <a:pPr lvl="2"/>
            <a:r>
              <a:rPr lang="en-US" sz="2000" dirty="0" smtClean="0"/>
              <a:t>Pocket PC</a:t>
            </a:r>
          </a:p>
          <a:p>
            <a:pPr lvl="2"/>
            <a:r>
              <a:rPr lang="en-US" sz="2000" dirty="0" err="1" smtClean="0"/>
              <a:t>SmartPhone</a:t>
            </a:r>
            <a:endParaRPr lang="en-US" sz="2000" dirty="0" smtClean="0"/>
          </a:p>
          <a:p>
            <a:pPr lvl="1">
              <a:spcAft>
                <a:spcPts val="600"/>
              </a:spcAft>
            </a:pPr>
            <a:r>
              <a:rPr lang="en-US" sz="2400" dirty="0" smtClean="0"/>
              <a:t>WISER for </a:t>
            </a:r>
            <a:r>
              <a:rPr lang="en-US" sz="2400" i="1" dirty="0" smtClean="0"/>
              <a:t>Palm OS</a:t>
            </a:r>
          </a:p>
          <a:p>
            <a:r>
              <a:rPr lang="en-US" sz="2400" dirty="0" smtClean="0"/>
              <a:t>Download training materials</a:t>
            </a:r>
          </a:p>
          <a:p>
            <a:r>
              <a:rPr lang="en-US" sz="2400" dirty="0" smtClean="0"/>
              <a:t>Join the WISER email list</a:t>
            </a:r>
          </a:p>
          <a:p>
            <a:r>
              <a:rPr lang="en-US" sz="2400" dirty="0" smtClean="0"/>
              <a:t>Access </a:t>
            </a:r>
            <a:r>
              <a:rPr lang="en-US" sz="2400" dirty="0" err="1" smtClean="0"/>
              <a:t>WebWISER</a:t>
            </a:r>
            <a:r>
              <a:rPr lang="en-US" sz="2400" dirty="0" smtClean="0"/>
              <a:t/>
            </a:r>
            <a:br>
              <a:rPr lang="en-US" sz="2400" dirty="0" smtClean="0"/>
            </a:br>
            <a:r>
              <a:rPr lang="en-US" sz="2000" dirty="0" smtClean="0">
                <a:solidFill>
                  <a:schemeClr val="accent2"/>
                </a:solidFill>
              </a:rPr>
              <a:t>http://webwiser.nlm.nih.gov</a:t>
            </a:r>
            <a:endParaRPr lang="en-US" sz="2400" dirty="0" smtClean="0">
              <a:solidFill>
                <a:schemeClr val="accent2"/>
              </a:solidFill>
            </a:endParaRPr>
          </a:p>
        </p:txBody>
      </p:sp>
      <p:sp>
        <p:nvSpPr>
          <p:cNvPr id="14340" name="Rectangle 2"/>
          <p:cNvSpPr>
            <a:spLocks noGrp="1" noChangeArrowheads="1"/>
          </p:cNvSpPr>
          <p:nvPr>
            <p:ph type="title"/>
          </p:nvPr>
        </p:nvSpPr>
        <p:spPr/>
        <p:txBody>
          <a:bodyPr/>
          <a:lstStyle/>
          <a:p>
            <a:r>
              <a:rPr lang="en-US" dirty="0" smtClean="0"/>
              <a:t>Wireless Information System for Emergency Responders (WISER)</a:t>
            </a:r>
          </a:p>
        </p:txBody>
      </p:sp>
      <p:grpSp>
        <p:nvGrpSpPr>
          <p:cNvPr id="8" name="Group 7" descr="Screenshot of the WISER Web page at http://wiser.nlm.nih.gov/"/>
          <p:cNvGrpSpPr/>
          <p:nvPr/>
        </p:nvGrpSpPr>
        <p:grpSpPr>
          <a:xfrm>
            <a:off x="5105400" y="2438400"/>
            <a:ext cx="3576638" cy="3352800"/>
            <a:chOff x="5105400" y="2438400"/>
            <a:chExt cx="3576638" cy="3352800"/>
          </a:xfrm>
        </p:grpSpPr>
        <p:pic>
          <p:nvPicPr>
            <p:cNvPr id="12293" name="Picture 9" descr="Screenshot of the WISER Web page at http://wiser.nlm.nih.gov/"/>
            <p:cNvPicPr>
              <a:picLocks noChangeAspect="1"/>
            </p:cNvPicPr>
            <p:nvPr/>
          </p:nvPicPr>
          <p:blipFill>
            <a:blip r:embed="rId3" cstate="print"/>
            <a:srcRect/>
            <a:stretch>
              <a:fillRect/>
            </a:stretch>
          </p:blipFill>
          <p:spPr bwMode="auto">
            <a:xfrm>
              <a:off x="5105400" y="3048000"/>
              <a:ext cx="3576638" cy="2743200"/>
            </a:xfrm>
            <a:prstGeom prst="rect">
              <a:avLst/>
            </a:prstGeom>
            <a:ln w="12700">
              <a:solidFill>
                <a:schemeClr val="accent6"/>
              </a:solidFill>
            </a:ln>
            <a:effectLst>
              <a:outerShdw blurRad="190500" algn="tl" rotWithShape="0">
                <a:srgbClr val="000000">
                  <a:alpha val="70000"/>
                </a:srgbClr>
              </a:outerShdw>
            </a:effectLst>
          </p:spPr>
        </p:pic>
        <p:sp>
          <p:nvSpPr>
            <p:cNvPr id="16" name="Rounded Rectangle 4"/>
            <p:cNvSpPr/>
            <p:nvPr/>
          </p:nvSpPr>
          <p:spPr bwMode="auto">
            <a:xfrm>
              <a:off x="5105400" y="2438400"/>
              <a:ext cx="3576638" cy="457200"/>
            </a:xfrm>
            <a:prstGeom prst="rect">
              <a:avLst/>
            </a:prstGeom>
            <a:solidFill>
              <a:schemeClr val="bg2"/>
            </a:solidFill>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83820" tIns="83820" rIns="83820" bIns="83820" anchor="ctr"/>
            <a:lstStyle/>
            <a:p>
              <a:pPr algn="ctr" defTabSz="977900">
                <a:lnSpc>
                  <a:spcPct val="90000"/>
                </a:lnSpc>
                <a:spcAft>
                  <a:spcPct val="35000"/>
                </a:spcAft>
                <a:defRPr/>
              </a:pPr>
              <a:r>
                <a:rPr lang="en-US" sz="2400" dirty="0">
                  <a:solidFill>
                    <a:schemeClr val="accent2"/>
                  </a:solidFill>
                  <a:effectLst>
                    <a:outerShdw blurRad="38100" dist="38100" dir="2700000" algn="tl">
                      <a:srgbClr val="000000">
                        <a:alpha val="43137"/>
                      </a:srgbClr>
                    </a:outerShdw>
                  </a:effectLst>
                  <a:cs typeface="Arial" charset="0"/>
                </a:rPr>
                <a:t>http://wiser.nlm.nih.gov</a:t>
              </a: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and Expansion of Special Population Websites</a:t>
            </a:r>
            <a:endParaRPr lang="en-US" dirty="0"/>
          </a:p>
        </p:txBody>
      </p:sp>
      <p:sp>
        <p:nvSpPr>
          <p:cNvPr id="28675" name="Slide Number Placeholder 2"/>
          <p:cNvSpPr>
            <a:spLocks noGrp="1"/>
          </p:cNvSpPr>
          <p:nvPr>
            <p:ph type="sldNum" sz="quarter" idx="4294967295"/>
          </p:nvPr>
        </p:nvSpPr>
        <p:spPr>
          <a:xfrm>
            <a:off x="7010400" y="6248400"/>
            <a:ext cx="2133600" cy="476250"/>
          </a:xfrm>
          <a:prstGeom prst="rect">
            <a:avLst/>
          </a:prstGeom>
          <a:noFill/>
        </p:spPr>
        <p:txBody>
          <a:bodyPr/>
          <a:lstStyle/>
          <a:p>
            <a:fld id="{C1A4E13C-2667-44DC-8FA4-9935E0F5F50B}" type="slidenum">
              <a:rPr lang="en-US" smtClean="0">
                <a:ea typeface="ＭＳ Ｐゴシック" pitchFamily="34" charset="-128"/>
              </a:rPr>
              <a:pPr/>
              <a:t>34</a:t>
            </a:fld>
            <a:endParaRPr lang="en-US" dirty="0" smtClean="0">
              <a:ea typeface="ＭＳ Ｐゴシック" pitchFamily="34" charset="-128"/>
            </a:endParaRPr>
          </a:p>
        </p:txBody>
      </p:sp>
      <p:pic>
        <p:nvPicPr>
          <p:cNvPr id="28676" name="Picture 3" descr="Screenshot of the American Indian Health Web page"/>
          <p:cNvPicPr>
            <a:picLocks noChangeAspect="1"/>
          </p:cNvPicPr>
          <p:nvPr/>
        </p:nvPicPr>
        <p:blipFill>
          <a:blip r:embed="rId3" cstate="print"/>
          <a:srcRect/>
          <a:stretch>
            <a:fillRect/>
          </a:stretch>
        </p:blipFill>
        <p:spPr bwMode="auto">
          <a:xfrm>
            <a:off x="334962" y="1600200"/>
            <a:ext cx="5227638" cy="3581400"/>
          </a:xfrm>
          <a:prstGeom prst="rect">
            <a:avLst/>
          </a:prstGeom>
          <a:ln w="12700">
            <a:solidFill>
              <a:schemeClr val="accent6"/>
            </a:solidFill>
          </a:ln>
          <a:effectLst>
            <a:outerShdw blurRad="190500" algn="tl" rotWithShape="0">
              <a:srgbClr val="000000">
                <a:alpha val="70000"/>
              </a:srgbClr>
            </a:outerShdw>
          </a:effectLst>
        </p:spPr>
      </p:pic>
      <p:pic>
        <p:nvPicPr>
          <p:cNvPr id="28677" name="Picture 4" descr="Screenshot of the Arctic Health Web page"/>
          <p:cNvPicPr>
            <a:picLocks noChangeAspect="1"/>
          </p:cNvPicPr>
          <p:nvPr/>
        </p:nvPicPr>
        <p:blipFill>
          <a:blip r:embed="rId4" cstate="print"/>
          <a:srcRect/>
          <a:stretch>
            <a:fillRect/>
          </a:stretch>
        </p:blipFill>
        <p:spPr bwMode="auto">
          <a:xfrm>
            <a:off x="3810000" y="2743200"/>
            <a:ext cx="5029200" cy="3849688"/>
          </a:xfrm>
          <a:prstGeom prst="rect">
            <a:avLst/>
          </a:prstGeom>
          <a:ln w="12700">
            <a:solidFill>
              <a:schemeClr val="accent6"/>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dirty="0" smtClean="0"/>
              <a:t>New Health Hotlines App</a:t>
            </a:r>
          </a:p>
        </p:txBody>
      </p:sp>
      <p:grpSp>
        <p:nvGrpSpPr>
          <p:cNvPr id="2" name="Group 14" descr="Screenshots of iPhone displays: one with the About Health Hotline page, and the other with Browse &amp; Search Menu"/>
          <p:cNvGrpSpPr/>
          <p:nvPr/>
        </p:nvGrpSpPr>
        <p:grpSpPr>
          <a:xfrm>
            <a:off x="1645920" y="1371600"/>
            <a:ext cx="5897880" cy="4526280"/>
            <a:chOff x="1645920" y="1371600"/>
            <a:chExt cx="5897880" cy="4526280"/>
          </a:xfrm>
        </p:grpSpPr>
        <p:pic>
          <p:nvPicPr>
            <p:cNvPr id="11" name="Content Placeholder 5" descr="menu.png"/>
            <p:cNvPicPr>
              <a:picLocks noChangeAspect="1"/>
            </p:cNvPicPr>
            <p:nvPr/>
          </p:nvPicPr>
          <p:blipFill>
            <a:blip r:embed="rId3" cstate="print"/>
            <a:srcRect/>
            <a:stretch>
              <a:fillRect/>
            </a:stretch>
          </p:blipFill>
          <p:spPr bwMode="auto">
            <a:xfrm>
              <a:off x="5118100" y="1371600"/>
              <a:ext cx="2425700" cy="4525962"/>
            </a:xfrm>
            <a:prstGeom prst="rect">
              <a:avLst/>
            </a:prstGeom>
            <a:noFill/>
            <a:ln w="12700">
              <a:solidFill>
                <a:schemeClr val="accent6"/>
              </a:solidFill>
              <a:miter lim="800000"/>
              <a:headEnd/>
              <a:tailEnd/>
            </a:ln>
            <a:effectLst>
              <a:outerShdw blurRad="190500" algn="tl" rotWithShape="0">
                <a:srgbClr val="000000">
                  <a:alpha val="70000"/>
                </a:srgbClr>
              </a:outerShdw>
            </a:effectLst>
          </p:spPr>
        </p:pic>
        <p:pic>
          <p:nvPicPr>
            <p:cNvPr id="12" name="Content Placeholder 4" descr="about.png"/>
            <p:cNvPicPr>
              <a:picLocks noChangeAspect="1"/>
            </p:cNvPicPr>
            <p:nvPr/>
          </p:nvPicPr>
          <p:blipFill>
            <a:blip r:embed="rId4" cstate="print"/>
            <a:stretch>
              <a:fillRect/>
            </a:stretch>
          </p:blipFill>
          <p:spPr bwMode="auto">
            <a:xfrm>
              <a:off x="1645920" y="1371600"/>
              <a:ext cx="2373811" cy="4526280"/>
            </a:xfrm>
            <a:prstGeom prst="rect">
              <a:avLst/>
            </a:prstGeom>
            <a:noFill/>
            <a:ln w="12700">
              <a:solidFill>
                <a:schemeClr val="accent6"/>
              </a:solidFill>
              <a:miter lim="800000"/>
              <a:headEnd/>
              <a:tailEnd/>
            </a:ln>
            <a:effectLst>
              <a:outerShdw blurRad="190500" algn="tl" rotWithShape="0">
                <a:srgbClr val="000000">
                  <a:alpha val="70000"/>
                </a:srgbClr>
              </a:outerShdw>
            </a:effec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dirty="0" smtClean="0"/>
              <a:t>Major effort was the PubMed Redesign, launched in the fall of 2009.</a:t>
            </a:r>
          </a:p>
          <a:p>
            <a:r>
              <a:rPr lang="en-US" dirty="0" smtClean="0"/>
              <a:t>3 Preview Webcasts held in the summer.</a:t>
            </a:r>
          </a:p>
          <a:p>
            <a:r>
              <a:rPr lang="en-US" dirty="0" smtClean="0"/>
              <a:t>4 Demonstration Webcasts provided during the introductory period.</a:t>
            </a:r>
          </a:p>
          <a:p>
            <a:r>
              <a:rPr lang="en-US" dirty="0" smtClean="0"/>
              <a:t>Updates to the PubMed tutorial and training workbooks.</a:t>
            </a:r>
          </a:p>
        </p:txBody>
      </p:sp>
      <p:sp>
        <p:nvSpPr>
          <p:cNvPr id="15362" name="Title 1"/>
          <p:cNvSpPr>
            <a:spLocks noGrp="1"/>
          </p:cNvSpPr>
          <p:nvPr>
            <p:ph type="title"/>
          </p:nvPr>
        </p:nvSpPr>
        <p:spPr/>
        <p:txBody>
          <a:bodyPr/>
          <a:lstStyle/>
          <a:p>
            <a:r>
              <a:rPr lang="en-US" dirty="0" smtClean="0"/>
              <a:t>PubMed</a:t>
            </a:r>
          </a:p>
        </p:txBody>
      </p:sp>
      <p:sp>
        <p:nvSpPr>
          <p:cNvPr id="4" name="Slide Number Placeholder 3"/>
          <p:cNvSpPr>
            <a:spLocks noGrp="1"/>
          </p:cNvSpPr>
          <p:nvPr>
            <p:ph type="sldNum" sz="quarter" idx="4294967295"/>
          </p:nvPr>
        </p:nvSpPr>
        <p:spPr>
          <a:xfrm>
            <a:off x="7010400" y="6243638"/>
            <a:ext cx="2133600" cy="457200"/>
          </a:xfrm>
          <a:prstGeom prst="rect">
            <a:avLst/>
          </a:prstGeom>
        </p:spPr>
        <p:txBody>
          <a:bodyPr/>
          <a:lstStyle/>
          <a:p>
            <a:pPr>
              <a:defRPr/>
            </a:pPr>
            <a:fld id="{058E1511-2073-411A-B0DD-7CDA71214BD8}" type="slidenum">
              <a:rPr lang="en-US" altLang="en-US" smtClean="0"/>
              <a:pPr>
                <a:defRPr/>
              </a:pPr>
              <a:t>36</a:t>
            </a:fld>
            <a:endParaRPr lang="en-US"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 Upcoming in late 2010</a:t>
            </a:r>
            <a:endParaRPr lang="en-US" dirty="0"/>
          </a:p>
        </p:txBody>
      </p:sp>
      <p:sp>
        <p:nvSpPr>
          <p:cNvPr id="3" name="Content Placeholder 2"/>
          <p:cNvSpPr>
            <a:spLocks noGrp="1"/>
          </p:cNvSpPr>
          <p:nvPr>
            <p:ph idx="1"/>
          </p:nvPr>
        </p:nvSpPr>
        <p:spPr/>
        <p:txBody>
          <a:bodyPr/>
          <a:lstStyle/>
          <a:p>
            <a:r>
              <a:rPr lang="en-US" dirty="0" smtClean="0"/>
              <a:t>Introduction of a researcher/author disambiguation identifier.</a:t>
            </a:r>
          </a:p>
          <a:p>
            <a:pPr lvl="1"/>
            <a:r>
              <a:rPr lang="en-US" dirty="0" smtClean="0"/>
              <a:t>Focusing initially on grantees and their publications – it’s what we know about.</a:t>
            </a:r>
          </a:p>
          <a:p>
            <a:pPr lvl="1"/>
            <a:r>
              <a:rPr lang="en-US" dirty="0" smtClean="0"/>
              <a:t>Expanding to other </a:t>
            </a:r>
            <a:r>
              <a:rPr lang="en-US" dirty="0" err="1" smtClean="0"/>
              <a:t>MyNCBI</a:t>
            </a:r>
            <a:r>
              <a:rPr lang="en-US" dirty="0" smtClean="0"/>
              <a:t> users.</a:t>
            </a:r>
          </a:p>
          <a:p>
            <a:r>
              <a:rPr lang="en-US" dirty="0" smtClean="0"/>
              <a:t>My NCBI Redesign</a:t>
            </a:r>
            <a:endParaRPr lang="en-US" dirty="0"/>
          </a:p>
        </p:txBody>
      </p:sp>
      <p:sp>
        <p:nvSpPr>
          <p:cNvPr id="4" name="Slide Number Placeholder 3"/>
          <p:cNvSpPr>
            <a:spLocks noGrp="1"/>
          </p:cNvSpPr>
          <p:nvPr>
            <p:ph type="sldNum" sz="quarter" idx="4294967295"/>
          </p:nvPr>
        </p:nvSpPr>
        <p:spPr>
          <a:xfrm>
            <a:off x="6553200" y="6243638"/>
            <a:ext cx="2133600" cy="457200"/>
          </a:xfrm>
          <a:prstGeom prst="rect">
            <a:avLst/>
          </a:prstGeom>
        </p:spPr>
        <p:txBody>
          <a:bodyPr/>
          <a:lstStyle/>
          <a:p>
            <a:pPr>
              <a:defRPr/>
            </a:pPr>
            <a:fld id="{058E1511-2073-411A-B0DD-7CDA71214BD8}" type="slidenum">
              <a:rPr lang="en-US" altLang="en-US" smtClean="0"/>
              <a:pPr>
                <a:defRPr/>
              </a:pPr>
              <a:t>37</a:t>
            </a:fld>
            <a:endParaRPr lang="en-US"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3276600"/>
        </p:xfrm>
        <a:graphic>
          <a:graphicData uri="http://schemas.openxmlformats.org/drawingml/2006/table">
            <a:tbl>
              <a:tblPr firstRow="1" bandRow="1">
                <a:tableStyleId>{5C22544A-7EE6-4342-B048-85BDC9FD1C3A}</a:tableStyleId>
              </a:tblPr>
              <a:tblGrid>
                <a:gridCol w="2743200"/>
                <a:gridCol w="2743200"/>
                <a:gridCol w="2743200"/>
              </a:tblGrid>
              <a:tr h="819150">
                <a:tc>
                  <a:txBody>
                    <a:bodyPr/>
                    <a:lstStyle/>
                    <a:p>
                      <a:pPr algn="ctr"/>
                      <a:endParaRPr lang="en-US" sz="2400" dirty="0"/>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dirty="0" smtClean="0"/>
                        <a:t>March 2008</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t>March 2010</a:t>
                      </a:r>
                      <a:endParaRPr lang="en-US" sz="2400" dirty="0"/>
                    </a:p>
                  </a:txBody>
                  <a:tcPr anchor="ctr">
                    <a:lnL w="12700" cap="flat" cmpd="sng" algn="ctr">
                      <a:solidFill>
                        <a:schemeClr val="tx1"/>
                      </a:solidFill>
                      <a:prstDash val="solid"/>
                      <a:round/>
                      <a:headEnd type="none" w="med" len="med"/>
                      <a:tailEnd type="none" w="med" len="med"/>
                    </a:lnL>
                  </a:tcPr>
                </a:tc>
              </a:tr>
              <a:tr h="819150">
                <a:tc>
                  <a:txBody>
                    <a:bodyPr/>
                    <a:lstStyle/>
                    <a:p>
                      <a:pPr algn="ctr"/>
                      <a:r>
                        <a:rPr lang="en-US" sz="2400" dirty="0" smtClean="0"/>
                        <a:t>Unique Users</a:t>
                      </a:r>
                      <a:endParaRPr lang="en-US" sz="2400" dirty="0"/>
                    </a:p>
                  </a:txBody>
                  <a:tcPr anchor="ctr">
                    <a:lnT w="38100" cmpd="sng">
                      <a:noFill/>
                    </a:lnT>
                  </a:tcPr>
                </a:tc>
                <a:tc>
                  <a:txBody>
                    <a:bodyPr/>
                    <a:lstStyle/>
                    <a:p>
                      <a:pPr algn="ctr"/>
                      <a:r>
                        <a:rPr lang="en-US" sz="2400" dirty="0" smtClean="0"/>
                        <a:t>310,000</a:t>
                      </a:r>
                      <a:endParaRPr lang="en-US" sz="2400" dirty="0"/>
                    </a:p>
                  </a:txBody>
                  <a:tcPr anchor="ctr">
                    <a:lnT w="38100" cap="flat" cmpd="sng" algn="ctr">
                      <a:solidFill>
                        <a:schemeClr val="tx1"/>
                      </a:solidFill>
                      <a:prstDash val="solid"/>
                      <a:round/>
                      <a:headEnd type="none" w="med" len="med"/>
                      <a:tailEnd type="none" w="med" len="med"/>
                    </a:lnT>
                  </a:tcPr>
                </a:tc>
                <a:tc>
                  <a:txBody>
                    <a:bodyPr/>
                    <a:lstStyle/>
                    <a:p>
                      <a:pPr algn="ctr"/>
                      <a:r>
                        <a:rPr lang="en-US" sz="2400" dirty="0" smtClean="0"/>
                        <a:t>420,000</a:t>
                      </a:r>
                      <a:endParaRPr lang="en-US" sz="2400" dirty="0"/>
                    </a:p>
                  </a:txBody>
                  <a:tcPr anchor="ctr"/>
                </a:tc>
              </a:tr>
              <a:tr h="819150">
                <a:tc>
                  <a:txBody>
                    <a:bodyPr/>
                    <a:lstStyle/>
                    <a:p>
                      <a:pPr algn="ctr"/>
                      <a:r>
                        <a:rPr lang="en-US" sz="2400" dirty="0" smtClean="0"/>
                        <a:t>Articles Retrieved</a:t>
                      </a:r>
                      <a:endParaRPr lang="en-US" sz="2400" dirty="0"/>
                    </a:p>
                  </a:txBody>
                  <a:tcPr anchor="ctr"/>
                </a:tc>
                <a:tc>
                  <a:txBody>
                    <a:bodyPr/>
                    <a:lstStyle/>
                    <a:p>
                      <a:pPr algn="ctr"/>
                      <a:r>
                        <a:rPr lang="en-US" sz="2400" dirty="0" smtClean="0"/>
                        <a:t>500,000</a:t>
                      </a:r>
                      <a:endParaRPr lang="en-US" sz="2400" dirty="0"/>
                    </a:p>
                  </a:txBody>
                  <a:tcPr anchor="ctr"/>
                </a:tc>
                <a:tc>
                  <a:txBody>
                    <a:bodyPr/>
                    <a:lstStyle/>
                    <a:p>
                      <a:pPr algn="ctr"/>
                      <a:r>
                        <a:rPr lang="en-US" sz="2400" dirty="0" smtClean="0"/>
                        <a:t>740,000</a:t>
                      </a:r>
                      <a:endParaRPr lang="en-US" sz="2400" dirty="0"/>
                    </a:p>
                  </a:txBody>
                  <a:tcPr anchor="ctr"/>
                </a:tc>
              </a:tr>
              <a:tr h="819150">
                <a:tc>
                  <a:txBody>
                    <a:bodyPr/>
                    <a:lstStyle/>
                    <a:p>
                      <a:pPr algn="ctr"/>
                      <a:r>
                        <a:rPr lang="en-US" sz="2400" dirty="0" smtClean="0"/>
                        <a:t>Articles Available</a:t>
                      </a:r>
                      <a:endParaRPr lang="en-US" sz="2400" dirty="0"/>
                    </a:p>
                  </a:txBody>
                  <a:tcPr anchor="ctr"/>
                </a:tc>
                <a:tc>
                  <a:txBody>
                    <a:bodyPr/>
                    <a:lstStyle/>
                    <a:p>
                      <a:pPr algn="ctr"/>
                      <a:r>
                        <a:rPr lang="en-US" sz="2400" dirty="0" smtClean="0"/>
                        <a:t>1.3 Million</a:t>
                      </a:r>
                      <a:endParaRPr lang="en-US" sz="2400" dirty="0"/>
                    </a:p>
                  </a:txBody>
                  <a:tcPr anchor="ctr"/>
                </a:tc>
                <a:tc>
                  <a:txBody>
                    <a:bodyPr/>
                    <a:lstStyle/>
                    <a:p>
                      <a:pPr algn="ctr"/>
                      <a:r>
                        <a:rPr lang="en-US" sz="2400" dirty="0" smtClean="0"/>
                        <a:t>1.95 Million</a:t>
                      </a:r>
                      <a:endParaRPr lang="en-US" sz="2400" dirty="0"/>
                    </a:p>
                  </a:txBody>
                  <a:tcPr anchor="ctr"/>
                </a:tc>
              </a:tr>
            </a:tbl>
          </a:graphicData>
        </a:graphic>
      </p:graphicFrame>
      <p:sp>
        <p:nvSpPr>
          <p:cNvPr id="2" name="Title 1"/>
          <p:cNvSpPr>
            <a:spLocks noGrp="1"/>
          </p:cNvSpPr>
          <p:nvPr>
            <p:ph type="title"/>
          </p:nvPr>
        </p:nvSpPr>
        <p:spPr/>
        <p:txBody>
          <a:bodyPr/>
          <a:lstStyle/>
          <a:p>
            <a:r>
              <a:rPr lang="en-US" dirty="0" smtClean="0"/>
              <a:t>PMC Use – Typical Work Day</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NLM and Social Media</a:t>
            </a:r>
            <a:endParaRPr lang="en-US" dirty="0"/>
          </a:p>
        </p:txBody>
      </p:sp>
      <p:sp>
        <p:nvSpPr>
          <p:cNvPr id="3" name="Content Placeholder 2"/>
          <p:cNvSpPr>
            <a:spLocks noGrp="1"/>
          </p:cNvSpPr>
          <p:nvPr>
            <p:ph idx="1"/>
          </p:nvPr>
        </p:nvSpPr>
        <p:spPr>
          <a:xfrm>
            <a:off x="457200" y="1524000"/>
            <a:ext cx="8382000" cy="4530725"/>
          </a:xfrm>
        </p:spPr>
        <p:txBody>
          <a:bodyPr/>
          <a:lstStyle/>
          <a:p>
            <a:r>
              <a:rPr lang="en-US" dirty="0" smtClean="0"/>
              <a:t>Directory of social media features from NLM</a:t>
            </a:r>
            <a:br>
              <a:rPr lang="en-US" dirty="0" smtClean="0"/>
            </a:br>
            <a:r>
              <a:rPr lang="en-US" sz="2800" dirty="0" smtClean="0">
                <a:hlinkClick r:id="rId3"/>
              </a:rPr>
              <a:t>http://www.nlm.nih.gov/socialmedia</a:t>
            </a:r>
            <a:endParaRPr lang="en-US" sz="2800" dirty="0" smtClean="0"/>
          </a:p>
          <a:p>
            <a:r>
              <a:rPr lang="en-US" dirty="0" smtClean="0"/>
              <a:t>Links to NLM entries for:</a:t>
            </a:r>
          </a:p>
          <a:p>
            <a:pPr lvl="1"/>
            <a:r>
              <a:rPr lang="en-US" dirty="0" smtClean="0"/>
              <a:t>Twitter</a:t>
            </a:r>
          </a:p>
          <a:p>
            <a:pPr lvl="1"/>
            <a:r>
              <a:rPr lang="en-US" dirty="0" err="1" smtClean="0"/>
              <a:t>Facebook</a:t>
            </a:r>
            <a:endParaRPr lang="en-US" dirty="0" smtClean="0"/>
          </a:p>
          <a:p>
            <a:pPr lvl="1"/>
            <a:r>
              <a:rPr lang="en-US" dirty="0" smtClean="0"/>
              <a:t>RSS, Podcasts, Webcasts</a:t>
            </a:r>
          </a:p>
          <a:p>
            <a:pPr lvl="1"/>
            <a:r>
              <a:rPr lang="en-US" dirty="0" smtClean="0"/>
              <a:t>Email lists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Biomedical Library Review Committee</a:t>
            </a:r>
          </a:p>
          <a:p>
            <a:pPr lvl="1"/>
            <a:r>
              <a:rPr lang="en-US" dirty="0" smtClean="0"/>
              <a:t>Judy Consales</a:t>
            </a:r>
          </a:p>
          <a:p>
            <a:pPr lvl="1"/>
            <a:r>
              <a:rPr lang="en-US" dirty="0" smtClean="0"/>
              <a:t>Beverly Murphy</a:t>
            </a:r>
          </a:p>
          <a:p>
            <a:pPr lvl="1"/>
            <a:r>
              <a:rPr lang="en-US" dirty="0" smtClean="0"/>
              <a:t>Michele Tennant</a:t>
            </a:r>
          </a:p>
          <a:p>
            <a:pPr lvl="1"/>
            <a:r>
              <a:rPr lang="en-US" dirty="0" smtClean="0"/>
              <a:t>Deborah Ward</a:t>
            </a:r>
          </a:p>
        </p:txBody>
      </p:sp>
      <p:sp>
        <p:nvSpPr>
          <p:cNvPr id="2" name="Title 1"/>
          <p:cNvSpPr>
            <a:spLocks noGrp="1"/>
          </p:cNvSpPr>
          <p:nvPr>
            <p:ph type="title"/>
          </p:nvPr>
        </p:nvSpPr>
        <p:spPr/>
        <p:txBody>
          <a:bodyPr/>
          <a:lstStyle/>
          <a:p>
            <a:r>
              <a:rPr lang="en-US" dirty="0" smtClean="0"/>
              <a:t>Medical Librarians on NLM</a:t>
            </a:r>
            <a:br>
              <a:rPr lang="en-US" dirty="0" smtClean="0"/>
            </a:br>
            <a:r>
              <a:rPr lang="en-US" dirty="0" smtClean="0"/>
              <a:t>Advisory Committees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2009-2010 NLM/AAHSL</a:t>
            </a:r>
            <a:br>
              <a:rPr lang="en-US" dirty="0" smtClean="0"/>
            </a:br>
            <a:r>
              <a:rPr lang="en-US" dirty="0" smtClean="0"/>
              <a:t>Leadership Fellows Program</a:t>
            </a:r>
            <a:endParaRPr lang="en-US" dirty="0"/>
          </a:p>
        </p:txBody>
      </p:sp>
      <p:sp>
        <p:nvSpPr>
          <p:cNvPr id="7" name="Content Placeholder 6"/>
          <p:cNvSpPr>
            <a:spLocks noGrp="1"/>
          </p:cNvSpPr>
          <p:nvPr>
            <p:ph sz="half" idx="1"/>
          </p:nvPr>
        </p:nvSpPr>
        <p:spPr>
          <a:noFill/>
          <a:ln w="9525">
            <a:noFill/>
            <a:miter lim="800000"/>
            <a:headEnd/>
            <a:tailEnd/>
          </a:ln>
          <a:effectLst/>
        </p:spPr>
        <p:txBody>
          <a:bodyPr vert="horz" wrap="square" lIns="91424" tIns="45712" rIns="91424" bIns="45712" numCol="1" anchor="t" anchorCtr="0" compatLnSpc="1">
            <a:prstTxWarp prst="textNoShape">
              <a:avLst/>
            </a:prstTxWarp>
            <a:normAutofit/>
          </a:bodyPr>
          <a:lstStyle/>
          <a:p>
            <a:pPr marL="0" indent="0">
              <a:buNone/>
              <a:defRPr/>
            </a:pPr>
            <a:endParaRPr lang="en-US" sz="2400" dirty="0" smtClean="0"/>
          </a:p>
          <a:p>
            <a:pPr marL="0" indent="0">
              <a:buNone/>
              <a:defRPr/>
            </a:pPr>
            <a:r>
              <a:rPr lang="en-US" sz="2400" dirty="0" smtClean="0"/>
              <a:t>Heidi M. </a:t>
            </a:r>
            <a:r>
              <a:rPr lang="en-US" sz="2400" dirty="0" err="1" smtClean="0"/>
              <a:t>Nickisch</a:t>
            </a:r>
            <a:r>
              <a:rPr lang="en-US" sz="2400" dirty="0" smtClean="0"/>
              <a:t> Duggan</a:t>
            </a:r>
          </a:p>
          <a:p>
            <a:pPr marL="0" indent="0">
              <a:buNone/>
              <a:defRPr/>
            </a:pPr>
            <a:r>
              <a:rPr lang="en-US" sz="2000" dirty="0" smtClean="0"/>
              <a:t>Northwestern University</a:t>
            </a:r>
          </a:p>
          <a:p>
            <a:pPr marL="0" indent="0">
              <a:buNone/>
              <a:defRPr/>
            </a:pPr>
            <a:endParaRPr lang="en-US" sz="2000" dirty="0" smtClean="0"/>
          </a:p>
          <a:p>
            <a:pPr marL="0" indent="0">
              <a:buNone/>
              <a:defRPr/>
            </a:pPr>
            <a:r>
              <a:rPr lang="en-US" sz="2000" i="1" dirty="0" smtClean="0"/>
              <a:t>Mentor: </a:t>
            </a:r>
          </a:p>
          <a:p>
            <a:pPr marL="0" indent="0">
              <a:buNone/>
              <a:defRPr/>
            </a:pPr>
            <a:r>
              <a:rPr lang="en-US" sz="2000" i="1" dirty="0" smtClean="0"/>
              <a:t>Dorothy A Spencer,</a:t>
            </a:r>
          </a:p>
          <a:p>
            <a:pPr marL="0" indent="0">
              <a:buNone/>
              <a:defRPr/>
            </a:pPr>
            <a:r>
              <a:rPr lang="en-US" sz="2000" dirty="0" smtClean="0"/>
              <a:t>East Carolina University</a:t>
            </a:r>
          </a:p>
        </p:txBody>
      </p:sp>
      <p:sp>
        <p:nvSpPr>
          <p:cNvPr id="8" name="Content Placeholder 7"/>
          <p:cNvSpPr>
            <a:spLocks noGrp="1"/>
          </p:cNvSpPr>
          <p:nvPr>
            <p:ph sz="half" idx="2"/>
          </p:nvPr>
        </p:nvSpPr>
        <p:spPr/>
        <p:txBody>
          <a:bodyPr>
            <a:normAutofit/>
          </a:bodyPr>
          <a:lstStyle/>
          <a:p>
            <a:pPr lvl="0">
              <a:buNone/>
              <a:defRPr/>
            </a:pPr>
            <a:endParaRPr lang="en-US" sz="2400" dirty="0" smtClean="0"/>
          </a:p>
          <a:p>
            <a:pPr lvl="0">
              <a:buNone/>
              <a:defRPr/>
            </a:pPr>
            <a:r>
              <a:rPr lang="en-US" sz="2400" dirty="0" smtClean="0"/>
              <a:t>Irma </a:t>
            </a:r>
            <a:r>
              <a:rPr lang="en-US" sz="2400" dirty="0" err="1" smtClean="0"/>
              <a:t>Quiñones</a:t>
            </a:r>
            <a:endParaRPr lang="en-US" sz="2400" dirty="0" smtClean="0"/>
          </a:p>
          <a:p>
            <a:pPr marL="0" lvl="0" indent="0">
              <a:buNone/>
              <a:defRPr/>
            </a:pPr>
            <a:r>
              <a:rPr lang="en-US" sz="2000" dirty="0" smtClean="0"/>
              <a:t>University of Puerto Rico</a:t>
            </a:r>
          </a:p>
          <a:p>
            <a:pPr marL="0" lvl="0" indent="0">
              <a:buNone/>
              <a:defRPr/>
            </a:pPr>
            <a:endParaRPr lang="en-US" sz="2000" dirty="0" smtClean="0"/>
          </a:p>
          <a:p>
            <a:pPr marL="0" lvl="0" indent="0">
              <a:buNone/>
              <a:defRPr/>
            </a:pPr>
            <a:r>
              <a:rPr lang="en-US" sz="2000" i="1" dirty="0" smtClean="0"/>
              <a:t>Mentor: </a:t>
            </a:r>
          </a:p>
          <a:p>
            <a:pPr marL="0" lvl="0" indent="0">
              <a:buNone/>
              <a:defRPr/>
            </a:pPr>
            <a:r>
              <a:rPr lang="en-US" sz="2000" i="1" dirty="0" smtClean="0"/>
              <a:t>Judith S Cohn,</a:t>
            </a:r>
          </a:p>
          <a:p>
            <a:pPr marL="0" lvl="0" indent="0">
              <a:buNone/>
              <a:defRPr/>
            </a:pPr>
            <a:r>
              <a:rPr lang="en-US" sz="2000" dirty="0" smtClean="0"/>
              <a:t>University of Medicine &amp; Dentistry of New Jersey</a:t>
            </a:r>
            <a:endParaRPr lang="en-US" sz="20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2009-2010 NLM/AAHSL</a:t>
            </a:r>
            <a:br>
              <a:rPr lang="en-US" dirty="0" smtClean="0"/>
            </a:br>
            <a:r>
              <a:rPr lang="en-US" dirty="0" smtClean="0"/>
              <a:t>Leadership Fellows Program</a:t>
            </a:r>
            <a:endParaRPr lang="en-US" dirty="0"/>
          </a:p>
        </p:txBody>
      </p:sp>
      <p:graphicFrame>
        <p:nvGraphicFramePr>
          <p:cNvPr id="7" name="Content Placeholder 6"/>
          <p:cNvGraphicFramePr>
            <a:graphicFrameLocks noGrp="1"/>
          </p:cNvGraphicFramePr>
          <p:nvPr>
            <p:ph idx="1"/>
          </p:nvPr>
        </p:nvGraphicFramePr>
        <p:xfrm>
          <a:off x="457200" y="2057400"/>
          <a:ext cx="8051483" cy="3352800"/>
        </p:xfrm>
        <a:graphic>
          <a:graphicData uri="http://schemas.openxmlformats.org/drawingml/2006/table">
            <a:tbl>
              <a:tblPr firstRow="1" bandRow="1">
                <a:tableStyleId>{073A0DAA-6AF3-43AB-8588-CEC1D06C72B9}</a:tableStyleId>
              </a:tblPr>
              <a:tblGrid>
                <a:gridCol w="2003743"/>
                <a:gridCol w="2189480"/>
                <a:gridCol w="2291080"/>
                <a:gridCol w="1567180"/>
              </a:tblGrid>
              <a:tr h="838200">
                <a:tc>
                  <a:txBody>
                    <a:bodyPr/>
                    <a:lstStyle/>
                    <a:p>
                      <a:pPr algn="ctr" fontAlgn="b"/>
                      <a:r>
                        <a:rPr lang="en-US" sz="2000" u="none" strike="noStrike" dirty="0"/>
                        <a:t>Fellow</a:t>
                      </a:r>
                      <a:endParaRPr lang="en-US" sz="2000" b="1" i="0" u="none" strike="noStrike" dirty="0">
                        <a:solidFill>
                          <a:schemeClr val="accent2"/>
                        </a:solidFill>
                        <a:latin typeface="Arial"/>
                      </a:endParaRPr>
                    </a:p>
                  </a:txBody>
                  <a:tcPr anchor="ctr">
                    <a:lnL w="12700" cap="flat" cmpd="sng" algn="ctr">
                      <a:solidFill>
                        <a:srgbClr val="000081"/>
                      </a:solid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solidFill>
                      <a:srgbClr val="000081"/>
                    </a:solidFill>
                  </a:tcPr>
                </a:tc>
                <a:tc>
                  <a:txBody>
                    <a:bodyPr/>
                    <a:lstStyle/>
                    <a:p>
                      <a:pPr algn="ctr" fontAlgn="b"/>
                      <a:r>
                        <a:rPr lang="en-US" sz="2000" u="none" strike="noStrike" dirty="0"/>
                        <a:t>University</a:t>
                      </a:r>
                      <a:endParaRPr lang="en-US" sz="2000" b="1" i="0" u="none" strike="noStrike" dirty="0">
                        <a:solidFill>
                          <a:schemeClr val="accent2"/>
                        </a:solidFill>
                        <a:latin typeface="Arial"/>
                      </a:endParaRPr>
                    </a:p>
                  </a:txBody>
                  <a:tcPr anchor="ctr">
                    <a:lnL w="12700" cap="flat" cmpd="sng" algn="ctr">
                      <a:solidFill>
                        <a:srgbClr val="000081"/>
                      </a:solid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u="none" strike="noStrike" dirty="0"/>
                        <a:t>Mentor</a:t>
                      </a:r>
                      <a:endParaRPr lang="en-US" sz="2000" b="1" i="0" u="none" strike="noStrike" dirty="0">
                        <a:solidFill>
                          <a:schemeClr val="accent2"/>
                        </a:solidFill>
                        <a:latin typeface="Arial"/>
                      </a:endParaRPr>
                    </a:p>
                  </a:txBody>
                  <a:tcPr anchor="ctr">
                    <a:lnL w="12700" cap="flat" cmpd="sng" algn="ctr">
                      <a:solidFill>
                        <a:srgbClr val="000081"/>
                      </a:solid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b"/>
                      <a:r>
                        <a:rPr lang="en-US" sz="2000" u="none" strike="noStrike" dirty="0"/>
                        <a:t>Affiliation</a:t>
                      </a:r>
                      <a:endParaRPr lang="en-US" sz="2000" b="1" i="0" u="none" strike="noStrike" dirty="0">
                        <a:solidFill>
                          <a:schemeClr val="accent2"/>
                        </a:solidFill>
                        <a:latin typeface="Arial"/>
                      </a:endParaRPr>
                    </a:p>
                  </a:txBody>
                  <a:tcPr anchor="ctr">
                    <a:lnL w="12700" cap="flat" cmpd="sng" algn="ctr">
                      <a:solidFill>
                        <a:srgbClr val="000081"/>
                      </a:solid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838200">
                <a:tc>
                  <a:txBody>
                    <a:bodyPr/>
                    <a:lstStyle/>
                    <a:p>
                      <a:pPr algn="ctr" fontAlgn="b"/>
                      <a:r>
                        <a:rPr lang="en-US" sz="2000" b="1" u="none" strike="noStrike" dirty="0"/>
                        <a:t>Bart </a:t>
                      </a:r>
                      <a:r>
                        <a:rPr lang="en-US" sz="2000" b="1" u="none" strike="noStrike" dirty="0" err="1"/>
                        <a:t>Ragon</a:t>
                      </a:r>
                      <a:endParaRPr lang="en-US" sz="2000" b="1" i="0" u="none" strike="noStrike" dirty="0">
                        <a:solidFill>
                          <a:srgbClr val="000000"/>
                        </a:solidFill>
                        <a:latin typeface="Arial"/>
                      </a:endParaRPr>
                    </a:p>
                  </a:txBody>
                  <a:tcPr anchor="ctr">
                    <a:lnL w="12700" cap="flat" cmpd="sng" algn="ctr">
                      <a:solidFill>
                        <a:srgbClr val="00008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University of </a:t>
                      </a:r>
                      <a:r>
                        <a:rPr lang="en-US" sz="1800" u="none" strike="noStrike" dirty="0" smtClean="0"/>
                        <a:t/>
                      </a:r>
                      <a:br>
                        <a:rPr lang="en-US" sz="1800" u="none" strike="noStrike" dirty="0" smtClean="0"/>
                      </a:br>
                      <a:r>
                        <a:rPr lang="en-US" sz="1800" u="none" strike="noStrike" dirty="0" smtClean="0"/>
                        <a:t>Virginia</a:t>
                      </a:r>
                      <a:endParaRPr lang="en-US" sz="1800" b="0" i="0" u="none" strike="noStrike" dirty="0">
                        <a:solidFill>
                          <a:srgbClr val="000000"/>
                        </a:solidFill>
                        <a:latin typeface="Arial"/>
                      </a:endParaRPr>
                    </a:p>
                  </a:txBody>
                  <a:tcPr anchor="ctr">
                    <a:lnL w="12700" cap="flat" cmpd="sng" algn="ctr">
                      <a:noFill/>
                      <a:prstDash val="solid"/>
                      <a:round/>
                      <a:headEnd type="none" w="med" len="med"/>
                      <a:tailEnd type="none" w="med" len="med"/>
                    </a:lnL>
                    <a:lnR w="3175"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Elaine Russo Martin</a:t>
                      </a:r>
                      <a:endParaRPr lang="en-US" sz="1800" b="0" i="0" u="none" strike="noStrike" dirty="0">
                        <a:solidFill>
                          <a:srgbClr val="000000"/>
                        </a:solidFill>
                        <a:latin typeface="Arial"/>
                      </a:endParaRPr>
                    </a:p>
                  </a:txBody>
                  <a:tcPr anchor="ctr">
                    <a:lnL w="3175" cap="flat" cmpd="sng" algn="ctr">
                      <a:solidFill>
                        <a:srgbClr val="00008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University of </a:t>
                      </a:r>
                      <a:r>
                        <a:rPr lang="en-US" sz="1800" u="none" strike="noStrike" dirty="0" smtClean="0"/>
                        <a:t/>
                      </a:r>
                      <a:br>
                        <a:rPr lang="en-US" sz="1800" u="none" strike="noStrike" dirty="0" smtClean="0"/>
                      </a:br>
                      <a:r>
                        <a:rPr lang="en-US" sz="1800" u="none" strike="noStrike" dirty="0" smtClean="0"/>
                        <a:t>CA</a:t>
                      </a:r>
                      <a:r>
                        <a:rPr lang="en-US" sz="1800" u="none" strike="noStrike" dirty="0"/>
                        <a:t>, Davis</a:t>
                      </a:r>
                      <a:endParaRPr lang="en-US" sz="1800" b="0" i="0" u="none" strike="noStrike" dirty="0">
                        <a:solidFill>
                          <a:srgbClr val="000000"/>
                        </a:solidFill>
                        <a:latin typeface="Arial"/>
                      </a:endParaRPr>
                    </a:p>
                  </a:txBody>
                  <a:tcPr anchor="ctr">
                    <a:lnL w="12700" cap="flat" cmpd="sng" algn="ctr">
                      <a:no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r>
              <a:tr h="838200">
                <a:tc>
                  <a:txBody>
                    <a:bodyPr/>
                    <a:lstStyle/>
                    <a:p>
                      <a:pPr algn="ctr" fontAlgn="b"/>
                      <a:r>
                        <a:rPr lang="en-US" sz="2000" b="1" u="none" strike="noStrike" dirty="0"/>
                        <a:t>Debra C. Rand</a:t>
                      </a:r>
                      <a:endParaRPr lang="en-US" sz="2000" b="1" i="0" u="none" strike="noStrike" dirty="0">
                        <a:solidFill>
                          <a:srgbClr val="000000"/>
                        </a:solidFill>
                        <a:latin typeface="Arial"/>
                      </a:endParaRPr>
                    </a:p>
                  </a:txBody>
                  <a:tcPr anchor="ctr">
                    <a:lnL w="12700" cap="flat" cmpd="sng" algn="ctr">
                      <a:solidFill>
                        <a:srgbClr val="00008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Long Island </a:t>
                      </a:r>
                      <a:r>
                        <a:rPr lang="en-US" sz="1800" u="none" strike="noStrike" dirty="0" smtClean="0"/>
                        <a:t>Jewish</a:t>
                      </a:r>
                      <a:br>
                        <a:rPr lang="en-US" sz="1800" u="none" strike="noStrike" dirty="0" smtClean="0"/>
                      </a:br>
                      <a:r>
                        <a:rPr lang="en-US" sz="1800" u="none" strike="noStrike" dirty="0" smtClean="0"/>
                        <a:t> </a:t>
                      </a:r>
                      <a:r>
                        <a:rPr lang="en-US" sz="1800" u="none" strike="noStrike" dirty="0"/>
                        <a:t>Medical Center</a:t>
                      </a:r>
                      <a:endParaRPr lang="en-US" sz="1800" b="0" i="0" u="none" strike="noStrike" dirty="0">
                        <a:solidFill>
                          <a:srgbClr val="000000"/>
                        </a:solidFill>
                        <a:latin typeface="Arial"/>
                      </a:endParaRPr>
                    </a:p>
                  </a:txBody>
                  <a:tcPr anchor="ctr">
                    <a:lnL w="12700" cap="flat" cmpd="sng" algn="ctr">
                      <a:noFill/>
                      <a:prstDash val="solid"/>
                      <a:round/>
                      <a:headEnd type="none" w="med" len="med"/>
                      <a:tailEnd type="none" w="med" len="med"/>
                    </a:lnL>
                    <a:lnR w="3175"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Laurie </a:t>
                      </a:r>
                      <a:r>
                        <a:rPr lang="en-US" sz="1800" u="none" strike="noStrike" dirty="0" smtClean="0"/>
                        <a:t>L. </a:t>
                      </a:r>
                      <a:r>
                        <a:rPr lang="en-US" sz="1800" u="none" strike="noStrike" dirty="0"/>
                        <a:t>Thompson</a:t>
                      </a:r>
                      <a:endParaRPr lang="en-US" sz="1800" b="0" i="0" u="none" strike="noStrike" dirty="0">
                        <a:solidFill>
                          <a:srgbClr val="000000"/>
                        </a:solidFill>
                        <a:latin typeface="Arial"/>
                      </a:endParaRPr>
                    </a:p>
                  </a:txBody>
                  <a:tcPr anchor="ctr">
                    <a:lnL w="3175" cap="flat" cmpd="sng" algn="ctr">
                      <a:solidFill>
                        <a:srgbClr val="00008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University of </a:t>
                      </a:r>
                      <a:r>
                        <a:rPr lang="en-US" sz="1800" u="none" strike="noStrike" dirty="0" smtClean="0"/>
                        <a:t/>
                      </a:r>
                      <a:br>
                        <a:rPr lang="en-US" sz="1800" u="none" strike="noStrike" dirty="0" smtClean="0"/>
                      </a:br>
                      <a:r>
                        <a:rPr lang="en-US" sz="1800" u="none" strike="noStrike" dirty="0" smtClean="0"/>
                        <a:t>Texas</a:t>
                      </a:r>
                      <a:endParaRPr lang="en-US" sz="1800" b="0" i="0" u="none" strike="noStrike" dirty="0">
                        <a:solidFill>
                          <a:srgbClr val="000000"/>
                        </a:solidFill>
                        <a:latin typeface="Arial"/>
                      </a:endParaRPr>
                    </a:p>
                  </a:txBody>
                  <a:tcPr anchor="ctr">
                    <a:lnL w="12700" cap="flat" cmpd="sng" algn="ctr">
                      <a:no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r>
              <a:tr h="838200">
                <a:tc>
                  <a:txBody>
                    <a:bodyPr/>
                    <a:lstStyle/>
                    <a:p>
                      <a:pPr algn="ctr" fontAlgn="b"/>
                      <a:r>
                        <a:rPr lang="en-US" sz="2000" b="1" u="none" strike="noStrike" dirty="0" err="1"/>
                        <a:t>Keir</a:t>
                      </a:r>
                      <a:r>
                        <a:rPr lang="en-US" sz="2000" b="1" u="none" strike="noStrike" dirty="0"/>
                        <a:t> </a:t>
                      </a:r>
                      <a:r>
                        <a:rPr lang="en-US" sz="2000" b="1" u="none" strike="noStrike" dirty="0" err="1"/>
                        <a:t>Reavie</a:t>
                      </a:r>
                      <a:endParaRPr lang="en-US" sz="2000" b="1" i="0" u="none" strike="noStrike" dirty="0">
                        <a:solidFill>
                          <a:srgbClr val="000000"/>
                        </a:solidFill>
                        <a:latin typeface="Arial"/>
                      </a:endParaRPr>
                    </a:p>
                  </a:txBody>
                  <a:tcPr anchor="ctr">
                    <a:lnL w="12700" cap="flat" cmpd="sng" algn="ctr">
                      <a:solidFill>
                        <a:srgbClr val="00008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University of </a:t>
                      </a:r>
                      <a:r>
                        <a:rPr lang="en-US" sz="1800" u="none" strike="noStrike" dirty="0" smtClean="0"/>
                        <a:t/>
                      </a:r>
                      <a:br>
                        <a:rPr lang="en-US" sz="1800" u="none" strike="noStrike" dirty="0" smtClean="0"/>
                      </a:br>
                      <a:r>
                        <a:rPr lang="en-US" sz="1800" u="none" strike="noStrike" dirty="0" smtClean="0"/>
                        <a:t>CA</a:t>
                      </a:r>
                      <a:r>
                        <a:rPr lang="en-US" sz="1800" u="none" strike="noStrike" dirty="0"/>
                        <a:t>, Davis</a:t>
                      </a:r>
                      <a:endParaRPr lang="en-US" sz="1800" b="0" i="0" u="none" strike="noStrike" dirty="0">
                        <a:solidFill>
                          <a:srgbClr val="000000"/>
                        </a:solidFill>
                        <a:latin typeface="Arial"/>
                      </a:endParaRPr>
                    </a:p>
                  </a:txBody>
                  <a:tcPr anchor="ctr">
                    <a:lnL w="12700" cap="flat" cmpd="sng" algn="ctr">
                      <a:noFill/>
                      <a:prstDash val="solid"/>
                      <a:round/>
                      <a:headEnd type="none" w="med" len="med"/>
                      <a:tailEnd type="none" w="med" len="med"/>
                    </a:lnL>
                    <a:lnR w="3175"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Eric </a:t>
                      </a:r>
                      <a:r>
                        <a:rPr lang="en-US" sz="1800" u="none" strike="noStrike" dirty="0" smtClean="0"/>
                        <a:t>D. </a:t>
                      </a:r>
                      <a:r>
                        <a:rPr lang="en-US" sz="1800" u="none" strike="noStrike" dirty="0"/>
                        <a:t>Albright </a:t>
                      </a:r>
                      <a:endParaRPr lang="en-US" sz="1800" b="0" i="0" u="none" strike="noStrike" dirty="0">
                        <a:solidFill>
                          <a:srgbClr val="000000"/>
                        </a:solidFill>
                        <a:latin typeface="Arial"/>
                      </a:endParaRPr>
                    </a:p>
                  </a:txBody>
                  <a:tcPr anchor="ctr">
                    <a:lnL w="3175" cap="flat" cmpd="sng" algn="ctr">
                      <a:solidFill>
                        <a:srgbClr val="00008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t>Tufts </a:t>
                      </a:r>
                      <a:r>
                        <a:rPr lang="en-US" sz="1800" u="none" strike="noStrike" dirty="0" smtClean="0"/>
                        <a:t/>
                      </a:r>
                      <a:br>
                        <a:rPr lang="en-US" sz="1800" u="none" strike="noStrike" dirty="0" smtClean="0"/>
                      </a:br>
                      <a:r>
                        <a:rPr lang="en-US" sz="1800" u="none" strike="noStrike" dirty="0" smtClean="0"/>
                        <a:t>University</a:t>
                      </a:r>
                      <a:endParaRPr lang="en-US" sz="1800" b="0" i="0" u="none" strike="noStrike" dirty="0">
                        <a:solidFill>
                          <a:srgbClr val="000000"/>
                        </a:solidFill>
                        <a:latin typeface="Arial"/>
                      </a:endParaRPr>
                    </a:p>
                  </a:txBody>
                  <a:tcPr anchor="ctr">
                    <a:lnL w="12700" cap="flat" cmpd="sng" algn="ctr">
                      <a:noFill/>
                      <a:prstDash val="solid"/>
                      <a:round/>
                      <a:headEnd type="none" w="med" len="med"/>
                      <a:tailEnd type="none" w="med" len="med"/>
                    </a:lnL>
                    <a:lnR w="12700" cap="flat" cmpd="sng" algn="ctr">
                      <a:solidFill>
                        <a:srgbClr val="000081"/>
                      </a:solidFill>
                      <a:prstDash val="solid"/>
                      <a:round/>
                      <a:headEnd type="none" w="med" len="med"/>
                      <a:tailEnd type="none" w="med" len="med"/>
                    </a:lnR>
                    <a:lnT w="12700" cap="flat" cmpd="sng" algn="ctr">
                      <a:solidFill>
                        <a:srgbClr val="000081"/>
                      </a:solidFill>
                      <a:prstDash val="solid"/>
                      <a:round/>
                      <a:headEnd type="none" w="med" len="med"/>
                      <a:tailEnd type="none" w="med" len="med"/>
                    </a:lnT>
                    <a:lnB w="12700" cap="flat" cmpd="sng" algn="ctr">
                      <a:solidFill>
                        <a:srgbClr val="00008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2010 FNLM Michael E. DeBakey Library Services Outreach Award</a:t>
            </a:r>
            <a:endParaRPr lang="en-US" dirty="0"/>
          </a:p>
        </p:txBody>
      </p:sp>
      <p:sp>
        <p:nvSpPr>
          <p:cNvPr id="13" name="Content Placeholder 12"/>
          <p:cNvSpPr>
            <a:spLocks noGrp="1"/>
          </p:cNvSpPr>
          <p:nvPr>
            <p:ph idx="1"/>
          </p:nvPr>
        </p:nvSpPr>
        <p:spPr/>
        <p:txBody>
          <a:bodyPr/>
          <a:lstStyle/>
          <a:p>
            <a:pPr algn="ctr">
              <a:buNone/>
            </a:pPr>
            <a:r>
              <a:rPr lang="en-US" dirty="0" smtClean="0">
                <a:solidFill>
                  <a:schemeClr val="accent2"/>
                </a:solidFill>
              </a:rPr>
              <a:t>Rita Smith, MLS</a:t>
            </a:r>
            <a:endParaRPr lang="en-US" dirty="0">
              <a:solidFill>
                <a:schemeClr val="accent2"/>
              </a:solidFill>
            </a:endParaRPr>
          </a:p>
        </p:txBody>
      </p:sp>
      <p:pic>
        <p:nvPicPr>
          <p:cNvPr id="14" name="Picture 13" descr="Rita Smith - 2010 Recipient of the Mechael E. DeBakey Library Services Outreach Award"/>
          <p:cNvPicPr>
            <a:picLocks noChangeAspect="1"/>
          </p:cNvPicPr>
          <p:nvPr/>
        </p:nvPicPr>
        <p:blipFill>
          <a:blip r:embed="rId3" cstate="print"/>
          <a:stretch>
            <a:fillRect/>
          </a:stretch>
        </p:blipFill>
        <p:spPr>
          <a:xfrm>
            <a:off x="3168988" y="2209800"/>
            <a:ext cx="2806024" cy="3505200"/>
          </a:xfrm>
          <a:prstGeom prst="rect">
            <a:avLst/>
          </a:prstGeom>
          <a:ln w="12700">
            <a:solidFill>
              <a:schemeClr val="accent6"/>
            </a:solidFill>
          </a:ln>
          <a:effectLst>
            <a:outerShdw blurRad="190500" algn="tl" rotWithShape="0">
              <a:srgbClr val="000000">
                <a:alpha val="70000"/>
              </a:srgbClr>
            </a:outerShdw>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8229600" cy="1280160"/>
          </a:xfrm>
        </p:spPr>
        <p:txBody>
          <a:bodyPr/>
          <a:lstStyle/>
          <a:p>
            <a:r>
              <a:rPr lang="en-US" dirty="0" smtClean="0"/>
              <a:t>2008-2009 Associates</a:t>
            </a:r>
            <a:endParaRPr lang="en-US" dirty="0"/>
          </a:p>
        </p:txBody>
      </p:sp>
      <p:pic>
        <p:nvPicPr>
          <p:cNvPr id="5" name="Content Placeholder 4" descr="Group photo of the 2008-2009 Associates"/>
          <p:cNvPicPr>
            <a:picLocks noGrp="1" noChangeAspect="1"/>
          </p:cNvPicPr>
          <p:nvPr>
            <p:ph idx="1"/>
          </p:nvPr>
        </p:nvPicPr>
        <p:blipFill>
          <a:blip r:embed="rId3" cstate="print"/>
          <a:stretch>
            <a:fillRect/>
          </a:stretch>
        </p:blipFill>
        <p:spPr>
          <a:xfrm>
            <a:off x="3082154" y="1463675"/>
            <a:ext cx="2979691" cy="4479925"/>
          </a:xfrm>
          <a:prstGeom prst="rect">
            <a:avLst/>
          </a:prstGeom>
          <a:ln w="12700">
            <a:solidFill>
              <a:schemeClr val="accent6"/>
            </a:solidFill>
          </a:ln>
          <a:effectLst>
            <a:outerShdw blurRad="190500" algn="tl" rotWithShape="0">
              <a:srgbClr val="000000">
                <a:alpha val="70000"/>
              </a:srgbClr>
            </a:outerShdw>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p>
            <a:r>
              <a:rPr lang="en-US" dirty="0" smtClean="0"/>
              <a:t>2009-2010 Associates</a:t>
            </a:r>
            <a:endParaRPr lang="en-US" dirty="0"/>
          </a:p>
        </p:txBody>
      </p:sp>
      <p:pic>
        <p:nvPicPr>
          <p:cNvPr id="9" name="Content Placeholder 8" descr="Group photo of the 2009-20010 Associates"/>
          <p:cNvPicPr>
            <a:picLocks noGrp="1" noChangeAspect="1"/>
          </p:cNvPicPr>
          <p:nvPr>
            <p:ph idx="1"/>
          </p:nvPr>
        </p:nvPicPr>
        <p:blipFill>
          <a:blip r:embed="rId3" cstate="print"/>
          <a:stretch>
            <a:fillRect/>
          </a:stretch>
        </p:blipFill>
        <p:spPr>
          <a:xfrm>
            <a:off x="1932183" y="1387475"/>
            <a:ext cx="5279634" cy="4479925"/>
          </a:xfrm>
          <a:prstGeom prst="rect">
            <a:avLst/>
          </a:prstGeom>
          <a:ln w="12700">
            <a:solidFill>
              <a:schemeClr val="accent6"/>
            </a:solidFill>
          </a:ln>
          <a:effectLst>
            <a:outerShdw blurRad="190500" algn="tl" rotWithShape="0">
              <a:srgbClr val="000000">
                <a:alpha val="70000"/>
              </a:srgbClr>
            </a:outerShdw>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Interns, etc.</a:t>
            </a:r>
            <a:br>
              <a:rPr lang="en-US" dirty="0" smtClean="0"/>
            </a:br>
            <a:r>
              <a:rPr lang="en-US" dirty="0" smtClean="0"/>
              <a:t>2009-2010</a:t>
            </a:r>
            <a:endParaRPr lang="en-US" dirty="0"/>
          </a:p>
        </p:txBody>
      </p:sp>
      <p:sp>
        <p:nvSpPr>
          <p:cNvPr id="4" name="Content Placeholder 3"/>
          <p:cNvSpPr>
            <a:spLocks noGrp="1"/>
          </p:cNvSpPr>
          <p:nvPr>
            <p:ph idx="1"/>
          </p:nvPr>
        </p:nvSpPr>
        <p:spPr/>
        <p:txBody>
          <a:bodyPr/>
          <a:lstStyle/>
          <a:p>
            <a:pPr marL="0" lvl="0" indent="0" algn="ctr" defTabSz="914245" fontAlgn="b">
              <a:spcBef>
                <a:spcPts val="0"/>
              </a:spcBef>
              <a:spcAft>
                <a:spcPts val="0"/>
              </a:spcAft>
              <a:buClrTx/>
              <a:buSzTx/>
              <a:buNone/>
              <a:defRPr/>
            </a:pPr>
            <a:r>
              <a:rPr lang="en-US" sz="3200" kern="1200" dirty="0" smtClean="0">
                <a:effectLst>
                  <a:outerShdw blurRad="38100" dist="38100" dir="2700000" algn="tl">
                    <a:srgbClr val="000000">
                      <a:alpha val="43137"/>
                    </a:srgbClr>
                  </a:outerShdw>
                </a:effectLst>
              </a:rPr>
              <a:t>ARL Career Enhancement Program</a:t>
            </a:r>
            <a:endParaRPr lang="en-US" sz="2800" kern="1200" dirty="0" smtClean="0">
              <a:effectLst>
                <a:outerShdw blurRad="38100" dist="38100" dir="2700000" algn="tl">
                  <a:srgbClr val="000000">
                    <a:alpha val="43137"/>
                  </a:srgbClr>
                </a:outerShdw>
              </a:effectLst>
            </a:endParaRPr>
          </a:p>
        </p:txBody>
      </p:sp>
      <p:graphicFrame>
        <p:nvGraphicFramePr>
          <p:cNvPr id="6" name="Content Placeholder 4"/>
          <p:cNvGraphicFramePr>
            <a:graphicFrameLocks/>
          </p:cNvGraphicFramePr>
          <p:nvPr/>
        </p:nvGraphicFramePr>
        <p:xfrm>
          <a:off x="761929" y="2514600"/>
          <a:ext cx="7620143" cy="3200400"/>
        </p:xfrm>
        <a:graphic>
          <a:graphicData uri="http://schemas.openxmlformats.org/drawingml/2006/table">
            <a:tbl>
              <a:tblPr firstRow="1" bandRow="1">
                <a:tableStyleId>{5202B0CA-FC54-4496-8BCA-5EF66A818D29}</a:tableStyleId>
              </a:tblPr>
              <a:tblGrid>
                <a:gridCol w="1513582"/>
                <a:gridCol w="2437598"/>
                <a:gridCol w="3668963"/>
              </a:tblGrid>
              <a:tr h="609600">
                <a:tc>
                  <a:txBody>
                    <a:bodyPr/>
                    <a:lstStyle/>
                    <a:p>
                      <a:pPr marL="0" marR="0" indent="0" algn="ctr" defTabSz="914245" rtl="0" eaLnBrk="1" fontAlgn="b" latinLnBrk="0" hangingPunct="1">
                        <a:lnSpc>
                          <a:spcPct val="100000"/>
                        </a:lnSpc>
                        <a:spcBef>
                          <a:spcPts val="0"/>
                        </a:spcBef>
                        <a:spcAft>
                          <a:spcPts val="0"/>
                        </a:spcAft>
                        <a:buClrTx/>
                        <a:buSzTx/>
                        <a:buFontTx/>
                        <a:buNone/>
                        <a:tabLst/>
                        <a:defRPr/>
                      </a:pPr>
                      <a:r>
                        <a:rPr lang="en-US" sz="2800" b="0" u="none" kern="1200" dirty="0" smtClean="0">
                          <a:solidFill>
                            <a:schemeClr val="accent2"/>
                          </a:solidFill>
                          <a:effectLst>
                            <a:outerShdw blurRad="38100" dist="38100" dir="2700000" algn="tl">
                              <a:srgbClr val="000000">
                                <a:alpha val="43137"/>
                              </a:srgbClr>
                            </a:outerShdw>
                          </a:effectLst>
                          <a:latin typeface="+mn-lt"/>
                          <a:ea typeface="+mn-ea"/>
                          <a:cs typeface="+mn-cs"/>
                        </a:rPr>
                        <a:t>Year</a:t>
                      </a:r>
                      <a:endParaRPr lang="en-US" sz="2800" b="0" u="none" kern="1200" dirty="0">
                        <a:solidFill>
                          <a:schemeClr val="accent2"/>
                        </a:solidFill>
                        <a:effectLst>
                          <a:outerShdw blurRad="38100" dist="38100" dir="2700000" algn="tl">
                            <a:srgbClr val="000000">
                              <a:alpha val="43137"/>
                            </a:srgbClr>
                          </a:outerShdw>
                        </a:effectLst>
                        <a:latin typeface="+mn-lt"/>
                        <a:ea typeface="+mn-ea"/>
                        <a:cs typeface="+mn-cs"/>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ctr" defTabSz="914245" rtl="0" eaLnBrk="1" fontAlgn="b" latinLnBrk="0" hangingPunct="1">
                        <a:lnSpc>
                          <a:spcPct val="100000"/>
                        </a:lnSpc>
                        <a:spcBef>
                          <a:spcPts val="0"/>
                        </a:spcBef>
                        <a:spcAft>
                          <a:spcPts val="0"/>
                        </a:spcAft>
                        <a:buClrTx/>
                        <a:buSzTx/>
                        <a:buFontTx/>
                        <a:buNone/>
                        <a:tabLst/>
                        <a:defRPr/>
                      </a:pPr>
                      <a:r>
                        <a:rPr lang="en-US" sz="2800" b="0" u="none" kern="1200" dirty="0" smtClean="0">
                          <a:solidFill>
                            <a:schemeClr val="accent2"/>
                          </a:solidFill>
                          <a:effectLst>
                            <a:outerShdw blurRad="38100" dist="38100" dir="2700000" algn="tl">
                              <a:srgbClr val="000000">
                                <a:alpha val="43137"/>
                              </a:srgbClr>
                            </a:outerShdw>
                          </a:effectLst>
                          <a:latin typeface="+mn-lt"/>
                          <a:ea typeface="+mn-ea"/>
                          <a:cs typeface="+mn-cs"/>
                        </a:rPr>
                        <a:t>Intern</a:t>
                      </a:r>
                      <a:endParaRPr lang="en-US" sz="2800" b="0" u="none" kern="1200" dirty="0">
                        <a:solidFill>
                          <a:schemeClr val="accent2"/>
                        </a:solidFill>
                        <a:effectLst>
                          <a:outerShdw blurRad="38100" dist="38100" dir="2700000" algn="tl">
                            <a:srgbClr val="000000">
                              <a:alpha val="43137"/>
                            </a:srgbClr>
                          </a:outerShdw>
                        </a:effectLst>
                        <a:latin typeface="+mn-lt"/>
                        <a:ea typeface="+mn-ea"/>
                        <a:cs typeface="+mn-cs"/>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ctr" defTabSz="914245" rtl="0" eaLnBrk="1" fontAlgn="b" latinLnBrk="0" hangingPunct="1">
                        <a:lnSpc>
                          <a:spcPct val="100000"/>
                        </a:lnSpc>
                        <a:spcBef>
                          <a:spcPts val="0"/>
                        </a:spcBef>
                        <a:spcAft>
                          <a:spcPts val="0"/>
                        </a:spcAft>
                        <a:buClrTx/>
                        <a:buSzTx/>
                        <a:buFontTx/>
                        <a:buNone/>
                        <a:tabLst/>
                        <a:defRPr/>
                      </a:pPr>
                      <a:r>
                        <a:rPr lang="en-US" sz="2800" b="0" u="none" kern="1200" dirty="0" smtClean="0">
                          <a:solidFill>
                            <a:schemeClr val="accent2"/>
                          </a:solidFill>
                          <a:effectLst>
                            <a:outerShdw blurRad="38100" dist="38100" dir="2700000" algn="tl">
                              <a:srgbClr val="000000">
                                <a:alpha val="43137"/>
                              </a:srgbClr>
                            </a:outerShdw>
                          </a:effectLst>
                          <a:latin typeface="+mn-lt"/>
                          <a:ea typeface="+mn-ea"/>
                          <a:cs typeface="+mn-cs"/>
                        </a:rPr>
                        <a:t>University</a:t>
                      </a:r>
                      <a:endParaRPr lang="en-US" sz="2800" b="0" u="none" kern="1200" dirty="0">
                        <a:solidFill>
                          <a:schemeClr val="accent2"/>
                        </a:solidFill>
                        <a:effectLst>
                          <a:outerShdw blurRad="38100" dist="38100" dir="2700000" algn="tl">
                            <a:srgbClr val="000000">
                              <a:alpha val="43137"/>
                            </a:srgbClr>
                          </a:outerShdw>
                        </a:effectLst>
                        <a:latin typeface="+mn-lt"/>
                        <a:ea typeface="+mn-ea"/>
                        <a:cs typeface="+mn-cs"/>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r>
              <a:tr h="502920">
                <a:tc>
                  <a:txBody>
                    <a:bodyPr/>
                    <a:lstStyle/>
                    <a:p>
                      <a:pPr lvl="0" algn="ctr" fontAlgn="b">
                        <a:buFont typeface="Arial" pitchFamily="34" charset="0"/>
                        <a:buNone/>
                      </a:pPr>
                      <a:r>
                        <a:rPr lang="en-US" sz="2800" dirty="0" smtClean="0">
                          <a:solidFill>
                            <a:schemeClr val="accent2"/>
                          </a:solidFill>
                          <a:effectLst>
                            <a:outerShdw blurRad="38100" dist="38100" dir="2700000" algn="tl">
                              <a:srgbClr val="000000">
                                <a:alpha val="43137"/>
                              </a:srgbClr>
                            </a:outerShdw>
                          </a:effectLst>
                        </a:rPr>
                        <a:t>2009</a:t>
                      </a:r>
                      <a:endParaRPr lang="en-US" sz="2800" b="0" dirty="0">
                        <a:solidFill>
                          <a:schemeClr val="accent2"/>
                        </a:solidFill>
                        <a:effectLst>
                          <a:outerShdw blurRad="38100" dist="38100" dir="2700000" algn="tl">
                            <a:srgbClr val="000000">
                              <a:alpha val="43137"/>
                            </a:srgbClr>
                          </a:outerShdw>
                        </a:effectLst>
                      </a:endParaRPr>
                    </a:p>
                  </a:txBody>
                  <a:tcPr marL="99210" marR="99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lvl="0" algn="l" fontAlgn="b">
                        <a:buFont typeface="Arial" pitchFamily="34" charset="0"/>
                        <a:buNone/>
                      </a:pPr>
                      <a:r>
                        <a:rPr lang="en-US" sz="2000" dirty="0">
                          <a:solidFill>
                            <a:schemeClr val="tx1"/>
                          </a:solidFill>
                          <a:effectLst>
                            <a:outerShdw blurRad="38100" dist="38100" dir="2700000" algn="tl">
                              <a:srgbClr val="000000">
                                <a:alpha val="43137"/>
                              </a:srgbClr>
                            </a:outerShdw>
                          </a:effectLst>
                        </a:rPr>
                        <a:t>Monica Shin</a:t>
                      </a:r>
                      <a:endParaRPr lang="en-US" sz="2000" b="1"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dirty="0">
                          <a:solidFill>
                            <a:schemeClr val="tx1"/>
                          </a:solidFill>
                          <a:effectLst>
                            <a:outerShdw blurRad="38100" dist="38100" dir="2700000" algn="tl">
                              <a:srgbClr val="000000">
                                <a:alpha val="43137"/>
                              </a:srgbClr>
                            </a:outerShdw>
                          </a:effectLst>
                        </a:rPr>
                        <a:t>Simmons</a:t>
                      </a: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2920">
                <a:tc>
                  <a:txBody>
                    <a:bodyPr/>
                    <a:lstStyle/>
                    <a:p>
                      <a:pPr lvl="0" algn="ctr" fontAlgn="b">
                        <a:buFont typeface="Arial" pitchFamily="34" charset="0"/>
                        <a:buNone/>
                      </a:pPr>
                      <a:endParaRPr lang="en-US" sz="2800" b="0" dirty="0">
                        <a:solidFill>
                          <a:schemeClr val="accent2"/>
                        </a:solidFill>
                        <a:effectLst>
                          <a:outerShdw blurRad="38100" dist="38100" dir="2700000" algn="tl">
                            <a:srgbClr val="000000">
                              <a:alpha val="43137"/>
                            </a:srgbClr>
                          </a:outerShdw>
                        </a:effectLst>
                      </a:endParaRPr>
                    </a:p>
                  </a:txBody>
                  <a:tcPr marL="99210" marR="99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lvl="0" algn="l" fontAlgn="b">
                        <a:buFontTx/>
                        <a:buNone/>
                      </a:pPr>
                      <a:r>
                        <a:rPr lang="en-US" sz="2000" dirty="0">
                          <a:solidFill>
                            <a:schemeClr val="tx1"/>
                          </a:solidFill>
                          <a:effectLst>
                            <a:outerShdw blurRad="38100" dist="38100" dir="2700000" algn="tl">
                              <a:srgbClr val="000000">
                                <a:alpha val="43137"/>
                              </a:srgbClr>
                            </a:outerShdw>
                          </a:effectLst>
                        </a:rPr>
                        <a:t>Yani </a:t>
                      </a:r>
                      <a:r>
                        <a:rPr lang="en-US" sz="2000" dirty="0" smtClean="0">
                          <a:solidFill>
                            <a:schemeClr val="tx1"/>
                          </a:solidFill>
                          <a:effectLst>
                            <a:outerShdw blurRad="38100" dist="38100" dir="2700000" algn="tl">
                              <a:srgbClr val="000000">
                                <a:alpha val="43137"/>
                              </a:srgbClr>
                            </a:outerShdw>
                          </a:effectLst>
                        </a:rPr>
                        <a:t>Yancy </a:t>
                      </a:r>
                      <a:endParaRPr lang="en-US" sz="2000" b="1"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dirty="0" smtClean="0">
                          <a:solidFill>
                            <a:schemeClr val="tx1"/>
                          </a:solidFill>
                          <a:effectLst>
                            <a:outerShdw blurRad="38100" dist="38100" dir="2700000" algn="tl">
                              <a:srgbClr val="000000">
                                <a:alpha val="43137"/>
                              </a:srgbClr>
                            </a:outerShdw>
                          </a:effectLst>
                        </a:rPr>
                        <a:t>University of Maryland</a:t>
                      </a:r>
                      <a:endParaRPr lang="en-US" sz="2000"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2920">
                <a:tc>
                  <a:txBody>
                    <a:bodyPr/>
                    <a:lstStyle/>
                    <a:p>
                      <a:pPr lvl="0" algn="ctr" fontAlgn="b">
                        <a:buFontTx/>
                        <a:buNone/>
                      </a:pPr>
                      <a:r>
                        <a:rPr lang="en-US" sz="2800" dirty="0" smtClean="0">
                          <a:solidFill>
                            <a:schemeClr val="accent2"/>
                          </a:solidFill>
                          <a:effectLst>
                            <a:outerShdw blurRad="38100" dist="38100" dir="2700000" algn="tl">
                              <a:srgbClr val="000000">
                                <a:alpha val="43137"/>
                              </a:srgbClr>
                            </a:outerShdw>
                          </a:effectLst>
                        </a:rPr>
                        <a:t>2010</a:t>
                      </a:r>
                      <a:endParaRPr lang="en-US" sz="2800" b="0" dirty="0">
                        <a:solidFill>
                          <a:schemeClr val="accent2"/>
                        </a:solidFill>
                        <a:effectLst>
                          <a:outerShdw blurRad="38100" dist="38100" dir="2700000" algn="tl">
                            <a:srgbClr val="000000">
                              <a:alpha val="43137"/>
                            </a:srgbClr>
                          </a:outerShdw>
                        </a:effectLst>
                      </a:endParaRPr>
                    </a:p>
                  </a:txBody>
                  <a:tcPr marL="99210" marR="99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lvl="0" algn="l" fontAlgn="b">
                        <a:buFontTx/>
                        <a:buNone/>
                      </a:pPr>
                      <a:r>
                        <a:rPr lang="en-US" sz="2000" dirty="0" smtClean="0">
                          <a:solidFill>
                            <a:schemeClr val="tx1"/>
                          </a:solidFill>
                          <a:effectLst>
                            <a:outerShdw blurRad="38100" dist="38100" dir="2700000" algn="tl">
                              <a:srgbClr val="000000">
                                <a:alpha val="43137"/>
                              </a:srgbClr>
                            </a:outerShdw>
                          </a:effectLst>
                        </a:rPr>
                        <a:t>Aime </a:t>
                      </a:r>
                      <a:r>
                        <a:rPr lang="en-US" sz="2000" dirty="0">
                          <a:solidFill>
                            <a:schemeClr val="tx1"/>
                          </a:solidFill>
                          <a:effectLst>
                            <a:outerShdw blurRad="38100" dist="38100" dir="2700000" algn="tl">
                              <a:srgbClr val="000000">
                                <a:alpha val="43137"/>
                              </a:srgbClr>
                            </a:outerShdw>
                          </a:effectLst>
                        </a:rPr>
                        <a:t>Babcock-Ellis</a:t>
                      </a:r>
                      <a:endParaRPr lang="en-US" sz="2000" b="1"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dirty="0" smtClean="0">
                          <a:solidFill>
                            <a:schemeClr val="tx1"/>
                          </a:solidFill>
                          <a:effectLst>
                            <a:outerShdw blurRad="38100" dist="38100" dir="2700000" algn="tl">
                              <a:srgbClr val="000000">
                                <a:alpha val="43137"/>
                              </a:srgbClr>
                            </a:outerShdw>
                          </a:effectLst>
                        </a:rPr>
                        <a:t>University of Maryland</a:t>
                      </a:r>
                      <a:endParaRPr lang="en-US" sz="2000"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2920">
                <a:tc>
                  <a:txBody>
                    <a:bodyPr/>
                    <a:lstStyle/>
                    <a:p>
                      <a:pPr lvl="0" algn="ctr" fontAlgn="b">
                        <a:buFontTx/>
                        <a:buNone/>
                      </a:pPr>
                      <a:endParaRPr lang="en-US" sz="2800" b="0" dirty="0">
                        <a:solidFill>
                          <a:schemeClr val="accent2"/>
                        </a:solidFill>
                        <a:effectLst>
                          <a:outerShdw blurRad="38100" dist="38100" dir="2700000" algn="tl">
                            <a:srgbClr val="000000">
                              <a:alpha val="43137"/>
                            </a:srgbClr>
                          </a:outerShdw>
                        </a:effectLst>
                      </a:endParaRPr>
                    </a:p>
                  </a:txBody>
                  <a:tcPr marL="99210" marR="99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lvl="0" algn="l" fontAlgn="b">
                        <a:buFontTx/>
                        <a:buNone/>
                      </a:pPr>
                      <a:r>
                        <a:rPr lang="en-US" sz="2000" dirty="0">
                          <a:solidFill>
                            <a:schemeClr val="tx1"/>
                          </a:solidFill>
                          <a:effectLst>
                            <a:outerShdw blurRad="38100" dist="38100" dir="2700000" algn="tl">
                              <a:srgbClr val="000000">
                                <a:alpha val="43137"/>
                              </a:srgbClr>
                            </a:outerShdw>
                          </a:effectLst>
                        </a:rPr>
                        <a:t>Harrison Inefuku </a:t>
                      </a:r>
                      <a:endParaRPr lang="en-US" sz="2000" b="1"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dirty="0" smtClean="0">
                          <a:solidFill>
                            <a:schemeClr val="tx1"/>
                          </a:solidFill>
                          <a:effectLst>
                            <a:outerShdw blurRad="38100" dist="38100" dir="2700000" algn="tl">
                              <a:srgbClr val="000000">
                                <a:alpha val="43137"/>
                              </a:srgbClr>
                            </a:outerShdw>
                          </a:effectLst>
                        </a:rPr>
                        <a:t>University </a:t>
                      </a:r>
                      <a:r>
                        <a:rPr lang="en-US" sz="2000" dirty="0">
                          <a:solidFill>
                            <a:schemeClr val="tx1"/>
                          </a:solidFill>
                          <a:effectLst>
                            <a:outerShdw blurRad="38100" dist="38100" dir="2700000" algn="tl">
                              <a:srgbClr val="000000">
                                <a:alpha val="43137"/>
                              </a:srgbClr>
                            </a:outerShdw>
                          </a:effectLst>
                        </a:rPr>
                        <a:t>British Columbia</a:t>
                      </a: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2920">
                <a:tc>
                  <a:txBody>
                    <a:bodyPr/>
                    <a:lstStyle/>
                    <a:p>
                      <a:pPr lvl="0" algn="ctr" fontAlgn="b">
                        <a:buFontTx/>
                        <a:buNone/>
                      </a:pPr>
                      <a:endParaRPr lang="en-US" sz="2800" b="0" dirty="0">
                        <a:solidFill>
                          <a:schemeClr val="accent2"/>
                        </a:solidFill>
                        <a:effectLst>
                          <a:outerShdw blurRad="38100" dist="38100" dir="2700000" algn="tl">
                            <a:srgbClr val="000000">
                              <a:alpha val="43137"/>
                            </a:srgbClr>
                          </a:outerShdw>
                        </a:effectLst>
                      </a:endParaRPr>
                    </a:p>
                  </a:txBody>
                  <a:tcPr marL="99210" marR="99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lvl="0" algn="l" fontAlgn="b">
                        <a:buFontTx/>
                        <a:buNone/>
                      </a:pPr>
                      <a:r>
                        <a:rPr lang="en-US" sz="2000" dirty="0">
                          <a:solidFill>
                            <a:schemeClr val="tx1"/>
                          </a:solidFill>
                          <a:effectLst>
                            <a:outerShdw blurRad="38100" dist="38100" dir="2700000" algn="tl">
                              <a:srgbClr val="000000">
                                <a:alpha val="43137"/>
                              </a:srgbClr>
                            </a:outerShdw>
                          </a:effectLst>
                        </a:rPr>
                        <a:t>Kim Okahara </a:t>
                      </a:r>
                      <a:endParaRPr lang="en-US" sz="2000" b="1" dirty="0">
                        <a:solidFill>
                          <a:schemeClr val="tx1"/>
                        </a:solidFill>
                        <a:effectLst>
                          <a:outerShdw blurRad="38100" dist="38100" dir="2700000" algn="tl">
                            <a:srgbClr val="000000">
                              <a:alpha val="43137"/>
                            </a:srgbClr>
                          </a:outerShdw>
                        </a:effectLst>
                      </a:endParaRP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dirty="0" smtClean="0">
                          <a:solidFill>
                            <a:schemeClr val="tx1"/>
                          </a:solidFill>
                          <a:effectLst>
                            <a:outerShdw blurRad="38100" dist="38100" dir="2700000" algn="tl">
                              <a:srgbClr val="000000">
                                <a:alpha val="43137"/>
                              </a:srgbClr>
                            </a:outerShdw>
                          </a:effectLst>
                        </a:rPr>
                        <a:t>University </a:t>
                      </a:r>
                      <a:r>
                        <a:rPr lang="en-US" sz="2000" dirty="0">
                          <a:solidFill>
                            <a:schemeClr val="tx1"/>
                          </a:solidFill>
                          <a:effectLst>
                            <a:outerShdw blurRad="38100" dist="38100" dir="2700000" algn="tl">
                              <a:srgbClr val="000000">
                                <a:alpha val="43137"/>
                              </a:srgbClr>
                            </a:outerShdw>
                          </a:effectLst>
                        </a:rPr>
                        <a:t>of Hawaii</a:t>
                      </a:r>
                    </a:p>
                  </a:txBody>
                  <a:tcPr marL="99210" marR="99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normAutofit/>
          </a:bodyPr>
          <a:lstStyle/>
          <a:p>
            <a:r>
              <a:rPr lang="en-US" sz="3800" dirty="0" smtClean="0">
                <a:noFill/>
              </a:rPr>
              <a:t>NLM Employees and</a:t>
            </a:r>
            <a:br>
              <a:rPr lang="en-US" sz="3800" dirty="0" smtClean="0">
                <a:noFill/>
              </a:rPr>
            </a:br>
            <a:r>
              <a:rPr lang="en-US" sz="3800" dirty="0" smtClean="0">
                <a:noFill/>
              </a:rPr>
              <a:t>Succession Planning</a:t>
            </a:r>
            <a:endParaRPr lang="en-US" sz="3800" dirty="0">
              <a:noFill/>
            </a:endParaRPr>
          </a:p>
        </p:txBody>
      </p:sp>
      <p:pic>
        <p:nvPicPr>
          <p:cNvPr id="53" name="Picture 52" descr="Collage of over 40 photos of individual NLM employees"/>
          <p:cNvPicPr>
            <a:picLocks noChangeAspect="1"/>
          </p:cNvPicPr>
          <p:nvPr/>
        </p:nvPicPr>
        <p:blipFill>
          <a:blip r:embed="rId3" cstate="print"/>
          <a:srcRect t="3651"/>
          <a:stretch>
            <a:fillRect/>
          </a:stretch>
        </p:blipFill>
        <p:spPr>
          <a:xfrm>
            <a:off x="299057" y="0"/>
            <a:ext cx="8545886" cy="6019800"/>
          </a:xfrm>
          <a:prstGeom prst="rect">
            <a:avLst/>
          </a:prstGeom>
          <a:ln w="12700">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normAutofit/>
          </a:bodyPr>
          <a:lstStyle/>
          <a:p>
            <a:r>
              <a:rPr lang="en-US" sz="6600" i="1" dirty="0" smtClean="0">
                <a:solidFill>
                  <a:srgbClr val="FFE701"/>
                </a:solidFill>
              </a:rPr>
              <a:t>Thank You!</a:t>
            </a:r>
            <a:endParaRPr lang="en-US" sz="6600" i="1" dirty="0">
              <a:solidFill>
                <a:srgbClr val="FFE70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Traveling Exhibits</a:t>
            </a:r>
            <a:endParaRPr lang="en-US" dirty="0"/>
          </a:p>
        </p:txBody>
      </p:sp>
      <p:pic>
        <p:nvPicPr>
          <p:cNvPr id="3" name="Picture 2" descr="Map of the Unites States with locations of the Traveling Exhibition (dated 3_18_2010)"/>
          <p:cNvPicPr>
            <a:picLocks noChangeAspect="1"/>
          </p:cNvPicPr>
          <p:nvPr/>
        </p:nvPicPr>
        <p:blipFill>
          <a:blip r:embed="rId3" cstate="print"/>
          <a:stretch>
            <a:fillRect/>
          </a:stretch>
        </p:blipFill>
        <p:spPr>
          <a:xfrm>
            <a:off x="248234" y="1447800"/>
            <a:ext cx="8647532" cy="4419600"/>
          </a:xfrm>
          <a:prstGeom prst="rect">
            <a:avLst/>
          </a:prstGeom>
          <a:ln w="12700">
            <a:solidFill>
              <a:schemeClr val="accent6"/>
            </a:solid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Traveling Exhibits</a:t>
            </a:r>
            <a:endParaRPr lang="en-US" dirty="0"/>
          </a:p>
        </p:txBody>
      </p:sp>
      <p:grpSp>
        <p:nvGrpSpPr>
          <p:cNvPr id="9" name="Group 8" descr="A group of four photos of traveling exhibits at various locations"/>
          <p:cNvGrpSpPr/>
          <p:nvPr/>
        </p:nvGrpSpPr>
        <p:grpSpPr>
          <a:xfrm>
            <a:off x="838200" y="1371599"/>
            <a:ext cx="7467600" cy="5143501"/>
            <a:chOff x="838200" y="1371599"/>
            <a:chExt cx="7467600" cy="5143501"/>
          </a:xfrm>
        </p:grpSpPr>
        <p:pic>
          <p:nvPicPr>
            <p:cNvPr id="5" name="Picture 4" descr="Harry Potter Lewisville Public Library Oct. Nov. 2009.JPG"/>
            <p:cNvPicPr>
              <a:picLocks noChangeAspect="1"/>
            </p:cNvPicPr>
            <p:nvPr/>
          </p:nvPicPr>
          <p:blipFill>
            <a:blip r:embed="rId3" cstate="print"/>
            <a:stretch>
              <a:fillRect/>
            </a:stretch>
          </p:blipFill>
          <p:spPr>
            <a:xfrm>
              <a:off x="838200" y="1371600"/>
              <a:ext cx="3200400" cy="2400300"/>
            </a:xfrm>
            <a:prstGeom prst="rect">
              <a:avLst/>
            </a:prstGeom>
            <a:ln w="12700">
              <a:solidFill>
                <a:schemeClr val="accent6"/>
              </a:solidFill>
            </a:ln>
            <a:effectLst>
              <a:outerShdw blurRad="190500" algn="tl" rotWithShape="0">
                <a:srgbClr val="000000">
                  <a:alpha val="70000"/>
                </a:srgbClr>
              </a:outerShdw>
            </a:effectLst>
          </p:spPr>
        </p:pic>
        <p:pic>
          <p:nvPicPr>
            <p:cNvPr id="6" name="Picture 5" descr="Opening Doors Morehouse School of Medicine 2  Aug Oct 2007.jpg"/>
            <p:cNvPicPr>
              <a:picLocks noChangeAspect="1"/>
            </p:cNvPicPr>
            <p:nvPr/>
          </p:nvPicPr>
          <p:blipFill>
            <a:blip r:embed="rId4" cstate="print"/>
            <a:stretch>
              <a:fillRect/>
            </a:stretch>
          </p:blipFill>
          <p:spPr>
            <a:xfrm>
              <a:off x="5105400" y="4114800"/>
              <a:ext cx="3200400" cy="2400300"/>
            </a:xfrm>
            <a:prstGeom prst="rect">
              <a:avLst/>
            </a:prstGeom>
            <a:ln w="12700">
              <a:solidFill>
                <a:schemeClr val="accent6"/>
              </a:solidFill>
            </a:ln>
            <a:effectLst>
              <a:outerShdw blurRad="190500" algn="tl" rotWithShape="0">
                <a:srgbClr val="000000">
                  <a:alpha val="70000"/>
                </a:srgbClr>
              </a:outerShdw>
            </a:effectLst>
          </p:spPr>
        </p:pic>
        <p:pic>
          <p:nvPicPr>
            <p:cNvPr id="7" name="Picture 6" descr="Against the Odds Duke exhibit area Aug. - Sept. 2009.JPG"/>
            <p:cNvPicPr>
              <a:picLocks noChangeAspect="1"/>
            </p:cNvPicPr>
            <p:nvPr/>
          </p:nvPicPr>
          <p:blipFill>
            <a:blip r:embed="rId5" cstate="print"/>
            <a:stretch>
              <a:fillRect/>
            </a:stretch>
          </p:blipFill>
          <p:spPr>
            <a:xfrm>
              <a:off x="838200" y="4114800"/>
              <a:ext cx="3200400" cy="2400300"/>
            </a:xfrm>
            <a:prstGeom prst="rect">
              <a:avLst/>
            </a:prstGeom>
            <a:ln w="12700">
              <a:solidFill>
                <a:schemeClr val="accent6"/>
              </a:solidFill>
            </a:ln>
            <a:effectLst>
              <a:outerShdw blurRad="190500" algn="tl" rotWithShape="0">
                <a:srgbClr val="000000">
                  <a:alpha val="70000"/>
                </a:srgbClr>
              </a:outerShdw>
            </a:effectLst>
          </p:spPr>
        </p:pic>
        <p:pic>
          <p:nvPicPr>
            <p:cNvPr id="12" name="Content Placeholder 3" descr="Harry Potter Eastern Illinois University Oct. Nov. 2009.JPG"/>
            <p:cNvPicPr>
              <a:picLocks/>
            </p:cNvPicPr>
            <p:nvPr/>
          </p:nvPicPr>
          <p:blipFill>
            <a:blip r:embed="rId6" cstate="print"/>
            <a:stretch>
              <a:fillRect/>
            </a:stretch>
          </p:blipFill>
          <p:spPr bwMode="auto">
            <a:xfrm>
              <a:off x="5105400" y="1371599"/>
              <a:ext cx="3200400" cy="2404872"/>
            </a:xfrm>
            <a:prstGeom prst="rect">
              <a:avLst/>
            </a:prstGeom>
            <a:noFill/>
            <a:ln w="12700">
              <a:solidFill>
                <a:schemeClr val="accent6"/>
              </a:solidFill>
              <a:miter lim="800000"/>
              <a:headEnd/>
              <a:tailEnd/>
            </a:ln>
            <a:effectLst>
              <a:outerShdw blurRad="190500" algn="tl" rotWithShape="0">
                <a:srgbClr val="000000">
                  <a:alpha val="70000"/>
                </a:srgbClr>
              </a:outerShdw>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280160"/>
          </a:xfrm>
        </p:spPr>
        <p:txBody>
          <a:bodyPr/>
          <a:lstStyle/>
          <a:p>
            <a:r>
              <a:rPr lang="en-US" dirty="0" smtClean="0"/>
              <a:t>Traveling Exhibits</a:t>
            </a:r>
            <a:endParaRPr lang="en-US" dirty="0"/>
          </a:p>
        </p:txBody>
      </p:sp>
      <p:sp>
        <p:nvSpPr>
          <p:cNvPr id="3" name="Content Placeholder 2"/>
          <p:cNvSpPr>
            <a:spLocks noGrp="1"/>
          </p:cNvSpPr>
          <p:nvPr>
            <p:ph idx="1"/>
          </p:nvPr>
        </p:nvSpPr>
        <p:spPr/>
        <p:txBody>
          <a:bodyPr>
            <a:normAutofit/>
          </a:bodyPr>
          <a:lstStyle/>
          <a:p>
            <a:r>
              <a:rPr lang="en-US" sz="2800" dirty="0" smtClean="0"/>
              <a:t>Frankenstein</a:t>
            </a:r>
          </a:p>
          <a:p>
            <a:r>
              <a:rPr lang="en-US" sz="2800" dirty="0" smtClean="0"/>
              <a:t>Opening Doors</a:t>
            </a:r>
          </a:p>
          <a:p>
            <a:r>
              <a:rPr lang="en-US" sz="2800" dirty="0" smtClean="0"/>
              <a:t>African American Surgeons</a:t>
            </a:r>
          </a:p>
          <a:p>
            <a:r>
              <a:rPr lang="en-US" sz="2800" dirty="0" smtClean="0"/>
              <a:t>Against the Odds</a:t>
            </a:r>
          </a:p>
          <a:p>
            <a:r>
              <a:rPr lang="en-US" sz="2800" dirty="0" smtClean="0"/>
              <a:t>Harry Potter’s World</a:t>
            </a:r>
          </a:p>
          <a:p>
            <a:r>
              <a:rPr lang="en-US" sz="2800" dirty="0" smtClean="0"/>
              <a:t>Charlotte Perkins Gilman</a:t>
            </a:r>
          </a:p>
          <a:p>
            <a:r>
              <a:rPr lang="en-US" sz="2800" dirty="0" smtClean="0"/>
              <a:t>African Americans in Civil War Medicine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National Network of Libraries of Medicine (NN/LM) – Map of 8 Regions</a:t>
            </a:r>
            <a:endParaRPr lang="en-US" dirty="0"/>
          </a:p>
        </p:txBody>
      </p:sp>
      <p:pic>
        <p:nvPicPr>
          <p:cNvPr id="4" name="Picture 2" descr="United States map with the 7 regions of the National Network of Libraries of Medicine (NN/LM)"/>
          <p:cNvPicPr>
            <a:picLocks noChangeAspect="1" noChangeArrowheads="1"/>
          </p:cNvPicPr>
          <p:nvPr/>
        </p:nvPicPr>
        <p:blipFill>
          <a:blip r:embed="rId3" cstate="print"/>
          <a:srcRect l="18012" t="13008" r="16849" b="21076"/>
          <a:stretch>
            <a:fillRect/>
          </a:stretch>
        </p:blipFill>
        <p:spPr bwMode="auto">
          <a:xfrm>
            <a:off x="304800" y="190427"/>
            <a:ext cx="8534400" cy="6477148"/>
          </a:xfrm>
          <a:prstGeom prst="rect">
            <a:avLst/>
          </a:prstGeom>
          <a:ln w="12700">
            <a:solidFill>
              <a:schemeClr val="accent6"/>
            </a:solidFill>
          </a:ln>
          <a:effectLst>
            <a:outerShdw blurRad="190500" algn="tl" rotWithShape="0">
              <a:srgbClr val="000000">
                <a:alpha val="70000"/>
              </a:srgbClr>
            </a:outerShdw>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Cross – Regional Initiatives</a:t>
            </a:r>
          </a:p>
          <a:p>
            <a:endParaRPr lang="en-US" dirty="0" smtClean="0"/>
          </a:p>
          <a:p>
            <a:r>
              <a:rPr lang="en-US" dirty="0" smtClean="0"/>
              <a:t>CTSAs</a:t>
            </a:r>
          </a:p>
          <a:p>
            <a:endParaRPr lang="en-US" dirty="0" smtClean="0"/>
          </a:p>
          <a:p>
            <a:r>
              <a:rPr lang="en-US" dirty="0" smtClean="0"/>
              <a:t>E-Science</a:t>
            </a:r>
          </a:p>
          <a:p>
            <a:endParaRPr lang="en-US" dirty="0" smtClean="0"/>
          </a:p>
          <a:p>
            <a:r>
              <a:rPr lang="en-US" dirty="0" smtClean="0"/>
              <a:t>Evidence-Based Health Information</a:t>
            </a:r>
          </a:p>
        </p:txBody>
      </p:sp>
      <p:sp>
        <p:nvSpPr>
          <p:cNvPr id="2" name="Title 1"/>
          <p:cNvSpPr>
            <a:spLocks noGrp="1"/>
          </p:cNvSpPr>
          <p:nvPr>
            <p:ph type="title"/>
          </p:nvPr>
        </p:nvSpPr>
        <p:spPr/>
        <p:txBody>
          <a:bodyPr/>
          <a:lstStyle/>
          <a:p>
            <a:r>
              <a:rPr lang="en-US" dirty="0" smtClean="0"/>
              <a:t>New Areas in RML </a:t>
            </a:r>
            <a:br>
              <a:rPr lang="en-US" dirty="0" smtClean="0"/>
            </a:br>
            <a:r>
              <a:rPr lang="en-US" dirty="0" smtClean="0"/>
              <a:t>Statement of Work</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LM Blue 2010.1">
  <a:themeElements>
    <a:clrScheme name="NLM Blue 2009">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9900"/>
      </a:folHlink>
    </a:clrScheme>
    <a:fontScheme name="NLM Blue 2009.1.2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thel basic (ppt104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dge">
  <a:themeElements>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fontScheme name="2_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10">
        <a:dk1>
          <a:srgbClr val="000000"/>
        </a:dk1>
        <a:lt1>
          <a:srgbClr val="FFFFFF"/>
        </a:lt1>
        <a:dk2>
          <a:srgbClr val="003399"/>
        </a:dk2>
        <a:lt2>
          <a:srgbClr val="666699"/>
        </a:lt2>
        <a:accent1>
          <a:srgbClr val="0066FF"/>
        </a:accent1>
        <a:accent2>
          <a:srgbClr val="4C6D4E"/>
        </a:accent2>
        <a:accent3>
          <a:srgbClr val="FFFFFF"/>
        </a:accent3>
        <a:accent4>
          <a:srgbClr val="000000"/>
        </a:accent4>
        <a:accent5>
          <a:srgbClr val="AAB8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NLM Blue 2010">
  <a:themeElements>
    <a:clrScheme name="NLM Blue 2010">
      <a:dk1>
        <a:srgbClr val="0000AC"/>
      </a:dk1>
      <a:lt1>
        <a:srgbClr val="FFFFFF"/>
      </a:lt1>
      <a:dk2>
        <a:srgbClr val="0072C2"/>
      </a:dk2>
      <a:lt2>
        <a:srgbClr val="CCFFFF"/>
      </a:lt2>
      <a:accent1>
        <a:srgbClr val="0099FF"/>
      </a:accent1>
      <a:accent2>
        <a:srgbClr val="FFE701"/>
      </a:accent2>
      <a:accent3>
        <a:srgbClr val="AABCDD"/>
      </a:accent3>
      <a:accent4>
        <a:srgbClr val="DADADA"/>
      </a:accent4>
      <a:accent5>
        <a:srgbClr val="AACAFF"/>
      </a:accent5>
      <a:accent6>
        <a:srgbClr val="000000"/>
      </a:accent6>
      <a:hlink>
        <a:srgbClr val="FFE701"/>
      </a:hlink>
      <a:folHlink>
        <a:srgbClr val="FFC000"/>
      </a:folHlink>
    </a:clrScheme>
    <a:fontScheme name="NLM Blu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lm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lm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lm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lm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lm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lm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lm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lm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lm 10">
        <a:dk1>
          <a:srgbClr val="0000AC"/>
        </a:dk1>
        <a:lt1>
          <a:srgbClr val="FFFFFF"/>
        </a:lt1>
        <a:dk2>
          <a:srgbClr val="0072C2"/>
        </a:dk2>
        <a:lt2>
          <a:srgbClr val="CCFFFF"/>
        </a:lt2>
        <a:accent1>
          <a:srgbClr val="0099FF"/>
        </a:accent1>
        <a:accent2>
          <a:srgbClr val="00B000"/>
        </a:accent2>
        <a:accent3>
          <a:srgbClr val="AABCDD"/>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NLM Blue 2010.1</Template>
  <TotalTime>0</TotalTime>
  <Words>2305</Words>
  <Application>Microsoft Office PowerPoint</Application>
  <PresentationFormat>On-screen Show (4:3)</PresentationFormat>
  <Paragraphs>611</Paragraphs>
  <Slides>47</Slides>
  <Notes>47</Notes>
  <HiddenSlides>0</HiddenSlides>
  <MMClips>0</MMClips>
  <ScaleCrop>false</ScaleCrop>
  <HeadingPairs>
    <vt:vector size="4" baseType="variant">
      <vt:variant>
        <vt:lpstr>Theme</vt:lpstr>
      </vt:variant>
      <vt:variant>
        <vt:i4>11</vt:i4>
      </vt:variant>
      <vt:variant>
        <vt:lpstr>Slide Titles</vt:lpstr>
      </vt:variant>
      <vt:variant>
        <vt:i4>47</vt:i4>
      </vt:variant>
    </vt:vector>
  </HeadingPairs>
  <TitlesOfParts>
    <vt:vector size="58" baseType="lpstr">
      <vt:lpstr>NLM Blue 2010</vt:lpstr>
      <vt:lpstr>NLM Blue 2010.1</vt:lpstr>
      <vt:lpstr>Kathel basic (ppt1041.tmp)</vt:lpstr>
      <vt:lpstr>2_Edge</vt:lpstr>
      <vt:lpstr>1_NLM Blue 2010</vt:lpstr>
      <vt:lpstr>2_NLM Blue 2010</vt:lpstr>
      <vt:lpstr>3_NLM Blue 2010</vt:lpstr>
      <vt:lpstr>4_NLM Blue 2010</vt:lpstr>
      <vt:lpstr>5_NLM Blue 2010</vt:lpstr>
      <vt:lpstr>6_NLM Blue 2010</vt:lpstr>
      <vt:lpstr>7_NLM Blue 2010</vt:lpstr>
      <vt:lpstr>NLM Update</vt:lpstr>
      <vt:lpstr>Medical Librarians on NLM Advisory Committees</vt:lpstr>
      <vt:lpstr>Medical Librarians on NLM Advisory Committees</vt:lpstr>
      <vt:lpstr>Medical Librarians on NLM Advisory Committees</vt:lpstr>
      <vt:lpstr>Traveling Exhibits</vt:lpstr>
      <vt:lpstr>Traveling Exhibits</vt:lpstr>
      <vt:lpstr>Traveling Exhibits</vt:lpstr>
      <vt:lpstr>National Network of Libraries of Medicine (NN/LM) – Map of 8 Regions</vt:lpstr>
      <vt:lpstr>New Areas in RML  Statement of Work</vt:lpstr>
      <vt:lpstr>New Areas in RML  Statement of Work</vt:lpstr>
      <vt:lpstr>Connecting MedlinePlus to  EMR &amp; PHRs</vt:lpstr>
      <vt:lpstr>Connecting MedlinePlus to  EMR &amp; PHRs</vt:lpstr>
      <vt:lpstr>Examining Go Local</vt:lpstr>
      <vt:lpstr>Brainstorming</vt:lpstr>
      <vt:lpstr>Population Served Increased, Page Views Dropped</vt:lpstr>
      <vt:lpstr>Discontinue Go Local because:</vt:lpstr>
      <vt:lpstr>Resumption of NCBI  In-Person Training</vt:lpstr>
      <vt:lpstr>Resumption of NCBI  In-Person Training</vt:lpstr>
      <vt:lpstr>EAI Title Status</vt:lpstr>
      <vt:lpstr>Participating Publishers</vt:lpstr>
      <vt:lpstr>Top Journals from LinkOut</vt:lpstr>
      <vt:lpstr>Top Books from StatRef</vt:lpstr>
      <vt:lpstr>Remaining Tasks</vt:lpstr>
      <vt:lpstr>Medical Heritage Library</vt:lpstr>
      <vt:lpstr>Medical Heritage Library</vt:lpstr>
      <vt:lpstr>Medical Heritage Library</vt:lpstr>
      <vt:lpstr>Medical Heritage Project</vt:lpstr>
      <vt:lpstr>Some Important 2010 Initiatives</vt:lpstr>
      <vt:lpstr>Some Important 2010 Initiatives</vt:lpstr>
      <vt:lpstr>Some Important 2010 Initiatives</vt:lpstr>
      <vt:lpstr>TOXMAP http://toxmap.nlm.nih.gov</vt:lpstr>
      <vt:lpstr>Improved FAQ and News</vt:lpstr>
      <vt:lpstr>Wireless Information System for Emergency Responders (WISER)</vt:lpstr>
      <vt:lpstr>Updates and Expansion of Special Population Websites</vt:lpstr>
      <vt:lpstr>New Health Hotlines App</vt:lpstr>
      <vt:lpstr>PubMed</vt:lpstr>
      <vt:lpstr>PubMed – Upcoming in late 2010</vt:lpstr>
      <vt:lpstr>PMC Use – Typical Work Day</vt:lpstr>
      <vt:lpstr>NLM and Social Media</vt:lpstr>
      <vt:lpstr>2009-2010 NLM/AAHSL Leadership Fellows Program</vt:lpstr>
      <vt:lpstr>2009-2010 NLM/AAHSL Leadership Fellows Program</vt:lpstr>
      <vt:lpstr>2010 FNLM Michael E. DeBakey Library Services Outreach Award</vt:lpstr>
      <vt:lpstr>2008-2009 Associates</vt:lpstr>
      <vt:lpstr>2009-2010 Associates</vt:lpstr>
      <vt:lpstr>Students, Interns, etc. 2009-2010</vt:lpstr>
      <vt:lpstr>NLM Employees and Succession Planning</vt:lpstr>
      <vt:lpstr>Thank You!</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Library Association:  National Library of Medicine Update 2010</dc:title>
  <dc:subject>National Library of Medicine Update 2010</dc:subject>
  <dc:creator/>
  <cp:keywords>Medical Library, NLM Update, MLA 2010</cp:keywords>
  <cp:lastModifiedBy/>
  <cp:revision>1</cp:revision>
  <dcterms:created xsi:type="dcterms:W3CDTF">2010-05-10T19:20:26Z</dcterms:created>
  <dcterms:modified xsi:type="dcterms:W3CDTF">2010-06-07T11:12:11Z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vt:lpwstr>DHHS/NIH/NLM</vt:lpwstr>
  </property>
  <property fmtid="{D5CDD505-2E9C-101B-9397-08002B2CF9AE}" pid="3" name="Division">
    <vt:lpwstr>Library Operations</vt:lpwstr>
  </property>
  <property fmtid="{D5CDD505-2E9C-101B-9397-08002B2CF9AE}" pid="4" name="Office">
    <vt:lpwstr>ADLO</vt:lpwstr>
  </property>
  <property fmtid="{D5CDD505-2E9C-101B-9397-08002B2CF9AE}" pid="5" name="Source">
    <vt:lpwstr>Sheldon Kotzin</vt:lpwstr>
  </property>
  <property fmtid="{D5CDD505-2E9C-101B-9397-08002B2CF9AE}" pid="6" name="Date Presented">
    <vt:lpwstr>May 25, 2010</vt:lpwstr>
  </property>
</Properties>
</file>