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theme/theme29.xml" ContentType="application/vnd.openxmlformats-officedocument.theme+xml"/>
  <Override PartName="/ppt/notesSlides/notesSlide16.xml" ContentType="application/vnd.openxmlformats-officedocument.presentationml.notesSlide+xml"/>
  <Override PartName="/ppt/slideMasters/slideMaster33.xml" ContentType="application/vnd.openxmlformats-officedocument.presentationml.slideMaster+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slides/slide77.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34.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37.xml" ContentType="application/vnd.openxmlformats-officedocument.theme+xml"/>
  <Override PartName="/ppt/notesSlides/notesSlide24.xml" ContentType="application/vnd.openxmlformats-officedocument.presentationml.notesSlide+xml"/>
  <Override PartName="/docProps/app.xml" ContentType="application/vnd.openxmlformats-officedocument.extended-properties+xml"/>
  <Override PartName="/ppt/slideMasters/slideMaster23.xml" ContentType="application/vnd.openxmlformats-officedocument.presentationml.slideMaster+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30.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33.xml" ContentType="application/vnd.openxmlformats-officedocument.them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theme/theme22.xml" ContentType="application/vnd.openxmlformats-officedocument.theme+xml"/>
  <Override PartName="/ppt/theme/theme40.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Masters/slideMaster35.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theme/theme41.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39.xml" ContentType="application/vnd.openxmlformats-officedocument.them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Masters/slideMaster32.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slideMasters/slideMaster21.xml" ContentType="application/vnd.openxmlformats-officedocument.presentationml.slideMaster+xml"/>
  <Override PartName="/ppt/theme/theme24.xml" ContentType="application/vnd.openxmlformats-officedocument.them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37.xml" ContentType="application/vnd.openxmlformats-officedocument.presentationml.slideMaster+xml"/>
  <Override PartName="/ppt/slides/slide43.xml" ContentType="application/vnd.openxmlformats-officedocument.presentationml.slide+xml"/>
  <Override PartName="/ppt/theme/theme1.xml" ContentType="application/vnd.openxmlformats-officedocument.them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notesSlides/notesSlide23.xml" ContentType="application/vnd.openxmlformats-officedocument.presentationml.notesSlide+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89" r:id="rId2"/>
    <p:sldMasterId id="2147483691" r:id="rId3"/>
    <p:sldMasterId id="2147483693" r:id="rId4"/>
    <p:sldMasterId id="2147483695" r:id="rId5"/>
    <p:sldMasterId id="2147483697" r:id="rId6"/>
    <p:sldMasterId id="2147483699" r:id="rId7"/>
    <p:sldMasterId id="2147483701" r:id="rId8"/>
    <p:sldMasterId id="2147483705" r:id="rId9"/>
    <p:sldMasterId id="2147483707" r:id="rId10"/>
    <p:sldMasterId id="2147483709" r:id="rId11"/>
    <p:sldMasterId id="2147483711" r:id="rId12"/>
    <p:sldMasterId id="2147483713" r:id="rId13"/>
    <p:sldMasterId id="2147483715" r:id="rId14"/>
    <p:sldMasterId id="2147483717" r:id="rId15"/>
    <p:sldMasterId id="2147483719" r:id="rId16"/>
    <p:sldMasterId id="2147483721" r:id="rId17"/>
    <p:sldMasterId id="2147483723" r:id="rId18"/>
    <p:sldMasterId id="2147483725" r:id="rId19"/>
    <p:sldMasterId id="2147483727" r:id="rId20"/>
    <p:sldMasterId id="2147483729" r:id="rId21"/>
    <p:sldMasterId id="2147483731" r:id="rId22"/>
    <p:sldMasterId id="2147483733" r:id="rId23"/>
    <p:sldMasterId id="2147483735" r:id="rId24"/>
    <p:sldMasterId id="2147483737" r:id="rId25"/>
    <p:sldMasterId id="2147483739" r:id="rId26"/>
    <p:sldMasterId id="2147483741" r:id="rId27"/>
    <p:sldMasterId id="2147483743" r:id="rId28"/>
    <p:sldMasterId id="2147483745" r:id="rId29"/>
    <p:sldMasterId id="2147483747" r:id="rId30"/>
    <p:sldMasterId id="2147483749" r:id="rId31"/>
    <p:sldMasterId id="2147483751" r:id="rId32"/>
    <p:sldMasterId id="2147483753" r:id="rId33"/>
    <p:sldMasterId id="2147483757" r:id="rId34"/>
    <p:sldMasterId id="2147483759" r:id="rId35"/>
    <p:sldMasterId id="2147483761" r:id="rId36"/>
    <p:sldMasterId id="2147483763" r:id="rId37"/>
    <p:sldMasterId id="2147483765" r:id="rId38"/>
    <p:sldMasterId id="2147483767" r:id="rId39"/>
  </p:sldMasterIdLst>
  <p:notesMasterIdLst>
    <p:notesMasterId r:id="rId127"/>
  </p:notesMasterIdLst>
  <p:handoutMasterIdLst>
    <p:handoutMasterId r:id="rId128"/>
  </p:handoutMasterIdLst>
  <p:sldIdLst>
    <p:sldId id="619" r:id="rId40"/>
    <p:sldId id="620" r:id="rId41"/>
    <p:sldId id="621" r:id="rId42"/>
    <p:sldId id="622" r:id="rId43"/>
    <p:sldId id="623" r:id="rId44"/>
    <p:sldId id="624" r:id="rId45"/>
    <p:sldId id="625" r:id="rId46"/>
    <p:sldId id="626" r:id="rId47"/>
    <p:sldId id="627" r:id="rId48"/>
    <p:sldId id="628" r:id="rId49"/>
    <p:sldId id="629" r:id="rId50"/>
    <p:sldId id="630" r:id="rId51"/>
    <p:sldId id="631" r:id="rId52"/>
    <p:sldId id="632" r:id="rId53"/>
    <p:sldId id="633" r:id="rId54"/>
    <p:sldId id="634" r:id="rId55"/>
    <p:sldId id="635" r:id="rId56"/>
    <p:sldId id="636" r:id="rId57"/>
    <p:sldId id="637" r:id="rId58"/>
    <p:sldId id="638" r:id="rId59"/>
    <p:sldId id="639" r:id="rId60"/>
    <p:sldId id="640" r:id="rId61"/>
    <p:sldId id="641" r:id="rId62"/>
    <p:sldId id="642" r:id="rId63"/>
    <p:sldId id="643" r:id="rId64"/>
    <p:sldId id="644" r:id="rId65"/>
    <p:sldId id="645" r:id="rId66"/>
    <p:sldId id="646" r:id="rId67"/>
    <p:sldId id="647" r:id="rId68"/>
    <p:sldId id="648" r:id="rId69"/>
    <p:sldId id="649" r:id="rId70"/>
    <p:sldId id="650" r:id="rId71"/>
    <p:sldId id="651" r:id="rId72"/>
    <p:sldId id="653" r:id="rId73"/>
    <p:sldId id="654" r:id="rId74"/>
    <p:sldId id="655" r:id="rId75"/>
    <p:sldId id="656" r:id="rId76"/>
    <p:sldId id="657" r:id="rId77"/>
    <p:sldId id="658" r:id="rId78"/>
    <p:sldId id="586" r:id="rId79"/>
    <p:sldId id="495" r:id="rId80"/>
    <p:sldId id="498" r:id="rId81"/>
    <p:sldId id="564" r:id="rId82"/>
    <p:sldId id="565" r:id="rId83"/>
    <p:sldId id="616" r:id="rId84"/>
    <p:sldId id="578" r:id="rId85"/>
    <p:sldId id="611" r:id="rId86"/>
    <p:sldId id="570" r:id="rId87"/>
    <p:sldId id="605" r:id="rId88"/>
    <p:sldId id="613" r:id="rId89"/>
    <p:sldId id="282" r:id="rId90"/>
    <p:sldId id="502" r:id="rId91"/>
    <p:sldId id="618" r:id="rId92"/>
    <p:sldId id="615" r:id="rId93"/>
    <p:sldId id="540" r:id="rId94"/>
    <p:sldId id="599" r:id="rId95"/>
    <p:sldId id="466" r:id="rId96"/>
    <p:sldId id="469" r:id="rId97"/>
    <p:sldId id="474" r:id="rId98"/>
    <p:sldId id="587" r:id="rId99"/>
    <p:sldId id="600" r:id="rId100"/>
    <p:sldId id="601" r:id="rId101"/>
    <p:sldId id="594" r:id="rId102"/>
    <p:sldId id="499" r:id="rId103"/>
    <p:sldId id="413" r:id="rId104"/>
    <p:sldId id="412" r:id="rId105"/>
    <p:sldId id="411" r:id="rId106"/>
    <p:sldId id="568" r:id="rId107"/>
    <p:sldId id="420" r:id="rId108"/>
    <p:sldId id="431" r:id="rId109"/>
    <p:sldId id="434" r:id="rId110"/>
    <p:sldId id="435" r:id="rId111"/>
    <p:sldId id="440" r:id="rId112"/>
    <p:sldId id="589" r:id="rId113"/>
    <p:sldId id="588" r:id="rId114"/>
    <p:sldId id="602" r:id="rId115"/>
    <p:sldId id="536" r:id="rId116"/>
    <p:sldId id="485" r:id="rId117"/>
    <p:sldId id="617" r:id="rId118"/>
    <p:sldId id="609" r:id="rId119"/>
    <p:sldId id="610" r:id="rId120"/>
    <p:sldId id="446" r:id="rId121"/>
    <p:sldId id="447" r:id="rId122"/>
    <p:sldId id="577" r:id="rId123"/>
    <p:sldId id="603" r:id="rId124"/>
    <p:sldId id="604" r:id="rId125"/>
    <p:sldId id="614" r:id="rId126"/>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FFF"/>
    <a:srgbClr val="CBDEFF"/>
    <a:srgbClr val="41ABFF"/>
    <a:srgbClr val="E7DEFF"/>
    <a:srgbClr val="EBF2FF"/>
    <a:srgbClr val="0000AC"/>
    <a:srgbClr val="0000C8"/>
    <a:srgbClr val="FF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5" autoAdjust="0"/>
    <p:restoredTop sz="86340" autoAdjust="0"/>
  </p:normalViewPr>
  <p:slideViewPr>
    <p:cSldViewPr>
      <p:cViewPr>
        <p:scale>
          <a:sx n="66" d="100"/>
          <a:sy n="66" d="100"/>
        </p:scale>
        <p:origin x="-312" y="-288"/>
      </p:cViewPr>
      <p:guideLst>
        <p:guide orient="horz" pos="2160"/>
        <p:guide pos="2880"/>
      </p:guideLst>
    </p:cSldViewPr>
  </p:slideViewPr>
  <p:outlineViewPr>
    <p:cViewPr>
      <p:scale>
        <a:sx n="33" d="100"/>
        <a:sy n="33" d="100"/>
      </p:scale>
      <p:origin x="0" y="28476"/>
    </p:cViewPr>
  </p:outlineViewPr>
  <p:notesTextViewPr>
    <p:cViewPr>
      <p:scale>
        <a:sx n="100" d="100"/>
        <a:sy n="100" d="100"/>
      </p:scale>
      <p:origin x="0" y="0"/>
    </p:cViewPr>
  </p:notesTextViewPr>
  <p:sorterViewPr>
    <p:cViewPr>
      <p:scale>
        <a:sx n="70" d="100"/>
        <a:sy n="70" d="100"/>
      </p:scale>
      <p:origin x="0" y="6204"/>
    </p:cViewPr>
  </p:sorterViewPr>
  <p:notesViewPr>
    <p:cSldViewPr>
      <p:cViewPr varScale="1">
        <p:scale>
          <a:sx n="94" d="100"/>
          <a:sy n="94" d="100"/>
        </p:scale>
        <p:origin x="-1818" y="-10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84" Type="http://schemas.openxmlformats.org/officeDocument/2006/relationships/slide" Target="slides/slide45.xml"/><Relationship Id="rId89" Type="http://schemas.openxmlformats.org/officeDocument/2006/relationships/slide" Target="slides/slide50.xml"/><Relationship Id="rId112" Type="http://schemas.openxmlformats.org/officeDocument/2006/relationships/slide" Target="slides/slide73.xml"/><Relationship Id="rId16" Type="http://schemas.openxmlformats.org/officeDocument/2006/relationships/slideMaster" Target="slideMasters/slideMaster16.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28"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51.xml"/><Relationship Id="rId95"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4.xml"/><Relationship Id="rId48" Type="http://schemas.openxmlformats.org/officeDocument/2006/relationships/slide" Target="slides/slide9.xml"/><Relationship Id="rId56" Type="http://schemas.openxmlformats.org/officeDocument/2006/relationships/slide" Target="slides/slide17.xml"/><Relationship Id="rId64" Type="http://schemas.openxmlformats.org/officeDocument/2006/relationships/slide" Target="slides/slide25.xml"/><Relationship Id="rId69" Type="http://schemas.openxmlformats.org/officeDocument/2006/relationships/slide" Target="slides/slide30.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13" Type="http://schemas.openxmlformats.org/officeDocument/2006/relationships/slide" Target="slides/slide74.xml"/><Relationship Id="rId118" Type="http://schemas.openxmlformats.org/officeDocument/2006/relationships/slide" Target="slides/slide79.xml"/><Relationship Id="rId126" Type="http://schemas.openxmlformats.org/officeDocument/2006/relationships/slide" Target="slides/slide87.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80" Type="http://schemas.openxmlformats.org/officeDocument/2006/relationships/slide" Target="slides/slide41.xml"/><Relationship Id="rId85" Type="http://schemas.openxmlformats.org/officeDocument/2006/relationships/slide" Target="slides/slide46.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7.xml"/><Relationship Id="rId59" Type="http://schemas.openxmlformats.org/officeDocument/2006/relationships/slide" Target="slides/slide20.xml"/><Relationship Id="rId67" Type="http://schemas.openxmlformats.org/officeDocument/2006/relationships/slide" Target="slides/slide28.xml"/><Relationship Id="rId103" Type="http://schemas.openxmlformats.org/officeDocument/2006/relationships/slide" Target="slides/slide64.xml"/><Relationship Id="rId108" Type="http://schemas.openxmlformats.org/officeDocument/2006/relationships/slide" Target="slides/slide69.xml"/><Relationship Id="rId116" Type="http://schemas.openxmlformats.org/officeDocument/2006/relationships/slide" Target="slides/slide77.xml"/><Relationship Id="rId124" Type="http://schemas.openxmlformats.org/officeDocument/2006/relationships/slide" Target="slides/slide85.xml"/><Relationship Id="rId129"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2.xml"/><Relationship Id="rId54" Type="http://schemas.openxmlformats.org/officeDocument/2006/relationships/slide" Target="slides/slide15.xml"/><Relationship Id="rId62" Type="http://schemas.openxmlformats.org/officeDocument/2006/relationships/slide" Target="slides/slide23.xml"/><Relationship Id="rId70" Type="http://schemas.openxmlformats.org/officeDocument/2006/relationships/slide" Target="slides/slide31.xml"/><Relationship Id="rId75" Type="http://schemas.openxmlformats.org/officeDocument/2006/relationships/slide" Target="slides/slide36.xml"/><Relationship Id="rId83" Type="http://schemas.openxmlformats.org/officeDocument/2006/relationships/slide" Target="slides/slide44.xml"/><Relationship Id="rId88" Type="http://schemas.openxmlformats.org/officeDocument/2006/relationships/slide" Target="slides/slide49.xml"/><Relationship Id="rId91" Type="http://schemas.openxmlformats.org/officeDocument/2006/relationships/slide" Target="slides/slide52.xml"/><Relationship Id="rId96" Type="http://schemas.openxmlformats.org/officeDocument/2006/relationships/slide" Target="slides/slide57.xml"/><Relationship Id="rId111" Type="http://schemas.openxmlformats.org/officeDocument/2006/relationships/slide" Target="slides/slide72.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0.xml"/><Relationship Id="rId57" Type="http://schemas.openxmlformats.org/officeDocument/2006/relationships/slide" Target="slides/slide18.xml"/><Relationship Id="rId106" Type="http://schemas.openxmlformats.org/officeDocument/2006/relationships/slide" Target="slides/slide67.xml"/><Relationship Id="rId114" Type="http://schemas.openxmlformats.org/officeDocument/2006/relationships/slide" Target="slides/slide75.xml"/><Relationship Id="rId119" Type="http://schemas.openxmlformats.org/officeDocument/2006/relationships/slide" Target="slides/slide80.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slide" Target="slides/slide26.xml"/><Relationship Id="rId73" Type="http://schemas.openxmlformats.org/officeDocument/2006/relationships/slide" Target="slides/slide34.xml"/><Relationship Id="rId78" Type="http://schemas.openxmlformats.org/officeDocument/2006/relationships/slide" Target="slides/slide39.xml"/><Relationship Id="rId81" Type="http://schemas.openxmlformats.org/officeDocument/2006/relationships/slide" Target="slides/slide42.xml"/><Relationship Id="rId86" Type="http://schemas.openxmlformats.org/officeDocument/2006/relationships/slide" Target="slides/slide47.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theme" Target="theme/theme1.xml"/><Relationship Id="rId61" Type="http://schemas.openxmlformats.org/officeDocument/2006/relationships/slide" Target="slides/slide22.xml"/><Relationship Id="rId82"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CD6F9CD-1FB9-49D3-846C-F54FDC05479E}" type="datetimeFigureOut">
              <a:rPr lang="en-US"/>
              <a:pPr>
                <a:defRPr/>
              </a:pPr>
              <a:t>5/25/2011</a:t>
            </a:fld>
            <a:endParaRPr lang="en-US" dirty="0"/>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D6E49ABE-4331-412B-80AC-A70D8ECA4B28}" type="slidenum">
              <a:rPr lang="en-US"/>
              <a:pPr>
                <a:defRPr/>
              </a:pPr>
              <a:t>‹#›</a:t>
            </a:fld>
            <a:endParaRPr lang="en-US" dirty="0"/>
          </a:p>
        </p:txBody>
      </p:sp>
      <p:sp>
        <p:nvSpPr>
          <p:cNvPr id="6" name="Footer Placeholder 5"/>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dirty="0">
                <a:latin typeface="+mn-lt"/>
              </a:defRPr>
            </a:lvl1pPr>
          </a:lstStyle>
          <a:p>
            <a:pPr>
              <a:defRPr/>
            </a:pPr>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100" dirty="0">
                <a:latin typeface="+mn-lt"/>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fontAlgn="auto">
              <a:spcBef>
                <a:spcPts val="0"/>
              </a:spcBef>
              <a:spcAft>
                <a:spcPts val="0"/>
              </a:spcAft>
              <a:defRPr sz="1100" smtClean="0">
                <a:latin typeface="+mn-lt"/>
              </a:defRPr>
            </a:lvl1pPr>
          </a:lstStyle>
          <a:p>
            <a:pPr>
              <a:defRPr/>
            </a:pPr>
            <a:fld id="{05B82F75-C0BB-4F6A-AC6B-4E5CE2A19A51}" type="datetimeFigureOut">
              <a:rPr lang="en-US"/>
              <a:pPr>
                <a:defRPr/>
              </a:pPr>
              <a:t>5/25/2011</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000" dirty="0">
                <a:latin typeface="+mn-lt"/>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fontAlgn="auto">
              <a:spcBef>
                <a:spcPts val="0"/>
              </a:spcBef>
              <a:spcAft>
                <a:spcPts val="0"/>
              </a:spcAft>
              <a:defRPr sz="1100" smtClean="0">
                <a:latin typeface="+mn-lt"/>
              </a:defRPr>
            </a:lvl1pPr>
          </a:lstStyle>
          <a:p>
            <a:pPr>
              <a:defRPr/>
            </a:pPr>
            <a:fld id="{0AFE3252-D79B-44BC-BA44-27A86F2CEF29}"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resource.nlm.nih.gov/101218104"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budget for FY 2010 is $347,916,000 and is broken down as: </a:t>
            </a:r>
          </a:p>
          <a:p>
            <a:r>
              <a:rPr lang="en-US" baseline="0" dirty="0" smtClean="0"/>
              <a:t>NN/LM Program = $11,586,000</a:t>
            </a:r>
          </a:p>
          <a:p>
            <a:r>
              <a:rPr lang="en-US" baseline="0" dirty="0" smtClean="0"/>
              <a:t>Extramural Grant Programs = $49,575,000</a:t>
            </a:r>
          </a:p>
          <a:p>
            <a:r>
              <a:rPr lang="en-US" baseline="0" dirty="0" smtClean="0"/>
              <a:t>Intramural Programs = $286,755,000</a:t>
            </a:r>
          </a:p>
          <a:p>
            <a:endParaRPr lang="en-US" baseline="0" dirty="0" smtClean="0"/>
          </a:p>
          <a:p>
            <a:r>
              <a:rPr lang="en-US" baseline="0" dirty="0" smtClean="0"/>
              <a:t>The Budget for FY2011 is $344,933,000 and is broken down as: </a:t>
            </a:r>
          </a:p>
          <a:p>
            <a:r>
              <a:rPr lang="en-US" baseline="0" dirty="0" smtClean="0"/>
              <a:t>NN/LM Program = $12,319,000</a:t>
            </a:r>
          </a:p>
          <a:p>
            <a:r>
              <a:rPr lang="en-US" baseline="0" dirty="0" smtClean="0"/>
              <a:t>Extramural Grant Programs = $44,081,000</a:t>
            </a:r>
          </a:p>
          <a:p>
            <a:r>
              <a:rPr lang="en-US" baseline="0" dirty="0" smtClean="0"/>
              <a:t>Intramural Programs = $288,533,000</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AFE3252-D79B-44BC-BA44-27A86F2CEF29}" type="slidenum">
              <a:rPr lang="en-US" smtClean="0"/>
              <a:pPr>
                <a:defRPr/>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Since MedlinePlus Connect helps EHRs identify patient-specific education resources, MedlinePlus Connect can help healthcare organizations meet one of the criteria for Meaningful Use of Electronic Medical Records.</a:t>
            </a:r>
          </a:p>
          <a:p>
            <a:pPr eaLnBrk="1" hangingPunct="1">
              <a:spcBef>
                <a:spcPct val="0"/>
              </a:spcBef>
            </a:pPr>
            <a:endParaRPr lang="en-US" smtClean="0"/>
          </a:p>
          <a:p>
            <a:pPr eaLnBrk="1" hangingPunct="1">
              <a:spcBef>
                <a:spcPct val="0"/>
              </a:spcBef>
            </a:pPr>
            <a:r>
              <a:rPr lang="en-US" smtClean="0"/>
              <a:t>MedlinePlus Connect is already being recognized by the health IT community as an innovative way to link patients and health care providers to quality information. </a:t>
            </a:r>
          </a:p>
          <a:p>
            <a:pPr eaLnBrk="1" hangingPunct="1">
              <a:spcBef>
                <a:spcPct val="0"/>
              </a:spcBef>
            </a:pPr>
            <a:endParaRPr lang="en-US" smtClean="0"/>
          </a:p>
          <a:p>
            <a:pPr eaLnBrk="1" hangingPunct="1">
              <a:spcBef>
                <a:spcPct val="0"/>
              </a:spcBef>
            </a:pPr>
            <a:r>
              <a:rPr lang="en-US" smtClean="0"/>
              <a:t>Health and Human Services Secretary Kathleen Sebelius recently selected MedlinePlus Connect as one of her “Secretary’s Picks” in the latest round of the HHS</a:t>
            </a:r>
            <a:r>
              <a:rPr lang="en-US" i="1" smtClean="0"/>
              <a:t>innovates</a:t>
            </a:r>
            <a:r>
              <a:rPr lang="en-US" smtClean="0"/>
              <a:t> competition. </a:t>
            </a:r>
          </a:p>
          <a:p>
            <a:pPr eaLnBrk="1" hangingPunct="1">
              <a:spcBef>
                <a:spcPct val="0"/>
              </a:spcBef>
            </a:pPr>
            <a:endParaRPr lang="en-US" smtClean="0"/>
          </a:p>
          <a:p>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661378-DA9B-4845-999A-B9FDC91A5491}" type="slidenum">
              <a:rPr lang="en-US" smtClean="0">
                <a:solidFill>
                  <a:prstClr val="black"/>
                </a:solidFill>
              </a:rPr>
              <a:pPr/>
              <a:t>21</a:t>
            </a:fld>
            <a:endParaRPr lang="en-US" smtClean="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AFE3252-D79B-44BC-BA44-27A86F2CEF29}" type="slidenum">
              <a:rPr lang="en-US" smtClean="0"/>
              <a:pPr>
                <a:defRPr/>
              </a:pPr>
              <a:t>27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Gallery of Mobile Apps and Sites:  http://www.nlm.nih.gov/mobile/</a:t>
            </a:r>
          </a:p>
          <a:p>
            <a:endParaRPr lang="en-US" smtClean="0"/>
          </a:p>
          <a:p>
            <a:pPr>
              <a:spcBef>
                <a:spcPct val="0"/>
              </a:spcBef>
            </a:pPr>
            <a:endParaRPr lang="en-US"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4F10A9-5595-4B1C-9F8D-285139B04257}" type="slidenum">
              <a:rPr lang="en-US"/>
              <a:pPr fontAlgn="base">
                <a:spcBef>
                  <a:spcPct val="0"/>
                </a:spcBef>
                <a:spcAft>
                  <a:spcPct val="0"/>
                </a:spcAft>
              </a:pPr>
              <a:t>49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0000C8"/>
                </a:solidFill>
                <a:effectLst/>
              </a:rPr>
              <a:t>The chart includes the following data:</a:t>
            </a:r>
          </a:p>
          <a:p>
            <a:r>
              <a:rPr lang="en-US" sz="1200" dirty="0" smtClean="0">
                <a:solidFill>
                  <a:srgbClr val="0000C8"/>
                </a:solidFill>
                <a:effectLst/>
              </a:rPr>
              <a:t>1 time = 5%</a:t>
            </a:r>
          </a:p>
          <a:p>
            <a:r>
              <a:rPr lang="en-US" sz="1200" dirty="0" smtClean="0">
                <a:solidFill>
                  <a:srgbClr val="0000C8"/>
                </a:solidFill>
                <a:effectLst/>
              </a:rPr>
              <a:t>2 times = 4%</a:t>
            </a:r>
          </a:p>
          <a:p>
            <a:r>
              <a:rPr lang="en-US" sz="1200" dirty="0" smtClean="0">
                <a:solidFill>
                  <a:srgbClr val="0000C8"/>
                </a:solidFill>
                <a:effectLst/>
              </a:rPr>
              <a:t>3-5 times =10%</a:t>
            </a:r>
          </a:p>
          <a:p>
            <a:r>
              <a:rPr lang="en-US" sz="1200" dirty="0" smtClean="0">
                <a:solidFill>
                  <a:srgbClr val="0000C8"/>
                </a:solidFill>
                <a:effectLst/>
              </a:rPr>
              <a:t>6-10</a:t>
            </a:r>
            <a:r>
              <a:rPr lang="en-US" sz="1200" baseline="0" dirty="0" smtClean="0">
                <a:solidFill>
                  <a:srgbClr val="0000C8"/>
                </a:solidFill>
                <a:effectLst/>
              </a:rPr>
              <a:t> times = 13%</a:t>
            </a:r>
            <a:endParaRPr lang="en-US" sz="1200" dirty="0" smtClean="0">
              <a:solidFill>
                <a:srgbClr val="0000C8"/>
              </a:solidFill>
              <a:effectLst/>
            </a:endParaRPr>
          </a:p>
          <a:p>
            <a:r>
              <a:rPr lang="en-US" sz="1200" dirty="0" smtClean="0">
                <a:solidFill>
                  <a:srgbClr val="0000C8"/>
                </a:solidFill>
                <a:effectLst/>
              </a:rPr>
              <a:t>11-100 times = 52%</a:t>
            </a:r>
          </a:p>
          <a:p>
            <a:r>
              <a:rPr lang="en-US" sz="1200" dirty="0" smtClean="0">
                <a:solidFill>
                  <a:srgbClr val="0000C8"/>
                </a:solidFill>
                <a:effectLst/>
              </a:rPr>
              <a:t>100+ times = 9%</a:t>
            </a:r>
            <a:r>
              <a:rPr lang="en-US" sz="3600" dirty="0" smtClean="0">
                <a:solidFill>
                  <a:srgbClr val="0000C8"/>
                </a:solidFill>
              </a:rPr>
              <a:t/>
            </a:r>
            <a:br>
              <a:rPr lang="en-US" sz="3600" dirty="0" smtClean="0">
                <a:solidFill>
                  <a:srgbClr val="0000C8"/>
                </a:solidFill>
              </a:rPr>
            </a:br>
            <a:endParaRPr lang="en-US" dirty="0"/>
          </a:p>
        </p:txBody>
      </p:sp>
      <p:sp>
        <p:nvSpPr>
          <p:cNvPr id="4" name="Slide Number Placeholder 3"/>
          <p:cNvSpPr>
            <a:spLocks noGrp="1"/>
          </p:cNvSpPr>
          <p:nvPr>
            <p:ph type="sldNum" sz="quarter" idx="10"/>
          </p:nvPr>
        </p:nvSpPr>
        <p:spPr/>
        <p:txBody>
          <a:bodyPr/>
          <a:lstStyle/>
          <a:p>
            <a:pPr>
              <a:defRPr/>
            </a:pPr>
            <a:fld id="{0AFE3252-D79B-44BC-BA44-27A86F2CEF29}" type="slidenum">
              <a:rPr lang="en-US" smtClean="0"/>
              <a:pPr>
                <a:defRPr/>
              </a:pPr>
              <a:t>52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spcBef>
                <a:spcPct val="0"/>
              </a:spcBef>
            </a:pPr>
            <a:r>
              <a:rPr lang="en-US" sz="1100" smtClean="0"/>
              <a:t>NCBI has reinstated their Biotechnology related training classes.  The new classes will be 2-day in person workshops covering 4 modules on:</a:t>
            </a:r>
          </a:p>
          <a:p>
            <a:pPr>
              <a:lnSpc>
                <a:spcPct val="90000"/>
              </a:lnSpc>
              <a:spcBef>
                <a:spcPct val="0"/>
              </a:spcBef>
              <a:buFontTx/>
              <a:buChar char="•"/>
            </a:pPr>
            <a:r>
              <a:rPr lang="en-US" sz="2200" smtClean="0"/>
              <a:t> Sequences, Genomes, &amp; Maps</a:t>
            </a:r>
          </a:p>
          <a:p>
            <a:pPr>
              <a:lnSpc>
                <a:spcPct val="90000"/>
              </a:lnSpc>
              <a:spcBef>
                <a:spcPct val="0"/>
              </a:spcBef>
              <a:buFontTx/>
              <a:buChar char="•"/>
            </a:pPr>
            <a:r>
              <a:rPr lang="en-US" sz="2200" smtClean="0"/>
              <a:t> Proteins, Domains, &amp; Structures</a:t>
            </a:r>
          </a:p>
          <a:p>
            <a:pPr>
              <a:lnSpc>
                <a:spcPct val="90000"/>
              </a:lnSpc>
              <a:spcBef>
                <a:spcPct val="0"/>
              </a:spcBef>
              <a:buFontTx/>
              <a:buChar char="•"/>
            </a:pPr>
            <a:r>
              <a:rPr lang="en-US" sz="2200" smtClean="0"/>
              <a:t> Using NCBI BLAST Services</a:t>
            </a:r>
          </a:p>
          <a:p>
            <a:pPr>
              <a:lnSpc>
                <a:spcPct val="90000"/>
              </a:lnSpc>
              <a:spcBef>
                <a:spcPct val="0"/>
              </a:spcBef>
              <a:buFontTx/>
              <a:buChar char="•"/>
            </a:pPr>
            <a:r>
              <a:rPr lang="en-US" sz="2200" smtClean="0"/>
              <a:t> Human Variation &amp; Disease Genes</a:t>
            </a:r>
          </a:p>
          <a:p>
            <a:pPr>
              <a:lnSpc>
                <a:spcPct val="90000"/>
              </a:lnSpc>
              <a:spcBef>
                <a:spcPct val="0"/>
              </a:spcBef>
            </a:pPr>
            <a:endParaRPr lang="en-US" sz="2200" smtClean="0"/>
          </a:p>
          <a:p>
            <a:pPr>
              <a:lnSpc>
                <a:spcPct val="90000"/>
              </a:lnSpc>
              <a:spcBef>
                <a:spcPct val="0"/>
              </a:spcBef>
            </a:pPr>
            <a:r>
              <a:rPr lang="en-US" sz="2200" smtClean="0"/>
              <a:t>NCBI is also planning on providing webinars as well.  The one on the west coast is scheduled for June 6-7 at UC Berkeley.  Check the website for current information.</a:t>
            </a:r>
          </a:p>
          <a:p>
            <a:pPr>
              <a:lnSpc>
                <a:spcPct val="90000"/>
              </a:lnSpc>
              <a:spcBef>
                <a:spcPct val="0"/>
              </a:spcBef>
            </a:pPr>
            <a:endParaRPr lang="en-US" sz="110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3B1A5C-34E5-42EF-B587-0963CC42B2F7}" type="slidenum">
              <a:rPr lang="en-US"/>
              <a:pPr fontAlgn="base">
                <a:spcBef>
                  <a:spcPct val="0"/>
                </a:spcBef>
                <a:spcAft>
                  <a:spcPct val="0"/>
                </a:spcAft>
              </a:pPr>
              <a:t>53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F4BAB9-4C9C-4062-B632-E7D3A368CCE2}" type="slidenum">
              <a:rPr lang="en-US"/>
              <a:pPr fontAlgn="base">
                <a:spcBef>
                  <a:spcPct val="0"/>
                </a:spcBef>
                <a:spcAft>
                  <a:spcPct val="0"/>
                </a:spcAft>
              </a:pPr>
              <a:t>54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7BF0BC-189D-47EA-A092-2EB8C0BEC6AF}" type="slidenum">
              <a:rPr lang="en-US"/>
              <a:pPr fontAlgn="base">
                <a:spcBef>
                  <a:spcPct val="0"/>
                </a:spcBef>
                <a:spcAft>
                  <a:spcPct val="0"/>
                </a:spcAft>
              </a:pPr>
              <a:t>55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In addition to book width and thickness we check overall condition, page “turnability” and proximity of the text to the binding.</a:t>
            </a:r>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89DF1A-D432-4C3D-BB09-428FFFA8520F}" type="slidenum">
              <a:rPr lang="en-US"/>
              <a:pPr fontAlgn="base">
                <a:spcBef>
                  <a:spcPct val="0"/>
                </a:spcBef>
                <a:spcAft>
                  <a:spcPct val="0"/>
                </a:spcAft>
              </a:pPr>
              <a:t>58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 Cholera: its cause, history, prevention, and cure</a:t>
            </a:r>
          </a:p>
          <a:p>
            <a:r>
              <a:rPr lang="en-US" dirty="0" smtClean="0"/>
              <a:t>Identifier: </a:t>
            </a:r>
            <a:r>
              <a:rPr lang="en-US" dirty="0" smtClean="0">
                <a:hlinkClick r:id="rId3"/>
              </a:rPr>
              <a:t>http://resource.nlm.nih.gov/101218104</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AFE3252-D79B-44BC-BA44-27A86F2CEF29}" type="slidenum">
              <a:rPr lang="en-US" smtClean="0"/>
              <a:pPr>
                <a:defRPr/>
              </a:pPr>
              <a:t>61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Alfred P. Sloan Foundation is funding the first major collaborative digitization initiative sponsored by Open Knowledge Commons, a digital Medical Heritage Library project. </a:t>
            </a:r>
          </a:p>
          <a:p>
            <a:pPr>
              <a:spcBef>
                <a:spcPct val="0"/>
              </a:spcBef>
              <a:buFontTx/>
              <a:buChar char="-"/>
            </a:pPr>
            <a:r>
              <a:rPr lang="en-US" smtClean="0"/>
              <a:t>Health Sciences Library at Columbia University, the National Library of Medicine, the Countway Library of Medicine at Harvard Medical School, Whitney Medical Library at Yale University, and the New York Public Library. </a:t>
            </a:r>
          </a:p>
          <a:p>
            <a:pPr>
              <a:spcBef>
                <a:spcPct val="0"/>
              </a:spcBef>
            </a:pPr>
            <a:endParaRPr lang="en-US" smtClean="0"/>
          </a:p>
          <a:p>
            <a:pPr>
              <a:spcBef>
                <a:spcPct val="0"/>
              </a:spcBef>
            </a:pPr>
            <a:r>
              <a:rPr lang="en-US" smtClean="0"/>
              <a:t>  NLM’s Goals and Objectives:</a:t>
            </a:r>
          </a:p>
          <a:p>
            <a:pPr>
              <a:spcBef>
                <a:spcPct val="0"/>
              </a:spcBef>
            </a:pPr>
            <a:r>
              <a:rPr lang="en-US" smtClean="0"/>
              <a:t> - Enhance access to the NLM collection</a:t>
            </a:r>
          </a:p>
          <a:p>
            <a:pPr>
              <a:spcBef>
                <a:spcPct val="0"/>
              </a:spcBef>
            </a:pPr>
            <a:r>
              <a:rPr lang="en-US" smtClean="0"/>
              <a:t>- Digitize more of NLM’s collection; Experience and infrastructure to manage additional digitization projects</a:t>
            </a:r>
          </a:p>
          <a:p>
            <a:pPr>
              <a:spcBef>
                <a:spcPct val="0"/>
              </a:spcBef>
            </a:pPr>
            <a:r>
              <a:rPr lang="en-US" smtClean="0"/>
              <a:t>- Create the Medicine, Health and History Online digital library</a:t>
            </a:r>
          </a:p>
          <a:p>
            <a:pPr>
              <a:spcBef>
                <a:spcPct val="0"/>
              </a:spcBef>
              <a:buFontTx/>
              <a:buChar char="-"/>
            </a:pPr>
            <a:r>
              <a:rPr lang="en-US" smtClean="0"/>
              <a:t>Ensure the preservation of endangered print resources in the collection; Identification and conservation treatment of fragile print items in the collection</a:t>
            </a:r>
          </a:p>
          <a:p>
            <a:pPr>
              <a:spcBef>
                <a:spcPct val="0"/>
              </a:spcBef>
              <a:buFontTx/>
              <a:buChar char="-"/>
            </a:pPr>
            <a:r>
              <a:rPr lang="en-US" smtClean="0"/>
              <a:t> </a:t>
            </a:r>
          </a:p>
          <a:p>
            <a:pPr>
              <a:spcBef>
                <a:spcPct val="0"/>
              </a:spcBef>
            </a:pPr>
            <a:r>
              <a:rPr lang="en-US" smtClean="0"/>
              <a:t>11 volumes of NIH Clinical Center annual reports to be digitized  covering years 1981-1993. </a:t>
            </a:r>
          </a:p>
          <a:p>
            <a:pPr>
              <a:spcBef>
                <a:spcPct val="0"/>
              </a:spcBef>
              <a:buFontTx/>
              <a:buChar char="-"/>
            </a:pPr>
            <a:r>
              <a:rPr lang="en-US" smtClean="0"/>
              <a:t>NIH Library plans to eventually digitize the full collection of annual reports. </a:t>
            </a:r>
          </a:p>
          <a:p>
            <a:pPr>
              <a:spcBef>
                <a:spcPct val="0"/>
              </a:spcBef>
            </a:pPr>
            <a:r>
              <a:rPr lang="en-US" smtClean="0"/>
              <a:t>Approximately 50 NLM historical digitized images selected from the HMD web site, Historical Anatomies on the Web.  </a:t>
            </a:r>
          </a:p>
          <a:p>
            <a:pPr>
              <a:spcBef>
                <a:spcPct val="0"/>
              </a:spcBef>
              <a:buFontTx/>
              <a:buChar char="-"/>
            </a:pPr>
            <a:r>
              <a:rPr lang="en-US" smtClean="0"/>
              <a:t>- The images on the existing web site are not searchable by subject, artist, or author, and metadata does not exist for the individual images. </a:t>
            </a:r>
          </a:p>
          <a:p>
            <a:pPr>
              <a:spcBef>
                <a:spcPct val="0"/>
              </a:spcBef>
              <a:buFontTx/>
              <a:buChar char="-"/>
            </a:pPr>
            <a:endParaRPr lang="en-US" smtClean="0"/>
          </a:p>
          <a:p>
            <a:pPr>
              <a:spcBef>
                <a:spcPct val="0"/>
              </a:spcBef>
              <a:buFontTx/>
              <a:buChar char="-"/>
            </a:pPr>
            <a:r>
              <a:rPr lang="en-US" smtClean="0"/>
              <a:t>Website archiving pilot:</a:t>
            </a:r>
          </a:p>
          <a:p>
            <a:pPr lvl="1">
              <a:spcBef>
                <a:spcPct val="0"/>
              </a:spcBef>
            </a:pPr>
            <a:r>
              <a:rPr lang="en-US" smtClean="0"/>
              <a:t>Questions to answer: Selection criteria, Technical facility, Legal issues, Preservation</a:t>
            </a:r>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FC447C-CD61-4E0A-AE5B-BD3B9AE0B971}" type="slidenum">
              <a:rPr lang="en-US"/>
              <a:pPr fontAlgn="base">
                <a:spcBef>
                  <a:spcPct val="0"/>
                </a:spcBef>
                <a:spcAft>
                  <a:spcPct val="0"/>
                </a:spcAft>
              </a:pPr>
              <a:t>63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Case</a:t>
            </a:r>
            <a:r>
              <a:rPr lang="en-US" baseline="0" dirty="0" smtClean="0"/>
              <a:t> Study of Personally Controlled Health Records supported by NLM Grants:</a:t>
            </a:r>
          </a:p>
          <a:p>
            <a:pPr marL="228600" indent="-228600">
              <a:buFontTx/>
              <a:buNone/>
            </a:pPr>
            <a:r>
              <a:rPr lang="en-US" baseline="0" dirty="0" smtClean="0"/>
              <a:t>Guardian Health 1994</a:t>
            </a:r>
          </a:p>
          <a:p>
            <a:pPr marL="228600" indent="-228600">
              <a:buFontTx/>
              <a:buNone/>
            </a:pPr>
            <a:r>
              <a:rPr lang="en-US" baseline="0" dirty="0" smtClean="0"/>
              <a:t>- Patient Site 1999</a:t>
            </a:r>
          </a:p>
          <a:p>
            <a:pPr>
              <a:buFontTx/>
              <a:buChar char="-"/>
            </a:pPr>
            <a:r>
              <a:rPr lang="en-US" baseline="0" dirty="0" smtClean="0"/>
              <a:t>My </a:t>
            </a:r>
            <a:r>
              <a:rPr lang="en-US" baseline="0" dirty="0" err="1" smtClean="0"/>
              <a:t>HealtheVet</a:t>
            </a:r>
            <a:r>
              <a:rPr lang="en-US" baseline="0" dirty="0" smtClean="0"/>
              <a:t> 2003</a:t>
            </a:r>
          </a:p>
          <a:p>
            <a:pPr>
              <a:buFontTx/>
              <a:buChar char="-"/>
            </a:pPr>
            <a:r>
              <a:rPr lang="en-US" baseline="0" dirty="0" err="1" smtClean="0"/>
              <a:t>Indivo</a:t>
            </a:r>
            <a:r>
              <a:rPr lang="en-US" baseline="0" dirty="0" smtClean="0"/>
              <a:t> (PING) 1998</a:t>
            </a:r>
          </a:p>
          <a:p>
            <a:pPr>
              <a:buFontTx/>
              <a:buChar char="-"/>
            </a:pPr>
            <a:r>
              <a:rPr lang="en-US" baseline="0" dirty="0" err="1" smtClean="0"/>
              <a:t>Markle</a:t>
            </a:r>
            <a:r>
              <a:rPr lang="en-US" baseline="0" dirty="0" smtClean="0"/>
              <a:t> PHR Program 2003</a:t>
            </a:r>
          </a:p>
          <a:p>
            <a:pPr>
              <a:buFontTx/>
              <a:buChar char="-"/>
            </a:pPr>
            <a:r>
              <a:rPr lang="en-US" baseline="0" dirty="0" smtClean="0"/>
              <a:t>Others: </a:t>
            </a:r>
            <a:r>
              <a:rPr lang="en-US" baseline="0" dirty="0" err="1" smtClean="0"/>
              <a:t>MedCommoms</a:t>
            </a:r>
            <a:r>
              <a:rPr lang="en-US" baseline="0" dirty="0" smtClean="0"/>
              <a:t>, </a:t>
            </a:r>
            <a:r>
              <a:rPr lang="en-US" baseline="0" dirty="0" err="1" smtClean="0"/>
              <a:t>Carekey</a:t>
            </a:r>
            <a:r>
              <a:rPr lang="en-US" baseline="0" dirty="0" smtClean="0"/>
              <a:t>/</a:t>
            </a:r>
            <a:r>
              <a:rPr lang="en-US" baseline="0" dirty="0" err="1" smtClean="0"/>
              <a:t>Trizetto</a:t>
            </a:r>
            <a:endParaRPr lang="en-US" baseline="0" dirty="0" smtClean="0"/>
          </a:p>
          <a:p>
            <a:pPr>
              <a:buFontTx/>
              <a:buNone/>
            </a:pPr>
            <a:endParaRPr lang="en-US" dirty="0" smtClean="0"/>
          </a:p>
          <a:p>
            <a:pPr>
              <a:buFontTx/>
              <a:buNone/>
            </a:pPr>
            <a:r>
              <a:rPr lang="en-US" dirty="0" smtClean="0"/>
              <a:t>Personally</a:t>
            </a:r>
            <a:r>
              <a:rPr lang="en-US" baseline="0" dirty="0" smtClean="0"/>
              <a:t> Controlled Health Record Platform Model</a:t>
            </a:r>
          </a:p>
          <a:p>
            <a:pPr>
              <a:buFontTx/>
              <a:buChar char="-"/>
            </a:pPr>
            <a:r>
              <a:rPr lang="en-US" baseline="0" dirty="0" smtClean="0"/>
              <a:t>Microsoft Health Vault Beta</a:t>
            </a:r>
          </a:p>
          <a:p>
            <a:pPr>
              <a:buFontTx/>
              <a:buChar char="-"/>
            </a:pPr>
            <a:r>
              <a:rPr lang="en-US" baseline="0" dirty="0" smtClean="0"/>
              <a:t>Google Health Beta</a:t>
            </a:r>
          </a:p>
          <a:p>
            <a:pPr>
              <a:buFontTx/>
              <a:buChar char="-"/>
            </a:pPr>
            <a:r>
              <a:rPr lang="en-US" baseline="0" dirty="0" err="1" smtClean="0"/>
              <a:t>Dossia</a:t>
            </a:r>
            <a:r>
              <a:rPr lang="en-US" baseline="0" dirty="0" smtClean="0"/>
              <a:t> </a:t>
            </a:r>
            <a:r>
              <a:rPr lang="en-US" baseline="0" dirty="0" err="1" smtClean="0"/>
              <a:t>Indivo</a:t>
            </a:r>
            <a:r>
              <a:rPr lang="en-US" baseline="0" dirty="0" smtClean="0"/>
              <a:t> Deployment</a:t>
            </a:r>
          </a:p>
          <a:p>
            <a:pPr>
              <a:buFontTx/>
              <a:buChar char="-"/>
            </a:pPr>
            <a:r>
              <a:rPr lang="en-US" baseline="0" dirty="0" err="1" smtClean="0"/>
              <a:t>Indivo</a:t>
            </a:r>
            <a:r>
              <a:rPr lang="en-US" baseline="0" dirty="0" smtClean="0"/>
              <a:t> X</a:t>
            </a:r>
            <a:endParaRPr lang="en-US" dirty="0"/>
          </a:p>
        </p:txBody>
      </p:sp>
      <p:sp>
        <p:nvSpPr>
          <p:cNvPr id="4" name="Slide Number Placeholder 3"/>
          <p:cNvSpPr>
            <a:spLocks noGrp="1"/>
          </p:cNvSpPr>
          <p:nvPr>
            <p:ph type="sldNum" sz="quarter" idx="10"/>
          </p:nvPr>
        </p:nvSpPr>
        <p:spPr/>
        <p:txBody>
          <a:bodyPr/>
          <a:lstStyle/>
          <a:p>
            <a:pPr>
              <a:defRPr/>
            </a:pPr>
            <a:fld id="{0AFE3252-D79B-44BC-BA44-27A86F2CEF29}" type="slidenum">
              <a:rPr lang="en-US" smtClean="0"/>
              <a:pPr>
                <a:defRPr/>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b="0" dirty="0" smtClean="0">
                <a:solidFill>
                  <a:schemeClr val="tx1"/>
                </a:solidFill>
              </a:rPr>
              <a:t>Medline</a:t>
            </a:r>
            <a:r>
              <a:rPr lang="en-US" b="0" baseline="0" dirty="0" smtClean="0">
                <a:solidFill>
                  <a:schemeClr val="tx1"/>
                </a:solidFill>
              </a:rPr>
              <a:t> Policy for Indexing E-Journals</a:t>
            </a:r>
          </a:p>
          <a:p>
            <a:pPr marL="228600" lvl="0" indent="-228600">
              <a:buAutoNum type="arabicPeriod"/>
            </a:pPr>
            <a:r>
              <a:rPr lang="en-US" dirty="0" smtClean="0">
                <a:solidFill>
                  <a:schemeClr val="bg2"/>
                </a:solidFill>
              </a:rPr>
              <a:t>Participate in </a:t>
            </a:r>
            <a:r>
              <a:rPr lang="en-US" dirty="0" err="1" smtClean="0">
                <a:solidFill>
                  <a:schemeClr val="bg2"/>
                </a:solidFill>
              </a:rPr>
              <a:t>PubMed</a:t>
            </a:r>
            <a:r>
              <a:rPr lang="en-US" dirty="0" smtClean="0">
                <a:solidFill>
                  <a:schemeClr val="bg2"/>
                </a:solidFill>
              </a:rPr>
              <a:t> Central</a:t>
            </a:r>
          </a:p>
          <a:p>
            <a:pPr marL="228600" lvl="0" indent="-228600">
              <a:buNone/>
            </a:pPr>
            <a:r>
              <a:rPr lang="en-US" dirty="0" smtClean="0">
                <a:solidFill>
                  <a:schemeClr val="bg2"/>
                </a:solidFill>
              </a:rPr>
              <a:t>- OR - </a:t>
            </a:r>
            <a:endParaRPr lang="en-US" dirty="0" smtClean="0"/>
          </a:p>
          <a:p>
            <a:pPr lvl="0"/>
            <a:r>
              <a:rPr lang="en-US" b="0" dirty="0" smtClean="0">
                <a:solidFill>
                  <a:schemeClr val="tx1"/>
                </a:solidFill>
              </a:rPr>
              <a:t>2. </a:t>
            </a:r>
            <a:r>
              <a:rPr lang="en-US" dirty="0" smtClean="0">
                <a:solidFill>
                  <a:schemeClr val="bg2"/>
                </a:solidFill>
              </a:rPr>
              <a:t>Provide:</a:t>
            </a:r>
            <a:endParaRPr lang="en-US" dirty="0" smtClean="0">
              <a:solidFill>
                <a:schemeClr val="tx1"/>
              </a:solidFill>
            </a:endParaRPr>
          </a:p>
          <a:p>
            <a:pPr marL="228600" lvl="0" indent="-228600">
              <a:buAutoNum type="alphaLcPeriod"/>
            </a:pPr>
            <a:r>
              <a:rPr lang="en-US" dirty="0" smtClean="0"/>
              <a:t>NLM immediate access to content under a license that allows use in NLM operations, onsite services and interlibrary loan</a:t>
            </a:r>
          </a:p>
          <a:p>
            <a:pPr marL="228600" lvl="0" indent="-228600">
              <a:buAutoNum type="alphaLcPeriod"/>
            </a:pPr>
            <a:r>
              <a:rPr lang="en-US" dirty="0" smtClean="0"/>
              <a:t>b. PDF/A copy of each article to NLM at time of publication as part of  the XML citation data submission</a:t>
            </a:r>
          </a:p>
          <a:p>
            <a:pPr marL="228600" lvl="0" indent="-228600">
              <a:buAutoNum type="alphaLcPeriod"/>
            </a:pPr>
            <a:r>
              <a:rPr lang="en-US" dirty="0" smtClean="0"/>
              <a:t>c. Full-text content in a certified, third-party repository</a:t>
            </a:r>
          </a:p>
        </p:txBody>
      </p:sp>
      <p:sp>
        <p:nvSpPr>
          <p:cNvPr id="4" name="Slide Number Placeholder 3"/>
          <p:cNvSpPr>
            <a:spLocks noGrp="1"/>
          </p:cNvSpPr>
          <p:nvPr>
            <p:ph type="sldNum" sz="quarter" idx="10"/>
          </p:nvPr>
        </p:nvSpPr>
        <p:spPr/>
        <p:txBody>
          <a:bodyPr/>
          <a:lstStyle/>
          <a:p>
            <a:pPr>
              <a:defRPr/>
            </a:pPr>
            <a:fld id="{0AFE3252-D79B-44BC-BA44-27A86F2CEF29}" type="slidenum">
              <a:rPr lang="en-US" smtClean="0"/>
              <a:pPr>
                <a:defRPr/>
              </a:pPr>
              <a:t>64</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9800" fontAlgn="base">
              <a:spcBef>
                <a:spcPct val="0"/>
              </a:spcBef>
              <a:spcAft>
                <a:spcPct val="0"/>
              </a:spcAft>
            </a:pPr>
            <a:fld id="{1B22E72A-8BD2-423A-92D8-6867EC6DA51D}" type="slidenum">
              <a:rPr lang="en-US"/>
              <a:pPr defTabSz="939800" fontAlgn="base">
                <a:spcBef>
                  <a:spcPct val="0"/>
                </a:spcBef>
                <a:spcAft>
                  <a:spcPct val="0"/>
                </a:spcAft>
              </a:pPr>
              <a:t>73</a:t>
            </a:fld>
            <a:endParaRPr lang="en-US"/>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HMD Exhibitions including Frankenstein, </a:t>
            </a:r>
            <a:r>
              <a:rPr lang="en-US" dirty="0" err="1" smtClean="0"/>
              <a:t>Chaning</a:t>
            </a:r>
            <a:r>
              <a:rPr lang="en-US" dirty="0" smtClean="0"/>
              <a:t> the Face of Medicine, Opening Doors, and Binding Wounds available at http://www.nlm.nih.gov/hmd/about/exhibition/</a:t>
            </a:r>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EB7047-B900-44CF-86ED-2FC1001B13DF}" type="slidenum">
              <a:rPr lang="en-US"/>
              <a:pPr fontAlgn="base">
                <a:spcBef>
                  <a:spcPct val="0"/>
                </a:spcBef>
                <a:spcAft>
                  <a:spcPct val="0"/>
                </a:spcAft>
              </a:pPr>
              <a:t>77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Gallery of Mobile Apps and Sites:  http://www.nlm.nih.gov/mobile/</a:t>
            </a:r>
          </a:p>
          <a:p>
            <a:endParaRPr lang="en-US" smtClean="0"/>
          </a:p>
          <a:p>
            <a:pPr>
              <a:spcBef>
                <a:spcPct val="0"/>
              </a:spcBef>
            </a:pPr>
            <a:endParaRPr lang="en-US"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23719E-5AB0-466D-9BA0-4D282496F3F7}" type="slidenum">
              <a:rPr lang="en-US"/>
              <a:pPr fontAlgn="base">
                <a:spcBef>
                  <a:spcPct val="0"/>
                </a:spcBef>
                <a:spcAft>
                  <a:spcPct val="0"/>
                </a:spcAft>
              </a:pPr>
              <a:t>80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Download apps. All have versions designed for an iPhone and iPod touch. Some also have versions for Blackberry and Palm OS PDAs. </a:t>
            </a:r>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D4C42E-0F61-4FD2-BDCA-7BAD9120BE24}" type="slidenum">
              <a:rPr lang="en-US"/>
              <a:pPr fontAlgn="base">
                <a:spcBef>
                  <a:spcPct val="0"/>
                </a:spcBef>
                <a:spcAft>
                  <a:spcPct val="0"/>
                </a:spcAft>
              </a:pPr>
              <a:t>81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35A9BA-D911-41A9-A525-1EEDDE805EAB}" type="slidenum">
              <a:rPr lang="en-US">
                <a:solidFill>
                  <a:srgbClr val="000000"/>
                </a:solidFill>
                <a:latin typeface="Calibri" pitchFamily="34" charset="0"/>
              </a:rPr>
              <a:pPr fontAlgn="base">
                <a:spcBef>
                  <a:spcPct val="0"/>
                </a:spcBef>
                <a:spcAft>
                  <a:spcPct val="0"/>
                </a:spcAft>
              </a:pPr>
              <a:t>85</a:t>
            </a:fld>
            <a:endParaRPr lang="en-US">
              <a:solidFill>
                <a:srgbClr val="000000"/>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878501-2E10-4863-878A-3F66378993D3}" type="slidenum">
              <a:rPr lang="en-US">
                <a:solidFill>
                  <a:srgbClr val="000000"/>
                </a:solidFill>
                <a:latin typeface="Calibri" pitchFamily="34" charset="0"/>
              </a:rPr>
              <a:pPr fontAlgn="base">
                <a:spcBef>
                  <a:spcPct val="0"/>
                </a:spcBef>
                <a:spcAft>
                  <a:spcPct val="0"/>
                </a:spcAft>
              </a:pPr>
              <a:t>86</a:t>
            </a:fld>
            <a:endParaRPr lang="en-US">
              <a:solidFill>
                <a:srgbClr val="000000"/>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 first official event was a panoramic photo of NLM staff on a frigid day in January</a:t>
            </a:r>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B615A3-05F0-46A0-B846-48EC8EA97BA0}" type="slidenum">
              <a:rPr lang="en-US"/>
              <a:pPr fontAlgn="base">
                <a:spcBef>
                  <a:spcPct val="0"/>
                </a:spcBef>
                <a:spcAft>
                  <a:spcPct val="0"/>
                </a:spcAft>
              </a:pPr>
              <a:t>87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FY 2010 NLM Grants:</a:t>
            </a:r>
            <a:r>
              <a:rPr lang="en-US" baseline="0" dirty="0" smtClean="0"/>
              <a:t> $49.9 Million</a:t>
            </a:r>
          </a:p>
          <a:p>
            <a:endParaRPr lang="en-US" baseline="0" dirty="0" smtClean="0"/>
          </a:p>
          <a:p>
            <a:r>
              <a:rPr lang="en-US" baseline="0" dirty="0" smtClean="0"/>
              <a:t>- Research = 52%</a:t>
            </a:r>
          </a:p>
          <a:p>
            <a:r>
              <a:rPr lang="en-US" baseline="0" dirty="0" smtClean="0"/>
              <a:t>- Small Business = 2%</a:t>
            </a:r>
          </a:p>
          <a:p>
            <a:pPr>
              <a:buFontTx/>
              <a:buChar char="-"/>
            </a:pPr>
            <a:r>
              <a:rPr lang="en-US" baseline="0" dirty="0" smtClean="0"/>
              <a:t> Career Transition = 5%</a:t>
            </a:r>
          </a:p>
          <a:p>
            <a:r>
              <a:rPr lang="en-US" baseline="0" dirty="0" smtClean="0"/>
              <a:t>- Resource = 12%</a:t>
            </a:r>
          </a:p>
          <a:p>
            <a:pPr>
              <a:buFontTx/>
              <a:buChar char="-"/>
            </a:pPr>
            <a:r>
              <a:rPr lang="en-US" baseline="0" dirty="0" smtClean="0"/>
              <a:t>Training = 29%</a:t>
            </a:r>
          </a:p>
          <a:p>
            <a:pPr>
              <a:buFontTx/>
              <a:buChar char="-"/>
            </a:pPr>
            <a:endParaRPr lang="en-US" baseline="0" dirty="0" smtClean="0"/>
          </a:p>
          <a:p>
            <a:pPr>
              <a:buFontTx/>
              <a:buChar char="-"/>
            </a:pPr>
            <a:r>
              <a:rPr lang="en-US" baseline="0" dirty="0" smtClean="0"/>
              <a:t>Notes: Today: 3PM session Minneapolis Convention Center, Room 101B, Level One</a:t>
            </a:r>
          </a:p>
          <a:p>
            <a:pPr>
              <a:buFontTx/>
              <a:buChar char="-"/>
            </a:pPr>
            <a:r>
              <a:rPr lang="en-US" baseline="0" dirty="0" smtClean="0"/>
              <a:t>Valerie </a:t>
            </a:r>
            <a:r>
              <a:rPr lang="en-US" baseline="0" dirty="0" err="1" smtClean="0"/>
              <a:t>Florance</a:t>
            </a:r>
            <a:r>
              <a:rPr lang="en-US" baseline="0" dirty="0" smtClean="0"/>
              <a:t>, </a:t>
            </a:r>
            <a:r>
              <a:rPr lang="en-US" baseline="0" dirty="0" err="1" smtClean="0"/>
              <a:t>Ph.D</a:t>
            </a:r>
            <a:r>
              <a:rPr lang="en-US" baseline="0" dirty="0" smtClean="0"/>
              <a:t>: Roles for Librarians in the Changing Landscape of Federal Grants</a:t>
            </a:r>
          </a:p>
          <a:p>
            <a:pPr>
              <a:buFontTx/>
              <a:buChar char="-"/>
            </a:pPr>
            <a:endParaRPr lang="en-US" dirty="0"/>
          </a:p>
        </p:txBody>
      </p:sp>
      <p:sp>
        <p:nvSpPr>
          <p:cNvPr id="4" name="Slide Number Placeholder 3"/>
          <p:cNvSpPr>
            <a:spLocks noGrp="1"/>
          </p:cNvSpPr>
          <p:nvPr>
            <p:ph type="sldNum" sz="quarter" idx="10"/>
          </p:nvPr>
        </p:nvSpPr>
        <p:spPr/>
        <p:txBody>
          <a:bodyPr/>
          <a:lstStyle/>
          <a:p>
            <a:pPr>
              <a:defRPr/>
            </a:pPr>
            <a:fld id="{0AFE3252-D79B-44BC-BA44-27A86F2CEF29}" type="slidenum">
              <a:rPr lang="en-US" smtClean="0"/>
              <a:pPr>
                <a:defRPr/>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FY 2009-2010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ARRA Grants and</a:t>
            </a:r>
            <a:r>
              <a:rPr lang="en-US" baseline="0" dirty="0" smtClean="0"/>
              <a:t> Contracts = $106.1 million</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(NLM: $82 million; NIH OD: $24.1 million)</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The chart is divided as: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Biology informatics=10%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Basic informatics = 19%</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Health Care informatics = 30%</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Public Health informatics = 17%</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Transitional informatics = 15%</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User-Oriented informatics = 9%</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Some NLM ARRA Challenge Topics: Information Prescriptions, Clinical Question Answering, Advanced Decision Support, Genomic Information in EHRs, Modeling Health Effects of Climate Change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AFE3252-D79B-44BC-BA44-27A86F2CEF29}" type="slidenum">
              <a:rPr lang="en-US" smtClean="0"/>
              <a:pPr>
                <a:defRPr/>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1114425" y="703263"/>
            <a:ext cx="4630738" cy="3473450"/>
          </a:xfrm>
          <a:noFill/>
          <a:ln>
            <a:solidFill>
              <a:srgbClr val="000000"/>
            </a:solidFill>
            <a:miter lim="800000"/>
            <a:headEnd/>
            <a:tailEnd/>
          </a:ln>
        </p:spPr>
      </p:sp>
      <p:sp>
        <p:nvSpPr>
          <p:cNvPr id="44035" name="Rectangle 3"/>
          <p:cNvSpPr>
            <a:spLocks noGrp="1" noChangeArrowheads="1"/>
          </p:cNvSpPr>
          <p:nvPr>
            <p:ph type="body" idx="1"/>
          </p:nvPr>
        </p:nvSpPr>
        <p:spPr bwMode="auto">
          <a:xfrm>
            <a:off x="914400" y="4415790"/>
            <a:ext cx="5029200" cy="4183380"/>
          </a:xfrm>
          <a:noFill/>
        </p:spPr>
        <p:txBody>
          <a:bodyPr wrap="square" lIns="90478" tIns="44445" rIns="90478" bIns="44445" numCol="1" anchor="t" anchorCtr="0" compatLnSpc="1">
            <a:prstTxWarp prst="textNoShape">
              <a:avLst/>
            </a:prstTxWarp>
          </a:bodyPr>
          <a:lstStyle/>
          <a:p>
            <a:pPr marL="457200" indent="-457200" algn="l">
              <a:defRPr/>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FCCCA6A-747C-4FD8-BEF4-5F29C7BFA0B1}" type="slidenum">
              <a:rPr lang="en-US" smtClean="0">
                <a:solidFill>
                  <a:prstClr val="black"/>
                </a:solidFill>
              </a:rPr>
              <a:pPr/>
              <a:t>9</a:t>
            </a:fld>
            <a:endParaRPr lang="en-US" smtClean="0">
              <a:solidFill>
                <a:prstClr val="black"/>
              </a:solidFill>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1988:</a:t>
            </a:r>
            <a:r>
              <a:rPr lang="en-US" baseline="0" dirty="0" smtClean="0"/>
              <a:t> A user at a hospital would access the UMLS, Locally Mounted Databases, and the Hospital Information System via the Local Area Network. </a:t>
            </a:r>
          </a:p>
          <a:p>
            <a:pPr eaLnBrk="1" hangingPunct="1"/>
            <a:endParaRPr lang="en-US" baseline="0" dirty="0" smtClean="0"/>
          </a:p>
          <a:p>
            <a:pPr eaLnBrk="1" hangingPunct="1"/>
            <a:r>
              <a:rPr lang="en-US" baseline="0" dirty="0" smtClean="0"/>
              <a:t>The National Network included National Machine-Readable Biomedical Information Sources, Data Banks, Clinical Records, Literature, Directories, and Knowledge Based Systems. </a:t>
            </a:r>
          </a:p>
          <a:p>
            <a:pPr eaLnBrk="1" hangingPunct="1"/>
            <a:endParaRPr lang="en-US" baseline="0" dirty="0" smtClean="0"/>
          </a:p>
          <a:p>
            <a:pPr eaLnBrk="1" hangingPunct="1"/>
            <a:r>
              <a:rPr lang="en-US" baseline="0" dirty="0" smtClean="0"/>
              <a:t>A user at an office would </a:t>
            </a:r>
            <a:r>
              <a:rPr lang="en-US" baseline="0" dirty="0" err="1" smtClean="0"/>
              <a:t>would</a:t>
            </a:r>
            <a:r>
              <a:rPr lang="en-US" baseline="0" dirty="0" smtClean="0"/>
              <a:t> access the local patient data and the UMLS. </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1930889-964E-4757-94D9-520A9E06CA37}" type="slidenum">
              <a:rPr lang="en-US" smtClean="0">
                <a:solidFill>
                  <a:prstClr val="black"/>
                </a:solidFill>
              </a:rPr>
              <a:pPr/>
              <a:t>10</a:t>
            </a:fld>
            <a:endParaRPr lang="en-US" smtClean="0">
              <a:solidFill>
                <a:prstClr val="black"/>
              </a:solidFill>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grown of the UMLS </a:t>
            </a:r>
            <a:r>
              <a:rPr lang="en-US" dirty="0" err="1" smtClean="0"/>
              <a:t>Metathesaurus</a:t>
            </a:r>
            <a:r>
              <a:rPr lang="en-US" baseline="0" dirty="0" smtClean="0"/>
              <a:t> from 1990 to 2011. </a:t>
            </a:r>
          </a:p>
          <a:p>
            <a:pPr eaLnBrk="1" hangingPunct="1">
              <a:spcBef>
                <a:spcPct val="0"/>
              </a:spcBef>
            </a:pPr>
            <a:r>
              <a:rPr lang="en-US" baseline="0" dirty="0" smtClean="0"/>
              <a:t>- Names grew from 0 to 10,655,002</a:t>
            </a:r>
          </a:p>
          <a:p>
            <a:pPr eaLnBrk="1" hangingPunct="1">
              <a:spcBef>
                <a:spcPct val="0"/>
              </a:spcBef>
              <a:buFontTx/>
              <a:buChar char="-"/>
            </a:pPr>
            <a:r>
              <a:rPr lang="en-US" baseline="0" dirty="0" smtClean="0"/>
              <a:t>Distinct English Normalized Strings grew from 0 to approximately 750,000</a:t>
            </a:r>
          </a:p>
          <a:p>
            <a:pPr eaLnBrk="1" hangingPunct="1">
              <a:spcBef>
                <a:spcPct val="0"/>
              </a:spcBef>
              <a:buFontTx/>
              <a:buChar char="-"/>
            </a:pPr>
            <a:r>
              <a:rPr lang="en-US" baseline="0" dirty="0" smtClean="0"/>
              <a:t>Concepts grew from 0 to 2,404,937</a:t>
            </a:r>
          </a:p>
          <a:p>
            <a:pPr eaLnBrk="1" hangingPunct="1">
              <a:spcBef>
                <a:spcPct val="0"/>
              </a:spcBef>
            </a:pPr>
            <a:endParaRPr lang="en-US" dirty="0"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FE4BBA-C3ED-47A8-8A55-2D2EFD5D0FB4}" type="slidenum">
              <a:rPr lang="en-US" smtClean="0">
                <a:solidFill>
                  <a:prstClr val="black"/>
                </a:solidFill>
              </a:rPr>
              <a:pPr/>
              <a:t>11</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Primary Activity Of US UMLS Licensees</a:t>
            </a:r>
            <a:r>
              <a:rPr lang="en-US" sz="1200" baseline="0" dirty="0" smtClean="0"/>
              <a:t>:</a:t>
            </a:r>
            <a:endParaRPr lang="en-US" sz="1200" dirty="0" smtClean="0"/>
          </a:p>
          <a:p>
            <a:r>
              <a:rPr lang="en-US" sz="1200" dirty="0" smtClean="0"/>
              <a:t>Research</a:t>
            </a:r>
            <a:r>
              <a:rPr lang="en-US" sz="1200" baseline="0" dirty="0" smtClean="0"/>
              <a:t> or Education = 26%</a:t>
            </a:r>
          </a:p>
          <a:p>
            <a:r>
              <a:rPr lang="en-US" sz="1200" baseline="0" dirty="0" smtClean="0"/>
              <a:t>Software Development = 23%</a:t>
            </a:r>
          </a:p>
          <a:p>
            <a:r>
              <a:rPr lang="en-US" sz="1200" baseline="0" dirty="0" smtClean="0"/>
              <a:t>Health Care Providers = 21%</a:t>
            </a:r>
          </a:p>
          <a:p>
            <a:r>
              <a:rPr lang="en-US" sz="1200" baseline="0" dirty="0" smtClean="0"/>
              <a:t>Information Service = 9%</a:t>
            </a:r>
          </a:p>
          <a:p>
            <a:r>
              <a:rPr lang="en-US" sz="1200" baseline="0" dirty="0" smtClean="0"/>
              <a:t>Biotechnology or Bioinformatics = 7%</a:t>
            </a:r>
          </a:p>
          <a:p>
            <a:r>
              <a:rPr lang="en-US" sz="1200" baseline="0" dirty="0" smtClean="0"/>
              <a:t>Consulting = 6%</a:t>
            </a:r>
          </a:p>
          <a:p>
            <a:r>
              <a:rPr lang="en-US" sz="1200" baseline="0" dirty="0" smtClean="0"/>
              <a:t>Public Health = 4%</a:t>
            </a:r>
          </a:p>
          <a:p>
            <a:endParaRPr lang="en-US" sz="1200" baseline="0" dirty="0" smtClean="0"/>
          </a:p>
          <a:p>
            <a:r>
              <a:rPr lang="en-US" sz="1200" baseline="0" dirty="0" smtClean="0"/>
              <a:t>As of 4/28/2011</a:t>
            </a:r>
          </a:p>
          <a:p>
            <a:r>
              <a:rPr lang="en-US" sz="1200" baseline="0" dirty="0" smtClean="0"/>
              <a:t>n = 2,998</a:t>
            </a:r>
          </a:p>
          <a:p>
            <a:endParaRPr lang="en-US" sz="1200" baseline="0" dirty="0" smtClean="0"/>
          </a:p>
          <a:p>
            <a:endParaRPr lang="en-US" dirty="0"/>
          </a:p>
        </p:txBody>
      </p:sp>
      <p:sp>
        <p:nvSpPr>
          <p:cNvPr id="4" name="Slide Number Placeholder 3"/>
          <p:cNvSpPr>
            <a:spLocks noGrp="1"/>
          </p:cNvSpPr>
          <p:nvPr>
            <p:ph type="sldNum" sz="quarter" idx="10"/>
          </p:nvPr>
        </p:nvSpPr>
        <p:spPr/>
        <p:txBody>
          <a:bodyPr/>
          <a:lstStyle/>
          <a:p>
            <a:pPr>
              <a:defRPr/>
            </a:pPr>
            <a:fld id="{0AFE3252-D79B-44BC-BA44-27A86F2CEF29}" type="slidenum">
              <a:rPr lang="en-US" smtClean="0"/>
              <a:pPr>
                <a:defRPr/>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descr="Large background design with dark blue fading to light blue"/>
          <p:cNvGrpSpPr>
            <a:grpSpLocks noChangeAspect="1"/>
          </p:cNvGrpSpPr>
          <p:nvPr/>
        </p:nvGrpSpPr>
        <p:grpSpPr bwMode="auto">
          <a:xfrm>
            <a:off x="0" y="0"/>
            <a:ext cx="8458200" cy="5943600"/>
            <a:chOff x="0" y="0"/>
            <a:chExt cx="5328" cy="3744"/>
          </a:xfrm>
        </p:grpSpPr>
        <p:sp>
          <p:nvSpPr>
            <p:cNvPr id="5" name="Background design shadow" descr="Large background design with dark blue fading to light blue"/>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fontAlgn="auto">
                <a:spcBef>
                  <a:spcPts val="0"/>
                </a:spcBef>
                <a:spcAft>
                  <a:spcPts val="0"/>
                </a:spcAft>
                <a:defRPr/>
              </a:pPr>
              <a:endParaRPr lang="en-US" dirty="0">
                <a:latin typeface="+mn-lt"/>
              </a:endParaRPr>
            </a:p>
          </p:txBody>
        </p:sp>
        <p:sp>
          <p:nvSpPr>
            <p:cNvPr id="6" name="Background design" descr="Large background design with dark blue fading to light blue"/>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fontAlgn="auto">
                <a:spcBef>
                  <a:spcPts val="0"/>
                </a:spcBef>
                <a:spcAft>
                  <a:spcPts val="0"/>
                </a:spcAft>
                <a:defRPr/>
              </a:pPr>
              <a:endParaRPr lang="en-US" dirty="0">
                <a:latin typeface="+mn-lt"/>
              </a:endParaRPr>
            </a:p>
          </p:txBody>
        </p:sp>
      </p:grpSp>
      <p:sp>
        <p:nvSpPr>
          <p:cNvPr id="7" name="Line 12" hidden="1"/>
          <p:cNvSpPr>
            <a:spLocks noChangeShapeType="1"/>
          </p:cNvSpPr>
          <p:nvPr/>
        </p:nvSpPr>
        <p:spPr bwMode="auto">
          <a:xfrm>
            <a:off x="0" y="6172200"/>
            <a:ext cx="9144000" cy="0"/>
          </a:xfrm>
          <a:prstGeom prst="line">
            <a:avLst/>
          </a:prstGeom>
          <a:noFill/>
          <a:ln w="12700">
            <a:solidFill>
              <a:schemeClr val="tx2"/>
            </a:solidFill>
            <a:round/>
            <a:headEnd/>
            <a:tailEnd/>
          </a:ln>
          <a:effectLst/>
        </p:spPr>
        <p:txBody>
          <a:bodyPr lIns="91424" tIns="45712" rIns="91424" bIns="45712"/>
          <a:lstStyle/>
          <a:p>
            <a:pPr fontAlgn="auto">
              <a:spcBef>
                <a:spcPts val="0"/>
              </a:spcBef>
              <a:spcAft>
                <a:spcPts val="0"/>
              </a:spcAft>
              <a:defRPr/>
            </a:pPr>
            <a:endParaRPr lang="en-US" dirty="0">
              <a:latin typeface="+mn-lt"/>
            </a:endParaRPr>
          </a:p>
        </p:txBody>
      </p:sp>
      <p:grpSp>
        <p:nvGrpSpPr>
          <p:cNvPr id="8" name="Group 12" descr="Footer in slide backround:&#10;[NLM Logo] &#10;United States &#10;National Library of Medicine&#10;National Institutes of Health"/>
          <p:cNvGrpSpPr>
            <a:grpSpLocks noChangeAspect="1"/>
          </p:cNvGrpSpPr>
          <p:nvPr userDrawn="1"/>
        </p:nvGrpSpPr>
        <p:grpSpPr bwMode="auto">
          <a:xfrm>
            <a:off x="-9525" y="6096000"/>
            <a:ext cx="9153525" cy="762000"/>
            <a:chOff x="-9519" y="6096000"/>
            <a:chExt cx="9153519" cy="762006"/>
          </a:xfrm>
        </p:grpSpPr>
        <p:pic>
          <p:nvPicPr>
            <p:cNvPr id="9" name="Picture 10" descr="Footer in slide backround:&#10;[NLM Logo] &#10;United States &#10;National Library of Medicine&#10;National Institutes of Health"/>
            <p:cNvPicPr>
              <a:picLocks noChangeAspect="1" noChangeArrowheads="1"/>
            </p:cNvPicPr>
            <p:nvPr/>
          </p:nvPicPr>
          <p:blipFill>
            <a:blip r:embed="rId2" cstate="print"/>
            <a:srcRect/>
            <a:stretch>
              <a:fillRect/>
            </a:stretch>
          </p:blipFill>
          <p:spPr bwMode="auto">
            <a:xfrm>
              <a:off x="-9519" y="6143631"/>
              <a:ext cx="3800475" cy="714375"/>
            </a:xfrm>
            <a:prstGeom prst="rect">
              <a:avLst/>
            </a:prstGeom>
            <a:noFill/>
            <a:ln w="9525">
              <a:noFill/>
              <a:miter lim="800000"/>
              <a:headEnd/>
              <a:tailEnd/>
            </a:ln>
          </p:spPr>
        </p:pic>
        <p:grpSp>
          <p:nvGrpSpPr>
            <p:cNvPr id="10" name="Group 11" descr="Horizontal line along the top of the footer"/>
            <p:cNvGrpSpPr>
              <a:grpSpLocks/>
            </p:cNvGrpSpPr>
            <p:nvPr userDrawn="1"/>
          </p:nvGrpSpPr>
          <p:grpSpPr bwMode="auto">
            <a:xfrm>
              <a:off x="6" y="6096000"/>
              <a:ext cx="9143994" cy="76201"/>
              <a:chOff x="6" y="6096000"/>
              <a:chExt cx="9143994" cy="76201"/>
            </a:xfrm>
          </p:grpSpPr>
          <p:sp>
            <p:nvSpPr>
              <p:cNvPr id="11" name="Bottom line" descr="Horizontal line along the top of the footer"/>
              <p:cNvSpPr>
                <a:spLocks noChangeShapeType="1"/>
              </p:cNvSpPr>
              <p:nvPr userDrawn="1"/>
            </p:nvSpPr>
            <p:spPr bwMode="auto">
              <a:xfrm>
                <a:off x="6" y="6172201"/>
                <a:ext cx="9143994" cy="0"/>
              </a:xfrm>
              <a:prstGeom prst="line">
                <a:avLst/>
              </a:prstGeom>
              <a:noFill/>
              <a:ln w="12700">
                <a:solidFill>
                  <a:schemeClr val="tx2"/>
                </a:solidFill>
                <a:round/>
                <a:headEnd/>
                <a:tailEnd/>
              </a:ln>
              <a:effectLst/>
            </p:spPr>
            <p:txBody>
              <a:bodyPr lIns="91424" tIns="45712" rIns="91424" bIns="45712"/>
              <a:lstStyle/>
              <a:p>
                <a:pPr fontAlgn="auto">
                  <a:spcBef>
                    <a:spcPts val="0"/>
                  </a:spcBef>
                  <a:spcAft>
                    <a:spcPts val="0"/>
                  </a:spcAft>
                  <a:defRPr/>
                </a:pPr>
                <a:endParaRPr lang="en-US" dirty="0">
                  <a:latin typeface="+mn-lt"/>
                </a:endParaRPr>
              </a:p>
            </p:txBody>
          </p:sp>
          <p:sp>
            <p:nvSpPr>
              <p:cNvPr id="12" name="Top line" descr="Horizontal line along the top of the footer"/>
              <p:cNvSpPr>
                <a:spLocks noChangeShapeType="1"/>
              </p:cNvSpPr>
              <p:nvPr userDrawn="1"/>
            </p:nvSpPr>
            <p:spPr bwMode="auto">
              <a:xfrm>
                <a:off x="6" y="6096000"/>
                <a:ext cx="9143994" cy="0"/>
              </a:xfrm>
              <a:prstGeom prst="line">
                <a:avLst/>
              </a:prstGeom>
              <a:noFill/>
              <a:ln w="12700">
                <a:solidFill>
                  <a:schemeClr val="tx2"/>
                </a:solidFill>
                <a:round/>
                <a:headEnd/>
                <a:tailEnd/>
              </a:ln>
              <a:effectLst/>
            </p:spPr>
            <p:txBody>
              <a:bodyPr lIns="91424" tIns="45712" rIns="91424" bIns="45712"/>
              <a:lstStyle/>
              <a:p>
                <a:pPr fontAlgn="auto">
                  <a:spcBef>
                    <a:spcPts val="0"/>
                  </a:spcBef>
                  <a:spcAft>
                    <a:spcPts val="0"/>
                  </a:spcAft>
                  <a:defRPr/>
                </a:pPr>
                <a:endParaRPr lang="en-US" dirty="0">
                  <a:latin typeface="+mn-lt"/>
                </a:endParaRPr>
              </a:p>
            </p:txBody>
          </p:sp>
        </p:grpSp>
      </p:grpSp>
      <p:sp>
        <p:nvSpPr>
          <p:cNvPr id="1239045" name="Rectangle 5" descr="Subtitle on the &quot;Title Slide&quot;"/>
          <p:cNvSpPr>
            <a:spLocks noGrp="1" noChangeArrowheads="1"/>
          </p:cNvSpPr>
          <p:nvPr>
            <p:ph type="subTitle" sz="quarter" idx="1"/>
          </p:nvPr>
        </p:nvSpPr>
        <p:spPr>
          <a:xfrm>
            <a:off x="838203" y="3886209"/>
            <a:ext cx="7543800" cy="1828799"/>
          </a:xfrm>
        </p:spPr>
        <p:txBody>
          <a:bodyPr/>
          <a:lstStyle>
            <a:lvl1pPr marL="0" indent="0" algn="ctr">
              <a:buFont typeface="Wingdings" pitchFamily="2" charset="2"/>
              <a:buNone/>
              <a:defRPr/>
            </a:lvl1pPr>
          </a:lstStyle>
          <a:p>
            <a:r>
              <a:rPr lang="en-US" smtClean="0"/>
              <a:t>Click to edit Master subtitle style</a:t>
            </a:r>
            <a:endParaRPr lang="en-US" dirty="0"/>
          </a:p>
        </p:txBody>
      </p:sp>
      <p:sp>
        <p:nvSpPr>
          <p:cNvPr id="1239049" name="Rectangle 9" descr="Title on the &quot;Title Slide&quot;"/>
          <p:cNvSpPr>
            <a:spLocks noGrp="1" noChangeArrowheads="1"/>
          </p:cNvSpPr>
          <p:nvPr>
            <p:ph type="ctrTitle" sz="quarter"/>
          </p:nvPr>
        </p:nvSpPr>
        <p:spPr>
          <a:xfrm>
            <a:off x="685800" y="1143000"/>
            <a:ext cx="7772400" cy="1736725"/>
          </a:xfrm>
        </p:spPr>
        <p:txBody>
          <a:bodyPr anchor="b"/>
          <a:lstStyle>
            <a:lvl1pPr>
              <a:defRPr/>
            </a:lvl1pPr>
          </a:lstStyle>
          <a:p>
            <a:r>
              <a:rPr lang="en-US" smtClean="0"/>
              <a:t>Click to edit Master title style</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91440"/>
            <a:ext cx="3008313" cy="11430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63" y="91440"/>
            <a:ext cx="5111751" cy="5989320"/>
          </a:xfrm>
        </p:spPr>
        <p:txBody>
          <a:bodyPr/>
          <a:lstStyle>
            <a:lvl1pPr>
              <a:defRPr sz="3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14" y="1237775"/>
            <a:ext cx="3008313" cy="4846320"/>
          </a:xfrm>
        </p:spPr>
        <p:txBody>
          <a:bodyPr/>
          <a:lstStyle>
            <a:lvl1pPr marL="0" indent="0">
              <a:buNone/>
              <a:defRPr sz="1400"/>
            </a:lvl1pPr>
            <a:lvl2pPr marL="457121" indent="0">
              <a:buNone/>
              <a:defRPr sz="1200"/>
            </a:lvl2pPr>
            <a:lvl3pPr marL="914245" indent="0">
              <a:buNone/>
              <a:defRPr sz="1000"/>
            </a:lvl3pPr>
            <a:lvl4pPr marL="1371366" indent="0">
              <a:buNone/>
              <a:defRPr sz="900"/>
            </a:lvl4pPr>
            <a:lvl5pPr marL="1828486" indent="0">
              <a:buNone/>
              <a:defRPr sz="900"/>
            </a:lvl5pPr>
            <a:lvl6pPr marL="2285609" indent="0">
              <a:buNone/>
              <a:defRPr sz="900"/>
            </a:lvl6pPr>
            <a:lvl7pPr marL="2742731" indent="0">
              <a:buNone/>
              <a:defRPr sz="900"/>
            </a:lvl7pPr>
            <a:lvl8pPr marL="3199852" indent="0">
              <a:buNone/>
              <a:defRPr sz="900"/>
            </a:lvl8pPr>
            <a:lvl9pPr marL="3656975" indent="0">
              <a:buNone/>
              <a:defRPr sz="900"/>
            </a:lvl9pPr>
          </a:lstStyle>
          <a:p>
            <a:pPr lvl="0"/>
            <a:r>
              <a:rPr lang="en-US" smtClean="0"/>
              <a:t>Click to edit Master text styles</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10993"/>
            <a:ext cx="5486400" cy="566738"/>
          </a:xfrm>
        </p:spPr>
        <p:txBody>
          <a:bodyPr anchor="b"/>
          <a:lstStyle>
            <a:lvl1pPr algn="l">
              <a:defRPr sz="2000" b="0"/>
            </a:lvl1pPr>
          </a:lstStyle>
          <a:p>
            <a:r>
              <a:rPr lang="en-US" smtClean="0"/>
              <a:t>Click to edit Master title style</a:t>
            </a:r>
            <a:endParaRPr lang="en-US" dirty="0"/>
          </a:p>
        </p:txBody>
      </p:sp>
      <p:sp>
        <p:nvSpPr>
          <p:cNvPr id="3" name="Picture Placeholder 2"/>
          <p:cNvSpPr>
            <a:spLocks noGrp="1"/>
          </p:cNvSpPr>
          <p:nvPr>
            <p:ph type="pic" idx="1"/>
          </p:nvPr>
        </p:nvSpPr>
        <p:spPr>
          <a:xfrm>
            <a:off x="1828800" y="533400"/>
            <a:ext cx="5486400" cy="4035425"/>
          </a:xfrm>
        </p:spPr>
        <p:txBody>
          <a:bodyPr/>
          <a:lstStyle>
            <a:lvl1pPr marL="0" indent="0">
              <a:buNone/>
              <a:defRPr sz="3000"/>
            </a:lvl1pPr>
            <a:lvl2pPr marL="457121" indent="0">
              <a:buNone/>
              <a:defRPr sz="2800"/>
            </a:lvl2pPr>
            <a:lvl3pPr marL="914245" indent="0">
              <a:buNone/>
              <a:defRPr sz="2400"/>
            </a:lvl3pPr>
            <a:lvl4pPr marL="1371366" indent="0">
              <a:buNone/>
              <a:defRPr sz="2000"/>
            </a:lvl4pPr>
            <a:lvl5pPr marL="1828486" indent="0">
              <a:buNone/>
              <a:defRPr sz="2000"/>
            </a:lvl5pPr>
            <a:lvl6pPr marL="2285609" indent="0">
              <a:buNone/>
              <a:defRPr sz="2000"/>
            </a:lvl6pPr>
            <a:lvl7pPr marL="2742731" indent="0">
              <a:buNone/>
              <a:defRPr sz="2000"/>
            </a:lvl7pPr>
            <a:lvl8pPr marL="3199852" indent="0">
              <a:buNone/>
              <a:defRPr sz="2000"/>
            </a:lvl8pPr>
            <a:lvl9pPr marL="3656975"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28800" y="5277729"/>
            <a:ext cx="5486400" cy="804862"/>
          </a:xfrm>
        </p:spPr>
        <p:txBody>
          <a:bodyPr/>
          <a:lstStyle>
            <a:lvl1pPr marL="0" indent="0">
              <a:buNone/>
              <a:defRPr sz="1400"/>
            </a:lvl1pPr>
            <a:lvl2pPr marL="457121" indent="0">
              <a:buNone/>
              <a:defRPr sz="1200"/>
            </a:lvl2pPr>
            <a:lvl3pPr marL="914245" indent="0">
              <a:buNone/>
              <a:defRPr sz="1000"/>
            </a:lvl3pPr>
            <a:lvl4pPr marL="1371366" indent="0">
              <a:buNone/>
              <a:defRPr sz="900"/>
            </a:lvl4pPr>
            <a:lvl5pPr marL="1828486" indent="0">
              <a:buNone/>
              <a:defRPr sz="900"/>
            </a:lvl5pPr>
            <a:lvl6pPr marL="2285609" indent="0">
              <a:buNone/>
              <a:defRPr sz="900"/>
            </a:lvl6pPr>
            <a:lvl7pPr marL="2742731" indent="0">
              <a:buNone/>
              <a:defRPr sz="900"/>
            </a:lvl7pPr>
            <a:lvl8pPr marL="3199852" indent="0">
              <a:buNone/>
              <a:defRPr sz="900"/>
            </a:lvl8pPr>
            <a:lvl9pPr marL="3656975"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4805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
            <a:ext cx="2057400" cy="598932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91440"/>
            <a:ext cx="6019800" cy="5989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E7BC3B-AE49-49F6-A3DF-34E0D909514D}"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247F3A5-86BB-4FD2-878D-8A469697EE28}"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lvl1pPr>
              <a:defRPr sz="3800" b="0">
                <a:latin typeface="+mj-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Clr>
                <a:schemeClr val="tx1"/>
              </a:buClr>
              <a:buFont typeface="Arial" pitchFamily="34" charset="0"/>
              <a:buChar char="•"/>
              <a:defRPr/>
            </a:lvl2pPr>
            <a:lvl3pPr>
              <a:buClr>
                <a:schemeClr val="tx1"/>
              </a:buClr>
              <a:buFont typeface="Arial" pitchFamily="34" charset="0"/>
              <a:buChar char="–"/>
              <a:defRPr/>
            </a:lvl3pPr>
            <a:lvl4pPr>
              <a:buFont typeface="Arial" pitchFamily="34" charset="0"/>
              <a:buChar char="◦"/>
              <a:defRPr/>
            </a:lvl4pPr>
            <a:lvl5pPr>
              <a:buClr>
                <a:schemeClr val="tx1"/>
              </a:buClr>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E7BC3B-AE49-49F6-A3DF-34E0D909514D}"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247F3A5-86BB-4FD2-878D-8A469697EE28}"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886200"/>
            <a:ext cx="7772400" cy="1362075"/>
          </a:xfrm>
        </p:spPr>
        <p:txBody>
          <a:bodyPr/>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762000"/>
            <a:ext cx="7772400" cy="1500187"/>
          </a:xfrm>
        </p:spPr>
        <p:txBody>
          <a:bodyPr anchor="b"/>
          <a:lstStyle>
            <a:lvl1pPr marL="0" indent="0">
              <a:buNone/>
              <a:defRPr sz="2000"/>
            </a:lvl1pPr>
            <a:lvl2pPr marL="457121" indent="0">
              <a:buNone/>
              <a:defRPr sz="1800"/>
            </a:lvl2pPr>
            <a:lvl3pPr marL="914245" indent="0">
              <a:buNone/>
              <a:defRPr sz="1600"/>
            </a:lvl3pPr>
            <a:lvl4pPr marL="1371366" indent="0">
              <a:buNone/>
              <a:defRPr sz="1400"/>
            </a:lvl4pPr>
            <a:lvl5pPr marL="1828486" indent="0">
              <a:buNone/>
              <a:defRPr sz="1400"/>
            </a:lvl5pPr>
            <a:lvl6pPr marL="2285609" indent="0">
              <a:buNone/>
              <a:defRPr sz="1400"/>
            </a:lvl6pPr>
            <a:lvl7pPr marL="2742731" indent="0">
              <a:buNone/>
              <a:defRPr sz="1400"/>
            </a:lvl7pPr>
            <a:lvl8pPr marL="3199852" indent="0">
              <a:buNone/>
              <a:defRPr sz="1400"/>
            </a:lvl8pPr>
            <a:lvl9pPr marL="3656975"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E7BC3B-AE49-49F6-A3DF-34E0D909514D}"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247F3A5-86BB-4FD2-878D-8A469697EE28}"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79B8D1C-47D3-4382-B05E-9DC978509FED}"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2382C65-B96C-4780-9117-CB3F50140B7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79B8D1C-47D3-4382-B05E-9DC978509FED}"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2382C65-B96C-4780-9117-CB3F50140B7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48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48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79B8D1C-47D3-4382-B05E-9DC978509FED}"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2382C65-B96C-4780-9117-CB3F50140B7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79B8D1C-47D3-4382-B05E-9DC978509FED}"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2382C65-B96C-4780-9117-CB3F50140B7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CDF23B7-BC81-46D1-B584-8CCB49F320C4}"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A7A8E45D-50E8-4A4F-80E4-A1E76EECEDCA}"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79B8D1C-47D3-4382-B05E-9DC978509FED}"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42382C65-B96C-4780-9117-CB3F50140B7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content (side-by-side)">
    <p:spTree>
      <p:nvGrpSpPr>
        <p:cNvPr id="1" name=""/>
        <p:cNvGrpSpPr/>
        <p:nvPr/>
      </p:nvGrpSpPr>
      <p:grpSpPr>
        <a:xfrm>
          <a:off x="0" y="0"/>
          <a:ext cx="0" cy="0"/>
          <a:chOff x="0" y="0"/>
          <a:chExt cx="0" cy="0"/>
        </a:xfrm>
      </p:grpSpPr>
      <p:sp>
        <p:nvSpPr>
          <p:cNvPr id="2" name="Title 1" descr="Title"/>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descr="Left content box in side-by-side layout"/>
          <p:cNvSpPr>
            <a:spLocks noGrp="1"/>
          </p:cNvSpPr>
          <p:nvPr>
            <p:ph type="body" idx="1"/>
          </p:nvPr>
        </p:nvSpPr>
        <p:spPr>
          <a:xfrm>
            <a:off x="457203" y="1600200"/>
            <a:ext cx="4040188" cy="639762"/>
          </a:xfrm>
        </p:spPr>
        <p:txBody>
          <a:bodyPr anchor="b"/>
          <a:lstStyle>
            <a:lvl1pPr marL="0" indent="0">
              <a:buNone/>
              <a:defRPr sz="2400" b="1"/>
            </a:lvl1pPr>
            <a:lvl2pPr marL="457121" indent="0">
              <a:buNone/>
              <a:defRPr sz="2000" b="1"/>
            </a:lvl2pPr>
            <a:lvl3pPr marL="914245" indent="0">
              <a:buNone/>
              <a:defRPr sz="1800" b="1"/>
            </a:lvl3pPr>
            <a:lvl4pPr marL="1371366" indent="0">
              <a:buNone/>
              <a:defRPr sz="1600" b="1"/>
            </a:lvl4pPr>
            <a:lvl5pPr marL="1828486" indent="0">
              <a:buNone/>
              <a:defRPr sz="1600" b="1"/>
            </a:lvl5pPr>
            <a:lvl6pPr marL="2285609" indent="0">
              <a:buNone/>
              <a:defRPr sz="1600" b="1"/>
            </a:lvl6pPr>
            <a:lvl7pPr marL="2742731" indent="0">
              <a:buNone/>
              <a:defRPr sz="1600" b="1"/>
            </a:lvl7pPr>
            <a:lvl8pPr marL="3199852" indent="0">
              <a:buNone/>
              <a:defRPr sz="1600" b="1"/>
            </a:lvl8pPr>
            <a:lvl9pPr marL="3656975" indent="0">
              <a:buNone/>
              <a:defRPr sz="1600" b="1"/>
            </a:lvl9pPr>
          </a:lstStyle>
          <a:p>
            <a:pPr lvl="0"/>
            <a:r>
              <a:rPr lang="en-US" dirty="0" smtClean="0"/>
              <a:t>Click to edit Master text styles</a:t>
            </a:r>
          </a:p>
        </p:txBody>
      </p:sp>
      <p:sp>
        <p:nvSpPr>
          <p:cNvPr id="4" name="Content Placeholder 3" descr="Left content box in side-by-side layout"/>
          <p:cNvSpPr>
            <a:spLocks noGrp="1"/>
          </p:cNvSpPr>
          <p:nvPr>
            <p:ph sz="half" idx="2"/>
          </p:nvPr>
        </p:nvSpPr>
        <p:spPr>
          <a:xfrm>
            <a:off x="457203" y="2258818"/>
            <a:ext cx="4040188" cy="382219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descr="Right content box in side-by-side layout"/>
          <p:cNvSpPr>
            <a:spLocks noGrp="1"/>
          </p:cNvSpPr>
          <p:nvPr>
            <p:ph type="body" sz="quarter" idx="3"/>
          </p:nvPr>
        </p:nvSpPr>
        <p:spPr>
          <a:xfrm>
            <a:off x="4645038" y="1600200"/>
            <a:ext cx="4041775" cy="639762"/>
          </a:xfrm>
        </p:spPr>
        <p:txBody>
          <a:bodyPr anchor="b"/>
          <a:lstStyle>
            <a:lvl1pPr marL="0" indent="0">
              <a:buNone/>
              <a:defRPr sz="2400" b="1"/>
            </a:lvl1pPr>
            <a:lvl2pPr marL="457121" indent="0">
              <a:buNone/>
              <a:defRPr sz="2000" b="1"/>
            </a:lvl2pPr>
            <a:lvl3pPr marL="914245" indent="0">
              <a:buNone/>
              <a:defRPr sz="1800" b="1"/>
            </a:lvl3pPr>
            <a:lvl4pPr marL="1371366" indent="0">
              <a:buNone/>
              <a:defRPr sz="1600" b="1"/>
            </a:lvl4pPr>
            <a:lvl5pPr marL="1828486" indent="0">
              <a:buNone/>
              <a:defRPr sz="1600" b="1"/>
            </a:lvl5pPr>
            <a:lvl6pPr marL="2285609" indent="0">
              <a:buNone/>
              <a:defRPr sz="1600" b="1"/>
            </a:lvl6pPr>
            <a:lvl7pPr marL="2742731" indent="0">
              <a:buNone/>
              <a:defRPr sz="1600" b="1"/>
            </a:lvl7pPr>
            <a:lvl8pPr marL="3199852" indent="0">
              <a:buNone/>
              <a:defRPr sz="1600" b="1"/>
            </a:lvl8pPr>
            <a:lvl9pPr marL="3656975" indent="0">
              <a:buNone/>
              <a:defRPr sz="1600" b="1"/>
            </a:lvl9pPr>
          </a:lstStyle>
          <a:p>
            <a:pPr lvl="0"/>
            <a:r>
              <a:rPr lang="en-US" dirty="0" smtClean="0"/>
              <a:t>Click to edit Master text styles</a:t>
            </a:r>
          </a:p>
        </p:txBody>
      </p:sp>
      <p:sp>
        <p:nvSpPr>
          <p:cNvPr id="6" name="Content Placeholder 5" descr="Right content box in side-by-side layout"/>
          <p:cNvSpPr>
            <a:spLocks noGrp="1"/>
          </p:cNvSpPr>
          <p:nvPr>
            <p:ph sz="quarter" idx="4"/>
          </p:nvPr>
        </p:nvSpPr>
        <p:spPr>
          <a:xfrm>
            <a:off x="4645038" y="2255520"/>
            <a:ext cx="4041775" cy="3822192"/>
          </a:xfrm>
          <a:noFill/>
          <a:ln w="9525">
            <a:noFill/>
            <a:miter lim="800000"/>
            <a:headEnd/>
            <a:tailEnd/>
          </a:ln>
          <a:effectLst/>
        </p:spPr>
        <p:txBody>
          <a:bodyPr/>
          <a:lstStyle>
            <a:lvl1pPr algn="l" rtl="0" eaLnBrk="1" fontAlgn="base" hangingPunct="1">
              <a:spcBef>
                <a:spcPct val="20000"/>
              </a:spcBef>
              <a:spcAft>
                <a:spcPct val="0"/>
              </a:spcAft>
              <a:defRPr lang="en-US" sz="2400" dirty="0" smtClean="0">
                <a:solidFill>
                  <a:schemeClr val="tx1"/>
                </a:solidFill>
                <a:effectLst>
                  <a:outerShdw blurRad="38100" dist="38100" dir="2700000" algn="tl">
                    <a:srgbClr val="000000"/>
                  </a:outerShdw>
                </a:effectLst>
                <a:latin typeface="+mn-lt"/>
                <a:ea typeface="+mn-ea"/>
                <a:cs typeface="+mn-cs"/>
              </a:defRPr>
            </a:lvl1pPr>
            <a:lvl2pPr algn="l" rtl="0" eaLnBrk="1" fontAlgn="base" hangingPunct="1">
              <a:spcBef>
                <a:spcPct val="20000"/>
              </a:spcBef>
              <a:spcAft>
                <a:spcPct val="0"/>
              </a:spcAft>
              <a:defRPr lang="en-US" sz="2000" dirty="0" smtClean="0">
                <a:solidFill>
                  <a:schemeClr val="tx1"/>
                </a:solidFill>
                <a:effectLst>
                  <a:outerShdw blurRad="38100" dist="38100" dir="2700000" algn="tl">
                    <a:srgbClr val="000000"/>
                  </a:outerShdw>
                </a:effectLst>
                <a:latin typeface="+mn-lt"/>
                <a:ea typeface="+mn-ea"/>
                <a:cs typeface="+mn-cs"/>
              </a:defRPr>
            </a:lvl2pPr>
            <a:lvl3pPr algn="l" rtl="0" eaLnBrk="1" fontAlgn="base" hangingPunct="1">
              <a:spcBef>
                <a:spcPct val="20000"/>
              </a:spcBef>
              <a:spcAft>
                <a:spcPct val="0"/>
              </a:spcAft>
              <a:defRPr lang="en-US" sz="1800" dirty="0" smtClean="0">
                <a:solidFill>
                  <a:schemeClr val="tx1"/>
                </a:solidFill>
                <a:effectLst>
                  <a:outerShdw blurRad="38100" dist="38100" dir="2700000" algn="tl">
                    <a:srgbClr val="000000"/>
                  </a:outerShdw>
                </a:effectLst>
                <a:latin typeface="+mn-lt"/>
                <a:ea typeface="+mn-ea"/>
                <a:cs typeface="+mn-cs"/>
              </a:defRPr>
            </a:lvl3pPr>
            <a:lvl4pPr algn="l" rtl="0" eaLnBrk="1" fontAlgn="base" hangingPunct="1">
              <a:spcBef>
                <a:spcPct val="20000"/>
              </a:spcBef>
              <a:spcAft>
                <a:spcPct val="0"/>
              </a:spcAft>
              <a:defRPr lang="en-US" sz="1600" dirty="0" smtClean="0">
                <a:solidFill>
                  <a:schemeClr val="tx1"/>
                </a:solidFill>
                <a:effectLst>
                  <a:outerShdw blurRad="38100" dist="38100" dir="2700000" algn="tl">
                    <a:srgbClr val="000000"/>
                  </a:outerShdw>
                </a:effectLst>
                <a:latin typeface="+mn-lt"/>
                <a:ea typeface="+mn-ea"/>
                <a:cs typeface="+mn-cs"/>
              </a:defRPr>
            </a:lvl4pPr>
            <a:lvl5pPr algn="l" rtl="0" eaLnBrk="1" fontAlgn="base" hangingPunct="1">
              <a:spcBef>
                <a:spcPct val="20000"/>
              </a:spcBef>
              <a:spcAft>
                <a:spcPct val="0"/>
              </a:spcAft>
              <a:defRPr lang="en-US" sz="1600" dirty="0">
                <a:solidFill>
                  <a:schemeClr val="tx1"/>
                </a:solidFill>
                <a:effectLst>
                  <a:outerShdw blurRad="38100" dist="38100" dir="2700000" algn="tl">
                    <a:srgbClr val="000000"/>
                  </a:outerShdw>
                </a:effectLst>
                <a:latin typeface="+mn-lt"/>
                <a:ea typeface="+mn-ea"/>
                <a:cs typeface="+mn-c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58BC2E-2F86-41A5-A5A2-67395AB0F8D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BBAA0860-6820-4386-B6EB-18A08A9C50B0}"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6CD712-AD1E-4C1E-B6AC-E7DE0398CB31}"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BDBE2C8-FC98-423C-9CAB-2817E51232AC}" type="slidenum">
              <a:rPr lang="en-US">
                <a:solidFill>
                  <a:srgbClr val="FFFFFF">
                    <a:tint val="75000"/>
                  </a:srgbClr>
                </a:solidFill>
              </a:rPr>
              <a:pPr>
                <a:defRPr/>
              </a:pPr>
              <a:t>‹#›</a:t>
            </a:fld>
            <a:endParaRPr lang="en-US">
              <a:solidFill>
                <a:srgbClr val="FFFFFF">
                  <a:tint val="75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with footer">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without footer">
    <p:spTree>
      <p:nvGrpSpPr>
        <p:cNvPr id="1" name=""/>
        <p:cNvGrpSpPr/>
        <p:nvPr/>
      </p:nvGrpSpPr>
      <p:grpSpPr>
        <a:xfrm>
          <a:off x="0" y="0"/>
          <a:ext cx="0" cy="0"/>
          <a:chOff x="0" y="0"/>
          <a:chExt cx="0" cy="0"/>
        </a:xfrm>
      </p:grpSpPr>
      <p:grpSp>
        <p:nvGrpSpPr>
          <p:cNvPr id="2" name="Background design" descr="Background design with dark blue fading to light blue"/>
          <p:cNvGrpSpPr>
            <a:grpSpLocks/>
          </p:cNvGrpSpPr>
          <p:nvPr/>
        </p:nvGrpSpPr>
        <p:grpSpPr bwMode="auto">
          <a:xfrm>
            <a:off x="0" y="0"/>
            <a:ext cx="7242175" cy="1981200"/>
            <a:chOff x="0" y="0"/>
            <a:chExt cx="4562" cy="1248"/>
          </a:xfrm>
        </p:grpSpPr>
        <p:sp>
          <p:nvSpPr>
            <p:cNvPr id="3" name="Background design shadow" descr="Background design with dark blue fading to light blue"/>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nchorCtr="1"/>
            <a:lstStyle/>
            <a:p>
              <a:pPr fontAlgn="auto">
                <a:spcBef>
                  <a:spcPts val="0"/>
                </a:spcBef>
                <a:spcAft>
                  <a:spcPts val="0"/>
                </a:spcAft>
                <a:defRPr/>
              </a:pPr>
              <a:endParaRPr lang="en-US" dirty="0">
                <a:latin typeface="+mn-lt"/>
              </a:endParaRPr>
            </a:p>
          </p:txBody>
        </p:sp>
        <p:sp>
          <p:nvSpPr>
            <p:cNvPr id="4" name="Background design" descr="Background design with dark blue fading to light blue"/>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nchorCtr="1"/>
            <a:lstStyle/>
            <a:p>
              <a:pPr fontAlgn="auto">
                <a:spcBef>
                  <a:spcPts val="0"/>
                </a:spcBef>
                <a:spcAft>
                  <a:spcPts val="0"/>
                </a:spcAft>
                <a:defRPr/>
              </a:pPr>
              <a:endParaRPr lang="en-US" dirty="0">
                <a:latin typeface="+mn-lt"/>
              </a:endParaRPr>
            </a:p>
          </p:txBody>
        </p:sp>
      </p:gr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without background design">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6.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7.xml"/><Relationship Id="rId1" Type="http://schemas.openxmlformats.org/officeDocument/2006/relationships/slideLayout" Target="../slideLayouts/slideLayout29.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8.xml"/><Relationship Id="rId1" Type="http://schemas.openxmlformats.org/officeDocument/2006/relationships/slideLayout" Target="../slideLayouts/slideLayout30.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9.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0.xml"/><Relationship Id="rId1" Type="http://schemas.openxmlformats.org/officeDocument/2006/relationships/slideLayout" Target="../slideLayouts/slideLayout3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1.xml"/><Relationship Id="rId1" Type="http://schemas.openxmlformats.org/officeDocument/2006/relationships/slideLayout" Target="../slideLayouts/slideLayout33.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2.xml"/><Relationship Id="rId1" Type="http://schemas.openxmlformats.org/officeDocument/2006/relationships/slideLayout" Target="../slideLayouts/slideLayout34.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3.xml"/><Relationship Id="rId1" Type="http://schemas.openxmlformats.org/officeDocument/2006/relationships/slideLayout" Target="../slideLayouts/slideLayout3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4.xml"/><Relationship Id="rId1" Type="http://schemas.openxmlformats.org/officeDocument/2006/relationships/slideLayout" Target="../slideLayouts/slideLayout36.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5.xml"/><Relationship Id="rId1" Type="http://schemas.openxmlformats.org/officeDocument/2006/relationships/slideLayout" Target="../slideLayouts/slideLayout37.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6.xml"/><Relationship Id="rId1" Type="http://schemas.openxmlformats.org/officeDocument/2006/relationships/slideLayout" Target="../slideLayouts/slideLayout3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7.xml"/><Relationship Id="rId1" Type="http://schemas.openxmlformats.org/officeDocument/2006/relationships/slideLayout" Target="../slideLayouts/slideLayout3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8.xml"/><Relationship Id="rId1" Type="http://schemas.openxmlformats.org/officeDocument/2006/relationships/slideLayout" Target="../slideLayouts/slideLayout4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9.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0.xml"/><Relationship Id="rId1" Type="http://schemas.openxmlformats.org/officeDocument/2006/relationships/slideLayout" Target="../slideLayouts/slideLayout42.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1.xml"/><Relationship Id="rId1" Type="http://schemas.openxmlformats.org/officeDocument/2006/relationships/slideLayout" Target="../slideLayouts/slideLayout43.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2.xml"/><Relationship Id="rId1" Type="http://schemas.openxmlformats.org/officeDocument/2006/relationships/slideLayout" Target="../slideLayouts/slideLayout44.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3.xml"/><Relationship Id="rId1" Type="http://schemas.openxmlformats.org/officeDocument/2006/relationships/slideLayout" Target="../slideLayouts/slideLayout45.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4.xml"/><Relationship Id="rId1" Type="http://schemas.openxmlformats.org/officeDocument/2006/relationships/slideLayout" Target="../slideLayouts/slideLayout4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5.xml"/><Relationship Id="rId1" Type="http://schemas.openxmlformats.org/officeDocument/2006/relationships/slideLayout" Target="../slideLayouts/slideLayout47.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6.xml"/><Relationship Id="rId1" Type="http://schemas.openxmlformats.org/officeDocument/2006/relationships/slideLayout" Target="../slideLayouts/slideLayout48.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7.xml"/><Relationship Id="rId1" Type="http://schemas.openxmlformats.org/officeDocument/2006/relationships/slideLayout" Target="../slideLayouts/slideLayout49.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8.xml"/><Relationship Id="rId1" Type="http://schemas.openxmlformats.org/officeDocument/2006/relationships/slideLayout" Target="../slideLayouts/slideLayout50.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9.xml"/><Relationship Id="rId1"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grpSp>
        <p:nvGrpSpPr>
          <p:cNvPr id="1026" name="Background design" descr="Background design with dark blue fading to light blue"/>
          <p:cNvGrpSpPr>
            <a:grpSpLocks/>
          </p:cNvGrpSpPr>
          <p:nvPr/>
        </p:nvGrpSpPr>
        <p:grpSpPr bwMode="auto">
          <a:xfrm>
            <a:off x="0" y="0"/>
            <a:ext cx="7242175" cy="1981200"/>
            <a:chOff x="0" y="0"/>
            <a:chExt cx="4562" cy="1248"/>
          </a:xfrm>
        </p:grpSpPr>
        <p:sp>
          <p:nvSpPr>
            <p:cNvPr id="1238019" name="Background design shadow"/>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nchorCtr="1"/>
            <a:lstStyle/>
            <a:p>
              <a:pPr fontAlgn="auto">
                <a:spcBef>
                  <a:spcPts val="0"/>
                </a:spcBef>
                <a:spcAft>
                  <a:spcPts val="0"/>
                </a:spcAft>
                <a:defRPr/>
              </a:pPr>
              <a:endParaRPr lang="en-US" dirty="0">
                <a:latin typeface="+mn-lt"/>
              </a:endParaRPr>
            </a:p>
          </p:txBody>
        </p:sp>
        <p:sp>
          <p:nvSpPr>
            <p:cNvPr id="1238020" name="Background design" descr="Background design with dark blue fading to light blue"/>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nchorCtr="1"/>
            <a:lstStyle/>
            <a:p>
              <a:pPr fontAlgn="auto">
                <a:spcBef>
                  <a:spcPts val="0"/>
                </a:spcBef>
                <a:spcAft>
                  <a:spcPts val="0"/>
                </a:spcAft>
                <a:defRPr/>
              </a:pPr>
              <a:endParaRPr lang="en-US" dirty="0">
                <a:latin typeface="+mn-lt"/>
              </a:endParaRPr>
            </a:p>
          </p:txBody>
        </p:sp>
      </p:grpSp>
      <p:grpSp>
        <p:nvGrpSpPr>
          <p:cNvPr id="1027" name="NLM Footer with logo and lines" descr="Footer in slide backround:&#10;[NLM Logo] &#10;United States &#10;National Library of Medicine&#10;National Institutes of Health"/>
          <p:cNvGrpSpPr>
            <a:grpSpLocks/>
          </p:cNvGrpSpPr>
          <p:nvPr/>
        </p:nvGrpSpPr>
        <p:grpSpPr bwMode="auto">
          <a:xfrm>
            <a:off x="-9525" y="6096000"/>
            <a:ext cx="9153525" cy="762000"/>
            <a:chOff x="-9519" y="6096000"/>
            <a:chExt cx="9153519" cy="762006"/>
          </a:xfrm>
        </p:grpSpPr>
        <p:pic>
          <p:nvPicPr>
            <p:cNvPr id="1030" name="NLM Logo" descr="[NLM Logo in footer] &#10;United States &#10;National Library of Medicine&#10;National Institutes of Health"/>
            <p:cNvPicPr>
              <a:picLocks noChangeAspect="1" noChangeArrowheads="1"/>
            </p:cNvPicPr>
            <p:nvPr/>
          </p:nvPicPr>
          <p:blipFill>
            <a:blip r:embed="rId16" cstate="print"/>
            <a:srcRect/>
            <a:stretch>
              <a:fillRect/>
            </a:stretch>
          </p:blipFill>
          <p:spPr bwMode="auto">
            <a:xfrm>
              <a:off x="-9519" y="6143631"/>
              <a:ext cx="3800475" cy="714375"/>
            </a:xfrm>
            <a:prstGeom prst="rect">
              <a:avLst/>
            </a:prstGeom>
            <a:noFill/>
            <a:ln w="9525">
              <a:noFill/>
              <a:miter lim="800000"/>
              <a:headEnd/>
              <a:tailEnd/>
            </a:ln>
          </p:spPr>
        </p:pic>
        <p:grpSp>
          <p:nvGrpSpPr>
            <p:cNvPr id="1031" name="Double horizontal lines"/>
            <p:cNvGrpSpPr>
              <a:grpSpLocks/>
            </p:cNvGrpSpPr>
            <p:nvPr userDrawn="1"/>
          </p:nvGrpSpPr>
          <p:grpSpPr bwMode="auto">
            <a:xfrm>
              <a:off x="0" y="6096000"/>
              <a:ext cx="9144000" cy="76200"/>
              <a:chOff x="0" y="6096000"/>
              <a:chExt cx="9144000" cy="76200"/>
            </a:xfrm>
          </p:grpSpPr>
          <p:sp>
            <p:nvSpPr>
              <p:cNvPr id="1238028" name="Bottom line" descr="Horizontal line along the top of the footer"/>
              <p:cNvSpPr>
                <a:spLocks noChangeShapeType="1"/>
              </p:cNvSpPr>
              <p:nvPr/>
            </p:nvSpPr>
            <p:spPr bwMode="auto">
              <a:xfrm>
                <a:off x="6" y="6172201"/>
                <a:ext cx="9143994" cy="0"/>
              </a:xfrm>
              <a:prstGeom prst="line">
                <a:avLst/>
              </a:prstGeom>
              <a:noFill/>
              <a:ln w="12700">
                <a:solidFill>
                  <a:schemeClr val="tx2"/>
                </a:solidFill>
                <a:round/>
                <a:headEnd/>
                <a:tailEnd/>
              </a:ln>
              <a:effectLst/>
            </p:spPr>
            <p:txBody>
              <a:bodyPr lIns="91424" tIns="45712" rIns="91424" bIns="45712"/>
              <a:lstStyle/>
              <a:p>
                <a:pPr fontAlgn="auto">
                  <a:spcBef>
                    <a:spcPts val="0"/>
                  </a:spcBef>
                  <a:spcAft>
                    <a:spcPts val="0"/>
                  </a:spcAft>
                  <a:defRPr/>
                </a:pPr>
                <a:endParaRPr lang="en-US" dirty="0">
                  <a:latin typeface="+mn-lt"/>
                </a:endParaRPr>
              </a:p>
            </p:txBody>
          </p:sp>
          <p:sp>
            <p:nvSpPr>
              <p:cNvPr id="1238027" name="Top line" descr="Horizontal line along the top of the footer"/>
              <p:cNvSpPr>
                <a:spLocks noChangeShapeType="1"/>
              </p:cNvSpPr>
              <p:nvPr/>
            </p:nvSpPr>
            <p:spPr bwMode="auto">
              <a:xfrm>
                <a:off x="6" y="6096000"/>
                <a:ext cx="9143994" cy="0"/>
              </a:xfrm>
              <a:prstGeom prst="line">
                <a:avLst/>
              </a:prstGeom>
              <a:noFill/>
              <a:ln w="12700">
                <a:solidFill>
                  <a:schemeClr val="tx2"/>
                </a:solidFill>
                <a:round/>
                <a:headEnd/>
                <a:tailEnd/>
              </a:ln>
              <a:effectLst/>
            </p:spPr>
            <p:txBody>
              <a:bodyPr lIns="91424" tIns="45712" rIns="91424" bIns="45712"/>
              <a:lstStyle/>
              <a:p>
                <a:pPr fontAlgn="auto">
                  <a:spcBef>
                    <a:spcPts val="0"/>
                  </a:spcBef>
                  <a:spcAft>
                    <a:spcPts val="0"/>
                  </a:spcAft>
                  <a:defRPr/>
                </a:pPr>
                <a:endParaRPr lang="en-US" dirty="0">
                  <a:latin typeface="+mn-lt"/>
                </a:endParaRPr>
              </a:p>
            </p:txBody>
          </p:sp>
        </p:grpSp>
      </p:grpSp>
      <p:sp>
        <p:nvSpPr>
          <p:cNvPr id="1238022" name="Content rectangle" descr="Content box"/>
          <p:cNvSpPr>
            <a:spLocks noGrp="1" noChangeArrowheads="1"/>
          </p:cNvSpPr>
          <p:nvPr>
            <p:ph type="body" idx="1"/>
          </p:nvPr>
        </p:nvSpPr>
        <p:spPr bwMode="auto">
          <a:xfrm>
            <a:off x="457200" y="1600200"/>
            <a:ext cx="8229600" cy="4479925"/>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238021" name="Title rectangle" descr="Slide title box"/>
          <p:cNvSpPr>
            <a:spLocks noGrp="1" noChangeArrowheads="1"/>
          </p:cNvSpPr>
          <p:nvPr>
            <p:ph type="title"/>
          </p:nvPr>
        </p:nvSpPr>
        <p:spPr bwMode="auto">
          <a:xfrm>
            <a:off x="457200" y="92075"/>
            <a:ext cx="8229600" cy="1279525"/>
          </a:xfrm>
          <a:prstGeom prst="rect">
            <a:avLst/>
          </a:prstGeom>
          <a:noFill/>
          <a:ln w="9525">
            <a:noFill/>
            <a:miter lim="800000"/>
            <a:headEnd/>
            <a:tailEnd/>
          </a:ln>
          <a:effectLst/>
        </p:spPr>
        <p:txBody>
          <a:bodyPr vert="horz" wrap="square" lIns="91424" tIns="45712" rIns="91424" bIns="45712" numCol="1" anchor="t" anchorCtr="1" compatLnSpc="1">
            <a:prstTxWarp prst="textNoShape">
              <a:avLst/>
            </a:prstTxWarp>
            <a:normAutofit/>
          </a:bodyPr>
          <a:lstStyle/>
          <a:p>
            <a:pPr lvl="0"/>
            <a:endParaRPr lang="en-US" dirty="0" smtClean="0"/>
          </a:p>
        </p:txBody>
      </p:sp>
    </p:spTree>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timing>
    <p:tnLst>
      <p:par>
        <p:cTn id="1" dur="indefinite" restart="never" nodeType="tmRoot"/>
      </p:par>
    </p:tnLst>
  </p:timing>
  <p:txStyles>
    <p:titleStyle>
      <a:lvl1pPr algn="ctr" rtl="0" fontAlgn="base">
        <a:spcBef>
          <a:spcPct val="0"/>
        </a:spcBef>
        <a:spcAft>
          <a:spcPct val="0"/>
        </a:spcAft>
        <a:defRPr sz="38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8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38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38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3800">
          <a:solidFill>
            <a:schemeClr val="tx2"/>
          </a:solidFill>
          <a:effectLst>
            <a:outerShdw blurRad="38100" dist="38100" dir="2700000" algn="tl">
              <a:srgbClr val="000000"/>
            </a:outerShdw>
          </a:effectLst>
          <a:latin typeface="Arial" charset="0"/>
        </a:defRPr>
      </a:lvl5pPr>
      <a:lvl6pPr marL="45712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24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36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48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1313" indent="-341313" algn="l" rtl="0" fontAlgn="base">
        <a:spcBef>
          <a:spcPct val="20000"/>
        </a:spcBef>
        <a:spcAft>
          <a:spcPct val="0"/>
        </a:spcAft>
        <a:buClr>
          <a:schemeClr val="hlink"/>
        </a:buClr>
        <a:buSzPct val="110000"/>
        <a:buFont typeface="Wingdings 2" pitchFamily="18" charset="2"/>
        <a:buChar char=""/>
        <a:defRPr sz="3000">
          <a:solidFill>
            <a:schemeClr val="tx1"/>
          </a:solidFill>
          <a:effectLst>
            <a:outerShdw blurRad="38100" dist="38100" dir="2700000" algn="tl">
              <a:srgbClr val="000000"/>
            </a:outerShdw>
          </a:effectLst>
          <a:latin typeface="+mn-lt"/>
          <a:ea typeface="+mn-ea"/>
          <a:cs typeface="+mn-cs"/>
        </a:defRPr>
      </a:lvl1pPr>
      <a:lvl2pPr marL="741363" indent="-284163" algn="l" rtl="0" fontAlgn="base">
        <a:spcBef>
          <a:spcPct val="20000"/>
        </a:spcBef>
        <a:spcAft>
          <a:spcPct val="0"/>
        </a:spcAft>
        <a:buClr>
          <a:schemeClr val="tx1"/>
        </a:buClr>
        <a:buSzPct val="120000"/>
        <a:buFont typeface="Arial" charset="0"/>
        <a:buChar char="•"/>
        <a:defRPr sz="2800">
          <a:solidFill>
            <a:schemeClr val="tx1"/>
          </a:solidFill>
          <a:effectLst>
            <a:outerShdw blurRad="38100" dist="38100" dir="2700000" algn="tl">
              <a:srgbClr val="000000"/>
            </a:outerShdw>
          </a:effectLst>
          <a:latin typeface="+mn-lt"/>
        </a:defRPr>
      </a:lvl2pPr>
      <a:lvl3pPr marL="1141413" indent="-227013" algn="l" rtl="0" fontAlgn="base">
        <a:spcBef>
          <a:spcPct val="20000"/>
        </a:spcBef>
        <a:spcAft>
          <a:spcPct val="0"/>
        </a:spcAft>
        <a:buClr>
          <a:schemeClr val="tx1"/>
        </a:buClr>
        <a:buSzPct val="100000"/>
        <a:buFont typeface="Arial" charset="0"/>
        <a:buChar char="–"/>
        <a:defRPr sz="2400">
          <a:solidFill>
            <a:schemeClr val="tx1"/>
          </a:solidFill>
          <a:effectLst>
            <a:outerShdw blurRad="38100" dist="38100" dir="2700000" algn="tl">
              <a:srgbClr val="000000"/>
            </a:outerShdw>
          </a:effectLst>
          <a:latin typeface="+mn-lt"/>
        </a:defRPr>
      </a:lvl3pPr>
      <a:lvl4pPr marL="1598613" indent="-227013" algn="l" rtl="0" fontAlgn="base">
        <a:spcBef>
          <a:spcPct val="20000"/>
        </a:spcBef>
        <a:spcAft>
          <a:spcPct val="0"/>
        </a:spcAft>
        <a:buClr>
          <a:schemeClr val="tx1"/>
        </a:buClr>
        <a:buSzPct val="130000"/>
        <a:buFont typeface="Arial" charset="0"/>
        <a:buChar char="◦"/>
        <a:defRPr sz="2000">
          <a:solidFill>
            <a:schemeClr val="tx1"/>
          </a:solidFill>
          <a:effectLst>
            <a:outerShdw blurRad="38100" dist="38100" dir="2700000" algn="tl">
              <a:srgbClr val="000000"/>
            </a:outerShdw>
          </a:effectLst>
          <a:latin typeface="+mn-lt"/>
        </a:defRPr>
      </a:lvl4pPr>
      <a:lvl5pPr marL="2055813" indent="-227013" algn="l" rtl="0" fontAlgn="base">
        <a:spcBef>
          <a:spcPct val="20000"/>
        </a:spcBef>
        <a:spcAft>
          <a:spcPct val="0"/>
        </a:spcAft>
        <a:buClr>
          <a:schemeClr val="tx1"/>
        </a:buClr>
        <a:buSzPct val="120000"/>
        <a:buFont typeface="Arial" charset="0"/>
        <a:buChar char="▪"/>
        <a:defRPr sz="2000">
          <a:solidFill>
            <a:schemeClr val="tx1"/>
          </a:solidFill>
          <a:effectLst>
            <a:outerShdw blurRad="38100" dist="38100" dir="2700000" algn="tl">
              <a:srgbClr val="000000"/>
            </a:outerShdw>
          </a:effectLst>
          <a:latin typeface="+mn-lt"/>
        </a:defRPr>
      </a:lvl5pPr>
      <a:lvl6pPr marL="2514169" indent="-228561"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292" indent="-228561"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8413" indent="-228561"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5534" indent="-228561" algn="l" rtl="0" eaLnBrk="1" fontAlgn="base" hangingPunct="1">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245" rtl="0" eaLnBrk="1" latinLnBrk="0" hangingPunct="1">
        <a:defRPr sz="1800" kern="1200">
          <a:solidFill>
            <a:schemeClr val="tx1"/>
          </a:solidFill>
          <a:latin typeface="+mn-lt"/>
          <a:ea typeface="+mn-ea"/>
          <a:cs typeface="+mn-cs"/>
        </a:defRPr>
      </a:lvl1pPr>
      <a:lvl2pPr marL="457121" algn="l" defTabSz="914245" rtl="0" eaLnBrk="1" latinLnBrk="0" hangingPunct="1">
        <a:defRPr sz="1800" kern="1200">
          <a:solidFill>
            <a:schemeClr val="tx1"/>
          </a:solidFill>
          <a:latin typeface="+mn-lt"/>
          <a:ea typeface="+mn-ea"/>
          <a:cs typeface="+mn-cs"/>
        </a:defRPr>
      </a:lvl2pPr>
      <a:lvl3pPr marL="914245" algn="l" defTabSz="914245" rtl="0" eaLnBrk="1" latinLnBrk="0" hangingPunct="1">
        <a:defRPr sz="1800" kern="1200">
          <a:solidFill>
            <a:schemeClr val="tx1"/>
          </a:solidFill>
          <a:latin typeface="+mn-lt"/>
          <a:ea typeface="+mn-ea"/>
          <a:cs typeface="+mn-cs"/>
        </a:defRPr>
      </a:lvl3pPr>
      <a:lvl4pPr marL="1371366" algn="l" defTabSz="914245" rtl="0" eaLnBrk="1" latinLnBrk="0" hangingPunct="1">
        <a:defRPr sz="1800" kern="1200">
          <a:solidFill>
            <a:schemeClr val="tx1"/>
          </a:solidFill>
          <a:latin typeface="+mn-lt"/>
          <a:ea typeface="+mn-ea"/>
          <a:cs typeface="+mn-cs"/>
        </a:defRPr>
      </a:lvl4pPr>
      <a:lvl5pPr marL="1828486" algn="l" defTabSz="914245" rtl="0" eaLnBrk="1" latinLnBrk="0" hangingPunct="1">
        <a:defRPr sz="1800" kern="1200">
          <a:solidFill>
            <a:schemeClr val="tx1"/>
          </a:solidFill>
          <a:latin typeface="+mn-lt"/>
          <a:ea typeface="+mn-ea"/>
          <a:cs typeface="+mn-cs"/>
        </a:defRPr>
      </a:lvl5pPr>
      <a:lvl6pPr marL="2285609" algn="l" defTabSz="914245" rtl="0" eaLnBrk="1" latinLnBrk="0" hangingPunct="1">
        <a:defRPr sz="1800" kern="1200">
          <a:solidFill>
            <a:schemeClr val="tx1"/>
          </a:solidFill>
          <a:latin typeface="+mn-lt"/>
          <a:ea typeface="+mn-ea"/>
          <a:cs typeface="+mn-cs"/>
        </a:defRPr>
      </a:lvl6pPr>
      <a:lvl7pPr marL="2742731" algn="l" defTabSz="914245" rtl="0" eaLnBrk="1" latinLnBrk="0" hangingPunct="1">
        <a:defRPr sz="1800" kern="1200">
          <a:solidFill>
            <a:schemeClr val="tx1"/>
          </a:solidFill>
          <a:latin typeface="+mn-lt"/>
          <a:ea typeface="+mn-ea"/>
          <a:cs typeface="+mn-cs"/>
        </a:defRPr>
      </a:lvl7pPr>
      <a:lvl8pPr marL="3199852" algn="l" defTabSz="914245" rtl="0" eaLnBrk="1" latinLnBrk="0" hangingPunct="1">
        <a:defRPr sz="1800" kern="1200">
          <a:solidFill>
            <a:schemeClr val="tx1"/>
          </a:solidFill>
          <a:latin typeface="+mn-lt"/>
          <a:ea typeface="+mn-ea"/>
          <a:cs typeface="+mn-cs"/>
        </a:defRPr>
      </a:lvl8pPr>
      <a:lvl9pPr marL="3656975" algn="l" defTabSz="91424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1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1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1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1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1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2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2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2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2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69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2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3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3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3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3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3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4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4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4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4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69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5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5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5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6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6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6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6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694"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69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698"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02"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676400" y="6324600"/>
            <a:ext cx="1295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A9ADDF5-84C0-4FDB-8211-705E92877760}" type="datetimeFigureOut">
              <a:rPr lang="en-US">
                <a:solidFill>
                  <a:srgbClr val="FFFFFF">
                    <a:tint val="75000"/>
                  </a:srgbClr>
                </a:solidFill>
              </a:rPr>
              <a:pPr>
                <a:defRPr/>
              </a:pPr>
              <a:t>5/25/2011</a:t>
            </a:fld>
            <a:endParaRPr lang="en-US" dirty="0">
              <a:solidFill>
                <a:srgbClr val="FFFFFF">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F4DA30D-4F68-46D5-AFE5-3FDC2EF802FD}" type="slidenum">
              <a:rPr lang="en-US">
                <a:solidFill>
                  <a:srgbClr val="FFFFFF">
                    <a:tint val="75000"/>
                  </a:srgbClr>
                </a:solidFill>
              </a:rPr>
              <a:pPr>
                <a:defRPr/>
              </a:pPr>
              <a:t>‹#›</a:t>
            </a:fld>
            <a:endParaRPr lang="en-US">
              <a:solidFill>
                <a:srgbClr val="FFFFFF">
                  <a:tint val="75000"/>
                </a:srgbClr>
              </a:solidFill>
            </a:endParaRPr>
          </a:p>
        </p:txBody>
      </p:sp>
    </p:spTree>
  </p:cSld>
  <p:clrMap bg1="lt1" tx1="dk1" bg2="lt2" tx2="dk2" accent1="accent1" accent2="accent2" accent3="accent3" accent4="accent4" accent5="accent5" accent6="accent6" hlink="hlink" folHlink="folHlink"/>
  <p:sldLayoutIdLst>
    <p:sldLayoutId id="2147483706"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ncbi.nlm.nih.gov/Education/webinars.s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resource.nlm.nih.gov/101218104"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762000" y="2133600"/>
            <a:ext cx="7772400" cy="1470025"/>
          </a:xfrm>
        </p:spPr>
        <p:txBody>
          <a:bodyPr/>
          <a:lstStyle/>
          <a:p>
            <a:pPr eaLnBrk="1" hangingPunct="1">
              <a:defRPr/>
            </a:pPr>
            <a:r>
              <a:rPr lang="en-US" dirty="0" smtClean="0">
                <a:effectLst>
                  <a:outerShdw blurRad="38100" dist="38100" dir="2700000" algn="tl">
                    <a:srgbClr val="C0C0C0"/>
                  </a:outerShdw>
                </a:effectLst>
              </a:rPr>
              <a:t>NLM Update, Part 2</a:t>
            </a:r>
          </a:p>
        </p:txBody>
      </p:sp>
      <p:sp>
        <p:nvSpPr>
          <p:cNvPr id="3" name="Subtitle 2"/>
          <p:cNvSpPr>
            <a:spLocks noGrp="1"/>
          </p:cNvSpPr>
          <p:nvPr>
            <p:ph type="subTitle" idx="1"/>
          </p:nvPr>
        </p:nvSpPr>
        <p:spPr/>
        <p:txBody>
          <a:bodyPr/>
          <a:lstStyle/>
          <a:p>
            <a:pPr eaLnBrk="1" hangingPunct="1">
              <a:buFont typeface="Arial" pitchFamily="34" charset="0"/>
              <a:buNone/>
              <a:defRPr/>
            </a:pPr>
            <a:r>
              <a:rPr lang="en-US" sz="2800" dirty="0" smtClean="0">
                <a:solidFill>
                  <a:srgbClr val="FFFFFF"/>
                </a:solidFill>
                <a:effectLst>
                  <a:outerShdw blurRad="38100" dist="38100" dir="2700000" algn="tl">
                    <a:srgbClr val="C0C0C0"/>
                  </a:outerShdw>
                </a:effectLst>
              </a:rPr>
              <a:t>Betsy L. Humphreys, MLS, FMLA</a:t>
            </a:r>
          </a:p>
          <a:p>
            <a:pPr eaLnBrk="1" hangingPunct="1">
              <a:buFont typeface="Arial" pitchFamily="34" charset="0"/>
              <a:buNone/>
              <a:defRPr/>
            </a:pPr>
            <a:r>
              <a:rPr lang="en-US" sz="2400" dirty="0" smtClean="0">
                <a:solidFill>
                  <a:srgbClr val="FFFFFF"/>
                </a:solidFill>
                <a:effectLst>
                  <a:outerShdw blurRad="38100" dist="38100" dir="2700000" algn="tl">
                    <a:srgbClr val="C0C0C0"/>
                  </a:outerShdw>
                </a:effectLst>
              </a:rPr>
              <a:t>Deputy Director, NLM</a:t>
            </a:r>
          </a:p>
          <a:p>
            <a:pPr eaLnBrk="1" hangingPunct="1">
              <a:buFont typeface="Arial" pitchFamily="34" charset="0"/>
              <a:buNone/>
              <a:defRPr/>
            </a:pPr>
            <a:r>
              <a:rPr lang="en-US" sz="2400" dirty="0" smtClean="0">
                <a:solidFill>
                  <a:srgbClr val="FFFFFF"/>
                </a:solidFill>
                <a:effectLst>
                  <a:outerShdw blurRad="38100" dist="38100" dir="2700000" algn="tl">
                    <a:srgbClr val="C0C0C0"/>
                  </a:outerShdw>
                </a:effectLst>
              </a:rPr>
              <a:t>blh@nlm.nih.gov</a:t>
            </a:r>
          </a:p>
        </p:txBody>
      </p:sp>
      <p:pic>
        <p:nvPicPr>
          <p:cNvPr id="4100" name="Picture 5" descr="MLA '11 rethink. Mary 13-18 Minneapolis, Minnesota, Medical Library Association Annual Meeting and Exhibition"/>
          <p:cNvPicPr>
            <a:picLocks noChangeAspect="1" noChangeArrowheads="1"/>
          </p:cNvPicPr>
          <p:nvPr/>
        </p:nvPicPr>
        <p:blipFill>
          <a:blip r:embed="rId2" cstate="print"/>
          <a:srcRect l="23438" t="34906" r="18750" b="39218"/>
          <a:stretch>
            <a:fillRect/>
          </a:stretch>
        </p:blipFill>
        <p:spPr bwMode="auto">
          <a:xfrm>
            <a:off x="3505200" y="0"/>
            <a:ext cx="56388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2286000"/>
            <a:ext cx="7772400" cy="1143000"/>
          </a:xfrm>
        </p:spPr>
        <p:txBody>
          <a:bodyPr/>
          <a:lstStyle/>
          <a:p>
            <a:pPr eaLnBrk="1" hangingPunct="1"/>
            <a:r>
              <a:rPr lang="en-US" dirty="0" err="1" smtClean="0"/>
              <a:t>MeSH</a:t>
            </a:r>
            <a:r>
              <a:rPr lang="en-US" dirty="0" smtClean="0"/>
              <a:t> AIS</a:t>
            </a:r>
          </a:p>
        </p:txBody>
      </p:sp>
      <p:sp>
        <p:nvSpPr>
          <p:cNvPr id="2051" name="Rectangle 3"/>
          <p:cNvSpPr>
            <a:spLocks noGrp="1" noChangeArrowheads="1"/>
          </p:cNvSpPr>
          <p:nvPr>
            <p:ph type="subTitle" idx="1"/>
          </p:nvPr>
        </p:nvSpPr>
        <p:spPr/>
        <p:txBody>
          <a:bodyPr/>
          <a:lstStyle/>
          <a:p>
            <a:pPr eaLnBrk="1" hangingPunct="1">
              <a:defRPr/>
            </a:pPr>
            <a:endParaRPr lang="en-US" smtClean="0"/>
          </a:p>
        </p:txBody>
      </p:sp>
      <p:pic>
        <p:nvPicPr>
          <p:cNvPr id="13316" name="Picture 4" descr="Screenshot of a MetaCard from 1990. The world’s largest Hypercard stack  (Lexical Technology, Inc). It includes a record for Acquired Immunodeficiency Syndrome (AIDS)&#10;"/>
          <p:cNvPicPr>
            <a:picLocks noChangeAspect="1" noChangeArrowheads="1"/>
          </p:cNvPicPr>
          <p:nvPr/>
        </p:nvPicPr>
        <p:blipFill>
          <a:blip r:embed="rId3" cstate="print"/>
          <a:srcRect/>
          <a:stretch>
            <a:fillRect/>
          </a:stretch>
        </p:blipFill>
        <p:spPr bwMode="auto">
          <a:xfrm>
            <a:off x="-609600" y="7938"/>
            <a:ext cx="10287000" cy="6850062"/>
          </a:xfrm>
          <a:prstGeom prst="rect">
            <a:avLst/>
          </a:prstGeom>
          <a:noFill/>
          <a:ln w="9525">
            <a:noFill/>
            <a:miter lim="800000"/>
            <a:headEnd/>
            <a:tailEnd/>
          </a:ln>
        </p:spPr>
      </p:pic>
      <p:sp>
        <p:nvSpPr>
          <p:cNvPr id="5" name="TextBox 4"/>
          <p:cNvSpPr txBox="1"/>
          <p:nvPr/>
        </p:nvSpPr>
        <p:spPr>
          <a:xfrm>
            <a:off x="228600" y="0"/>
            <a:ext cx="4800600" cy="646113"/>
          </a:xfrm>
          <a:prstGeom prst="rect">
            <a:avLst/>
          </a:prstGeom>
          <a:noFill/>
        </p:spPr>
        <p:txBody>
          <a:bodyPr>
            <a:spAutoFit/>
          </a:bodyPr>
          <a:lstStyle/>
          <a:p>
            <a:pPr>
              <a:defRPr/>
            </a:pPr>
            <a:r>
              <a:rPr lang="en-US" b="1" dirty="0">
                <a:solidFill>
                  <a:srgbClr val="00B0F0"/>
                </a:solidFill>
                <a:effectLst>
                  <a:outerShdw blurRad="38100" dist="38100" dir="2700000" algn="tl">
                    <a:srgbClr val="000000">
                      <a:alpha val="43137"/>
                    </a:srgbClr>
                  </a:outerShdw>
                </a:effectLst>
              </a:rPr>
              <a:t>1990 – </a:t>
            </a:r>
            <a:r>
              <a:rPr lang="en-US" b="1" dirty="0" err="1">
                <a:solidFill>
                  <a:srgbClr val="00B0F0"/>
                </a:solidFill>
                <a:effectLst>
                  <a:outerShdw blurRad="38100" dist="38100" dir="2700000" algn="tl">
                    <a:srgbClr val="000000">
                      <a:alpha val="43137"/>
                    </a:srgbClr>
                  </a:outerShdw>
                </a:effectLst>
              </a:rPr>
              <a:t>MetaCard</a:t>
            </a:r>
            <a:r>
              <a:rPr lang="en-US" b="1" dirty="0">
                <a:solidFill>
                  <a:srgbClr val="00B0F0"/>
                </a:solidFill>
                <a:effectLst>
                  <a:outerShdw blurRad="38100" dist="38100" dir="2700000" algn="tl">
                    <a:srgbClr val="000000">
                      <a:alpha val="43137"/>
                    </a:srgbClr>
                  </a:outerShdw>
                </a:effectLst>
              </a:rPr>
              <a:t> – world’s largest </a:t>
            </a:r>
            <a:r>
              <a:rPr lang="en-US" b="1" dirty="0" err="1">
                <a:solidFill>
                  <a:srgbClr val="00B0F0"/>
                </a:solidFill>
                <a:effectLst>
                  <a:outerShdw blurRad="38100" dist="38100" dir="2700000" algn="tl">
                    <a:srgbClr val="000000">
                      <a:alpha val="43137"/>
                    </a:srgbClr>
                  </a:outerShdw>
                </a:effectLst>
              </a:rPr>
              <a:t>Hypercard</a:t>
            </a:r>
            <a:r>
              <a:rPr lang="en-US" b="1" dirty="0">
                <a:solidFill>
                  <a:srgbClr val="00B0F0"/>
                </a:solidFill>
                <a:effectLst>
                  <a:outerShdw blurRad="38100" dist="38100" dir="2700000" algn="tl">
                    <a:srgbClr val="000000">
                      <a:alpha val="43137"/>
                    </a:srgbClr>
                  </a:outerShdw>
                </a:effectLst>
              </a:rPr>
              <a:t> stack  (Lexical Technology, Inc)</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381000" y="0"/>
            <a:ext cx="8153400" cy="563563"/>
          </a:xfrm>
        </p:spPr>
        <p:txBody>
          <a:bodyPr/>
          <a:lstStyle/>
          <a:p>
            <a:pPr eaLnBrk="1" hangingPunct="1">
              <a:defRPr/>
            </a:pPr>
            <a:r>
              <a:rPr lang="en-US" sz="2800" dirty="0" smtClean="0">
                <a:effectLst>
                  <a:outerShdw blurRad="38100" dist="38100" dir="2700000" algn="tl">
                    <a:srgbClr val="000000">
                      <a:alpha val="43137"/>
                    </a:srgbClr>
                  </a:outerShdw>
                </a:effectLst>
              </a:rPr>
              <a:t>Growth of the UMLS </a:t>
            </a:r>
            <a:r>
              <a:rPr lang="en-US" sz="2800" dirty="0" err="1" smtClean="0">
                <a:effectLst>
                  <a:outerShdw blurRad="38100" dist="38100" dir="2700000" algn="tl">
                    <a:srgbClr val="000000">
                      <a:alpha val="43137"/>
                    </a:srgbClr>
                  </a:outerShdw>
                </a:effectLst>
              </a:rPr>
              <a:t>Metathesaurus</a:t>
            </a:r>
            <a:r>
              <a:rPr lang="en-US" sz="2800" dirty="0" smtClean="0">
                <a:effectLst>
                  <a:outerShdw blurRad="38100" dist="38100" dir="2700000" algn="tl">
                    <a:srgbClr val="000000">
                      <a:alpha val="43137"/>
                    </a:srgbClr>
                  </a:outerShdw>
                </a:effectLst>
              </a:rPr>
              <a:t>, 1990--</a:t>
            </a:r>
            <a:endParaRPr lang="en-US" sz="2800" dirty="0">
              <a:effectLst>
                <a:outerShdw blurRad="38100" dist="38100" dir="2700000" algn="tl">
                  <a:srgbClr val="000000">
                    <a:alpha val="43137"/>
                  </a:srgbClr>
                </a:outerShdw>
              </a:effectLst>
            </a:endParaRPr>
          </a:p>
        </p:txBody>
      </p:sp>
      <p:pic>
        <p:nvPicPr>
          <p:cNvPr id="18" name="Content Placeholder 17" descr="Growth of the UMLS Metathesaurus from 1990 to 2011. See Notes for text version of graph."/>
          <p:cNvPicPr>
            <a:picLocks noGrp="1" noChangeAspect="1"/>
          </p:cNvPicPr>
          <p:nvPr>
            <p:ph idx="1"/>
          </p:nvPr>
        </p:nvPicPr>
        <p:blipFill>
          <a:blip r:embed="rId3" cstate="print"/>
          <a:stretch>
            <a:fillRect/>
          </a:stretch>
        </p:blipFill>
        <p:spPr>
          <a:xfrm>
            <a:off x="1219200" y="685800"/>
            <a:ext cx="6603142" cy="48006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ffectLst>
                  <a:outerShdw blurRad="38100" dist="38100" dir="2700000" algn="tl">
                    <a:srgbClr val="000000">
                      <a:alpha val="43137"/>
                    </a:srgbClr>
                  </a:outerShdw>
                </a:effectLst>
              </a:rPr>
              <a:t>2011 UMLS </a:t>
            </a:r>
            <a:r>
              <a:rPr lang="en-US" dirty="0" err="1" smtClean="0">
                <a:effectLst>
                  <a:outerShdw blurRad="38100" dist="38100" dir="2700000" algn="tl">
                    <a:srgbClr val="000000">
                      <a:alpha val="43137"/>
                    </a:srgbClr>
                  </a:outerShdw>
                </a:effectLst>
              </a:rPr>
              <a:t>Metathesaurus</a:t>
            </a:r>
            <a:endParaRPr lang="en-US" dirty="0">
              <a:effectLst>
                <a:outerShdw blurRad="38100" dist="38100" dir="2700000" algn="tl">
                  <a:srgbClr val="000000">
                    <a:alpha val="43137"/>
                  </a:srgbClr>
                </a:outerShdw>
              </a:effectLst>
            </a:endParaRPr>
          </a:p>
        </p:txBody>
      </p:sp>
      <p:sp>
        <p:nvSpPr>
          <p:cNvPr id="15363" name="Content Placeholder 2"/>
          <p:cNvSpPr>
            <a:spLocks noGrp="1"/>
          </p:cNvSpPr>
          <p:nvPr>
            <p:ph idx="1"/>
          </p:nvPr>
        </p:nvSpPr>
        <p:spPr>
          <a:xfrm>
            <a:off x="381000" y="1447800"/>
            <a:ext cx="8458200" cy="4419600"/>
          </a:xfrm>
        </p:spPr>
        <p:txBody>
          <a:bodyPr/>
          <a:lstStyle/>
          <a:p>
            <a:pPr eaLnBrk="1" hangingPunct="1"/>
            <a:r>
              <a:rPr lang="en-US" dirty="0" smtClean="0"/>
              <a:t>2,404,937 concepts</a:t>
            </a:r>
          </a:p>
          <a:p>
            <a:pPr eaLnBrk="1" hangingPunct="1"/>
            <a:r>
              <a:rPr lang="en-US" dirty="0" smtClean="0"/>
              <a:t>160 source </a:t>
            </a:r>
            <a:r>
              <a:rPr lang="en-US" dirty="0" err="1" smtClean="0"/>
              <a:t>vocabularies</a:t>
            </a:r>
            <a:r>
              <a:rPr lang="en-US" sz="2000" dirty="0" err="1" smtClean="0"/>
              <a:t>including</a:t>
            </a:r>
            <a:r>
              <a:rPr lang="en-US" sz="2000" dirty="0" smtClean="0"/>
              <a:t> “meaningful use” standards</a:t>
            </a:r>
            <a:endParaRPr lang="en-US" dirty="0" smtClean="0"/>
          </a:p>
          <a:p>
            <a:pPr eaLnBrk="1" hangingPunct="1"/>
            <a:r>
              <a:rPr lang="en-US" dirty="0" smtClean="0"/>
              <a:t>21 different languages</a:t>
            </a:r>
          </a:p>
          <a:p>
            <a:pPr eaLnBrk="1" hangingPunct="1"/>
            <a:r>
              <a:rPr lang="en-US" dirty="0" smtClean="0"/>
              <a:t>7,954,432 terms (Eye,  Eyes, eye = 1)</a:t>
            </a:r>
          </a:p>
          <a:p>
            <a:pPr eaLnBrk="1" hangingPunct="1"/>
            <a:r>
              <a:rPr lang="en-US" dirty="0" smtClean="0"/>
              <a:t>8,856,464 unique strings (Eye, Eyes, eye = 3)</a:t>
            </a:r>
          </a:p>
          <a:p>
            <a:pPr eaLnBrk="1" hangingPunct="1"/>
            <a:r>
              <a:rPr lang="en-US" dirty="0" smtClean="0"/>
              <a:t>10,655,002 atoms or source vocabulary strings</a:t>
            </a:r>
          </a:p>
          <a:p>
            <a:pPr marL="652463" lvl="1" eaLnBrk="1" hangingPunct="1"/>
            <a:r>
              <a:rPr lang="en-US" dirty="0" smtClean="0"/>
              <a:t>eye [from </a:t>
            </a:r>
            <a:r>
              <a:rPr lang="en-US" dirty="0" err="1" smtClean="0"/>
              <a:t>MeSH</a:t>
            </a:r>
            <a:r>
              <a:rPr lang="en-US" dirty="0" smtClean="0"/>
              <a:t>, Eye [from SNOMED CT] = 2</a:t>
            </a:r>
          </a:p>
          <a:p>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a:defRPr/>
            </a:pPr>
            <a:r>
              <a:rPr lang="en-US" sz="2800" dirty="0" smtClean="0">
                <a:effectLst>
                  <a:outerShdw blurRad="38100" dist="38100" dir="2700000" algn="tl">
                    <a:srgbClr val="000000">
                      <a:alpha val="43137"/>
                    </a:srgbClr>
                  </a:outerShdw>
                </a:effectLst>
              </a:rPr>
              <a:t>UMLS-enabled: 1</a:t>
            </a:r>
            <a:r>
              <a:rPr lang="en-US" sz="2800" baseline="30000" dirty="0" smtClean="0">
                <a:effectLst>
                  <a:outerShdw blurRad="38100" dist="38100" dir="2700000" algn="tl">
                    <a:srgbClr val="000000">
                      <a:alpha val="43137"/>
                    </a:srgbClr>
                  </a:outerShdw>
                </a:effectLst>
              </a:rPr>
              <a:t>st</a:t>
            </a:r>
            <a:r>
              <a:rPr lang="en-US" sz="2800" dirty="0" smtClean="0">
                <a:effectLst>
                  <a:outerShdw blurRad="38100" dist="38100" dir="2700000" algn="tl">
                    <a:srgbClr val="000000">
                      <a:alpha val="43137"/>
                    </a:srgbClr>
                  </a:outerShdw>
                </a:effectLst>
              </a:rPr>
              <a:t> level indexing of selected journals by Medical Text Indexer (MTI) Program</a:t>
            </a:r>
            <a:endParaRPr lang="en-US" sz="2800" dirty="0">
              <a:effectLst>
                <a:outerShdw blurRad="38100" dist="38100" dir="2700000" algn="tl">
                  <a:srgbClr val="000000">
                    <a:alpha val="43137"/>
                  </a:srgbClr>
                </a:outerShdw>
              </a:effectLst>
            </a:endParaRPr>
          </a:p>
        </p:txBody>
      </p:sp>
      <p:sp>
        <p:nvSpPr>
          <p:cNvPr id="16387" name="Content Placeholder 2"/>
          <p:cNvSpPr>
            <a:spLocks noGrp="1"/>
          </p:cNvSpPr>
          <p:nvPr>
            <p:ph idx="1"/>
          </p:nvPr>
        </p:nvSpPr>
        <p:spPr/>
        <p:txBody>
          <a:bodyPr/>
          <a:lstStyle/>
          <a:p>
            <a:endParaRPr lang="en-US" smtClean="0"/>
          </a:p>
        </p:txBody>
      </p:sp>
      <p:pic>
        <p:nvPicPr>
          <p:cNvPr id="16388" name="Picture 2" descr="Screen shot of PubMed record for SmashCell: a software framework for the analysis of single-cell amplified genome sequences."/>
          <p:cNvPicPr>
            <a:picLocks noChangeAspect="1" noChangeArrowheads="1"/>
          </p:cNvPicPr>
          <p:nvPr/>
        </p:nvPicPr>
        <p:blipFill>
          <a:blip r:embed="rId2" cstate="print"/>
          <a:srcRect t="30043" r="27864" b="10489"/>
          <a:stretch>
            <a:fillRect/>
          </a:stretch>
        </p:blipFill>
        <p:spPr bwMode="auto">
          <a:xfrm>
            <a:off x="0" y="1371600"/>
            <a:ext cx="9161463"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effectLst>
                  <a:outerShdw blurRad="38100" dist="38100" dir="2700000" algn="tl">
                    <a:srgbClr val="000000">
                      <a:alpha val="43137"/>
                    </a:srgbClr>
                  </a:outerShdw>
                </a:effectLst>
              </a:rPr>
              <a:t>UMLS-enabled: Aggregating data from large EHR systems for clinical and translational research</a:t>
            </a:r>
            <a:endParaRPr lang="en-US" sz="3200" dirty="0">
              <a:effectLst>
                <a:outerShdw blurRad="38100" dist="38100" dir="2700000" algn="tl">
                  <a:srgbClr val="000000">
                    <a:alpha val="43137"/>
                  </a:srgbClr>
                </a:outerShdw>
              </a:effectLst>
            </a:endParaRPr>
          </a:p>
        </p:txBody>
      </p:sp>
      <p:pic>
        <p:nvPicPr>
          <p:cNvPr id="7" name="Content Placeholder 6" descr="Screenshots of Observational Medical Outcomes Parnership About Us page and the eMerge Network banner"/>
          <p:cNvPicPr>
            <a:picLocks noGrp="1" noChangeAspect="1"/>
          </p:cNvPicPr>
          <p:nvPr>
            <p:ph idx="1"/>
          </p:nvPr>
        </p:nvPicPr>
        <p:blipFill>
          <a:blip r:embed="rId2" cstate="print"/>
          <a:stretch>
            <a:fillRect/>
          </a:stretch>
        </p:blipFill>
        <p:spPr>
          <a:xfrm>
            <a:off x="457200" y="1655240"/>
            <a:ext cx="8229600" cy="4415883"/>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304800" y="228600"/>
            <a:ext cx="8229600" cy="1143000"/>
          </a:xfrm>
        </p:spPr>
        <p:txBody>
          <a:bodyPr/>
          <a:lstStyle/>
          <a:p>
            <a:pPr eaLnBrk="1" hangingPunct="1"/>
            <a:r>
              <a:rPr lang="en-US" sz="2800" dirty="0" smtClean="0"/>
              <a:t>Primary Activity Of US UMLS Licensees</a:t>
            </a:r>
          </a:p>
        </p:txBody>
      </p:sp>
      <p:sp>
        <p:nvSpPr>
          <p:cNvPr id="4" name="Slide Number Placeholder 3"/>
          <p:cNvSpPr>
            <a:spLocks noGrp="1"/>
          </p:cNvSpPr>
          <p:nvPr>
            <p:ph type="sldNum" sz="quarter" idx="12"/>
          </p:nvPr>
        </p:nvSpPr>
        <p:spPr>
          <a:xfrm>
            <a:off x="6553200" y="6248400"/>
            <a:ext cx="1905000" cy="457200"/>
          </a:xfrm>
        </p:spPr>
        <p:txBody>
          <a:bodyPr/>
          <a:lstStyle/>
          <a:p>
            <a:pPr>
              <a:defRPr/>
            </a:pPr>
            <a:fld id="{7556EB76-0CBD-4EB2-8133-87143E91B796}" type="slidenum">
              <a:rPr lang="en-US" smtClean="0">
                <a:solidFill>
                  <a:srgbClr val="FFFFFF">
                    <a:tint val="75000"/>
                  </a:srgbClr>
                </a:solidFill>
              </a:rPr>
              <a:pPr>
                <a:defRPr/>
              </a:pPr>
              <a:t>15</a:t>
            </a:fld>
            <a:endParaRPr lang="en-US">
              <a:solidFill>
                <a:srgbClr val="FFFFFF">
                  <a:tint val="75000"/>
                </a:srgbClr>
              </a:solidFill>
            </a:endParaRPr>
          </a:p>
        </p:txBody>
      </p:sp>
      <p:pic>
        <p:nvPicPr>
          <p:cNvPr id="5" name="Picture 4" descr="Primary Activity Of US UMLS Licensees. See Notes for text version of chart data."/>
          <p:cNvPicPr>
            <a:picLocks noChangeAspect="1"/>
          </p:cNvPicPr>
          <p:nvPr/>
        </p:nvPicPr>
        <p:blipFill>
          <a:blip r:embed="rId3" cstate="print"/>
          <a:stretch>
            <a:fillRect/>
          </a:stretch>
        </p:blipFill>
        <p:spPr>
          <a:xfrm>
            <a:off x="762000" y="1359812"/>
            <a:ext cx="7863190" cy="4888588"/>
          </a:xfrm>
          <a:prstGeom prst="rect">
            <a:avLst/>
          </a:prstGeom>
        </p:spPr>
      </p:pic>
      <p:sp>
        <p:nvSpPr>
          <p:cNvPr id="6" name="Content Placeholder 5"/>
          <p:cNvSpPr>
            <a:spLocks noGrp="1"/>
          </p:cNvSpPr>
          <p:nvPr>
            <p:ph idx="1"/>
          </p:nvPr>
        </p:nvSpPr>
        <p:spPr/>
        <p:txBody>
          <a:bodyPr/>
          <a:lstStyle/>
          <a:p>
            <a:endParaRPr lang="en-US" dirty="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idx="4294967295"/>
          </p:nvPr>
        </p:nvSpPr>
        <p:spPr>
          <a:xfrm>
            <a:off x="381000" y="609600"/>
            <a:ext cx="8229600" cy="1143000"/>
          </a:xfrm>
        </p:spPr>
        <p:txBody>
          <a:bodyPr/>
          <a:lstStyle/>
          <a:p>
            <a:pPr>
              <a:defRPr/>
            </a:pPr>
            <a:r>
              <a:rPr lang="en-US" sz="2800" dirty="0" smtClean="0">
                <a:effectLst>
                  <a:outerShdw blurRad="38100" dist="38100" dir="2700000" algn="tl">
                    <a:srgbClr val="C0C0C0"/>
                  </a:outerShdw>
                </a:effectLst>
              </a:rPr>
              <a:t>American Recovery &amp; Revitalization Act</a:t>
            </a:r>
            <a:r>
              <a:rPr lang="en-US" sz="4000" dirty="0" smtClean="0">
                <a:effectLst>
                  <a:outerShdw blurRad="38100" dist="38100" dir="2700000" algn="tl">
                    <a:srgbClr val="C0C0C0"/>
                  </a:outerShdw>
                </a:effectLst>
              </a:rPr>
              <a:t> </a:t>
            </a:r>
            <a:r>
              <a:rPr lang="en-US" sz="2800" dirty="0" smtClean="0">
                <a:effectLst>
                  <a:outerShdw blurRad="38100" dist="38100" dir="2700000" algn="tl">
                    <a:srgbClr val="C0C0C0"/>
                  </a:outerShdw>
                </a:effectLst>
              </a:rPr>
              <a:t>(ARRA) (2/09)</a:t>
            </a:r>
            <a:r>
              <a:rPr lang="en-US" sz="4000" dirty="0" smtClean="0">
                <a:effectLst>
                  <a:outerShdw blurRad="38100" dist="38100" dir="2700000" algn="tl">
                    <a:srgbClr val="C0C0C0"/>
                  </a:outerShdw>
                </a:effectLst>
              </a:rPr>
              <a:t> </a:t>
            </a:r>
            <a:br>
              <a:rPr lang="en-US" sz="4000" dirty="0" smtClean="0">
                <a:effectLst>
                  <a:outerShdw blurRad="38100" dist="38100" dir="2700000" algn="tl">
                    <a:srgbClr val="C0C0C0"/>
                  </a:outerShdw>
                </a:effectLst>
              </a:rPr>
            </a:br>
            <a:r>
              <a:rPr lang="en-US" sz="3200" i="1" dirty="0" smtClean="0">
                <a:effectLst>
                  <a:outerShdw blurRad="38100" dist="38100" dir="2700000" algn="tl">
                    <a:srgbClr val="C0C0C0"/>
                  </a:outerShdw>
                </a:effectLst>
              </a:rPr>
              <a:t>Health IT for Economic &amp; Clinical Health(</a:t>
            </a:r>
            <a:r>
              <a:rPr lang="en-US" sz="3200" dirty="0" smtClean="0">
                <a:effectLst>
                  <a:outerShdw blurRad="38100" dist="38100" dir="2700000" algn="tl">
                    <a:srgbClr val="C0C0C0"/>
                  </a:outerShdw>
                </a:effectLst>
              </a:rPr>
              <a:t>HITECH</a:t>
            </a:r>
            <a:r>
              <a:rPr lang="en-US" sz="3200" i="1" dirty="0" smtClean="0">
                <a:effectLst>
                  <a:outerShdw blurRad="38100" dist="38100" dir="2700000" algn="tl">
                    <a:srgbClr val="C0C0C0"/>
                  </a:outerShdw>
                </a:effectLst>
              </a:rPr>
              <a:t>)</a:t>
            </a:r>
            <a:r>
              <a:rPr lang="en-US" sz="4000" dirty="0" smtClean="0">
                <a:effectLst>
                  <a:outerShdw blurRad="38100" dist="38100" dir="2700000" algn="tl">
                    <a:srgbClr val="C0C0C0"/>
                  </a:outerShdw>
                </a:effectLst>
              </a:rPr>
              <a:t> </a:t>
            </a:r>
            <a:r>
              <a:rPr lang="en-US" sz="3200" dirty="0" smtClean="0">
                <a:effectLst>
                  <a:outerShdw blurRad="38100" dist="38100" dir="2700000" algn="tl">
                    <a:srgbClr val="C0C0C0"/>
                  </a:outerShdw>
                </a:effectLst>
              </a:rPr>
              <a:t>establishes/funds</a:t>
            </a:r>
            <a:r>
              <a:rPr lang="en-US" sz="4000" dirty="0" smtClean="0">
                <a:effectLst>
                  <a:outerShdw blurRad="38100" dist="38100" dir="2700000" algn="tl">
                    <a:srgbClr val="C0C0C0"/>
                  </a:outerShdw>
                </a:effectLst>
              </a:rPr>
              <a:t> </a:t>
            </a:r>
            <a:r>
              <a:rPr lang="en-US" sz="2400" dirty="0" smtClean="0">
                <a:effectLst>
                  <a:outerShdw blurRad="38100" dist="38100" dir="2700000" algn="tl">
                    <a:srgbClr val="C0C0C0"/>
                  </a:outerShdw>
                </a:effectLst>
              </a:rPr>
              <a:t>(</a:t>
            </a:r>
            <a:r>
              <a:rPr lang="en-US" sz="2400" i="1" dirty="0" smtClean="0">
                <a:effectLst>
                  <a:outerShdw blurRad="38100" dist="38100" dir="2700000" algn="tl">
                    <a:srgbClr val="C0C0C0"/>
                  </a:outerShdw>
                </a:effectLst>
              </a:rPr>
              <a:t>among many other things)</a:t>
            </a:r>
            <a:br>
              <a:rPr lang="en-US" sz="2400" i="1" dirty="0" smtClean="0">
                <a:effectLst>
                  <a:outerShdw blurRad="38100" dist="38100" dir="2700000" algn="tl">
                    <a:srgbClr val="C0C0C0"/>
                  </a:outerShdw>
                </a:effectLst>
              </a:rPr>
            </a:br>
            <a:endParaRPr lang="en-US" sz="2400" i="1" dirty="0" smtClean="0">
              <a:effectLst>
                <a:outerShdw blurRad="38100" dist="38100" dir="2700000" algn="tl">
                  <a:srgbClr val="C0C0C0"/>
                </a:outerShdw>
              </a:effectLst>
            </a:endParaRPr>
          </a:p>
        </p:txBody>
      </p:sp>
      <p:sp>
        <p:nvSpPr>
          <p:cNvPr id="18435" name="Rectangle 3"/>
          <p:cNvSpPr>
            <a:spLocks noGrp="1"/>
          </p:cNvSpPr>
          <p:nvPr>
            <p:ph type="body" idx="4294967295"/>
          </p:nvPr>
        </p:nvSpPr>
        <p:spPr>
          <a:xfrm>
            <a:off x="457200" y="2332038"/>
            <a:ext cx="8229600" cy="4525962"/>
          </a:xfrm>
        </p:spPr>
        <p:txBody>
          <a:bodyPr/>
          <a:lstStyle/>
          <a:p>
            <a:pPr>
              <a:buFont typeface="Arial" pitchFamily="34" charset="0"/>
              <a:buChar char="•"/>
              <a:defRPr/>
            </a:pPr>
            <a:r>
              <a:rPr lang="en-US" dirty="0" smtClean="0">
                <a:effectLst>
                  <a:outerShdw blurRad="38100" dist="38100" dir="2700000" algn="tl">
                    <a:srgbClr val="C0C0C0"/>
                  </a:outerShdw>
                </a:effectLst>
              </a:rPr>
              <a:t>Incentives for Medicare/Medicaid providers to implement and demonstrate “meaningful use” of “certified” electronic health records (EHRs)</a:t>
            </a:r>
          </a:p>
          <a:p>
            <a:pPr lvl="1">
              <a:buFont typeface="Arial" pitchFamily="34" charset="0"/>
              <a:buChar char="–"/>
              <a:defRPr/>
            </a:pPr>
            <a:r>
              <a:rPr lang="en-US" dirty="0" smtClean="0">
                <a:effectLst>
                  <a:outerShdw blurRad="38100" dist="38100" dir="2700000" algn="tl">
                    <a:srgbClr val="C0C0C0"/>
                  </a:outerShdw>
                </a:effectLst>
              </a:rPr>
              <a:t>Incentives begin in 2011</a:t>
            </a:r>
          </a:p>
          <a:p>
            <a:pPr lvl="1">
              <a:buFont typeface="Arial" pitchFamily="34" charset="0"/>
              <a:buChar char="–"/>
              <a:defRPr/>
            </a:pPr>
            <a:r>
              <a:rPr lang="en-US" dirty="0" smtClean="0">
                <a:effectLst>
                  <a:outerShdw blurRad="38100" dist="38100" dir="2700000" algn="tl">
                    <a:srgbClr val="C0C0C0"/>
                  </a:outerShdw>
                </a:effectLst>
              </a:rPr>
              <a:t>Non-use penalties begin in 2016/17</a:t>
            </a:r>
            <a:r>
              <a:rPr lang="en-US" dirty="0" smtClean="0"/>
              <a:t> </a:t>
            </a:r>
            <a:endParaRPr lang="en-US" b="1" i="1" dirty="0" smtClean="0"/>
          </a:p>
          <a:p>
            <a:pPr>
              <a:buFont typeface="Arial" pitchFamily="34" charset="0"/>
              <a:buChar char="•"/>
              <a:defRPr/>
            </a:pP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idx="4294967295"/>
          </p:nvPr>
        </p:nvSpPr>
        <p:spPr/>
        <p:txBody>
          <a:bodyPr/>
          <a:lstStyle/>
          <a:p>
            <a:pPr>
              <a:defRPr/>
            </a:pPr>
            <a:r>
              <a:rPr lang="en-US" sz="4000" dirty="0" smtClean="0">
                <a:effectLst>
                  <a:outerShdw blurRad="38100" dist="38100" dir="2700000" algn="tl">
                    <a:srgbClr val="C0C0C0"/>
                  </a:outerShdw>
                </a:effectLst>
              </a:rPr>
              <a:t>“Meaningful Use” Key Players</a:t>
            </a:r>
            <a:br>
              <a:rPr lang="en-US" sz="4000" dirty="0" smtClean="0">
                <a:effectLst>
                  <a:outerShdw blurRad="38100" dist="38100" dir="2700000" algn="tl">
                    <a:srgbClr val="C0C0C0"/>
                  </a:outerShdw>
                </a:effectLst>
              </a:rPr>
            </a:br>
            <a:r>
              <a:rPr lang="en-US" sz="2800" dirty="0" smtClean="0">
                <a:effectLst>
                  <a:outerShdw blurRad="38100" dist="38100" dir="2700000" algn="tl">
                    <a:srgbClr val="C0C0C0"/>
                  </a:outerShdw>
                </a:effectLst>
              </a:rPr>
              <a:t>(i.e., all 3 issue relevant regulations, guidance)</a:t>
            </a:r>
            <a:endParaRPr lang="en-US" sz="4000" i="1" dirty="0" smtClean="0">
              <a:effectLst>
                <a:outerShdw blurRad="38100" dist="38100" dir="2700000" algn="tl">
                  <a:srgbClr val="C0C0C0"/>
                </a:outerShdw>
              </a:effectLst>
            </a:endParaRPr>
          </a:p>
        </p:txBody>
      </p:sp>
      <p:sp>
        <p:nvSpPr>
          <p:cNvPr id="69635" name="Rectangle 3"/>
          <p:cNvSpPr>
            <a:spLocks noGrp="1"/>
          </p:cNvSpPr>
          <p:nvPr>
            <p:ph type="body" idx="4294967295"/>
          </p:nvPr>
        </p:nvSpPr>
        <p:spPr>
          <a:xfrm>
            <a:off x="381000" y="1905000"/>
            <a:ext cx="8229600" cy="4648200"/>
          </a:xfrm>
        </p:spPr>
        <p:txBody>
          <a:bodyPr/>
          <a:lstStyle/>
          <a:p>
            <a:pPr>
              <a:lnSpc>
                <a:spcPct val="90000"/>
              </a:lnSpc>
              <a:buFont typeface="Arial" pitchFamily="34" charset="0"/>
              <a:buChar char="•"/>
              <a:defRPr/>
            </a:pPr>
            <a:r>
              <a:rPr lang="en-US" sz="2800" dirty="0" smtClean="0">
                <a:effectLst>
                  <a:outerShdw blurRad="38100" dist="38100" dir="2700000" algn="tl">
                    <a:srgbClr val="C0C0C0"/>
                  </a:outerShdw>
                </a:effectLst>
              </a:rPr>
              <a:t>Centers for Medicare and Medicaid Services (CMS)</a:t>
            </a:r>
          </a:p>
          <a:p>
            <a:pPr lvl="1">
              <a:lnSpc>
                <a:spcPct val="90000"/>
              </a:lnSpc>
              <a:buFont typeface="Arial" charset="0"/>
              <a:buNone/>
              <a:defRPr/>
            </a:pPr>
            <a:r>
              <a:rPr lang="en-US" sz="2400" dirty="0" smtClean="0">
                <a:effectLst>
                  <a:outerShdw blurRad="38100" dist="38100" dir="2700000" algn="tl">
                    <a:srgbClr val="C0C0C0"/>
                  </a:outerShdw>
                </a:effectLst>
              </a:rPr>
              <a:t> </a:t>
            </a:r>
          </a:p>
          <a:p>
            <a:pPr>
              <a:lnSpc>
                <a:spcPct val="90000"/>
              </a:lnSpc>
              <a:buFont typeface="Arial" pitchFamily="34" charset="0"/>
              <a:buChar char="•"/>
              <a:defRPr/>
            </a:pPr>
            <a:r>
              <a:rPr lang="en-US" sz="2800" dirty="0" smtClean="0">
                <a:effectLst>
                  <a:outerShdw blurRad="38100" dist="38100" dir="2700000" algn="tl">
                    <a:srgbClr val="C0C0C0"/>
                  </a:outerShdw>
                </a:effectLst>
              </a:rPr>
              <a:t>Office of the National Coordinator for Health Information Technology (ONC)</a:t>
            </a:r>
          </a:p>
          <a:p>
            <a:pPr lvl="1">
              <a:lnSpc>
                <a:spcPct val="90000"/>
              </a:lnSpc>
              <a:buFont typeface="Arial" charset="0"/>
              <a:buNone/>
              <a:defRPr/>
            </a:pPr>
            <a:endParaRPr lang="en-US" sz="2400" dirty="0" smtClean="0">
              <a:effectLst>
                <a:outerShdw blurRad="38100" dist="38100" dir="2700000" algn="tl">
                  <a:srgbClr val="C0C0C0"/>
                </a:outerShdw>
              </a:effectLst>
            </a:endParaRPr>
          </a:p>
          <a:p>
            <a:pPr>
              <a:lnSpc>
                <a:spcPct val="90000"/>
              </a:lnSpc>
              <a:buFont typeface="Arial" pitchFamily="34" charset="0"/>
              <a:buChar char="•"/>
              <a:defRPr/>
            </a:pPr>
            <a:r>
              <a:rPr lang="en-US" sz="2800" dirty="0" smtClean="0">
                <a:effectLst>
                  <a:outerShdw blurRad="38100" dist="38100" dir="2700000" algn="tl">
                    <a:srgbClr val="C0C0C0"/>
                  </a:outerShdw>
                </a:effectLst>
              </a:rPr>
              <a:t>National Institute of Standards and Technology(NIST)</a:t>
            </a:r>
          </a:p>
          <a:p>
            <a:pPr lvl="1">
              <a:lnSpc>
                <a:spcPct val="90000"/>
              </a:lnSpc>
              <a:buFont typeface="Arial" pitchFamily="34" charset="0"/>
              <a:buNone/>
              <a:defRPr/>
            </a:pPr>
            <a:endParaRPr lang="en-US" sz="24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idx="4294967295"/>
          </p:nvPr>
        </p:nvSpPr>
        <p:spPr>
          <a:xfrm>
            <a:off x="457200" y="0"/>
            <a:ext cx="8229600" cy="1143000"/>
          </a:xfrm>
        </p:spPr>
        <p:txBody>
          <a:bodyPr/>
          <a:lstStyle/>
          <a:p>
            <a:pPr>
              <a:defRPr/>
            </a:pPr>
            <a:r>
              <a:rPr lang="en-US" dirty="0" smtClean="0">
                <a:effectLst>
                  <a:outerShdw blurRad="38100" dist="38100" dir="2700000" algn="tl">
                    <a:srgbClr val="C0C0C0"/>
                  </a:outerShdw>
                </a:effectLst>
              </a:rPr>
              <a:t>“Meaningful Use” Requirements</a:t>
            </a:r>
          </a:p>
        </p:txBody>
      </p:sp>
      <p:sp>
        <p:nvSpPr>
          <p:cNvPr id="70659" name="Rectangle 3"/>
          <p:cNvSpPr>
            <a:spLocks noGrp="1"/>
          </p:cNvSpPr>
          <p:nvPr>
            <p:ph type="body" idx="4294967295"/>
          </p:nvPr>
        </p:nvSpPr>
        <p:spPr>
          <a:xfrm>
            <a:off x="381000" y="1219200"/>
            <a:ext cx="8229600" cy="5029200"/>
          </a:xfrm>
        </p:spPr>
        <p:txBody>
          <a:bodyPr/>
          <a:lstStyle/>
          <a:p>
            <a:pPr>
              <a:lnSpc>
                <a:spcPct val="80000"/>
              </a:lnSpc>
              <a:buFont typeface="Arial" pitchFamily="34" charset="0"/>
              <a:buChar char="•"/>
              <a:defRPr/>
            </a:pPr>
            <a:r>
              <a:rPr lang="en-US" sz="2800" dirty="0" smtClean="0">
                <a:effectLst>
                  <a:outerShdw blurRad="38100" dist="38100" dir="2700000" algn="tl">
                    <a:srgbClr val="C0C0C0"/>
                  </a:outerShdw>
                </a:effectLst>
              </a:rPr>
              <a:t>Planned to </a:t>
            </a:r>
            <a:r>
              <a:rPr lang="en-US" sz="2800" i="1" dirty="0" smtClean="0">
                <a:effectLst>
                  <a:outerShdw blurRad="38100" dist="38100" dir="2700000" algn="tl">
                    <a:srgbClr val="C0C0C0"/>
                  </a:outerShdw>
                </a:effectLst>
              </a:rPr>
              <a:t>escalate</a:t>
            </a:r>
            <a:r>
              <a:rPr lang="en-US" sz="2800" dirty="0" smtClean="0">
                <a:effectLst>
                  <a:outerShdw blurRad="38100" dist="38100" dir="2700000" algn="tl">
                    <a:srgbClr val="C0C0C0"/>
                  </a:outerShdw>
                </a:effectLst>
              </a:rPr>
              <a:t>: 2011, 2013, 2015</a:t>
            </a:r>
            <a:endParaRPr lang="en-US" sz="2800" i="1" dirty="0" smtClean="0">
              <a:solidFill>
                <a:schemeClr val="hlink"/>
              </a:solidFill>
              <a:effectLst>
                <a:outerShdw blurRad="38100" dist="38100" dir="2700000" algn="tl">
                  <a:srgbClr val="C0C0C0"/>
                </a:outerShdw>
              </a:effectLst>
            </a:endParaRPr>
          </a:p>
          <a:p>
            <a:pPr>
              <a:lnSpc>
                <a:spcPct val="80000"/>
              </a:lnSpc>
              <a:buFont typeface="Arial" pitchFamily="34" charset="0"/>
              <a:buChar char="•"/>
              <a:defRPr/>
            </a:pPr>
            <a:r>
              <a:rPr lang="en-US" sz="2800" dirty="0" smtClean="0">
                <a:effectLst>
                  <a:outerShdw blurRad="38100" dist="38100" dir="2700000" algn="tl">
                    <a:srgbClr val="C0C0C0"/>
                  </a:outerShdw>
                </a:effectLst>
              </a:rPr>
              <a:t>Cover:</a:t>
            </a:r>
          </a:p>
          <a:p>
            <a:pPr lvl="1">
              <a:lnSpc>
                <a:spcPct val="80000"/>
              </a:lnSpc>
              <a:buFont typeface="Arial" pitchFamily="34" charset="0"/>
              <a:buChar char="–"/>
              <a:defRPr/>
            </a:pPr>
            <a:r>
              <a:rPr lang="en-US" sz="2400" dirty="0" smtClean="0">
                <a:effectLst>
                  <a:outerShdw blurRad="38100" dist="38100" dir="2700000" algn="tl">
                    <a:srgbClr val="C0C0C0"/>
                  </a:outerShdw>
                </a:effectLst>
              </a:rPr>
              <a:t>Patient data capture &amp; Orders for drugs, procedures, etc.</a:t>
            </a:r>
          </a:p>
          <a:p>
            <a:pPr lvl="1">
              <a:lnSpc>
                <a:spcPct val="80000"/>
              </a:lnSpc>
              <a:buFont typeface="Arial" pitchFamily="34" charset="0"/>
              <a:buChar char="–"/>
              <a:defRPr/>
            </a:pPr>
            <a:r>
              <a:rPr lang="en-US" sz="2400" dirty="0" smtClean="0">
                <a:effectLst>
                  <a:outerShdw blurRad="38100" dist="38100" dir="2700000" algn="tl">
                    <a:srgbClr val="C0C0C0"/>
                  </a:outerShdw>
                </a:effectLst>
              </a:rPr>
              <a:t>Exchange of patient data between providers</a:t>
            </a:r>
          </a:p>
          <a:p>
            <a:pPr lvl="1">
              <a:lnSpc>
                <a:spcPct val="80000"/>
              </a:lnSpc>
              <a:buFont typeface="Arial" pitchFamily="34" charset="0"/>
              <a:buChar char="–"/>
              <a:defRPr/>
            </a:pPr>
            <a:r>
              <a:rPr lang="en-US" sz="2400" dirty="0" smtClean="0">
                <a:effectLst>
                  <a:outerShdw blurRad="38100" dist="38100" dir="2700000" algn="tl">
                    <a:srgbClr val="C0C0C0"/>
                  </a:outerShdw>
                </a:effectLst>
              </a:rPr>
              <a:t>Provision of data &amp; </a:t>
            </a:r>
            <a:r>
              <a:rPr lang="en-US" sz="2400" i="1" dirty="0" smtClean="0">
                <a:solidFill>
                  <a:srgbClr val="FF0000"/>
                </a:solidFill>
                <a:effectLst>
                  <a:outerShdw blurRad="38100" dist="38100" dir="2700000" algn="tl">
                    <a:srgbClr val="C0C0C0"/>
                  </a:outerShdw>
                </a:effectLst>
              </a:rPr>
              <a:t>educational information</a:t>
            </a:r>
            <a:r>
              <a:rPr lang="en-US" sz="2400" dirty="0" smtClean="0">
                <a:solidFill>
                  <a:srgbClr val="FF0000"/>
                </a:solidFill>
                <a:effectLst>
                  <a:outerShdw blurRad="38100" dist="38100" dir="2700000" algn="tl">
                    <a:srgbClr val="C0C0C0"/>
                  </a:outerShdw>
                </a:effectLst>
              </a:rPr>
              <a:t> </a:t>
            </a:r>
            <a:r>
              <a:rPr lang="en-US" sz="2400" dirty="0" smtClean="0">
                <a:effectLst>
                  <a:outerShdw blurRad="38100" dist="38100" dir="2700000" algn="tl">
                    <a:srgbClr val="C0C0C0"/>
                  </a:outerShdw>
                </a:effectLst>
              </a:rPr>
              <a:t>to patients</a:t>
            </a:r>
          </a:p>
          <a:p>
            <a:pPr lvl="1">
              <a:lnSpc>
                <a:spcPct val="80000"/>
              </a:lnSpc>
              <a:buFont typeface="Arial" pitchFamily="34" charset="0"/>
              <a:buChar char="–"/>
              <a:defRPr/>
            </a:pPr>
            <a:r>
              <a:rPr lang="en-US" sz="2400" dirty="0" smtClean="0">
                <a:effectLst>
                  <a:outerShdw blurRad="38100" dist="38100" dir="2700000" algn="tl">
                    <a:srgbClr val="C0C0C0"/>
                  </a:outerShdw>
                </a:effectLst>
              </a:rPr>
              <a:t>Reporting quality measures</a:t>
            </a:r>
          </a:p>
          <a:p>
            <a:pPr lvl="1">
              <a:lnSpc>
                <a:spcPct val="80000"/>
              </a:lnSpc>
              <a:buFont typeface="Arial" pitchFamily="34" charset="0"/>
              <a:buChar char="–"/>
              <a:defRPr/>
            </a:pPr>
            <a:r>
              <a:rPr lang="en-US" sz="2400" dirty="0" smtClean="0">
                <a:effectLst>
                  <a:outerShdw blurRad="38100" dist="38100" dir="2700000" algn="tl">
                    <a:srgbClr val="C0C0C0"/>
                  </a:outerShdw>
                </a:effectLst>
              </a:rPr>
              <a:t>Privacy/security protections</a:t>
            </a:r>
          </a:p>
          <a:p>
            <a:pPr>
              <a:lnSpc>
                <a:spcPct val="80000"/>
              </a:lnSpc>
              <a:buFont typeface="Arial" pitchFamily="34" charset="0"/>
              <a:buChar char="•"/>
              <a:defRPr/>
            </a:pPr>
            <a:r>
              <a:rPr lang="en-US" sz="2800" dirty="0" smtClean="0">
                <a:effectLst>
                  <a:outerShdw blurRad="38100" dist="38100" dir="2700000" algn="tl">
                    <a:srgbClr val="C0C0C0"/>
                  </a:outerShdw>
                </a:effectLst>
              </a:rPr>
              <a:t>Core (Mandatory) &amp; </a:t>
            </a:r>
            <a:r>
              <a:rPr lang="en-US" sz="2800" dirty="0" smtClean="0">
                <a:solidFill>
                  <a:srgbClr val="FF0000"/>
                </a:solidFill>
                <a:effectLst>
                  <a:outerShdw blurRad="38100" dist="38100" dir="2700000" algn="tl">
                    <a:srgbClr val="C0C0C0"/>
                  </a:outerShdw>
                </a:effectLst>
              </a:rPr>
              <a:t>Menu</a:t>
            </a:r>
            <a:r>
              <a:rPr lang="en-US" sz="2800" i="1" dirty="0" smtClean="0">
                <a:solidFill>
                  <a:srgbClr val="FF0000"/>
                </a:solidFill>
                <a:effectLst>
                  <a:outerShdw blurRad="38100" dist="38100" dir="2700000" algn="tl">
                    <a:srgbClr val="C0C0C0"/>
                  </a:outerShdw>
                </a:effectLst>
              </a:rPr>
              <a:t> (Up to 5 may be deferred)</a:t>
            </a:r>
            <a:endParaRPr lang="en-US" sz="2800" dirty="0" smtClean="0">
              <a:solidFill>
                <a:srgbClr val="FF0000"/>
              </a:solidFill>
              <a:effectLst>
                <a:outerShdw blurRad="38100" dist="38100" dir="2700000" algn="tl">
                  <a:srgbClr val="C0C0C0"/>
                </a:outerShdw>
              </a:effectLst>
            </a:endParaRPr>
          </a:p>
          <a:p>
            <a:pPr>
              <a:lnSpc>
                <a:spcPct val="80000"/>
              </a:lnSpc>
              <a:buFont typeface="Arial" charset="0"/>
              <a:buNone/>
              <a:defRPr/>
            </a:pPr>
            <a:endParaRPr lang="en-US" sz="2800" dirty="0" smtClean="0">
              <a:effectLst>
                <a:outerShdw blurRad="38100" dist="38100" dir="2700000" algn="tl">
                  <a:srgbClr val="C0C0C0"/>
                </a:outerShdw>
              </a:effectLst>
            </a:endParaRPr>
          </a:p>
          <a:p>
            <a:pPr>
              <a:lnSpc>
                <a:spcPct val="80000"/>
              </a:lnSpc>
              <a:buFont typeface="Arial" pitchFamily="34" charset="0"/>
              <a:buNone/>
              <a:defRPr/>
            </a:pPr>
            <a:r>
              <a:rPr lang="en-US" sz="2800" b="1" i="1" dirty="0" smtClean="0">
                <a:effectLst>
                  <a:outerShdw blurRad="38100" dist="38100" dir="2700000" algn="tl">
                    <a:srgbClr val="C0C0C0"/>
                  </a:outerShdw>
                </a:effectLst>
              </a:rPr>
              <a:t>More Stringent Proposed Requirements for Phase 2 		(2013) to be issued for comment this Fall</a:t>
            </a:r>
          </a:p>
          <a:p>
            <a:pPr>
              <a:lnSpc>
                <a:spcPct val="80000"/>
              </a:lnSpc>
              <a:buFont typeface="Arial" pitchFamily="34" charset="0"/>
              <a:buNone/>
              <a:defRPr/>
            </a:pPr>
            <a:endParaRPr lang="en-US" sz="2800" dirty="0" smtClean="0"/>
          </a:p>
          <a:p>
            <a:pPr>
              <a:lnSpc>
                <a:spcPct val="80000"/>
              </a:lnSpc>
              <a:buFont typeface="Arial" pitchFamily="34" charset="0"/>
              <a:buNone/>
              <a:defRPr/>
            </a:pPr>
            <a:endParaRPr lang="en-US" sz="28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idx="4294967295"/>
          </p:nvPr>
        </p:nvSpPr>
        <p:spPr/>
        <p:txBody>
          <a:bodyPr/>
          <a:lstStyle/>
          <a:p>
            <a:r>
              <a:rPr lang="en-US" dirty="0" smtClean="0"/>
              <a:t>FACA</a:t>
            </a:r>
            <a:r>
              <a:rPr lang="en-US" baseline="0" dirty="0" smtClean="0"/>
              <a:t> Committees and Workgroups – May 2011</a:t>
            </a:r>
            <a:endParaRPr lang="en-US" dirty="0" smtClean="0"/>
          </a:p>
        </p:txBody>
      </p:sp>
      <p:sp>
        <p:nvSpPr>
          <p:cNvPr id="21507" name="Rectangle 3"/>
          <p:cNvSpPr>
            <a:spLocks noGrp="1"/>
          </p:cNvSpPr>
          <p:nvPr>
            <p:ph type="body" idx="4294967295"/>
          </p:nvPr>
        </p:nvSpPr>
        <p:spPr/>
        <p:txBody>
          <a:bodyPr/>
          <a:lstStyle/>
          <a:p>
            <a:endParaRPr lang="en-US" smtClean="0"/>
          </a:p>
        </p:txBody>
      </p:sp>
      <p:pic>
        <p:nvPicPr>
          <p:cNvPr id="21508" name="Picture 4" descr="Screenshot of calendar for FACA Committees and Workgroups in during May 2011"/>
          <p:cNvPicPr>
            <a:picLocks noChangeAspect="1" noChangeArrowheads="1"/>
          </p:cNvPicPr>
          <p:nvPr/>
        </p:nvPicPr>
        <p:blipFill>
          <a:blip r:embed="rId2" cstate="print"/>
          <a:srcRect t="18733" r="1563" b="1483"/>
          <a:stretch>
            <a:fillRect/>
          </a:stretch>
        </p:blipFill>
        <p:spPr bwMode="auto">
          <a:xfrm>
            <a:off x="0" y="228600"/>
            <a:ext cx="9144000" cy="5370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smtClean="0"/>
              <a:t>NLM Budget FY-2010 –</a:t>
            </a:r>
            <a:r>
              <a:rPr lang="en-US" baseline="0" dirty="0" smtClean="0"/>
              <a:t> FY 2011 Comparison</a:t>
            </a:r>
            <a:endParaRPr lang="en-US" dirty="0" smtClean="0"/>
          </a:p>
        </p:txBody>
      </p:sp>
      <p:pic>
        <p:nvPicPr>
          <p:cNvPr id="5123" name="Picture 2" descr="NLM Budget - FY 2010 - FY 2011 Comparison. See Notes for text version of data."/>
          <p:cNvPicPr>
            <a:picLocks noGrp="1" noChangeAspect="1" noChangeArrowheads="1"/>
          </p:cNvPicPr>
          <p:nvPr>
            <p:ph idx="1"/>
          </p:nvPr>
        </p:nvPicPr>
        <p:blipFill>
          <a:blip r:embed="rId3" cstate="print"/>
          <a:srcRect l="12079" t="19815" r="14140" b="5717"/>
          <a:stretch>
            <a:fillRect/>
          </a:stretch>
        </p:blipFill>
        <p:spPr>
          <a:xfrm>
            <a:off x="0" y="152400"/>
            <a:ext cx="9144000" cy="6705600"/>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p:cNvSpPr>
          <p:nvPr>
            <p:ph type="body" idx="4294967295"/>
          </p:nvPr>
        </p:nvSpPr>
        <p:spPr>
          <a:xfrm>
            <a:off x="381000" y="381000"/>
            <a:ext cx="8229600" cy="4953000"/>
          </a:xfrm>
        </p:spPr>
        <p:txBody>
          <a:bodyPr/>
          <a:lstStyle/>
          <a:p>
            <a:pPr marL="609600" indent="-609600">
              <a:lnSpc>
                <a:spcPct val="80000"/>
              </a:lnSpc>
              <a:buFont typeface="Arial" charset="0"/>
              <a:buNone/>
            </a:pPr>
            <a:endParaRPr lang="en-US" sz="2800" dirty="0" smtClean="0"/>
          </a:p>
          <a:p>
            <a:pPr marL="609600" indent="-609600">
              <a:lnSpc>
                <a:spcPct val="80000"/>
              </a:lnSpc>
              <a:buFont typeface="Arial" charset="0"/>
              <a:buNone/>
            </a:pPr>
            <a:endParaRPr lang="en-US" sz="2800" dirty="0" smtClean="0"/>
          </a:p>
          <a:p>
            <a:pPr marL="609600" indent="-609600">
              <a:lnSpc>
                <a:spcPct val="80000"/>
              </a:lnSpc>
              <a:buFont typeface="Arial" charset="0"/>
              <a:buNone/>
            </a:pPr>
            <a:r>
              <a:rPr lang="en-US" sz="2400" b="1" i="1" dirty="0" smtClean="0"/>
              <a:t>Objective:</a:t>
            </a:r>
            <a:r>
              <a:rPr lang="en-US" sz="2400" b="1" dirty="0" smtClean="0"/>
              <a:t> </a:t>
            </a:r>
            <a:r>
              <a:rPr lang="en-US" sz="2400" dirty="0" smtClean="0"/>
              <a:t>Use certified EHR technology to identify patient-specific education resources and provide these resources to the patient if appropriate.</a:t>
            </a:r>
          </a:p>
          <a:p>
            <a:pPr marL="609600" indent="-609600">
              <a:lnSpc>
                <a:spcPct val="80000"/>
              </a:lnSpc>
              <a:buFont typeface="Arial" charset="0"/>
              <a:buNone/>
            </a:pPr>
            <a:r>
              <a:rPr lang="en-US" sz="2400" b="1" i="1" dirty="0" smtClean="0"/>
              <a:t>Measure</a:t>
            </a:r>
            <a:r>
              <a:rPr lang="en-US" sz="2400" i="1" dirty="0" smtClean="0"/>
              <a:t>:</a:t>
            </a:r>
            <a:r>
              <a:rPr lang="en-US" sz="2400" dirty="0" smtClean="0"/>
              <a:t>  More than 10% of all unique patients seen/admitted are provided patient-specific education resources.</a:t>
            </a:r>
          </a:p>
          <a:p>
            <a:pPr marL="609600" indent="-609600">
              <a:lnSpc>
                <a:spcPct val="80000"/>
              </a:lnSpc>
              <a:buFont typeface="Arial" charset="0"/>
              <a:buNone/>
            </a:pPr>
            <a:endParaRPr lang="en-US" sz="2400" i="1" dirty="0" smtClean="0">
              <a:solidFill>
                <a:schemeClr val="hlink"/>
              </a:solidFill>
            </a:endParaRPr>
          </a:p>
          <a:p>
            <a:pPr marL="609600" indent="-609600">
              <a:lnSpc>
                <a:spcPct val="80000"/>
              </a:lnSpc>
              <a:buFont typeface="Arial" charset="0"/>
              <a:buNone/>
            </a:pPr>
            <a:r>
              <a:rPr lang="en-US" sz="2800" b="1" dirty="0" smtClean="0"/>
              <a:t>2011 EHR certification criterion (ONC Rule)</a:t>
            </a:r>
            <a:endParaRPr lang="en-US" sz="2400" b="1" dirty="0" smtClean="0"/>
          </a:p>
          <a:p>
            <a:pPr marL="609600" indent="-609600">
              <a:lnSpc>
                <a:spcPct val="80000"/>
              </a:lnSpc>
              <a:buFont typeface="Arial" charset="0"/>
              <a:buNone/>
            </a:pPr>
            <a:r>
              <a:rPr lang="en-US" sz="2400" dirty="0" smtClean="0"/>
              <a:t>	Enable a user to electronically identify and provide patient</a:t>
            </a:r>
          </a:p>
          <a:p>
            <a:pPr marL="609600" indent="-609600">
              <a:lnSpc>
                <a:spcPct val="80000"/>
              </a:lnSpc>
              <a:buFont typeface="Arial" charset="0"/>
              <a:buNone/>
            </a:pPr>
            <a:r>
              <a:rPr lang="en-US" sz="2400" dirty="0" smtClean="0"/>
              <a:t>	specific education resources to, at a minimum, the data</a:t>
            </a:r>
          </a:p>
          <a:p>
            <a:pPr marL="609600" indent="-609600">
              <a:lnSpc>
                <a:spcPct val="80000"/>
              </a:lnSpc>
              <a:buFont typeface="Arial" charset="0"/>
              <a:buNone/>
            </a:pPr>
            <a:r>
              <a:rPr lang="en-US" sz="2400" dirty="0" smtClean="0"/>
              <a:t>	elements included in the patient’s </a:t>
            </a:r>
            <a:r>
              <a:rPr lang="en-US" sz="2400" i="1" dirty="0" smtClean="0">
                <a:solidFill>
                  <a:srgbClr val="FF0000"/>
                </a:solidFill>
              </a:rPr>
              <a:t>problem list</a:t>
            </a:r>
            <a:r>
              <a:rPr lang="en-US" sz="2400" dirty="0" smtClean="0">
                <a:solidFill>
                  <a:srgbClr val="FF0000"/>
                </a:solidFill>
              </a:rPr>
              <a:t>, </a:t>
            </a:r>
            <a:r>
              <a:rPr lang="en-US" sz="2400" i="1" dirty="0" smtClean="0">
                <a:solidFill>
                  <a:srgbClr val="FF0000"/>
                </a:solidFill>
              </a:rPr>
              <a:t>medication list</a:t>
            </a:r>
            <a:r>
              <a:rPr lang="en-US" sz="2400" dirty="0" smtClean="0"/>
              <a:t>, and </a:t>
            </a:r>
            <a:r>
              <a:rPr lang="en-US" sz="2400" i="1" dirty="0" smtClean="0">
                <a:solidFill>
                  <a:srgbClr val="FF0000"/>
                </a:solidFill>
              </a:rPr>
              <a:t>laboratory test results</a:t>
            </a:r>
            <a:r>
              <a:rPr lang="en-US" sz="2400" dirty="0" smtClean="0"/>
              <a:t>; as well as provide such resources to     the patient.</a:t>
            </a:r>
            <a:endParaRPr lang="en-US" sz="2400" b="1" dirty="0" smtClean="0"/>
          </a:p>
          <a:p>
            <a:pPr marL="609600" indent="-609600">
              <a:lnSpc>
                <a:spcPct val="80000"/>
              </a:lnSpc>
              <a:buFont typeface="Arial" charset="0"/>
              <a:buNone/>
            </a:pPr>
            <a:endParaRPr lang="en-US" sz="2400" b="1" dirty="0" smtClean="0"/>
          </a:p>
        </p:txBody>
      </p:sp>
      <p:sp>
        <p:nvSpPr>
          <p:cNvPr id="4" name="Title 3"/>
          <p:cNvSpPr>
            <a:spLocks noGrp="1"/>
          </p:cNvSpPr>
          <p:nvPr>
            <p:ph type="title" idx="4294967295"/>
          </p:nvPr>
        </p:nvSpPr>
        <p:spPr/>
        <p:txBody>
          <a:bodyPr/>
          <a:lstStyle/>
          <a:p>
            <a:r>
              <a:rPr lang="en-US" sz="2800" b="1" dirty="0" smtClean="0"/>
              <a:t>2011 Meaningful Use </a:t>
            </a:r>
            <a:r>
              <a:rPr lang="en-US" sz="2800" b="1" i="1" dirty="0" smtClean="0"/>
              <a:t>Menu</a:t>
            </a:r>
            <a:r>
              <a:rPr lang="en-US" sz="2800" b="1" dirty="0" smtClean="0"/>
              <a:t> Criterion (CMS Rule)</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ctrTitle"/>
          </p:nvPr>
        </p:nvSpPr>
        <p:spPr/>
        <p:txBody>
          <a:bodyPr/>
          <a:lstStyle/>
          <a:p>
            <a:r>
              <a:rPr lang="en-US" dirty="0" err="1" smtClean="0"/>
              <a:t>MedlinePlus</a:t>
            </a:r>
            <a:r>
              <a:rPr lang="en-US" dirty="0" smtClean="0"/>
              <a:t> Connect Receives </a:t>
            </a:r>
            <a:r>
              <a:rPr lang="en-US" dirty="0" err="1" smtClean="0"/>
              <a:t>HHSinnovates</a:t>
            </a:r>
            <a:r>
              <a:rPr lang="en-US" baseline="0" dirty="0" smtClean="0"/>
              <a:t> Award </a:t>
            </a:r>
            <a:endParaRPr lang="en-US" dirty="0" smtClean="0"/>
          </a:p>
        </p:txBody>
      </p:sp>
      <p:sp>
        <p:nvSpPr>
          <p:cNvPr id="5" name="Subtitle 4"/>
          <p:cNvSpPr>
            <a:spLocks noGrp="1"/>
          </p:cNvSpPr>
          <p:nvPr>
            <p:ph type="subTitle" idx="1"/>
          </p:nvPr>
        </p:nvSpPr>
        <p:spPr/>
        <p:txBody>
          <a:bodyPr rtlCol="0">
            <a:normAutofit/>
          </a:bodyPr>
          <a:lstStyle/>
          <a:p>
            <a:pPr fontAlgn="auto">
              <a:spcAft>
                <a:spcPts val="0"/>
              </a:spcAft>
              <a:buFont typeface="Arial" pitchFamily="34" charset="0"/>
              <a:buNone/>
              <a:defRPr/>
            </a:pPr>
            <a:endParaRPr lang="en-US" smtClean="0"/>
          </a:p>
        </p:txBody>
      </p:sp>
      <p:pic>
        <p:nvPicPr>
          <p:cNvPr id="23556" name="Picture 5" descr="Photo of MedlinePlus Connect Team with HHS Secretary Sebelius"/>
          <p:cNvPicPr>
            <a:picLocks noChangeAspect="1"/>
          </p:cNvPicPr>
          <p:nvPr/>
        </p:nvPicPr>
        <p:blipFill>
          <a:blip r:embed="rId3" cstate="print"/>
          <a:srcRect/>
          <a:stretch>
            <a:fillRect/>
          </a:stretch>
        </p:blipFill>
        <p:spPr bwMode="auto">
          <a:xfrm>
            <a:off x="0" y="-68263"/>
            <a:ext cx="9144000" cy="6994526"/>
          </a:xfrm>
          <a:prstGeom prst="rect">
            <a:avLst/>
          </a:prstGeom>
          <a:noFill/>
          <a:ln w="9525">
            <a:noFill/>
            <a:miter lim="800000"/>
            <a:headEnd/>
            <a:tailEnd/>
          </a:ln>
        </p:spPr>
      </p:pic>
      <p:sp>
        <p:nvSpPr>
          <p:cNvPr id="23557" name="Rectangle 6"/>
          <p:cNvSpPr>
            <a:spLocks noChangeArrowheads="1"/>
          </p:cNvSpPr>
          <p:nvPr/>
        </p:nvSpPr>
        <p:spPr bwMode="auto">
          <a:xfrm>
            <a:off x="609600" y="152400"/>
            <a:ext cx="7696200" cy="762000"/>
          </a:xfrm>
          <a:prstGeom prst="rect">
            <a:avLst/>
          </a:prstGeom>
          <a:solidFill>
            <a:schemeClr val="bg1"/>
          </a:solidFill>
          <a:ln w="9525">
            <a:solidFill>
              <a:schemeClr val="tx1"/>
            </a:solidFill>
            <a:miter lim="800000"/>
            <a:headEnd/>
            <a:tailEnd/>
          </a:ln>
        </p:spPr>
        <p:txBody>
          <a:bodyPr wrap="none" anchor="ctr"/>
          <a:lstStyle/>
          <a:p>
            <a:pPr algn="ctr"/>
            <a:r>
              <a:rPr lang="en-US" b="1" smtClean="0">
                <a:solidFill>
                  <a:srgbClr val="000000"/>
                </a:solidFill>
              </a:rPr>
              <a:t>MedlinePlus Connect</a:t>
            </a:r>
            <a:r>
              <a:rPr lang="en-US" smtClean="0">
                <a:solidFill>
                  <a:srgbClr val="000000"/>
                </a:solidFill>
              </a:rPr>
              <a:t> receives</a:t>
            </a:r>
            <a:r>
              <a:rPr lang="en-US" b="1" smtClean="0">
                <a:solidFill>
                  <a:srgbClr val="000000"/>
                </a:solidFill>
              </a:rPr>
              <a:t> </a:t>
            </a:r>
            <a:r>
              <a:rPr lang="en-US" b="1" i="1" smtClean="0">
                <a:solidFill>
                  <a:srgbClr val="000000"/>
                </a:solidFill>
              </a:rPr>
              <a:t>HHSinnovates Award</a:t>
            </a:r>
          </a:p>
          <a:p>
            <a:pPr algn="ctr"/>
            <a:r>
              <a:rPr lang="en-US" i="1" smtClean="0">
                <a:solidFill>
                  <a:srgbClr val="000000"/>
                </a:solidFill>
              </a:rPr>
              <a:t>from the Secretary of HHS, March 31, 2011 </a:t>
            </a:r>
          </a:p>
        </p:txBody>
      </p:sp>
      <p:sp>
        <p:nvSpPr>
          <p:cNvPr id="23558" name="Rectangle 6"/>
          <p:cNvSpPr>
            <a:spLocks noChangeArrowheads="1"/>
          </p:cNvSpPr>
          <p:nvPr/>
        </p:nvSpPr>
        <p:spPr bwMode="auto">
          <a:xfrm>
            <a:off x="304800" y="5791200"/>
            <a:ext cx="7696200" cy="762000"/>
          </a:xfrm>
          <a:prstGeom prst="rect">
            <a:avLst/>
          </a:prstGeom>
          <a:solidFill>
            <a:schemeClr val="accent1"/>
          </a:solidFill>
          <a:ln w="9525">
            <a:solidFill>
              <a:schemeClr val="tx1"/>
            </a:solidFill>
            <a:miter lim="800000"/>
            <a:headEnd/>
            <a:tailEnd/>
          </a:ln>
        </p:spPr>
        <p:txBody>
          <a:bodyPr wrap="none" anchor="ctr"/>
          <a:lstStyle/>
          <a:p>
            <a:pPr algn="ctr"/>
            <a:r>
              <a:rPr lang="en-US" b="1" smtClean="0">
                <a:solidFill>
                  <a:srgbClr val="000000"/>
                </a:solidFill>
              </a:rPr>
              <a:t>TODAY:   3pm session: </a:t>
            </a:r>
            <a:r>
              <a:rPr lang="en-US" sz="1600" smtClean="0">
                <a:solidFill>
                  <a:srgbClr val="000000"/>
                </a:solidFill>
              </a:rPr>
              <a:t>Minneapolis Convention Center, Room 101B, Level One</a:t>
            </a:r>
          </a:p>
          <a:p>
            <a:pPr algn="ctr"/>
            <a:r>
              <a:rPr lang="en-US" smtClean="0">
                <a:solidFill>
                  <a:srgbClr val="000000"/>
                </a:solidFill>
              </a:rPr>
              <a:t>Joyce Backus:  </a:t>
            </a:r>
            <a:r>
              <a:rPr lang="en-US" b="1" smtClean="0">
                <a:solidFill>
                  <a:srgbClr val="000000"/>
                </a:solidFill>
              </a:rPr>
              <a:t>MedlinePlus Connect:  Opportunity for Librarians …..</a:t>
            </a:r>
            <a:endParaRPr lang="en-US" smtClean="0">
              <a:solidFill>
                <a:srgbClr val="0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p:cNvSpPr>
          <p:nvPr>
            <p:ph type="body" idx="4294967295"/>
          </p:nvPr>
        </p:nvSpPr>
        <p:spPr>
          <a:xfrm>
            <a:off x="381000" y="457200"/>
            <a:ext cx="8229600" cy="4953000"/>
          </a:xfrm>
        </p:spPr>
        <p:txBody>
          <a:bodyPr/>
          <a:lstStyle/>
          <a:p>
            <a:pPr marL="609600" indent="-609600">
              <a:lnSpc>
                <a:spcPct val="90000"/>
              </a:lnSpc>
              <a:buFont typeface="Arial" charset="0"/>
              <a:buNone/>
            </a:pPr>
            <a:endParaRPr lang="en-US" sz="2800" dirty="0" smtClean="0"/>
          </a:p>
          <a:p>
            <a:pPr marL="609600" indent="-609600">
              <a:lnSpc>
                <a:spcPct val="90000"/>
              </a:lnSpc>
              <a:buFont typeface="Arial" charset="0"/>
              <a:buNone/>
            </a:pPr>
            <a:r>
              <a:rPr lang="en-US" sz="2800" dirty="0" smtClean="0"/>
              <a:t>	</a:t>
            </a:r>
          </a:p>
          <a:p>
            <a:pPr marL="609600" indent="-609600">
              <a:lnSpc>
                <a:spcPct val="90000"/>
              </a:lnSpc>
              <a:buFont typeface="Arial" charset="0"/>
              <a:buNone/>
            </a:pPr>
            <a:r>
              <a:rPr lang="en-US" sz="2400" i="1" dirty="0" smtClean="0"/>
              <a:t>Objective:</a:t>
            </a:r>
            <a:r>
              <a:rPr lang="en-US" sz="2400" dirty="0" smtClean="0"/>
              <a:t> Maintain active medication list</a:t>
            </a:r>
          </a:p>
          <a:p>
            <a:pPr marL="609600" indent="-609600">
              <a:lnSpc>
                <a:spcPct val="90000"/>
              </a:lnSpc>
              <a:buFont typeface="Arial" charset="0"/>
              <a:buNone/>
            </a:pPr>
            <a:r>
              <a:rPr lang="en-US" sz="2400" i="1" dirty="0" smtClean="0"/>
              <a:t>Measure:</a:t>
            </a:r>
            <a:r>
              <a:rPr lang="en-US" sz="2400" dirty="0" smtClean="0"/>
              <a:t>  More than 80% of all unique patients seen/admitted</a:t>
            </a:r>
          </a:p>
          <a:p>
            <a:pPr marL="609600" indent="-609600">
              <a:lnSpc>
                <a:spcPct val="90000"/>
              </a:lnSpc>
              <a:buFont typeface="Arial" charset="0"/>
              <a:buNone/>
            </a:pPr>
            <a:r>
              <a:rPr lang="en-US" sz="2400" dirty="0" smtClean="0"/>
              <a:t>	have at least 1 entry (or indication that patient has no currently prescribed medication) recorded </a:t>
            </a:r>
            <a:r>
              <a:rPr lang="en-US" sz="2400" i="1" dirty="0" smtClean="0">
                <a:solidFill>
                  <a:srgbClr val="FF0000"/>
                </a:solidFill>
              </a:rPr>
              <a:t>as structured data</a:t>
            </a:r>
          </a:p>
          <a:p>
            <a:pPr marL="609600" indent="-609600">
              <a:lnSpc>
                <a:spcPct val="90000"/>
              </a:lnSpc>
              <a:buFont typeface="Arial" charset="0"/>
              <a:buNone/>
            </a:pPr>
            <a:endParaRPr lang="en-US" sz="2400" i="1" dirty="0" smtClean="0">
              <a:solidFill>
                <a:schemeClr val="hlink"/>
              </a:solidFill>
            </a:endParaRPr>
          </a:p>
          <a:p>
            <a:pPr marL="609600" indent="-609600">
              <a:lnSpc>
                <a:spcPct val="90000"/>
              </a:lnSpc>
              <a:buFont typeface="Arial" charset="0"/>
              <a:buNone/>
            </a:pPr>
            <a:r>
              <a:rPr lang="en-US" sz="2800" b="1" dirty="0" smtClean="0"/>
              <a:t>2011 Vocabulary Standard (ONC Rule)</a:t>
            </a:r>
          </a:p>
          <a:p>
            <a:pPr marL="609600" indent="-609600">
              <a:lnSpc>
                <a:spcPct val="90000"/>
              </a:lnSpc>
              <a:buFont typeface="Arial" charset="0"/>
              <a:buNone/>
            </a:pPr>
            <a:r>
              <a:rPr lang="en-US" sz="2400" b="1" dirty="0" smtClean="0"/>
              <a:t>	</a:t>
            </a:r>
            <a:r>
              <a:rPr lang="en-US" sz="2400" i="1" dirty="0" smtClean="0"/>
              <a:t>Medications. Standard.  </a:t>
            </a:r>
            <a:r>
              <a:rPr lang="en-US" sz="2400" dirty="0" smtClean="0"/>
              <a:t>Any source vocabulary that is included in </a:t>
            </a:r>
            <a:r>
              <a:rPr lang="en-US" sz="2400" i="1" dirty="0" err="1" smtClean="0">
                <a:solidFill>
                  <a:srgbClr val="FF0000"/>
                </a:solidFill>
              </a:rPr>
              <a:t>RxNorm</a:t>
            </a:r>
            <a:r>
              <a:rPr lang="en-US" sz="2400" dirty="0" smtClean="0"/>
              <a:t>, a standardized nomenclature for clinical drugs produced by the United States National Library of Medicine</a:t>
            </a:r>
          </a:p>
          <a:p>
            <a:pPr marL="609600" indent="-609600">
              <a:lnSpc>
                <a:spcPct val="90000"/>
              </a:lnSpc>
              <a:buFont typeface="Arial" charset="0"/>
              <a:buNone/>
            </a:pPr>
            <a:endParaRPr lang="en-US" sz="2400" b="1" i="1" dirty="0" smtClean="0"/>
          </a:p>
        </p:txBody>
      </p:sp>
      <p:sp>
        <p:nvSpPr>
          <p:cNvPr id="3" name="Title 2"/>
          <p:cNvSpPr>
            <a:spLocks noGrp="1"/>
          </p:cNvSpPr>
          <p:nvPr>
            <p:ph type="title" idx="4294967295"/>
          </p:nvPr>
        </p:nvSpPr>
        <p:spPr/>
        <p:txBody>
          <a:bodyPr/>
          <a:lstStyle/>
          <a:p>
            <a:r>
              <a:rPr lang="en-US" sz="2800" b="1" dirty="0" smtClean="0"/>
              <a:t>2011 Meaningful Use </a:t>
            </a:r>
            <a:r>
              <a:rPr lang="en-US" sz="2800" b="1" i="1" dirty="0" smtClean="0"/>
              <a:t>Core</a:t>
            </a:r>
            <a:r>
              <a:rPr lang="en-US" sz="2800" b="1" dirty="0" smtClean="0"/>
              <a:t> Criterion (CMS Rule)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idx="4294967295"/>
          </p:nvPr>
        </p:nvSpPr>
        <p:spPr>
          <a:xfrm>
            <a:off x="457200" y="152400"/>
            <a:ext cx="8229600" cy="1143000"/>
          </a:xfrm>
        </p:spPr>
        <p:txBody>
          <a:bodyPr/>
          <a:lstStyle/>
          <a:p>
            <a:pPr>
              <a:defRPr/>
            </a:pPr>
            <a:r>
              <a:rPr lang="en-US" sz="4000" dirty="0" smtClean="0">
                <a:effectLst>
                  <a:outerShdw blurRad="38100" dist="38100" dir="2700000" algn="tl">
                    <a:srgbClr val="000000">
                      <a:alpha val="43137"/>
                    </a:srgbClr>
                  </a:outerShdw>
                </a:effectLst>
              </a:rPr>
              <a:t>“Meaningful Use” </a:t>
            </a:r>
            <a:r>
              <a:rPr lang="en-US" sz="4000" i="1" dirty="0" smtClean="0">
                <a:effectLst>
                  <a:outerShdw blurRad="38100" dist="38100" dir="2700000" algn="tl">
                    <a:srgbClr val="000000">
                      <a:alpha val="43137"/>
                    </a:srgbClr>
                  </a:outerShdw>
                </a:effectLst>
              </a:rPr>
              <a:t>promotes</a:t>
            </a:r>
            <a:r>
              <a:rPr lang="en-US" sz="4000" dirty="0" smtClean="0">
                <a:effectLst>
                  <a:outerShdw blurRad="38100" dist="38100" dir="2700000" algn="tl">
                    <a:srgbClr val="000000">
                      <a:alpha val="43137"/>
                    </a:srgbClr>
                  </a:outerShdw>
                </a:effectLst>
              </a:rPr>
              <a:t> </a:t>
            </a:r>
            <a:br>
              <a:rPr lang="en-US"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interest in/use of:</a:t>
            </a:r>
          </a:p>
        </p:txBody>
      </p:sp>
      <p:sp>
        <p:nvSpPr>
          <p:cNvPr id="10243" name="Rectangle 3"/>
          <p:cNvSpPr>
            <a:spLocks noGrp="1"/>
          </p:cNvSpPr>
          <p:nvPr>
            <p:ph type="body" idx="4294967295"/>
          </p:nvPr>
        </p:nvSpPr>
        <p:spPr>
          <a:xfrm>
            <a:off x="457200" y="1524000"/>
            <a:ext cx="8229600" cy="5105400"/>
          </a:xfrm>
        </p:spPr>
        <p:txBody>
          <a:bodyPr/>
          <a:lstStyle/>
          <a:p>
            <a:pPr>
              <a:defRPr/>
            </a:pPr>
            <a:r>
              <a:rPr lang="en-US" sz="2800" dirty="0" smtClean="0"/>
              <a:t>NLM-supported vocabulary standards:</a:t>
            </a:r>
          </a:p>
          <a:p>
            <a:pPr lvl="1">
              <a:defRPr/>
            </a:pPr>
            <a:r>
              <a:rPr lang="en-US" sz="2400" dirty="0" smtClean="0"/>
              <a:t>LOINC – </a:t>
            </a:r>
            <a:r>
              <a:rPr lang="en-US" sz="2400" dirty="0" smtClean="0">
                <a:solidFill>
                  <a:srgbClr val="FF0000"/>
                </a:solidFill>
              </a:rPr>
              <a:t>Lab test results</a:t>
            </a:r>
          </a:p>
          <a:p>
            <a:pPr lvl="1">
              <a:defRPr/>
            </a:pPr>
            <a:r>
              <a:rPr lang="en-US" sz="2400" dirty="0" err="1" smtClean="0"/>
              <a:t>RxNorm</a:t>
            </a:r>
            <a:r>
              <a:rPr lang="en-US" sz="2400" dirty="0" smtClean="0"/>
              <a:t> –</a:t>
            </a:r>
            <a:r>
              <a:rPr lang="en-US" sz="2400" dirty="0" smtClean="0">
                <a:solidFill>
                  <a:srgbClr val="3399FF"/>
                </a:solidFill>
              </a:rPr>
              <a:t> </a:t>
            </a:r>
            <a:r>
              <a:rPr lang="en-US" sz="2400" dirty="0" smtClean="0">
                <a:solidFill>
                  <a:srgbClr val="FF0000"/>
                </a:solidFill>
              </a:rPr>
              <a:t>Medications</a:t>
            </a:r>
            <a:r>
              <a:rPr lang="en-US" sz="2400" dirty="0" smtClean="0">
                <a:solidFill>
                  <a:srgbClr val="3399FF"/>
                </a:solidFill>
              </a:rPr>
              <a:t> </a:t>
            </a:r>
          </a:p>
          <a:p>
            <a:pPr lvl="1">
              <a:defRPr/>
            </a:pPr>
            <a:r>
              <a:rPr lang="en-US" sz="2400" dirty="0" smtClean="0"/>
              <a:t>SNOMED CT – </a:t>
            </a:r>
            <a:r>
              <a:rPr lang="en-US" sz="2400" dirty="0" smtClean="0">
                <a:solidFill>
                  <a:srgbClr val="FF0000"/>
                </a:solidFill>
              </a:rPr>
              <a:t>Problem list </a:t>
            </a:r>
            <a:r>
              <a:rPr lang="en-US" sz="2000" dirty="0" smtClean="0"/>
              <a:t>(1 of 2 options)</a:t>
            </a:r>
          </a:p>
          <a:p>
            <a:pPr>
              <a:defRPr/>
            </a:pPr>
            <a:r>
              <a:rPr lang="en-US" sz="2800" dirty="0" smtClean="0"/>
              <a:t>Related resources/tools – UMLS, subsets, mappings to statistical/billing codes, educational materials</a:t>
            </a:r>
          </a:p>
          <a:p>
            <a:pPr>
              <a:defRPr/>
            </a:pPr>
            <a:endParaRPr lang="en-US" sz="2800" dirty="0" smtClean="0"/>
          </a:p>
          <a:p>
            <a:pPr>
              <a:buFont typeface="Arial" pitchFamily="34" charset="0"/>
              <a:buNone/>
              <a:defRPr/>
            </a:pPr>
            <a:r>
              <a:rPr lang="en-US" sz="2800" i="1" dirty="0" smtClean="0">
                <a:effectLst>
                  <a:outerShdw blurRad="38100" dist="38100" dir="2700000" algn="tl">
                    <a:srgbClr val="000000">
                      <a:alpha val="43137"/>
                    </a:srgbClr>
                  </a:outerShdw>
                </a:effectLst>
              </a:rPr>
              <a:t>Not only due to 2011 requirements, but more 	stringent requirements expected in 2013/2015</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smtClean="0">
                <a:effectLst>
                  <a:outerShdw blurRad="38100" dist="38100" dir="2700000" algn="tl">
                    <a:srgbClr val="000000">
                      <a:alpha val="43137"/>
                    </a:srgbClr>
                  </a:outerShdw>
                </a:effectLst>
              </a:rPr>
              <a:t>Convenience Subsets of Standard Terminologies </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71600"/>
            <a:ext cx="8229600" cy="3992563"/>
          </a:xfrm>
        </p:spPr>
        <p:txBody>
          <a:bodyPr/>
          <a:lstStyle/>
          <a:p>
            <a:pPr>
              <a:buFont typeface="Arial" charset="0"/>
              <a:buNone/>
              <a:defRPr/>
            </a:pPr>
            <a:r>
              <a:rPr lang="en-US" dirty="0" smtClean="0">
                <a:effectLst>
                  <a:outerShdw blurRad="38100" dist="38100" dir="2700000" algn="tl">
                    <a:srgbClr val="000000">
                      <a:alpha val="43137"/>
                    </a:srgbClr>
                  </a:outerShdw>
                </a:effectLst>
              </a:rPr>
              <a:t>Available now: </a:t>
            </a:r>
          </a:p>
          <a:p>
            <a:pPr lvl="1">
              <a:buFont typeface="Arial" charset="0"/>
              <a:buNone/>
              <a:defRPr/>
            </a:pPr>
            <a:r>
              <a:rPr lang="en-US" dirty="0" smtClean="0">
                <a:effectLst>
                  <a:outerShdw blurRad="38100" dist="38100" dir="2700000" algn="tl">
                    <a:srgbClr val="000000">
                      <a:alpha val="43137"/>
                    </a:srgbClr>
                  </a:outerShdw>
                </a:effectLst>
              </a:rPr>
              <a:t>SNOMED CT – Frequently seen problems </a:t>
            </a:r>
          </a:p>
          <a:p>
            <a:pPr lvl="1">
              <a:buFont typeface="Arial" charset="0"/>
              <a:buNone/>
              <a:defRPr/>
            </a:pPr>
            <a:r>
              <a:rPr lang="en-US" dirty="0" smtClean="0">
                <a:effectLst>
                  <a:outerShdw blurRad="38100" dist="38100" dir="2700000" algn="tl">
                    <a:srgbClr val="000000">
                      <a:alpha val="43137"/>
                    </a:srgbClr>
                  </a:outerShdw>
                </a:effectLst>
              </a:rPr>
              <a:t>SNOMED CT -- Nursing problem list</a:t>
            </a:r>
          </a:p>
          <a:p>
            <a:pPr lvl="1">
              <a:buFont typeface="Arial" charset="0"/>
              <a:buNone/>
              <a:defRPr/>
            </a:pPr>
            <a:r>
              <a:rPr lang="en-US" dirty="0" smtClean="0">
                <a:effectLst>
                  <a:outerShdw blurRad="38100" dist="38100" dir="2700000" algn="tl">
                    <a:srgbClr val="000000">
                      <a:alpha val="43137"/>
                    </a:srgbClr>
                  </a:outerShdw>
                </a:effectLst>
              </a:rPr>
              <a:t>LOINC – Frequently ordered tests</a:t>
            </a:r>
          </a:p>
          <a:p>
            <a:pPr lvl="1">
              <a:buFont typeface="Arial" charset="0"/>
              <a:buNone/>
              <a:defRPr/>
            </a:pPr>
            <a:r>
              <a:rPr lang="en-US" dirty="0" smtClean="0">
                <a:effectLst>
                  <a:outerShdw blurRad="38100" dist="38100" dir="2700000" algn="tl">
                    <a:srgbClr val="000000">
                      <a:alpha val="43137"/>
                    </a:srgbClr>
                  </a:outerShdw>
                </a:effectLst>
              </a:rPr>
              <a:t>LOINC + SNOMED CT - Newborn Screening</a:t>
            </a:r>
          </a:p>
          <a:p>
            <a:pPr>
              <a:buFont typeface="Arial" charset="0"/>
              <a:buNone/>
              <a:defRPr/>
            </a:pPr>
            <a:r>
              <a:rPr lang="en-US" dirty="0" smtClean="0">
                <a:effectLst>
                  <a:outerShdw blurRad="38100" dist="38100" dir="2700000" algn="tl">
                    <a:srgbClr val="000000">
                      <a:alpha val="43137"/>
                    </a:srgbClr>
                  </a:outerShdw>
                </a:effectLst>
              </a:rPr>
              <a:t>Coming soon: </a:t>
            </a:r>
          </a:p>
          <a:p>
            <a:pPr>
              <a:buFont typeface="Arial" charset="0"/>
              <a:buNone/>
              <a:defRPr/>
            </a:pPr>
            <a:r>
              <a:rPr lang="en-US" dirty="0" smtClean="0">
                <a:effectLst>
                  <a:outerShdw blurRad="38100" dist="38100" dir="2700000" algn="tl">
                    <a:srgbClr val="000000">
                      <a:alpha val="43137"/>
                    </a:srgbClr>
                  </a:outerShdw>
                </a:effectLst>
              </a:rPr>
              <a:t>	LOINC – Frequent test results</a:t>
            </a:r>
          </a:p>
          <a:p>
            <a:pPr>
              <a:buFont typeface="Arial" charset="0"/>
              <a:buNone/>
              <a:defRPr/>
            </a:pP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RxNorm</a:t>
            </a:r>
            <a:r>
              <a:rPr lang="en-US" dirty="0" smtClean="0">
                <a:effectLst>
                  <a:outerShdw blurRad="38100" dist="38100" dir="2700000" algn="tl">
                    <a:srgbClr val="000000">
                      <a:alpha val="43137"/>
                    </a:srgbClr>
                  </a:outerShdw>
                </a:effectLst>
              </a:rPr>
              <a:t> – drugs able to be prescribed in US </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eaLnBrk="1" hangingPunct="1">
              <a:defRPr/>
            </a:pPr>
            <a:r>
              <a:rPr lang="en-US" sz="3200" dirty="0" smtClean="0">
                <a:effectLst>
                  <a:outerShdw blurRad="38100" dist="38100" dir="2700000" algn="tl">
                    <a:srgbClr val="000000">
                      <a:alpha val="43137"/>
                    </a:srgbClr>
                  </a:outerShdw>
                </a:effectLst>
              </a:rPr>
              <a:t>Revised and expanded UMLS pages </a:t>
            </a:r>
            <a:endParaRPr lang="en-US" sz="3200" dirty="0">
              <a:effectLst>
                <a:outerShdw blurRad="38100" dist="38100" dir="2700000" algn="tl">
                  <a:srgbClr val="000000">
                    <a:alpha val="43137"/>
                  </a:srgbClr>
                </a:outerShdw>
              </a:effectLst>
            </a:endParaRPr>
          </a:p>
        </p:txBody>
      </p:sp>
      <p:sp>
        <p:nvSpPr>
          <p:cNvPr id="27651" name="Content Placeholder 2"/>
          <p:cNvSpPr>
            <a:spLocks noGrp="1"/>
          </p:cNvSpPr>
          <p:nvPr>
            <p:ph idx="1"/>
          </p:nvPr>
        </p:nvSpPr>
        <p:spPr/>
        <p:txBody>
          <a:bodyPr/>
          <a:lstStyle/>
          <a:p>
            <a:pPr eaLnBrk="1" hangingPunct="1"/>
            <a:endParaRPr lang="en-US" smtClean="0"/>
          </a:p>
        </p:txBody>
      </p:sp>
      <p:pic>
        <p:nvPicPr>
          <p:cNvPr id="27652" name="Picture 2" descr="UMLS Quick Start Guide"/>
          <p:cNvPicPr>
            <a:picLocks noChangeAspect="1" noChangeArrowheads="1"/>
          </p:cNvPicPr>
          <p:nvPr/>
        </p:nvPicPr>
        <p:blipFill>
          <a:blip r:embed="rId2" cstate="print"/>
          <a:srcRect t="15164" r="2344" b="3226"/>
          <a:stretch>
            <a:fillRect/>
          </a:stretch>
        </p:blipFill>
        <p:spPr bwMode="auto">
          <a:xfrm>
            <a:off x="0" y="1219200"/>
            <a:ext cx="91440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p:cNvSpPr>
            <a:spLocks noGrp="1"/>
          </p:cNvSpPr>
          <p:nvPr>
            <p:ph type="title"/>
          </p:nvPr>
        </p:nvSpPr>
        <p:spPr/>
        <p:txBody>
          <a:bodyPr/>
          <a:lstStyle/>
          <a:p>
            <a:pPr eaLnBrk="1" hangingPunct="1"/>
            <a:r>
              <a:rPr lang="en-US" dirty="0" smtClean="0"/>
              <a:t>Revised and expanded UMLS pages</a:t>
            </a:r>
          </a:p>
        </p:txBody>
      </p:sp>
      <p:sp>
        <p:nvSpPr>
          <p:cNvPr id="4" name="Slide Number Placeholder 3"/>
          <p:cNvSpPr>
            <a:spLocks noGrp="1"/>
          </p:cNvSpPr>
          <p:nvPr>
            <p:ph type="sldNum" sz="quarter" idx="12"/>
          </p:nvPr>
        </p:nvSpPr>
        <p:spPr>
          <a:xfrm>
            <a:off x="7239000" y="6248400"/>
            <a:ext cx="1905000" cy="457200"/>
          </a:xfrm>
        </p:spPr>
        <p:txBody>
          <a:bodyPr/>
          <a:lstStyle/>
          <a:p>
            <a:pPr>
              <a:defRPr/>
            </a:pPr>
            <a:fld id="{CE0A859F-0011-49A8-9198-133CC0619C4C}" type="slidenum">
              <a:rPr lang="en-US" smtClean="0">
                <a:solidFill>
                  <a:srgbClr val="FFFFFF">
                    <a:tint val="75000"/>
                  </a:srgbClr>
                </a:solidFill>
              </a:rPr>
              <a:pPr>
                <a:defRPr/>
              </a:pPr>
              <a:t>26</a:t>
            </a:fld>
            <a:endParaRPr lang="en-US">
              <a:solidFill>
                <a:srgbClr val="FFFFFF">
                  <a:tint val="75000"/>
                </a:srgbClr>
              </a:solidFill>
            </a:endParaRPr>
          </a:p>
        </p:txBody>
      </p:sp>
      <p:pic>
        <p:nvPicPr>
          <p:cNvPr id="28676" name="Picture 7" descr="Screenshot of 2010AB SNOWMED CT Source Information"/>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smtClean="0"/>
              <a:t>Revised and expanded UMLS pages</a:t>
            </a:r>
          </a:p>
        </p:txBody>
      </p:sp>
      <p:pic>
        <p:nvPicPr>
          <p:cNvPr id="6" name="Picture 5" descr="Screenshot of UMLS Terminology Services at http://uts.nlm.nih.gov"/>
          <p:cNvPicPr>
            <a:picLocks noChangeAspect="1"/>
          </p:cNvPicPr>
          <p:nvPr/>
        </p:nvPicPr>
        <p:blipFill>
          <a:blip r:embed="rId3" cstate="print"/>
          <a:stretch>
            <a:fillRect/>
          </a:stretch>
        </p:blipFill>
        <p:spPr>
          <a:xfrm>
            <a:off x="25137" y="289983"/>
            <a:ext cx="9118863" cy="512021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dirty="0" smtClean="0"/>
              <a:t>Revised and expanded UMLS pages</a:t>
            </a:r>
          </a:p>
        </p:txBody>
      </p:sp>
      <p:pic>
        <p:nvPicPr>
          <p:cNvPr id="8" name="Picture 7" descr="Screenshot of UMLS Terminology Services Metathesaurus Browser with Fibromyalgia record."/>
          <p:cNvPicPr>
            <a:picLocks noChangeAspect="1"/>
          </p:cNvPicPr>
          <p:nvPr/>
        </p:nvPicPr>
        <p:blipFill>
          <a:blip r:embed="rId2" cstate="print"/>
          <a:stretch>
            <a:fillRect/>
          </a:stretch>
        </p:blipFill>
        <p:spPr>
          <a:xfrm>
            <a:off x="3425" y="289983"/>
            <a:ext cx="9137149" cy="512021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dirty="0" smtClean="0"/>
              <a:t>Revised and expanded</a:t>
            </a:r>
            <a:r>
              <a:rPr lang="en-US" baseline="0" dirty="0" smtClean="0"/>
              <a:t> UMLS pages</a:t>
            </a:r>
            <a:endParaRPr lang="en-US" dirty="0" smtClean="0"/>
          </a:p>
        </p:txBody>
      </p:sp>
      <p:pic>
        <p:nvPicPr>
          <p:cNvPr id="7" name="Picture 6" descr="Screenshot of UMLS Terminology Services SNOMED CT Browser with report view for pulmonary mass."/>
          <p:cNvPicPr>
            <a:picLocks noChangeAspect="1"/>
          </p:cNvPicPr>
          <p:nvPr/>
        </p:nvPicPr>
        <p:blipFill>
          <a:blip r:embed="rId2" cstate="print"/>
          <a:stretch>
            <a:fillRect/>
          </a:stretch>
        </p:blipFill>
        <p:spPr>
          <a:xfrm>
            <a:off x="3425" y="296078"/>
            <a:ext cx="9137149" cy="511412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0"/>
            <a:ext cx="8229600" cy="1143000"/>
          </a:xfrm>
        </p:spPr>
        <p:txBody>
          <a:bodyPr/>
          <a:lstStyle/>
          <a:p>
            <a:pPr eaLnBrk="1" hangingPunct="1"/>
            <a:r>
              <a:rPr lang="en-US" dirty="0" smtClean="0"/>
              <a:t>Grants @ NLM</a:t>
            </a:r>
          </a:p>
        </p:txBody>
      </p:sp>
      <p:sp>
        <p:nvSpPr>
          <p:cNvPr id="6147" name="Content Placeholder 2"/>
          <p:cNvSpPr>
            <a:spLocks noGrp="1"/>
          </p:cNvSpPr>
          <p:nvPr>
            <p:ph idx="1"/>
          </p:nvPr>
        </p:nvSpPr>
        <p:spPr>
          <a:xfrm>
            <a:off x="457200" y="1295400"/>
            <a:ext cx="8229600" cy="4525963"/>
          </a:xfrm>
        </p:spPr>
        <p:txBody>
          <a:bodyPr/>
          <a:lstStyle/>
          <a:p>
            <a:pPr eaLnBrk="1" hangingPunct="1">
              <a:lnSpc>
                <a:spcPct val="90000"/>
              </a:lnSpc>
            </a:pPr>
            <a:r>
              <a:rPr lang="en-US" sz="2700" smtClean="0">
                <a:ea typeface="ＭＳ Ｐゴシック" pitchFamily="34" charset="-128"/>
              </a:rPr>
              <a:t>Timeline</a:t>
            </a:r>
          </a:p>
          <a:p>
            <a:pPr lvl="1" eaLnBrk="1" hangingPunct="1">
              <a:lnSpc>
                <a:spcPct val="90000"/>
              </a:lnSpc>
            </a:pPr>
            <a:r>
              <a:rPr lang="en-US" sz="2400" smtClean="0">
                <a:ea typeface="ＭＳ Ｐゴシック" pitchFamily="34" charset="-128"/>
              </a:rPr>
              <a:t>1965 – Medical Library Assistance Act - First awards for research and training in history of medicine</a:t>
            </a:r>
          </a:p>
          <a:p>
            <a:pPr lvl="1" eaLnBrk="1" hangingPunct="1">
              <a:lnSpc>
                <a:spcPct val="90000"/>
              </a:lnSpc>
            </a:pPr>
            <a:r>
              <a:rPr lang="en-US" sz="2400" smtClean="0">
                <a:ea typeface="ＭＳ Ｐゴシック" pitchFamily="34" charset="-128"/>
              </a:rPr>
              <a:t>1972 – First informatics training for MDs</a:t>
            </a:r>
          </a:p>
          <a:p>
            <a:pPr lvl="1" eaLnBrk="1" hangingPunct="1">
              <a:lnSpc>
                <a:spcPct val="90000"/>
              </a:lnSpc>
            </a:pPr>
            <a:r>
              <a:rPr lang="en-US" sz="2400" smtClean="0">
                <a:ea typeface="ＭＳ Ｐゴシック" pitchFamily="34" charset="-128"/>
              </a:rPr>
              <a:t>1982 – First IAIMS planning grants</a:t>
            </a:r>
          </a:p>
          <a:p>
            <a:pPr lvl="1" eaLnBrk="1" hangingPunct="1">
              <a:lnSpc>
                <a:spcPct val="90000"/>
              </a:lnSpc>
            </a:pPr>
            <a:r>
              <a:rPr lang="en-US" sz="2400" smtClean="0">
                <a:ea typeface="ＭＳ Ｐゴシック" pitchFamily="34" charset="-128"/>
              </a:rPr>
              <a:t>1995 – Internet connections grants (from NSF to NLM)</a:t>
            </a:r>
          </a:p>
          <a:p>
            <a:pPr eaLnBrk="1" hangingPunct="1">
              <a:lnSpc>
                <a:spcPct val="90000"/>
              </a:lnSpc>
            </a:pPr>
            <a:r>
              <a:rPr lang="en-US" sz="2700" smtClean="0">
                <a:ea typeface="ＭＳ Ｐゴシック" pitchFamily="34" charset="-128"/>
              </a:rPr>
              <a:t>Investments – 1965 through 2010</a:t>
            </a:r>
          </a:p>
          <a:p>
            <a:pPr lvl="1" eaLnBrk="1" hangingPunct="1">
              <a:lnSpc>
                <a:spcPct val="90000"/>
              </a:lnSpc>
            </a:pPr>
            <a:r>
              <a:rPr lang="en-US" sz="2400" smtClean="0">
                <a:ea typeface="ＭＳ Ｐゴシック" pitchFamily="34" charset="-128"/>
              </a:rPr>
              <a:t>Research - $546,244 million</a:t>
            </a:r>
          </a:p>
          <a:p>
            <a:pPr lvl="1" eaLnBrk="1" hangingPunct="1">
              <a:lnSpc>
                <a:spcPct val="90000"/>
              </a:lnSpc>
            </a:pPr>
            <a:r>
              <a:rPr lang="en-US" sz="2400" smtClean="0">
                <a:ea typeface="ＭＳ Ｐゴシック" pitchFamily="34" charset="-128"/>
              </a:rPr>
              <a:t>Training - $224,586 million</a:t>
            </a:r>
          </a:p>
          <a:p>
            <a:pPr lvl="1" eaLnBrk="1" hangingPunct="1">
              <a:lnSpc>
                <a:spcPct val="90000"/>
              </a:lnSpc>
            </a:pPr>
            <a:r>
              <a:rPr lang="en-US" sz="2400" smtClean="0">
                <a:ea typeface="ＭＳ Ｐゴシック" pitchFamily="34" charset="-128"/>
              </a:rPr>
              <a:t>Scholarly works &amp; Resources - $196,468 million</a:t>
            </a:r>
          </a:p>
        </p:txBody>
      </p:sp>
      <p:sp>
        <p:nvSpPr>
          <p:cNvPr id="10244" name="Slide Number Placeholder 3"/>
          <p:cNvSpPr>
            <a:spLocks noGrp="1"/>
          </p:cNvSpPr>
          <p:nvPr>
            <p:ph type="sldNum" sz="quarter" idx="12"/>
          </p:nvPr>
        </p:nvSpPr>
        <p:spPr bwMode="auto">
          <a:ln>
            <a:miter lim="800000"/>
            <a:headEnd/>
            <a:tailEnd/>
          </a:ln>
        </p:spPr>
        <p:txBody>
          <a:bodyPr/>
          <a:lstStyle/>
          <a:p>
            <a:pPr>
              <a:defRPr/>
            </a:pPr>
            <a:fld id="{6919BE73-C25A-435E-802F-F858E8DF4EED}" type="slidenum">
              <a:rPr lang="en-US">
                <a:solidFill>
                  <a:srgbClr val="FFFFFF">
                    <a:tint val="75000"/>
                  </a:srgbClr>
                </a:solidFill>
              </a:rPr>
              <a:pPr>
                <a:defRPr/>
              </a:pPr>
              <a:t>3</a:t>
            </a:fld>
            <a:endParaRPr lang="en-US">
              <a:solidFill>
                <a:srgbClr val="FFFFFF">
                  <a:tint val="75000"/>
                </a:srgb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p:txBody>
          <a:bodyPr/>
          <a:lstStyle/>
          <a:p>
            <a:r>
              <a:rPr lang="en-US" dirty="0" smtClean="0"/>
              <a:t>Revised</a:t>
            </a:r>
            <a:r>
              <a:rPr lang="en-US" baseline="0" dirty="0" smtClean="0"/>
              <a:t> and expanded UMLS pages</a:t>
            </a:r>
            <a:endParaRPr lang="en-US" dirty="0" smtClean="0"/>
          </a:p>
        </p:txBody>
      </p:sp>
      <p:sp>
        <p:nvSpPr>
          <p:cNvPr id="32771" name="Rectangle 3"/>
          <p:cNvSpPr>
            <a:spLocks noGrp="1"/>
          </p:cNvSpPr>
          <p:nvPr>
            <p:ph type="body" idx="4294967295"/>
          </p:nvPr>
        </p:nvSpPr>
        <p:spPr/>
        <p:txBody>
          <a:bodyPr/>
          <a:lstStyle/>
          <a:p>
            <a:endParaRPr lang="en-US" smtClean="0"/>
          </a:p>
        </p:txBody>
      </p:sp>
      <p:pic>
        <p:nvPicPr>
          <p:cNvPr id="32772" name="Picture 4" descr="Screenshot of Health Information Technology and Health Data Standards at NLM page with SNOMED information"/>
          <p:cNvPicPr>
            <a:picLocks noChangeAspect="1" noChangeArrowheads="1"/>
          </p:cNvPicPr>
          <p:nvPr/>
        </p:nvPicPr>
        <p:blipFill>
          <a:blip r:embed="rId2" cstate="print"/>
          <a:srcRect t="18326" r="3125" b="4167"/>
          <a:stretch>
            <a:fillRect/>
          </a:stretch>
        </p:blipFill>
        <p:spPr bwMode="auto">
          <a:xfrm>
            <a:off x="0" y="0"/>
            <a:ext cx="9144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err="1" smtClean="0"/>
              <a:t>PubMed</a:t>
            </a:r>
            <a:r>
              <a:rPr lang="en-US" dirty="0" smtClean="0"/>
              <a:t> Health</a:t>
            </a:r>
          </a:p>
        </p:txBody>
      </p:sp>
      <p:sp>
        <p:nvSpPr>
          <p:cNvPr id="33795" name="Content Placeholder 2"/>
          <p:cNvSpPr>
            <a:spLocks noGrp="1"/>
          </p:cNvSpPr>
          <p:nvPr>
            <p:ph idx="1"/>
          </p:nvPr>
        </p:nvSpPr>
        <p:spPr>
          <a:xfrm>
            <a:off x="457200" y="1981200"/>
            <a:ext cx="8229600" cy="4525963"/>
          </a:xfrm>
        </p:spPr>
        <p:txBody>
          <a:bodyPr/>
          <a:lstStyle/>
          <a:p>
            <a:r>
              <a:rPr lang="en-US" dirty="0" smtClean="0"/>
              <a:t>Surprise!  early release, courtesy of Google </a:t>
            </a:r>
            <a:r>
              <a:rPr lang="en-US" dirty="0" smtClean="0">
                <a:sym typeface="Wingdings" pitchFamily="2" charset="2"/>
              </a:rPr>
              <a:t></a:t>
            </a:r>
          </a:p>
          <a:p>
            <a:r>
              <a:rPr lang="en-US" dirty="0" smtClean="0">
                <a:sym typeface="Wingdings" pitchFamily="2" charset="2"/>
              </a:rPr>
              <a:t>Evolving: New look/search coming this summer </a:t>
            </a:r>
          </a:p>
          <a:p>
            <a:r>
              <a:rPr lang="en-US" dirty="0" smtClean="0">
                <a:sym typeface="Wingdings" pitchFamily="2" charset="2"/>
              </a:rPr>
              <a:t>Emphasis on Comparative Effectiveness content</a:t>
            </a:r>
          </a:p>
          <a:p>
            <a:endParaRPr lang="en-US"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p:txBody>
          <a:bodyPr/>
          <a:lstStyle/>
          <a:p>
            <a:r>
              <a:rPr lang="en-US" dirty="0" err="1" smtClean="0"/>
              <a:t>PubMed</a:t>
            </a:r>
            <a:r>
              <a:rPr lang="en-US" baseline="0" dirty="0" smtClean="0"/>
              <a:t> Health Home</a:t>
            </a:r>
            <a:endParaRPr lang="en-US" dirty="0"/>
          </a:p>
        </p:txBody>
      </p:sp>
      <p:pic>
        <p:nvPicPr>
          <p:cNvPr id="9" name="Picture 8" descr="Screenshot of PubMed Health homepage with professional and consumer content highlighted"/>
          <p:cNvPicPr>
            <a:picLocks noChangeAspect="1"/>
          </p:cNvPicPr>
          <p:nvPr/>
        </p:nvPicPr>
        <p:blipFill>
          <a:blip r:embed="rId2" cstate="print"/>
          <a:stretch>
            <a:fillRect/>
          </a:stretch>
        </p:blipFill>
        <p:spPr>
          <a:xfrm>
            <a:off x="914400" y="46201"/>
            <a:ext cx="7479174" cy="5821199"/>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p:txBody>
          <a:bodyPr/>
          <a:lstStyle/>
          <a:p>
            <a:r>
              <a:rPr lang="en-US" dirty="0" err="1" smtClean="0"/>
              <a:t>PubMed</a:t>
            </a:r>
            <a:r>
              <a:rPr lang="en-US" baseline="0" dirty="0" smtClean="0"/>
              <a:t> Health Search</a:t>
            </a:r>
            <a:endParaRPr lang="en-US" dirty="0"/>
          </a:p>
        </p:txBody>
      </p:sp>
      <p:pic>
        <p:nvPicPr>
          <p:cNvPr id="9" name="Picture 8" descr="Screenshot of PubMed Health search results with main search results area to contain comparative effectiveness content and consumer health information returned in side portlet area"/>
          <p:cNvPicPr>
            <a:picLocks noChangeAspect="1"/>
          </p:cNvPicPr>
          <p:nvPr/>
        </p:nvPicPr>
        <p:blipFill>
          <a:blip r:embed="rId2" cstate="print"/>
          <a:stretch>
            <a:fillRect/>
          </a:stretch>
        </p:blipFill>
        <p:spPr>
          <a:xfrm>
            <a:off x="902901" y="457200"/>
            <a:ext cx="8393499" cy="5607857"/>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z="4000" dirty="0" smtClean="0"/>
              <a:t>Content sources for </a:t>
            </a:r>
            <a:r>
              <a:rPr lang="en-US" sz="4000" dirty="0" err="1" smtClean="0"/>
              <a:t>PubMed</a:t>
            </a:r>
            <a:r>
              <a:rPr lang="en-US" sz="4000" dirty="0" smtClean="0"/>
              <a:t> Health</a:t>
            </a:r>
          </a:p>
        </p:txBody>
      </p:sp>
      <p:sp>
        <p:nvSpPr>
          <p:cNvPr id="3" name="Content Placeholder 2"/>
          <p:cNvSpPr>
            <a:spLocks noGrp="1"/>
          </p:cNvSpPr>
          <p:nvPr>
            <p:ph sz="half" idx="1"/>
          </p:nvPr>
        </p:nvSpPr>
        <p:spPr/>
        <p:txBody>
          <a:bodyPr/>
          <a:lstStyle/>
          <a:p>
            <a:pPr marL="0" indent="0">
              <a:buFont typeface="Arial" charset="0"/>
              <a:buNone/>
              <a:defRPr/>
            </a:pPr>
            <a:r>
              <a:rPr lang="en-US" sz="1600" i="1" dirty="0" smtClean="0">
                <a:solidFill>
                  <a:srgbClr val="FFFF00"/>
                </a:solidFill>
              </a:rPr>
              <a:t>Consumer summaries of Systematic Reviews </a:t>
            </a:r>
          </a:p>
          <a:p>
            <a:pPr>
              <a:defRPr/>
            </a:pPr>
            <a:r>
              <a:rPr lang="en-US" sz="1800" dirty="0" smtClean="0"/>
              <a:t>PubMed </a:t>
            </a:r>
            <a:r>
              <a:rPr lang="en-US" sz="1800" dirty="0"/>
              <a:t>Clinical Q&amp;</a:t>
            </a:r>
            <a:r>
              <a:rPr lang="en-US" sz="1800" dirty="0" smtClean="0"/>
              <a:t>A</a:t>
            </a:r>
          </a:p>
          <a:p>
            <a:pPr>
              <a:defRPr/>
            </a:pPr>
            <a:r>
              <a:rPr lang="en-US" sz="1800" dirty="0" smtClean="0"/>
              <a:t>AHRQ: Comparative </a:t>
            </a:r>
            <a:r>
              <a:rPr lang="en-US" sz="1800" dirty="0"/>
              <a:t>Effectiveness Review Summary Guides for </a:t>
            </a:r>
            <a:r>
              <a:rPr lang="en-US" sz="1800" dirty="0" smtClean="0"/>
              <a:t>Consumers</a:t>
            </a:r>
          </a:p>
          <a:p>
            <a:pPr>
              <a:defRPr/>
            </a:pPr>
            <a:r>
              <a:rPr lang="en-US" sz="1800" dirty="0" err="1"/>
              <a:t>InformedHealthOnline</a:t>
            </a:r>
            <a:r>
              <a:rPr lang="en-US" sz="1800" dirty="0"/>
              <a:t>: Fact Sheets and Research Summaries from the German Institute for Quality and Efficiency in Health Care (</a:t>
            </a:r>
            <a:r>
              <a:rPr lang="en-US" sz="1800" dirty="0" err="1"/>
              <a:t>IQWiG</a:t>
            </a:r>
            <a:r>
              <a:rPr lang="en-US" sz="1800" dirty="0" smtClean="0"/>
              <a:t>)</a:t>
            </a:r>
          </a:p>
          <a:p>
            <a:pPr marL="0" indent="0">
              <a:buFont typeface="Arial" charset="0"/>
              <a:buNone/>
              <a:defRPr/>
            </a:pPr>
            <a:r>
              <a:rPr lang="en-US" sz="1600" i="1" dirty="0" smtClean="0">
                <a:solidFill>
                  <a:srgbClr val="FFFF00"/>
                </a:solidFill>
              </a:rPr>
              <a:t>Consumer reference information</a:t>
            </a:r>
          </a:p>
          <a:p>
            <a:pPr>
              <a:defRPr/>
            </a:pPr>
            <a:r>
              <a:rPr lang="en-US" sz="1800" dirty="0" smtClean="0"/>
              <a:t>A.D.A.M.® Medical Encyclopedia</a:t>
            </a:r>
          </a:p>
          <a:p>
            <a:pPr>
              <a:defRPr/>
            </a:pPr>
            <a:r>
              <a:rPr lang="en-US" sz="1800" dirty="0" smtClean="0"/>
              <a:t>AHFS® Consumer Medication Information.</a:t>
            </a:r>
            <a:endParaRPr lang="en-US" sz="1600" i="1" dirty="0" smtClean="0">
              <a:solidFill>
                <a:srgbClr val="FFFF00"/>
              </a:solidFill>
            </a:endParaRPr>
          </a:p>
          <a:p>
            <a:pPr>
              <a:buFont typeface="Arial" pitchFamily="34" charset="0"/>
              <a:buNone/>
              <a:defRPr/>
            </a:pPr>
            <a:endParaRPr lang="en-US" sz="1800" dirty="0"/>
          </a:p>
        </p:txBody>
      </p:sp>
      <p:sp>
        <p:nvSpPr>
          <p:cNvPr id="4" name="Content Placeholder 3"/>
          <p:cNvSpPr>
            <a:spLocks noGrp="1"/>
          </p:cNvSpPr>
          <p:nvPr>
            <p:ph sz="half" idx="2"/>
          </p:nvPr>
        </p:nvSpPr>
        <p:spPr/>
        <p:txBody>
          <a:bodyPr/>
          <a:lstStyle/>
          <a:p>
            <a:pPr marL="0" indent="0">
              <a:buFont typeface="Arial" charset="0"/>
              <a:buNone/>
              <a:defRPr/>
            </a:pPr>
            <a:r>
              <a:rPr lang="en-US" sz="1600" i="1" dirty="0" smtClean="0">
                <a:solidFill>
                  <a:srgbClr val="FFFF00"/>
                </a:solidFill>
              </a:rPr>
              <a:t>Information for  Health Professionals</a:t>
            </a:r>
            <a:endParaRPr lang="en-US" sz="1600" i="1" dirty="0">
              <a:solidFill>
                <a:srgbClr val="FFFF00"/>
              </a:solidFill>
            </a:endParaRPr>
          </a:p>
          <a:p>
            <a:pPr>
              <a:defRPr/>
            </a:pPr>
            <a:r>
              <a:rPr lang="en-US" sz="1800" dirty="0"/>
              <a:t>AHRQ Evidence </a:t>
            </a:r>
            <a:r>
              <a:rPr lang="en-US" sz="1800" dirty="0" smtClean="0"/>
              <a:t>Reports</a:t>
            </a:r>
            <a:endParaRPr lang="en-US" sz="1800" dirty="0"/>
          </a:p>
          <a:p>
            <a:pPr>
              <a:defRPr/>
            </a:pPr>
            <a:r>
              <a:rPr lang="en-US" sz="1800" dirty="0" smtClean="0"/>
              <a:t>AHRQ </a:t>
            </a:r>
            <a:r>
              <a:rPr lang="en-US" sz="1800" dirty="0"/>
              <a:t>Evidence Report </a:t>
            </a:r>
            <a:r>
              <a:rPr lang="en-US" sz="1800" dirty="0" smtClean="0"/>
              <a:t>Summaries</a:t>
            </a:r>
            <a:endParaRPr lang="en-US" sz="1800" dirty="0"/>
          </a:p>
          <a:p>
            <a:pPr>
              <a:defRPr/>
            </a:pPr>
            <a:r>
              <a:rPr lang="en-US" sz="1800" dirty="0" smtClean="0"/>
              <a:t>AHRQ </a:t>
            </a:r>
            <a:r>
              <a:rPr lang="en-US" sz="1800" dirty="0"/>
              <a:t>Comparative Effectiveness Reviews, Summaries for </a:t>
            </a:r>
            <a:r>
              <a:rPr lang="en-US" sz="1800" dirty="0" smtClean="0"/>
              <a:t>Clinicians</a:t>
            </a:r>
            <a:endParaRPr lang="en-US" sz="1800" dirty="0"/>
          </a:p>
          <a:p>
            <a:pPr>
              <a:defRPr/>
            </a:pPr>
            <a:r>
              <a:rPr lang="en-US" sz="1800" dirty="0" smtClean="0"/>
              <a:t>NICE </a:t>
            </a:r>
            <a:r>
              <a:rPr lang="en-US" sz="1800" dirty="0"/>
              <a:t>Clinical </a:t>
            </a:r>
            <a:r>
              <a:rPr lang="en-US" sz="1800" dirty="0" smtClean="0"/>
              <a:t>Guidelines</a:t>
            </a:r>
            <a:endParaRPr lang="en-US" sz="1800" dirty="0"/>
          </a:p>
          <a:p>
            <a:pPr>
              <a:defRPr/>
            </a:pPr>
            <a:r>
              <a:rPr lang="en-US" sz="1800" dirty="0" smtClean="0"/>
              <a:t>DERP Reports</a:t>
            </a:r>
            <a:endParaRPr lang="en-US"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73163"/>
          </a:xfrm>
        </p:spPr>
        <p:txBody>
          <a:bodyPr/>
          <a:lstStyle/>
          <a:p>
            <a:pPr>
              <a:defRPr/>
            </a:pPr>
            <a:r>
              <a:rPr lang="en-US" dirty="0" smtClean="0">
                <a:effectLst>
                  <a:outerShdw blurRad="38100" dist="38100" dir="2700000" algn="tl">
                    <a:srgbClr val="000000">
                      <a:alpha val="43137"/>
                    </a:srgbClr>
                  </a:outerShdw>
                </a:effectLst>
              </a:rPr>
              <a:t>Source of unpublished results for Systematic Reviewers</a:t>
            </a:r>
            <a:endParaRPr lang="en-US" dirty="0">
              <a:effectLst>
                <a:outerShdw blurRad="38100" dist="38100" dir="2700000" algn="tl">
                  <a:srgbClr val="000000">
                    <a:alpha val="43137"/>
                  </a:srgbClr>
                </a:outerShdw>
              </a:effectLst>
            </a:endParaRPr>
          </a:p>
        </p:txBody>
      </p:sp>
      <p:pic>
        <p:nvPicPr>
          <p:cNvPr id="37891" name="Picture 2" descr="Screenshot of Clinical Trials search results for query Studies with Results"/>
          <p:cNvPicPr>
            <a:picLocks noChangeAspect="1" noChangeArrowheads="1"/>
          </p:cNvPicPr>
          <p:nvPr/>
        </p:nvPicPr>
        <p:blipFill>
          <a:blip r:embed="rId2" cstate="print"/>
          <a:srcRect t="18750" r="6296" b="6250"/>
          <a:stretch>
            <a:fillRect/>
          </a:stretch>
        </p:blipFill>
        <p:spPr bwMode="auto">
          <a:xfrm>
            <a:off x="0" y="1447800"/>
            <a:ext cx="91440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r>
              <a:rPr lang="en-US" dirty="0" smtClean="0">
                <a:effectLst>
                  <a:outerShdw blurRad="38100" dist="38100" dir="2700000" algn="tl">
                    <a:srgbClr val="000000">
                      <a:alpha val="43137"/>
                    </a:srgbClr>
                  </a:outerShdw>
                </a:effectLst>
              </a:rPr>
              <a:t>Community Engagement</a:t>
            </a:r>
            <a:endParaRPr lang="en-US" dirty="0">
              <a:effectLst>
                <a:outerShdw blurRad="38100" dist="38100" dir="2700000" algn="tl">
                  <a:srgbClr val="000000">
                    <a:alpha val="43137"/>
                  </a:srgbClr>
                </a:outerShdw>
              </a:effectLst>
            </a:endParaRPr>
          </a:p>
        </p:txBody>
      </p:sp>
      <p:sp>
        <p:nvSpPr>
          <p:cNvPr id="38915" name="Content Placeholder 2"/>
          <p:cNvSpPr>
            <a:spLocks noGrp="1"/>
          </p:cNvSpPr>
          <p:nvPr>
            <p:ph idx="4294967295"/>
          </p:nvPr>
        </p:nvSpPr>
        <p:spPr>
          <a:xfrm>
            <a:off x="457200" y="1066800"/>
            <a:ext cx="8229600" cy="4525963"/>
          </a:xfrm>
        </p:spPr>
        <p:txBody>
          <a:bodyPr/>
          <a:lstStyle/>
          <a:p>
            <a:r>
              <a:rPr lang="en-US" dirty="0" smtClean="0"/>
              <a:t>An enduring opportunity to help NLM and yourself as a by-product of helping others</a:t>
            </a:r>
          </a:p>
          <a:p>
            <a:pPr lvl="1"/>
            <a:r>
              <a:rPr lang="en-US" dirty="0" smtClean="0"/>
              <a:t>Health information outreach</a:t>
            </a:r>
          </a:p>
          <a:p>
            <a:pPr lvl="1"/>
            <a:r>
              <a:rPr lang="en-US" dirty="0" smtClean="0"/>
              <a:t>Health Literacy – interaction with Health IT, Health insurance reform</a:t>
            </a:r>
          </a:p>
          <a:p>
            <a:pPr lvl="1"/>
            <a:r>
              <a:rPr lang="en-US" dirty="0" smtClean="0"/>
              <a:t>Disaster preparedness (</a:t>
            </a:r>
            <a:r>
              <a:rPr lang="en-US" b="1" dirty="0" smtClean="0"/>
              <a:t>DISASTR-OUTREACH-LIB Listserv )</a:t>
            </a:r>
            <a:endParaRPr lang="en-US" dirty="0" smtClean="0"/>
          </a:p>
          <a:p>
            <a:pPr lvl="1"/>
            <a:r>
              <a:rPr lang="en-US" dirty="0" smtClean="0"/>
              <a:t>Research based on community priorities – assessment, interventions, “measuring the 			difference”</a:t>
            </a:r>
          </a:p>
          <a:p>
            <a:pPr lvl="1"/>
            <a:endParaRPr lang="en-US" dirty="0" smtClean="0"/>
          </a:p>
          <a:p>
            <a:endParaRPr lang="en-US"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p:txBody>
          <a:bodyPr/>
          <a:lstStyle/>
          <a:p>
            <a:r>
              <a:rPr lang="en-US" dirty="0" smtClean="0">
                <a:solidFill>
                  <a:schemeClr val="tx2"/>
                </a:solidFill>
              </a:rPr>
              <a:t>Environmental Health</a:t>
            </a:r>
            <a:r>
              <a:rPr lang="en-US" baseline="0" dirty="0" smtClean="0">
                <a:solidFill>
                  <a:schemeClr val="tx2"/>
                </a:solidFill>
              </a:rPr>
              <a:t> Student Portal</a:t>
            </a:r>
            <a:endParaRPr lang="en-US" dirty="0" smtClean="0">
              <a:solidFill>
                <a:schemeClr val="tx2"/>
              </a:solidFill>
            </a:endParaRPr>
          </a:p>
        </p:txBody>
      </p:sp>
      <p:sp>
        <p:nvSpPr>
          <p:cNvPr id="39939" name="Rectangle 3"/>
          <p:cNvSpPr>
            <a:spLocks noGrp="1"/>
          </p:cNvSpPr>
          <p:nvPr>
            <p:ph type="body" idx="1"/>
          </p:nvPr>
        </p:nvSpPr>
        <p:spPr/>
        <p:txBody>
          <a:bodyPr/>
          <a:lstStyle/>
          <a:p>
            <a:endParaRPr lang="en-US" smtClean="0"/>
          </a:p>
        </p:txBody>
      </p:sp>
      <p:pic>
        <p:nvPicPr>
          <p:cNvPr id="39940" name="Picture 4" descr="Screenshot of the Environmental Health Student Portal"/>
          <p:cNvPicPr>
            <a:picLocks noChangeAspect="1" noChangeArrowheads="1"/>
          </p:cNvPicPr>
          <p:nvPr/>
        </p:nvPicPr>
        <p:blipFill>
          <a:blip r:embed="rId2" cstate="print"/>
          <a:srcRect t="10107" r="2344"/>
          <a:stretch>
            <a:fillRect/>
          </a:stretch>
        </p:blipFill>
        <p:spPr bwMode="auto">
          <a:xfrm>
            <a:off x="0" y="758825"/>
            <a:ext cx="9144000" cy="609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smtClean="0"/>
              <a:t>NLM APIs</a:t>
            </a:r>
            <a:endParaRPr lang="en-US" dirty="0"/>
          </a:p>
        </p:txBody>
      </p:sp>
      <p:pic>
        <p:nvPicPr>
          <p:cNvPr id="40962" name="Picture 2" descr="Screenshot of the NLM API page"/>
          <p:cNvPicPr>
            <a:picLocks noChangeAspect="1" noChangeArrowheads="1"/>
          </p:cNvPicPr>
          <p:nvPr/>
        </p:nvPicPr>
        <p:blipFill>
          <a:blip r:embed="rId2" cstate="print"/>
          <a:srcRect t="15215" r="2344" b="3346"/>
          <a:stretch>
            <a:fillRect/>
          </a:stretch>
        </p:blipFill>
        <p:spPr bwMode="auto">
          <a:xfrm>
            <a:off x="0" y="0"/>
            <a:ext cx="9180513"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096963"/>
          </a:xfrm>
        </p:spPr>
        <p:txBody>
          <a:bodyPr/>
          <a:lstStyle/>
          <a:p>
            <a:pPr>
              <a:defRPr/>
            </a:pPr>
            <a:r>
              <a:rPr lang="en-US" sz="3600" dirty="0" smtClean="0">
                <a:effectLst>
                  <a:outerShdw blurRad="38100" dist="38100" dir="2700000" algn="tl">
                    <a:srgbClr val="000000">
                      <a:alpha val="43137"/>
                    </a:srgbClr>
                  </a:outerShdw>
                </a:effectLst>
              </a:rPr>
              <a:t>Please participate and help us to publicize....</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41987" name="Content Placeholder 2"/>
          <p:cNvSpPr>
            <a:spLocks noGrp="1"/>
          </p:cNvSpPr>
          <p:nvPr>
            <p:ph idx="1"/>
          </p:nvPr>
        </p:nvSpPr>
        <p:spPr/>
        <p:txBody>
          <a:bodyPr/>
          <a:lstStyle/>
          <a:p>
            <a:endParaRPr lang="en-US" smtClean="0"/>
          </a:p>
        </p:txBody>
      </p:sp>
      <p:pic>
        <p:nvPicPr>
          <p:cNvPr id="41988" name="Picture 2" descr="Screenshot of the NLM Show Off Your Apps content page at Challenge.gov"/>
          <p:cNvPicPr>
            <a:picLocks noChangeAspect="1" noChangeArrowheads="1"/>
          </p:cNvPicPr>
          <p:nvPr/>
        </p:nvPicPr>
        <p:blipFill>
          <a:blip r:embed="rId2" cstate="print"/>
          <a:srcRect l="3125" t="13979" r="4688" b="5376"/>
          <a:stretch>
            <a:fillRect/>
          </a:stretch>
        </p:blipFill>
        <p:spPr bwMode="auto">
          <a:xfrm>
            <a:off x="0" y="1046163"/>
            <a:ext cx="9144000" cy="5811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066800"/>
          </a:xfrm>
        </p:spPr>
        <p:txBody>
          <a:bodyPr/>
          <a:lstStyle/>
          <a:p>
            <a:pPr eaLnBrk="1" hangingPunct="1">
              <a:defRPr/>
            </a:pPr>
            <a:r>
              <a:rPr lang="en-US" sz="2800" dirty="0" smtClean="0">
                <a:effectLst>
                  <a:outerShdw blurRad="38100" dist="38100" dir="2700000" algn="tl">
                    <a:srgbClr val="C0C0C0"/>
                  </a:outerShdw>
                </a:effectLst>
              </a:rPr>
              <a:t/>
            </a:r>
            <a:br>
              <a:rPr lang="en-US" sz="2800" dirty="0" smtClean="0">
                <a:effectLst>
                  <a:outerShdw blurRad="38100" dist="38100" dir="2700000" algn="tl">
                    <a:srgbClr val="C0C0C0"/>
                  </a:outerShdw>
                </a:effectLst>
              </a:rPr>
            </a:br>
            <a:r>
              <a:rPr lang="en-US" sz="2800" dirty="0" smtClean="0">
                <a:effectLst>
                  <a:outerShdw blurRad="38100" dist="38100" dir="2700000" algn="tl">
                    <a:srgbClr val="C0C0C0"/>
                  </a:outerShdw>
                </a:effectLst>
              </a:rPr>
              <a:t>Case Study:  </a:t>
            </a:r>
            <a:r>
              <a:rPr lang="en-US" sz="3200" dirty="0" smtClean="0">
                <a:effectLst>
                  <a:outerShdw blurRad="38100" dist="38100" dir="2700000" algn="tl">
                    <a:srgbClr val="C0C0C0"/>
                  </a:outerShdw>
                </a:effectLst>
              </a:rPr>
              <a:t>Personally Controlled Health Records</a:t>
            </a:r>
            <a:br>
              <a:rPr lang="en-US" sz="3200" dirty="0" smtClean="0">
                <a:effectLst>
                  <a:outerShdw blurRad="38100" dist="38100" dir="2700000" algn="tl">
                    <a:srgbClr val="C0C0C0"/>
                  </a:outerShdw>
                </a:effectLst>
              </a:rPr>
            </a:br>
            <a:r>
              <a:rPr lang="en-US" sz="2000" dirty="0" smtClean="0">
                <a:effectLst>
                  <a:outerShdw blurRad="38100" dist="38100" dir="2700000" algn="tl">
                    <a:srgbClr val="C0C0C0"/>
                  </a:outerShdw>
                </a:effectLst>
              </a:rPr>
              <a:t>supported by NLM grants</a:t>
            </a:r>
            <a:endParaRPr lang="en-US" sz="3200" dirty="0" smtClean="0">
              <a:effectLst>
                <a:outerShdw blurRad="38100" dist="38100" dir="2700000" algn="tl">
                  <a:srgbClr val="C0C0C0"/>
                </a:outerShdw>
              </a:effectLst>
            </a:endParaRPr>
          </a:p>
        </p:txBody>
      </p:sp>
      <p:pic>
        <p:nvPicPr>
          <p:cNvPr id="10" name="Content Placeholder 9" descr="Case Study for Personally Controlled Health Records supported by NLM grants. See Notes for text version of the flowchart."/>
          <p:cNvPicPr>
            <a:picLocks noGrp="1" noChangeAspect="1"/>
          </p:cNvPicPr>
          <p:nvPr>
            <p:ph idx="1"/>
          </p:nvPr>
        </p:nvPicPr>
        <p:blipFill>
          <a:blip r:embed="rId3" cstate="print"/>
          <a:stretch>
            <a:fillRect/>
          </a:stretch>
        </p:blipFill>
        <p:spPr>
          <a:xfrm>
            <a:off x="457200" y="457200"/>
            <a:ext cx="7848600" cy="5309039"/>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a:xfrm>
            <a:off x="381000" y="685800"/>
            <a:ext cx="8229600" cy="990600"/>
          </a:xfrm>
        </p:spPr>
        <p:txBody>
          <a:bodyPr/>
          <a:lstStyle/>
          <a:p>
            <a:pPr>
              <a:defRPr/>
            </a:pPr>
            <a:r>
              <a:rPr lang="en-US" sz="5400" b="1" dirty="0" smtClean="0"/>
              <a:t>NLM  UPDATE</a:t>
            </a:r>
            <a:endParaRPr lang="en-US" sz="5400" b="1" dirty="0"/>
          </a:p>
        </p:txBody>
      </p:sp>
      <p:sp>
        <p:nvSpPr>
          <p:cNvPr id="3" name="Content Placeholder 2" descr="Content box"/>
          <p:cNvSpPr>
            <a:spLocks noGrp="1"/>
          </p:cNvSpPr>
          <p:nvPr>
            <p:ph idx="1"/>
          </p:nvPr>
        </p:nvSpPr>
        <p:spPr>
          <a:xfrm>
            <a:off x="457200" y="1600200"/>
            <a:ext cx="8229600" cy="3962400"/>
          </a:xfrm>
        </p:spPr>
        <p:txBody>
          <a:bodyPr>
            <a:normAutofit lnSpcReduction="10000"/>
          </a:bodyPr>
          <a:lstStyle/>
          <a:p>
            <a:pPr marL="342841" indent="-342841" algn="ctr">
              <a:buFont typeface="Wingdings 2" pitchFamily="18" charset="2"/>
              <a:buNone/>
              <a:defRPr/>
            </a:pPr>
            <a:endParaRPr lang="en-US" sz="4000" dirty="0" smtClean="0"/>
          </a:p>
          <a:p>
            <a:pPr marL="342841" indent="-342841" algn="ctr">
              <a:buFont typeface="Wingdings 2" pitchFamily="18" charset="2"/>
              <a:buNone/>
              <a:defRPr/>
            </a:pPr>
            <a:r>
              <a:rPr lang="en-US" sz="4400" dirty="0" smtClean="0"/>
              <a:t>May 17, 2011</a:t>
            </a:r>
          </a:p>
          <a:p>
            <a:pPr marL="342841" indent="-342841" algn="ctr">
              <a:buFont typeface="Wingdings 2" pitchFamily="18" charset="2"/>
              <a:buNone/>
              <a:defRPr/>
            </a:pPr>
            <a:r>
              <a:rPr lang="en-US" sz="4400" dirty="0" smtClean="0"/>
              <a:t>Part 3</a:t>
            </a:r>
          </a:p>
          <a:p>
            <a:pPr marL="342841" indent="-342841" algn="ctr">
              <a:buFont typeface="Wingdings 2" pitchFamily="18" charset="2"/>
              <a:buNone/>
              <a:defRPr/>
            </a:pPr>
            <a:endParaRPr lang="en-US" dirty="0" smtClean="0"/>
          </a:p>
          <a:p>
            <a:pPr marL="342841" indent="-342841" algn="ctr">
              <a:buFont typeface="Wingdings 2" pitchFamily="18" charset="2"/>
              <a:buNone/>
              <a:defRPr/>
            </a:pPr>
            <a:endParaRPr lang="en-US" dirty="0" smtClean="0"/>
          </a:p>
          <a:p>
            <a:pPr marL="342841" indent="-342841" algn="ctr">
              <a:buFont typeface="Wingdings 2" pitchFamily="18" charset="2"/>
              <a:buNone/>
              <a:defRPr/>
            </a:pPr>
            <a:r>
              <a:rPr lang="en-US" sz="2400" dirty="0" smtClean="0"/>
              <a:t>Sheldon Kotzin</a:t>
            </a:r>
          </a:p>
          <a:p>
            <a:pPr marL="342841" indent="-342841" algn="ctr">
              <a:buFont typeface="Wingdings 2" pitchFamily="18" charset="2"/>
              <a:buNone/>
              <a:defRPr/>
            </a:pPr>
            <a:r>
              <a:rPr lang="en-US" sz="2400" dirty="0" smtClean="0"/>
              <a:t>kotzin@nlm.nih.gov</a:t>
            </a:r>
            <a:endParaRPr lang="en-US" sz="24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Medical Librarians </a:t>
            </a:r>
            <a:br>
              <a:rPr lang="en-US" dirty="0" smtClean="0"/>
            </a:br>
            <a:r>
              <a:rPr lang="en-US" dirty="0" smtClean="0"/>
              <a:t>on NLM Advisory Committees</a:t>
            </a:r>
            <a:endParaRPr lang="en-US" dirty="0"/>
          </a:p>
        </p:txBody>
      </p:sp>
      <p:sp>
        <p:nvSpPr>
          <p:cNvPr id="3" name="Content Placeholder 2" descr="Content box"/>
          <p:cNvSpPr>
            <a:spLocks noGrp="1"/>
          </p:cNvSpPr>
          <p:nvPr>
            <p:ph idx="1"/>
          </p:nvPr>
        </p:nvSpPr>
        <p:spPr>
          <a:xfrm>
            <a:off x="914400" y="1600200"/>
            <a:ext cx="8229600" cy="4479925"/>
          </a:xfrm>
        </p:spPr>
        <p:txBody>
          <a:bodyPr/>
          <a:lstStyle/>
          <a:p>
            <a:r>
              <a:rPr lang="en-US" sz="2600" smtClean="0">
                <a:solidFill>
                  <a:schemeClr val="accent2"/>
                </a:solidFill>
              </a:rPr>
              <a:t>Board of Regents</a:t>
            </a:r>
          </a:p>
          <a:p>
            <a:pPr>
              <a:buFont typeface="Wingdings 2" pitchFamily="18" charset="2"/>
              <a:buNone/>
            </a:pPr>
            <a:endParaRPr lang="en-US" sz="300" smtClean="0">
              <a:solidFill>
                <a:schemeClr val="accent2"/>
              </a:solidFill>
            </a:endParaRPr>
          </a:p>
          <a:p>
            <a:pPr>
              <a:buFont typeface="Wingdings 2" pitchFamily="18" charset="2"/>
              <a:buChar char=""/>
            </a:pPr>
            <a:r>
              <a:rPr lang="en-US" sz="2000" smtClean="0"/>
              <a:t>May Ryan, University of Arkansas</a:t>
            </a:r>
          </a:p>
          <a:p>
            <a:pPr>
              <a:buFont typeface="Wingdings 2" pitchFamily="18" charset="2"/>
              <a:buChar char=""/>
            </a:pPr>
            <a:r>
              <a:rPr lang="en-US" sz="2000" smtClean="0"/>
              <a:t>Ginny Tanji, University of Hawaii  </a:t>
            </a:r>
            <a:r>
              <a:rPr lang="en-US" sz="2000" smtClean="0">
                <a:solidFill>
                  <a:schemeClr val="accent2"/>
                </a:solidFill>
              </a:rPr>
              <a:t>- </a:t>
            </a:r>
            <a:r>
              <a:rPr lang="en-US" sz="2000" i="1" smtClean="0">
                <a:solidFill>
                  <a:srgbClr val="FF3300"/>
                </a:solidFill>
              </a:rPr>
              <a:t>just elected Chair for 2012</a:t>
            </a:r>
            <a:endParaRPr lang="en-US" sz="2000" smtClean="0">
              <a:solidFill>
                <a:srgbClr val="FF3300"/>
              </a:solidFill>
            </a:endParaRPr>
          </a:p>
          <a:p>
            <a:pPr>
              <a:buFont typeface="Wingdings 2" pitchFamily="18" charset="2"/>
              <a:buNone/>
            </a:pPr>
            <a:endParaRPr lang="en-US" sz="2000" smtClean="0">
              <a:solidFill>
                <a:srgbClr val="FF3300"/>
              </a:solidFill>
            </a:endParaRPr>
          </a:p>
          <a:p>
            <a:r>
              <a:rPr lang="en-US" sz="2600" smtClean="0">
                <a:solidFill>
                  <a:schemeClr val="accent2"/>
                </a:solidFill>
              </a:rPr>
              <a:t>Literature Selection Technical Review Committee</a:t>
            </a:r>
          </a:p>
          <a:p>
            <a:pPr>
              <a:buFont typeface="Wingdings 2" pitchFamily="18" charset="2"/>
              <a:buNone/>
            </a:pPr>
            <a:endParaRPr lang="en-US" sz="300" smtClean="0">
              <a:solidFill>
                <a:schemeClr val="accent2"/>
              </a:solidFill>
            </a:endParaRPr>
          </a:p>
          <a:p>
            <a:pPr>
              <a:buFont typeface="Wingdings 2" pitchFamily="18" charset="2"/>
              <a:buChar char=""/>
            </a:pPr>
            <a:r>
              <a:rPr lang="en-US" sz="2000" smtClean="0"/>
              <a:t>Cathy Norton, Woods Hole, MA</a:t>
            </a:r>
          </a:p>
          <a:p>
            <a:pPr>
              <a:buFont typeface="Wingdings 2" pitchFamily="18" charset="2"/>
              <a:buChar char=""/>
            </a:pPr>
            <a:r>
              <a:rPr lang="en-US" sz="2000" smtClean="0"/>
              <a:t>Linda Walton, University of Iowa</a:t>
            </a:r>
          </a:p>
          <a:p>
            <a:pPr>
              <a:buFont typeface="Wingdings 2" pitchFamily="18" charset="2"/>
              <a:buChar char=""/>
            </a:pPr>
            <a:endParaRPr lang="en-US" sz="1000" smtClean="0"/>
          </a:p>
          <a:p>
            <a:pPr>
              <a:buFont typeface="Wingdings 2" pitchFamily="18" charset="2"/>
              <a:buChar char=""/>
            </a:pPr>
            <a:r>
              <a:rPr lang="en-US" sz="2000" smtClean="0"/>
              <a:t>Lucretia McClure, Retired </a:t>
            </a:r>
          </a:p>
          <a:p>
            <a:pPr>
              <a:buFont typeface="Wingdings 2" pitchFamily="18" charset="2"/>
              <a:buChar char=""/>
            </a:pPr>
            <a:r>
              <a:rPr lang="en-US" sz="2000" smtClean="0"/>
              <a:t>Karen Smith, NIH Library</a:t>
            </a:r>
          </a:p>
          <a:p>
            <a:pPr>
              <a:buFont typeface="Wingdings 2" pitchFamily="18" charset="2"/>
              <a:buChar char=""/>
            </a:pPr>
            <a:r>
              <a:rPr lang="en-US" sz="2000" smtClean="0"/>
              <a:t>Catherine Soehner, University of Michigan</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Medical Librarians </a:t>
            </a:r>
            <a:br>
              <a:rPr lang="en-US" dirty="0" smtClean="0"/>
            </a:br>
            <a:r>
              <a:rPr lang="en-US" dirty="0" smtClean="0"/>
              <a:t>on NLM Advisory Committees</a:t>
            </a:r>
            <a:endParaRPr lang="en-US" dirty="0"/>
          </a:p>
        </p:txBody>
      </p:sp>
      <p:sp>
        <p:nvSpPr>
          <p:cNvPr id="3" name="Content Placeholder 2" descr="Content box"/>
          <p:cNvSpPr>
            <a:spLocks noGrp="1"/>
          </p:cNvSpPr>
          <p:nvPr>
            <p:ph idx="1"/>
          </p:nvPr>
        </p:nvSpPr>
        <p:spPr>
          <a:xfrm>
            <a:off x="685800" y="2057400"/>
            <a:ext cx="8229600" cy="4038600"/>
          </a:xfrm>
        </p:spPr>
        <p:txBody>
          <a:bodyPr/>
          <a:lstStyle/>
          <a:p>
            <a:pPr marL="342841" indent="-342841">
              <a:defRPr/>
            </a:pPr>
            <a:r>
              <a:rPr lang="en-US" sz="2600" dirty="0" smtClean="0">
                <a:solidFill>
                  <a:schemeClr val="accent2"/>
                </a:solidFill>
              </a:rPr>
              <a:t>Biomedical Library &amp; Information Review Committee</a:t>
            </a:r>
          </a:p>
          <a:p>
            <a:pPr marL="342841" indent="-342841">
              <a:buFont typeface="Wingdings 2" pitchFamily="18" charset="2"/>
              <a:buNone/>
              <a:defRPr/>
            </a:pPr>
            <a:endParaRPr lang="en-US" sz="300" dirty="0" smtClean="0">
              <a:solidFill>
                <a:schemeClr val="accent2"/>
              </a:solidFill>
            </a:endParaRPr>
          </a:p>
          <a:p>
            <a:pPr marL="1097280" indent="-342841">
              <a:buFont typeface="Wingdings 2" pitchFamily="18" charset="2"/>
              <a:buChar char=""/>
              <a:defRPr/>
            </a:pPr>
            <a:r>
              <a:rPr lang="en-US" sz="2000" dirty="0" smtClean="0"/>
              <a:t>Judy Consales, UCLA</a:t>
            </a:r>
          </a:p>
          <a:p>
            <a:pPr marL="1097280" indent="-342841">
              <a:buFont typeface="Wingdings 2" pitchFamily="18" charset="2"/>
              <a:buChar char=""/>
              <a:defRPr/>
            </a:pPr>
            <a:r>
              <a:rPr lang="en-US" sz="2000" dirty="0" smtClean="0"/>
              <a:t>Julie Kochi, UCSF</a:t>
            </a:r>
          </a:p>
          <a:p>
            <a:pPr marL="1097280" indent="-342841">
              <a:buFont typeface="Wingdings 2" pitchFamily="18" charset="2"/>
              <a:buChar char=""/>
              <a:defRPr/>
            </a:pPr>
            <a:r>
              <a:rPr lang="en-US" sz="2000" dirty="0" smtClean="0"/>
              <a:t>Beverly Murphy, Duke University</a:t>
            </a:r>
          </a:p>
          <a:p>
            <a:pPr marL="1097280" indent="-342841">
              <a:buFont typeface="Wingdings 2" pitchFamily="18" charset="2"/>
              <a:buChar char=""/>
              <a:defRPr/>
            </a:pPr>
            <a:r>
              <a:rPr lang="en-US" sz="2000" dirty="0" smtClean="0"/>
              <a:t>Michelle Tennant, University of Florida</a:t>
            </a:r>
          </a:p>
          <a:p>
            <a:pPr marL="1097280" indent="-342841">
              <a:buFont typeface="Wingdings 2" pitchFamily="18" charset="2"/>
              <a:buNone/>
              <a:defRPr/>
            </a:pPr>
            <a:endParaRPr lang="en-US" sz="1000" dirty="0" smtClean="0"/>
          </a:p>
          <a:p>
            <a:pPr marL="342841" indent="-342841">
              <a:defRPr/>
            </a:pPr>
            <a:r>
              <a:rPr lang="en-US" sz="2600" dirty="0" smtClean="0">
                <a:solidFill>
                  <a:schemeClr val="accent2"/>
                </a:solidFill>
              </a:rPr>
              <a:t>PMC Advisory Committee</a:t>
            </a:r>
          </a:p>
          <a:p>
            <a:pPr marL="342841" indent="-342841">
              <a:buFont typeface="Wingdings 2" pitchFamily="18" charset="2"/>
              <a:buNone/>
              <a:defRPr/>
            </a:pPr>
            <a:endParaRPr lang="en-US" sz="300" dirty="0" smtClean="0">
              <a:solidFill>
                <a:schemeClr val="accent2"/>
              </a:solidFill>
            </a:endParaRPr>
          </a:p>
          <a:p>
            <a:pPr marL="1097280" indent="-342841">
              <a:buFont typeface="Wingdings 2" pitchFamily="18" charset="2"/>
              <a:buChar char=""/>
              <a:defRPr/>
            </a:pPr>
            <a:r>
              <a:rPr lang="en-US" sz="2000" dirty="0" smtClean="0"/>
              <a:t>Cynthia Henderson, Howard University</a:t>
            </a:r>
          </a:p>
          <a:p>
            <a:pPr marL="1097280" indent="-342841">
              <a:buFont typeface="Wingdings 2" pitchFamily="18" charset="2"/>
              <a:buChar char=""/>
              <a:defRPr/>
            </a:pPr>
            <a:r>
              <a:rPr lang="en-US" sz="2000" dirty="0" smtClean="0"/>
              <a:t>Pat Thibodeau, Duke University</a:t>
            </a:r>
          </a:p>
          <a:p>
            <a:pPr marL="1097280" indent="-342841">
              <a:buFont typeface="Wingdings 2" pitchFamily="18" charset="2"/>
              <a:buNone/>
              <a:defRPr/>
            </a:pPr>
            <a:endParaRPr lang="en-US" sz="1000" dirty="0" smtClean="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descr="Slide title box"/>
          <p:cNvSpPr>
            <a:spLocks noGrp="1"/>
          </p:cNvSpPr>
          <p:nvPr>
            <p:ph type="title"/>
          </p:nvPr>
        </p:nvSpPr>
        <p:spPr/>
        <p:txBody>
          <a:bodyPr/>
          <a:lstStyle/>
          <a:p>
            <a:pPr fontAlgn="auto">
              <a:spcAft>
                <a:spcPts val="0"/>
              </a:spcAft>
              <a:defRPr/>
            </a:pPr>
            <a:r>
              <a:rPr lang="en-US" sz="3600" dirty="0" smtClean="0"/>
              <a:t>NN/LM Network Members contributing to the new contracts</a:t>
            </a:r>
          </a:p>
        </p:txBody>
      </p:sp>
      <p:sp>
        <p:nvSpPr>
          <p:cNvPr id="5123" name="Content Placeholder 2" descr="Content box"/>
          <p:cNvSpPr>
            <a:spLocks noGrp="1"/>
          </p:cNvSpPr>
          <p:nvPr>
            <p:ph sz="half" idx="1"/>
          </p:nvPr>
        </p:nvSpPr>
        <p:spPr>
          <a:xfrm>
            <a:off x="685800" y="1752600"/>
            <a:ext cx="3657600" cy="4589463"/>
          </a:xfrm>
        </p:spPr>
        <p:txBody>
          <a:bodyPr rtlCol="0"/>
          <a:lstStyle/>
          <a:p>
            <a:pPr marL="342841" indent="-342841" fontAlgn="auto">
              <a:spcAft>
                <a:spcPts val="0"/>
              </a:spcAft>
              <a:buFont typeface="Arial" pitchFamily="34" charset="0"/>
              <a:buChar char="•"/>
              <a:defRPr/>
            </a:pPr>
            <a:r>
              <a:rPr lang="en-US" sz="2300" dirty="0" smtClean="0"/>
              <a:t>Nancy </a:t>
            </a:r>
            <a:r>
              <a:rPr lang="en-US" sz="2300" dirty="0" err="1" smtClean="0"/>
              <a:t>Allee</a:t>
            </a:r>
            <a:endParaRPr lang="en-US" sz="2300" dirty="0" smtClean="0"/>
          </a:p>
          <a:p>
            <a:pPr marL="342841" indent="-342841" fontAlgn="auto">
              <a:spcAft>
                <a:spcPts val="0"/>
              </a:spcAft>
              <a:buFont typeface="Arial" pitchFamily="34" charset="0"/>
              <a:buChar char="•"/>
              <a:defRPr/>
            </a:pPr>
            <a:r>
              <a:rPr lang="en-US" sz="2300" dirty="0" smtClean="0"/>
              <a:t>Tom Basler</a:t>
            </a:r>
          </a:p>
          <a:p>
            <a:pPr marL="342841" indent="-342841" fontAlgn="auto">
              <a:spcAft>
                <a:spcPts val="0"/>
              </a:spcAft>
              <a:buFont typeface="Arial" pitchFamily="34" charset="0"/>
              <a:buChar char="•"/>
              <a:defRPr/>
            </a:pPr>
            <a:r>
              <a:rPr lang="en-US" sz="2300" dirty="0" smtClean="0"/>
              <a:t>Donna Berryman</a:t>
            </a:r>
          </a:p>
          <a:p>
            <a:pPr marL="342841" indent="-342841" fontAlgn="auto">
              <a:spcAft>
                <a:spcPts val="0"/>
              </a:spcAft>
              <a:buFont typeface="Arial" pitchFamily="34" charset="0"/>
              <a:buChar char="•"/>
              <a:defRPr/>
            </a:pPr>
            <a:r>
              <a:rPr lang="en-US" sz="2300" dirty="0" err="1" smtClean="0"/>
              <a:t>Ysabel</a:t>
            </a:r>
            <a:r>
              <a:rPr lang="en-US" sz="2300" dirty="0" smtClean="0"/>
              <a:t> </a:t>
            </a:r>
            <a:r>
              <a:rPr lang="en-US" sz="2300" dirty="0" err="1" smtClean="0"/>
              <a:t>Bertolucci</a:t>
            </a:r>
            <a:endParaRPr lang="en-US" sz="2300" dirty="0" smtClean="0"/>
          </a:p>
          <a:p>
            <a:pPr marL="342841" indent="-342841" fontAlgn="auto">
              <a:spcAft>
                <a:spcPts val="0"/>
              </a:spcAft>
              <a:buFont typeface="Arial" pitchFamily="34" charset="0"/>
              <a:buChar char="•"/>
              <a:defRPr/>
            </a:pPr>
            <a:r>
              <a:rPr lang="en-US" sz="2300" dirty="0" smtClean="0"/>
              <a:t>Arpita Bose</a:t>
            </a:r>
          </a:p>
          <a:p>
            <a:pPr marL="342841" indent="-342841" fontAlgn="auto">
              <a:spcAft>
                <a:spcPts val="0"/>
              </a:spcAft>
              <a:buFont typeface="Arial" pitchFamily="34" charset="0"/>
              <a:buChar char="•"/>
              <a:defRPr/>
            </a:pPr>
            <a:r>
              <a:rPr lang="en-US" sz="2300" dirty="0" smtClean="0"/>
              <a:t>Karen Brewer</a:t>
            </a:r>
          </a:p>
          <a:p>
            <a:pPr marL="342841" indent="-342841" fontAlgn="auto">
              <a:spcAft>
                <a:spcPts val="0"/>
              </a:spcAft>
              <a:buFont typeface="Arial" pitchFamily="34" charset="0"/>
              <a:buChar char="•"/>
              <a:defRPr/>
            </a:pPr>
            <a:r>
              <a:rPr lang="en-US" sz="2300" dirty="0" smtClean="0"/>
              <a:t>Michelle Brewer</a:t>
            </a:r>
          </a:p>
          <a:p>
            <a:pPr marL="342841" indent="-342841" fontAlgn="auto">
              <a:spcAft>
                <a:spcPts val="0"/>
              </a:spcAft>
              <a:buFont typeface="Arial" pitchFamily="34" charset="0"/>
              <a:buChar char="•"/>
              <a:defRPr/>
            </a:pPr>
            <a:r>
              <a:rPr lang="en-US" sz="2300" dirty="0" smtClean="0"/>
              <a:t>Kathy Brunjes</a:t>
            </a:r>
          </a:p>
          <a:p>
            <a:pPr marL="342841" indent="-342841" fontAlgn="auto">
              <a:spcAft>
                <a:spcPts val="0"/>
              </a:spcAft>
              <a:buFont typeface="Arial" pitchFamily="34" charset="0"/>
              <a:buChar char="•"/>
              <a:defRPr/>
            </a:pPr>
            <a:r>
              <a:rPr lang="en-US" sz="2300" dirty="0" smtClean="0"/>
              <a:t>Holly Shipp Buchanan</a:t>
            </a:r>
          </a:p>
          <a:p>
            <a:pPr marL="342841" indent="-342841" fontAlgn="auto">
              <a:spcAft>
                <a:spcPts val="0"/>
              </a:spcAft>
              <a:buFont typeface="Arial" pitchFamily="34" charset="0"/>
              <a:buChar char="•"/>
              <a:defRPr/>
            </a:pPr>
            <a:endParaRPr lang="en-US" dirty="0" smtClean="0"/>
          </a:p>
          <a:p>
            <a:pPr marL="342841" indent="-342841" fontAlgn="auto">
              <a:spcAft>
                <a:spcPts val="0"/>
              </a:spcAft>
              <a:buFont typeface="Arial" pitchFamily="34" charset="0"/>
              <a:buChar char="•"/>
              <a:defRPr/>
            </a:pPr>
            <a:endParaRPr lang="en-US" dirty="0" smtClean="0"/>
          </a:p>
        </p:txBody>
      </p:sp>
      <p:sp>
        <p:nvSpPr>
          <p:cNvPr id="5124" name="Content Placeholder 3" descr="Content box"/>
          <p:cNvSpPr>
            <a:spLocks noGrp="1"/>
          </p:cNvSpPr>
          <p:nvPr>
            <p:ph sz="half" idx="2"/>
          </p:nvPr>
        </p:nvSpPr>
        <p:spPr>
          <a:xfrm>
            <a:off x="4724400" y="1676400"/>
            <a:ext cx="3657600" cy="4589463"/>
          </a:xfrm>
        </p:spPr>
        <p:txBody>
          <a:bodyPr rtlCol="0"/>
          <a:lstStyle/>
          <a:p>
            <a:pPr marL="342841" indent="-342841" fontAlgn="auto">
              <a:spcAft>
                <a:spcPts val="0"/>
              </a:spcAft>
              <a:buFont typeface="Arial" pitchFamily="34" charset="0"/>
              <a:buChar char="•"/>
              <a:defRPr/>
            </a:pPr>
            <a:r>
              <a:rPr lang="en-US" sz="2300" dirty="0" smtClean="0"/>
              <a:t>Christine Chastain-</a:t>
            </a:r>
            <a:r>
              <a:rPr lang="en-US" sz="2300" dirty="0" err="1" smtClean="0"/>
              <a:t>Warheit</a:t>
            </a:r>
            <a:endParaRPr lang="en-US" sz="2300" dirty="0" smtClean="0"/>
          </a:p>
          <a:p>
            <a:pPr marL="342841" indent="-342841" fontAlgn="auto">
              <a:spcAft>
                <a:spcPts val="0"/>
              </a:spcAft>
              <a:buFont typeface="Arial" pitchFamily="34" charset="0"/>
              <a:buChar char="•"/>
              <a:defRPr/>
            </a:pPr>
            <a:r>
              <a:rPr lang="en-US" sz="2300" dirty="0" smtClean="0"/>
              <a:t>Ira Combs</a:t>
            </a:r>
          </a:p>
          <a:p>
            <a:pPr marL="342841" indent="-342841" fontAlgn="auto">
              <a:spcAft>
                <a:spcPts val="0"/>
              </a:spcAft>
              <a:buFont typeface="Arial" pitchFamily="34" charset="0"/>
              <a:buChar char="•"/>
              <a:defRPr/>
            </a:pPr>
            <a:r>
              <a:rPr lang="en-US" sz="2300" dirty="0" smtClean="0"/>
              <a:t>Brenda Curry-</a:t>
            </a:r>
            <a:r>
              <a:rPr lang="en-US" sz="2300" dirty="0" err="1" smtClean="0"/>
              <a:t>Wimberly</a:t>
            </a:r>
            <a:endParaRPr lang="en-US" sz="2300" dirty="0" smtClean="0"/>
          </a:p>
          <a:p>
            <a:pPr marL="342841" indent="-342841" fontAlgn="auto">
              <a:spcAft>
                <a:spcPts val="0"/>
              </a:spcAft>
              <a:buFont typeface="Arial" pitchFamily="34" charset="0"/>
              <a:buChar char="•"/>
              <a:defRPr/>
            </a:pPr>
            <a:r>
              <a:rPr lang="en-US" sz="2300" dirty="0" smtClean="0"/>
              <a:t>Rebecca Davis</a:t>
            </a:r>
          </a:p>
          <a:p>
            <a:pPr marL="342841" indent="-342841" fontAlgn="auto">
              <a:spcAft>
                <a:spcPts val="0"/>
              </a:spcAft>
              <a:buFont typeface="Arial" pitchFamily="34" charset="0"/>
              <a:buChar char="•"/>
              <a:defRPr/>
            </a:pPr>
            <a:r>
              <a:rPr lang="en-US" sz="2300" dirty="0" smtClean="0"/>
              <a:t>Gary </a:t>
            </a:r>
            <a:r>
              <a:rPr lang="en-US" sz="2300" dirty="0" err="1" smtClean="0"/>
              <a:t>Freiburger</a:t>
            </a:r>
            <a:endParaRPr lang="en-US" sz="2300" dirty="0" smtClean="0"/>
          </a:p>
          <a:p>
            <a:pPr marL="342841" indent="-342841" fontAlgn="auto">
              <a:spcAft>
                <a:spcPts val="0"/>
              </a:spcAft>
              <a:buFont typeface="Arial" pitchFamily="34" charset="0"/>
              <a:buChar char="•"/>
              <a:defRPr/>
            </a:pPr>
            <a:r>
              <a:rPr lang="en-US" sz="2300" dirty="0" smtClean="0"/>
              <a:t>Rick </a:t>
            </a:r>
            <a:r>
              <a:rPr lang="en-US" sz="2300" dirty="0" err="1" smtClean="0"/>
              <a:t>Forsman</a:t>
            </a:r>
            <a:endParaRPr lang="en-US" sz="2300" dirty="0" smtClean="0"/>
          </a:p>
          <a:p>
            <a:pPr marL="342841" indent="-342841" fontAlgn="auto">
              <a:spcAft>
                <a:spcPts val="0"/>
              </a:spcAft>
              <a:buFont typeface="Arial" pitchFamily="34" charset="0"/>
              <a:buChar char="•"/>
              <a:defRPr/>
            </a:pPr>
            <a:r>
              <a:rPr lang="en-US" sz="2300" dirty="0" smtClean="0"/>
              <a:t>John Frey III</a:t>
            </a:r>
          </a:p>
          <a:p>
            <a:pPr marL="342841" indent="-342841" fontAlgn="auto">
              <a:spcAft>
                <a:spcPts val="0"/>
              </a:spcAft>
              <a:buFont typeface="Arial" pitchFamily="34" charset="0"/>
              <a:buChar char="•"/>
              <a:defRPr/>
            </a:pPr>
            <a:r>
              <a:rPr lang="en-US" sz="2300" dirty="0" smtClean="0"/>
              <a:t>Mark Funk</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descr="Slide title box"/>
          <p:cNvSpPr>
            <a:spLocks noGrp="1"/>
          </p:cNvSpPr>
          <p:nvPr>
            <p:ph type="title"/>
          </p:nvPr>
        </p:nvSpPr>
        <p:spPr>
          <a:xfrm>
            <a:off x="457200" y="304800"/>
            <a:ext cx="8153400" cy="1143000"/>
          </a:xfrm>
        </p:spPr>
        <p:txBody>
          <a:bodyPr>
            <a:noAutofit/>
          </a:bodyPr>
          <a:lstStyle/>
          <a:p>
            <a:pPr fontAlgn="auto">
              <a:spcAft>
                <a:spcPts val="0"/>
              </a:spcAft>
              <a:defRPr/>
            </a:pPr>
            <a:r>
              <a:rPr lang="en-US" sz="3600" dirty="0" smtClean="0"/>
              <a:t>NN/LM Network Members Continued</a:t>
            </a:r>
          </a:p>
        </p:txBody>
      </p:sp>
      <p:sp>
        <p:nvSpPr>
          <p:cNvPr id="3" name="Content Placeholder 2" descr="Content box"/>
          <p:cNvSpPr>
            <a:spLocks noGrp="1"/>
          </p:cNvSpPr>
          <p:nvPr>
            <p:ph sz="half" idx="1"/>
          </p:nvPr>
        </p:nvSpPr>
        <p:spPr>
          <a:xfrm>
            <a:off x="914400" y="1828800"/>
            <a:ext cx="3657600" cy="4589463"/>
          </a:xfrm>
        </p:spPr>
        <p:txBody>
          <a:bodyPr rtlCol="0"/>
          <a:lstStyle/>
          <a:p>
            <a:pPr marL="342841" indent="-342841" fontAlgn="auto">
              <a:spcAft>
                <a:spcPts val="0"/>
              </a:spcAft>
              <a:buFont typeface="Arial" pitchFamily="34" charset="0"/>
              <a:buChar char="•"/>
              <a:defRPr/>
            </a:pPr>
            <a:r>
              <a:rPr lang="en-US" sz="2300" dirty="0"/>
              <a:t>Pat Hammond</a:t>
            </a:r>
          </a:p>
          <a:p>
            <a:pPr marL="342841" indent="-342841" fontAlgn="auto">
              <a:spcAft>
                <a:spcPts val="0"/>
              </a:spcAft>
              <a:buFont typeface="Arial" pitchFamily="34" charset="0"/>
              <a:buChar char="•"/>
              <a:defRPr/>
            </a:pPr>
            <a:r>
              <a:rPr lang="en-US" sz="2300" dirty="0"/>
              <a:t>Reena Karani</a:t>
            </a:r>
          </a:p>
          <a:p>
            <a:pPr marL="342841" indent="-342841" fontAlgn="auto">
              <a:spcAft>
                <a:spcPts val="0"/>
              </a:spcAft>
              <a:buFont typeface="Arial" pitchFamily="34" charset="0"/>
              <a:buChar char="•"/>
              <a:defRPr/>
            </a:pPr>
            <a:r>
              <a:rPr lang="en-US" sz="2300" dirty="0" err="1"/>
              <a:t>Taneya</a:t>
            </a:r>
            <a:r>
              <a:rPr lang="en-US" sz="2300" dirty="0"/>
              <a:t> </a:t>
            </a:r>
            <a:r>
              <a:rPr lang="en-US" sz="2300" dirty="0" err="1"/>
              <a:t>Koonce</a:t>
            </a:r>
            <a:endParaRPr lang="en-US" sz="2300" dirty="0"/>
          </a:p>
          <a:p>
            <a:pPr marL="342841" indent="-342841" fontAlgn="auto">
              <a:spcAft>
                <a:spcPts val="0"/>
              </a:spcAft>
              <a:buFont typeface="Arial" pitchFamily="34" charset="0"/>
              <a:buChar char="•"/>
              <a:defRPr/>
            </a:pPr>
            <a:r>
              <a:rPr lang="en-US" sz="2300" dirty="0" smtClean="0"/>
              <a:t>Ethel Madden</a:t>
            </a:r>
          </a:p>
          <a:p>
            <a:pPr marL="342841" indent="-342841" fontAlgn="auto">
              <a:spcAft>
                <a:spcPts val="0"/>
              </a:spcAft>
              <a:buFont typeface="Arial" pitchFamily="34" charset="0"/>
              <a:buChar char="•"/>
              <a:defRPr/>
            </a:pPr>
            <a:r>
              <a:rPr lang="en-US" sz="2300" dirty="0" smtClean="0"/>
              <a:t>Sandra Martin</a:t>
            </a:r>
          </a:p>
          <a:p>
            <a:pPr marL="342841" indent="-342841" fontAlgn="auto">
              <a:spcAft>
                <a:spcPts val="0"/>
              </a:spcAft>
              <a:buFont typeface="Arial" pitchFamily="34" charset="0"/>
              <a:buChar char="•"/>
              <a:defRPr/>
            </a:pPr>
            <a:r>
              <a:rPr lang="en-US" sz="2300" dirty="0" smtClean="0"/>
              <a:t>Evelyn </a:t>
            </a:r>
            <a:r>
              <a:rPr lang="en-US" sz="2300" dirty="0" err="1" smtClean="0"/>
              <a:t>Morgen</a:t>
            </a:r>
            <a:endParaRPr lang="en-US" sz="2300" dirty="0" smtClean="0"/>
          </a:p>
          <a:p>
            <a:pPr marL="342841" indent="-342841" fontAlgn="auto">
              <a:spcAft>
                <a:spcPts val="0"/>
              </a:spcAft>
              <a:buFont typeface="Arial" pitchFamily="34" charset="0"/>
              <a:buChar char="•"/>
              <a:defRPr/>
            </a:pPr>
            <a:r>
              <a:rPr lang="en-US" sz="2300" dirty="0" smtClean="0"/>
              <a:t>Barbara Nail-Chiwetalu</a:t>
            </a:r>
          </a:p>
          <a:p>
            <a:pPr marL="342841" indent="-342841" fontAlgn="auto">
              <a:spcAft>
                <a:spcPts val="0"/>
              </a:spcAft>
              <a:buFont typeface="Arial" pitchFamily="34" charset="0"/>
              <a:buChar char="•"/>
              <a:defRPr/>
            </a:pPr>
            <a:r>
              <a:rPr lang="en-US" sz="2300" dirty="0" smtClean="0"/>
              <a:t>Scott </a:t>
            </a:r>
            <a:r>
              <a:rPr lang="en-US" sz="2300" dirty="0" err="1" smtClean="0"/>
              <a:t>Plutchak</a:t>
            </a:r>
            <a:endParaRPr lang="en-US" sz="2300" dirty="0" smtClean="0"/>
          </a:p>
          <a:p>
            <a:pPr marL="342841" indent="-342841" fontAlgn="auto">
              <a:spcAft>
                <a:spcPts val="0"/>
              </a:spcAft>
              <a:buFont typeface="Arial" pitchFamily="34" charset="0"/>
              <a:buChar char="•"/>
              <a:defRPr/>
            </a:pPr>
            <a:r>
              <a:rPr lang="en-US" sz="2300" dirty="0" smtClean="0"/>
              <a:t>Gabriel Rios</a:t>
            </a:r>
          </a:p>
          <a:p>
            <a:pPr marL="342841" indent="-342841" fontAlgn="auto">
              <a:spcAft>
                <a:spcPts val="0"/>
              </a:spcAft>
              <a:buFont typeface="Arial" pitchFamily="34" charset="0"/>
              <a:buChar char="•"/>
              <a:defRPr/>
            </a:pPr>
            <a:endParaRPr lang="en-US" dirty="0" smtClean="0"/>
          </a:p>
          <a:p>
            <a:pPr marL="0" indent="0" fontAlgn="auto">
              <a:spcAft>
                <a:spcPts val="0"/>
              </a:spcAft>
              <a:buFont typeface="Arial" charset="0"/>
              <a:buNone/>
              <a:defRPr/>
            </a:pPr>
            <a:endParaRPr lang="en-US" dirty="0"/>
          </a:p>
        </p:txBody>
      </p:sp>
      <p:sp>
        <p:nvSpPr>
          <p:cNvPr id="6148" name="Content Placeholder 3" descr="Content box"/>
          <p:cNvSpPr>
            <a:spLocks noGrp="1"/>
          </p:cNvSpPr>
          <p:nvPr>
            <p:ph sz="half" idx="2"/>
          </p:nvPr>
        </p:nvSpPr>
        <p:spPr>
          <a:xfrm>
            <a:off x="4876800" y="1828800"/>
            <a:ext cx="3657600" cy="4589463"/>
          </a:xfrm>
        </p:spPr>
        <p:txBody>
          <a:bodyPr rtlCol="0"/>
          <a:lstStyle/>
          <a:p>
            <a:pPr marL="342841" indent="-342841" fontAlgn="auto">
              <a:spcAft>
                <a:spcPts val="0"/>
              </a:spcAft>
              <a:buFont typeface="Arial" pitchFamily="34" charset="0"/>
              <a:buChar char="•"/>
              <a:defRPr/>
            </a:pPr>
            <a:r>
              <a:rPr lang="en-US" sz="2300" dirty="0" smtClean="0"/>
              <a:t>Bart Ragon</a:t>
            </a:r>
          </a:p>
          <a:p>
            <a:pPr marL="342841" indent="-342841" fontAlgn="auto">
              <a:spcAft>
                <a:spcPts val="0"/>
              </a:spcAft>
              <a:buFont typeface="Arial" pitchFamily="34" charset="0"/>
              <a:buChar char="•"/>
              <a:defRPr/>
            </a:pPr>
            <a:r>
              <a:rPr lang="en-US" sz="2300" dirty="0" smtClean="0"/>
              <a:t>Mary Ryan</a:t>
            </a:r>
          </a:p>
          <a:p>
            <a:pPr marL="342841" indent="-342841" fontAlgn="auto">
              <a:spcAft>
                <a:spcPts val="0"/>
              </a:spcAft>
              <a:buFont typeface="Arial" pitchFamily="34" charset="0"/>
              <a:buChar char="•"/>
              <a:defRPr/>
            </a:pPr>
            <a:r>
              <a:rPr lang="en-US" sz="2300" dirty="0" smtClean="0"/>
              <a:t>Connie </a:t>
            </a:r>
            <a:r>
              <a:rPr lang="en-US" sz="2300" dirty="0" err="1" smtClean="0"/>
              <a:t>Schardt</a:t>
            </a:r>
            <a:endParaRPr lang="en-US" sz="2300" dirty="0" smtClean="0"/>
          </a:p>
          <a:p>
            <a:pPr marL="342841" indent="-342841" fontAlgn="auto">
              <a:spcAft>
                <a:spcPts val="0"/>
              </a:spcAft>
              <a:buFont typeface="Arial" pitchFamily="34" charset="0"/>
              <a:buChar char="•"/>
              <a:defRPr/>
            </a:pPr>
            <a:r>
              <a:rPr lang="en-US" sz="2300" dirty="0" smtClean="0"/>
              <a:t>Julia Sollenberger</a:t>
            </a:r>
          </a:p>
          <a:p>
            <a:pPr marL="342841" indent="-342841" fontAlgn="auto">
              <a:spcAft>
                <a:spcPts val="0"/>
              </a:spcAft>
              <a:buFont typeface="Arial" pitchFamily="34" charset="0"/>
              <a:buChar char="•"/>
              <a:defRPr/>
            </a:pPr>
            <a:r>
              <a:rPr lang="en-US" sz="2300" dirty="0" smtClean="0"/>
              <a:t>Michele </a:t>
            </a:r>
            <a:r>
              <a:rPr lang="en-US" sz="2300" dirty="0" err="1" smtClean="0"/>
              <a:t>Spatz</a:t>
            </a:r>
            <a:endParaRPr lang="en-US" sz="2300" dirty="0" smtClean="0"/>
          </a:p>
          <a:p>
            <a:pPr marL="342841" indent="-342841" fontAlgn="auto">
              <a:spcAft>
                <a:spcPts val="0"/>
              </a:spcAft>
              <a:buFont typeface="Arial" pitchFamily="34" charset="0"/>
              <a:buChar char="•"/>
              <a:defRPr/>
            </a:pPr>
            <a:r>
              <a:rPr lang="en-US" sz="2300" dirty="0" smtClean="0"/>
              <a:t>Cheryl </a:t>
            </a:r>
            <a:r>
              <a:rPr lang="en-US" sz="2300" dirty="0" err="1" smtClean="0"/>
              <a:t>Suttles</a:t>
            </a:r>
            <a:endParaRPr lang="en-US" sz="2300" dirty="0" smtClean="0"/>
          </a:p>
          <a:p>
            <a:pPr marL="342841" indent="-342841" fontAlgn="auto">
              <a:spcAft>
                <a:spcPts val="0"/>
              </a:spcAft>
              <a:buFont typeface="Arial" pitchFamily="34" charset="0"/>
              <a:buChar char="•"/>
              <a:defRPr/>
            </a:pPr>
            <a:r>
              <a:rPr lang="en-US" sz="2300" dirty="0" smtClean="0"/>
              <a:t>H. Kenneth Walker</a:t>
            </a:r>
          </a:p>
          <a:p>
            <a:pPr marL="342841" indent="-342841" fontAlgn="auto">
              <a:spcAft>
                <a:spcPts val="0"/>
              </a:spcAft>
              <a:buFont typeface="Arial" pitchFamily="34" charset="0"/>
              <a:buChar char="•"/>
              <a:defRPr/>
            </a:pPr>
            <a:r>
              <a:rPr lang="en-US" sz="2300" dirty="0" smtClean="0"/>
              <a:t>Linda Walton</a:t>
            </a:r>
          </a:p>
          <a:p>
            <a:pPr marL="342841" indent="-342841" fontAlgn="auto">
              <a:spcAft>
                <a:spcPts val="0"/>
              </a:spcAft>
              <a:buFont typeface="Arial" pitchFamily="34" charset="0"/>
              <a:buChar char="•"/>
              <a:defRPr/>
            </a:pPr>
            <a:r>
              <a:rPr lang="en-US" sz="2300" dirty="0" smtClean="0"/>
              <a:t>Linda Watson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a:xfrm>
            <a:off x="457200" y="168275"/>
            <a:ext cx="8229600" cy="1279525"/>
          </a:xfrm>
        </p:spPr>
        <p:txBody>
          <a:bodyPr/>
          <a:lstStyle/>
          <a:p>
            <a:pPr>
              <a:defRPr/>
            </a:pPr>
            <a:r>
              <a:rPr lang="en-US" dirty="0" smtClean="0"/>
              <a:t>NLM Computer Room – 1970s</a:t>
            </a:r>
            <a:endParaRPr lang="en-US" dirty="0"/>
          </a:p>
        </p:txBody>
      </p:sp>
      <p:sp>
        <p:nvSpPr>
          <p:cNvPr id="3" name="Content Placeholder 2" descr="Content box"/>
          <p:cNvSpPr>
            <a:spLocks noGrp="1"/>
          </p:cNvSpPr>
          <p:nvPr>
            <p:ph idx="1"/>
          </p:nvPr>
        </p:nvSpPr>
        <p:spPr/>
        <p:txBody>
          <a:bodyPr/>
          <a:lstStyle/>
          <a:p>
            <a:pPr marL="342841" indent="-342841">
              <a:defRPr/>
            </a:pPr>
            <a:endParaRPr lang="en-US"/>
          </a:p>
        </p:txBody>
      </p:sp>
      <p:pic>
        <p:nvPicPr>
          <p:cNvPr id="22531" name="Picture 2" descr="NLM Computer Room in the 1970s"/>
          <p:cNvPicPr>
            <a:picLocks noChangeAspect="1" noChangeArrowheads="1"/>
          </p:cNvPicPr>
          <p:nvPr/>
        </p:nvPicPr>
        <p:blipFill>
          <a:blip r:embed="rId2" cstate="print"/>
          <a:srcRect/>
          <a:stretch>
            <a:fillRect/>
          </a:stretch>
        </p:blipFill>
        <p:spPr bwMode="auto">
          <a:xfrm>
            <a:off x="1295400" y="763588"/>
            <a:ext cx="6667500" cy="53070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a:xfrm>
            <a:off x="457200" y="457200"/>
            <a:ext cx="8229600" cy="990600"/>
          </a:xfrm>
        </p:spPr>
        <p:txBody>
          <a:bodyPr/>
          <a:lstStyle/>
          <a:p>
            <a:pPr>
              <a:defRPr/>
            </a:pPr>
            <a:r>
              <a:rPr lang="en-US" sz="4000" dirty="0" smtClean="0"/>
              <a:t>MEDLINE</a:t>
            </a:r>
            <a:r>
              <a:rPr lang="en-US" dirty="0" smtClean="0"/>
              <a:t> 1971</a:t>
            </a:r>
            <a:endParaRPr lang="en-US" sz="3600" dirty="0"/>
          </a:p>
        </p:txBody>
      </p:sp>
      <p:sp>
        <p:nvSpPr>
          <p:cNvPr id="4" name="Content Placeholder 3" descr="Content box"/>
          <p:cNvSpPr>
            <a:spLocks noGrp="1"/>
          </p:cNvSpPr>
          <p:nvPr>
            <p:ph sz="half" idx="2"/>
          </p:nvPr>
        </p:nvSpPr>
        <p:spPr>
          <a:xfrm>
            <a:off x="1562100" y="1828800"/>
            <a:ext cx="6896100" cy="3886200"/>
          </a:xfrm>
        </p:spPr>
        <p:txBody>
          <a:bodyPr>
            <a:noAutofit/>
          </a:bodyPr>
          <a:lstStyle/>
          <a:p>
            <a:pPr marL="457200" indent="-457200">
              <a:buClr>
                <a:schemeClr val="accent2"/>
              </a:buClr>
              <a:defRPr/>
            </a:pPr>
            <a:r>
              <a:rPr lang="en-US" sz="4800" dirty="0" smtClean="0"/>
              <a:t>2129 Journals</a:t>
            </a:r>
          </a:p>
          <a:p>
            <a:pPr marL="457200" indent="-457200">
              <a:buClr>
                <a:schemeClr val="accent2"/>
              </a:buClr>
              <a:defRPr/>
            </a:pPr>
            <a:r>
              <a:rPr lang="en-US" sz="4800" dirty="0" smtClean="0"/>
              <a:t>130,000 Citations</a:t>
            </a:r>
          </a:p>
          <a:p>
            <a:pPr marL="457200" indent="-457200">
              <a:buClr>
                <a:schemeClr val="accent2"/>
              </a:buClr>
              <a:defRPr/>
            </a:pPr>
            <a:r>
              <a:rPr lang="en-US" sz="4800" dirty="0" smtClean="0"/>
              <a:t>3 Weeks of Training</a:t>
            </a:r>
            <a:endParaRPr lang="en-US" sz="48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228600" y="1066800"/>
            <a:ext cx="8915400" cy="5029200"/>
          </a:xfrm>
        </p:spPr>
        <p:txBody>
          <a:bodyPr>
            <a:normAutofit fontScale="85000" lnSpcReduction="10000"/>
          </a:bodyPr>
          <a:lstStyle/>
          <a:p>
            <a:pPr marL="342841" indent="-342841">
              <a:buFont typeface="Wingdings 2" pitchFamily="18" charset="2"/>
              <a:buNone/>
              <a:defRPr/>
            </a:pPr>
            <a:r>
              <a:rPr sz="4600" dirty="0"/>
              <a:t>“Creating a system that will put an icon on each MEDLINE citation that has a link to the publisher of that article. By clicking on that publisher via the www, the publisher will send the article electronically to the user.”</a:t>
            </a:r>
          </a:p>
          <a:p>
            <a:pPr marL="342841" indent="-342841">
              <a:buFont typeface="Wingdings 2" pitchFamily="18" charset="2"/>
              <a:buNone/>
              <a:defRPr/>
            </a:pPr>
            <a:endParaRPr sz="4600" dirty="0"/>
          </a:p>
          <a:p>
            <a:pPr lvl="8">
              <a:buFont typeface="Arial" pitchFamily="34" charset="0"/>
              <a:buChar char="–"/>
              <a:defRPr/>
            </a:pPr>
            <a:r>
              <a:rPr lang="en-US" sz="4600" dirty="0" smtClean="0"/>
              <a:t>Kent A. Smith</a:t>
            </a:r>
            <a:endParaRPr lang="en-US" sz="4600" dirty="0"/>
          </a:p>
        </p:txBody>
      </p:sp>
      <p:sp>
        <p:nvSpPr>
          <p:cNvPr id="3" name="Title 2"/>
          <p:cNvSpPr>
            <a:spLocks noGrp="1"/>
          </p:cNvSpPr>
          <p:nvPr>
            <p:ph type="title"/>
          </p:nvPr>
        </p:nvSpPr>
        <p:spPr/>
        <p:txBody>
          <a:bodyPr/>
          <a:lstStyle/>
          <a:p>
            <a:r>
              <a:rPr lang="en-US" dirty="0" smtClean="0">
                <a:solidFill>
                  <a:schemeClr val="accent6"/>
                </a:solidFill>
              </a:rPr>
              <a:t>Quotation</a:t>
            </a:r>
            <a:r>
              <a:rPr lang="en-US" baseline="0" dirty="0" smtClean="0">
                <a:solidFill>
                  <a:schemeClr val="accent6"/>
                </a:solidFill>
              </a:rPr>
              <a:t> from Kent Smith</a:t>
            </a:r>
            <a:endParaRPr lang="en-US" dirty="0">
              <a:solidFill>
                <a:schemeClr val="accent6"/>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Demo of PubMed -- 1997</a:t>
            </a:r>
            <a:endParaRPr lang="en-US" dirty="0"/>
          </a:p>
        </p:txBody>
      </p:sp>
      <p:pic>
        <p:nvPicPr>
          <p:cNvPr id="25602" name="Picture 2" descr="Demo of PubMed for Vice President Al Gore 1997"/>
          <p:cNvPicPr>
            <a:picLocks noChangeAspect="1" noChangeArrowheads="1"/>
          </p:cNvPicPr>
          <p:nvPr/>
        </p:nvPicPr>
        <p:blipFill>
          <a:blip r:embed="rId2" cstate="print"/>
          <a:srcRect/>
          <a:stretch>
            <a:fillRect/>
          </a:stretch>
        </p:blipFill>
        <p:spPr bwMode="auto">
          <a:xfrm>
            <a:off x="1427163" y="914400"/>
            <a:ext cx="6269037" cy="5200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5" name="Content Placeholder 2" descr="Screenshot of PubMed Mobile"/>
          <p:cNvPicPr>
            <a:picLocks noGrp="1" noChangeAspect="1"/>
          </p:cNvPicPr>
          <p:nvPr>
            <p:ph idx="1"/>
          </p:nvPr>
        </p:nvPicPr>
        <p:blipFill>
          <a:blip r:embed="rId3" cstate="print"/>
          <a:srcRect/>
          <a:stretch>
            <a:fillRect/>
          </a:stretch>
        </p:blipFill>
        <p:spPr>
          <a:xfrm>
            <a:off x="2514600" y="1524000"/>
            <a:ext cx="4343400" cy="4343400"/>
          </a:xfrm>
        </p:spPr>
      </p:pic>
      <p:sp>
        <p:nvSpPr>
          <p:cNvPr id="7" name="Title 1" descr="Slide title box"/>
          <p:cNvSpPr>
            <a:spLocks noGrp="1"/>
          </p:cNvSpPr>
          <p:nvPr>
            <p:ph type="title"/>
          </p:nvPr>
        </p:nvSpPr>
        <p:spPr>
          <a:xfrm>
            <a:off x="457200" y="381000"/>
            <a:ext cx="8229600" cy="990600"/>
          </a:xfrm>
        </p:spPr>
        <p:txBody>
          <a:bodyPr>
            <a:noAutofit/>
          </a:bodyPr>
          <a:lstStyle/>
          <a:p>
            <a:pPr>
              <a:defRPr/>
            </a:pPr>
            <a:r>
              <a:rPr lang="en-US" sz="4000" dirty="0" err="1" smtClean="0"/>
              <a:t>PubMed</a:t>
            </a:r>
            <a:r>
              <a:rPr lang="en-US" sz="4000" dirty="0" smtClean="0"/>
              <a:t> Mobile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ffectLst>
                  <a:outerShdw blurRad="38100" dist="38100" dir="2700000" algn="tl">
                    <a:srgbClr val="000000">
                      <a:alpha val="43137"/>
                    </a:srgbClr>
                  </a:outerShdw>
                </a:effectLst>
              </a:rPr>
              <a:t>FY 2010 NLM Grants: $49.9 Million</a:t>
            </a:r>
            <a:endParaRPr lang="en-US" dirty="0">
              <a:effectLst>
                <a:outerShdw blurRad="38100" dist="38100" dir="2700000" algn="tl">
                  <a:srgbClr val="000000">
                    <a:alpha val="43137"/>
                  </a:srgbClr>
                </a:outerShdw>
              </a:effectLst>
            </a:endParaRPr>
          </a:p>
        </p:txBody>
      </p:sp>
      <p:sp>
        <p:nvSpPr>
          <p:cNvPr id="8195" name="Content Placeholder 2"/>
          <p:cNvSpPr>
            <a:spLocks noGrp="1"/>
          </p:cNvSpPr>
          <p:nvPr>
            <p:ph idx="1"/>
          </p:nvPr>
        </p:nvSpPr>
        <p:spPr/>
        <p:txBody>
          <a:bodyPr/>
          <a:lstStyle/>
          <a:p>
            <a:endParaRPr lang="en-US" smtClean="0"/>
          </a:p>
        </p:txBody>
      </p:sp>
      <p:pic>
        <p:nvPicPr>
          <p:cNvPr id="8196" name="Picture 2" descr="Chart of FY 2010 NLM Grants for $49.9 million. See Notes for text version of data."/>
          <p:cNvPicPr>
            <a:picLocks noChangeAspect="1" noChangeArrowheads="1"/>
          </p:cNvPicPr>
          <p:nvPr/>
        </p:nvPicPr>
        <p:blipFill>
          <a:blip r:embed="rId3" cstate="print"/>
          <a:srcRect l="14844" t="28568" r="12500" b="10753"/>
          <a:stretch>
            <a:fillRect/>
          </a:stretch>
        </p:blipFill>
        <p:spPr bwMode="auto">
          <a:xfrm>
            <a:off x="0" y="1371600"/>
            <a:ext cx="9144000" cy="5486400"/>
          </a:xfrm>
          <a:prstGeom prst="rect">
            <a:avLst/>
          </a:prstGeom>
          <a:noFill/>
          <a:ln w="9525">
            <a:noFill/>
            <a:miter lim="800000"/>
            <a:headEnd/>
            <a:tailEnd/>
          </a:ln>
        </p:spPr>
      </p:pic>
      <p:sp>
        <p:nvSpPr>
          <p:cNvPr id="8197" name="Rectangle 6"/>
          <p:cNvSpPr>
            <a:spLocks noChangeArrowheads="1"/>
          </p:cNvSpPr>
          <p:nvPr/>
        </p:nvSpPr>
        <p:spPr bwMode="auto">
          <a:xfrm>
            <a:off x="304800" y="5715000"/>
            <a:ext cx="7696200" cy="762000"/>
          </a:xfrm>
          <a:prstGeom prst="rect">
            <a:avLst/>
          </a:prstGeom>
          <a:solidFill>
            <a:schemeClr val="accent1"/>
          </a:solidFill>
          <a:ln w="9525">
            <a:solidFill>
              <a:schemeClr val="tx1"/>
            </a:solidFill>
            <a:miter lim="800000"/>
            <a:headEnd/>
            <a:tailEnd/>
          </a:ln>
        </p:spPr>
        <p:txBody>
          <a:bodyPr wrap="none" anchor="ctr"/>
          <a:lstStyle/>
          <a:p>
            <a:pPr algn="ctr"/>
            <a:r>
              <a:rPr lang="en-US" b="1" smtClean="0">
                <a:solidFill>
                  <a:srgbClr val="000000"/>
                </a:solidFill>
              </a:rPr>
              <a:t>TODAY: 3pm session: </a:t>
            </a:r>
            <a:r>
              <a:rPr lang="en-US" sz="1600" smtClean="0">
                <a:solidFill>
                  <a:srgbClr val="000000"/>
                </a:solidFill>
              </a:rPr>
              <a:t>Minneapolis Convention Center, Room 101B, Level One</a:t>
            </a:r>
          </a:p>
          <a:p>
            <a:pPr algn="ctr"/>
            <a:r>
              <a:rPr lang="en-US" smtClean="0">
                <a:solidFill>
                  <a:srgbClr val="000000"/>
                </a:solidFill>
              </a:rPr>
              <a:t>Valerie Florance,Ph.D:  </a:t>
            </a:r>
            <a:r>
              <a:rPr lang="en-US" b="1" smtClean="0">
                <a:solidFill>
                  <a:srgbClr val="000000"/>
                </a:solidFill>
              </a:rPr>
              <a:t>Roles for Librarians in the Changing Landscape</a:t>
            </a:r>
          </a:p>
          <a:p>
            <a:pPr algn="ctr"/>
            <a:r>
              <a:rPr lang="en-US" b="1" smtClean="0">
                <a:solidFill>
                  <a:srgbClr val="000000"/>
                </a:solidFill>
              </a:rPr>
              <a:t> of  Federal Grants</a:t>
            </a:r>
            <a:r>
              <a:rPr lang="en-US" smtClean="0">
                <a:solidFill>
                  <a:srgbClr val="000000"/>
                </a:solidFill>
              </a:rPr>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3" name="Picture 4" descr="PubMed search results for Lindberg DA with author name highlighted"/>
          <p:cNvPicPr>
            <a:picLocks noChangeAspect="1"/>
          </p:cNvPicPr>
          <p:nvPr/>
        </p:nvPicPr>
        <p:blipFill>
          <a:blip r:embed="rId2" cstate="print"/>
          <a:srcRect/>
          <a:stretch>
            <a:fillRect/>
          </a:stretch>
        </p:blipFill>
        <p:spPr bwMode="auto">
          <a:xfrm>
            <a:off x="0" y="838200"/>
            <a:ext cx="9179267" cy="4724400"/>
          </a:xfrm>
          <a:prstGeom prst="rect">
            <a:avLst/>
          </a:prstGeom>
          <a:noFill/>
          <a:ln w="9525">
            <a:noFill/>
            <a:miter lim="800000"/>
            <a:headEnd/>
            <a:tailEnd/>
          </a:ln>
        </p:spPr>
      </p:pic>
      <p:sp>
        <p:nvSpPr>
          <p:cNvPr id="3" name="Oval 2"/>
          <p:cNvSpPr/>
          <p:nvPr/>
        </p:nvSpPr>
        <p:spPr bwMode="auto">
          <a:xfrm>
            <a:off x="533400" y="1600200"/>
            <a:ext cx="1905000" cy="533400"/>
          </a:xfrm>
          <a:prstGeom prst="ellipse">
            <a:avLst/>
          </a:prstGeom>
          <a:noFill/>
          <a:ln>
            <a:solidFill>
              <a:srgbClr val="C0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lstStyle/>
          <a:p>
            <a:pPr>
              <a:defRPr/>
            </a:pPr>
            <a:endParaRPr lang="en-US" sz="2400">
              <a:solidFill>
                <a:schemeClr val="tx1"/>
              </a:solidFill>
            </a:endParaRPr>
          </a:p>
        </p:txBody>
      </p:sp>
      <p:sp>
        <p:nvSpPr>
          <p:cNvPr id="4" name="Title 3"/>
          <p:cNvSpPr>
            <a:spLocks noGrp="1"/>
          </p:cNvSpPr>
          <p:nvPr>
            <p:ph type="title"/>
          </p:nvPr>
        </p:nvSpPr>
        <p:spPr/>
        <p:txBody>
          <a:bodyPr/>
          <a:lstStyle/>
          <a:p>
            <a:r>
              <a:rPr lang="en-US" dirty="0" err="1" smtClean="0">
                <a:solidFill>
                  <a:schemeClr val="accent6"/>
                </a:solidFill>
              </a:rPr>
              <a:t>PubMed</a:t>
            </a:r>
            <a:r>
              <a:rPr lang="en-US" baseline="0" dirty="0" smtClean="0">
                <a:solidFill>
                  <a:schemeClr val="accent6"/>
                </a:solidFill>
              </a:rPr>
              <a:t> Search Results</a:t>
            </a:r>
            <a:endParaRPr lang="en-US" dirty="0">
              <a:solidFill>
                <a:schemeClr val="accent6"/>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2210" name="Title 1" descr="Slide title box"/>
          <p:cNvSpPr>
            <a:spLocks noGrp="1"/>
          </p:cNvSpPr>
          <p:nvPr>
            <p:ph type="title"/>
          </p:nvPr>
        </p:nvSpPr>
        <p:spPr>
          <a:xfrm>
            <a:off x="457200" y="304800"/>
            <a:ext cx="8229600" cy="1066800"/>
          </a:xfrm>
        </p:spPr>
        <p:txBody>
          <a:bodyPr/>
          <a:lstStyle/>
          <a:p>
            <a:pPr>
              <a:defRPr/>
            </a:pPr>
            <a:r>
              <a:rPr lang="en-US" sz="4000" dirty="0" smtClean="0">
                <a:ea typeface="ＭＳ Ｐゴシック" charset="-128"/>
              </a:rPr>
              <a:t>Approaches</a:t>
            </a:r>
          </a:p>
        </p:txBody>
      </p:sp>
      <p:sp>
        <p:nvSpPr>
          <p:cNvPr id="222211" name="Vertical Text Placeholder 2" descr="Content box"/>
          <p:cNvSpPr>
            <a:spLocks noGrp="1"/>
          </p:cNvSpPr>
          <p:nvPr>
            <p:ph sz="half" idx="1"/>
          </p:nvPr>
        </p:nvSpPr>
        <p:spPr>
          <a:xfrm>
            <a:off x="381000" y="2514600"/>
            <a:ext cx="4183063" cy="3292475"/>
          </a:xfrm>
        </p:spPr>
        <p:txBody>
          <a:bodyPr/>
          <a:lstStyle/>
          <a:p>
            <a:pPr marL="342841" indent="-342841">
              <a:defRPr/>
            </a:pPr>
            <a:r>
              <a:rPr lang="en-US" sz="2200" dirty="0" smtClean="0">
                <a:ea typeface="ＭＳ Ｐゴシック" charset="-128"/>
              </a:rPr>
              <a:t>Author name / PMID</a:t>
            </a:r>
          </a:p>
          <a:p>
            <a:pPr marL="342841" indent="-342841">
              <a:defRPr/>
            </a:pPr>
            <a:r>
              <a:rPr lang="en-US" sz="2200" dirty="0" smtClean="0">
                <a:ea typeface="ＭＳ Ｐゴシック" charset="-128"/>
              </a:rPr>
              <a:t>Pre-computed clusters</a:t>
            </a:r>
          </a:p>
          <a:p>
            <a:pPr marL="342841" indent="-342841">
              <a:defRPr/>
            </a:pPr>
            <a:r>
              <a:rPr lang="en-US" sz="2200" dirty="0" smtClean="0">
                <a:ea typeface="ＭＳ Ｐゴシック" charset="-128"/>
              </a:rPr>
              <a:t>Citations weighted higher</a:t>
            </a:r>
          </a:p>
          <a:p>
            <a:pPr marL="342841" indent="-342841">
              <a:defRPr/>
            </a:pPr>
            <a:r>
              <a:rPr lang="en-US" sz="2200" dirty="0" smtClean="0">
                <a:ea typeface="ＭＳ Ｐゴシック" charset="-128"/>
              </a:rPr>
              <a:t>Presented as a view option to users</a:t>
            </a:r>
          </a:p>
        </p:txBody>
      </p:sp>
      <p:sp>
        <p:nvSpPr>
          <p:cNvPr id="222212" name="Content Placeholder 3" descr="Content box"/>
          <p:cNvSpPr>
            <a:spLocks noGrp="1"/>
          </p:cNvSpPr>
          <p:nvPr>
            <p:ph sz="half" idx="2"/>
          </p:nvPr>
        </p:nvSpPr>
        <p:spPr>
          <a:xfrm>
            <a:off x="4572000" y="2438400"/>
            <a:ext cx="4389438" cy="3222625"/>
          </a:xfrm>
        </p:spPr>
        <p:txBody>
          <a:bodyPr>
            <a:noAutofit/>
          </a:bodyPr>
          <a:lstStyle/>
          <a:p>
            <a:pPr marL="342841" indent="-342841">
              <a:defRPr/>
            </a:pPr>
            <a:r>
              <a:rPr lang="en-US" sz="2200" dirty="0" smtClean="0">
                <a:ea typeface="ＭＳ Ｐゴシック" charset="-128"/>
              </a:rPr>
              <a:t>Identify individuals (as opposed to identifying names or roles)</a:t>
            </a:r>
          </a:p>
          <a:p>
            <a:pPr marL="342841" indent="-342841">
              <a:defRPr/>
            </a:pPr>
            <a:r>
              <a:rPr lang="en-US" sz="2200" dirty="0" smtClean="0">
                <a:ea typeface="ＭＳ Ｐゴシック" charset="-128"/>
              </a:rPr>
              <a:t>Self-register &amp; maintenance</a:t>
            </a:r>
          </a:p>
          <a:p>
            <a:pPr marL="342841" indent="-342841">
              <a:defRPr/>
            </a:pPr>
            <a:r>
              <a:rPr lang="en-US" sz="2200" dirty="0" smtClean="0">
                <a:ea typeface="ＭＳ Ｐゴシック" charset="-128"/>
              </a:rPr>
              <a:t>Managed via My Bibliography</a:t>
            </a:r>
          </a:p>
          <a:p>
            <a:pPr marL="342841" indent="-342841">
              <a:defRPr/>
            </a:pPr>
            <a:r>
              <a:rPr lang="en-US" sz="2200" dirty="0" smtClean="0">
                <a:ea typeface="ＭＳ Ｐゴシック" charset="-128"/>
              </a:rPr>
              <a:t>Extensible &amp; interoperable with other systems </a:t>
            </a:r>
          </a:p>
        </p:txBody>
      </p:sp>
      <p:sp>
        <p:nvSpPr>
          <p:cNvPr id="222213" name="TextBox 4"/>
          <p:cNvSpPr txBox="1">
            <a:spLocks noChangeArrowheads="1"/>
          </p:cNvSpPr>
          <p:nvPr/>
        </p:nvSpPr>
        <p:spPr bwMode="auto">
          <a:xfrm>
            <a:off x="6019800" y="1905000"/>
            <a:ext cx="1144588" cy="514350"/>
          </a:xfrm>
          <a:prstGeom prst="rect">
            <a:avLst/>
          </a:prstGeom>
          <a:noFill/>
          <a:ln w="9525">
            <a:noFill/>
            <a:miter lim="800000"/>
            <a:headEnd/>
            <a:tailEnd/>
          </a:ln>
        </p:spPr>
        <p:txBody>
          <a:bodyPr wrap="none" lIns="82296" tIns="41148" rIns="82296" bIns="41148">
            <a:spAutoFit/>
          </a:bodyPr>
          <a:lstStyle/>
          <a:p>
            <a:pPr fontAlgn="auto">
              <a:spcBef>
                <a:spcPts val="0"/>
              </a:spcBef>
              <a:spcAft>
                <a:spcPts val="0"/>
              </a:spcAft>
              <a:defRPr/>
            </a:pPr>
            <a:r>
              <a:rPr lang="en-US" sz="2800" dirty="0">
                <a:solidFill>
                  <a:schemeClr val="accent2"/>
                </a:solidFill>
                <a:effectLst>
                  <a:outerShdw blurRad="38100" dist="38100" dir="2700000" algn="tl">
                    <a:srgbClr val="000000">
                      <a:alpha val="43137"/>
                    </a:srgbClr>
                  </a:outerShdw>
                </a:effectLst>
                <a:latin typeface="+mn-lt"/>
              </a:rPr>
              <a:t>Active</a:t>
            </a:r>
          </a:p>
        </p:txBody>
      </p:sp>
      <p:sp>
        <p:nvSpPr>
          <p:cNvPr id="222214" name="TextBox 5"/>
          <p:cNvSpPr txBox="1">
            <a:spLocks noChangeArrowheads="1"/>
          </p:cNvSpPr>
          <p:nvPr/>
        </p:nvSpPr>
        <p:spPr bwMode="auto">
          <a:xfrm>
            <a:off x="1447800" y="1981200"/>
            <a:ext cx="1423988" cy="514350"/>
          </a:xfrm>
          <a:prstGeom prst="rect">
            <a:avLst/>
          </a:prstGeom>
          <a:noFill/>
          <a:ln w="9525">
            <a:noFill/>
            <a:miter lim="800000"/>
            <a:headEnd/>
            <a:tailEnd/>
          </a:ln>
        </p:spPr>
        <p:txBody>
          <a:bodyPr wrap="none" lIns="82296" tIns="41148" rIns="82296" bIns="41148">
            <a:spAutoFit/>
          </a:bodyPr>
          <a:lstStyle/>
          <a:p>
            <a:pPr fontAlgn="auto">
              <a:spcBef>
                <a:spcPts val="0"/>
              </a:spcBef>
              <a:spcAft>
                <a:spcPts val="0"/>
              </a:spcAft>
              <a:defRPr/>
            </a:pPr>
            <a:r>
              <a:rPr lang="en-US" sz="2800" dirty="0">
                <a:solidFill>
                  <a:schemeClr val="accent2"/>
                </a:solidFill>
                <a:effectLst>
                  <a:outerShdw blurRad="38100" dist="38100" dir="2700000" algn="tl">
                    <a:srgbClr val="000000">
                      <a:alpha val="43137"/>
                    </a:srgbClr>
                  </a:outerShdw>
                </a:effectLst>
                <a:latin typeface="+mn-lt"/>
              </a:rPr>
              <a:t>Passive</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extBox 2"/>
          <p:cNvSpPr txBox="1">
            <a:spLocks noChangeArrowheads="1"/>
          </p:cNvSpPr>
          <p:nvPr/>
        </p:nvSpPr>
        <p:spPr bwMode="auto">
          <a:xfrm>
            <a:off x="6019800" y="4724400"/>
            <a:ext cx="2484438" cy="1077913"/>
          </a:xfrm>
          <a:prstGeom prst="rect">
            <a:avLst/>
          </a:prstGeom>
          <a:noFill/>
          <a:ln w="9525">
            <a:noFill/>
            <a:miter lim="800000"/>
            <a:headEnd/>
            <a:tailEnd/>
          </a:ln>
        </p:spPr>
        <p:txBody>
          <a:bodyPr>
            <a:spAutoFit/>
          </a:bodyPr>
          <a:lstStyle/>
          <a:p>
            <a:r>
              <a:rPr lang="en-US" sz="1600">
                <a:solidFill>
                  <a:srgbClr val="0000C8"/>
                </a:solidFill>
              </a:rPr>
              <a:t>2,088,813 articles in this format in PMC; 1,938,409 retrieved at least once in 2010.</a:t>
            </a:r>
          </a:p>
        </p:txBody>
      </p:sp>
      <p:sp>
        <p:nvSpPr>
          <p:cNvPr id="4" name="Title 3"/>
          <p:cNvSpPr>
            <a:spLocks noGrp="1"/>
          </p:cNvSpPr>
          <p:nvPr>
            <p:ph type="title" idx="4294967295"/>
          </p:nvPr>
        </p:nvSpPr>
        <p:spPr/>
        <p:txBody>
          <a:bodyPr/>
          <a:lstStyle/>
          <a:p>
            <a:r>
              <a:rPr lang="en-US" dirty="0" smtClean="0"/>
              <a:t>Article Request Frequency in </a:t>
            </a:r>
            <a:br>
              <a:rPr lang="en-US" dirty="0" smtClean="0"/>
            </a:br>
            <a:r>
              <a:rPr lang="en-US" dirty="0" smtClean="0"/>
              <a:t>PMC in 2010 - PDF</a:t>
            </a:r>
            <a:endParaRPr lang="en-US" dirty="0"/>
          </a:p>
        </p:txBody>
      </p:sp>
      <p:pic>
        <p:nvPicPr>
          <p:cNvPr id="30721" name="Picture 2" descr="Article Request Frequency in PMC in 2010 - PDF. See Notes for text version of chart data"/>
          <p:cNvPicPr>
            <a:picLocks noChangeAspect="1" noChangeArrowheads="1"/>
          </p:cNvPicPr>
          <p:nvPr/>
        </p:nvPicPr>
        <p:blipFill>
          <a:blip r:embed="rId3" cstate="print"/>
          <a:srcRect l="1112" t="986" r="2101" b="986"/>
          <a:stretch>
            <a:fillRect/>
          </a:stretch>
        </p:blipFill>
        <p:spPr bwMode="auto">
          <a:xfrm>
            <a:off x="762000" y="152400"/>
            <a:ext cx="76200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descr="Slide title box"/>
          <p:cNvSpPr>
            <a:spLocks noGrp="1"/>
          </p:cNvSpPr>
          <p:nvPr>
            <p:ph type="title"/>
          </p:nvPr>
        </p:nvSpPr>
        <p:spPr>
          <a:xfrm>
            <a:off x="457200" y="381000"/>
            <a:ext cx="8229600" cy="1143000"/>
          </a:xfrm>
        </p:spPr>
        <p:txBody>
          <a:bodyPr/>
          <a:lstStyle/>
          <a:p>
            <a:pPr>
              <a:defRPr/>
            </a:pPr>
            <a:r>
              <a:rPr lang="en-US" sz="4000" dirty="0" smtClean="0"/>
              <a:t>NCBI Training Courses</a:t>
            </a:r>
          </a:p>
        </p:txBody>
      </p:sp>
      <p:sp>
        <p:nvSpPr>
          <p:cNvPr id="25603" name="Content Placeholder 2" descr="Content box"/>
          <p:cNvSpPr>
            <a:spLocks noGrp="1"/>
          </p:cNvSpPr>
          <p:nvPr>
            <p:ph idx="1"/>
          </p:nvPr>
        </p:nvSpPr>
        <p:spPr>
          <a:xfrm>
            <a:off x="990600" y="1752600"/>
            <a:ext cx="8153400" cy="4267200"/>
          </a:xfrm>
        </p:spPr>
        <p:txBody>
          <a:bodyPr/>
          <a:lstStyle/>
          <a:p>
            <a:pPr marL="342841" indent="-342841">
              <a:defRPr/>
            </a:pPr>
            <a:r>
              <a:rPr lang="en-US" sz="2400" dirty="0" smtClean="0"/>
              <a:t>Two – Day In-person Workshops </a:t>
            </a:r>
          </a:p>
          <a:p>
            <a:pPr marL="342841" indent="-342841">
              <a:defRPr/>
            </a:pPr>
            <a:r>
              <a:rPr lang="en-US" sz="2400" dirty="0" smtClean="0"/>
              <a:t>Four Modules</a:t>
            </a:r>
          </a:p>
          <a:p>
            <a:pPr marL="742823" lvl="1" indent="-285701">
              <a:defRPr/>
            </a:pPr>
            <a:r>
              <a:rPr lang="en-US" sz="2400" dirty="0" smtClean="0"/>
              <a:t>Sequences, Genomes, &amp; Maps</a:t>
            </a:r>
          </a:p>
          <a:p>
            <a:pPr marL="742823" lvl="1" indent="-285701">
              <a:defRPr/>
            </a:pPr>
            <a:r>
              <a:rPr lang="en-US" sz="2400" dirty="0" smtClean="0"/>
              <a:t>Proteins, Domains, &amp; Structures</a:t>
            </a:r>
          </a:p>
          <a:p>
            <a:pPr marL="742823" lvl="1" indent="-285701">
              <a:defRPr/>
            </a:pPr>
            <a:r>
              <a:rPr lang="en-US" sz="2400" dirty="0" smtClean="0"/>
              <a:t>Using NCBI BLAST Services</a:t>
            </a:r>
          </a:p>
          <a:p>
            <a:pPr marL="742823" lvl="1" indent="-285701">
              <a:defRPr/>
            </a:pPr>
            <a:r>
              <a:rPr lang="en-US" sz="2400" dirty="0" smtClean="0"/>
              <a:t>Human Variation &amp; Disease Genes</a:t>
            </a:r>
          </a:p>
          <a:p>
            <a:pPr marL="742823" lvl="1" indent="-285701">
              <a:buFont typeface="Arial" pitchFamily="34" charset="0"/>
              <a:buNone/>
              <a:defRPr/>
            </a:pPr>
            <a:endParaRPr lang="en-US" sz="2400" dirty="0" smtClean="0"/>
          </a:p>
          <a:p>
            <a:pPr marL="342841" indent="-342841">
              <a:defRPr/>
            </a:pPr>
            <a:r>
              <a:rPr lang="en-US" sz="2400" dirty="0" smtClean="0"/>
              <a:t>Webinars also being planned.</a:t>
            </a:r>
          </a:p>
          <a:p>
            <a:pPr marL="342841" indent="-342841">
              <a:buFont typeface="Wingdings" pitchFamily="2" charset="2"/>
              <a:buNone/>
              <a:defRPr/>
            </a:pPr>
            <a:r>
              <a:rPr lang="en-US" sz="2400" dirty="0" smtClean="0">
                <a:hlinkClick r:id="rId3"/>
              </a:rPr>
              <a:t>http://www.ncbi.nlm.nih.gov/Education/webinars.shtml</a:t>
            </a:r>
            <a:r>
              <a:rPr lang="en-US" sz="2400" dirty="0" smtClean="0"/>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descr="Slide title box"/>
          <p:cNvSpPr>
            <a:spLocks noGrp="1"/>
          </p:cNvSpPr>
          <p:nvPr>
            <p:ph type="title"/>
          </p:nvPr>
        </p:nvSpPr>
        <p:spPr/>
        <p:txBody>
          <a:bodyPr/>
          <a:lstStyle/>
          <a:p>
            <a:pPr>
              <a:defRPr/>
            </a:pPr>
            <a:r>
              <a:rPr lang="en-US" dirty="0" smtClean="0"/>
              <a:t>NLM Gateway</a:t>
            </a:r>
            <a:endParaRPr lang="en-US" dirty="0"/>
          </a:p>
        </p:txBody>
      </p:sp>
      <p:sp>
        <p:nvSpPr>
          <p:cNvPr id="5" name="Content Placeholder 4" descr="Content box"/>
          <p:cNvSpPr>
            <a:spLocks noGrp="1"/>
          </p:cNvSpPr>
          <p:nvPr>
            <p:ph idx="1"/>
          </p:nvPr>
        </p:nvSpPr>
        <p:spPr/>
        <p:txBody>
          <a:bodyPr/>
          <a:lstStyle/>
          <a:p>
            <a:pPr marL="342841" indent="-342841">
              <a:defRPr/>
            </a:pPr>
            <a:endParaRPr lang="en-US"/>
          </a:p>
        </p:txBody>
      </p:sp>
      <p:pic>
        <p:nvPicPr>
          <p:cNvPr id="33795" name="Picture 2" descr="C:\Documents and Settings\ptroy\Desktop\gateway.jpg"/>
          <p:cNvPicPr>
            <a:picLocks noChangeAspect="1" noChangeArrowheads="1"/>
          </p:cNvPicPr>
          <p:nvPr/>
        </p:nvPicPr>
        <p:blipFill>
          <a:blip r:embed="rId3" cstate="print"/>
          <a:srcRect/>
          <a:stretch>
            <a:fillRect/>
          </a:stretch>
        </p:blipFill>
        <p:spPr bwMode="auto">
          <a:xfrm>
            <a:off x="0" y="0"/>
            <a:ext cx="926147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algn="ctr" fontAlgn="auto">
              <a:spcBef>
                <a:spcPts val="0"/>
              </a:spcBef>
              <a:spcAft>
                <a:spcPts val="0"/>
              </a:spcAft>
              <a:buNone/>
              <a:defRPr/>
            </a:pPr>
            <a:r>
              <a:rPr lang="en-US" sz="2400" dirty="0" smtClean="0">
                <a:effectLst>
                  <a:outerShdw blurRad="38100" dist="38100" dir="2700000" algn="tl">
                    <a:srgbClr val="000000">
                      <a:alpha val="43137"/>
                    </a:srgbClr>
                  </a:outerShdw>
                </a:effectLst>
              </a:rPr>
              <a:t/>
            </a:r>
            <a:br>
              <a:rPr lang="en-US" sz="2400" dirty="0" smtClean="0">
                <a:effectLst>
                  <a:outerShdw blurRad="38100" dist="38100" dir="2700000" algn="tl">
                    <a:srgbClr val="000000">
                      <a:alpha val="43137"/>
                    </a:srgbClr>
                  </a:outerShdw>
                </a:effectLst>
              </a:rPr>
            </a:br>
            <a:r>
              <a:rPr lang="en-US" sz="2400" dirty="0" smtClean="0">
                <a:effectLst>
                  <a:outerShdw blurRad="38100" dist="38100" dir="2700000" algn="tl">
                    <a:srgbClr val="000000">
                      <a:alpha val="43137"/>
                    </a:srgbClr>
                  </a:outerShdw>
                </a:effectLst>
              </a:rPr>
              <a:t>Americana 1720-1865</a:t>
            </a:r>
          </a:p>
          <a:p>
            <a:pPr algn="ctr" fontAlgn="auto">
              <a:spcBef>
                <a:spcPts val="0"/>
              </a:spcBef>
              <a:spcAft>
                <a:spcPts val="0"/>
              </a:spcAft>
              <a:buNone/>
              <a:defRPr/>
            </a:pPr>
            <a:r>
              <a:rPr lang="en-US" sz="2400" dirty="0" smtClean="0">
                <a:effectLst>
                  <a:outerShdw blurRad="38100" dist="38100" dir="2700000" algn="tl">
                    <a:srgbClr val="000000">
                      <a:alpha val="43137"/>
                    </a:srgbClr>
                  </a:outerShdw>
                </a:effectLst>
              </a:rPr>
              <a:t>Usable Surrogates of Rare, Unique Items</a:t>
            </a:r>
          </a:p>
          <a:p>
            <a:pPr algn="ctr" fontAlgn="auto">
              <a:spcBef>
                <a:spcPts val="0"/>
              </a:spcBef>
              <a:spcAft>
                <a:spcPts val="0"/>
              </a:spcAft>
              <a:buNone/>
              <a:defRPr/>
            </a:pPr>
            <a:endParaRPr lang="en-US" sz="2400" dirty="0" smtClean="0">
              <a:effectLst>
                <a:outerShdw blurRad="38100" dist="38100" dir="2700000" algn="tl">
                  <a:srgbClr val="000000">
                    <a:alpha val="43137"/>
                  </a:srgbClr>
                </a:outerShdw>
              </a:effectLst>
            </a:endParaRPr>
          </a:p>
          <a:p>
            <a:pPr algn="ctr" fontAlgn="auto">
              <a:spcBef>
                <a:spcPts val="0"/>
              </a:spcBef>
              <a:spcAft>
                <a:spcPts val="0"/>
              </a:spcAft>
              <a:buNone/>
              <a:defRPr/>
            </a:pPr>
            <a:r>
              <a:rPr lang="en-US" sz="2400" dirty="0" err="1" smtClean="0">
                <a:effectLst>
                  <a:outerShdw blurRad="38100" dist="38100" dir="2700000" algn="tl">
                    <a:srgbClr val="000000">
                      <a:alpha val="43137"/>
                    </a:srgbClr>
                  </a:outerShdw>
                </a:effectLst>
              </a:rPr>
              <a:t>Countway</a:t>
            </a:r>
            <a:endParaRPr lang="en-US" sz="2400" dirty="0" smtClean="0">
              <a:effectLst>
                <a:outerShdw blurRad="38100" dist="38100" dir="2700000" algn="tl">
                  <a:srgbClr val="000000">
                    <a:alpha val="43137"/>
                  </a:srgbClr>
                </a:outerShdw>
              </a:effectLst>
            </a:endParaRPr>
          </a:p>
          <a:p>
            <a:pPr algn="ctr" fontAlgn="auto">
              <a:spcBef>
                <a:spcPts val="0"/>
              </a:spcBef>
              <a:spcAft>
                <a:spcPts val="0"/>
              </a:spcAft>
              <a:buNone/>
              <a:defRPr/>
            </a:pPr>
            <a:r>
              <a:rPr lang="en-US" sz="2400" dirty="0" smtClean="0">
                <a:effectLst>
                  <a:outerShdw blurRad="38100" dist="38100" dir="2700000" algn="tl">
                    <a:srgbClr val="000000">
                      <a:alpha val="43137"/>
                    </a:srgbClr>
                  </a:outerShdw>
                </a:effectLst>
              </a:rPr>
              <a:t>Cushing / Whitney at Yale</a:t>
            </a:r>
          </a:p>
          <a:p>
            <a:pPr marL="742950" lvl="1" indent="-285750" algn="ctr" eaLnBrk="0" fontAlgn="auto" hangingPunct="0">
              <a:spcAft>
                <a:spcPts val="0"/>
              </a:spcAft>
              <a:buNone/>
              <a:defRPr/>
            </a:pPr>
            <a:r>
              <a:rPr lang="en-US" sz="2400" dirty="0" smtClean="0">
                <a:effectLst>
                  <a:outerShdw blurRad="38100" dist="38100" dir="2700000" algn="tl">
                    <a:srgbClr val="000000">
                      <a:alpha val="43137"/>
                    </a:srgbClr>
                  </a:outerShdw>
                </a:effectLst>
              </a:rPr>
              <a:t>Long Health Sciences at Columbia</a:t>
            </a:r>
          </a:p>
          <a:p>
            <a:pPr marL="742950" lvl="1" indent="-285750" algn="ctr" eaLnBrk="0" fontAlgn="auto" hangingPunct="0">
              <a:spcAft>
                <a:spcPts val="0"/>
              </a:spcAft>
              <a:buNone/>
              <a:defRPr/>
            </a:pPr>
            <a:r>
              <a:rPr lang="en-US" sz="2400" dirty="0" smtClean="0">
                <a:effectLst>
                  <a:outerShdw blurRad="38100" dist="38100" dir="2700000" algn="tl">
                    <a:srgbClr val="000000">
                      <a:alpha val="43137"/>
                    </a:srgbClr>
                  </a:outerShdw>
                </a:effectLst>
              </a:rPr>
              <a:t>New York Public Library</a:t>
            </a:r>
          </a:p>
          <a:p>
            <a:endParaRPr lang="en-US" dirty="0"/>
          </a:p>
        </p:txBody>
      </p:sp>
      <p:sp>
        <p:nvSpPr>
          <p:cNvPr id="7" name="Title 6"/>
          <p:cNvSpPr>
            <a:spLocks noGrp="1"/>
          </p:cNvSpPr>
          <p:nvPr>
            <p:ph type="title"/>
          </p:nvPr>
        </p:nvSpPr>
        <p:spPr/>
        <p:txBody>
          <a:bodyPr/>
          <a:lstStyle/>
          <a:p>
            <a:r>
              <a:rPr lang="en-US" dirty="0" smtClean="0"/>
              <a:t>Medical Heritage Library</a:t>
            </a:r>
            <a:endParaRPr lang="en-US" dirty="0"/>
          </a:p>
        </p:txBody>
      </p:sp>
      <p:sp>
        <p:nvSpPr>
          <p:cNvPr id="6" name="Title 1"/>
          <p:cNvSpPr txBox="1">
            <a:spLocks/>
          </p:cNvSpPr>
          <p:nvPr/>
        </p:nvSpPr>
        <p:spPr bwMode="auto">
          <a:xfrm>
            <a:off x="0" y="685800"/>
            <a:ext cx="9144000" cy="762000"/>
          </a:xfrm>
          <a:prstGeom prst="rect">
            <a:avLst/>
          </a:prstGeom>
          <a:noFill/>
          <a:ln w="9525">
            <a:noFill/>
            <a:miter lim="800000"/>
            <a:headEnd/>
            <a:tailEnd/>
          </a:ln>
        </p:spPr>
        <p:txBody>
          <a:bodyPr/>
          <a:lstStyle/>
          <a:p>
            <a:pPr algn="ctr" eaLnBrk="0" fontAlgn="auto" hangingPunct="0">
              <a:spcBef>
                <a:spcPts val="0"/>
              </a:spcBef>
              <a:spcAft>
                <a:spcPts val="0"/>
              </a:spcAft>
              <a:defRPr/>
            </a:pPr>
            <a:endParaRPr lang="en-US" sz="4000" kern="0" dirty="0">
              <a:solidFill>
                <a:schemeClr val="tx2"/>
              </a:solidFill>
              <a:effectLst>
                <a:outerShdw blurRad="38100" dist="38100" dir="2700000" algn="tl">
                  <a:srgbClr val="000000">
                    <a:alpha val="43137"/>
                  </a:srgbClr>
                </a:outerShdw>
              </a:effectLst>
              <a:latin typeface="+mn-lt"/>
              <a:ea typeface="+mj-ea"/>
              <a:cs typeface="+mj-cs"/>
            </a:endParaRPr>
          </a:p>
        </p:txBody>
      </p:sp>
      <p:pic>
        <p:nvPicPr>
          <p:cNvPr id="35843" name="Picture 9" descr="HMD Logo"/>
          <p:cNvPicPr>
            <a:picLocks noChangeAspect="1"/>
          </p:cNvPicPr>
          <p:nvPr/>
        </p:nvPicPr>
        <p:blipFill>
          <a:blip r:embed="rId3" cstate="print"/>
          <a:srcRect/>
          <a:stretch>
            <a:fillRect/>
          </a:stretch>
        </p:blipFill>
        <p:spPr bwMode="auto">
          <a:xfrm>
            <a:off x="7010400" y="4953000"/>
            <a:ext cx="762000" cy="76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Books Flying</a:t>
            </a:r>
            <a:endParaRPr lang="en-US" dirty="0"/>
          </a:p>
        </p:txBody>
      </p:sp>
      <p:pic>
        <p:nvPicPr>
          <p:cNvPr id="37890" name="Picture 2" descr="Illustration of flying books"/>
          <p:cNvPicPr>
            <a:picLocks noChangeAspect="1"/>
          </p:cNvPicPr>
          <p:nvPr/>
        </p:nvPicPr>
        <p:blipFill>
          <a:blip r:embed="rId2" cstate="print"/>
          <a:srcRect/>
          <a:stretch>
            <a:fillRect/>
          </a:stretch>
        </p:blipFill>
        <p:spPr bwMode="auto">
          <a:xfrm>
            <a:off x="1447800" y="152400"/>
            <a:ext cx="6227763" cy="5124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2" descr="Kirtas scanner station"/>
          <p:cNvPicPr>
            <a:picLocks noChangeAspect="1" noChangeArrowheads="1"/>
          </p:cNvPicPr>
          <p:nvPr/>
        </p:nvPicPr>
        <p:blipFill>
          <a:blip r:embed="rId2" cstate="print"/>
          <a:srcRect/>
          <a:stretch>
            <a:fillRect/>
          </a:stretch>
        </p:blipFill>
        <p:spPr bwMode="auto">
          <a:xfrm>
            <a:off x="1292225" y="914400"/>
            <a:ext cx="6604000" cy="4953000"/>
          </a:xfrm>
          <a:prstGeom prst="rect">
            <a:avLst/>
          </a:prstGeom>
          <a:noFill/>
          <a:ln w="9525">
            <a:noFill/>
            <a:miter lim="800000"/>
            <a:headEnd/>
            <a:tailEnd/>
          </a:ln>
        </p:spPr>
      </p:pic>
      <p:sp>
        <p:nvSpPr>
          <p:cNvPr id="4" name="Title 1" descr="Slide title box"/>
          <p:cNvSpPr>
            <a:spLocks noGrp="1"/>
          </p:cNvSpPr>
          <p:nvPr>
            <p:ph type="title"/>
          </p:nvPr>
        </p:nvSpPr>
        <p:spPr/>
        <p:txBody>
          <a:bodyPr>
            <a:noAutofit/>
          </a:bodyPr>
          <a:lstStyle/>
          <a:p>
            <a:pPr>
              <a:defRPr/>
            </a:pPr>
            <a:r>
              <a:rPr lang="en-US" sz="3600" dirty="0" err="1" smtClean="0"/>
              <a:t>Kirtas</a:t>
            </a:r>
            <a:r>
              <a:rPr lang="en-US" sz="3600" dirty="0" smtClean="0"/>
              <a:t> Scanner</a:t>
            </a:r>
            <a:endParaRPr lang="en-US" sz="3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noAutofit/>
          </a:bodyPr>
          <a:lstStyle/>
          <a:p>
            <a:pPr>
              <a:defRPr/>
            </a:pPr>
            <a:r>
              <a:rPr lang="en-US" sz="3600" dirty="0" smtClean="0"/>
              <a:t>Getting Started: Adjust Scanner Settings and Load Book in Cradle</a:t>
            </a:r>
            <a:endParaRPr lang="en-US" sz="3600" dirty="0"/>
          </a:p>
        </p:txBody>
      </p:sp>
      <p:pic>
        <p:nvPicPr>
          <p:cNvPr id="6" name="Picture 5" descr="Demonstration of setting book into the Kirtas scanner"/>
          <p:cNvPicPr>
            <a:picLocks noChangeAspect="1"/>
          </p:cNvPicPr>
          <p:nvPr/>
        </p:nvPicPr>
        <p:blipFill>
          <a:blip r:embed="rId3" cstate="print"/>
          <a:stretch>
            <a:fillRect/>
          </a:stretch>
        </p:blipFill>
        <p:spPr>
          <a:xfrm>
            <a:off x="299057" y="1435987"/>
            <a:ext cx="8545886" cy="4583813"/>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What the Camera </a:t>
            </a:r>
            <a:r>
              <a:rPr lang="en-US" dirty="0"/>
              <a:t>S</a:t>
            </a:r>
            <a:r>
              <a:rPr lang="en-US" dirty="0" smtClean="0"/>
              <a:t>ees</a:t>
            </a:r>
            <a:endParaRPr lang="en-US" dirty="0"/>
          </a:p>
        </p:txBody>
      </p:sp>
      <p:pic>
        <p:nvPicPr>
          <p:cNvPr id="9" name="Picture 8" descr="Images of manual and robotic scanning of the books"/>
          <p:cNvPicPr>
            <a:picLocks noChangeAspect="1"/>
          </p:cNvPicPr>
          <p:nvPr/>
        </p:nvPicPr>
        <p:blipFill>
          <a:blip r:embed="rId2" cstate="print"/>
          <a:stretch>
            <a:fillRect/>
          </a:stretch>
        </p:blipFill>
        <p:spPr>
          <a:xfrm>
            <a:off x="0" y="820342"/>
            <a:ext cx="9144000" cy="521731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smtClean="0"/>
              <a:t>FY 2009-2010 ARRA Grants and</a:t>
            </a:r>
            <a:r>
              <a:rPr lang="en-US" baseline="0" dirty="0" smtClean="0"/>
              <a:t> Contracts = $106.1 million</a:t>
            </a:r>
            <a:endParaRPr lang="en-US" dirty="0" smtClean="0"/>
          </a:p>
        </p:txBody>
      </p:sp>
      <p:sp>
        <p:nvSpPr>
          <p:cNvPr id="9219" name="Content Placeholder 2"/>
          <p:cNvSpPr>
            <a:spLocks noGrp="1"/>
          </p:cNvSpPr>
          <p:nvPr>
            <p:ph idx="1"/>
          </p:nvPr>
        </p:nvSpPr>
        <p:spPr/>
        <p:txBody>
          <a:bodyPr/>
          <a:lstStyle/>
          <a:p>
            <a:endParaRPr lang="en-US" smtClean="0"/>
          </a:p>
        </p:txBody>
      </p:sp>
      <p:pic>
        <p:nvPicPr>
          <p:cNvPr id="9220" name="Picture 3" descr="FY 2009-2010 ARRA Grants and Contracts = $106.1 million. See Notes for text version of chart.&#10;"/>
          <p:cNvPicPr>
            <a:picLocks noChangeAspect="1" noChangeArrowheads="1"/>
          </p:cNvPicPr>
          <p:nvPr/>
        </p:nvPicPr>
        <p:blipFill>
          <a:blip r:embed="rId3" cstate="print"/>
          <a:srcRect l="25000" t="21506" r="10156" b="11829"/>
          <a:stretch>
            <a:fillRect/>
          </a:stretch>
        </p:blipFill>
        <p:spPr bwMode="auto">
          <a:xfrm>
            <a:off x="0" y="26988"/>
            <a:ext cx="9144000" cy="6831012"/>
          </a:xfrm>
          <a:prstGeom prst="rect">
            <a:avLst/>
          </a:prstGeom>
          <a:noFill/>
          <a:ln w="9525">
            <a:noFill/>
            <a:miter lim="800000"/>
            <a:headEnd/>
            <a:tailEnd/>
          </a:ln>
        </p:spPr>
      </p:pic>
      <p:sp>
        <p:nvSpPr>
          <p:cNvPr id="9221" name="Rectangle 6"/>
          <p:cNvSpPr>
            <a:spLocks noChangeArrowheads="1"/>
          </p:cNvSpPr>
          <p:nvPr/>
        </p:nvSpPr>
        <p:spPr bwMode="auto">
          <a:xfrm>
            <a:off x="228600" y="5791200"/>
            <a:ext cx="7543800" cy="762000"/>
          </a:xfrm>
          <a:prstGeom prst="rect">
            <a:avLst/>
          </a:prstGeom>
          <a:solidFill>
            <a:schemeClr val="accent1"/>
          </a:solidFill>
          <a:ln w="9525">
            <a:solidFill>
              <a:schemeClr val="tx1"/>
            </a:solidFill>
            <a:miter lim="800000"/>
            <a:headEnd/>
            <a:tailEnd/>
          </a:ln>
        </p:spPr>
        <p:txBody>
          <a:bodyPr wrap="none" anchor="ctr"/>
          <a:lstStyle/>
          <a:p>
            <a:pPr algn="ctr"/>
            <a:r>
              <a:rPr lang="en-US" b="1" smtClean="0">
                <a:solidFill>
                  <a:srgbClr val="000000"/>
                </a:solidFill>
              </a:rPr>
              <a:t>Some NLM ARRA Challenge Topics:  </a:t>
            </a:r>
            <a:r>
              <a:rPr lang="en-US" smtClean="0">
                <a:solidFill>
                  <a:srgbClr val="000000"/>
                </a:solidFill>
              </a:rPr>
              <a:t>Information Prescriptions, Clinical </a:t>
            </a:r>
          </a:p>
          <a:p>
            <a:pPr algn="ctr"/>
            <a:r>
              <a:rPr lang="en-US" smtClean="0">
                <a:solidFill>
                  <a:srgbClr val="000000"/>
                </a:solidFill>
              </a:rPr>
              <a:t>Question Answering, Advanced Decision Support, Genomic Information </a:t>
            </a:r>
          </a:p>
          <a:p>
            <a:pPr algn="ctr"/>
            <a:r>
              <a:rPr lang="en-US" smtClean="0">
                <a:solidFill>
                  <a:srgbClr val="000000"/>
                </a:solidFill>
              </a:rPr>
              <a:t>in EHRs, Modeling Health Effects of Climate Change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09" name="Picture 2" descr="C:\Documents and Settings\cybulskw\Desktop\FromCamera-9-2010\DSCN0611.JPG"/>
          <p:cNvPicPr>
            <a:picLocks noChangeAspect="1" noChangeArrowheads="1"/>
          </p:cNvPicPr>
          <p:nvPr/>
        </p:nvPicPr>
        <p:blipFill>
          <a:blip r:embed="rId2" cstate="print"/>
          <a:srcRect/>
          <a:stretch>
            <a:fillRect/>
          </a:stretch>
        </p:blipFill>
        <p:spPr bwMode="auto">
          <a:xfrm>
            <a:off x="457200" y="1676400"/>
            <a:ext cx="4518025" cy="2986088"/>
          </a:xfrm>
          <a:prstGeom prst="rect">
            <a:avLst/>
          </a:prstGeom>
          <a:noFill/>
          <a:ln w="9525">
            <a:noFill/>
            <a:miter lim="800000"/>
            <a:headEnd/>
            <a:tailEnd/>
          </a:ln>
        </p:spPr>
      </p:pic>
      <p:sp>
        <p:nvSpPr>
          <p:cNvPr id="4" name="Title 1" descr="Slide title box"/>
          <p:cNvSpPr>
            <a:spLocks noGrp="1"/>
          </p:cNvSpPr>
          <p:nvPr>
            <p:ph type="title"/>
          </p:nvPr>
        </p:nvSpPr>
        <p:spPr/>
        <p:txBody>
          <a:bodyPr/>
          <a:lstStyle/>
          <a:p>
            <a:pPr>
              <a:defRPr/>
            </a:pPr>
            <a:r>
              <a:rPr lang="en-US" dirty="0" smtClean="0"/>
              <a:t>Medical Heritage Library</a:t>
            </a:r>
            <a:endParaRPr lang="en-US" dirty="0"/>
          </a:p>
        </p:txBody>
      </p:sp>
      <p:sp>
        <p:nvSpPr>
          <p:cNvPr id="6" name="Content Placeholder 5"/>
          <p:cNvSpPr>
            <a:spLocks noGrp="1"/>
          </p:cNvSpPr>
          <p:nvPr>
            <p:ph idx="1"/>
          </p:nvPr>
        </p:nvSpPr>
        <p:spPr>
          <a:xfrm>
            <a:off x="4953000" y="1600200"/>
            <a:ext cx="5486400" cy="3276600"/>
          </a:xfrm>
        </p:spPr>
        <p:txBody>
          <a:bodyPr>
            <a:normAutofit/>
          </a:bodyPr>
          <a:lstStyle/>
          <a:p>
            <a:pPr fontAlgn="auto">
              <a:spcBef>
                <a:spcPts val="0"/>
              </a:spcBef>
              <a:spcAft>
                <a:spcPts val="0"/>
              </a:spcAft>
              <a:buNone/>
              <a:defRPr/>
            </a:pPr>
            <a:r>
              <a:rPr lang="en-US" sz="2000" dirty="0" smtClean="0"/>
              <a:t>Progress Through April 30, 2011</a:t>
            </a:r>
          </a:p>
          <a:p>
            <a:pPr fontAlgn="auto">
              <a:spcBef>
                <a:spcPts val="0"/>
              </a:spcBef>
              <a:spcAft>
                <a:spcPts val="0"/>
              </a:spcAft>
              <a:buNone/>
              <a:defRPr/>
            </a:pPr>
            <a:endParaRPr lang="en-US" sz="2000" dirty="0" smtClean="0"/>
          </a:p>
          <a:p>
            <a:pPr marL="285750" indent="-285750" fontAlgn="auto">
              <a:spcBef>
                <a:spcPts val="0"/>
              </a:spcBef>
              <a:spcAft>
                <a:spcPts val="0"/>
              </a:spcAft>
              <a:buNone/>
              <a:defRPr/>
            </a:pPr>
            <a:r>
              <a:rPr lang="en-US" sz="2000" dirty="0" smtClean="0"/>
              <a:t>Volumes Digitized: 2407</a:t>
            </a:r>
            <a:br>
              <a:rPr lang="en-US" sz="2000" dirty="0" smtClean="0"/>
            </a:br>
            <a:endParaRPr lang="en-US" sz="2000" dirty="0" smtClean="0"/>
          </a:p>
          <a:p>
            <a:pPr marL="285750" indent="-285750" fontAlgn="auto">
              <a:spcBef>
                <a:spcPts val="0"/>
              </a:spcBef>
              <a:spcAft>
                <a:spcPts val="0"/>
              </a:spcAft>
              <a:buNone/>
              <a:defRPr/>
            </a:pPr>
            <a:r>
              <a:rPr lang="en-US" sz="2000" dirty="0" smtClean="0"/>
              <a:t>Pages Digitized: 481,000</a:t>
            </a:r>
            <a:br>
              <a:rPr lang="en-US" sz="2000" dirty="0" smtClean="0"/>
            </a:br>
            <a:endParaRPr lang="en-US" sz="2000" dirty="0" smtClean="0"/>
          </a:p>
          <a:p>
            <a:pPr marL="285750" indent="-285750" fontAlgn="auto">
              <a:spcBef>
                <a:spcPts val="0"/>
              </a:spcBef>
              <a:spcAft>
                <a:spcPts val="0"/>
              </a:spcAft>
              <a:buNone/>
              <a:defRPr/>
            </a:pPr>
            <a:r>
              <a:rPr lang="en-US" sz="2000" dirty="0" smtClean="0"/>
              <a:t>Estimated Completion: June 2012</a:t>
            </a:r>
          </a:p>
          <a:p>
            <a:pPr>
              <a:buNone/>
            </a:pPr>
            <a:endParaRPr lang="en-US" sz="2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1930400" y="5486400"/>
            <a:ext cx="5156200" cy="646113"/>
          </a:xfrm>
          <a:prstGeom prst="rect">
            <a:avLst/>
          </a:prstGeom>
          <a:noFill/>
          <a:ln w="9525">
            <a:noFill/>
            <a:miter lim="800000"/>
            <a:headEnd/>
            <a:tailEnd/>
          </a:ln>
        </p:spPr>
        <p:txBody>
          <a:bodyPr wrap="none">
            <a:spAutoFit/>
          </a:bodyPr>
          <a:lstStyle/>
          <a:p>
            <a:r>
              <a:rPr lang="en-US" dirty="0"/>
              <a:t>Title: Cholera: its cause, history, prevention, and cure</a:t>
            </a:r>
          </a:p>
          <a:p>
            <a:r>
              <a:rPr lang="en-US" dirty="0"/>
              <a:t>Identifier: </a:t>
            </a:r>
            <a:r>
              <a:rPr lang="en-US" dirty="0">
                <a:hlinkClick r:id="rId3"/>
              </a:rPr>
              <a:t>http://resource.nlm.nih.gov/101218104</a:t>
            </a:r>
            <a:endParaRPr lang="en-US" dirty="0"/>
          </a:p>
        </p:txBody>
      </p:sp>
      <p:sp>
        <p:nvSpPr>
          <p:cNvPr id="4" name="Title 3"/>
          <p:cNvSpPr>
            <a:spLocks noGrp="1"/>
          </p:cNvSpPr>
          <p:nvPr>
            <p:ph type="title"/>
          </p:nvPr>
        </p:nvSpPr>
        <p:spPr/>
        <p:txBody>
          <a:bodyPr/>
          <a:lstStyle/>
          <a:p>
            <a:r>
              <a:rPr lang="en-US" dirty="0" smtClean="0"/>
              <a:t>Cholera Book</a:t>
            </a:r>
            <a:endParaRPr lang="en-US" dirty="0"/>
          </a:p>
        </p:txBody>
      </p:sp>
      <p:pic>
        <p:nvPicPr>
          <p:cNvPr id="44034" name="Picture 2" descr="Cover of Cholera: its cause, history, prevention, and cure&#10;"/>
          <p:cNvPicPr>
            <a:picLocks noChangeAspect="1" noChangeArrowheads="1"/>
          </p:cNvPicPr>
          <p:nvPr/>
        </p:nvPicPr>
        <p:blipFill>
          <a:blip r:embed="rId4" cstate="print"/>
          <a:srcRect/>
          <a:stretch>
            <a:fillRect/>
          </a:stretch>
        </p:blipFill>
        <p:spPr bwMode="auto">
          <a:xfrm>
            <a:off x="2652713" y="-26988"/>
            <a:ext cx="3838575" cy="558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5"/>
          <p:cNvSpPr>
            <a:spLocks noChangeArrowheads="1"/>
          </p:cNvSpPr>
          <p:nvPr/>
        </p:nvSpPr>
        <p:spPr bwMode="auto">
          <a:xfrm>
            <a:off x="3124200" y="5334000"/>
            <a:ext cx="3429000" cy="646113"/>
          </a:xfrm>
          <a:prstGeom prst="rect">
            <a:avLst/>
          </a:prstGeom>
          <a:noFill/>
          <a:ln w="9525">
            <a:noFill/>
            <a:miter lim="800000"/>
            <a:headEnd/>
            <a:tailEnd/>
          </a:ln>
        </p:spPr>
        <p:txBody>
          <a:bodyPr>
            <a:spAutoFit/>
          </a:bodyPr>
          <a:lstStyle/>
          <a:p>
            <a:r>
              <a:rPr lang="en-US"/>
              <a:t>Title: Dental health</a:t>
            </a:r>
          </a:p>
          <a:p>
            <a:endParaRPr lang="en-US"/>
          </a:p>
        </p:txBody>
      </p:sp>
      <p:sp>
        <p:nvSpPr>
          <p:cNvPr id="4" name="Title 3"/>
          <p:cNvSpPr>
            <a:spLocks noGrp="1"/>
          </p:cNvSpPr>
          <p:nvPr>
            <p:ph type="title"/>
          </p:nvPr>
        </p:nvSpPr>
        <p:spPr/>
        <p:txBody>
          <a:bodyPr/>
          <a:lstStyle/>
          <a:p>
            <a:r>
              <a:rPr lang="en-US" dirty="0" smtClean="0"/>
              <a:t>Dental Health Film</a:t>
            </a:r>
            <a:endParaRPr lang="en-US" dirty="0"/>
          </a:p>
        </p:txBody>
      </p:sp>
      <p:pic>
        <p:nvPicPr>
          <p:cNvPr id="45057" name="Picture 2" descr="Screenshot of frame from Dental Health film"/>
          <p:cNvPicPr>
            <a:picLocks noChangeAspect="1" noChangeArrowheads="1"/>
          </p:cNvPicPr>
          <p:nvPr/>
        </p:nvPicPr>
        <p:blipFill>
          <a:blip r:embed="rId2" cstate="print"/>
          <a:srcRect/>
          <a:stretch>
            <a:fillRect/>
          </a:stretch>
        </p:blipFill>
        <p:spPr bwMode="auto">
          <a:xfrm>
            <a:off x="1423988" y="152400"/>
            <a:ext cx="6296025" cy="484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sz="4000" dirty="0" smtClean="0"/>
              <a:t>Upcoming Collections</a:t>
            </a:r>
            <a:endParaRPr lang="en-US" sz="4000" dirty="0"/>
          </a:p>
        </p:txBody>
      </p:sp>
      <p:sp>
        <p:nvSpPr>
          <p:cNvPr id="3" name="Content Placeholder 2" descr="Content box"/>
          <p:cNvSpPr>
            <a:spLocks noGrp="1"/>
          </p:cNvSpPr>
          <p:nvPr>
            <p:ph idx="1"/>
          </p:nvPr>
        </p:nvSpPr>
        <p:spPr>
          <a:xfrm>
            <a:off x="76200" y="990600"/>
            <a:ext cx="9067800" cy="4692650"/>
          </a:xfrm>
        </p:spPr>
        <p:txBody>
          <a:bodyPr>
            <a:noAutofit/>
          </a:bodyPr>
          <a:lstStyle/>
          <a:p>
            <a:pPr marL="342841" indent="-342841">
              <a:defRPr/>
            </a:pPr>
            <a:r>
              <a:rPr lang="en-US" sz="3200" dirty="0" smtClean="0"/>
              <a:t>Medical Heritage Library (MHL) – beginning Spring 2011</a:t>
            </a:r>
          </a:p>
          <a:p>
            <a:pPr marL="342841" indent="-342841">
              <a:defRPr/>
            </a:pPr>
            <a:r>
              <a:rPr lang="en-US" sz="3200" dirty="0" smtClean="0"/>
              <a:t>NIH Annual Reports (collaboration with NIH Library) – late Spring 2011</a:t>
            </a:r>
          </a:p>
          <a:p>
            <a:pPr marL="342841" indent="-342841">
              <a:defRPr/>
            </a:pPr>
            <a:r>
              <a:rPr lang="en-US" sz="3200" dirty="0" smtClean="0"/>
              <a:t>Heckler Report on Minority Health – Summer 2011</a:t>
            </a:r>
          </a:p>
          <a:p>
            <a:pPr marL="342841" indent="-342841">
              <a:defRPr/>
            </a:pPr>
            <a:r>
              <a:rPr lang="en-US" sz="3200" dirty="0" smtClean="0"/>
              <a:t>Additional films from HMD – Fall 2011</a:t>
            </a:r>
          </a:p>
          <a:p>
            <a:pPr marL="342841" indent="-342841">
              <a:defRPr/>
            </a:pPr>
            <a:r>
              <a:rPr lang="en-US" sz="3200" dirty="0" smtClean="0"/>
              <a:t>Images from the History of Medicine –  late 2011</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a:xfrm>
            <a:off x="457200" y="381000"/>
            <a:ext cx="8229600" cy="762000"/>
          </a:xfrm>
        </p:spPr>
        <p:txBody>
          <a:bodyPr>
            <a:normAutofit fontScale="90000"/>
          </a:bodyPr>
          <a:lstStyle/>
          <a:p>
            <a:pPr>
              <a:defRPr/>
            </a:pPr>
            <a:r>
              <a:rPr lang="en-US" dirty="0" smtClean="0"/>
              <a:t>MEDLINE Policy for Indexing E-Journals</a:t>
            </a:r>
            <a:endParaRPr lang="en-US" dirty="0"/>
          </a:p>
        </p:txBody>
      </p:sp>
      <p:pic>
        <p:nvPicPr>
          <p:cNvPr id="9" name="Picture 8" descr="Medline Policy for Indexing E-Journals. See notes for text of illustration."/>
          <p:cNvPicPr>
            <a:picLocks noChangeAspect="1"/>
          </p:cNvPicPr>
          <p:nvPr/>
        </p:nvPicPr>
        <p:blipFill>
          <a:blip r:embed="rId3" cstate="print"/>
          <a:stretch>
            <a:fillRect/>
          </a:stretch>
        </p:blipFill>
        <p:spPr>
          <a:xfrm>
            <a:off x="402680" y="866026"/>
            <a:ext cx="8338639" cy="4772774"/>
          </a:xfrm>
          <a:prstGeom prst="rect">
            <a:avLst/>
          </a:prstGeo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HMD</a:t>
            </a:r>
            <a:r>
              <a:rPr lang="en-US" baseline="0" dirty="0" smtClean="0"/>
              <a:t> Finding Aids Consortium Home Page</a:t>
            </a:r>
            <a:endParaRPr lang="en-US" dirty="0"/>
          </a:p>
        </p:txBody>
      </p:sp>
      <p:pic>
        <p:nvPicPr>
          <p:cNvPr id="49154"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9155" name="Content Placeholder 4" descr="Screenshot of HMD Finding Aids Consortium page"/>
          <p:cNvPicPr>
            <a:picLocks noChangeAspect="1"/>
          </p:cNvPicPr>
          <p:nvPr/>
        </p:nvPicPr>
        <p:blipFill>
          <a:blip r:embed="rId3" cstate="print"/>
          <a:srcRect/>
          <a:stretch>
            <a:fillRect/>
          </a:stretch>
        </p:blipFill>
        <p:spPr bwMode="auto">
          <a:xfrm>
            <a:off x="-93663" y="0"/>
            <a:ext cx="929798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NLM Finding Aids Consortium</a:t>
            </a:r>
            <a:endParaRPr lang="en-US" dirty="0"/>
          </a:p>
        </p:txBody>
      </p:sp>
      <p:pic>
        <p:nvPicPr>
          <p:cNvPr id="4" name="Picture 1" descr="Search Results for heart lung machine in NLM Finding Aids Consortium"/>
          <p:cNvPicPr>
            <a:picLocks noChangeAspect="1" noChangeArrowheads="1"/>
          </p:cNvPicPr>
          <p:nvPr/>
        </p:nvPicPr>
        <p:blipFill rotWithShape="1">
          <a:blip r:embed="rId2" cstate="print"/>
          <a:srcRect b="38472"/>
          <a:stretch/>
        </p:blipFill>
        <p:spPr bwMode="auto">
          <a:xfrm>
            <a:off x="0" y="914400"/>
            <a:ext cx="9144000" cy="4800600"/>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Record for Clarence Dennis Papers</a:t>
            </a:r>
            <a:endParaRPr lang="en-US" dirty="0"/>
          </a:p>
        </p:txBody>
      </p:sp>
      <p:sp>
        <p:nvSpPr>
          <p:cNvPr id="51202"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51203" name="Picture 2" descr="Screenshot of record for Clarence Dennis Papers inthe Archives and Modern Manuscripts Finding Aids"/>
          <p:cNvPicPr>
            <a:picLocks noChangeAspect="1"/>
          </p:cNvPicPr>
          <p:nvPr/>
        </p:nvPicPr>
        <p:blipFill>
          <a:blip r:embed="rId2" cstate="print"/>
          <a:srcRect/>
          <a:stretch>
            <a:fillRect/>
          </a:stretch>
        </p:blipFill>
        <p:spPr bwMode="auto">
          <a:xfrm>
            <a:off x="0" y="0"/>
            <a:ext cx="9144000" cy="56880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Clarence Dennis</a:t>
            </a:r>
            <a:endParaRPr lang="en-US" dirty="0"/>
          </a:p>
        </p:txBody>
      </p:sp>
      <p:pic>
        <p:nvPicPr>
          <p:cNvPr id="52226" name="Picture 2" descr="Photo of Clarence Dennis"/>
          <p:cNvPicPr>
            <a:picLocks noChangeAspect="1" noChangeArrowheads="1"/>
          </p:cNvPicPr>
          <p:nvPr/>
        </p:nvPicPr>
        <p:blipFill>
          <a:blip r:embed="rId2" cstate="print"/>
          <a:srcRect/>
          <a:stretch>
            <a:fillRect/>
          </a:stretch>
        </p:blipFill>
        <p:spPr bwMode="auto">
          <a:xfrm>
            <a:off x="2470150" y="838200"/>
            <a:ext cx="4235450" cy="5262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Charles Drew</a:t>
            </a:r>
            <a:endParaRPr lang="en-US" dirty="0"/>
          </a:p>
        </p:txBody>
      </p:sp>
      <p:pic>
        <p:nvPicPr>
          <p:cNvPr id="53250" name="Content Placeholder 3" descr="Photo of Charles Drew"/>
          <p:cNvPicPr>
            <a:picLocks noGrp="1" noChangeAspect="1"/>
          </p:cNvPicPr>
          <p:nvPr>
            <p:ph idx="1"/>
          </p:nvPr>
        </p:nvPicPr>
        <p:blipFill>
          <a:blip r:embed="rId2" cstate="print"/>
          <a:srcRect/>
          <a:stretch>
            <a:fillRect/>
          </a:stretch>
        </p:blipFill>
        <p:spPr>
          <a:xfrm>
            <a:off x="2743200" y="1295400"/>
            <a:ext cx="3665538" cy="4479925"/>
          </a:xfr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ARRA R&amp;D Contracts from NLM: </a:t>
            </a:r>
            <a:br>
              <a:rPr lang="en-US" dirty="0" smtClean="0"/>
            </a:br>
            <a:r>
              <a:rPr lang="en-US" dirty="0" smtClean="0"/>
              <a:t>$11.9 million</a:t>
            </a:r>
            <a:endParaRPr lang="en-US" dirty="0"/>
          </a:p>
        </p:txBody>
      </p:sp>
      <p:sp>
        <p:nvSpPr>
          <p:cNvPr id="10243" name="Content Placeholder 2"/>
          <p:cNvSpPr>
            <a:spLocks noGrp="1"/>
          </p:cNvSpPr>
          <p:nvPr>
            <p:ph idx="1"/>
          </p:nvPr>
        </p:nvSpPr>
        <p:spPr>
          <a:xfrm>
            <a:off x="457200" y="1524000"/>
            <a:ext cx="8229600" cy="4525963"/>
          </a:xfrm>
        </p:spPr>
        <p:txBody>
          <a:bodyPr/>
          <a:lstStyle/>
          <a:p>
            <a:pPr>
              <a:lnSpc>
                <a:spcPct val="90000"/>
              </a:lnSpc>
            </a:pPr>
            <a:r>
              <a:rPr lang="en-US" sz="3000" dirty="0" smtClean="0"/>
              <a:t>Computational Thinking</a:t>
            </a:r>
          </a:p>
          <a:p>
            <a:pPr lvl="1">
              <a:lnSpc>
                <a:spcPct val="90000"/>
              </a:lnSpc>
            </a:pPr>
            <a:r>
              <a:rPr lang="en-US" sz="2600" dirty="0" smtClean="0"/>
              <a:t>13 awards for systems that use computer intelligence to solve biomedical problems</a:t>
            </a:r>
          </a:p>
          <a:p>
            <a:pPr>
              <a:lnSpc>
                <a:spcPct val="90000"/>
              </a:lnSpc>
            </a:pPr>
            <a:r>
              <a:rPr lang="en-US" sz="3000" dirty="0" smtClean="0"/>
              <a:t>Imaging, Multimedia R &amp; D</a:t>
            </a:r>
          </a:p>
          <a:p>
            <a:pPr lvl="1">
              <a:lnSpc>
                <a:spcPct val="90000"/>
              </a:lnSpc>
            </a:pPr>
            <a:r>
              <a:rPr lang="en-US" sz="2600" dirty="0" smtClean="0"/>
              <a:t>18 awards - revise </a:t>
            </a:r>
            <a:r>
              <a:rPr lang="en-US" sz="2600" i="1" dirty="0" smtClean="0"/>
              <a:t>Insight Image Segmentation and Registration Toolkit </a:t>
            </a:r>
            <a:r>
              <a:rPr lang="en-US" sz="2600" dirty="0" smtClean="0"/>
              <a:t>(ITK) </a:t>
            </a:r>
            <a:endParaRPr lang="en-US" sz="2600" i="1" dirty="0" smtClean="0"/>
          </a:p>
          <a:p>
            <a:pPr lvl="2">
              <a:lnSpc>
                <a:spcPct val="90000"/>
              </a:lnSpc>
              <a:buFont typeface="Arial" charset="0"/>
              <a:buChar char="–"/>
            </a:pPr>
            <a:r>
              <a:rPr lang="en-US" sz="2200" dirty="0" smtClean="0"/>
              <a:t>Open Source, current version heavily used</a:t>
            </a:r>
          </a:p>
          <a:p>
            <a:pPr lvl="1">
              <a:lnSpc>
                <a:spcPct val="90000"/>
              </a:lnSpc>
            </a:pPr>
            <a:r>
              <a:rPr lang="en-US" sz="2600" dirty="0" smtClean="0"/>
              <a:t>C3PI Computational Photography for Pill Identification</a:t>
            </a:r>
          </a:p>
          <a:p>
            <a:pPr lvl="1">
              <a:lnSpc>
                <a:spcPct val="90000"/>
              </a:lnSpc>
            </a:pPr>
            <a:r>
              <a:rPr lang="en-US" sz="2600" dirty="0" smtClean="0"/>
              <a:t>Remote Virtual Dialog Software for use on the Internet</a:t>
            </a:r>
          </a:p>
          <a:p>
            <a:pPr>
              <a:lnSpc>
                <a:spcPct val="90000"/>
              </a:lnSpc>
            </a:pPr>
            <a:endParaRPr lang="en-US" sz="3000"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descr="Slide title box"/>
          <p:cNvSpPr>
            <a:spLocks noGrp="1"/>
          </p:cNvSpPr>
          <p:nvPr>
            <p:ph type="title"/>
          </p:nvPr>
        </p:nvSpPr>
        <p:spPr>
          <a:xfrm>
            <a:off x="381000" y="457200"/>
            <a:ext cx="8229600" cy="1295400"/>
          </a:xfrm>
        </p:spPr>
        <p:txBody>
          <a:bodyPr/>
          <a:lstStyle/>
          <a:p>
            <a:pPr>
              <a:defRPr/>
            </a:pPr>
            <a:r>
              <a:rPr lang="en-US" sz="4000" dirty="0" smtClean="0"/>
              <a:t>NLM Project Charter</a:t>
            </a:r>
          </a:p>
        </p:txBody>
      </p:sp>
      <p:sp>
        <p:nvSpPr>
          <p:cNvPr id="19459" name="Content Placeholder 2" descr="Content box"/>
          <p:cNvSpPr>
            <a:spLocks noGrp="1"/>
          </p:cNvSpPr>
          <p:nvPr>
            <p:ph idx="1"/>
          </p:nvPr>
        </p:nvSpPr>
        <p:spPr>
          <a:xfrm>
            <a:off x="685800" y="2362200"/>
            <a:ext cx="8229600" cy="3733800"/>
          </a:xfrm>
        </p:spPr>
        <p:txBody>
          <a:bodyPr/>
          <a:lstStyle/>
          <a:p>
            <a:pPr marL="342841" indent="-342841">
              <a:buFontTx/>
              <a:buNone/>
              <a:defRPr/>
            </a:pPr>
            <a:r>
              <a:rPr lang="en-US" sz="3200" dirty="0" smtClean="0"/>
              <a:t>    “The goal of this project is to improve acquisitions  and cataloging workflows by re-envisioning technical processing to achieve maximum effective use of staff resources and vendor services.”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Title 1" descr="Slide title box"/>
          <p:cNvSpPr>
            <a:spLocks noGrp="1"/>
          </p:cNvSpPr>
          <p:nvPr>
            <p:ph type="title"/>
          </p:nvPr>
        </p:nvSpPr>
        <p:spPr>
          <a:xfrm>
            <a:off x="457200" y="381000"/>
            <a:ext cx="8229600" cy="990600"/>
          </a:xfrm>
        </p:spPr>
        <p:txBody>
          <a:bodyPr/>
          <a:lstStyle/>
          <a:p>
            <a:pPr>
              <a:defRPr/>
            </a:pPr>
            <a:r>
              <a:rPr lang="en-US" sz="4000" dirty="0" smtClean="0"/>
              <a:t>NLM is Different</a:t>
            </a:r>
          </a:p>
        </p:txBody>
      </p:sp>
      <p:sp>
        <p:nvSpPr>
          <p:cNvPr id="60419" name="Content Placeholder 2" descr="Content box"/>
          <p:cNvSpPr>
            <a:spLocks noGrp="1"/>
          </p:cNvSpPr>
          <p:nvPr>
            <p:ph idx="1"/>
          </p:nvPr>
        </p:nvSpPr>
        <p:spPr>
          <a:xfrm>
            <a:off x="838200" y="1676400"/>
            <a:ext cx="8077200" cy="4267200"/>
          </a:xfrm>
        </p:spPr>
        <p:txBody>
          <a:bodyPr/>
          <a:lstStyle/>
          <a:p>
            <a:pPr marL="342841" indent="-342841">
              <a:defRPr/>
            </a:pPr>
            <a:r>
              <a:rPr lang="en-US" sz="2800" dirty="0" smtClean="0"/>
              <a:t>Library of First Resort and Last Resort</a:t>
            </a:r>
          </a:p>
          <a:p>
            <a:pPr marL="1142803" lvl="2" indent="-228561">
              <a:buFont typeface="Arial" pitchFamily="34" charset="0"/>
              <a:buNone/>
              <a:defRPr/>
            </a:pPr>
            <a:endParaRPr lang="en-US" sz="2800" dirty="0" smtClean="0"/>
          </a:p>
          <a:p>
            <a:pPr marL="342841" indent="-342841">
              <a:defRPr/>
            </a:pPr>
            <a:r>
              <a:rPr lang="en-US" sz="2800" dirty="0" smtClean="0"/>
              <a:t>Biggest biomedical library in the world</a:t>
            </a:r>
          </a:p>
          <a:p>
            <a:pPr marL="342841" indent="-342841">
              <a:buFont typeface="Wingdings 2" pitchFamily="18" charset="2"/>
              <a:buNone/>
              <a:defRPr/>
            </a:pPr>
            <a:endParaRPr lang="en-US" sz="2800" dirty="0" smtClean="0"/>
          </a:p>
          <a:p>
            <a:pPr marL="342841" indent="-342841">
              <a:defRPr/>
            </a:pPr>
            <a:r>
              <a:rPr lang="en-US" sz="2800" dirty="0" smtClean="0"/>
              <a:t>Unequaled subject depth/specialization</a:t>
            </a:r>
          </a:p>
          <a:p>
            <a:pPr marL="342841" indent="-342841">
              <a:buFont typeface="Wingdings 2" pitchFamily="18" charset="2"/>
              <a:buNone/>
              <a:defRPr/>
            </a:pPr>
            <a:endParaRPr lang="en-US" sz="2800" dirty="0" smtClean="0"/>
          </a:p>
          <a:p>
            <a:pPr marL="342841" indent="-342841">
              <a:defRPr/>
            </a:pPr>
            <a:r>
              <a:rPr lang="en-US" sz="2800" dirty="0" smtClean="0"/>
              <a:t>User base is diverse, distributed, mediated</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Title 1" descr="Slide title box"/>
          <p:cNvSpPr>
            <a:spLocks noGrp="1"/>
          </p:cNvSpPr>
          <p:nvPr>
            <p:ph type="title"/>
          </p:nvPr>
        </p:nvSpPr>
        <p:spPr>
          <a:xfrm>
            <a:off x="0" y="381000"/>
            <a:ext cx="9144000" cy="1143000"/>
          </a:xfrm>
        </p:spPr>
        <p:txBody>
          <a:bodyPr/>
          <a:lstStyle/>
          <a:p>
            <a:pPr>
              <a:defRPr/>
            </a:pPr>
            <a:r>
              <a:rPr lang="en-US" sz="4000" dirty="0" smtClean="0"/>
              <a:t>But NLM is Similar…</a:t>
            </a:r>
          </a:p>
        </p:txBody>
      </p:sp>
      <p:sp>
        <p:nvSpPr>
          <p:cNvPr id="61443" name="Content Placeholder 2" descr="Content box"/>
          <p:cNvSpPr>
            <a:spLocks noGrp="1"/>
          </p:cNvSpPr>
          <p:nvPr>
            <p:ph idx="1"/>
          </p:nvPr>
        </p:nvSpPr>
        <p:spPr>
          <a:xfrm>
            <a:off x="609600" y="1616075"/>
            <a:ext cx="8229600" cy="4479925"/>
          </a:xfrm>
        </p:spPr>
        <p:txBody>
          <a:bodyPr/>
          <a:lstStyle/>
          <a:p>
            <a:pPr marL="342841" indent="-342841">
              <a:buFont typeface="Wingdings 2" pitchFamily="18" charset="2"/>
              <a:buNone/>
              <a:defRPr/>
            </a:pPr>
            <a:endParaRPr lang="en-US" sz="1000" dirty="0" smtClean="0"/>
          </a:p>
          <a:p>
            <a:pPr marL="742823" lvl="1" indent="-285701">
              <a:defRPr/>
            </a:pPr>
            <a:r>
              <a:rPr lang="en-US" sz="3200" dirty="0" smtClean="0"/>
              <a:t>Rapid transition from print to electronic</a:t>
            </a:r>
          </a:p>
          <a:p>
            <a:pPr marL="742823" lvl="1" indent="-285701">
              <a:defRPr/>
            </a:pPr>
            <a:r>
              <a:rPr lang="en-US" sz="3200" dirty="0" smtClean="0"/>
              <a:t>Role as print archive</a:t>
            </a:r>
          </a:p>
          <a:p>
            <a:pPr marL="742823" lvl="1" indent="-285701">
              <a:defRPr/>
            </a:pPr>
            <a:r>
              <a:rPr lang="en-US" sz="3200" dirty="0" smtClean="0"/>
              <a:t>Pushing content into user workflows</a:t>
            </a:r>
          </a:p>
          <a:p>
            <a:pPr marL="742823" lvl="1" indent="-285701">
              <a:defRPr/>
            </a:pPr>
            <a:r>
              <a:rPr lang="en-US" sz="3200" dirty="0" smtClean="0"/>
              <a:t>Access, rather than collection</a:t>
            </a:r>
          </a:p>
          <a:p>
            <a:pPr marL="742823" lvl="1" indent="-285701">
              <a:defRPr/>
            </a:pPr>
            <a:r>
              <a:rPr lang="en-US" sz="3200" dirty="0" smtClean="0"/>
              <a:t>Discovery options are expanding</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Rectangle 2" descr="Slide title box"/>
          <p:cNvSpPr>
            <a:spLocks noGrp="1" noChangeArrowheads="1"/>
          </p:cNvSpPr>
          <p:nvPr>
            <p:ph type="ctrTitle"/>
          </p:nvPr>
        </p:nvSpPr>
        <p:spPr>
          <a:xfrm>
            <a:off x="0" y="228600"/>
            <a:ext cx="9144000" cy="990600"/>
          </a:xfrm>
        </p:spPr>
        <p:txBody>
          <a:bodyPr/>
          <a:lstStyle/>
          <a:p>
            <a:pPr>
              <a:defRPr/>
            </a:pPr>
            <a:r>
              <a:rPr lang="en-US" sz="4000" dirty="0" smtClean="0">
                <a:effectLst>
                  <a:outerShdw blurRad="38100" dist="38100" dir="2700000" algn="tl">
                    <a:srgbClr val="000000">
                      <a:alpha val="43137"/>
                    </a:srgbClr>
                  </a:outerShdw>
                </a:effectLst>
                <a:ea typeface="Tahoma" pitchFamily="34" charset="0"/>
                <a:cs typeface="Tahoma" pitchFamily="34" charset="0"/>
              </a:rPr>
              <a:t>Five Steps of Workflow Redesign</a:t>
            </a:r>
          </a:p>
        </p:txBody>
      </p:sp>
      <p:sp>
        <p:nvSpPr>
          <p:cNvPr id="119811" name="Rectangle 3" descr="Content box"/>
          <p:cNvSpPr>
            <a:spLocks noGrp="1" noChangeArrowheads="1"/>
          </p:cNvSpPr>
          <p:nvPr>
            <p:ph type="subTitle" idx="1"/>
          </p:nvPr>
        </p:nvSpPr>
        <p:spPr>
          <a:xfrm>
            <a:off x="1600200" y="1524000"/>
            <a:ext cx="7696200" cy="4876800"/>
          </a:xfrm>
        </p:spPr>
        <p:txBody>
          <a:bodyPr/>
          <a:lstStyle/>
          <a:p>
            <a:pPr marL="609600" indent="-609600" algn="l">
              <a:lnSpc>
                <a:spcPct val="65000"/>
              </a:lnSpc>
              <a:spcBef>
                <a:spcPct val="0"/>
              </a:spcBef>
              <a:buFont typeface="Times" pitchFamily="-32" charset="0"/>
              <a:buAutoNum type="arabicPeriod"/>
              <a:defRPr/>
            </a:pPr>
            <a:endParaRPr lang="en-US" dirty="0" smtClean="0">
              <a:effectLst>
                <a:outerShdw blurRad="38100" dist="38100" dir="2700000" algn="tl">
                  <a:srgbClr val="C0C0C0"/>
                </a:outerShdw>
              </a:effectLst>
            </a:endParaRPr>
          </a:p>
          <a:p>
            <a:pPr marL="609600" indent="-609600" algn="l">
              <a:lnSpc>
                <a:spcPct val="65000"/>
              </a:lnSpc>
              <a:spcBef>
                <a:spcPct val="0"/>
              </a:spcBef>
              <a:buFont typeface="Times" pitchFamily="-32" charset="0"/>
              <a:buAutoNum type="arabicPeriod"/>
              <a:defRPr/>
            </a:pPr>
            <a:r>
              <a:rPr lang="en-US" sz="2400" dirty="0" smtClean="0"/>
              <a:t>Understand the current environment</a:t>
            </a:r>
          </a:p>
          <a:p>
            <a:pPr marL="609600" indent="-609600" algn="l">
              <a:lnSpc>
                <a:spcPct val="65000"/>
              </a:lnSpc>
              <a:spcBef>
                <a:spcPct val="0"/>
              </a:spcBef>
              <a:buFont typeface="Times" pitchFamily="-32" charset="0"/>
              <a:buNone/>
              <a:defRPr/>
            </a:pPr>
            <a:endParaRPr lang="en-US" sz="2400" dirty="0" smtClean="0"/>
          </a:p>
          <a:p>
            <a:pPr marL="609600" indent="-609600" algn="l">
              <a:lnSpc>
                <a:spcPct val="65000"/>
              </a:lnSpc>
              <a:spcBef>
                <a:spcPct val="0"/>
              </a:spcBef>
              <a:buFont typeface="Times" pitchFamily="-32" charset="0"/>
              <a:buNone/>
              <a:defRPr/>
            </a:pPr>
            <a:endParaRPr lang="en-US" sz="2400" dirty="0" smtClean="0"/>
          </a:p>
          <a:p>
            <a:pPr marL="609600" indent="-609600" algn="l">
              <a:lnSpc>
                <a:spcPct val="65000"/>
              </a:lnSpc>
              <a:spcBef>
                <a:spcPct val="0"/>
              </a:spcBef>
              <a:buFont typeface="Times" pitchFamily="-32" charset="0"/>
              <a:buAutoNum type="arabicPeriod" startAt="2"/>
              <a:defRPr/>
            </a:pPr>
            <a:r>
              <a:rPr lang="en-US" sz="2400" dirty="0" smtClean="0"/>
              <a:t>Identify best “possible” practices</a:t>
            </a:r>
          </a:p>
          <a:p>
            <a:pPr marL="609600" indent="-609600" algn="l">
              <a:lnSpc>
                <a:spcPct val="65000"/>
              </a:lnSpc>
              <a:spcBef>
                <a:spcPct val="0"/>
              </a:spcBef>
              <a:buFont typeface="Times" pitchFamily="-32" charset="0"/>
              <a:buNone/>
              <a:defRPr/>
            </a:pPr>
            <a:endParaRPr lang="en-US" sz="2400" dirty="0" smtClean="0"/>
          </a:p>
          <a:p>
            <a:pPr marL="609600" indent="-609600" algn="l">
              <a:lnSpc>
                <a:spcPct val="65000"/>
              </a:lnSpc>
              <a:spcBef>
                <a:spcPct val="0"/>
              </a:spcBef>
              <a:buFont typeface="Times" pitchFamily="-32" charset="0"/>
              <a:buNone/>
              <a:defRPr/>
            </a:pPr>
            <a:endParaRPr lang="en-US" sz="2400" dirty="0" smtClean="0"/>
          </a:p>
          <a:p>
            <a:pPr marL="609600" indent="-609600" algn="l">
              <a:lnSpc>
                <a:spcPct val="65000"/>
              </a:lnSpc>
              <a:spcBef>
                <a:spcPct val="0"/>
              </a:spcBef>
              <a:buFont typeface="Times" pitchFamily="-32" charset="0"/>
              <a:buAutoNum type="arabicPeriod" startAt="3"/>
              <a:defRPr/>
            </a:pPr>
            <a:r>
              <a:rPr lang="en-US" sz="2400" dirty="0" smtClean="0"/>
              <a:t>Demonstrate the benefits</a:t>
            </a:r>
          </a:p>
          <a:p>
            <a:pPr marL="609600" indent="-609600" algn="l">
              <a:lnSpc>
                <a:spcPct val="65000"/>
              </a:lnSpc>
              <a:spcBef>
                <a:spcPct val="0"/>
              </a:spcBef>
              <a:buFont typeface="Times" pitchFamily="-32" charset="0"/>
              <a:buNone/>
              <a:defRPr/>
            </a:pPr>
            <a:endParaRPr lang="en-US" sz="2400" dirty="0" smtClean="0"/>
          </a:p>
          <a:p>
            <a:pPr marL="609600" indent="-609600" algn="l">
              <a:lnSpc>
                <a:spcPct val="65000"/>
              </a:lnSpc>
              <a:spcBef>
                <a:spcPct val="0"/>
              </a:spcBef>
              <a:buFont typeface="Times" pitchFamily="-32" charset="0"/>
              <a:buAutoNum type="arabicPeriod" startAt="3"/>
              <a:defRPr/>
            </a:pPr>
            <a:endParaRPr lang="en-US" sz="2400" dirty="0" smtClean="0"/>
          </a:p>
          <a:p>
            <a:pPr marL="609600" indent="-609600" algn="l">
              <a:lnSpc>
                <a:spcPct val="65000"/>
              </a:lnSpc>
              <a:spcBef>
                <a:spcPct val="0"/>
              </a:spcBef>
              <a:buFont typeface="Times" pitchFamily="-32" charset="0"/>
              <a:buAutoNum type="arabicPeriod" startAt="4"/>
              <a:defRPr/>
            </a:pPr>
            <a:r>
              <a:rPr lang="en-US" sz="2400" dirty="0" smtClean="0"/>
              <a:t>Enable the organization</a:t>
            </a:r>
          </a:p>
          <a:p>
            <a:pPr marL="609600" indent="-609600" algn="l">
              <a:lnSpc>
                <a:spcPct val="65000"/>
              </a:lnSpc>
              <a:spcBef>
                <a:spcPct val="0"/>
              </a:spcBef>
              <a:buFont typeface="Times" pitchFamily="-32" charset="0"/>
              <a:buAutoNum type="arabicPeriod" startAt="4"/>
              <a:defRPr/>
            </a:pPr>
            <a:endParaRPr lang="en-US" sz="2400" dirty="0" smtClean="0"/>
          </a:p>
          <a:p>
            <a:pPr marL="609600" indent="-609600" algn="l">
              <a:lnSpc>
                <a:spcPct val="65000"/>
              </a:lnSpc>
              <a:spcBef>
                <a:spcPct val="0"/>
              </a:spcBef>
              <a:buFont typeface="Times" pitchFamily="-32" charset="0"/>
              <a:buAutoNum type="arabicPeriod" startAt="4"/>
              <a:defRPr/>
            </a:pPr>
            <a:endParaRPr lang="en-US" sz="2400" dirty="0" smtClean="0"/>
          </a:p>
          <a:p>
            <a:pPr marL="609600" indent="-609600" algn="l">
              <a:lnSpc>
                <a:spcPct val="65000"/>
              </a:lnSpc>
              <a:spcBef>
                <a:spcPct val="0"/>
              </a:spcBef>
              <a:buFont typeface="Times" pitchFamily="-32" charset="0"/>
              <a:buAutoNum type="arabicPeriod" startAt="4"/>
              <a:defRPr/>
            </a:pPr>
            <a:r>
              <a:rPr lang="en-US" sz="2400" dirty="0" smtClean="0"/>
              <a:t>Adjust and implement changes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Decision Criteria</a:t>
            </a:r>
            <a:endParaRPr lang="en-US" dirty="0"/>
          </a:p>
        </p:txBody>
      </p:sp>
      <p:pic>
        <p:nvPicPr>
          <p:cNvPr id="59394" name="Content Placeholder 3" descr="Resource Description and Access (RDA)"/>
          <p:cNvPicPr>
            <a:picLocks noGrp="1" noChangeAspect="1"/>
          </p:cNvPicPr>
          <p:nvPr>
            <p:ph idx="1"/>
          </p:nvPr>
        </p:nvPicPr>
        <p:blipFill>
          <a:blip r:embed="rId2" cstate="print"/>
          <a:srcRect/>
          <a:stretch>
            <a:fillRect/>
          </a:stretch>
        </p:blipFill>
        <p:spPr>
          <a:xfrm>
            <a:off x="2743200" y="1219200"/>
            <a:ext cx="3657600" cy="4732338"/>
          </a:xfrm>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Resource Description &amp; Access</a:t>
            </a:r>
            <a:endParaRPr lang="en-US" dirty="0"/>
          </a:p>
        </p:txBody>
      </p:sp>
      <p:pic>
        <p:nvPicPr>
          <p:cNvPr id="60418" name="Content Placeholder 4" descr="Image of computer screen with image of bookshelf"/>
          <p:cNvPicPr>
            <a:picLocks noGrp="1" noChangeAspect="1"/>
          </p:cNvPicPr>
          <p:nvPr>
            <p:ph idx="1"/>
          </p:nvPr>
        </p:nvPicPr>
        <p:blipFill>
          <a:blip r:embed="rId2" cstate="print"/>
          <a:srcRect/>
          <a:stretch>
            <a:fillRect/>
          </a:stretch>
        </p:blipFill>
        <p:spPr>
          <a:xfrm>
            <a:off x="2362200" y="1447800"/>
            <a:ext cx="4484688" cy="4319588"/>
          </a:xfrm>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Read Me</a:t>
            </a:r>
            <a:endParaRPr lang="en-US" dirty="0"/>
          </a:p>
        </p:txBody>
      </p:sp>
      <p:pic>
        <p:nvPicPr>
          <p:cNvPr id="61442" name="Picture 3" descr="Illustration of child with book titled Read Me"/>
          <p:cNvPicPr>
            <a:picLocks noChangeAspect="1"/>
          </p:cNvPicPr>
          <p:nvPr/>
        </p:nvPicPr>
        <p:blipFill>
          <a:blip r:embed="rId2" cstate="print"/>
          <a:srcRect/>
          <a:stretch>
            <a:fillRect/>
          </a:stretch>
        </p:blipFill>
        <p:spPr bwMode="auto">
          <a:xfrm>
            <a:off x="1295400" y="228600"/>
            <a:ext cx="6635750" cy="5311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HMD Exhibitions including Frankenstein, Chaning the Face of Medicine, Opening Doors, and Binding Wounds"/>
          <p:cNvPicPr>
            <a:picLocks noChangeAspect="1"/>
          </p:cNvPicPr>
          <p:nvPr/>
        </p:nvPicPr>
        <p:blipFill>
          <a:blip r:embed="rId3" cstate="print"/>
          <a:stretch>
            <a:fillRect/>
          </a:stretch>
        </p:blipFill>
        <p:spPr>
          <a:xfrm>
            <a:off x="304800" y="369275"/>
            <a:ext cx="8679987" cy="5650525"/>
          </a:xfrm>
          <a:prstGeom prst="rect">
            <a:avLst/>
          </a:prstGeom>
        </p:spPr>
      </p:pic>
      <p:sp>
        <p:nvSpPr>
          <p:cNvPr id="13" name="Title 12"/>
          <p:cNvSpPr>
            <a:spLocks noGrp="1"/>
          </p:cNvSpPr>
          <p:nvPr>
            <p:ph type="ctrTitle" sz="quarter"/>
          </p:nvPr>
        </p:nvSpPr>
        <p:spPr/>
        <p:txBody>
          <a:bodyPr/>
          <a:lstStyle/>
          <a:p>
            <a:r>
              <a:rPr lang="en-US" dirty="0" smtClean="0"/>
              <a:t>HMD Exhibitions</a:t>
            </a:r>
            <a:endParaRPr 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dirty="0"/>
          </a:p>
        </p:txBody>
      </p:sp>
      <p:pic>
        <p:nvPicPr>
          <p:cNvPr id="6" name="Picture 5" descr="Photo of the Binding Wounds and Life and Limb Display in the NLM lobby"/>
          <p:cNvPicPr>
            <a:picLocks noChangeAspect="1"/>
          </p:cNvPicPr>
          <p:nvPr/>
        </p:nvPicPr>
        <p:blipFill>
          <a:blip r:embed="rId2" cstate="print"/>
          <a:stretch>
            <a:fillRect/>
          </a:stretch>
        </p:blipFill>
        <p:spPr>
          <a:xfrm>
            <a:off x="0" y="1189763"/>
            <a:ext cx="9144000" cy="4372837"/>
          </a:xfrm>
          <a:prstGeom prst="rect">
            <a:avLst/>
          </a:prstGeom>
        </p:spPr>
      </p:pic>
      <p:sp>
        <p:nvSpPr>
          <p:cNvPr id="8" name="Title 7"/>
          <p:cNvSpPr>
            <a:spLocks noGrp="1"/>
          </p:cNvSpPr>
          <p:nvPr>
            <p:ph type="title"/>
          </p:nvPr>
        </p:nvSpPr>
        <p:spPr/>
        <p:txBody>
          <a:bodyPr/>
          <a:lstStyle/>
          <a:p>
            <a:r>
              <a:rPr lang="en-US" dirty="0" smtClean="0"/>
              <a:t>Binding Wounds</a:t>
            </a:r>
            <a:r>
              <a:rPr lang="en-US" baseline="0" dirty="0" smtClean="0"/>
              <a:t> Exhibition at NLM</a:t>
            </a:r>
            <a:endParaRPr 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NLM Homepage</a:t>
            </a:r>
            <a:r>
              <a:rPr lang="en-US" baseline="0" dirty="0" smtClean="0"/>
              <a:t> Refresh</a:t>
            </a:r>
            <a:endParaRPr lang="en-US" dirty="0"/>
          </a:p>
        </p:txBody>
      </p:sp>
      <p:pic>
        <p:nvPicPr>
          <p:cNvPr id="65538" name="Content Placeholder 3" descr="NLM Homepage Refresh"/>
          <p:cNvPicPr>
            <a:picLocks noGrp="1" noChangeAspect="1"/>
          </p:cNvPicPr>
          <p:nvPr>
            <p:ph idx="1"/>
          </p:nvPr>
        </p:nvPicPr>
        <p:blipFill>
          <a:blip r:embed="rId2" cstate="print"/>
          <a:srcRect/>
          <a:stretch>
            <a:fillRect/>
          </a:stretch>
        </p:blipFill>
        <p:spPr>
          <a:xfrm>
            <a:off x="0" y="-3175"/>
            <a:ext cx="9144000" cy="6864350"/>
          </a:xfr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70000" lnSpcReduction="20000"/>
          </a:bodyPr>
          <a:lstStyle/>
          <a:p>
            <a:pPr marL="457200" indent="-457200">
              <a:buNone/>
              <a:defRPr/>
            </a:pPr>
            <a:r>
              <a:rPr lang="en-US" sz="3200" dirty="0" smtClean="0">
                <a:solidFill>
                  <a:srgbClr val="FFFFFF"/>
                </a:solidFill>
                <a:effectLst>
                  <a:outerShdw blurRad="38100" dist="38100" dir="2700000" algn="tl">
                    <a:srgbClr val="000000">
                      <a:alpha val="43137"/>
                    </a:srgbClr>
                  </a:outerShdw>
                </a:effectLst>
              </a:rPr>
              <a:t>The objective . . .is to solve what is the most fundamental</a:t>
            </a:r>
          </a:p>
          <a:p>
            <a:pPr marL="457200" indent="-457200">
              <a:buNone/>
              <a:defRPr/>
            </a:pPr>
            <a:r>
              <a:rPr lang="en-US" sz="3200" dirty="0" smtClean="0">
                <a:solidFill>
                  <a:srgbClr val="FFFFFF"/>
                </a:solidFill>
                <a:effectLst>
                  <a:outerShdw blurRad="38100" dist="38100" dir="2700000" algn="tl">
                    <a:srgbClr val="000000">
                      <a:alpha val="43137"/>
                    </a:srgbClr>
                  </a:outerShdw>
                </a:effectLst>
              </a:rPr>
              <a:t>barrier to the application of computers in medicine; namely, </a:t>
            </a:r>
          </a:p>
          <a:p>
            <a:pPr marL="457200" indent="-457200">
              <a:buNone/>
              <a:defRPr/>
            </a:pPr>
            <a:r>
              <a:rPr lang="en-US" sz="3200" dirty="0" smtClean="0">
                <a:solidFill>
                  <a:srgbClr val="FFFFFF"/>
                </a:solidFill>
                <a:effectLst>
                  <a:outerShdw blurRad="38100" dist="38100" dir="2700000" algn="tl">
                    <a:srgbClr val="000000">
                      <a:alpha val="43137"/>
                    </a:srgbClr>
                  </a:outerShdw>
                </a:effectLst>
              </a:rPr>
              <a:t>the lack of a standard language. . . We will attempt to </a:t>
            </a:r>
            <a:r>
              <a:rPr lang="en-US" sz="3200" dirty="0" smtClean="0">
                <a:solidFill>
                  <a:srgbClr val="FF0000"/>
                </a:solidFill>
                <a:effectLst>
                  <a:outerShdw blurRad="38100" dist="38100" dir="2700000" algn="tl">
                    <a:srgbClr val="000000">
                      <a:alpha val="43137"/>
                    </a:srgbClr>
                  </a:outerShdw>
                </a:effectLst>
              </a:rPr>
              <a:t>build</a:t>
            </a:r>
          </a:p>
          <a:p>
            <a:pPr marL="457200" indent="-457200">
              <a:buNone/>
              <a:defRPr/>
            </a:pPr>
            <a:r>
              <a:rPr lang="en-US" sz="3200" dirty="0" smtClean="0">
                <a:solidFill>
                  <a:srgbClr val="FF0000"/>
                </a:solidFill>
                <a:effectLst>
                  <a:outerShdw blurRad="38100" dist="38100" dir="2700000" algn="tl">
                    <a:srgbClr val="000000">
                      <a:alpha val="43137"/>
                    </a:srgbClr>
                  </a:outerShdw>
                </a:effectLst>
              </a:rPr>
              <a:t>. .a language that will cross between the biomedical literature</a:t>
            </a:r>
          </a:p>
          <a:p>
            <a:pPr marL="457200" indent="-457200">
              <a:buNone/>
              <a:defRPr/>
            </a:pPr>
            <a:r>
              <a:rPr lang="en-US" sz="3200" dirty="0" smtClean="0">
                <a:solidFill>
                  <a:srgbClr val="FF0000"/>
                </a:solidFill>
                <a:effectLst>
                  <a:outerShdw blurRad="38100" dist="38100" dir="2700000" algn="tl">
                    <a:srgbClr val="000000">
                      <a:alpha val="43137"/>
                    </a:srgbClr>
                  </a:outerShdw>
                </a:effectLst>
              </a:rPr>
              <a:t>and the observations on the patient</a:t>
            </a:r>
            <a:r>
              <a:rPr lang="en-US" sz="3200" dirty="0" smtClean="0">
                <a:solidFill>
                  <a:srgbClr val="FFFFFF"/>
                </a:solidFill>
                <a:effectLst>
                  <a:outerShdw blurRad="38100" dist="38100" dir="2700000" algn="tl">
                    <a:srgbClr val="000000">
                      <a:alpha val="43137"/>
                    </a:srgbClr>
                  </a:outerShdw>
                </a:effectLst>
              </a:rPr>
              <a:t>, as well as the</a:t>
            </a:r>
          </a:p>
          <a:p>
            <a:pPr marL="457200" indent="-457200">
              <a:buNone/>
              <a:defRPr/>
            </a:pPr>
            <a:r>
              <a:rPr lang="en-US" sz="3200" dirty="0" smtClean="0">
                <a:solidFill>
                  <a:srgbClr val="FFFFFF"/>
                </a:solidFill>
                <a:effectLst>
                  <a:outerShdw blurRad="38100" dist="38100" dir="2700000" algn="tl">
                    <a:srgbClr val="000000">
                      <a:alpha val="43137"/>
                    </a:srgbClr>
                  </a:outerShdw>
                </a:effectLst>
              </a:rPr>
              <a:t>educational applications in the school, a language which</a:t>
            </a:r>
          </a:p>
          <a:p>
            <a:pPr marL="457200" indent="-457200">
              <a:buNone/>
              <a:defRPr/>
            </a:pPr>
            <a:r>
              <a:rPr lang="en-US" sz="3200" dirty="0" smtClean="0">
                <a:solidFill>
                  <a:srgbClr val="FFFFFF"/>
                </a:solidFill>
                <a:effectLst>
                  <a:outerShdw blurRad="38100" dist="38100" dir="2700000" algn="tl">
                    <a:srgbClr val="000000">
                      <a:alpha val="43137"/>
                    </a:srgbClr>
                  </a:outerShdw>
                </a:effectLst>
              </a:rPr>
              <a:t>allows those areas to be interrelated.</a:t>
            </a:r>
          </a:p>
          <a:p>
            <a:pPr marL="457200" indent="-457200">
              <a:buNone/>
              <a:defRPr/>
            </a:pPr>
            <a:endParaRPr lang="en-US" sz="3200" dirty="0" smtClean="0">
              <a:solidFill>
                <a:srgbClr val="FFFFFF"/>
              </a:solidFill>
              <a:effectLst>
                <a:outerShdw blurRad="38100" dist="38100" dir="2700000" algn="tl">
                  <a:srgbClr val="000000">
                    <a:alpha val="43137"/>
                  </a:srgbClr>
                </a:outerShdw>
              </a:effectLst>
            </a:endParaRPr>
          </a:p>
          <a:p>
            <a:pPr marL="457200" indent="-457200">
              <a:buNone/>
              <a:defRPr/>
            </a:pPr>
            <a:r>
              <a:rPr lang="en-US" sz="3200" dirty="0" smtClean="0">
                <a:solidFill>
                  <a:srgbClr val="FFFFFF"/>
                </a:solidFill>
                <a:effectLst>
                  <a:outerShdw blurRad="38100" dist="38100" dir="2700000" algn="tl">
                    <a:srgbClr val="000000">
                      <a:alpha val="43137"/>
                    </a:srgbClr>
                  </a:outerShdw>
                </a:effectLst>
              </a:rPr>
              <a:t>		--Donald A. B. Lindberg, M.D., March 19, 1985</a:t>
            </a:r>
          </a:p>
          <a:p>
            <a:pPr marL="457200" indent="-457200">
              <a:buNone/>
              <a:defRPr/>
            </a:pPr>
            <a:r>
              <a:rPr lang="en-US" sz="3200" dirty="0" smtClean="0">
                <a:solidFill>
                  <a:srgbClr val="FFFFFF"/>
                </a:solidFill>
                <a:effectLst>
                  <a:outerShdw blurRad="38100" dist="38100" dir="2700000" algn="tl">
                    <a:srgbClr val="000000">
                      <a:alpha val="43137"/>
                    </a:srgbClr>
                  </a:outerShdw>
                </a:effectLst>
              </a:rPr>
              <a:t>				</a:t>
            </a:r>
            <a:r>
              <a:rPr lang="en-US" sz="2000" dirty="0" smtClean="0">
                <a:solidFill>
                  <a:srgbClr val="F8F8F8">
                    <a:lumMod val="90000"/>
                  </a:srgbClr>
                </a:solidFill>
                <a:effectLst>
                  <a:outerShdw blurRad="38100" dist="38100" dir="2700000" algn="tl">
                    <a:srgbClr val="000000">
                      <a:alpha val="43137"/>
                    </a:srgbClr>
                  </a:outerShdw>
                </a:effectLst>
              </a:rPr>
              <a:t>Hearings before House Committee on Appropriations,</a:t>
            </a:r>
          </a:p>
          <a:p>
            <a:pPr marL="457200" indent="-457200">
              <a:buNone/>
              <a:defRPr/>
            </a:pPr>
            <a:r>
              <a:rPr lang="en-US" sz="2000" dirty="0" smtClean="0">
                <a:solidFill>
                  <a:srgbClr val="FFFFFF"/>
                </a:solidFill>
                <a:effectLst>
                  <a:outerShdw blurRad="38100" dist="38100" dir="2700000" algn="tl">
                    <a:srgbClr val="000000">
                      <a:alpha val="43137"/>
                    </a:srgbClr>
                  </a:outerShdw>
                </a:effectLst>
              </a:rPr>
              <a:t>				</a:t>
            </a:r>
            <a:r>
              <a:rPr lang="en-US" sz="2000" dirty="0" smtClean="0">
                <a:solidFill>
                  <a:srgbClr val="F8F8F8">
                    <a:lumMod val="90000"/>
                  </a:srgbClr>
                </a:solidFill>
                <a:effectLst>
                  <a:outerShdw blurRad="38100" dist="38100" dir="2700000" algn="tl">
                    <a:srgbClr val="000000">
                      <a:alpha val="43137"/>
                    </a:srgbClr>
                  </a:outerShdw>
                </a:effectLst>
              </a:rPr>
              <a:t>99</a:t>
            </a:r>
            <a:r>
              <a:rPr lang="en-US" sz="2000" baseline="30000" dirty="0" smtClean="0">
                <a:solidFill>
                  <a:srgbClr val="F8F8F8">
                    <a:lumMod val="90000"/>
                  </a:srgbClr>
                </a:solidFill>
                <a:effectLst>
                  <a:outerShdw blurRad="38100" dist="38100" dir="2700000" algn="tl">
                    <a:srgbClr val="000000">
                      <a:alpha val="43137"/>
                    </a:srgbClr>
                  </a:outerShdw>
                </a:effectLst>
              </a:rPr>
              <a:t>th</a:t>
            </a:r>
            <a:r>
              <a:rPr lang="en-US" sz="2000" dirty="0" smtClean="0">
                <a:solidFill>
                  <a:srgbClr val="F8F8F8">
                    <a:lumMod val="90000"/>
                  </a:srgbClr>
                </a:solidFill>
                <a:effectLst>
                  <a:outerShdw blurRad="38100" dist="38100" dir="2700000" algn="tl">
                    <a:srgbClr val="000000">
                      <a:alpha val="43137"/>
                    </a:srgbClr>
                  </a:outerShdw>
                </a:effectLst>
              </a:rPr>
              <a:t> Cong., 1</a:t>
            </a:r>
            <a:r>
              <a:rPr lang="en-US" sz="2000" baseline="30000" dirty="0" smtClean="0">
                <a:solidFill>
                  <a:srgbClr val="F8F8F8">
                    <a:lumMod val="90000"/>
                  </a:srgbClr>
                </a:solidFill>
                <a:effectLst>
                  <a:outerShdw blurRad="38100" dist="38100" dir="2700000" algn="tl">
                    <a:srgbClr val="000000">
                      <a:alpha val="43137"/>
                    </a:srgbClr>
                  </a:outerShdw>
                </a:effectLst>
              </a:rPr>
              <a:t>st</a:t>
            </a:r>
            <a:r>
              <a:rPr lang="en-US" sz="2000" dirty="0" smtClean="0">
                <a:solidFill>
                  <a:srgbClr val="F8F8F8">
                    <a:lumMod val="90000"/>
                  </a:srgbClr>
                </a:solidFill>
                <a:effectLst>
                  <a:outerShdw blurRad="38100" dist="38100" dir="2700000" algn="tl">
                    <a:srgbClr val="000000">
                      <a:alpha val="43137"/>
                    </a:srgbClr>
                  </a:outerShdw>
                </a:effectLst>
              </a:rPr>
              <a:t> Session, Part 4B (857), 1985.</a:t>
            </a:r>
          </a:p>
          <a:p>
            <a:endParaRPr lang="en-US" dirty="0"/>
          </a:p>
        </p:txBody>
      </p:sp>
      <p:sp>
        <p:nvSpPr>
          <p:cNvPr id="147459" name="Rectangle 3"/>
          <p:cNvSpPr>
            <a:spLocks noGrp="1" noChangeArrowheads="1"/>
          </p:cNvSpPr>
          <p:nvPr>
            <p:ph type="title"/>
          </p:nvPr>
        </p:nvSpPr>
        <p:spPr/>
        <p:txBody>
          <a:bodyPr>
            <a:noAutofit/>
          </a:bodyPr>
          <a:lstStyle/>
          <a:p>
            <a:pPr marL="1117600" indent="-1117600" algn="l">
              <a:defRPr/>
            </a:pPr>
            <a:r>
              <a:rPr lang="en-US" sz="2400" b="1" dirty="0" smtClean="0">
                <a:effectLst>
                  <a:outerShdw blurRad="38100" dist="38100" dir="2700000" algn="tl">
                    <a:srgbClr val="C0C0C0"/>
                  </a:outerShdw>
                </a:effectLst>
              </a:rPr>
              <a:t>		2011 is the 25</a:t>
            </a:r>
            <a:r>
              <a:rPr lang="en-US" sz="2400" b="1" baseline="30000" dirty="0" smtClean="0">
                <a:effectLst>
                  <a:outerShdw blurRad="38100" dist="38100" dir="2700000" algn="tl">
                    <a:srgbClr val="C0C0C0"/>
                  </a:outerShdw>
                </a:effectLst>
              </a:rPr>
              <a:t>th</a:t>
            </a:r>
            <a:r>
              <a:rPr lang="en-US" sz="2400" b="1" dirty="0" smtClean="0">
                <a:effectLst>
                  <a:outerShdw blurRad="38100" dist="38100" dir="2700000" algn="tl">
                    <a:srgbClr val="C0C0C0"/>
                  </a:outerShdw>
                </a:effectLst>
              </a:rPr>
              <a:t> Anniversary – </a:t>
            </a:r>
            <a:br>
              <a:rPr lang="en-US" sz="2400" b="1" dirty="0" smtClean="0">
                <a:effectLst>
                  <a:outerShdw blurRad="38100" dist="38100" dir="2700000" algn="tl">
                    <a:srgbClr val="C0C0C0"/>
                  </a:outerShdw>
                </a:effectLst>
              </a:rPr>
            </a:br>
            <a:r>
              <a:rPr lang="en-US" sz="2400" dirty="0" smtClean="0">
                <a:effectLst>
                  <a:outerShdw blurRad="38100" dist="38100" dir="2700000" algn="tl">
                    <a:srgbClr val="C0C0C0"/>
                  </a:outerShdw>
                </a:effectLst>
              </a:rPr>
              <a:t>Unified Medical Language System (UMLS) </a:t>
            </a:r>
            <a:br>
              <a:rPr lang="en-US" sz="2400" dirty="0" smtClean="0">
                <a:effectLst>
                  <a:outerShdw blurRad="38100" dist="38100" dir="2700000" algn="tl">
                    <a:srgbClr val="C0C0C0"/>
                  </a:outerShdw>
                </a:effectLst>
              </a:rPr>
            </a:br>
            <a:r>
              <a:rPr lang="en-US" sz="2400" i="1" dirty="0" smtClean="0">
                <a:effectLst>
                  <a:outerShdw blurRad="38100" dist="38100" dir="2700000" algn="tl">
                    <a:srgbClr val="C0C0C0"/>
                  </a:outerShdw>
                </a:effectLst>
              </a:rPr>
              <a:t>Initial Research Contracts funded in </a:t>
            </a:r>
            <a:r>
              <a:rPr lang="en-US" sz="2400" b="1" i="1" dirty="0" smtClean="0">
                <a:effectLst>
                  <a:outerShdw blurRad="38100" dist="38100" dir="2700000" algn="tl">
                    <a:srgbClr val="C0C0C0"/>
                  </a:outerShdw>
                </a:effectLst>
              </a:rPr>
              <a:t>1986</a:t>
            </a:r>
            <a:endParaRPr lang="en-US" sz="2400" b="1" dirty="0" smtClean="0">
              <a:effectLst>
                <a:outerShdw blurRad="38100" dist="38100" dir="2700000" algn="tl">
                  <a:srgbClr val="C0C0C0"/>
                </a:outerShdw>
              </a:effectLst>
            </a:endParaRPr>
          </a:p>
        </p:txBody>
      </p:sp>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descr="Content box"/>
          <p:cNvSpPr>
            <a:spLocks noGrp="1"/>
          </p:cNvSpPr>
          <p:nvPr>
            <p:ph idx="1"/>
          </p:nvPr>
        </p:nvSpPr>
        <p:spPr/>
        <p:txBody>
          <a:bodyPr/>
          <a:lstStyle/>
          <a:p>
            <a:pPr marL="342841" indent="-342841">
              <a:defRPr/>
            </a:pPr>
            <a:endParaRPr lang="en-US"/>
          </a:p>
        </p:txBody>
      </p:sp>
      <p:pic>
        <p:nvPicPr>
          <p:cNvPr id="66562" name="Picture 3" descr="Screenshot of Gallery of Mobile Apps and Sites"/>
          <p:cNvPicPr>
            <a:picLocks noChangeAspect="1" noChangeArrowheads="1"/>
          </p:cNvPicPr>
          <p:nvPr/>
        </p:nvPicPr>
        <p:blipFill>
          <a:blip r:embed="rId3" cstate="print"/>
          <a:srcRect r="1935" b="8163"/>
          <a:stretch>
            <a:fillRect/>
          </a:stretch>
        </p:blipFill>
        <p:spPr bwMode="auto">
          <a:xfrm>
            <a:off x="0" y="0"/>
            <a:ext cx="9145588" cy="6858000"/>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Gallery of Mobile Apps and Sites</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a:xfrm>
            <a:off x="457200" y="304800"/>
            <a:ext cx="8229600" cy="1279525"/>
          </a:xfrm>
        </p:spPr>
        <p:txBody>
          <a:bodyPr/>
          <a:lstStyle/>
          <a:p>
            <a:pPr>
              <a:defRPr/>
            </a:pPr>
            <a:r>
              <a:rPr lang="en-US" dirty="0" smtClean="0"/>
              <a:t>Mobile Apps</a:t>
            </a:r>
            <a:endParaRPr lang="en-US" dirty="0"/>
          </a:p>
        </p:txBody>
      </p:sp>
      <p:pic>
        <p:nvPicPr>
          <p:cNvPr id="9" name="Picture 8" descr="Mobile apps including Health Hotlines, AIDSinfo, WISER, REMM, and Reunite"/>
          <p:cNvPicPr>
            <a:picLocks noChangeAspect="1"/>
          </p:cNvPicPr>
          <p:nvPr/>
        </p:nvPicPr>
        <p:blipFill>
          <a:blip r:embed="rId3" cstate="print"/>
          <a:stretch>
            <a:fillRect/>
          </a:stretch>
        </p:blipFill>
        <p:spPr>
          <a:xfrm>
            <a:off x="945179" y="1176714"/>
            <a:ext cx="7253641" cy="4504572"/>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2009-2010 NLM Associates</a:t>
            </a:r>
            <a:endParaRPr lang="en-US" dirty="0"/>
          </a:p>
        </p:txBody>
      </p:sp>
      <p:pic>
        <p:nvPicPr>
          <p:cNvPr id="70658" name="Content Placeholder 4" descr="MaShana Davis, Holly Zerbe, Ada Cornell, Yani Yancey"/>
          <p:cNvPicPr>
            <a:picLocks noGrp="1" noChangeAspect="1"/>
          </p:cNvPicPr>
          <p:nvPr>
            <p:ph idx="1"/>
          </p:nvPr>
        </p:nvPicPr>
        <p:blipFill>
          <a:blip r:embed="rId2" cstate="print"/>
          <a:srcRect/>
          <a:stretch>
            <a:fillRect/>
          </a:stretch>
        </p:blipFill>
        <p:spPr>
          <a:xfrm>
            <a:off x="1905000" y="666750"/>
            <a:ext cx="5381625" cy="4972050"/>
          </a:xfrm>
        </p:spPr>
      </p:pic>
      <p:sp>
        <p:nvSpPr>
          <p:cNvPr id="70659" name="TextBox 5"/>
          <p:cNvSpPr txBox="1">
            <a:spLocks noChangeArrowheads="1"/>
          </p:cNvSpPr>
          <p:nvPr/>
        </p:nvSpPr>
        <p:spPr bwMode="auto">
          <a:xfrm>
            <a:off x="1676400" y="5715000"/>
            <a:ext cx="5791200" cy="381000"/>
          </a:xfrm>
          <a:prstGeom prst="rect">
            <a:avLst/>
          </a:prstGeom>
          <a:noFill/>
          <a:ln w="9525">
            <a:noFill/>
            <a:miter lim="800000"/>
            <a:headEnd/>
            <a:tailEnd/>
          </a:ln>
        </p:spPr>
        <p:txBody>
          <a:bodyPr>
            <a:spAutoFit/>
          </a:bodyPr>
          <a:lstStyle/>
          <a:p>
            <a:r>
              <a:rPr lang="en-US" dirty="0" err="1"/>
              <a:t>MaShana</a:t>
            </a:r>
            <a:r>
              <a:rPr lang="en-US" dirty="0"/>
              <a:t> Davis, Holly </a:t>
            </a:r>
            <a:r>
              <a:rPr lang="en-US" dirty="0" err="1"/>
              <a:t>Zerbe</a:t>
            </a:r>
            <a:r>
              <a:rPr lang="en-US" dirty="0"/>
              <a:t>, </a:t>
            </a:r>
            <a:r>
              <a:rPr lang="en-US" dirty="0" err="1"/>
              <a:t>Ada</a:t>
            </a:r>
            <a:r>
              <a:rPr lang="en-US" dirty="0"/>
              <a:t> Cornell, </a:t>
            </a:r>
            <a:r>
              <a:rPr lang="en-US" dirty="0" err="1"/>
              <a:t>Yani</a:t>
            </a:r>
            <a:r>
              <a:rPr lang="en-US" dirty="0"/>
              <a:t> Yancey</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p:txBody>
          <a:bodyPr/>
          <a:lstStyle/>
          <a:p>
            <a:pPr>
              <a:defRPr/>
            </a:pPr>
            <a:r>
              <a:rPr lang="en-US" dirty="0" smtClean="0"/>
              <a:t>2010-2011 NLM Associates</a:t>
            </a:r>
            <a:endParaRPr lang="en-US" dirty="0"/>
          </a:p>
        </p:txBody>
      </p:sp>
      <p:pic>
        <p:nvPicPr>
          <p:cNvPr id="71682" name="Content Placeholder 5" descr="Stephen Kiyoi, Julie Adamo, Salima M’seffar, Caitlin Sticco, Kristen Greenland, Kristen Burgess"/>
          <p:cNvPicPr>
            <a:picLocks noGrp="1" noChangeAspect="1"/>
          </p:cNvPicPr>
          <p:nvPr>
            <p:ph idx="1"/>
          </p:nvPr>
        </p:nvPicPr>
        <p:blipFill>
          <a:blip r:embed="rId2" cstate="print"/>
          <a:srcRect/>
          <a:stretch>
            <a:fillRect/>
          </a:stretch>
        </p:blipFill>
        <p:spPr>
          <a:xfrm>
            <a:off x="1662113" y="685800"/>
            <a:ext cx="5805487" cy="4862513"/>
          </a:xfrm>
        </p:spPr>
      </p:pic>
      <p:sp>
        <p:nvSpPr>
          <p:cNvPr id="71683" name="TextBox 6"/>
          <p:cNvSpPr txBox="1">
            <a:spLocks noChangeArrowheads="1"/>
          </p:cNvSpPr>
          <p:nvPr/>
        </p:nvSpPr>
        <p:spPr bwMode="auto">
          <a:xfrm>
            <a:off x="228600" y="5562600"/>
            <a:ext cx="9144000" cy="338138"/>
          </a:xfrm>
          <a:prstGeom prst="rect">
            <a:avLst/>
          </a:prstGeom>
          <a:noFill/>
          <a:ln w="9525">
            <a:noFill/>
            <a:miter lim="800000"/>
            <a:headEnd/>
            <a:tailEnd/>
          </a:ln>
        </p:spPr>
        <p:txBody>
          <a:bodyPr>
            <a:spAutoFit/>
          </a:bodyPr>
          <a:lstStyle/>
          <a:p>
            <a:r>
              <a:rPr lang="en-US" sz="1600" dirty="0"/>
              <a:t>Stephen </a:t>
            </a:r>
            <a:r>
              <a:rPr lang="en-US" sz="1600" dirty="0" err="1"/>
              <a:t>Kiyoi</a:t>
            </a:r>
            <a:r>
              <a:rPr lang="en-US" sz="1600" dirty="0"/>
              <a:t>, Julie </a:t>
            </a:r>
            <a:r>
              <a:rPr lang="en-US" sz="1600" dirty="0" err="1"/>
              <a:t>Adamo</a:t>
            </a:r>
            <a:r>
              <a:rPr lang="en-US" sz="1600" dirty="0"/>
              <a:t>, Salima </a:t>
            </a:r>
            <a:r>
              <a:rPr lang="en-US" sz="1600" dirty="0" err="1"/>
              <a:t>M’seffar</a:t>
            </a:r>
            <a:r>
              <a:rPr lang="en-US" sz="1600" dirty="0"/>
              <a:t>, Caitlin </a:t>
            </a:r>
            <a:r>
              <a:rPr lang="en-US" sz="1600" dirty="0" err="1"/>
              <a:t>Sticco</a:t>
            </a:r>
            <a:r>
              <a:rPr lang="en-US" sz="1600" dirty="0"/>
              <a:t>, Kristen Greenland, Kristen Burgess</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Slide title box"/>
          <p:cNvSpPr>
            <a:spLocks noGrp="1"/>
          </p:cNvSpPr>
          <p:nvPr>
            <p:ph type="title"/>
          </p:nvPr>
        </p:nvSpPr>
        <p:spPr>
          <a:xfrm>
            <a:off x="457200" y="381000"/>
            <a:ext cx="8229600" cy="1066800"/>
          </a:xfrm>
        </p:spPr>
        <p:txBody>
          <a:bodyPr/>
          <a:lstStyle/>
          <a:p>
            <a:pPr>
              <a:defRPr/>
            </a:pPr>
            <a:r>
              <a:rPr lang="en-US" sz="4000" dirty="0" smtClean="0"/>
              <a:t>AAHSL Leadership Fellows Data</a:t>
            </a:r>
            <a:endParaRPr lang="en-US" sz="4000" dirty="0"/>
          </a:p>
        </p:txBody>
      </p:sp>
      <p:sp>
        <p:nvSpPr>
          <p:cNvPr id="3" name="Content Placeholder 2" descr="Content box"/>
          <p:cNvSpPr>
            <a:spLocks noGrp="1"/>
          </p:cNvSpPr>
          <p:nvPr>
            <p:ph idx="1"/>
          </p:nvPr>
        </p:nvSpPr>
        <p:spPr>
          <a:xfrm>
            <a:off x="2286000" y="1981200"/>
            <a:ext cx="5181600" cy="3733800"/>
          </a:xfrm>
        </p:spPr>
        <p:txBody>
          <a:bodyPr/>
          <a:lstStyle/>
          <a:p>
            <a:pPr marL="342841" indent="-342841">
              <a:defRPr/>
            </a:pPr>
            <a:r>
              <a:rPr lang="en-US" sz="2600" dirty="0" smtClean="0"/>
              <a:t>Total Fellows – 45</a:t>
            </a:r>
          </a:p>
          <a:p>
            <a:pPr marL="342841" indent="-342841">
              <a:defRPr/>
            </a:pPr>
            <a:r>
              <a:rPr lang="en-US" sz="2600" dirty="0" smtClean="0"/>
              <a:t>Total Mentors – 37</a:t>
            </a:r>
          </a:p>
          <a:p>
            <a:pPr marL="342841" indent="-342841">
              <a:defRPr/>
            </a:pPr>
            <a:endParaRPr lang="en-US" dirty="0" smtClean="0"/>
          </a:p>
          <a:p>
            <a:pPr marL="342841" indent="-342841">
              <a:buFont typeface="Wingdings 2" pitchFamily="18" charset="2"/>
              <a:buNone/>
              <a:defRPr/>
            </a:pPr>
            <a:r>
              <a:rPr lang="en-US" sz="2200" dirty="0" smtClean="0"/>
              <a:t>17 Fellows have been named Director or Acting Director</a:t>
            </a:r>
          </a:p>
          <a:p>
            <a:pPr marL="342841" indent="-342841">
              <a:buFont typeface="Wingdings 2" pitchFamily="18" charset="2"/>
              <a:buNone/>
              <a:defRPr/>
            </a:pPr>
            <a:endParaRPr lang="en-US" sz="1000" dirty="0" smtClean="0"/>
          </a:p>
          <a:p>
            <a:pPr marL="342841" indent="-342841">
              <a:buFont typeface="Wingdings 2" pitchFamily="18" charset="2"/>
              <a:buNone/>
              <a:defRPr/>
            </a:pPr>
            <a:r>
              <a:rPr lang="en-US" sz="2200" dirty="0" smtClean="0"/>
              <a:t>23 Fellows have received promotions to Director or others of higher responsibility</a:t>
            </a:r>
            <a:endParaRPr lang="en-US" sz="2200"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Content Placeholder 16" descr="Debbie Sibley, Tania Bardyn, Kelly Gonzalez, Keith Cogdill, and Susan Simplson"/>
          <p:cNvPicPr>
            <a:picLocks noGrp="1" noChangeAspect="1"/>
          </p:cNvPicPr>
          <p:nvPr>
            <p:ph idx="1"/>
          </p:nvPr>
        </p:nvPicPr>
        <p:blipFill>
          <a:blip r:embed="rId3" cstate="print"/>
          <a:stretch>
            <a:fillRect/>
          </a:stretch>
        </p:blipFill>
        <p:spPr>
          <a:xfrm>
            <a:off x="457200" y="2588072"/>
            <a:ext cx="8229600" cy="2504181"/>
          </a:xfrm>
        </p:spPr>
      </p:pic>
      <p:sp>
        <p:nvSpPr>
          <p:cNvPr id="13" name="Title 12"/>
          <p:cNvSpPr>
            <a:spLocks noGrp="1"/>
          </p:cNvSpPr>
          <p:nvPr>
            <p:ph type="title"/>
          </p:nvPr>
        </p:nvSpPr>
        <p:spPr/>
        <p:txBody>
          <a:bodyPr/>
          <a:lstStyle/>
          <a:p>
            <a:r>
              <a:rPr lang="en-US" dirty="0" smtClean="0"/>
              <a:t>AAHSL</a:t>
            </a:r>
            <a:r>
              <a:rPr lang="en-US" baseline="0" dirty="0" smtClean="0"/>
              <a:t> Leadership Fellows – </a:t>
            </a:r>
            <a:br>
              <a:rPr lang="en-US" baseline="0" dirty="0" smtClean="0"/>
            </a:br>
            <a:r>
              <a:rPr lang="en-US" baseline="0" dirty="0" smtClean="0"/>
              <a:t>2010-2011</a:t>
            </a:r>
            <a:endParaRPr lang="en-US"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Content Placeholder 16" descr="Brett Kirkpatrick, Julia Sollenberger, Barbara Epstein, Cynthia Henderson, Jean Shipman"/>
          <p:cNvPicPr>
            <a:picLocks noGrp="1" noChangeAspect="1"/>
          </p:cNvPicPr>
          <p:nvPr>
            <p:ph idx="1"/>
          </p:nvPr>
        </p:nvPicPr>
        <p:blipFill>
          <a:blip r:embed="rId3" cstate="print"/>
          <a:stretch>
            <a:fillRect/>
          </a:stretch>
        </p:blipFill>
        <p:spPr>
          <a:xfrm>
            <a:off x="457200" y="2063219"/>
            <a:ext cx="8229600" cy="2432581"/>
          </a:xfrm>
        </p:spPr>
      </p:pic>
      <p:sp>
        <p:nvSpPr>
          <p:cNvPr id="13" name="Title 12"/>
          <p:cNvSpPr>
            <a:spLocks noGrp="1"/>
          </p:cNvSpPr>
          <p:nvPr>
            <p:ph type="title"/>
          </p:nvPr>
        </p:nvSpPr>
        <p:spPr/>
        <p:txBody>
          <a:bodyPr/>
          <a:lstStyle/>
          <a:p>
            <a:r>
              <a:rPr lang="en-US" dirty="0" smtClean="0"/>
              <a:t>AAHSL</a:t>
            </a:r>
            <a:r>
              <a:rPr lang="en-US" baseline="0" dirty="0" smtClean="0"/>
              <a:t> Leadership Fellows – </a:t>
            </a:r>
            <a:br>
              <a:rPr lang="en-US" baseline="0" dirty="0" smtClean="0"/>
            </a:br>
            <a:r>
              <a:rPr lang="en-US" baseline="0" dirty="0" smtClean="0"/>
              <a:t>2010-2011</a:t>
            </a:r>
            <a:endParaRPr lang="en-US"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lstStyle/>
          <a:p>
            <a:r>
              <a:rPr lang="en-US" dirty="0" smtClean="0"/>
              <a:t>NLM’s 175th</a:t>
            </a:r>
            <a:r>
              <a:rPr lang="en-US" baseline="0" dirty="0" smtClean="0"/>
              <a:t> Staff Photo</a:t>
            </a:r>
            <a:endParaRPr lang="en-US" dirty="0"/>
          </a:p>
        </p:txBody>
      </p:sp>
      <p:pic>
        <p:nvPicPr>
          <p:cNvPr id="77825" name="Content Placeholder 6" descr="Photo of NLM staff in the shape of the numbers 175."/>
          <p:cNvPicPr>
            <a:picLocks noGrp="1" noChangeAspect="1"/>
          </p:cNvPicPr>
          <p:nvPr>
            <p:ph idx="4294967295"/>
          </p:nvPr>
        </p:nvPicPr>
        <p:blipFill>
          <a:blip r:embed="rId3" cstate="print"/>
          <a:srcRect l="10526" t="26582" r="21930" b="8861"/>
          <a:stretch>
            <a:fillRect/>
          </a:stretch>
        </p:blipFill>
        <p:spPr>
          <a:xfrm>
            <a:off x="0" y="0"/>
            <a:ext cx="9204325" cy="68580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smtClean="0"/>
              <a:t>National Networks</a:t>
            </a:r>
          </a:p>
        </p:txBody>
      </p:sp>
      <p:sp>
        <p:nvSpPr>
          <p:cNvPr id="12291" name="Rectangle 3"/>
          <p:cNvSpPr>
            <a:spLocks noGrp="1" noChangeArrowheads="1"/>
          </p:cNvSpPr>
          <p:nvPr>
            <p:ph type="body" idx="1"/>
          </p:nvPr>
        </p:nvSpPr>
        <p:spPr/>
        <p:txBody>
          <a:bodyPr/>
          <a:lstStyle/>
          <a:p>
            <a:pPr eaLnBrk="1" hangingPunct="1"/>
            <a:endParaRPr lang="en-US" smtClean="0"/>
          </a:p>
        </p:txBody>
      </p:sp>
      <p:pic>
        <p:nvPicPr>
          <p:cNvPr id="12292" name="Picture 4" descr="Flow Chart for National Networks in 1988. See Notes for text version."/>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228600" y="304800"/>
            <a:ext cx="762000" cy="369888"/>
          </a:xfrm>
          <a:prstGeom prst="rect">
            <a:avLst/>
          </a:prstGeom>
          <a:noFill/>
        </p:spPr>
        <p:txBody>
          <a:bodyPr>
            <a:spAutoFit/>
          </a:bodyPr>
          <a:lstStyle/>
          <a:p>
            <a:pPr>
              <a:defRPr/>
            </a:pPr>
            <a:r>
              <a:rPr lang="en-US" b="1" dirty="0">
                <a:solidFill>
                  <a:srgbClr val="00B0F0"/>
                </a:solidFill>
                <a:effectLst>
                  <a:outerShdw blurRad="38100" dist="38100" dir="2700000" algn="tl">
                    <a:srgbClr val="000000">
                      <a:alpha val="43137"/>
                    </a:srgbClr>
                  </a:outerShdw>
                </a:effectLst>
              </a:rPr>
              <a:t>1988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LM Blue 2010">
  <a:themeElements>
    <a:clrScheme name="NLM Blue 2010">
      <a:dk1>
        <a:srgbClr val="0000AC"/>
      </a:dk1>
      <a:lt1>
        <a:srgbClr val="FFFFFF"/>
      </a:lt1>
      <a:dk2>
        <a:srgbClr val="0072C2"/>
      </a:dk2>
      <a:lt2>
        <a:srgbClr val="CCFFFF"/>
      </a:lt2>
      <a:accent1>
        <a:srgbClr val="0099FF"/>
      </a:accent1>
      <a:accent2>
        <a:srgbClr val="FFE701"/>
      </a:accent2>
      <a:accent3>
        <a:srgbClr val="AABCDD"/>
      </a:accent3>
      <a:accent4>
        <a:srgbClr val="DADADA"/>
      </a:accent4>
      <a:accent5>
        <a:srgbClr val="AACAFF"/>
      </a:accent5>
      <a:accent6>
        <a:srgbClr val="000000"/>
      </a:accent6>
      <a:hlink>
        <a:srgbClr val="FFE701"/>
      </a:hlink>
      <a:folHlink>
        <a:srgbClr val="FFC000"/>
      </a:folHlink>
    </a:clrScheme>
    <a:fontScheme name="NLM Blue 20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nlm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nlm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nlm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nlm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nlm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nlm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nlm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nlm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nlm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nlm 10">
        <a:dk1>
          <a:srgbClr val="0000AC"/>
        </a:dk1>
        <a:lt1>
          <a:srgbClr val="FFFFFF"/>
        </a:lt1>
        <a:dk2>
          <a:srgbClr val="0072C2"/>
        </a:dk2>
        <a:lt2>
          <a:srgbClr val="CCFFFF"/>
        </a:lt2>
        <a:accent1>
          <a:srgbClr val="0099FF"/>
        </a:accent1>
        <a:accent2>
          <a:srgbClr val="00B000"/>
        </a:accent2>
        <a:accent3>
          <a:srgbClr val="AABCDD"/>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4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5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7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8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9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30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31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2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4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5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6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7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8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9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LM Blue 20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LM Blue 2010">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Custom 1">
      <a:dk1>
        <a:srgbClr val="FFFFFF"/>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NLM Blue 2010</Template>
  <TotalTime>2211</TotalTime>
  <Words>2616</Words>
  <Application>Microsoft Office PowerPoint</Application>
  <PresentationFormat>On-screen Show (4:3)</PresentationFormat>
  <Paragraphs>499</Paragraphs>
  <Slides>87</Slides>
  <Notes>27</Notes>
  <HiddenSlides>0</HiddenSlides>
  <MMClips>0</MMClips>
  <ScaleCrop>false</ScaleCrop>
  <HeadingPairs>
    <vt:vector size="4" baseType="variant">
      <vt:variant>
        <vt:lpstr>Theme</vt:lpstr>
      </vt:variant>
      <vt:variant>
        <vt:i4>39</vt:i4>
      </vt:variant>
      <vt:variant>
        <vt:lpstr>Slide Titles</vt:lpstr>
      </vt:variant>
      <vt:variant>
        <vt:i4>87</vt:i4>
      </vt:variant>
    </vt:vector>
  </HeadingPairs>
  <TitlesOfParts>
    <vt:vector size="126" baseType="lpstr">
      <vt:lpstr>NLM Blue 2010</vt:lpstr>
      <vt:lpstr>Office Theme</vt:lpstr>
      <vt:lpstr>1_Office Theme</vt:lpstr>
      <vt:lpstr>2_Office Theme</vt:lpstr>
      <vt:lpstr>3_Office Theme</vt:lpstr>
      <vt:lpstr>4_Office Theme</vt:lpstr>
      <vt:lpstr>5_Office Theme</vt:lpstr>
      <vt:lpstr>6_Office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34_Office Theme</vt:lpstr>
      <vt:lpstr>35_Office Theme</vt:lpstr>
      <vt:lpstr>36_Office Theme</vt:lpstr>
      <vt:lpstr>37_Office Theme</vt:lpstr>
      <vt:lpstr>38_Office Theme</vt:lpstr>
      <vt:lpstr>39_Office Theme</vt:lpstr>
      <vt:lpstr>NLM Update, Part 2</vt:lpstr>
      <vt:lpstr>NLM Budget FY-2010 – FY 2011 Comparison</vt:lpstr>
      <vt:lpstr>Grants @ NLM</vt:lpstr>
      <vt:lpstr> Case Study:  Personally Controlled Health Records supported by NLM grants</vt:lpstr>
      <vt:lpstr>FY 2010 NLM Grants: $49.9 Million</vt:lpstr>
      <vt:lpstr>FY 2009-2010 ARRA Grants and Contracts = $106.1 million</vt:lpstr>
      <vt:lpstr>ARRA R&amp;D Contracts from NLM:  $11.9 million</vt:lpstr>
      <vt:lpstr>  2011 is the 25th Anniversary –  Unified Medical Language System (UMLS)  Initial Research Contracts funded in 1986</vt:lpstr>
      <vt:lpstr>National Networks</vt:lpstr>
      <vt:lpstr>MeSH AIS</vt:lpstr>
      <vt:lpstr>Growth of the UMLS Metathesaurus, 1990--</vt:lpstr>
      <vt:lpstr>2011 UMLS Metathesaurus</vt:lpstr>
      <vt:lpstr>UMLS-enabled: 1st level indexing of selected journals by Medical Text Indexer (MTI) Program</vt:lpstr>
      <vt:lpstr>UMLS-enabled: Aggregating data from large EHR systems for clinical and translational research</vt:lpstr>
      <vt:lpstr>Primary Activity Of US UMLS Licensees</vt:lpstr>
      <vt:lpstr>American Recovery &amp; Revitalization Act (ARRA) (2/09)  Health IT for Economic &amp; Clinical Health(HITECH) establishes/funds (among many other things) </vt:lpstr>
      <vt:lpstr>“Meaningful Use” Key Players (i.e., all 3 issue relevant regulations, guidance)</vt:lpstr>
      <vt:lpstr>“Meaningful Use” Requirements</vt:lpstr>
      <vt:lpstr>FACA Committees and Workgroups – May 2011</vt:lpstr>
      <vt:lpstr>2011 Meaningful Use Menu Criterion (CMS Rule)</vt:lpstr>
      <vt:lpstr>MedlinePlus Connect Receives HHSinnovates Award </vt:lpstr>
      <vt:lpstr>2011 Meaningful Use Core Criterion (CMS Rule)</vt:lpstr>
      <vt:lpstr>“Meaningful Use” promotes  interest in/use of:</vt:lpstr>
      <vt:lpstr>Convenience Subsets of Standard Terminologies </vt:lpstr>
      <vt:lpstr>Revised and expanded UMLS pages </vt:lpstr>
      <vt:lpstr>Revised and expanded UMLS pages</vt:lpstr>
      <vt:lpstr>Revised and expanded UMLS pages</vt:lpstr>
      <vt:lpstr>Revised and expanded UMLS pages</vt:lpstr>
      <vt:lpstr>Revised and expanded UMLS pages</vt:lpstr>
      <vt:lpstr>Revised and expanded UMLS pages</vt:lpstr>
      <vt:lpstr>PubMed Health</vt:lpstr>
      <vt:lpstr>PubMed Health Home</vt:lpstr>
      <vt:lpstr>PubMed Health Search</vt:lpstr>
      <vt:lpstr>Content sources for PubMed Health</vt:lpstr>
      <vt:lpstr>Source of unpublished results for Systematic Reviewers</vt:lpstr>
      <vt:lpstr>Community Engagement</vt:lpstr>
      <vt:lpstr>Environmental Health Student Portal</vt:lpstr>
      <vt:lpstr>NLM APIs</vt:lpstr>
      <vt:lpstr>Please participate and help us to publicize.... </vt:lpstr>
      <vt:lpstr>NLM  UPDATE</vt:lpstr>
      <vt:lpstr>Medical Librarians  on NLM Advisory Committees</vt:lpstr>
      <vt:lpstr>Medical Librarians  on NLM Advisory Committees</vt:lpstr>
      <vt:lpstr>NN/LM Network Members contributing to the new contracts</vt:lpstr>
      <vt:lpstr>NN/LM Network Members Continued</vt:lpstr>
      <vt:lpstr>NLM Computer Room – 1970s</vt:lpstr>
      <vt:lpstr>MEDLINE 1971</vt:lpstr>
      <vt:lpstr>Quotation from Kent Smith</vt:lpstr>
      <vt:lpstr>Demo of PubMed -- 1997</vt:lpstr>
      <vt:lpstr>PubMed Mobile </vt:lpstr>
      <vt:lpstr>PubMed Search Results</vt:lpstr>
      <vt:lpstr>Approaches</vt:lpstr>
      <vt:lpstr>Article Request Frequency in  PMC in 2010 - PDF</vt:lpstr>
      <vt:lpstr>NCBI Training Courses</vt:lpstr>
      <vt:lpstr>NLM Gateway</vt:lpstr>
      <vt:lpstr>Medical Heritage Library</vt:lpstr>
      <vt:lpstr>Books Flying</vt:lpstr>
      <vt:lpstr>Kirtas Scanner</vt:lpstr>
      <vt:lpstr>Getting Started: Adjust Scanner Settings and Load Book in Cradle</vt:lpstr>
      <vt:lpstr>What the Camera Sees</vt:lpstr>
      <vt:lpstr>Medical Heritage Library</vt:lpstr>
      <vt:lpstr>Cholera Book</vt:lpstr>
      <vt:lpstr>Dental Health Film</vt:lpstr>
      <vt:lpstr>Upcoming Collections</vt:lpstr>
      <vt:lpstr>MEDLINE Policy for Indexing E-Journals</vt:lpstr>
      <vt:lpstr>HMD Finding Aids Consortium Home Page</vt:lpstr>
      <vt:lpstr>NLM Finding Aids Consortium</vt:lpstr>
      <vt:lpstr>Record for Clarence Dennis Papers</vt:lpstr>
      <vt:lpstr>Clarence Dennis</vt:lpstr>
      <vt:lpstr>Charles Drew</vt:lpstr>
      <vt:lpstr>NLM Project Charter</vt:lpstr>
      <vt:lpstr>NLM is Different</vt:lpstr>
      <vt:lpstr>But NLM is Similar…</vt:lpstr>
      <vt:lpstr>Five Steps of Workflow Redesign</vt:lpstr>
      <vt:lpstr>Decision Criteria</vt:lpstr>
      <vt:lpstr>Resource Description &amp; Access</vt:lpstr>
      <vt:lpstr>Read Me</vt:lpstr>
      <vt:lpstr>HMD Exhibitions</vt:lpstr>
      <vt:lpstr>Binding Wounds Exhibition at NLM</vt:lpstr>
      <vt:lpstr>NLM Homepage Refresh</vt:lpstr>
      <vt:lpstr>Gallery of Mobile Apps and Sites</vt:lpstr>
      <vt:lpstr>Mobile Apps</vt:lpstr>
      <vt:lpstr>2009-2010 NLM Associates</vt:lpstr>
      <vt:lpstr>2010-2011 NLM Associates</vt:lpstr>
      <vt:lpstr>AAHSL Leadership Fellows Data</vt:lpstr>
      <vt:lpstr>AAHSL Leadership Fellows –  2010-2011</vt:lpstr>
      <vt:lpstr>AAHSL Leadership Fellows –  2010-2011</vt:lpstr>
      <vt:lpstr>NLM’s 175th Staff Photo</vt:lpstr>
    </vt:vector>
  </TitlesOfParts>
  <Company>National Library of Medicine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NLM Update 2011</dc:title>
  <dc:subject>NLM Update at MLA Conference 2011</dc:subject>
  <dc:creator>National Library of Medicine</dc:creator>
  <cp:lastModifiedBy>dine</cp:lastModifiedBy>
  <cp:revision>571</cp:revision>
  <dcterms:created xsi:type="dcterms:W3CDTF">2010-04-14T12:23:39Z</dcterms:created>
  <dcterms:modified xsi:type="dcterms:W3CDTF">2011-05-25T16:41:16Z</dcterms:modified>
</cp:coreProperties>
</file>