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55"/>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315"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14" r:id="rId44"/>
    <p:sldId id="300" r:id="rId45"/>
    <p:sldId id="301" r:id="rId46"/>
    <p:sldId id="302" r:id="rId47"/>
    <p:sldId id="303" r:id="rId48"/>
    <p:sldId id="304" r:id="rId49"/>
    <p:sldId id="305" r:id="rId50"/>
    <p:sldId id="316" r:id="rId51"/>
    <p:sldId id="307" r:id="rId52"/>
    <p:sldId id="312" r:id="rId53"/>
    <p:sldId id="313"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a:srgbClr val="FFFFFF"/>
  </p:clrMru>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1" autoAdjust="0"/>
    <p:restoredTop sz="86452" autoAdjust="0"/>
  </p:normalViewPr>
  <p:slideViewPr>
    <p:cSldViewPr>
      <p:cViewPr varScale="1">
        <p:scale>
          <a:sx n="80" d="100"/>
          <a:sy n="80" d="100"/>
        </p:scale>
        <p:origin x="-84" y="-276"/>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A6637-2E0D-48F1-9041-01D4FF513F7A}" type="datetimeFigureOut">
              <a:rPr lang="en-US" smtClean="0"/>
              <a:pPr/>
              <a:t>5/26/2011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5350A-5132-4916-8760-DED16D05B3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lm.nih.gov/pubs/techbull/tb.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facebook.com/AIDSinfo"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dailymed.nlm.nih.gov/"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dailymed.nlm.nih.gov/dailymed/mobile/index.cf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nlm.nih.gov/api/index.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collections.nlm.nih.gov/"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cech.mlanet.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lm.nih.gov/bsd/policy/ejournal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sz="3200" dirty="0" smtClean="0"/>
              <a:t>NLM Online Users’ Meeting</a:t>
            </a:r>
            <a:r>
              <a:rPr lang="en-US" dirty="0" smtClean="0"/>
              <a:t/>
            </a:r>
            <a:br>
              <a:rPr lang="en-US" dirty="0" smtClean="0"/>
            </a:br>
            <a:r>
              <a:rPr lang="en-US" sz="2000" dirty="0" smtClean="0"/>
              <a:t>May 16, 2011</a:t>
            </a:r>
          </a:p>
          <a:p>
            <a:pPr eaLnBrk="1" hangingPunct="1"/>
            <a:r>
              <a:rPr lang="en-US" sz="1400" dirty="0" smtClean="0"/>
              <a:t>David Gillikin</a:t>
            </a:r>
          </a:p>
          <a:p>
            <a:pPr eaLnBrk="1" hangingPunct="1"/>
            <a:r>
              <a:rPr lang="en-US" sz="1200" dirty="0" smtClean="0"/>
              <a:t>Chief, Bibliographic Services Division</a:t>
            </a:r>
          </a:p>
          <a:p>
            <a:pPr eaLnBrk="1" hangingPunct="1"/>
            <a:r>
              <a:rPr lang="en-US" sz="1200" dirty="0" smtClean="0"/>
              <a:t>National Library of Medicine</a:t>
            </a:r>
          </a:p>
          <a:p>
            <a:pPr eaLnBrk="1" hangingPunct="1"/>
            <a:r>
              <a:rPr lang="en-US" sz="1200" dirty="0" smtClean="0"/>
              <a:t>National Institutes of Health</a:t>
            </a:r>
          </a:p>
          <a:p>
            <a:pPr eaLnBrk="1" hangingPunct="1"/>
            <a:r>
              <a:rPr lang="en-US" sz="1200" dirty="0" smtClean="0"/>
              <a:t>Department of Health &amp; Human Services</a:t>
            </a:r>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upper right hand</a:t>
            </a:r>
            <a:r>
              <a:rPr lang="en-US" baseline="0" dirty="0" smtClean="0"/>
              <a:t> corner provide links to customize your page and your site </a:t>
            </a:r>
            <a:r>
              <a:rPr lang="en-US" baseline="0" dirty="0" err="1" smtClean="0"/>
              <a:t>prefernces</a:t>
            </a:r>
            <a:r>
              <a:rPr lang="en-US" baseline="0" dirty="0" smtClean="0"/>
              <a:t>.  The Customize this page option lets you decide which options you want to appear on your My NCBI Homepage. But the new design provides an easier option.</a:t>
            </a: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of the available sections, you can</a:t>
            </a:r>
            <a:r>
              <a:rPr lang="en-US" baseline="0" dirty="0" smtClean="0"/>
              <a:t> minimize the section by clicking on the up arrow.  Clicking on the X in the right hand corner will remove that feature from you page.  You can restore that feature by using the Customize this page link.</a:t>
            </a:r>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a:t>
            </a:r>
            <a:r>
              <a:rPr lang="en-US" baseline="0" dirty="0" smtClean="0"/>
              <a:t> also drag and drop each feature to rearrange the page to fit your needs and how you work.</a:t>
            </a: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Screen shot</a:t>
            </a:r>
            <a:r>
              <a:rPr lang="en-US" baseline="0" dirty="0" smtClean="0"/>
              <a:t> of My NCBI homepage </a:t>
            </a:r>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Nearly a quarter of all abstracts currently added to MEDLINE are structured abstracts, which are abstracts containing section labels.  In August 2010, these abstracts were reformatted to display better.  Sections labels are now in uppercase and bolded.  Each section begins on a separate line.  This new display is only available in the PubMed Abstract display.  There is no current change in searching functionality, though in the future we may be able to provide more granular searching within the abstract text based on the section labels.</a:t>
            </a:r>
          </a:p>
        </p:txBody>
      </p:sp>
      <p:sp>
        <p:nvSpPr>
          <p:cNvPr id="56324" name="Slide Number Placeholder 3"/>
          <p:cNvSpPr>
            <a:spLocks noGrp="1"/>
          </p:cNvSpPr>
          <p:nvPr>
            <p:ph type="sldNum" sz="quarter" idx="5"/>
          </p:nvPr>
        </p:nvSpPr>
        <p:spPr>
          <a:noFill/>
        </p:spPr>
        <p:txBody>
          <a:bodyPr/>
          <a:lstStyle/>
          <a:p>
            <a:fld id="{92C2C34D-EE9A-46C8-9BC9-E207C7B046D5}"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Here you can see an example of a structured abstract, the bolding of the section labels and the separation of each section for easier comprehension.</a:t>
            </a:r>
          </a:p>
        </p:txBody>
      </p:sp>
      <p:sp>
        <p:nvSpPr>
          <p:cNvPr id="57348" name="Slide Number Placeholder 3"/>
          <p:cNvSpPr>
            <a:spLocks noGrp="1"/>
          </p:cNvSpPr>
          <p:nvPr>
            <p:ph type="sldNum" sz="quarter" idx="5"/>
          </p:nvPr>
        </p:nvSpPr>
        <p:spPr>
          <a:noFill/>
        </p:spPr>
        <p:txBody>
          <a:bodyPr/>
          <a:lstStyle/>
          <a:p>
            <a:fld id="{D79DBFE9-3C7A-47DF-8C78-F49F9A5CF48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Page Modifier Reintroduced</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t>PubMed abstracts, showing the Image strip.  In addition, when you move your cursor over one of the images, an enhanced view of the image is shown.</a:t>
            </a:r>
          </a:p>
        </p:txBody>
      </p:sp>
      <p:sp>
        <p:nvSpPr>
          <p:cNvPr id="63492" name="Slide Number Placeholder 3"/>
          <p:cNvSpPr>
            <a:spLocks noGrp="1"/>
          </p:cNvSpPr>
          <p:nvPr>
            <p:ph type="sldNum" sz="quarter" idx="5"/>
          </p:nvPr>
        </p:nvSpPr>
        <p:spPr>
          <a:noFill/>
        </p:spPr>
        <p:txBody>
          <a:bodyPr/>
          <a:lstStyle/>
          <a:p>
            <a:fld id="{8FDFC0EB-0E6F-48DB-ADAA-E876DB34FFA1}"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feasible, an image strip has been added to PubMed abstracts for citations to full text materials in PMC.</a:t>
            </a:r>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Here you can see how a search on stroke dementia shows results for each of the 3 clinical research areas.  You can select any one of these three results and see the full results for that area by clicking on the See All link at the bottom of each column.</a:t>
            </a:r>
          </a:p>
          <a:p>
            <a:endParaRPr lang="en-US" smtClean="0"/>
          </a:p>
        </p:txBody>
      </p:sp>
      <p:sp>
        <p:nvSpPr>
          <p:cNvPr id="59396" name="Slide Number Placeholder 3"/>
          <p:cNvSpPr>
            <a:spLocks noGrp="1"/>
          </p:cNvSpPr>
          <p:nvPr>
            <p:ph type="sldNum" sz="quarter" idx="5"/>
          </p:nvPr>
        </p:nvSpPr>
        <p:spPr>
          <a:noFill/>
        </p:spPr>
        <p:txBody>
          <a:bodyPr/>
          <a:lstStyle/>
          <a:p>
            <a:fld id="{98E50400-082E-4003-B0EF-777603B68DF2}"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Presentations</a:t>
            </a:r>
          </a:p>
          <a:p>
            <a:pPr eaLnBrk="1" hangingPunct="1"/>
            <a:r>
              <a:rPr lang="en-US" sz="1200" dirty="0" smtClean="0"/>
              <a:t>David Gillikin: Online Update </a:t>
            </a:r>
          </a:p>
          <a:p>
            <a:pPr eaLnBrk="1" hangingPunct="1"/>
            <a:r>
              <a:rPr lang="en-US" sz="1200" dirty="0" smtClean="0"/>
              <a:t>Loren Frant: </a:t>
            </a:r>
            <a:r>
              <a:rPr lang="en-US" sz="1200" dirty="0" err="1" smtClean="0"/>
              <a:t>MedlinePlus</a:t>
            </a:r>
            <a:endParaRPr lang="en-US" sz="1200" dirty="0" smtClean="0"/>
          </a:p>
          <a:p>
            <a:pPr eaLnBrk="1" hangingPunct="1"/>
            <a:r>
              <a:rPr lang="en-US" sz="1200" dirty="0" smtClean="0"/>
              <a:t>Questions</a:t>
            </a:r>
          </a:p>
          <a:p>
            <a:pPr eaLnBrk="1" hangingPunct="1"/>
            <a:r>
              <a:rPr lang="en-US" sz="1200" dirty="0" smtClean="0"/>
              <a:t>Presentations will be posted on the </a:t>
            </a:r>
            <a:r>
              <a:rPr lang="en-US" sz="1200" i="1" dirty="0" smtClean="0"/>
              <a:t>NLM Technical Bulletin</a:t>
            </a:r>
            <a:r>
              <a:rPr lang="en-US" sz="1200" dirty="0" smtClean="0"/>
              <a:t>: </a:t>
            </a:r>
            <a:r>
              <a:rPr lang="en-US" sz="1000" dirty="0" smtClean="0">
                <a:hlinkClick r:id="rId3"/>
              </a:rPr>
              <a:t>http://www.nlm.nih.gov/pubs/techbull/tb.html</a:t>
            </a:r>
            <a:endParaRPr lang="en-US" sz="1000" dirty="0" smtClean="0"/>
          </a:p>
          <a:p>
            <a:pPr eaLnBrk="1" hangingPunct="1"/>
            <a:endParaRPr lang="en-US" sz="1000"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Beta version debuted in April</a:t>
            </a:r>
          </a:p>
          <a:p>
            <a:r>
              <a:rPr lang="en-US" dirty="0" smtClean="0"/>
              <a:t>Link on the homepage</a:t>
            </a:r>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dirty="0" err="1" smtClean="0"/>
              <a:t>inital</a:t>
            </a:r>
            <a:r>
              <a:rPr lang="en-US" dirty="0" smtClean="0"/>
              <a:t> (Summary) display includes the article title, first author's name, journal title abbreviation, and year of publication. </a:t>
            </a:r>
            <a:endParaRPr lang="en-US" smtClean="0"/>
          </a:p>
          <a:p>
            <a:endParaRPr lang="en-US"/>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As of today we have just over 800 full participation titles. That number doesn’t count predecessor titles, i.e., title changes over the course of a journal’s life. So </a:t>
            </a:r>
            <a:r>
              <a:rPr lang="en-US" sz="1200" kern="1200" dirty="0" err="1" smtClean="0">
                <a:solidFill>
                  <a:schemeClr val="tx1"/>
                </a:solidFill>
                <a:latin typeface="Arial" charset="0"/>
                <a:ea typeface="+mn-ea"/>
                <a:cs typeface="+mn-cs"/>
              </a:rPr>
              <a:t>jmla</a:t>
            </a:r>
            <a:r>
              <a:rPr lang="en-US" sz="1200" kern="1200" dirty="0" smtClean="0">
                <a:solidFill>
                  <a:schemeClr val="tx1"/>
                </a:solidFill>
                <a:latin typeface="Arial" charset="0"/>
                <a:ea typeface="+mn-ea"/>
                <a:cs typeface="+mn-cs"/>
              </a:rPr>
              <a:t> and </a:t>
            </a:r>
            <a:r>
              <a:rPr lang="en-US" sz="1200" kern="1200" dirty="0" err="1" smtClean="0">
                <a:solidFill>
                  <a:schemeClr val="tx1"/>
                </a:solidFill>
                <a:latin typeface="Arial" charset="0"/>
                <a:ea typeface="+mn-ea"/>
                <a:cs typeface="+mn-cs"/>
              </a:rPr>
              <a:t>bmla</a:t>
            </a:r>
            <a:r>
              <a:rPr lang="en-US" sz="1200" kern="1200" dirty="0" smtClean="0">
                <a:solidFill>
                  <a:schemeClr val="tx1"/>
                </a:solidFill>
                <a:latin typeface="Arial" charset="0"/>
                <a:ea typeface="+mn-ea"/>
                <a:cs typeface="+mn-cs"/>
              </a:rPr>
              <a:t> count as 1 in the 800. We also have 265 NIH portfolio journals.</a:t>
            </a:r>
            <a:endParaRPr lang="en-US" sz="1200" kern="1200" smtClean="0">
              <a:solidFill>
                <a:schemeClr val="tx1"/>
              </a:solidFill>
              <a:latin typeface="Arial" charset="0"/>
              <a:ea typeface="+mn-ea"/>
              <a:cs typeface="+mn-cs"/>
            </a:endParaRP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t>Several of the NCBI databases are undergoing redesigns to look and behave similar to PubMed.  Both the BookShelf and the MeSH Database have been redesigned.  The NLM Catalog and the Journals Database have been merged.</a:t>
            </a:r>
          </a:p>
        </p:txBody>
      </p:sp>
      <p:sp>
        <p:nvSpPr>
          <p:cNvPr id="64516" name="Slide Number Placeholder 3"/>
          <p:cNvSpPr>
            <a:spLocks noGrp="1"/>
          </p:cNvSpPr>
          <p:nvPr>
            <p:ph type="sldNum" sz="quarter" idx="5"/>
          </p:nvPr>
        </p:nvSpPr>
        <p:spPr>
          <a:noFill/>
        </p:spPr>
        <p:txBody>
          <a:bodyPr/>
          <a:lstStyle/>
          <a:p>
            <a:fld id="{20FD9A6D-3CC0-4D64-A235-E179CA2AF31F}"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Here you can see the design change in the BookShelf, going from the old design to the new one.</a:t>
            </a:r>
          </a:p>
        </p:txBody>
      </p:sp>
      <p:sp>
        <p:nvSpPr>
          <p:cNvPr id="65540" name="Slide Number Placeholder 3"/>
          <p:cNvSpPr>
            <a:spLocks noGrp="1"/>
          </p:cNvSpPr>
          <p:nvPr>
            <p:ph type="sldNum" sz="quarter" idx="5"/>
          </p:nvPr>
        </p:nvSpPr>
        <p:spPr>
          <a:noFill/>
        </p:spPr>
        <p:txBody>
          <a:bodyPr/>
          <a:lstStyle/>
          <a:p>
            <a:fld id="{4AC17716-9CA6-447A-A2BA-19E331EE1C6F}"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And this shows the shift in the MeSH Database design, from old to new.</a:t>
            </a:r>
          </a:p>
        </p:txBody>
      </p:sp>
      <p:sp>
        <p:nvSpPr>
          <p:cNvPr id="66564" name="Slide Number Placeholder 3"/>
          <p:cNvSpPr>
            <a:spLocks noGrp="1"/>
          </p:cNvSpPr>
          <p:nvPr>
            <p:ph type="sldNum" sz="quarter" idx="5"/>
          </p:nvPr>
        </p:nvSpPr>
        <p:spPr>
          <a:noFill/>
        </p:spPr>
        <p:txBody>
          <a:bodyPr/>
          <a:lstStyle/>
          <a:p>
            <a:fld id="{FAF02BF3-2C06-49F5-97FE-AC81156E3732}"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t>The NLM Catalog and the Journals database were merged into the new NLM Catalog database.  This merger was due to the large overlap of data found between the two databases, and as a resource issue.  It’s easier to maintain one database than 2 separate by highly similar systems.  There is a link on the NLM Catalog homepage to special search feature “Journals in NCBI Databases”  that takes you to a special search page, allowing you to search for journals data that had been accessible in the old Journals Database.  This “journals in NCBI Databases” link is also available on the PubMed Homepage.</a:t>
            </a:r>
          </a:p>
        </p:txBody>
      </p:sp>
      <p:sp>
        <p:nvSpPr>
          <p:cNvPr id="67588" name="Slide Number Placeholder 3"/>
          <p:cNvSpPr>
            <a:spLocks noGrp="1"/>
          </p:cNvSpPr>
          <p:nvPr>
            <p:ph type="sldNum" sz="quarter" idx="5"/>
          </p:nvPr>
        </p:nvSpPr>
        <p:spPr>
          <a:noFill/>
        </p:spPr>
        <p:txBody>
          <a:bodyPr/>
          <a:lstStyle/>
          <a:p>
            <a:fld id="{AC384AC3-BB7D-44C3-9251-2B229EAF7026}"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The special journals search page.  Also contains links to Limits and to an Advance Search page.</a:t>
            </a:r>
          </a:p>
        </p:txBody>
      </p:sp>
      <p:sp>
        <p:nvSpPr>
          <p:cNvPr id="68612" name="Slide Number Placeholder 3"/>
          <p:cNvSpPr>
            <a:spLocks noGrp="1"/>
          </p:cNvSpPr>
          <p:nvPr>
            <p:ph type="sldNum" sz="quarter" idx="5"/>
          </p:nvPr>
        </p:nvSpPr>
        <p:spPr>
          <a:noFill/>
        </p:spPr>
        <p:txBody>
          <a:bodyPr/>
          <a:lstStyle/>
          <a:p>
            <a:fld id="{3B3650D9-55C4-4A61-A442-5B0C2CA80ED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LinkOut will not</a:t>
            </a:r>
            <a:r>
              <a:rPr lang="en-US" baseline="0" dirty="0" smtClean="0"/>
              <a:t> be holding a separate users meeting at MLA this year.  But you can attend the LinkOut Review session at the NLM Theater.  You can also drop by the NLM booth.</a:t>
            </a:r>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r>
              <a:rPr lang="en-US" sz="3800" dirty="0" smtClean="0">
                <a:solidFill>
                  <a:schemeClr val="tx1"/>
                </a:solidFill>
              </a:rPr>
              <a:t>Unified Medical Language System (UMLS)</a:t>
            </a:r>
          </a:p>
          <a:p>
            <a:pPr eaLnBrk="1" hangingPunct="1"/>
            <a:r>
              <a:rPr lang="en-US" sz="2400" dirty="0" smtClean="0"/>
              <a:t>UMLS Releases:</a:t>
            </a:r>
          </a:p>
          <a:p>
            <a:pPr lvl="1" eaLnBrk="1" hangingPunct="1"/>
            <a:r>
              <a:rPr lang="en-US" sz="2000" dirty="0" smtClean="0"/>
              <a:t>2010AB release – November 2, 2010</a:t>
            </a:r>
          </a:p>
          <a:p>
            <a:pPr lvl="2" eaLnBrk="1" hangingPunct="1"/>
            <a:r>
              <a:rPr lang="en-US" sz="1800" dirty="0" smtClean="0"/>
              <a:t>More than </a:t>
            </a:r>
            <a:r>
              <a:rPr lang="en-US" sz="1800" b="1" dirty="0" smtClean="0"/>
              <a:t>2.3 million concepts </a:t>
            </a:r>
            <a:r>
              <a:rPr lang="en-US" sz="1800" dirty="0" smtClean="0"/>
              <a:t>and </a:t>
            </a:r>
            <a:r>
              <a:rPr lang="en-US" sz="1800" b="1" dirty="0" smtClean="0"/>
              <a:t>8.5 million unique concept names </a:t>
            </a:r>
            <a:r>
              <a:rPr lang="en-US" sz="1800" dirty="0" smtClean="0"/>
              <a:t>from </a:t>
            </a:r>
            <a:r>
              <a:rPr lang="en-US" sz="1800" b="1" dirty="0" smtClean="0"/>
              <a:t>158 source vocabularies</a:t>
            </a:r>
          </a:p>
          <a:p>
            <a:pPr lvl="1" eaLnBrk="1" hangingPunct="1"/>
            <a:r>
              <a:rPr lang="en-US" sz="2000" dirty="0" smtClean="0"/>
              <a:t>2011AA release – </a:t>
            </a:r>
            <a:r>
              <a:rPr lang="en-US" sz="2000" dirty="0" smtClean="0">
                <a:solidFill>
                  <a:schemeClr val="bg1"/>
                </a:solidFill>
              </a:rPr>
              <a:t>May 5, 2011</a:t>
            </a:r>
          </a:p>
          <a:p>
            <a:pPr lvl="2" eaLnBrk="1" hangingPunct="1"/>
            <a:r>
              <a:rPr lang="en-US" sz="1800" dirty="0" smtClean="0"/>
              <a:t>More than </a:t>
            </a:r>
            <a:r>
              <a:rPr lang="en-US" sz="1800" b="1" dirty="0" smtClean="0"/>
              <a:t>2.4 million concepts</a:t>
            </a:r>
            <a:r>
              <a:rPr lang="en-US" sz="1800" dirty="0" smtClean="0"/>
              <a:t> and </a:t>
            </a:r>
            <a:r>
              <a:rPr lang="en-US" sz="1800" b="1" dirty="0" smtClean="0"/>
              <a:t>8.8 million unique concept names </a:t>
            </a:r>
            <a:r>
              <a:rPr lang="en-US" sz="1800" dirty="0" smtClean="0"/>
              <a:t>from </a:t>
            </a:r>
            <a:r>
              <a:rPr lang="en-US" sz="1800" b="1" dirty="0" smtClean="0"/>
              <a:t>160 source vocabularies</a:t>
            </a:r>
            <a:endParaRPr lang="en-US" sz="1800" b="1" dirty="0" smtClean="0">
              <a:solidFill>
                <a:schemeClr val="bg1"/>
              </a:solidFill>
            </a:endParaRPr>
          </a:p>
          <a:p>
            <a:pPr eaLnBrk="1" hangingPunct="1"/>
            <a:r>
              <a:rPr lang="en-US" sz="2400" dirty="0" smtClean="0"/>
              <a:t>UMLS Web site reorganization in September.</a:t>
            </a:r>
          </a:p>
          <a:p>
            <a:pPr eaLnBrk="1" hangingPunct="1"/>
            <a:r>
              <a:rPr lang="en-US" sz="2400" dirty="0" smtClean="0"/>
              <a:t>New UMLS Terminology Services site introduced, replacing the Knowledge Source server.</a:t>
            </a:r>
          </a:p>
          <a:p>
            <a:pPr eaLnBrk="1" hangingPunct="1"/>
            <a:r>
              <a:rPr lang="en-US" sz="2400" dirty="0" smtClean="0"/>
              <a:t>NLM Theater Presentations.</a:t>
            </a:r>
            <a:endParaRPr lang="en-US" sz="1800" dirty="0" smtClean="0"/>
          </a:p>
          <a:p>
            <a:pPr lvl="2" eaLnBrk="1" hangingPunct="1"/>
            <a:endParaRPr lang="en-US" sz="2000" dirty="0" smtClean="0"/>
          </a:p>
          <a:p>
            <a:pPr lvl="1" eaLnBrk="1" hangingPunct="1">
              <a:buFont typeface="Wingdings" pitchFamily="2" charset="2"/>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sz="1400" dirty="0" smtClean="0"/>
              <a:t>Indexing production for FY2010</a:t>
            </a:r>
            <a:r>
              <a:rPr lang="en-US" sz="1400" baseline="0" dirty="0" smtClean="0"/>
              <a:t> was actually down by nearly 2%.  Though FY2010 did include several government closures due to snow storms, we are watching to see if the contract indexing firms have actually hit a plateau after years of growth.  We are hoping to rebound from this in FY2011.</a:t>
            </a:r>
            <a:endParaRPr lang="en-US" sz="14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UMLS Terminology Services (UTS)</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NLM Gateway</a:t>
            </a:r>
          </a:p>
          <a:p>
            <a:r>
              <a:rPr lang="en-US" dirty="0" smtClean="0"/>
              <a:t>December 1, 2011 – transition to new pilot search site.</a:t>
            </a:r>
          </a:p>
          <a:p>
            <a:r>
              <a:rPr lang="en-US" dirty="0" smtClean="0"/>
              <a:t>Combination of:</a:t>
            </a:r>
          </a:p>
          <a:p>
            <a:pPr lvl="1"/>
            <a:r>
              <a:rPr lang="en-US" dirty="0" smtClean="0"/>
              <a:t>Budget limitations</a:t>
            </a:r>
          </a:p>
          <a:p>
            <a:pPr lvl="1"/>
            <a:r>
              <a:rPr lang="en-US" dirty="0" smtClean="0"/>
              <a:t>All databases but one are available from other NLM sources</a:t>
            </a:r>
          </a:p>
          <a:p>
            <a:pPr lvl="1"/>
            <a:r>
              <a:rPr lang="en-US" dirty="0" smtClean="0"/>
              <a:t>Most users of those databases search them directly and do not use the Gateway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NLM Gateway</a:t>
            </a:r>
          </a:p>
          <a:p>
            <a:r>
              <a:rPr lang="en-US" dirty="0" smtClean="0"/>
              <a:t>New pilot search site coming from Lister Hill National Center for Biomedical Communications.</a:t>
            </a:r>
          </a:p>
          <a:p>
            <a:r>
              <a:rPr lang="en-US" dirty="0" smtClean="0"/>
              <a:t>Focus on:</a:t>
            </a:r>
          </a:p>
          <a:p>
            <a:pPr lvl="1"/>
            <a:r>
              <a:rPr lang="en-US" dirty="0" smtClean="0"/>
              <a:t>Meeting Abstracts database</a:t>
            </a:r>
          </a:p>
          <a:p>
            <a:pPr lvl="1"/>
            <a:r>
              <a:rPr lang="en-US" dirty="0" smtClean="0"/>
              <a:t>Health Services Research Projects in Process (</a:t>
            </a:r>
            <a:r>
              <a:rPr lang="en-US" dirty="0" err="1" smtClean="0"/>
              <a:t>HSRProj</a:t>
            </a:r>
            <a:r>
              <a:rPr lang="en-US" dirty="0" smtClean="0"/>
              <a:t>).</a:t>
            </a:r>
          </a:p>
          <a:p>
            <a:r>
              <a:rPr lang="en-US" dirty="0" smtClean="0"/>
              <a:t>Details – </a:t>
            </a:r>
            <a:r>
              <a:rPr lang="en-US" i="1" dirty="0" smtClean="0"/>
              <a:t>NLM Technical Bulletin </a:t>
            </a:r>
            <a:r>
              <a:rPr lang="en-US" dirty="0" smtClean="0"/>
              <a:t>article.</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announcement</a:t>
            </a:r>
            <a:r>
              <a:rPr lang="en-US" baseline="0" dirty="0" smtClean="0"/>
              <a:t> about the cessation of cutter numbers appeared in the NLM Technical Bulletin in December 2009.</a:t>
            </a:r>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The</a:t>
            </a:r>
            <a:r>
              <a:rPr lang="en-US" baseline="0" dirty="0" smtClean="0">
                <a:solidFill>
                  <a:srgbClr val="FF0000"/>
                </a:solidFill>
              </a:rPr>
              <a:t> SIS homepage was refreshed this October, </a:t>
            </a:r>
            <a:r>
              <a:rPr lang="en-US" dirty="0" smtClean="0"/>
              <a:t>in an effort to streamline information and to make the Division’s resources easier to access.</a:t>
            </a:r>
          </a:p>
          <a:p>
            <a:endParaRPr lang="en-US" dirty="0" smtClean="0">
              <a:solidFill>
                <a:srgbClr val="FF0000"/>
              </a:solidFill>
            </a:endParaRPr>
          </a:p>
          <a:p>
            <a:endParaRPr lang="en-US" dirty="0" smtClean="0"/>
          </a:p>
        </p:txBody>
      </p:sp>
      <p:sp>
        <p:nvSpPr>
          <p:cNvPr id="64516" name="Slide Number Placeholder 3"/>
          <p:cNvSpPr>
            <a:spLocks noGrp="1"/>
          </p:cNvSpPr>
          <p:nvPr>
            <p:ph type="sldNum" sz="quarter" idx="5"/>
          </p:nvPr>
        </p:nvSpPr>
        <p:spPr>
          <a:noFill/>
        </p:spPr>
        <p:txBody>
          <a:bodyPr/>
          <a:lstStyle/>
          <a:p>
            <a:fld id="{7E211965-7E15-4C5D-BD9C-C7387DC5F39C}"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environment</a:t>
            </a:r>
            <a:r>
              <a:rPr lang="en-US" baseline="0" dirty="0" smtClean="0"/>
              <a:t> Health Student portal was launched this fall, introduces </a:t>
            </a:r>
            <a:r>
              <a:rPr lang="en-US" dirty="0" smtClean="0"/>
              <a:t>middle school students to environmental health science within the context of current middle school science curriculum standards.</a:t>
            </a:r>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AIDSinfo</a:t>
            </a:r>
            <a:r>
              <a:rPr lang="en-US" dirty="0" smtClean="0"/>
              <a:t> Launched in March</a:t>
            </a:r>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AIDSinfo</a:t>
            </a:r>
            <a:endParaRPr lang="en-US" dirty="0" smtClean="0"/>
          </a:p>
          <a:p>
            <a:r>
              <a:rPr lang="en-US" sz="1200" dirty="0" smtClean="0"/>
              <a:t> </a:t>
            </a:r>
            <a:r>
              <a:rPr lang="en-US" sz="1200" dirty="0" err="1" smtClean="0"/>
              <a:t>Facebook</a:t>
            </a:r>
            <a:r>
              <a:rPr lang="en-US" sz="1200" dirty="0" smtClean="0"/>
              <a:t> site launched in March.</a:t>
            </a:r>
          </a:p>
          <a:p>
            <a:pPr algn="ctr">
              <a:buNone/>
            </a:pPr>
            <a:r>
              <a:rPr lang="en-US" sz="1200" dirty="0" smtClean="0">
                <a:hlinkClick r:id="rId3"/>
              </a:rPr>
              <a:t>http://www.facebook.com/AIDSinfo</a:t>
            </a:r>
            <a:endParaRPr lang="en-US" sz="1200" dirty="0" smtClean="0"/>
          </a:p>
          <a:p>
            <a:r>
              <a:rPr lang="en-US" sz="1200" dirty="0" err="1" smtClean="0"/>
              <a:t>AIDSinfo</a:t>
            </a:r>
            <a:r>
              <a:rPr lang="en-US" sz="1200" dirty="0" smtClean="0"/>
              <a:t> Mobile site launched in September.</a:t>
            </a:r>
          </a:p>
          <a:p>
            <a:r>
              <a:rPr lang="en-US" sz="1200" dirty="0" err="1" smtClean="0"/>
              <a:t>AIDSinfo</a:t>
            </a:r>
            <a:r>
              <a:rPr lang="en-US" sz="1200" dirty="0" smtClean="0"/>
              <a:t> HIV Glossary </a:t>
            </a:r>
            <a:r>
              <a:rPr lang="en-US" sz="1200" dirty="0" err="1" smtClean="0"/>
              <a:t>iPhone</a:t>
            </a:r>
            <a:r>
              <a:rPr lang="en-US" sz="1200" dirty="0" smtClean="0"/>
              <a:t> App.</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DIMRC pages have been redesigned to enhance access to the many and diverse NLM resources useful for disaster and emergency readiness, response, and recovery</a:t>
            </a:r>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Disaster Information</a:t>
            </a:r>
            <a:r>
              <a:rPr lang="en-US" baseline="0" dirty="0" smtClean="0"/>
              <a:t> Management Research Animals in Disaster page </a:t>
            </a:r>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major project has been the Medical Text Indexer or MTI.  In place since 2002, the use of MTI has seen steady progress. In the past year we started pursuing the idea of how to further the use of MTI in the first steps of indexing.</a:t>
            </a: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smtClean="0"/>
              <a:t>REMM – Radiation Emergency Medical Management</a:t>
            </a:r>
          </a:p>
          <a:p>
            <a:r>
              <a:rPr lang="en-US" dirty="0" smtClean="0"/>
              <a:t>Mobile REMM – New Android support, as well as updated content available though </a:t>
            </a:r>
            <a:r>
              <a:rPr lang="en-US" dirty="0" err="1" smtClean="0"/>
              <a:t>iPhone</a:t>
            </a:r>
            <a:r>
              <a:rPr lang="en-US" dirty="0" smtClean="0"/>
              <a:t>, Blackberry and Windows Mobile platforms.</a:t>
            </a:r>
          </a:p>
          <a:p>
            <a:r>
              <a:rPr lang="en-US" dirty="0" smtClean="0"/>
              <a:t>New content, including:</a:t>
            </a:r>
          </a:p>
          <a:p>
            <a:pPr lvl="1"/>
            <a:r>
              <a:rPr lang="en-US" dirty="0" smtClean="0"/>
              <a:t>Nuclear Reactor Accidents</a:t>
            </a:r>
          </a:p>
          <a:p>
            <a:pPr lvl="1"/>
            <a:r>
              <a:rPr lang="en-US" dirty="0" smtClean="0"/>
              <a:t>Personal Protective Equipment</a:t>
            </a:r>
          </a:p>
          <a:p>
            <a:pPr lvl="1"/>
            <a:r>
              <a:rPr lang="en-US" dirty="0" smtClean="0"/>
              <a:t>7 new video tutorials about key REMM clinical tools</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smtClean="0"/>
              <a:t>Wireless Information System for Emergency Responders (WISER)</a:t>
            </a:r>
          </a:p>
          <a:p>
            <a:r>
              <a:rPr lang="en-US" dirty="0" smtClean="0"/>
              <a:t>WISER for </a:t>
            </a:r>
            <a:r>
              <a:rPr lang="en-US" dirty="0" err="1" smtClean="0"/>
              <a:t>iPhone</a:t>
            </a:r>
            <a:r>
              <a:rPr lang="en-US" dirty="0" smtClean="0"/>
              <a:t>/</a:t>
            </a:r>
            <a:r>
              <a:rPr lang="en-US" dirty="0" err="1" smtClean="0"/>
              <a:t>iPad</a:t>
            </a:r>
            <a:r>
              <a:rPr lang="en-US" dirty="0" smtClean="0"/>
              <a:t> 1.1 (June 2010).</a:t>
            </a:r>
          </a:p>
          <a:p>
            <a:r>
              <a:rPr lang="en-US" dirty="0" smtClean="0"/>
              <a:t>WISER for Blackberry (July 2010).</a:t>
            </a:r>
          </a:p>
          <a:p>
            <a:r>
              <a:rPr lang="en-US" dirty="0" smtClean="0"/>
              <a:t>WISER 4.4 version released in March</a:t>
            </a:r>
          </a:p>
          <a:p>
            <a:pPr lvl="1"/>
            <a:r>
              <a:rPr lang="en-US" dirty="0" smtClean="0"/>
              <a:t>WISER Windows, Pocket PC, and Smart Phone platforms (March 2011).</a:t>
            </a:r>
          </a:p>
          <a:p>
            <a:pPr lvl="1"/>
            <a:r>
              <a:rPr lang="en-US" dirty="0" smtClean="0"/>
              <a:t> Interactive Chemical Reactivity capability </a:t>
            </a:r>
          </a:p>
          <a:p>
            <a:pPr lvl="1"/>
            <a:r>
              <a:rPr lang="en-US" dirty="0" smtClean="0"/>
              <a:t>19 new substances introduced, including substances in the news such as Crude Oil, </a:t>
            </a:r>
            <a:r>
              <a:rPr lang="en-US" dirty="0" err="1" smtClean="0"/>
              <a:t>Corexit</a:t>
            </a:r>
            <a:r>
              <a:rPr lang="en-US" dirty="0" smtClean="0"/>
              <a:t> 9500, and </a:t>
            </a:r>
            <a:r>
              <a:rPr lang="en-US" dirty="0" err="1" smtClean="0"/>
              <a:t>Corexit</a:t>
            </a:r>
            <a:r>
              <a:rPr lang="en-US" dirty="0" smtClean="0"/>
              <a:t> 9527 </a:t>
            </a:r>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SIS and NLM Exhibit Booth</a:t>
            </a:r>
          </a:p>
          <a:p>
            <a:pPr>
              <a:buNone/>
            </a:pPr>
            <a:r>
              <a:rPr lang="en-US" sz="1400" dirty="0" smtClean="0"/>
              <a:t>NLM Theater Presentations:</a:t>
            </a:r>
          </a:p>
          <a:p>
            <a:r>
              <a:rPr lang="en-US" dirty="0" smtClean="0"/>
              <a:t> Disaster Health Information Update</a:t>
            </a:r>
          </a:p>
          <a:p>
            <a:r>
              <a:rPr lang="en-US" dirty="0" smtClean="0"/>
              <a:t>Drug, Toxicology, and Environmental Health Resources Update</a:t>
            </a:r>
          </a:p>
          <a:p>
            <a:r>
              <a:rPr lang="en-US" dirty="0" smtClean="0"/>
              <a:t>NLM K-12 Educational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DailyMed</a:t>
            </a:r>
            <a:endParaRPr lang="en-US" dirty="0" smtClean="0"/>
          </a:p>
          <a:p>
            <a:pPr algn="ctr">
              <a:buNone/>
            </a:pPr>
            <a:r>
              <a:rPr lang="en-US" sz="2800" dirty="0" smtClean="0">
                <a:hlinkClick r:id="rId3"/>
              </a:rPr>
              <a:t>http://dailymed.nlm.nih.gov/</a:t>
            </a:r>
            <a:r>
              <a:rPr lang="en-US" sz="2800" dirty="0" smtClean="0"/>
              <a:t> </a:t>
            </a:r>
          </a:p>
          <a:p>
            <a:r>
              <a:rPr lang="en-US" sz="2800" dirty="0" smtClean="0"/>
              <a:t>Contains information on over 23,100 approved prescription drugs.</a:t>
            </a:r>
          </a:p>
          <a:p>
            <a:r>
              <a:rPr lang="en-US" dirty="0" smtClean="0"/>
              <a:t>Usage and Growth:</a:t>
            </a:r>
          </a:p>
          <a:p>
            <a:pPr>
              <a:buNone/>
            </a:pPr>
            <a:endParaRPr lang="en-US" dirty="0" smtClean="0"/>
          </a:p>
          <a:p>
            <a:r>
              <a:rPr lang="en-US" dirty="0" err="1" smtClean="0"/>
              <a:t>DailyMed</a:t>
            </a:r>
            <a:endParaRPr lang="en-US" dirty="0" smtClean="0"/>
          </a:p>
          <a:p>
            <a:pPr algn="ctr">
              <a:buNone/>
            </a:pPr>
            <a:r>
              <a:rPr lang="en-US" sz="2800" dirty="0" smtClean="0">
                <a:hlinkClick r:id="rId3"/>
              </a:rPr>
              <a:t>http://dailymed.nlm.nih.gov/</a:t>
            </a:r>
            <a:r>
              <a:rPr lang="en-US" sz="2800" dirty="0" smtClean="0"/>
              <a:t> </a:t>
            </a:r>
          </a:p>
          <a:p>
            <a:r>
              <a:rPr lang="en-US" sz="2800" dirty="0" smtClean="0"/>
              <a:t>Contains information on over 23,100 approved prescription drugs.</a:t>
            </a:r>
          </a:p>
          <a:p>
            <a:r>
              <a:rPr lang="en-US" dirty="0" smtClean="0"/>
              <a:t>Usage and Growth:</a:t>
            </a:r>
          </a:p>
          <a:p>
            <a:pPr>
              <a:buNone/>
            </a:pPr>
            <a:r>
              <a:rPr lang="en-US" dirty="0" smtClean="0"/>
              <a:t>Total hits Jan 2011: 5,357,780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hits/day Jan 2011: 172,831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Total hits Mar 2011: 10,865,718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hits/day Mar 2011: 350,507</a:t>
            </a:r>
          </a:p>
          <a:p>
            <a:pPr>
              <a:buNone/>
            </a:pPr>
            <a:endParaRPr lang="en-US" dirty="0" smtClean="0"/>
          </a:p>
          <a:p>
            <a:pPr>
              <a:buNone/>
            </a:pPr>
            <a:endParaRPr lang="en-US" dirty="0" smtClean="0"/>
          </a:p>
          <a:p>
            <a:endParaRPr lang="en-US" dirty="0" smtClean="0"/>
          </a:p>
          <a:p>
            <a:pPr lvl="1"/>
            <a:endParaRPr lang="en-US" dirty="0" smtClean="0"/>
          </a:p>
          <a:p>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DailyMed</a:t>
            </a:r>
            <a:endParaRPr lang="en-US" dirty="0" smtClean="0"/>
          </a:p>
          <a:p>
            <a:r>
              <a:rPr lang="en-US" dirty="0" smtClean="0"/>
              <a:t>New </a:t>
            </a:r>
            <a:r>
              <a:rPr lang="en-US" dirty="0" err="1" smtClean="0"/>
              <a:t>DailyMed</a:t>
            </a:r>
            <a:r>
              <a:rPr lang="en-US" dirty="0" smtClean="0"/>
              <a:t> Mobile site - launched in March</a:t>
            </a:r>
          </a:p>
          <a:p>
            <a:pPr algn="ctr">
              <a:buNone/>
            </a:pPr>
            <a:r>
              <a:rPr lang="en-US" sz="2400" dirty="0" smtClean="0">
                <a:hlinkClick r:id="rId3"/>
              </a:rPr>
              <a:t>http://dailymed.nlm.nih.gov/dailymed/mobile/index.cfm</a:t>
            </a:r>
            <a:endParaRPr lang="en-US" sz="2400" dirty="0" smtClean="0"/>
          </a:p>
          <a:p>
            <a:r>
              <a:rPr lang="en-US" dirty="0" smtClean="0"/>
              <a:t>NLM Theater Presentation on </a:t>
            </a:r>
            <a:r>
              <a:rPr lang="en-US" dirty="0" err="1" smtClean="0"/>
              <a:t>DailyMed</a:t>
            </a:r>
            <a:r>
              <a:rPr lang="en-US" dirty="0" smtClean="0"/>
              <a:t> and </a:t>
            </a:r>
            <a:r>
              <a:rPr lang="en-US" dirty="0" err="1" smtClean="0"/>
              <a:t>MyMedicationList</a:t>
            </a:r>
            <a:endParaRPr lang="en-US" dirty="0" smtClean="0"/>
          </a:p>
          <a:p>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NLM Mobile page</a:t>
            </a:r>
            <a:br>
              <a:rPr lang="en-US" dirty="0" smtClean="0"/>
            </a:br>
            <a:r>
              <a:rPr lang="en-US" dirty="0" smtClean="0"/>
              <a:t> </a:t>
            </a:r>
            <a:r>
              <a:rPr lang="en-US" sz="1200" dirty="0" smtClean="0"/>
              <a:t>http://www.nlm.nih.gov/mobile/</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Application Programming Interface (API) Web page</a:t>
            </a:r>
          </a:p>
          <a:p>
            <a:r>
              <a:rPr lang="en-US" dirty="0" smtClean="0">
                <a:hlinkClick r:id="rId3"/>
              </a:rPr>
              <a:t>http://www.nlm.nih.gov/api/index.html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smtClean="0"/>
              <a:t>NLM Digital Repository</a:t>
            </a:r>
            <a:br>
              <a:rPr lang="en-US" sz="4000" dirty="0" smtClean="0"/>
            </a:br>
            <a:r>
              <a:rPr lang="en-US" sz="4000" dirty="0" smtClean="0"/>
              <a:t> “Digital Collections”</a:t>
            </a:r>
          </a:p>
          <a:p>
            <a:pPr algn="ctr">
              <a:buNone/>
            </a:pPr>
            <a:r>
              <a:rPr lang="en-US" sz="3200" u="sng" dirty="0" smtClean="0">
                <a:hlinkClick r:id="rId3"/>
              </a:rPr>
              <a:t>http://collections.nlm.nih.gov/</a:t>
            </a:r>
            <a:endParaRPr lang="en-US" sz="3200" dirty="0" smtClean="0"/>
          </a:p>
          <a:p>
            <a:r>
              <a:rPr lang="en-US" sz="3200" dirty="0" smtClean="0"/>
              <a:t>Public launch – Sept 27, 2010</a:t>
            </a:r>
          </a:p>
          <a:p>
            <a:r>
              <a:rPr lang="en-US" sz="3200" dirty="0" smtClean="0"/>
              <a:t>Four Pilot Projects</a:t>
            </a:r>
          </a:p>
          <a:p>
            <a:pPr lvl="1"/>
            <a:r>
              <a:rPr lang="en-US" dirty="0" smtClean="0"/>
              <a:t>600 Cholera Pamphlets – available </a:t>
            </a:r>
          </a:p>
          <a:p>
            <a:pPr lvl="1"/>
            <a:r>
              <a:rPr lang="en-US" dirty="0" smtClean="0"/>
              <a:t>10 Historical Audiovisual materials - available</a:t>
            </a:r>
          </a:p>
          <a:p>
            <a:pPr lvl="1"/>
            <a:r>
              <a:rPr lang="en-US" dirty="0" smtClean="0"/>
              <a:t>500 Anatomical Images – in process</a:t>
            </a:r>
          </a:p>
          <a:p>
            <a:pPr lvl="1"/>
            <a:r>
              <a:rPr lang="en-US" dirty="0" smtClean="0"/>
              <a:t>NIH Institute Annual Reports – in process</a:t>
            </a:r>
          </a:p>
          <a:p>
            <a:r>
              <a:rPr lang="en-US" dirty="0" smtClean="0"/>
              <a:t>NLM Theater Presentation</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Digital Collections Films and Videos</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Educational Clearinghouse database at the National Training Center and Clearinghouse (NTCC) has been merged with</a:t>
            </a:r>
            <a:r>
              <a:rPr lang="en-US" baseline="0" dirty="0" smtClean="0"/>
              <a:t> the </a:t>
            </a:r>
          </a:p>
          <a:p>
            <a:r>
              <a:rPr lang="en-US" baseline="0" dirty="0" smtClean="0"/>
              <a:t>MLA </a:t>
            </a:r>
            <a:r>
              <a:rPr lang="en-US" baseline="0" dirty="0" err="1" smtClean="0"/>
              <a:t>Educationl</a:t>
            </a:r>
            <a:r>
              <a:rPr lang="en-US" baseline="0" dirty="0" smtClean="0"/>
              <a:t> Clearinghouse. This effort was undertaken to eliminate the duplication and redundancies found between the 2 resources.  As of May 5, the new </a:t>
            </a:r>
            <a:r>
              <a:rPr lang="en-US" dirty="0" smtClean="0"/>
              <a:t>MLA Educational Clearinghouse is open to all and located at: </a:t>
            </a:r>
            <a:r>
              <a:rPr lang="en-US" dirty="0" smtClean="0">
                <a:hlinkClick r:id="rId3"/>
              </a:rPr>
              <a:t>http://cech.mlanet.org/</a:t>
            </a:r>
            <a:r>
              <a:rPr lang="en-US" dirty="0" smtClean="0"/>
              <a:t>.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mn-cs"/>
              </a:rPr>
              <a:t>Our tests looked at the standard</a:t>
            </a:r>
            <a:r>
              <a:rPr lang="en-US" sz="1200" b="1" kern="1200" baseline="0" dirty="0" smtClean="0">
                <a:solidFill>
                  <a:schemeClr val="tx1"/>
                </a:solidFill>
                <a:latin typeface="Arial" charset="0"/>
                <a:ea typeface="+mn-ea"/>
                <a:cs typeface="+mn-cs"/>
              </a:rPr>
              <a:t> indexing workflow, involving first an indexer providing the initial indexing process and followed by a senior reviewer who reviews the indexing.  </a:t>
            </a:r>
          </a:p>
          <a:p>
            <a:r>
              <a:rPr lang="en-US" sz="1200" b="1" kern="1200" baseline="0" dirty="0" smtClean="0">
                <a:solidFill>
                  <a:schemeClr val="tx1"/>
                </a:solidFill>
                <a:latin typeface="Arial" charset="0"/>
                <a:ea typeface="+mn-ea"/>
                <a:cs typeface="+mn-cs"/>
              </a:rPr>
              <a:t>From our work with MTI, 3 different test phases were undertaken to look at applicable subject areas, and indexing efficiencies and costs.</a:t>
            </a:r>
          </a:p>
          <a:p>
            <a:r>
              <a:rPr lang="en-US" sz="1200" b="1" kern="1200" baseline="0" dirty="0" smtClean="0">
                <a:solidFill>
                  <a:schemeClr val="tx1"/>
                </a:solidFill>
                <a:latin typeface="Arial" charset="0"/>
                <a:ea typeface="+mn-ea"/>
                <a:cs typeface="+mn-cs"/>
              </a:rPr>
              <a:t>It was identified that for some subject areas, especially those with a minimum amount of gene indexing and chemical indexing, MTI can be used as the first line indexing source, followed by a senior </a:t>
            </a:r>
            <a:r>
              <a:rPr lang="en-US" sz="1200" b="1" kern="1200" baseline="0" dirty="0" err="1" smtClean="0">
                <a:solidFill>
                  <a:schemeClr val="tx1"/>
                </a:solidFill>
                <a:latin typeface="Arial" charset="0"/>
                <a:ea typeface="+mn-ea"/>
                <a:cs typeface="+mn-cs"/>
              </a:rPr>
              <a:t>revisor</a:t>
            </a:r>
            <a:r>
              <a:rPr lang="en-US" sz="1200" b="1" kern="1200" baseline="0" dirty="0" smtClean="0">
                <a:solidFill>
                  <a:schemeClr val="tx1"/>
                </a:solidFill>
                <a:latin typeface="Arial" charset="0"/>
                <a:ea typeface="+mn-ea"/>
                <a:cs typeface="+mn-cs"/>
              </a:rPr>
              <a:t> reviewing the indexing.  This can lead to a cost savings.</a:t>
            </a:r>
          </a:p>
          <a:p>
            <a:endParaRPr lang="en-US" sz="1200" b="1"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We are now undergoing a pilot production implementation, using</a:t>
            </a:r>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14 journals in the fields of anatomy, medical informatics, and microbiology.</a:t>
            </a:r>
          </a:p>
          <a:p>
            <a:endParaRPr lang="en-US" sz="1200" b="1"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i="0" dirty="0" smtClean="0"/>
              <a:t>NLM Update</a:t>
            </a:r>
          </a:p>
          <a:p>
            <a:pPr algn="ctr">
              <a:buNone/>
            </a:pPr>
            <a:r>
              <a:rPr lang="en-US" sz="1200" dirty="0" smtClean="0"/>
              <a:t>Tuesday, May 17</a:t>
            </a:r>
          </a:p>
          <a:p>
            <a:pPr algn="ctr">
              <a:buNone/>
            </a:pPr>
            <a:r>
              <a:rPr lang="en-US" sz="1200" dirty="0" smtClean="0"/>
              <a:t>10:30 – 11:30 a.m.</a:t>
            </a:r>
          </a:p>
          <a:p>
            <a:pPr algn="ctr">
              <a:buNone/>
            </a:pPr>
            <a:r>
              <a:rPr lang="en-US" sz="1200" b="1" dirty="0" smtClean="0"/>
              <a:t>Donald Lindberg, MD</a:t>
            </a:r>
          </a:p>
          <a:p>
            <a:pPr algn="ctr">
              <a:buNone/>
            </a:pPr>
            <a:r>
              <a:rPr lang="en-US" sz="1200" b="1" dirty="0" smtClean="0"/>
              <a:t>Betsy Humphreys</a:t>
            </a:r>
          </a:p>
          <a:p>
            <a:pPr algn="ctr">
              <a:buNone/>
            </a:pPr>
            <a:r>
              <a:rPr lang="en-US" sz="1200" b="1" dirty="0" smtClean="0"/>
              <a:t>Sheldon Kotzin</a:t>
            </a:r>
          </a:p>
          <a:p>
            <a:pPr algn="ctr">
              <a:buNone/>
            </a:pPr>
            <a:endParaRPr lang="en-US" dirty="0" smtClean="0"/>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DOCLINE User Group Meeting</a:t>
            </a:r>
          </a:p>
          <a:p>
            <a:pPr algn="ctr">
              <a:buNone/>
            </a:pPr>
            <a:r>
              <a:rPr lang="en-US" dirty="0" smtClean="0"/>
              <a:t>Tuesday, May 17</a:t>
            </a:r>
          </a:p>
          <a:p>
            <a:pPr algn="ctr">
              <a:buNone/>
            </a:pPr>
            <a:r>
              <a:rPr lang="en-US" dirty="0" smtClean="0"/>
              <a:t>2:00 pm – 3:00 pm</a:t>
            </a:r>
          </a:p>
          <a:p>
            <a:pPr algn="ctr">
              <a:buNone/>
            </a:pPr>
            <a:r>
              <a:rPr lang="en-US" dirty="0" smtClean="0"/>
              <a:t>Room L100F, Lower Level</a:t>
            </a:r>
          </a:p>
          <a:p>
            <a:pPr algn="ctr">
              <a:buNone/>
            </a:pPr>
            <a:r>
              <a:rPr lang="en-US" dirty="0" smtClean="0"/>
              <a:t>Minneapolis Convention </a:t>
            </a:r>
          </a:p>
          <a:p>
            <a:pPr algn="ctr">
              <a:buNone/>
            </a:pPr>
            <a:r>
              <a:rPr lang="en-US" dirty="0" smtClean="0"/>
              <a:t>Center</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buFont typeface="Wingdings" pitchFamily="2" charset="2"/>
              <a:buNone/>
            </a:pPr>
            <a:r>
              <a:rPr lang="en-US" dirty="0" smtClean="0"/>
              <a:t>Please stop by the NLM booth </a:t>
            </a:r>
          </a:p>
          <a:p>
            <a:pPr algn="ctr" eaLnBrk="1" hangingPunct="1">
              <a:buFont typeface="Wingdings" pitchFamily="2" charset="2"/>
              <a:buNone/>
            </a:pPr>
            <a:r>
              <a:rPr lang="en-US" dirty="0" smtClean="0"/>
              <a:t>for additional information, the NLM Theater presentations, and to give us your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ctr"/>
            <a:r>
              <a:rPr lang="en-US" sz="3600" dirty="0" smtClean="0"/>
              <a:t>MEDLINE Policy on </a:t>
            </a:r>
            <a:br>
              <a:rPr lang="en-US" sz="3600" dirty="0" smtClean="0"/>
            </a:br>
            <a:r>
              <a:rPr lang="en-US" sz="3600" dirty="0" smtClean="0"/>
              <a:t>Indexing Electronic Journals</a:t>
            </a:r>
          </a:p>
          <a:p>
            <a:pPr>
              <a:buNone/>
            </a:pPr>
            <a:r>
              <a:rPr lang="en-US" sz="2800" dirty="0" smtClean="0">
                <a:hlinkClick r:id="rId3"/>
              </a:rPr>
              <a:t>http://www.nlm.nih.gov/bsd/policy/ejournals.html</a:t>
            </a:r>
            <a:r>
              <a:rPr lang="en-US" sz="2800" dirty="0" smtClean="0"/>
              <a:t>  </a:t>
            </a:r>
          </a:p>
          <a:p>
            <a:r>
              <a:rPr lang="en-US" sz="2800" dirty="0" smtClean="0"/>
              <a:t>Updated in March, implementation in May.</a:t>
            </a:r>
          </a:p>
          <a:p>
            <a:r>
              <a:rPr lang="en-US" sz="2800" dirty="0" smtClean="0"/>
              <a:t>Identifies requirements for electronic-only journals to be indexed.</a:t>
            </a:r>
          </a:p>
          <a:p>
            <a:pPr lvl="1"/>
            <a:r>
              <a:rPr lang="en-US" sz="2400" dirty="0" smtClean="0"/>
              <a:t>XML tagged citation data</a:t>
            </a:r>
          </a:p>
          <a:p>
            <a:pPr lvl="1"/>
            <a:r>
              <a:rPr lang="en-US" sz="2400" dirty="0" smtClean="0"/>
              <a:t>License to access current content</a:t>
            </a:r>
          </a:p>
          <a:p>
            <a:pPr lvl="1"/>
            <a:r>
              <a:rPr lang="en-US" sz="2400" dirty="0" smtClean="0"/>
              <a:t>Preservation component, preferably PMC</a:t>
            </a:r>
          </a:p>
          <a:p>
            <a:pPr lvl="2"/>
            <a:r>
              <a:rPr lang="en-US" sz="2000" dirty="0" smtClean="0"/>
              <a:t>Alternative:  Certified trusted repository, plus PDF/A deposit to NLM, &amp; license supporting NLM operations, onsite services and interlibrary loan.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dirty="0" smtClean="0"/>
              <a:t>The OLDMEDLINE project has been an ongoing effort to convert the print indices of the Cumulated Index </a:t>
            </a:r>
            <a:r>
              <a:rPr lang="en-US" dirty="0" err="1" smtClean="0"/>
              <a:t>Medicus</a:t>
            </a:r>
            <a:r>
              <a:rPr lang="en-US" dirty="0" smtClean="0"/>
              <a:t> and the Current List of Medical Literature.  In November we loaded over 48,000 citations from the conversion of the 1946 CLML into PubMed.  We are currently working on mapping the subject terms used into MeSH headings.  Due to budgetary constraints, the OLDMEDLINE project is now on hiatus, so we’ll have to wait before we can go further back in the conversion process. </a:t>
            </a:r>
          </a:p>
        </p:txBody>
      </p:sp>
      <p:sp>
        <p:nvSpPr>
          <p:cNvPr id="74756" name="Slide Number Placeholder 3"/>
          <p:cNvSpPr>
            <a:spLocks noGrp="1"/>
          </p:cNvSpPr>
          <p:nvPr>
            <p:ph type="sldNum" sz="quarter" idx="5"/>
          </p:nvPr>
        </p:nvSpPr>
        <p:spPr>
          <a:noFill/>
        </p:spPr>
        <p:txBody>
          <a:bodyPr/>
          <a:lstStyle/>
          <a:p>
            <a:fld id="{123AA8B7-29E3-44FD-841C-93780ADC9427}"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lot to share with you about PubMed.</a:t>
            </a:r>
            <a:r>
              <a:rPr lang="en-US" baseline="0" dirty="0" smtClean="0"/>
              <a:t> The major areas to cover are the redesign and enhancements to My NCBI; several new PubMed features; and the introduction of PubMed Mobile.</a:t>
            </a: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NCBI Redesign</a:t>
            </a:r>
          </a:p>
          <a:p>
            <a:r>
              <a:rPr lang="en-US" dirty="0" smtClean="0"/>
              <a:t>Launched April 20, 2011.</a:t>
            </a:r>
          </a:p>
          <a:p>
            <a:r>
              <a:rPr lang="en-US" dirty="0" smtClean="0"/>
              <a:t>Goals:</a:t>
            </a:r>
          </a:p>
          <a:p>
            <a:pPr lvl="1"/>
            <a:r>
              <a:rPr lang="en-US" dirty="0" smtClean="0"/>
              <a:t>Streamlined interface</a:t>
            </a:r>
          </a:p>
          <a:p>
            <a:pPr lvl="1"/>
            <a:r>
              <a:rPr lang="en-US" dirty="0" smtClean="0"/>
              <a:t>Robust performance</a:t>
            </a:r>
          </a:p>
          <a:p>
            <a:pPr lvl="1"/>
            <a:r>
              <a:rPr lang="en-US" dirty="0" smtClean="0"/>
              <a:t>Intuitive navigation</a:t>
            </a:r>
          </a:p>
          <a:p>
            <a:r>
              <a:rPr lang="en-US" dirty="0" smtClean="0"/>
              <a:t>NLM Theater presentations for details</a:t>
            </a:r>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text_blue.gif"/>
          <p:cNvPicPr>
            <a:picLocks noChangeAspect="1"/>
          </p:cNvPicPr>
          <p:nvPr userDrawn="1"/>
        </p:nvPicPr>
        <p:blipFill>
          <a:blip r:embed="rId2" cstate="print"/>
          <a:srcRect/>
          <a:stretch>
            <a:fillRect/>
          </a:stretch>
        </p:blipFill>
        <p:spPr bwMode="auto">
          <a:xfrm>
            <a:off x="1752600" y="6324600"/>
            <a:ext cx="6172200" cy="2667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text_blue.gif"/>
          <p:cNvPicPr>
            <a:picLocks noChangeAspect="1"/>
          </p:cNvPicPr>
          <p:nvPr userDrawn="1"/>
        </p:nvPicPr>
        <p:blipFill>
          <a:blip r:embed="rId2" cstate="print"/>
          <a:srcRect/>
          <a:stretch>
            <a:fillRect/>
          </a:stretch>
        </p:blipFill>
        <p:spPr bwMode="auto">
          <a:xfrm>
            <a:off x="1600200" y="6324600"/>
            <a:ext cx="6172200" cy="2667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text_blue.gif"/>
          <p:cNvPicPr>
            <a:picLocks noChangeAspect="1"/>
          </p:cNvPicPr>
          <p:nvPr userDrawn="1"/>
        </p:nvPicPr>
        <p:blipFill>
          <a:blip r:embed="rId2" cstate="print"/>
          <a:srcRect/>
          <a:stretch>
            <a:fillRect/>
          </a:stretch>
        </p:blipFill>
        <p:spPr bwMode="auto">
          <a:xfrm>
            <a:off x="19050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5" descr="text_blue.gif"/>
          <p:cNvPicPr>
            <a:picLocks noChangeAspect="1"/>
          </p:cNvPicPr>
          <p:nvPr userDrawn="1"/>
        </p:nvPicPr>
        <p:blipFill>
          <a:blip r:embed="rId2" cstate="print"/>
          <a:srcRect/>
          <a:stretch>
            <a:fillRect/>
          </a:stretch>
        </p:blipFill>
        <p:spPr bwMode="auto">
          <a:xfrm>
            <a:off x="16002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Font typeface="Courier New" pitchFamily="49" charset="0"/>
              <a:buChar char="o"/>
              <a:defRPr/>
            </a:lvl2pPr>
            <a:lvl4pPr>
              <a:buFont typeface="Courier New" pitchFamily="49" charset="0"/>
              <a:buChar char="o"/>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5" descr="text_blue.gif"/>
          <p:cNvPicPr>
            <a:picLocks noChangeAspect="1"/>
          </p:cNvPicPr>
          <p:nvPr userDrawn="1"/>
        </p:nvPicPr>
        <p:blipFill>
          <a:blip r:embed="rId2" cstate="print"/>
          <a:srcRect/>
          <a:stretch>
            <a:fillRect/>
          </a:stretch>
        </p:blipFill>
        <p:spPr bwMode="auto">
          <a:xfrm>
            <a:off x="17526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text_blue.gif"/>
          <p:cNvPicPr>
            <a:picLocks noChangeAspect="1"/>
          </p:cNvPicPr>
          <p:nvPr userDrawn="1"/>
        </p:nvPicPr>
        <p:blipFill>
          <a:blip r:embed="rId2" cstate="print"/>
          <a:srcRect/>
          <a:stretch>
            <a:fillRect/>
          </a:stretch>
        </p:blipFill>
        <p:spPr bwMode="auto">
          <a:xfrm>
            <a:off x="1752600" y="6248400"/>
            <a:ext cx="6172200" cy="2667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text_blue.gif"/>
          <p:cNvPicPr>
            <a:picLocks noChangeAspect="1"/>
          </p:cNvPicPr>
          <p:nvPr userDrawn="1"/>
        </p:nvPicPr>
        <p:blipFill>
          <a:blip r:embed="rId2" cstate="print"/>
          <a:srcRect/>
          <a:stretch>
            <a:fillRect/>
          </a:stretch>
        </p:blipFill>
        <p:spPr bwMode="auto">
          <a:xfrm>
            <a:off x="19050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text_blue.gif"/>
          <p:cNvPicPr>
            <a:picLocks noChangeAspect="1"/>
          </p:cNvPicPr>
          <p:nvPr userDrawn="1"/>
        </p:nvPicPr>
        <p:blipFill>
          <a:blip r:embed="rId2" cstate="print"/>
          <a:srcRect/>
          <a:stretch>
            <a:fillRect/>
          </a:stretch>
        </p:blipFill>
        <p:spPr bwMode="auto">
          <a:xfrm>
            <a:off x="16002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text_blue.gif"/>
          <p:cNvPicPr>
            <a:picLocks noChangeAspect="1"/>
          </p:cNvPicPr>
          <p:nvPr userDrawn="1"/>
        </p:nvPicPr>
        <p:blipFill>
          <a:blip r:embed="rId2" cstate="print"/>
          <a:srcRect/>
          <a:stretch>
            <a:fillRect/>
          </a:stretch>
        </p:blipFill>
        <p:spPr bwMode="auto">
          <a:xfrm>
            <a:off x="1828800" y="61722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text_blue.gif"/>
          <p:cNvPicPr>
            <a:picLocks noChangeAspect="1"/>
          </p:cNvPicPr>
          <p:nvPr userDrawn="1"/>
        </p:nvPicPr>
        <p:blipFill>
          <a:blip r:embed="rId2" cstate="print"/>
          <a:srcRect/>
          <a:stretch>
            <a:fillRect/>
          </a:stretch>
        </p:blipFill>
        <p:spPr bwMode="auto">
          <a:xfrm>
            <a:off x="1600200" y="6324600"/>
            <a:ext cx="6172200" cy="2667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descr="logo_blue.gif"/>
          <p:cNvPicPr>
            <a:picLocks noChangeAspect="1"/>
          </p:cNvPicPr>
          <p:nvPr userDrawn="1"/>
        </p:nvPicPr>
        <p:blipFill>
          <a:blip r:embed="rId17" cstate="print"/>
          <a:srcRect/>
          <a:stretch>
            <a:fillRect/>
          </a:stretch>
        </p:blipFill>
        <p:spPr bwMode="auto">
          <a:xfrm>
            <a:off x="76200" y="6019800"/>
            <a:ext cx="962025" cy="733425"/>
          </a:xfrm>
          <a:prstGeom prst="rect">
            <a:avLst/>
          </a:prstGeom>
          <a:noFill/>
          <a:ln w="9525">
            <a:noFill/>
            <a:miter lim="800000"/>
            <a:headEnd/>
            <a:tailEnd/>
          </a:ln>
        </p:spPr>
      </p:pic>
      <p:pic>
        <p:nvPicPr>
          <p:cNvPr id="1029" name="Picture 9" descr="text_blue.gif"/>
          <p:cNvPicPr>
            <a:picLocks noChangeAspect="1"/>
          </p:cNvPicPr>
          <p:nvPr userDrawn="1"/>
        </p:nvPicPr>
        <p:blipFill>
          <a:blip r:embed="rId18" cstate="print"/>
          <a:srcRect/>
          <a:stretch>
            <a:fillRect/>
          </a:stretch>
        </p:blipFill>
        <p:spPr bwMode="auto">
          <a:xfrm>
            <a:off x="1600200" y="6324600"/>
            <a:ext cx="6172200" cy="266700"/>
          </a:xfrm>
          <a:prstGeom prst="rect">
            <a:avLst/>
          </a:prstGeom>
          <a:noFill/>
          <a:ln w="9525">
            <a:noFill/>
            <a:miter lim="800000"/>
            <a:headEnd/>
            <a:tailEnd/>
          </a:ln>
        </p:spPr>
      </p:pic>
      <p:sp>
        <p:nvSpPr>
          <p:cNvPr id="9" name="Slide Number Placeholder 8"/>
          <p:cNvSpPr>
            <a:spLocks noGrp="1"/>
          </p:cNvSpPr>
          <p:nvPr>
            <p:ph type="sldNum" sz="quarter" idx="4"/>
          </p:nvPr>
        </p:nvSpPr>
        <p:spPr>
          <a:xfrm>
            <a:off x="8153400" y="624840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BC13-0518-457D-A171-5DDB88FF1F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01" r:id="rId13"/>
    <p:sldLayoutId id="2147483711"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7" descr="logo_blue.gif"/>
          <p:cNvPicPr>
            <a:picLocks noChangeAspect="1"/>
          </p:cNvPicPr>
          <p:nvPr userDrawn="1"/>
        </p:nvPicPr>
        <p:blipFill>
          <a:blip r:embed="rId3" cstate="print"/>
          <a:srcRect/>
          <a:stretch>
            <a:fillRect/>
          </a:stretch>
        </p:blipFill>
        <p:spPr bwMode="auto">
          <a:xfrm>
            <a:off x="152400" y="6019800"/>
            <a:ext cx="96202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lm.nih.gov/pubs/techbull/tb.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lm.nih.gov/clas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nlm.nih.gov/pubs/techbull/ma11/ma11_classification.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facebook.com/AIDSinfo"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ailymed.nlm.nih.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dailymed.nlm.nih.gov/dailymed/mobile/index.cf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nlm.nih.gov/api/index.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hyperlink" Target="http://collections.nlm.nih.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cech.mlanet.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lm.nih.gov/bsd/policy/ejournal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838200"/>
            <a:ext cx="7772400" cy="1736725"/>
          </a:xfrm>
        </p:spPr>
        <p:txBody>
          <a:bodyPr/>
          <a:lstStyle/>
          <a:p>
            <a:pPr eaLnBrk="1" hangingPunct="1"/>
            <a:r>
              <a:rPr lang="en-US" sz="4600" dirty="0" smtClean="0"/>
              <a:t>NLM Online Users’ Meeting</a:t>
            </a:r>
            <a:r>
              <a:rPr lang="en-US" dirty="0" smtClean="0"/>
              <a:t/>
            </a:r>
            <a:br>
              <a:rPr lang="en-US" dirty="0" smtClean="0"/>
            </a:br>
            <a:r>
              <a:rPr lang="en-US" sz="3300" dirty="0" smtClean="0"/>
              <a:t>May 16, 2011</a:t>
            </a:r>
          </a:p>
        </p:txBody>
      </p:sp>
      <p:sp>
        <p:nvSpPr>
          <p:cNvPr id="3075" name="Rectangle 3"/>
          <p:cNvSpPr>
            <a:spLocks noGrp="1" noChangeArrowheads="1"/>
          </p:cNvSpPr>
          <p:nvPr>
            <p:ph type="subTitle" idx="1"/>
          </p:nvPr>
        </p:nvSpPr>
        <p:spPr>
          <a:xfrm>
            <a:off x="838200" y="2971800"/>
            <a:ext cx="7543800" cy="2743200"/>
          </a:xfrm>
        </p:spPr>
        <p:txBody>
          <a:bodyPr/>
          <a:lstStyle/>
          <a:p>
            <a:pPr eaLnBrk="1" hangingPunct="1"/>
            <a:r>
              <a:rPr lang="en-US" sz="2400" dirty="0" smtClean="0"/>
              <a:t>David Gillikin</a:t>
            </a:r>
          </a:p>
          <a:p>
            <a:pPr eaLnBrk="1" hangingPunct="1"/>
            <a:r>
              <a:rPr lang="en-US" sz="2000" dirty="0" smtClean="0"/>
              <a:t>Chief, Bibliographic Services Division</a:t>
            </a:r>
          </a:p>
          <a:p>
            <a:pPr eaLnBrk="1" hangingPunct="1"/>
            <a:r>
              <a:rPr lang="en-US" sz="2000" dirty="0" smtClean="0"/>
              <a:t>National Library of Medicine</a:t>
            </a:r>
          </a:p>
          <a:p>
            <a:pPr eaLnBrk="1" hangingPunct="1"/>
            <a:r>
              <a:rPr lang="en-US" sz="2000" dirty="0" smtClean="0"/>
              <a:t>National Institutes of Health</a:t>
            </a:r>
          </a:p>
          <a:p>
            <a:pPr eaLnBrk="1" hangingPunct="1"/>
            <a:r>
              <a:rPr lang="en-US" sz="2000" dirty="0" smtClean="0"/>
              <a:t>Department of Health &amp; Human Services</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 of My NCBI customize</a:t>
            </a:r>
            <a:r>
              <a:rPr lang="en-US" baseline="0" dirty="0" smtClean="0"/>
              <a:t> and site preferences</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10</a:t>
            </a:fld>
            <a:endParaRPr lang="en-US" altLang="en-US" dirty="0"/>
          </a:p>
        </p:txBody>
      </p:sp>
      <p:pic>
        <p:nvPicPr>
          <p:cNvPr id="1028" name="Picture 4" descr="Screen shot of My NCBI homepage customize and preferences"/>
          <p:cNvPicPr>
            <a:picLocks noGrp="1" noChangeAspect="1" noChangeArrowheads="1"/>
          </p:cNvPicPr>
          <p:nvPr>
            <p:ph idx="1"/>
          </p:nvPr>
        </p:nvPicPr>
        <p:blipFill>
          <a:blip r:embed="rId3" cstate="print"/>
          <a:srcRect/>
          <a:stretch>
            <a:fillRect/>
          </a:stretch>
        </p:blipFill>
        <p:spPr bwMode="auto">
          <a:xfrm>
            <a:off x="0" y="0"/>
            <a:ext cx="9144000" cy="5867400"/>
          </a:xfrm>
          <a:prstGeom prst="rect">
            <a:avLst/>
          </a:prstGeom>
          <a:noFill/>
          <a:ln w="9525">
            <a:noFill/>
            <a:miter lim="800000"/>
            <a:headEnd/>
            <a:tailEnd/>
          </a:ln>
        </p:spPr>
      </p:pic>
      <p:sp>
        <p:nvSpPr>
          <p:cNvPr id="9" name="Rectangle 8"/>
          <p:cNvSpPr/>
          <p:nvPr/>
        </p:nvSpPr>
        <p:spPr>
          <a:xfrm>
            <a:off x="5715000" y="6096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0" y="6096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a:t>
            </a:r>
            <a:r>
              <a:rPr lang="en-US" baseline="0" dirty="0" smtClean="0"/>
              <a:t> of My NCBI homepage sections</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11</a:t>
            </a:fld>
            <a:endParaRPr lang="en-US" altLang="en-US" dirty="0"/>
          </a:p>
        </p:txBody>
      </p:sp>
      <p:pic>
        <p:nvPicPr>
          <p:cNvPr id="1028" name="Picture 4" descr="Screen shot of My NCBI homepage section"/>
          <p:cNvPicPr>
            <a:picLocks noGrp="1" noChangeAspect="1" noChangeArrowheads="1"/>
          </p:cNvPicPr>
          <p:nvPr>
            <p:ph idx="1"/>
          </p:nvPr>
        </p:nvPicPr>
        <p:blipFill>
          <a:blip r:embed="rId3" cstate="print"/>
          <a:srcRect/>
          <a:stretch>
            <a:fillRect/>
          </a:stretch>
        </p:blipFill>
        <p:spPr bwMode="auto">
          <a:xfrm>
            <a:off x="0" y="0"/>
            <a:ext cx="9144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 of My NCBI homepage drag and drop feature</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12</a:t>
            </a:fld>
            <a:endParaRPr lang="en-US" altLang="en-US" dirty="0"/>
          </a:p>
        </p:txBody>
      </p:sp>
      <p:pic>
        <p:nvPicPr>
          <p:cNvPr id="94211" name="Picture 3" descr="Screen shot of My NCBI homepage drag and drop feature&#10;"/>
          <p:cNvPicPr>
            <a:picLocks noGrp="1" noChangeAspect="1" noChangeArrowheads="1"/>
          </p:cNvPicPr>
          <p:nvPr>
            <p:ph idx="1"/>
          </p:nvPr>
        </p:nvPicPr>
        <p:blipFill>
          <a:blip r:embed="rId3" cstate="print"/>
          <a:srcRect/>
          <a:stretch>
            <a:fillRect/>
          </a:stretch>
        </p:blipFill>
        <p:spPr bwMode="auto">
          <a:xfrm>
            <a:off x="-1" y="0"/>
            <a:ext cx="9144001"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a:t>
            </a:r>
            <a:r>
              <a:rPr lang="en-US" baseline="0" dirty="0" smtClean="0"/>
              <a:t> of My NCBI homepage </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13</a:t>
            </a:fld>
            <a:endParaRPr lang="en-US" altLang="en-US" dirty="0"/>
          </a:p>
        </p:txBody>
      </p:sp>
      <p:pic>
        <p:nvPicPr>
          <p:cNvPr id="95234" name="Picture 2" descr="Screen shot of My NCBI homepage &#10;"/>
          <p:cNvPicPr>
            <a:picLocks noGrp="1" noChangeAspect="1" noChangeArrowheads="1"/>
          </p:cNvPicPr>
          <p:nvPr>
            <p:ph idx="1"/>
          </p:nvPr>
        </p:nvPicPr>
        <p:blipFill>
          <a:blip r:embed="rId3" cstate="print"/>
          <a:srcRect/>
          <a:stretch>
            <a:fillRect/>
          </a:stretch>
        </p:blipFill>
        <p:spPr bwMode="auto">
          <a:xfrm>
            <a:off x="0" y="0"/>
            <a:ext cx="9144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err="1" smtClean="0"/>
              <a:t>PubMed</a:t>
            </a:r>
            <a:r>
              <a:rPr lang="en-US" dirty="0" smtClean="0"/>
              <a:t>:  Structured Abstracts</a:t>
            </a:r>
          </a:p>
        </p:txBody>
      </p:sp>
      <p:sp>
        <p:nvSpPr>
          <p:cNvPr id="11267" name="Content Placeholder 2"/>
          <p:cNvSpPr>
            <a:spLocks noGrp="1"/>
          </p:cNvSpPr>
          <p:nvPr>
            <p:ph idx="1"/>
          </p:nvPr>
        </p:nvSpPr>
        <p:spPr>
          <a:xfrm>
            <a:off x="457200" y="1371600"/>
            <a:ext cx="8229600" cy="4530725"/>
          </a:xfrm>
        </p:spPr>
        <p:txBody>
          <a:bodyPr/>
          <a:lstStyle/>
          <a:p>
            <a:r>
              <a:rPr lang="en-US" dirty="0" smtClean="0"/>
              <a:t>Nearly a quarter of all abstracts currently added to MEDLINE are structured abstracts,  containing section labels.</a:t>
            </a:r>
          </a:p>
          <a:p>
            <a:r>
              <a:rPr lang="en-US" dirty="0" smtClean="0"/>
              <a:t>August 2010 - Reformatted for easier display.</a:t>
            </a:r>
          </a:p>
          <a:p>
            <a:r>
              <a:rPr lang="en-US" dirty="0" smtClean="0"/>
              <a:t>Section labels in uppercase, bolded, and each section begins on a new line.</a:t>
            </a:r>
          </a:p>
          <a:p>
            <a:r>
              <a:rPr lang="en-US" dirty="0" smtClean="0"/>
              <a:t>PubMed Abstract display.</a:t>
            </a:r>
          </a:p>
          <a:p>
            <a:r>
              <a:rPr lang="en-US" dirty="0" smtClean="0"/>
              <a:t>No change in searching function currently.</a:t>
            </a:r>
          </a:p>
          <a:p>
            <a:endParaRPr lang="en-US" dirty="0" smtClean="0"/>
          </a:p>
        </p:txBody>
      </p:sp>
      <p:sp>
        <p:nvSpPr>
          <p:cNvPr id="11268" name="Slide Number Placeholder 3"/>
          <p:cNvSpPr>
            <a:spLocks noGrp="1"/>
          </p:cNvSpPr>
          <p:nvPr>
            <p:ph type="sldNum" sz="quarter" idx="4294967295"/>
          </p:nvPr>
        </p:nvSpPr>
        <p:spPr>
          <a:xfrm>
            <a:off x="6553200" y="6243638"/>
            <a:ext cx="2133600" cy="457200"/>
          </a:xfrm>
          <a:prstGeom prst="rect">
            <a:avLst/>
          </a:prstGeom>
          <a:noFill/>
        </p:spPr>
        <p:txBody>
          <a:bodyPr/>
          <a:lstStyle/>
          <a:p>
            <a:fld id="{0E790570-304F-4C8E-A4D3-E10D7ADC5D7A}" type="slidenum">
              <a:rPr lang="en-US" altLang="en-US" smtClean="0"/>
              <a:pPr/>
              <a:t>14</a:t>
            </a:fld>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Structured Abstracts Display</a:t>
            </a:r>
          </a:p>
        </p:txBody>
      </p:sp>
      <p:pic>
        <p:nvPicPr>
          <p:cNvPr id="12291" name="Picture 2" descr="PubMed Structured Abstracts Display"/>
          <p:cNvPicPr>
            <a:picLocks noGrp="1" noChangeAspect="1" noChangeArrowheads="1"/>
          </p:cNvPicPr>
          <p:nvPr>
            <p:ph idx="1"/>
          </p:nvPr>
        </p:nvPicPr>
        <p:blipFill>
          <a:blip r:embed="rId3" cstate="print"/>
          <a:srcRect t="1076" r="1563" b="45132"/>
          <a:stretch>
            <a:fillRect/>
          </a:stretch>
        </p:blipFill>
        <p:spPr>
          <a:xfrm>
            <a:off x="457200" y="381000"/>
            <a:ext cx="7969250" cy="6324600"/>
          </a:xfrm>
          <a:noFill/>
        </p:spPr>
      </p:pic>
      <p:sp>
        <p:nvSpPr>
          <p:cNvPr id="4" name="Rectangle 3"/>
          <p:cNvSpPr/>
          <p:nvPr/>
        </p:nvSpPr>
        <p:spPr>
          <a:xfrm>
            <a:off x="609600" y="3124200"/>
            <a:ext cx="7772400" cy="35052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09600" y="3429000"/>
            <a:ext cx="1219200" cy="3048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09600" y="4267200"/>
            <a:ext cx="990600" cy="3048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09600" y="5334000"/>
            <a:ext cx="2133600" cy="3810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6" name="Slide Number Placeholder 8"/>
          <p:cNvSpPr>
            <a:spLocks noGrp="1"/>
          </p:cNvSpPr>
          <p:nvPr>
            <p:ph type="sldNum" sz="quarter" idx="4294967295"/>
          </p:nvPr>
        </p:nvSpPr>
        <p:spPr>
          <a:xfrm>
            <a:off x="6553200" y="6243638"/>
            <a:ext cx="2133600" cy="457200"/>
          </a:xfrm>
          <a:prstGeom prst="rect">
            <a:avLst/>
          </a:prstGeom>
          <a:noFill/>
        </p:spPr>
        <p:txBody>
          <a:bodyPr/>
          <a:lstStyle/>
          <a:p>
            <a:fld id="{8F3FAF47-1913-4043-8F2F-BB99B01DFEBA}" type="slidenum">
              <a:rPr lang="en-US" altLang="en-US" smtClean="0"/>
              <a:pPr/>
              <a:t>15</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1000"/>
                                        <p:tgtEl>
                                          <p:spTgt spid="7"/>
                                        </p:tgtEl>
                                      </p:cBhvr>
                                    </p:animEffect>
                                  </p:childTnLst>
                                </p:cTn>
                              </p:par>
                              <p:par>
                                <p:cTn id="19" presetID="10" presetClass="exit" presetSubtype="0" fill="hold" grpId="1"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Modifier Reintroduced</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16</a:t>
            </a:fld>
            <a:endParaRPr lang="en-US" altLang="en-US" dirty="0"/>
          </a:p>
        </p:txBody>
      </p:sp>
      <p:pic>
        <p:nvPicPr>
          <p:cNvPr id="2050" name="Picture 2" descr="PubMed Page Modifier Reintroduced"/>
          <p:cNvPicPr>
            <a:picLocks noGrp="1" noChangeAspect="1" noChangeArrowheads="1"/>
          </p:cNvPicPr>
          <p:nvPr>
            <p:ph idx="1"/>
          </p:nvPr>
        </p:nvPicPr>
        <p:blipFill>
          <a:blip r:embed="rId3" cstate="print"/>
          <a:srcRect/>
          <a:stretch>
            <a:fillRect/>
          </a:stretch>
        </p:blipFill>
        <p:spPr bwMode="auto">
          <a:xfrm>
            <a:off x="0" y="1371600"/>
            <a:ext cx="9119615" cy="4191000"/>
          </a:xfrm>
          <a:prstGeom prst="rect">
            <a:avLst/>
          </a:prstGeom>
          <a:noFill/>
          <a:ln w="9525">
            <a:noFill/>
            <a:miter lim="800000"/>
            <a:headEnd/>
            <a:tailEnd/>
          </a:ln>
        </p:spPr>
      </p:pic>
      <p:sp>
        <p:nvSpPr>
          <p:cNvPr id="6" name="Rectangle 5"/>
          <p:cNvSpPr/>
          <p:nvPr/>
        </p:nvSpPr>
        <p:spPr>
          <a:xfrm>
            <a:off x="5715000" y="3124200"/>
            <a:ext cx="3429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cstate="print"/>
          <a:srcRect/>
          <a:stretch>
            <a:fillRect/>
          </a:stretch>
        </p:blipFill>
        <p:spPr bwMode="auto">
          <a:xfrm>
            <a:off x="1656904" y="3048000"/>
            <a:ext cx="6413197" cy="838199"/>
          </a:xfrm>
          <a:prstGeom prst="rect">
            <a:avLst/>
          </a:prstGeom>
          <a:noFill/>
          <a:ln w="9525">
            <a:solidFill>
              <a:srgbClr val="C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strVal val="#ppt_w*0.70"/>
                                          </p:val>
                                        </p:tav>
                                        <p:tav tm="100000">
                                          <p:val>
                                            <p:strVal val="#ppt_w"/>
                                          </p:val>
                                        </p:tav>
                                      </p:tavLst>
                                    </p:anim>
                                    <p:anim calcmode="lin" valueType="num">
                                      <p:cBhvr>
                                        <p:cTn id="13" dur="500" fill="hold"/>
                                        <p:tgtEl>
                                          <p:spTgt spid="2051"/>
                                        </p:tgtEl>
                                        <p:attrNameLst>
                                          <p:attrName>ppt_h</p:attrName>
                                        </p:attrNameLst>
                                      </p:cBhvr>
                                      <p:tavLst>
                                        <p:tav tm="0">
                                          <p:val>
                                            <p:strVal val="#ppt_h"/>
                                          </p:val>
                                        </p:tav>
                                        <p:tav tm="100000">
                                          <p:val>
                                            <p:strVal val="#ppt_h"/>
                                          </p:val>
                                        </p:tav>
                                      </p:tavLst>
                                    </p:anim>
                                    <p:animEffect transition="in" filter="fade">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err="1" smtClean="0"/>
              <a:t>PubMed</a:t>
            </a:r>
            <a:r>
              <a:rPr lang="en-US" dirty="0" smtClean="0"/>
              <a:t> Images</a:t>
            </a:r>
          </a:p>
        </p:txBody>
      </p:sp>
      <p:sp>
        <p:nvSpPr>
          <p:cNvPr id="18435" name="Slide Number Placeholder 3"/>
          <p:cNvSpPr>
            <a:spLocks noGrp="1"/>
          </p:cNvSpPr>
          <p:nvPr>
            <p:ph type="sldNum" sz="quarter" idx="4294967295"/>
          </p:nvPr>
        </p:nvSpPr>
        <p:spPr>
          <a:xfrm>
            <a:off x="6553200" y="6243638"/>
            <a:ext cx="2133600" cy="457200"/>
          </a:xfrm>
          <a:prstGeom prst="rect">
            <a:avLst/>
          </a:prstGeom>
          <a:noFill/>
        </p:spPr>
        <p:txBody>
          <a:bodyPr/>
          <a:lstStyle/>
          <a:p>
            <a:fld id="{13A3B078-050A-4D9A-A9CC-B001A0166F4F}" type="slidenum">
              <a:rPr lang="en-US" altLang="en-US" smtClean="0"/>
              <a:pPr/>
              <a:t>17</a:t>
            </a:fld>
            <a:endParaRPr lang="en-US" altLang="en-US" smtClean="0"/>
          </a:p>
        </p:txBody>
      </p:sp>
      <p:pic>
        <p:nvPicPr>
          <p:cNvPr id="18436" name="Picture 6" descr="PubMed Images"/>
          <p:cNvPicPr>
            <a:picLocks noGrp="1" noChangeAspect="1" noChangeArrowheads="1"/>
          </p:cNvPicPr>
          <p:nvPr>
            <p:ph idx="1"/>
          </p:nvPr>
        </p:nvPicPr>
        <p:blipFill>
          <a:blip r:embed="rId3" cstate="print"/>
          <a:srcRect/>
          <a:stretch>
            <a:fillRect/>
          </a:stretch>
        </p:blipFill>
        <p:spPr>
          <a:xfrm>
            <a:off x="381000" y="0"/>
            <a:ext cx="8229600" cy="6913563"/>
          </a:xfrm>
          <a:noFill/>
        </p:spPr>
      </p:pic>
      <p:sp>
        <p:nvSpPr>
          <p:cNvPr id="8" name="Rectangle 7"/>
          <p:cNvSpPr/>
          <p:nvPr/>
        </p:nvSpPr>
        <p:spPr>
          <a:xfrm>
            <a:off x="457200" y="4495800"/>
            <a:ext cx="8001000" cy="23622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Abstracts and Images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18</a:t>
            </a:fld>
            <a:endParaRPr lang="en-US" altLang="en-US" dirty="0"/>
          </a:p>
        </p:txBody>
      </p:sp>
      <p:pic>
        <p:nvPicPr>
          <p:cNvPr id="3074" name="Picture 2" descr="PubMed Abstracts and Images"/>
          <p:cNvPicPr>
            <a:picLocks noChangeAspect="1" noChangeArrowheads="1"/>
          </p:cNvPicPr>
          <p:nvPr/>
        </p:nvPicPr>
        <p:blipFill>
          <a:blip r:embed="rId3" cstate="print"/>
          <a:srcRect/>
          <a:stretch>
            <a:fillRect/>
          </a:stretch>
        </p:blipFill>
        <p:spPr bwMode="auto">
          <a:xfrm>
            <a:off x="-61350" y="1219200"/>
            <a:ext cx="9205350" cy="5638800"/>
          </a:xfrm>
          <a:prstGeom prst="rect">
            <a:avLst/>
          </a:prstGeom>
          <a:noFill/>
          <a:ln w="9525">
            <a:noFill/>
            <a:miter lim="800000"/>
            <a:headEnd/>
            <a:tailEnd/>
          </a:ln>
        </p:spPr>
      </p:pic>
      <p:pic>
        <p:nvPicPr>
          <p:cNvPr id="3075" name="Picture 3" descr="PubMed Abstracts and Images"/>
          <p:cNvPicPr>
            <a:picLocks noChangeAspect="1" noChangeArrowheads="1"/>
          </p:cNvPicPr>
          <p:nvPr/>
        </p:nvPicPr>
        <p:blipFill>
          <a:blip r:embed="rId4" cstate="print"/>
          <a:srcRect/>
          <a:stretch>
            <a:fillRect/>
          </a:stretch>
        </p:blipFill>
        <p:spPr bwMode="auto">
          <a:xfrm>
            <a:off x="2390775" y="1647825"/>
            <a:ext cx="4362450" cy="356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err="1" smtClean="0"/>
              <a:t>PubMed</a:t>
            </a:r>
            <a:r>
              <a:rPr lang="en-US" dirty="0" smtClean="0"/>
              <a:t> Clinical Queries</a:t>
            </a:r>
          </a:p>
        </p:txBody>
      </p:sp>
      <p:sp>
        <p:nvSpPr>
          <p:cNvPr id="14339" name="Slide Number Placeholder 3"/>
          <p:cNvSpPr>
            <a:spLocks noGrp="1"/>
          </p:cNvSpPr>
          <p:nvPr>
            <p:ph type="sldNum" sz="quarter" idx="4294967295"/>
          </p:nvPr>
        </p:nvSpPr>
        <p:spPr>
          <a:xfrm>
            <a:off x="6553200" y="6243638"/>
            <a:ext cx="2133600" cy="457200"/>
          </a:xfrm>
          <a:prstGeom prst="rect">
            <a:avLst/>
          </a:prstGeom>
          <a:noFill/>
        </p:spPr>
        <p:txBody>
          <a:bodyPr/>
          <a:lstStyle/>
          <a:p>
            <a:fld id="{E1A4EB80-2596-4265-B7A2-CE0910706A7F}" type="slidenum">
              <a:rPr lang="en-US" altLang="en-US" smtClean="0"/>
              <a:pPr/>
              <a:t>19</a:t>
            </a:fld>
            <a:endParaRPr lang="en-US" altLang="en-US" smtClean="0"/>
          </a:p>
        </p:txBody>
      </p:sp>
      <p:pic>
        <p:nvPicPr>
          <p:cNvPr id="14340" name="Picture 2" descr="PubMed Clinical Queries&#10;"/>
          <p:cNvPicPr>
            <a:picLocks noGrp="1" noChangeAspect="1" noChangeArrowheads="1"/>
          </p:cNvPicPr>
          <p:nvPr>
            <p:ph idx="1"/>
          </p:nvPr>
        </p:nvPicPr>
        <p:blipFill>
          <a:blip r:embed="rId3" cstate="print"/>
          <a:srcRect/>
          <a:stretch>
            <a:fillRect/>
          </a:stretch>
        </p:blipFill>
        <p:spPr>
          <a:xfrm>
            <a:off x="0" y="0"/>
            <a:ext cx="9144000" cy="6761163"/>
          </a:xfrm>
          <a:noFill/>
        </p:spPr>
      </p:pic>
      <p:sp>
        <p:nvSpPr>
          <p:cNvPr id="7" name="Rectangle 6"/>
          <p:cNvSpPr/>
          <p:nvPr/>
        </p:nvSpPr>
        <p:spPr>
          <a:xfrm>
            <a:off x="0" y="1828800"/>
            <a:ext cx="2590800" cy="3810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895600" y="1828800"/>
            <a:ext cx="2590800" cy="3810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943600" y="1828800"/>
            <a:ext cx="2590800" cy="3810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Presentations</a:t>
            </a:r>
          </a:p>
        </p:txBody>
      </p:sp>
      <p:sp>
        <p:nvSpPr>
          <p:cNvPr id="4099" name="Rectangle 3"/>
          <p:cNvSpPr>
            <a:spLocks noGrp="1" noChangeArrowheads="1"/>
          </p:cNvSpPr>
          <p:nvPr>
            <p:ph type="body" idx="1"/>
          </p:nvPr>
        </p:nvSpPr>
        <p:spPr>
          <a:xfrm>
            <a:off x="609600" y="1524000"/>
            <a:ext cx="7848600" cy="4114800"/>
          </a:xfrm>
        </p:spPr>
        <p:txBody>
          <a:bodyPr/>
          <a:lstStyle/>
          <a:p>
            <a:pPr eaLnBrk="1" hangingPunct="1"/>
            <a:r>
              <a:rPr lang="en-US" sz="3400" dirty="0" smtClean="0"/>
              <a:t>David Gillikin: Online Update </a:t>
            </a:r>
          </a:p>
          <a:p>
            <a:pPr eaLnBrk="1" hangingPunct="1"/>
            <a:r>
              <a:rPr lang="en-US" sz="3400" dirty="0" smtClean="0"/>
              <a:t>Loren Frant: MedlinePlus</a:t>
            </a:r>
          </a:p>
          <a:p>
            <a:pPr eaLnBrk="1" hangingPunct="1"/>
            <a:r>
              <a:rPr lang="en-US" sz="3400" dirty="0" smtClean="0"/>
              <a:t>Questions</a:t>
            </a:r>
          </a:p>
          <a:p>
            <a:pPr eaLnBrk="1" hangingPunct="1"/>
            <a:r>
              <a:rPr lang="en-US" sz="3400" dirty="0" smtClean="0"/>
              <a:t>Presentations will be posted on the </a:t>
            </a:r>
            <a:r>
              <a:rPr lang="en-US" sz="3400" i="1" dirty="0" smtClean="0"/>
              <a:t>NLM Technical Bulletin</a:t>
            </a:r>
            <a:r>
              <a:rPr lang="en-US" sz="3400" dirty="0" smtClean="0"/>
              <a:t>: </a:t>
            </a:r>
            <a:r>
              <a:rPr lang="en-US" sz="2400" dirty="0" smtClean="0">
                <a:hlinkClick r:id="rId3"/>
              </a:rPr>
              <a:t>http://www.nlm.nih.gov/pubs/techbull/tb.html</a:t>
            </a:r>
            <a:endParaRPr lang="en-US" sz="2400" dirty="0" smtClean="0"/>
          </a:p>
          <a:p>
            <a:pPr eaLnBrk="1" hangingPunct="1"/>
            <a:endParaRPr lang="en-US" sz="2400" dirty="0" smtClean="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2</a:t>
            </a:fld>
            <a:endParaRPr lang="en-US"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Mobile </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20</a:t>
            </a:fld>
            <a:endParaRPr lang="en-US" altLang="en-US" dirty="0"/>
          </a:p>
        </p:txBody>
      </p:sp>
      <p:pic>
        <p:nvPicPr>
          <p:cNvPr id="4098" name="Picture 2" descr="Choosing PubMed Mobile from PubMed homepage&#10;"/>
          <p:cNvPicPr>
            <a:picLocks noGrp="1" noChangeAspect="1" noChangeArrowheads="1"/>
          </p:cNvPicPr>
          <p:nvPr>
            <p:ph idx="1"/>
          </p:nvPr>
        </p:nvPicPr>
        <p:blipFill>
          <a:blip r:embed="rId3" cstate="print"/>
          <a:srcRect/>
          <a:stretch>
            <a:fillRect/>
          </a:stretch>
        </p:blipFill>
        <p:spPr bwMode="auto">
          <a:xfrm>
            <a:off x="-1" y="990600"/>
            <a:ext cx="9144001" cy="5105400"/>
          </a:xfrm>
          <a:prstGeom prst="rect">
            <a:avLst/>
          </a:prstGeom>
          <a:noFill/>
          <a:ln w="9525">
            <a:noFill/>
            <a:miter lim="800000"/>
            <a:headEnd/>
            <a:tailEnd/>
          </a:ln>
        </p:spPr>
      </p:pic>
      <p:sp>
        <p:nvSpPr>
          <p:cNvPr id="6" name="Rectangle 5"/>
          <p:cNvSpPr/>
          <p:nvPr/>
        </p:nvSpPr>
        <p:spPr>
          <a:xfrm>
            <a:off x="3200400" y="4419600"/>
            <a:ext cx="990600" cy="304800"/>
          </a:xfrm>
          <a:prstGeom prst="rect">
            <a:avLst/>
          </a:prstGeom>
          <a:noFill/>
          <a:ln>
            <a:solidFill>
              <a:srgbClr val="E41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PubMed</a:t>
            </a:r>
            <a:r>
              <a:rPr lang="en-US" dirty="0" smtClean="0"/>
              <a:t> Mobile screens</a:t>
            </a:r>
            <a:endParaRPr lang="en-US" dirty="0"/>
          </a:p>
        </p:txBody>
      </p:sp>
      <p:pic>
        <p:nvPicPr>
          <p:cNvPr id="5" name="Content Placeholder 4" descr="PubMed Mobile example 1"/>
          <p:cNvPicPr>
            <a:picLocks noGrp="1" noChangeAspect="1"/>
          </p:cNvPicPr>
          <p:nvPr>
            <p:ph idx="1"/>
          </p:nvPr>
        </p:nvPicPr>
        <p:blipFill>
          <a:blip r:embed="rId3" cstate="print"/>
          <a:stretch>
            <a:fillRect/>
          </a:stretch>
        </p:blipFill>
        <p:spPr>
          <a:xfrm>
            <a:off x="533400" y="228600"/>
            <a:ext cx="3731433" cy="5562600"/>
          </a:xfrm>
        </p:spPr>
      </p:pic>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21</a:t>
            </a:fld>
            <a:endParaRPr lang="en-US" altLang="en-US" dirty="0"/>
          </a:p>
        </p:txBody>
      </p:sp>
      <p:pic>
        <p:nvPicPr>
          <p:cNvPr id="6" name="Picture 5" descr="PubMed Mobile example 2"/>
          <p:cNvPicPr>
            <a:picLocks noChangeAspect="1"/>
          </p:cNvPicPr>
          <p:nvPr/>
        </p:nvPicPr>
        <p:blipFill>
          <a:blip r:embed="rId4" cstate="print"/>
          <a:stretch>
            <a:fillRect/>
          </a:stretch>
        </p:blipFill>
        <p:spPr>
          <a:xfrm>
            <a:off x="2438400" y="457200"/>
            <a:ext cx="3752850" cy="5562600"/>
          </a:xfrm>
          <a:prstGeom prst="rect">
            <a:avLst/>
          </a:prstGeom>
        </p:spPr>
      </p:pic>
      <p:pic>
        <p:nvPicPr>
          <p:cNvPr id="7" name="Picture 6" descr="PubMed Mobile example 3"/>
          <p:cNvPicPr>
            <a:picLocks noChangeAspect="1"/>
          </p:cNvPicPr>
          <p:nvPr/>
        </p:nvPicPr>
        <p:blipFill>
          <a:blip r:embed="rId5" cstate="print"/>
          <a:stretch>
            <a:fillRect/>
          </a:stretch>
        </p:blipFill>
        <p:spPr>
          <a:xfrm>
            <a:off x="4495800" y="685800"/>
            <a:ext cx="3905250" cy="556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PubMed Central</a:t>
            </a:r>
          </a:p>
        </p:txBody>
      </p:sp>
      <p:sp>
        <p:nvSpPr>
          <p:cNvPr id="23555" name="Rectangle 3"/>
          <p:cNvSpPr>
            <a:spLocks noGrp="1" noChangeArrowheads="1"/>
          </p:cNvSpPr>
          <p:nvPr>
            <p:ph type="body" idx="1"/>
          </p:nvPr>
        </p:nvSpPr>
        <p:spPr>
          <a:xfrm>
            <a:off x="457200" y="1295400"/>
            <a:ext cx="8229600" cy="4800600"/>
          </a:xfrm>
        </p:spPr>
        <p:txBody>
          <a:bodyPr/>
          <a:lstStyle/>
          <a:p>
            <a:pPr eaLnBrk="1" hangingPunct="1"/>
            <a:r>
              <a:rPr lang="en-US" dirty="0" smtClean="0"/>
              <a:t>PMC statistics as of May 2011.</a:t>
            </a:r>
          </a:p>
          <a:p>
            <a:pPr lvl="1" eaLnBrk="1" hangingPunct="1"/>
            <a:r>
              <a:rPr lang="en-US" dirty="0" smtClean="0"/>
              <a:t> Over 800 fully participating journals.</a:t>
            </a:r>
          </a:p>
          <a:p>
            <a:pPr lvl="1" eaLnBrk="1" hangingPunct="1"/>
            <a:r>
              <a:rPr lang="en-US" dirty="0" smtClean="0"/>
              <a:t> 265 NIH portfolio journals.</a:t>
            </a:r>
            <a:endParaRPr lang="en-US" sz="1600" dirty="0" smtClean="0"/>
          </a:p>
          <a:p>
            <a:pPr lvl="1" eaLnBrk="1" hangingPunct="1"/>
            <a:r>
              <a:rPr lang="en-US" dirty="0" smtClean="0">
                <a:solidFill>
                  <a:schemeClr val="bg1"/>
                </a:solidFill>
              </a:rPr>
              <a:t> Over 2.17 million articles</a:t>
            </a:r>
            <a:r>
              <a:rPr lang="en-US" dirty="0" smtClean="0">
                <a:solidFill>
                  <a:schemeClr val="tx2"/>
                </a:solidFill>
              </a:rPr>
              <a:t>.</a:t>
            </a:r>
          </a:p>
          <a:p>
            <a:pPr eaLnBrk="1" hangingPunct="1"/>
            <a:r>
              <a:rPr lang="en-US" dirty="0" smtClean="0"/>
              <a:t>November 2010 – Journal Article Tag Suite Conference held, focusing on the NLM DTDs used in digital publishing and preservation.</a:t>
            </a:r>
          </a:p>
          <a:p>
            <a:pPr eaLnBrk="1" hangingPunct="1"/>
            <a:r>
              <a:rPr lang="en-US" dirty="0" smtClean="0"/>
              <a:t>2011 Conference already being planned.</a:t>
            </a:r>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22</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animEffect transition="in" filter="fade">
                                      <p:cBhvr>
                                        <p:cTn id="7" dur="1000"/>
                                        <p:tgtEl>
                                          <p:spTgt spid="2355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xEl>
                                              <p:pRg st="5" end="5"/>
                                            </p:txEl>
                                          </p:spTgt>
                                        </p:tgtEl>
                                        <p:attrNameLst>
                                          <p:attrName>style.visibility</p:attrName>
                                        </p:attrNameLst>
                                      </p:cBhvr>
                                      <p:to>
                                        <p:strVal val="visible"/>
                                      </p:to>
                                    </p:set>
                                    <p:animEffect transition="in" filter="fade">
                                      <p:cBhvr>
                                        <p:cTn id="10" dur="10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NCBI Redesigns</a:t>
            </a:r>
          </a:p>
        </p:txBody>
      </p:sp>
      <p:sp>
        <p:nvSpPr>
          <p:cNvPr id="19459" name="Content Placeholder 2"/>
          <p:cNvSpPr>
            <a:spLocks noGrp="1"/>
          </p:cNvSpPr>
          <p:nvPr>
            <p:ph idx="1"/>
          </p:nvPr>
        </p:nvSpPr>
        <p:spPr/>
        <p:txBody>
          <a:bodyPr/>
          <a:lstStyle/>
          <a:p>
            <a:pPr>
              <a:buFont typeface="Wingdings" pitchFamily="2" charset="2"/>
              <a:buNone/>
            </a:pPr>
            <a:endParaRPr lang="en-US" dirty="0" smtClean="0"/>
          </a:p>
        </p:txBody>
      </p:sp>
      <p:sp>
        <p:nvSpPr>
          <p:cNvPr id="19460" name="Slide Number Placeholder 3"/>
          <p:cNvSpPr>
            <a:spLocks noGrp="1"/>
          </p:cNvSpPr>
          <p:nvPr>
            <p:ph type="sldNum" sz="quarter" idx="4294967295"/>
          </p:nvPr>
        </p:nvSpPr>
        <p:spPr>
          <a:xfrm>
            <a:off x="6553200" y="6243638"/>
            <a:ext cx="2133600" cy="457200"/>
          </a:xfrm>
          <a:prstGeom prst="rect">
            <a:avLst/>
          </a:prstGeom>
          <a:noFill/>
        </p:spPr>
        <p:txBody>
          <a:bodyPr/>
          <a:lstStyle/>
          <a:p>
            <a:fld id="{00F3D09D-D1C6-466B-8CE8-AF9B18D229B7}" type="slidenum">
              <a:rPr lang="en-US" altLang="en-US" smtClean="0"/>
              <a:pPr/>
              <a:t>23</a:t>
            </a:fld>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Bookshelf Redesign</a:t>
            </a:r>
          </a:p>
        </p:txBody>
      </p:sp>
      <p:sp>
        <p:nvSpPr>
          <p:cNvPr id="20484" name="Slide Number Placeholder 4"/>
          <p:cNvSpPr>
            <a:spLocks noGrp="1"/>
          </p:cNvSpPr>
          <p:nvPr>
            <p:ph type="sldNum" sz="quarter" idx="4294967295"/>
          </p:nvPr>
        </p:nvSpPr>
        <p:spPr>
          <a:xfrm>
            <a:off x="6553200" y="6243638"/>
            <a:ext cx="2133600" cy="457200"/>
          </a:xfrm>
          <a:prstGeom prst="rect">
            <a:avLst/>
          </a:prstGeom>
          <a:noFill/>
        </p:spPr>
        <p:txBody>
          <a:bodyPr/>
          <a:lstStyle/>
          <a:p>
            <a:fld id="{313DAAA6-F4A6-4AF6-A463-1E280E702DB3}" type="slidenum">
              <a:rPr lang="en-US" smtClean="0"/>
              <a:pPr/>
              <a:t>24</a:t>
            </a:fld>
            <a:endParaRPr lang="en-US" smtClean="0"/>
          </a:p>
        </p:txBody>
      </p:sp>
      <p:pic>
        <p:nvPicPr>
          <p:cNvPr id="2050" name="Picture 2" descr="PubMed and Bookshelf"/>
          <p:cNvPicPr>
            <a:picLocks noGrp="1" noChangeAspect="1" noChangeArrowheads="1"/>
          </p:cNvPicPr>
          <p:nvPr>
            <p:ph idx="1"/>
          </p:nvPr>
        </p:nvPicPr>
        <p:blipFill>
          <a:blip r:embed="rId3" cstate="print"/>
          <a:srcRect/>
          <a:stretch>
            <a:fillRect/>
          </a:stretch>
        </p:blipFill>
        <p:spPr>
          <a:xfrm>
            <a:off x="0" y="0"/>
            <a:ext cx="8686800" cy="6662738"/>
          </a:xfrm>
        </p:spPr>
      </p:pic>
      <p:pic>
        <p:nvPicPr>
          <p:cNvPr id="2051" name="Picture 3" descr="Bookshelf redesign"/>
          <p:cNvPicPr>
            <a:picLocks noChangeAspect="1" noChangeArrowheads="1"/>
          </p:cNvPicPr>
          <p:nvPr/>
        </p:nvPicPr>
        <p:blipFill>
          <a:blip r:embed="rId4" cstate="print"/>
          <a:srcRect/>
          <a:stretch>
            <a:fillRect/>
          </a:stretch>
        </p:blipFill>
        <p:spPr bwMode="auto">
          <a:xfrm>
            <a:off x="304800" y="0"/>
            <a:ext cx="8839200"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animEffect transition="in" filter="fade">
                                      <p:cBhvr>
                                        <p:cTn id="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err="1" smtClean="0"/>
              <a:t>MeSH</a:t>
            </a:r>
            <a:r>
              <a:rPr lang="en-US" dirty="0" smtClean="0"/>
              <a:t> Database</a:t>
            </a:r>
          </a:p>
        </p:txBody>
      </p:sp>
      <p:sp>
        <p:nvSpPr>
          <p:cNvPr id="21508" name="Slide Number Placeholder 4"/>
          <p:cNvSpPr>
            <a:spLocks noGrp="1"/>
          </p:cNvSpPr>
          <p:nvPr>
            <p:ph type="sldNum" sz="quarter" idx="4294967295"/>
          </p:nvPr>
        </p:nvSpPr>
        <p:spPr>
          <a:xfrm>
            <a:off x="6553200" y="6243638"/>
            <a:ext cx="2133600" cy="457200"/>
          </a:xfrm>
          <a:prstGeom prst="rect">
            <a:avLst/>
          </a:prstGeom>
          <a:noFill/>
        </p:spPr>
        <p:txBody>
          <a:bodyPr/>
          <a:lstStyle/>
          <a:p>
            <a:fld id="{B7C92CFA-6623-43E8-ADF7-C38526939D8B}" type="slidenum">
              <a:rPr lang="en-US" smtClean="0"/>
              <a:pPr/>
              <a:t>25</a:t>
            </a:fld>
            <a:endParaRPr lang="en-US" smtClean="0"/>
          </a:p>
        </p:txBody>
      </p:sp>
      <p:pic>
        <p:nvPicPr>
          <p:cNvPr id="1027" name="Picture 3" descr="PubMed and MeSH database"/>
          <p:cNvPicPr>
            <a:picLocks noGrp="1" noChangeAspect="1" noChangeArrowheads="1"/>
          </p:cNvPicPr>
          <p:nvPr>
            <p:ph idx="1"/>
          </p:nvPr>
        </p:nvPicPr>
        <p:blipFill>
          <a:blip r:embed="rId3" cstate="print"/>
          <a:srcRect/>
          <a:stretch>
            <a:fillRect/>
          </a:stretch>
        </p:blipFill>
        <p:spPr>
          <a:xfrm>
            <a:off x="0" y="0"/>
            <a:ext cx="8937625" cy="5943600"/>
          </a:xfrm>
        </p:spPr>
      </p:pic>
      <p:pic>
        <p:nvPicPr>
          <p:cNvPr id="1028" name="Picture 4" descr="MeSH database"/>
          <p:cNvPicPr>
            <a:picLocks noChangeAspect="1" noChangeArrowheads="1"/>
          </p:cNvPicPr>
          <p:nvPr/>
        </p:nvPicPr>
        <p:blipFill>
          <a:blip r:embed="rId4" cstate="print"/>
          <a:srcRect/>
          <a:stretch>
            <a:fillRect/>
          </a:stretch>
        </p:blipFill>
        <p:spPr bwMode="auto">
          <a:xfrm>
            <a:off x="219075" y="0"/>
            <a:ext cx="8924925"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smtClean="0"/>
              <a:t>NLM Catalog and Journals Database</a:t>
            </a:r>
          </a:p>
        </p:txBody>
      </p:sp>
      <p:sp>
        <p:nvSpPr>
          <p:cNvPr id="22531" name="Slide Number Placeholder 3"/>
          <p:cNvSpPr>
            <a:spLocks noGrp="1"/>
          </p:cNvSpPr>
          <p:nvPr>
            <p:ph type="sldNum" sz="quarter" idx="4294967295"/>
          </p:nvPr>
        </p:nvSpPr>
        <p:spPr>
          <a:xfrm>
            <a:off x="6553200" y="6243638"/>
            <a:ext cx="2133600" cy="457200"/>
          </a:xfrm>
          <a:prstGeom prst="rect">
            <a:avLst/>
          </a:prstGeom>
          <a:noFill/>
        </p:spPr>
        <p:txBody>
          <a:bodyPr/>
          <a:lstStyle/>
          <a:p>
            <a:fld id="{9395770E-58C1-4EC2-8C96-D54A4216F686}" type="slidenum">
              <a:rPr lang="en-US" altLang="en-US" smtClean="0"/>
              <a:pPr/>
              <a:t>26</a:t>
            </a:fld>
            <a:endParaRPr lang="en-US" altLang="en-US" smtClean="0"/>
          </a:p>
        </p:txBody>
      </p:sp>
      <p:pic>
        <p:nvPicPr>
          <p:cNvPr id="22532" name="Picture 3" descr="Journals Database"/>
          <p:cNvPicPr>
            <a:picLocks noGrp="1" noChangeAspect="1" noChangeArrowheads="1"/>
          </p:cNvPicPr>
          <p:nvPr>
            <p:ph idx="1"/>
          </p:nvPr>
        </p:nvPicPr>
        <p:blipFill>
          <a:blip r:embed="rId3" cstate="print"/>
          <a:srcRect/>
          <a:stretch>
            <a:fillRect/>
          </a:stretch>
        </p:blipFill>
        <p:spPr>
          <a:xfrm>
            <a:off x="0" y="1524000"/>
            <a:ext cx="8999538" cy="5105400"/>
          </a:xfrm>
          <a:noFill/>
        </p:spPr>
      </p:pic>
      <p:sp>
        <p:nvSpPr>
          <p:cNvPr id="7" name="Rectangle 6"/>
          <p:cNvSpPr/>
          <p:nvPr/>
        </p:nvSpPr>
        <p:spPr>
          <a:xfrm>
            <a:off x="3124200" y="5105400"/>
            <a:ext cx="1981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NLM Catalog:  Limits</a:t>
            </a:r>
            <a:r>
              <a:rPr lang="en-US" baseline="0" dirty="0" smtClean="0"/>
              <a:t> and Advance Search</a:t>
            </a:r>
            <a:endParaRPr lang="en-US" dirty="0" smtClean="0"/>
          </a:p>
        </p:txBody>
      </p:sp>
      <p:sp>
        <p:nvSpPr>
          <p:cNvPr id="23555" name="Slide Number Placeholder 3"/>
          <p:cNvSpPr>
            <a:spLocks noGrp="1"/>
          </p:cNvSpPr>
          <p:nvPr>
            <p:ph type="sldNum" sz="quarter" idx="4294967295"/>
          </p:nvPr>
        </p:nvSpPr>
        <p:spPr>
          <a:xfrm>
            <a:off x="6553200" y="6243638"/>
            <a:ext cx="2133600" cy="457200"/>
          </a:xfrm>
          <a:prstGeom prst="rect">
            <a:avLst/>
          </a:prstGeom>
          <a:noFill/>
        </p:spPr>
        <p:txBody>
          <a:bodyPr/>
          <a:lstStyle/>
          <a:p>
            <a:fld id="{D832224A-4CD6-4133-BC11-F498CD25B367}" type="slidenum">
              <a:rPr lang="en-US" altLang="en-US" smtClean="0"/>
              <a:pPr/>
              <a:t>27</a:t>
            </a:fld>
            <a:endParaRPr lang="en-US" altLang="en-US" smtClean="0"/>
          </a:p>
        </p:txBody>
      </p:sp>
      <p:pic>
        <p:nvPicPr>
          <p:cNvPr id="23556" name="Picture 2" descr="NLM Catalog"/>
          <p:cNvPicPr>
            <a:picLocks noGrp="1" noChangeAspect="1" noChangeArrowheads="1"/>
          </p:cNvPicPr>
          <p:nvPr>
            <p:ph idx="1"/>
          </p:nvPr>
        </p:nvPicPr>
        <p:blipFill>
          <a:blip r:embed="rId3" cstate="print"/>
          <a:srcRect/>
          <a:stretch>
            <a:fillRect/>
          </a:stretch>
        </p:blipFill>
        <p:spPr>
          <a:xfrm>
            <a:off x="17463" y="228600"/>
            <a:ext cx="9126537" cy="4800600"/>
          </a:xfrm>
          <a:noFill/>
        </p:spPr>
      </p:pic>
      <p:sp>
        <p:nvSpPr>
          <p:cNvPr id="7" name="Rectangle 6"/>
          <p:cNvSpPr/>
          <p:nvPr/>
        </p:nvSpPr>
        <p:spPr>
          <a:xfrm>
            <a:off x="4038600" y="1752600"/>
            <a:ext cx="1676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for LinkOut?</a:t>
            </a:r>
            <a:endParaRPr lang="en-US" dirty="0"/>
          </a:p>
        </p:txBody>
      </p:sp>
      <p:sp>
        <p:nvSpPr>
          <p:cNvPr id="3" name="Content Placeholder 2"/>
          <p:cNvSpPr>
            <a:spLocks noGrp="1"/>
          </p:cNvSpPr>
          <p:nvPr>
            <p:ph idx="1"/>
          </p:nvPr>
        </p:nvSpPr>
        <p:spPr>
          <a:xfrm>
            <a:off x="457200" y="1524000"/>
            <a:ext cx="8229600" cy="4530725"/>
          </a:xfrm>
        </p:spPr>
        <p:txBody>
          <a:bodyPr/>
          <a:lstStyle/>
          <a:p>
            <a:pPr algn="ctr">
              <a:buNone/>
            </a:pPr>
            <a:r>
              <a:rPr lang="en-US" sz="4400" b="1" dirty="0" smtClean="0"/>
              <a:t>LinkOut Review</a:t>
            </a:r>
          </a:p>
          <a:p>
            <a:pPr algn="ctr">
              <a:buNone/>
            </a:pPr>
            <a:r>
              <a:rPr lang="en-US" sz="3200" b="1" dirty="0" smtClean="0"/>
              <a:t>NLM Theater Presentation</a:t>
            </a:r>
          </a:p>
          <a:p>
            <a:pPr algn="ctr">
              <a:buNone/>
            </a:pPr>
            <a:r>
              <a:rPr lang="en-US" sz="3200" dirty="0" smtClean="0"/>
              <a:t>Monday, May 16, 3:00</a:t>
            </a:r>
          </a:p>
          <a:p>
            <a:pPr algn="ctr">
              <a:buNone/>
            </a:pPr>
            <a:r>
              <a:rPr lang="en-US" sz="3200" dirty="0" smtClean="0"/>
              <a:t>Tuesday, May 17, 1:30 </a:t>
            </a:r>
          </a:p>
          <a:p>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28</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800" dirty="0" smtClean="0">
                <a:solidFill>
                  <a:schemeClr val="tx1"/>
                </a:solidFill>
              </a:rPr>
              <a:t>Unified Medical Language System (UMLS)</a:t>
            </a:r>
          </a:p>
        </p:txBody>
      </p:sp>
      <p:sp>
        <p:nvSpPr>
          <p:cNvPr id="35843" name="Rectangle 3"/>
          <p:cNvSpPr>
            <a:spLocks noGrp="1" noChangeArrowheads="1"/>
          </p:cNvSpPr>
          <p:nvPr>
            <p:ph type="body" idx="1"/>
          </p:nvPr>
        </p:nvSpPr>
        <p:spPr>
          <a:xfrm>
            <a:off x="228600" y="1676400"/>
            <a:ext cx="8686800" cy="4267200"/>
          </a:xfrm>
        </p:spPr>
        <p:txBody>
          <a:bodyPr/>
          <a:lstStyle/>
          <a:p>
            <a:pPr eaLnBrk="1" hangingPunct="1"/>
            <a:r>
              <a:rPr lang="en-US" sz="2400" dirty="0" smtClean="0"/>
              <a:t>UMLS Releases:</a:t>
            </a:r>
          </a:p>
          <a:p>
            <a:pPr lvl="1" eaLnBrk="1" hangingPunct="1"/>
            <a:r>
              <a:rPr lang="en-US" sz="2000" dirty="0" smtClean="0"/>
              <a:t>2010AB release – November 2, 2010</a:t>
            </a:r>
          </a:p>
          <a:p>
            <a:pPr lvl="2" eaLnBrk="1" hangingPunct="1"/>
            <a:r>
              <a:rPr lang="en-US" sz="1800" dirty="0" smtClean="0"/>
              <a:t>More than </a:t>
            </a:r>
            <a:r>
              <a:rPr lang="en-US" sz="1800" b="1" dirty="0" smtClean="0"/>
              <a:t>2.3 million concepts </a:t>
            </a:r>
            <a:r>
              <a:rPr lang="en-US" sz="1800" dirty="0" smtClean="0"/>
              <a:t>and </a:t>
            </a:r>
            <a:r>
              <a:rPr lang="en-US" sz="1800" b="1" dirty="0" smtClean="0"/>
              <a:t>8.5 million unique concept names </a:t>
            </a:r>
            <a:r>
              <a:rPr lang="en-US" sz="1800" dirty="0" smtClean="0"/>
              <a:t>from </a:t>
            </a:r>
            <a:r>
              <a:rPr lang="en-US" sz="1800" b="1" dirty="0" smtClean="0"/>
              <a:t>158 source vocabularies</a:t>
            </a:r>
          </a:p>
          <a:p>
            <a:pPr lvl="1" eaLnBrk="1" hangingPunct="1"/>
            <a:r>
              <a:rPr lang="en-US" sz="2000" dirty="0" smtClean="0"/>
              <a:t>2011AA release – </a:t>
            </a:r>
            <a:r>
              <a:rPr lang="en-US" sz="2000" dirty="0" smtClean="0">
                <a:solidFill>
                  <a:schemeClr val="bg1"/>
                </a:solidFill>
              </a:rPr>
              <a:t>May 5, 2011</a:t>
            </a:r>
          </a:p>
          <a:p>
            <a:pPr lvl="2" eaLnBrk="1" hangingPunct="1"/>
            <a:r>
              <a:rPr lang="en-US" sz="1800" dirty="0" smtClean="0"/>
              <a:t>More than </a:t>
            </a:r>
            <a:r>
              <a:rPr lang="en-US" sz="1800" b="1" dirty="0" smtClean="0"/>
              <a:t>2.4 million concepts</a:t>
            </a:r>
            <a:r>
              <a:rPr lang="en-US" sz="1800" dirty="0" smtClean="0"/>
              <a:t> and </a:t>
            </a:r>
            <a:r>
              <a:rPr lang="en-US" sz="1800" b="1" dirty="0" smtClean="0"/>
              <a:t>8.8 million unique concept names </a:t>
            </a:r>
            <a:r>
              <a:rPr lang="en-US" sz="1800" dirty="0" smtClean="0"/>
              <a:t>from </a:t>
            </a:r>
            <a:r>
              <a:rPr lang="en-US" sz="1800" b="1" dirty="0" smtClean="0"/>
              <a:t>160 source vocabularies</a:t>
            </a:r>
            <a:endParaRPr lang="en-US" sz="1800" b="1" dirty="0" smtClean="0">
              <a:solidFill>
                <a:schemeClr val="bg1"/>
              </a:solidFill>
            </a:endParaRPr>
          </a:p>
          <a:p>
            <a:pPr eaLnBrk="1" hangingPunct="1"/>
            <a:r>
              <a:rPr lang="en-US" sz="2400" dirty="0" smtClean="0"/>
              <a:t>UMLS Web site reorganization in September.</a:t>
            </a:r>
          </a:p>
          <a:p>
            <a:pPr eaLnBrk="1" hangingPunct="1"/>
            <a:r>
              <a:rPr lang="en-US" sz="2400" dirty="0" smtClean="0"/>
              <a:t>New UMLS Terminology Services site introduced, replacing the Knowledge Source server.</a:t>
            </a:r>
          </a:p>
          <a:p>
            <a:pPr eaLnBrk="1" hangingPunct="1"/>
            <a:r>
              <a:rPr lang="en-US" sz="2400" dirty="0" smtClean="0"/>
              <a:t>NLM Theater Presentations.</a:t>
            </a:r>
            <a:endParaRPr lang="en-US" sz="1800" dirty="0" smtClean="0"/>
          </a:p>
          <a:p>
            <a:pPr lvl="2" eaLnBrk="1" hangingPunct="1"/>
            <a:endParaRPr lang="en-US" sz="2000" dirty="0" smtClean="0"/>
          </a:p>
          <a:p>
            <a:pPr lvl="1" eaLnBrk="1" hangingPunct="1">
              <a:buFont typeface="Wingdings" pitchFamily="2" charset="2"/>
              <a:buNone/>
            </a:pPr>
            <a:endParaRPr lang="en-US" dirty="0" smtClean="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29</a:t>
            </a:fld>
            <a:endParaRPr lang="en-US"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MEDLINE Indexing</a:t>
            </a:r>
          </a:p>
        </p:txBody>
      </p:sp>
      <p:sp>
        <p:nvSpPr>
          <p:cNvPr id="9219" name="Rectangle 3"/>
          <p:cNvSpPr>
            <a:spLocks noGrp="1" noChangeArrowheads="1"/>
          </p:cNvSpPr>
          <p:nvPr>
            <p:ph type="body" idx="1"/>
          </p:nvPr>
        </p:nvSpPr>
        <p:spPr>
          <a:xfrm>
            <a:off x="457200" y="1219200"/>
            <a:ext cx="8534400" cy="4495800"/>
          </a:xfrm>
        </p:spPr>
        <p:txBody>
          <a:bodyPr/>
          <a:lstStyle/>
          <a:p>
            <a:pPr eaLnBrk="1" hangingPunct="1"/>
            <a:r>
              <a:rPr lang="en-US" sz="3200" dirty="0" smtClean="0"/>
              <a:t>FY2010</a:t>
            </a:r>
          </a:p>
          <a:p>
            <a:pPr lvl="1" eaLnBrk="1" hangingPunct="1"/>
            <a:r>
              <a:rPr lang="en-US" sz="2800" dirty="0" smtClean="0"/>
              <a:t>699,420</a:t>
            </a:r>
            <a:r>
              <a:rPr lang="en-US" sz="2400" dirty="0" smtClean="0"/>
              <a:t> citations indexed for  MEDLINE.</a:t>
            </a:r>
          </a:p>
          <a:p>
            <a:pPr lvl="1" eaLnBrk="1" hangingPunct="1"/>
            <a:r>
              <a:rPr lang="en-US" sz="2400" dirty="0" smtClean="0"/>
              <a:t>-1.9% decrease over FY2009.</a:t>
            </a:r>
          </a:p>
          <a:p>
            <a:pPr lvl="1" eaLnBrk="1" hangingPunct="1"/>
            <a:r>
              <a:rPr lang="en-US" sz="2800" dirty="0" smtClean="0"/>
              <a:t>80,042</a:t>
            </a:r>
            <a:r>
              <a:rPr lang="en-US" sz="2400" dirty="0" smtClean="0"/>
              <a:t> gene indexing links created.</a:t>
            </a:r>
          </a:p>
          <a:p>
            <a:pPr eaLnBrk="1" hangingPunct="1"/>
            <a:r>
              <a:rPr lang="en-US" sz="3200" dirty="0" smtClean="0"/>
              <a:t>FY2011</a:t>
            </a:r>
          </a:p>
          <a:p>
            <a:pPr lvl="1" eaLnBrk="1" hangingPunct="1"/>
            <a:r>
              <a:rPr lang="en-US" sz="2400" dirty="0" smtClean="0"/>
              <a:t>Anticipating an overall rate of around 723,000 articles indexed.</a:t>
            </a:r>
          </a:p>
          <a:p>
            <a:pPr lvl="1" eaLnBrk="1" hangingPunct="1"/>
            <a:r>
              <a:rPr lang="en-US" sz="2400" dirty="0" smtClean="0"/>
              <a:t>Special projects underway</a:t>
            </a:r>
            <a:r>
              <a:rPr lang="en-US" sz="2400" dirty="0" smtClean="0">
                <a:solidFill>
                  <a:schemeClr val="tx2"/>
                </a:solidFill>
              </a:rPr>
              <a:t>.</a:t>
            </a:r>
            <a:endParaRPr lang="en-US" sz="2800" dirty="0" smtClean="0">
              <a:solidFill>
                <a:schemeClr val="tx2"/>
              </a:solidFill>
            </a:endParaRPr>
          </a:p>
          <a:p>
            <a:pPr lvl="1" eaLnBrk="1" hangingPunct="1"/>
            <a:endParaRPr lang="en-US" sz="2200" dirty="0" smtClean="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a:t>
            </a:fld>
            <a:endParaRPr lang="en-US"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UMLS Terminology Services (UTS)</a:t>
            </a:r>
            <a:endParaRPr lang="en-US" sz="4000"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30</a:t>
            </a:fld>
            <a:endParaRPr lang="en-US" altLang="en-US" dirty="0"/>
          </a:p>
        </p:txBody>
      </p:sp>
      <p:pic>
        <p:nvPicPr>
          <p:cNvPr id="3074" name="Picture 2" descr="Screen shot of UMLS UTS homepage."/>
          <p:cNvPicPr>
            <a:picLocks noGrp="1" noChangeAspect="1" noChangeArrowheads="1"/>
          </p:cNvPicPr>
          <p:nvPr>
            <p:ph idx="1"/>
          </p:nvPr>
        </p:nvPicPr>
        <p:blipFill>
          <a:blip r:embed="rId3" cstate="print"/>
          <a:srcRect/>
          <a:stretch>
            <a:fillRect/>
          </a:stretch>
        </p:blipFill>
        <p:spPr bwMode="auto">
          <a:xfrm>
            <a:off x="0" y="1066800"/>
            <a:ext cx="9144000" cy="58069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NLM Gateway</a:t>
            </a:r>
            <a:endParaRPr lang="en-US" dirty="0"/>
          </a:p>
        </p:txBody>
      </p:sp>
      <p:sp>
        <p:nvSpPr>
          <p:cNvPr id="3" name="Content Placeholder 2"/>
          <p:cNvSpPr>
            <a:spLocks noGrp="1"/>
          </p:cNvSpPr>
          <p:nvPr>
            <p:ph idx="1"/>
          </p:nvPr>
        </p:nvSpPr>
        <p:spPr/>
        <p:txBody>
          <a:bodyPr/>
          <a:lstStyle/>
          <a:p>
            <a:r>
              <a:rPr lang="en-US" dirty="0" smtClean="0"/>
              <a:t>December 1, 2011 – transition to new pilot search site.</a:t>
            </a:r>
          </a:p>
          <a:p>
            <a:r>
              <a:rPr lang="en-US" dirty="0" smtClean="0"/>
              <a:t>Combination of:</a:t>
            </a:r>
          </a:p>
          <a:p>
            <a:pPr lvl="1"/>
            <a:r>
              <a:rPr lang="en-US" dirty="0" smtClean="0"/>
              <a:t>Budget limitations</a:t>
            </a:r>
          </a:p>
          <a:p>
            <a:pPr lvl="1"/>
            <a:r>
              <a:rPr lang="en-US" dirty="0" smtClean="0"/>
              <a:t>All databases but one are available from other NLM sources</a:t>
            </a:r>
          </a:p>
          <a:p>
            <a:pPr lvl="1"/>
            <a:r>
              <a:rPr lang="en-US" dirty="0" smtClean="0"/>
              <a:t>Most users of those databases search them directly and do not use the Gateway</a:t>
            </a:r>
          </a:p>
          <a:p>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31</a:t>
            </a:fld>
            <a:endParaRPr lang="en-US"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NLM Gateway</a:t>
            </a:r>
            <a:endParaRPr lang="en-US" dirty="0"/>
          </a:p>
        </p:txBody>
      </p:sp>
      <p:sp>
        <p:nvSpPr>
          <p:cNvPr id="3" name="Content Placeholder 2"/>
          <p:cNvSpPr>
            <a:spLocks noGrp="1"/>
          </p:cNvSpPr>
          <p:nvPr>
            <p:ph idx="1"/>
          </p:nvPr>
        </p:nvSpPr>
        <p:spPr>
          <a:xfrm>
            <a:off x="304800" y="1600200"/>
            <a:ext cx="8610600" cy="4525963"/>
          </a:xfrm>
        </p:spPr>
        <p:txBody>
          <a:bodyPr/>
          <a:lstStyle/>
          <a:p>
            <a:r>
              <a:rPr lang="en-US" dirty="0" smtClean="0"/>
              <a:t>New pilot search site coming from Lister Hill National Center for Biomedical Communications.</a:t>
            </a:r>
          </a:p>
          <a:p>
            <a:r>
              <a:rPr lang="en-US" dirty="0" smtClean="0"/>
              <a:t>Focus on:</a:t>
            </a:r>
          </a:p>
          <a:p>
            <a:pPr lvl="1"/>
            <a:r>
              <a:rPr lang="en-US" dirty="0" smtClean="0"/>
              <a:t>Meeting Abstracts database</a:t>
            </a:r>
          </a:p>
          <a:p>
            <a:pPr lvl="1"/>
            <a:r>
              <a:rPr lang="en-US" dirty="0" smtClean="0"/>
              <a:t>Health Services Research Projects in Process (</a:t>
            </a:r>
            <a:r>
              <a:rPr lang="en-US" dirty="0" err="1" smtClean="0"/>
              <a:t>HSRProj</a:t>
            </a:r>
            <a:r>
              <a:rPr lang="en-US" dirty="0" smtClean="0"/>
              <a:t>).</a:t>
            </a:r>
          </a:p>
          <a:p>
            <a:r>
              <a:rPr lang="en-US" dirty="0" smtClean="0"/>
              <a:t>Details – </a:t>
            </a:r>
            <a:r>
              <a:rPr lang="en-US" i="1" dirty="0" smtClean="0"/>
              <a:t>NLM Technical Bulletin </a:t>
            </a:r>
            <a:r>
              <a:rPr lang="en-US" dirty="0" smtClean="0"/>
              <a:t>article.</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32</a:t>
            </a:fld>
            <a:endParaRPr lang="en-US"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NLM Technical Services Division</a:t>
            </a:r>
            <a:endParaRPr lang="en-US" dirty="0"/>
          </a:p>
        </p:txBody>
      </p:sp>
      <p:sp>
        <p:nvSpPr>
          <p:cNvPr id="3" name="Content Placeholder 2"/>
          <p:cNvSpPr>
            <a:spLocks noGrp="1"/>
          </p:cNvSpPr>
          <p:nvPr>
            <p:ph idx="1"/>
          </p:nvPr>
        </p:nvSpPr>
        <p:spPr/>
        <p:txBody>
          <a:bodyPr/>
          <a:lstStyle/>
          <a:p>
            <a:r>
              <a:rPr lang="en-US" dirty="0" smtClean="0"/>
              <a:t>NLM Classification 2011 edition released.</a:t>
            </a:r>
          </a:p>
          <a:p>
            <a:r>
              <a:rPr lang="en-US" dirty="0" smtClean="0"/>
              <a:t>60</a:t>
            </a:r>
            <a:r>
              <a:rPr lang="en-US" baseline="30000" dirty="0" smtClean="0"/>
              <a:t>th</a:t>
            </a:r>
            <a:r>
              <a:rPr lang="en-US" dirty="0" smtClean="0"/>
              <a:t> Anniversary of the NLM Classification.</a:t>
            </a:r>
          </a:p>
          <a:p>
            <a:pPr marL="695325" lvl="2" indent="-342900">
              <a:buNone/>
            </a:pPr>
            <a:r>
              <a:rPr lang="en-US" sz="2800" dirty="0" smtClean="0">
                <a:hlinkClick r:id="rId3"/>
              </a:rPr>
              <a:t>http://www.nlm.nih.gov/class/</a:t>
            </a:r>
            <a:endParaRPr lang="en-US" sz="2800" dirty="0" smtClean="0"/>
          </a:p>
          <a:p>
            <a:r>
              <a:rPr lang="en-US" dirty="0" smtClean="0"/>
              <a:t>Major areas of focus:</a:t>
            </a:r>
          </a:p>
          <a:p>
            <a:pPr lvl="1"/>
            <a:r>
              <a:rPr lang="en-US" dirty="0" smtClean="0"/>
              <a:t>WL (Nervous System) </a:t>
            </a:r>
          </a:p>
          <a:p>
            <a:pPr lvl="1"/>
            <a:r>
              <a:rPr lang="en-US" dirty="0" smtClean="0"/>
              <a:t>WM (Psychiatry)</a:t>
            </a:r>
          </a:p>
          <a:p>
            <a:r>
              <a:rPr lang="en-US" i="1" dirty="0" smtClean="0"/>
              <a:t>NLM Technical Bulletin </a:t>
            </a:r>
            <a:r>
              <a:rPr lang="en-US" dirty="0" smtClean="0"/>
              <a:t>article: </a:t>
            </a:r>
            <a:r>
              <a:rPr lang="en-US" sz="2000" dirty="0" smtClean="0">
                <a:hlinkClick r:id="rId4"/>
              </a:rPr>
              <a:t>http://www.nlm.nih.gov/pubs/techbull/ma11/ma11_classification.html</a:t>
            </a:r>
            <a:r>
              <a:rPr lang="en-US" sz="2000" dirty="0" smtClean="0"/>
              <a:t> </a:t>
            </a:r>
          </a:p>
          <a:p>
            <a:pPr lvl="1"/>
            <a:endParaRPr lang="en-US" dirty="0" smtClean="0"/>
          </a:p>
          <a:p>
            <a:pPr lvl="1"/>
            <a:endParaRPr lang="en-US" dirty="0" smtClean="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33</a:t>
            </a:fld>
            <a:endParaRPr lang="en-US"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7813"/>
            <a:ext cx="8686800" cy="1139825"/>
          </a:xfrm>
        </p:spPr>
        <p:txBody>
          <a:bodyPr/>
          <a:lstStyle/>
          <a:p>
            <a:pPr eaLnBrk="1" hangingPunct="1"/>
            <a:r>
              <a:rPr lang="en-US" sz="3800" dirty="0" smtClean="0"/>
              <a:t>Specialized Information Services (SIS)</a:t>
            </a:r>
            <a:r>
              <a:rPr lang="en-US" sz="3600" dirty="0" smtClean="0"/>
              <a:t/>
            </a:r>
            <a:br>
              <a:rPr lang="en-US" sz="3600" dirty="0" smtClean="0"/>
            </a:br>
            <a:endParaRPr lang="en-US" sz="3600" dirty="0" smtClean="0"/>
          </a:p>
        </p:txBody>
      </p:sp>
      <p:sp>
        <p:nvSpPr>
          <p:cNvPr id="39939" name="Rectangle 3"/>
          <p:cNvSpPr>
            <a:spLocks noGrp="1" noChangeArrowheads="1"/>
          </p:cNvSpPr>
          <p:nvPr>
            <p:ph type="body" idx="1"/>
          </p:nvPr>
        </p:nvSpPr>
        <p:spPr>
          <a:xfrm>
            <a:off x="457200" y="1447800"/>
            <a:ext cx="8229600" cy="4191000"/>
          </a:xfrm>
        </p:spPr>
        <p:txBody>
          <a:bodyPr/>
          <a:lstStyle/>
          <a:p>
            <a:pPr eaLnBrk="1" hangingPunct="1">
              <a:lnSpc>
                <a:spcPct val="80000"/>
              </a:lnSpc>
            </a:pPr>
            <a:endParaRPr lang="en-US" sz="2600" dirty="0" smtClean="0"/>
          </a:p>
          <a:p>
            <a:pPr eaLnBrk="1" hangingPunct="1">
              <a:lnSpc>
                <a:spcPct val="80000"/>
              </a:lnSpc>
              <a:buFont typeface="Wingdings" pitchFamily="2" charset="2"/>
              <a:buNone/>
            </a:pPr>
            <a:endParaRPr lang="en-US" sz="2400" dirty="0" smtClean="0"/>
          </a:p>
          <a:p>
            <a:pPr eaLnBrk="1" hangingPunct="1">
              <a:lnSpc>
                <a:spcPct val="80000"/>
              </a:lnSpc>
            </a:pPr>
            <a:endParaRPr lang="en-US" sz="2200" dirty="0" smtClean="0"/>
          </a:p>
          <a:p>
            <a:pPr eaLnBrk="1" hangingPunct="1">
              <a:lnSpc>
                <a:spcPct val="80000"/>
              </a:lnSpc>
              <a:buFont typeface="Wingdings" pitchFamily="2" charset="2"/>
              <a:buNone/>
            </a:pPr>
            <a:endParaRPr lang="en-US" sz="2600" dirty="0" smtClean="0"/>
          </a:p>
          <a:p>
            <a:pPr eaLnBrk="1" hangingPunct="1">
              <a:lnSpc>
                <a:spcPct val="80000"/>
              </a:lnSpc>
              <a:buFont typeface="Wingdings" pitchFamily="2" charset="2"/>
              <a:buNone/>
            </a:pPr>
            <a:endParaRPr lang="en-US" sz="2600" dirty="0" smtClean="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34</a:t>
            </a:fld>
            <a:endParaRPr lang="en-US" altLang="en-US" dirty="0"/>
          </a:p>
        </p:txBody>
      </p:sp>
      <p:pic>
        <p:nvPicPr>
          <p:cNvPr id="1026" name="Picture 2"/>
          <p:cNvPicPr>
            <a:picLocks noChangeAspect="1" noChangeArrowheads="1"/>
          </p:cNvPicPr>
          <p:nvPr/>
        </p:nvPicPr>
        <p:blipFill>
          <a:blip r:embed="rId3" cstate="print"/>
          <a:srcRect/>
          <a:stretch>
            <a:fillRect/>
          </a:stretch>
        </p:blipFill>
        <p:spPr bwMode="auto">
          <a:xfrm>
            <a:off x="533400" y="963670"/>
            <a:ext cx="8001000" cy="5894330"/>
          </a:xfrm>
          <a:prstGeom prst="rect">
            <a:avLst/>
          </a:prstGeom>
          <a:noFill/>
          <a:ln w="9525">
            <a:noFill/>
            <a:miter lim="800000"/>
            <a:headEnd/>
            <a:tailEnd/>
          </a:ln>
        </p:spPr>
      </p:pic>
      <p:pic>
        <p:nvPicPr>
          <p:cNvPr id="2" name="Picture 2" descr="Screen shot of specialized Information Services homepage."/>
          <p:cNvPicPr>
            <a:picLocks noChangeAspect="1" noChangeArrowheads="1"/>
          </p:cNvPicPr>
          <p:nvPr/>
        </p:nvPicPr>
        <p:blipFill>
          <a:blip r:embed="rId4" cstate="print"/>
          <a:srcRect/>
          <a:stretch>
            <a:fillRect/>
          </a:stretch>
        </p:blipFill>
        <p:spPr bwMode="auto">
          <a:xfrm>
            <a:off x="533400" y="1066800"/>
            <a:ext cx="8104187" cy="579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Health Student Portal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35</a:t>
            </a:fld>
            <a:endParaRPr lang="en-US" altLang="en-US" dirty="0"/>
          </a:p>
        </p:txBody>
      </p:sp>
      <p:pic>
        <p:nvPicPr>
          <p:cNvPr id="2050" name="Picture 2" descr="Screen shot of Environmental Health Student Portal homepage"/>
          <p:cNvPicPr>
            <a:picLocks noChangeAspect="1" noChangeArrowheads="1"/>
          </p:cNvPicPr>
          <p:nvPr/>
        </p:nvPicPr>
        <p:blipFill>
          <a:blip r:embed="rId3" cstate="print"/>
          <a:srcRect/>
          <a:stretch>
            <a:fillRect/>
          </a:stretch>
        </p:blipFill>
        <p:spPr bwMode="auto">
          <a:xfrm>
            <a:off x="381000" y="76434"/>
            <a:ext cx="8167668" cy="67815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AIDSinfo</a:t>
            </a:r>
            <a:r>
              <a:rPr lang="en-US" dirty="0" smtClean="0"/>
              <a:t> Launched in March</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36</a:t>
            </a:fld>
            <a:endParaRPr lang="en-US" altLang="en-US" dirty="0"/>
          </a:p>
        </p:txBody>
      </p:sp>
      <p:pic>
        <p:nvPicPr>
          <p:cNvPr id="5122" name="Picture 2" descr="Screen shot of AIDSinfo homepage&#1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AIDSinfo</a:t>
            </a:r>
            <a:endParaRPr lang="en-US" dirty="0"/>
          </a:p>
        </p:txBody>
      </p:sp>
      <p:sp>
        <p:nvSpPr>
          <p:cNvPr id="3" name="Content Placeholder 2"/>
          <p:cNvSpPr>
            <a:spLocks noGrp="1"/>
          </p:cNvSpPr>
          <p:nvPr>
            <p:ph idx="1"/>
          </p:nvPr>
        </p:nvSpPr>
        <p:spPr/>
        <p:txBody>
          <a:bodyPr/>
          <a:lstStyle/>
          <a:p>
            <a:r>
              <a:rPr lang="en-US" sz="3200" dirty="0" smtClean="0"/>
              <a:t> </a:t>
            </a:r>
            <a:r>
              <a:rPr lang="en-US" sz="3200" dirty="0" err="1" smtClean="0"/>
              <a:t>Facebook</a:t>
            </a:r>
            <a:r>
              <a:rPr lang="en-US" sz="3200" dirty="0" smtClean="0"/>
              <a:t> site launched in March.</a:t>
            </a:r>
          </a:p>
          <a:p>
            <a:pPr algn="ctr">
              <a:buNone/>
            </a:pPr>
            <a:r>
              <a:rPr lang="en-US" sz="3200" dirty="0" smtClean="0">
                <a:hlinkClick r:id="rId3"/>
              </a:rPr>
              <a:t>http://www.facebook.com/AIDSinfo</a:t>
            </a:r>
            <a:endParaRPr lang="en-US" sz="3200" dirty="0" smtClean="0"/>
          </a:p>
          <a:p>
            <a:r>
              <a:rPr lang="en-US" sz="3200" dirty="0" err="1" smtClean="0"/>
              <a:t>AIDSinfo</a:t>
            </a:r>
            <a:r>
              <a:rPr lang="en-US" sz="3200" dirty="0" smtClean="0"/>
              <a:t> Mobile site launched in September.</a:t>
            </a:r>
          </a:p>
          <a:p>
            <a:r>
              <a:rPr lang="en-US" sz="3200" dirty="0" err="1" smtClean="0"/>
              <a:t>AIDSinfo</a:t>
            </a:r>
            <a:r>
              <a:rPr lang="en-US" sz="3200" dirty="0" smtClean="0"/>
              <a:t> HIV Glossary </a:t>
            </a:r>
            <a:r>
              <a:rPr lang="en-US" sz="3200" dirty="0" err="1" smtClean="0"/>
              <a:t>iPhone</a:t>
            </a:r>
            <a:r>
              <a:rPr lang="en-US" sz="3200" dirty="0" smtClean="0"/>
              <a:t> App.</a:t>
            </a:r>
            <a:endParaRPr lang="en-US" sz="3200"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37</a:t>
            </a:fld>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Disaster Information Management Research Center (DIMRC) homepage</a:t>
            </a:r>
            <a:endParaRPr lang="en-US" sz="4000"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38</a:t>
            </a:fld>
            <a:endParaRPr lang="en-US" altLang="en-US" dirty="0"/>
          </a:p>
        </p:txBody>
      </p:sp>
      <p:sp>
        <p:nvSpPr>
          <p:cNvPr id="6" name="Content Placeholder 5"/>
          <p:cNvSpPr>
            <a:spLocks noGrp="1"/>
          </p:cNvSpPr>
          <p:nvPr>
            <p:ph idx="1"/>
          </p:nvPr>
        </p:nvSpPr>
        <p:spPr/>
        <p:txBody>
          <a:bodyPr/>
          <a:lstStyle/>
          <a:p>
            <a:endParaRPr lang="en-US"/>
          </a:p>
        </p:txBody>
      </p:sp>
      <p:pic>
        <p:nvPicPr>
          <p:cNvPr id="3075" name="Picture 3" descr="Screen shot of Disaster Information Management Research Center (DIMRC) homepage&#10;"/>
          <p:cNvPicPr>
            <a:picLocks noChangeAspect="1" noChangeArrowheads="1"/>
          </p:cNvPicPr>
          <p:nvPr/>
        </p:nvPicPr>
        <p:blipFill>
          <a:blip r:embed="rId3" cstate="print"/>
          <a:srcRect/>
          <a:stretch>
            <a:fillRect/>
          </a:stretch>
        </p:blipFill>
        <p:spPr bwMode="auto">
          <a:xfrm>
            <a:off x="354013" y="228600"/>
            <a:ext cx="8789987" cy="662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Information</a:t>
            </a:r>
            <a:r>
              <a:rPr lang="en-US" baseline="0" dirty="0" smtClean="0"/>
              <a:t> Management Research Animals in Disaster page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39</a:t>
            </a:fld>
            <a:endParaRPr lang="en-US" altLang="en-US" dirty="0"/>
          </a:p>
        </p:txBody>
      </p:sp>
      <p:pic>
        <p:nvPicPr>
          <p:cNvPr id="4098" name="Picture 2" descr="Screen shot of Disaster Information Management Research Animals in Disaster page &#10;"/>
          <p:cNvPicPr>
            <a:picLocks noChangeAspect="1" noChangeArrowheads="1"/>
          </p:cNvPicPr>
          <p:nvPr/>
        </p:nvPicPr>
        <p:blipFill>
          <a:blip r:embed="rId3" cstate="print"/>
          <a:srcRect/>
          <a:stretch>
            <a:fillRect/>
          </a:stretch>
        </p:blipFill>
        <p:spPr bwMode="auto">
          <a:xfrm>
            <a:off x="428625" y="171450"/>
            <a:ext cx="8285163" cy="651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Text Indexer (MTI)</a:t>
            </a:r>
            <a:endParaRPr lang="en-US" dirty="0"/>
          </a:p>
        </p:txBody>
      </p:sp>
      <p:sp>
        <p:nvSpPr>
          <p:cNvPr id="3" name="Content Placeholder 2"/>
          <p:cNvSpPr>
            <a:spLocks noGrp="1"/>
          </p:cNvSpPr>
          <p:nvPr>
            <p:ph idx="1"/>
          </p:nvPr>
        </p:nvSpPr>
        <p:spPr>
          <a:xfrm>
            <a:off x="457200" y="1524000"/>
            <a:ext cx="8458200" cy="4530725"/>
          </a:xfrm>
        </p:spPr>
        <p:txBody>
          <a:bodyPr/>
          <a:lstStyle/>
          <a:p>
            <a:pPr>
              <a:buNone/>
            </a:pPr>
            <a:r>
              <a:rPr lang="en-US" dirty="0" smtClean="0"/>
              <a:t>Developed by the Cognitive Science Branch of the Lister Hill Center.</a:t>
            </a:r>
          </a:p>
          <a:p>
            <a:r>
              <a:rPr lang="en-US" dirty="0" smtClean="0"/>
              <a:t>2002 – MeSH suggestions for indexers.</a:t>
            </a:r>
          </a:p>
          <a:p>
            <a:r>
              <a:rPr lang="en-US" dirty="0" smtClean="0"/>
              <a:t>2007 – Subheading suggestions added.</a:t>
            </a:r>
          </a:p>
          <a:p>
            <a:r>
              <a:rPr lang="en-US" dirty="0" smtClean="0"/>
              <a:t>2008 – Catalog Section implementation.</a:t>
            </a:r>
          </a:p>
          <a:p>
            <a:r>
              <a:rPr lang="en-US" dirty="0" smtClean="0"/>
              <a:t>2010 – MTI First Line Indexing tests.</a:t>
            </a:r>
          </a:p>
          <a:p>
            <a:endParaRPr lang="en-US" dirty="0" smtClean="0"/>
          </a:p>
          <a:p>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REMM – Radiation Emergency Medical Management</a:t>
            </a:r>
            <a:endParaRPr lang="en-US" sz="4000" dirty="0"/>
          </a:p>
        </p:txBody>
      </p:sp>
      <p:sp>
        <p:nvSpPr>
          <p:cNvPr id="3" name="Content Placeholder 2"/>
          <p:cNvSpPr>
            <a:spLocks noGrp="1"/>
          </p:cNvSpPr>
          <p:nvPr>
            <p:ph idx="1"/>
          </p:nvPr>
        </p:nvSpPr>
        <p:spPr/>
        <p:txBody>
          <a:bodyPr/>
          <a:lstStyle/>
          <a:p>
            <a:r>
              <a:rPr lang="en-US" dirty="0" smtClean="0"/>
              <a:t>Mobile REMM – New Android support, as well as updated content available though </a:t>
            </a:r>
            <a:r>
              <a:rPr lang="en-US" dirty="0" err="1" smtClean="0"/>
              <a:t>iPhone</a:t>
            </a:r>
            <a:r>
              <a:rPr lang="en-US" dirty="0" smtClean="0"/>
              <a:t>, Blackberry and Windows Mobile platforms.</a:t>
            </a:r>
          </a:p>
          <a:p>
            <a:r>
              <a:rPr lang="en-US" dirty="0" smtClean="0"/>
              <a:t>New content, including:</a:t>
            </a:r>
          </a:p>
          <a:p>
            <a:pPr lvl="1"/>
            <a:r>
              <a:rPr lang="en-US" dirty="0" smtClean="0"/>
              <a:t>Nuclear Reactor Accidents</a:t>
            </a:r>
          </a:p>
          <a:p>
            <a:pPr lvl="1"/>
            <a:r>
              <a:rPr lang="en-US" dirty="0" smtClean="0"/>
              <a:t>Personal Protective Equipment</a:t>
            </a:r>
          </a:p>
          <a:p>
            <a:pPr lvl="1"/>
            <a:r>
              <a:rPr lang="en-US" dirty="0" smtClean="0"/>
              <a:t>7 new video tutorials about key REMM clinical tools</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40</a:t>
            </a:fld>
            <a:endParaRPr lang="en-US"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Wireless Information System for Emergency Responders (WISER)</a:t>
            </a:r>
            <a:endParaRPr lang="en-US" sz="4000" dirty="0"/>
          </a:p>
        </p:txBody>
      </p:sp>
      <p:sp>
        <p:nvSpPr>
          <p:cNvPr id="3" name="Content Placeholder 2"/>
          <p:cNvSpPr>
            <a:spLocks noGrp="1"/>
          </p:cNvSpPr>
          <p:nvPr>
            <p:ph idx="1"/>
          </p:nvPr>
        </p:nvSpPr>
        <p:spPr>
          <a:xfrm>
            <a:off x="457200" y="1447800"/>
            <a:ext cx="8229600" cy="4648200"/>
          </a:xfrm>
        </p:spPr>
        <p:txBody>
          <a:bodyPr/>
          <a:lstStyle/>
          <a:p>
            <a:r>
              <a:rPr lang="en-US" dirty="0" smtClean="0"/>
              <a:t>WISER for </a:t>
            </a:r>
            <a:r>
              <a:rPr lang="en-US" dirty="0" err="1" smtClean="0"/>
              <a:t>iPhone</a:t>
            </a:r>
            <a:r>
              <a:rPr lang="en-US" dirty="0" smtClean="0"/>
              <a:t>/</a:t>
            </a:r>
            <a:r>
              <a:rPr lang="en-US" dirty="0" err="1" smtClean="0"/>
              <a:t>iPad</a:t>
            </a:r>
            <a:r>
              <a:rPr lang="en-US" dirty="0" smtClean="0"/>
              <a:t> 1.1 (June 2010).</a:t>
            </a:r>
          </a:p>
          <a:p>
            <a:r>
              <a:rPr lang="en-US" dirty="0" smtClean="0"/>
              <a:t>WISER for Blackberry (July 2010).</a:t>
            </a:r>
          </a:p>
          <a:p>
            <a:r>
              <a:rPr lang="en-US" dirty="0" smtClean="0"/>
              <a:t>WISER 4.4 version released in March</a:t>
            </a:r>
          </a:p>
          <a:p>
            <a:pPr lvl="1"/>
            <a:r>
              <a:rPr lang="en-US" dirty="0" smtClean="0"/>
              <a:t>WISER Windows, Pocket PC, and Smart Phone platforms (March 2011).</a:t>
            </a:r>
          </a:p>
          <a:p>
            <a:pPr lvl="1"/>
            <a:r>
              <a:rPr lang="en-US" dirty="0" smtClean="0"/>
              <a:t> Interactive Chemical Reactivity capability </a:t>
            </a:r>
          </a:p>
          <a:p>
            <a:pPr lvl="1"/>
            <a:r>
              <a:rPr lang="en-US" dirty="0" smtClean="0"/>
              <a:t>19 new substances introduced, including substances in the news such as Crude Oil, </a:t>
            </a:r>
            <a:r>
              <a:rPr lang="en-US" dirty="0" err="1" smtClean="0"/>
              <a:t>Corexit</a:t>
            </a:r>
            <a:r>
              <a:rPr lang="en-US" dirty="0" smtClean="0"/>
              <a:t> 9500, and </a:t>
            </a:r>
            <a:r>
              <a:rPr lang="en-US" dirty="0" err="1" smtClean="0"/>
              <a:t>Corexit</a:t>
            </a:r>
            <a:r>
              <a:rPr lang="en-US" dirty="0" smtClean="0"/>
              <a:t> 9527 </a:t>
            </a:r>
          </a:p>
          <a:p>
            <a:pPr lvl="1"/>
            <a:endParaRPr lang="en-US" dirty="0" smtClean="0"/>
          </a:p>
          <a:p>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41</a:t>
            </a:fld>
            <a:endParaRPr lang="en-US"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 and NLM Exhibit Booth</a:t>
            </a:r>
            <a:endParaRPr lang="en-US" dirty="0"/>
          </a:p>
        </p:txBody>
      </p:sp>
      <p:sp>
        <p:nvSpPr>
          <p:cNvPr id="3" name="Content Placeholder 2"/>
          <p:cNvSpPr>
            <a:spLocks noGrp="1"/>
          </p:cNvSpPr>
          <p:nvPr>
            <p:ph idx="1"/>
          </p:nvPr>
        </p:nvSpPr>
        <p:spPr/>
        <p:txBody>
          <a:bodyPr/>
          <a:lstStyle/>
          <a:p>
            <a:pPr>
              <a:buNone/>
            </a:pPr>
            <a:r>
              <a:rPr lang="en-US" sz="3600" dirty="0" smtClean="0"/>
              <a:t>NLM Theater Presentations:</a:t>
            </a:r>
          </a:p>
          <a:p>
            <a:r>
              <a:rPr lang="en-US" dirty="0" smtClean="0"/>
              <a:t> Disaster Health Information Update</a:t>
            </a:r>
          </a:p>
          <a:p>
            <a:r>
              <a:rPr lang="en-US" dirty="0" smtClean="0"/>
              <a:t>Drug, Toxicology, and Environmental Health Resources Update</a:t>
            </a:r>
          </a:p>
          <a:p>
            <a:r>
              <a:rPr lang="en-US" dirty="0" smtClean="0"/>
              <a:t>NLM K-12 Educational Resources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DailyMed</a:t>
            </a:r>
            <a:endParaRPr lang="en-US" dirty="0"/>
          </a:p>
        </p:txBody>
      </p:sp>
      <p:sp>
        <p:nvSpPr>
          <p:cNvPr id="6" name="Slide Number Placeholder 5"/>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43</a:t>
            </a:fld>
            <a:endParaRPr lang="en-US" altLang="en-US" dirty="0"/>
          </a:p>
        </p:txBody>
      </p:sp>
      <p:sp>
        <p:nvSpPr>
          <p:cNvPr id="7" name="Content Placeholder 6"/>
          <p:cNvSpPr>
            <a:spLocks noGrp="1"/>
          </p:cNvSpPr>
          <p:nvPr>
            <p:ph idx="1"/>
          </p:nvPr>
        </p:nvSpPr>
        <p:spPr/>
        <p:txBody>
          <a:bodyPr/>
          <a:lstStyle/>
          <a:p>
            <a:pPr algn="ctr">
              <a:buNone/>
            </a:pPr>
            <a:r>
              <a:rPr lang="en-US" sz="2800" dirty="0" smtClean="0">
                <a:hlinkClick r:id="rId3"/>
              </a:rPr>
              <a:t>http://dailymed.nlm.nih.gov/</a:t>
            </a:r>
            <a:r>
              <a:rPr lang="en-US" sz="2800" dirty="0" smtClean="0"/>
              <a:t> </a:t>
            </a:r>
          </a:p>
          <a:p>
            <a:r>
              <a:rPr lang="en-US" sz="2800" dirty="0" smtClean="0"/>
              <a:t>Contains information on over 23,100 approved prescription drugs.</a:t>
            </a:r>
          </a:p>
          <a:p>
            <a:r>
              <a:rPr lang="en-US" dirty="0" smtClean="0"/>
              <a:t>Usage and Growth:</a:t>
            </a:r>
          </a:p>
          <a:p>
            <a:pPr>
              <a:buNone/>
            </a:pPr>
            <a:endParaRPr lang="en-US" dirty="0" smtClean="0"/>
          </a:p>
          <a:p>
            <a:endParaRPr lang="en-US" dirty="0" smtClean="0"/>
          </a:p>
          <a:p>
            <a:pPr lvl="1"/>
            <a:endParaRPr lang="en-US" dirty="0" smtClean="0"/>
          </a:p>
        </p:txBody>
      </p:sp>
      <p:graphicFrame>
        <p:nvGraphicFramePr>
          <p:cNvPr id="9" name="Table 8"/>
          <p:cNvGraphicFramePr>
            <a:graphicFrameLocks noGrp="1"/>
          </p:cNvGraphicFramePr>
          <p:nvPr/>
        </p:nvGraphicFramePr>
        <p:xfrm>
          <a:off x="457200" y="3962400"/>
          <a:ext cx="8153399" cy="1168400"/>
        </p:xfrm>
        <a:graphic>
          <a:graphicData uri="http://schemas.openxmlformats.org/drawingml/2006/table">
            <a:tbl>
              <a:tblPr firstRow="1" bandRow="1">
                <a:tableStyleId>{46F890A9-2807-4EBB-B81D-B2AA78EC7F39}</a:tableStyleId>
              </a:tblPr>
              <a:tblGrid>
                <a:gridCol w="2508738"/>
                <a:gridCol w="1791956"/>
                <a:gridCol w="2060749"/>
                <a:gridCol w="1791956"/>
              </a:tblGrid>
              <a:tr h="370840">
                <a:tc>
                  <a:txBody>
                    <a:bodyPr/>
                    <a:lstStyle/>
                    <a:p>
                      <a:pPr marL="0" marR="0">
                        <a:spcBef>
                          <a:spcPts val="0"/>
                        </a:spcBef>
                        <a:spcAft>
                          <a:spcPts val="0"/>
                        </a:spcAft>
                      </a:pPr>
                      <a:endParaRPr lang="en-US" sz="2800" dirty="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dirty="0"/>
                        <a:t>Jan 2011</a:t>
                      </a:r>
                      <a:endParaRPr lang="en-US" sz="2000" dirty="0">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dirty="0"/>
                        <a:t>Feb 2011</a:t>
                      </a:r>
                      <a:endParaRPr lang="en-US" sz="2000" dirty="0">
                        <a:latin typeface="Calibri"/>
                        <a:ea typeface="Calibri"/>
                        <a:cs typeface="Times New Roman"/>
                      </a:endParaRPr>
                    </a:p>
                  </a:txBody>
                  <a:tcPr marL="0" marR="0" marT="0" marB="0" anchor="ctr"/>
                </a:tc>
                <a:tc>
                  <a:txBody>
                    <a:bodyPr/>
                    <a:lstStyle/>
                    <a:p>
                      <a:pPr marL="0" marR="0" algn="ctr">
                        <a:spcBef>
                          <a:spcPts val="0"/>
                        </a:spcBef>
                        <a:spcAft>
                          <a:spcPts val="0"/>
                        </a:spcAft>
                      </a:pPr>
                      <a:r>
                        <a:rPr lang="en-US" sz="2400" dirty="0"/>
                        <a:t>Mar 2011</a:t>
                      </a:r>
                      <a:endParaRPr lang="en-US" sz="2000" dirty="0">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US" sz="2400" dirty="0"/>
                        <a:t>Total Hits</a:t>
                      </a:r>
                      <a:endParaRPr lang="en-US" sz="2000" dirty="0">
                        <a:latin typeface="Calibri"/>
                        <a:ea typeface="Calibri"/>
                        <a:cs typeface="Times New Roman"/>
                      </a:endParaRPr>
                    </a:p>
                  </a:txBody>
                  <a:tcPr marL="68580" marR="68580" marT="0" marB="0" anchor="ctr">
                    <a:solidFill>
                      <a:schemeClr val="tx2">
                        <a:lumMod val="50000"/>
                        <a:lumOff val="50000"/>
                      </a:schemeClr>
                    </a:solidFill>
                  </a:tcPr>
                </a:tc>
                <a:tc>
                  <a:txBody>
                    <a:bodyPr/>
                    <a:lstStyle/>
                    <a:p>
                      <a:pPr marL="0" marR="0" algn="ctr">
                        <a:spcBef>
                          <a:spcPts val="0"/>
                        </a:spcBef>
                        <a:spcAft>
                          <a:spcPts val="0"/>
                        </a:spcAft>
                      </a:pPr>
                      <a:r>
                        <a:rPr lang="en-US" sz="2400" dirty="0"/>
                        <a:t>5,357,780</a:t>
                      </a:r>
                      <a:endParaRPr lang="en-US" sz="2000" dirty="0">
                        <a:latin typeface="Calibri"/>
                        <a:ea typeface="Calibri"/>
                        <a:cs typeface="Times New Roman"/>
                      </a:endParaRPr>
                    </a:p>
                  </a:txBody>
                  <a:tcPr marL="68580" marR="68580" marT="0" marB="0" anchor="ctr">
                    <a:solidFill>
                      <a:schemeClr val="tx2">
                        <a:lumMod val="50000"/>
                        <a:lumOff val="50000"/>
                      </a:schemeClr>
                    </a:solidFill>
                  </a:tcPr>
                </a:tc>
                <a:tc>
                  <a:txBody>
                    <a:bodyPr/>
                    <a:lstStyle/>
                    <a:p>
                      <a:pPr marL="0" marR="0" algn="ctr">
                        <a:spcBef>
                          <a:spcPts val="0"/>
                        </a:spcBef>
                        <a:spcAft>
                          <a:spcPts val="0"/>
                        </a:spcAft>
                      </a:pPr>
                      <a:r>
                        <a:rPr lang="en-US" sz="2400"/>
                        <a:t>8,444,598</a:t>
                      </a:r>
                      <a:endParaRPr lang="en-US" sz="2000">
                        <a:latin typeface="Calibri"/>
                        <a:ea typeface="Calibri"/>
                        <a:cs typeface="Times New Roman"/>
                      </a:endParaRPr>
                    </a:p>
                  </a:txBody>
                  <a:tcPr marL="0" marR="0" marT="0" marB="0" anchor="ctr">
                    <a:solidFill>
                      <a:schemeClr val="tx2">
                        <a:lumMod val="50000"/>
                        <a:lumOff val="50000"/>
                      </a:schemeClr>
                    </a:solidFill>
                  </a:tcPr>
                </a:tc>
                <a:tc>
                  <a:txBody>
                    <a:bodyPr/>
                    <a:lstStyle/>
                    <a:p>
                      <a:pPr marL="0" marR="0" algn="ctr">
                        <a:spcBef>
                          <a:spcPts val="0"/>
                        </a:spcBef>
                        <a:spcAft>
                          <a:spcPts val="0"/>
                        </a:spcAft>
                      </a:pPr>
                      <a:r>
                        <a:rPr lang="en-US" sz="2400"/>
                        <a:t>10,865,718</a:t>
                      </a:r>
                      <a:endParaRPr lang="en-US" sz="2000">
                        <a:latin typeface="Calibri"/>
                        <a:ea typeface="Calibri"/>
                        <a:cs typeface="Times New Roman"/>
                      </a:endParaRPr>
                    </a:p>
                  </a:txBody>
                  <a:tcPr marL="0" marR="0" marT="0" marB="0" anchor="ctr">
                    <a:solidFill>
                      <a:schemeClr val="tx2">
                        <a:lumMod val="50000"/>
                        <a:lumOff val="50000"/>
                      </a:schemeClr>
                    </a:solidFill>
                  </a:tcPr>
                </a:tc>
              </a:tr>
              <a:tr h="370840">
                <a:tc>
                  <a:txBody>
                    <a:bodyPr/>
                    <a:lstStyle/>
                    <a:p>
                      <a:pPr marL="0" marR="0">
                        <a:spcBef>
                          <a:spcPts val="0"/>
                        </a:spcBef>
                        <a:spcAft>
                          <a:spcPts val="0"/>
                        </a:spcAft>
                      </a:pPr>
                      <a:r>
                        <a:rPr lang="en-US" sz="2400" dirty="0"/>
                        <a:t>Average </a:t>
                      </a:r>
                      <a:r>
                        <a:rPr lang="en-US" sz="2400" dirty="0" smtClean="0"/>
                        <a:t>Hits/Day</a:t>
                      </a:r>
                      <a:endParaRPr lang="en-US" sz="2000" dirty="0">
                        <a:latin typeface="Calibri"/>
                        <a:ea typeface="Calibri"/>
                        <a:cs typeface="Times New Roman"/>
                      </a:endParaRPr>
                    </a:p>
                  </a:txBody>
                  <a:tcPr marL="68580" marR="68580" marT="0" marB="0" anchor="ctr">
                    <a:solidFill>
                      <a:schemeClr val="tx2">
                        <a:lumMod val="50000"/>
                        <a:lumOff val="50000"/>
                      </a:schemeClr>
                    </a:solidFill>
                  </a:tcPr>
                </a:tc>
                <a:tc>
                  <a:txBody>
                    <a:bodyPr/>
                    <a:lstStyle/>
                    <a:p>
                      <a:pPr marL="0" marR="0" algn="ctr">
                        <a:spcBef>
                          <a:spcPts val="0"/>
                        </a:spcBef>
                        <a:spcAft>
                          <a:spcPts val="0"/>
                        </a:spcAft>
                      </a:pPr>
                      <a:r>
                        <a:rPr lang="en-US" sz="2400" dirty="0"/>
                        <a:t>172,831</a:t>
                      </a:r>
                      <a:endParaRPr lang="en-US" sz="2000" dirty="0">
                        <a:latin typeface="Calibri"/>
                        <a:ea typeface="Calibri"/>
                        <a:cs typeface="Times New Roman"/>
                      </a:endParaRPr>
                    </a:p>
                  </a:txBody>
                  <a:tcPr marL="68580" marR="68580" marT="0" marB="0" anchor="ctr">
                    <a:solidFill>
                      <a:schemeClr val="tx2">
                        <a:lumMod val="50000"/>
                        <a:lumOff val="50000"/>
                      </a:schemeClr>
                    </a:solidFill>
                  </a:tcPr>
                </a:tc>
                <a:tc>
                  <a:txBody>
                    <a:bodyPr/>
                    <a:lstStyle/>
                    <a:p>
                      <a:pPr marL="0" marR="0" algn="ctr">
                        <a:spcBef>
                          <a:spcPts val="0"/>
                        </a:spcBef>
                        <a:spcAft>
                          <a:spcPts val="0"/>
                        </a:spcAft>
                      </a:pPr>
                      <a:r>
                        <a:rPr lang="en-US" sz="2400" dirty="0"/>
                        <a:t>301,592</a:t>
                      </a:r>
                      <a:endParaRPr lang="en-US" sz="2000" dirty="0">
                        <a:latin typeface="Calibri"/>
                        <a:ea typeface="Calibri"/>
                        <a:cs typeface="Times New Roman"/>
                      </a:endParaRPr>
                    </a:p>
                  </a:txBody>
                  <a:tcPr marL="0" marR="0" marT="0" marB="0" anchor="ctr">
                    <a:solidFill>
                      <a:schemeClr val="tx2">
                        <a:lumMod val="50000"/>
                        <a:lumOff val="50000"/>
                      </a:schemeClr>
                    </a:solidFill>
                  </a:tcPr>
                </a:tc>
                <a:tc>
                  <a:txBody>
                    <a:bodyPr/>
                    <a:lstStyle/>
                    <a:p>
                      <a:pPr marL="0" marR="0" algn="ctr">
                        <a:spcBef>
                          <a:spcPts val="0"/>
                        </a:spcBef>
                        <a:spcAft>
                          <a:spcPts val="0"/>
                        </a:spcAft>
                      </a:pPr>
                      <a:r>
                        <a:rPr lang="en-US" sz="2400" dirty="0"/>
                        <a:t>350,507</a:t>
                      </a:r>
                      <a:endParaRPr lang="en-US" sz="2000" dirty="0">
                        <a:latin typeface="Calibri"/>
                        <a:ea typeface="Calibri"/>
                        <a:cs typeface="Times New Roman"/>
                      </a:endParaRPr>
                    </a:p>
                  </a:txBody>
                  <a:tcPr marL="0" marR="0" marT="0" marB="0" anchor="ctr">
                    <a:solidFill>
                      <a:schemeClr val="tx2">
                        <a:lumMod val="50000"/>
                        <a:lumOff val="50000"/>
                      </a:schemeClr>
                    </a:solidFill>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DailyMed</a:t>
            </a:r>
            <a:endParaRPr lang="en-US" dirty="0"/>
          </a:p>
        </p:txBody>
      </p:sp>
      <p:sp>
        <p:nvSpPr>
          <p:cNvPr id="6" name="Slide Number Placeholder 5"/>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44</a:t>
            </a:fld>
            <a:endParaRPr lang="en-US" altLang="en-US" dirty="0"/>
          </a:p>
        </p:txBody>
      </p:sp>
      <p:sp>
        <p:nvSpPr>
          <p:cNvPr id="7" name="Content Placeholder 6"/>
          <p:cNvSpPr>
            <a:spLocks noGrp="1"/>
          </p:cNvSpPr>
          <p:nvPr>
            <p:ph idx="1"/>
          </p:nvPr>
        </p:nvSpPr>
        <p:spPr/>
        <p:txBody>
          <a:bodyPr/>
          <a:lstStyle/>
          <a:p>
            <a:r>
              <a:rPr lang="en-US" dirty="0" smtClean="0"/>
              <a:t>New </a:t>
            </a:r>
            <a:r>
              <a:rPr lang="en-US" dirty="0" err="1" smtClean="0"/>
              <a:t>DailyMed</a:t>
            </a:r>
            <a:r>
              <a:rPr lang="en-US" dirty="0" smtClean="0"/>
              <a:t> Mobile site - launched in March</a:t>
            </a:r>
          </a:p>
          <a:p>
            <a:pPr algn="ctr">
              <a:buNone/>
            </a:pPr>
            <a:r>
              <a:rPr lang="en-US" sz="2400" dirty="0" smtClean="0">
                <a:hlinkClick r:id="rId3"/>
              </a:rPr>
              <a:t>http://dailymed.nlm.nih.gov/dailymed/mobile/index.cfm</a:t>
            </a:r>
            <a:endParaRPr lang="en-US" sz="2400" dirty="0" smtClean="0"/>
          </a:p>
          <a:p>
            <a:r>
              <a:rPr lang="en-US" dirty="0" smtClean="0"/>
              <a:t>NLM Theater Presentation on </a:t>
            </a:r>
            <a:r>
              <a:rPr lang="en-US" dirty="0" err="1" smtClean="0"/>
              <a:t>DailyMed</a:t>
            </a:r>
            <a:r>
              <a:rPr lang="en-US" dirty="0" smtClean="0"/>
              <a:t> and </a:t>
            </a:r>
            <a:r>
              <a:rPr lang="en-US" dirty="0" err="1" smtClean="0"/>
              <a:t>MyMedicationList</a:t>
            </a:r>
            <a:endParaRPr lang="en-US" dirty="0" smtClean="0"/>
          </a:p>
          <a:p>
            <a:endParaRPr lang="en-US" dirty="0" smtClean="0"/>
          </a:p>
          <a:p>
            <a:pPr lvl="1"/>
            <a:endParaRPr lang="en-US" dirty="0" smtClean="0"/>
          </a:p>
        </p:txBody>
      </p:sp>
      <p:pic>
        <p:nvPicPr>
          <p:cNvPr id="5" name="Picture 4" descr="screenshot of dailymed"/>
          <p:cNvPicPr>
            <a:picLocks noChangeAspect="1"/>
          </p:cNvPicPr>
          <p:nvPr/>
        </p:nvPicPr>
        <p:blipFill>
          <a:blip r:embed="rId4" cstate="print"/>
          <a:stretch>
            <a:fillRect/>
          </a:stretch>
        </p:blipFill>
        <p:spPr>
          <a:xfrm>
            <a:off x="2819400" y="304800"/>
            <a:ext cx="3361267" cy="5943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322387"/>
          </a:xfrm>
        </p:spPr>
        <p:txBody>
          <a:bodyPr/>
          <a:lstStyle/>
          <a:p>
            <a:r>
              <a:rPr lang="en-US" dirty="0" smtClean="0"/>
              <a:t>NLM Mobile page</a:t>
            </a:r>
            <a:br>
              <a:rPr lang="en-US" dirty="0" smtClean="0"/>
            </a:br>
            <a:r>
              <a:rPr lang="en-US" dirty="0" smtClean="0"/>
              <a:t> </a:t>
            </a:r>
            <a:r>
              <a:rPr lang="en-US" sz="3600" dirty="0" smtClean="0"/>
              <a:t>http://www.nlm.nih.gov/mobile/</a:t>
            </a:r>
            <a:endParaRPr lang="en-US" sz="3600"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45</a:t>
            </a:fld>
            <a:endParaRPr lang="en-US" altLang="en-US" dirty="0"/>
          </a:p>
        </p:txBody>
      </p:sp>
      <p:pic>
        <p:nvPicPr>
          <p:cNvPr id="1026" name="Picture 2" descr="NLM Mobile page&#10; http://www.nlm.nih.gov/mobile/&#10;"/>
          <p:cNvPicPr>
            <a:picLocks noGrp="1" noChangeAspect="1" noChangeArrowheads="1"/>
          </p:cNvPicPr>
          <p:nvPr>
            <p:ph idx="1"/>
          </p:nvPr>
        </p:nvPicPr>
        <p:blipFill>
          <a:blip r:embed="rId3" cstate="print"/>
          <a:srcRect/>
          <a:stretch>
            <a:fillRect/>
          </a:stretch>
        </p:blipFill>
        <p:spPr bwMode="auto">
          <a:xfrm>
            <a:off x="-33110" y="1066800"/>
            <a:ext cx="917711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Application Programming Interface (API) Web page</a:t>
            </a:r>
            <a:endParaRPr lang="en-US" sz="4000" dirty="0"/>
          </a:p>
        </p:txBody>
      </p:sp>
      <p:sp>
        <p:nvSpPr>
          <p:cNvPr id="3" name="Content Placeholder 2"/>
          <p:cNvSpPr>
            <a:spLocks noGrp="1"/>
          </p:cNvSpPr>
          <p:nvPr>
            <p:ph idx="1"/>
          </p:nvPr>
        </p:nvSpPr>
        <p:spPr>
          <a:xfrm>
            <a:off x="457200" y="1676400"/>
            <a:ext cx="8229600" cy="4378325"/>
          </a:xfrm>
        </p:spPr>
        <p:txBody>
          <a:bodyPr/>
          <a:lstStyle/>
          <a:p>
            <a:r>
              <a:rPr lang="en-US" dirty="0" smtClean="0">
                <a:hlinkClick r:id="rId3"/>
              </a:rPr>
              <a:t>http://www.nlm.nih.gov/api/index.html</a:t>
            </a:r>
            <a:endParaRPr lang="en-US" dirty="0" smtClean="0"/>
          </a:p>
          <a:p>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46</a:t>
            </a:fld>
            <a:endParaRPr lang="en-US" altLang="en-US" dirty="0"/>
          </a:p>
        </p:txBody>
      </p:sp>
      <p:pic>
        <p:nvPicPr>
          <p:cNvPr id="2050" name="Picture 2" descr="Application Programming Interface (API) Web page&#10;&#10;&#10;&#10;"/>
          <p:cNvPicPr>
            <a:picLocks noChangeAspect="1" noChangeArrowheads="1"/>
          </p:cNvPicPr>
          <p:nvPr/>
        </p:nvPicPr>
        <p:blipFill>
          <a:blip r:embed="rId4" cstate="print"/>
          <a:srcRect/>
          <a:stretch>
            <a:fillRect/>
          </a:stretch>
        </p:blipFill>
        <p:spPr bwMode="auto">
          <a:xfrm>
            <a:off x="0" y="1685925"/>
            <a:ext cx="9144000" cy="517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685800" y="1752600"/>
            <a:ext cx="8229600" cy="4479925"/>
          </a:xfrm>
        </p:spPr>
        <p:txBody>
          <a:bodyPr/>
          <a:lstStyle/>
          <a:p>
            <a:pPr algn="ctr">
              <a:buNone/>
            </a:pPr>
            <a:r>
              <a:rPr lang="en-US" sz="3200" u="sng" dirty="0" smtClean="0">
                <a:hlinkClick r:id="rId3"/>
              </a:rPr>
              <a:t>http://collections.nlm.nih.gov/</a:t>
            </a:r>
            <a:endParaRPr lang="en-US" sz="3200" dirty="0" smtClean="0"/>
          </a:p>
          <a:p>
            <a:r>
              <a:rPr lang="en-US" sz="3200" dirty="0" smtClean="0"/>
              <a:t>Public launch – Sept 27, 2010</a:t>
            </a:r>
          </a:p>
          <a:p>
            <a:r>
              <a:rPr lang="en-US" sz="3200" dirty="0" smtClean="0"/>
              <a:t>Four Pilot Projects</a:t>
            </a:r>
          </a:p>
          <a:p>
            <a:pPr lvl="1"/>
            <a:r>
              <a:rPr lang="en-US" dirty="0" smtClean="0"/>
              <a:t>600 Cholera Pamphlets – available </a:t>
            </a:r>
          </a:p>
          <a:p>
            <a:pPr lvl="1"/>
            <a:r>
              <a:rPr lang="en-US" dirty="0" smtClean="0"/>
              <a:t>10 Historical Audiovisual materials - available</a:t>
            </a:r>
          </a:p>
          <a:p>
            <a:pPr lvl="1"/>
            <a:r>
              <a:rPr lang="en-US" dirty="0" smtClean="0"/>
              <a:t>500 Anatomical Images – in process</a:t>
            </a:r>
          </a:p>
          <a:p>
            <a:pPr lvl="1"/>
            <a:r>
              <a:rPr lang="en-US" dirty="0" smtClean="0"/>
              <a:t>NIH Institute Annual Reports – in process</a:t>
            </a:r>
          </a:p>
          <a:p>
            <a:r>
              <a:rPr lang="en-US" dirty="0" smtClean="0"/>
              <a:t>NLM Theater Presentation</a:t>
            </a:r>
          </a:p>
        </p:txBody>
      </p:sp>
      <p:sp>
        <p:nvSpPr>
          <p:cNvPr id="33795" name="Title 1"/>
          <p:cNvSpPr>
            <a:spLocks noGrp="1"/>
          </p:cNvSpPr>
          <p:nvPr>
            <p:ph type="title"/>
          </p:nvPr>
        </p:nvSpPr>
        <p:spPr>
          <a:xfrm>
            <a:off x="457200" y="228600"/>
            <a:ext cx="8458200" cy="1371600"/>
          </a:xfrm>
        </p:spPr>
        <p:txBody>
          <a:bodyPr/>
          <a:lstStyle/>
          <a:p>
            <a:r>
              <a:rPr lang="en-US" sz="4000" dirty="0" smtClean="0"/>
              <a:t>NLM Digital Repository</a:t>
            </a:r>
            <a:br>
              <a:rPr lang="en-US" sz="4000" dirty="0" smtClean="0"/>
            </a:br>
            <a:r>
              <a:rPr lang="en-US" sz="4000" dirty="0" smtClean="0"/>
              <a:t> “Digital Collections”</a:t>
            </a:r>
          </a:p>
        </p:txBody>
      </p:sp>
      <p:sp>
        <p:nvSpPr>
          <p:cNvPr id="33796" name="Slide Number Placeholder 3"/>
          <p:cNvSpPr>
            <a:spLocks noGrp="1"/>
          </p:cNvSpPr>
          <p:nvPr>
            <p:ph type="sldNum" sz="quarter" idx="4294967295"/>
          </p:nvPr>
        </p:nvSpPr>
        <p:spPr>
          <a:xfrm>
            <a:off x="6553200" y="6243638"/>
            <a:ext cx="2133600" cy="457200"/>
          </a:xfrm>
          <a:prstGeom prst="rect">
            <a:avLst/>
          </a:prstGeom>
          <a:noFill/>
        </p:spPr>
        <p:txBody>
          <a:bodyPr/>
          <a:lstStyle/>
          <a:p>
            <a:fld id="{893EAC40-B07C-4D27-8A01-5FE01B9E2C37}" type="slidenum">
              <a:rPr lang="en-US" altLang="en-US" smtClean="0"/>
              <a:pPr/>
              <a:t>47</a:t>
            </a:fld>
            <a:endParaRPr lang="en-US" altLang="en-US"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Digital Collections Films and Videos</a:t>
            </a:r>
          </a:p>
        </p:txBody>
      </p:sp>
      <p:sp>
        <p:nvSpPr>
          <p:cNvPr id="34819" name="Content Placeholder 2"/>
          <p:cNvSpPr>
            <a:spLocks noGrp="1"/>
          </p:cNvSpPr>
          <p:nvPr>
            <p:ph idx="1"/>
          </p:nvPr>
        </p:nvSpPr>
        <p:spPr/>
        <p:txBody>
          <a:bodyPr/>
          <a:lstStyle/>
          <a:p>
            <a:endParaRPr lang="en-US" smtClean="0"/>
          </a:p>
        </p:txBody>
      </p:sp>
      <p:pic>
        <p:nvPicPr>
          <p:cNvPr id="34820" name="Picture 2" descr="Digital Collections Films and Videos&#10;"/>
          <p:cNvPicPr>
            <a:picLocks noChangeAspect="1" noChangeArrowheads="1"/>
          </p:cNvPicPr>
          <p:nvPr/>
        </p:nvPicPr>
        <p:blipFill>
          <a:blip r:embed="rId3" cstate="print"/>
          <a:srcRect/>
          <a:stretch>
            <a:fillRect/>
          </a:stretch>
        </p:blipFill>
        <p:spPr bwMode="auto">
          <a:xfrm>
            <a:off x="385763" y="80963"/>
            <a:ext cx="8370887" cy="6694487"/>
          </a:xfrm>
          <a:prstGeom prst="rect">
            <a:avLst/>
          </a:prstGeom>
          <a:noFill/>
          <a:ln w="9525">
            <a:noFill/>
            <a:miter lim="800000"/>
            <a:headEnd/>
            <a:tailEnd/>
          </a:ln>
        </p:spPr>
      </p:pic>
      <p:sp>
        <p:nvSpPr>
          <p:cNvPr id="34821" name="Slide Number Placeholder 4"/>
          <p:cNvSpPr>
            <a:spLocks noGrp="1"/>
          </p:cNvSpPr>
          <p:nvPr>
            <p:ph type="sldNum" sz="quarter" idx="4294967295"/>
          </p:nvPr>
        </p:nvSpPr>
        <p:spPr>
          <a:xfrm>
            <a:off x="6553200" y="6243638"/>
            <a:ext cx="2133600" cy="457200"/>
          </a:xfrm>
          <a:prstGeom prst="rect">
            <a:avLst/>
          </a:prstGeom>
          <a:noFill/>
        </p:spPr>
        <p:txBody>
          <a:bodyPr/>
          <a:lstStyle/>
          <a:p>
            <a:fld id="{26C860E5-2671-45F5-8CF6-BC8A53D5D470}" type="slidenum">
              <a:rPr lang="en-US" altLang="en-US" smtClean="0"/>
              <a:pPr/>
              <a:t>48</a:t>
            </a:fld>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Educational Clearinghouse Merger</a:t>
            </a:r>
            <a:endParaRPr lang="en-US" dirty="0"/>
          </a:p>
        </p:txBody>
      </p:sp>
      <p:sp>
        <p:nvSpPr>
          <p:cNvPr id="3" name="Content Placeholder 2"/>
          <p:cNvSpPr>
            <a:spLocks noGrp="1"/>
          </p:cNvSpPr>
          <p:nvPr>
            <p:ph idx="1"/>
          </p:nvPr>
        </p:nvSpPr>
        <p:spPr/>
        <p:txBody>
          <a:bodyPr/>
          <a:lstStyle/>
          <a:p>
            <a:r>
              <a:rPr lang="en-US" dirty="0" smtClean="0"/>
              <a:t>Merger of:</a:t>
            </a:r>
          </a:p>
          <a:p>
            <a:pPr lvl="1"/>
            <a:r>
              <a:rPr lang="en-US" dirty="0" smtClean="0"/>
              <a:t>Educational Clearinghouse database at the National Training Center and Clearinghouse (NTCC) &amp; MLA Educational Clearinghouse</a:t>
            </a:r>
          </a:p>
          <a:p>
            <a:pPr lvl="1"/>
            <a:r>
              <a:rPr lang="en-US" dirty="0" smtClean="0"/>
              <a:t>Eliminates duplication and redundancies between the 2 databases.</a:t>
            </a:r>
          </a:p>
          <a:p>
            <a:r>
              <a:rPr lang="en-US" dirty="0" smtClean="0"/>
              <a:t>As May 5, the MLA Educational Clearinghouse is open to all and located at: </a:t>
            </a:r>
            <a:r>
              <a:rPr lang="en-US" dirty="0" smtClean="0">
                <a:hlinkClick r:id="rId3"/>
              </a:rPr>
              <a:t>http://cech.mlanet.org/</a:t>
            </a:r>
            <a:r>
              <a:rPr lang="en-US" dirty="0" smtClean="0"/>
              <a:t>. </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First Line Indexing</a:t>
            </a:r>
            <a:endParaRPr lang="en-US" dirty="0"/>
          </a:p>
        </p:txBody>
      </p:sp>
      <p:sp>
        <p:nvSpPr>
          <p:cNvPr id="3" name="Content Placeholder 2"/>
          <p:cNvSpPr>
            <a:spLocks noGrp="1"/>
          </p:cNvSpPr>
          <p:nvPr>
            <p:ph idx="1"/>
          </p:nvPr>
        </p:nvSpPr>
        <p:spPr>
          <a:xfrm>
            <a:off x="457200" y="1371600"/>
            <a:ext cx="8458200" cy="4800600"/>
          </a:xfrm>
        </p:spPr>
        <p:txBody>
          <a:bodyPr/>
          <a:lstStyle/>
          <a:p>
            <a:r>
              <a:rPr lang="en-US" sz="2800" dirty="0" smtClean="0"/>
              <a:t>3 test phases looking at increased possible role of MTI.</a:t>
            </a:r>
          </a:p>
          <a:p>
            <a:r>
              <a:rPr lang="en-US" sz="2800" dirty="0" smtClean="0"/>
              <a:t>Subject areas, efficiencies, and the indexing workflow involving an Indexer &amp; Senior Reviewer.</a:t>
            </a:r>
          </a:p>
          <a:p>
            <a:r>
              <a:rPr lang="en-US" sz="2800" dirty="0" smtClean="0"/>
              <a:t>Results:</a:t>
            </a:r>
          </a:p>
          <a:p>
            <a:pPr lvl="1"/>
            <a:r>
              <a:rPr lang="en-US" sz="2400" dirty="0" smtClean="0"/>
              <a:t>Certain subject fields are more applicable.</a:t>
            </a:r>
          </a:p>
          <a:p>
            <a:pPr lvl="1"/>
            <a:r>
              <a:rPr lang="en-US" sz="2400" dirty="0" smtClean="0"/>
              <a:t>Minimum gene indexing or chemical indexing.</a:t>
            </a:r>
          </a:p>
          <a:p>
            <a:pPr lvl="1"/>
            <a:r>
              <a:rPr lang="en-US" sz="2400" dirty="0" smtClean="0"/>
              <a:t>MTI as first line index source, suggesting MeSH terms.</a:t>
            </a:r>
          </a:p>
          <a:p>
            <a:pPr lvl="1"/>
            <a:r>
              <a:rPr lang="en-US" sz="2400" dirty="0" smtClean="0"/>
              <a:t>Senior Reviewer reviews &amp; augments MTI suggestions.</a:t>
            </a:r>
          </a:p>
          <a:p>
            <a:r>
              <a:rPr lang="en-US" sz="2800" dirty="0" smtClean="0"/>
              <a:t>2011 Pilot Production Implementation – </a:t>
            </a:r>
            <a:r>
              <a:rPr lang="en-US" sz="2800" i="1" dirty="0" smtClean="0"/>
              <a:t>MTI First Line Indexing &amp; Senior Reviewer</a:t>
            </a:r>
          </a:p>
          <a:p>
            <a:pPr lvl="1"/>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5</a:t>
            </a:fld>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t>NLM Update</a:t>
            </a:r>
            <a:endParaRPr lang="en-US" i="0" dirty="0"/>
          </a:p>
        </p:txBody>
      </p:sp>
      <p:sp>
        <p:nvSpPr>
          <p:cNvPr id="3" name="Content Placeholder 2"/>
          <p:cNvSpPr>
            <a:spLocks noGrp="1"/>
          </p:cNvSpPr>
          <p:nvPr>
            <p:ph idx="1"/>
          </p:nvPr>
        </p:nvSpPr>
        <p:spPr/>
        <p:txBody>
          <a:bodyPr/>
          <a:lstStyle/>
          <a:p>
            <a:pPr algn="ctr">
              <a:buNone/>
            </a:pPr>
            <a:r>
              <a:rPr lang="en-US" sz="3600" dirty="0" smtClean="0"/>
              <a:t>Tuesday, May 17</a:t>
            </a:r>
          </a:p>
          <a:p>
            <a:pPr algn="ctr">
              <a:buNone/>
            </a:pPr>
            <a:r>
              <a:rPr lang="en-US" sz="3600" dirty="0" smtClean="0"/>
              <a:t>10:30 – 11:30 a.m.</a:t>
            </a:r>
          </a:p>
          <a:p>
            <a:pPr algn="ctr">
              <a:buNone/>
            </a:pPr>
            <a:r>
              <a:rPr lang="en-US" sz="3600" b="1" dirty="0" smtClean="0"/>
              <a:t>Donald Lindberg, MD</a:t>
            </a:r>
          </a:p>
          <a:p>
            <a:pPr algn="ctr">
              <a:buNone/>
            </a:pPr>
            <a:r>
              <a:rPr lang="en-US" sz="3600" b="1" dirty="0" smtClean="0"/>
              <a:t>Betsy Humphreys</a:t>
            </a:r>
          </a:p>
          <a:p>
            <a:pPr algn="ctr">
              <a:buNone/>
            </a:pPr>
            <a:r>
              <a:rPr lang="en-US" sz="3600" b="1" dirty="0" smtClean="0"/>
              <a:t>Sheldon Kotzin</a:t>
            </a:r>
          </a:p>
          <a:p>
            <a:pPr algn="ct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50</a:t>
            </a:fld>
            <a:endParaRPr lang="en-US"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lstStyle/>
          <a:p>
            <a:r>
              <a:rPr lang="en-US" dirty="0" smtClean="0"/>
              <a:t>DOCLINE User Group Meeting</a:t>
            </a:r>
            <a:endParaRPr lang="en-US" dirty="0"/>
          </a:p>
        </p:txBody>
      </p:sp>
      <p:sp>
        <p:nvSpPr>
          <p:cNvPr id="3" name="Content Placeholder 2"/>
          <p:cNvSpPr>
            <a:spLocks noGrp="1"/>
          </p:cNvSpPr>
          <p:nvPr>
            <p:ph idx="1"/>
          </p:nvPr>
        </p:nvSpPr>
        <p:spPr>
          <a:xfrm>
            <a:off x="457200" y="1905000"/>
            <a:ext cx="8001000" cy="4149725"/>
          </a:xfrm>
        </p:spPr>
        <p:txBody>
          <a:bodyPr/>
          <a:lstStyle/>
          <a:p>
            <a:pPr algn="ctr">
              <a:buNone/>
            </a:pPr>
            <a:r>
              <a:rPr lang="en-US" dirty="0" smtClean="0"/>
              <a:t>Tuesday, May 17</a:t>
            </a:r>
          </a:p>
          <a:p>
            <a:pPr algn="ctr">
              <a:buNone/>
            </a:pPr>
            <a:r>
              <a:rPr lang="en-US" dirty="0" smtClean="0"/>
              <a:t>2:00 pm – 3:00 pm</a:t>
            </a:r>
          </a:p>
          <a:p>
            <a:pPr algn="ctr">
              <a:buNone/>
            </a:pPr>
            <a:r>
              <a:rPr lang="en-US" dirty="0" smtClean="0"/>
              <a:t>Room L100F, Lower Level</a:t>
            </a:r>
          </a:p>
          <a:p>
            <a:pPr algn="ctr">
              <a:buNone/>
            </a:pPr>
            <a:r>
              <a:rPr lang="en-US" dirty="0" smtClean="0"/>
              <a:t>Minneapolis Convention </a:t>
            </a:r>
          </a:p>
          <a:p>
            <a:pPr algn="ctr">
              <a:buNone/>
            </a:pPr>
            <a:r>
              <a:rPr lang="en-US" dirty="0" smtClean="0"/>
              <a:t>Center</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51</a:t>
            </a:fld>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sz="3800" dirty="0" smtClean="0"/>
              <a:t>Thank you!</a:t>
            </a:r>
            <a:br>
              <a:rPr lang="en-US" sz="3800" dirty="0" smtClean="0"/>
            </a:br>
            <a:endParaRPr lang="en-US" sz="3800" dirty="0" smtClean="0"/>
          </a:p>
        </p:txBody>
      </p:sp>
      <p:sp>
        <p:nvSpPr>
          <p:cNvPr id="47107" name="Rectangle 3"/>
          <p:cNvSpPr>
            <a:spLocks noGrp="1" noChangeArrowheads="1"/>
          </p:cNvSpPr>
          <p:nvPr>
            <p:ph type="body" idx="1"/>
          </p:nvPr>
        </p:nvSpPr>
        <p:spPr/>
        <p:txBody>
          <a:bodyPr/>
          <a:lstStyle/>
          <a:p>
            <a:pPr algn="ctr" eaLnBrk="1" hangingPunct="1">
              <a:buFont typeface="Wingdings" pitchFamily="2" charset="2"/>
              <a:buNone/>
            </a:pPr>
            <a:r>
              <a:rPr lang="en-US" dirty="0" smtClean="0"/>
              <a:t>Please stop by the NLM booth </a:t>
            </a:r>
          </a:p>
          <a:p>
            <a:pPr algn="ctr" eaLnBrk="1" hangingPunct="1">
              <a:buFont typeface="Wingdings" pitchFamily="2" charset="2"/>
              <a:buNone/>
            </a:pPr>
            <a:r>
              <a:rPr lang="en-US" dirty="0" smtClean="0"/>
              <a:t>for additional information, the NLM Theater presentations, and to give us your feedback.</a:t>
            </a:r>
          </a:p>
          <a:p>
            <a:pPr algn="ct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52</a:t>
            </a:fld>
            <a:endParaRPr lang="en-US"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MEDLINE Policy on </a:t>
            </a:r>
            <a:br>
              <a:rPr lang="en-US" sz="3600" dirty="0" smtClean="0"/>
            </a:br>
            <a:r>
              <a:rPr lang="en-US" sz="3600" dirty="0" smtClean="0"/>
              <a:t>Indexing Electronic Journals</a:t>
            </a:r>
            <a:endParaRPr lang="en-US" sz="3600" dirty="0"/>
          </a:p>
        </p:txBody>
      </p:sp>
      <p:sp>
        <p:nvSpPr>
          <p:cNvPr id="3" name="Content Placeholder 2"/>
          <p:cNvSpPr>
            <a:spLocks noGrp="1"/>
          </p:cNvSpPr>
          <p:nvPr>
            <p:ph idx="1"/>
          </p:nvPr>
        </p:nvSpPr>
        <p:spPr>
          <a:xfrm>
            <a:off x="457200" y="1447800"/>
            <a:ext cx="8229600" cy="4678363"/>
          </a:xfrm>
        </p:spPr>
        <p:txBody>
          <a:bodyPr/>
          <a:lstStyle/>
          <a:p>
            <a:pPr>
              <a:buNone/>
            </a:pPr>
            <a:r>
              <a:rPr lang="en-US" sz="2800" dirty="0" smtClean="0">
                <a:hlinkClick r:id="rId3"/>
              </a:rPr>
              <a:t>http://www.nlm.nih.gov/bsd/policy/ejournals.html</a:t>
            </a:r>
            <a:r>
              <a:rPr lang="en-US" sz="2800" dirty="0" smtClean="0"/>
              <a:t>  </a:t>
            </a:r>
          </a:p>
          <a:p>
            <a:r>
              <a:rPr lang="en-US" sz="2800" dirty="0" smtClean="0"/>
              <a:t>Updated in March, implementation in May.</a:t>
            </a:r>
          </a:p>
          <a:p>
            <a:r>
              <a:rPr lang="en-US" sz="2800" dirty="0" smtClean="0"/>
              <a:t>Identifies requirements for electronic-only journals to be indexed.</a:t>
            </a:r>
          </a:p>
          <a:p>
            <a:pPr lvl="1"/>
            <a:r>
              <a:rPr lang="en-US" sz="2400" dirty="0" smtClean="0"/>
              <a:t>XML tagged citation data</a:t>
            </a:r>
          </a:p>
          <a:p>
            <a:pPr lvl="1"/>
            <a:r>
              <a:rPr lang="en-US" sz="2400" dirty="0" smtClean="0"/>
              <a:t>License to access current content</a:t>
            </a:r>
          </a:p>
          <a:p>
            <a:pPr lvl="1"/>
            <a:r>
              <a:rPr lang="en-US" sz="2400" dirty="0" smtClean="0"/>
              <a:t>Preservation component, preferably PMC</a:t>
            </a:r>
          </a:p>
          <a:p>
            <a:pPr lvl="2"/>
            <a:r>
              <a:rPr lang="en-US" sz="2000" dirty="0" smtClean="0"/>
              <a:t>Alternative:  Certified trusted repository, plus PDF/A deposit to NLM, &amp; license supporting NLM operations, onsite services and interlibrary loan.</a:t>
            </a:r>
          </a:p>
          <a:p>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6</a:t>
            </a:fld>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OLDMEDLINE Project</a:t>
            </a:r>
          </a:p>
        </p:txBody>
      </p:sp>
      <p:sp>
        <p:nvSpPr>
          <p:cNvPr id="29699" name="Content Placeholder 2"/>
          <p:cNvSpPr>
            <a:spLocks noGrp="1"/>
          </p:cNvSpPr>
          <p:nvPr>
            <p:ph idx="1"/>
          </p:nvPr>
        </p:nvSpPr>
        <p:spPr/>
        <p:txBody>
          <a:bodyPr/>
          <a:lstStyle/>
          <a:p>
            <a:r>
              <a:rPr lang="en-US" dirty="0" smtClean="0"/>
              <a:t>1946 </a:t>
            </a:r>
            <a:r>
              <a:rPr lang="en-US" i="1" dirty="0" smtClean="0"/>
              <a:t>Current List of Medical Literature</a:t>
            </a:r>
            <a:r>
              <a:rPr lang="en-US" dirty="0" smtClean="0"/>
              <a:t> (CLML) loaded into PubMed in November 2010.</a:t>
            </a:r>
          </a:p>
          <a:p>
            <a:r>
              <a:rPr lang="en-US" dirty="0" smtClean="0"/>
              <a:t>Added over 48,000 citations.</a:t>
            </a:r>
          </a:p>
          <a:p>
            <a:r>
              <a:rPr lang="en-US" dirty="0" smtClean="0"/>
              <a:t>On Hiatus.</a:t>
            </a:r>
          </a:p>
          <a:p>
            <a:endParaRPr lang="en-US" dirty="0" smtClean="0"/>
          </a:p>
        </p:txBody>
      </p:sp>
      <p:sp>
        <p:nvSpPr>
          <p:cNvPr id="29700" name="Slide Number Placeholder 3"/>
          <p:cNvSpPr>
            <a:spLocks noGrp="1"/>
          </p:cNvSpPr>
          <p:nvPr>
            <p:ph type="sldNum" sz="quarter" idx="4294967295"/>
          </p:nvPr>
        </p:nvSpPr>
        <p:spPr>
          <a:xfrm>
            <a:off x="6553200" y="6243638"/>
            <a:ext cx="2133600" cy="457200"/>
          </a:xfrm>
          <a:prstGeom prst="rect">
            <a:avLst/>
          </a:prstGeom>
          <a:noFill/>
        </p:spPr>
        <p:txBody>
          <a:bodyPr/>
          <a:lstStyle/>
          <a:p>
            <a:fld id="{1B11E5AA-3544-495C-801D-BDC69016012A}" type="slidenum">
              <a:rPr lang="en-US" altLang="en-US" smtClean="0"/>
              <a:pPr/>
              <a:t>7</a:t>
            </a:fld>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a:t>
            </a:r>
            <a:endParaRPr lang="en-US" dirty="0"/>
          </a:p>
        </p:txBody>
      </p:sp>
      <p:sp>
        <p:nvSpPr>
          <p:cNvPr id="3" name="Content Placeholder 2"/>
          <p:cNvSpPr>
            <a:spLocks noGrp="1"/>
          </p:cNvSpPr>
          <p:nvPr>
            <p:ph idx="1"/>
          </p:nvPr>
        </p:nvSpPr>
        <p:spPr/>
        <p:txBody>
          <a:bodyPr/>
          <a:lstStyle/>
          <a:p>
            <a:r>
              <a:rPr lang="en-US" dirty="0" smtClean="0"/>
              <a:t>My NCBI enhancements</a:t>
            </a:r>
          </a:p>
          <a:p>
            <a:r>
              <a:rPr lang="en-US" dirty="0" smtClean="0"/>
              <a:t>Additional PubMed features</a:t>
            </a:r>
          </a:p>
          <a:p>
            <a:r>
              <a:rPr lang="en-US" dirty="0" smtClean="0"/>
              <a:t>PubMed Mobile</a:t>
            </a:r>
          </a:p>
          <a:p>
            <a:endParaRPr lang="en-US" dirty="0" smtClean="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8</a:t>
            </a:fld>
            <a:endParaRPr lang="en-US"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NCBI Redesign</a:t>
            </a:r>
            <a:endParaRPr lang="en-US" dirty="0"/>
          </a:p>
        </p:txBody>
      </p:sp>
      <p:sp>
        <p:nvSpPr>
          <p:cNvPr id="3" name="Content Placeholder 2"/>
          <p:cNvSpPr>
            <a:spLocks noGrp="1"/>
          </p:cNvSpPr>
          <p:nvPr>
            <p:ph idx="1"/>
          </p:nvPr>
        </p:nvSpPr>
        <p:spPr/>
        <p:txBody>
          <a:bodyPr/>
          <a:lstStyle/>
          <a:p>
            <a:r>
              <a:rPr lang="en-US" dirty="0" smtClean="0"/>
              <a:t>Launched April 20, 2011.</a:t>
            </a:r>
          </a:p>
          <a:p>
            <a:r>
              <a:rPr lang="en-US" dirty="0" smtClean="0"/>
              <a:t>Goals:</a:t>
            </a:r>
          </a:p>
          <a:p>
            <a:pPr lvl="1"/>
            <a:r>
              <a:rPr lang="en-US" dirty="0" smtClean="0"/>
              <a:t>Streamlined interface</a:t>
            </a:r>
          </a:p>
          <a:p>
            <a:pPr lvl="1"/>
            <a:r>
              <a:rPr lang="en-US" dirty="0" smtClean="0"/>
              <a:t>Robust performance</a:t>
            </a:r>
          </a:p>
          <a:p>
            <a:pPr lvl="1"/>
            <a:r>
              <a:rPr lang="en-US" dirty="0" smtClean="0"/>
              <a:t>Intuitive navigation</a:t>
            </a:r>
          </a:p>
          <a:p>
            <a:r>
              <a:rPr lang="en-US" dirty="0" smtClean="0"/>
              <a:t>NLM Theater presentations for details</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9</a:t>
            </a:fld>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w/ No Footer Text">
  <a:themeElements>
    <a:clrScheme name="Custom 1">
      <a:dk1>
        <a:srgbClr val="FFFFFF"/>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3021</Words>
  <Application>Microsoft Office PowerPoint</Application>
  <PresentationFormat>On-screen Show (4:3)</PresentationFormat>
  <Paragraphs>469</Paragraphs>
  <Slides>52</Slides>
  <Notes>52</Notes>
  <HiddenSlides>2</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Slide w/ No Footer Text</vt:lpstr>
      <vt:lpstr>NLM Online Users’ Meeting May 16, 2011</vt:lpstr>
      <vt:lpstr>Presentations</vt:lpstr>
      <vt:lpstr>MEDLINE Indexing</vt:lpstr>
      <vt:lpstr>Medical Text Indexer (MTI)</vt:lpstr>
      <vt:lpstr>MTI First Line Indexing</vt:lpstr>
      <vt:lpstr>MEDLINE Policy on  Indexing Electronic Journals</vt:lpstr>
      <vt:lpstr>OLDMEDLINE Project</vt:lpstr>
      <vt:lpstr>PubMed</vt:lpstr>
      <vt:lpstr>My NCBI Redesign</vt:lpstr>
      <vt:lpstr>Screen shot of My NCBI customize and site preferences</vt:lpstr>
      <vt:lpstr>Screen shot of My NCBI homepage sections</vt:lpstr>
      <vt:lpstr>Screen shot of My NCBI homepage drag and drop feature</vt:lpstr>
      <vt:lpstr>Screen shot of My NCBI homepage </vt:lpstr>
      <vt:lpstr>PubMed:  Structured Abstracts</vt:lpstr>
      <vt:lpstr>Structured Abstracts Display</vt:lpstr>
      <vt:lpstr>Page Modifier Reintroduced</vt:lpstr>
      <vt:lpstr>PubMed Images</vt:lpstr>
      <vt:lpstr>PubMed Abstracts and Images</vt:lpstr>
      <vt:lpstr>PubMed Clinical Queries</vt:lpstr>
      <vt:lpstr>PubMed Mobile </vt:lpstr>
      <vt:lpstr>PubMed Mobile screens</vt:lpstr>
      <vt:lpstr>PubMed Central</vt:lpstr>
      <vt:lpstr>NCBI Redesigns</vt:lpstr>
      <vt:lpstr>Bookshelf Redesign</vt:lpstr>
      <vt:lpstr>MeSH Database</vt:lpstr>
      <vt:lpstr>NLM Catalog and Journals Database</vt:lpstr>
      <vt:lpstr>NLM Catalog:  Limits and Advance Search</vt:lpstr>
      <vt:lpstr>Looking for LinkOut?</vt:lpstr>
      <vt:lpstr>Unified Medical Language System (UMLS)</vt:lpstr>
      <vt:lpstr>UMLS Terminology Services (UTS)</vt:lpstr>
      <vt:lpstr>NLM Gateway</vt:lpstr>
      <vt:lpstr>NLM Gateway</vt:lpstr>
      <vt:lpstr>NLM Technical Services Division</vt:lpstr>
      <vt:lpstr>Specialized Information Services (SIS) </vt:lpstr>
      <vt:lpstr>Environmental Health Student Portal</vt:lpstr>
      <vt:lpstr>AIDSinfo Launched in March</vt:lpstr>
      <vt:lpstr>AIDSinfo</vt:lpstr>
      <vt:lpstr>Disaster Information Management Research Center (DIMRC) homepage</vt:lpstr>
      <vt:lpstr>Disaster Information Management Research Animals in Disaster page </vt:lpstr>
      <vt:lpstr>REMM – Radiation Emergency Medical Management</vt:lpstr>
      <vt:lpstr>Wireless Information System for Emergency Responders (WISER)</vt:lpstr>
      <vt:lpstr>SIS and NLM Exhibit Booth</vt:lpstr>
      <vt:lpstr>DailyMed</vt:lpstr>
      <vt:lpstr>DailyMed</vt:lpstr>
      <vt:lpstr>NLM Mobile page  http://www.nlm.nih.gov/mobile/</vt:lpstr>
      <vt:lpstr>Application Programming Interface (API) Web page</vt:lpstr>
      <vt:lpstr>NLM Digital Repository  “Digital Collections”</vt:lpstr>
      <vt:lpstr>Digital Collections Films and Videos</vt:lpstr>
      <vt:lpstr>Educational Clearinghouse Merger</vt:lpstr>
      <vt:lpstr>NLM Update</vt:lpstr>
      <vt:lpstr>DOCLINE User Group Meeting</vt:lpstr>
      <vt:lpstr>Thank you! </vt:lpstr>
    </vt:vector>
  </TitlesOfParts>
  <Company>National Library of 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robinsonrl</dc:creator>
  <cp:lastModifiedBy>nlm</cp:lastModifiedBy>
  <cp:revision>24</cp:revision>
  <dcterms:created xsi:type="dcterms:W3CDTF">2011-04-29T15:06:37Z</dcterms:created>
  <dcterms:modified xsi:type="dcterms:W3CDTF">2011-05-26T17:17:49Z</dcterms:modified>
</cp:coreProperties>
</file>