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3" r:id="rId1"/>
    <p:sldMasterId id="2147483678" r:id="rId2"/>
  </p:sldMasterIdLst>
  <p:notesMasterIdLst>
    <p:notesMasterId r:id="rId41"/>
  </p:notesMasterIdLst>
  <p:handoutMasterIdLst>
    <p:handoutMasterId r:id="rId42"/>
  </p:handoutMasterIdLst>
  <p:sldIdLst>
    <p:sldId id="257" r:id="rId3"/>
    <p:sldId id="258" r:id="rId4"/>
    <p:sldId id="340" r:id="rId5"/>
    <p:sldId id="259" r:id="rId6"/>
    <p:sldId id="260"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8" r:id="rId38"/>
    <p:sldId id="389" r:id="rId39"/>
    <p:sldId id="383" r:id="rId40"/>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6B5F5840-3491-41D3-A514-710F2DD1BE3A}">
          <p14:sldIdLst>
            <p14:sldId id="257"/>
            <p14:sldId id="258"/>
            <p14:sldId id="340"/>
          </p14:sldIdLst>
        </p14:section>
        <p14:section name="Untitled Section" id="{D103E42D-B4FE-477D-BEDF-B407A7F6CFCF}">
          <p14:sldIdLst>
            <p14:sldId id="259"/>
            <p14:sldId id="260"/>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8"/>
            <p14:sldId id="389"/>
            <p14:sldId id="3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4C72"/>
    <a:srgbClr val="336699"/>
    <a:srgbClr val="666699"/>
    <a:srgbClr val="0800B2"/>
    <a:srgbClr val="66FF33"/>
    <a:srgbClr val="4D4D4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7" autoAdjust="0"/>
    <p:restoredTop sz="85110" autoAdjust="0"/>
  </p:normalViewPr>
  <p:slideViewPr>
    <p:cSldViewPr>
      <p:cViewPr>
        <p:scale>
          <a:sx n="60" d="100"/>
          <a:sy n="60" d="100"/>
        </p:scale>
        <p:origin x="102" y="-33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57" tIns="46178" rIns="92357" bIns="46178" numCol="1" anchor="t" anchorCtr="0" compatLnSpc="1">
            <a:prstTxWarp prst="textNoShape">
              <a:avLst/>
            </a:prstTxWarp>
          </a:bodyPr>
          <a:lstStyle>
            <a:lvl1pPr defTabSz="923925" eaLnBrk="0" hangingPunct="0">
              <a:defRPr sz="1200">
                <a:latin typeface="Times New Roman" pitchFamily="18" charset="0"/>
              </a:defRPr>
            </a:lvl1pPr>
          </a:lstStyle>
          <a:p>
            <a:endParaRPr lang="en-US" dirty="0"/>
          </a:p>
        </p:txBody>
      </p:sp>
      <p:sp>
        <p:nvSpPr>
          <p:cNvPr id="95235"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57" tIns="46178" rIns="92357" bIns="46178" numCol="1" anchor="t" anchorCtr="0" compatLnSpc="1">
            <a:prstTxWarp prst="textNoShape">
              <a:avLst/>
            </a:prstTxWarp>
          </a:bodyPr>
          <a:lstStyle>
            <a:lvl1pPr algn="r" defTabSz="923925" eaLnBrk="0" hangingPunct="0">
              <a:defRPr sz="1200">
                <a:latin typeface="Times New Roman" pitchFamily="18" charset="0"/>
              </a:defRPr>
            </a:lvl1pPr>
          </a:lstStyle>
          <a:p>
            <a:endParaRPr lang="en-US" dirty="0"/>
          </a:p>
        </p:txBody>
      </p:sp>
      <p:sp>
        <p:nvSpPr>
          <p:cNvPr id="95236"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57" tIns="46178" rIns="92357" bIns="46178" numCol="1" anchor="b" anchorCtr="0" compatLnSpc="1">
            <a:prstTxWarp prst="textNoShape">
              <a:avLst/>
            </a:prstTxWarp>
          </a:bodyPr>
          <a:lstStyle>
            <a:lvl1pPr defTabSz="923925" eaLnBrk="0" hangingPunct="0">
              <a:defRPr sz="1200">
                <a:latin typeface="Times New Roman" pitchFamily="18" charset="0"/>
              </a:defRPr>
            </a:lvl1pPr>
          </a:lstStyle>
          <a:p>
            <a:endParaRPr lang="en-US" dirty="0"/>
          </a:p>
        </p:txBody>
      </p:sp>
      <p:sp>
        <p:nvSpPr>
          <p:cNvPr id="95237"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57" tIns="46178" rIns="92357" bIns="46178" numCol="1" anchor="b" anchorCtr="0" compatLnSpc="1">
            <a:prstTxWarp prst="textNoShape">
              <a:avLst/>
            </a:prstTxWarp>
          </a:bodyPr>
          <a:lstStyle>
            <a:lvl1pPr algn="r" defTabSz="923925" eaLnBrk="0" hangingPunct="0">
              <a:defRPr sz="1200">
                <a:latin typeface="Times New Roman" pitchFamily="18" charset="0"/>
              </a:defRPr>
            </a:lvl1pPr>
          </a:lstStyle>
          <a:p>
            <a:fld id="{319D064B-E80F-4538-B450-2DEE2D0150AF}" type="slidenum">
              <a:rPr lang="en-US"/>
              <a:pPr/>
              <a:t>‹#›</a:t>
            </a:fld>
            <a:endParaRPr lang="en-US" dirty="0"/>
          </a:p>
        </p:txBody>
      </p:sp>
    </p:spTree>
    <p:extLst>
      <p:ext uri="{BB962C8B-B14F-4D97-AF65-F5344CB8AC3E}">
        <p14:creationId xmlns:p14="http://schemas.microsoft.com/office/powerpoint/2010/main" val="2342816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57" tIns="46178" rIns="92357" bIns="46178" numCol="1" anchor="t" anchorCtr="0" compatLnSpc="1">
            <a:prstTxWarp prst="textNoShape">
              <a:avLst/>
            </a:prstTxWarp>
          </a:bodyPr>
          <a:lstStyle>
            <a:lvl1pPr defTabSz="923925" eaLnBrk="0" hangingPunct="0">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57" tIns="46178" rIns="92357" bIns="46178" numCol="1" anchor="t" anchorCtr="0" compatLnSpc="1">
            <a:prstTxWarp prst="textNoShape">
              <a:avLst/>
            </a:prstTxWarp>
          </a:bodyPr>
          <a:lstStyle>
            <a:lvl1pPr algn="r" defTabSz="923925" eaLnBrk="0" hangingPunct="0">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57" tIns="46178" rIns="92357" bIns="461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57" tIns="46178" rIns="92357" bIns="46178" numCol="1" anchor="b" anchorCtr="0" compatLnSpc="1">
            <a:prstTxWarp prst="textNoShape">
              <a:avLst/>
            </a:prstTxWarp>
          </a:bodyPr>
          <a:lstStyle>
            <a:lvl1pPr defTabSz="923925" eaLnBrk="0" hangingPunct="0">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57" tIns="46178" rIns="92357" bIns="46178" numCol="1" anchor="b" anchorCtr="0" compatLnSpc="1">
            <a:prstTxWarp prst="textNoShape">
              <a:avLst/>
            </a:prstTxWarp>
          </a:bodyPr>
          <a:lstStyle>
            <a:lvl1pPr algn="r" defTabSz="923925" eaLnBrk="0" hangingPunct="0">
              <a:defRPr sz="1200">
                <a:latin typeface="Times New Roman" pitchFamily="18" charset="0"/>
              </a:defRPr>
            </a:lvl1pPr>
          </a:lstStyle>
          <a:p>
            <a:fld id="{805AD094-6C37-44DC-A5A0-B4F6E395BA27}" type="slidenum">
              <a:rPr lang="en-US"/>
              <a:pPr/>
              <a:t>‹#›</a:t>
            </a:fld>
            <a:endParaRPr lang="en-US" dirty="0"/>
          </a:p>
        </p:txBody>
      </p:sp>
    </p:spTree>
    <p:extLst>
      <p:ext uri="{BB962C8B-B14F-4D97-AF65-F5344CB8AC3E}">
        <p14:creationId xmlns:p14="http://schemas.microsoft.com/office/powerpoint/2010/main" val="1250208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lm.nih.gov/healthit/meaningful_us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lm.nih.gov/pubs/techbull/mj12/mj12_classification.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kumimoji="1" lang="en-US" sz="1200" kern="1200" dirty="0" smtClean="0">
                <a:solidFill>
                  <a:schemeClr val="tx1"/>
                </a:solidFill>
                <a:effectLst/>
                <a:latin typeface="Times New Roman" pitchFamily="18" charset="0"/>
                <a:ea typeface="+mn-ea"/>
                <a:cs typeface="+mn-cs"/>
              </a:rPr>
              <a:t>A new FAQ was published to explain our Article Versions will be handled in PubMed.  </a:t>
            </a:r>
          </a:p>
          <a:p>
            <a:pPr marL="628650" lvl="1" indent="-171450">
              <a:buFont typeface="Arial" pitchFamily="34" charset="0"/>
              <a:buChar char="•"/>
            </a:pPr>
            <a:r>
              <a:rPr kumimoji="1" lang="en-US" sz="1200" kern="1200" dirty="0" smtClean="0">
                <a:solidFill>
                  <a:schemeClr val="tx1"/>
                </a:solidFill>
                <a:effectLst/>
                <a:latin typeface="Times New Roman" pitchFamily="18" charset="0"/>
                <a:ea typeface="+mn-ea"/>
                <a:cs typeface="+mn-cs"/>
              </a:rPr>
              <a:t>A unique version number is now assigned to a PubMed record.  </a:t>
            </a:r>
          </a:p>
          <a:p>
            <a:pPr marL="628650" lvl="1" indent="-171450">
              <a:buFont typeface="Arial" pitchFamily="34" charset="0"/>
              <a:buChar char="•"/>
            </a:pPr>
            <a:r>
              <a:rPr kumimoji="1" lang="en-US" sz="1200" kern="1200" dirty="0" smtClean="0">
                <a:solidFill>
                  <a:schemeClr val="tx1"/>
                </a:solidFill>
                <a:effectLst/>
                <a:latin typeface="Times New Roman" pitchFamily="18" charset="0"/>
                <a:ea typeface="+mn-ea"/>
                <a:cs typeface="+mn-cs"/>
              </a:rPr>
              <a:t>A regular PubMed search will only display the most current version citation.</a:t>
            </a:r>
          </a:p>
          <a:p>
            <a:pPr marL="628650" lvl="1" indent="-171450">
              <a:buFont typeface="Arial" pitchFamily="34" charset="0"/>
              <a:buChar char="•"/>
            </a:pPr>
            <a:r>
              <a:rPr kumimoji="1" lang="en-US" sz="1200" kern="1200" dirty="0" smtClean="0">
                <a:solidFill>
                  <a:schemeClr val="tx1"/>
                </a:solidFill>
                <a:effectLst/>
                <a:latin typeface="Times New Roman" pitchFamily="18" charset="0"/>
                <a:ea typeface="+mn-ea"/>
                <a:cs typeface="+mn-cs"/>
              </a:rPr>
              <a:t>Links on the current version will let you access previous versions.  </a:t>
            </a:r>
          </a:p>
          <a:p>
            <a:pPr marL="628650" lvl="1" indent="-171450">
              <a:buFont typeface="Arial" pitchFamily="34" charset="0"/>
              <a:buChar char="•"/>
            </a:pPr>
            <a:r>
              <a:rPr kumimoji="1" lang="en-US" sz="1200" kern="1200" dirty="0" smtClean="0">
                <a:solidFill>
                  <a:schemeClr val="tx1"/>
                </a:solidFill>
                <a:effectLst/>
                <a:latin typeface="Times New Roman" pitchFamily="18" charset="0"/>
                <a:ea typeface="+mn-ea"/>
                <a:cs typeface="+mn-cs"/>
              </a:rPr>
              <a:t>You can also search directly on the version number to retrieve an earlier version.</a:t>
            </a:r>
            <a:endParaRPr kumimoji="1"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05AD094-6C37-44DC-A5A0-B4F6E395BA27}" type="slidenum">
              <a:rPr lang="en-US" smtClean="0"/>
              <a:pPr/>
              <a:t>11</a:t>
            </a:fld>
            <a:endParaRPr lang="en-US" dirty="0"/>
          </a:p>
        </p:txBody>
      </p:sp>
    </p:spTree>
    <p:extLst>
      <p:ext uri="{BB962C8B-B14F-4D97-AF65-F5344CB8AC3E}">
        <p14:creationId xmlns:p14="http://schemas.microsoft.com/office/powerpoint/2010/main" val="410041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12</a:t>
            </a:fld>
            <a:endParaRPr lang="en-US" dirty="0"/>
          </a:p>
        </p:txBody>
      </p:sp>
    </p:spTree>
    <p:extLst>
      <p:ext uri="{BB962C8B-B14F-4D97-AF65-F5344CB8AC3E}">
        <p14:creationId xmlns:p14="http://schemas.microsoft.com/office/powerpoint/2010/main" val="219891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kumimoji="1" lang="en-US" sz="1200" kern="1200" dirty="0" smtClean="0">
                <a:solidFill>
                  <a:schemeClr val="tx1"/>
                </a:solidFill>
                <a:effectLst/>
                <a:latin typeface="Times New Roman" pitchFamily="18" charset="0"/>
                <a:ea typeface="+mn-ea"/>
                <a:cs typeface="+mn-cs"/>
              </a:rPr>
              <a:t>The </a:t>
            </a:r>
            <a:r>
              <a:rPr kumimoji="1" lang="en-US" sz="1200" b="1" kern="1200" dirty="0" smtClean="0">
                <a:solidFill>
                  <a:schemeClr val="tx1"/>
                </a:solidFill>
                <a:effectLst/>
                <a:latin typeface="Times New Roman" pitchFamily="18" charset="0"/>
                <a:ea typeface="+mn-ea"/>
                <a:cs typeface="+mn-cs"/>
              </a:rPr>
              <a:t>Send To</a:t>
            </a:r>
            <a:r>
              <a:rPr kumimoji="1" lang="en-US" sz="1200" kern="1200" dirty="0" smtClean="0">
                <a:solidFill>
                  <a:schemeClr val="tx1"/>
                </a:solidFill>
                <a:effectLst/>
                <a:latin typeface="Times New Roman" pitchFamily="18" charset="0"/>
                <a:ea typeface="+mn-ea"/>
                <a:cs typeface="+mn-cs"/>
              </a:rPr>
              <a:t> function now has “Citation Manager” feature, to readily identify how to create and download a file to import into a citation management software.</a:t>
            </a:r>
            <a:endParaRPr kumimoji="1"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05AD094-6C37-44DC-A5A0-B4F6E395BA27}" type="slidenum">
              <a:rPr lang="en-US" smtClean="0"/>
              <a:pPr/>
              <a:t>14</a:t>
            </a:fld>
            <a:endParaRPr lang="en-US" dirty="0"/>
          </a:p>
        </p:txBody>
      </p:sp>
    </p:spTree>
    <p:extLst>
      <p:ext uri="{BB962C8B-B14F-4D97-AF65-F5344CB8AC3E}">
        <p14:creationId xmlns:p14="http://schemas.microsoft.com/office/powerpoint/2010/main" val="345757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Times New Roman" pitchFamily="18" charset="0"/>
                <a:ea typeface="+mn-ea"/>
                <a:cs typeface="+mn-cs"/>
              </a:rPr>
              <a:t>My NCBI users now have an easy mechanism to add a citation to one of their collections.  Click on the “</a:t>
            </a:r>
            <a:r>
              <a:rPr kumimoji="1" lang="en-US" sz="1200" b="1" kern="1200" dirty="0" smtClean="0">
                <a:solidFill>
                  <a:schemeClr val="tx1"/>
                </a:solidFill>
                <a:effectLst/>
                <a:latin typeface="Times New Roman" pitchFamily="18" charset="0"/>
                <a:ea typeface="+mn-ea"/>
                <a:cs typeface="+mn-cs"/>
              </a:rPr>
              <a:t>Favorite</a:t>
            </a:r>
            <a:r>
              <a:rPr kumimoji="1" lang="en-US" sz="1200" kern="1200" dirty="0" smtClean="0">
                <a:solidFill>
                  <a:schemeClr val="tx1"/>
                </a:solidFill>
                <a:effectLst/>
                <a:latin typeface="Times New Roman" pitchFamily="18" charset="0"/>
                <a:ea typeface="+mn-ea"/>
                <a:cs typeface="+mn-cs"/>
              </a:rPr>
              <a:t>” button under Save Items to get a list of the collections you’ve already created.  Or you can create a new collection to use</a:t>
            </a:r>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15</a:t>
            </a:fld>
            <a:endParaRPr lang="en-US" dirty="0"/>
          </a:p>
        </p:txBody>
      </p:sp>
    </p:spTree>
    <p:extLst>
      <p:ext uri="{BB962C8B-B14F-4D97-AF65-F5344CB8AC3E}">
        <p14:creationId xmlns:p14="http://schemas.microsoft.com/office/powerpoint/2010/main" val="334628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Times New Roman" pitchFamily="18" charset="0"/>
                <a:ea typeface="+mn-ea"/>
                <a:cs typeface="+mn-cs"/>
              </a:rPr>
              <a:t>Click on the “</a:t>
            </a:r>
            <a:r>
              <a:rPr kumimoji="1" lang="en-US" sz="1200" b="1" kern="1200" dirty="0" smtClean="0">
                <a:solidFill>
                  <a:schemeClr val="tx1"/>
                </a:solidFill>
                <a:effectLst/>
                <a:latin typeface="Times New Roman" pitchFamily="18" charset="0"/>
                <a:ea typeface="+mn-ea"/>
                <a:cs typeface="+mn-cs"/>
              </a:rPr>
              <a:t>Favorite</a:t>
            </a:r>
            <a:r>
              <a:rPr kumimoji="1" lang="en-US" sz="1200" kern="1200" dirty="0" smtClean="0">
                <a:solidFill>
                  <a:schemeClr val="tx1"/>
                </a:solidFill>
                <a:effectLst/>
                <a:latin typeface="Times New Roman" pitchFamily="18" charset="0"/>
                <a:ea typeface="+mn-ea"/>
                <a:cs typeface="+mn-cs"/>
              </a:rPr>
              <a:t>” button under Save Items to get a list of the collections you’ve already created.  Or you can create a new collection to use</a:t>
            </a:r>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16</a:t>
            </a:fld>
            <a:endParaRPr lang="en-US" dirty="0"/>
          </a:p>
        </p:txBody>
      </p:sp>
    </p:spTree>
    <p:extLst>
      <p:ext uri="{BB962C8B-B14F-4D97-AF65-F5344CB8AC3E}">
        <p14:creationId xmlns:p14="http://schemas.microsoft.com/office/powerpoint/2010/main" val="311000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kumimoji="1" lang="en-US" sz="1200" kern="1200" dirty="0" smtClean="0">
                <a:solidFill>
                  <a:schemeClr val="tx1"/>
                </a:solidFill>
                <a:effectLst/>
                <a:latin typeface="Times New Roman" pitchFamily="18" charset="0"/>
                <a:ea typeface="+mn-ea"/>
                <a:cs typeface="+mn-cs"/>
              </a:rPr>
              <a:t>Most recently, the LIMITS function was updated to a left hand Filter bar.  This was done to try improve the ease of use of LIMITS and to expand their use by end-users.  You can modify which Filters you see by clicking on the “Choose additional filters” option.</a:t>
            </a:r>
            <a:endParaRPr kumimoji="1"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05AD094-6C37-44DC-A5A0-B4F6E395BA27}" type="slidenum">
              <a:rPr lang="en-US" smtClean="0"/>
              <a:pPr/>
              <a:t>17</a:t>
            </a:fld>
            <a:endParaRPr lang="en-US" dirty="0"/>
          </a:p>
        </p:txBody>
      </p:sp>
    </p:spTree>
    <p:extLst>
      <p:ext uri="{BB962C8B-B14F-4D97-AF65-F5344CB8AC3E}">
        <p14:creationId xmlns:p14="http://schemas.microsoft.com/office/powerpoint/2010/main" val="328004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kumimoji="1" lang="en-US" sz="1200" kern="1200" dirty="0" smtClean="0">
                <a:solidFill>
                  <a:schemeClr val="tx1"/>
                </a:solidFill>
                <a:effectLst/>
                <a:latin typeface="Times New Roman" pitchFamily="18" charset="0"/>
                <a:ea typeface="+mn-ea"/>
                <a:cs typeface="+mn-cs"/>
              </a:rPr>
              <a:t>The Author search link has been augmented.  A computed search is now performed, taking in consideration of the author’s name, article metadata, and other authors involved, providing relevancy ranked result.</a:t>
            </a:r>
          </a:p>
          <a:p>
            <a:endParaRPr lang="en-US" b="1"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19</a:t>
            </a:fld>
            <a:endParaRPr lang="en-US" dirty="0"/>
          </a:p>
        </p:txBody>
      </p:sp>
    </p:spTree>
    <p:extLst>
      <p:ext uri="{BB962C8B-B14F-4D97-AF65-F5344CB8AC3E}">
        <p14:creationId xmlns:p14="http://schemas.microsoft.com/office/powerpoint/2010/main" val="1549249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similarity for each citation pair is measured by examining the metadata for both citations, such as co-authors, journal, title, affiliation, abstract, MeSH terms, grants, and publication date. Citations that share like author names are divided into different groups by clustering the citations that are highly similar to each other. Citations within each group are then classified as belonging to the same author. </a:t>
            </a:r>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20</a:t>
            </a:fld>
            <a:endParaRPr lang="en-US" dirty="0"/>
          </a:p>
        </p:txBody>
      </p:sp>
    </p:spTree>
    <p:extLst>
      <p:ext uri="{BB962C8B-B14F-4D97-AF65-F5344CB8AC3E}">
        <p14:creationId xmlns:p14="http://schemas.microsoft.com/office/powerpoint/2010/main" val="58609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22</a:t>
            </a:fld>
            <a:endParaRPr lang="en-US" dirty="0"/>
          </a:p>
        </p:txBody>
      </p:sp>
    </p:spTree>
    <p:extLst>
      <p:ext uri="{BB962C8B-B14F-4D97-AF65-F5344CB8AC3E}">
        <p14:creationId xmlns:p14="http://schemas.microsoft.com/office/powerpoint/2010/main" val="2162846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PubMed Health continued</a:t>
            </a:r>
            <a:r>
              <a:rPr lang="en-US" baseline="0" dirty="0" smtClean="0"/>
              <a:t> to expand its focus on Clinical Effectiveness information, and with making Systematic Reviews more accessible and understandable.</a:t>
            </a:r>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23</a:t>
            </a:fld>
            <a:endParaRPr lang="en-US" dirty="0"/>
          </a:p>
        </p:txBody>
      </p:sp>
    </p:spTree>
    <p:extLst>
      <p:ext uri="{BB962C8B-B14F-4D97-AF65-F5344CB8AC3E}">
        <p14:creationId xmlns:p14="http://schemas.microsoft.com/office/powerpoint/2010/main" val="299177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NLM Exhibit Booth Theater Schedule</a:t>
            </a:r>
            <a:r>
              <a:rPr lang="en-US" baseline="0" dirty="0" smtClean="0"/>
              <a:t> is available.  This year we have a QR Code so you can download the schedule. There is also a short URL for easy use.  We will also  be sending tweets to the MLA Tweeter feed with reminders and updates about what is happening at the NLM Exhibit booth.</a:t>
            </a:r>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3</a:t>
            </a:fld>
            <a:endParaRPr lang="en-US" dirty="0"/>
          </a:p>
        </p:txBody>
      </p:sp>
    </p:spTree>
    <p:extLst>
      <p:ext uri="{BB962C8B-B14F-4D97-AF65-F5344CB8AC3E}">
        <p14:creationId xmlns:p14="http://schemas.microsoft.com/office/powerpoint/2010/main" val="905314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Contents option on PubMed</a:t>
            </a:r>
            <a:r>
              <a:rPr lang="en-US" baseline="0" dirty="0" smtClean="0"/>
              <a:t> Health</a:t>
            </a:r>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24</a:t>
            </a:fld>
            <a:endParaRPr lang="en-US" dirty="0"/>
          </a:p>
        </p:txBody>
      </p:sp>
    </p:spTree>
    <p:extLst>
      <p:ext uri="{BB962C8B-B14F-4D97-AF65-F5344CB8AC3E}">
        <p14:creationId xmlns:p14="http://schemas.microsoft.com/office/powerpoint/2010/main" val="2603107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hlinkClick r:id="rId3"/>
              </a:rPr>
              <a:t>www.nlm.nih.gov/healthit/meaningful_use.html</a:t>
            </a:r>
            <a:endParaRPr lang="en-US" b="1" dirty="0" smtClean="0">
              <a:solidFill>
                <a:srgbClr val="FF0000"/>
              </a:solidFill>
            </a:endParaRPr>
          </a:p>
          <a:p>
            <a:pPr marL="0" indent="0">
              <a:buNone/>
            </a:pPr>
            <a:endParaRPr lang="en-US" dirty="0" smtClean="0"/>
          </a:p>
          <a:p>
            <a:r>
              <a:rPr lang="en-US" dirty="0" smtClean="0"/>
              <a:t>Covering NLM resources:</a:t>
            </a:r>
          </a:p>
          <a:p>
            <a:pPr lvl="1"/>
            <a:r>
              <a:rPr lang="en-US" dirty="0" smtClean="0"/>
              <a:t>MedlinePlus Connect</a:t>
            </a:r>
          </a:p>
          <a:p>
            <a:pPr lvl="1"/>
            <a:r>
              <a:rPr lang="en-US" dirty="0" err="1" smtClean="0"/>
              <a:t>RxNorm</a:t>
            </a:r>
            <a:endParaRPr lang="en-US" dirty="0" smtClean="0"/>
          </a:p>
          <a:p>
            <a:pPr lvl="1"/>
            <a:r>
              <a:rPr lang="en-US" dirty="0" smtClean="0"/>
              <a:t>SNOMED CT: Systematized Nomenclature of Medicine - Clinical Terminology </a:t>
            </a:r>
          </a:p>
          <a:p>
            <a:pPr lvl="1"/>
            <a:r>
              <a:rPr lang="en-US" dirty="0" smtClean="0"/>
              <a:t>LOINC :  Logical Observation Identifiers Names and Codes</a:t>
            </a:r>
          </a:p>
          <a:p>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25</a:t>
            </a:fld>
            <a:endParaRPr lang="en-US" dirty="0"/>
          </a:p>
        </p:txBody>
      </p:sp>
    </p:spTree>
    <p:extLst>
      <p:ext uri="{BB962C8B-B14F-4D97-AF65-F5344CB8AC3E}">
        <p14:creationId xmlns:p14="http://schemas.microsoft.com/office/powerpoint/2010/main" val="517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As of today we have just over 1,000 full participation titles. That number doesn’t count predecessor titles, i.e., title changes over the course of a journal’s life. So jmla and bmla count as 1 in the 800. We also have over 300 NIH portfolio journals.</a:t>
            </a: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New pilot search site launched in December from Lister Hill National Center for Biomedical Communications.</a:t>
            </a:r>
          </a:p>
          <a:p>
            <a:r>
              <a:rPr lang="en-US" sz="2800" dirty="0" smtClean="0"/>
              <a:t>Focus on:</a:t>
            </a:r>
          </a:p>
          <a:p>
            <a:pPr lvl="1"/>
            <a:r>
              <a:rPr lang="en-US" sz="2400" dirty="0" smtClean="0"/>
              <a:t>Meeting Abstracts database</a:t>
            </a:r>
          </a:p>
          <a:p>
            <a:pPr lvl="1"/>
            <a:r>
              <a:rPr lang="en-US" sz="2400" dirty="0" smtClean="0"/>
              <a:t>Health Services Research Projects in Process (HSRProj)</a:t>
            </a:r>
          </a:p>
          <a:p>
            <a:r>
              <a:rPr lang="en-US" sz="2800" dirty="0" smtClean="0"/>
              <a:t>Addition of the 2010 18th International AIDS Conference abstracts = final data added to Meeting Abstracts.</a:t>
            </a:r>
          </a:p>
          <a:p>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30</a:t>
            </a:fld>
            <a:endParaRPr lang="en-US" dirty="0"/>
          </a:p>
        </p:txBody>
      </p:sp>
    </p:spTree>
    <p:extLst>
      <p:ext uri="{BB962C8B-B14F-4D97-AF65-F5344CB8AC3E}">
        <p14:creationId xmlns:p14="http://schemas.microsoft.com/office/powerpoint/2010/main" val="498833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NLM Classification 2012 edition released in April.</a:t>
            </a:r>
          </a:p>
          <a:p>
            <a:r>
              <a:rPr lang="en-US" dirty="0" smtClean="0"/>
              <a:t>Major areas of focus:</a:t>
            </a:r>
          </a:p>
          <a:p>
            <a:pPr lvl="1"/>
            <a:r>
              <a:rPr lang="en-US" dirty="0" smtClean="0"/>
              <a:t>QV (Pharmacology)</a:t>
            </a:r>
          </a:p>
          <a:p>
            <a:r>
              <a:rPr lang="en-US" i="1" dirty="0" smtClean="0"/>
              <a:t>NLM Technical Bulletin </a:t>
            </a:r>
            <a:r>
              <a:rPr lang="en-US" dirty="0" smtClean="0"/>
              <a:t>article: </a:t>
            </a:r>
            <a:r>
              <a:rPr lang="en-US" sz="2000" dirty="0" smtClean="0">
                <a:hlinkClick r:id="rId3"/>
              </a:rPr>
              <a:t>http://www.nlm.nih.gov/pubs/techbull/mj12/mj12_classification.html</a:t>
            </a:r>
            <a:r>
              <a:rPr lang="en-US" sz="2000" dirty="0" smtClean="0"/>
              <a:t> </a:t>
            </a:r>
          </a:p>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i="0" kern="1200" dirty="0" smtClean="0">
                <a:solidFill>
                  <a:schemeClr val="tx1"/>
                </a:solidFill>
                <a:effectLst/>
                <a:latin typeface="Times New Roman" pitchFamily="18" charset="0"/>
                <a:ea typeface="+mn-ea"/>
                <a:cs typeface="+mn-cs"/>
              </a:rPr>
              <a:t>more details on RDA they can attend Sharon Willis’s presentation on Sunday afternoon </a:t>
            </a:r>
          </a:p>
          <a:p>
            <a:r>
              <a:rPr kumimoji="1" lang="en-US" sz="1200" i="0" kern="1200" dirty="0" smtClean="0">
                <a:solidFill>
                  <a:schemeClr val="tx1"/>
                </a:solidFill>
                <a:effectLst/>
                <a:latin typeface="Times New Roman" pitchFamily="18" charset="0"/>
                <a:ea typeface="+mn-ea"/>
                <a:cs typeface="+mn-cs"/>
              </a:rPr>
              <a:t>Sunday, May 20 (4:30-6:00 PM)</a:t>
            </a:r>
          </a:p>
          <a:p>
            <a:r>
              <a:rPr kumimoji="1" lang="en-US" sz="1200" i="0" kern="1200" dirty="0" smtClean="0">
                <a:solidFill>
                  <a:schemeClr val="tx1"/>
                </a:solidFill>
                <a:effectLst/>
                <a:latin typeface="Times New Roman" pitchFamily="18" charset="0"/>
                <a:ea typeface="+mn-ea"/>
                <a:cs typeface="+mn-cs"/>
              </a:rPr>
              <a:t>Session: Stepping Up to the Plate with New Concepts of Data: Resource Description and Access, Semantic Web, Linked Data</a:t>
            </a:r>
          </a:p>
          <a:p>
            <a:r>
              <a:rPr kumimoji="1" lang="en-US" sz="1200" i="0" kern="1200" dirty="0" smtClean="0">
                <a:solidFill>
                  <a:schemeClr val="tx1"/>
                </a:solidFill>
                <a:effectLst/>
                <a:latin typeface="Times New Roman" pitchFamily="18" charset="0"/>
                <a:ea typeface="+mn-ea"/>
                <a:cs typeface="+mn-cs"/>
              </a:rPr>
              <a:t>Topic: Resource Description and Access and the New Bibliographic Framework: Moving Library Data to the Semantic Web</a:t>
            </a:r>
          </a:p>
          <a:p>
            <a:r>
              <a:rPr kumimoji="1" lang="en-US" sz="1200" i="0" kern="1200" dirty="0" smtClean="0">
                <a:solidFill>
                  <a:schemeClr val="tx1"/>
                </a:solidFill>
                <a:effectLst/>
                <a:latin typeface="Times New Roman" pitchFamily="18" charset="0"/>
                <a:ea typeface="+mn-ea"/>
                <a:cs typeface="+mn-cs"/>
              </a:rPr>
              <a:t>Presenter: Sharon Willis, Cataloging Section, National Library of Medicine, Bethesda, MD</a:t>
            </a:r>
          </a:p>
          <a:p>
            <a:r>
              <a:rPr kumimoji="1" lang="en-US" sz="1200" i="0" kern="1200" dirty="0" smtClean="0">
                <a:solidFill>
                  <a:schemeClr val="tx1"/>
                </a:solidFill>
                <a:effectLst/>
                <a:latin typeface="Times New Roman" pitchFamily="18" charset="0"/>
                <a:ea typeface="+mn-ea"/>
                <a:cs typeface="+mn-cs"/>
              </a:rPr>
              <a:t>Room : 602/603</a:t>
            </a:r>
            <a:endParaRPr kumimoji="1" lang="en-US" sz="120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 Collections</a:t>
            </a:r>
          </a:p>
          <a:p>
            <a:r>
              <a:rPr lang="en-US" dirty="0" smtClean="0"/>
              <a:t>Overs 6,500 books,</a:t>
            </a:r>
            <a:r>
              <a:rPr lang="en-US" baseline="0" dirty="0" smtClean="0"/>
              <a:t> including 546 items on Cholera</a:t>
            </a:r>
          </a:p>
          <a:p>
            <a:r>
              <a:rPr lang="en-US" baseline="0" dirty="0" smtClean="0"/>
              <a:t>70 Films:</a:t>
            </a:r>
          </a:p>
          <a:p>
            <a:pPr marL="171450" indent="-171450">
              <a:buFont typeface="Arial" pitchFamily="34" charset="0"/>
              <a:buChar char="•"/>
            </a:pPr>
            <a:r>
              <a:rPr lang="en-US" baseline="0" dirty="0" smtClean="0"/>
              <a:t>The Public Health Film Goes to War (18)</a:t>
            </a:r>
          </a:p>
          <a:p>
            <a:pPr marL="171450" indent="-171450">
              <a:buFont typeface="Arial" pitchFamily="34" charset="0"/>
              <a:buChar char="•"/>
            </a:pPr>
            <a:r>
              <a:rPr lang="en-US" baseline="0" dirty="0" smtClean="0"/>
              <a:t>Tropical Disease Motion Pictures (46)</a:t>
            </a:r>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33</a:t>
            </a:fld>
            <a:endParaRPr lang="en-US" dirty="0"/>
          </a:p>
        </p:txBody>
      </p:sp>
    </p:spTree>
    <p:extLst>
      <p:ext uri="{BB962C8B-B14F-4D97-AF65-F5344CB8AC3E}">
        <p14:creationId xmlns:p14="http://schemas.microsoft.com/office/powerpoint/2010/main" val="1631201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January 2012,</a:t>
            </a:r>
            <a:r>
              <a:rPr lang="en-US" baseline="0" dirty="0" smtClean="0"/>
              <a:t> the NLM Technical Bulletin launched a major redesign.  Articles and other items of interests are easily accessed from the body of the page.  The top tool bar provides ready access to the archive, indexes and other features like the  RSS feed and e-mail update options.</a:t>
            </a:r>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35</a:t>
            </a:fld>
            <a:endParaRPr lang="en-US" dirty="0"/>
          </a:p>
        </p:txBody>
      </p:sp>
    </p:spTree>
    <p:extLst>
      <p:ext uri="{BB962C8B-B14F-4D97-AF65-F5344CB8AC3E}">
        <p14:creationId xmlns:p14="http://schemas.microsoft.com/office/powerpoint/2010/main" val="2460182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Sheldon Kotzin, Associate Director for Library Operations, is retiring after 43 years of service to NLM:  </a:t>
            </a:r>
          </a:p>
          <a:p>
            <a:pPr marL="171450" indent="-171450">
              <a:buFont typeface="Wingdings" pitchFamily="2" charset="2"/>
              <a:buChar char="§"/>
            </a:pPr>
            <a:r>
              <a:rPr lang="en-US" dirty="0" smtClean="0"/>
              <a:t>NLM Associate</a:t>
            </a:r>
          </a:p>
          <a:p>
            <a:pPr marL="171450" indent="-171450">
              <a:buFont typeface="Wingdings" pitchFamily="2" charset="2"/>
              <a:buChar char="§"/>
            </a:pPr>
            <a:r>
              <a:rPr lang="en-US" dirty="0" smtClean="0"/>
              <a:t>Head, Catalog Maintenance Unit</a:t>
            </a:r>
          </a:p>
          <a:p>
            <a:pPr marL="171450" indent="-171450">
              <a:buFont typeface="Wingdings" pitchFamily="2" charset="2"/>
              <a:buChar char="§"/>
            </a:pPr>
            <a:r>
              <a:rPr lang="en-US" baseline="0" dirty="0" smtClean="0"/>
              <a:t>Head, Collection Access Section</a:t>
            </a:r>
          </a:p>
          <a:p>
            <a:pPr marL="171450" indent="-171450">
              <a:buFont typeface="Wingdings" pitchFamily="2" charset="2"/>
              <a:buChar char="§"/>
            </a:pPr>
            <a:r>
              <a:rPr lang="en-US" baseline="0" dirty="0" smtClean="0"/>
              <a:t>Coordinator, Regional Medical Library Network</a:t>
            </a:r>
          </a:p>
          <a:p>
            <a:pPr marL="171450" indent="-171450">
              <a:buFont typeface="Wingdings" pitchFamily="2" charset="2"/>
              <a:buChar char="§"/>
            </a:pPr>
            <a:r>
              <a:rPr lang="en-US" baseline="0" dirty="0" smtClean="0"/>
              <a:t>Chief, Bibliographic Services Division</a:t>
            </a:r>
          </a:p>
          <a:p>
            <a:pPr marL="171450" indent="-171450">
              <a:buFont typeface="Wingdings" pitchFamily="2" charset="2"/>
              <a:buChar char="§"/>
            </a:pPr>
            <a:r>
              <a:rPr lang="en-US" baseline="0" dirty="0" smtClean="0"/>
              <a:t>Associate Director for Library Operations</a:t>
            </a:r>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36</a:t>
            </a:fld>
            <a:endParaRPr lang="en-US" dirty="0"/>
          </a:p>
        </p:txBody>
      </p:sp>
    </p:spTree>
    <p:extLst>
      <p:ext uri="{BB962C8B-B14F-4D97-AF65-F5344CB8AC3E}">
        <p14:creationId xmlns:p14="http://schemas.microsoft.com/office/powerpoint/2010/main" val="891662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Sheldon Kotzin, Associate Director for Library Operations, is retiring after 43 years of service to NLM:  </a:t>
            </a:r>
          </a:p>
          <a:p>
            <a:r>
              <a:rPr lang="en-US" dirty="0" smtClean="0"/>
              <a:t>NLM Associate</a:t>
            </a:r>
          </a:p>
          <a:p>
            <a:r>
              <a:rPr lang="en-US" dirty="0" smtClean="0"/>
              <a:t>Head, Catalog Maintenance Unit</a:t>
            </a:r>
          </a:p>
          <a:p>
            <a:r>
              <a:rPr lang="en-US" dirty="0" smtClean="0"/>
              <a:t>Head, Collection Access Section</a:t>
            </a:r>
          </a:p>
          <a:p>
            <a:r>
              <a:rPr lang="en-US" dirty="0" smtClean="0"/>
              <a:t>Coordinator, Regional Medical Library Network</a:t>
            </a:r>
          </a:p>
          <a:p>
            <a:r>
              <a:rPr lang="en-US" dirty="0" smtClean="0"/>
              <a:t>Chief, Bibliographic Services Division</a:t>
            </a:r>
          </a:p>
          <a:p>
            <a:r>
              <a:rPr lang="en-US" dirty="0" smtClean="0"/>
              <a:t>Associate Director for Library Operations</a:t>
            </a:r>
          </a:p>
          <a:p>
            <a:r>
              <a:rPr lang="en-US" dirty="0" smtClean="0"/>
              <a:t>Executive Editor of MEDLINE</a:t>
            </a:r>
          </a:p>
          <a:p>
            <a:r>
              <a:rPr lang="en-US" dirty="0" smtClean="0"/>
              <a:t>Scientific administrator of the Literature Selection Technical Review Committee</a:t>
            </a:r>
          </a:p>
          <a:p>
            <a:r>
              <a:rPr lang="en-US" dirty="0" smtClean="0"/>
              <a:t>NLM Representative to the National Federation of Indexing and Abstracting Services (NFAIS)</a:t>
            </a:r>
          </a:p>
          <a:p>
            <a:r>
              <a:rPr lang="en-US" dirty="0" smtClean="0"/>
              <a:t>NLM Representative to the International Committee of Medical Journal Editors (ICMJE)</a:t>
            </a:r>
          </a:p>
          <a:p>
            <a:r>
              <a:rPr lang="en-US" dirty="0" smtClean="0"/>
              <a:t>MLA Fellow</a:t>
            </a:r>
          </a:p>
          <a:p>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37</a:t>
            </a:fld>
            <a:endParaRPr lang="en-US" dirty="0"/>
          </a:p>
        </p:txBody>
      </p:sp>
    </p:spTree>
    <p:extLst>
      <p:ext uri="{BB962C8B-B14F-4D97-AF65-F5344CB8AC3E}">
        <p14:creationId xmlns:p14="http://schemas.microsoft.com/office/powerpoint/2010/main" val="61147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z="14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major project has been the Medical Text Indexer or MTI.  In place since 2002, the use of MTI has seen steady progress. In the past year we started pursuing the idea of how to further the use of MTI in the first steps of indexing.</a:t>
            </a:r>
          </a:p>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kumimoji="1" lang="en-US" sz="1200" kern="1200" dirty="0" smtClean="0">
                <a:solidFill>
                  <a:schemeClr val="tx1"/>
                </a:solidFill>
                <a:effectLst/>
                <a:latin typeface="Times New Roman" pitchFamily="18" charset="0"/>
                <a:ea typeface="+mn-ea"/>
                <a:cs typeface="+mn-cs"/>
              </a:rPr>
              <a:t>The indexing process is advancing.  Last year I told you about a pilot project involving the Medical Text Indexer software, where this software was being tested as the first indexing  source which is then  reviewed and modified by a senior indexer.  This work has moved into production, called MTI First Line or MTIFL:</a:t>
            </a:r>
          </a:p>
          <a:p>
            <a:pPr lvl="0"/>
            <a:r>
              <a:rPr kumimoji="1" lang="en-US" sz="1200" kern="1200" dirty="0" smtClean="0">
                <a:solidFill>
                  <a:schemeClr val="tx1"/>
                </a:solidFill>
                <a:effectLst/>
                <a:latin typeface="Times New Roman" pitchFamily="18" charset="0"/>
                <a:ea typeface="+mn-ea"/>
                <a:cs typeface="+mn-cs"/>
              </a:rPr>
              <a:t>24 journals </a:t>
            </a:r>
          </a:p>
          <a:p>
            <a:pPr lvl="0"/>
            <a:r>
              <a:rPr kumimoji="1" lang="en-US" sz="1200" kern="1200" dirty="0" smtClean="0">
                <a:solidFill>
                  <a:schemeClr val="tx1"/>
                </a:solidFill>
                <a:effectLst/>
                <a:latin typeface="Times New Roman" pitchFamily="18" charset="0"/>
                <a:ea typeface="+mn-ea"/>
                <a:cs typeface="+mn-cs"/>
              </a:rPr>
              <a:t>7 senior indexing staff</a:t>
            </a:r>
          </a:p>
          <a:p>
            <a:pPr lvl="0"/>
            <a:r>
              <a:rPr kumimoji="1" lang="en-US" sz="1200" kern="1200" dirty="0" smtClean="0">
                <a:solidFill>
                  <a:schemeClr val="tx1"/>
                </a:solidFill>
                <a:effectLst/>
                <a:latin typeface="Times New Roman" pitchFamily="18" charset="0"/>
                <a:ea typeface="+mn-ea"/>
                <a:cs typeface="+mn-cs"/>
              </a:rPr>
              <a:t>Anticipated to index 5,700 articles annually</a:t>
            </a:r>
          </a:p>
          <a:p>
            <a:pPr lvl="0"/>
            <a:r>
              <a:rPr kumimoji="1" lang="en-US" sz="1200" kern="1200" dirty="0" smtClean="0">
                <a:solidFill>
                  <a:schemeClr val="tx1"/>
                </a:solidFill>
                <a:effectLst/>
                <a:latin typeface="Times New Roman" pitchFamily="18" charset="0"/>
                <a:ea typeface="+mn-ea"/>
                <a:cs typeface="+mn-cs"/>
              </a:rPr>
              <a:t>Investigating expansion ideas</a:t>
            </a:r>
          </a:p>
          <a:p>
            <a:endParaRPr kumimoji="1"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Times New Roman" pitchFamily="18" charset="0"/>
                <a:ea typeface="+mn-ea"/>
                <a:cs typeface="+mn-cs"/>
              </a:rPr>
              <a:t>We have change how comment citations are indexed.  On average, we index about 33,000 comment citations annually.  An internal study showed that we could introduce a cost savings without impacting comment retrieval with a change in how comment articles are indexed.  We are now transferring the major subject headings used for the parent article to the commenting citation.  </a:t>
            </a:r>
          </a:p>
          <a:p>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7</a:t>
            </a:fld>
            <a:endParaRPr lang="en-US" dirty="0"/>
          </a:p>
        </p:txBody>
      </p:sp>
    </p:spTree>
    <p:extLst>
      <p:ext uri="{BB962C8B-B14F-4D97-AF65-F5344CB8AC3E}">
        <p14:creationId xmlns:p14="http://schemas.microsoft.com/office/powerpoint/2010/main" val="260789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lot to share with you about PubMed.</a:t>
            </a:r>
            <a:r>
              <a:rPr lang="en-US" baseline="0" dirty="0" smtClean="0"/>
              <a:t> The major areas to cover are the redesign and enhancements to My NCBI; several new PubMed features; and the introduction of PubMed Mobile.</a:t>
            </a:r>
          </a:p>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kumimoji="1" lang="en-US" sz="1200" kern="1200" dirty="0" smtClean="0">
                <a:solidFill>
                  <a:schemeClr val="tx1"/>
                </a:solidFill>
                <a:effectLst/>
                <a:latin typeface="Times New Roman" pitchFamily="18" charset="0"/>
                <a:ea typeface="+mn-ea"/>
                <a:cs typeface="+mn-cs"/>
              </a:rPr>
              <a:t>The Advance Search page was updated in December to provide a less cluttered and more intuitive way to build searches.  You can select which field to search and enter a term or phrase.</a:t>
            </a:r>
          </a:p>
          <a:p>
            <a:endParaRPr lang="en-US" dirty="0"/>
          </a:p>
        </p:txBody>
      </p:sp>
      <p:sp>
        <p:nvSpPr>
          <p:cNvPr id="4" name="Slide Number Placeholder 3"/>
          <p:cNvSpPr>
            <a:spLocks noGrp="1"/>
          </p:cNvSpPr>
          <p:nvPr>
            <p:ph type="sldNum" sz="quarter" idx="10"/>
          </p:nvPr>
        </p:nvSpPr>
        <p:spPr/>
        <p:txBody>
          <a:bodyPr/>
          <a:lstStyle/>
          <a:p>
            <a:fld id="{805AD094-6C37-44DC-A5A0-B4F6E395BA27}" type="slidenum">
              <a:rPr lang="en-US" smtClean="0"/>
              <a:pPr/>
              <a:t>9</a:t>
            </a:fld>
            <a:endParaRPr lang="en-US" dirty="0"/>
          </a:p>
        </p:txBody>
      </p:sp>
    </p:spTree>
    <p:extLst>
      <p:ext uri="{BB962C8B-B14F-4D97-AF65-F5344CB8AC3E}">
        <p14:creationId xmlns:p14="http://schemas.microsoft.com/office/powerpoint/2010/main" val="260339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kumimoji="1" lang="en-US" sz="1200" kern="1200" dirty="0" smtClean="0">
                <a:solidFill>
                  <a:schemeClr val="tx1"/>
                </a:solidFill>
                <a:effectLst/>
                <a:latin typeface="Times New Roman" pitchFamily="18" charset="0"/>
                <a:ea typeface="+mn-ea"/>
                <a:cs typeface="+mn-cs"/>
              </a:rPr>
              <a:t>Search history statements can also easily be added to the search fields to build your search strategy.</a:t>
            </a:r>
            <a:endParaRPr kumimoji="1"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05AD094-6C37-44DC-A5A0-B4F6E395BA27}" type="slidenum">
              <a:rPr lang="en-US" smtClean="0"/>
              <a:pPr/>
              <a:t>10</a:t>
            </a:fld>
            <a:endParaRPr lang="en-US" dirty="0"/>
          </a:p>
        </p:txBody>
      </p:sp>
    </p:spTree>
    <p:extLst>
      <p:ext uri="{BB962C8B-B14F-4D97-AF65-F5344CB8AC3E}">
        <p14:creationId xmlns:p14="http://schemas.microsoft.com/office/powerpoint/2010/main" val="1446465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descr="Large background design with dark blue fading to light blue"/>
          <p:cNvGrpSpPr>
            <a:grpSpLocks noChangeAspect="1"/>
          </p:cNvGrpSpPr>
          <p:nvPr/>
        </p:nvGrpSpPr>
        <p:grpSpPr bwMode="auto">
          <a:xfrm>
            <a:off x="0" y="0"/>
            <a:ext cx="8458200" cy="5943600"/>
            <a:chOff x="0" y="0"/>
            <a:chExt cx="5328" cy="3744"/>
          </a:xfrm>
        </p:grpSpPr>
        <p:sp>
          <p:nvSpPr>
            <p:cNvPr id="1239043" name="Background design shadow" descr="Large background design with dark blue fading to light blue"/>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dirty="0"/>
            </a:p>
          </p:txBody>
        </p:sp>
        <p:sp>
          <p:nvSpPr>
            <p:cNvPr id="1239044" name="Background design" descr="Large background design with dark blue fading to light blue"/>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dirty="0"/>
            </a:p>
          </p:txBody>
        </p:sp>
      </p:grpSp>
      <p:sp>
        <p:nvSpPr>
          <p:cNvPr id="1239045" name="Rectangle 5" descr="Subtitle on the &quot;Title Slide&quot;"/>
          <p:cNvSpPr>
            <a:spLocks noGrp="1" noChangeArrowheads="1"/>
          </p:cNvSpPr>
          <p:nvPr>
            <p:ph type="subTitle" sz="quarter" idx="1"/>
          </p:nvPr>
        </p:nvSpPr>
        <p:spPr>
          <a:xfrm>
            <a:off x="838203" y="3886209"/>
            <a:ext cx="7543800" cy="1828799"/>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1239049" name="Rectangle 9" descr="Title on the &quot;Title Slide&quot;"/>
          <p:cNvSpPr>
            <a:spLocks noGrp="1" noChangeArrowheads="1"/>
          </p:cNvSpPr>
          <p:nvPr>
            <p:ph type="ctrTitle" sz="quarter"/>
          </p:nvPr>
        </p:nvSpPr>
        <p:spPr>
          <a:xfrm>
            <a:off x="685800" y="1143000"/>
            <a:ext cx="7772400" cy="1736725"/>
          </a:xfrm>
        </p:spPr>
        <p:txBody>
          <a:bodyPr anchor="b" anchorCtr="1"/>
          <a:lstStyle>
            <a:lvl1pPr>
              <a:defRPr/>
            </a:lvl1pPr>
          </a:lstStyle>
          <a:p>
            <a:r>
              <a:rPr lang="en-US" smtClean="0"/>
              <a:t>Click to edit Master title style</a:t>
            </a:r>
            <a:endParaRPr lang="en-US" dirty="0"/>
          </a:p>
        </p:txBody>
      </p:sp>
      <p:sp>
        <p:nvSpPr>
          <p:cNvPr id="1239052" name="Line 12" hidden="1"/>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pic>
        <p:nvPicPr>
          <p:cNvPr id="1239050" name="Picture 10" descr="Footer in slide backround:&#10;[NLM Logo] &#10;United States &#10;National Library of Medicine&#10;National Institutes of Health"/>
          <p:cNvPicPr>
            <a:picLocks noChangeAspect="1" noChangeArrowheads="1"/>
          </p:cNvPicPr>
          <p:nvPr/>
        </p:nvPicPr>
        <p:blipFill>
          <a:blip r:embed="rId2" cstate="print"/>
          <a:srcRect/>
          <a:stretch>
            <a:fillRect/>
          </a:stretch>
        </p:blipFill>
        <p:spPr bwMode="auto">
          <a:xfrm>
            <a:off x="-9519" y="6143631"/>
            <a:ext cx="3800475" cy="714375"/>
          </a:xfrm>
          <a:prstGeom prst="rect">
            <a:avLst/>
          </a:prstGeom>
          <a:noFill/>
        </p:spPr>
      </p:pic>
      <p:sp>
        <p:nvSpPr>
          <p:cNvPr id="3" name="Slide Number Placeholder 2"/>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without background design">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91440"/>
            <a:ext cx="30083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3" y="91440"/>
            <a:ext cx="5111751" cy="598932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4" y="1237775"/>
            <a:ext cx="3008313" cy="4846320"/>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10993"/>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533400"/>
            <a:ext cx="5486400" cy="4035425"/>
          </a:xfrm>
        </p:spPr>
        <p:txBody>
          <a:bodyPr>
            <a:normAutofit/>
          </a:bodyPr>
          <a:lstStyle>
            <a:lvl1pPr marL="0" indent="0">
              <a:buNone/>
              <a:defRPr sz="3000"/>
            </a:lvl1pPr>
            <a:lvl2pPr marL="457121" indent="0">
              <a:buNone/>
              <a:defRPr sz="2800"/>
            </a:lvl2pPr>
            <a:lvl3pPr marL="914245" indent="0">
              <a:buNone/>
              <a:defRPr sz="2400"/>
            </a:lvl3pPr>
            <a:lvl4pPr marL="1371366" indent="0">
              <a:buNone/>
              <a:defRPr sz="2000"/>
            </a:lvl4pPr>
            <a:lvl5pPr marL="1828486" indent="0">
              <a:buNone/>
              <a:defRPr sz="2000"/>
            </a:lvl5pPr>
            <a:lvl6pPr marL="2285609" indent="0">
              <a:buNone/>
              <a:defRPr sz="2000"/>
            </a:lvl6pPr>
            <a:lvl7pPr marL="2742731" indent="0">
              <a:buNone/>
              <a:defRPr sz="2000"/>
            </a:lvl7pPr>
            <a:lvl8pPr marL="3199852" indent="0">
              <a:buNone/>
              <a:defRPr sz="2000"/>
            </a:lvl8pPr>
            <a:lvl9pPr marL="3656975"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5277729"/>
            <a:ext cx="5486400" cy="804862"/>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48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
            <a:ext cx="2057400" cy="59893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
            <a:ext cx="6019800" cy="5989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descr="Large background design with dark blue fading to light blue"/>
          <p:cNvGrpSpPr>
            <a:grpSpLocks noChangeAspect="1"/>
          </p:cNvGrpSpPr>
          <p:nvPr/>
        </p:nvGrpSpPr>
        <p:grpSpPr bwMode="auto">
          <a:xfrm>
            <a:off x="0" y="0"/>
            <a:ext cx="8458200" cy="5943600"/>
            <a:chOff x="0" y="0"/>
            <a:chExt cx="5328" cy="3744"/>
          </a:xfrm>
        </p:grpSpPr>
        <p:sp>
          <p:nvSpPr>
            <p:cNvPr id="1239043" name="Background design shadow" descr="Large background design with dark blue fading to light blue"/>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dirty="0"/>
            </a:p>
          </p:txBody>
        </p:sp>
        <p:sp>
          <p:nvSpPr>
            <p:cNvPr id="1239044" name="Background design" descr="Large background design with dark blue fading to light blue"/>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dirty="0"/>
            </a:p>
          </p:txBody>
        </p:sp>
      </p:grpSp>
      <p:sp>
        <p:nvSpPr>
          <p:cNvPr id="1239045" name="Rectangle 5" descr="Subtitle on the &quot;Title Slide&quot;"/>
          <p:cNvSpPr>
            <a:spLocks noGrp="1" noChangeArrowheads="1"/>
          </p:cNvSpPr>
          <p:nvPr>
            <p:ph type="subTitle" sz="quarter" idx="1"/>
          </p:nvPr>
        </p:nvSpPr>
        <p:spPr>
          <a:xfrm>
            <a:off x="838203" y="3886209"/>
            <a:ext cx="7543800" cy="1828799"/>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1239049" name="Rectangle 9" descr="Title on the &quot;Title Slide&quot;"/>
          <p:cNvSpPr>
            <a:spLocks noGrp="1" noChangeArrowheads="1"/>
          </p:cNvSpPr>
          <p:nvPr>
            <p:ph type="ctrTitle" sz="quarter"/>
          </p:nvPr>
        </p:nvSpPr>
        <p:spPr>
          <a:xfrm>
            <a:off x="685800" y="1143000"/>
            <a:ext cx="7772400" cy="1736725"/>
          </a:xfrm>
        </p:spPr>
        <p:txBody>
          <a:bodyPr anchor="b" anchorCtr="1"/>
          <a:lstStyle>
            <a:lvl1pPr>
              <a:defRPr/>
            </a:lvl1pPr>
          </a:lstStyle>
          <a:p>
            <a:r>
              <a:rPr lang="en-US" smtClean="0"/>
              <a:t>Click to edit Master title style</a:t>
            </a:r>
            <a:endParaRPr lang="en-US" dirty="0"/>
          </a:p>
        </p:txBody>
      </p:sp>
      <p:sp>
        <p:nvSpPr>
          <p:cNvPr id="1239052" name="Line 12" hidden="1"/>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pic>
        <p:nvPicPr>
          <p:cNvPr id="1239050" name="Picture 10" descr="Footer in slide backround:&#10;[NLM Logo] &#10;United States &#10;National Library of Medicine&#10;National Institutes of Health"/>
          <p:cNvPicPr>
            <a:picLocks noChangeAspect="1" noChangeArrowheads="1"/>
          </p:cNvPicPr>
          <p:nvPr/>
        </p:nvPicPr>
        <p:blipFill>
          <a:blip r:embed="rId2" cstate="print"/>
          <a:srcRect/>
          <a:stretch>
            <a:fillRect/>
          </a:stretch>
        </p:blipFill>
        <p:spPr bwMode="auto">
          <a:xfrm>
            <a:off x="-9519" y="6143631"/>
            <a:ext cx="3800475" cy="714375"/>
          </a:xfrm>
          <a:prstGeom prst="rect">
            <a:avLst/>
          </a:prstGeom>
          <a:noFill/>
        </p:spPr>
      </p:pic>
      <p:sp>
        <p:nvSpPr>
          <p:cNvPr id="3" name="Slide Number Placeholder 2"/>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Slide title box"/>
          <p:cNvSpPr>
            <a:spLocks noGrp="1"/>
          </p:cNvSpPr>
          <p:nvPr>
            <p:ph type="title"/>
          </p:nvPr>
        </p:nvSpPr>
        <p:spPr/>
        <p:txBody>
          <a:bodyPr anchor="t" anchorCtr="1">
            <a:normAutofit/>
          </a:bodyPr>
          <a:lstStyle>
            <a:lvl1pPr>
              <a:defRPr sz="3800" b="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2pPr>
              <a:buClr>
                <a:schemeClr val="tx1"/>
              </a:buClr>
              <a:buFont typeface="Arial" pitchFamily="34" charset="0"/>
              <a:buChar char="•"/>
              <a:defRPr/>
            </a:lvl2pPr>
            <a:lvl3pPr>
              <a:buClr>
                <a:schemeClr val="tx1"/>
              </a:buClr>
              <a:buFont typeface="Arial" pitchFamily="34" charset="0"/>
              <a:buChar char="–"/>
              <a:defRPr/>
            </a:lvl3pPr>
            <a:lvl4pPr>
              <a:buFont typeface="Arial" pitchFamily="34" charset="0"/>
              <a:buChar char="◦"/>
              <a:defRPr/>
            </a:lvl4pPr>
            <a:lvl5pPr>
              <a:buClr>
                <a:schemeClr val="tx1"/>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762000"/>
            <a:ext cx="7772400" cy="1500187"/>
          </a:xfrm>
        </p:spPr>
        <p:txBody>
          <a:bodyPr anchor="b"/>
          <a:lstStyle>
            <a:lvl1pPr marL="0" indent="0">
              <a:buNone/>
              <a:defRPr sz="2000"/>
            </a:lvl1pPr>
            <a:lvl2pPr marL="457121" indent="0">
              <a:buNone/>
              <a:defRPr sz="1800"/>
            </a:lvl2pPr>
            <a:lvl3pPr marL="914245" indent="0">
              <a:buNone/>
              <a:defRPr sz="1600"/>
            </a:lvl3pPr>
            <a:lvl4pPr marL="1371366" indent="0">
              <a:buNone/>
              <a:defRPr sz="1400"/>
            </a:lvl4pPr>
            <a:lvl5pPr marL="1828486" indent="0">
              <a:buNone/>
              <a:defRPr sz="1400"/>
            </a:lvl5pPr>
            <a:lvl6pPr marL="2285609" indent="0">
              <a:buNone/>
              <a:defRPr sz="1400"/>
            </a:lvl6pPr>
            <a:lvl7pPr marL="2742731" indent="0">
              <a:buNone/>
              <a:defRPr sz="1400"/>
            </a:lvl7pPr>
            <a:lvl8pPr marL="3199852" indent="0">
              <a:buNone/>
              <a:defRPr sz="1400"/>
            </a:lvl8pPr>
            <a:lvl9pPr marL="3656975"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content (side-by-side)">
    <p:spTree>
      <p:nvGrpSpPr>
        <p:cNvPr id="1" name=""/>
        <p:cNvGrpSpPr/>
        <p:nvPr/>
      </p:nvGrpSpPr>
      <p:grpSpPr>
        <a:xfrm>
          <a:off x="0" y="0"/>
          <a:ext cx="0" cy="0"/>
          <a:chOff x="0" y="0"/>
          <a:chExt cx="0" cy="0"/>
        </a:xfrm>
      </p:grpSpPr>
      <p:sp>
        <p:nvSpPr>
          <p:cNvPr id="2" name="Title 1" descr="Title"/>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descr="Left content box in side-by-side layout"/>
          <p:cNvSpPr>
            <a:spLocks noGrp="1"/>
          </p:cNvSpPr>
          <p:nvPr>
            <p:ph type="body" idx="1" hasCustomPrompt="1"/>
          </p:nvPr>
        </p:nvSpPr>
        <p:spPr>
          <a:xfrm>
            <a:off x="457203" y="1600200"/>
            <a:ext cx="4040188" cy="639762"/>
          </a:xfrm>
        </p:spPr>
        <p:txBody>
          <a:bodyPr anchor="b"/>
          <a:lstStyle>
            <a:lvl1pPr marL="0" indent="0">
              <a:buNone/>
              <a:defRPr sz="2400" b="1"/>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4" name="Content Placeholder 3" descr="Left content box in side-by-side layout"/>
          <p:cNvSpPr>
            <a:spLocks noGrp="1"/>
          </p:cNvSpPr>
          <p:nvPr>
            <p:ph sz="half" idx="2"/>
          </p:nvPr>
        </p:nvSpPr>
        <p:spPr>
          <a:xfrm>
            <a:off x="457203" y="2258818"/>
            <a:ext cx="4040188" cy="3822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descr="Right content box in side-by-side layout"/>
          <p:cNvSpPr>
            <a:spLocks noGrp="1"/>
          </p:cNvSpPr>
          <p:nvPr>
            <p:ph type="body" sz="quarter" idx="3" hasCustomPrompt="1"/>
          </p:nvPr>
        </p:nvSpPr>
        <p:spPr>
          <a:xfrm>
            <a:off x="4645038" y="1600200"/>
            <a:ext cx="4041775" cy="639762"/>
          </a:xfrm>
        </p:spPr>
        <p:txBody>
          <a:bodyPr anchor="b"/>
          <a:lstStyle>
            <a:lvl1pPr marL="0" indent="0">
              <a:buNone/>
              <a:defRPr sz="2400" b="1"/>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6" name="Content Placeholder 5" descr="Right content box in side-by-side layout"/>
          <p:cNvSpPr>
            <a:spLocks noGrp="1"/>
          </p:cNvSpPr>
          <p:nvPr>
            <p:ph sz="quarter" idx="4"/>
          </p:nvPr>
        </p:nvSpPr>
        <p:spPr>
          <a:xfrm>
            <a:off x="4645038" y="2255520"/>
            <a:ext cx="4041775" cy="3822192"/>
          </a:xfrm>
          <a:noFill/>
          <a:ln w="9525">
            <a:noFill/>
            <a:miter lim="800000"/>
            <a:headEnd/>
            <a:tailEnd/>
          </a:ln>
          <a:effectLst/>
        </p:spPr>
        <p:txBody>
          <a:bodyPr vert="horz" wrap="square" lIns="91424" tIns="45712" rIns="91424" bIns="45712" numCol="1" anchor="t" anchorCtr="0" compatLnSpc="1">
            <a:prstTxWarp prst="textNoShape">
              <a:avLst/>
            </a:prstTxWarp>
            <a:normAutofit/>
          </a:bodyPr>
          <a:lstStyle>
            <a:lvl1pPr algn="l" rtl="0" eaLnBrk="1" fontAlgn="base" hangingPunct="1">
              <a:spcBef>
                <a:spcPct val="20000"/>
              </a:spcBef>
              <a:spcAft>
                <a:spcPct val="0"/>
              </a:spcAft>
              <a:defRPr lang="en-US" sz="2400" dirty="0" smtClean="0">
                <a:solidFill>
                  <a:schemeClr val="tx1"/>
                </a:solidFill>
                <a:effectLst>
                  <a:outerShdw blurRad="38100" dist="38100" dir="2700000" algn="tl">
                    <a:srgbClr val="000000"/>
                  </a:outerShdw>
                </a:effectLst>
                <a:latin typeface="+mn-lt"/>
                <a:ea typeface="+mn-ea"/>
                <a:cs typeface="+mn-cs"/>
              </a:defRPr>
            </a:lvl1pPr>
            <a:lvl2pPr algn="l" rtl="0" eaLnBrk="1" fontAlgn="base" hangingPunct="1">
              <a:spcBef>
                <a:spcPct val="20000"/>
              </a:spcBef>
              <a:spcAft>
                <a:spcPct val="0"/>
              </a:spcAft>
              <a:defRPr lang="en-US" sz="2000" dirty="0" smtClean="0">
                <a:solidFill>
                  <a:schemeClr val="tx1"/>
                </a:solidFill>
                <a:effectLst>
                  <a:outerShdw blurRad="38100" dist="38100" dir="2700000" algn="tl">
                    <a:srgbClr val="000000"/>
                  </a:outerShdw>
                </a:effectLst>
                <a:latin typeface="+mn-lt"/>
                <a:ea typeface="+mn-ea"/>
                <a:cs typeface="+mn-cs"/>
              </a:defRPr>
            </a:lvl2pPr>
            <a:lvl3pPr algn="l" rtl="0" eaLnBrk="1" fontAlgn="base" hangingPunct="1">
              <a:spcBef>
                <a:spcPct val="20000"/>
              </a:spcBef>
              <a:spcAft>
                <a:spcPct val="0"/>
              </a:spcAft>
              <a:defRPr lang="en-US" sz="1800" dirty="0" smtClean="0">
                <a:solidFill>
                  <a:schemeClr val="tx1"/>
                </a:solidFill>
                <a:effectLst>
                  <a:outerShdw blurRad="38100" dist="38100" dir="2700000" algn="tl">
                    <a:srgbClr val="000000"/>
                  </a:outerShdw>
                </a:effectLst>
                <a:latin typeface="+mn-lt"/>
                <a:ea typeface="+mn-ea"/>
                <a:cs typeface="+mn-cs"/>
              </a:defRPr>
            </a:lvl3pPr>
            <a:lvl4pPr algn="l" rtl="0" eaLnBrk="1" fontAlgn="base" hangingPunct="1">
              <a:spcBef>
                <a:spcPct val="20000"/>
              </a:spcBef>
              <a:spcAft>
                <a:spcPct val="0"/>
              </a:spcAft>
              <a:defRPr lang="en-US" sz="1600" dirty="0" smtClean="0">
                <a:solidFill>
                  <a:schemeClr val="tx1"/>
                </a:solidFill>
                <a:effectLst>
                  <a:outerShdw blurRad="38100" dist="38100" dir="2700000" algn="tl">
                    <a:srgbClr val="000000"/>
                  </a:outerShdw>
                </a:effectLst>
                <a:latin typeface="+mn-lt"/>
                <a:ea typeface="+mn-ea"/>
                <a:cs typeface="+mn-cs"/>
              </a:defRPr>
            </a:lvl4pPr>
            <a:lvl5pPr algn="l" rtl="0" eaLnBrk="1" fontAlgn="base" hangingPunct="1">
              <a:spcBef>
                <a:spcPct val="20000"/>
              </a:spcBef>
              <a:spcAft>
                <a:spcPct val="0"/>
              </a:spcAft>
              <a:defRPr lang="en-US" sz="1600" dirty="0">
                <a:solidFill>
                  <a:schemeClr val="tx1"/>
                </a:solidFill>
                <a:effectLst>
                  <a:outerShdw blurRad="38100" dist="38100" dir="2700000" algn="tl">
                    <a:srgbClr val="000000"/>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without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p>
          </p:txBody>
        </p:sp>
      </p:gr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without background design">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91440"/>
            <a:ext cx="30083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3" y="91440"/>
            <a:ext cx="5111751" cy="598932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4" y="1237775"/>
            <a:ext cx="3008313" cy="4846320"/>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10993"/>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533400"/>
            <a:ext cx="5486400" cy="4035425"/>
          </a:xfrm>
        </p:spPr>
        <p:txBody>
          <a:bodyPr>
            <a:normAutofit/>
          </a:bodyPr>
          <a:lstStyle>
            <a:lvl1pPr marL="0" indent="0">
              <a:buNone/>
              <a:defRPr sz="3000"/>
            </a:lvl1pPr>
            <a:lvl2pPr marL="457121" indent="0">
              <a:buNone/>
              <a:defRPr sz="2800"/>
            </a:lvl2pPr>
            <a:lvl3pPr marL="914245" indent="0">
              <a:buNone/>
              <a:defRPr sz="2400"/>
            </a:lvl3pPr>
            <a:lvl4pPr marL="1371366" indent="0">
              <a:buNone/>
              <a:defRPr sz="2000"/>
            </a:lvl4pPr>
            <a:lvl5pPr marL="1828486" indent="0">
              <a:buNone/>
              <a:defRPr sz="2000"/>
            </a:lvl5pPr>
            <a:lvl6pPr marL="2285609" indent="0">
              <a:buNone/>
              <a:defRPr sz="2000"/>
            </a:lvl6pPr>
            <a:lvl7pPr marL="2742731" indent="0">
              <a:buNone/>
              <a:defRPr sz="2000"/>
            </a:lvl7pPr>
            <a:lvl8pPr marL="3199852" indent="0">
              <a:buNone/>
              <a:defRPr sz="2000"/>
            </a:lvl8pPr>
            <a:lvl9pPr marL="3656975"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5277729"/>
            <a:ext cx="5486400" cy="804862"/>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48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
            <a:ext cx="2057400" cy="59893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
            <a:ext cx="6019800" cy="5989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Slide title box"/>
          <p:cNvSpPr>
            <a:spLocks noGrp="1"/>
          </p:cNvSpPr>
          <p:nvPr>
            <p:ph type="title"/>
          </p:nvPr>
        </p:nvSpPr>
        <p:spPr/>
        <p:txBody>
          <a:bodyPr anchor="t" anchorCtr="1">
            <a:normAutofit/>
          </a:bodyPr>
          <a:lstStyle>
            <a:lvl1pPr>
              <a:defRPr sz="3800" b="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2pPr>
              <a:buClr>
                <a:schemeClr val="tx1"/>
              </a:buClr>
              <a:buFont typeface="Arial" pitchFamily="34" charset="0"/>
              <a:buChar char="•"/>
              <a:defRPr/>
            </a:lvl2pPr>
            <a:lvl3pPr>
              <a:buClr>
                <a:schemeClr val="tx1"/>
              </a:buClr>
              <a:buFont typeface="Arial" pitchFamily="34" charset="0"/>
              <a:buChar char="–"/>
              <a:defRPr/>
            </a:lvl3pPr>
            <a:lvl4pPr>
              <a:buFont typeface="Arial" pitchFamily="34" charset="0"/>
              <a:buChar char="◦"/>
              <a:defRPr/>
            </a:lvl4pPr>
            <a:lvl5pPr>
              <a:buClr>
                <a:schemeClr val="tx1"/>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762000"/>
            <a:ext cx="7772400" cy="1500187"/>
          </a:xfrm>
        </p:spPr>
        <p:txBody>
          <a:bodyPr anchor="b"/>
          <a:lstStyle>
            <a:lvl1pPr marL="0" indent="0">
              <a:buNone/>
              <a:defRPr sz="2000"/>
            </a:lvl1pPr>
            <a:lvl2pPr marL="457121" indent="0">
              <a:buNone/>
              <a:defRPr sz="1800"/>
            </a:lvl2pPr>
            <a:lvl3pPr marL="914245" indent="0">
              <a:buNone/>
              <a:defRPr sz="1600"/>
            </a:lvl3pPr>
            <a:lvl4pPr marL="1371366" indent="0">
              <a:buNone/>
              <a:defRPr sz="1400"/>
            </a:lvl4pPr>
            <a:lvl5pPr marL="1828486" indent="0">
              <a:buNone/>
              <a:defRPr sz="1400"/>
            </a:lvl5pPr>
            <a:lvl6pPr marL="2285609" indent="0">
              <a:buNone/>
              <a:defRPr sz="1400"/>
            </a:lvl6pPr>
            <a:lvl7pPr marL="2742731" indent="0">
              <a:buNone/>
              <a:defRPr sz="1400"/>
            </a:lvl7pPr>
            <a:lvl8pPr marL="3199852" indent="0">
              <a:buNone/>
              <a:defRPr sz="1400"/>
            </a:lvl8pPr>
            <a:lvl9pPr marL="3656975"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content (side-by-side)">
    <p:spTree>
      <p:nvGrpSpPr>
        <p:cNvPr id="1" name=""/>
        <p:cNvGrpSpPr/>
        <p:nvPr/>
      </p:nvGrpSpPr>
      <p:grpSpPr>
        <a:xfrm>
          <a:off x="0" y="0"/>
          <a:ext cx="0" cy="0"/>
          <a:chOff x="0" y="0"/>
          <a:chExt cx="0" cy="0"/>
        </a:xfrm>
      </p:grpSpPr>
      <p:sp>
        <p:nvSpPr>
          <p:cNvPr id="2" name="Title 1" descr="Title"/>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descr="Left content box in side-by-side layout"/>
          <p:cNvSpPr>
            <a:spLocks noGrp="1"/>
          </p:cNvSpPr>
          <p:nvPr>
            <p:ph type="body" idx="1" hasCustomPrompt="1"/>
          </p:nvPr>
        </p:nvSpPr>
        <p:spPr>
          <a:xfrm>
            <a:off x="457203" y="1600200"/>
            <a:ext cx="4040188" cy="639762"/>
          </a:xfrm>
        </p:spPr>
        <p:txBody>
          <a:bodyPr anchor="b"/>
          <a:lstStyle>
            <a:lvl1pPr marL="0" indent="0">
              <a:buNone/>
              <a:defRPr sz="2400" b="1"/>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4" name="Content Placeholder 3" descr="Left content box in side-by-side layout"/>
          <p:cNvSpPr>
            <a:spLocks noGrp="1"/>
          </p:cNvSpPr>
          <p:nvPr>
            <p:ph sz="half" idx="2"/>
          </p:nvPr>
        </p:nvSpPr>
        <p:spPr>
          <a:xfrm>
            <a:off x="457203" y="2258818"/>
            <a:ext cx="4040188" cy="3822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descr="Right content box in side-by-side layout"/>
          <p:cNvSpPr>
            <a:spLocks noGrp="1"/>
          </p:cNvSpPr>
          <p:nvPr>
            <p:ph type="body" sz="quarter" idx="3" hasCustomPrompt="1"/>
          </p:nvPr>
        </p:nvSpPr>
        <p:spPr>
          <a:xfrm>
            <a:off x="4645038" y="1600200"/>
            <a:ext cx="4041775" cy="639762"/>
          </a:xfrm>
        </p:spPr>
        <p:txBody>
          <a:bodyPr anchor="b"/>
          <a:lstStyle>
            <a:lvl1pPr marL="0" indent="0">
              <a:buNone/>
              <a:defRPr sz="2400" b="1"/>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6" name="Content Placeholder 5" descr="Right content box in side-by-side layout"/>
          <p:cNvSpPr>
            <a:spLocks noGrp="1"/>
          </p:cNvSpPr>
          <p:nvPr>
            <p:ph sz="quarter" idx="4"/>
          </p:nvPr>
        </p:nvSpPr>
        <p:spPr>
          <a:xfrm>
            <a:off x="4645038" y="2255520"/>
            <a:ext cx="4041775" cy="3822192"/>
          </a:xfrm>
          <a:noFill/>
          <a:ln w="9525">
            <a:noFill/>
            <a:miter lim="800000"/>
            <a:headEnd/>
            <a:tailEnd/>
          </a:ln>
          <a:effectLst/>
        </p:spPr>
        <p:txBody>
          <a:bodyPr vert="horz" wrap="square" lIns="91424" tIns="45712" rIns="91424" bIns="45712" numCol="1" anchor="t" anchorCtr="0" compatLnSpc="1">
            <a:prstTxWarp prst="textNoShape">
              <a:avLst/>
            </a:prstTxWarp>
            <a:normAutofit/>
          </a:bodyPr>
          <a:lstStyle>
            <a:lvl1pPr algn="l" rtl="0" eaLnBrk="1" fontAlgn="base" hangingPunct="1">
              <a:spcBef>
                <a:spcPct val="20000"/>
              </a:spcBef>
              <a:spcAft>
                <a:spcPct val="0"/>
              </a:spcAft>
              <a:defRPr lang="en-US" sz="2400" dirty="0" smtClean="0">
                <a:solidFill>
                  <a:schemeClr val="tx1"/>
                </a:solidFill>
                <a:effectLst>
                  <a:outerShdw blurRad="38100" dist="38100" dir="2700000" algn="tl">
                    <a:srgbClr val="000000"/>
                  </a:outerShdw>
                </a:effectLst>
                <a:latin typeface="+mn-lt"/>
                <a:ea typeface="+mn-ea"/>
                <a:cs typeface="+mn-cs"/>
              </a:defRPr>
            </a:lvl1pPr>
            <a:lvl2pPr algn="l" rtl="0" eaLnBrk="1" fontAlgn="base" hangingPunct="1">
              <a:spcBef>
                <a:spcPct val="20000"/>
              </a:spcBef>
              <a:spcAft>
                <a:spcPct val="0"/>
              </a:spcAft>
              <a:defRPr lang="en-US" sz="2000" dirty="0" smtClean="0">
                <a:solidFill>
                  <a:schemeClr val="tx1"/>
                </a:solidFill>
                <a:effectLst>
                  <a:outerShdw blurRad="38100" dist="38100" dir="2700000" algn="tl">
                    <a:srgbClr val="000000"/>
                  </a:outerShdw>
                </a:effectLst>
                <a:latin typeface="+mn-lt"/>
                <a:ea typeface="+mn-ea"/>
                <a:cs typeface="+mn-cs"/>
              </a:defRPr>
            </a:lvl2pPr>
            <a:lvl3pPr algn="l" rtl="0" eaLnBrk="1" fontAlgn="base" hangingPunct="1">
              <a:spcBef>
                <a:spcPct val="20000"/>
              </a:spcBef>
              <a:spcAft>
                <a:spcPct val="0"/>
              </a:spcAft>
              <a:defRPr lang="en-US" sz="1800" dirty="0" smtClean="0">
                <a:solidFill>
                  <a:schemeClr val="tx1"/>
                </a:solidFill>
                <a:effectLst>
                  <a:outerShdw blurRad="38100" dist="38100" dir="2700000" algn="tl">
                    <a:srgbClr val="000000"/>
                  </a:outerShdw>
                </a:effectLst>
                <a:latin typeface="+mn-lt"/>
                <a:ea typeface="+mn-ea"/>
                <a:cs typeface="+mn-cs"/>
              </a:defRPr>
            </a:lvl3pPr>
            <a:lvl4pPr algn="l" rtl="0" eaLnBrk="1" fontAlgn="base" hangingPunct="1">
              <a:spcBef>
                <a:spcPct val="20000"/>
              </a:spcBef>
              <a:spcAft>
                <a:spcPct val="0"/>
              </a:spcAft>
              <a:defRPr lang="en-US" sz="1600" dirty="0" smtClean="0">
                <a:solidFill>
                  <a:schemeClr val="tx1"/>
                </a:solidFill>
                <a:effectLst>
                  <a:outerShdw blurRad="38100" dist="38100" dir="2700000" algn="tl">
                    <a:srgbClr val="000000"/>
                  </a:outerShdw>
                </a:effectLst>
                <a:latin typeface="+mn-lt"/>
                <a:ea typeface="+mn-ea"/>
                <a:cs typeface="+mn-cs"/>
              </a:defRPr>
            </a:lvl4pPr>
            <a:lvl5pPr algn="l" rtl="0" eaLnBrk="1" fontAlgn="base" hangingPunct="1">
              <a:spcBef>
                <a:spcPct val="20000"/>
              </a:spcBef>
              <a:spcAft>
                <a:spcPct val="0"/>
              </a:spcAft>
              <a:defRPr lang="en-US" sz="1600" dirty="0">
                <a:solidFill>
                  <a:schemeClr val="tx1"/>
                </a:solidFill>
                <a:effectLst>
                  <a:outerShdw blurRad="38100" dist="38100" dir="2700000" algn="tl">
                    <a:srgbClr val="000000"/>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56441ED-E570-4448-BF20-B5AC273089C6}"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without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p>
          </p:txBody>
        </p:sp>
      </p:gr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1238019"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p>
          </p:txBody>
        </p:sp>
        <p:sp>
          <p:nvSpPr>
            <p:cNvPr id="1238020"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p>
          </p:txBody>
        </p:sp>
      </p:grpSp>
      <p:sp>
        <p:nvSpPr>
          <p:cNvPr id="1238022" name="Content rectangle" descr="Content box"/>
          <p:cNvSpPr>
            <a:spLocks noGrp="1" noChangeArrowheads="1"/>
          </p:cNvSpPr>
          <p:nvPr>
            <p:ph type="body" idx="1"/>
          </p:nvPr>
        </p:nvSpPr>
        <p:spPr bwMode="auto">
          <a:xfrm>
            <a:off x="457200" y="1752600"/>
            <a:ext cx="8229600" cy="432816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38021" name="Title rectangle" descr="Slide title box"/>
          <p:cNvSpPr>
            <a:spLocks noGrp="1" noChangeArrowheads="1"/>
          </p:cNvSpPr>
          <p:nvPr>
            <p:ph type="title"/>
          </p:nvPr>
        </p:nvSpPr>
        <p:spPr bwMode="auto">
          <a:xfrm>
            <a:off x="457200" y="380206"/>
            <a:ext cx="8229600" cy="1143000"/>
          </a:xfrm>
          <a:prstGeom prst="rect">
            <a:avLst/>
          </a:prstGeom>
          <a:noFill/>
          <a:ln w="9525">
            <a:noFill/>
            <a:miter lim="800000"/>
            <a:headEnd/>
            <a:tailEnd/>
          </a:ln>
          <a:effectLst/>
        </p:spPr>
        <p:txBody>
          <a:bodyPr vert="horz" wrap="square" lIns="91424" tIns="45712" rIns="91424" bIns="45712" numCol="1" anchor="t" anchorCtr="1" compatLnSpc="1">
            <a:prstTxWarp prst="textNoShape">
              <a:avLst/>
            </a:prstTxWarp>
            <a:normAutofit/>
          </a:bodyPr>
          <a:lstStyle/>
          <a:p>
            <a:pPr lvl="0"/>
            <a:endParaRPr lang="en-US" dirty="0" smtClean="0"/>
          </a:p>
        </p:txBody>
      </p:sp>
      <p:pic>
        <p:nvPicPr>
          <p:cNvPr id="12" name="NLM Logo" descr="[NLM Logo in footer] &#10;United States &#10;National Library of Medicine&#10;National Institutes of Health"/>
          <p:cNvPicPr>
            <a:picLocks noChangeAspect="1" noChangeArrowheads="1"/>
          </p:cNvPicPr>
          <p:nvPr/>
        </p:nvPicPr>
        <p:blipFill>
          <a:blip r:embed="rId16" cstate="print"/>
          <a:srcRect/>
          <a:stretch>
            <a:fillRect/>
          </a:stretch>
        </p:blipFill>
        <p:spPr bwMode="auto">
          <a:xfrm>
            <a:off x="-9519" y="6143631"/>
            <a:ext cx="3800476" cy="714375"/>
          </a:xfrm>
          <a:prstGeom prst="rect">
            <a:avLst/>
          </a:prstGeom>
          <a:noFill/>
        </p:spPr>
      </p:pic>
      <p:sp>
        <p:nvSpPr>
          <p:cNvPr id="8"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441ED-E570-4448-BF20-B5AC273089C6}"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sz="38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2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245"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36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48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41" indent="-342841" algn="l" rtl="0" eaLnBrk="1" fontAlgn="base" hangingPunct="1">
        <a:spcBef>
          <a:spcPct val="20000"/>
        </a:spcBef>
        <a:spcAft>
          <a:spcPct val="0"/>
        </a:spcAft>
        <a:buClr>
          <a:schemeClr val="hlink"/>
        </a:buClr>
        <a:buSzPct val="110000"/>
        <a:buFont typeface="Wingdings 2" pitchFamily="18" charset="2"/>
        <a:buChar char=""/>
        <a:defRPr sz="3000">
          <a:solidFill>
            <a:schemeClr val="tx1"/>
          </a:solidFill>
          <a:effectLst>
            <a:outerShdw blurRad="38100" dist="38100" dir="2700000" algn="tl">
              <a:srgbClr val="000000"/>
            </a:outerShdw>
          </a:effectLst>
          <a:latin typeface="+mn-lt"/>
          <a:ea typeface="+mn-ea"/>
          <a:cs typeface="+mn-cs"/>
        </a:defRPr>
      </a:lvl1pPr>
      <a:lvl2pPr marL="742823" indent="-285701" algn="l" rtl="0" eaLnBrk="1" fontAlgn="base" hangingPunct="1">
        <a:spcBef>
          <a:spcPct val="20000"/>
        </a:spcBef>
        <a:spcAft>
          <a:spcPct val="0"/>
        </a:spcAft>
        <a:buClr>
          <a:schemeClr val="tx1"/>
        </a:buClr>
        <a:buSzPct val="120000"/>
        <a:buFont typeface="Arial" pitchFamily="34" charset="0"/>
        <a:buChar char="•"/>
        <a:defRPr sz="2800">
          <a:solidFill>
            <a:schemeClr val="tx1"/>
          </a:solidFill>
          <a:effectLst>
            <a:outerShdw blurRad="38100" dist="38100" dir="2700000" algn="tl">
              <a:srgbClr val="000000"/>
            </a:outerShdw>
          </a:effectLst>
          <a:latin typeface="+mn-lt"/>
        </a:defRPr>
      </a:lvl2pPr>
      <a:lvl3pPr marL="1142803" indent="-228561" algn="l" rtl="0" eaLnBrk="1" fontAlgn="base" hangingPunct="1">
        <a:spcBef>
          <a:spcPct val="20000"/>
        </a:spcBef>
        <a:spcAft>
          <a:spcPct val="0"/>
        </a:spcAft>
        <a:buClr>
          <a:schemeClr val="tx1"/>
        </a:buClr>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599926" indent="-228561" algn="l" rtl="0" eaLnBrk="1" fontAlgn="base" hangingPunct="1">
        <a:spcBef>
          <a:spcPct val="20000"/>
        </a:spcBef>
        <a:spcAft>
          <a:spcPct val="0"/>
        </a:spcAft>
        <a:buClr>
          <a:schemeClr val="tx1"/>
        </a:buClr>
        <a:buSzPct val="130000"/>
        <a:buFont typeface="Arial" pitchFamily="34" charset="0"/>
        <a:buChar char="◦"/>
        <a:defRPr sz="2000">
          <a:solidFill>
            <a:schemeClr val="tx1"/>
          </a:solidFill>
          <a:effectLst>
            <a:outerShdw blurRad="38100" dist="38100" dir="2700000" algn="tl">
              <a:srgbClr val="000000"/>
            </a:outerShdw>
          </a:effectLst>
          <a:latin typeface="+mn-lt"/>
        </a:defRPr>
      </a:lvl4pPr>
      <a:lvl5pPr marL="2057048"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5pPr>
      <a:lvl6pPr marL="2514169"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292"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8413"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5534"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1"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6" algn="l" defTabSz="914245" rtl="0" eaLnBrk="1" latinLnBrk="0" hangingPunct="1">
        <a:defRPr sz="1800" kern="1200">
          <a:solidFill>
            <a:schemeClr val="tx1"/>
          </a:solidFill>
          <a:latin typeface="+mn-lt"/>
          <a:ea typeface="+mn-ea"/>
          <a:cs typeface="+mn-cs"/>
        </a:defRPr>
      </a:lvl4pPr>
      <a:lvl5pPr marL="1828486" algn="l" defTabSz="914245" rtl="0" eaLnBrk="1" latinLnBrk="0" hangingPunct="1">
        <a:defRPr sz="1800" kern="1200">
          <a:solidFill>
            <a:schemeClr val="tx1"/>
          </a:solidFill>
          <a:latin typeface="+mn-lt"/>
          <a:ea typeface="+mn-ea"/>
          <a:cs typeface="+mn-cs"/>
        </a:defRPr>
      </a:lvl5pPr>
      <a:lvl6pPr marL="2285609" algn="l" defTabSz="914245" rtl="0" eaLnBrk="1" latinLnBrk="0" hangingPunct="1">
        <a:defRPr sz="1800" kern="1200">
          <a:solidFill>
            <a:schemeClr val="tx1"/>
          </a:solidFill>
          <a:latin typeface="+mn-lt"/>
          <a:ea typeface="+mn-ea"/>
          <a:cs typeface="+mn-cs"/>
        </a:defRPr>
      </a:lvl6pPr>
      <a:lvl7pPr marL="2742731" algn="l" defTabSz="914245" rtl="0" eaLnBrk="1" latinLnBrk="0" hangingPunct="1">
        <a:defRPr sz="1800" kern="1200">
          <a:solidFill>
            <a:schemeClr val="tx1"/>
          </a:solidFill>
          <a:latin typeface="+mn-lt"/>
          <a:ea typeface="+mn-ea"/>
          <a:cs typeface="+mn-cs"/>
        </a:defRPr>
      </a:lvl7pPr>
      <a:lvl8pPr marL="3199852" algn="l" defTabSz="914245" rtl="0" eaLnBrk="1" latinLnBrk="0" hangingPunct="1">
        <a:defRPr sz="1800" kern="1200">
          <a:solidFill>
            <a:schemeClr val="tx1"/>
          </a:solidFill>
          <a:latin typeface="+mn-lt"/>
          <a:ea typeface="+mn-ea"/>
          <a:cs typeface="+mn-cs"/>
        </a:defRPr>
      </a:lvl8pPr>
      <a:lvl9pPr marL="3656975" algn="l" defTabSz="9142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1238019"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p>
          </p:txBody>
        </p:sp>
        <p:sp>
          <p:nvSpPr>
            <p:cNvPr id="1238020"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p>
          </p:txBody>
        </p:sp>
      </p:grpSp>
      <p:sp>
        <p:nvSpPr>
          <p:cNvPr id="1238022" name="Content rectangle" descr="Content box"/>
          <p:cNvSpPr>
            <a:spLocks noGrp="1" noChangeArrowheads="1"/>
          </p:cNvSpPr>
          <p:nvPr>
            <p:ph type="body" idx="1"/>
          </p:nvPr>
        </p:nvSpPr>
        <p:spPr bwMode="auto">
          <a:xfrm>
            <a:off x="457200" y="1600200"/>
            <a:ext cx="8229600" cy="448056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38021" name="Title rectangle" descr="Slide title box"/>
          <p:cNvSpPr>
            <a:spLocks noGrp="1" noChangeArrowheads="1"/>
          </p:cNvSpPr>
          <p:nvPr>
            <p:ph type="title"/>
          </p:nvPr>
        </p:nvSpPr>
        <p:spPr bwMode="auto">
          <a:xfrm>
            <a:off x="457200" y="91440"/>
            <a:ext cx="8229600" cy="1280160"/>
          </a:xfrm>
          <a:prstGeom prst="rect">
            <a:avLst/>
          </a:prstGeom>
          <a:noFill/>
          <a:ln w="9525">
            <a:noFill/>
            <a:miter lim="800000"/>
            <a:headEnd/>
            <a:tailEnd/>
          </a:ln>
          <a:effectLst/>
        </p:spPr>
        <p:txBody>
          <a:bodyPr vert="horz" wrap="square" lIns="91424" tIns="45712" rIns="91424" bIns="45712" numCol="1" anchor="t" anchorCtr="1" compatLnSpc="1">
            <a:prstTxWarp prst="textNoShape">
              <a:avLst/>
            </a:prstTxWarp>
            <a:normAutofit/>
          </a:bodyPr>
          <a:lstStyle/>
          <a:p>
            <a:pPr lvl="0"/>
            <a:endParaRPr lang="en-US" dirty="0" smtClean="0"/>
          </a:p>
        </p:txBody>
      </p:sp>
      <p:pic>
        <p:nvPicPr>
          <p:cNvPr id="12" name="NLM Logo" descr="[NLM Logo in footer] &#10;United States &#10;National Library of Medicine&#10;National Institutes of Health"/>
          <p:cNvPicPr>
            <a:picLocks noChangeAspect="1" noChangeArrowheads="1"/>
          </p:cNvPicPr>
          <p:nvPr/>
        </p:nvPicPr>
        <p:blipFill>
          <a:blip r:embed="rId16" cstate="print"/>
          <a:srcRect/>
          <a:stretch>
            <a:fillRect/>
          </a:stretch>
        </p:blipFill>
        <p:spPr bwMode="auto">
          <a:xfrm>
            <a:off x="-9519" y="6143631"/>
            <a:ext cx="3800476" cy="714375"/>
          </a:xfrm>
          <a:prstGeom prst="rect">
            <a:avLst/>
          </a:prstGeom>
          <a:noFill/>
        </p:spPr>
      </p:pic>
      <p:sp>
        <p:nvSpPr>
          <p:cNvPr id="8"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441ED-E570-4448-BF20-B5AC273089C6}"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sz="38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2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245"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36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48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41" indent="-342841" algn="l" rtl="0" eaLnBrk="1" fontAlgn="base" hangingPunct="1">
        <a:spcBef>
          <a:spcPct val="20000"/>
        </a:spcBef>
        <a:spcAft>
          <a:spcPct val="0"/>
        </a:spcAft>
        <a:buClr>
          <a:schemeClr val="hlink"/>
        </a:buClr>
        <a:buSzPct val="110000"/>
        <a:buFont typeface="Wingdings 2" pitchFamily="18" charset="2"/>
        <a:buChar char=""/>
        <a:defRPr sz="3000">
          <a:solidFill>
            <a:schemeClr val="tx1"/>
          </a:solidFill>
          <a:effectLst>
            <a:outerShdw blurRad="38100" dist="38100" dir="2700000" algn="tl">
              <a:srgbClr val="000000"/>
            </a:outerShdw>
          </a:effectLst>
          <a:latin typeface="+mn-lt"/>
          <a:ea typeface="+mn-ea"/>
          <a:cs typeface="+mn-cs"/>
        </a:defRPr>
      </a:lvl1pPr>
      <a:lvl2pPr marL="742823" indent="-285701" algn="l" rtl="0" eaLnBrk="1" fontAlgn="base" hangingPunct="1">
        <a:spcBef>
          <a:spcPct val="20000"/>
        </a:spcBef>
        <a:spcAft>
          <a:spcPct val="0"/>
        </a:spcAft>
        <a:buClr>
          <a:schemeClr val="tx1"/>
        </a:buClr>
        <a:buSzPct val="120000"/>
        <a:buFont typeface="Arial" pitchFamily="34" charset="0"/>
        <a:buChar char="•"/>
        <a:defRPr sz="2800">
          <a:solidFill>
            <a:schemeClr val="tx1"/>
          </a:solidFill>
          <a:effectLst>
            <a:outerShdw blurRad="38100" dist="38100" dir="2700000" algn="tl">
              <a:srgbClr val="000000"/>
            </a:outerShdw>
          </a:effectLst>
          <a:latin typeface="+mn-lt"/>
        </a:defRPr>
      </a:lvl2pPr>
      <a:lvl3pPr marL="1142803" indent="-228561" algn="l" rtl="0" eaLnBrk="1" fontAlgn="base" hangingPunct="1">
        <a:spcBef>
          <a:spcPct val="20000"/>
        </a:spcBef>
        <a:spcAft>
          <a:spcPct val="0"/>
        </a:spcAft>
        <a:buClr>
          <a:schemeClr val="tx1"/>
        </a:buClr>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599926" indent="-228561" algn="l" rtl="0" eaLnBrk="1" fontAlgn="base" hangingPunct="1">
        <a:spcBef>
          <a:spcPct val="20000"/>
        </a:spcBef>
        <a:spcAft>
          <a:spcPct val="0"/>
        </a:spcAft>
        <a:buClr>
          <a:schemeClr val="tx1"/>
        </a:buClr>
        <a:buSzPct val="130000"/>
        <a:buFont typeface="Arial" pitchFamily="34" charset="0"/>
        <a:buChar char="◦"/>
        <a:defRPr sz="2000">
          <a:solidFill>
            <a:schemeClr val="tx1"/>
          </a:solidFill>
          <a:effectLst>
            <a:outerShdw blurRad="38100" dist="38100" dir="2700000" algn="tl">
              <a:srgbClr val="000000"/>
            </a:outerShdw>
          </a:effectLst>
          <a:latin typeface="+mn-lt"/>
        </a:defRPr>
      </a:lvl4pPr>
      <a:lvl5pPr marL="2057048"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5pPr>
      <a:lvl6pPr marL="2514169"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292"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8413"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5534"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1"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6" algn="l" defTabSz="914245" rtl="0" eaLnBrk="1" latinLnBrk="0" hangingPunct="1">
        <a:defRPr sz="1800" kern="1200">
          <a:solidFill>
            <a:schemeClr val="tx1"/>
          </a:solidFill>
          <a:latin typeface="+mn-lt"/>
          <a:ea typeface="+mn-ea"/>
          <a:cs typeface="+mn-cs"/>
        </a:defRPr>
      </a:lvl4pPr>
      <a:lvl5pPr marL="1828486" algn="l" defTabSz="914245" rtl="0" eaLnBrk="1" latinLnBrk="0" hangingPunct="1">
        <a:defRPr sz="1800" kern="1200">
          <a:solidFill>
            <a:schemeClr val="tx1"/>
          </a:solidFill>
          <a:latin typeface="+mn-lt"/>
          <a:ea typeface="+mn-ea"/>
          <a:cs typeface="+mn-cs"/>
        </a:defRPr>
      </a:lvl5pPr>
      <a:lvl6pPr marL="2285609" algn="l" defTabSz="914245" rtl="0" eaLnBrk="1" latinLnBrk="0" hangingPunct="1">
        <a:defRPr sz="1800" kern="1200">
          <a:solidFill>
            <a:schemeClr val="tx1"/>
          </a:solidFill>
          <a:latin typeface="+mn-lt"/>
          <a:ea typeface="+mn-ea"/>
          <a:cs typeface="+mn-cs"/>
        </a:defRPr>
      </a:lvl6pPr>
      <a:lvl7pPr marL="2742731" algn="l" defTabSz="914245" rtl="0" eaLnBrk="1" latinLnBrk="0" hangingPunct="1">
        <a:defRPr sz="1800" kern="1200">
          <a:solidFill>
            <a:schemeClr val="tx1"/>
          </a:solidFill>
          <a:latin typeface="+mn-lt"/>
          <a:ea typeface="+mn-ea"/>
          <a:cs typeface="+mn-cs"/>
        </a:defRPr>
      </a:lvl7pPr>
      <a:lvl8pPr marL="3199852" algn="l" defTabSz="914245" rtl="0" eaLnBrk="1" latinLnBrk="0" hangingPunct="1">
        <a:defRPr sz="1800" kern="1200">
          <a:solidFill>
            <a:schemeClr val="tx1"/>
          </a:solidFill>
          <a:latin typeface="+mn-lt"/>
          <a:ea typeface="+mn-ea"/>
          <a:cs typeface="+mn-cs"/>
        </a:defRPr>
      </a:lvl8pPr>
      <a:lvl9pPr marL="3656975" algn="l" defTabSz="9142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nlm.nih.gov/services/article_version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nlm.nih.gov/pubs/techbull/tb.html"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nlm.nih.gov/research/umls/user_education/learning_resources.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nlm.nih.gov/pubs/techbull/mj12/mj12_classification.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http://www.videocast.nih.gov/Summary.asp?File=17205" TargetMode="External"/><Relationship Id="rId2" Type="http://schemas.openxmlformats.org/officeDocument/2006/relationships/hyperlink" Target="http://www.nlm.nih.gov/pubs/techbull/ma12/ma12_api_webinar.html"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sz="quarter" idx="1"/>
          </p:nvPr>
        </p:nvSpPr>
        <p:spPr/>
        <p:txBody>
          <a:bodyPr>
            <a:normAutofit fontScale="77500" lnSpcReduction="20000"/>
          </a:bodyPr>
          <a:lstStyle/>
          <a:p>
            <a:r>
              <a:rPr lang="en-US" smtClean="0"/>
              <a:t>David Gillikin</a:t>
            </a:r>
          </a:p>
          <a:p>
            <a:r>
              <a:rPr lang="en-US" smtClean="0"/>
              <a:t>Chief, Bibliographic Services Division</a:t>
            </a:r>
          </a:p>
          <a:p>
            <a:r>
              <a:rPr lang="en-US" smtClean="0"/>
              <a:t>National Library of Medicine</a:t>
            </a:r>
          </a:p>
          <a:p>
            <a:r>
              <a:rPr lang="en-US" smtClean="0"/>
              <a:t>National Institutes of Health</a:t>
            </a:r>
          </a:p>
          <a:p>
            <a:r>
              <a:rPr lang="en-US" smtClean="0"/>
              <a:t>Department of Health &amp; Human Services</a:t>
            </a:r>
          </a:p>
          <a:p>
            <a:endParaRPr lang="en-US" dirty="0" smtClean="0"/>
          </a:p>
        </p:txBody>
      </p:sp>
      <p:sp>
        <p:nvSpPr>
          <p:cNvPr id="3074" name="Rectangle 2"/>
          <p:cNvSpPr>
            <a:spLocks noGrp="1" noChangeArrowheads="1"/>
          </p:cNvSpPr>
          <p:nvPr>
            <p:ph type="ctrTitle" sz="quarter"/>
          </p:nvPr>
        </p:nvSpPr>
        <p:spPr/>
        <p:txBody>
          <a:bodyPr/>
          <a:lstStyle/>
          <a:p>
            <a:r>
              <a:rPr lang="en-US" dirty="0" smtClean="0"/>
              <a:t>NLM Online Users’ Meeting</a:t>
            </a:r>
            <a:br>
              <a:rPr lang="en-US" dirty="0" smtClean="0"/>
            </a:br>
            <a:r>
              <a:rPr lang="en-US" dirty="0" smtClean="0"/>
              <a:t>May 21, 2012</a:t>
            </a:r>
          </a:p>
        </p:txBody>
      </p:sp>
    </p:spTree>
    <p:extLst>
      <p:ext uri="{BB962C8B-B14F-4D97-AF65-F5344CB8AC3E}">
        <p14:creationId xmlns:p14="http://schemas.microsoft.com/office/powerpoint/2010/main" val="186809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 – Advance </a:t>
            </a:r>
            <a:r>
              <a:rPr lang="en-US" dirty="0" smtClean="0"/>
              <a:t>Search </a:t>
            </a:r>
            <a:endParaRPr lang="en-US" dirty="0"/>
          </a:p>
        </p:txBody>
      </p:sp>
      <p:sp>
        <p:nvSpPr>
          <p:cNvPr id="7" name="Content Placeholder 6"/>
          <p:cNvSpPr>
            <a:spLocks noGrp="1"/>
          </p:cNvSpPr>
          <p:nvPr>
            <p:ph idx="1"/>
          </p:nvPr>
        </p:nvSpPr>
        <p:spPr/>
        <p:txBody>
          <a:bodyPr/>
          <a:lstStyle/>
          <a:p>
            <a:endParaRPr lang="en-US"/>
          </a:p>
        </p:txBody>
      </p:sp>
      <p:sp>
        <p:nvSpPr>
          <p:cNvPr id="3" name="Slide Number Placeholder 2"/>
          <p:cNvSpPr>
            <a:spLocks noGrp="1"/>
          </p:cNvSpPr>
          <p:nvPr>
            <p:ph type="sldNum" sz="quarter" idx="10"/>
          </p:nvPr>
        </p:nvSpPr>
        <p:spPr/>
        <p:txBody>
          <a:bodyPr/>
          <a:lstStyle/>
          <a:p>
            <a:fld id="{D56441ED-E570-4448-BF20-B5AC273089C6}" type="slidenum">
              <a:rPr lang="en-US" smtClean="0"/>
              <a:pPr/>
              <a:t>10</a:t>
            </a:fld>
            <a:endParaRPr lang="en-US" dirty="0"/>
          </a:p>
        </p:txBody>
      </p:sp>
      <p:pic>
        <p:nvPicPr>
          <p:cNvPr id="4098" name="Picture 2" descr="Screen caption of Search history statements can also easily be added to the search fields to build your search strategy.&#10;" title="the search fields to build your search strate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7349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27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Article Versions and MEDLINE/PubMed Citations</a:t>
            </a:r>
            <a:endParaRPr lang="en-US" dirty="0"/>
          </a:p>
        </p:txBody>
      </p:sp>
      <p:sp>
        <p:nvSpPr>
          <p:cNvPr id="3" name="Content Placeholder 2" descr="New FAQ available in April.&#10;Article Version and MEDLINE/PubMed Citations:  [www.nlm.nih.gov/services/article_versions.html]&#10;Version:  Subsequent publication of a previously published article that incorporates new data or findings.  Links to other versions are provided.&#10;Unique version number.&#10;PubMed = displays only the most current version.&#10;Search PMID and Version to retrieve previous citation versions.&#10;" title="Article Versions and MEDLINE/PubMed Citations"/>
          <p:cNvSpPr>
            <a:spLocks noGrp="1"/>
          </p:cNvSpPr>
          <p:nvPr>
            <p:ph idx="1"/>
          </p:nvPr>
        </p:nvSpPr>
        <p:spPr/>
        <p:txBody>
          <a:bodyPr>
            <a:normAutofit fontScale="92500" lnSpcReduction="10000"/>
          </a:bodyPr>
          <a:lstStyle/>
          <a:p>
            <a:r>
              <a:rPr lang="en-US" dirty="0" smtClean="0"/>
              <a:t>New FAQ available in April.</a:t>
            </a:r>
          </a:p>
          <a:p>
            <a:pPr lvl="1"/>
            <a:r>
              <a:rPr lang="en-US" dirty="0" smtClean="0">
                <a:hlinkClick r:id="rId3"/>
              </a:rPr>
              <a:t>Article Version and MEDLINE/PubMed Citations:  [www.nlm.nih.gov/services/article_versions.html]</a:t>
            </a:r>
            <a:endParaRPr lang="en-US" dirty="0" smtClean="0"/>
          </a:p>
          <a:p>
            <a:r>
              <a:rPr lang="en-US" dirty="0" smtClean="0"/>
              <a:t>Version:  Subsequent publication of a previously published article that incorporates new data or findings.  Links to other versions are provided.</a:t>
            </a:r>
          </a:p>
          <a:p>
            <a:r>
              <a:rPr lang="en-US" dirty="0" smtClean="0"/>
              <a:t>Unique version number.</a:t>
            </a:r>
          </a:p>
          <a:p>
            <a:r>
              <a:rPr lang="en-US" dirty="0" smtClean="0"/>
              <a:t>PubMed = displays only the most current version.</a:t>
            </a:r>
          </a:p>
          <a:p>
            <a:r>
              <a:rPr lang="en-US" dirty="0" smtClean="0"/>
              <a:t>Search PMID and Version to retrieve previous citation versions.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56441ED-E570-4448-BF20-B5AC273089C6}" type="slidenum">
              <a:rPr lang="en-US" smtClean="0"/>
              <a:pPr/>
              <a:t>11</a:t>
            </a:fld>
            <a:endParaRPr lang="en-US" dirty="0"/>
          </a:p>
        </p:txBody>
      </p:sp>
    </p:spTree>
    <p:extLst>
      <p:ext uri="{BB962C8B-B14F-4D97-AF65-F5344CB8AC3E}">
        <p14:creationId xmlns:p14="http://schemas.microsoft.com/office/powerpoint/2010/main" val="340949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6441ED-E570-4448-BF20-B5AC273089C6}" type="slidenum">
              <a:rPr lang="en-US" smtClean="0"/>
              <a:pPr/>
              <a:t>12</a:t>
            </a:fld>
            <a:endParaRPr lang="en-US" dirty="0"/>
          </a:p>
        </p:txBody>
      </p:sp>
      <p:sp>
        <p:nvSpPr>
          <p:cNvPr id="8" name="Title 7" hidden="1"/>
          <p:cNvSpPr>
            <a:spLocks noGrp="1"/>
          </p:cNvSpPr>
          <p:nvPr>
            <p:ph type="title" idx="4294967295"/>
          </p:nvPr>
        </p:nvSpPr>
        <p:spPr>
          <a:xfrm>
            <a:off x="0" y="379413"/>
            <a:ext cx="8229600" cy="1143000"/>
          </a:xfrm>
        </p:spPr>
        <p:txBody>
          <a:bodyPr/>
          <a:lstStyle/>
          <a:p>
            <a:r>
              <a:rPr lang="en-US" dirty="0" smtClean="0"/>
              <a:t>PubMed Versioning Citation</a:t>
            </a:r>
            <a:endParaRPr lang="en-US" dirty="0"/>
          </a:p>
        </p:txBody>
      </p:sp>
      <p:pic>
        <p:nvPicPr>
          <p:cNvPr id="5122" name="Picture 2" descr="Screen caption of a citation versioning" title="a citatio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 y="80963"/>
            <a:ext cx="905664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descr="PubMed Citation highlighting Version 2" title="PubMed Citation"/>
          <p:cNvSpPr/>
          <p:nvPr/>
        </p:nvSpPr>
        <p:spPr bwMode="auto">
          <a:xfrm>
            <a:off x="-18393" y="381000"/>
            <a:ext cx="3904593" cy="228600"/>
          </a:xfrm>
          <a:prstGeom prst="rect">
            <a:avLst/>
          </a:prstGeom>
          <a:noFill/>
          <a:ln w="1905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1026" name="Picture 2" descr="screen caption of PubMed Versioning Citation " title="PubMed Versioning Cita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3" y="1762126"/>
            <a:ext cx="8870660" cy="600074"/>
          </a:xfrm>
          <a:prstGeom prst="rect">
            <a:avLst/>
          </a:prstGeom>
          <a:noFill/>
          <a:ln w="9525">
            <a:solidFill>
              <a:srgbClr val="C00000"/>
            </a:solidFill>
            <a:miter lim="800000"/>
            <a:headEnd/>
            <a:tailEnd/>
          </a:ln>
          <a:effectLst/>
        </p:spPr>
      </p:pic>
    </p:spTree>
    <p:extLst>
      <p:ext uri="{BB962C8B-B14F-4D97-AF65-F5344CB8AC3E}">
        <p14:creationId xmlns:p14="http://schemas.microsoft.com/office/powerpoint/2010/main" val="8515003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56441ED-E570-4448-BF20-B5AC273089C6}" type="slidenum">
              <a:rPr lang="en-US" smtClean="0"/>
              <a:pPr/>
              <a:t>13</a:t>
            </a:fld>
            <a:endParaRPr lang="en-US" dirty="0"/>
          </a:p>
        </p:txBody>
      </p:sp>
      <p:sp>
        <p:nvSpPr>
          <p:cNvPr id="10" name="Title 9" hidden="1"/>
          <p:cNvSpPr>
            <a:spLocks noGrp="1"/>
          </p:cNvSpPr>
          <p:nvPr>
            <p:ph type="title" idx="4294967295"/>
          </p:nvPr>
        </p:nvSpPr>
        <p:spPr>
          <a:xfrm>
            <a:off x="0" y="379413"/>
            <a:ext cx="8229600" cy="1143000"/>
          </a:xfrm>
        </p:spPr>
        <p:txBody>
          <a:bodyPr/>
          <a:lstStyle/>
          <a:p>
            <a:r>
              <a:rPr lang="en-US" dirty="0" smtClean="0"/>
              <a:t>PubMed Citation</a:t>
            </a:r>
            <a:endParaRPr lang="en-US" dirty="0"/>
          </a:p>
        </p:txBody>
      </p:sp>
      <p:pic>
        <p:nvPicPr>
          <p:cNvPr id="6146" name="Picture 2" descr="Screen caption of Other versions feature in a citaion  " title="A citatio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6" y="139262"/>
            <a:ext cx="9233536" cy="4572000"/>
          </a:xfrm>
          <a:prstGeom prst="rect">
            <a:avLst/>
          </a:prstGeom>
          <a:solidFill>
            <a:srgbClr val="C00000"/>
          </a:solidFill>
          <a:ln>
            <a:noFill/>
          </a:ln>
          <a:effectLst/>
        </p:spPr>
      </p:pic>
      <p:sp>
        <p:nvSpPr>
          <p:cNvPr id="4" name="Rectangle 3" descr="PubMed Citation highlighting Other versions feature" title="Other versions"/>
          <p:cNvSpPr/>
          <p:nvPr/>
        </p:nvSpPr>
        <p:spPr bwMode="auto">
          <a:xfrm>
            <a:off x="2286000" y="3467100"/>
            <a:ext cx="1143000" cy="381000"/>
          </a:xfrm>
          <a:prstGeom prst="rect">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29339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PubMed Results &amp; Citation Manager Software</a:t>
            </a:r>
            <a:endParaRPr lang="en-US" dirty="0"/>
          </a:p>
        </p:txBody>
      </p:sp>
      <p:sp>
        <p:nvSpPr>
          <p:cNvPr id="12" name="Content Placeholder 11"/>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D56441ED-E570-4448-BF20-B5AC273089C6}" type="slidenum">
              <a:rPr lang="en-US" smtClean="0"/>
              <a:pPr/>
              <a:t>14</a:t>
            </a:fld>
            <a:endParaRPr lang="en-US" dirty="0"/>
          </a:p>
        </p:txBody>
      </p:sp>
      <p:pic>
        <p:nvPicPr>
          <p:cNvPr id="7170" name="Picture 2" descr="screen caption of The Send To function now has “Citation Manager” feature, to readily identify how to create and download a file to import into a citation management software.&#10;" title="PubMed Results &amp; Citation Manager Soft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5531"/>
            <a:ext cx="899429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descr="The Send To function now has “Citation Manager” feature, to readily identify how to create and download a file to import into a citation management software.&#10;"/>
          <p:cNvSpPr/>
          <p:nvPr/>
        </p:nvSpPr>
        <p:spPr bwMode="auto">
          <a:xfrm>
            <a:off x="5715000" y="2743200"/>
            <a:ext cx="1066800" cy="381000"/>
          </a:xfrm>
          <a:prstGeom prst="rect">
            <a:avLst/>
          </a:prstGeom>
          <a:noFill/>
          <a:ln w="127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 name="Rectangle 5" descr="The Send To function now has “Citation Manager” feature, to readily identify how to create and download a file to import into a citation management software.&#10;" title="Citation manager"/>
          <p:cNvSpPr/>
          <p:nvPr/>
        </p:nvSpPr>
        <p:spPr bwMode="auto">
          <a:xfrm>
            <a:off x="4497148" y="3962400"/>
            <a:ext cx="1751252" cy="381000"/>
          </a:xfrm>
          <a:prstGeom prst="rect">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99607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NCBI Favorites Collection Feature</a:t>
            </a:r>
            <a:endParaRPr lang="en-US" dirty="0"/>
          </a:p>
        </p:txBody>
      </p:sp>
      <p:sp>
        <p:nvSpPr>
          <p:cNvPr id="11" name="Content Placeholder 10"/>
          <p:cNvSpPr>
            <a:spLocks noGrp="1"/>
          </p:cNvSpPr>
          <p:nvPr>
            <p:ph idx="1"/>
          </p:nvPr>
        </p:nvSpPr>
        <p:spPr/>
        <p:txBody>
          <a:bodyPr/>
          <a:lstStyle/>
          <a:p>
            <a:endParaRPr lang="en-US"/>
          </a:p>
        </p:txBody>
      </p:sp>
      <p:sp>
        <p:nvSpPr>
          <p:cNvPr id="5" name="Slide Number Placeholder 4"/>
          <p:cNvSpPr>
            <a:spLocks noGrp="1"/>
          </p:cNvSpPr>
          <p:nvPr>
            <p:ph type="sldNum" sz="quarter" idx="10"/>
          </p:nvPr>
        </p:nvSpPr>
        <p:spPr/>
        <p:txBody>
          <a:bodyPr/>
          <a:lstStyle/>
          <a:p>
            <a:fld id="{D56441ED-E570-4448-BF20-B5AC273089C6}" type="slidenum">
              <a:rPr lang="en-US" smtClean="0"/>
              <a:pPr/>
              <a:t>15</a:t>
            </a:fld>
            <a:endParaRPr lang="en-US" dirty="0"/>
          </a:p>
        </p:txBody>
      </p:sp>
      <p:pic>
        <p:nvPicPr>
          <p:cNvPr id="8194" name="Picture 2" descr="My NCBI users now have an easy mechanism to add a citation to one of their collections.  Click on the “Favorite” button under Save Items to get a list of the collections you’ve already created.  Or you can create a new collection to use&#10;" title="My NCBI Favorites Collection Fe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24" y="1078523"/>
            <a:ext cx="8839200" cy="577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Save Items feature with Favorite drop-down " title="Save Items "/>
          <p:cNvSpPr/>
          <p:nvPr/>
        </p:nvSpPr>
        <p:spPr bwMode="auto">
          <a:xfrm>
            <a:off x="6781800" y="2743200"/>
            <a:ext cx="1447800" cy="762000"/>
          </a:xfrm>
          <a:prstGeom prst="rect">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73976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NCBI Favorites Collection </a:t>
            </a:r>
            <a:r>
              <a:rPr lang="en-US" dirty="0" smtClean="0"/>
              <a:t>Feature </a:t>
            </a:r>
            <a:endParaRPr lang="en-US" dirty="0"/>
          </a:p>
        </p:txBody>
      </p:sp>
      <p:sp>
        <p:nvSpPr>
          <p:cNvPr id="12" name="Content Placeholder 11"/>
          <p:cNvSpPr>
            <a:spLocks noGrp="1"/>
          </p:cNvSpPr>
          <p:nvPr>
            <p:ph idx="1"/>
          </p:nvPr>
        </p:nvSpPr>
        <p:spPr/>
        <p:txBody>
          <a:bodyPr/>
          <a:lstStyle/>
          <a:p>
            <a:endParaRPr lang="en-US"/>
          </a:p>
        </p:txBody>
      </p:sp>
      <p:sp>
        <p:nvSpPr>
          <p:cNvPr id="6" name="Slide Number Placeholder 5"/>
          <p:cNvSpPr>
            <a:spLocks noGrp="1"/>
          </p:cNvSpPr>
          <p:nvPr>
            <p:ph type="sldNum" sz="quarter" idx="10"/>
          </p:nvPr>
        </p:nvSpPr>
        <p:spPr/>
        <p:txBody>
          <a:bodyPr/>
          <a:lstStyle/>
          <a:p>
            <a:fld id="{D56441ED-E570-4448-BF20-B5AC273089C6}" type="slidenum">
              <a:rPr lang="en-US" smtClean="0"/>
              <a:pPr/>
              <a:t>16</a:t>
            </a:fld>
            <a:endParaRPr lang="en-US" dirty="0"/>
          </a:p>
        </p:txBody>
      </p:sp>
      <p:sp>
        <p:nvSpPr>
          <p:cNvPr id="4" name="Rectangle 3" descr="Click on the “Favorite” button under Save Items to get a list of the collections you have already created.  Or you can create a new collection to use&#10;" title="Favorites of the collections"/>
          <p:cNvSpPr/>
          <p:nvPr/>
        </p:nvSpPr>
        <p:spPr bwMode="auto">
          <a:xfrm>
            <a:off x="6629400" y="2743200"/>
            <a:ext cx="1752600" cy="838200"/>
          </a:xfrm>
          <a:prstGeom prst="rect">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8195" name="Picture 3" descr="Click on the “Favorite” button under Save Items to get a list of the collections you’ve already created.  Or you can create a new collection to use&#10;" title="My NCBI Favorites Collection Fe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86" y="1339361"/>
            <a:ext cx="8942676" cy="448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descr="Click on the “Favorite” button under Save Items to get a list of the collections you have already created.  Or you can create a new collection to use&#10;" title="Favorites under Save Itesm"/>
          <p:cNvSpPr/>
          <p:nvPr/>
        </p:nvSpPr>
        <p:spPr bwMode="auto">
          <a:xfrm>
            <a:off x="6629400" y="2019300"/>
            <a:ext cx="2412124" cy="3124200"/>
          </a:xfrm>
          <a:prstGeom prst="rect">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16531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PubMed Filter Bar = Limits</a:t>
            </a:r>
            <a:endParaRPr lang="en-US" dirty="0"/>
          </a:p>
        </p:txBody>
      </p:sp>
      <p:sp>
        <p:nvSpPr>
          <p:cNvPr id="8" name="Content Placeholder 7"/>
          <p:cNvSpPr>
            <a:spLocks noGrp="1"/>
          </p:cNvSpPr>
          <p:nvPr>
            <p:ph idx="1"/>
          </p:nvPr>
        </p:nvSpPr>
        <p:spPr/>
        <p:txBody>
          <a:bodyPr/>
          <a:lstStyle/>
          <a:p>
            <a:endParaRPr lang="en-US"/>
          </a:p>
        </p:txBody>
      </p:sp>
      <p:sp>
        <p:nvSpPr>
          <p:cNvPr id="5" name="Slide Number Placeholder 4"/>
          <p:cNvSpPr>
            <a:spLocks noGrp="1"/>
          </p:cNvSpPr>
          <p:nvPr>
            <p:ph type="sldNum" sz="quarter" idx="10"/>
          </p:nvPr>
        </p:nvSpPr>
        <p:spPr/>
        <p:txBody>
          <a:bodyPr/>
          <a:lstStyle/>
          <a:p>
            <a:fld id="{D56441ED-E570-4448-BF20-B5AC273089C6}" type="slidenum">
              <a:rPr lang="en-US" smtClean="0"/>
              <a:pPr/>
              <a:t>17</a:t>
            </a:fld>
            <a:endParaRPr lang="en-US" dirty="0"/>
          </a:p>
        </p:txBody>
      </p:sp>
      <p:pic>
        <p:nvPicPr>
          <p:cNvPr id="9219" name="Picture 3" descr="Most recently, the LIMITS function was update to a left hand Filter bar.  This was done to try improve the ease of use of LIMITS and to expand their use by end-users.  You can modify which Filters you see by clicking on the”Choose Additional Filters” option.&#10;" title="PubMed Filter Bar = Lim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69" y="990600"/>
            <a:ext cx="8763000" cy="73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Most recently, the LIMITS function was updated to a left hand Filter bar.  This was done to try improve the ease of use of LIMITS and to expand their use by end-users.  You can modify which Filters you see by clicking on the &quot;Choose additional filters&quot; option." title="PubMed Filter Bar = Limits "/>
          <p:cNvSpPr/>
          <p:nvPr/>
        </p:nvSpPr>
        <p:spPr bwMode="auto">
          <a:xfrm>
            <a:off x="310055" y="1735700"/>
            <a:ext cx="1823545" cy="5899150"/>
          </a:xfrm>
          <a:prstGeom prst="rect">
            <a:avLst/>
          </a:prstGeom>
          <a:noFill/>
          <a:ln w="1905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36943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56441ED-E570-4448-BF20-B5AC273089C6}" type="slidenum">
              <a:rPr lang="en-US" smtClean="0"/>
              <a:pPr/>
              <a:t>18</a:t>
            </a:fld>
            <a:endParaRPr lang="en-US" dirty="0"/>
          </a:p>
        </p:txBody>
      </p:sp>
      <p:sp>
        <p:nvSpPr>
          <p:cNvPr id="10" name="Title 9" hidden="1"/>
          <p:cNvSpPr>
            <a:spLocks noGrp="1"/>
          </p:cNvSpPr>
          <p:nvPr>
            <p:ph type="title" idx="4294967295"/>
          </p:nvPr>
        </p:nvSpPr>
        <p:spPr>
          <a:xfrm>
            <a:off x="0" y="379413"/>
            <a:ext cx="8229600" cy="1143000"/>
          </a:xfrm>
        </p:spPr>
        <p:txBody>
          <a:bodyPr/>
          <a:lstStyle/>
          <a:p>
            <a:r>
              <a:rPr lang="en-US" dirty="0" smtClean="0"/>
              <a:t>Choose additional filters</a:t>
            </a:r>
            <a:endParaRPr lang="en-US" dirty="0"/>
          </a:p>
        </p:txBody>
      </p:sp>
      <p:pic>
        <p:nvPicPr>
          <p:cNvPr id="11266" name="Picture 2" descr="screen caption of Choose additional filters feature" title="Choose additional fil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94111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explose the &quot;Choose additional filters&quot; option" title="Choose additional filters"/>
          <p:cNvSpPr/>
          <p:nvPr/>
        </p:nvSpPr>
        <p:spPr bwMode="auto">
          <a:xfrm>
            <a:off x="304800" y="304800"/>
            <a:ext cx="1676400" cy="457200"/>
          </a:xfrm>
          <a:prstGeom prst="rect">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4769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Author Search Link</a:t>
            </a:r>
            <a:br>
              <a:rPr lang="en-US" smtClean="0"/>
            </a:br>
            <a:r>
              <a:rPr lang="en-US" smtClean="0"/>
              <a:t>Abstract View</a:t>
            </a:r>
            <a:endParaRPr lang="en-US" dirty="0"/>
          </a:p>
        </p:txBody>
      </p:sp>
      <p:sp>
        <p:nvSpPr>
          <p:cNvPr id="8" name="Content Placeholder 7"/>
          <p:cNvSpPr>
            <a:spLocks noGrp="1"/>
          </p:cNvSpPr>
          <p:nvPr>
            <p:ph idx="1"/>
          </p:nvPr>
        </p:nvSpPr>
        <p:spPr/>
        <p:txBody>
          <a:bodyPr/>
          <a:lstStyle/>
          <a:p>
            <a:endParaRPr lang="en-US"/>
          </a:p>
        </p:txBody>
      </p:sp>
      <p:sp>
        <p:nvSpPr>
          <p:cNvPr id="5" name="Slide Number Placeholder 4"/>
          <p:cNvSpPr>
            <a:spLocks noGrp="1"/>
          </p:cNvSpPr>
          <p:nvPr>
            <p:ph type="sldNum" sz="quarter" idx="10"/>
          </p:nvPr>
        </p:nvSpPr>
        <p:spPr/>
        <p:txBody>
          <a:bodyPr/>
          <a:lstStyle/>
          <a:p>
            <a:fld id="{D56441ED-E570-4448-BF20-B5AC273089C6}" type="slidenum">
              <a:rPr lang="en-US" smtClean="0"/>
              <a:pPr/>
              <a:t>19</a:t>
            </a:fld>
            <a:endParaRPr lang="en-US" dirty="0"/>
          </a:p>
        </p:txBody>
      </p:sp>
      <p:pic>
        <p:nvPicPr>
          <p:cNvPr id="1026" name="Picture 2" descr="The Author search link has been augmented.  A computed search is now performed, taking in consideration of the author’s name, article metadata, and other authors involved, providing relevancy ranked result.&#10;" title="Author Search Link Abstract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9968"/>
            <a:ext cx="9107214" cy="498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The Author search link has been augmented.  A computed search is now performed, taking in consideration of the author's name, article metadata, and other authors involoved, providing relevancy ranked result." title="author name"/>
          <p:cNvSpPr/>
          <p:nvPr/>
        </p:nvSpPr>
        <p:spPr bwMode="auto">
          <a:xfrm>
            <a:off x="0" y="3657600"/>
            <a:ext cx="762000" cy="314869"/>
          </a:xfrm>
          <a:prstGeom prst="rect">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6870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Presentations</a:t>
            </a:r>
          </a:p>
        </p:txBody>
      </p:sp>
      <p:sp>
        <p:nvSpPr>
          <p:cNvPr id="4099" name="Rectangle 3"/>
          <p:cNvSpPr>
            <a:spLocks noGrp="1" noChangeArrowheads="1"/>
          </p:cNvSpPr>
          <p:nvPr>
            <p:ph idx="1"/>
          </p:nvPr>
        </p:nvSpPr>
        <p:spPr>
          <a:xfrm>
            <a:off x="609600" y="1524000"/>
            <a:ext cx="7848600" cy="4114800"/>
          </a:xfrm>
        </p:spPr>
        <p:txBody>
          <a:bodyPr>
            <a:normAutofit lnSpcReduction="10000"/>
          </a:bodyPr>
          <a:lstStyle/>
          <a:p>
            <a:pPr eaLnBrk="1" hangingPunct="1"/>
            <a:r>
              <a:rPr lang="en-US" sz="3400" b="1" dirty="0" smtClean="0"/>
              <a:t>David Gillikin</a:t>
            </a:r>
            <a:r>
              <a:rPr lang="en-US" sz="3400" dirty="0" smtClean="0"/>
              <a:t>: Online Update </a:t>
            </a:r>
          </a:p>
          <a:p>
            <a:r>
              <a:rPr lang="en-US" sz="3400" b="1" dirty="0" smtClean="0"/>
              <a:t>Janice </a:t>
            </a:r>
            <a:r>
              <a:rPr lang="en-US" sz="3400" b="1" dirty="0"/>
              <a:t>Kelly</a:t>
            </a:r>
            <a:r>
              <a:rPr lang="en-US" sz="3400" dirty="0"/>
              <a:t>: </a:t>
            </a:r>
            <a:r>
              <a:rPr lang="en-US" sz="3400" dirty="0" smtClean="0"/>
              <a:t>Update from Division </a:t>
            </a:r>
            <a:r>
              <a:rPr lang="en-US" sz="3400" dirty="0"/>
              <a:t>of Specialized Information Services</a:t>
            </a:r>
            <a:endParaRPr lang="en-US" sz="3400" dirty="0" smtClean="0"/>
          </a:p>
          <a:p>
            <a:r>
              <a:rPr lang="en-US" sz="3400" b="1" dirty="0"/>
              <a:t>Loren Frant</a:t>
            </a:r>
            <a:r>
              <a:rPr lang="en-US" sz="3400" dirty="0"/>
              <a:t>: MedlinePlus</a:t>
            </a:r>
          </a:p>
          <a:p>
            <a:pPr eaLnBrk="1" hangingPunct="1"/>
            <a:r>
              <a:rPr lang="en-US" sz="3400" dirty="0" smtClean="0"/>
              <a:t>Questions</a:t>
            </a:r>
          </a:p>
          <a:p>
            <a:pPr marL="0" indent="0" algn="ctr" eaLnBrk="1" hangingPunct="1">
              <a:buNone/>
            </a:pPr>
            <a:r>
              <a:rPr lang="en-US" sz="3400" dirty="0" smtClean="0"/>
              <a:t>Presentations will be posted on the </a:t>
            </a:r>
            <a:r>
              <a:rPr lang="en-US" sz="3400" i="1" dirty="0" smtClean="0"/>
              <a:t>NLM Technical Bulletin</a:t>
            </a:r>
            <a:r>
              <a:rPr lang="en-US" sz="3400" dirty="0" smtClean="0"/>
              <a:t>: </a:t>
            </a:r>
            <a:r>
              <a:rPr lang="en-US" sz="2400" dirty="0" smtClean="0">
                <a:hlinkClick r:id="rId2"/>
              </a:rPr>
              <a:t>NLM Technical Bulletin [http://www.nlm.nih.gov/pubs/techbull/tb.html]</a:t>
            </a:r>
            <a:endParaRPr lang="en-US" sz="2400" dirty="0" smtClean="0"/>
          </a:p>
          <a:p>
            <a:pPr eaLnBrk="1" hangingPunct="1"/>
            <a:endParaRPr lang="en-US" sz="2400" dirty="0" smtClean="0"/>
          </a:p>
        </p:txBody>
      </p:sp>
      <p:sp>
        <p:nvSpPr>
          <p:cNvPr id="2" name="Slide Number Placeholder 1"/>
          <p:cNvSpPr>
            <a:spLocks noGrp="1"/>
          </p:cNvSpPr>
          <p:nvPr>
            <p:ph type="sldNum" sz="quarter" idx="10"/>
          </p:nvPr>
        </p:nvSpPr>
        <p:spPr/>
        <p:txBody>
          <a:bodyPr/>
          <a:lstStyle/>
          <a:p>
            <a:fld id="{D56441ED-E570-4448-BF20-B5AC273089C6}" type="slidenum">
              <a:rPr lang="en-US" smtClean="0"/>
              <a:pPr/>
              <a:t>2</a:t>
            </a:fld>
            <a:endParaRPr lang="en-US" dirty="0"/>
          </a:p>
        </p:txBody>
      </p:sp>
    </p:spTree>
    <p:extLst>
      <p:ext uri="{BB962C8B-B14F-4D97-AF65-F5344CB8AC3E}">
        <p14:creationId xmlns:p14="http://schemas.microsoft.com/office/powerpoint/2010/main" val="417288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6441ED-E570-4448-BF20-B5AC273089C6}" type="slidenum">
              <a:rPr lang="en-US" smtClean="0"/>
              <a:pPr/>
              <a:t>20</a:t>
            </a:fld>
            <a:endParaRPr lang="en-US" dirty="0"/>
          </a:p>
        </p:txBody>
      </p:sp>
      <p:sp>
        <p:nvSpPr>
          <p:cNvPr id="7" name="Title 6" hidden="1"/>
          <p:cNvSpPr>
            <a:spLocks noGrp="1"/>
          </p:cNvSpPr>
          <p:nvPr>
            <p:ph type="title" idx="4294967295"/>
          </p:nvPr>
        </p:nvSpPr>
        <p:spPr>
          <a:xfrm>
            <a:off x="0" y="379413"/>
            <a:ext cx="8229600" cy="1143000"/>
          </a:xfrm>
        </p:spPr>
        <p:txBody>
          <a:bodyPr/>
          <a:lstStyle/>
          <a:p>
            <a:r>
              <a:rPr lang="en-US" dirty="0" smtClean="0"/>
              <a:t>PubMed Citation with Author Rank</a:t>
            </a:r>
            <a:endParaRPr lang="en-US" dirty="0"/>
          </a:p>
        </p:txBody>
      </p:sp>
      <p:pic>
        <p:nvPicPr>
          <p:cNvPr id="2050" name="Picture 2" descr="The similarity for each citation pair is measured by examining the metadata for both citations, such as co-authors, journal, title, affiliation, abstract, MeSH terms, grants, and publication date. Citations that share like author names are divided into different groups by clustering the citations that are highly similar to each other. Citations within each group are then classified as belonging to the same author. &#10;" title="Sorte d by Computed Aut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56" y="0"/>
            <a:ext cx="8405944" cy="683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descr="The similarity for each citation pair is measured by examining the metadata for both citations, such as co-authors, journal, title, affiliation, abstract, MeSH terms, grants, and publication date.  Citaions that share like author names are divided into different groups by clustering the citations that are highly similar to each other.  Citations within each group are then classified as belonging to the same author." title="Sorted by Computed Author"/>
          <p:cNvSpPr/>
          <p:nvPr/>
        </p:nvSpPr>
        <p:spPr bwMode="auto">
          <a:xfrm>
            <a:off x="5638800" y="19480"/>
            <a:ext cx="2286000" cy="437720"/>
          </a:xfrm>
          <a:prstGeom prst="rect">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2464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MEDLINE/PubMed Additions</a:t>
            </a:r>
            <a:endParaRPr lang="en-US" dirty="0"/>
          </a:p>
        </p:txBody>
      </p:sp>
      <p:sp>
        <p:nvSpPr>
          <p:cNvPr id="3" name="Content Placeholder 2"/>
          <p:cNvSpPr>
            <a:spLocks noGrp="1"/>
          </p:cNvSpPr>
          <p:nvPr>
            <p:ph idx="1"/>
          </p:nvPr>
        </p:nvSpPr>
        <p:spPr/>
        <p:txBody>
          <a:bodyPr>
            <a:normAutofit lnSpcReduction="10000"/>
          </a:bodyPr>
          <a:lstStyle/>
          <a:p>
            <a:r>
              <a:rPr lang="en-US" smtClean="0"/>
              <a:t>Mobile users are now automatically redirected to the PubMed Mobile site.</a:t>
            </a:r>
          </a:p>
          <a:p>
            <a:r>
              <a:rPr lang="en-US" smtClean="0"/>
              <a:t>PubMed Text Version retired in February.  Site automatically redirects to PubMed Mobile.</a:t>
            </a:r>
          </a:p>
          <a:p>
            <a:r>
              <a:rPr lang="en-US" smtClean="0"/>
              <a:t>2 new granting organizations added:</a:t>
            </a:r>
          </a:p>
          <a:p>
            <a:pPr lvl="1"/>
            <a:r>
              <a:rPr lang="en-US" smtClean="0"/>
              <a:t>Autism Speaks</a:t>
            </a:r>
          </a:p>
          <a:p>
            <a:pPr lvl="1"/>
            <a:r>
              <a:rPr lang="en-US" smtClean="0"/>
              <a:t>PEPFAR</a:t>
            </a:r>
          </a:p>
          <a:p>
            <a:r>
              <a:rPr lang="en-US" smtClean="0"/>
              <a:t>Quality Improvement Category Added to Health Services Research (HSR) PubMed Queries</a:t>
            </a:r>
          </a:p>
          <a:p>
            <a:endParaRPr lang="en-US" smtClean="0"/>
          </a:p>
          <a:p>
            <a:endParaRPr lang="en-US" smtClean="0"/>
          </a:p>
          <a:p>
            <a:endParaRPr lang="en-US" dirty="0"/>
          </a:p>
        </p:txBody>
      </p:sp>
      <p:sp>
        <p:nvSpPr>
          <p:cNvPr id="4" name="Slide Number Placeholder 3"/>
          <p:cNvSpPr>
            <a:spLocks noGrp="1"/>
          </p:cNvSpPr>
          <p:nvPr>
            <p:ph type="sldNum" sz="quarter" idx="10"/>
          </p:nvPr>
        </p:nvSpPr>
        <p:spPr/>
        <p:txBody>
          <a:bodyPr/>
          <a:lstStyle/>
          <a:p>
            <a:fld id="{D56441ED-E570-4448-BF20-B5AC273089C6}" type="slidenum">
              <a:rPr lang="en-US" smtClean="0"/>
              <a:pPr/>
              <a:t>21</a:t>
            </a:fld>
            <a:endParaRPr lang="en-US" dirty="0"/>
          </a:p>
        </p:txBody>
      </p:sp>
    </p:spTree>
    <p:extLst>
      <p:ext uri="{BB962C8B-B14F-4D97-AF65-F5344CB8AC3E}">
        <p14:creationId xmlns:p14="http://schemas.microsoft.com/office/powerpoint/2010/main" val="174959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NLM and the National Training Center (NTC)</a:t>
            </a:r>
            <a:br>
              <a:rPr lang="en-US" smtClean="0"/>
            </a:br>
            <a:r>
              <a:rPr lang="en-US" smtClean="0"/>
              <a:t>PubMed Training (nnlm.gov/ntc/)</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“Train the Trainer” approach, launched fall 2011.</a:t>
            </a:r>
          </a:p>
          <a:p>
            <a:r>
              <a:rPr lang="en-US" smtClean="0"/>
              <a:t>Class composed of 3 online modules and 1 onsite module.</a:t>
            </a:r>
          </a:p>
          <a:p>
            <a:r>
              <a:rPr lang="en-US" smtClean="0"/>
              <a:t>Objectives:</a:t>
            </a:r>
          </a:p>
          <a:p>
            <a:pPr lvl="1"/>
            <a:r>
              <a:rPr lang="en-US" smtClean="0"/>
              <a:t>Functional Knowledge of MEDLINE database</a:t>
            </a:r>
          </a:p>
          <a:p>
            <a:pPr lvl="1"/>
            <a:r>
              <a:rPr lang="en-US" smtClean="0"/>
              <a:t>Structure and Use of MeSH</a:t>
            </a:r>
          </a:p>
          <a:p>
            <a:pPr lvl="1"/>
            <a:r>
              <a:rPr lang="en-US" smtClean="0"/>
              <a:t>Features and functions of PubMed</a:t>
            </a:r>
          </a:p>
          <a:p>
            <a:pPr lvl="1"/>
            <a:r>
              <a:rPr lang="en-US" smtClean="0"/>
              <a:t>Techniques &amp; best practices for teaching trainers</a:t>
            </a:r>
          </a:p>
          <a:p>
            <a:r>
              <a:rPr lang="en-US" smtClean="0"/>
              <a:t>NTC &amp; NCBI: developing 5-day in person workshop for librarians on NCBI databases.</a:t>
            </a:r>
            <a:endParaRPr lang="en-US" dirty="0" smtClean="0"/>
          </a:p>
        </p:txBody>
      </p:sp>
      <p:sp>
        <p:nvSpPr>
          <p:cNvPr id="4" name="Slide Number Placeholder 3"/>
          <p:cNvSpPr>
            <a:spLocks noGrp="1"/>
          </p:cNvSpPr>
          <p:nvPr>
            <p:ph type="sldNum" sz="quarter" idx="10"/>
          </p:nvPr>
        </p:nvSpPr>
        <p:spPr/>
        <p:txBody>
          <a:bodyPr/>
          <a:lstStyle/>
          <a:p>
            <a:fld id="{D56441ED-E570-4448-BF20-B5AC273089C6}" type="slidenum">
              <a:rPr lang="en-US" smtClean="0"/>
              <a:pPr/>
              <a:t>22</a:t>
            </a:fld>
            <a:endParaRPr lang="en-US" dirty="0"/>
          </a:p>
        </p:txBody>
      </p:sp>
    </p:spTree>
    <p:extLst>
      <p:ext uri="{BB962C8B-B14F-4D97-AF65-F5344CB8AC3E}">
        <p14:creationId xmlns:p14="http://schemas.microsoft.com/office/powerpoint/2010/main" val="7671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 Health</a:t>
            </a:r>
            <a:endParaRPr lang="en-US" dirty="0"/>
          </a:p>
        </p:txBody>
      </p:sp>
      <p:sp>
        <p:nvSpPr>
          <p:cNvPr id="3" name="Content Placeholder 2"/>
          <p:cNvSpPr>
            <a:spLocks noGrp="1"/>
          </p:cNvSpPr>
          <p:nvPr>
            <p:ph idx="1"/>
          </p:nvPr>
        </p:nvSpPr>
        <p:spPr/>
        <p:txBody>
          <a:bodyPr/>
          <a:lstStyle/>
          <a:p>
            <a:endParaRPr lang="en-US" dirty="0"/>
          </a:p>
        </p:txBody>
      </p:sp>
      <p:pic>
        <p:nvPicPr>
          <p:cNvPr id="14338" name="Picture 2" descr="PubMed Health continued to expand its focus on Clinical Effectiveness information, and with making Systematic Reviews more accessible and understandable.&#10;" title="PubMed Health Hom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9342438" cy="665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fld id="{D56441ED-E570-4448-BF20-B5AC273089C6}" type="slidenum">
              <a:rPr lang="en-US" smtClean="0"/>
              <a:pPr/>
              <a:t>23</a:t>
            </a:fld>
            <a:endParaRPr lang="en-US" dirty="0"/>
          </a:p>
        </p:txBody>
      </p:sp>
    </p:spTree>
    <p:extLst>
      <p:ext uri="{BB962C8B-B14F-4D97-AF65-F5344CB8AC3E}">
        <p14:creationId xmlns:p14="http://schemas.microsoft.com/office/powerpoint/2010/main" val="395927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56441ED-E570-4448-BF20-B5AC273089C6}" type="slidenum">
              <a:rPr lang="en-US" smtClean="0"/>
              <a:pPr/>
              <a:t>24</a:t>
            </a:fld>
            <a:endParaRPr lang="en-US" dirty="0"/>
          </a:p>
        </p:txBody>
      </p:sp>
      <p:sp>
        <p:nvSpPr>
          <p:cNvPr id="2" name="Title 1"/>
          <p:cNvSpPr>
            <a:spLocks noGrp="1"/>
          </p:cNvSpPr>
          <p:nvPr>
            <p:ph type="title" idx="4294967295"/>
          </p:nvPr>
        </p:nvSpPr>
        <p:spPr>
          <a:xfrm>
            <a:off x="0" y="92075"/>
            <a:ext cx="8229600" cy="1279525"/>
          </a:xfrm>
        </p:spPr>
        <p:txBody>
          <a:bodyPr/>
          <a:lstStyle/>
          <a:p>
            <a:r>
              <a:rPr lang="en-US" dirty="0" smtClean="0"/>
              <a:t>Contents Option on PubMed Health</a:t>
            </a:r>
            <a:endParaRPr lang="en-US" dirty="0"/>
          </a:p>
        </p:txBody>
      </p:sp>
      <p:sp>
        <p:nvSpPr>
          <p:cNvPr id="7" name="Content Placeholder 6"/>
          <p:cNvSpPr>
            <a:spLocks noGrp="1"/>
          </p:cNvSpPr>
          <p:nvPr>
            <p:ph idx="4294967295"/>
          </p:nvPr>
        </p:nvSpPr>
        <p:spPr>
          <a:xfrm>
            <a:off x="0" y="1600200"/>
            <a:ext cx="8229600" cy="4479925"/>
          </a:xfrm>
        </p:spPr>
        <p:txBody>
          <a:bodyPr/>
          <a:lstStyle/>
          <a:p>
            <a:r>
              <a:rPr lang="en-US" dirty="0" smtClean="0"/>
              <a:t>Contents option on PubMed Health</a:t>
            </a:r>
            <a:endParaRPr lang="en-US" dirty="0"/>
          </a:p>
        </p:txBody>
      </p:sp>
      <p:pic>
        <p:nvPicPr>
          <p:cNvPr id="15362" name="Picture 2" descr="screen caption of Contents drop-down options on PubMed Health Homepage" title="PubMed Health Hom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39165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Contents option in PubMed Health" title="Contents option in PubMed Health"/>
          <p:cNvSpPr/>
          <p:nvPr/>
        </p:nvSpPr>
        <p:spPr bwMode="auto">
          <a:xfrm>
            <a:off x="0" y="914400"/>
            <a:ext cx="1828800" cy="205740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30067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6441ED-E570-4448-BF20-B5AC273089C6}" type="slidenum">
              <a:rPr lang="en-US" smtClean="0"/>
              <a:pPr/>
              <a:t>25</a:t>
            </a:fld>
            <a:endParaRPr lang="en-US" dirty="0"/>
          </a:p>
        </p:txBody>
      </p:sp>
      <p:sp>
        <p:nvSpPr>
          <p:cNvPr id="2" name="Title 1" hidden="1"/>
          <p:cNvSpPr>
            <a:spLocks noGrp="1"/>
          </p:cNvSpPr>
          <p:nvPr>
            <p:ph type="title" idx="4294967295"/>
          </p:nvPr>
        </p:nvSpPr>
        <p:spPr>
          <a:xfrm>
            <a:off x="0" y="379413"/>
            <a:ext cx="8229600" cy="1143000"/>
          </a:xfrm>
        </p:spPr>
        <p:txBody>
          <a:bodyPr/>
          <a:lstStyle/>
          <a:p>
            <a:r>
              <a:rPr lang="en-US" dirty="0" smtClean="0"/>
              <a:t>NLM Resources</a:t>
            </a:r>
            <a:endParaRPr lang="en-US" dirty="0"/>
          </a:p>
        </p:txBody>
      </p:sp>
      <p:sp>
        <p:nvSpPr>
          <p:cNvPr id="3" name="Content Placeholder 2" hidden="1"/>
          <p:cNvSpPr>
            <a:spLocks noGrp="1"/>
          </p:cNvSpPr>
          <p:nvPr>
            <p:ph idx="4294967295"/>
          </p:nvPr>
        </p:nvSpPr>
        <p:spPr>
          <a:xfrm>
            <a:off x="0" y="1752600"/>
            <a:ext cx="8229600" cy="4327525"/>
          </a:xfrm>
        </p:spPr>
        <p:txBody>
          <a:bodyPr/>
          <a:lstStyle/>
          <a:p>
            <a:r>
              <a:rPr lang="en-US" dirty="0" smtClean="0"/>
              <a:t>NLM Tools for HER Certification and Meaningful Use</a:t>
            </a:r>
            <a:endParaRPr lang="en-US" dirty="0"/>
          </a:p>
        </p:txBody>
      </p:sp>
      <p:pic>
        <p:nvPicPr>
          <p:cNvPr id="1026" name="Picture 2" descr="Covering NLM resources:&#10;MedlinePlus Connect&#10;RxNorm&#10;SNOMED CT: Systematized Nomenclature of Medicine - Clinical Terminology &#10;LOINC :  Logical Observation Identifiers Names and Codes&#10;" title="Covering NLM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6" y="0"/>
            <a:ext cx="9191625"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91200" y="2743200"/>
            <a:ext cx="3200400" cy="1323439"/>
          </a:xfrm>
          <a:prstGeom prst="rect">
            <a:avLst/>
          </a:prstGeom>
          <a:solidFill>
            <a:schemeClr val="accent3">
              <a:lumMod val="20000"/>
              <a:lumOff val="80000"/>
            </a:schemeClr>
          </a:solidFill>
          <a:ln w="28575">
            <a:solidFill>
              <a:srgbClr val="C00000"/>
            </a:solidFill>
          </a:ln>
        </p:spPr>
        <p:txBody>
          <a:bodyPr wrap="square" rtlCol="0">
            <a:spAutoFit/>
          </a:bodyPr>
          <a:lstStyle/>
          <a:p>
            <a:pPr marL="342900" indent="-342900">
              <a:buFont typeface="Arial" pitchFamily="34" charset="0"/>
              <a:buChar char="•"/>
            </a:pPr>
            <a:r>
              <a:rPr lang="en-US" sz="2000" b="1" dirty="0" smtClean="0">
                <a:solidFill>
                  <a:schemeClr val="accent6"/>
                </a:solidFill>
              </a:rPr>
              <a:t>MedlinePlus Connect</a:t>
            </a:r>
          </a:p>
          <a:p>
            <a:pPr marL="342900" indent="-342900">
              <a:buFont typeface="Arial" pitchFamily="34" charset="0"/>
              <a:buChar char="•"/>
            </a:pPr>
            <a:r>
              <a:rPr lang="en-US" sz="2000" b="1" dirty="0" err="1" smtClean="0">
                <a:solidFill>
                  <a:schemeClr val="accent6"/>
                </a:solidFill>
              </a:rPr>
              <a:t>RxNorm</a:t>
            </a:r>
            <a:endParaRPr lang="en-US" sz="2000" b="1" dirty="0" smtClean="0">
              <a:solidFill>
                <a:schemeClr val="accent6"/>
              </a:solidFill>
            </a:endParaRPr>
          </a:p>
          <a:p>
            <a:pPr marL="342900" indent="-342900">
              <a:buFont typeface="Arial" pitchFamily="34" charset="0"/>
              <a:buChar char="•"/>
            </a:pPr>
            <a:r>
              <a:rPr lang="en-US" sz="2000" b="1" dirty="0" smtClean="0">
                <a:solidFill>
                  <a:schemeClr val="accent6"/>
                </a:solidFill>
              </a:rPr>
              <a:t>SNOMED CT</a:t>
            </a:r>
          </a:p>
          <a:p>
            <a:pPr marL="342900" indent="-342900">
              <a:buFont typeface="Arial" pitchFamily="34" charset="0"/>
              <a:buChar char="•"/>
            </a:pPr>
            <a:r>
              <a:rPr lang="en-US" sz="2000" b="1" dirty="0" smtClean="0">
                <a:solidFill>
                  <a:schemeClr val="accent6"/>
                </a:solidFill>
              </a:rPr>
              <a:t>LOINC</a:t>
            </a:r>
          </a:p>
        </p:txBody>
      </p:sp>
    </p:spTree>
    <p:extLst>
      <p:ext uri="{BB962C8B-B14F-4D97-AF65-F5344CB8AC3E}">
        <p14:creationId xmlns:p14="http://schemas.microsoft.com/office/powerpoint/2010/main" val="214620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PubMed Central</a:t>
            </a:r>
          </a:p>
        </p:txBody>
      </p:sp>
      <p:sp>
        <p:nvSpPr>
          <p:cNvPr id="23555" name="Rectangle 3"/>
          <p:cNvSpPr>
            <a:spLocks noGrp="1" noChangeArrowheads="1"/>
          </p:cNvSpPr>
          <p:nvPr>
            <p:ph idx="1"/>
          </p:nvPr>
        </p:nvSpPr>
        <p:spPr>
          <a:xfrm>
            <a:off x="457200" y="1295400"/>
            <a:ext cx="8229600" cy="4800600"/>
          </a:xfrm>
        </p:spPr>
        <p:txBody>
          <a:bodyPr>
            <a:normAutofit/>
          </a:bodyPr>
          <a:lstStyle/>
          <a:p>
            <a:pPr marL="0" indent="0" eaLnBrk="1" hangingPunct="1">
              <a:buNone/>
            </a:pPr>
            <a:endParaRPr lang="en-US" sz="3200" dirty="0" smtClean="0"/>
          </a:p>
        </p:txBody>
      </p:sp>
      <p:sp>
        <p:nvSpPr>
          <p:cNvPr id="2" name="Slide Number Placeholder 1"/>
          <p:cNvSpPr>
            <a:spLocks noGrp="1"/>
          </p:cNvSpPr>
          <p:nvPr>
            <p:ph type="sldNum" sz="quarter" idx="10"/>
          </p:nvPr>
        </p:nvSpPr>
        <p:spPr/>
        <p:txBody>
          <a:bodyPr/>
          <a:lstStyle/>
          <a:p>
            <a:fld id="{D56441ED-E570-4448-BF20-B5AC273089C6}" type="slidenum">
              <a:rPr lang="en-US" smtClean="0"/>
              <a:pPr/>
              <a:t>26</a:t>
            </a:fld>
            <a:endParaRPr lang="en-US" dirty="0"/>
          </a:p>
        </p:txBody>
      </p:sp>
      <p:pic>
        <p:nvPicPr>
          <p:cNvPr id="2050" name="Picture 2" descr="As of today, we have just over 1,000 full participation titles.  That number does not count predecessor titles, i.e., title changes over the course of a journal's life.  So jmla and bmla count as 1 in 800.  We also have over 300 NIH portfolio journals." title="full participation titles in P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0975"/>
            <a:ext cx="9144000" cy="66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As of today we have just over 1,000 full participation titles.  That number does not count predecessor titles, i.e., title changes over the course of a journal's life.  So jmla and bmla count as 1 in the 800.  We also have over 300 NIH portfolio journals." title="full participation titles in PMC"/>
          <p:cNvSpPr/>
          <p:nvPr/>
        </p:nvSpPr>
        <p:spPr bwMode="auto">
          <a:xfrm>
            <a:off x="3124200" y="4876800"/>
            <a:ext cx="2895600" cy="1981200"/>
          </a:xfrm>
          <a:prstGeom prst="rect">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5859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NIH Public Access Policy Status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3200" dirty="0"/>
              <a:t>NIH-funded articles in PMC as of March </a:t>
            </a:r>
            <a:r>
              <a:rPr lang="en-US" sz="3200" dirty="0" smtClean="0"/>
              <a:t>2012:</a:t>
            </a:r>
            <a:endParaRPr lang="en-US" sz="3200" dirty="0"/>
          </a:p>
          <a:p>
            <a:pPr lvl="1"/>
            <a:r>
              <a:rPr lang="en-US" sz="3200" dirty="0"/>
              <a:t>Total for publication dates July 2008 – Dec 2011: approx.  </a:t>
            </a:r>
            <a:r>
              <a:rPr lang="en-US" sz="3200" dirty="0" smtClean="0"/>
              <a:t>250,000</a:t>
            </a:r>
            <a:endParaRPr lang="en-US" sz="3200" dirty="0"/>
          </a:p>
          <a:p>
            <a:pPr lvl="1"/>
            <a:r>
              <a:rPr lang="en-US" sz="3200" dirty="0"/>
              <a:t>40% are final, published versions from PMC participating </a:t>
            </a:r>
            <a:r>
              <a:rPr lang="en-US" sz="3200" dirty="0" smtClean="0"/>
              <a:t>journals</a:t>
            </a:r>
            <a:endParaRPr lang="en-US" sz="3200" dirty="0"/>
          </a:p>
          <a:p>
            <a:pPr lvl="1"/>
            <a:r>
              <a:rPr lang="en-US" sz="3200" dirty="0"/>
              <a:t>60% are author </a:t>
            </a:r>
            <a:r>
              <a:rPr lang="en-US" sz="3200" dirty="0" smtClean="0"/>
              <a:t>manuscripts</a:t>
            </a:r>
            <a:endParaRPr lang="en-US" sz="3200" dirty="0"/>
          </a:p>
          <a:p>
            <a:pPr lvl="1"/>
            <a:r>
              <a:rPr lang="en-US" sz="3200" dirty="0"/>
              <a:t>Estimated </a:t>
            </a:r>
            <a:r>
              <a:rPr lang="en-US" sz="3200" dirty="0" smtClean="0"/>
              <a:t>compliance </a:t>
            </a:r>
            <a:r>
              <a:rPr lang="en-US" sz="3200" dirty="0"/>
              <a:t>rate for the period: 75</a:t>
            </a:r>
            <a:r>
              <a:rPr lang="en-US" sz="3200" dirty="0" smtClean="0"/>
              <a:t>%</a:t>
            </a:r>
            <a:endParaRPr lang="en-US" sz="3200" dirty="0"/>
          </a:p>
          <a:p>
            <a:endParaRPr lang="en-US" dirty="0"/>
          </a:p>
        </p:txBody>
      </p:sp>
      <p:sp>
        <p:nvSpPr>
          <p:cNvPr id="4" name="Slide Number Placeholder 3"/>
          <p:cNvSpPr>
            <a:spLocks noGrp="1"/>
          </p:cNvSpPr>
          <p:nvPr>
            <p:ph type="sldNum" sz="quarter" idx="10"/>
          </p:nvPr>
        </p:nvSpPr>
        <p:spPr/>
        <p:txBody>
          <a:bodyPr/>
          <a:lstStyle/>
          <a:p>
            <a:fld id="{D56441ED-E570-4448-BF20-B5AC273089C6}" type="slidenum">
              <a:rPr lang="en-US" smtClean="0"/>
              <a:pPr/>
              <a:t>27</a:t>
            </a:fld>
            <a:endParaRPr lang="en-US" dirty="0"/>
          </a:p>
        </p:txBody>
      </p:sp>
    </p:spTree>
    <p:extLst>
      <p:ext uri="{BB962C8B-B14F-4D97-AF65-F5344CB8AC3E}">
        <p14:creationId xmlns:p14="http://schemas.microsoft.com/office/powerpoint/2010/main" val="37374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en-US" sz="3800" dirty="0" smtClean="0">
                <a:solidFill>
                  <a:schemeClr val="tx1"/>
                </a:solidFill>
              </a:rPr>
              <a:t>Unified Medical Language System (UMLS)</a:t>
            </a:r>
          </a:p>
        </p:txBody>
      </p:sp>
      <p:sp>
        <p:nvSpPr>
          <p:cNvPr id="35843" name="Rectangle 3"/>
          <p:cNvSpPr>
            <a:spLocks noGrp="1" noChangeArrowheads="1"/>
          </p:cNvSpPr>
          <p:nvPr>
            <p:ph idx="1"/>
          </p:nvPr>
        </p:nvSpPr>
        <p:spPr>
          <a:xfrm>
            <a:off x="228600" y="1676400"/>
            <a:ext cx="8305800" cy="4267200"/>
          </a:xfrm>
        </p:spPr>
        <p:txBody>
          <a:bodyPr>
            <a:normAutofit/>
          </a:bodyPr>
          <a:lstStyle/>
          <a:p>
            <a:pPr eaLnBrk="1" hangingPunct="1"/>
            <a:r>
              <a:rPr lang="en-US" sz="2800" dirty="0" smtClean="0"/>
              <a:t>UMLS Releases:</a:t>
            </a:r>
          </a:p>
          <a:p>
            <a:pPr lvl="1" eaLnBrk="1" hangingPunct="1"/>
            <a:r>
              <a:rPr lang="en-US" dirty="0" smtClean="0"/>
              <a:t>2011AB release: November 17, 2011</a:t>
            </a:r>
          </a:p>
          <a:p>
            <a:pPr lvl="2" eaLnBrk="1" hangingPunct="1"/>
            <a:r>
              <a:rPr lang="en-US" dirty="0" smtClean="0"/>
              <a:t>More than </a:t>
            </a:r>
            <a:r>
              <a:rPr lang="en-US" b="1" dirty="0" smtClean="0"/>
              <a:t>2.63 million concepts </a:t>
            </a:r>
            <a:r>
              <a:rPr lang="en-US" dirty="0" smtClean="0"/>
              <a:t>and </a:t>
            </a:r>
            <a:r>
              <a:rPr lang="en-US" b="1" dirty="0" smtClean="0"/>
              <a:t>8.6 million unique concept names </a:t>
            </a:r>
            <a:r>
              <a:rPr lang="en-US" dirty="0" smtClean="0"/>
              <a:t>from </a:t>
            </a:r>
            <a:r>
              <a:rPr lang="en-US" b="1" dirty="0" smtClean="0"/>
              <a:t>160 source vocabularies</a:t>
            </a:r>
          </a:p>
          <a:p>
            <a:pPr lvl="1" eaLnBrk="1" hangingPunct="1"/>
            <a:r>
              <a:rPr lang="en-US" dirty="0" smtClean="0"/>
              <a:t>2012AA release: May 7, 2012</a:t>
            </a:r>
          </a:p>
          <a:p>
            <a:pPr lvl="2" eaLnBrk="1" hangingPunct="1"/>
            <a:r>
              <a:rPr lang="en-US" dirty="0" smtClean="0"/>
              <a:t>More than </a:t>
            </a:r>
            <a:r>
              <a:rPr lang="en-US" b="1" dirty="0" smtClean="0"/>
              <a:t>2.7 million concepts</a:t>
            </a:r>
            <a:r>
              <a:rPr lang="en-US" dirty="0" smtClean="0"/>
              <a:t> and 10</a:t>
            </a:r>
            <a:r>
              <a:rPr lang="en-US" b="1" dirty="0" smtClean="0"/>
              <a:t>.8 million unique concept names </a:t>
            </a:r>
            <a:r>
              <a:rPr lang="en-US" dirty="0" smtClean="0"/>
              <a:t>from over </a:t>
            </a:r>
            <a:r>
              <a:rPr lang="en-US" b="1" dirty="0" smtClean="0"/>
              <a:t>160 source vocabularies</a:t>
            </a:r>
            <a:endParaRPr lang="en-US" b="1" dirty="0" smtClean="0">
              <a:solidFill>
                <a:schemeClr val="bg1"/>
              </a:solidFill>
            </a:endParaRPr>
          </a:p>
          <a:p>
            <a:pPr eaLnBrk="1" hangingPunct="1"/>
            <a:r>
              <a:rPr lang="en-US" sz="2800" dirty="0" smtClean="0"/>
              <a:t>US SNOMED CT Content Request System:  Beta version in October, production version </a:t>
            </a:r>
            <a:r>
              <a:rPr lang="en-US" sz="2800" smtClean="0"/>
              <a:t>in February.</a:t>
            </a:r>
            <a:endParaRPr lang="en-US" sz="2800" dirty="0" smtClean="0"/>
          </a:p>
          <a:p>
            <a:pPr lvl="2" eaLnBrk="1" hangingPunct="1"/>
            <a:endParaRPr lang="en-US" sz="2000" dirty="0" smtClean="0"/>
          </a:p>
          <a:p>
            <a:pPr lvl="1" eaLnBrk="1" hangingPunct="1">
              <a:buFont typeface="Wingdings" pitchFamily="2" charset="2"/>
              <a:buNone/>
            </a:pPr>
            <a:endParaRPr lang="en-US" dirty="0" smtClean="0"/>
          </a:p>
        </p:txBody>
      </p:sp>
      <p:pic>
        <p:nvPicPr>
          <p:cNvPr id="4098" name="Picture 2" descr="Unified Medical Language System (UMLS) page title" title="Unified Medical Language System (UM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8121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fld id="{D56441ED-E570-4448-BF20-B5AC273089C6}" type="slidenum">
              <a:rPr lang="en-US" smtClean="0"/>
              <a:pPr/>
              <a:t>28</a:t>
            </a:fld>
            <a:endParaRPr lang="en-US" dirty="0"/>
          </a:p>
        </p:txBody>
      </p:sp>
    </p:spTree>
    <p:extLst>
      <p:ext uri="{BB962C8B-B14F-4D97-AF65-F5344CB8AC3E}">
        <p14:creationId xmlns:p14="http://schemas.microsoft.com/office/powerpoint/2010/main" val="399009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Unified Medical Language System (UMLS</a:t>
            </a:r>
            <a:r>
              <a:rPr lang="en-US" dirty="0" smtClean="0">
                <a:solidFill>
                  <a:schemeClr val="tx1"/>
                </a:solidFill>
              </a:rPr>
              <a:t>) </a:t>
            </a:r>
            <a:endParaRPr lang="en-US" dirty="0"/>
          </a:p>
        </p:txBody>
      </p:sp>
      <p:sp>
        <p:nvSpPr>
          <p:cNvPr id="3" name="Content Placeholder 2" descr="UMLS Video Learning Resources page, consolidating all UMLS-related video tutorials.&#10;video tutorials:  [http://www.nlm.nih.gov/research/umls/user_education/learning_resources.html]&#10;Variety of subsets provided; most recent are the SNOMED CT Core Problem list subset &amp; the Route of Administration subset.&#10;" title="Unified Medical Language System (UMLS)"/>
          <p:cNvSpPr>
            <a:spLocks noGrp="1"/>
          </p:cNvSpPr>
          <p:nvPr>
            <p:ph idx="1"/>
          </p:nvPr>
        </p:nvSpPr>
        <p:spPr/>
        <p:txBody>
          <a:bodyPr/>
          <a:lstStyle/>
          <a:p>
            <a:r>
              <a:rPr lang="en-US" dirty="0" smtClean="0"/>
              <a:t>UMLS Video Learning Resources </a:t>
            </a:r>
            <a:r>
              <a:rPr lang="en-US" dirty="0"/>
              <a:t>page, </a:t>
            </a:r>
            <a:r>
              <a:rPr lang="en-US" dirty="0" smtClean="0"/>
              <a:t>consolidating </a:t>
            </a:r>
            <a:r>
              <a:rPr lang="en-US" dirty="0"/>
              <a:t>all </a:t>
            </a:r>
            <a:r>
              <a:rPr lang="en-US" dirty="0" smtClean="0"/>
              <a:t>UMLS-related </a:t>
            </a:r>
            <a:r>
              <a:rPr lang="en-US" dirty="0"/>
              <a:t>video </a:t>
            </a:r>
            <a:r>
              <a:rPr lang="en-US" dirty="0" smtClean="0"/>
              <a:t>tutorials.</a:t>
            </a:r>
          </a:p>
          <a:p>
            <a:pPr marL="399982" lvl="1" indent="0">
              <a:buNone/>
            </a:pPr>
            <a:r>
              <a:rPr lang="en-US" dirty="0" smtClean="0">
                <a:hlinkClick r:id="rId2"/>
              </a:rPr>
              <a:t>Link to UMLA Video Learning Resources page:  http://www.nlm.nih.gov/research/umls/user_education/learning_resources.html</a:t>
            </a:r>
            <a:endParaRPr lang="en-US" dirty="0" smtClean="0"/>
          </a:p>
          <a:p>
            <a:pPr marL="457200" indent="-457200"/>
            <a:r>
              <a:rPr lang="en-US" sz="3200" dirty="0" smtClean="0"/>
              <a:t>Variety </a:t>
            </a:r>
            <a:r>
              <a:rPr lang="en-US" sz="3200" dirty="0"/>
              <a:t>of subsets provided; most recent are the SNOMED CT Core Problem list </a:t>
            </a:r>
            <a:r>
              <a:rPr lang="en-US" sz="3200" dirty="0" smtClean="0"/>
              <a:t>subset </a:t>
            </a:r>
            <a:r>
              <a:rPr lang="en-US" sz="3200" dirty="0"/>
              <a:t>&amp;</a:t>
            </a:r>
            <a:r>
              <a:rPr lang="en-US" sz="3200" dirty="0" smtClean="0"/>
              <a:t> the Route </a:t>
            </a:r>
            <a:r>
              <a:rPr lang="en-US" sz="3200" dirty="0"/>
              <a:t>of </a:t>
            </a:r>
            <a:r>
              <a:rPr lang="en-US" sz="3200" dirty="0" smtClean="0"/>
              <a:t>Administration </a:t>
            </a:r>
            <a:r>
              <a:rPr lang="en-US" sz="3200" dirty="0"/>
              <a:t>subset.</a:t>
            </a:r>
            <a:endParaRPr lang="en-US" sz="2400" dirty="0"/>
          </a:p>
          <a:p>
            <a:pPr marL="457200" indent="-457200"/>
            <a:endParaRPr lang="en-US" dirty="0"/>
          </a:p>
        </p:txBody>
      </p:sp>
      <p:pic>
        <p:nvPicPr>
          <p:cNvPr id="4" name="Picture 2" descr="Unified Medical Language System (UMLS)" title="Unified Medical Language System (UM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04800"/>
            <a:ext cx="808121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fld id="{D56441ED-E570-4448-BF20-B5AC273089C6}" type="slidenum">
              <a:rPr lang="en-US" smtClean="0"/>
              <a:pPr/>
              <a:t>29</a:t>
            </a:fld>
            <a:endParaRPr lang="en-US" dirty="0"/>
          </a:p>
        </p:txBody>
      </p:sp>
    </p:spTree>
    <p:extLst>
      <p:ext uri="{BB962C8B-B14F-4D97-AF65-F5344CB8AC3E}">
        <p14:creationId xmlns:p14="http://schemas.microsoft.com/office/powerpoint/2010/main" val="13397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descr="The NLM Exhibit Booth Theater Schedule" title="The NLM Exhibit Booth Theater Schedule"/>
          <p:cNvSpPr>
            <a:spLocks noGrp="1"/>
          </p:cNvSpPr>
          <p:nvPr>
            <p:ph type="sldNum" sz="quarter" idx="10"/>
          </p:nvPr>
        </p:nvSpPr>
        <p:spPr/>
        <p:txBody>
          <a:bodyPr/>
          <a:lstStyle/>
          <a:p>
            <a:fld id="{D56441ED-E570-4448-BF20-B5AC273089C6}" type="slidenum">
              <a:rPr lang="en-US" smtClean="0"/>
              <a:pPr/>
              <a:t>3</a:t>
            </a:fld>
            <a:endParaRPr lang="en-US" dirty="0"/>
          </a:p>
        </p:txBody>
      </p:sp>
      <p:sp>
        <p:nvSpPr>
          <p:cNvPr id="9" name="Title 8" hidden="1"/>
          <p:cNvSpPr>
            <a:spLocks noGrp="1"/>
          </p:cNvSpPr>
          <p:nvPr>
            <p:ph type="title" idx="4294967295"/>
          </p:nvPr>
        </p:nvSpPr>
        <p:spPr>
          <a:xfrm>
            <a:off x="0" y="379413"/>
            <a:ext cx="8229600" cy="1143000"/>
          </a:xfrm>
        </p:spPr>
        <p:txBody>
          <a:bodyPr/>
          <a:lstStyle/>
          <a:p>
            <a:r>
              <a:rPr lang="en-US" dirty="0" smtClean="0"/>
              <a:t>NLM Theater</a:t>
            </a:r>
            <a:endParaRPr lang="en-US" dirty="0"/>
          </a:p>
        </p:txBody>
      </p:sp>
      <p:sp>
        <p:nvSpPr>
          <p:cNvPr id="5" name="Control 1" descr="NLM Exhibit Booth Theater Schedule " title="NLM Exhibit Booth Theater Schedule "/>
          <p:cNvSpPr>
            <a:spLocks noChangeArrowheads="1" noChangeShapeType="1"/>
          </p:cNvSpPr>
          <p:nvPr/>
        </p:nvSpPr>
        <p:spPr bwMode="auto">
          <a:xfrm>
            <a:off x="1989138" y="2255838"/>
            <a:ext cx="5313362" cy="35020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2050" name="Picture 2" descr="The NLM Exhibit Booth Theater Schedule " title="The NLM Exhibit Booth Theater Schedu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 y="15766"/>
            <a:ext cx="5077183" cy="697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National Library of Medicine logo" title="National Library of Medicin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459" y="52552"/>
            <a:ext cx="3914417" cy="546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NLM Logo" title="NLM Logo"/>
          <p:cNvSpPr/>
          <p:nvPr/>
        </p:nvSpPr>
        <p:spPr bwMode="auto">
          <a:xfrm>
            <a:off x="3810000" y="5105400"/>
            <a:ext cx="1219200" cy="1752600"/>
          </a:xfrm>
          <a:prstGeom prst="rect">
            <a:avLst/>
          </a:prstGeom>
          <a:noFill/>
          <a:ln w="1905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99702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6441ED-E570-4448-BF20-B5AC273089C6}" type="slidenum">
              <a:rPr lang="en-US" smtClean="0"/>
              <a:pPr/>
              <a:t>30</a:t>
            </a:fld>
            <a:endParaRPr lang="en-US" dirty="0"/>
          </a:p>
        </p:txBody>
      </p:sp>
      <p:sp>
        <p:nvSpPr>
          <p:cNvPr id="2" name="Title 1" hidden="1"/>
          <p:cNvSpPr>
            <a:spLocks noGrp="1"/>
          </p:cNvSpPr>
          <p:nvPr>
            <p:ph type="title" idx="4294967295"/>
          </p:nvPr>
        </p:nvSpPr>
        <p:spPr>
          <a:xfrm>
            <a:off x="0" y="379413"/>
            <a:ext cx="8229600" cy="1143000"/>
          </a:xfrm>
        </p:spPr>
        <p:txBody>
          <a:bodyPr/>
          <a:lstStyle/>
          <a:p>
            <a:r>
              <a:rPr lang="en-US" dirty="0" smtClean="0"/>
              <a:t>NLM Gateway</a:t>
            </a:r>
            <a:endParaRPr lang="en-US" dirty="0"/>
          </a:p>
        </p:txBody>
      </p:sp>
      <p:sp>
        <p:nvSpPr>
          <p:cNvPr id="3" name="Content Placeholder 2" hidden="1"/>
          <p:cNvSpPr>
            <a:spLocks noGrp="1"/>
          </p:cNvSpPr>
          <p:nvPr>
            <p:ph idx="4294967295"/>
          </p:nvPr>
        </p:nvSpPr>
        <p:spPr>
          <a:xfrm>
            <a:off x="0" y="1752600"/>
            <a:ext cx="8229600" cy="4327525"/>
          </a:xfrm>
        </p:spPr>
        <p:txBody>
          <a:bodyPr/>
          <a:lstStyle/>
          <a:p>
            <a:r>
              <a:rPr lang="en-US" dirty="0" smtClean="0"/>
              <a:t>New pilot search site </a:t>
            </a:r>
            <a:endParaRPr lang="en-US" dirty="0"/>
          </a:p>
        </p:txBody>
      </p:sp>
      <p:pic>
        <p:nvPicPr>
          <p:cNvPr id="2050" name="Picture 2" descr="New pilot search site launched in December from Lister Hill National Center for Biomedical Communications.&#10;Focus on:&#10;     Meeting Abstracts database&#10;     Health Services Research Projects in Process (HSRProj)&#10;Additional of the 2010 18th International AIDS Conference bastracts = final data added to Meeting Abstracts." title="NLM Gate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6" y="31531"/>
            <a:ext cx="9008764" cy="567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39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NLM Technical Services Division</a:t>
            </a:r>
            <a:endParaRPr lang="en-US" dirty="0"/>
          </a:p>
        </p:txBody>
      </p:sp>
      <p:sp>
        <p:nvSpPr>
          <p:cNvPr id="3" name="Content Placeholder 2"/>
          <p:cNvSpPr>
            <a:spLocks noGrp="1"/>
          </p:cNvSpPr>
          <p:nvPr>
            <p:ph idx="1"/>
          </p:nvPr>
        </p:nvSpPr>
        <p:spPr/>
        <p:txBody>
          <a:bodyPr/>
          <a:lstStyle/>
          <a:p>
            <a:r>
              <a:rPr lang="en-US" dirty="0" smtClean="0"/>
              <a:t>NLM Classification 2012 edition released in April.</a:t>
            </a:r>
          </a:p>
          <a:p>
            <a:r>
              <a:rPr lang="en-US" dirty="0" smtClean="0"/>
              <a:t>Major areas of focus:</a:t>
            </a:r>
          </a:p>
          <a:p>
            <a:pPr lvl="1"/>
            <a:r>
              <a:rPr lang="en-US" dirty="0" smtClean="0"/>
              <a:t>QV (Pharmacology)</a:t>
            </a:r>
          </a:p>
          <a:p>
            <a:r>
              <a:rPr lang="en-US" i="1" dirty="0" smtClean="0"/>
              <a:t>NLM Technical Bulletin </a:t>
            </a:r>
            <a:r>
              <a:rPr lang="en-US" dirty="0" smtClean="0"/>
              <a:t>article</a:t>
            </a:r>
            <a:r>
              <a:rPr lang="en-US" dirty="0" smtClean="0"/>
              <a:t>:</a:t>
            </a:r>
            <a:endParaRPr lang="en-US" dirty="0" smtClean="0"/>
          </a:p>
          <a:p>
            <a:endParaRPr lang="en-US" dirty="0" smtClean="0"/>
          </a:p>
        </p:txBody>
      </p:sp>
      <p:sp>
        <p:nvSpPr>
          <p:cNvPr id="5" name="Slide Number Placeholder 4"/>
          <p:cNvSpPr>
            <a:spLocks noGrp="1"/>
          </p:cNvSpPr>
          <p:nvPr>
            <p:ph type="sldNum" sz="quarter" idx="10"/>
          </p:nvPr>
        </p:nvSpPr>
        <p:spPr/>
        <p:txBody>
          <a:bodyPr/>
          <a:lstStyle/>
          <a:p>
            <a:fld id="{D56441ED-E570-4448-BF20-B5AC273089C6}" type="slidenum">
              <a:rPr lang="en-US" smtClean="0"/>
              <a:pPr/>
              <a:t>31</a:t>
            </a:fld>
            <a:endParaRPr lang="en-US" dirty="0"/>
          </a:p>
        </p:txBody>
      </p:sp>
      <p:pic>
        <p:nvPicPr>
          <p:cNvPr id="4098" name="Picture 2" descr="NLM Classification 2012 edition released in April.&#10;Major areas of focus:&#10;     QV (Pharmacology)" title="NLM Classification 2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5" y="0"/>
            <a:ext cx="916305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38800" y="1600200"/>
            <a:ext cx="3316014" cy="830997"/>
          </a:xfrm>
          <a:prstGeom prst="rect">
            <a:avLst/>
          </a:prstGeom>
          <a:solidFill>
            <a:schemeClr val="accent3">
              <a:lumMod val="20000"/>
              <a:lumOff val="80000"/>
            </a:schemeClr>
          </a:solidFill>
          <a:ln>
            <a:solidFill>
              <a:srgbClr val="C00000"/>
            </a:solidFill>
          </a:ln>
        </p:spPr>
        <p:txBody>
          <a:bodyPr wrap="square" rtlCol="0">
            <a:spAutoFit/>
          </a:bodyPr>
          <a:lstStyle/>
          <a:p>
            <a:pPr marL="342900" indent="-342900">
              <a:buFont typeface="Arial" pitchFamily="34" charset="0"/>
              <a:buChar char="•"/>
            </a:pPr>
            <a:r>
              <a:rPr lang="en-US" dirty="0" smtClean="0">
                <a:solidFill>
                  <a:schemeClr val="accent6"/>
                </a:solidFill>
              </a:rPr>
              <a:t>Released in April</a:t>
            </a:r>
          </a:p>
          <a:p>
            <a:pPr marL="342900" indent="-342900">
              <a:buFont typeface="Arial" pitchFamily="34" charset="0"/>
              <a:buChar char="•"/>
            </a:pPr>
            <a:r>
              <a:rPr lang="en-US" dirty="0" smtClean="0">
                <a:solidFill>
                  <a:schemeClr val="accent6"/>
                </a:solidFill>
              </a:rPr>
              <a:t>QV (Pharmacology)</a:t>
            </a:r>
            <a:endParaRPr lang="en-US" dirty="0">
              <a:solidFill>
                <a:schemeClr val="accent6"/>
              </a:solidFill>
            </a:endParaRPr>
          </a:p>
        </p:txBody>
      </p:sp>
      <p:sp>
        <p:nvSpPr>
          <p:cNvPr id="4" name="Rectangle 3"/>
          <p:cNvSpPr/>
          <p:nvPr/>
        </p:nvSpPr>
        <p:spPr>
          <a:xfrm>
            <a:off x="63061" y="5257800"/>
            <a:ext cx="9078311" cy="707886"/>
          </a:xfrm>
          <a:prstGeom prst="rect">
            <a:avLst/>
          </a:prstGeom>
        </p:spPr>
        <p:txBody>
          <a:bodyPr wrap="square">
            <a:spAutoFit/>
          </a:bodyPr>
          <a:lstStyle/>
          <a:p>
            <a:r>
              <a:rPr lang="en-US" sz="2000" i="1" dirty="0" smtClean="0">
                <a:hlinkClick r:id="rId4"/>
              </a:rPr>
              <a:t>Link to NLM Technical Bulletin article:  http://www.nlm.nih.gov/pubs/techbull/mj12/mj12_classification.html</a:t>
            </a:r>
            <a:endParaRPr lang="en-US" sz="2000" dirty="0"/>
          </a:p>
        </p:txBody>
      </p:sp>
    </p:spTree>
    <p:extLst>
      <p:ext uri="{BB962C8B-B14F-4D97-AF65-F5344CB8AC3E}">
        <p14:creationId xmlns:p14="http://schemas.microsoft.com/office/powerpoint/2010/main" val="417201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Description and Access (RDA)</a:t>
            </a:r>
          </a:p>
        </p:txBody>
      </p:sp>
      <p:sp>
        <p:nvSpPr>
          <p:cNvPr id="3" name="Content Placeholder 2"/>
          <p:cNvSpPr>
            <a:spLocks noGrp="1"/>
          </p:cNvSpPr>
          <p:nvPr>
            <p:ph idx="1"/>
          </p:nvPr>
        </p:nvSpPr>
        <p:spPr>
          <a:xfrm>
            <a:off x="457200" y="1295400"/>
            <a:ext cx="8229600" cy="4785360"/>
          </a:xfrm>
        </p:spPr>
        <p:txBody>
          <a:bodyPr>
            <a:normAutofit/>
          </a:bodyPr>
          <a:lstStyle/>
          <a:p>
            <a:r>
              <a:rPr lang="en-US" dirty="0"/>
              <a:t>New cataloging guidelines replacing AACR2.</a:t>
            </a:r>
          </a:p>
          <a:p>
            <a:r>
              <a:rPr lang="en-US" dirty="0" smtClean="0"/>
              <a:t>NLM to implement by </a:t>
            </a:r>
            <a:r>
              <a:rPr lang="en-US" b="1" dirty="0" smtClean="0"/>
              <a:t>March 31, 2013</a:t>
            </a:r>
            <a:r>
              <a:rPr lang="en-US" dirty="0" smtClean="0"/>
              <a:t>.</a:t>
            </a:r>
          </a:p>
          <a:p>
            <a:r>
              <a:rPr lang="en-US" dirty="0" smtClean="0"/>
              <a:t>Catalogers who participated in the RDA Test will begin use of RDA in late 2012.  </a:t>
            </a:r>
          </a:p>
          <a:p>
            <a:r>
              <a:rPr lang="en-US" dirty="0" smtClean="0"/>
              <a:t>Already using </a:t>
            </a:r>
            <a:r>
              <a:rPr lang="en-US" dirty="0"/>
              <a:t>RDA qualifiers for personal names immediately, if this allows NLM to avoid creating an undifferentiated personal name</a:t>
            </a:r>
            <a:r>
              <a:rPr lang="en-US" dirty="0" smtClean="0"/>
              <a:t>.</a:t>
            </a:r>
          </a:p>
          <a:p>
            <a:r>
              <a:rPr lang="en-US" dirty="0" smtClean="0"/>
              <a:t>Presentation held on Sunday May 20.</a:t>
            </a:r>
          </a:p>
          <a:p>
            <a:r>
              <a:rPr lang="en-US" dirty="0" smtClean="0"/>
              <a:t>Sharon Willis at NLM booth, May 21, 4-5 pm</a:t>
            </a:r>
            <a:endParaRPr lang="en-US" dirty="0"/>
          </a:p>
          <a:p>
            <a:pPr lvl="1"/>
            <a:endParaRPr lang="en-US" dirty="0" smtClean="0"/>
          </a:p>
          <a:p>
            <a:pPr marL="0" indent="0">
              <a:buNone/>
            </a:pPr>
            <a:endParaRPr lang="en-US" dirty="0" smtClean="0"/>
          </a:p>
          <a:p>
            <a:endParaRPr lang="en-US" dirty="0" smtClean="0"/>
          </a:p>
        </p:txBody>
      </p:sp>
      <p:sp>
        <p:nvSpPr>
          <p:cNvPr id="5" name="Slide Number Placeholder 4"/>
          <p:cNvSpPr>
            <a:spLocks noGrp="1"/>
          </p:cNvSpPr>
          <p:nvPr>
            <p:ph type="sldNum" sz="quarter" idx="10"/>
          </p:nvPr>
        </p:nvSpPr>
        <p:spPr/>
        <p:txBody>
          <a:bodyPr/>
          <a:lstStyle/>
          <a:p>
            <a:fld id="{D56441ED-E570-4448-BF20-B5AC273089C6}" type="slidenum">
              <a:rPr lang="en-US" smtClean="0"/>
              <a:pPr/>
              <a:t>32</a:t>
            </a:fld>
            <a:endParaRPr lang="en-US" dirty="0"/>
          </a:p>
        </p:txBody>
      </p:sp>
    </p:spTree>
    <p:extLst>
      <p:ext uri="{BB962C8B-B14F-4D97-AF65-F5344CB8AC3E}">
        <p14:creationId xmlns:p14="http://schemas.microsoft.com/office/powerpoint/2010/main" val="138325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6441ED-E570-4448-BF20-B5AC273089C6}" type="slidenum">
              <a:rPr lang="en-US" smtClean="0"/>
              <a:pPr/>
              <a:t>33</a:t>
            </a:fld>
            <a:endParaRPr lang="en-US" dirty="0"/>
          </a:p>
        </p:txBody>
      </p:sp>
      <p:sp>
        <p:nvSpPr>
          <p:cNvPr id="2" name="Title 1" hidden="1"/>
          <p:cNvSpPr>
            <a:spLocks noGrp="1"/>
          </p:cNvSpPr>
          <p:nvPr>
            <p:ph type="title" idx="4294967295"/>
          </p:nvPr>
        </p:nvSpPr>
        <p:spPr>
          <a:xfrm>
            <a:off x="0" y="379413"/>
            <a:ext cx="8229600" cy="1143000"/>
          </a:xfrm>
        </p:spPr>
        <p:txBody>
          <a:bodyPr/>
          <a:lstStyle/>
          <a:p>
            <a:r>
              <a:rPr lang="en-US" dirty="0" smtClean="0"/>
              <a:t>Digital Collections</a:t>
            </a:r>
            <a:endParaRPr lang="en-US" dirty="0"/>
          </a:p>
        </p:txBody>
      </p:sp>
      <p:sp>
        <p:nvSpPr>
          <p:cNvPr id="3" name="Content Placeholder 2" hidden="1"/>
          <p:cNvSpPr>
            <a:spLocks noGrp="1"/>
          </p:cNvSpPr>
          <p:nvPr>
            <p:ph idx="4294967295"/>
          </p:nvPr>
        </p:nvSpPr>
        <p:spPr>
          <a:xfrm>
            <a:off x="0" y="1752600"/>
            <a:ext cx="8229600" cy="4327525"/>
          </a:xfrm>
        </p:spPr>
        <p:txBody>
          <a:bodyPr/>
          <a:lstStyle/>
          <a:p>
            <a:r>
              <a:rPr lang="en-US" dirty="0" smtClean="0"/>
              <a:t>Featured Collections</a:t>
            </a:r>
            <a:endParaRPr lang="en-US" dirty="0"/>
          </a:p>
        </p:txBody>
      </p:sp>
      <p:pic>
        <p:nvPicPr>
          <p:cNvPr id="3074" name="Picture 2" descr="Digital Collections Featured Collections" title="Digital Collecti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61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3276600"/>
            <a:ext cx="7696200" cy="1938992"/>
          </a:xfrm>
          <a:prstGeom prst="rect">
            <a:avLst/>
          </a:prstGeom>
          <a:solidFill>
            <a:schemeClr val="accent3">
              <a:lumMod val="20000"/>
              <a:lumOff val="80000"/>
            </a:schemeClr>
          </a:solidFill>
          <a:ln w="28575">
            <a:solidFill>
              <a:srgbClr val="C00000"/>
            </a:solidFill>
          </a:ln>
        </p:spPr>
        <p:txBody>
          <a:bodyPr wrap="square" rtlCol="0">
            <a:spAutoFit/>
          </a:bodyPr>
          <a:lstStyle/>
          <a:p>
            <a:r>
              <a:rPr lang="en-US" dirty="0" smtClean="0">
                <a:solidFill>
                  <a:schemeClr val="accent6"/>
                </a:solidFill>
              </a:rPr>
              <a:t>Over 6,500 books, including 546 items on Cholera</a:t>
            </a:r>
          </a:p>
          <a:p>
            <a:endParaRPr lang="en-US" dirty="0" smtClean="0">
              <a:solidFill>
                <a:schemeClr val="accent6"/>
              </a:solidFill>
            </a:endParaRPr>
          </a:p>
          <a:p>
            <a:r>
              <a:rPr lang="en-US" dirty="0" smtClean="0">
                <a:solidFill>
                  <a:schemeClr val="accent6"/>
                </a:solidFill>
              </a:rPr>
              <a:t>70 Films:</a:t>
            </a:r>
          </a:p>
          <a:p>
            <a:pPr marL="800100" lvl="2" indent="-342900">
              <a:buFont typeface="Arial" pitchFamily="34" charset="0"/>
              <a:buChar char="•"/>
            </a:pPr>
            <a:r>
              <a:rPr lang="en-US" dirty="0">
                <a:solidFill>
                  <a:schemeClr val="accent6"/>
                </a:solidFill>
              </a:rPr>
              <a:t>The Public Health Film Goes to </a:t>
            </a:r>
            <a:r>
              <a:rPr lang="en-US" dirty="0" smtClean="0">
                <a:solidFill>
                  <a:schemeClr val="accent6"/>
                </a:solidFill>
              </a:rPr>
              <a:t>War (18)</a:t>
            </a:r>
          </a:p>
          <a:p>
            <a:pPr marL="800100" lvl="2" indent="-342900">
              <a:buFont typeface="Arial" pitchFamily="34" charset="0"/>
              <a:buChar char="•"/>
            </a:pPr>
            <a:r>
              <a:rPr lang="en-US" dirty="0" smtClean="0">
                <a:solidFill>
                  <a:schemeClr val="accent6"/>
                </a:solidFill>
              </a:rPr>
              <a:t>Tropical </a:t>
            </a:r>
            <a:r>
              <a:rPr lang="en-US" dirty="0">
                <a:solidFill>
                  <a:schemeClr val="accent6"/>
                </a:solidFill>
              </a:rPr>
              <a:t>Disease Motion </a:t>
            </a:r>
            <a:r>
              <a:rPr lang="en-US" dirty="0" smtClean="0">
                <a:solidFill>
                  <a:schemeClr val="accent6"/>
                </a:solidFill>
              </a:rPr>
              <a:t>Pictures (46)</a:t>
            </a:r>
            <a:endParaRPr lang="en-US" dirty="0">
              <a:solidFill>
                <a:schemeClr val="accent6"/>
              </a:solidFill>
            </a:endParaRPr>
          </a:p>
        </p:txBody>
      </p:sp>
    </p:spTree>
    <p:extLst>
      <p:ext uri="{BB962C8B-B14F-4D97-AF65-F5344CB8AC3E}">
        <p14:creationId xmlns:p14="http://schemas.microsoft.com/office/powerpoint/2010/main" val="29401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Showcase of NLM APIs</a:t>
            </a:r>
            <a:br>
              <a:rPr lang="en-US" sz="4000" dirty="0" smtClean="0"/>
            </a:br>
            <a:r>
              <a:rPr lang="en-US" sz="4000" dirty="0" smtClean="0"/>
              <a:t>Webinar</a:t>
            </a:r>
            <a:endParaRPr lang="en-US" sz="4000" dirty="0"/>
          </a:p>
        </p:txBody>
      </p:sp>
      <p:sp>
        <p:nvSpPr>
          <p:cNvPr id="3" name="Content Placeholder 2"/>
          <p:cNvSpPr>
            <a:spLocks noGrp="1"/>
          </p:cNvSpPr>
          <p:nvPr>
            <p:ph idx="1"/>
          </p:nvPr>
        </p:nvSpPr>
        <p:spPr>
          <a:xfrm>
            <a:off x="457200" y="1676400"/>
            <a:ext cx="8229600" cy="4378325"/>
          </a:xfrm>
        </p:spPr>
        <p:txBody>
          <a:bodyPr>
            <a:normAutofit fontScale="92500" lnSpcReduction="20000"/>
          </a:bodyPr>
          <a:lstStyle/>
          <a:p>
            <a:r>
              <a:rPr lang="en-US" dirty="0"/>
              <a:t>Covering E-utilities, MedlinePlus Connect, </a:t>
            </a:r>
            <a:r>
              <a:rPr lang="en-US" dirty="0" err="1"/>
              <a:t>RxNorm</a:t>
            </a:r>
            <a:r>
              <a:rPr lang="en-US" dirty="0"/>
              <a:t>, ClinicalTrials.gov, </a:t>
            </a:r>
            <a:r>
              <a:rPr lang="en-US" dirty="0" err="1"/>
              <a:t>ChemSpell</a:t>
            </a:r>
            <a:r>
              <a:rPr lang="en-US" dirty="0"/>
              <a:t>, DIRLINE, Pillbox, </a:t>
            </a:r>
            <a:r>
              <a:rPr lang="en-US" dirty="0" err="1"/>
              <a:t>Metamap</a:t>
            </a:r>
            <a:r>
              <a:rPr lang="en-US" dirty="0"/>
              <a:t> and Medical Text Indexer.</a:t>
            </a:r>
          </a:p>
          <a:p>
            <a:r>
              <a:rPr lang="en-US" dirty="0" smtClean="0"/>
              <a:t>Webinar held </a:t>
            </a:r>
            <a:r>
              <a:rPr lang="en-US" dirty="0"/>
              <a:t>on April </a:t>
            </a:r>
            <a:r>
              <a:rPr lang="en-US" dirty="0" smtClean="0"/>
              <a:t>10:</a:t>
            </a:r>
          </a:p>
          <a:p>
            <a:pPr lvl="1"/>
            <a:r>
              <a:rPr lang="en-US" dirty="0" smtClean="0">
                <a:hlinkClick r:id="rId2"/>
              </a:rPr>
              <a:t>Read about the Webinar at:  http://www.nlm.nih.gov/pubs/techbull/ma12/ma12_api_webinar.html </a:t>
            </a:r>
            <a:endParaRPr lang="en-US" dirty="0" smtClean="0"/>
          </a:p>
          <a:p>
            <a:r>
              <a:rPr lang="en-US" dirty="0" smtClean="0"/>
              <a:t>Recording at:</a:t>
            </a:r>
            <a:endParaRPr lang="en-US" dirty="0"/>
          </a:p>
          <a:p>
            <a:pPr lvl="1"/>
            <a:r>
              <a:rPr lang="en-US" dirty="0" smtClean="0">
                <a:hlinkClick r:id="rId3"/>
              </a:rPr>
              <a:t>Recording of Showcase of NLM APIs:  http://www.videocast.nih.gov/Summary.asp?File=17205 </a:t>
            </a:r>
            <a:endParaRPr lang="en-US" dirty="0" smtClean="0"/>
          </a:p>
          <a:p>
            <a:endParaRPr lang="en-US" dirty="0"/>
          </a:p>
        </p:txBody>
      </p:sp>
      <p:sp>
        <p:nvSpPr>
          <p:cNvPr id="5" name="Slide Number Placeholder 4"/>
          <p:cNvSpPr>
            <a:spLocks noGrp="1"/>
          </p:cNvSpPr>
          <p:nvPr>
            <p:ph type="sldNum" sz="quarter" idx="10"/>
          </p:nvPr>
        </p:nvSpPr>
        <p:spPr/>
        <p:txBody>
          <a:bodyPr/>
          <a:lstStyle/>
          <a:p>
            <a:fld id="{D56441ED-E570-4448-BF20-B5AC273089C6}" type="slidenum">
              <a:rPr lang="en-US" smtClean="0"/>
              <a:pPr/>
              <a:t>34</a:t>
            </a:fld>
            <a:endParaRPr lang="en-US" dirty="0"/>
          </a:p>
        </p:txBody>
      </p:sp>
    </p:spTree>
    <p:extLst>
      <p:ext uri="{BB962C8B-B14F-4D97-AF65-F5344CB8AC3E}">
        <p14:creationId xmlns:p14="http://schemas.microsoft.com/office/powerpoint/2010/main" val="4589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NLM Technical Bulletin</a:t>
            </a:r>
            <a:endParaRPr lang="en-US" dirty="0"/>
          </a:p>
        </p:txBody>
      </p:sp>
      <p:sp>
        <p:nvSpPr>
          <p:cNvPr id="3" name="Content Placeholder 2"/>
          <p:cNvSpPr>
            <a:spLocks noGrp="1"/>
          </p:cNvSpPr>
          <p:nvPr>
            <p:ph idx="1"/>
          </p:nvPr>
        </p:nvSpPr>
        <p:spPr/>
        <p:txBody>
          <a:bodyPr/>
          <a:lstStyle/>
          <a:p>
            <a:r>
              <a:rPr lang="en-US" dirty="0" smtClean="0"/>
              <a:t>January 2012</a:t>
            </a:r>
            <a:endParaRPr lang="en-US" dirty="0"/>
          </a:p>
        </p:txBody>
      </p:sp>
      <p:pic>
        <p:nvPicPr>
          <p:cNvPr id="1026" name="Picture 2" descr="In January 2012, the NLM Technical Bulletin launched a major redesign.  Articles and other items of interestes are easily accessed from the body of the page.  The top tool bar provides ready access to the archive, indexes and other features like the RSS feed and e-mail update options." title="NLM Technical Bulle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3" y="-57150"/>
            <a:ext cx="9153525"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descr="In January 2012, the NLM Technical Bulletin launched a major redesign.  Articles and other items of interests are easily accessed from the body of the page.  The top tool bar provides ready access to the archive, indexes and other features like the  RSS feed and e-mail update options." title=" the NLM Technical Bulletin Redesigned Homepage"/>
          <p:cNvSpPr/>
          <p:nvPr/>
        </p:nvSpPr>
        <p:spPr bwMode="auto">
          <a:xfrm>
            <a:off x="0" y="1143000"/>
            <a:ext cx="9141372" cy="3657600"/>
          </a:xfrm>
          <a:prstGeom prst="rect">
            <a:avLst/>
          </a:prstGeom>
          <a:noFill/>
          <a:ln w="127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fld id="{D56441ED-E570-4448-BF20-B5AC273089C6}" type="slidenum">
              <a:rPr lang="en-US" smtClean="0"/>
              <a:pPr/>
              <a:t>35</a:t>
            </a:fld>
            <a:endParaRPr lang="en-US" dirty="0"/>
          </a:p>
        </p:txBody>
      </p:sp>
    </p:spTree>
    <p:extLst>
      <p:ext uri="{BB962C8B-B14F-4D97-AF65-F5344CB8AC3E}">
        <p14:creationId xmlns:p14="http://schemas.microsoft.com/office/powerpoint/2010/main" val="413965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smtClean="0"/>
              <a:t>Sheldon Kotzin</a:t>
            </a:r>
            <a:endParaRPr lang="en-US" dirty="0"/>
          </a:p>
        </p:txBody>
      </p:sp>
      <p:sp>
        <p:nvSpPr>
          <p:cNvPr id="3" name="Content Placeholder 2" descr="Sheldon Kotzin, Associate Director for Library Operations, is retiring after 43 years of service to NLM:  &#10;NLM Associate&#10;Head, Catalog Maintenance Unit&#10;Head, Collection Access Section&#10;Coordinator, Regional Medical Library Network&#10;Chief, Bibliographic Services Division&#10;Associate Director for Library Operations&#10;" title="Sheldon Kotzin, Association Director for Library Operations"/>
          <p:cNvSpPr>
            <a:spLocks noGrp="1"/>
          </p:cNvSpPr>
          <p:nvPr>
            <p:ph idx="1"/>
          </p:nvPr>
        </p:nvSpPr>
        <p:spPr>
          <a:xfrm>
            <a:off x="3581400" y="-23648"/>
            <a:ext cx="5562599" cy="6881648"/>
          </a:xfrm>
        </p:spPr>
        <p:txBody>
          <a:bodyPr>
            <a:normAutofit/>
          </a:bodyPr>
          <a:lstStyle/>
          <a:p>
            <a:pPr marL="0" indent="0" algn="ctr">
              <a:buNone/>
            </a:pPr>
            <a:r>
              <a:rPr lang="en-US" sz="5400" dirty="0" smtClean="0"/>
              <a:t>Sheldon Kotzin</a:t>
            </a:r>
          </a:p>
          <a:p>
            <a:pPr marL="0" indent="0" algn="ctr">
              <a:buNone/>
            </a:pPr>
            <a:r>
              <a:rPr lang="en-US" sz="3600" dirty="0" smtClean="0"/>
              <a:t>Retiring after 43 years of service to NLM</a:t>
            </a:r>
          </a:p>
          <a:p>
            <a:r>
              <a:rPr lang="en-US" sz="2800" dirty="0">
                <a:effectLst/>
              </a:rPr>
              <a:t>NLM </a:t>
            </a:r>
            <a:r>
              <a:rPr lang="en-US" sz="2800" dirty="0" smtClean="0">
                <a:effectLst/>
              </a:rPr>
              <a:t>Associate</a:t>
            </a:r>
          </a:p>
          <a:p>
            <a:r>
              <a:rPr lang="en-US" sz="2800" dirty="0">
                <a:effectLst/>
              </a:rPr>
              <a:t>Head, Catalog Maintenance Unit </a:t>
            </a:r>
            <a:endParaRPr lang="en-US" sz="2800" dirty="0" smtClean="0">
              <a:effectLst/>
            </a:endParaRPr>
          </a:p>
          <a:p>
            <a:r>
              <a:rPr lang="en-US" sz="2800" dirty="0" smtClean="0">
                <a:effectLst/>
              </a:rPr>
              <a:t>Head, Collection </a:t>
            </a:r>
            <a:r>
              <a:rPr lang="en-US" sz="2800" dirty="0">
                <a:effectLst/>
              </a:rPr>
              <a:t>Access Section </a:t>
            </a:r>
            <a:endParaRPr lang="en-US" sz="2800" dirty="0" smtClean="0">
              <a:effectLst/>
            </a:endParaRPr>
          </a:p>
          <a:p>
            <a:r>
              <a:rPr lang="en-US" sz="2800" dirty="0" smtClean="0">
                <a:effectLst/>
              </a:rPr>
              <a:t>Coordinator, </a:t>
            </a:r>
            <a:r>
              <a:rPr lang="en-US" sz="2800" dirty="0">
                <a:effectLst/>
              </a:rPr>
              <a:t>Regional Medical Library </a:t>
            </a:r>
            <a:r>
              <a:rPr lang="en-US" sz="2800" dirty="0" smtClean="0">
                <a:effectLst/>
              </a:rPr>
              <a:t>Network</a:t>
            </a:r>
          </a:p>
          <a:p>
            <a:r>
              <a:rPr lang="en-US" sz="2800" dirty="0" smtClean="0">
                <a:effectLst/>
              </a:rPr>
              <a:t>Chief, Bibliographic </a:t>
            </a:r>
            <a:r>
              <a:rPr lang="en-US" sz="2800" dirty="0">
                <a:effectLst/>
              </a:rPr>
              <a:t>Services Division </a:t>
            </a:r>
            <a:endParaRPr lang="en-US" sz="2800" dirty="0" smtClean="0">
              <a:effectLst/>
            </a:endParaRPr>
          </a:p>
          <a:p>
            <a:r>
              <a:rPr lang="en-US" sz="2800" dirty="0">
                <a:effectLst/>
              </a:rPr>
              <a:t>Associate </a:t>
            </a:r>
            <a:r>
              <a:rPr lang="en-US" sz="2800" dirty="0" smtClean="0">
                <a:effectLst/>
              </a:rPr>
              <a:t>Director </a:t>
            </a:r>
            <a:r>
              <a:rPr lang="en-US" sz="2800" dirty="0">
                <a:effectLst/>
              </a:rPr>
              <a:t>for Library Operations </a:t>
            </a:r>
          </a:p>
          <a:p>
            <a:endParaRPr lang="en-US" sz="2800" dirty="0"/>
          </a:p>
        </p:txBody>
      </p:sp>
      <p:sp>
        <p:nvSpPr>
          <p:cNvPr id="4" name="Slide Number Placeholder 3"/>
          <p:cNvSpPr>
            <a:spLocks noGrp="1"/>
          </p:cNvSpPr>
          <p:nvPr>
            <p:ph type="sldNum" sz="quarter" idx="10"/>
          </p:nvPr>
        </p:nvSpPr>
        <p:spPr/>
        <p:txBody>
          <a:bodyPr/>
          <a:lstStyle/>
          <a:p>
            <a:fld id="{D56441ED-E570-4448-BF20-B5AC273089C6}" type="slidenum">
              <a:rPr lang="en-US" smtClean="0"/>
              <a:pPr/>
              <a:t>36</a:t>
            </a:fld>
            <a:endParaRPr lang="en-US" dirty="0"/>
          </a:p>
        </p:txBody>
      </p:sp>
      <p:pic>
        <p:nvPicPr>
          <p:cNvPr id="5" name="Picture 3" descr="Sheldon Kotzin, Associate Director for Library Operations, is retiring after 43 years of service to NLM." title="Sheldon Kotzin, Associate Director for Library Oper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138"/>
            <a:ext cx="3422073" cy="43275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1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6441ED-E570-4448-BF20-B5AC273089C6}" type="slidenum">
              <a:rPr lang="en-US" smtClean="0"/>
              <a:pPr/>
              <a:t>37</a:t>
            </a:fld>
            <a:endParaRPr lang="en-US" dirty="0"/>
          </a:p>
        </p:txBody>
      </p:sp>
      <p:sp>
        <p:nvSpPr>
          <p:cNvPr id="3" name="Content Placeholder 2" descr="Sheldon Kotzin, Associate Director for Library Operations, is retiring after 43 years of service to NLM:  &#10;NLM Associate&#10;Head, Catalog Maintenance Unit&#10;Head, Collection Access Section&#10;Coordinator, Regional Medical Library Network&#10;Chief, Bibliographic Services Division&#10;Associate Director for Library Operations&#10;Executive Editor of MEDLINE&#10;Scientific administrator of the Literature Selection Technical Review Committee&#10;NLM Representative to the National Federation of Indexing and Abstracting Services (NFAIS)&#10;NLM Representative to the International Committee of Medical Journal Editors (ICMJE)&#10;MLA Fellow&#10;&#10;" title="Sheldon Kotzin, Associate Director for Library Operations"/>
          <p:cNvSpPr>
            <a:spLocks noGrp="1"/>
          </p:cNvSpPr>
          <p:nvPr>
            <p:ph idx="4294967295"/>
          </p:nvPr>
        </p:nvSpPr>
        <p:spPr>
          <a:xfrm>
            <a:off x="3962400" y="228600"/>
            <a:ext cx="5181600" cy="6280150"/>
          </a:xfrm>
        </p:spPr>
        <p:txBody>
          <a:bodyPr>
            <a:normAutofit fontScale="92500" lnSpcReduction="10000"/>
          </a:bodyPr>
          <a:lstStyle/>
          <a:p>
            <a:pPr marL="0" indent="0" algn="ctr">
              <a:buNone/>
            </a:pPr>
            <a:r>
              <a:rPr lang="en-US" sz="5800" dirty="0" smtClean="0"/>
              <a:t>Sheldon </a:t>
            </a:r>
            <a:r>
              <a:rPr lang="en-US" sz="5800" dirty="0" smtClean="0"/>
              <a:t>Kotzin  </a:t>
            </a:r>
            <a:endParaRPr lang="en-US" sz="5800" dirty="0" smtClean="0"/>
          </a:p>
          <a:p>
            <a:pPr marL="0" indent="0" algn="ctr">
              <a:buNone/>
            </a:pPr>
            <a:r>
              <a:rPr lang="en-US" sz="3900" dirty="0" smtClean="0"/>
              <a:t>Retiring after 43 years of service to NLM</a:t>
            </a:r>
          </a:p>
          <a:p>
            <a:r>
              <a:rPr lang="en-US" sz="2800" dirty="0" smtClean="0">
                <a:effectLst/>
              </a:rPr>
              <a:t>Executive Editor of MEDLINE </a:t>
            </a:r>
          </a:p>
          <a:p>
            <a:r>
              <a:rPr lang="en-US" sz="2800" dirty="0" smtClean="0">
                <a:effectLst/>
              </a:rPr>
              <a:t>Scientific administrator of the Literature Selection Technical Review Committee</a:t>
            </a:r>
          </a:p>
          <a:p>
            <a:r>
              <a:rPr lang="en-US" sz="2800" dirty="0" smtClean="0">
                <a:effectLst/>
              </a:rPr>
              <a:t>NLM Representative to the National Federation of Indexing and Abstracting Services (NFAIS)</a:t>
            </a:r>
          </a:p>
          <a:p>
            <a:r>
              <a:rPr lang="en-US" sz="2800" dirty="0" smtClean="0">
                <a:effectLst/>
              </a:rPr>
              <a:t>NLM Representative to the International Committee of Medical Journal Editors (ICMJE)</a:t>
            </a:r>
          </a:p>
          <a:p>
            <a:r>
              <a:rPr lang="en-US" sz="2800" dirty="0" smtClean="0">
                <a:effectLst/>
              </a:rPr>
              <a:t>MLA Fellow</a:t>
            </a:r>
          </a:p>
          <a:p>
            <a:endParaRPr lang="en-US" sz="2800" dirty="0"/>
          </a:p>
        </p:txBody>
      </p:sp>
      <p:sp>
        <p:nvSpPr>
          <p:cNvPr id="2" name="Title 1" hidden="1"/>
          <p:cNvSpPr>
            <a:spLocks noGrp="1"/>
          </p:cNvSpPr>
          <p:nvPr>
            <p:ph type="title" idx="4294967295"/>
          </p:nvPr>
        </p:nvSpPr>
        <p:spPr>
          <a:xfrm>
            <a:off x="0" y="379413"/>
            <a:ext cx="8229600" cy="1143000"/>
          </a:xfrm>
        </p:spPr>
        <p:txBody>
          <a:bodyPr/>
          <a:lstStyle/>
          <a:p>
            <a:r>
              <a:rPr lang="en-US" dirty="0" smtClean="0"/>
              <a:t>Sheldon </a:t>
            </a:r>
            <a:r>
              <a:rPr lang="en-US" dirty="0" smtClean="0"/>
              <a:t>Kotzin </a:t>
            </a:r>
            <a:endParaRPr lang="en-US" dirty="0"/>
          </a:p>
        </p:txBody>
      </p:sp>
      <p:pic>
        <p:nvPicPr>
          <p:cNvPr id="5" name="Picture 3" descr="Sheldon Kotzin, Associate Director for Library Operations" title="Sheldon Kotzin, Associate Director for Library Oper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1000"/>
            <a:ext cx="3422073" cy="43275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algn="ctr" eaLnBrk="1" hangingPunct="1"/>
            <a:r>
              <a:rPr lang="en-US" sz="3800" dirty="0" smtClean="0"/>
              <a:t>Thank you!</a:t>
            </a:r>
            <a:br>
              <a:rPr lang="en-US" sz="3800" dirty="0" smtClean="0"/>
            </a:br>
            <a:endParaRPr lang="en-US" sz="3800" dirty="0" smtClean="0"/>
          </a:p>
        </p:txBody>
      </p:sp>
      <p:sp>
        <p:nvSpPr>
          <p:cNvPr id="47107" name="Rectangle 3"/>
          <p:cNvSpPr>
            <a:spLocks noGrp="1" noChangeArrowheads="1"/>
          </p:cNvSpPr>
          <p:nvPr>
            <p:ph idx="1"/>
          </p:nvPr>
        </p:nvSpPr>
        <p:spPr/>
        <p:txBody>
          <a:bodyPr/>
          <a:lstStyle/>
          <a:p>
            <a:pPr algn="ctr" eaLnBrk="1" hangingPunct="1">
              <a:buFont typeface="Wingdings" pitchFamily="2" charset="2"/>
              <a:buNone/>
            </a:pPr>
            <a:r>
              <a:rPr lang="en-US" dirty="0" smtClean="0"/>
              <a:t>Please stop by the NLM booth </a:t>
            </a:r>
          </a:p>
          <a:p>
            <a:pPr algn="ctr" eaLnBrk="1" hangingPunct="1">
              <a:buFont typeface="Wingdings" pitchFamily="2" charset="2"/>
              <a:buNone/>
            </a:pPr>
            <a:r>
              <a:rPr lang="en-US" dirty="0" smtClean="0"/>
              <a:t>for additional information, the NLM Theater presentations, and to give us your feedback.</a:t>
            </a:r>
          </a:p>
          <a:p>
            <a:pPr algn="ct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2" name="Slide Number Placeholder 1"/>
          <p:cNvSpPr>
            <a:spLocks noGrp="1"/>
          </p:cNvSpPr>
          <p:nvPr>
            <p:ph type="sldNum" sz="quarter" idx="10"/>
          </p:nvPr>
        </p:nvSpPr>
        <p:spPr/>
        <p:txBody>
          <a:bodyPr/>
          <a:lstStyle/>
          <a:p>
            <a:fld id="{D56441ED-E570-4448-BF20-B5AC273089C6}" type="slidenum">
              <a:rPr lang="en-US" smtClean="0"/>
              <a:pPr/>
              <a:t>38</a:t>
            </a:fld>
            <a:endParaRPr lang="en-US" dirty="0"/>
          </a:p>
        </p:txBody>
      </p:sp>
    </p:spTree>
    <p:extLst>
      <p:ext uri="{BB962C8B-B14F-4D97-AF65-F5344CB8AC3E}">
        <p14:creationId xmlns:p14="http://schemas.microsoft.com/office/powerpoint/2010/main" val="26428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MEDLINE Indexing</a:t>
            </a:r>
            <a:endParaRPr lang="en-US" dirty="0" smtClean="0"/>
          </a:p>
        </p:txBody>
      </p:sp>
      <p:sp>
        <p:nvSpPr>
          <p:cNvPr id="9219" name="Rectangle 3"/>
          <p:cNvSpPr>
            <a:spLocks noGrp="1" noChangeArrowheads="1"/>
          </p:cNvSpPr>
          <p:nvPr>
            <p:ph idx="1"/>
          </p:nvPr>
        </p:nvSpPr>
        <p:spPr/>
        <p:txBody>
          <a:bodyPr/>
          <a:lstStyle/>
          <a:p>
            <a:r>
              <a:rPr lang="en-US" smtClean="0"/>
              <a:t>FY2011</a:t>
            </a:r>
          </a:p>
          <a:p>
            <a:pPr lvl="1"/>
            <a:r>
              <a:rPr lang="en-US" smtClean="0"/>
              <a:t>724,831 citations indexed for  MEDLINE</a:t>
            </a:r>
          </a:p>
          <a:p>
            <a:pPr lvl="1"/>
            <a:r>
              <a:rPr lang="en-US" smtClean="0"/>
              <a:t>+4% increase over FY2010</a:t>
            </a:r>
          </a:p>
          <a:p>
            <a:pPr lvl="1"/>
            <a:r>
              <a:rPr lang="en-US" smtClean="0"/>
              <a:t>80,297 gene indexing links created</a:t>
            </a:r>
          </a:p>
          <a:p>
            <a:r>
              <a:rPr lang="en-US" smtClean="0"/>
              <a:t>FY2012</a:t>
            </a:r>
          </a:p>
          <a:p>
            <a:pPr lvl="1"/>
            <a:r>
              <a:rPr lang="en-US" smtClean="0"/>
              <a:t>Anticipating an overall rate of 725,000 articles indexed</a:t>
            </a:r>
          </a:p>
          <a:p>
            <a:pPr lvl="1"/>
            <a:endParaRPr lang="en-US" smtClean="0"/>
          </a:p>
          <a:p>
            <a:pPr lvl="1"/>
            <a:endParaRPr lang="en-US" dirty="0" smtClean="0"/>
          </a:p>
        </p:txBody>
      </p:sp>
      <p:sp>
        <p:nvSpPr>
          <p:cNvPr id="2" name="Slide Number Placeholder 1"/>
          <p:cNvSpPr>
            <a:spLocks noGrp="1"/>
          </p:cNvSpPr>
          <p:nvPr>
            <p:ph type="sldNum" sz="quarter" idx="10"/>
          </p:nvPr>
        </p:nvSpPr>
        <p:spPr/>
        <p:txBody>
          <a:bodyPr/>
          <a:lstStyle/>
          <a:p>
            <a:fld id="{D56441ED-E570-4448-BF20-B5AC273089C6}" type="slidenum">
              <a:rPr lang="en-US" smtClean="0"/>
              <a:pPr/>
              <a:t>4</a:t>
            </a:fld>
            <a:endParaRPr lang="en-US" dirty="0"/>
          </a:p>
        </p:txBody>
      </p:sp>
    </p:spTree>
    <p:extLst>
      <p:ext uri="{BB962C8B-B14F-4D97-AF65-F5344CB8AC3E}">
        <p14:creationId xmlns:p14="http://schemas.microsoft.com/office/powerpoint/2010/main" val="379166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Medical Text Indexer First Line Indexing (MTIFL)</a:t>
            </a:r>
            <a:endParaRPr lang="en-US" dirty="0"/>
          </a:p>
        </p:txBody>
      </p:sp>
      <p:sp>
        <p:nvSpPr>
          <p:cNvPr id="3" name="Content Placeholder 2"/>
          <p:cNvSpPr>
            <a:spLocks noGrp="1"/>
          </p:cNvSpPr>
          <p:nvPr>
            <p:ph idx="1"/>
          </p:nvPr>
        </p:nvSpPr>
        <p:spPr/>
        <p:txBody>
          <a:bodyPr/>
          <a:lstStyle/>
          <a:p>
            <a:r>
              <a:rPr lang="en-US" smtClean="0"/>
              <a:t>2011 Pilot Production Implementation – MTI First Line Indexing &amp; Senior Reviewer</a:t>
            </a:r>
          </a:p>
          <a:p>
            <a:r>
              <a:rPr lang="en-US" smtClean="0"/>
              <a:t>Production</a:t>
            </a:r>
          </a:p>
          <a:p>
            <a:pPr lvl="1"/>
            <a:r>
              <a:rPr lang="en-US" smtClean="0"/>
              <a:t>24 journals </a:t>
            </a:r>
          </a:p>
          <a:p>
            <a:pPr lvl="1"/>
            <a:r>
              <a:rPr lang="en-US" smtClean="0"/>
              <a:t>7 senior indexing staff</a:t>
            </a:r>
          </a:p>
          <a:p>
            <a:pPr lvl="1"/>
            <a:r>
              <a:rPr lang="en-US" smtClean="0"/>
              <a:t>Anticipated to index 5,700 articles annually</a:t>
            </a:r>
          </a:p>
          <a:p>
            <a:r>
              <a:rPr lang="en-US" smtClean="0"/>
              <a:t>Investigating expansion ideas</a:t>
            </a:r>
          </a:p>
          <a:p>
            <a:endParaRPr lang="en-US" dirty="0"/>
          </a:p>
        </p:txBody>
      </p:sp>
      <p:sp>
        <p:nvSpPr>
          <p:cNvPr id="5" name="Slide Number Placeholder 4"/>
          <p:cNvSpPr>
            <a:spLocks noGrp="1"/>
          </p:cNvSpPr>
          <p:nvPr>
            <p:ph type="sldNum" sz="quarter" idx="10"/>
          </p:nvPr>
        </p:nvSpPr>
        <p:spPr/>
        <p:txBody>
          <a:bodyPr/>
          <a:lstStyle/>
          <a:p>
            <a:fld id="{D56441ED-E570-4448-BF20-B5AC273089C6}" type="slidenum">
              <a:rPr lang="en-US" smtClean="0"/>
              <a:pPr/>
              <a:t>5</a:t>
            </a:fld>
            <a:endParaRPr lang="en-US" dirty="0"/>
          </a:p>
        </p:txBody>
      </p:sp>
    </p:spTree>
    <p:extLst>
      <p:ext uri="{BB962C8B-B14F-4D97-AF65-F5344CB8AC3E}">
        <p14:creationId xmlns:p14="http://schemas.microsoft.com/office/powerpoint/2010/main" val="313491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Text Indexer First Line Indexing (MTIFL</a:t>
            </a:r>
            <a:r>
              <a:rPr lang="en-US" dirty="0" smtClean="0"/>
              <a:t>) </a:t>
            </a:r>
            <a:endParaRPr lang="en-US" dirty="0"/>
          </a:p>
        </p:txBody>
      </p:sp>
      <p:sp>
        <p:nvSpPr>
          <p:cNvPr id="3" name="Content Placeholder 2"/>
          <p:cNvSpPr>
            <a:spLocks noGrp="1"/>
          </p:cNvSpPr>
          <p:nvPr>
            <p:ph idx="1"/>
          </p:nvPr>
        </p:nvSpPr>
        <p:spPr/>
        <p:txBody>
          <a:bodyPr/>
          <a:lstStyle/>
          <a:p>
            <a:r>
              <a:rPr lang="en-US" smtClean="0"/>
              <a:t>2011 Pilot Production Implementation – MTI First Line Indexing &amp; Senior Reviewer</a:t>
            </a:r>
          </a:p>
          <a:p>
            <a:r>
              <a:rPr lang="en-US" smtClean="0"/>
              <a:t>Production</a:t>
            </a:r>
          </a:p>
          <a:p>
            <a:pPr lvl="1"/>
            <a:r>
              <a:rPr lang="en-US" smtClean="0"/>
              <a:t>24 journals </a:t>
            </a:r>
          </a:p>
          <a:p>
            <a:pPr lvl="1"/>
            <a:r>
              <a:rPr lang="en-US" smtClean="0"/>
              <a:t>7 senior indexing staff</a:t>
            </a:r>
          </a:p>
          <a:p>
            <a:pPr lvl="1"/>
            <a:r>
              <a:rPr lang="en-US" smtClean="0"/>
              <a:t>Anticipated to index 5,700 articles annually</a:t>
            </a:r>
          </a:p>
          <a:p>
            <a:r>
              <a:rPr lang="en-US" smtClean="0"/>
              <a:t>Investigating expansion ideas</a:t>
            </a:r>
          </a:p>
          <a:p>
            <a:endParaRPr lang="en-US" dirty="0"/>
          </a:p>
        </p:txBody>
      </p:sp>
      <p:sp>
        <p:nvSpPr>
          <p:cNvPr id="5" name="Slide Number Placeholder 4"/>
          <p:cNvSpPr>
            <a:spLocks noGrp="1"/>
          </p:cNvSpPr>
          <p:nvPr>
            <p:ph type="sldNum" sz="quarter" idx="10"/>
          </p:nvPr>
        </p:nvSpPr>
        <p:spPr/>
        <p:txBody>
          <a:bodyPr/>
          <a:lstStyle/>
          <a:p>
            <a:fld id="{D56441ED-E570-4448-BF20-B5AC273089C6}" type="slidenum">
              <a:rPr lang="en-US" smtClean="0"/>
              <a:pPr/>
              <a:t>6</a:t>
            </a:fld>
            <a:endParaRPr lang="en-US" dirty="0"/>
          </a:p>
        </p:txBody>
      </p:sp>
    </p:spTree>
    <p:extLst>
      <p:ext uri="{BB962C8B-B14F-4D97-AF65-F5344CB8AC3E}">
        <p14:creationId xmlns:p14="http://schemas.microsoft.com/office/powerpoint/2010/main" val="210243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Comment [PT] Indexing</a:t>
            </a:r>
            <a:endParaRPr lang="en-US" dirty="0"/>
          </a:p>
        </p:txBody>
      </p:sp>
      <p:sp>
        <p:nvSpPr>
          <p:cNvPr id="3" name="Content Placeholder 2"/>
          <p:cNvSpPr>
            <a:spLocks noGrp="1"/>
          </p:cNvSpPr>
          <p:nvPr>
            <p:ph idx="1"/>
          </p:nvPr>
        </p:nvSpPr>
        <p:spPr/>
        <p:txBody>
          <a:bodyPr/>
          <a:lstStyle/>
          <a:p>
            <a:r>
              <a:rPr lang="en-US" smtClean="0"/>
              <a:t>Comment publication type = 33,000 per year.</a:t>
            </a:r>
          </a:p>
          <a:p>
            <a:r>
              <a:rPr lang="en-US" smtClean="0"/>
              <a:t>2011 NLM study.</a:t>
            </a:r>
          </a:p>
          <a:p>
            <a:r>
              <a:rPr lang="en-US" smtClean="0"/>
              <a:t>October 2011 – Transfer major indexing terms from original (parent) article to the comment article.</a:t>
            </a:r>
          </a:p>
          <a:p>
            <a:r>
              <a:rPr lang="en-US" smtClean="0"/>
              <a:t>Comment in and Comment on links maintained.</a:t>
            </a:r>
          </a:p>
          <a:p>
            <a:r>
              <a:rPr lang="en-US" smtClean="0"/>
              <a:t>Author Reply citations treated the same way as of April 2012.</a:t>
            </a:r>
            <a:endParaRPr lang="en-US" dirty="0"/>
          </a:p>
        </p:txBody>
      </p:sp>
      <p:sp>
        <p:nvSpPr>
          <p:cNvPr id="4" name="Slide Number Placeholder 3"/>
          <p:cNvSpPr>
            <a:spLocks noGrp="1"/>
          </p:cNvSpPr>
          <p:nvPr>
            <p:ph type="sldNum" sz="quarter" idx="10"/>
          </p:nvPr>
        </p:nvSpPr>
        <p:spPr/>
        <p:txBody>
          <a:bodyPr/>
          <a:lstStyle/>
          <a:p>
            <a:fld id="{D56441ED-E570-4448-BF20-B5AC273089C6}" type="slidenum">
              <a:rPr lang="en-US" smtClean="0"/>
              <a:pPr/>
              <a:t>7</a:t>
            </a:fld>
            <a:endParaRPr lang="en-US" dirty="0"/>
          </a:p>
        </p:txBody>
      </p:sp>
    </p:spTree>
    <p:extLst>
      <p:ext uri="{BB962C8B-B14F-4D97-AF65-F5344CB8AC3E}">
        <p14:creationId xmlns:p14="http://schemas.microsoft.com/office/powerpoint/2010/main" val="192953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PubMed</a:t>
            </a:r>
            <a:endParaRPr lang="en-US" dirty="0"/>
          </a:p>
        </p:txBody>
      </p:sp>
      <p:sp>
        <p:nvSpPr>
          <p:cNvPr id="3" name="Content Placeholder 2"/>
          <p:cNvSpPr>
            <a:spLocks noGrp="1"/>
          </p:cNvSpPr>
          <p:nvPr>
            <p:ph idx="1"/>
          </p:nvPr>
        </p:nvSpPr>
        <p:spPr/>
        <p:txBody>
          <a:bodyPr/>
          <a:lstStyle/>
          <a:p>
            <a:r>
              <a:rPr lang="en-US" smtClean="0"/>
              <a:t>Advance Search Update</a:t>
            </a:r>
          </a:p>
          <a:p>
            <a:r>
              <a:rPr lang="en-US" smtClean="0"/>
              <a:t>Article Versions</a:t>
            </a:r>
          </a:p>
          <a:p>
            <a:r>
              <a:rPr lang="en-US" smtClean="0"/>
              <a:t>My NCBI Favorites Collection Feature</a:t>
            </a:r>
          </a:p>
          <a:p>
            <a:r>
              <a:rPr lang="en-US" smtClean="0"/>
              <a:t>Citation Manager Send Entry</a:t>
            </a:r>
          </a:p>
          <a:p>
            <a:r>
              <a:rPr lang="en-US" smtClean="0"/>
              <a:t>Change to Limits</a:t>
            </a:r>
          </a:p>
          <a:p>
            <a:r>
              <a:rPr lang="en-US" smtClean="0"/>
              <a:t>Author link search</a:t>
            </a:r>
          </a:p>
          <a:p>
            <a:endParaRPr lang="en-US" dirty="0" smtClean="0"/>
          </a:p>
        </p:txBody>
      </p:sp>
      <p:sp>
        <p:nvSpPr>
          <p:cNvPr id="5" name="Slide Number Placeholder 4"/>
          <p:cNvSpPr>
            <a:spLocks noGrp="1"/>
          </p:cNvSpPr>
          <p:nvPr>
            <p:ph type="sldNum" sz="quarter" idx="10"/>
          </p:nvPr>
        </p:nvSpPr>
        <p:spPr/>
        <p:txBody>
          <a:bodyPr/>
          <a:lstStyle/>
          <a:p>
            <a:fld id="{D56441ED-E570-4448-BF20-B5AC273089C6}" type="slidenum">
              <a:rPr lang="en-US" smtClean="0"/>
              <a:pPr/>
              <a:t>8</a:t>
            </a:fld>
            <a:endParaRPr lang="en-US" dirty="0"/>
          </a:p>
        </p:txBody>
      </p:sp>
    </p:spTree>
    <p:extLst>
      <p:ext uri="{BB962C8B-B14F-4D97-AF65-F5344CB8AC3E}">
        <p14:creationId xmlns:p14="http://schemas.microsoft.com/office/powerpoint/2010/main" val="206720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PubMed - Advance Search"/>
          <p:cNvSpPr>
            <a:spLocks noGrp="1"/>
          </p:cNvSpPr>
          <p:nvPr>
            <p:ph type="title"/>
          </p:nvPr>
        </p:nvSpPr>
        <p:spPr/>
        <p:txBody>
          <a:bodyPr/>
          <a:lstStyle/>
          <a:p>
            <a:r>
              <a:rPr lang="en-US" b="1" smtClean="0"/>
              <a:t>PubMed – Advance Search</a:t>
            </a:r>
            <a:endParaRPr lang="en-US" b="1" dirty="0"/>
          </a:p>
        </p:txBody>
      </p:sp>
      <p:pic>
        <p:nvPicPr>
          <p:cNvPr id="5" name="Picture 2" descr="Screen capture of PubMed Advanced Search Builder" title="PubMed - Advance Searc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76" y="1143000"/>
            <a:ext cx="8888217" cy="47584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D56441ED-E570-4448-BF20-B5AC273089C6}" type="slidenum">
              <a:rPr lang="en-US" smtClean="0"/>
              <a:pPr/>
              <a:t>9</a:t>
            </a:fld>
            <a:endParaRPr lang="en-US" dirty="0"/>
          </a:p>
        </p:txBody>
      </p:sp>
    </p:spTree>
    <p:extLst>
      <p:ext uri="{BB962C8B-B14F-4D97-AF65-F5344CB8AC3E}">
        <p14:creationId xmlns:p14="http://schemas.microsoft.com/office/powerpoint/2010/main" val="3394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lm1">
  <a:themeElements>
    <a:clrScheme name="NLM Blue 2010">
      <a:dk1>
        <a:srgbClr val="0000AC"/>
      </a:dk1>
      <a:lt1>
        <a:srgbClr val="FFFFFF"/>
      </a:lt1>
      <a:dk2>
        <a:srgbClr val="0072C2"/>
      </a:dk2>
      <a:lt2>
        <a:srgbClr val="CCFFFF"/>
      </a:lt2>
      <a:accent1>
        <a:srgbClr val="0099FF"/>
      </a:accent1>
      <a:accent2>
        <a:srgbClr val="FFE701"/>
      </a:accent2>
      <a:accent3>
        <a:srgbClr val="AABCDD"/>
      </a:accent3>
      <a:accent4>
        <a:srgbClr val="DADADA"/>
      </a:accent4>
      <a:accent5>
        <a:srgbClr val="AACAFF"/>
      </a:accent5>
      <a:accent6>
        <a:srgbClr val="000000"/>
      </a:accent6>
      <a:hlink>
        <a:srgbClr val="FFE701"/>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lm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lm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lm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lm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lm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lm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lm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lm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10">
        <a:dk1>
          <a:srgbClr val="0000AC"/>
        </a:dk1>
        <a:lt1>
          <a:srgbClr val="FFFFFF"/>
        </a:lt1>
        <a:dk2>
          <a:srgbClr val="0072C2"/>
        </a:dk2>
        <a:lt2>
          <a:srgbClr val="CCFFFF"/>
        </a:lt2>
        <a:accent1>
          <a:srgbClr val="0099FF"/>
        </a:accent1>
        <a:accent2>
          <a:srgbClr val="00B000"/>
        </a:accent2>
        <a:accent3>
          <a:srgbClr val="AABCDD"/>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lm1">
  <a:themeElements>
    <a:clrScheme name="NLM Blue 2010">
      <a:dk1>
        <a:srgbClr val="0000AC"/>
      </a:dk1>
      <a:lt1>
        <a:srgbClr val="FFFFFF"/>
      </a:lt1>
      <a:dk2>
        <a:srgbClr val="0072C2"/>
      </a:dk2>
      <a:lt2>
        <a:srgbClr val="CCFFFF"/>
      </a:lt2>
      <a:accent1>
        <a:srgbClr val="0099FF"/>
      </a:accent1>
      <a:accent2>
        <a:srgbClr val="FFE701"/>
      </a:accent2>
      <a:accent3>
        <a:srgbClr val="AABCDD"/>
      </a:accent3>
      <a:accent4>
        <a:srgbClr val="DADADA"/>
      </a:accent4>
      <a:accent5>
        <a:srgbClr val="AACAFF"/>
      </a:accent5>
      <a:accent6>
        <a:srgbClr val="000000"/>
      </a:accent6>
      <a:hlink>
        <a:srgbClr val="FFE701"/>
      </a:hlink>
      <a:folHlink>
        <a:srgbClr val="FFC000"/>
      </a:folHlink>
    </a:clrScheme>
    <a:fontScheme name="NLM Blu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lm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lm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lm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lm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lm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lm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lm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lm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10">
        <a:dk1>
          <a:srgbClr val="0000AC"/>
        </a:dk1>
        <a:lt1>
          <a:srgbClr val="FFFFFF"/>
        </a:lt1>
        <a:dk2>
          <a:srgbClr val="0072C2"/>
        </a:dk2>
        <a:lt2>
          <a:srgbClr val="CCFFFF"/>
        </a:lt2>
        <a:accent1>
          <a:srgbClr val="0099FF"/>
        </a:accent1>
        <a:accent2>
          <a:srgbClr val="00B000"/>
        </a:accent2>
        <a:accent3>
          <a:srgbClr val="AABCDD"/>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1817</TotalTime>
  <Words>2235</Words>
  <Application>Microsoft Office PowerPoint</Application>
  <PresentationFormat>On-screen Show (4:3)</PresentationFormat>
  <Paragraphs>297</Paragraphs>
  <Slides>38</Slides>
  <Notes>29</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nlm1</vt:lpstr>
      <vt:lpstr>1_nlm1</vt:lpstr>
      <vt:lpstr>NLM Online Users’ Meeting May 21, 2012</vt:lpstr>
      <vt:lpstr>Presentations</vt:lpstr>
      <vt:lpstr>NLM Theater</vt:lpstr>
      <vt:lpstr>MEDLINE Indexing</vt:lpstr>
      <vt:lpstr>Medical Text Indexer First Line Indexing (MTIFL)</vt:lpstr>
      <vt:lpstr>Medical Text Indexer First Line Indexing (MTIFL) </vt:lpstr>
      <vt:lpstr>Comment [PT] Indexing</vt:lpstr>
      <vt:lpstr>PubMed</vt:lpstr>
      <vt:lpstr>PubMed – Advance Search</vt:lpstr>
      <vt:lpstr>PubMed – Advance Search </vt:lpstr>
      <vt:lpstr>Article Versions and MEDLINE/PubMed Citations</vt:lpstr>
      <vt:lpstr>PubMed Versioning Citation</vt:lpstr>
      <vt:lpstr>PubMed Citation</vt:lpstr>
      <vt:lpstr>PubMed Results &amp; Citation Manager Software</vt:lpstr>
      <vt:lpstr>My NCBI Favorites Collection Feature</vt:lpstr>
      <vt:lpstr>My NCBI Favorites Collection Feature </vt:lpstr>
      <vt:lpstr>PubMed Filter Bar = Limits</vt:lpstr>
      <vt:lpstr>Choose additional filters</vt:lpstr>
      <vt:lpstr>Author Search Link Abstract View</vt:lpstr>
      <vt:lpstr>PubMed Citation with Author Rank</vt:lpstr>
      <vt:lpstr>Other MEDLINE/PubMed Additions</vt:lpstr>
      <vt:lpstr>NLM and the National Training Center (NTC) PubMed Training (nnlm.gov/ntc/)</vt:lpstr>
      <vt:lpstr>PubMed Health</vt:lpstr>
      <vt:lpstr>Contents Option on PubMed Health</vt:lpstr>
      <vt:lpstr>NLM Resources</vt:lpstr>
      <vt:lpstr>PubMed Central</vt:lpstr>
      <vt:lpstr>NIH Public Access Policy Status</vt:lpstr>
      <vt:lpstr>Unified Medical Language System (UMLS)</vt:lpstr>
      <vt:lpstr>Unified Medical Language System (UMLS) </vt:lpstr>
      <vt:lpstr>NLM Gateway</vt:lpstr>
      <vt:lpstr>NLM Technical Services Division</vt:lpstr>
      <vt:lpstr>Resource Description and Access (RDA)</vt:lpstr>
      <vt:lpstr>Digital Collections</vt:lpstr>
      <vt:lpstr>Showcase of NLM APIs Webinar</vt:lpstr>
      <vt:lpstr>NLM Technical Bulletin</vt:lpstr>
      <vt:lpstr>Sheldon Kotzin</vt:lpstr>
      <vt:lpstr>Sheldon Kotzin </vt:lpstr>
      <vt:lpstr>Thank you! </vt:lpstr>
    </vt:vector>
  </TitlesOfParts>
  <Company>National Library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NLM PowerPoint - Blue template</dc:title>
  <cp:lastModifiedBy>01747526 - Symantec LiveState Delivery</cp:lastModifiedBy>
  <cp:revision>143</cp:revision>
  <cp:lastPrinted>2012-04-30T16:53:06Z</cp:lastPrinted>
  <dcterms:created xsi:type="dcterms:W3CDTF">2008-01-15T21:31:23Z</dcterms:created>
  <dcterms:modified xsi:type="dcterms:W3CDTF">2012-05-21T16:17:26Z</dcterms:modified>
</cp:coreProperties>
</file>