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9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3" r:id="rId31"/>
    <p:sldId id="298" r:id="rId32"/>
    <p:sldId id="299" r:id="rId33"/>
    <p:sldId id="300" r:id="rId34"/>
    <p:sldId id="301" r:id="rId35"/>
    <p:sldId id="302" r:id="rId36"/>
    <p:sldId id="303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004C72"/>
    <a:srgbClr val="336699"/>
    <a:srgbClr val="666699"/>
    <a:srgbClr val="0800B2"/>
    <a:srgbClr val="66FF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5" autoAdjust="0"/>
    <p:restoredTop sz="94380" autoAdjust="0"/>
  </p:normalViewPr>
  <p:slideViewPr>
    <p:cSldViewPr>
      <p:cViewPr>
        <p:scale>
          <a:sx n="60" d="100"/>
          <a:sy n="60" d="100"/>
        </p:scale>
        <p:origin x="-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6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 FY 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21900000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Q1 FY 2012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28300000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3170560"/>
        <c:axId val="163176448"/>
      </c:barChart>
      <c:catAx>
        <c:axId val="163170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176448"/>
        <c:crosses val="autoZero"/>
        <c:auto val="1"/>
        <c:lblAlgn val="ctr"/>
        <c:lblOffset val="100"/>
        <c:noMultiLvlLbl val="0"/>
      </c:catAx>
      <c:valAx>
        <c:axId val="1631764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3170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27986578997213"/>
          <c:y val="0.90540953214181563"/>
          <c:w val="0.42347484914901101"/>
          <c:h val="7.34264466941632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2011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Twitter Followers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11485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2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Twitter Followers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32943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5839104"/>
        <c:axId val="170361984"/>
      </c:barChart>
      <c:catAx>
        <c:axId val="135839104"/>
        <c:scaling>
          <c:orientation val="minMax"/>
        </c:scaling>
        <c:delete val="1"/>
        <c:axPos val="b"/>
        <c:majorTickMark val="out"/>
        <c:minorTickMark val="none"/>
        <c:tickLblPos val="nextTo"/>
        <c:crossAx val="170361984"/>
        <c:crosses val="autoZero"/>
        <c:auto val="1"/>
        <c:lblAlgn val="ctr"/>
        <c:lblOffset val="100"/>
        <c:noMultiLvlLbl val="0"/>
      </c:catAx>
      <c:valAx>
        <c:axId val="170361984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35839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917880540955471"/>
          <c:y val="0.8895365162687997"/>
          <c:w val="0.4050910389425903"/>
          <c:h val="7.34264466941632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53336811023793E-17"/>
                  <c:y val="9.6529808773903256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</c:f>
              <c:strCache>
                <c:ptCount val="1"/>
                <c:pt idx="0">
                  <c:v>Email Update Subscribers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41500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Email Update Subscribers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70016"/>
        <c:axId val="170071552"/>
      </c:barChart>
      <c:catAx>
        <c:axId val="170070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70071552"/>
        <c:crosses val="autoZero"/>
        <c:auto val="1"/>
        <c:lblAlgn val="ctr"/>
        <c:lblOffset val="100"/>
        <c:noMultiLvlLbl val="0"/>
      </c:catAx>
      <c:valAx>
        <c:axId val="17007155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0070016"/>
        <c:crosses val="autoZero"/>
        <c:crossBetween val="between"/>
      </c:valAx>
      <c:spPr>
        <a:ln w="38100">
          <a:noFill/>
        </a:ln>
      </c:spPr>
    </c:plotArea>
    <c:legend>
      <c:legendPos val="b"/>
      <c:layout>
        <c:manualLayout>
          <c:xMode val="edge"/>
          <c:yMode val="edge"/>
          <c:x val="0.20829073990024055"/>
          <c:y val="0.85811429821272345"/>
          <c:w val="0.57173837768338631"/>
          <c:h val="0.110139670041244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942518467891517E-2"/>
                  <c:y val="1.47312335958005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Email Update Subscriptions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2650000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40318799322388E-3"/>
                  <c:y val="9.4642782152230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Email Update Subscriptions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39400000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0109184"/>
        <c:axId val="170123264"/>
      </c:barChart>
      <c:catAx>
        <c:axId val="170109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70123264"/>
        <c:crosses val="autoZero"/>
        <c:auto val="1"/>
        <c:lblAlgn val="ctr"/>
        <c:lblOffset val="100"/>
        <c:noMultiLvlLbl val="0"/>
      </c:catAx>
      <c:valAx>
        <c:axId val="170123264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010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166892931487013"/>
          <c:y val="0.85811429821272345"/>
          <c:w val="0.5626391528645126"/>
          <c:h val="0.110139670041244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25641025641173E-3"/>
                  <c:y val="7.59492009701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Shares</c:v>
                </c:pt>
                <c:pt idx="1">
                  <c:v>Clickbacks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24351</c:v>
                </c:pt>
                <c:pt idx="1">
                  <c:v>3223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05128205128205E-3"/>
                  <c:y val="9.0717299578059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5128205128205E-3"/>
                  <c:y val="9.282700421940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Shares</c:v>
                </c:pt>
                <c:pt idx="1">
                  <c:v>Clickbacks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49110</c:v>
                </c:pt>
                <c:pt idx="1">
                  <c:v>33992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0503552"/>
        <c:axId val="170509440"/>
      </c:barChart>
      <c:catAx>
        <c:axId val="17050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0">
                <a:effectLst/>
              </a:defRPr>
            </a:pPr>
            <a:endParaRPr lang="en-US"/>
          </a:p>
        </c:txPr>
        <c:crossAx val="170509440"/>
        <c:crosses val="autoZero"/>
        <c:auto val="1"/>
        <c:lblAlgn val="ctr"/>
        <c:lblOffset val="100"/>
        <c:noMultiLvlLbl val="0"/>
      </c:catAx>
      <c:valAx>
        <c:axId val="17050944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0503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620091358772463"/>
          <c:y val="0.90390602216389615"/>
          <c:w val="0.33477766000403797"/>
          <c:h val="6.3686570428696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2011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7883597883597878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940,000</a:t>
                    </a:r>
                    <a:endParaRPr lang="en-US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940000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897408"/>
        <c:axId val="172898944"/>
      </c:barChart>
      <c:catAx>
        <c:axId val="172897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72898944"/>
        <c:crosses val="autoZero"/>
        <c:auto val="1"/>
        <c:lblAlgn val="ctr"/>
        <c:lblOffset val="100"/>
        <c:noMultiLvlLbl val="0"/>
      </c:catAx>
      <c:valAx>
        <c:axId val="172898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8974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739130434782608E-2"/>
          <c:y val="1.5873015873015872E-2"/>
          <c:w val="0.96014492753623193"/>
          <c:h val="0.85249947923176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2011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MedlinePlus Connect Requests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 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231884057971015E-3"/>
                  <c:y val="0.1111111111111111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24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MedlinePlus Connect Requests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960000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009536"/>
        <c:axId val="173150592"/>
      </c:barChart>
      <c:catAx>
        <c:axId val="173009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73150592"/>
        <c:crosses val="autoZero"/>
        <c:auto val="1"/>
        <c:lblAlgn val="ctr"/>
        <c:lblOffset val="100"/>
        <c:noMultiLvlLbl val="0"/>
      </c:catAx>
      <c:valAx>
        <c:axId val="17315059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73009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7653A62-F87D-4E17-B2D3-DFB55231B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10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868ACF-5B4E-403C-AE90-075A4E79E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00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68ACF-5B4E-403C-AE90-075A4E79E82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1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13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9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0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62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0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4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1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30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1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41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9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86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01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48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7326A-9CA4-41E8-A64E-ED51D71167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7326A-9CA4-41E8-A64E-ED51D711674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97326A-9CA4-41E8-A64E-ED51D711674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9A587-659C-428F-9A22-F7E238FFDD1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BB2FE-389C-43F4-B4A2-71E30AE0F14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92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4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C2098-E1B5-4EA3-B04C-BB0742AB891B}" type="slidenum">
              <a:rPr lang="en-US" smtClean="0"/>
              <a:pPr/>
              <a:t>33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203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203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355EF-3CFE-4673-9564-019D6CA8501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4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0410-09AF-4C02-A974-DFFE41FD11F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1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8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59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23FA8-6993-4FAD-8DE7-7E3673DF7C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2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10" descr="hea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143625"/>
            <a:ext cx="3800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90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7543800" cy="1828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National Library of Medicine</a:t>
            </a:r>
          </a:p>
          <a:p>
            <a:pPr lvl="0"/>
            <a:r>
              <a:rPr lang="en-US" noProof="0" smtClean="0"/>
              <a:t>National Institutes of Health</a:t>
            </a:r>
          </a:p>
          <a:p>
            <a:pPr lvl="0"/>
            <a:r>
              <a:rPr lang="en-US" noProof="0" smtClean="0"/>
              <a:t>Department of Health &amp; Human Services</a:t>
            </a:r>
          </a:p>
        </p:txBody>
      </p:sp>
      <p:sp>
        <p:nvSpPr>
          <p:cNvPr id="12390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pPr lvl="0"/>
            <a:r>
              <a:rPr lang="en-US" noProof="0" smtClean="0"/>
              <a:t>Enter Title Here</a:t>
            </a:r>
            <a:br>
              <a:rPr lang="en-US" noProof="0" smtClean="0"/>
            </a:br>
            <a:endParaRPr lang="en-US" noProof="0" smtClean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F990-171E-4357-88C2-FFF9E7F39A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736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C1E5-E1B7-4426-9B37-8F57E01D0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481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CD79-6DDE-4B33-AB96-F453B9DE7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906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8AF9E-2E00-4D77-8AA1-DDDD33DD9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01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3852A-5E69-44E7-A397-F6FD2E973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938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517C-63BB-4CEB-8738-05BB9B4D4E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339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ED22-8556-49A9-A333-DCEAC3E3BA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95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3524D-AB7F-46DE-B02C-9F134E860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937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5F3D-6DAF-4445-8BC2-7452AE2EA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798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FF17-5A38-4F5A-A8B3-2D507AD9A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738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7388A-E5CD-49EC-822D-8B6CC2484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1218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23801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2380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80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8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38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38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39861-D526-416D-975A-C63EA0B00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0" descr="head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143625"/>
            <a:ext cx="3800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Loren Frant</a:t>
            </a:r>
          </a:p>
          <a:p>
            <a:r>
              <a:rPr lang="en-US" dirty="0" smtClean="0"/>
              <a:t>Loren.Frant@nih.gov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NIHSeniorHealth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MedlinePlus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Autofit/>
          </a:bodyPr>
          <a:lstStyle/>
          <a:p>
            <a:r>
              <a:rPr lang="en-US" sz="4400" cap="none" dirty="0" smtClean="0"/>
              <a:t>MedlinePlus and MedlinePlus Connect</a:t>
            </a:r>
            <a:endParaRPr lang="en-US" sz="4400" cap="none" dirty="0"/>
          </a:p>
        </p:txBody>
      </p:sp>
    </p:spTree>
    <p:extLst>
      <p:ext uri="{BB962C8B-B14F-4D97-AF65-F5344CB8AC3E}">
        <p14:creationId xmlns:p14="http://schemas.microsoft.com/office/powerpoint/2010/main" val="4177709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descr="U.S. Visits to MedlinePlus.gov&#10;Q1 FY11 = 21,900,000&#10;Q1 FY12 = 28,300,000" title="U.S. Visits to MedlinePlus.gov"/>
          <p:cNvGraphicFramePr/>
          <p:nvPr>
            <p:extLst>
              <p:ext uri="{D42A27DB-BD31-4B8C-83A1-F6EECF244321}">
                <p14:modId xmlns:p14="http://schemas.microsoft.com/office/powerpoint/2010/main" val="406466863"/>
              </p:ext>
            </p:extLst>
          </p:nvPr>
        </p:nvGraphicFramePr>
        <p:xfrm>
          <a:off x="876300" y="1371600"/>
          <a:ext cx="7391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U.S. Visits to MedlinePlus.gov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11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Twitter page</a:t>
            </a:r>
            <a:endParaRPr lang="en-US" dirty="0"/>
          </a:p>
        </p:txBody>
      </p:sp>
      <p:pic>
        <p:nvPicPr>
          <p:cNvPr id="1026" name="Picture 2" descr="MedlinePlus Twitter page" title="MedlinePlus Twitter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63136"/>
            <a:ext cx="9143999" cy="694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644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dlinePlus Espanol Twitter page" title="MedlinePlus Espanol Twitter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1" y="114300"/>
            <a:ext cx="8453478" cy="6629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</a:t>
            </a:r>
            <a:r>
              <a:rPr lang="en-US" dirty="0" err="1" smtClean="0"/>
              <a:t>Espanol</a:t>
            </a:r>
            <a:r>
              <a:rPr lang="en-US" dirty="0" smtClean="0"/>
              <a:t> Twitter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6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descr="Q2 2011 = 11,485&#10;Q2 2012 = 32,943" title="MedlinePlusTwitter Follower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08040"/>
              </p:ext>
            </p:extLst>
          </p:nvPr>
        </p:nvGraphicFramePr>
        <p:xfrm>
          <a:off x="1143000" y="1447800"/>
          <a:ext cx="6858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MedlinePlus Twitter Followers</a:t>
            </a:r>
            <a:br>
              <a:rPr lang="en-US" dirty="0" smtClean="0"/>
            </a:br>
            <a:r>
              <a:rPr lang="en-US" sz="3100" dirty="0" smtClean="0"/>
              <a:t>@medlineplus and @medlineplusesp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7079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dlinePlus Diabetes" title="MedlinePlus Diabe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1" y="114300"/>
            <a:ext cx="7322258" cy="6629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edlinePlus e-mail subscription" title="MedlinePlus e-mail subscri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7" y="4800600"/>
            <a:ext cx="8704346" cy="9239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Diabetes Topic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4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tents of e-mail subscription message" title="Contents of e-mail subscription me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59" y="76200"/>
            <a:ext cx="6190483" cy="5943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Diabetes Subscription e-mail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93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edlinePlus e-mail subscription signup" title="MedlinePlus e-mail subscription sign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93" y="137160"/>
            <a:ext cx="5207014" cy="5852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edlinePlus e-mail subscription signup.  Choose topics of interest." title="MedlinePlus e-mail subscription sign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24" y="592455"/>
            <a:ext cx="5452753" cy="53035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Subscription Service Sign up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91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Q2 2010 = 41,500&#10;Q2 2012 = 350,000" title="Subscribers to MedlinePlus e-mail subscription servic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425302"/>
              </p:ext>
            </p:extLst>
          </p:nvPr>
        </p:nvGraphicFramePr>
        <p:xfrm>
          <a:off x="-381000" y="381000"/>
          <a:ext cx="521911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 descr="Q2 2010 = 2,650,500&#10;Q2 2012 = 39,400,000" title="MedlinePlus e-mail subscription total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752156"/>
              </p:ext>
            </p:extLst>
          </p:nvPr>
        </p:nvGraphicFramePr>
        <p:xfrm>
          <a:off x="4221480" y="2366665"/>
          <a:ext cx="530352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03943" y="304800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Subscribers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56648" y="2209800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Subscriptions</a:t>
            </a:r>
            <a:endParaRPr lang="en-US" dirty="0"/>
          </a:p>
        </p:txBody>
      </p:sp>
      <p:sp>
        <p:nvSpPr>
          <p:cNvPr id="4" name="Rectangle 3" descr="decorative white border for image" title="decorative white border for image"/>
          <p:cNvSpPr/>
          <p:nvPr/>
        </p:nvSpPr>
        <p:spPr>
          <a:xfrm>
            <a:off x="399757" y="766465"/>
            <a:ext cx="3657600" cy="33483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 descr="decorative white border for image" title="decorative white border for image"/>
          <p:cNvSpPr/>
          <p:nvPr/>
        </p:nvSpPr>
        <p:spPr>
          <a:xfrm>
            <a:off x="5044440" y="2671465"/>
            <a:ext cx="3657600" cy="33483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Subscribers and Subscriptions to </a:t>
            </a:r>
            <a:r>
              <a:rPr lang="en-US" dirty="0" err="1" smtClean="0"/>
              <a:t>MedlinePlus</a:t>
            </a:r>
            <a:r>
              <a:rPr lang="en-US" dirty="0" smtClean="0"/>
              <a:t> e-mail subscription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36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edlinePlus Diabetes topic page" title="MedlinePlus Diabe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1" y="114300"/>
            <a:ext cx="7322258" cy="6629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edlinePlus Diabetes topic page RSS" title="MedlinePlus Diabetes topic page R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2" y="1524000"/>
            <a:ext cx="8277876" cy="2286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 descr="Red arrow" title="Red arrow"/>
          <p:cNvSpPr/>
          <p:nvPr/>
        </p:nvSpPr>
        <p:spPr>
          <a:xfrm rot="5400000">
            <a:off x="7467600" y="762000"/>
            <a:ext cx="1905000" cy="114300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social media options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 anchor="t" anchorCtr="0"/>
          <a:lstStyle/>
          <a:p>
            <a:r>
              <a:rPr lang="en-US" sz="2800" dirty="0" smtClean="0"/>
              <a:t>Transforming a site while keeping its essence…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400" cap="none" dirty="0" smtClean="0"/>
              <a:t>NIHSeniorHealth</a:t>
            </a:r>
            <a:r>
              <a:rPr lang="en-US" sz="4400" dirty="0"/>
              <a:t> </a:t>
            </a:r>
            <a:r>
              <a:rPr lang="en-US" sz="4400" cap="none" dirty="0" smtClean="0"/>
              <a:t>Redesign</a:t>
            </a:r>
            <a:endParaRPr lang="en-US" sz="4400" cap="none" dirty="0"/>
          </a:p>
        </p:txBody>
      </p:sp>
    </p:spTree>
    <p:extLst>
      <p:ext uri="{BB962C8B-B14F-4D97-AF65-F5344CB8AC3E}">
        <p14:creationId xmlns:p14="http://schemas.microsoft.com/office/powerpoint/2010/main" val="2620184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betes New Links:  MedlinePlus RSS Feed" title="Diabetes New Links:  MedlinePlus RSS F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6" y="457200"/>
            <a:ext cx="8727109" cy="5486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RSS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58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http://www.nlm.nih.gov/medlineplus/rss.html</a:t>
            </a:r>
          </a:p>
        </p:txBody>
      </p:sp>
      <p:pic>
        <p:nvPicPr>
          <p:cNvPr id="3074" name="Picture 2" descr="MedlinePlus RSS feeds" title="MedlinePlus RSS fee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62" y="914400"/>
            <a:ext cx="6910076" cy="5867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75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dlinePlus social media links" title="MedlinePlus social media li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4" y="114300"/>
            <a:ext cx="7883212" cy="6629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 descr="red arrow" title="red arrow"/>
          <p:cNvSpPr/>
          <p:nvPr/>
        </p:nvSpPr>
        <p:spPr>
          <a:xfrm rot="5400000">
            <a:off x="7577057" y="114300"/>
            <a:ext cx="1097280" cy="1097280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9" name="Picture 3" descr="MedlinePlus social media links" title="MedlinePlus social media lin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28762"/>
            <a:ext cx="8942387" cy="8096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Brace 6" descr="red left brace" title="red left brace"/>
          <p:cNvSpPr/>
          <p:nvPr/>
        </p:nvSpPr>
        <p:spPr>
          <a:xfrm rot="5400000">
            <a:off x="7900907" y="1120059"/>
            <a:ext cx="449580" cy="817406"/>
          </a:xfrm>
          <a:prstGeom prst="leftBrace">
            <a:avLst/>
          </a:prstGeom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MedlinePlus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6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 descr="Shares&#10;Q2 2011 = 24,351&#10;Q2 2012 = 49,110&#10;&#10;Clickbacks&#10;Q2 2011 = 3,223&#10;Q2 2012 = 33,992&#10;&#10;" title="Chart:  MedlinePlus Links in Social Networks"/>
          <p:cNvGraphicFramePr/>
          <p:nvPr>
            <p:extLst>
              <p:ext uri="{D42A27DB-BD31-4B8C-83A1-F6EECF244321}">
                <p14:modId xmlns:p14="http://schemas.microsoft.com/office/powerpoint/2010/main" val="1300832084"/>
              </p:ext>
            </p:extLst>
          </p:nvPr>
        </p:nvGraphicFramePr>
        <p:xfrm>
          <a:off x="609600" y="7620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MedlinePlus Links in Social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4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linePlus" title="Medline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" y="0"/>
            <a:ext cx="9143442" cy="709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1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Health Topics Search Collection</a:t>
            </a:r>
            <a:endParaRPr lang="en-US" dirty="0"/>
          </a:p>
        </p:txBody>
      </p:sp>
      <p:pic>
        <p:nvPicPr>
          <p:cNvPr id="3074" name="Picture 2" descr="Health Topics Search Collection" title="Health Topics Search Col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598"/>
            <a:ext cx="7213600" cy="579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0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SAMHSA Store</a:t>
            </a:r>
            <a:endParaRPr lang="en-US" dirty="0"/>
          </a:p>
        </p:txBody>
      </p:sp>
      <p:pic>
        <p:nvPicPr>
          <p:cNvPr id="2050" name="Picture 2" descr="SAMHSA Store" title="SAMHSA St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449" y="822960"/>
            <a:ext cx="7353103" cy="56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Left Arrow 6" descr="red arrow" title="red arrow"/>
          <p:cNvSpPr/>
          <p:nvPr/>
        </p:nvSpPr>
        <p:spPr bwMode="auto">
          <a:xfrm>
            <a:off x="7543800" y="5029200"/>
            <a:ext cx="1371600" cy="533400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Left Arrow 7" descr="red arrow" title="red arrow"/>
          <p:cNvSpPr/>
          <p:nvPr/>
        </p:nvSpPr>
        <p:spPr bwMode="auto">
          <a:xfrm>
            <a:off x="5562600" y="4038600"/>
            <a:ext cx="1752600" cy="533400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Army Medicine Facebook</a:t>
            </a:r>
            <a:endParaRPr lang="en-US" dirty="0"/>
          </a:p>
        </p:txBody>
      </p:sp>
      <p:pic>
        <p:nvPicPr>
          <p:cNvPr id="3" name="Picture 2" descr="Army Medicine Facebook Page with link to MedlinePlus" title="Army Medicine Facebook Page with link to Medline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17259"/>
            <a:ext cx="5934075" cy="614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4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MedlinePlus Health Topics Web Service Requests</a:t>
            </a:r>
            <a:endParaRPr lang="en-US" sz="3400" dirty="0"/>
          </a:p>
        </p:txBody>
      </p:sp>
      <p:graphicFrame>
        <p:nvGraphicFramePr>
          <p:cNvPr id="3" name="Chart 2" descr="Q2 2011 = 22,000&#10;Q2 2012 = 940,000" title="MedlinePlus Health Topics Web Service Request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71107"/>
              </p:ext>
            </p:extLst>
          </p:nvPr>
        </p:nvGraphicFramePr>
        <p:xfrm>
          <a:off x="1143000" y="1397000"/>
          <a:ext cx="6858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1210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MedlinePlus Connect</a:t>
            </a:r>
            <a:endParaRPr lang="en-US" dirty="0"/>
          </a:p>
        </p:txBody>
      </p:sp>
      <p:pic>
        <p:nvPicPr>
          <p:cNvPr id="5122" name="Picture 2" descr="MedlinePlus Connect" title="MedlinePlus Connec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0055"/>
            <a:ext cx="8610600" cy="54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566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Redesign?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trending down </a:t>
            </a:r>
          </a:p>
          <a:p>
            <a:r>
              <a:rPr lang="en-US" dirty="0" smtClean="0"/>
              <a:t>User recommendations and comments</a:t>
            </a:r>
            <a:endParaRPr lang="en-US" dirty="0"/>
          </a:p>
          <a:p>
            <a:r>
              <a:rPr lang="en-US" dirty="0" smtClean="0"/>
              <a:t>Our users have changed since launch </a:t>
            </a:r>
          </a:p>
          <a:p>
            <a:r>
              <a:rPr lang="en-US" dirty="0" smtClean="0"/>
              <a:t>Need search</a:t>
            </a:r>
          </a:p>
          <a:p>
            <a:r>
              <a:rPr lang="en-US" dirty="0"/>
              <a:t>Dated look and feel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4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MedlinePlus Connect Requests </a:t>
            </a:r>
            <a:endParaRPr lang="en-US" dirty="0"/>
          </a:p>
        </p:txBody>
      </p:sp>
      <p:graphicFrame>
        <p:nvGraphicFramePr>
          <p:cNvPr id="4" name="Content Placeholder 3" descr="MedlinePlus Connect Requests" title="MedlinePlus Connect Reques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98339"/>
              </p:ext>
            </p:extLst>
          </p:nvPr>
        </p:nvGraphicFramePr>
        <p:xfrm>
          <a:off x="533400" y="1783080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4290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Type of Request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Code</a:t>
                      </a:r>
                      <a:r>
                        <a:rPr lang="en-US" sz="2800" baseline="0" dirty="0" smtClean="0"/>
                        <a:t> System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Languages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Diagnosis (Problem)</a:t>
                      </a:r>
                      <a:r>
                        <a:rPr lang="en-US" sz="28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ICD-9-CM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SNOMED CT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English 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Spanish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Medication</a:t>
                      </a:r>
                      <a:endParaRPr lang="en-US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RXCUI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English </a:t>
                      </a:r>
                      <a:endParaRPr lang="en-US" sz="28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Lab Test </a:t>
                      </a:r>
                      <a:endParaRPr lang="en-US" sz="2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LOINC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English </a:t>
                      </a:r>
                    </a:p>
                    <a:p>
                      <a:r>
                        <a:rPr lang="en-US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Spanish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896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 descr="Q2 2011 = 65,000&#10;Q2 2012 = 960,000" title="MedlinePlus Connect Requests"/>
          <p:cNvGraphicFramePr/>
          <p:nvPr>
            <p:extLst>
              <p:ext uri="{D42A27DB-BD31-4B8C-83A1-F6EECF244321}">
                <p14:modId xmlns:p14="http://schemas.microsoft.com/office/powerpoint/2010/main" val="666540328"/>
              </p:ext>
            </p:extLst>
          </p:nvPr>
        </p:nvGraphicFramePr>
        <p:xfrm>
          <a:off x="1066800" y="1219200"/>
          <a:ext cx="7010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MedlinePlus Connect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98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t" anchorCtr="0"/>
          <a:lstStyle/>
          <a:p>
            <a:r>
              <a:rPr lang="en-US" dirty="0" smtClean="0"/>
              <a:t>New MedlinePlus Topics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884237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Aplastic Anemia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Balance Problems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Bile Duct Cancer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Biopsy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Bone Density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Bronchial Disorders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Cerebellar Disorders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Chest Injuries and </a:t>
            </a:r>
            <a:r>
              <a:rPr lang="en-US" sz="1700" dirty="0" smtClean="0"/>
              <a:t>Disorders</a:t>
            </a:r>
            <a:endParaRPr lang="en-US" sz="1700" dirty="0"/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Childbirth Problems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Chronic Kidney Disease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Chronic Pain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Corns and Calluses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Diabetes Type 2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Ectopic Pregnancy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Eye Movement Disorders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Frostbite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Genital Herpes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Haemophilus </a:t>
            </a:r>
            <a:r>
              <a:rPr lang="en-US" sz="1700" dirty="0" smtClean="0"/>
              <a:t>Infections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1700" dirty="0"/>
              <a:t>Head Injuries 	</a:t>
            </a:r>
            <a:r>
              <a:rPr lang="en-US" sz="2000" dirty="0"/>
              <a:t>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884237"/>
            <a:ext cx="4419600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 smtClean="0"/>
              <a:t>Kidney </a:t>
            </a:r>
            <a:r>
              <a:rPr lang="en-US" sz="1700" dirty="0"/>
              <a:t>Cysts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 smtClean="0"/>
              <a:t>Ovarian </a:t>
            </a:r>
            <a:r>
              <a:rPr lang="en-US" sz="1700" dirty="0"/>
              <a:t>Disorders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 smtClean="0"/>
              <a:t>Medicines and Children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 smtClean="0"/>
              <a:t>Pancreatitis</a:t>
            </a:r>
            <a:r>
              <a:rPr lang="en-US" sz="1700" dirty="0"/>
              <a:t>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Polycystic Ovary Syndrome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Potassium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Pregnancy and Nutrition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Pulmonary Rehabilitation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Rectal Disorders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Rh Incompatibility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Rotator Cuff Injuries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Speech and Language Problems in </a:t>
            </a:r>
            <a:r>
              <a:rPr lang="en-US" sz="1700" dirty="0" smtClean="0"/>
              <a:t>Children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 smtClean="0"/>
              <a:t>Stroke </a:t>
            </a:r>
            <a:r>
              <a:rPr lang="en-US" sz="1700" dirty="0"/>
              <a:t>Rehabilitation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Throat Cancer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Toilet Training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Tooth Decay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Tubal Ligation	</a:t>
            </a:r>
          </a:p>
          <a:p>
            <a:pPr>
              <a:spcBef>
                <a:spcPts val="400"/>
              </a:spcBef>
              <a:buClr>
                <a:schemeClr val="tx1"/>
              </a:buClr>
              <a:buFont typeface="+mj-lt"/>
              <a:buAutoNum type="arabicPeriod" startAt="20"/>
            </a:pPr>
            <a:r>
              <a:rPr lang="en-US" sz="1700" dirty="0"/>
              <a:t>Vasectomy	</a:t>
            </a:r>
          </a:p>
        </p:txBody>
      </p:sp>
    </p:spTree>
    <p:extLst>
      <p:ext uri="{BB962C8B-B14F-4D97-AF65-F5344CB8AC3E}">
        <p14:creationId xmlns:p14="http://schemas.microsoft.com/office/powerpoint/2010/main" val="179309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bile MedlinePlus" title="mobile MedlineP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890" y="91440"/>
            <a:ext cx="3708221" cy="6675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Mobile</a:t>
            </a:r>
            <a:endParaRPr lang="en-US" dirty="0"/>
          </a:p>
        </p:txBody>
      </p:sp>
      <p:sp>
        <p:nvSpPr>
          <p:cNvPr id="13" name="Subtitle 1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rIns="45720" anchor="ctr" anchorCtr="0">
            <a:sp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m.medlineplus.gov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Devices, Top Information Sought, Top Role" title="Top Devices, Top Information Sought, Top R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830"/>
            <a:ext cx="8675688" cy="67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Top Devices, Top Information Sought, Top 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31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dline Plus mobile" title="Medline Plus mob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MedlinePlus</a:t>
            </a:r>
            <a:r>
              <a:rPr lang="en-US" dirty="0" smtClean="0"/>
              <a:t> Mobile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87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for MedlinePlus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Expanded results in the health topics Web service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Health topics Web service for mobile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Spanish medication responses within MedlinePlus Connect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Increase email newsletter offerings</a:t>
            </a:r>
          </a:p>
        </p:txBody>
      </p:sp>
    </p:spTree>
    <p:extLst>
      <p:ext uri="{BB962C8B-B14F-4D97-AF65-F5344CB8AC3E}">
        <p14:creationId xmlns:p14="http://schemas.microsoft.com/office/powerpoint/2010/main" val="1118003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924800" cy="4149725"/>
          </a:xfrm>
        </p:spPr>
        <p:txBody>
          <a:bodyPr/>
          <a:lstStyle/>
          <a:p>
            <a:r>
              <a:rPr lang="en-US" dirty="0" smtClean="0"/>
              <a:t>Research </a:t>
            </a:r>
          </a:p>
          <a:p>
            <a:pPr lvl="1"/>
            <a:r>
              <a:rPr lang="en-US" dirty="0" smtClean="0"/>
              <a:t>Best practices for senior-friendly design</a:t>
            </a:r>
          </a:p>
          <a:p>
            <a:pPr lvl="1"/>
            <a:r>
              <a:rPr lang="en-US" dirty="0" smtClean="0"/>
              <a:t>Data about how seniors use the Internet</a:t>
            </a:r>
          </a:p>
          <a:p>
            <a:pPr lvl="1"/>
            <a:r>
              <a:rPr lang="en-US" dirty="0" smtClean="0"/>
              <a:t>User feedback specific to NIHSeniorHealth</a:t>
            </a:r>
          </a:p>
          <a:p>
            <a:r>
              <a:rPr lang="en-US" dirty="0" smtClean="0"/>
              <a:t>Create designs that are modern while keeping senior-friendly features</a:t>
            </a:r>
          </a:p>
          <a:p>
            <a:r>
              <a:rPr lang="en-US" dirty="0" smtClean="0"/>
              <a:t>Usability testing of page designs and search feature with seniors</a:t>
            </a:r>
          </a:p>
        </p:txBody>
      </p:sp>
    </p:spTree>
    <p:extLst>
      <p:ext uri="{BB962C8B-B14F-4D97-AF65-F5344CB8AC3E}">
        <p14:creationId xmlns:p14="http://schemas.microsoft.com/office/powerpoint/2010/main" val="682952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IHSeniorHealth" title="NIHSeniorHeal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-4092"/>
            <a:ext cx="7086600" cy="686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Title 4" hidden="1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/>
          <a:lstStyle/>
          <a:p>
            <a:r>
              <a:rPr lang="en-US" dirty="0" err="1" smtClean="0"/>
              <a:t>NIHSeniorHealth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00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HSeniorHealth topic page" title="NIHSeniorHealth topic p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 r="2414" b="6819"/>
          <a:stretch/>
        </p:blipFill>
        <p:spPr bwMode="auto">
          <a:xfrm>
            <a:off x="45720" y="704702"/>
            <a:ext cx="9052560" cy="54485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NIHSeniorHealth</a:t>
            </a:r>
            <a:r>
              <a:rPr lang="en-US" dirty="0" smtClean="0"/>
              <a:t> Topic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0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NIHSeniorHealth new site-wide banner" title="NIHSeniorHealth new site-wide banner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Site-Wide Banner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07235" y="1219201"/>
            <a:ext cx="4038600" cy="3048000"/>
          </a:xfrm>
        </p:spPr>
        <p:txBody>
          <a:bodyPr/>
          <a:lstStyle/>
          <a:p>
            <a:r>
              <a:rPr lang="en-US" dirty="0" smtClean="0"/>
              <a:t>Find content</a:t>
            </a:r>
          </a:p>
          <a:p>
            <a:pPr lvl="1"/>
            <a:r>
              <a:rPr lang="en-US" dirty="0" smtClean="0"/>
              <a:t>50+ topics, 150+ videos</a:t>
            </a:r>
          </a:p>
          <a:p>
            <a:pPr lvl="1"/>
            <a:r>
              <a:rPr lang="en-US" dirty="0" smtClean="0"/>
              <a:t>Search</a:t>
            </a:r>
          </a:p>
          <a:p>
            <a:r>
              <a:rPr lang="en-US" dirty="0" smtClean="0"/>
              <a:t>Senior-friendly</a:t>
            </a:r>
          </a:p>
          <a:p>
            <a:pPr lvl="1"/>
            <a:r>
              <a:rPr lang="en-US" dirty="0" smtClean="0"/>
              <a:t>Resize text</a:t>
            </a:r>
          </a:p>
          <a:p>
            <a:pPr lvl="1"/>
            <a:r>
              <a:rPr lang="en-US" dirty="0" smtClean="0"/>
              <a:t>Change contrast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2895601"/>
          </a:xfrm>
        </p:spPr>
        <p:txBody>
          <a:bodyPr/>
          <a:lstStyle/>
          <a:p>
            <a:r>
              <a:rPr lang="en-US" dirty="0" smtClean="0"/>
              <a:t>Use again later</a:t>
            </a:r>
            <a:endParaRPr lang="en-US" dirty="0"/>
          </a:p>
          <a:p>
            <a:pPr lvl="1"/>
            <a:r>
              <a:rPr lang="en-US" dirty="0"/>
              <a:t>Print</a:t>
            </a:r>
          </a:p>
          <a:p>
            <a:pPr lvl="1"/>
            <a:r>
              <a:rPr lang="en-US" dirty="0" smtClean="0"/>
              <a:t>Bookmark/share</a:t>
            </a:r>
          </a:p>
          <a:p>
            <a:pPr lvl="1"/>
            <a:r>
              <a:rPr lang="en-US" dirty="0"/>
              <a:t>Sign up for email updates</a:t>
            </a:r>
          </a:p>
          <a:p>
            <a:pPr marL="344487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E1511-2073-411A-B0DD-7CDA71214BD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027" name="Picture 3" descr="NIHSeniorHealth new site-wide banner" title="NIHSeniorHealth new site-wide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4362270"/>
            <a:ext cx="9104313" cy="24669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22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NIHSeniorHealth sidebar" title="NIHSeniorHealth sideb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1" r="17495"/>
          <a:stretch/>
        </p:blipFill>
        <p:spPr bwMode="auto">
          <a:xfrm>
            <a:off x="1245443" y="45720"/>
            <a:ext cx="6653114" cy="67665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 descr="green rectangle" title="green rectangle"/>
          <p:cNvSpPr/>
          <p:nvPr/>
        </p:nvSpPr>
        <p:spPr>
          <a:xfrm>
            <a:off x="1523999" y="1752600"/>
            <a:ext cx="1678641" cy="3657600"/>
          </a:xfrm>
          <a:prstGeom prst="roundRect">
            <a:avLst/>
          </a:prstGeom>
          <a:noFill/>
          <a:ln w="508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title="close up look at the NIHSeniorHealth sideb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/>
          <a:stretch/>
        </p:blipFill>
        <p:spPr bwMode="auto">
          <a:xfrm>
            <a:off x="3429000" y="526840"/>
            <a:ext cx="2819400" cy="5804321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NIHSeniorHealth</a:t>
            </a:r>
            <a:r>
              <a:rPr lang="en-US" dirty="0" smtClean="0"/>
              <a:t> sidebar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60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E1511-2073-411A-B0DD-7CDA71214BD8}" type="slidenum">
              <a:rPr lang="en-US" altLang="en-US" b="1" smtClean="0"/>
              <a:pPr>
                <a:defRPr/>
              </a:pPr>
              <a:t>9</a:t>
            </a:fld>
            <a:endParaRPr lang="en-US" altLang="en-US" b="1" dirty="0"/>
          </a:p>
        </p:txBody>
      </p:sp>
      <p:sp>
        <p:nvSpPr>
          <p:cNvPr id="7" name="Title 6" hidden="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NIHSeniorHealth</a:t>
            </a:r>
            <a:r>
              <a:rPr lang="en-US" dirty="0" smtClean="0"/>
              <a:t> search for shingles symptoms</a:t>
            </a:r>
            <a:endParaRPr lang="en-US" dirty="0"/>
          </a:p>
        </p:txBody>
      </p:sp>
      <p:pic>
        <p:nvPicPr>
          <p:cNvPr id="3074" name="Picture 2" descr="NIHSeniorHealth shingles symptoms search" title="NIHSeniorHealth shingles symptoms 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9" r="19569" b="25089"/>
          <a:stretch/>
        </p:blipFill>
        <p:spPr bwMode="auto">
          <a:xfrm>
            <a:off x="394690" y="44141"/>
            <a:ext cx="8354621" cy="67665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834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LM blue">
  <a:themeElements>
    <a:clrScheme name="NLM blue 10">
      <a:dk1>
        <a:srgbClr val="0000AC"/>
      </a:dk1>
      <a:lt1>
        <a:srgbClr val="FFFFFF"/>
      </a:lt1>
      <a:dk2>
        <a:srgbClr val="0072C2"/>
      </a:dk2>
      <a:lt2>
        <a:srgbClr val="CCFFFF"/>
      </a:lt2>
      <a:accent1>
        <a:srgbClr val="0099FF"/>
      </a:accent1>
      <a:accent2>
        <a:srgbClr val="00B000"/>
      </a:accent2>
      <a:accent3>
        <a:srgbClr val="AABCDD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NLM blu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LM blue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blue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blue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blue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blue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blue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blue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M blue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M blue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M blue 10">
        <a:dk1>
          <a:srgbClr val="0000AC"/>
        </a:dk1>
        <a:lt1>
          <a:srgbClr val="FFFFFF"/>
        </a:lt1>
        <a:dk2>
          <a:srgbClr val="0072C2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BCDD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NLM blue</Template>
  <TotalTime>207</TotalTime>
  <Words>311</Words>
  <Application>Microsoft Office PowerPoint</Application>
  <PresentationFormat>On-screen Show (4:3)</PresentationFormat>
  <Paragraphs>160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NLM blue</vt:lpstr>
      <vt:lpstr>NIHSeniorHealth &amp; MedlinePlus</vt:lpstr>
      <vt:lpstr>NIHSeniorHealth Redesign</vt:lpstr>
      <vt:lpstr>Why Redesign?</vt:lpstr>
      <vt:lpstr>Redesign Process</vt:lpstr>
      <vt:lpstr>NIHSeniorHealth</vt:lpstr>
      <vt:lpstr>NIHSeniorHealth Topic Page</vt:lpstr>
      <vt:lpstr>New Site-Wide Banner</vt:lpstr>
      <vt:lpstr>NIHSeniorHealth sidebar</vt:lpstr>
      <vt:lpstr>NIHSeniorHealth search for shingles symptoms</vt:lpstr>
      <vt:lpstr>MedlinePlus and MedlinePlus Connect</vt:lpstr>
      <vt:lpstr>U.S. Visits to MedlinePlus.gov</vt:lpstr>
      <vt:lpstr>MedlinePlus Twitter page</vt:lpstr>
      <vt:lpstr>MedlinePlus Espanol Twitter page</vt:lpstr>
      <vt:lpstr>MedlinePlus Twitter Followers @medlineplus and @medlineplusesp</vt:lpstr>
      <vt:lpstr>MedlinePlus Diabetes Topic Page</vt:lpstr>
      <vt:lpstr>MedlinePlus Diabetes Subscription e-mail message</vt:lpstr>
      <vt:lpstr>MedlinePlus Subscription Service Sign up topics</vt:lpstr>
      <vt:lpstr>Subscribers and Subscriptions to MedlinePlus e-mail subscription service</vt:lpstr>
      <vt:lpstr>MedlinePlus social media options</vt:lpstr>
      <vt:lpstr>MedlinePlus RSS Feed</vt:lpstr>
      <vt:lpstr>http://www.nlm.nih.gov/medlineplus/rss.html</vt:lpstr>
      <vt:lpstr>MedlinePlus</vt:lpstr>
      <vt:lpstr>MedlinePlus Links in Social Networks</vt:lpstr>
      <vt:lpstr>MedlinePlus </vt:lpstr>
      <vt:lpstr>Health Topics Search Collection</vt:lpstr>
      <vt:lpstr>SAMHSA Store</vt:lpstr>
      <vt:lpstr>Army Medicine Facebook</vt:lpstr>
      <vt:lpstr>MedlinePlus Health Topics Web Service Requests</vt:lpstr>
      <vt:lpstr>MedlinePlus Connect</vt:lpstr>
      <vt:lpstr>MedlinePlus Connect Requests </vt:lpstr>
      <vt:lpstr>MedlinePlus Connect Requests</vt:lpstr>
      <vt:lpstr>New MedlinePlus Topics</vt:lpstr>
      <vt:lpstr>MedlinePlus Mobile</vt:lpstr>
      <vt:lpstr>Top Devices, Top Information Sought, Top Role</vt:lpstr>
      <vt:lpstr>MedlinePlus Mobile </vt:lpstr>
      <vt:lpstr>Next for MedlinePlus</vt:lpstr>
    </vt:vector>
  </TitlesOfParts>
  <Company>National Library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NLM PowerPoint - Blue template</dc:title>
  <cp:lastModifiedBy>01747526 - Symantec LiveState Delivery</cp:lastModifiedBy>
  <cp:revision>28</cp:revision>
  <cp:lastPrinted>2000-11-03T17:36:32Z</cp:lastPrinted>
  <dcterms:created xsi:type="dcterms:W3CDTF">2008-01-15T21:31:23Z</dcterms:created>
  <dcterms:modified xsi:type="dcterms:W3CDTF">2012-05-21T16:22:46Z</dcterms:modified>
</cp:coreProperties>
</file>