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5" r:id="rId1"/>
  </p:sldMasterIdLst>
  <p:notesMasterIdLst>
    <p:notesMasterId r:id="rId33"/>
  </p:notesMasterIdLst>
  <p:sldIdLst>
    <p:sldId id="287" r:id="rId2"/>
    <p:sldId id="356" r:id="rId3"/>
    <p:sldId id="357" r:id="rId4"/>
    <p:sldId id="361" r:id="rId5"/>
    <p:sldId id="362" r:id="rId6"/>
    <p:sldId id="363" r:id="rId7"/>
    <p:sldId id="367" r:id="rId8"/>
    <p:sldId id="373" r:id="rId9"/>
    <p:sldId id="364" r:id="rId10"/>
    <p:sldId id="365" r:id="rId11"/>
    <p:sldId id="369" r:id="rId12"/>
    <p:sldId id="269" r:id="rId13"/>
    <p:sldId id="324" r:id="rId14"/>
    <p:sldId id="376" r:id="rId15"/>
    <p:sldId id="327" r:id="rId16"/>
    <p:sldId id="384" r:id="rId17"/>
    <p:sldId id="385" r:id="rId18"/>
    <p:sldId id="329" r:id="rId19"/>
    <p:sldId id="374" r:id="rId20"/>
    <p:sldId id="375" r:id="rId21"/>
    <p:sldId id="335" r:id="rId22"/>
    <p:sldId id="310" r:id="rId23"/>
    <p:sldId id="386" r:id="rId24"/>
    <p:sldId id="387" r:id="rId25"/>
    <p:sldId id="388" r:id="rId26"/>
    <p:sldId id="389" r:id="rId27"/>
    <p:sldId id="318" r:id="rId28"/>
    <p:sldId id="319" r:id="rId29"/>
    <p:sldId id="379" r:id="rId30"/>
    <p:sldId id="322" r:id="rId31"/>
    <p:sldId id="383" r:id="rId32"/>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4" d="100"/>
          <a:sy n="54" d="100"/>
        </p:scale>
        <p:origin x="-102" y="-7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16" d="100"/>
          <a:sy n="116" d="100"/>
        </p:scale>
        <p:origin x="-3224" y="-104"/>
      </p:cViewPr>
      <p:guideLst>
        <p:guide orient="horz" pos="2932"/>
        <p:guide pos="219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DB3F9F22-3D6C-4D7D-98F4-9F9C7579D84A}" type="datetimeFigureOut">
              <a:rPr lang="en-US" smtClean="0"/>
              <a:pPr/>
              <a:t>5/21/2012</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B4F7EB49-BCD7-4B04-B076-1BE805BF81A6}" type="slidenum">
              <a:rPr lang="en-US" smtClean="0"/>
              <a:pPr/>
              <a:t>‹#›</a:t>
            </a:fld>
            <a:endParaRPr lang="en-US"/>
          </a:p>
        </p:txBody>
      </p:sp>
    </p:spTree>
    <p:extLst>
      <p:ext uri="{BB962C8B-B14F-4D97-AF65-F5344CB8AC3E}">
        <p14:creationId xmlns:p14="http://schemas.microsoft.com/office/powerpoint/2010/main" val="3398851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F7EB49-BCD7-4B04-B076-1BE805BF81A6}" type="slidenum">
              <a:rPr lang="en-US" smtClean="0"/>
              <a:pPr/>
              <a:t>1</a:t>
            </a:fld>
            <a:endParaRPr lang="en-US"/>
          </a:p>
        </p:txBody>
      </p:sp>
    </p:spTree>
    <p:extLst>
      <p:ext uri="{BB962C8B-B14F-4D97-AF65-F5344CB8AC3E}">
        <p14:creationId xmlns:p14="http://schemas.microsoft.com/office/powerpoint/2010/main" val="77418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topics for Module </a:t>
            </a:r>
            <a:r>
              <a:rPr lang="en-US" dirty="0"/>
              <a:t>III </a:t>
            </a:r>
            <a:r>
              <a:rPr lang="en-US" dirty="0" smtClean="0"/>
              <a:t>with an anticipated </a:t>
            </a:r>
            <a:r>
              <a:rPr lang="en-US" dirty="0"/>
              <a:t>date of public release </a:t>
            </a:r>
            <a:r>
              <a:rPr lang="en-US" dirty="0" smtClean="0"/>
              <a:t>in the fall.</a:t>
            </a:r>
            <a:endParaRPr lang="en-US" dirty="0"/>
          </a:p>
          <a:p>
            <a:endParaRPr lang="en-US" dirty="0" smtClean="0"/>
          </a:p>
          <a:p>
            <a:r>
              <a:rPr lang="en-US" dirty="0"/>
              <a:t>Module IV (Toxicity to Organ Systems and Development) </a:t>
            </a:r>
            <a:endParaRPr lang="en-US" dirty="0" smtClean="0"/>
          </a:p>
          <a:p>
            <a:endParaRPr lang="en-US" dirty="0"/>
          </a:p>
          <a:p>
            <a:r>
              <a:rPr lang="en-US" dirty="0" smtClean="0"/>
              <a:t>Module </a:t>
            </a:r>
            <a:r>
              <a:rPr lang="en-US" dirty="0"/>
              <a:t>V (</a:t>
            </a:r>
            <a:r>
              <a:rPr lang="en-US" dirty="0" err="1"/>
              <a:t>Genotoxicity</a:t>
            </a:r>
            <a:r>
              <a:rPr lang="en-US" dirty="0"/>
              <a:t>) partially developed.  Work will continue on these modules throughout 2012, with public release </a:t>
            </a:r>
            <a:r>
              <a:rPr lang="en-US" dirty="0" smtClean="0"/>
              <a:t>for are  </a:t>
            </a:r>
            <a:r>
              <a:rPr lang="en-US" dirty="0"/>
              <a:t>both planned for 2013.</a:t>
            </a:r>
          </a:p>
          <a:p>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88625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LiverTox</a:t>
            </a:r>
            <a:r>
              <a:rPr lang="en-US" dirty="0" smtClean="0"/>
              <a:t> represents a collaborative effort by medical and scientific specialists </a:t>
            </a:r>
          </a:p>
          <a:p>
            <a:endParaRPr lang="en-US" dirty="0"/>
          </a:p>
          <a:p>
            <a:pPr marL="171450" indent="-171450">
              <a:buFont typeface="Arial" pitchFamily="34" charset="0"/>
              <a:buChar char="•"/>
            </a:pPr>
            <a:r>
              <a:rPr lang="en-US" dirty="0" smtClean="0"/>
              <a:t>central repository of clinical information in support of clinical and basic research on the prevention and control of drug induced liver injury.  </a:t>
            </a:r>
          </a:p>
          <a:p>
            <a:pPr marL="171450" indent="-171450">
              <a:buFont typeface="Arial" pitchFamily="34" charset="0"/>
              <a:buChar char="•"/>
            </a:pPr>
            <a:r>
              <a:rPr lang="en-US" dirty="0" smtClean="0"/>
              <a:t>provides guidance to clinicians and healthcare providers on the diagnosis and management of this important cause of liver disease. </a:t>
            </a:r>
          </a:p>
          <a:p>
            <a:endParaRPr lang="en-US" dirty="0" smtClean="0"/>
          </a:p>
          <a:p>
            <a:r>
              <a:rPr lang="en-US" dirty="0" err="1" smtClean="0"/>
              <a:t>LiverTox</a:t>
            </a:r>
            <a:r>
              <a:rPr lang="en-US" dirty="0" smtClean="0"/>
              <a:t> has three major components:</a:t>
            </a:r>
          </a:p>
          <a:p>
            <a:r>
              <a:rPr lang="en-US" dirty="0" smtClean="0"/>
              <a:t>•	Introduction and overview of drug induced liver injury</a:t>
            </a:r>
          </a:p>
          <a:p>
            <a:r>
              <a:rPr lang="en-US" dirty="0" smtClean="0"/>
              <a:t>•	Specific drug records that provide concise data on the hepatotoxicity of medications, herbals and dietary supplements</a:t>
            </a:r>
          </a:p>
          <a:p>
            <a:r>
              <a:rPr lang="en-US" dirty="0" smtClean="0"/>
              <a:t>•	Case Submission Registry that allows users to submit clinical cases to the </a:t>
            </a:r>
            <a:r>
              <a:rPr lang="en-US" dirty="0" err="1" smtClean="0"/>
              <a:t>LiverTox</a:t>
            </a:r>
            <a:r>
              <a:rPr lang="en-US" dirty="0" smtClean="0"/>
              <a:t> system and U.S. Food and Drug Administration.</a:t>
            </a:r>
          </a:p>
          <a:p>
            <a:endParaRPr lang="en-US" dirty="0" smtClean="0"/>
          </a:p>
          <a:p>
            <a:r>
              <a:rPr lang="en-US" dirty="0" smtClean="0"/>
              <a:t>URL:  http://livertox.nih.gov/</a:t>
            </a:r>
          </a:p>
          <a:p>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6536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45" indent="-174245">
              <a:buFont typeface="Arial" pitchFamily="34" charset="0"/>
              <a:buChar char="•"/>
            </a:pPr>
            <a:r>
              <a:rPr lang="en-US" dirty="0" smtClean="0"/>
              <a:t>Interactive Web site</a:t>
            </a:r>
          </a:p>
          <a:p>
            <a:pPr marL="174245" indent="-174245">
              <a:buFont typeface="Arial" pitchFamily="34" charset="0"/>
              <a:buChar char="•"/>
            </a:pPr>
            <a:r>
              <a:rPr lang="en-US" dirty="0" err="1"/>
              <a:t>T</a:t>
            </a:r>
            <a:r>
              <a:rPr lang="en-US" dirty="0" err="1" smtClean="0"/>
              <a:t>ox</a:t>
            </a:r>
            <a:r>
              <a:rPr lang="en-US" dirty="0" smtClean="0"/>
              <a:t> Town Will celebrate it’s 10</a:t>
            </a:r>
            <a:r>
              <a:rPr lang="en-US" baseline="30000" dirty="0" smtClean="0"/>
              <a:t>th</a:t>
            </a:r>
            <a:r>
              <a:rPr lang="en-US" dirty="0" smtClean="0"/>
              <a:t> anniversary on October 4. </a:t>
            </a:r>
          </a:p>
          <a:p>
            <a:pPr marL="174245" indent="-174245">
              <a:buFont typeface="Arial" pitchFamily="34" charset="0"/>
              <a:buChar char="•"/>
            </a:pPr>
            <a:r>
              <a:rPr lang="en-US" baseline="0" dirty="0" smtClean="0"/>
              <a:t>English and Spanish version</a:t>
            </a:r>
          </a:p>
          <a:p>
            <a:pPr marL="174245" indent="-174245">
              <a:buFont typeface="Arial" pitchFamily="34" charset="0"/>
              <a:buChar char="•"/>
            </a:pPr>
            <a:r>
              <a:rPr lang="en-US" baseline="0" dirty="0" smtClean="0"/>
              <a:t>45 chemicals and hazardous substances</a:t>
            </a:r>
          </a:p>
          <a:p>
            <a:pPr marL="174245" indent="-174245">
              <a:buFont typeface="Arial" pitchFamily="34" charset="0"/>
              <a:buChar char="•"/>
            </a:pPr>
            <a:r>
              <a:rPr lang="en-US" baseline="0" dirty="0" smtClean="0"/>
              <a:t>77 locations</a:t>
            </a:r>
          </a:p>
          <a:p>
            <a:pPr marL="174245" indent="-174245">
              <a:buFont typeface="Arial" pitchFamily="34" charset="0"/>
              <a:buChar char="•"/>
            </a:pPr>
            <a:r>
              <a:rPr lang="en-US" dirty="0" smtClean="0"/>
              <a:t>6 scenes</a:t>
            </a:r>
            <a:endParaRPr lang="en-US" dirty="0"/>
          </a:p>
        </p:txBody>
      </p:sp>
      <p:sp>
        <p:nvSpPr>
          <p:cNvPr id="4" name="Slide Number Placeholder 3"/>
          <p:cNvSpPr>
            <a:spLocks noGrp="1"/>
          </p:cNvSpPr>
          <p:nvPr>
            <p:ph type="sldNum" sz="quarter" idx="10"/>
          </p:nvPr>
        </p:nvSpPr>
        <p:spPr/>
        <p:txBody>
          <a:bodyPr/>
          <a:lstStyle/>
          <a:p>
            <a:fld id="{FA1C324C-85E7-48B0-9828-9262E21CC2F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2889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new Tox Town Southwest scene was developed in collaboration with Diné College, a tribal college for the Navajo Nation. The </a:t>
            </a:r>
            <a:r>
              <a:rPr lang="en-US" dirty="0" smtClean="0"/>
              <a:t>scene </a:t>
            </a:r>
            <a:r>
              <a:rPr lang="en-US" dirty="0"/>
              <a:t>accurately depicts a Southwest landscape and highlights the unique environmental health </a:t>
            </a:r>
            <a:r>
              <a:rPr lang="en-US" dirty="0" smtClean="0"/>
              <a:t>concerns of the region. </a:t>
            </a:r>
            <a:r>
              <a:rPr lang="en-US" dirty="0"/>
              <a:t>There are 10 new locations specifically showcased in the SW scene </a:t>
            </a:r>
            <a:r>
              <a:rPr lang="en-US" dirty="0" smtClean="0"/>
              <a:t>.</a:t>
            </a:r>
            <a:endParaRPr lang="en-US" dirty="0"/>
          </a:p>
        </p:txBody>
      </p:sp>
      <p:sp>
        <p:nvSpPr>
          <p:cNvPr id="4" name="Slide Number Placeholder 3"/>
          <p:cNvSpPr>
            <a:spLocks noGrp="1"/>
          </p:cNvSpPr>
          <p:nvPr>
            <p:ph type="sldNum" sz="quarter" idx="10"/>
          </p:nvPr>
        </p:nvSpPr>
        <p:spPr/>
        <p:txBody>
          <a:bodyPr/>
          <a:lstStyle/>
          <a:p>
            <a:fld id="{FA1C324C-85E7-48B0-9828-9262E21CC2F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741651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 worked with Dine College staff to develop a list of 10 locations specific to the Southwest Scene listed here. </a:t>
            </a:r>
          </a:p>
          <a:p>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7390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88268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0102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5646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port</a:t>
            </a:r>
            <a:r>
              <a:rPr lang="en-US" baseline="0" dirty="0" smtClean="0"/>
              <a:t> underwent a usability study with middle school teachers and students from across the country. As a result of that study SIS will be making changes to the home and topic pages. Changes include</a:t>
            </a:r>
            <a:r>
              <a:rPr lang="en-US" dirty="0" smtClean="0"/>
              <a:t>:</a:t>
            </a:r>
            <a:r>
              <a:rPr lang="en-US" baseline="0" dirty="0" smtClean="0"/>
              <a:t> (see slide)</a:t>
            </a:r>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8054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AIDSinfo and its Spanish language companion site, is</a:t>
            </a:r>
            <a:r>
              <a:rPr lang="en-US" baseline="0" dirty="0" smtClean="0"/>
              <a:t> an HHS information service managed by NLM. It provides access to information about treatment, prevention and research related to HIV/AIDS. It is the dissemination point for the official HHS HIV/AIDS clinical practice guidelines. This design was released on World AIDS Day, December 1, 2011 and provides access to every part of the web site directly from the home page through the use of mega menus that drop down and show links to the contents of each major section as well as search boxes for those sections.</a:t>
            </a:r>
          </a:p>
          <a:p>
            <a:endParaRPr lang="en-US" dirty="0"/>
          </a:p>
        </p:txBody>
      </p:sp>
      <p:sp>
        <p:nvSpPr>
          <p:cNvPr id="4" name="Slide Number Placeholder 3"/>
          <p:cNvSpPr>
            <a:spLocks noGrp="1"/>
          </p:cNvSpPr>
          <p:nvPr>
            <p:ph type="sldNum" sz="quarter" idx="10"/>
          </p:nvPr>
        </p:nvSpPr>
        <p:spPr/>
        <p:txBody>
          <a:bodyPr/>
          <a:lstStyle/>
          <a:p>
            <a:fld id="{272B45CA-7995-4647-87F3-702FEB68DBE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6844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NLM Drug Information Portal gives users a gateway to selected drug information from NLM and other key U.S.</a:t>
            </a:r>
            <a:r>
              <a:rPr lang="en-US" baseline="0" dirty="0" smtClean="0"/>
              <a:t> government agencies. </a:t>
            </a:r>
          </a:p>
          <a:p>
            <a:endParaRPr lang="en-US" dirty="0"/>
          </a:p>
          <a:p>
            <a:r>
              <a:rPr lang="en-US" baseline="0" dirty="0" smtClean="0"/>
              <a:t>Since it’s release in 2008, the number of drugs covered by the portal has doubled to over 30,000. </a:t>
            </a:r>
          </a:p>
          <a:p>
            <a:endParaRPr lang="en-US" dirty="0"/>
          </a:p>
          <a:p>
            <a:r>
              <a:rPr lang="en-US" baseline="0" dirty="0" smtClean="0"/>
              <a:t>Drugs are covered from the clinical trial phase through U.S. approval and entry in the market. Results are sorted by level of detail and provide a summary of the drug type, usage, synonyms, structure and links to authoritative drug resources including NIH, FDA and CDC.</a:t>
            </a:r>
            <a:endParaRPr lang="en-US" dirty="0"/>
          </a:p>
        </p:txBody>
      </p:sp>
      <p:sp>
        <p:nvSpPr>
          <p:cNvPr id="4" name="Slide Number Placeholder 3"/>
          <p:cNvSpPr>
            <a:spLocks noGrp="1"/>
          </p:cNvSpPr>
          <p:nvPr>
            <p:ph type="sldNum" sz="quarter" idx="10"/>
          </p:nvPr>
        </p:nvSpPr>
        <p:spPr/>
        <p:txBody>
          <a:bodyPr/>
          <a:lstStyle/>
          <a:p>
            <a:fld id="{207C347F-D9E0-4C37-BEBB-78F41480B32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391522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NLM has continued its HIV/AIDS- related outreach efforts to community-based organizations, patient advocacy groups, faith-based organizations, departments of health, and libraries. This program provides support to design local programs for improving information access for HIV/AIDS patients and the affected community as well as their caregivers. Since 1994, NLM has awarded more than 300 organizations with funding in an effort to eliminate disparity of information access in the HIV/AIDS Community.  </a:t>
            </a:r>
          </a:p>
          <a:p>
            <a:endParaRPr lang="en-US" dirty="0" smtClean="0"/>
          </a:p>
          <a:p>
            <a:r>
              <a:rPr lang="en-US" dirty="0" smtClean="0"/>
              <a:t>Emphasis is on providing information or access to health and medical information in a way meaningful to the target community, and increasing the awareness and utilization of NLM online health and medical resources in the HIV/AIDS Community. Projects must involve one or more of the following information access categories: information retrieval, skills development, Internet access, and resource development. Also, NLM is interested in feedback regarding the penetration of mobile devices in specific populations, and the effective use of social media and mobile phone technologies to increase the awareness and utilization of NLM online and mobile HIV/AIDS resources. </a:t>
            </a:r>
          </a:p>
          <a:p>
            <a:endParaRPr lang="en-US" dirty="0" smtClean="0"/>
          </a:p>
          <a:p>
            <a:r>
              <a:rPr lang="en-US" dirty="0" smtClean="0"/>
              <a:t>The 2012 Request for Quotations (RFQ)  was released on April 24 and proposals are due June 4. Community Information Outreach Projects was announced in in the Federal Business Opportunities (</a:t>
            </a:r>
            <a:r>
              <a:rPr lang="en-US" dirty="0" err="1" smtClean="0"/>
              <a:t>FedBizOpps</a:t>
            </a:r>
            <a:r>
              <a:rPr lang="en-US" dirty="0" smtClean="0"/>
              <a:t>) website at www.fbo.gov</a:t>
            </a:r>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92377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 new “Climate Change” section has been added to the Arctic Health Web portal with over 1,000 links to literature, books, articles, audio and video recordings, and Web resources. This new section has information on events, news, effects of climate change on human health, resilience and adaptation in Northern communities, traditional knowledge and witnesses to change, changing ecosystems, ice and climate, and more. Arctic Health is also adding the full text of the Greenpeace report </a:t>
            </a:r>
            <a:r>
              <a:rPr lang="en-US" i="1" dirty="0" smtClean="0"/>
              <a:t>Answers from the Ice Edge: The Consequences of Climate Change on Life in the Bering and Chukchi Seas</a:t>
            </a:r>
            <a:r>
              <a:rPr lang="en-US" dirty="0" smtClean="0"/>
              <a:t>.</a:t>
            </a:r>
          </a:p>
          <a:p>
            <a:pPr eaLnBrk="1" hangingPunct="1">
              <a:spcBef>
                <a:spcPct val="0"/>
              </a:spcBef>
            </a:pPr>
            <a:endParaRPr lang="en-US" dirty="0" smtClean="0"/>
          </a:p>
          <a:p>
            <a:pPr eaLnBrk="1" hangingPunct="1">
              <a:spcBef>
                <a:spcPct val="0"/>
              </a:spcBef>
            </a:pPr>
            <a:r>
              <a:rPr lang="en-US" dirty="0" smtClean="0"/>
              <a:t>Newly redesigned Arctic Health Portal will be launched in early summer. </a:t>
            </a:r>
          </a:p>
        </p:txBody>
      </p:sp>
      <p:sp>
        <p:nvSpPr>
          <p:cNvPr id="5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060" indent="-290408">
              <a:defRPr>
                <a:solidFill>
                  <a:schemeClr val="tx1"/>
                </a:solidFill>
                <a:latin typeface="Calibri" pitchFamily="34" charset="0"/>
              </a:defRPr>
            </a:lvl2pPr>
            <a:lvl3pPr marL="1161631" indent="-232326">
              <a:defRPr>
                <a:solidFill>
                  <a:schemeClr val="tx1"/>
                </a:solidFill>
                <a:latin typeface="Calibri" pitchFamily="34" charset="0"/>
              </a:defRPr>
            </a:lvl3pPr>
            <a:lvl4pPr marL="1626283" indent="-232326">
              <a:defRPr>
                <a:solidFill>
                  <a:schemeClr val="tx1"/>
                </a:solidFill>
                <a:latin typeface="Calibri" pitchFamily="34" charset="0"/>
              </a:defRPr>
            </a:lvl4pPr>
            <a:lvl5pPr marL="2090936" indent="-232326">
              <a:defRPr>
                <a:solidFill>
                  <a:schemeClr val="tx1"/>
                </a:solidFill>
                <a:latin typeface="Calibri" pitchFamily="34" charset="0"/>
              </a:defRPr>
            </a:lvl5pPr>
            <a:lvl6pPr marL="2555588" indent="-232326" fontAlgn="base">
              <a:spcBef>
                <a:spcPct val="0"/>
              </a:spcBef>
              <a:spcAft>
                <a:spcPct val="0"/>
              </a:spcAft>
              <a:defRPr>
                <a:solidFill>
                  <a:schemeClr val="tx1"/>
                </a:solidFill>
                <a:latin typeface="Calibri" pitchFamily="34" charset="0"/>
              </a:defRPr>
            </a:lvl6pPr>
            <a:lvl7pPr marL="3020240" indent="-232326" fontAlgn="base">
              <a:spcBef>
                <a:spcPct val="0"/>
              </a:spcBef>
              <a:spcAft>
                <a:spcPct val="0"/>
              </a:spcAft>
              <a:defRPr>
                <a:solidFill>
                  <a:schemeClr val="tx1"/>
                </a:solidFill>
                <a:latin typeface="Calibri" pitchFamily="34" charset="0"/>
              </a:defRPr>
            </a:lvl7pPr>
            <a:lvl8pPr marL="3484893" indent="-232326" fontAlgn="base">
              <a:spcBef>
                <a:spcPct val="0"/>
              </a:spcBef>
              <a:spcAft>
                <a:spcPct val="0"/>
              </a:spcAft>
              <a:defRPr>
                <a:solidFill>
                  <a:schemeClr val="tx1"/>
                </a:solidFill>
                <a:latin typeface="Calibri" pitchFamily="34" charset="0"/>
              </a:defRPr>
            </a:lvl8pPr>
            <a:lvl9pPr marL="3949545" indent="-232326" fontAlgn="base">
              <a:spcBef>
                <a:spcPct val="0"/>
              </a:spcBef>
              <a:spcAft>
                <a:spcPct val="0"/>
              </a:spcAft>
              <a:defRPr>
                <a:solidFill>
                  <a:schemeClr val="tx1"/>
                </a:solidFill>
                <a:latin typeface="Calibri" pitchFamily="34" charset="0"/>
              </a:defRPr>
            </a:lvl9pPr>
          </a:lstStyle>
          <a:p>
            <a:pPr>
              <a:defRPr/>
            </a:pPr>
            <a:fld id="{258A386A-3C3F-4FCC-84C2-886328B82DE9}" type="slidenum">
              <a:rPr lang="en-US" smtClean="0">
                <a:solidFill>
                  <a:prstClr val="black"/>
                </a:solidFill>
              </a:rPr>
              <a:pPr>
                <a:defRPr/>
              </a:pPr>
              <a:t>23</a:t>
            </a:fld>
            <a:endParaRPr lang="en-US" dirty="0"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hangingPunct="1">
              <a:defRPr/>
            </a:pPr>
            <a:r>
              <a:rPr lang="en-US" dirty="0" smtClean="0"/>
              <a:t>Digital story telling  is a community-based, learner-centered approach that combines first person narrative with digital images and music. Digital stories provide alternative views and perspectives that demystify stereotyped representations about indigenous peoples. </a:t>
            </a:r>
          </a:p>
          <a:p>
            <a:pPr eaLnBrk="1" hangingPunct="1">
              <a:defRPr/>
            </a:pPr>
            <a:endParaRPr lang="en-US" dirty="0" smtClean="0"/>
          </a:p>
          <a:p>
            <a:pPr eaLnBrk="1" hangingPunct="1">
              <a:defRPr/>
            </a:pPr>
            <a:r>
              <a:rPr lang="en-US" dirty="0" smtClean="0"/>
              <a:t>The 2-5 minute personal narratives are being created by numerous individuals including family members, health specialists, educators, artists, traditional healers, and tribal leaders and include stories being created by youth, adults and elders from our reservations, villages, pueblos, and urban centers. </a:t>
            </a:r>
          </a:p>
          <a:p>
            <a:pPr eaLnBrk="1" hangingPunct="1">
              <a:defRPr/>
            </a:pPr>
            <a:endParaRPr lang="en-US" dirty="0" smtClean="0"/>
          </a:p>
          <a:p>
            <a:pPr eaLnBrk="1" hangingPunct="1">
              <a:defRPr/>
            </a:pPr>
            <a:r>
              <a:rPr lang="en-US" dirty="0" smtClean="0"/>
              <a:t>NLM began working with nDigiDreams , a native company, to build capacity in the collection of community health and wellness stories for future generations. </a:t>
            </a:r>
          </a:p>
          <a:p>
            <a:pPr>
              <a:defRPr/>
            </a:pPr>
            <a:endParaRPr lang="en-US" dirty="0" smtClean="0"/>
          </a:p>
          <a:p>
            <a:pPr>
              <a:defRPr/>
            </a:pPr>
            <a:r>
              <a:rPr lang="en-US" dirty="0" smtClean="0"/>
              <a:t>Through the project, nDigiDreams provided a 3-day training where participants received training in digital storytelling methods and how to use basic equipment and software. Each participant finishes the training by completing production on their own digital story. Some participants have decided to have their story made available on the American Indian Health Web Portal and the NLM YouTube Channel. </a:t>
            </a:r>
          </a:p>
          <a:p>
            <a:pPr>
              <a:defRPr/>
            </a:pPr>
            <a:endParaRPr lang="en-US" dirty="0" smtClean="0"/>
          </a:p>
          <a:p>
            <a:pPr>
              <a:defRPr/>
            </a:pPr>
            <a:r>
              <a:rPr lang="en-US" dirty="0" smtClean="0"/>
              <a:t>nDigiDreams has completed four trainings with: </a:t>
            </a:r>
          </a:p>
          <a:p>
            <a:pPr>
              <a:defRPr/>
            </a:pPr>
            <a:r>
              <a:rPr lang="en-US" dirty="0" smtClean="0"/>
              <a:t>Fond du Lac Human Services, </a:t>
            </a:r>
          </a:p>
          <a:p>
            <a:pPr>
              <a:defRPr/>
            </a:pPr>
            <a:r>
              <a:rPr lang="en-US" dirty="0" smtClean="0"/>
              <a:t>Inter-Tribal Council of Michigan, </a:t>
            </a:r>
          </a:p>
          <a:p>
            <a:pPr>
              <a:defRPr/>
            </a:pPr>
            <a:r>
              <a:rPr lang="en-US" dirty="0" smtClean="0"/>
              <a:t>Shoshone Women’s Society, </a:t>
            </a:r>
          </a:p>
          <a:p>
            <a:pPr>
              <a:defRPr/>
            </a:pPr>
            <a:r>
              <a:rPr lang="en-US" dirty="0" smtClean="0"/>
              <a:t>and Montana Wyoming Tribal Leaders Council for a Veteran’s project. </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3EA49618-5052-497A-9C69-EFAFF2BEF067}" type="slidenum">
              <a:rPr lang="en-US">
                <a:solidFill>
                  <a:prstClr val="black"/>
                </a:solidFill>
              </a:rPr>
              <a:pPr>
                <a:defRPr/>
              </a:pPr>
              <a:t>24</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SIS’s </a:t>
            </a:r>
            <a:r>
              <a:rPr lang="en-US" dirty="0" smtClean="0"/>
              <a:t>Outreach and Special Populations Branch </a:t>
            </a:r>
            <a:r>
              <a:rPr lang="en-US" dirty="0"/>
              <a:t>developed a social media pilot project, NLM 4Caregivers, to learn more about the use of social media as a viable option for health information delivery. </a:t>
            </a:r>
          </a:p>
          <a:p>
            <a:endParaRPr lang="en-US" dirty="0"/>
          </a:p>
          <a:p>
            <a:r>
              <a:rPr lang="en-US" dirty="0"/>
              <a:t>The pilot project is designed to increase awareness of the NLM resources among family caregivers who are already active users of online health information and are comfortable using social media tools for discussing and exploring health issues.  </a:t>
            </a:r>
          </a:p>
          <a:p>
            <a:endParaRPr lang="en-US" dirty="0"/>
          </a:p>
          <a:p>
            <a:r>
              <a:rPr lang="en-US" dirty="0"/>
              <a:t>For the purposes of this project, we understand family caregivers as problem solvers embedded in a social network. Thus the optimal targets are groups that support family caregivers, individuals who act as health information gatekeepers for their social network, and family caregivers themselves. </a:t>
            </a:r>
            <a:endParaRPr lang="en-US" dirty="0" smtClean="0"/>
          </a:p>
          <a:p>
            <a:endParaRPr lang="en-US" dirty="0"/>
          </a:p>
          <a:p>
            <a:r>
              <a:rPr lang="en-US" dirty="0" smtClean="0"/>
              <a:t>You can follow the NLM4Caregivers on Facebook and Twitter. </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A3A0FFD5-923E-4C5A-82F4-D09D0B5F81F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0148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RHIN is </a:t>
            </a:r>
            <a:r>
              <a:rPr lang="en-US" baseline="0" dirty="0" smtClean="0"/>
              <a:t>a database of quality multilingual, public health resources for those providing care to resettled refugees and </a:t>
            </a:r>
            <a:r>
              <a:rPr lang="en-US" baseline="0" dirty="0" err="1" smtClean="0"/>
              <a:t>asylees</a:t>
            </a:r>
            <a:r>
              <a:rPr lang="en-US" baseline="0" dirty="0" smtClean="0"/>
              <a:t>. Resources include: </a:t>
            </a:r>
          </a:p>
          <a:p>
            <a:r>
              <a:rPr lang="en-US" baseline="0" dirty="0" smtClean="0"/>
              <a:t>•Health education materials in various languages and formats (brochures, fact sheets, videos) </a:t>
            </a:r>
          </a:p>
          <a:p>
            <a:r>
              <a:rPr lang="en-US" baseline="0" dirty="0" smtClean="0"/>
              <a:t>•Provider tools (including information on refugee populations and cultures) </a:t>
            </a:r>
          </a:p>
          <a:p>
            <a:r>
              <a:rPr lang="en-US" baseline="0" dirty="0" smtClean="0"/>
              <a:t>•Links to related Web sites </a:t>
            </a:r>
          </a:p>
          <a:p>
            <a:endParaRPr lang="en-US" baseline="0" dirty="0" smtClean="0"/>
          </a:p>
          <a:p>
            <a:r>
              <a:rPr lang="en-US" baseline="0" dirty="0" smtClean="0"/>
              <a:t>The redesign focuses attention on the multilingual aspect of the resource. </a:t>
            </a:r>
          </a:p>
          <a:p>
            <a:r>
              <a:rPr lang="en-US" baseline="0" dirty="0" smtClean="0"/>
              <a:t>Highlights featured resources and emerging populations</a:t>
            </a:r>
          </a:p>
          <a:p>
            <a:r>
              <a:rPr lang="en-US" baseline="0" dirty="0" smtClean="0"/>
              <a:t>and has a Twitter handle of @</a:t>
            </a:r>
            <a:r>
              <a:rPr lang="en-US" baseline="0" dirty="0" err="1" smtClean="0"/>
              <a:t>refugeehealth</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4F7EB49-BCD7-4B04-B076-1BE805BF81A6}"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681615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112" charset="-128"/>
              </a:rPr>
              <a:t>WISER is</a:t>
            </a:r>
            <a:r>
              <a:rPr lang="en-US" baseline="0" dirty="0" smtClean="0">
                <a:ea typeface="ＭＳ Ｐゴシック" pitchFamily="-112" charset="-128"/>
              </a:rPr>
              <a:t> now about eight years old as an NLM resource!</a:t>
            </a:r>
          </a:p>
          <a:p>
            <a:endParaRPr lang="en-US" baseline="0" dirty="0" smtClean="0">
              <a:ea typeface="ＭＳ Ｐゴシック" pitchFamily="-112" charset="-128"/>
            </a:endParaRPr>
          </a:p>
          <a:p>
            <a:pPr>
              <a:lnSpc>
                <a:spcPct val="90000"/>
              </a:lnSpc>
              <a:buClr>
                <a:srgbClr val="FFD937"/>
              </a:buClr>
              <a:buNone/>
            </a:pPr>
            <a:r>
              <a:rPr lang="en-US" sz="1400" dirty="0"/>
              <a:t>Key Strategic Objectives include:</a:t>
            </a:r>
          </a:p>
          <a:p>
            <a:pPr>
              <a:lnSpc>
                <a:spcPct val="90000"/>
              </a:lnSpc>
              <a:buClr>
                <a:srgbClr val="FFD937"/>
              </a:buClr>
              <a:buFont typeface="Arial" pitchFamily="34" charset="0"/>
              <a:buChar char="•"/>
            </a:pPr>
            <a:r>
              <a:rPr lang="en-US" dirty="0"/>
              <a:t> Designed to be easy to use, intuitive</a:t>
            </a:r>
          </a:p>
          <a:p>
            <a:pPr>
              <a:lnSpc>
                <a:spcPct val="90000"/>
              </a:lnSpc>
              <a:buClr>
                <a:srgbClr val="FFD937"/>
              </a:buClr>
              <a:buFont typeface="Arial" pitchFamily="34" charset="0"/>
              <a:buChar char="•"/>
            </a:pPr>
            <a:r>
              <a:rPr lang="en-US" dirty="0"/>
              <a:t> Have information tailored to the specific needs and roles of emergency responders</a:t>
            </a:r>
          </a:p>
          <a:p>
            <a:pPr>
              <a:lnSpc>
                <a:spcPct val="90000"/>
              </a:lnSpc>
              <a:buClr>
                <a:srgbClr val="FFD937"/>
              </a:buClr>
              <a:buFont typeface="Arial" pitchFamily="34" charset="0"/>
              <a:buChar char="•"/>
            </a:pPr>
            <a:r>
              <a:rPr lang="en-US" dirty="0"/>
              <a:t> Have reliable, complete, and trustworthy information</a:t>
            </a:r>
          </a:p>
          <a:p>
            <a:pPr>
              <a:lnSpc>
                <a:spcPct val="90000"/>
              </a:lnSpc>
              <a:buClr>
                <a:srgbClr val="FFD937"/>
              </a:buClr>
              <a:buFont typeface="Arial" pitchFamily="34" charset="0"/>
              <a:buChar char="•"/>
            </a:pPr>
            <a:r>
              <a:rPr lang="en-US" dirty="0"/>
              <a:t> A focus on unknown substance identification capabilities</a:t>
            </a:r>
          </a:p>
          <a:p>
            <a:pPr>
              <a:lnSpc>
                <a:spcPct val="80000"/>
              </a:lnSpc>
              <a:buClr>
                <a:srgbClr val="FFD937"/>
              </a:buClr>
              <a:buFont typeface="Arial" pitchFamily="34" charset="0"/>
              <a:buChar char="•"/>
            </a:pPr>
            <a:r>
              <a:rPr lang="en-US" dirty="0"/>
              <a:t> To provide a platform that can be expanded to support other emergency response needs</a:t>
            </a:r>
          </a:p>
          <a:p>
            <a:pPr>
              <a:lnSpc>
                <a:spcPct val="80000"/>
              </a:lnSpc>
              <a:buClr>
                <a:srgbClr val="FFD937"/>
              </a:buClr>
              <a:buFont typeface="Arial" pitchFamily="34" charset="0"/>
              <a:buChar char="•"/>
            </a:pPr>
            <a:r>
              <a:rPr lang="en-US" dirty="0"/>
              <a:t> Have rich, stand-alone capability with enhanced connected (wireless) capabilities</a:t>
            </a:r>
          </a:p>
          <a:p>
            <a:pPr eaLnBrk="0" hangingPunct="0">
              <a:buClr>
                <a:srgbClr val="FFD937"/>
              </a:buClr>
              <a:buFont typeface="Arial" pitchFamily="34" charset="0"/>
              <a:buChar char="•"/>
            </a:pPr>
            <a:r>
              <a:rPr lang="en-US" dirty="0"/>
              <a:t> Have a cross-platform, multi-device architecture, keeping up with the latest platforms, e.g., iPhone and Android!</a:t>
            </a:r>
          </a:p>
          <a:p>
            <a:pPr eaLnBrk="0" hangingPunct="0">
              <a:buClr>
                <a:srgbClr val="FFD937"/>
              </a:buClr>
              <a:buFont typeface="Arial" pitchFamily="34" charset="0"/>
              <a:buChar char="•"/>
            </a:pPr>
            <a:r>
              <a:rPr lang="en-US" dirty="0"/>
              <a:t> Have accessibility 24/7 if Internet access is available</a:t>
            </a:r>
          </a:p>
          <a:p>
            <a:endParaRPr lang="en-US" dirty="0"/>
          </a:p>
        </p:txBody>
      </p:sp>
      <p:sp>
        <p:nvSpPr>
          <p:cNvPr id="4" name="Slide Number Placeholder 3"/>
          <p:cNvSpPr>
            <a:spLocks noGrp="1"/>
          </p:cNvSpPr>
          <p:nvPr>
            <p:ph type="sldNum" sz="quarter" idx="10"/>
          </p:nvPr>
        </p:nvSpPr>
        <p:spPr/>
        <p:txBody>
          <a:bodyPr/>
          <a:lstStyle/>
          <a:p>
            <a:fld id="{CD648C7A-14C5-447C-959A-A10011D8737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088480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WISER’s latest update</a:t>
            </a:r>
            <a:r>
              <a:rPr lang="en-US" baseline="0" dirty="0" smtClean="0"/>
              <a:t> (March 2012) includes the following :</a:t>
            </a:r>
          </a:p>
          <a:p>
            <a:endParaRPr lang="en-US" baseline="0" dirty="0" smtClean="0"/>
          </a:p>
          <a:p>
            <a:pPr marL="232943" indent="-232943">
              <a:buAutoNum type="arabicParenR"/>
            </a:pPr>
            <a:r>
              <a:rPr lang="en-US" baseline="0" dirty="0" smtClean="0"/>
              <a:t>WebWISER – addition of Protective Distance Mapping capability (previously, this feature was only on WISER for Windows).</a:t>
            </a:r>
          </a:p>
          <a:p>
            <a:pPr marL="232943" indent="-232943">
              <a:buAutoNum type="arabicParenR"/>
            </a:pPr>
            <a:r>
              <a:rPr lang="en-US" baseline="0" dirty="0" smtClean="0"/>
              <a:t>iPhone/iPod touch app – addition of Help Identify an unknown chemical feature + Protective Distance Mapping capability.</a:t>
            </a:r>
          </a:p>
          <a:p>
            <a:pPr marL="232943" indent="-232943">
              <a:buAutoNum type="arabicParenR"/>
            </a:pPr>
            <a:endParaRPr lang="en-US" baseline="0" dirty="0" smtClean="0"/>
          </a:p>
          <a:p>
            <a:r>
              <a:rPr lang="en-US" baseline="0" dirty="0" smtClean="0"/>
              <a:t>We are currently working on a Universal iOS app – an app that will work on iPhone/iPod touch &amp; iPad (since many users are getting iPads to use).</a:t>
            </a:r>
          </a:p>
          <a:p>
            <a:endParaRPr lang="en-US" baseline="0" dirty="0" smtClean="0"/>
          </a:p>
          <a:p>
            <a:r>
              <a:rPr lang="en-US" baseline="0" dirty="0" smtClean="0"/>
              <a:t>The focus for the next year is to enable all the features/capabilities on all the different platforms/devices, &amp; for some CHEMM/WISER integration.</a:t>
            </a:r>
            <a:endParaRPr lang="en-US" dirty="0"/>
          </a:p>
        </p:txBody>
      </p:sp>
      <p:sp>
        <p:nvSpPr>
          <p:cNvPr id="4" name="Slide Number Placeholder 3"/>
          <p:cNvSpPr>
            <a:spLocks noGrp="1"/>
          </p:cNvSpPr>
          <p:nvPr>
            <p:ph type="sldNum" sz="quarter" idx="10"/>
          </p:nvPr>
        </p:nvSpPr>
        <p:spPr/>
        <p:txBody>
          <a:bodyPr/>
          <a:lstStyle/>
          <a:p>
            <a:fld id="{CD648C7A-14C5-447C-959A-A10011D8737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557157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F7EB49-BCD7-4B04-B076-1BE805BF81A6}"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l"/>
            <a:r>
              <a:rPr lang="en-US" sz="1050" dirty="0" smtClean="0"/>
              <a:t>Goals of CHEMM: </a:t>
            </a:r>
          </a:p>
          <a:p>
            <a:pPr algn="l"/>
            <a:endParaRPr lang="en-US" sz="1050" dirty="0" smtClean="0"/>
          </a:p>
          <a:p>
            <a:r>
              <a:rPr lang="en-US" sz="1050" dirty="0"/>
              <a:t>Efforts and Components of CHEMM: </a:t>
            </a:r>
          </a:p>
          <a:p>
            <a:r>
              <a:rPr lang="en-US" sz="1050" dirty="0"/>
              <a:t>Extensive existing content being identified and added to CHEMM.</a:t>
            </a:r>
          </a:p>
          <a:p>
            <a:r>
              <a:rPr lang="en-US" sz="1050" dirty="0"/>
              <a:t>New types of content compared to other resources: Pediatric/specific population medical management guidelines</a:t>
            </a:r>
          </a:p>
          <a:p>
            <a:r>
              <a:rPr lang="en-US" sz="1050" dirty="0"/>
              <a:t>New: Mental Modeling/Expert Modeling – working out what each user group needs to know &amp; the format that is most intuitive.</a:t>
            </a:r>
          </a:p>
          <a:p>
            <a:r>
              <a:rPr lang="en-US" sz="1050" dirty="0"/>
              <a:t>New: Toxic syndromes tool (CHEMM-IST) – tool for identification &amp; treatment in hazardous incidents via chemical groups/syndromes.</a:t>
            </a:r>
          </a:p>
          <a:p>
            <a:r>
              <a:rPr lang="en-US" sz="1050" dirty="0"/>
              <a:t>CHEMM was released in July, 2011. It has already received one risk communication award and very favorable comments in news stories and from users.</a:t>
            </a:r>
          </a:p>
          <a:p>
            <a:endParaRPr lang="en-US" sz="1050" dirty="0" smtClean="0"/>
          </a:p>
          <a:p>
            <a:pPr algn="l">
              <a:buNone/>
            </a:pPr>
            <a:r>
              <a:rPr lang="en-US" sz="800" b="1" dirty="0" smtClean="0">
                <a:solidFill>
                  <a:srgbClr val="FFC000"/>
                </a:solidFill>
              </a:rPr>
              <a:t>	</a:t>
            </a:r>
          </a:p>
          <a:p>
            <a:pPr algn="l">
              <a:buNone/>
            </a:pPr>
            <a:endParaRPr lang="en-US" sz="800" b="1" dirty="0">
              <a:solidFill>
                <a:srgbClr val="FFC000"/>
              </a:solidFill>
            </a:endParaRPr>
          </a:p>
          <a:p>
            <a:pPr algn="l">
              <a:buNone/>
            </a:pPr>
            <a:endParaRPr lang="en-US" sz="800" b="1" dirty="0" smtClean="0">
              <a:solidFill>
                <a:srgbClr val="FFC000"/>
              </a:solidFill>
            </a:endParaRPr>
          </a:p>
          <a:p>
            <a:pPr algn="l">
              <a:buNone/>
            </a:pPr>
            <a:r>
              <a:rPr lang="en-US" sz="800" b="1" dirty="0" smtClean="0">
                <a:solidFill>
                  <a:srgbClr val="FFC000"/>
                </a:solidFill>
              </a:rPr>
              <a:t>"Risk Communication Excellence Award” </a:t>
            </a:r>
            <a:r>
              <a:rPr lang="en-US" sz="800" b="1" dirty="0" smtClean="0"/>
              <a:t>for CHEMM </a:t>
            </a:r>
            <a:r>
              <a:rPr lang="en-US" sz="800" b="1" dirty="0" smtClean="0">
                <a:solidFill>
                  <a:srgbClr val="FFC000"/>
                </a:solidFill>
              </a:rPr>
              <a:t>from Alliance for Chemical Safety </a:t>
            </a:r>
            <a:r>
              <a:rPr lang="en-US" sz="800" b="1" baseline="0" dirty="0" smtClean="0">
                <a:solidFill>
                  <a:srgbClr val="FFC000"/>
                </a:solidFill>
              </a:rPr>
              <a:t> </a:t>
            </a:r>
            <a:r>
              <a:rPr lang="en-US" sz="800" b="1" dirty="0" smtClean="0"/>
              <a:t>(January, 2012)</a:t>
            </a:r>
          </a:p>
          <a:p>
            <a:endParaRPr lang="en-US" sz="800" dirty="0"/>
          </a:p>
        </p:txBody>
      </p:sp>
      <p:sp>
        <p:nvSpPr>
          <p:cNvPr id="4" name="Slide Number Placeholder 3"/>
          <p:cNvSpPr>
            <a:spLocks noGrp="1"/>
          </p:cNvSpPr>
          <p:nvPr>
            <p:ph type="sldNum" sz="quarter" idx="10"/>
          </p:nvPr>
        </p:nvSpPr>
        <p:spPr/>
        <p:txBody>
          <a:bodyPr/>
          <a:lstStyle/>
          <a:p>
            <a:fld id="{60C105A8-7D32-427C-9AAB-1D053F2F1984}"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F7EB49-BCD7-4B04-B076-1BE805BF81A6}"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Division</a:t>
            </a:r>
            <a:r>
              <a:rPr lang="en-US" baseline="0" dirty="0" smtClean="0"/>
              <a:t> of Specialized Information Services (SIS) developed a new mobile web site for the Drug Information Portal. Pictured here is an example of the new mobile site compared to the full site homepage. The new mobile site:</a:t>
            </a:r>
          </a:p>
          <a:p>
            <a:endParaRPr lang="en-US" dirty="0" smtClean="0"/>
          </a:p>
          <a:p>
            <a:r>
              <a:rPr lang="en-US" dirty="0" smtClean="0"/>
              <a:t>- Is </a:t>
            </a:r>
            <a:r>
              <a:rPr lang="en-US" dirty="0"/>
              <a:t>not a native app, but a mobile friendly version of the full site, so no need for a download on mobile </a:t>
            </a:r>
            <a:r>
              <a:rPr lang="en-US" dirty="0" smtClean="0"/>
              <a:t>device. Redirects </a:t>
            </a:r>
            <a:r>
              <a:rPr lang="en-US" dirty="0"/>
              <a:t>automatically from the full site to the mobile site based on detection of the user’s browser width</a:t>
            </a:r>
          </a:p>
          <a:p>
            <a:endParaRPr lang="en-US" dirty="0"/>
          </a:p>
          <a:p>
            <a:pPr defTabSz="929305">
              <a:defRPr/>
            </a:pPr>
            <a:r>
              <a:rPr lang="en-US" baseline="0" dirty="0" smtClean="0"/>
              <a:t>-Provides an optimal user experience on mobile devices including smartphones and tablets including full site search and browse capabilities</a:t>
            </a:r>
          </a:p>
          <a:p>
            <a:pPr defTabSz="929305">
              <a:defRPr/>
            </a:pPr>
            <a:endParaRPr lang="en-US" baseline="0" dirty="0" smtClean="0"/>
          </a:p>
          <a:p>
            <a:r>
              <a:rPr lang="en-US" baseline="0" dirty="0" smtClean="0"/>
              <a:t>--Allows users to return to the full site via a link from the mobile site</a:t>
            </a:r>
          </a:p>
          <a:p>
            <a:r>
              <a:rPr lang="en-US" baseline="0" dirty="0" smtClean="0"/>
              <a:t>--Was just released in April 2012</a:t>
            </a:r>
          </a:p>
          <a:p>
            <a:endParaRPr lang="en-US" baseline="0" dirty="0" smtClean="0"/>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207C347F-D9E0-4C37-BEBB-78F41480B32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52619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t>
            </a:r>
            <a:r>
              <a:rPr lang="en-US" dirty="0"/>
              <a:t>a new look in the coming months.</a:t>
            </a:r>
          </a:p>
        </p:txBody>
      </p:sp>
      <p:sp>
        <p:nvSpPr>
          <p:cNvPr id="4" name="Slide Number Placeholder 3"/>
          <p:cNvSpPr>
            <a:spLocks noGrp="1"/>
          </p:cNvSpPr>
          <p:nvPr>
            <p:ph type="sldNum" sz="quarter" idx="10"/>
          </p:nvPr>
        </p:nvSpPr>
        <p:spPr/>
        <p:txBody>
          <a:bodyPr/>
          <a:lstStyle/>
          <a:p>
            <a:fld id="{4AB46FE1-024C-473B-84FD-DCB7FB8C1FF8}"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Search results will display a bit differently,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AB46FE1-024C-473B-84FD-DCB7FB8C1FF8}"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will the more than 200 demographic</a:t>
            </a:r>
            <a:r>
              <a:rPr lang="en-US" baseline="0" dirty="0" smtClean="0"/>
              <a:t> overlays (population, age, income, cancer and disease mortality).</a:t>
            </a:r>
            <a:endParaRPr lang="en-US" dirty="0"/>
          </a:p>
        </p:txBody>
      </p:sp>
      <p:sp>
        <p:nvSpPr>
          <p:cNvPr id="4" name="Slide Number Placeholder 3"/>
          <p:cNvSpPr>
            <a:spLocks noGrp="1"/>
          </p:cNvSpPr>
          <p:nvPr>
            <p:ph type="sldNum" sz="quarter" idx="10"/>
          </p:nvPr>
        </p:nvSpPr>
        <p:spPr/>
        <p:txBody>
          <a:bodyPr/>
          <a:lstStyle/>
          <a:p>
            <a:fld id="{4AB46FE1-024C-473B-84FD-DCB7FB8C1FF8}"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l"/>
            <a:r>
              <a:rPr lang="en-US" sz="900" b="1" kern="1200" dirty="0" smtClean="0">
                <a:solidFill>
                  <a:schemeClr val="tx1"/>
                </a:solidFill>
                <a:ea typeface="ＭＳ Ｐゴシック" charset="-128"/>
              </a:rPr>
              <a:t>Coming soon:</a:t>
            </a:r>
          </a:p>
          <a:p>
            <a:endParaRPr lang="en-US" sz="900" dirty="0" smtClean="0"/>
          </a:p>
          <a:p>
            <a:r>
              <a:rPr lang="en-US" sz="900" kern="1200" dirty="0" smtClean="0">
                <a:solidFill>
                  <a:schemeClr val="tx1"/>
                </a:solidFill>
                <a:ea typeface="ＭＳ Ｐゴシック" charset="-128"/>
              </a:rPr>
              <a:t>NLM is in the process of developing an enhanced version of its ALTBIB</a:t>
            </a:r>
            <a:r>
              <a:rPr lang="en-US" sz="900" kern="1200" baseline="30000" dirty="0" smtClean="0">
                <a:solidFill>
                  <a:schemeClr val="tx1"/>
                </a:solidFill>
                <a:ea typeface="ＭＳ Ｐゴシック" charset="-128"/>
              </a:rPr>
              <a:t>®</a:t>
            </a:r>
            <a:r>
              <a:rPr lang="en-US" sz="900" kern="1200" dirty="0" smtClean="0">
                <a:solidFill>
                  <a:schemeClr val="tx1"/>
                </a:solidFill>
                <a:ea typeface="ＭＳ Ｐゴシック" charset="-128"/>
              </a:rPr>
              <a:t> Web portal to provide access to publications </a:t>
            </a:r>
            <a:r>
              <a:rPr lang="en-US" sz="900" i="1" kern="1200" dirty="0" smtClean="0">
                <a:solidFill>
                  <a:schemeClr val="tx1"/>
                </a:solidFill>
                <a:ea typeface="ＭＳ Ｐゴシック" charset="-128"/>
              </a:rPr>
              <a:t>in silico</a:t>
            </a:r>
            <a:r>
              <a:rPr lang="en-US" sz="900" kern="1200" dirty="0" smtClean="0">
                <a:solidFill>
                  <a:schemeClr val="tx1"/>
                </a:solidFill>
                <a:ea typeface="ＭＳ Ｐゴシック" charset="-128"/>
              </a:rPr>
              <a:t>, </a:t>
            </a:r>
            <a:r>
              <a:rPr lang="en-US" sz="900" i="1" kern="1200" dirty="0" smtClean="0">
                <a:solidFill>
                  <a:schemeClr val="tx1"/>
                </a:solidFill>
                <a:ea typeface="ＭＳ Ｐゴシック" charset="-128"/>
              </a:rPr>
              <a:t>in vitro</a:t>
            </a:r>
            <a:r>
              <a:rPr lang="en-US" sz="900" kern="1200" dirty="0" smtClean="0">
                <a:solidFill>
                  <a:schemeClr val="tx1"/>
                </a:solidFill>
                <a:ea typeface="ＭＳ Ｐゴシック" charset="-128"/>
              </a:rPr>
              <a:t>, and refined animal testing methods.   ALTBIB, by mid-2012, will offer a free searchable bibliographic collection on alternatives to animal testing including:</a:t>
            </a:r>
          </a:p>
          <a:p>
            <a:pPr lvl="0"/>
            <a:endParaRPr lang="en-US" sz="900" kern="1200" dirty="0" smtClean="0">
              <a:solidFill>
                <a:schemeClr val="tx1"/>
              </a:solidFill>
              <a:ea typeface="ＭＳ Ｐゴシック" charset="-128"/>
            </a:endParaRPr>
          </a:p>
          <a:p>
            <a:pPr lvl="0"/>
            <a:r>
              <a:rPr lang="en-US" sz="900" kern="1200" dirty="0" smtClean="0">
                <a:solidFill>
                  <a:schemeClr val="tx1"/>
                </a:solidFill>
                <a:ea typeface="ＭＳ Ｐゴシック" charset="-128"/>
              </a:rPr>
              <a:t>Citations/Links</a:t>
            </a:r>
          </a:p>
          <a:p>
            <a:pPr lvl="1"/>
            <a:r>
              <a:rPr lang="en-US" sz="900" kern="1200" dirty="0" smtClean="0">
                <a:solidFill>
                  <a:schemeClr val="tx1"/>
                </a:solidFill>
                <a:ea typeface="ＭＳ Ｐゴシック" charset="-128"/>
              </a:rPr>
              <a:t>articles, books, technical reports</a:t>
            </a:r>
          </a:p>
          <a:p>
            <a:pPr lvl="1"/>
            <a:r>
              <a:rPr lang="en-US" sz="900" kern="1200" dirty="0" smtClean="0">
                <a:solidFill>
                  <a:schemeClr val="tx1"/>
                </a:solidFill>
                <a:ea typeface="ＭＳ Ｐゴシック" charset="-128"/>
              </a:rPr>
              <a:t>in silico (via computer simulation); in vitro; improved (refined) animal testing methods; methods validated and undergoing validation</a:t>
            </a:r>
          </a:p>
          <a:p>
            <a:pPr lvl="0"/>
            <a:endParaRPr lang="en-US" sz="900" kern="1200" dirty="0" smtClean="0">
              <a:solidFill>
                <a:schemeClr val="tx1"/>
              </a:solidFill>
              <a:ea typeface="ＭＳ Ｐゴシック" charset="-128"/>
            </a:endParaRPr>
          </a:p>
          <a:p>
            <a:pPr lvl="0"/>
            <a:r>
              <a:rPr lang="en-US" sz="900" kern="1200" dirty="0" smtClean="0">
                <a:solidFill>
                  <a:schemeClr val="tx1"/>
                </a:solidFill>
                <a:ea typeface="ＭＳ Ｐゴシック" charset="-128"/>
              </a:rPr>
              <a:t>PubMed search strategies for animal testing alternatives</a:t>
            </a:r>
          </a:p>
          <a:p>
            <a:pPr lvl="0"/>
            <a:endParaRPr lang="en-US" sz="900" kern="1200" dirty="0" smtClean="0">
              <a:solidFill>
                <a:schemeClr val="tx1"/>
              </a:solidFill>
              <a:ea typeface="ＭＳ Ｐゴシック" charset="-128"/>
            </a:endParaRPr>
          </a:p>
          <a:p>
            <a:pPr lvl="0"/>
            <a:r>
              <a:rPr lang="en-US" sz="900" kern="1200" dirty="0" smtClean="0">
                <a:solidFill>
                  <a:schemeClr val="tx1"/>
                </a:solidFill>
                <a:ea typeface="ＭＳ Ｐゴシック" charset="-128"/>
              </a:rPr>
              <a:t>Links to 3Rs resources (reduction, refinement, replacement), animal testing alternatives, and other databases</a:t>
            </a:r>
          </a:p>
          <a:p>
            <a:r>
              <a:rPr lang="en-US" sz="900" kern="1200" dirty="0" smtClean="0">
                <a:solidFill>
                  <a:schemeClr val="tx1"/>
                </a:solidFill>
                <a:ea typeface="ＭＳ Ｐゴシック" charset="-128"/>
              </a:rPr>
              <a:t> </a:t>
            </a:r>
          </a:p>
          <a:p>
            <a:r>
              <a:rPr lang="en-US" sz="900" kern="1200" dirty="0" smtClean="0">
                <a:solidFill>
                  <a:schemeClr val="tx1"/>
                </a:solidFill>
                <a:ea typeface="ＭＳ Ｐゴシック" charset="-128"/>
              </a:rPr>
              <a:t>ALTBIB will help identify methods/procedures in supporting development, testing, application, and validation, and ALTBIB will be searchable by term(s) or by one of 15 categories:</a:t>
            </a:r>
          </a:p>
          <a:p>
            <a:pPr lvl="1"/>
            <a:r>
              <a:rPr lang="en-US" sz="900" kern="1200" dirty="0" smtClean="0">
                <a:solidFill>
                  <a:schemeClr val="tx1"/>
                </a:solidFill>
                <a:ea typeface="ＭＳ Ｐゴシック" charset="-128"/>
              </a:rPr>
              <a:t>General Animal Testing Alternatives Carcinogenesis</a:t>
            </a:r>
          </a:p>
          <a:p>
            <a:pPr lvl="1"/>
            <a:r>
              <a:rPr lang="en-US" sz="900" kern="1200" dirty="0" smtClean="0">
                <a:solidFill>
                  <a:schemeClr val="tx1"/>
                </a:solidFill>
                <a:ea typeface="ＭＳ Ｐゴシック" charset="-128"/>
              </a:rPr>
              <a:t>Cytotoxicity</a:t>
            </a:r>
          </a:p>
          <a:p>
            <a:pPr lvl="1"/>
            <a:r>
              <a:rPr lang="en-US" sz="900" kern="1200" dirty="0" smtClean="0">
                <a:solidFill>
                  <a:schemeClr val="tx1"/>
                </a:solidFill>
                <a:ea typeface="ＭＳ Ｐゴシック" charset="-128"/>
              </a:rPr>
              <a:t>Dermal Toxicity</a:t>
            </a:r>
          </a:p>
          <a:p>
            <a:pPr lvl="1"/>
            <a:r>
              <a:rPr lang="en-US" sz="900" kern="1200" dirty="0" smtClean="0">
                <a:solidFill>
                  <a:schemeClr val="tx1"/>
                </a:solidFill>
                <a:ea typeface="ＭＳ Ｐゴシック" charset="-128"/>
              </a:rPr>
              <a:t>Ecotoxicity</a:t>
            </a:r>
          </a:p>
          <a:p>
            <a:pPr lvl="1"/>
            <a:r>
              <a:rPr lang="en-US" sz="900" kern="1200" dirty="0" smtClean="0">
                <a:solidFill>
                  <a:schemeClr val="tx1"/>
                </a:solidFill>
                <a:ea typeface="ＭＳ Ｐゴシック" charset="-128"/>
              </a:rPr>
              <a:t>Genotoxicity</a:t>
            </a:r>
          </a:p>
          <a:p>
            <a:pPr lvl="1"/>
            <a:r>
              <a:rPr lang="en-US" sz="900" kern="1200" dirty="0" smtClean="0">
                <a:solidFill>
                  <a:schemeClr val="tx1"/>
                </a:solidFill>
                <a:ea typeface="ＭＳ Ｐゴシック" charset="-128"/>
              </a:rPr>
              <a:t>Immunotoxicity/Immunology</a:t>
            </a:r>
          </a:p>
          <a:p>
            <a:pPr lvl="1"/>
            <a:r>
              <a:rPr lang="en-US" sz="900" kern="1200" dirty="0" smtClean="0">
                <a:solidFill>
                  <a:schemeClr val="tx1"/>
                </a:solidFill>
                <a:ea typeface="ＭＳ Ｐゴシック" charset="-128"/>
              </a:rPr>
              <a:t>Hepatic/Renal Toxicity</a:t>
            </a:r>
          </a:p>
          <a:p>
            <a:pPr lvl="1"/>
            <a:r>
              <a:rPr lang="en-US" sz="900" kern="1200" dirty="0" smtClean="0">
                <a:solidFill>
                  <a:schemeClr val="tx1"/>
                </a:solidFill>
                <a:ea typeface="ＭＳ Ｐゴシック" charset="-128"/>
              </a:rPr>
              <a:t>Neurotoxicity</a:t>
            </a:r>
          </a:p>
          <a:p>
            <a:pPr lvl="1"/>
            <a:r>
              <a:rPr lang="en-US" sz="900" kern="1200" dirty="0" smtClean="0">
                <a:solidFill>
                  <a:schemeClr val="tx1"/>
                </a:solidFill>
                <a:ea typeface="ＭＳ Ｐゴシック" charset="-128"/>
              </a:rPr>
              <a:t>Ocular Toxicity</a:t>
            </a:r>
          </a:p>
          <a:p>
            <a:pPr lvl="1"/>
            <a:r>
              <a:rPr lang="en-US" sz="900" kern="1200" dirty="0" smtClean="0">
                <a:solidFill>
                  <a:schemeClr val="tx1"/>
                </a:solidFill>
                <a:ea typeface="ＭＳ Ｐゴシック" charset="-128"/>
              </a:rPr>
              <a:t>Pharmacokinetic/Mechanistic Studies</a:t>
            </a:r>
          </a:p>
          <a:p>
            <a:pPr lvl="1"/>
            <a:r>
              <a:rPr lang="en-US" sz="900" kern="1200" dirty="0" smtClean="0">
                <a:solidFill>
                  <a:schemeClr val="tx1"/>
                </a:solidFill>
                <a:ea typeface="ＭＳ Ｐゴシック" charset="-128"/>
              </a:rPr>
              <a:t>Pulmonary Toxicity</a:t>
            </a:r>
          </a:p>
          <a:p>
            <a:pPr lvl="1"/>
            <a:r>
              <a:rPr lang="en-US" sz="900" kern="1200" dirty="0" smtClean="0">
                <a:solidFill>
                  <a:schemeClr val="tx1"/>
                </a:solidFill>
                <a:ea typeface="ＭＳ Ｐゴシック" charset="-128"/>
              </a:rPr>
              <a:t>Reproductive/Developmental Toxicity</a:t>
            </a:r>
          </a:p>
          <a:p>
            <a:pPr lvl="1"/>
            <a:r>
              <a:rPr lang="en-US" sz="900" kern="1200" dirty="0" smtClean="0">
                <a:solidFill>
                  <a:schemeClr val="tx1"/>
                </a:solidFill>
                <a:ea typeface="ＭＳ Ｐゴシック" charset="-128"/>
              </a:rPr>
              <a:t>Animal Welfare</a:t>
            </a:r>
          </a:p>
          <a:p>
            <a:pPr lvl="1"/>
            <a:r>
              <a:rPr lang="en-US" sz="900" kern="1200" dirty="0" smtClean="0">
                <a:solidFill>
                  <a:schemeClr val="tx1"/>
                </a:solidFill>
                <a:ea typeface="ＭＳ Ｐゴシック" charset="-128"/>
              </a:rPr>
              <a:t>QSAR</a:t>
            </a:r>
          </a:p>
          <a:p>
            <a:endParaRPr lang="en-US" sz="900" dirty="0"/>
          </a:p>
        </p:txBody>
      </p:sp>
      <p:sp>
        <p:nvSpPr>
          <p:cNvPr id="4" name="Slide Number Placeholder 3"/>
          <p:cNvSpPr>
            <a:spLocks noGrp="1"/>
          </p:cNvSpPr>
          <p:nvPr>
            <p:ph type="sldNum" sz="quarter" idx="10"/>
          </p:nvPr>
        </p:nvSpPr>
        <p:spPr/>
        <p:txBody>
          <a:bodyPr/>
          <a:lstStyle/>
          <a:p>
            <a:fld id="{60C105A8-7D32-427C-9AAB-1D053F2F1984}"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67" indent="-172067" defTabSz="917688">
              <a:buFont typeface="Arial" pitchFamily="34" charset="0"/>
              <a:buChar char="•"/>
              <a:defRPr/>
            </a:pPr>
            <a:r>
              <a:rPr lang="en-US" baseline="0" dirty="0" smtClean="0"/>
              <a:t>Haz-Map is a relational database of hazardous chemicals, jobs and occupational diseases</a:t>
            </a:r>
            <a:r>
              <a:rPr lang="en-US" dirty="0"/>
              <a:t> </a:t>
            </a:r>
            <a:r>
              <a:rPr lang="en-US" dirty="0" smtClean="0"/>
              <a:t>that was added to </a:t>
            </a:r>
            <a:r>
              <a:rPr lang="en-US" baseline="0" dirty="0" smtClean="0"/>
              <a:t>TOXNET in 2002. </a:t>
            </a:r>
          </a:p>
          <a:p>
            <a:pPr marL="172067" indent="-172067" defTabSz="917688">
              <a:buFont typeface="Arial" pitchFamily="34" charset="0"/>
              <a:buChar char="•"/>
              <a:defRPr/>
            </a:pPr>
            <a:r>
              <a:rPr lang="en-US" baseline="0" dirty="0" smtClean="0"/>
              <a:t>Currently has almost 6,000chemical and biological agents, and 235 occupational diseases.</a:t>
            </a:r>
          </a:p>
          <a:p>
            <a:pPr marL="172067" indent="-172067">
              <a:buFont typeface="Arial" pitchFamily="34" charset="0"/>
              <a:buChar char="•"/>
            </a:pPr>
            <a:r>
              <a:rPr lang="en-US" dirty="0" smtClean="0"/>
              <a:t>The Haz-Map web site was recently redesigned and </a:t>
            </a:r>
            <a:r>
              <a:rPr lang="en-US" baseline="0" dirty="0" smtClean="0"/>
              <a:t>adapts to both </a:t>
            </a:r>
            <a:r>
              <a:rPr lang="en-US" dirty="0" smtClean="0"/>
              <a:t>web</a:t>
            </a:r>
            <a:r>
              <a:rPr lang="en-US" baseline="0" dirty="0" smtClean="0"/>
              <a:t> and mobile browsers.</a:t>
            </a:r>
          </a:p>
          <a:p>
            <a:pPr marL="172067" indent="-172067">
              <a:buFont typeface="Arial" pitchFamily="34" charset="0"/>
              <a:buChar char="•"/>
            </a:pPr>
            <a:r>
              <a:rPr lang="en-US" baseline="0" dirty="0" smtClean="0"/>
              <a:t>This version was released in May, 2012.</a:t>
            </a:r>
            <a:endParaRPr lang="en-US" dirty="0" smtClean="0"/>
          </a:p>
          <a:p>
            <a:pPr marL="172067" indent="-172067">
              <a:buFont typeface="Arial" pitchFamily="34" charset="0"/>
              <a:buChar char="•"/>
            </a:pPr>
            <a:endParaRPr lang="en-US" dirty="0" smtClean="0"/>
          </a:p>
          <a:p>
            <a:pPr marL="172067" indent="-172067">
              <a:buFont typeface="Arial" pitchFamily="34" charset="0"/>
              <a:buChar char="•"/>
            </a:pPr>
            <a:endParaRPr lang="en-US"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0DCF713-2EF2-4C2B-80FD-1B2D8A7A2A9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8634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ct val="20000"/>
              </a:spcBef>
              <a:buFont typeface="Wingdings" pitchFamily="2" charset="2"/>
              <a:buChar char="§"/>
            </a:pPr>
            <a:r>
              <a:rPr kumimoji="0" lang="en-US" sz="1800" b="0" i="0" u="none" strike="noStrike" kern="1200" cap="none" spc="0" normalizeH="0" baseline="0" noProof="0" dirty="0" err="1" smtClean="0">
                <a:ln>
                  <a:noFill/>
                </a:ln>
                <a:solidFill>
                  <a:prstClr val="black"/>
                </a:solidFill>
                <a:effectLst/>
                <a:uLnTx/>
                <a:uFillTx/>
                <a:latin typeface="+mn-lt"/>
                <a:ea typeface="+mn-ea"/>
                <a:cs typeface="+mn-cs"/>
              </a:rPr>
              <a:t>ToxLearn</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is an interactive modular learning</a:t>
            </a:r>
            <a:r>
              <a:rPr kumimoji="0" lang="en-US" sz="1800" b="0" i="0" u="none" strike="noStrike" kern="1200" cap="none" spc="0" normalizeH="0" noProof="0" dirty="0" smtClean="0">
                <a:ln>
                  <a:noFill/>
                </a:ln>
                <a:solidFill>
                  <a:prstClr val="black"/>
                </a:solidFill>
                <a:effectLst/>
                <a:uLnTx/>
                <a:uFillTx/>
                <a:latin typeface="+mn-lt"/>
                <a:ea typeface="+mn-ea"/>
                <a:cs typeface="+mn-cs"/>
              </a:rPr>
              <a:t> tool to introduce toxicology principles and concepts</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342900" lvl="0" indent="-342900">
              <a:spcBef>
                <a:spcPct val="20000"/>
              </a:spcBef>
              <a:buFont typeface="Wingdings" pitchFamily="2" charset="2"/>
              <a:buChar cha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Several new modules for ToxLearn are under development by a</a:t>
            </a:r>
            <a:r>
              <a:rPr lang="en-US" sz="1800" dirty="0" smtClean="0">
                <a:solidFill>
                  <a:prstClr val="black"/>
                </a:solidFill>
              </a:rPr>
              <a:t> </a:t>
            </a:r>
            <a:r>
              <a:rPr lang="en-US" sz="1800" dirty="0">
                <a:solidFill>
                  <a:prstClr val="black"/>
                </a:solidFill>
              </a:rPr>
              <a:t>ToxLearn Workgroup and Society of Toxicology (SOT) Education </a:t>
            </a:r>
            <a:r>
              <a:rPr lang="en-US" sz="1800" dirty="0" smtClean="0">
                <a:solidFill>
                  <a:prstClr val="black"/>
                </a:solidFill>
              </a:rPr>
              <a:t>Committee.</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sz="1800" dirty="0" smtClean="0">
                <a:solidFill>
                  <a:prstClr val="black"/>
                </a:solidFill>
              </a:rPr>
              <a:t>Module 2 – Cells and tissues - is complete and waiting final review by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SIS and the SOT Council and</a:t>
            </a:r>
            <a:r>
              <a:rPr kumimoji="0" lang="en-US" sz="1800" b="0" i="0" u="none" strike="noStrike" kern="1200" cap="none" spc="0" normalizeH="0" noProof="0" dirty="0" smtClean="0">
                <a:ln>
                  <a:noFill/>
                </a:ln>
                <a:solidFill>
                  <a:prstClr val="black"/>
                </a:solidFill>
                <a:effectLst/>
                <a:uLnTx/>
                <a:uFillTx/>
                <a:latin typeface="+mn-lt"/>
                <a:ea typeface="+mn-ea"/>
                <a:cs typeface="+mn-cs"/>
              </a:rPr>
              <a:t> beta testing before release in June</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B2CE17D-08D2-449D-8536-2A428EA946D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49559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 name="Picture 10" descr="hea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6143625"/>
            <a:ext cx="38004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1"/>
          <p:cNvSpPr>
            <a:spLocks noChangeShapeType="1"/>
          </p:cNvSpPr>
          <p:nvPr/>
        </p:nvSpPr>
        <p:spPr bwMode="auto">
          <a:xfrm>
            <a:off x="0" y="6096000"/>
            <a:ext cx="91440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2"/>
          <p:cNvSpPr>
            <a:spLocks noChangeShapeType="1"/>
          </p:cNvSpPr>
          <p:nvPr/>
        </p:nvSpPr>
        <p:spPr bwMode="auto">
          <a:xfrm>
            <a:off x="0" y="6172200"/>
            <a:ext cx="91440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045" name="Rectangle 5"/>
          <p:cNvSpPr>
            <a:spLocks noGrp="1" noChangeArrowheads="1"/>
          </p:cNvSpPr>
          <p:nvPr>
            <p:ph type="subTitle" sz="quarter" idx="1"/>
          </p:nvPr>
        </p:nvSpPr>
        <p:spPr>
          <a:xfrm>
            <a:off x="838200" y="3886200"/>
            <a:ext cx="7543800" cy="18288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239049" name="Rectangle 9"/>
          <p:cNvSpPr>
            <a:spLocks noGrp="1" noChangeArrowheads="1"/>
          </p:cNvSpPr>
          <p:nvPr>
            <p:ph type="ctrTitle" sz="quarter"/>
          </p:nvPr>
        </p:nvSpPr>
        <p:spPr>
          <a:xfrm>
            <a:off x="685800" y="1768475"/>
            <a:ext cx="7772400" cy="1736725"/>
          </a:xfrm>
        </p:spPr>
        <p:txBody>
          <a:bodyPr anchor="b" anchorCtr="1"/>
          <a:lstStyle>
            <a:lvl1pPr>
              <a:defRPr/>
            </a:lvl1pPr>
          </a:lstStyle>
          <a:p>
            <a:pPr lvl="0"/>
            <a:r>
              <a:rPr lang="en-US" noProof="0" smtClean="0"/>
              <a:t>Click to edit Master title style</a:t>
            </a:r>
          </a:p>
        </p:txBody>
      </p:sp>
      <p:sp>
        <p:nvSpPr>
          <p:cNvPr id="10" name="Rectangle 6"/>
          <p:cNvSpPr>
            <a:spLocks noGrp="1" noChangeArrowheads="1"/>
          </p:cNvSpPr>
          <p:nvPr>
            <p:ph type="dt" sz="quarter" idx="10"/>
          </p:nvPr>
        </p:nvSpPr>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11" name="Rectangle 7"/>
          <p:cNvSpPr>
            <a:spLocks noGrp="1" noChangeArrowheads="1"/>
          </p:cNvSpPr>
          <p:nvPr>
            <p:ph type="ftr" sz="quarter" idx="11"/>
          </p:nvPr>
        </p:nvSpPr>
        <p:spPr/>
        <p:txBody>
          <a:bodyPr/>
          <a:lstStyle>
            <a:lvl1pPr>
              <a:defRPr/>
            </a:lvl1pPr>
          </a:lstStyle>
          <a:p>
            <a:endParaRPr lang="en-US">
              <a:solidFill>
                <a:prstClr val="white">
                  <a:tint val="75000"/>
                </a:prstClr>
              </a:solidFill>
            </a:endParaRPr>
          </a:p>
        </p:txBody>
      </p:sp>
      <p:sp>
        <p:nvSpPr>
          <p:cNvPr id="12" name="Rectangle 8"/>
          <p:cNvSpPr>
            <a:spLocks noGrp="1" noChangeArrowheads="1"/>
          </p:cNvSpPr>
          <p:nvPr>
            <p:ph type="sldNum" sz="quarter" idx="12"/>
          </p:nvPr>
        </p:nvSpPr>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369385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6"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484268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6"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03901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78A3A34-E434-4661-94A0-080E660C1E8F}" type="datetime1">
              <a:rPr lang="en-US">
                <a:solidFill>
                  <a:prstClr val="white"/>
                </a:solidFill>
              </a:rPr>
              <a:pPr/>
              <a:t>5/21/2012</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1189375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78A3A34-E434-4661-94A0-080E660C1E8F}" type="datetime1">
              <a:rPr lang="en-US">
                <a:solidFill>
                  <a:prstClr val="white"/>
                </a:solidFill>
              </a:rPr>
              <a:pPr/>
              <a:t>5/21/2012</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2658954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3883105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20662465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22712234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308832860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19043558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9616446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6"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6867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78A3A34-E434-4661-94A0-080E660C1E8F}" type="datetime1">
              <a:rPr lang="en-US">
                <a:solidFill>
                  <a:prstClr val="white"/>
                </a:solidFill>
              </a:rPr>
              <a:pPr/>
              <a:t>5/21/2012</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403072012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78A3A34-E434-4661-94A0-080E660C1E8F}" type="datetime1">
              <a:rPr lang="en-US">
                <a:solidFill>
                  <a:prstClr val="white"/>
                </a:solidFill>
              </a:rPr>
              <a:pPr/>
              <a:t>5/21/2012</a:t>
            </a:fld>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28645530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42716283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6684992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310101682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HEMM intro">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990600"/>
            <a:ext cx="55260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816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701255-FCEE-45A1-8D95-66D8273EBFEE}" type="slidenum">
              <a:rPr lang="en-US">
                <a:solidFill>
                  <a:prstClr val="white"/>
                </a:solidFill>
              </a:rPr>
              <a:pPr/>
              <a:t>‹#›</a:t>
            </a:fld>
            <a:endParaRPr lang="en-US" dirty="0">
              <a:solidFill>
                <a:prstClr val="white"/>
              </a:solidFill>
            </a:endParaRPr>
          </a:p>
        </p:txBody>
      </p:sp>
      <p:sp>
        <p:nvSpPr>
          <p:cNvPr id="9" name="Text Placeholder 8"/>
          <p:cNvSpPr>
            <a:spLocks noGrp="1"/>
          </p:cNvSpPr>
          <p:nvPr>
            <p:ph type="body" sz="quarter" idx="13"/>
          </p:nvPr>
        </p:nvSpPr>
        <p:spPr>
          <a:xfrm>
            <a:off x="7543800" y="3200400"/>
            <a:ext cx="1371600" cy="2362200"/>
          </a:xfrm>
        </p:spPr>
        <p:txBody>
          <a:bodyPr/>
          <a:lstStyle/>
          <a:p>
            <a:pPr lvl="0"/>
            <a:endParaRPr lang="en-US" dirty="0"/>
          </a:p>
        </p:txBody>
      </p:sp>
    </p:spTree>
    <p:extLst>
      <p:ext uri="{BB962C8B-B14F-4D97-AF65-F5344CB8AC3E}">
        <p14:creationId xmlns:p14="http://schemas.microsoft.com/office/powerpoint/2010/main" val="28405625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6"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762760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7"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68134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9"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834425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5"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003865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4"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0646787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7"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94340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81139E42-F514-4D92-BCA6-6F9412D54772}" type="datetimeFigureOut">
              <a:rPr lang="en-US" smtClean="0">
                <a:solidFill>
                  <a:prstClr val="white">
                    <a:tint val="75000"/>
                  </a:prstClr>
                </a:solidFill>
              </a:rPr>
              <a:pPr/>
              <a:t>5/21/2012</a:t>
            </a:fld>
            <a:endParaRPr lang="en-US">
              <a:solidFill>
                <a:prstClr val="white">
                  <a:tint val="75000"/>
                </a:prstClr>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prstClr val="white">
                  <a:tint val="75000"/>
                </a:prstClr>
              </a:solidFill>
            </a:endParaRPr>
          </a:p>
        </p:txBody>
      </p:sp>
      <p:sp>
        <p:nvSpPr>
          <p:cNvPr id="7" name="Rectangle 9"/>
          <p:cNvSpPr>
            <a:spLocks noGrp="1" noChangeArrowheads="1"/>
          </p:cNvSpPr>
          <p:nvPr>
            <p:ph type="sldNum" sz="quarter" idx="12"/>
          </p:nvPr>
        </p:nvSpPr>
        <p:spPr>
          <a:ln/>
        </p:spPr>
        <p:txBody>
          <a:bodyPr/>
          <a:lstStyle>
            <a:lvl1pPr>
              <a:defRPr/>
            </a:lvl1pPr>
          </a:lstStyle>
          <a:p>
            <a:fld id="{316AC3FA-13EE-4DB7-802E-3D2C593FB2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73386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2380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a:p>
          </p:txBody>
        </p:sp>
        <p:sp>
          <p:nvSpPr>
            <p:cNvPr id="1036"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238021"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8022"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8023"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cs typeface="Arial" charset="0"/>
              </a:defRPr>
            </a:lvl1pPr>
          </a:lstStyle>
          <a:p>
            <a:pPr>
              <a:defRPr/>
            </a:pPr>
            <a:fld id="{46EEEF13-FD5D-4A3C-B979-CC1BDD5C9A99}" type="datetimeFigureOut">
              <a:rPr lang="en-US" smtClean="0">
                <a:solidFill>
                  <a:prstClr val="black">
                    <a:tint val="75000"/>
                  </a:prstClr>
                </a:solidFill>
              </a:rPr>
              <a:pPr>
                <a:defRPr/>
              </a:pPr>
              <a:t>5/21/2012</a:t>
            </a:fld>
            <a:endParaRPr lang="en-US">
              <a:solidFill>
                <a:prstClr val="black">
                  <a:tint val="75000"/>
                </a:prstClr>
              </a:solidFill>
            </a:endParaRPr>
          </a:p>
        </p:txBody>
      </p:sp>
      <p:sp>
        <p:nvSpPr>
          <p:cNvPr id="1238024"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cs typeface="Arial" charset="0"/>
              </a:defRPr>
            </a:lvl1pPr>
          </a:lstStyle>
          <a:p>
            <a:pPr>
              <a:defRPr/>
            </a:pPr>
            <a:endParaRPr lang="en-US">
              <a:solidFill>
                <a:prstClr val="black">
                  <a:tint val="75000"/>
                </a:prstClr>
              </a:solidFill>
            </a:endParaRPr>
          </a:p>
        </p:txBody>
      </p:sp>
      <p:sp>
        <p:nvSpPr>
          <p:cNvPr id="1238025"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cs typeface="Arial" charset="0"/>
              </a:defRPr>
            </a:lvl1pPr>
          </a:lstStyle>
          <a:p>
            <a:pPr>
              <a:defRPr/>
            </a:pPr>
            <a:fld id="{CB03F008-CA1A-4EF4-81AF-98D0049D7E71}" type="slidenum">
              <a:rPr lang="en-US" smtClean="0">
                <a:solidFill>
                  <a:prstClr val="black">
                    <a:tint val="75000"/>
                  </a:prstClr>
                </a:solidFill>
              </a:rPr>
              <a:pPr>
                <a:defRPr/>
              </a:pPr>
              <a:t>‹#›</a:t>
            </a:fld>
            <a:endParaRPr lang="en-US">
              <a:solidFill>
                <a:prstClr val="black">
                  <a:tint val="75000"/>
                </a:prstClr>
              </a:solidFill>
            </a:endParaRPr>
          </a:p>
        </p:txBody>
      </p:sp>
      <p:pic>
        <p:nvPicPr>
          <p:cNvPr id="1032" name="Picture 10" descr="head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25" y="6143625"/>
            <a:ext cx="38004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1"/>
          <p:cNvSpPr>
            <a:spLocks noChangeShapeType="1"/>
          </p:cNvSpPr>
          <p:nvPr/>
        </p:nvSpPr>
        <p:spPr bwMode="auto">
          <a:xfrm>
            <a:off x="0" y="6096000"/>
            <a:ext cx="91440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Line 12"/>
          <p:cNvSpPr>
            <a:spLocks noChangeShapeType="1"/>
          </p:cNvSpPr>
          <p:nvPr/>
        </p:nvSpPr>
        <p:spPr bwMode="auto">
          <a:xfrm>
            <a:off x="0" y="6172200"/>
            <a:ext cx="91440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dk2" tx1="lt1" bg2="dk1" tx2="lt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684" r:id="rId12"/>
    <p:sldLayoutId id="2147484499" r:id="rId13"/>
    <p:sldLayoutId id="2147484646" r:id="rId14"/>
    <p:sldLayoutId id="2147484647" r:id="rId15"/>
    <p:sldLayoutId id="2147484697" r:id="rId16"/>
    <p:sldLayoutId id="2147484698" r:id="rId17"/>
    <p:sldLayoutId id="2147484711" r:id="rId18"/>
    <p:sldLayoutId id="2147484712" r:id="rId19"/>
    <p:sldLayoutId id="2147484713" r:id="rId20"/>
    <p:sldLayoutId id="2147484714" r:id="rId21"/>
    <p:sldLayoutId id="2147484715" r:id="rId22"/>
    <p:sldLayoutId id="2147484716" r:id="rId23"/>
    <p:sldLayoutId id="2147484717" r:id="rId24"/>
    <p:sldLayoutId id="2147484718" r:id="rId25"/>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www.wiser.nlm.nih.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chemm.nlm.nih.gov/"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p:txBody>
          <a:bodyPr/>
          <a:lstStyle/>
          <a:p>
            <a:r>
              <a:rPr lang="en-US" dirty="0" smtClean="0"/>
              <a:t>NLM Online Users Update</a:t>
            </a:r>
          </a:p>
          <a:p>
            <a:r>
              <a:rPr lang="en-US" dirty="0" smtClean="0"/>
              <a:t>MLA, May 2012</a:t>
            </a:r>
            <a:endParaRPr lang="en-US" dirty="0"/>
          </a:p>
        </p:txBody>
      </p:sp>
      <p:sp>
        <p:nvSpPr>
          <p:cNvPr id="2" name="Title 1"/>
          <p:cNvSpPr>
            <a:spLocks noGrp="1"/>
          </p:cNvSpPr>
          <p:nvPr>
            <p:ph type="ctrTitle" sz="quarter"/>
          </p:nvPr>
        </p:nvSpPr>
        <p:spPr/>
        <p:txBody>
          <a:bodyPr/>
          <a:lstStyle/>
          <a:p>
            <a:r>
              <a:rPr lang="en-US" dirty="0" smtClean="0"/>
              <a:t>SIS Update</a:t>
            </a:r>
            <a:endParaRPr lang="en-US" dirty="0"/>
          </a:p>
        </p:txBody>
      </p:sp>
    </p:spTree>
    <p:extLst>
      <p:ext uri="{BB962C8B-B14F-4D97-AF65-F5344CB8AC3E}">
        <p14:creationId xmlns:p14="http://schemas.microsoft.com/office/powerpoint/2010/main" val="400812276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ToxLearn</a:t>
            </a:r>
            <a:r>
              <a:rPr lang="en-US" dirty="0" smtClean="0"/>
              <a:t> </a:t>
            </a:r>
            <a:endParaRPr lang="en-US" dirty="0"/>
          </a:p>
        </p:txBody>
      </p:sp>
      <p:pic>
        <p:nvPicPr>
          <p:cNvPr id="3075" name="Picture 3" descr="ToxLearn" title="ToxLear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455037"/>
            <a:ext cx="4206240" cy="395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sz="2000" dirty="0"/>
              <a:t>Module III: Modes of Toxicity</a:t>
            </a:r>
          </a:p>
          <a:p>
            <a:pPr lvl="1"/>
            <a:r>
              <a:rPr lang="en-US" sz="2000" dirty="0" smtClean="0"/>
              <a:t>Part </a:t>
            </a:r>
            <a:r>
              <a:rPr lang="en-US" sz="2000" dirty="0"/>
              <a:t>A: Introduction</a:t>
            </a:r>
          </a:p>
          <a:p>
            <a:pPr lvl="1"/>
            <a:r>
              <a:rPr lang="en-US" sz="2000" dirty="0"/>
              <a:t>Part B: Local and Systemic Toxicity</a:t>
            </a:r>
          </a:p>
          <a:p>
            <a:pPr lvl="1"/>
            <a:r>
              <a:rPr lang="en-US" sz="2000" dirty="0"/>
              <a:t>Part C: Acute and Chronic Toxicity</a:t>
            </a:r>
          </a:p>
          <a:p>
            <a:pPr lvl="1"/>
            <a:r>
              <a:rPr lang="en-US" sz="2000" dirty="0"/>
              <a:t>Part D: Toxicity of Mixtures</a:t>
            </a:r>
          </a:p>
          <a:p>
            <a:endParaRPr lang="en-US" sz="2000" dirty="0" smtClean="0"/>
          </a:p>
          <a:p>
            <a:r>
              <a:rPr lang="en-US" sz="2000" dirty="0" smtClean="0"/>
              <a:t>Module </a:t>
            </a:r>
            <a:r>
              <a:rPr lang="en-US" sz="2000" dirty="0" err="1" smtClean="0"/>
              <a:t>IV:Toxicity</a:t>
            </a:r>
            <a:r>
              <a:rPr lang="en-US" sz="2000" dirty="0" smtClean="0"/>
              <a:t> </a:t>
            </a:r>
            <a:r>
              <a:rPr lang="en-US" sz="2000" dirty="0"/>
              <a:t>to Organ Systems and Development) </a:t>
            </a:r>
            <a:endParaRPr lang="en-US" sz="2000" dirty="0" smtClean="0"/>
          </a:p>
          <a:p>
            <a:endParaRPr lang="en-US" sz="2000" dirty="0" smtClean="0"/>
          </a:p>
          <a:p>
            <a:r>
              <a:rPr lang="en-US" sz="2000" dirty="0" smtClean="0"/>
              <a:t>Module </a:t>
            </a:r>
            <a:r>
              <a:rPr lang="en-US" sz="2000" dirty="0"/>
              <a:t>V </a:t>
            </a:r>
            <a:r>
              <a:rPr lang="en-US" sz="2000" dirty="0" smtClean="0"/>
              <a:t>: </a:t>
            </a:r>
            <a:r>
              <a:rPr lang="en-US" sz="2000" dirty="0" err="1" smtClean="0"/>
              <a:t>Genotoxicity</a:t>
            </a:r>
            <a:endParaRPr lang="en-US" sz="2000" dirty="0"/>
          </a:p>
        </p:txBody>
      </p:sp>
    </p:spTree>
    <p:extLst>
      <p:ext uri="{BB962C8B-B14F-4D97-AF65-F5344CB8AC3E}">
        <p14:creationId xmlns:p14="http://schemas.microsoft.com/office/powerpoint/2010/main" val="164239605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err="1" smtClean="0"/>
              <a:t>LiverTox</a:t>
            </a:r>
            <a:r>
              <a:rPr lang="en-US" dirty="0" smtClean="0"/>
              <a:t> Debuts</a:t>
            </a:r>
            <a:r>
              <a:rPr lang="en-US" dirty="0"/>
              <a:t/>
            </a:r>
            <a:br>
              <a:rPr lang="en-US" dirty="0"/>
            </a:br>
            <a:r>
              <a:rPr lang="en-US" dirty="0"/>
              <a:t>http://livertox.nih.gov/</a:t>
            </a:r>
            <a:br>
              <a:rPr lang="en-US" dirty="0"/>
            </a:br>
            <a:endParaRPr lang="en-US" dirty="0"/>
          </a:p>
        </p:txBody>
      </p:sp>
      <p:pic>
        <p:nvPicPr>
          <p:cNvPr id="5" name="Content Placeholder 4" descr="LiverTox Debut" title="LiverTox Debu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7951" y="1600200"/>
            <a:ext cx="6688097" cy="4495800"/>
          </a:xfrm>
          <a:effectLst>
            <a:glow rad="635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2167419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Tox</a:t>
            </a:r>
            <a:r>
              <a:rPr lang="en-US" dirty="0" smtClean="0"/>
              <a:t> Town</a:t>
            </a:r>
            <a:endParaRPr lang="en-US" dirty="0"/>
          </a:p>
        </p:txBody>
      </p:sp>
      <p:sp>
        <p:nvSpPr>
          <p:cNvPr id="3" name="Content Placeholder 2"/>
          <p:cNvSpPr>
            <a:spLocks noGrp="1"/>
          </p:cNvSpPr>
          <p:nvPr>
            <p:ph idx="1"/>
          </p:nvPr>
        </p:nvSpPr>
        <p:spPr>
          <a:xfrm>
            <a:off x="457200" y="1828800"/>
            <a:ext cx="8229600" cy="4267200"/>
          </a:xfrm>
        </p:spPr>
        <p:txBody>
          <a:bodyPr>
            <a:normAutofit fontScale="77500" lnSpcReduction="20000"/>
          </a:bodyPr>
          <a:lstStyle/>
          <a:p>
            <a:pPr>
              <a:buFont typeface="Wingdings" pitchFamily="2" charset="2"/>
              <a:buChar char="§"/>
            </a:pPr>
            <a:r>
              <a:rPr lang="en-US" sz="2800" dirty="0"/>
              <a:t>D</a:t>
            </a:r>
            <a:r>
              <a:rPr lang="en-US" sz="2800" dirty="0" smtClean="0"/>
              <a:t>esigned to educate users about toxic substances found in their environment with information on how substances can affect human  health</a:t>
            </a:r>
          </a:p>
          <a:p>
            <a:pPr>
              <a:buFont typeface="Wingdings" pitchFamily="2" charset="2"/>
              <a:buChar char="§"/>
            </a:pPr>
            <a:endParaRPr lang="en-US" sz="2800" dirty="0" smtClean="0"/>
          </a:p>
          <a:p>
            <a:pPr>
              <a:buFont typeface="Wingdings" pitchFamily="2" charset="2"/>
              <a:buChar char="§"/>
            </a:pPr>
            <a:r>
              <a:rPr lang="en-US" sz="2800" dirty="0" smtClean="0"/>
              <a:t>Target audience: high school and college students, educators, and concerned public</a:t>
            </a:r>
          </a:p>
          <a:p>
            <a:pPr>
              <a:buFont typeface="Wingdings" pitchFamily="2" charset="2"/>
              <a:buChar char="§"/>
            </a:pPr>
            <a:endParaRPr lang="en-US" sz="2800" dirty="0" smtClean="0"/>
          </a:p>
          <a:p>
            <a:pPr>
              <a:buFont typeface="Wingdings" pitchFamily="2" charset="2"/>
              <a:buChar char="§"/>
            </a:pPr>
            <a:r>
              <a:rPr lang="en-US" sz="2800" dirty="0" smtClean="0"/>
              <a:t>Over 70 locations; Over 40 chemicals/hazardous substances</a:t>
            </a:r>
          </a:p>
          <a:p>
            <a:pPr>
              <a:buFont typeface="Wingdings" pitchFamily="2" charset="2"/>
              <a:buChar char="§"/>
            </a:pPr>
            <a:endParaRPr lang="en-US" sz="2800" dirty="0" smtClean="0"/>
          </a:p>
          <a:p>
            <a:pPr>
              <a:buFont typeface="Wingdings" pitchFamily="2" charset="2"/>
              <a:buChar char="§"/>
            </a:pPr>
            <a:r>
              <a:rPr lang="en-US" sz="2800" dirty="0" smtClean="0"/>
              <a:t>Six scenes/neighborhoods: </a:t>
            </a:r>
          </a:p>
          <a:p>
            <a:pPr marL="0" indent="0">
              <a:buNone/>
            </a:pPr>
            <a:r>
              <a:rPr lang="en-US" sz="2800" dirty="0"/>
              <a:t>	</a:t>
            </a:r>
            <a:r>
              <a:rPr lang="en-US" sz="2800" dirty="0" smtClean="0"/>
              <a:t>1. City		4. Farm</a:t>
            </a:r>
          </a:p>
          <a:p>
            <a:pPr marL="0" indent="0">
              <a:buNone/>
            </a:pPr>
            <a:r>
              <a:rPr lang="en-US" sz="2800" dirty="0"/>
              <a:t>	</a:t>
            </a:r>
            <a:r>
              <a:rPr lang="en-US" sz="2800" dirty="0" smtClean="0"/>
              <a:t>2. Town	5. US Border Regions</a:t>
            </a:r>
          </a:p>
          <a:p>
            <a:pPr marL="0" indent="0">
              <a:buNone/>
            </a:pPr>
            <a:r>
              <a:rPr lang="en-US" sz="2800" dirty="0"/>
              <a:t>	</a:t>
            </a:r>
            <a:r>
              <a:rPr lang="en-US" sz="2800" dirty="0" smtClean="0"/>
              <a:t>3. Port		6. US Southwest</a:t>
            </a:r>
          </a:p>
          <a:p>
            <a:pPr marL="0" indent="0">
              <a:buNone/>
            </a:pPr>
            <a:endParaRPr lang="en-US" sz="2800" dirty="0" smtClean="0"/>
          </a:p>
          <a:p>
            <a:pPr marL="0" indent="0">
              <a:buNone/>
            </a:pPr>
            <a:endParaRPr lang="en-US" sz="2000" dirty="0"/>
          </a:p>
        </p:txBody>
      </p:sp>
    </p:spTree>
    <p:extLst>
      <p:ext uri="{BB962C8B-B14F-4D97-AF65-F5344CB8AC3E}">
        <p14:creationId xmlns:p14="http://schemas.microsoft.com/office/powerpoint/2010/main" val="422643350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t>Tox Town US Southwest Scene</a:t>
            </a:r>
            <a:endParaRPr lang="en-US" dirty="0"/>
          </a:p>
        </p:txBody>
      </p:sp>
      <p:pic>
        <p:nvPicPr>
          <p:cNvPr id="4098" name="Picture 2" descr="Tox Town US Southwest Scene" title="Tox Town US Southwest 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274" y="1205030"/>
            <a:ext cx="6058752" cy="4733952"/>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331767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Southwest Locations</a:t>
            </a:r>
            <a:endParaRPr lang="en-US" dirty="0"/>
          </a:p>
        </p:txBody>
      </p:sp>
      <p:sp>
        <p:nvSpPr>
          <p:cNvPr id="3" name="Content Placeholder 2"/>
          <p:cNvSpPr>
            <a:spLocks noGrp="1"/>
          </p:cNvSpPr>
          <p:nvPr>
            <p:ph idx="1"/>
          </p:nvPr>
        </p:nvSpPr>
        <p:spPr>
          <a:xfrm>
            <a:off x="990600" y="1371600"/>
            <a:ext cx="6705600" cy="4343400"/>
          </a:xfrm>
        </p:spPr>
        <p:txBody>
          <a:bodyPr/>
          <a:lstStyle/>
          <a:p>
            <a:r>
              <a:rPr lang="en-US" sz="2400" dirty="0"/>
              <a:t>Abandoned Mines</a:t>
            </a:r>
          </a:p>
          <a:p>
            <a:r>
              <a:rPr lang="en-US" sz="2400" dirty="0"/>
              <a:t>Coal-Fired Power Plants</a:t>
            </a:r>
          </a:p>
          <a:p>
            <a:r>
              <a:rPr lang="en-US" sz="2400" dirty="0"/>
              <a:t>Dust Storms</a:t>
            </a:r>
          </a:p>
          <a:p>
            <a:r>
              <a:rPr lang="en-US" sz="2400" dirty="0"/>
              <a:t>Hydraulic Fracturing</a:t>
            </a:r>
          </a:p>
          <a:p>
            <a:r>
              <a:rPr lang="en-US" sz="2400" dirty="0"/>
              <a:t>Irrigation Canals and Ditches</a:t>
            </a:r>
          </a:p>
          <a:p>
            <a:r>
              <a:rPr lang="en-US" sz="2400" dirty="0"/>
              <a:t>Oil and Gas Fields</a:t>
            </a:r>
          </a:p>
          <a:p>
            <a:r>
              <a:rPr lang="en-US" sz="2400" dirty="0"/>
              <a:t>Sheep Ranching</a:t>
            </a:r>
          </a:p>
          <a:p>
            <a:r>
              <a:rPr lang="en-US" sz="2400" dirty="0"/>
              <a:t>Uranium Tailings</a:t>
            </a:r>
          </a:p>
          <a:p>
            <a:r>
              <a:rPr lang="en-US" sz="2400" dirty="0"/>
              <a:t>Water Wells</a:t>
            </a:r>
          </a:p>
          <a:p>
            <a:r>
              <a:rPr lang="en-US" sz="2400" dirty="0"/>
              <a:t>Windmills</a:t>
            </a:r>
          </a:p>
          <a:p>
            <a:endParaRPr lang="en-US" dirty="0"/>
          </a:p>
        </p:txBody>
      </p:sp>
    </p:spTree>
    <p:extLst>
      <p:ext uri="{BB962C8B-B14F-4D97-AF65-F5344CB8AC3E}">
        <p14:creationId xmlns:p14="http://schemas.microsoft.com/office/powerpoint/2010/main" val="102732639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Soon – After School Activity Club</a:t>
            </a:r>
            <a:endParaRPr lang="en-US" dirty="0"/>
          </a:p>
        </p:txBody>
      </p:sp>
      <p:pic>
        <p:nvPicPr>
          <p:cNvPr id="1026" name="Picture 2" descr="After School Activity Club" title="After School Activity Club"/>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3273838" cy="4143522"/>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
        <p:nvSpPr>
          <p:cNvPr id="4" name="Content Placeholder 3"/>
          <p:cNvSpPr>
            <a:spLocks noGrp="1"/>
          </p:cNvSpPr>
          <p:nvPr>
            <p:ph sz="half" idx="2"/>
          </p:nvPr>
        </p:nvSpPr>
        <p:spPr/>
        <p:txBody>
          <a:bodyPr/>
          <a:lstStyle/>
          <a:p>
            <a:r>
              <a:rPr lang="en-US" sz="2000" dirty="0"/>
              <a:t>Developed by cross curriculum middle school teachers </a:t>
            </a:r>
          </a:p>
          <a:p>
            <a:pPr lvl="1">
              <a:buFont typeface="Wingdings" pitchFamily="2" charset="2"/>
              <a:buChar char="§"/>
            </a:pPr>
            <a:r>
              <a:rPr lang="en-US" sz="1600" dirty="0"/>
              <a:t>2 Science</a:t>
            </a:r>
          </a:p>
          <a:p>
            <a:pPr lvl="1">
              <a:buFont typeface="Wingdings" pitchFamily="2" charset="2"/>
              <a:buChar char="§"/>
            </a:pPr>
            <a:r>
              <a:rPr lang="en-US" sz="1600" dirty="0"/>
              <a:t>1 English</a:t>
            </a:r>
          </a:p>
          <a:p>
            <a:pPr lvl="1">
              <a:buFont typeface="Wingdings" pitchFamily="2" charset="2"/>
              <a:buChar char="§"/>
            </a:pPr>
            <a:r>
              <a:rPr lang="en-US" sz="1600" dirty="0"/>
              <a:t>1 Social Studies</a:t>
            </a:r>
          </a:p>
          <a:p>
            <a:r>
              <a:rPr lang="en-US" sz="2000" dirty="0"/>
              <a:t>Tox Town as core research tool</a:t>
            </a:r>
          </a:p>
          <a:p>
            <a:r>
              <a:rPr lang="en-US" sz="2000" dirty="0"/>
              <a:t>Pick and choose lessons/units for the classroom</a:t>
            </a:r>
          </a:p>
          <a:p>
            <a:r>
              <a:rPr lang="en-US" sz="2000" dirty="0"/>
              <a:t>Science inquiry integrated with social action</a:t>
            </a:r>
          </a:p>
          <a:p>
            <a:endParaRPr lang="en-US" sz="2000" dirty="0"/>
          </a:p>
        </p:txBody>
      </p:sp>
    </p:spTree>
    <p:extLst>
      <p:ext uri="{BB962C8B-B14F-4D97-AF65-F5344CB8AC3E}">
        <p14:creationId xmlns:p14="http://schemas.microsoft.com/office/powerpoint/2010/main" val="162488001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alibri" pitchFamily="34" charset="0"/>
              </a:rPr>
              <a:t>GeneEd</a:t>
            </a:r>
            <a:endParaRPr lang="en-US" dirty="0">
              <a:cs typeface="Calibri" pitchFamily="34" charset="0"/>
            </a:endParaRPr>
          </a:p>
        </p:txBody>
      </p:sp>
      <p:pic>
        <p:nvPicPr>
          <p:cNvPr id="5" name="Content Placeholder 4" descr="GeneEd" title="GeneEd"/>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99902" y="1672243"/>
            <a:ext cx="3753196" cy="4351713"/>
          </a:xfrm>
          <a:effectLst>
            <a:reflection stA="34000" endPos="12000" dir="5400000" sy="-100000" algn="bl" rotWithShape="0"/>
          </a:effectLst>
        </p:spPr>
      </p:pic>
      <p:sp>
        <p:nvSpPr>
          <p:cNvPr id="4" name="Content Placeholder 3"/>
          <p:cNvSpPr>
            <a:spLocks noGrp="1"/>
          </p:cNvSpPr>
          <p:nvPr>
            <p:ph sz="half" idx="2"/>
          </p:nvPr>
        </p:nvSpPr>
        <p:spPr/>
        <p:txBody>
          <a:bodyPr/>
          <a:lstStyle/>
          <a:p>
            <a:r>
              <a:rPr lang="en-US" sz="2000" dirty="0">
                <a:cs typeface="Calibri" pitchFamily="34" charset="0"/>
              </a:rPr>
              <a:t>Portal of genetic resources for high school students and teachers</a:t>
            </a:r>
          </a:p>
          <a:p>
            <a:r>
              <a:rPr lang="en-US" sz="2000" dirty="0">
                <a:cs typeface="Calibri" pitchFamily="34" charset="0"/>
              </a:rPr>
              <a:t>National Association of Biology Teachers survey defined the need</a:t>
            </a:r>
          </a:p>
          <a:p>
            <a:r>
              <a:rPr lang="en-US" sz="2000" dirty="0">
                <a:cs typeface="Calibri" pitchFamily="34" charset="0"/>
              </a:rPr>
              <a:t>Partnership between: </a:t>
            </a:r>
          </a:p>
          <a:p>
            <a:pPr lvl="1"/>
            <a:r>
              <a:rPr lang="en-US" sz="1600" dirty="0">
                <a:cs typeface="Calibri" pitchFamily="34" charset="0"/>
              </a:rPr>
              <a:t>SIS</a:t>
            </a:r>
          </a:p>
          <a:p>
            <a:pPr lvl="1"/>
            <a:r>
              <a:rPr lang="en-US" sz="1600" dirty="0">
                <a:cs typeface="Calibri" pitchFamily="34" charset="0"/>
              </a:rPr>
              <a:t>NCBI</a:t>
            </a:r>
          </a:p>
          <a:p>
            <a:pPr lvl="1"/>
            <a:r>
              <a:rPr lang="en-US" sz="1600" dirty="0">
                <a:cs typeface="Calibri" pitchFamily="34" charset="0"/>
              </a:rPr>
              <a:t>Genetics Home Reference</a:t>
            </a:r>
          </a:p>
          <a:p>
            <a:pPr lvl="1"/>
            <a:r>
              <a:rPr lang="en-US" sz="1600" dirty="0">
                <a:cs typeface="Calibri" pitchFamily="34" charset="0"/>
              </a:rPr>
              <a:t>ICF Genetics subject </a:t>
            </a:r>
            <a:r>
              <a:rPr lang="en-US" sz="1600" dirty="0"/>
              <a:t>experts</a:t>
            </a:r>
          </a:p>
          <a:p>
            <a:r>
              <a:rPr lang="en-US" sz="2000" dirty="0"/>
              <a:t>Launching in </a:t>
            </a:r>
            <a:r>
              <a:rPr lang="en-US" sz="2000" dirty="0" smtClean="0"/>
              <a:t>2012</a:t>
            </a:r>
            <a:endParaRPr lang="en-US" sz="2000" dirty="0"/>
          </a:p>
          <a:p>
            <a:endParaRPr lang="en-US" dirty="0"/>
          </a:p>
        </p:txBody>
      </p:sp>
    </p:spTree>
    <p:extLst>
      <p:ext uri="{BB962C8B-B14F-4D97-AF65-F5344CB8AC3E}">
        <p14:creationId xmlns:p14="http://schemas.microsoft.com/office/powerpoint/2010/main" val="234022607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Ed Cell Biology" title="GeneEd Cell Biolog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533400"/>
            <a:ext cx="3572526" cy="483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p:spPr>
      </p:pic>
      <p:pic>
        <p:nvPicPr>
          <p:cNvPr id="3" name="Picture 2" descr="GeneEd Cell Biology 2" title="GeneEd Cell Biology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667069"/>
            <a:ext cx="3127076" cy="4235372"/>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p:spPr>
      </p:pic>
      <p:sp>
        <p:nvSpPr>
          <p:cNvPr id="4" name="Title 3" hidden="1"/>
          <p:cNvSpPr>
            <a:spLocks noGrp="1"/>
          </p:cNvSpPr>
          <p:nvPr>
            <p:ph type="title" idx="4294967295"/>
          </p:nvPr>
        </p:nvSpPr>
        <p:spPr>
          <a:xfrm>
            <a:off x="0" y="274638"/>
            <a:ext cx="8229600" cy="1143000"/>
          </a:xfrm>
        </p:spPr>
        <p:txBody>
          <a:bodyPr/>
          <a:lstStyle/>
          <a:p>
            <a:r>
              <a:rPr lang="en-US" dirty="0" err="1" smtClean="0"/>
              <a:t>GeneEd</a:t>
            </a:r>
            <a:r>
              <a:rPr lang="en-US" dirty="0" smtClean="0"/>
              <a:t> homepage</a:t>
            </a:r>
            <a:endParaRPr lang="en-US" dirty="0"/>
          </a:p>
        </p:txBody>
      </p:sp>
    </p:spTree>
    <p:extLst>
      <p:ext uri="{BB962C8B-B14F-4D97-AF65-F5344CB8AC3E}">
        <p14:creationId xmlns:p14="http://schemas.microsoft.com/office/powerpoint/2010/main" val="426562875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Middle School Teachers and Students</a:t>
            </a:r>
            <a:endParaRPr lang="en-US" dirty="0"/>
          </a:p>
        </p:txBody>
      </p:sp>
      <p:pic>
        <p:nvPicPr>
          <p:cNvPr id="4098" name="Picture 2" descr="Reaching Middle School Teachers and Students" title="Reaching Middle School Teachers and Student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4038600" cy="3429000"/>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
        <p:nvSpPr>
          <p:cNvPr id="4" name="Content Placeholder 3"/>
          <p:cNvSpPr>
            <a:spLocks noGrp="1"/>
          </p:cNvSpPr>
          <p:nvPr>
            <p:ph sz="half" idx="2"/>
          </p:nvPr>
        </p:nvSpPr>
        <p:spPr/>
        <p:txBody>
          <a:bodyPr/>
          <a:lstStyle/>
          <a:p>
            <a:r>
              <a:rPr lang="en-US" sz="1600" dirty="0">
                <a:cs typeface="Calibri" pitchFamily="34" charset="0"/>
              </a:rPr>
              <a:t>NLMs environmental health portal is designed to help students understand how the environment can effect our </a:t>
            </a:r>
            <a:r>
              <a:rPr lang="en-US" sz="1600" dirty="0" smtClean="0">
                <a:cs typeface="Calibri" pitchFamily="34" charset="0"/>
              </a:rPr>
              <a:t>health  </a:t>
            </a:r>
          </a:p>
          <a:p>
            <a:pPr marL="0" indent="0">
              <a:buNone/>
            </a:pPr>
            <a:r>
              <a:rPr lang="en-US" sz="1600" dirty="0" smtClean="0">
                <a:cs typeface="Calibri" pitchFamily="34" charset="0"/>
              </a:rPr>
              <a:t> </a:t>
            </a:r>
            <a:endParaRPr lang="en-US" sz="1600" dirty="0">
              <a:cs typeface="Calibri" pitchFamily="34" charset="0"/>
            </a:endParaRPr>
          </a:p>
          <a:p>
            <a:r>
              <a:rPr lang="en-US" sz="1600" dirty="0"/>
              <a:t>Each topic contains an introduction inviting students to learn more about the </a:t>
            </a:r>
            <a:r>
              <a:rPr lang="en-US" sz="1600" dirty="0" smtClean="0"/>
              <a:t>subject with subtopic </a:t>
            </a:r>
            <a:r>
              <a:rPr lang="en-US" sz="1600" dirty="0"/>
              <a:t>pages </a:t>
            </a:r>
            <a:r>
              <a:rPr lang="en-US" sz="1600" dirty="0" smtClean="0"/>
              <a:t>introducing different </a:t>
            </a:r>
            <a:r>
              <a:rPr lang="en-US" sz="1600" dirty="0"/>
              <a:t>types of resources such as:</a:t>
            </a:r>
          </a:p>
          <a:p>
            <a:pPr lvl="1">
              <a:buFont typeface="Wingdings" pitchFamily="2" charset="2"/>
              <a:buChar char="§"/>
            </a:pPr>
            <a:r>
              <a:rPr lang="en-US" sz="1600" dirty="0"/>
              <a:t>Read About It</a:t>
            </a:r>
          </a:p>
          <a:p>
            <a:pPr lvl="1">
              <a:buFont typeface="Wingdings" pitchFamily="2" charset="2"/>
              <a:buChar char="§"/>
            </a:pPr>
            <a:r>
              <a:rPr lang="en-US" sz="1600" dirty="0"/>
              <a:t>Games and Activities</a:t>
            </a:r>
          </a:p>
          <a:p>
            <a:pPr lvl="1">
              <a:buFont typeface="Wingdings" pitchFamily="2" charset="2"/>
              <a:buChar char="§"/>
            </a:pPr>
            <a:r>
              <a:rPr lang="en-US" sz="1600" dirty="0"/>
              <a:t>Videos </a:t>
            </a:r>
          </a:p>
          <a:p>
            <a:pPr lvl="1">
              <a:buFont typeface="Wingdings" pitchFamily="2" charset="2"/>
              <a:buChar char="§"/>
            </a:pPr>
            <a:r>
              <a:rPr lang="en-US" sz="1600" dirty="0"/>
              <a:t>Experiments and Projects</a:t>
            </a:r>
          </a:p>
          <a:p>
            <a:endParaRPr lang="en-US" dirty="0"/>
          </a:p>
          <a:p>
            <a:endParaRPr lang="en-US" dirty="0"/>
          </a:p>
          <a:p>
            <a:endParaRPr lang="en-US" dirty="0"/>
          </a:p>
          <a:p>
            <a:endParaRPr lang="en-US" dirty="0"/>
          </a:p>
          <a:p>
            <a:endParaRPr lang="en-US" dirty="0"/>
          </a:p>
        </p:txBody>
      </p:sp>
      <p:sp>
        <p:nvSpPr>
          <p:cNvPr id="6" name="Rectangle 5"/>
          <p:cNvSpPr/>
          <p:nvPr/>
        </p:nvSpPr>
        <p:spPr>
          <a:xfrm>
            <a:off x="457200" y="5345668"/>
            <a:ext cx="4191000" cy="400110"/>
          </a:xfrm>
          <a:prstGeom prst="rect">
            <a:avLst/>
          </a:prstGeom>
        </p:spPr>
        <p:txBody>
          <a:bodyPr wrap="square">
            <a:spAutoFit/>
          </a:bodyPr>
          <a:lstStyle/>
          <a:p>
            <a:r>
              <a:rPr lang="en-US" sz="2000" dirty="0">
                <a:solidFill>
                  <a:srgbClr val="FFD937"/>
                </a:solidFill>
                <a:latin typeface="Calibri" pitchFamily="34" charset="0"/>
                <a:cs typeface="Calibri" pitchFamily="34" charset="0"/>
              </a:rPr>
              <a:t>http://</a:t>
            </a:r>
            <a:r>
              <a:rPr lang="en-US" sz="2000" dirty="0">
                <a:solidFill>
                  <a:srgbClr val="FFD937"/>
                </a:solidFill>
                <a:cs typeface="Calibri" pitchFamily="34" charset="0"/>
              </a:rPr>
              <a:t>kidsenvirohealth.nlm.nih.gov</a:t>
            </a:r>
            <a:r>
              <a:rPr lang="en-US" sz="2000" dirty="0">
                <a:solidFill>
                  <a:srgbClr val="FFD937"/>
                </a:solidFill>
                <a:latin typeface="Calibri" pitchFamily="34" charset="0"/>
                <a:cs typeface="Calibri" pitchFamily="34" charset="0"/>
              </a:rPr>
              <a:t> </a:t>
            </a:r>
          </a:p>
        </p:txBody>
      </p:sp>
    </p:spTree>
    <p:extLst>
      <p:ext uri="{BB962C8B-B14F-4D97-AF65-F5344CB8AC3E}">
        <p14:creationId xmlns:p14="http://schemas.microsoft.com/office/powerpoint/2010/main" val="28506670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nvironmental Health Student Portal homepage" title="Environmental Health Student Portal homepage"/>
          <p:cNvPicPr>
            <a:picLocks noChangeAspect="1" noChangeArrowheads="1"/>
          </p:cNvPicPr>
          <p:nvPr/>
        </p:nvPicPr>
        <p:blipFill rotWithShape="1">
          <a:blip r:embed="rId3">
            <a:extLst>
              <a:ext uri="{28A0092B-C50C-407E-A947-70E740481C1C}">
                <a14:useLocalDpi xmlns:a14="http://schemas.microsoft.com/office/drawing/2010/main" val="0"/>
              </a:ext>
            </a:extLst>
          </a:blip>
          <a:srcRect t="5060"/>
          <a:stretch/>
        </p:blipFill>
        <p:spPr bwMode="auto">
          <a:xfrm>
            <a:off x="304800" y="304799"/>
            <a:ext cx="4551501" cy="3395659"/>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6096000" y="228600"/>
            <a:ext cx="2971800" cy="5632311"/>
          </a:xfrm>
          <a:prstGeom prst="rect">
            <a:avLst/>
          </a:prstGeom>
          <a:noFill/>
        </p:spPr>
        <p:txBody>
          <a:bodyPr wrap="square" rtlCol="0">
            <a:spAutoFit/>
          </a:bodyPr>
          <a:lstStyle/>
          <a:p>
            <a:r>
              <a:rPr lang="en-US" dirty="0" smtClean="0">
                <a:solidFill>
                  <a:srgbClr val="FFFFFF"/>
                </a:solidFill>
              </a:rPr>
              <a:t>Changes to the site:</a:t>
            </a:r>
          </a:p>
          <a:p>
            <a:r>
              <a:rPr lang="en-US" b="1" u="sng" dirty="0" smtClean="0">
                <a:solidFill>
                  <a:srgbClr val="FFFFFF"/>
                </a:solidFill>
              </a:rPr>
              <a:t>Home Page</a:t>
            </a:r>
            <a:r>
              <a:rPr lang="en-US" dirty="0" smtClean="0">
                <a:solidFill>
                  <a:srgbClr val="FFFFFF"/>
                </a:solidFill>
              </a:rPr>
              <a:t> </a:t>
            </a:r>
          </a:p>
          <a:p>
            <a:pPr marL="285750" indent="-285750">
              <a:buClr>
                <a:srgbClr val="FFD937"/>
              </a:buClr>
              <a:buFont typeface="Wingdings" pitchFamily="2" charset="2"/>
              <a:buChar char="§"/>
            </a:pPr>
            <a:r>
              <a:rPr lang="en-US" dirty="0" smtClean="0">
                <a:solidFill>
                  <a:srgbClr val="FFFFFF"/>
                </a:solidFill>
              </a:rPr>
              <a:t>Reposition the images and buttons found on the Home page</a:t>
            </a:r>
          </a:p>
          <a:p>
            <a:pPr marL="285750" indent="-285750">
              <a:buClr>
                <a:srgbClr val="FFD937"/>
              </a:buClr>
              <a:buFont typeface="Wingdings" pitchFamily="2" charset="2"/>
              <a:buChar char="§"/>
            </a:pPr>
            <a:r>
              <a:rPr lang="en-US" dirty="0" smtClean="0">
                <a:solidFill>
                  <a:srgbClr val="FFFFFF"/>
                </a:solidFill>
              </a:rPr>
              <a:t>Make the search more prominent</a:t>
            </a:r>
          </a:p>
          <a:p>
            <a:pPr marL="285750" indent="-285750">
              <a:buClr>
                <a:srgbClr val="FFD937"/>
              </a:buClr>
              <a:buFont typeface="Wingdings" pitchFamily="2" charset="2"/>
              <a:buChar char="§"/>
            </a:pPr>
            <a:r>
              <a:rPr lang="en-US" dirty="0" smtClean="0">
                <a:solidFill>
                  <a:srgbClr val="FFFFFF"/>
                </a:solidFill>
              </a:rPr>
              <a:t>NLM logo and information moved to the header</a:t>
            </a:r>
          </a:p>
          <a:p>
            <a:pPr marL="285750" indent="-285750">
              <a:buFont typeface="Arial" pitchFamily="34" charset="0"/>
              <a:buChar char="•"/>
            </a:pPr>
            <a:endParaRPr lang="en-US" dirty="0">
              <a:solidFill>
                <a:srgbClr val="FFFFFF"/>
              </a:solidFill>
            </a:endParaRPr>
          </a:p>
          <a:p>
            <a:r>
              <a:rPr lang="en-US" b="1" u="sng" dirty="0" smtClean="0">
                <a:solidFill>
                  <a:srgbClr val="FFFFFF"/>
                </a:solidFill>
              </a:rPr>
              <a:t>Topic Page</a:t>
            </a:r>
          </a:p>
          <a:p>
            <a:pPr marL="285750" indent="-285750">
              <a:buClr>
                <a:srgbClr val="FFD937"/>
              </a:buClr>
              <a:buFont typeface="Wingdings" pitchFamily="2" charset="2"/>
              <a:buChar char="§"/>
            </a:pPr>
            <a:r>
              <a:rPr lang="en-US" dirty="0" smtClean="0">
                <a:solidFill>
                  <a:srgbClr val="FFFFFF"/>
                </a:solidFill>
              </a:rPr>
              <a:t>Move navigation to the left side of the page.</a:t>
            </a:r>
          </a:p>
          <a:p>
            <a:pPr marL="285750" indent="-285750">
              <a:buClr>
                <a:srgbClr val="FFD937"/>
              </a:buClr>
              <a:buFont typeface="Wingdings" pitchFamily="2" charset="2"/>
              <a:buChar char="§"/>
            </a:pPr>
            <a:r>
              <a:rPr lang="en-US" dirty="0" smtClean="0">
                <a:solidFill>
                  <a:srgbClr val="FFFFFF"/>
                </a:solidFill>
              </a:rPr>
              <a:t>Use headings and bullets to break up the text</a:t>
            </a:r>
          </a:p>
          <a:p>
            <a:pPr marL="285750" indent="-285750">
              <a:buClr>
                <a:srgbClr val="FFD937"/>
              </a:buClr>
              <a:buFont typeface="Wingdings" pitchFamily="2" charset="2"/>
              <a:buChar char="§"/>
            </a:pPr>
            <a:r>
              <a:rPr lang="en-US" dirty="0" smtClean="0">
                <a:solidFill>
                  <a:srgbClr val="FFFFFF"/>
                </a:solidFill>
              </a:rPr>
              <a:t>Integrate links into the main content with clear headers and icons</a:t>
            </a:r>
            <a:endParaRPr lang="en-US" dirty="0">
              <a:solidFill>
                <a:srgbClr val="FFFFFF"/>
              </a:solidFill>
            </a:endParaRPr>
          </a:p>
        </p:txBody>
      </p:sp>
      <p:pic>
        <p:nvPicPr>
          <p:cNvPr id="1026" name="Picture 2" descr="Environmental Health Student Portal Topic Page" title="Environmental Health Student Portal Topic Page"/>
          <p:cNvPicPr>
            <a:picLocks noChangeAspect="1" noChangeArrowheads="1"/>
          </p:cNvPicPr>
          <p:nvPr/>
        </p:nvPicPr>
        <p:blipFill rotWithShape="1">
          <a:blip r:embed="rId4">
            <a:extLst>
              <a:ext uri="{28A0092B-C50C-407E-A947-70E740481C1C}">
                <a14:useLocalDpi xmlns:a14="http://schemas.microsoft.com/office/drawing/2010/main" val="0"/>
              </a:ext>
            </a:extLst>
          </a:blip>
          <a:srcRect t="4082"/>
          <a:stretch/>
        </p:blipFill>
        <p:spPr bwMode="auto">
          <a:xfrm>
            <a:off x="762000" y="2743200"/>
            <a:ext cx="5045833" cy="2900398"/>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
        <p:nvSpPr>
          <p:cNvPr id="2" name="Title 1" hidden="1"/>
          <p:cNvSpPr>
            <a:spLocks noGrp="1"/>
          </p:cNvSpPr>
          <p:nvPr>
            <p:ph type="title" idx="4294967295"/>
          </p:nvPr>
        </p:nvSpPr>
        <p:spPr>
          <a:xfrm>
            <a:off x="0" y="274638"/>
            <a:ext cx="8229600" cy="1143000"/>
          </a:xfrm>
        </p:spPr>
        <p:txBody>
          <a:bodyPr/>
          <a:lstStyle/>
          <a:p>
            <a:r>
              <a:rPr lang="en-US" dirty="0" smtClean="0"/>
              <a:t>Environmental Health Student Portal</a:t>
            </a:r>
            <a:endParaRPr lang="en-US" dirty="0"/>
          </a:p>
        </p:txBody>
      </p:sp>
    </p:spTree>
    <p:extLst>
      <p:ext uri="{BB962C8B-B14F-4D97-AF65-F5344CB8AC3E}">
        <p14:creationId xmlns:p14="http://schemas.microsoft.com/office/powerpoint/2010/main" val="28634040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Drug Information Portal "/>
          <p:cNvSpPr>
            <a:spLocks noGrp="1"/>
          </p:cNvSpPr>
          <p:nvPr>
            <p:ph type="title"/>
          </p:nvPr>
        </p:nvSpPr>
        <p:spPr/>
        <p:txBody>
          <a:bodyPr>
            <a:normAutofit/>
          </a:bodyPr>
          <a:lstStyle/>
          <a:p>
            <a:r>
              <a:rPr lang="en-US" dirty="0" smtClean="0"/>
              <a:t>Drug Information Portal </a:t>
            </a:r>
            <a:endParaRPr lang="en-US" dirty="0"/>
          </a:p>
        </p:txBody>
      </p:sp>
      <p:sp>
        <p:nvSpPr>
          <p:cNvPr id="3" name="Content Placeholder 2" descr="Covers over 30,000 drugs&#10;Search or browse drug names or categories&#10;(i.e. albuterol or bronchodilators)&#10;Provides spellcheck and autosuggest&#10;Links to PubMed, MedlinePlus, ClinicalTrials, AIDSinfo and more&#10;Displays structure images&#10;" title="Drug Information Portal"/>
          <p:cNvSpPr>
            <a:spLocks noGrp="1"/>
          </p:cNvSpPr>
          <p:nvPr>
            <p:ph sz="half" idx="1"/>
          </p:nvPr>
        </p:nvSpPr>
        <p:spPr>
          <a:xfrm>
            <a:off x="4762499" y="1219200"/>
            <a:ext cx="4038600" cy="4525963"/>
          </a:xfrm>
        </p:spPr>
        <p:txBody>
          <a:bodyPr>
            <a:normAutofit fontScale="92500" lnSpcReduction="10000"/>
          </a:bodyPr>
          <a:lstStyle/>
          <a:p>
            <a:pPr>
              <a:buFont typeface="Wingdings" pitchFamily="2" charset="2"/>
              <a:buChar char="§"/>
            </a:pPr>
            <a:r>
              <a:rPr lang="en-US" sz="2600" dirty="0" smtClean="0"/>
              <a:t>Covers over 30,000 drugs</a:t>
            </a:r>
          </a:p>
          <a:p>
            <a:pPr>
              <a:buFont typeface="Wingdings" pitchFamily="2" charset="2"/>
              <a:buChar char="§"/>
            </a:pPr>
            <a:r>
              <a:rPr lang="en-US" sz="2600" dirty="0" smtClean="0"/>
              <a:t>Search or browse drug names or categories</a:t>
            </a:r>
          </a:p>
          <a:p>
            <a:pPr lvl="1">
              <a:buFont typeface="Wingdings" pitchFamily="2" charset="2"/>
              <a:buChar char="§"/>
            </a:pPr>
            <a:r>
              <a:rPr lang="en-US" sz="2600" dirty="0" smtClean="0"/>
              <a:t>(i.e. albuterol or bronchodilators)</a:t>
            </a:r>
          </a:p>
          <a:p>
            <a:pPr>
              <a:buFont typeface="Wingdings" pitchFamily="2" charset="2"/>
              <a:buChar char="§"/>
            </a:pPr>
            <a:r>
              <a:rPr lang="en-US" sz="2600" dirty="0" smtClean="0"/>
              <a:t>Provides spellcheck and autosuggest</a:t>
            </a:r>
          </a:p>
          <a:p>
            <a:pPr>
              <a:buFont typeface="Wingdings" pitchFamily="2" charset="2"/>
              <a:buChar char="§"/>
            </a:pPr>
            <a:r>
              <a:rPr lang="en-US" sz="2600" dirty="0" smtClean="0"/>
              <a:t>Links to PubMed, MedlinePlus, ClinicalTrials, AIDSinfo and more</a:t>
            </a:r>
          </a:p>
          <a:p>
            <a:pPr>
              <a:buFont typeface="Wingdings" pitchFamily="2" charset="2"/>
              <a:buChar char="§"/>
            </a:pPr>
            <a:r>
              <a:rPr lang="en-US" sz="2600" dirty="0" smtClean="0"/>
              <a:t>Displays structure images</a:t>
            </a:r>
          </a:p>
          <a:p>
            <a:endParaRPr lang="en-US" dirty="0"/>
          </a:p>
        </p:txBody>
      </p:sp>
      <p:pic>
        <p:nvPicPr>
          <p:cNvPr id="6" name="Content Placeholder 5" descr="Drug Information Portal" title="Drug Information Portal"/>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447800"/>
            <a:ext cx="4038600" cy="3755748"/>
          </a:xfrm>
          <a:prstGeom prst="rect">
            <a:avLst/>
          </a:prstGeom>
          <a:solidFill>
            <a:srgbClr val="FFFFFF">
              <a:shade val="85000"/>
            </a:srgbClr>
          </a:solidFill>
          <a:ln w="88900" cap="sq">
            <a:solidFill>
              <a:srgbClr val="FFFFFF"/>
            </a:solidFill>
            <a:miter lim="800000"/>
          </a:ln>
          <a:effectLst>
            <a:outerShdw blurRad="50800" dist="38100" dir="13500000" algn="br" rotWithShape="0">
              <a:prstClr val="black">
                <a:alpha val="40000"/>
              </a:prst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219200" y="5562600"/>
            <a:ext cx="2839239" cy="369332"/>
          </a:xfrm>
          <a:prstGeom prst="rect">
            <a:avLst/>
          </a:prstGeom>
          <a:noFill/>
        </p:spPr>
        <p:txBody>
          <a:bodyPr wrap="none" rtlCol="0">
            <a:spAutoFit/>
          </a:bodyPr>
          <a:lstStyle/>
          <a:p>
            <a:r>
              <a:rPr lang="en-US" dirty="0" smtClean="0">
                <a:solidFill>
                  <a:srgbClr val="FFD937"/>
                </a:solidFill>
              </a:rPr>
              <a:t>http://druginfo.nlm.nih.gov</a:t>
            </a:r>
            <a:endParaRPr lang="en-US" dirty="0">
              <a:solidFill>
                <a:srgbClr val="FFD937"/>
              </a:solidFill>
            </a:endParaRPr>
          </a:p>
        </p:txBody>
      </p:sp>
    </p:spTree>
    <p:extLst>
      <p:ext uri="{BB962C8B-B14F-4D97-AF65-F5344CB8AC3E}">
        <p14:creationId xmlns:p14="http://schemas.microsoft.com/office/powerpoint/2010/main" val="52869329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vironmental Health Student Portal Sub-topic page" title="Environmental Health Student Portal Sub-topic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5330868" cy="4379913"/>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6324600" y="762000"/>
            <a:ext cx="2514600" cy="4524315"/>
          </a:xfrm>
          <a:prstGeom prst="rect">
            <a:avLst/>
          </a:prstGeom>
          <a:noFill/>
        </p:spPr>
        <p:txBody>
          <a:bodyPr wrap="square" rtlCol="0">
            <a:spAutoFit/>
          </a:bodyPr>
          <a:lstStyle/>
          <a:p>
            <a:pPr marL="285750" indent="-285750">
              <a:buClr>
                <a:srgbClr val="FFD937"/>
              </a:buClr>
              <a:buFont typeface="Wingdings" pitchFamily="2" charset="2"/>
              <a:buChar char="§"/>
            </a:pPr>
            <a:r>
              <a:rPr lang="en-US" dirty="0" smtClean="0">
                <a:solidFill>
                  <a:srgbClr val="FFFFFF"/>
                </a:solidFill>
              </a:rPr>
              <a:t>Sub-Topic Pages:</a:t>
            </a:r>
          </a:p>
          <a:p>
            <a:pPr marL="285750" indent="-285750">
              <a:buClr>
                <a:srgbClr val="FFD937"/>
              </a:buClr>
              <a:buFont typeface="Wingdings" pitchFamily="2" charset="2"/>
              <a:buChar char="§"/>
            </a:pPr>
            <a:endParaRPr lang="en-US" dirty="0">
              <a:solidFill>
                <a:srgbClr val="FFFFFF"/>
              </a:solidFill>
            </a:endParaRPr>
          </a:p>
          <a:p>
            <a:pPr marL="285750" indent="-285750">
              <a:buClr>
                <a:srgbClr val="FFD937"/>
              </a:buClr>
              <a:buFont typeface="Wingdings" pitchFamily="2" charset="2"/>
              <a:buChar char="§"/>
            </a:pPr>
            <a:r>
              <a:rPr lang="en-US" dirty="0" smtClean="0">
                <a:solidFill>
                  <a:srgbClr val="FFFFFF"/>
                </a:solidFill>
              </a:rPr>
              <a:t>Move navigation to the left side of the page.</a:t>
            </a:r>
          </a:p>
          <a:p>
            <a:pPr marL="285750" indent="-285750">
              <a:buClr>
                <a:srgbClr val="FFD937"/>
              </a:buClr>
              <a:buFont typeface="Wingdings" pitchFamily="2" charset="2"/>
              <a:buChar char="§"/>
            </a:pPr>
            <a:r>
              <a:rPr lang="en-US" dirty="0" smtClean="0">
                <a:solidFill>
                  <a:srgbClr val="FFFFFF"/>
                </a:solidFill>
              </a:rPr>
              <a:t>Use headings and bullets to break up the text</a:t>
            </a:r>
          </a:p>
          <a:p>
            <a:pPr marL="285750" indent="-285750">
              <a:buClr>
                <a:srgbClr val="FFD937"/>
              </a:buClr>
              <a:buFont typeface="Wingdings" pitchFamily="2" charset="2"/>
              <a:buChar char="§"/>
            </a:pPr>
            <a:r>
              <a:rPr lang="en-US" dirty="0" smtClean="0">
                <a:solidFill>
                  <a:srgbClr val="FFFFFF"/>
                </a:solidFill>
              </a:rPr>
              <a:t>Integrate links into the main content with clear headers and icons</a:t>
            </a:r>
          </a:p>
          <a:p>
            <a:pPr marL="285750" indent="-285750">
              <a:buClr>
                <a:srgbClr val="FFD937"/>
              </a:buClr>
              <a:buFont typeface="Wingdings" pitchFamily="2" charset="2"/>
              <a:buChar char="§"/>
            </a:pPr>
            <a:r>
              <a:rPr lang="en-US" dirty="0" smtClean="0">
                <a:solidFill>
                  <a:srgbClr val="FFFFFF"/>
                </a:solidFill>
              </a:rPr>
              <a:t>Incorporate “Did you Know” section into the main page content area</a:t>
            </a:r>
            <a:endParaRPr lang="en-US" dirty="0">
              <a:solidFill>
                <a:srgbClr val="FFFFFF"/>
              </a:solidFill>
            </a:endParaRPr>
          </a:p>
        </p:txBody>
      </p:sp>
      <p:sp>
        <p:nvSpPr>
          <p:cNvPr id="2" name="Title 1" hidden="1"/>
          <p:cNvSpPr>
            <a:spLocks noGrp="1"/>
          </p:cNvSpPr>
          <p:nvPr>
            <p:ph type="title" idx="4294967295"/>
          </p:nvPr>
        </p:nvSpPr>
        <p:spPr>
          <a:xfrm>
            <a:off x="0" y="274638"/>
            <a:ext cx="8229600" cy="1143000"/>
          </a:xfrm>
        </p:spPr>
        <p:txBody>
          <a:bodyPr/>
          <a:lstStyle/>
          <a:p>
            <a:r>
              <a:rPr lang="en-US" dirty="0" smtClean="0"/>
              <a:t>Sub-Topic Pages</a:t>
            </a:r>
            <a:endParaRPr lang="en-US" dirty="0"/>
          </a:p>
        </p:txBody>
      </p:sp>
    </p:spTree>
    <p:extLst>
      <p:ext uri="{BB962C8B-B14F-4D97-AF65-F5344CB8AC3E}">
        <p14:creationId xmlns:p14="http://schemas.microsoft.com/office/powerpoint/2010/main" val="29395035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AIDS</a:t>
            </a:r>
            <a:r>
              <a:rPr lang="en-US" i="1" dirty="0" smtClean="0"/>
              <a:t>info</a:t>
            </a:r>
            <a:r>
              <a:rPr lang="en-US" dirty="0" smtClean="0"/>
              <a:t> and </a:t>
            </a:r>
            <a:r>
              <a:rPr lang="en-US" i="1" dirty="0" smtClean="0"/>
              <a:t>info</a:t>
            </a:r>
            <a:r>
              <a:rPr lang="en-US" dirty="0" smtClean="0"/>
              <a:t>SIDA Homepage </a:t>
            </a:r>
            <a:endParaRPr lang="en-US" dirty="0"/>
          </a:p>
        </p:txBody>
      </p:sp>
      <p:pic>
        <p:nvPicPr>
          <p:cNvPr id="4" name="Picture 3" descr="infoSIDA" title="infoSIDA"/>
          <p:cNvPicPr>
            <a:picLocks noChangeAspect="1"/>
          </p:cNvPicPr>
          <p:nvPr/>
        </p:nvPicPr>
        <p:blipFill rotWithShape="1">
          <a:blip r:embed="rId3" cstate="print">
            <a:extLst>
              <a:ext uri="{28A0092B-C50C-407E-A947-70E740481C1C}">
                <a14:useLocalDpi xmlns:a14="http://schemas.microsoft.com/office/drawing/2010/main" val="0"/>
              </a:ext>
            </a:extLst>
          </a:blip>
          <a:srcRect t="-1685" b="18034"/>
          <a:stretch/>
        </p:blipFill>
        <p:spPr>
          <a:xfrm>
            <a:off x="4648200" y="1143000"/>
            <a:ext cx="3970434" cy="4440724"/>
          </a:xfrm>
          <a:prstGeom prst="rect">
            <a:avLst/>
          </a:prstGeom>
          <a:solidFill>
            <a:srgbClr val="FFFFFF">
              <a:shade val="85000"/>
            </a:srgbClr>
          </a:solidFill>
          <a:ln w="88900" cap="sq">
            <a:solidFill>
              <a:srgbClr val="FFFFFF"/>
            </a:solidFill>
            <a:miter lim="800000"/>
          </a:ln>
          <a:effectLst>
            <a:outerShdw blurRad="50800" dist="38100" dir="13500000" algn="br" rotWithShape="0">
              <a:prstClr val="black">
                <a:alpha val="40000"/>
              </a:prst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p:spPr>
      </p:pic>
      <p:pic>
        <p:nvPicPr>
          <p:cNvPr id="5" name="Picture 4" descr="AIDSinfo" title="AIDSinfo"/>
          <p:cNvPicPr>
            <a:picLocks noChangeAspect="1"/>
          </p:cNvPicPr>
          <p:nvPr/>
        </p:nvPicPr>
        <p:blipFill rotWithShape="1">
          <a:blip r:embed="rId4" cstate="print">
            <a:extLst>
              <a:ext uri="{28A0092B-C50C-407E-A947-70E740481C1C}">
                <a14:useLocalDpi xmlns:a14="http://schemas.microsoft.com/office/drawing/2010/main" val="0"/>
              </a:ext>
            </a:extLst>
          </a:blip>
          <a:srcRect b="15948"/>
          <a:stretch/>
        </p:blipFill>
        <p:spPr>
          <a:xfrm>
            <a:off x="609600" y="1143000"/>
            <a:ext cx="3832562" cy="4440724"/>
          </a:xfrm>
          <a:prstGeom prst="rect">
            <a:avLst/>
          </a:prstGeom>
          <a:solidFill>
            <a:srgbClr val="FFFFFF">
              <a:shade val="85000"/>
            </a:srgbClr>
          </a:solidFill>
          <a:ln w="88900" cap="sq">
            <a:solidFill>
              <a:srgbClr val="FFFFFF"/>
            </a:solidFill>
            <a:miter lim="800000"/>
          </a:ln>
          <a:effectLst>
            <a:outerShdw blurRad="50800" dist="38100" dir="13500000" algn="br" rotWithShape="0">
              <a:prstClr val="black">
                <a:alpha val="40000"/>
              </a:prst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627727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HIV/AIDS Information Projects</a:t>
            </a:r>
            <a:br>
              <a:rPr lang="en-US" dirty="0" smtClean="0"/>
            </a:br>
            <a:r>
              <a:rPr lang="en-US" dirty="0" smtClean="0"/>
              <a:t>2012</a:t>
            </a:r>
            <a:endParaRPr lang="en-US" dirty="0"/>
          </a:p>
        </p:txBody>
      </p:sp>
      <p:sp>
        <p:nvSpPr>
          <p:cNvPr id="3" name="Content Placeholder 2"/>
          <p:cNvSpPr>
            <a:spLocks noGrp="1"/>
          </p:cNvSpPr>
          <p:nvPr>
            <p:ph idx="1"/>
          </p:nvPr>
        </p:nvSpPr>
        <p:spPr>
          <a:xfrm>
            <a:off x="457200" y="1828800"/>
            <a:ext cx="8229600" cy="4267200"/>
          </a:xfrm>
        </p:spPr>
        <p:txBody>
          <a:bodyPr/>
          <a:lstStyle/>
          <a:p>
            <a:pPr>
              <a:buFont typeface="Wingdings" pitchFamily="2" charset="2"/>
              <a:buChar char="§"/>
            </a:pPr>
            <a:r>
              <a:rPr lang="en-US" sz="2800" dirty="0" smtClean="0"/>
              <a:t>Improve </a:t>
            </a:r>
            <a:r>
              <a:rPr lang="en-US" sz="2800" dirty="0"/>
              <a:t>information access for HIV/AIDS </a:t>
            </a:r>
            <a:r>
              <a:rPr lang="en-US" sz="2800" dirty="0" smtClean="0"/>
              <a:t>patients, affected </a:t>
            </a:r>
            <a:r>
              <a:rPr lang="en-US" sz="2800" dirty="0"/>
              <a:t>community </a:t>
            </a:r>
            <a:r>
              <a:rPr lang="en-US" sz="2800" dirty="0" smtClean="0"/>
              <a:t>and caregivers</a:t>
            </a:r>
          </a:p>
          <a:p>
            <a:pPr>
              <a:buFont typeface="Wingdings" pitchFamily="2" charset="2"/>
              <a:buChar char="§"/>
            </a:pPr>
            <a:r>
              <a:rPr lang="en-US" sz="2800" dirty="0"/>
              <a:t>Information retrieval, skills development, Internet access, </a:t>
            </a:r>
            <a:r>
              <a:rPr lang="en-US" sz="2800" dirty="0" smtClean="0"/>
              <a:t>resource </a:t>
            </a:r>
            <a:r>
              <a:rPr lang="en-US" sz="2800" dirty="0"/>
              <a:t>development, mobile technologies or new media </a:t>
            </a:r>
          </a:p>
          <a:p>
            <a:pPr>
              <a:buFont typeface="Wingdings" pitchFamily="2" charset="2"/>
              <a:buChar char="§"/>
            </a:pPr>
            <a:r>
              <a:rPr lang="en-US" sz="2800" dirty="0" smtClean="0"/>
              <a:t>12 months projects - $40,000</a:t>
            </a:r>
          </a:p>
          <a:p>
            <a:pPr>
              <a:buFont typeface="Wingdings" pitchFamily="2" charset="2"/>
              <a:buChar char="§"/>
            </a:pPr>
            <a:r>
              <a:rPr lang="en-US" sz="2800" dirty="0" smtClean="0"/>
              <a:t>RFQ was released May 15</a:t>
            </a:r>
          </a:p>
          <a:p>
            <a:pPr>
              <a:buFont typeface="Wingdings" pitchFamily="2" charset="2"/>
              <a:buChar char="§"/>
            </a:pPr>
            <a:r>
              <a:rPr lang="en-US" sz="2800" dirty="0" smtClean="0"/>
              <a:t>Proposals due June 18</a:t>
            </a:r>
          </a:p>
          <a:p>
            <a:endParaRPr lang="en-US" dirty="0"/>
          </a:p>
        </p:txBody>
      </p:sp>
    </p:spTree>
    <p:extLst>
      <p:ext uri="{BB962C8B-B14F-4D97-AF65-F5344CB8AC3E}">
        <p14:creationId xmlns:p14="http://schemas.microsoft.com/office/powerpoint/2010/main" val="252542395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Arctic Health </a:t>
            </a:r>
            <a:br>
              <a:rPr lang="en-US" dirty="0" smtClean="0"/>
            </a:br>
            <a:r>
              <a:rPr lang="en-US" dirty="0" smtClean="0"/>
              <a:t>“Climate Change”</a:t>
            </a:r>
          </a:p>
        </p:txBody>
      </p:sp>
      <p:sp>
        <p:nvSpPr>
          <p:cNvPr id="3" name="Content Placeholder 2"/>
          <p:cNvSpPr>
            <a:spLocks noGrp="1"/>
          </p:cNvSpPr>
          <p:nvPr>
            <p:ph idx="1"/>
          </p:nvPr>
        </p:nvSpPr>
        <p:spPr>
          <a:xfrm>
            <a:off x="3200400" y="1600200"/>
            <a:ext cx="5562600" cy="4267200"/>
          </a:xfrm>
        </p:spPr>
        <p:txBody>
          <a:bodyPr rtlCol="0">
            <a:normAutofit/>
          </a:bodyPr>
          <a:lstStyle/>
          <a:p>
            <a:pPr marL="457200" lvl="1" indent="-274320" eaLnBrk="1" fontAlgn="auto" hangingPunct="1">
              <a:spcBef>
                <a:spcPts val="600"/>
              </a:spcBef>
              <a:spcAft>
                <a:spcPts val="0"/>
              </a:spcAft>
              <a:buClr>
                <a:srgbClr val="FFD937"/>
              </a:buClr>
              <a:buFont typeface="Wingdings" pitchFamily="2" charset="2"/>
              <a:buChar char="§"/>
              <a:defRPr/>
            </a:pPr>
            <a:r>
              <a:rPr lang="en-US" dirty="0" smtClean="0"/>
              <a:t>Effects of climate change on human health</a:t>
            </a:r>
          </a:p>
          <a:p>
            <a:pPr marL="457200" lvl="1" indent="-274320" eaLnBrk="1" fontAlgn="auto" hangingPunct="1">
              <a:spcBef>
                <a:spcPts val="600"/>
              </a:spcBef>
              <a:spcAft>
                <a:spcPts val="0"/>
              </a:spcAft>
              <a:buClr>
                <a:srgbClr val="FFD937"/>
              </a:buClr>
              <a:buFont typeface="Wingdings" pitchFamily="2" charset="2"/>
              <a:buChar char="§"/>
              <a:defRPr/>
            </a:pPr>
            <a:r>
              <a:rPr lang="en-US" dirty="0" smtClean="0"/>
              <a:t>Northern communities – resilience and adaptation </a:t>
            </a:r>
          </a:p>
          <a:p>
            <a:pPr marL="457200" lvl="1" indent="-274320" eaLnBrk="1" fontAlgn="auto" hangingPunct="1">
              <a:spcBef>
                <a:spcPts val="600"/>
              </a:spcBef>
              <a:spcAft>
                <a:spcPts val="0"/>
              </a:spcAft>
              <a:buClr>
                <a:srgbClr val="FFD937"/>
              </a:buClr>
              <a:buFont typeface="Wingdings" pitchFamily="2" charset="2"/>
              <a:buChar char="§"/>
              <a:defRPr/>
            </a:pPr>
            <a:r>
              <a:rPr lang="en-US" dirty="0" smtClean="0"/>
              <a:t>Witnesses to change – traditional knowledge</a:t>
            </a:r>
          </a:p>
          <a:p>
            <a:pPr marL="457200" lvl="1" indent="-274320" eaLnBrk="1" fontAlgn="auto" hangingPunct="1">
              <a:spcBef>
                <a:spcPts val="600"/>
              </a:spcBef>
              <a:spcAft>
                <a:spcPts val="0"/>
              </a:spcAft>
              <a:buClr>
                <a:srgbClr val="FFD937"/>
              </a:buClr>
              <a:buFont typeface="Wingdings" pitchFamily="2" charset="2"/>
              <a:buChar char="§"/>
              <a:defRPr/>
            </a:pPr>
            <a:r>
              <a:rPr lang="en-US" dirty="0" smtClean="0"/>
              <a:t>Changing ecosystems</a:t>
            </a:r>
          </a:p>
          <a:p>
            <a:pPr marL="457200" lvl="1" indent="-274320" eaLnBrk="1" fontAlgn="auto" hangingPunct="1">
              <a:spcBef>
                <a:spcPts val="600"/>
              </a:spcBef>
              <a:spcAft>
                <a:spcPts val="0"/>
              </a:spcAft>
              <a:buClr>
                <a:srgbClr val="FFD937"/>
              </a:buClr>
              <a:buFont typeface="Wingdings" pitchFamily="2" charset="2"/>
              <a:buChar char="§"/>
              <a:defRPr/>
            </a:pPr>
            <a:r>
              <a:rPr lang="en-US" dirty="0" smtClean="0"/>
              <a:t>Ice and climate</a:t>
            </a:r>
          </a:p>
        </p:txBody>
      </p:sp>
      <p:sp>
        <p:nvSpPr>
          <p:cNvPr id="5" name="Title 1"/>
          <p:cNvSpPr txBox="1">
            <a:spLocks/>
          </p:cNvSpPr>
          <p:nvPr/>
        </p:nvSpPr>
        <p:spPr>
          <a:xfrm>
            <a:off x="-76200" y="4953000"/>
            <a:ext cx="9144000" cy="1143000"/>
          </a:xfrm>
          <a:prstGeom prst="rect">
            <a:avLst/>
          </a:prstGeom>
        </p:spPr>
        <p:txBody>
          <a:bodyPr anchor="ctr">
            <a:normAutofit fontScale="97500"/>
          </a:bodyPr>
          <a:lstStyle/>
          <a:p>
            <a:pPr algn="ctr">
              <a:spcBef>
                <a:spcPct val="0"/>
              </a:spcBef>
              <a:defRPr/>
            </a:pPr>
            <a:r>
              <a:rPr lang="en-US" sz="2800" dirty="0">
                <a:solidFill>
                  <a:srgbClr val="FFD937"/>
                </a:solidFill>
                <a:cs typeface="Arial" charset="0"/>
              </a:rPr>
              <a:t>http://www.arctichealth.org/climatechange.php</a:t>
            </a:r>
          </a:p>
        </p:txBody>
      </p:sp>
      <p:pic>
        <p:nvPicPr>
          <p:cNvPr id="14341" name="Picture 2" descr="Arctic Health Climate Change" title="Arctic Health Climate Change"/>
          <p:cNvPicPr>
            <a:picLocks noChangeAspect="1" noChangeArrowheads="1"/>
          </p:cNvPicPr>
          <p:nvPr/>
        </p:nvPicPr>
        <p:blipFill>
          <a:blip r:embed="rId3">
            <a:extLst>
              <a:ext uri="{28A0092B-C50C-407E-A947-70E740481C1C}">
                <a14:useLocalDpi xmlns:a14="http://schemas.microsoft.com/office/drawing/2010/main" val="0"/>
              </a:ext>
            </a:extLst>
          </a:blip>
          <a:srcRect l="13318" t="33333" r="70000" b="44722"/>
          <a:stretch>
            <a:fillRect/>
          </a:stretch>
        </p:blipFill>
        <p:spPr bwMode="auto">
          <a:xfrm>
            <a:off x="609600" y="2286000"/>
            <a:ext cx="2438400" cy="201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1136184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152400" y="3276600"/>
            <a:ext cx="8763000" cy="3124200"/>
          </a:xfrm>
        </p:spPr>
        <p:txBody>
          <a:bodyPr wrap="square" rtlCol="0" anchor="b">
            <a:normAutofit/>
          </a:bodyPr>
          <a:lstStyle/>
          <a:p>
            <a:pPr marL="457200" indent="-457200" algn="l" eaLnBrk="1" fontAlgn="auto" hangingPunct="1">
              <a:spcAft>
                <a:spcPts val="0"/>
              </a:spcAft>
              <a:buSzPct val="100000"/>
              <a:buFont typeface="Wingdings" pitchFamily="2" charset="2"/>
              <a:buChar char="§"/>
              <a:defRPr/>
            </a:pPr>
            <a:r>
              <a:rPr lang="en-US" sz="1800" dirty="0" smtClean="0">
                <a:solidFill>
                  <a:schemeClr val="tx1"/>
                </a:solidFill>
              </a:rPr>
              <a:t>Personal and cultural health and wellness experiences with:</a:t>
            </a:r>
          </a:p>
          <a:p>
            <a:pPr marL="914400" lvl="1" indent="-457200" algn="l" eaLnBrk="1" fontAlgn="auto" hangingPunct="1">
              <a:lnSpc>
                <a:spcPct val="20000"/>
              </a:lnSpc>
              <a:spcBef>
                <a:spcPts val="1800"/>
              </a:spcBef>
              <a:spcAft>
                <a:spcPts val="0"/>
              </a:spcAft>
              <a:buFont typeface="Wingdings" pitchFamily="2" charset="2"/>
              <a:buChar char="§"/>
              <a:defRPr/>
            </a:pPr>
            <a:r>
              <a:rPr lang="en-US" sz="1800" dirty="0">
                <a:solidFill>
                  <a:schemeClr val="tx1"/>
                </a:solidFill>
              </a:rPr>
              <a:t>Fond du Lac Human Services</a:t>
            </a:r>
          </a:p>
          <a:p>
            <a:pPr marL="914400" lvl="1" indent="-457200" algn="l" eaLnBrk="1" fontAlgn="auto" hangingPunct="1">
              <a:lnSpc>
                <a:spcPct val="20000"/>
              </a:lnSpc>
              <a:spcBef>
                <a:spcPts val="1800"/>
              </a:spcBef>
              <a:spcAft>
                <a:spcPts val="0"/>
              </a:spcAft>
              <a:buFont typeface="Wingdings" pitchFamily="2" charset="2"/>
              <a:buChar char="§"/>
              <a:defRPr/>
            </a:pPr>
            <a:r>
              <a:rPr lang="en-US" sz="1800" dirty="0">
                <a:solidFill>
                  <a:schemeClr val="tx1"/>
                </a:solidFill>
              </a:rPr>
              <a:t>Inter-Tribal Council of Michigan</a:t>
            </a:r>
          </a:p>
          <a:p>
            <a:pPr marL="914400" lvl="1" indent="-457200" algn="l" eaLnBrk="1" fontAlgn="auto" hangingPunct="1">
              <a:lnSpc>
                <a:spcPct val="20000"/>
              </a:lnSpc>
              <a:spcBef>
                <a:spcPts val="1800"/>
              </a:spcBef>
              <a:spcAft>
                <a:spcPts val="0"/>
              </a:spcAft>
              <a:buFont typeface="Wingdings" pitchFamily="2" charset="2"/>
              <a:buChar char="§"/>
              <a:defRPr/>
            </a:pPr>
            <a:r>
              <a:rPr lang="en-US" sz="1800" dirty="0">
                <a:solidFill>
                  <a:schemeClr val="tx1"/>
                </a:solidFill>
              </a:rPr>
              <a:t>Shoshone Women’s Society</a:t>
            </a:r>
          </a:p>
          <a:p>
            <a:pPr marL="914400" lvl="1" indent="-457200" algn="l" eaLnBrk="1" fontAlgn="auto" hangingPunct="1">
              <a:lnSpc>
                <a:spcPct val="20000"/>
              </a:lnSpc>
              <a:spcBef>
                <a:spcPts val="1800"/>
              </a:spcBef>
              <a:spcAft>
                <a:spcPts val="0"/>
              </a:spcAft>
              <a:buFont typeface="Wingdings" pitchFamily="2" charset="2"/>
              <a:buChar char="§"/>
              <a:defRPr/>
            </a:pPr>
            <a:r>
              <a:rPr lang="en-US" sz="1800" dirty="0">
                <a:solidFill>
                  <a:schemeClr val="tx1"/>
                </a:solidFill>
              </a:rPr>
              <a:t>Montana Wyoming Tribal Leaders </a:t>
            </a:r>
            <a:r>
              <a:rPr lang="en-US" sz="1800" dirty="0" smtClean="0">
                <a:solidFill>
                  <a:schemeClr val="tx1"/>
                </a:solidFill>
              </a:rPr>
              <a:t>Council</a:t>
            </a:r>
          </a:p>
          <a:p>
            <a:pPr marL="914400" lvl="1" indent="-457200" algn="l" eaLnBrk="1" fontAlgn="auto" hangingPunct="1">
              <a:lnSpc>
                <a:spcPct val="20000"/>
              </a:lnSpc>
              <a:spcBef>
                <a:spcPts val="1800"/>
              </a:spcBef>
              <a:spcAft>
                <a:spcPts val="0"/>
              </a:spcAft>
              <a:buFont typeface="Wingdings" pitchFamily="2" charset="2"/>
              <a:buChar char="§"/>
              <a:defRPr/>
            </a:pPr>
            <a:endParaRPr lang="en-US" sz="1800" dirty="0">
              <a:solidFill>
                <a:schemeClr val="tx1"/>
              </a:solidFill>
            </a:endParaRPr>
          </a:p>
          <a:p>
            <a:pPr indent="457200" algn="l" eaLnBrk="1" fontAlgn="auto" hangingPunct="1">
              <a:spcAft>
                <a:spcPts val="0"/>
              </a:spcAft>
              <a:buSzPct val="100000"/>
              <a:buFont typeface="Wingdings" pitchFamily="2" charset="2"/>
              <a:buChar char="§"/>
              <a:defRPr/>
            </a:pPr>
            <a:r>
              <a:rPr lang="en-US" sz="1800" dirty="0" smtClean="0">
                <a:solidFill>
                  <a:schemeClr val="tx1"/>
                </a:solidFill>
              </a:rPr>
              <a:t>With permission, “Our Stories” will be added to the American Indian Health 	Portal and the NLM YouTube channel. </a:t>
            </a:r>
          </a:p>
          <a:p>
            <a:pPr eaLnBrk="1" fontAlgn="auto" hangingPunct="1">
              <a:spcAft>
                <a:spcPts val="0"/>
              </a:spcAft>
              <a:buFont typeface="Arial" pitchFamily="34" charset="0"/>
              <a:buNone/>
              <a:defRPr/>
            </a:pPr>
            <a:endParaRPr lang="en-US" dirty="0" smtClean="0"/>
          </a:p>
        </p:txBody>
      </p:sp>
      <p:sp>
        <p:nvSpPr>
          <p:cNvPr id="16386" name="Title 1"/>
          <p:cNvSpPr>
            <a:spLocks noGrp="1"/>
          </p:cNvSpPr>
          <p:nvPr>
            <p:ph type="ctrTitle" sz="quarter"/>
          </p:nvPr>
        </p:nvSpPr>
        <p:spPr>
          <a:xfrm>
            <a:off x="685800" y="76200"/>
            <a:ext cx="7772400" cy="762000"/>
          </a:xfrm>
        </p:spPr>
        <p:txBody>
          <a:bodyPr/>
          <a:lstStyle/>
          <a:p>
            <a:pPr eaLnBrk="1" hangingPunct="1"/>
            <a:r>
              <a:rPr lang="en-US" dirty="0" smtClean="0"/>
              <a:t>American Indian Health</a:t>
            </a:r>
          </a:p>
        </p:txBody>
      </p:sp>
      <p:pic>
        <p:nvPicPr>
          <p:cNvPr id="16388" name="Picture 2" descr="American Indian Health group photo" title="American Indian Health group photo"/>
          <p:cNvPicPr>
            <a:picLocks noChangeAspect="1" noChangeArrowheads="1"/>
          </p:cNvPicPr>
          <p:nvPr/>
        </p:nvPicPr>
        <p:blipFill>
          <a:blip r:embed="rId3" cstate="print">
            <a:extLst>
              <a:ext uri="{28A0092B-C50C-407E-A947-70E740481C1C}">
                <a14:useLocalDpi xmlns:a14="http://schemas.microsoft.com/office/drawing/2010/main" val="0"/>
              </a:ext>
            </a:extLst>
          </a:blip>
          <a:srcRect l="1616" r="12727"/>
          <a:stretch>
            <a:fillRect/>
          </a:stretch>
        </p:blipFill>
        <p:spPr bwMode="auto">
          <a:xfrm>
            <a:off x="4495800" y="995932"/>
            <a:ext cx="3581400" cy="2122936"/>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pic>
        <p:nvPicPr>
          <p:cNvPr id="16389" name="Picture 3" descr="American Indian Health photo of woman using computer" title="American Indian Health photo of woman using comp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982352"/>
            <a:ext cx="2357896" cy="2122936"/>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reflection stA="33000" endPos="12000" dir="5400000" sy="-100000" algn="bl" rotWithShape="0"/>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4818161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LM 4Caregivers" title="NLM 4Caregiv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31576"/>
            <a:ext cx="252412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2" descr="NLM 4Caregivers twitter" title="NLM 4Caregivers twitter"/>
          <p:cNvGrpSpPr/>
          <p:nvPr/>
        </p:nvGrpSpPr>
        <p:grpSpPr>
          <a:xfrm>
            <a:off x="3996997" y="1645023"/>
            <a:ext cx="4938712" cy="1417193"/>
            <a:chOff x="3962400" y="1350417"/>
            <a:chExt cx="4938712" cy="1417193"/>
          </a:xfrm>
        </p:grpSpPr>
        <p:pic>
          <p:nvPicPr>
            <p:cNvPr id="1030" name="Picture 6" descr="NLM 4Caregivers twitter2" title="NLM 4Caregivers twitt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676400"/>
              <a:ext cx="4938712" cy="109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NLM 4Caregivers twitter3" title="NLM 4Caregivers twitt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350417"/>
              <a:ext cx="947737" cy="32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1" descr="NLM 4Caregivers facebook" title="NLM 4Caregivers facebook"/>
          <p:cNvGrpSpPr/>
          <p:nvPr/>
        </p:nvGrpSpPr>
        <p:grpSpPr>
          <a:xfrm>
            <a:off x="4191000" y="3657600"/>
            <a:ext cx="3657600" cy="2704538"/>
            <a:chOff x="4493419" y="2699778"/>
            <a:chExt cx="3657600" cy="2704538"/>
          </a:xfrm>
        </p:grpSpPr>
        <p:pic>
          <p:nvPicPr>
            <p:cNvPr id="1028" name="Picture 4" descr="NLM 4Caregivers facebook2" title="NLM 4Caregivers facebook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3419" y="3047914"/>
              <a:ext cx="3657600" cy="235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NLM 4Caregivers facebook3" title="NLM 4Caregivers facebook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3419" y="2699778"/>
              <a:ext cx="903658" cy="34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2438400" y="457200"/>
            <a:ext cx="3982052" cy="707886"/>
          </a:xfrm>
          <a:prstGeom prst="rect">
            <a:avLst/>
          </a:prstGeom>
          <a:noFill/>
        </p:spPr>
        <p:txBody>
          <a:bodyPr wrap="none" rtlCol="0">
            <a:spAutoFit/>
          </a:bodyPr>
          <a:lstStyle/>
          <a:p>
            <a:r>
              <a:rPr lang="en-US" sz="4000" dirty="0" smtClean="0"/>
              <a:t>NLM 4Caregivers</a:t>
            </a:r>
            <a:endParaRPr lang="en-US" sz="4000" dirty="0"/>
          </a:p>
        </p:txBody>
      </p:sp>
      <p:sp>
        <p:nvSpPr>
          <p:cNvPr id="5" name="Title 4" hidden="1"/>
          <p:cNvSpPr>
            <a:spLocks noGrp="1"/>
          </p:cNvSpPr>
          <p:nvPr>
            <p:ph type="title" idx="4294967295"/>
          </p:nvPr>
        </p:nvSpPr>
        <p:spPr>
          <a:xfrm>
            <a:off x="0" y="274638"/>
            <a:ext cx="8229600" cy="1143000"/>
          </a:xfrm>
        </p:spPr>
        <p:txBody>
          <a:bodyPr/>
          <a:lstStyle/>
          <a:p>
            <a:r>
              <a:rPr lang="en-US" dirty="0" smtClean="0"/>
              <a:t>NLM 4CareGivers</a:t>
            </a:r>
            <a:endParaRPr lang="en-US" dirty="0"/>
          </a:p>
        </p:txBody>
      </p:sp>
    </p:spTree>
    <p:extLst>
      <p:ext uri="{BB962C8B-B14F-4D97-AF65-F5344CB8AC3E}">
        <p14:creationId xmlns:p14="http://schemas.microsoft.com/office/powerpoint/2010/main" val="121495313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RHIN Redesigned</a:t>
            </a:r>
            <a:endParaRPr lang="en-US" dirty="0"/>
          </a:p>
        </p:txBody>
      </p:sp>
      <p:pic>
        <p:nvPicPr>
          <p:cNvPr id="6" name="Content Placeholder 5" descr="Refugee Health Information Network Redsigned" title="Refugee Health Information Network Redsign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4007" y="1563757"/>
            <a:ext cx="6700793" cy="4532243"/>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11556040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smtClean="0">
                <a:latin typeface="Arial" pitchFamily="34" charset="0"/>
                <a:cs typeface="Arial" pitchFamily="34" charset="0"/>
              </a:rPr>
              <a:t>Wireless Information System for Emergency Responders (WISER)</a:t>
            </a:r>
            <a:r>
              <a:rPr lang="en-US" b="1" i="1" dirty="0" smtClean="0">
                <a:latin typeface="Arial" pitchFamily="34" charset="0"/>
                <a:cs typeface="Arial" pitchFamily="34" charset="0"/>
              </a:rPr>
              <a:t/>
            </a:r>
            <a:br>
              <a:rPr lang="en-US" b="1" i="1" dirty="0" smtClean="0">
                <a:latin typeface="Arial" pitchFamily="34" charset="0"/>
                <a:cs typeface="Arial" pitchFamily="34" charset="0"/>
              </a:rPr>
            </a:br>
            <a:r>
              <a:rPr lang="en-US" sz="2000" b="1" dirty="0" smtClean="0">
                <a:latin typeface="Arial" pitchFamily="34" charset="0"/>
                <a:cs typeface="Arial" pitchFamily="34" charset="0"/>
              </a:rPr>
              <a:t>Features/Capabilities &amp; Platforms</a:t>
            </a:r>
            <a:endParaRPr lang="en-US" sz="2000" b="1" dirty="0">
              <a:latin typeface="Arial" pitchFamily="34" charset="0"/>
              <a:cs typeface="Arial" pitchFamily="34" charset="0"/>
            </a:endParaRPr>
          </a:p>
        </p:txBody>
      </p:sp>
      <p:sp>
        <p:nvSpPr>
          <p:cNvPr id="5" name="Content Placeholder 4"/>
          <p:cNvSpPr>
            <a:spLocks noGrp="1"/>
          </p:cNvSpPr>
          <p:nvPr>
            <p:ph sz="half" idx="1"/>
          </p:nvPr>
        </p:nvSpPr>
        <p:spPr>
          <a:xfrm>
            <a:off x="304800" y="1905000"/>
            <a:ext cx="4191000" cy="4343400"/>
          </a:xfrm>
        </p:spPr>
        <p:txBody>
          <a:bodyPr/>
          <a:lstStyle/>
          <a:p>
            <a:r>
              <a:rPr lang="en-US" sz="2400" b="1" dirty="0" smtClean="0">
                <a:latin typeface="Arial" pitchFamily="34" charset="0"/>
                <a:cs typeface="Arial" pitchFamily="34" charset="0"/>
              </a:rPr>
              <a:t>Features/Capabilities :</a:t>
            </a:r>
          </a:p>
          <a:p>
            <a:pPr lvl="1">
              <a:buFont typeface="Wingdings" pitchFamily="2" charset="2"/>
              <a:buChar char="§"/>
            </a:pPr>
            <a:r>
              <a:rPr lang="en-US" sz="2000" dirty="0" smtClean="0">
                <a:latin typeface="Arial" pitchFamily="34" charset="0"/>
                <a:cs typeface="Arial" pitchFamily="34" charset="0"/>
              </a:rPr>
              <a:t>Search Known Substance</a:t>
            </a:r>
          </a:p>
          <a:p>
            <a:pPr lvl="2"/>
            <a:r>
              <a:rPr lang="en-US" sz="1400" dirty="0" smtClean="0">
                <a:latin typeface="Arial" pitchFamily="34" charset="0"/>
                <a:cs typeface="Arial" pitchFamily="34" charset="0"/>
              </a:rPr>
              <a:t>&gt;400 Chemicals</a:t>
            </a:r>
          </a:p>
          <a:p>
            <a:pPr lvl="2"/>
            <a:r>
              <a:rPr lang="en-US" sz="1400" dirty="0" smtClean="0">
                <a:latin typeface="Arial" pitchFamily="34" charset="0"/>
                <a:cs typeface="Arial" pitchFamily="34" charset="0"/>
              </a:rPr>
              <a:t>~20 Radiologicals</a:t>
            </a:r>
          </a:p>
          <a:p>
            <a:pPr lvl="2"/>
            <a:r>
              <a:rPr lang="en-US" sz="1400" dirty="0" smtClean="0">
                <a:latin typeface="Arial" pitchFamily="34" charset="0"/>
                <a:cs typeface="Arial" pitchFamily="34" charset="0"/>
              </a:rPr>
              <a:t>CDC Category A Biological agents</a:t>
            </a:r>
          </a:p>
          <a:p>
            <a:pPr lvl="1">
              <a:buFont typeface="Wingdings" pitchFamily="2" charset="2"/>
              <a:buChar char="§"/>
            </a:pPr>
            <a:r>
              <a:rPr lang="en-US" sz="2000" dirty="0" smtClean="0">
                <a:latin typeface="Arial" pitchFamily="34" charset="0"/>
                <a:cs typeface="Arial" pitchFamily="34" charset="0"/>
              </a:rPr>
              <a:t>Help Identify Unknown Chemical</a:t>
            </a:r>
          </a:p>
          <a:p>
            <a:pPr lvl="1">
              <a:buFont typeface="Wingdings" pitchFamily="2" charset="2"/>
              <a:buChar char="§"/>
            </a:pPr>
            <a:r>
              <a:rPr lang="en-US" sz="2000" dirty="0" smtClean="0">
                <a:latin typeface="Arial" pitchFamily="34" charset="0"/>
                <a:cs typeface="Arial" pitchFamily="34" charset="0"/>
              </a:rPr>
              <a:t>Protective Distance Mapping</a:t>
            </a:r>
          </a:p>
          <a:p>
            <a:pPr lvl="1">
              <a:buFont typeface="Wingdings" pitchFamily="2" charset="2"/>
              <a:buChar char="§"/>
            </a:pPr>
            <a:r>
              <a:rPr lang="en-US" sz="2000" dirty="0" smtClean="0">
                <a:latin typeface="Arial" pitchFamily="34" charset="0"/>
                <a:cs typeface="Arial" pitchFamily="34" charset="0"/>
              </a:rPr>
              <a:t>Biological Imagery</a:t>
            </a:r>
          </a:p>
          <a:p>
            <a:pPr lvl="1">
              <a:buFont typeface="Wingdings" pitchFamily="2" charset="2"/>
              <a:buChar char="§"/>
            </a:pPr>
            <a:r>
              <a:rPr lang="en-US" sz="2000" dirty="0" smtClean="0">
                <a:latin typeface="Arial" pitchFamily="34" charset="0"/>
                <a:cs typeface="Arial" pitchFamily="34" charset="0"/>
              </a:rPr>
              <a:t>Chemical Reactivity</a:t>
            </a:r>
            <a:endParaRPr lang="en-US" sz="2000" dirty="0">
              <a:latin typeface="Arial" pitchFamily="34" charset="0"/>
              <a:cs typeface="Arial" pitchFamily="34" charset="0"/>
            </a:endParaRPr>
          </a:p>
        </p:txBody>
      </p:sp>
      <p:sp>
        <p:nvSpPr>
          <p:cNvPr id="6" name="Content Placeholder 5"/>
          <p:cNvSpPr>
            <a:spLocks noGrp="1"/>
          </p:cNvSpPr>
          <p:nvPr>
            <p:ph sz="half" idx="2"/>
          </p:nvPr>
        </p:nvSpPr>
        <p:spPr>
          <a:xfrm>
            <a:off x="4634950" y="1828800"/>
            <a:ext cx="4038600" cy="4525963"/>
          </a:xfrm>
        </p:spPr>
        <p:txBody>
          <a:bodyPr/>
          <a:lstStyle/>
          <a:p>
            <a:r>
              <a:rPr lang="en-US" sz="2400" b="1" dirty="0" smtClean="0">
                <a:latin typeface="Arial" pitchFamily="34" charset="0"/>
                <a:cs typeface="Arial" pitchFamily="34" charset="0"/>
              </a:rPr>
              <a:t>Platforms :</a:t>
            </a:r>
          </a:p>
          <a:p>
            <a:pPr lvl="1">
              <a:buFont typeface="Wingdings" pitchFamily="2" charset="2"/>
              <a:buChar char="§"/>
            </a:pPr>
            <a:r>
              <a:rPr lang="en-US" sz="2000" dirty="0" smtClean="0">
                <a:latin typeface="Arial" pitchFamily="34" charset="0"/>
                <a:cs typeface="Arial" pitchFamily="34" charset="0"/>
              </a:rPr>
              <a:t>WISER for Windows</a:t>
            </a:r>
          </a:p>
          <a:p>
            <a:pPr lvl="1">
              <a:buFont typeface="Wingdings" pitchFamily="2" charset="2"/>
              <a:buChar char="§"/>
            </a:pPr>
            <a:r>
              <a:rPr lang="en-US" sz="2000" dirty="0" smtClean="0">
                <a:latin typeface="Arial" pitchFamily="34" charset="0"/>
                <a:cs typeface="Arial" pitchFamily="34" charset="0"/>
              </a:rPr>
              <a:t>WebWISER – covers connected versions for :</a:t>
            </a:r>
          </a:p>
          <a:p>
            <a:pPr lvl="2"/>
            <a:r>
              <a:rPr lang="en-US" sz="1600" dirty="0" smtClean="0">
                <a:latin typeface="Arial" pitchFamily="34" charset="0"/>
                <a:cs typeface="Arial" pitchFamily="34" charset="0"/>
              </a:rPr>
              <a:t>Blackberry</a:t>
            </a:r>
          </a:p>
          <a:p>
            <a:pPr lvl="2"/>
            <a:r>
              <a:rPr lang="en-US" sz="1600" dirty="0" smtClean="0">
                <a:latin typeface="Arial" pitchFamily="34" charset="0"/>
                <a:cs typeface="Arial" pitchFamily="34" charset="0"/>
              </a:rPr>
              <a:t>iPhone</a:t>
            </a:r>
          </a:p>
          <a:p>
            <a:pPr lvl="2"/>
            <a:r>
              <a:rPr lang="en-US" sz="1600" dirty="0" smtClean="0">
                <a:latin typeface="Arial" pitchFamily="34" charset="0"/>
                <a:cs typeface="Arial" pitchFamily="34" charset="0"/>
              </a:rPr>
              <a:t>Android</a:t>
            </a:r>
            <a:endParaRPr lang="en-US" sz="2000" dirty="0" smtClean="0">
              <a:latin typeface="Arial" pitchFamily="34" charset="0"/>
              <a:cs typeface="Arial" pitchFamily="34" charset="0"/>
            </a:endParaRPr>
          </a:p>
          <a:p>
            <a:pPr lvl="1">
              <a:buFont typeface="Wingdings" pitchFamily="2" charset="2"/>
              <a:buChar char="§"/>
            </a:pPr>
            <a:r>
              <a:rPr lang="en-US" sz="2000" dirty="0" smtClean="0">
                <a:latin typeface="Arial" pitchFamily="34" charset="0"/>
                <a:cs typeface="Arial" pitchFamily="34" charset="0"/>
              </a:rPr>
              <a:t>iPhone app</a:t>
            </a:r>
          </a:p>
          <a:p>
            <a:pPr lvl="1">
              <a:buFont typeface="Wingdings" pitchFamily="2" charset="2"/>
              <a:buChar char="§"/>
            </a:pPr>
            <a:r>
              <a:rPr lang="en-US" sz="2000" dirty="0" smtClean="0">
                <a:latin typeface="Arial" pitchFamily="34" charset="0"/>
                <a:cs typeface="Arial" pitchFamily="34" charset="0"/>
              </a:rPr>
              <a:t>Android app</a:t>
            </a:r>
          </a:p>
          <a:p>
            <a:pPr lvl="1"/>
            <a:endParaRPr lang="en-US" sz="2000" dirty="0"/>
          </a:p>
        </p:txBody>
      </p:sp>
      <p:sp>
        <p:nvSpPr>
          <p:cNvPr id="2" name="TextBox 1"/>
          <p:cNvSpPr txBox="1"/>
          <p:nvPr/>
        </p:nvSpPr>
        <p:spPr>
          <a:xfrm>
            <a:off x="1219199" y="5364406"/>
            <a:ext cx="6837145" cy="369332"/>
          </a:xfrm>
          <a:prstGeom prst="rect">
            <a:avLst/>
          </a:prstGeom>
          <a:noFill/>
        </p:spPr>
        <p:txBody>
          <a:bodyPr wrap="square" rtlCol="0">
            <a:spAutoFit/>
          </a:bodyPr>
          <a:lstStyle/>
          <a:p>
            <a:r>
              <a:rPr lang="en-US" i="1" dirty="0" smtClean="0">
                <a:latin typeface="Arial" pitchFamily="34" charset="0"/>
                <a:ea typeface="ＭＳ Ｐゴシック" pitchFamily="-112" charset="-128"/>
                <a:cs typeface="Arial" pitchFamily="34" charset="0"/>
              </a:rPr>
              <a:t>Currently working on enabling all features on all the platforms!</a:t>
            </a:r>
            <a:endParaRPr lang="en-US" i="1" dirty="0">
              <a:latin typeface="Arial" pitchFamily="34" charset="0"/>
              <a:ea typeface="ＭＳ Ｐゴシック" pitchFamily="-112" charset="-128"/>
              <a:cs typeface="Arial" pitchFamily="34" charset="0"/>
            </a:endParaRPr>
          </a:p>
        </p:txBody>
      </p:sp>
      <p:pic>
        <p:nvPicPr>
          <p:cNvPr id="3" name="Picture 2" descr="wireless at NIH logo" title="wireless at NIH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38200"/>
            <a:ext cx="914400" cy="914400"/>
          </a:xfrm>
          <a:prstGeom prst="rect">
            <a:avLst/>
          </a:prstGeom>
        </p:spPr>
      </p:pic>
      <p:sp>
        <p:nvSpPr>
          <p:cNvPr id="7" name="TextBox 6"/>
          <p:cNvSpPr txBox="1"/>
          <p:nvPr/>
        </p:nvSpPr>
        <p:spPr>
          <a:xfrm>
            <a:off x="3037571" y="5791200"/>
            <a:ext cx="3200400" cy="646331"/>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ＭＳ Ｐゴシック" pitchFamily="-112" charset="-128"/>
                <a:cs typeface="Arial" pitchFamily="34" charset="0"/>
                <a:hlinkClick r:id="rId4"/>
              </a:rPr>
              <a:t>Link to WISER:  http://www.wiser.nlm.nih.gov/</a:t>
            </a:r>
            <a:endParaRPr lang="en-US" dirty="0">
              <a:solidFill>
                <a:prstClr val="black"/>
              </a:solidFill>
              <a:latin typeface="Arial" pitchFamily="34" charset="0"/>
              <a:ea typeface="ＭＳ Ｐゴシック" pitchFamily="-112" charset="-128"/>
              <a:cs typeface="Arial" pitchFamily="34" charset="0"/>
            </a:endParaRPr>
          </a:p>
        </p:txBody>
      </p:sp>
    </p:spTree>
    <p:extLst>
      <p:ext uri="{BB962C8B-B14F-4D97-AF65-F5344CB8AC3E}">
        <p14:creationId xmlns:p14="http://schemas.microsoft.com/office/powerpoint/2010/main" val="295858963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2800" b="1" dirty="0" smtClean="0">
                <a:latin typeface="Arial" pitchFamily="34" charset="0"/>
                <a:cs typeface="Arial" pitchFamily="34" charset="0"/>
              </a:rPr>
              <a:t>WISER Update – iPhone app Enhancements</a:t>
            </a:r>
            <a:endParaRPr lang="en-US" sz="2800" b="1" dirty="0">
              <a:latin typeface="Arial" pitchFamily="34" charset="0"/>
              <a:cs typeface="Arial" pitchFamily="34" charset="0"/>
            </a:endParaRPr>
          </a:p>
        </p:txBody>
      </p:sp>
      <p:pic>
        <p:nvPicPr>
          <p:cNvPr id="5" name="Content Placeholder 4" descr="WISER Help Identify" title="WISER Help Identify"/>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 y="914400"/>
            <a:ext cx="1688824" cy="2427685"/>
          </a:xfrm>
        </p:spPr>
      </p:pic>
      <p:sp>
        <p:nvSpPr>
          <p:cNvPr id="4" name="Content Placeholder 3"/>
          <p:cNvSpPr>
            <a:spLocks noGrp="1"/>
          </p:cNvSpPr>
          <p:nvPr>
            <p:ph sz="half" idx="2"/>
          </p:nvPr>
        </p:nvSpPr>
        <p:spPr>
          <a:xfrm>
            <a:off x="5105400" y="2104575"/>
            <a:ext cx="3960343" cy="2315025"/>
          </a:xfrm>
          <a:ln>
            <a:solidFill>
              <a:schemeClr val="tx1">
                <a:lumMod val="65000"/>
                <a:lumOff val="35000"/>
                <a:alpha val="50000"/>
              </a:schemeClr>
            </a:solidFill>
          </a:ln>
        </p:spPr>
        <p:txBody>
          <a:bodyPr/>
          <a:lstStyle/>
          <a:p>
            <a:r>
              <a:rPr lang="en-US" dirty="0" smtClean="0">
                <a:solidFill>
                  <a:srgbClr val="FFC000"/>
                </a:solidFill>
                <a:latin typeface="Arial" pitchFamily="34" charset="0"/>
                <a:cs typeface="Arial" pitchFamily="34" charset="0"/>
              </a:rPr>
              <a:t>Downloads :</a:t>
            </a:r>
          </a:p>
          <a:p>
            <a:pPr>
              <a:lnSpc>
                <a:spcPct val="150000"/>
              </a:lnSpc>
            </a:pPr>
            <a:r>
              <a:rPr lang="en-US" sz="1600" dirty="0" smtClean="0">
                <a:latin typeface="Arial" pitchFamily="34" charset="0"/>
                <a:cs typeface="Arial" pitchFamily="34" charset="0"/>
              </a:rPr>
              <a:t>Windows = &gt;191,000</a:t>
            </a:r>
          </a:p>
          <a:p>
            <a:pPr>
              <a:lnSpc>
                <a:spcPct val="150000"/>
              </a:lnSpc>
            </a:pPr>
            <a:r>
              <a:rPr lang="en-US" sz="1600" dirty="0" smtClean="0">
                <a:latin typeface="Arial" pitchFamily="34" charset="0"/>
                <a:cs typeface="Arial" pitchFamily="34" charset="0"/>
              </a:rPr>
              <a:t>BlackBerry </a:t>
            </a:r>
            <a:r>
              <a:rPr lang="en-US" sz="1200" dirty="0" smtClean="0">
                <a:latin typeface="Arial" pitchFamily="34" charset="0"/>
                <a:cs typeface="Arial" pitchFamily="34" charset="0"/>
              </a:rPr>
              <a:t>(released July 2010) </a:t>
            </a:r>
            <a:r>
              <a:rPr lang="en-US" sz="1600" dirty="0" smtClean="0">
                <a:latin typeface="Arial" pitchFamily="34" charset="0"/>
                <a:cs typeface="Arial" pitchFamily="34" charset="0"/>
              </a:rPr>
              <a:t>=</a:t>
            </a:r>
            <a:r>
              <a:rPr lang="en-US" sz="1800" dirty="0" smtClean="0">
                <a:latin typeface="Arial" pitchFamily="34" charset="0"/>
                <a:cs typeface="Arial" pitchFamily="34" charset="0"/>
              </a:rPr>
              <a:t> </a:t>
            </a:r>
            <a:r>
              <a:rPr lang="en-US" sz="1600" dirty="0" smtClean="0">
                <a:latin typeface="Arial" pitchFamily="34" charset="0"/>
                <a:cs typeface="Arial" pitchFamily="34" charset="0"/>
              </a:rPr>
              <a:t>&gt;30,000</a:t>
            </a:r>
          </a:p>
          <a:p>
            <a:pPr>
              <a:lnSpc>
                <a:spcPct val="150000"/>
              </a:lnSpc>
            </a:pPr>
            <a:r>
              <a:rPr lang="en-US" sz="1600" dirty="0" smtClean="0">
                <a:latin typeface="Arial" pitchFamily="34" charset="0"/>
                <a:cs typeface="Arial" pitchFamily="34" charset="0"/>
              </a:rPr>
              <a:t>iPhone </a:t>
            </a:r>
            <a:r>
              <a:rPr lang="en-US" sz="1200" dirty="0" smtClean="0">
                <a:latin typeface="Arial" pitchFamily="34" charset="0"/>
                <a:cs typeface="Arial" pitchFamily="34" charset="0"/>
              </a:rPr>
              <a:t>(released June 2010) </a:t>
            </a:r>
            <a:r>
              <a:rPr lang="en-US" sz="1600" dirty="0" smtClean="0">
                <a:latin typeface="Arial" pitchFamily="34" charset="0"/>
                <a:cs typeface="Arial" pitchFamily="34" charset="0"/>
              </a:rPr>
              <a:t>= &gt;67,000</a:t>
            </a:r>
          </a:p>
          <a:p>
            <a:pPr>
              <a:lnSpc>
                <a:spcPct val="150000"/>
              </a:lnSpc>
            </a:pPr>
            <a:r>
              <a:rPr lang="en-US" sz="1600" dirty="0" smtClean="0">
                <a:latin typeface="Arial" pitchFamily="34" charset="0"/>
                <a:cs typeface="Arial" pitchFamily="34" charset="0"/>
              </a:rPr>
              <a:t>Android </a:t>
            </a:r>
            <a:r>
              <a:rPr lang="en-US" sz="1200" dirty="0" smtClean="0">
                <a:latin typeface="Arial" pitchFamily="34" charset="0"/>
                <a:cs typeface="Arial" pitchFamily="34" charset="0"/>
              </a:rPr>
              <a:t>(released Sept. 2011) </a:t>
            </a:r>
            <a:r>
              <a:rPr lang="en-US" sz="1600" dirty="0" smtClean="0">
                <a:latin typeface="Arial" pitchFamily="34" charset="0"/>
                <a:cs typeface="Arial" pitchFamily="34" charset="0"/>
              </a:rPr>
              <a:t>= &gt;23,000</a:t>
            </a:r>
          </a:p>
          <a:p>
            <a:endParaRPr lang="en-US" dirty="0"/>
          </a:p>
        </p:txBody>
      </p:sp>
      <p:pic>
        <p:nvPicPr>
          <p:cNvPr id="7" name="Picture 6" descr="Wiser select body area" title="Wiser select body are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9746" y="914400"/>
            <a:ext cx="1685120" cy="2422358"/>
          </a:xfrm>
          <a:prstGeom prst="rect">
            <a:avLst/>
          </a:prstGeom>
        </p:spPr>
      </p:pic>
      <p:pic>
        <p:nvPicPr>
          <p:cNvPr id="8" name="Picture 7" descr="WISER Protecitive Distance" title="WISER Protecitive Dista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3438526"/>
            <a:ext cx="1676400" cy="2409824"/>
          </a:xfrm>
          <a:prstGeom prst="rect">
            <a:avLst/>
          </a:prstGeom>
        </p:spPr>
      </p:pic>
      <p:pic>
        <p:nvPicPr>
          <p:cNvPr id="9" name="Picture 8" descr="WISER Protective distance mapping" title="WISER Protective distance ma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9746" y="3438526"/>
            <a:ext cx="1685120" cy="2422360"/>
          </a:xfrm>
          <a:prstGeom prst="rect">
            <a:avLst/>
          </a:prstGeom>
        </p:spPr>
      </p:pic>
      <p:sp>
        <p:nvSpPr>
          <p:cNvPr id="10" name="TextBox 9"/>
          <p:cNvSpPr txBox="1"/>
          <p:nvPr/>
        </p:nvSpPr>
        <p:spPr>
          <a:xfrm>
            <a:off x="3794866" y="1602359"/>
            <a:ext cx="1462934" cy="338554"/>
          </a:xfrm>
          <a:prstGeom prst="rect">
            <a:avLst/>
          </a:prstGeom>
          <a:noFill/>
        </p:spPr>
        <p:txBody>
          <a:bodyPr wrap="square" rtlCol="0">
            <a:spAutoFit/>
          </a:bodyPr>
          <a:lstStyle/>
          <a:p>
            <a:r>
              <a:rPr lang="en-US" sz="1600" b="1" dirty="0" smtClean="0">
                <a:solidFill>
                  <a:prstClr val="black"/>
                </a:solidFill>
                <a:latin typeface="Arial" pitchFamily="34" charset="0"/>
                <a:ea typeface="ＭＳ Ｐゴシック" pitchFamily="-112" charset="-128"/>
                <a:cs typeface="Arial" pitchFamily="34" charset="0"/>
              </a:rPr>
              <a:t>Help Identify</a:t>
            </a:r>
          </a:p>
        </p:txBody>
      </p:sp>
      <p:sp>
        <p:nvSpPr>
          <p:cNvPr id="11" name="TextBox 10"/>
          <p:cNvSpPr txBox="1"/>
          <p:nvPr/>
        </p:nvSpPr>
        <p:spPr>
          <a:xfrm>
            <a:off x="3794866" y="4227939"/>
            <a:ext cx="1462934" cy="830997"/>
          </a:xfrm>
          <a:prstGeom prst="rect">
            <a:avLst/>
          </a:prstGeom>
          <a:noFill/>
        </p:spPr>
        <p:txBody>
          <a:bodyPr wrap="square" rtlCol="0">
            <a:spAutoFit/>
          </a:bodyPr>
          <a:lstStyle/>
          <a:p>
            <a:r>
              <a:rPr lang="en-US" sz="1600" b="1" dirty="0" smtClean="0">
                <a:solidFill>
                  <a:prstClr val="black"/>
                </a:solidFill>
                <a:latin typeface="Arial" pitchFamily="34" charset="0"/>
                <a:ea typeface="ＭＳ Ｐゴシック" pitchFamily="-112" charset="-128"/>
                <a:cs typeface="Arial" pitchFamily="34" charset="0"/>
              </a:rPr>
              <a:t>Protective Distance Mapping</a:t>
            </a:r>
            <a:endParaRPr lang="en-US" sz="1600" b="1" dirty="0">
              <a:solidFill>
                <a:prstClr val="black"/>
              </a:solidFill>
              <a:latin typeface="Arial" pitchFamily="34" charset="0"/>
              <a:ea typeface="ＭＳ Ｐゴシック" pitchFamily="-112" charset="-128"/>
              <a:cs typeface="Arial" pitchFamily="34" charset="0"/>
            </a:endParaRPr>
          </a:p>
        </p:txBody>
      </p:sp>
      <p:sp>
        <p:nvSpPr>
          <p:cNvPr id="12" name="TextBox 11"/>
          <p:cNvSpPr txBox="1"/>
          <p:nvPr/>
        </p:nvSpPr>
        <p:spPr>
          <a:xfrm>
            <a:off x="5334000" y="5157900"/>
            <a:ext cx="3124200" cy="369332"/>
          </a:xfrm>
          <a:prstGeom prst="rect">
            <a:avLst/>
          </a:prstGeom>
          <a:noFill/>
        </p:spPr>
        <p:txBody>
          <a:bodyPr wrap="square" rtlCol="0">
            <a:spAutoFit/>
          </a:bodyPr>
          <a:lstStyle/>
          <a:p>
            <a:r>
              <a:rPr lang="en-US" dirty="0" smtClean="0">
                <a:solidFill>
                  <a:srgbClr val="FFFF00"/>
                </a:solidFill>
                <a:latin typeface="Arial" pitchFamily="34" charset="0"/>
                <a:ea typeface="ＭＳ Ｐゴシック" pitchFamily="-112" charset="-128"/>
                <a:cs typeface="Arial" pitchFamily="34" charset="0"/>
              </a:rPr>
              <a:t>Now on WebWISER also!</a:t>
            </a:r>
            <a:endParaRPr lang="en-US" dirty="0">
              <a:solidFill>
                <a:srgbClr val="FFFF00"/>
              </a:solidFill>
              <a:latin typeface="Arial" pitchFamily="34" charset="0"/>
              <a:ea typeface="ＭＳ Ｐゴシック" pitchFamily="-112" charset="-128"/>
              <a:cs typeface="Arial" pitchFamily="34" charset="0"/>
            </a:endParaRPr>
          </a:p>
        </p:txBody>
      </p:sp>
      <p:sp>
        <p:nvSpPr>
          <p:cNvPr id="13" name="Curved Up Arrow 12" descr="red arrow" title="red arrow"/>
          <p:cNvSpPr/>
          <p:nvPr/>
        </p:nvSpPr>
        <p:spPr bwMode="auto">
          <a:xfrm rot="2000539">
            <a:off x="4454506" y="5340328"/>
            <a:ext cx="1153503" cy="472449"/>
          </a:xfrm>
          <a:prstGeom prst="curvedUpArrow">
            <a:avLst>
              <a:gd name="adj1" fmla="val 25000"/>
              <a:gd name="adj2" fmla="val 64867"/>
              <a:gd name="adj3" fmla="val 25000"/>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prstClr val="black"/>
              </a:solidFill>
              <a:latin typeface="Garamond" pitchFamily="18" charset="0"/>
              <a:ea typeface="ＭＳ Ｐゴシック" pitchFamily="-112" charset="-128"/>
            </a:endParaRPr>
          </a:p>
        </p:txBody>
      </p:sp>
    </p:spTree>
    <p:extLst>
      <p:ext uri="{BB962C8B-B14F-4D97-AF65-F5344CB8AC3E}">
        <p14:creationId xmlns:p14="http://schemas.microsoft.com/office/powerpoint/2010/main" val="28547267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Apps</a:t>
            </a:r>
            <a:endParaRPr lang="en-US" dirty="0"/>
          </a:p>
        </p:txBody>
      </p:sp>
      <p:pic>
        <p:nvPicPr>
          <p:cNvPr id="4" name="Content Placeholder 3" descr="Disaster Information Management Research Center Web page" title="Disaster Information Management Research Center Web page"/>
          <p:cNvPicPr>
            <a:picLocks noGrp="1" noChangeAspect="1"/>
          </p:cNvPicPr>
          <p:nvPr>
            <p:ph idx="1"/>
          </p:nvPr>
        </p:nvPicPr>
        <p:blipFill>
          <a:blip r:embed="rId3"/>
          <a:srcRect l="-39338" r="-39338"/>
          <a:stretch>
            <a:fillRect/>
          </a:stretch>
        </p:blipFill>
        <p:spPr>
          <a:prstGeom prst="roundRect">
            <a:avLst/>
          </a:prstGeom>
          <a:effectLst>
            <a:reflection stA="32000" endPos="8000" dir="5400000" sy="-100000" algn="bl" rotWithShape="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Drug Information Portal</a:t>
            </a:r>
            <a:br>
              <a:rPr lang="en-US" dirty="0" smtClean="0"/>
            </a:br>
            <a:r>
              <a:rPr lang="en-US" dirty="0" smtClean="0"/>
              <a:t>New Mobile Site</a:t>
            </a:r>
            <a:endParaRPr lang="en-US" dirty="0"/>
          </a:p>
        </p:txBody>
      </p:sp>
      <p:pic>
        <p:nvPicPr>
          <p:cNvPr id="7" name="Content Placeholder 6" descr="mobile Drug Information Portal Homepage" title="mobile Drug Information Portal Homepage"/>
          <p:cNvPicPr>
            <a:picLocks noGrp="1" noChangeAspect="1"/>
          </p:cNvPicPr>
          <p:nvPr>
            <p:ph sz="half" idx="1"/>
          </p:nvPr>
        </p:nvPicPr>
        <p:blipFill>
          <a:blip r:embed="rId3" cstate="print"/>
          <a:stretch>
            <a:fillRect/>
          </a:stretch>
        </p:blipFill>
        <p:spPr>
          <a:xfrm>
            <a:off x="1219200" y="1600200"/>
            <a:ext cx="2362199" cy="4291644"/>
          </a:xfrm>
          <a:prstGeom prst="roundRect">
            <a:avLst>
              <a:gd name="adj" fmla="val 8035"/>
            </a:avLst>
          </a:prstGeom>
          <a:solidFill>
            <a:srgbClr val="FFFFFF">
              <a:shade val="85000"/>
            </a:srgbClr>
          </a:solidFill>
          <a:ln>
            <a:noFill/>
          </a:ln>
          <a:effectLst>
            <a:reflection blurRad="12700" stA="38000" endPos="28000" dist="5000" dir="5400000" sy="-100000" algn="bl" rotWithShape="0"/>
          </a:effectLst>
        </p:spPr>
      </p:pic>
      <p:sp>
        <p:nvSpPr>
          <p:cNvPr id="6" name="Content Placeholder 5"/>
          <p:cNvSpPr>
            <a:spLocks noGrp="1"/>
          </p:cNvSpPr>
          <p:nvPr>
            <p:ph sz="half" idx="2"/>
          </p:nvPr>
        </p:nvSpPr>
        <p:spPr>
          <a:xfrm>
            <a:off x="4191000" y="1295400"/>
            <a:ext cx="3886200" cy="4373563"/>
          </a:xfrm>
          <a:effectLst/>
        </p:spPr>
        <p:txBody>
          <a:bodyPr>
            <a:normAutofit fontScale="92500"/>
          </a:bodyPr>
          <a:lstStyle/>
          <a:p>
            <a:r>
              <a:rPr lang="en-US" dirty="0" smtClean="0"/>
              <a:t>Provides same capabilities as full website</a:t>
            </a:r>
          </a:p>
          <a:p>
            <a:r>
              <a:rPr lang="en-US" dirty="0" smtClean="0"/>
              <a:t>Links to mobile resources when available</a:t>
            </a:r>
          </a:p>
          <a:p>
            <a:pPr marL="457200" lvl="1" indent="0">
              <a:buNone/>
            </a:pPr>
            <a:r>
              <a:rPr lang="en-US" sz="1600" dirty="0" smtClean="0"/>
              <a:t>(i.e. PubMed mobile, MedlinePlus mobile)</a:t>
            </a:r>
          </a:p>
          <a:p>
            <a:r>
              <a:rPr lang="en-US" dirty="0" smtClean="0"/>
              <a:t>Provides seamless access to portal for various mobile devices</a:t>
            </a:r>
          </a:p>
          <a:p>
            <a:endParaRPr lang="en-US" dirty="0"/>
          </a:p>
        </p:txBody>
      </p:sp>
    </p:spTree>
    <p:extLst>
      <p:ext uri="{BB962C8B-B14F-4D97-AF65-F5344CB8AC3E}">
        <p14:creationId xmlns:p14="http://schemas.microsoft.com/office/powerpoint/2010/main" val="326739397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838200"/>
          </a:xfrm>
        </p:spPr>
        <p:txBody>
          <a:bodyPr>
            <a:noAutofit/>
          </a:bodyPr>
          <a:lstStyle/>
          <a:p>
            <a:pPr algn="ctr"/>
            <a:r>
              <a:rPr lang="en-US" sz="2400" dirty="0" smtClean="0"/>
              <a:t>Released in mid-2011:</a:t>
            </a:r>
            <a:br>
              <a:rPr lang="en-US" sz="2400" dirty="0" smtClean="0"/>
            </a:br>
            <a:r>
              <a:rPr lang="en-US" sz="2400" dirty="0" smtClean="0"/>
              <a:t>Chemical Hazards Emergency Medical Management (CHEMM)</a:t>
            </a:r>
            <a:endParaRPr lang="en-US" sz="2400" dirty="0"/>
          </a:p>
        </p:txBody>
      </p:sp>
      <p:sp>
        <p:nvSpPr>
          <p:cNvPr id="4" name="Text Placeholder 3"/>
          <p:cNvSpPr>
            <a:spLocks noGrp="1"/>
          </p:cNvSpPr>
          <p:nvPr>
            <p:ph type="body" sz="half" idx="2"/>
          </p:nvPr>
        </p:nvSpPr>
        <p:spPr>
          <a:xfrm>
            <a:off x="5943600" y="1371600"/>
            <a:ext cx="3200400" cy="533400"/>
          </a:xfrm>
        </p:spPr>
        <p:txBody>
          <a:bodyPr>
            <a:normAutofit fontScale="92500" lnSpcReduction="20000"/>
          </a:bodyPr>
          <a:lstStyle/>
          <a:p>
            <a:r>
              <a:rPr lang="en-US" sz="1800" dirty="0" smtClean="0">
                <a:hlinkClick r:id="rId3"/>
              </a:rPr>
              <a:t>URL for CHEMM:  http://chemm.nlm.nih.gov/</a:t>
            </a:r>
            <a:endParaRPr lang="en-US" sz="1800" dirty="0"/>
          </a:p>
        </p:txBody>
      </p:sp>
      <p:sp>
        <p:nvSpPr>
          <p:cNvPr id="7" name="Text Placeholder 6"/>
          <p:cNvSpPr>
            <a:spLocks noGrp="1"/>
          </p:cNvSpPr>
          <p:nvPr>
            <p:ph type="body" sz="quarter" idx="13"/>
          </p:nvPr>
        </p:nvSpPr>
        <p:spPr>
          <a:xfrm>
            <a:off x="5791200" y="1905000"/>
            <a:ext cx="3124200" cy="1524000"/>
          </a:xfrm>
        </p:spPr>
        <p:txBody>
          <a:bodyPr>
            <a:normAutofit/>
          </a:bodyPr>
          <a:lstStyle/>
          <a:p>
            <a:pPr>
              <a:buNone/>
            </a:pPr>
            <a:r>
              <a:rPr lang="en-US" dirty="0" smtClean="0"/>
              <a:t>	</a:t>
            </a:r>
            <a:endParaRPr lang="en-US" sz="1800" dirty="0"/>
          </a:p>
        </p:txBody>
      </p:sp>
      <p:sp>
        <p:nvSpPr>
          <p:cNvPr id="16" name="Frame 15" descr="blue box around CHEMM" title="blue box around CHEMM"/>
          <p:cNvSpPr/>
          <p:nvPr/>
        </p:nvSpPr>
        <p:spPr>
          <a:xfrm>
            <a:off x="4495800" y="3505200"/>
            <a:ext cx="1066800" cy="6858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black"/>
              </a:solidFill>
            </a:endParaRPr>
          </a:p>
        </p:txBody>
      </p:sp>
      <p:pic>
        <p:nvPicPr>
          <p:cNvPr id="9" name="Picture 8" descr="CHEMM homepage" title="CHEMM homepage"/>
          <p:cNvPicPr>
            <a:picLocks noChangeAspect="1"/>
          </p:cNvPicPr>
          <p:nvPr/>
        </p:nvPicPr>
        <p:blipFill>
          <a:blip r:embed="rId4"/>
          <a:stretch>
            <a:fillRect/>
          </a:stretch>
        </p:blipFill>
        <p:spPr>
          <a:xfrm>
            <a:off x="762000" y="1371600"/>
            <a:ext cx="4887027" cy="4267200"/>
          </a:xfrm>
          <a:prstGeom prst="rect">
            <a:avLst/>
          </a:prstGeom>
        </p:spPr>
      </p:pic>
      <p:pic>
        <p:nvPicPr>
          <p:cNvPr id="12" name="Content Placeholder 4" descr="CHEMM" title="CHEMM"/>
          <p:cNvPicPr>
            <a:picLocks noChangeAspect="1"/>
          </p:cNvPicPr>
          <p:nvPr/>
        </p:nvPicPr>
        <p:blipFill>
          <a:blip r:embed="rId5" cstate="print"/>
          <a:stretch>
            <a:fillRect/>
          </a:stretch>
        </p:blipFill>
        <p:spPr bwMode="auto">
          <a:xfrm>
            <a:off x="5410200" y="4191000"/>
            <a:ext cx="3505200" cy="2342776"/>
          </a:xfrm>
          <a:prstGeom prst="rect">
            <a:avLst/>
          </a:prstGeom>
          <a:noFill/>
          <a:ln w="9525">
            <a:noFill/>
            <a:miter lim="800000"/>
            <a:headEnd/>
            <a:tailEnd/>
          </a:ln>
        </p:spPr>
      </p:pic>
      <p:sp>
        <p:nvSpPr>
          <p:cNvPr id="3" name="Rectangle 2" descr="blue box around CHEM" title="blue box around CHEM"/>
          <p:cNvSpPr/>
          <p:nvPr/>
        </p:nvSpPr>
        <p:spPr>
          <a:xfrm>
            <a:off x="4545496" y="3604590"/>
            <a:ext cx="832850" cy="335949"/>
          </a:xfrm>
          <a:prstGeom prst="rect">
            <a:avLst/>
          </a:prstGeom>
          <a:solidFill>
            <a:schemeClr val="lt1">
              <a:alpha val="24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sz="2400" dirty="0">
              <a:solidFill>
                <a:prstClr val="black"/>
              </a:solidFill>
            </a:endParaRPr>
          </a:p>
        </p:txBody>
      </p:sp>
      <p:cxnSp>
        <p:nvCxnSpPr>
          <p:cNvPr id="11" name="Straight Arrow Connector 10" descr="blue arrow" title="blue arrow"/>
          <p:cNvCxnSpPr/>
          <p:nvPr/>
        </p:nvCxnSpPr>
        <p:spPr>
          <a:xfrm>
            <a:off x="5410200" y="3782050"/>
            <a:ext cx="990600" cy="3457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6108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Follow us</a:t>
            </a:r>
            <a:endParaRPr lang="en-US" dirty="0"/>
          </a:p>
        </p:txBody>
      </p:sp>
      <p:sp>
        <p:nvSpPr>
          <p:cNvPr id="11" name="Content Placeholder 10"/>
          <p:cNvSpPr>
            <a:spLocks noGrp="1"/>
          </p:cNvSpPr>
          <p:nvPr>
            <p:ph sz="half" idx="1"/>
          </p:nvPr>
        </p:nvSpPr>
        <p:spPr/>
        <p:txBody>
          <a:bodyPr/>
          <a:lstStyle/>
          <a:p>
            <a:r>
              <a:rPr lang="en-US" sz="1800" b="1" dirty="0" smtClean="0"/>
              <a:t>RSS feed</a:t>
            </a:r>
          </a:p>
          <a:p>
            <a:pPr lvl="1">
              <a:buFont typeface="Wingdings" charset="2"/>
              <a:buChar char="§"/>
            </a:pPr>
            <a:r>
              <a:rPr lang="en-US" sz="1800" dirty="0" smtClean="0"/>
              <a:t>http://</a:t>
            </a:r>
            <a:r>
              <a:rPr lang="en-US" sz="1800" dirty="0" err="1" smtClean="0"/>
              <a:t>sis.nlm.nih.gov/rss/sisnewsfeed.rss</a:t>
            </a:r>
            <a:endParaRPr lang="en-US" sz="1800" dirty="0" smtClean="0"/>
          </a:p>
          <a:p>
            <a:endParaRPr lang="en-US" sz="1800" dirty="0" smtClean="0"/>
          </a:p>
          <a:p>
            <a:r>
              <a:rPr lang="en-US" sz="1800" b="1" dirty="0" err="1" smtClean="0"/>
              <a:t>Listservs</a:t>
            </a:r>
            <a:endParaRPr lang="en-US" sz="1800" b="1" dirty="0" smtClean="0"/>
          </a:p>
          <a:p>
            <a:pPr lvl="1">
              <a:buClrTx/>
              <a:buFont typeface="Wingdings" charset="2"/>
              <a:buChar char="§"/>
            </a:pPr>
            <a:r>
              <a:rPr lang="en-US" sz="1800" dirty="0" smtClean="0"/>
              <a:t>NLM-</a:t>
            </a:r>
            <a:r>
              <a:rPr lang="en-US" sz="1800" dirty="0" err="1" smtClean="0"/>
              <a:t>Tox-Enviro-Health-L</a:t>
            </a:r>
            <a:r>
              <a:rPr lang="en-US" sz="1800" dirty="0" smtClean="0"/>
              <a:t> Listserv</a:t>
            </a:r>
          </a:p>
          <a:p>
            <a:pPr lvl="1">
              <a:buClrTx/>
              <a:buFont typeface="Wingdings" charset="2"/>
              <a:buChar char="§"/>
            </a:pPr>
            <a:r>
              <a:rPr lang="en-US" sz="1800" dirty="0" smtClean="0"/>
              <a:t>DISASTR-OUTREACH-LIB Listserv</a:t>
            </a:r>
          </a:p>
          <a:p>
            <a:pPr lvl="1">
              <a:buClrTx/>
              <a:buFont typeface="Wingdings" charset="2"/>
              <a:buChar char="§"/>
            </a:pPr>
            <a:r>
              <a:rPr lang="en-US" sz="1800" dirty="0" smtClean="0"/>
              <a:t>NLM_OSP-L</a:t>
            </a:r>
            <a:endParaRPr lang="en-US" sz="1800" b="1" dirty="0" smtClean="0"/>
          </a:p>
          <a:p>
            <a:pPr lvl="1"/>
            <a:endParaRPr lang="en-US" sz="1800" dirty="0" smtClean="0"/>
          </a:p>
          <a:p>
            <a:endParaRPr lang="en-US" sz="1800" dirty="0" smtClean="0"/>
          </a:p>
          <a:p>
            <a:endParaRPr lang="en-US" dirty="0"/>
          </a:p>
        </p:txBody>
      </p:sp>
      <p:sp>
        <p:nvSpPr>
          <p:cNvPr id="12" name="Content Placeholder 11"/>
          <p:cNvSpPr>
            <a:spLocks noGrp="1"/>
          </p:cNvSpPr>
          <p:nvPr>
            <p:ph sz="half" idx="2"/>
          </p:nvPr>
        </p:nvSpPr>
        <p:spPr/>
        <p:txBody>
          <a:bodyPr/>
          <a:lstStyle/>
          <a:p>
            <a:r>
              <a:rPr lang="en-US" sz="2000" b="1" dirty="0" err="1" smtClean="0"/>
              <a:t>Facebook</a:t>
            </a:r>
            <a:endParaRPr lang="en-US" sz="2000" b="1" dirty="0" smtClean="0"/>
          </a:p>
          <a:p>
            <a:pPr lvl="1">
              <a:buClrTx/>
              <a:buFont typeface="Wingdings" charset="2"/>
              <a:buChar char="§"/>
            </a:pPr>
            <a:r>
              <a:rPr lang="en-US" sz="2000" dirty="0" smtClean="0"/>
              <a:t>NLM 4Caregivers</a:t>
            </a:r>
          </a:p>
          <a:p>
            <a:pPr lvl="1">
              <a:buClrTx/>
              <a:buFont typeface="Wingdings" charset="2"/>
              <a:buChar char="§"/>
            </a:pPr>
            <a:r>
              <a:rPr lang="en-US" sz="2000" dirty="0" smtClean="0"/>
              <a:t>Women’s Health Resources</a:t>
            </a:r>
          </a:p>
          <a:p>
            <a:pPr lvl="1">
              <a:buClrTx/>
              <a:buFont typeface="Wingdings" charset="2"/>
              <a:buChar char="§"/>
            </a:pPr>
            <a:r>
              <a:rPr lang="en-US" sz="2000" dirty="0" err="1" smtClean="0"/>
              <a:t>AIDSInfo</a:t>
            </a:r>
            <a:endParaRPr lang="en-US" sz="2000" dirty="0" smtClean="0"/>
          </a:p>
          <a:p>
            <a:endParaRPr lang="en-US" sz="2000" dirty="0" smtClean="0"/>
          </a:p>
          <a:p>
            <a:r>
              <a:rPr lang="en-US" sz="2000" b="1" dirty="0" smtClean="0"/>
              <a:t>Twitter</a:t>
            </a:r>
            <a:r>
              <a:rPr lang="en-US" sz="2000" dirty="0" smtClean="0"/>
              <a:t> </a:t>
            </a:r>
          </a:p>
          <a:p>
            <a:pPr lvl="1">
              <a:buClrTx/>
              <a:buFont typeface="Wingdings" charset="2"/>
              <a:buChar char="§"/>
            </a:pPr>
            <a:r>
              <a:rPr lang="en-US" sz="2000" dirty="0" smtClean="0"/>
              <a:t>@NLM_SIS</a:t>
            </a:r>
          </a:p>
          <a:p>
            <a:pPr lvl="1">
              <a:buClrTx/>
              <a:buFont typeface="Wingdings" charset="2"/>
              <a:buChar char="§"/>
            </a:pPr>
            <a:r>
              <a:rPr lang="en-US" sz="2000" dirty="0" smtClean="0"/>
              <a:t>@NLM_OSP</a:t>
            </a:r>
          </a:p>
          <a:p>
            <a:pPr lvl="1">
              <a:buClrTx/>
              <a:buFont typeface="Wingdings" charset="2"/>
              <a:buChar char="§"/>
            </a:pPr>
            <a:r>
              <a:rPr lang="en-US" sz="2000" dirty="0" smtClean="0"/>
              <a:t>@NLM_DIMRC</a:t>
            </a:r>
          </a:p>
          <a:p>
            <a:pPr lvl="1">
              <a:buClrTx/>
              <a:buFont typeface="Wingdings" charset="2"/>
              <a:buChar char="§"/>
            </a:pPr>
            <a:r>
              <a:rPr lang="en-US" sz="2000" dirty="0" smtClean="0"/>
              <a:t>@NLM4Caregivers</a:t>
            </a:r>
          </a:p>
          <a:p>
            <a:pPr lvl="1">
              <a:buClrTx/>
              <a:buFont typeface="Wingdings" charset="2"/>
              <a:buChar char="§"/>
            </a:pPr>
            <a:r>
              <a:rPr lang="en-US" sz="2000" dirty="0" smtClean="0"/>
              <a:t>@</a:t>
            </a:r>
            <a:r>
              <a:rPr lang="en-US" sz="2000" dirty="0" err="1" smtClean="0"/>
              <a:t>AIDSInfo</a:t>
            </a:r>
            <a:endParaRPr lang="en-US" sz="2000" dirty="0" smtClean="0"/>
          </a:p>
          <a:p>
            <a:endParaRPr lang="en-US"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65904"/>
            <a:ext cx="7620000" cy="707886"/>
          </a:xfrm>
          <a:prstGeom prst="rect">
            <a:avLst/>
          </a:prstGeom>
          <a:noFill/>
        </p:spPr>
        <p:txBody>
          <a:bodyPr wrap="square" rtlCol="0">
            <a:spAutoFit/>
          </a:bodyPr>
          <a:lstStyle/>
          <a:p>
            <a:pPr algn="ctr"/>
            <a:r>
              <a:rPr lang="en-US" sz="4000" dirty="0" smtClean="0">
                <a:solidFill>
                  <a:prstClr val="black"/>
                </a:solidFill>
              </a:rPr>
              <a:t>New Look</a:t>
            </a:r>
            <a:endParaRPr lang="en-US" sz="4000" dirty="0">
              <a:solidFill>
                <a:prstClr val="black"/>
              </a:solidFill>
            </a:endParaRPr>
          </a:p>
        </p:txBody>
      </p:sp>
      <p:pic>
        <p:nvPicPr>
          <p:cNvPr id="4" name="Picture 3" descr="map of the united states" title="TOX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8" y="617837"/>
            <a:ext cx="9043988" cy="6214720"/>
          </a:xfrm>
          <a:prstGeom prst="rect">
            <a:avLst/>
          </a:prstGeom>
        </p:spPr>
      </p:pic>
      <p:sp>
        <p:nvSpPr>
          <p:cNvPr id="2" name="Title 1" hidden="1"/>
          <p:cNvSpPr>
            <a:spLocks noGrp="1"/>
          </p:cNvSpPr>
          <p:nvPr>
            <p:ph type="title" idx="4294967295"/>
          </p:nvPr>
        </p:nvSpPr>
        <p:spPr>
          <a:xfrm>
            <a:off x="0" y="274638"/>
            <a:ext cx="8229600" cy="1143000"/>
          </a:xfrm>
        </p:spPr>
        <p:txBody>
          <a:bodyPr/>
          <a:lstStyle/>
          <a:p>
            <a:r>
              <a:rPr lang="en-US" dirty="0" smtClean="0"/>
              <a:t>TOXMAP New look</a:t>
            </a:r>
            <a:endParaRPr lang="en-US" dirty="0"/>
          </a:p>
        </p:txBody>
      </p:sp>
    </p:spTree>
    <p:extLst>
      <p:ext uri="{BB962C8B-B14F-4D97-AF65-F5344CB8AC3E}">
        <p14:creationId xmlns:p14="http://schemas.microsoft.com/office/powerpoint/2010/main" val="141732008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XMAP, TRI Faciities, search for benzene" title="TOX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 y="548427"/>
            <a:ext cx="9141942" cy="6309573"/>
          </a:xfrm>
          <a:prstGeom prst="rect">
            <a:avLst/>
          </a:prstGeom>
        </p:spPr>
      </p:pic>
      <p:sp>
        <p:nvSpPr>
          <p:cNvPr id="5" name="TextBox 4"/>
          <p:cNvSpPr txBox="1"/>
          <p:nvPr/>
        </p:nvSpPr>
        <p:spPr>
          <a:xfrm>
            <a:off x="914400" y="-65904"/>
            <a:ext cx="7620000" cy="707886"/>
          </a:xfrm>
          <a:prstGeom prst="rect">
            <a:avLst/>
          </a:prstGeom>
          <a:noFill/>
        </p:spPr>
        <p:txBody>
          <a:bodyPr wrap="square" rtlCol="0">
            <a:spAutoFit/>
          </a:bodyPr>
          <a:lstStyle/>
          <a:p>
            <a:pPr algn="ctr"/>
            <a:r>
              <a:rPr lang="en-US" sz="4000" dirty="0" smtClean="0">
                <a:solidFill>
                  <a:prstClr val="black"/>
                </a:solidFill>
              </a:rPr>
              <a:t>Search Results</a:t>
            </a:r>
            <a:endParaRPr lang="en-US" sz="4000" dirty="0">
              <a:solidFill>
                <a:prstClr val="black"/>
              </a:solidFill>
            </a:endParaRPr>
          </a:p>
        </p:txBody>
      </p:sp>
      <p:sp>
        <p:nvSpPr>
          <p:cNvPr id="2" name="Title 1" hidden="1"/>
          <p:cNvSpPr>
            <a:spLocks noGrp="1"/>
          </p:cNvSpPr>
          <p:nvPr>
            <p:ph type="title" idx="4294967295"/>
          </p:nvPr>
        </p:nvSpPr>
        <p:spPr>
          <a:xfrm>
            <a:off x="0" y="274638"/>
            <a:ext cx="8229600" cy="1143000"/>
          </a:xfrm>
        </p:spPr>
        <p:txBody>
          <a:bodyPr/>
          <a:lstStyle/>
          <a:p>
            <a:r>
              <a:rPr lang="en-US" dirty="0" smtClean="0"/>
              <a:t>TOXMAP Search Results</a:t>
            </a:r>
            <a:endParaRPr lang="en-US" dirty="0"/>
          </a:p>
        </p:txBody>
      </p:sp>
    </p:spTree>
    <p:extLst>
      <p:ext uri="{BB962C8B-B14F-4D97-AF65-F5344CB8AC3E}">
        <p14:creationId xmlns:p14="http://schemas.microsoft.com/office/powerpoint/2010/main" val="15905742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mographics" title="TOX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735"/>
            <a:ext cx="9144000" cy="6272265"/>
          </a:xfrm>
          <a:prstGeom prst="rect">
            <a:avLst/>
          </a:prstGeom>
        </p:spPr>
      </p:pic>
      <p:sp>
        <p:nvSpPr>
          <p:cNvPr id="4" name="TextBox 3"/>
          <p:cNvSpPr txBox="1"/>
          <p:nvPr/>
        </p:nvSpPr>
        <p:spPr>
          <a:xfrm>
            <a:off x="914400" y="-65904"/>
            <a:ext cx="7620000" cy="707886"/>
          </a:xfrm>
          <a:prstGeom prst="rect">
            <a:avLst/>
          </a:prstGeom>
          <a:noFill/>
        </p:spPr>
        <p:txBody>
          <a:bodyPr wrap="square" rtlCol="0">
            <a:spAutoFit/>
          </a:bodyPr>
          <a:lstStyle/>
          <a:p>
            <a:pPr algn="ctr"/>
            <a:r>
              <a:rPr lang="en-US" sz="4000" dirty="0" smtClean="0">
                <a:solidFill>
                  <a:prstClr val="black"/>
                </a:solidFill>
              </a:rPr>
              <a:t>Demographics</a:t>
            </a:r>
            <a:endParaRPr lang="en-US" sz="4000" dirty="0">
              <a:solidFill>
                <a:prstClr val="black"/>
              </a:solidFill>
            </a:endParaRPr>
          </a:p>
        </p:txBody>
      </p:sp>
      <p:sp>
        <p:nvSpPr>
          <p:cNvPr id="2" name="Title 1" hidden="1"/>
          <p:cNvSpPr>
            <a:spLocks noGrp="1"/>
          </p:cNvSpPr>
          <p:nvPr>
            <p:ph type="title" idx="4294967295"/>
          </p:nvPr>
        </p:nvSpPr>
        <p:spPr>
          <a:xfrm>
            <a:off x="0" y="274638"/>
            <a:ext cx="8229600" cy="1143000"/>
          </a:xfrm>
        </p:spPr>
        <p:txBody>
          <a:bodyPr/>
          <a:lstStyle/>
          <a:p>
            <a:r>
              <a:rPr lang="en-US" dirty="0" smtClean="0"/>
              <a:t>Demographics</a:t>
            </a:r>
            <a:endParaRPr lang="en-US" dirty="0"/>
          </a:p>
        </p:txBody>
      </p:sp>
    </p:spTree>
    <p:extLst>
      <p:ext uri="{BB962C8B-B14F-4D97-AF65-F5344CB8AC3E}">
        <p14:creationId xmlns:p14="http://schemas.microsoft.com/office/powerpoint/2010/main" val="308144689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762000" y="533400"/>
            <a:ext cx="7620000" cy="3016210"/>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smtClean="0">
                <a:solidFill>
                  <a:srgbClr val="FFD937"/>
                </a:solidFill>
                <a:ea typeface="ＭＳ Ｐゴシック" pitchFamily="-112" charset="-128"/>
              </a:rPr>
              <a:t>Coming soon:</a:t>
            </a:r>
          </a:p>
          <a:p>
            <a:pPr algn="ctr" fontAlgn="base">
              <a:spcBef>
                <a:spcPct val="0"/>
              </a:spcBef>
              <a:spcAft>
                <a:spcPct val="0"/>
              </a:spcAft>
            </a:pPr>
            <a:r>
              <a:rPr lang="en-US" sz="2400" dirty="0" smtClean="0">
                <a:solidFill>
                  <a:srgbClr val="FFD937"/>
                </a:solidFill>
                <a:ea typeface="ＭＳ Ｐゴシック" pitchFamily="-112" charset="-128"/>
              </a:rPr>
              <a:t>An updated enhanced </a:t>
            </a:r>
            <a:r>
              <a:rPr lang="en-US" sz="2400" dirty="0">
                <a:solidFill>
                  <a:srgbClr val="FFD937"/>
                </a:solidFill>
                <a:ea typeface="ＭＳ Ｐゴシック" pitchFamily="-112" charset="-128"/>
              </a:rPr>
              <a:t>version of</a:t>
            </a:r>
            <a:r>
              <a:rPr lang="en-US" sz="2400" dirty="0" smtClean="0">
                <a:solidFill>
                  <a:srgbClr val="FFD937"/>
                </a:solidFill>
                <a:ea typeface="ＭＳ Ｐゴシック" pitchFamily="-112" charset="-128"/>
              </a:rPr>
              <a:t> the  </a:t>
            </a:r>
          </a:p>
          <a:p>
            <a:pPr algn="ctr" fontAlgn="base">
              <a:spcBef>
                <a:spcPct val="0"/>
              </a:spcBef>
              <a:spcAft>
                <a:spcPct val="0"/>
              </a:spcAft>
            </a:pPr>
            <a:r>
              <a:rPr lang="en-US" sz="2400" dirty="0" smtClean="0">
                <a:solidFill>
                  <a:srgbClr val="FFD937"/>
                </a:solidFill>
                <a:ea typeface="ＭＳ Ｐゴシック" pitchFamily="-112" charset="-128"/>
              </a:rPr>
              <a:t>ALTBIB</a:t>
            </a:r>
            <a:r>
              <a:rPr lang="en-US" sz="2400" baseline="30000" dirty="0">
                <a:solidFill>
                  <a:srgbClr val="FFD937"/>
                </a:solidFill>
                <a:ea typeface="ＭＳ Ｐゴシック" pitchFamily="-112" charset="-128"/>
              </a:rPr>
              <a:t>®</a:t>
            </a:r>
            <a:r>
              <a:rPr lang="en-US" sz="2400" dirty="0">
                <a:solidFill>
                  <a:srgbClr val="FFD937"/>
                </a:solidFill>
                <a:ea typeface="ＭＳ Ｐゴシック" pitchFamily="-112" charset="-128"/>
              </a:rPr>
              <a:t> Web </a:t>
            </a:r>
            <a:r>
              <a:rPr lang="en-US" sz="2400" dirty="0" smtClean="0">
                <a:solidFill>
                  <a:srgbClr val="FFD937"/>
                </a:solidFill>
                <a:ea typeface="ＭＳ Ｐゴシック" pitchFamily="-112" charset="-128"/>
              </a:rPr>
              <a:t>portal</a:t>
            </a:r>
            <a:endParaRPr lang="en-US" sz="2400" dirty="0">
              <a:solidFill>
                <a:srgbClr val="FFD937"/>
              </a:solidFill>
              <a:ea typeface="ＭＳ Ｐゴシック" pitchFamily="-112" charset="-128"/>
            </a:endParaRPr>
          </a:p>
          <a:p>
            <a:pPr fontAlgn="base">
              <a:spcBef>
                <a:spcPct val="0"/>
              </a:spcBef>
              <a:spcAft>
                <a:spcPct val="0"/>
              </a:spcAft>
            </a:pPr>
            <a:endParaRPr lang="en-US" sz="2800" dirty="0">
              <a:solidFill>
                <a:prstClr val="black"/>
              </a:solidFill>
              <a:ea typeface="ＭＳ Ｐゴシック" pitchFamily="-112" charset="-128"/>
            </a:endParaRPr>
          </a:p>
          <a:p>
            <a:pPr marL="285750" indent="-285750" fontAlgn="base">
              <a:spcBef>
                <a:spcPct val="0"/>
              </a:spcBef>
              <a:spcAft>
                <a:spcPct val="0"/>
              </a:spcAft>
              <a:buClr>
                <a:srgbClr val="FFD937"/>
              </a:buClr>
              <a:buFont typeface="Wingdings" pitchFamily="2" charset="2"/>
              <a:buChar char="§"/>
            </a:pPr>
            <a:r>
              <a:rPr lang="en-US" dirty="0">
                <a:solidFill>
                  <a:srgbClr val="FFFFFF"/>
                </a:solidFill>
                <a:ea typeface="ＭＳ Ｐゴシック" pitchFamily="-112" charset="-128"/>
              </a:rPr>
              <a:t>Will </a:t>
            </a:r>
            <a:r>
              <a:rPr lang="en-US" dirty="0" smtClean="0">
                <a:solidFill>
                  <a:srgbClr val="FFFFFF"/>
                </a:solidFill>
                <a:ea typeface="ＭＳ Ｐゴシック" pitchFamily="-112" charset="-128"/>
              </a:rPr>
              <a:t>provide better and broader </a:t>
            </a:r>
            <a:r>
              <a:rPr lang="en-US" dirty="0">
                <a:solidFill>
                  <a:srgbClr val="FFFFFF"/>
                </a:solidFill>
                <a:ea typeface="ＭＳ Ｐゴシック" pitchFamily="-112" charset="-128"/>
              </a:rPr>
              <a:t>access to information on </a:t>
            </a:r>
            <a:r>
              <a:rPr lang="en-US" i="1" dirty="0">
                <a:solidFill>
                  <a:srgbClr val="FFFFFF"/>
                </a:solidFill>
                <a:ea typeface="ＭＳ Ｐゴシック" pitchFamily="-112" charset="-128"/>
              </a:rPr>
              <a:t>in silico</a:t>
            </a:r>
            <a:r>
              <a:rPr lang="en-US" dirty="0">
                <a:solidFill>
                  <a:srgbClr val="FFFFFF"/>
                </a:solidFill>
                <a:ea typeface="ＭＳ Ｐゴシック" pitchFamily="-112" charset="-128"/>
              </a:rPr>
              <a:t>, </a:t>
            </a:r>
            <a:r>
              <a:rPr lang="en-US" i="1" dirty="0">
                <a:solidFill>
                  <a:srgbClr val="FFFFFF"/>
                </a:solidFill>
                <a:ea typeface="ＭＳ Ｐゴシック" pitchFamily="-112" charset="-128"/>
              </a:rPr>
              <a:t>in vitro</a:t>
            </a:r>
            <a:r>
              <a:rPr lang="en-US" dirty="0">
                <a:solidFill>
                  <a:srgbClr val="FFFFFF"/>
                </a:solidFill>
                <a:ea typeface="ＭＳ Ｐゴシック" pitchFamily="-112" charset="-128"/>
              </a:rPr>
              <a:t>, and improved (refined) animal testing </a:t>
            </a:r>
            <a:r>
              <a:rPr lang="en-US" dirty="0" smtClean="0">
                <a:solidFill>
                  <a:srgbClr val="FFFFFF"/>
                </a:solidFill>
                <a:ea typeface="ＭＳ Ｐゴシック" pitchFamily="-112" charset="-128"/>
              </a:rPr>
              <a:t>methods</a:t>
            </a:r>
          </a:p>
          <a:p>
            <a:pPr marL="285750" indent="-285750" fontAlgn="base">
              <a:spcBef>
                <a:spcPct val="0"/>
              </a:spcBef>
              <a:spcAft>
                <a:spcPct val="0"/>
              </a:spcAft>
              <a:buClr>
                <a:srgbClr val="FFD937"/>
              </a:buClr>
              <a:buFont typeface="Wingdings" pitchFamily="2" charset="2"/>
              <a:buChar char="§"/>
            </a:pPr>
            <a:endParaRPr lang="en-US" dirty="0" smtClean="0">
              <a:solidFill>
                <a:srgbClr val="FFFFFF"/>
              </a:solidFill>
              <a:ea typeface="ＭＳ Ｐゴシック" pitchFamily="-112" charset="-128"/>
            </a:endParaRPr>
          </a:p>
          <a:p>
            <a:pPr marL="285750" indent="-285750" fontAlgn="base">
              <a:spcBef>
                <a:spcPct val="0"/>
              </a:spcBef>
              <a:spcAft>
                <a:spcPct val="0"/>
              </a:spcAft>
              <a:buClr>
                <a:srgbClr val="FFD937"/>
              </a:buClr>
              <a:buFont typeface="Wingdings" pitchFamily="2" charset="2"/>
              <a:buChar char="§"/>
            </a:pPr>
            <a:r>
              <a:rPr lang="en-US" dirty="0" smtClean="0">
                <a:solidFill>
                  <a:srgbClr val="FFFFFF"/>
                </a:solidFill>
                <a:ea typeface="ＭＳ Ｐゴシック" pitchFamily="-112" charset="-128"/>
              </a:rPr>
              <a:t>Also, </a:t>
            </a:r>
            <a:r>
              <a:rPr lang="en-US" dirty="0">
                <a:solidFill>
                  <a:srgbClr val="FFFFFF"/>
                </a:solidFill>
                <a:ea typeface="ＭＳ Ｐゴシック" pitchFamily="-112" charset="-128"/>
              </a:rPr>
              <a:t>information on the testing strategies incorporating these methods and other approaches. </a:t>
            </a:r>
          </a:p>
        </p:txBody>
      </p:sp>
      <p:pic>
        <p:nvPicPr>
          <p:cNvPr id="89091" name="Picture 2" descr="An updated enhanced version of the  &#10;ALTBIB® Web portal coming soon&#10;" title="ALTBIB"/>
          <p:cNvPicPr>
            <a:picLocks noChangeAspect="1" noChangeArrowheads="1"/>
          </p:cNvPicPr>
          <p:nvPr/>
        </p:nvPicPr>
        <p:blipFill>
          <a:blip r:embed="rId3" cstate="print"/>
          <a:srcRect/>
          <a:stretch>
            <a:fillRect/>
          </a:stretch>
        </p:blipFill>
        <p:spPr bwMode="auto">
          <a:xfrm>
            <a:off x="838200" y="3733800"/>
            <a:ext cx="7342188" cy="1752600"/>
          </a:xfrm>
          <a:prstGeom prst="rect">
            <a:avLst/>
          </a:prstGeom>
          <a:solidFill>
            <a:srgbClr val="FFFFFF">
              <a:shade val="85000"/>
            </a:srgbClr>
          </a:solidFill>
          <a:ln w="88900" cap="sq">
            <a:solidFill>
              <a:srgbClr val="FFFFFF"/>
            </a:solidFill>
            <a:miter lim="800000"/>
          </a:ln>
          <a:effectLst>
            <a:outerShdw blurRad="50800" dist="38100" dir="10800000" algn="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hidden="1"/>
          <p:cNvSpPr>
            <a:spLocks noGrp="1"/>
          </p:cNvSpPr>
          <p:nvPr>
            <p:ph type="title" idx="4294967295"/>
          </p:nvPr>
        </p:nvSpPr>
        <p:spPr>
          <a:xfrm>
            <a:off x="0" y="274638"/>
            <a:ext cx="8229600" cy="1143000"/>
          </a:xfrm>
        </p:spPr>
        <p:txBody>
          <a:bodyPr/>
          <a:lstStyle/>
          <a:p>
            <a:r>
              <a:rPr lang="en-US" dirty="0" smtClean="0"/>
              <a:t>ALTBIB</a:t>
            </a:r>
            <a:endParaRPr lang="en-US" dirty="0"/>
          </a:p>
        </p:txBody>
      </p:sp>
    </p:spTree>
    <p:extLst>
      <p:ext uri="{BB962C8B-B14F-4D97-AF65-F5344CB8AC3E}">
        <p14:creationId xmlns:p14="http://schemas.microsoft.com/office/powerpoint/2010/main" val="322423250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z-Map Redesign - Web &amp; Mobile" title="Haz-Map Redesign - Web &amp; Mob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51561"/>
            <a:ext cx="6841292" cy="4547350"/>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stA="33000" endPos="10000" dir="5400000" sy="-100000" algn="bl" rotWithShape="0"/>
          </a:effectLst>
          <a:scene3d>
            <a:camera prst="orthographicFront"/>
            <a:lightRig rig="twoPt" dir="t">
              <a:rot lat="0" lon="0" rev="7200000"/>
            </a:lightRig>
          </a:scene3d>
          <a:sp3d>
            <a:bevelT w="25400" h="19050"/>
            <a:contourClr>
              <a:srgbClr val="FFFFFF"/>
            </a:contourClr>
          </a:sp3d>
          <a:extLst/>
        </p:spPr>
      </p:pic>
      <p:pic>
        <p:nvPicPr>
          <p:cNvPr id="2053" name="Picture 5" descr="image of smartphone screen with haz-map site" title="image of smartphone screen with haz-map si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48400" y="2971800"/>
            <a:ext cx="1507292" cy="2912471"/>
          </a:xfrm>
          <a:prstGeom prst="roundRect">
            <a:avLst>
              <a:gd name="adj" fmla="val 8594"/>
            </a:avLst>
          </a:prstGeom>
          <a:solidFill>
            <a:srgbClr val="FFFFFF">
              <a:shade val="85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sp>
        <p:nvSpPr>
          <p:cNvPr id="2" name="Title 1"/>
          <p:cNvSpPr>
            <a:spLocks noGrp="1"/>
          </p:cNvSpPr>
          <p:nvPr>
            <p:ph type="title"/>
          </p:nvPr>
        </p:nvSpPr>
        <p:spPr/>
        <p:txBody>
          <a:bodyPr>
            <a:normAutofit fontScale="90000"/>
          </a:bodyPr>
          <a:lstStyle/>
          <a:p>
            <a:r>
              <a:rPr lang="en-US" dirty="0" smtClean="0"/>
              <a:t>Haz-Map Redesigned - Web &amp; Mobile</a:t>
            </a:r>
            <a:br>
              <a:rPr lang="en-US" dirty="0" smtClean="0"/>
            </a:br>
            <a:endParaRPr lang="en-US" dirty="0"/>
          </a:p>
        </p:txBody>
      </p:sp>
    </p:spTree>
    <p:extLst>
      <p:ext uri="{BB962C8B-B14F-4D97-AF65-F5344CB8AC3E}">
        <p14:creationId xmlns:p14="http://schemas.microsoft.com/office/powerpoint/2010/main" val="366394321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ToxLearn Update</a:t>
            </a:r>
            <a:endParaRPr lang="en-US" dirty="0"/>
          </a:p>
        </p:txBody>
      </p:sp>
      <p:sp>
        <p:nvSpPr>
          <p:cNvPr id="5" name="Content Placeholder 4"/>
          <p:cNvSpPr>
            <a:spLocks noGrp="1"/>
          </p:cNvSpPr>
          <p:nvPr>
            <p:ph idx="1"/>
          </p:nvPr>
        </p:nvSpPr>
        <p:spPr/>
        <p:txBody>
          <a:bodyPr>
            <a:normAutofit/>
          </a:bodyPr>
          <a:lstStyle/>
          <a:p>
            <a:pPr>
              <a:buClr>
                <a:srgbClr val="FFD937"/>
              </a:buClr>
              <a:buSzPct val="94000"/>
              <a:buFont typeface="Wingdings" pitchFamily="2" charset="2"/>
              <a:buChar char="§"/>
            </a:pPr>
            <a:endParaRPr lang="en-US" sz="1800" dirty="0" smtClean="0"/>
          </a:p>
          <a:p>
            <a:pPr>
              <a:buClr>
                <a:srgbClr val="FFD937"/>
              </a:buClr>
              <a:buSzPct val="94000"/>
              <a:buFont typeface="Wingdings" pitchFamily="2" charset="2"/>
              <a:buChar char="§"/>
            </a:pPr>
            <a:r>
              <a:rPr lang="en-US" sz="1800" dirty="0" smtClean="0"/>
              <a:t>Module II: Cells and Tissues: Injury and Repair</a:t>
            </a:r>
          </a:p>
          <a:p>
            <a:pPr>
              <a:buClr>
                <a:srgbClr val="FFD937"/>
              </a:buClr>
              <a:buSzPct val="94000"/>
              <a:buFont typeface="Wingdings" pitchFamily="2" charset="2"/>
              <a:buChar char="§"/>
            </a:pPr>
            <a:endParaRPr lang="en-US" sz="1800" dirty="0" smtClean="0"/>
          </a:p>
          <a:p>
            <a:pPr lvl="1">
              <a:buSzPct val="94000"/>
              <a:buFont typeface="Wingdings" pitchFamily="2" charset="2"/>
              <a:buChar char="§"/>
            </a:pPr>
            <a:r>
              <a:rPr lang="en-US" sz="1400" dirty="0" smtClean="0"/>
              <a:t>Part A: Introduction</a:t>
            </a:r>
          </a:p>
          <a:p>
            <a:pPr lvl="1">
              <a:buSzPct val="94000"/>
              <a:buFont typeface="Wingdings" pitchFamily="2" charset="2"/>
              <a:buChar char="§"/>
            </a:pPr>
            <a:r>
              <a:rPr lang="en-US" sz="1400" dirty="0" smtClean="0"/>
              <a:t>Part B: Cells, Tissues, and Organs</a:t>
            </a:r>
          </a:p>
          <a:p>
            <a:pPr lvl="1">
              <a:buSzPct val="94000"/>
              <a:buFont typeface="Wingdings" pitchFamily="2" charset="2"/>
              <a:buChar char="§"/>
            </a:pPr>
            <a:r>
              <a:rPr lang="en-US" sz="1400" dirty="0" smtClean="0"/>
              <a:t>Part C: Cellular Responses to Toxicity</a:t>
            </a:r>
          </a:p>
          <a:p>
            <a:pPr lvl="1">
              <a:buSzPct val="94000"/>
              <a:buFont typeface="Wingdings" pitchFamily="2" charset="2"/>
              <a:buChar char="§"/>
            </a:pPr>
            <a:r>
              <a:rPr lang="en-US" sz="1400" dirty="0" smtClean="0"/>
              <a:t>Part D: Cell Damage and Tissue Repair</a:t>
            </a:r>
          </a:p>
          <a:p>
            <a:pPr lvl="1">
              <a:buClr>
                <a:srgbClr val="FFD937"/>
              </a:buClr>
              <a:buSzPct val="94000"/>
              <a:buFont typeface="Wingdings" pitchFamily="2" charset="2"/>
              <a:buChar char="§"/>
            </a:pPr>
            <a:endParaRPr lang="en-US" sz="1400" dirty="0"/>
          </a:p>
          <a:p>
            <a:pPr>
              <a:buClr>
                <a:srgbClr val="FFD937"/>
              </a:buClr>
              <a:buSzPct val="94000"/>
              <a:buFont typeface="Wingdings" pitchFamily="2" charset="2"/>
              <a:buChar char="§"/>
            </a:pPr>
            <a:r>
              <a:rPr lang="en-US" sz="1800" dirty="0" smtClean="0"/>
              <a:t>Module II is under final review by NLM Web Team and approval by SOT Council.</a:t>
            </a:r>
          </a:p>
          <a:p>
            <a:pPr>
              <a:buClr>
                <a:srgbClr val="FFD937"/>
              </a:buClr>
              <a:buSzPct val="94000"/>
              <a:buFont typeface="Wingdings" pitchFamily="2" charset="2"/>
              <a:buChar char="§"/>
            </a:pPr>
            <a:endParaRPr lang="en-US" sz="1800" dirty="0"/>
          </a:p>
          <a:p>
            <a:pPr>
              <a:buClr>
                <a:srgbClr val="FFD937"/>
              </a:buClr>
              <a:buSzPct val="94000"/>
              <a:buFont typeface="Wingdings" pitchFamily="2" charset="2"/>
              <a:buChar char="§"/>
            </a:pPr>
            <a:r>
              <a:rPr lang="en-US" sz="1800" dirty="0" smtClean="0"/>
              <a:t>Anticipated public release June </a:t>
            </a:r>
          </a:p>
          <a:p>
            <a:pPr>
              <a:buClr>
                <a:srgbClr val="FFD937"/>
              </a:buClr>
              <a:buFont typeface="Wingdings" pitchFamily="2" charset="2"/>
              <a:buChar char="§"/>
            </a:pPr>
            <a:endParaRPr lang="en-US" sz="1800" dirty="0" smtClean="0"/>
          </a:p>
          <a:p>
            <a:pPr marL="0" indent="0">
              <a:buNone/>
            </a:pPr>
            <a:endParaRPr lang="en-US" sz="1800" dirty="0" smtClean="0"/>
          </a:p>
          <a:p>
            <a:endParaRPr lang="en-US" sz="1800" dirty="0"/>
          </a:p>
        </p:txBody>
      </p:sp>
    </p:spTree>
    <p:extLst>
      <p:ext uri="{BB962C8B-B14F-4D97-AF65-F5344CB8AC3E}">
        <p14:creationId xmlns:p14="http://schemas.microsoft.com/office/powerpoint/2010/main" val="185461730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NLM blue">
  <a:themeElements>
    <a:clrScheme name="NLM blue 10">
      <a:dk1>
        <a:srgbClr val="0000AC"/>
      </a:dk1>
      <a:lt1>
        <a:srgbClr val="FFFFFF"/>
      </a:lt1>
      <a:dk2>
        <a:srgbClr val="0072C2"/>
      </a:dk2>
      <a:lt2>
        <a:srgbClr val="CCFFFF"/>
      </a:lt2>
      <a:accent1>
        <a:srgbClr val="0099FF"/>
      </a:accent1>
      <a:accent2>
        <a:srgbClr val="00B000"/>
      </a:accent2>
      <a:accent3>
        <a:srgbClr val="AABCDD"/>
      </a:accent3>
      <a:accent4>
        <a:srgbClr val="DADADA"/>
      </a:accent4>
      <a:accent5>
        <a:srgbClr val="AACAFF"/>
      </a:accent5>
      <a:accent6>
        <a:srgbClr val="009F00"/>
      </a:accent6>
      <a:hlink>
        <a:srgbClr val="FFE701"/>
      </a:hlink>
      <a:folHlink>
        <a:srgbClr val="FF9900"/>
      </a:folHlink>
    </a:clrScheme>
    <a:fontScheme name="NLM blu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NLM blue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NLM blue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NLM blue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NLM blue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NLM blue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NLM blue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NLM blue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NLM blue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NLM blue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NLM blue 10">
        <a:dk1>
          <a:srgbClr val="0000AC"/>
        </a:dk1>
        <a:lt1>
          <a:srgbClr val="FFFFFF"/>
        </a:lt1>
        <a:dk2>
          <a:srgbClr val="0072C2"/>
        </a:dk2>
        <a:lt2>
          <a:srgbClr val="CCFFFF"/>
        </a:lt2>
        <a:accent1>
          <a:srgbClr val="0099FF"/>
        </a:accent1>
        <a:accent2>
          <a:srgbClr val="00B000"/>
        </a:accent2>
        <a:accent3>
          <a:srgbClr val="AABCDD"/>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1025</TotalTime>
  <Words>2860</Words>
  <Application>Microsoft Office PowerPoint</Application>
  <PresentationFormat>On-screen Show (4:3)</PresentationFormat>
  <Paragraphs>383</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1_NLM blue</vt:lpstr>
      <vt:lpstr>SIS Update</vt:lpstr>
      <vt:lpstr>Drug Information Portal </vt:lpstr>
      <vt:lpstr>Drug Information Portal New Mobile Site</vt:lpstr>
      <vt:lpstr>TOXMAP New look</vt:lpstr>
      <vt:lpstr>TOXMAP Search Results</vt:lpstr>
      <vt:lpstr>Demographics</vt:lpstr>
      <vt:lpstr>ALTBIB</vt:lpstr>
      <vt:lpstr>Haz-Map Redesigned - Web &amp; Mobile </vt:lpstr>
      <vt:lpstr>ToxLearn Update</vt:lpstr>
      <vt:lpstr>ToxLearn </vt:lpstr>
      <vt:lpstr> LiverTox Debuts http://livertox.nih.gov/ </vt:lpstr>
      <vt:lpstr>Tox Town</vt:lpstr>
      <vt:lpstr>Tox Town US Southwest Scene</vt:lpstr>
      <vt:lpstr>US Southwest Locations</vt:lpstr>
      <vt:lpstr>Coming Soon – After School Activity Club</vt:lpstr>
      <vt:lpstr>GeneEd</vt:lpstr>
      <vt:lpstr>GeneEd homepage</vt:lpstr>
      <vt:lpstr>Reaching Middle School Teachers and Students</vt:lpstr>
      <vt:lpstr>Environmental Health Student Portal</vt:lpstr>
      <vt:lpstr>Sub-Topic Pages</vt:lpstr>
      <vt:lpstr>AIDSinfo and infoSIDA Homepage </vt:lpstr>
      <vt:lpstr>HIV/AIDS Information Projects 2012</vt:lpstr>
      <vt:lpstr>Arctic Health  “Climate Change”</vt:lpstr>
      <vt:lpstr>American Indian Health</vt:lpstr>
      <vt:lpstr>NLM 4CareGivers</vt:lpstr>
      <vt:lpstr>RHIN Redesigned</vt:lpstr>
      <vt:lpstr>Wireless Information System for Emergency Responders (WISER) Features/Capabilities &amp; Platforms</vt:lpstr>
      <vt:lpstr>WISER Update – iPhone app Enhancements</vt:lpstr>
      <vt:lpstr>Disaster Apps</vt:lpstr>
      <vt:lpstr>Released in mid-2011: Chemical Hazards Emergency Medical Management (CHEMM)</vt:lpstr>
      <vt:lpstr>Follow us</vt:lpstr>
    </vt:vector>
  </TitlesOfParts>
  <Company>National Library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Tox Town?</dc:title>
  <dc:creator>NLM01792342TEST</dc:creator>
  <cp:lastModifiedBy>01747526 - Symantec LiveState Delivery</cp:lastModifiedBy>
  <cp:revision>69</cp:revision>
  <cp:lastPrinted>2012-05-04T18:09:41Z</cp:lastPrinted>
  <dcterms:created xsi:type="dcterms:W3CDTF">2012-05-11T17:54:06Z</dcterms:created>
  <dcterms:modified xsi:type="dcterms:W3CDTF">2012-05-21T14:24:57Z</dcterms:modified>
</cp:coreProperties>
</file>