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8" r:id="rId2"/>
    <p:sldId id="271" r:id="rId3"/>
    <p:sldId id="306" r:id="rId4"/>
    <p:sldId id="307" r:id="rId5"/>
    <p:sldId id="327" r:id="rId6"/>
    <p:sldId id="311" r:id="rId7"/>
    <p:sldId id="312" r:id="rId8"/>
    <p:sldId id="367" r:id="rId9"/>
    <p:sldId id="328" r:id="rId10"/>
    <p:sldId id="329" r:id="rId11"/>
    <p:sldId id="330" r:id="rId12"/>
    <p:sldId id="372" r:id="rId13"/>
    <p:sldId id="316" r:id="rId14"/>
    <p:sldId id="331" r:id="rId15"/>
    <p:sldId id="332" r:id="rId16"/>
    <p:sldId id="333" r:id="rId17"/>
    <p:sldId id="368" r:id="rId18"/>
    <p:sldId id="321" r:id="rId19"/>
    <p:sldId id="322" r:id="rId20"/>
    <p:sldId id="334" r:id="rId21"/>
    <p:sldId id="335" r:id="rId22"/>
    <p:sldId id="336" r:id="rId23"/>
    <p:sldId id="337" r:id="rId24"/>
    <p:sldId id="339" r:id="rId25"/>
    <p:sldId id="340" r:id="rId26"/>
    <p:sldId id="323" r:id="rId27"/>
    <p:sldId id="343" r:id="rId28"/>
    <p:sldId id="346" r:id="rId29"/>
    <p:sldId id="347" r:id="rId30"/>
    <p:sldId id="348" r:id="rId31"/>
    <p:sldId id="350" r:id="rId32"/>
    <p:sldId id="351" r:id="rId33"/>
    <p:sldId id="352" r:id="rId34"/>
    <p:sldId id="357" r:id="rId35"/>
    <p:sldId id="358" r:id="rId36"/>
    <p:sldId id="355" r:id="rId37"/>
    <p:sldId id="353" r:id="rId38"/>
    <p:sldId id="354" r:id="rId39"/>
    <p:sldId id="359" r:id="rId40"/>
    <p:sldId id="361" r:id="rId41"/>
    <p:sldId id="362" r:id="rId42"/>
    <p:sldId id="364" r:id="rId43"/>
    <p:sldId id="266" r:id="rId44"/>
    <p:sldId id="365" r:id="rId45"/>
    <p:sldId id="366" r:id="rId46"/>
    <p:sldId id="281" r:id="rId47"/>
    <p:sldId id="369" r:id="rId48"/>
    <p:sldId id="37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FFDA65"/>
    <a:srgbClr val="297BFF"/>
    <a:srgbClr val="8B8BFF"/>
    <a:srgbClr val="7171FF"/>
    <a:srgbClr val="4B4BFF"/>
    <a:srgbClr val="5757FF"/>
    <a:srgbClr val="6565FF"/>
    <a:srgbClr val="5B5B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4" autoAdjust="0"/>
    <p:restoredTop sz="85628" autoAdjust="0"/>
  </p:normalViewPr>
  <p:slideViewPr>
    <p:cSldViewPr>
      <p:cViewPr>
        <p:scale>
          <a:sx n="66" d="100"/>
          <a:sy n="66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E5CD1-45C0-49BB-8329-5793C364AE96}" type="doc">
      <dgm:prSet loTypeId="urn:microsoft.com/office/officeart/2005/8/layout/matrix1" loCatId="matrix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89D7112-1AEF-488E-932B-6D53C3526D7B}">
      <dgm:prSet phldrT="[Text]"/>
      <dgm:spPr/>
      <dgm:t>
        <a:bodyPr/>
        <a:lstStyle/>
        <a:p>
          <a:r>
            <a:rPr lang="en-US" dirty="0" smtClean="0"/>
            <a:t>Continuous Access</a:t>
          </a:r>
          <a:endParaRPr lang="en-US" dirty="0"/>
        </a:p>
      </dgm:t>
    </dgm:pt>
    <dgm:pt modelId="{9C4E41C9-419B-4070-90AD-0B25E226BFD3}" type="parTrans" cxnId="{00DDAAE1-E6F2-414E-A57D-0E1F96A83BEE}">
      <dgm:prSet/>
      <dgm:spPr/>
      <dgm:t>
        <a:bodyPr/>
        <a:lstStyle/>
        <a:p>
          <a:endParaRPr lang="en-US"/>
        </a:p>
      </dgm:t>
    </dgm:pt>
    <dgm:pt modelId="{74CA3AB7-2115-49F0-8AA8-19975CDE5C7A}" type="sibTrans" cxnId="{00DDAAE1-E6F2-414E-A57D-0E1F96A83BEE}">
      <dgm:prSet/>
      <dgm:spPr/>
      <dgm:t>
        <a:bodyPr/>
        <a:lstStyle/>
        <a:p>
          <a:endParaRPr lang="en-US"/>
        </a:p>
      </dgm:t>
    </dgm:pt>
    <dgm:pt modelId="{41C9282F-B7DB-4371-8ED0-2C23C314F2D9}">
      <dgm:prSet phldrT="[Text]"/>
      <dgm:spPr/>
      <dgm:t>
        <a:bodyPr/>
        <a:lstStyle/>
        <a:p>
          <a:r>
            <a:rPr lang="en-US" dirty="0" smtClean="0"/>
            <a:t>MEDLINE &amp; other data licensees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ntinuous access&#10;MEDLINE &amp; other data licensees&#10;External search engines&#10;Computer applications&#10;Information systems" title="Dependence on NLM Systems"/>
        </a:ext>
      </dgm:extLst>
    </dgm:pt>
    <dgm:pt modelId="{D8B18FEA-8A2C-46EA-9F1B-EB9F35833813}" type="parTrans" cxnId="{2E9E7C0A-AD3D-49A2-9A1D-D54694BA83C8}">
      <dgm:prSet/>
      <dgm:spPr/>
      <dgm:t>
        <a:bodyPr/>
        <a:lstStyle/>
        <a:p>
          <a:endParaRPr lang="en-US"/>
        </a:p>
      </dgm:t>
    </dgm:pt>
    <dgm:pt modelId="{4CFE0A25-DB6F-4153-A854-D5C8C0ADBD61}" type="sibTrans" cxnId="{2E9E7C0A-AD3D-49A2-9A1D-D54694BA83C8}">
      <dgm:prSet/>
      <dgm:spPr/>
      <dgm:t>
        <a:bodyPr/>
        <a:lstStyle/>
        <a:p>
          <a:endParaRPr lang="en-US"/>
        </a:p>
      </dgm:t>
    </dgm:pt>
    <dgm:pt modelId="{A1851B4B-CFE6-4B65-8F57-5E873D652DDC}">
      <dgm:prSet phldrT="[Text]"/>
      <dgm:spPr/>
      <dgm:t>
        <a:bodyPr/>
        <a:lstStyle/>
        <a:p>
          <a:r>
            <a:rPr lang="en-US" dirty="0" smtClean="0"/>
            <a:t>External search engines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MEDLINE &amp; other data licensees&#10;External search engines&#10;Computer applications&#10;Information systems" title="Continuous Access"/>
        </a:ext>
      </dgm:extLst>
    </dgm:pt>
    <dgm:pt modelId="{524B8FE2-AA0C-4118-86AF-8657F2490C82}" type="parTrans" cxnId="{235C50C3-95B4-4047-BD9F-78CD5D85CEFE}">
      <dgm:prSet/>
      <dgm:spPr/>
      <dgm:t>
        <a:bodyPr/>
        <a:lstStyle/>
        <a:p>
          <a:endParaRPr lang="en-US"/>
        </a:p>
      </dgm:t>
    </dgm:pt>
    <dgm:pt modelId="{C502A276-E3CE-428A-A701-0997DFF1817F}" type="sibTrans" cxnId="{235C50C3-95B4-4047-BD9F-78CD5D85CEFE}">
      <dgm:prSet/>
      <dgm:spPr/>
      <dgm:t>
        <a:bodyPr/>
        <a:lstStyle/>
        <a:p>
          <a:endParaRPr lang="en-US"/>
        </a:p>
      </dgm:t>
    </dgm:pt>
    <dgm:pt modelId="{04FAD74A-B941-417D-90C7-5E9F7A253886}">
      <dgm:prSet phldrT="[Text]"/>
      <dgm:spPr/>
      <dgm:t>
        <a:bodyPr/>
        <a:lstStyle/>
        <a:p>
          <a:r>
            <a:rPr lang="en-US" dirty="0" smtClean="0"/>
            <a:t>Computer applications</a:t>
          </a:r>
          <a:endParaRPr lang="en-US" dirty="0"/>
        </a:p>
      </dgm:t>
    </dgm:pt>
    <dgm:pt modelId="{3F98C5BA-F78E-47CC-BFAF-B8D32438425A}" type="parTrans" cxnId="{E616CB55-0ECA-4222-A5A1-EDC421A12CDB}">
      <dgm:prSet/>
      <dgm:spPr/>
      <dgm:t>
        <a:bodyPr/>
        <a:lstStyle/>
        <a:p>
          <a:endParaRPr lang="en-US"/>
        </a:p>
      </dgm:t>
    </dgm:pt>
    <dgm:pt modelId="{28BE4034-D869-46B6-B1C9-FF6BBF290AA1}" type="sibTrans" cxnId="{E616CB55-0ECA-4222-A5A1-EDC421A12CDB}">
      <dgm:prSet/>
      <dgm:spPr/>
      <dgm:t>
        <a:bodyPr/>
        <a:lstStyle/>
        <a:p>
          <a:endParaRPr lang="en-US"/>
        </a:p>
      </dgm:t>
    </dgm:pt>
    <dgm:pt modelId="{0DEF7E90-7EAD-4FB6-A0D7-A73C83859413}">
      <dgm:prSet phldrT="[Text]"/>
      <dgm:spPr/>
      <dgm:t>
        <a:bodyPr/>
        <a:lstStyle/>
        <a:p>
          <a:r>
            <a:rPr lang="en-US" dirty="0" smtClean="0"/>
            <a:t>Information systems</a:t>
          </a:r>
          <a:endParaRPr lang="en-US" dirty="0"/>
        </a:p>
      </dgm:t>
    </dgm:pt>
    <dgm:pt modelId="{7C89820F-DFBC-4353-844C-3212EE6AE1EC}" type="parTrans" cxnId="{C6A096A1-17B2-4828-B958-6F4A8FF1DB0F}">
      <dgm:prSet/>
      <dgm:spPr/>
      <dgm:t>
        <a:bodyPr/>
        <a:lstStyle/>
        <a:p>
          <a:endParaRPr lang="en-US"/>
        </a:p>
      </dgm:t>
    </dgm:pt>
    <dgm:pt modelId="{0B0354B5-9A89-447C-B335-3D77BA8BA04B}" type="sibTrans" cxnId="{C6A096A1-17B2-4828-B958-6F4A8FF1DB0F}">
      <dgm:prSet/>
      <dgm:spPr/>
      <dgm:t>
        <a:bodyPr/>
        <a:lstStyle/>
        <a:p>
          <a:endParaRPr lang="en-US"/>
        </a:p>
      </dgm:t>
    </dgm:pt>
    <dgm:pt modelId="{7A3FE693-4D39-4FAC-A4A4-5FF5FD0AFA41}" type="pres">
      <dgm:prSet presAssocID="{CF7E5CD1-45C0-49BB-8329-5793C364AE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C2394A-647E-40D9-A5A9-56A484F2FAF2}" type="pres">
      <dgm:prSet presAssocID="{CF7E5CD1-45C0-49BB-8329-5793C364AE96}" presName="matrix" presStyleCnt="0"/>
      <dgm:spPr/>
    </dgm:pt>
    <dgm:pt modelId="{96E84E4A-8F1F-4F4F-9B6F-B2B0246F4D75}" type="pres">
      <dgm:prSet presAssocID="{CF7E5CD1-45C0-49BB-8329-5793C364AE96}" presName="tile1" presStyleLbl="node1" presStyleIdx="0" presStyleCnt="4"/>
      <dgm:spPr/>
      <dgm:t>
        <a:bodyPr/>
        <a:lstStyle/>
        <a:p>
          <a:endParaRPr lang="en-US"/>
        </a:p>
      </dgm:t>
    </dgm:pt>
    <dgm:pt modelId="{1B5B3C0D-00C2-4E3D-925B-A61AC502743D}" type="pres">
      <dgm:prSet presAssocID="{CF7E5CD1-45C0-49BB-8329-5793C364AE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A2058-5D69-4DDC-9565-60FC6745D619}" type="pres">
      <dgm:prSet presAssocID="{CF7E5CD1-45C0-49BB-8329-5793C364AE96}" presName="tile2" presStyleLbl="node1" presStyleIdx="1" presStyleCnt="4"/>
      <dgm:spPr/>
      <dgm:t>
        <a:bodyPr/>
        <a:lstStyle/>
        <a:p>
          <a:endParaRPr lang="en-US"/>
        </a:p>
      </dgm:t>
    </dgm:pt>
    <dgm:pt modelId="{52FD95D5-F291-4800-8AE2-01E6D07753F3}" type="pres">
      <dgm:prSet presAssocID="{CF7E5CD1-45C0-49BB-8329-5793C364AE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44CB0-42A3-47A5-8183-D80572297ACD}" type="pres">
      <dgm:prSet presAssocID="{CF7E5CD1-45C0-49BB-8329-5793C364AE96}" presName="tile3" presStyleLbl="node1" presStyleIdx="2" presStyleCnt="4"/>
      <dgm:spPr/>
      <dgm:t>
        <a:bodyPr/>
        <a:lstStyle/>
        <a:p>
          <a:endParaRPr lang="en-US"/>
        </a:p>
      </dgm:t>
    </dgm:pt>
    <dgm:pt modelId="{BCC185AD-DEAD-4A75-9B56-82355B9FDA48}" type="pres">
      <dgm:prSet presAssocID="{CF7E5CD1-45C0-49BB-8329-5793C364AE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1D7DC-11EC-4A2E-A354-8CFB46EEA1FD}" type="pres">
      <dgm:prSet presAssocID="{CF7E5CD1-45C0-49BB-8329-5793C364AE96}" presName="tile4" presStyleLbl="node1" presStyleIdx="3" presStyleCnt="4"/>
      <dgm:spPr/>
      <dgm:t>
        <a:bodyPr/>
        <a:lstStyle/>
        <a:p>
          <a:endParaRPr lang="en-US"/>
        </a:p>
      </dgm:t>
    </dgm:pt>
    <dgm:pt modelId="{7E082885-DC4F-49F8-AC43-FA086D45143D}" type="pres">
      <dgm:prSet presAssocID="{CF7E5CD1-45C0-49BB-8329-5793C364AE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9BA85-7685-4F4F-841C-C18DCC61A120}" type="pres">
      <dgm:prSet presAssocID="{CF7E5CD1-45C0-49BB-8329-5793C364AE96}" presName="centerTile" presStyleLbl="fgShp" presStyleIdx="0" presStyleCnt="1" custLinFactNeighborX="6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684B2-F8DB-42A3-AF70-5ECB0451BABD}" type="presOf" srcId="{04FAD74A-B941-417D-90C7-5E9F7A253886}" destId="{BFB44CB0-42A3-47A5-8183-D80572297ACD}" srcOrd="0" destOrd="0" presId="urn:microsoft.com/office/officeart/2005/8/layout/matrix1"/>
    <dgm:cxn modelId="{82C46F0D-2312-4327-8D0F-5B4C4AF951C5}" type="presOf" srcId="{41C9282F-B7DB-4371-8ED0-2C23C314F2D9}" destId="{1B5B3C0D-00C2-4E3D-925B-A61AC502743D}" srcOrd="1" destOrd="0" presId="urn:microsoft.com/office/officeart/2005/8/layout/matrix1"/>
    <dgm:cxn modelId="{C0202195-9A72-472F-9132-5182A8EF1AC7}" type="presOf" srcId="{CF7E5CD1-45C0-49BB-8329-5793C364AE96}" destId="{7A3FE693-4D39-4FAC-A4A4-5FF5FD0AFA41}" srcOrd="0" destOrd="0" presId="urn:microsoft.com/office/officeart/2005/8/layout/matrix1"/>
    <dgm:cxn modelId="{C84D4BCF-9891-405E-8E5E-23415A536398}" type="presOf" srcId="{C89D7112-1AEF-488E-932B-6D53C3526D7B}" destId="{48A9BA85-7685-4F4F-841C-C18DCC61A120}" srcOrd="0" destOrd="0" presId="urn:microsoft.com/office/officeart/2005/8/layout/matrix1"/>
    <dgm:cxn modelId="{2E9E7C0A-AD3D-49A2-9A1D-D54694BA83C8}" srcId="{C89D7112-1AEF-488E-932B-6D53C3526D7B}" destId="{41C9282F-B7DB-4371-8ED0-2C23C314F2D9}" srcOrd="0" destOrd="0" parTransId="{D8B18FEA-8A2C-46EA-9F1B-EB9F35833813}" sibTransId="{4CFE0A25-DB6F-4153-A854-D5C8C0ADBD61}"/>
    <dgm:cxn modelId="{8B0A33D3-67A3-4379-9871-F21A863519BC}" type="presOf" srcId="{04FAD74A-B941-417D-90C7-5E9F7A253886}" destId="{BCC185AD-DEAD-4A75-9B56-82355B9FDA48}" srcOrd="1" destOrd="0" presId="urn:microsoft.com/office/officeart/2005/8/layout/matrix1"/>
    <dgm:cxn modelId="{65FB04E3-E8F7-497D-831C-86722D1F20A6}" type="presOf" srcId="{A1851B4B-CFE6-4B65-8F57-5E873D652DDC}" destId="{306A2058-5D69-4DDC-9565-60FC6745D619}" srcOrd="0" destOrd="0" presId="urn:microsoft.com/office/officeart/2005/8/layout/matrix1"/>
    <dgm:cxn modelId="{E616CB55-0ECA-4222-A5A1-EDC421A12CDB}" srcId="{C89D7112-1AEF-488E-932B-6D53C3526D7B}" destId="{04FAD74A-B941-417D-90C7-5E9F7A253886}" srcOrd="2" destOrd="0" parTransId="{3F98C5BA-F78E-47CC-BFAF-B8D32438425A}" sibTransId="{28BE4034-D869-46B6-B1C9-FF6BBF290AA1}"/>
    <dgm:cxn modelId="{C6A096A1-17B2-4828-B958-6F4A8FF1DB0F}" srcId="{C89D7112-1AEF-488E-932B-6D53C3526D7B}" destId="{0DEF7E90-7EAD-4FB6-A0D7-A73C83859413}" srcOrd="3" destOrd="0" parTransId="{7C89820F-DFBC-4353-844C-3212EE6AE1EC}" sibTransId="{0B0354B5-9A89-447C-B335-3D77BA8BA04B}"/>
    <dgm:cxn modelId="{235C50C3-95B4-4047-BD9F-78CD5D85CEFE}" srcId="{C89D7112-1AEF-488E-932B-6D53C3526D7B}" destId="{A1851B4B-CFE6-4B65-8F57-5E873D652DDC}" srcOrd="1" destOrd="0" parTransId="{524B8FE2-AA0C-4118-86AF-8657F2490C82}" sibTransId="{C502A276-E3CE-428A-A701-0997DFF1817F}"/>
    <dgm:cxn modelId="{00DDAAE1-E6F2-414E-A57D-0E1F96A83BEE}" srcId="{CF7E5CD1-45C0-49BB-8329-5793C364AE96}" destId="{C89D7112-1AEF-488E-932B-6D53C3526D7B}" srcOrd="0" destOrd="0" parTransId="{9C4E41C9-419B-4070-90AD-0B25E226BFD3}" sibTransId="{74CA3AB7-2115-49F0-8AA8-19975CDE5C7A}"/>
    <dgm:cxn modelId="{29F7B500-9671-410B-B033-E7A53FBF9380}" type="presOf" srcId="{0DEF7E90-7EAD-4FB6-A0D7-A73C83859413}" destId="{2321D7DC-11EC-4A2E-A354-8CFB46EEA1FD}" srcOrd="0" destOrd="0" presId="urn:microsoft.com/office/officeart/2005/8/layout/matrix1"/>
    <dgm:cxn modelId="{04ADD495-4780-41B4-B323-C00BDE6E5415}" type="presOf" srcId="{41C9282F-B7DB-4371-8ED0-2C23C314F2D9}" destId="{96E84E4A-8F1F-4F4F-9B6F-B2B0246F4D75}" srcOrd="0" destOrd="0" presId="urn:microsoft.com/office/officeart/2005/8/layout/matrix1"/>
    <dgm:cxn modelId="{B2B4311A-6576-4A99-8970-23EDB3EC7298}" type="presOf" srcId="{0DEF7E90-7EAD-4FB6-A0D7-A73C83859413}" destId="{7E082885-DC4F-49F8-AC43-FA086D45143D}" srcOrd="1" destOrd="0" presId="urn:microsoft.com/office/officeart/2005/8/layout/matrix1"/>
    <dgm:cxn modelId="{FAB638DE-878F-446F-AF11-3F003C7FA094}" type="presOf" srcId="{A1851B4B-CFE6-4B65-8F57-5E873D652DDC}" destId="{52FD95D5-F291-4800-8AE2-01E6D07753F3}" srcOrd="1" destOrd="0" presId="urn:microsoft.com/office/officeart/2005/8/layout/matrix1"/>
    <dgm:cxn modelId="{E3D84A86-0362-49F3-81F4-F25D28E703F6}" type="presParOf" srcId="{7A3FE693-4D39-4FAC-A4A4-5FF5FD0AFA41}" destId="{48C2394A-647E-40D9-A5A9-56A484F2FAF2}" srcOrd="0" destOrd="0" presId="urn:microsoft.com/office/officeart/2005/8/layout/matrix1"/>
    <dgm:cxn modelId="{C77A9AB2-611B-40B0-8D8D-B8FD946EB722}" type="presParOf" srcId="{48C2394A-647E-40D9-A5A9-56A484F2FAF2}" destId="{96E84E4A-8F1F-4F4F-9B6F-B2B0246F4D75}" srcOrd="0" destOrd="0" presId="urn:microsoft.com/office/officeart/2005/8/layout/matrix1"/>
    <dgm:cxn modelId="{7EDC1A72-307F-4629-897B-983DF115DDB2}" type="presParOf" srcId="{48C2394A-647E-40D9-A5A9-56A484F2FAF2}" destId="{1B5B3C0D-00C2-4E3D-925B-A61AC502743D}" srcOrd="1" destOrd="0" presId="urn:microsoft.com/office/officeart/2005/8/layout/matrix1"/>
    <dgm:cxn modelId="{2CB59A18-110C-4B6E-BF9A-1EB7A5E32605}" type="presParOf" srcId="{48C2394A-647E-40D9-A5A9-56A484F2FAF2}" destId="{306A2058-5D69-4DDC-9565-60FC6745D619}" srcOrd="2" destOrd="0" presId="urn:microsoft.com/office/officeart/2005/8/layout/matrix1"/>
    <dgm:cxn modelId="{1199D1DA-D5E6-4D50-A0A6-D393C84FBE4C}" type="presParOf" srcId="{48C2394A-647E-40D9-A5A9-56A484F2FAF2}" destId="{52FD95D5-F291-4800-8AE2-01E6D07753F3}" srcOrd="3" destOrd="0" presId="urn:microsoft.com/office/officeart/2005/8/layout/matrix1"/>
    <dgm:cxn modelId="{FAF23289-8A2A-4416-B065-64EAF379D4B9}" type="presParOf" srcId="{48C2394A-647E-40D9-A5A9-56A484F2FAF2}" destId="{BFB44CB0-42A3-47A5-8183-D80572297ACD}" srcOrd="4" destOrd="0" presId="urn:microsoft.com/office/officeart/2005/8/layout/matrix1"/>
    <dgm:cxn modelId="{B90EBAC2-0094-430D-8CBA-1803BF017D7E}" type="presParOf" srcId="{48C2394A-647E-40D9-A5A9-56A484F2FAF2}" destId="{BCC185AD-DEAD-4A75-9B56-82355B9FDA48}" srcOrd="5" destOrd="0" presId="urn:microsoft.com/office/officeart/2005/8/layout/matrix1"/>
    <dgm:cxn modelId="{56DAA437-F2D4-4DC5-8C23-0C57C4D916E3}" type="presParOf" srcId="{48C2394A-647E-40D9-A5A9-56A484F2FAF2}" destId="{2321D7DC-11EC-4A2E-A354-8CFB46EEA1FD}" srcOrd="6" destOrd="0" presId="urn:microsoft.com/office/officeart/2005/8/layout/matrix1"/>
    <dgm:cxn modelId="{52D4AA80-1ACF-4CFE-AC36-89F51E4FC96B}" type="presParOf" srcId="{48C2394A-647E-40D9-A5A9-56A484F2FAF2}" destId="{7E082885-DC4F-49F8-AC43-FA086D45143D}" srcOrd="7" destOrd="0" presId="urn:microsoft.com/office/officeart/2005/8/layout/matrix1"/>
    <dgm:cxn modelId="{20AAD46D-CC5E-4CC8-999F-9974189886C9}" type="presParOf" srcId="{7A3FE693-4D39-4FAC-A4A4-5FF5FD0AFA41}" destId="{48A9BA85-7685-4F4F-841C-C18DCC61A1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84E4A-8F1F-4F4F-9B6F-B2B0246F4D75}">
      <dsp:nvSpPr>
        <dsp:cNvPr id="0" name=""/>
        <dsp:cNvSpPr/>
      </dsp:nvSpPr>
      <dsp:spPr>
        <a:xfrm rot="16200000">
          <a:off x="785018" y="-785018"/>
          <a:ext cx="2430462" cy="4000500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MEDLINE &amp; other data licensees</a:t>
          </a:r>
          <a:endParaRPr lang="en-US" sz="3100" kern="1200" dirty="0"/>
        </a:p>
      </dsp:txBody>
      <dsp:txXfrm rot="5400000">
        <a:off x="-1" y="1"/>
        <a:ext cx="4000500" cy="1822846"/>
      </dsp:txXfrm>
    </dsp:sp>
    <dsp:sp modelId="{306A2058-5D69-4DDC-9565-60FC6745D619}">
      <dsp:nvSpPr>
        <dsp:cNvPr id="0" name=""/>
        <dsp:cNvSpPr/>
      </dsp:nvSpPr>
      <dsp:spPr>
        <a:xfrm>
          <a:off x="4000500" y="0"/>
          <a:ext cx="4000500" cy="2430462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External search engines</a:t>
          </a:r>
          <a:endParaRPr lang="en-US" sz="3100" kern="1200" dirty="0"/>
        </a:p>
      </dsp:txBody>
      <dsp:txXfrm>
        <a:off x="4000500" y="0"/>
        <a:ext cx="4000500" cy="1822846"/>
      </dsp:txXfrm>
    </dsp:sp>
    <dsp:sp modelId="{BFB44CB0-42A3-47A5-8183-D80572297ACD}">
      <dsp:nvSpPr>
        <dsp:cNvPr id="0" name=""/>
        <dsp:cNvSpPr/>
      </dsp:nvSpPr>
      <dsp:spPr>
        <a:xfrm rot="10800000">
          <a:off x="0" y="2430462"/>
          <a:ext cx="4000500" cy="2430462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Computer applications</a:t>
          </a:r>
          <a:endParaRPr lang="en-US" sz="3100" kern="1200" dirty="0"/>
        </a:p>
      </dsp:txBody>
      <dsp:txXfrm rot="10800000">
        <a:off x="0" y="3038078"/>
        <a:ext cx="4000500" cy="1822846"/>
      </dsp:txXfrm>
    </dsp:sp>
    <dsp:sp modelId="{2321D7DC-11EC-4A2E-A354-8CFB46EEA1FD}">
      <dsp:nvSpPr>
        <dsp:cNvPr id="0" name=""/>
        <dsp:cNvSpPr/>
      </dsp:nvSpPr>
      <dsp:spPr>
        <a:xfrm rot="5400000">
          <a:off x="4785518" y="1645443"/>
          <a:ext cx="2430462" cy="4000500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Information systems</a:t>
          </a:r>
          <a:endParaRPr lang="en-US" sz="3100" kern="1200" dirty="0"/>
        </a:p>
      </dsp:txBody>
      <dsp:txXfrm rot="-5400000">
        <a:off x="4000499" y="3038078"/>
        <a:ext cx="4000500" cy="1822846"/>
      </dsp:txXfrm>
    </dsp:sp>
    <dsp:sp modelId="{48A9BA85-7685-4F4F-841C-C18DCC61A120}">
      <dsp:nvSpPr>
        <dsp:cNvPr id="0" name=""/>
        <dsp:cNvSpPr/>
      </dsp:nvSpPr>
      <dsp:spPr>
        <a:xfrm>
          <a:off x="2815159" y="1822846"/>
          <a:ext cx="2400300" cy="1215231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Continuous Access</a:t>
          </a:r>
          <a:endParaRPr lang="en-US" sz="3100" kern="1200" dirty="0"/>
        </a:p>
      </dsp:txBody>
      <dsp:txXfrm>
        <a:off x="2874482" y="1882169"/>
        <a:ext cx="2281654" cy="109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7210-C3DD-4060-B37D-C7E496DBD70E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3BDE2-1658-47BC-A873-EB99C1C7E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1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47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0410-09AF-4C02-A974-DFFE41FD11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08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7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3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C324C-85E7-48B0-9828-9262E21CC2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51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EB49-BCD7-4B04-B076-1BE805BF81A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39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347F-D9E0-4C37-BEBB-78F41480B32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2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837E4-9D47-462F-9DA5-D5A3D51D6F2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EB49-BCD7-4B04-B076-1BE805BF81A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60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6616D-6153-47EE-94BE-8C84AB5958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2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8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A3E-B7DB-44E7-95F8-7426117ED6D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1329F-EF26-45AD-8FD9-A4BF5A5500A0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6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2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8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3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7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Large background design with dark blue fading to light blue"/>
          <p:cNvGrpSpPr>
            <a:grpSpLocks noChangeAspect="1"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39043" name="Background design shadow" descr="Large background design with dark blue fading to light blue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39044" name="Background design" descr="Large background design with dark blue fading to light blue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39045" name="Rectangle 5" descr="Subtitle on the &quot;Title Slide&quot;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3" y="3886209"/>
            <a:ext cx="7543800" cy="182879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39049" name="Rectangle 9" descr="Title on the &quot;Title Slide&quot;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39052" name="Line 12" hidden="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91424" tIns="45712" rIns="91424" bIns="45712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 descr="Footer in slide backround:&#10;[NLM Logo] &#10;United States &#10;National Library of Medicine&#10;National Institutes of Health"/>
          <p:cNvGrpSpPr>
            <a:grpSpLocks noChangeAspect="1"/>
          </p:cNvGrpSpPr>
          <p:nvPr userDrawn="1"/>
        </p:nvGrpSpPr>
        <p:grpSpPr>
          <a:xfrm>
            <a:off x="-9519" y="6096000"/>
            <a:ext cx="9153519" cy="762006"/>
            <a:chOff x="-9519" y="6096000"/>
            <a:chExt cx="9153519" cy="762006"/>
          </a:xfrm>
        </p:grpSpPr>
        <p:pic>
          <p:nvPicPr>
            <p:cNvPr id="1239050" name="Picture 10" descr="Footer in slide backround:&#10;[NLM Logo] &#10;United States &#10;National Library of Medicine&#10;National Institutes of Healt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19" y="6143631"/>
              <a:ext cx="3800475" cy="714375"/>
            </a:xfrm>
            <a:prstGeom prst="rect">
              <a:avLst/>
            </a:prstGeom>
            <a:noFill/>
          </p:spPr>
        </p:pic>
        <p:grpSp>
          <p:nvGrpSpPr>
            <p:cNvPr id="12" name="Group 11" descr="Horizontal line along the top of the footer"/>
            <p:cNvGrpSpPr/>
            <p:nvPr userDrawn="1"/>
          </p:nvGrpSpPr>
          <p:grpSpPr>
            <a:xfrm>
              <a:off x="0" y="6096000"/>
              <a:ext cx="9144000" cy="76200"/>
              <a:chOff x="0" y="6096000"/>
              <a:chExt cx="9144000" cy="76200"/>
            </a:xfrm>
          </p:grpSpPr>
          <p:sp>
            <p:nvSpPr>
              <p:cNvPr id="10" name="Bottom line" descr="Horizontal line along the top of the footer"/>
              <p:cNvSpPr>
                <a:spLocks noChangeShapeType="1"/>
              </p:cNvSpPr>
              <p:nvPr userDrawn="1"/>
            </p:nvSpPr>
            <p:spPr bwMode="auto">
              <a:xfrm>
                <a:off x="0" y="61722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op line" descr="Horizontal line along the top of the footer"/>
              <p:cNvSpPr>
                <a:spLocks noChangeShapeType="1"/>
              </p:cNvSpPr>
              <p:nvPr userDrawn="1"/>
            </p:nvSpPr>
            <p:spPr bwMode="auto">
              <a:xfrm>
                <a:off x="0" y="60960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634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9144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91440"/>
            <a:ext cx="5111751" cy="5989320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237775"/>
            <a:ext cx="3008313" cy="4846320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5" indent="0">
              <a:buNone/>
              <a:defRPr sz="1000"/>
            </a:lvl3pPr>
            <a:lvl4pPr marL="1371366" indent="0">
              <a:buNone/>
              <a:defRPr sz="900"/>
            </a:lvl4pPr>
            <a:lvl5pPr marL="1828486" indent="0">
              <a:buNone/>
              <a:defRPr sz="900"/>
            </a:lvl5pPr>
            <a:lvl6pPr marL="2285609" indent="0">
              <a:buNone/>
              <a:defRPr sz="900"/>
            </a:lvl6pPr>
            <a:lvl7pPr marL="2742731" indent="0">
              <a:buNone/>
              <a:defRPr sz="900"/>
            </a:lvl7pPr>
            <a:lvl8pPr marL="3199852" indent="0">
              <a:buNone/>
              <a:defRPr sz="900"/>
            </a:lvl8pPr>
            <a:lvl9pPr marL="365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255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10993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533400"/>
            <a:ext cx="5486400" cy="40354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121" indent="0">
              <a:buNone/>
              <a:defRPr sz="2800"/>
            </a:lvl2pPr>
            <a:lvl3pPr marL="914245" indent="0">
              <a:buNone/>
              <a:defRPr sz="2400"/>
            </a:lvl3pPr>
            <a:lvl4pPr marL="1371366" indent="0">
              <a:buNone/>
              <a:defRPr sz="2000"/>
            </a:lvl4pPr>
            <a:lvl5pPr marL="1828486" indent="0">
              <a:buNone/>
              <a:defRPr sz="2000"/>
            </a:lvl5pPr>
            <a:lvl6pPr marL="2285609" indent="0">
              <a:buNone/>
              <a:defRPr sz="2000"/>
            </a:lvl6pPr>
            <a:lvl7pPr marL="2742731" indent="0">
              <a:buNone/>
              <a:defRPr sz="2000"/>
            </a:lvl7pPr>
            <a:lvl8pPr marL="3199852" indent="0">
              <a:buNone/>
              <a:defRPr sz="2000"/>
            </a:lvl8pPr>
            <a:lvl9pPr marL="3656975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7772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5" indent="0">
              <a:buNone/>
              <a:defRPr sz="1000"/>
            </a:lvl3pPr>
            <a:lvl4pPr marL="1371366" indent="0">
              <a:buNone/>
              <a:defRPr sz="900"/>
            </a:lvl4pPr>
            <a:lvl5pPr marL="1828486" indent="0">
              <a:buNone/>
              <a:defRPr sz="900"/>
            </a:lvl5pPr>
            <a:lvl6pPr marL="2285609" indent="0">
              <a:buNone/>
              <a:defRPr sz="900"/>
            </a:lvl6pPr>
            <a:lvl7pPr marL="2742731" indent="0">
              <a:buNone/>
              <a:defRPr sz="900"/>
            </a:lvl7pPr>
            <a:lvl8pPr marL="3199852" indent="0">
              <a:buNone/>
              <a:defRPr sz="900"/>
            </a:lvl8pPr>
            <a:lvl9pPr marL="365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7476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8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236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"/>
            <a:ext cx="2057400" cy="5989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"/>
            <a:ext cx="6019800" cy="5989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15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965C-4545-4FE5-A104-8C3295B3BA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8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555-3535-414C-975F-653E845DC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9510-E9C6-482E-A491-AFD4A8A94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6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4C94A-49E7-4EB6-B96A-308B651247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 box"/>
          <p:cNvSpPr>
            <a:spLocks noGrp="1"/>
          </p:cNvSpPr>
          <p:nvPr>
            <p:ph type="title"/>
          </p:nvPr>
        </p:nvSpPr>
        <p:spPr/>
        <p:txBody>
          <a:bodyPr anchor="t" anchorCtr="1">
            <a:normAutofit/>
          </a:bodyPr>
          <a:lstStyle>
            <a:lvl1pPr>
              <a:defRPr sz="3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>
              <a:buClr>
                <a:schemeClr val="tx1"/>
              </a:buClr>
              <a:buFont typeface="Arial" pitchFamily="34" charset="0"/>
              <a:buChar char="•"/>
              <a:defRPr/>
            </a:lvl2pPr>
            <a:lvl3pPr>
              <a:buClr>
                <a:schemeClr val="tx1"/>
              </a:buClr>
              <a:buFont typeface="Arial" pitchFamily="34" charset="0"/>
              <a:buChar char="–"/>
              <a:defRPr/>
            </a:lvl3pPr>
            <a:lvl4pPr>
              <a:buFont typeface="Arial" pitchFamily="34" charset="0"/>
              <a:buChar char="◦"/>
              <a:defRPr/>
            </a:lvl4pPr>
            <a:lvl5pPr>
              <a:buClr>
                <a:schemeClr val="tx1"/>
              </a:buClr>
              <a:buFont typeface="Arial" pitchFamily="34" charset="0"/>
              <a:buChar char="▪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06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862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800"/>
            </a:lvl2pPr>
            <a:lvl3pPr marL="914245" indent="0">
              <a:buNone/>
              <a:defRPr sz="1600"/>
            </a:lvl3pPr>
            <a:lvl4pPr marL="1371366" indent="0">
              <a:buNone/>
              <a:defRPr sz="1400"/>
            </a:lvl4pPr>
            <a:lvl5pPr marL="1828486" indent="0">
              <a:buNone/>
              <a:defRPr sz="1400"/>
            </a:lvl5pPr>
            <a:lvl6pPr marL="2285609" indent="0">
              <a:buNone/>
              <a:defRPr sz="1400"/>
            </a:lvl6pPr>
            <a:lvl7pPr marL="2742731" indent="0">
              <a:buNone/>
              <a:defRPr sz="1400"/>
            </a:lvl7pPr>
            <a:lvl8pPr marL="3199852" indent="0">
              <a:buNone/>
              <a:defRPr sz="1400"/>
            </a:lvl8pPr>
            <a:lvl9pPr marL="36569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0844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ide-by-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49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content (side-by-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 descr="Left content box in side-by-side layout"/>
          <p:cNvSpPr>
            <a:spLocks noGrp="1"/>
          </p:cNvSpPr>
          <p:nvPr>
            <p:ph type="body" idx="1" hasCustomPrompt="1"/>
          </p:nvPr>
        </p:nvSpPr>
        <p:spPr>
          <a:xfrm>
            <a:off x="457203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5" indent="0">
              <a:buNone/>
              <a:defRPr sz="1800" b="1"/>
            </a:lvl3pPr>
            <a:lvl4pPr marL="1371366" indent="0">
              <a:buNone/>
              <a:defRPr sz="1600" b="1"/>
            </a:lvl4pPr>
            <a:lvl5pPr marL="1828486" indent="0">
              <a:buNone/>
              <a:defRPr sz="1600" b="1"/>
            </a:lvl5pPr>
            <a:lvl6pPr marL="2285609" indent="0">
              <a:buNone/>
              <a:defRPr sz="1600" b="1"/>
            </a:lvl6pPr>
            <a:lvl7pPr marL="2742731" indent="0">
              <a:buNone/>
              <a:defRPr sz="1600" b="1"/>
            </a:lvl7pPr>
            <a:lvl8pPr marL="3199852" indent="0">
              <a:buNone/>
              <a:defRPr sz="1600" b="1"/>
            </a:lvl8pPr>
            <a:lvl9pPr marL="365697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4" name="Content Placeholder 3" descr="Left content box in side-by-side layout"/>
          <p:cNvSpPr>
            <a:spLocks noGrp="1"/>
          </p:cNvSpPr>
          <p:nvPr>
            <p:ph sz="half" idx="2"/>
          </p:nvPr>
        </p:nvSpPr>
        <p:spPr>
          <a:xfrm>
            <a:off x="457203" y="2258818"/>
            <a:ext cx="4040188" cy="3822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 descr="Right content box in side-by-side layout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8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5" indent="0">
              <a:buNone/>
              <a:defRPr sz="1800" b="1"/>
            </a:lvl3pPr>
            <a:lvl4pPr marL="1371366" indent="0">
              <a:buNone/>
              <a:defRPr sz="1600" b="1"/>
            </a:lvl4pPr>
            <a:lvl5pPr marL="1828486" indent="0">
              <a:buNone/>
              <a:defRPr sz="1600" b="1"/>
            </a:lvl5pPr>
            <a:lvl6pPr marL="2285609" indent="0">
              <a:buNone/>
              <a:defRPr sz="1600" b="1"/>
            </a:lvl6pPr>
            <a:lvl7pPr marL="2742731" indent="0">
              <a:buNone/>
              <a:defRPr sz="1600" b="1"/>
            </a:lvl7pPr>
            <a:lvl8pPr marL="3199852" indent="0">
              <a:buNone/>
              <a:defRPr sz="1600" b="1"/>
            </a:lvl8pPr>
            <a:lvl9pPr marL="365697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6" name="Content Placeholder 5" descr="Right content box in side-by-side layout"/>
          <p:cNvSpPr>
            <a:spLocks noGrp="1"/>
          </p:cNvSpPr>
          <p:nvPr>
            <p:ph sz="quarter" idx="4"/>
          </p:nvPr>
        </p:nvSpPr>
        <p:spPr>
          <a:xfrm>
            <a:off x="4645038" y="2255520"/>
            <a:ext cx="4041775" cy="38221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47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426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2313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design" descr="Background design with dark blue fading to light blue"/>
          <p:cNvGrpSpPr>
            <a:grpSpLocks/>
          </p:cNvGrpSpPr>
          <p:nvPr/>
        </p:nvGrpSpPr>
        <p:grpSpPr bwMode="auto">
          <a:xfrm>
            <a:off x="14" y="0"/>
            <a:ext cx="7242175" cy="1981200"/>
            <a:chOff x="0" y="0"/>
            <a:chExt cx="4562" cy="1248"/>
          </a:xfrm>
        </p:grpSpPr>
        <p:sp>
          <p:nvSpPr>
            <p:cNvPr id="3" name="Background design shadow" descr="Background design with dark blue fading to light blue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" name="Background design" descr="Background design with dark blue fading to light blue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4397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background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4510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design" descr="Background design with dark blue fading to light blue"/>
          <p:cNvGrpSpPr>
            <a:grpSpLocks/>
          </p:cNvGrpSpPr>
          <p:nvPr/>
        </p:nvGrpSpPr>
        <p:grpSpPr bwMode="auto">
          <a:xfrm>
            <a:off x="14" y="0"/>
            <a:ext cx="7242175" cy="1981200"/>
            <a:chOff x="0" y="0"/>
            <a:chExt cx="4562" cy="1248"/>
          </a:xfrm>
        </p:grpSpPr>
        <p:sp>
          <p:nvSpPr>
            <p:cNvPr id="1238019" name="Background design shadow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38020" name="Background design" descr="Background design with dark blue fading to light blue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NLM Footer with logo and lines" descr="Footer in slide backround:&#10;[NLM Logo] &#10;United States &#10;National Library of Medicine&#10;National Institutes of Health"/>
          <p:cNvGrpSpPr/>
          <p:nvPr/>
        </p:nvGrpSpPr>
        <p:grpSpPr>
          <a:xfrm>
            <a:off x="-9519" y="6096000"/>
            <a:ext cx="9153519" cy="762006"/>
            <a:chOff x="-9519" y="6096000"/>
            <a:chExt cx="9153519" cy="762006"/>
          </a:xfrm>
        </p:grpSpPr>
        <p:pic>
          <p:nvPicPr>
            <p:cNvPr id="1238026" name="NLM Logo" descr="[NLM Logo in footer] &#10;United States &#10;National Library of Medicine&#10;National Institutes of Health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-9519" y="6143631"/>
              <a:ext cx="3800475" cy="714375"/>
            </a:xfrm>
            <a:prstGeom prst="rect">
              <a:avLst/>
            </a:prstGeom>
            <a:noFill/>
          </p:spPr>
        </p:pic>
        <p:grpSp>
          <p:nvGrpSpPr>
            <p:cNvPr id="4" name="Double horizontal lines"/>
            <p:cNvGrpSpPr/>
            <p:nvPr userDrawn="1"/>
          </p:nvGrpSpPr>
          <p:grpSpPr>
            <a:xfrm>
              <a:off x="0" y="6096000"/>
              <a:ext cx="9144000" cy="76200"/>
              <a:chOff x="0" y="6096000"/>
              <a:chExt cx="9144000" cy="76200"/>
            </a:xfrm>
          </p:grpSpPr>
          <p:sp>
            <p:nvSpPr>
              <p:cNvPr id="1238028" name="Bottom line" descr="Horizontal line along the top of the footer"/>
              <p:cNvSpPr>
                <a:spLocks noChangeShapeType="1"/>
              </p:cNvSpPr>
              <p:nvPr/>
            </p:nvSpPr>
            <p:spPr bwMode="auto">
              <a:xfrm>
                <a:off x="0" y="61722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8027" name="Top line" descr="Horizontal line along the top of the footer"/>
              <p:cNvSpPr>
                <a:spLocks noChangeShapeType="1"/>
              </p:cNvSpPr>
              <p:nvPr/>
            </p:nvSpPr>
            <p:spPr bwMode="auto">
              <a:xfrm>
                <a:off x="0" y="60960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8022" name="Content rectangle" descr="Content 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38021" name="Title rectangle" descr="Slide title box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"/>
            <a:ext cx="82296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1" compatLnSpc="1">
            <a:prstTxWarp prst="textNoShape">
              <a:avLst/>
            </a:prstTxWarp>
            <a:normAutofit/>
          </a:bodyPr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145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1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2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3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4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841" indent="-34284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 2" pitchFamily="18" charset="2"/>
        <a:buChar char="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823" indent="-28570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803" indent="-228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926" indent="-228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Font typeface="Arial" pitchFamily="34" charset="0"/>
        <a:buChar char="◦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048" indent="-228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▪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169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292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413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534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9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2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257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Medical Library Association Annual Meeting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NLM Update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/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3600" dirty="0" smtClean="0"/>
              <a:t>May 22, 2012</a:t>
            </a:r>
            <a:br>
              <a:rPr lang="en-US" sz="3600" dirty="0" smtClean="0"/>
            </a:br>
            <a:r>
              <a:rPr lang="en-US" sz="3600" dirty="0" smtClean="0"/>
              <a:t>Seattle, WA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Sheldon Kotzin</a:t>
            </a:r>
            <a:br>
              <a:rPr lang="en-US" sz="3600" dirty="0" smtClean="0"/>
            </a:br>
            <a:r>
              <a:rPr lang="en-US" sz="3600" dirty="0" smtClean="0"/>
              <a:t>kotzin@nlm.nih.gov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518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MC Content - March 2012" title="PMC Content - March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6" y="53509"/>
            <a:ext cx="8126873" cy="531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PMC Content – March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3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H Public Access Policy" title="NIH Public Access 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42"/>
            <a:ext cx="899571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Public Access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urnal Article Tag Suite" title="Journal Article Tag S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91456"/>
            <a:ext cx="8789663" cy="51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Journal Article Tag Suite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NIHSeniorHealth</a:t>
            </a:r>
            <a:r>
              <a:rPr lang="en-US" dirty="0" smtClean="0"/>
              <a:t> – Why redesign?</a:t>
            </a:r>
            <a:endParaRPr lang="en-US" dirty="0"/>
          </a:p>
        </p:txBody>
      </p:sp>
      <p:pic>
        <p:nvPicPr>
          <p:cNvPr id="5123" name="Picture 3" descr="NIHSeniorHealth – Why redesign?" title="NIHSeniorHealth – Why redesig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4" y="377370"/>
            <a:ext cx="870794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7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pic>
        <p:nvPicPr>
          <p:cNvPr id="7170" name="Picture 2" descr="Usability" title="Us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6398"/>
            <a:ext cx="795736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9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aching Seniors:  Visitors FY11" title="Reaching Seniors:  Visitors FY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6" y="228600"/>
            <a:ext cx="8463874" cy="515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Seniors:  Visitors FY11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7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HSeniorHealth Diabetes Topic Page" title="NIHSeniorHealth Diabetes Topic P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r="2735" b="2084"/>
          <a:stretch/>
        </p:blipFill>
        <p:spPr bwMode="auto">
          <a:xfrm>
            <a:off x="315684" y="1524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NIHSeniorHealth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0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ining" title="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170544"/>
            <a:ext cx="8487792" cy="562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6583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LM Classification" title="NLM Class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26553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NLM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6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ocabulary Activities" title="Vocabulary Acti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08858"/>
            <a:ext cx="8720688" cy="581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9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of Sheldon Kotzin in 1968" title="Photo of Sheldon Kotzin in 1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9118600" cy="621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469900" y="-7257"/>
            <a:ext cx="8229600" cy="1280160"/>
          </a:xfrm>
        </p:spPr>
        <p:txBody>
          <a:bodyPr/>
          <a:lstStyle/>
          <a:p>
            <a:r>
              <a:rPr lang="en-US" dirty="0" smtClean="0"/>
              <a:t>1968 Associate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Home Reference</a:t>
            </a:r>
            <a:endParaRPr lang="en-US" dirty="0"/>
          </a:p>
        </p:txBody>
      </p:sp>
      <p:pic>
        <p:nvPicPr>
          <p:cNvPr id="11266" name="Picture 2" descr="Genetics Home Reference" title="Genetics Home Re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542"/>
            <a:ext cx="7924800" cy="578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6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netics Home Reference " title="Genetics Home Referenc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55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Genetics Home Reference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ClinicalTrials.gov</a:t>
            </a:r>
            <a:endParaRPr lang="en-US" dirty="0"/>
          </a:p>
        </p:txBody>
      </p:sp>
      <p:pic>
        <p:nvPicPr>
          <p:cNvPr id="13314" name="Picture 2" descr="ClinicalTrials.gov" title="ClinicalTrials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256"/>
            <a:ext cx="8610600" cy="590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8016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1" charset="-128"/>
              </a:rPr>
              <a:t>Three Key Problems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Not all trials are published</a:t>
            </a: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Publications do not always include all  </a:t>
            </a:r>
            <a:r>
              <a:rPr lang="en-US" dirty="0" err="1" smtClean="0">
                <a:ea typeface="ＭＳ Ｐゴシック" pitchFamily="-111" charset="-128"/>
              </a:rPr>
              <a:t>prespecified</a:t>
            </a:r>
            <a:r>
              <a:rPr lang="en-US" dirty="0" smtClean="0">
                <a:ea typeface="ＭＳ Ｐゴシック" pitchFamily="-111" charset="-128"/>
              </a:rPr>
              <a:t> outcome measures</a:t>
            </a: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Unacknowledged changes are made to the trial protocol </a:t>
            </a:r>
          </a:p>
          <a:p>
            <a:pPr lvl="1"/>
            <a:r>
              <a:rPr lang="en-US" dirty="0" smtClean="0"/>
              <a:t>e.g., changes to the </a:t>
            </a:r>
            <a:r>
              <a:rPr lang="en-US" dirty="0" err="1" smtClean="0"/>
              <a:t>prespecified</a:t>
            </a:r>
            <a:r>
              <a:rPr lang="en-US" dirty="0" smtClean="0"/>
              <a:t> outcome measures</a:t>
            </a:r>
            <a:endParaRPr lang="en-US" sz="1800" dirty="0" smtClean="0"/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7B9D8165-5890-46CB-94DF-CA5176A47AFA}" type="slidenum">
              <a:rPr lang="en-US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3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te of New Registrations" title="Rate of New Regi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142"/>
            <a:ext cx="8153400" cy="57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1" charset="-128"/>
              </a:rPr>
              <a:t>Rate of New Registrations</a:t>
            </a:r>
          </a:p>
        </p:txBody>
      </p:sp>
    </p:spTree>
    <p:extLst>
      <p:ext uri="{BB962C8B-B14F-4D97-AF65-F5344CB8AC3E}">
        <p14:creationId xmlns:p14="http://schemas.microsoft.com/office/powerpoint/2010/main" val="52384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inical Trials.gov" title="Clinical Trials.g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8" y="290286"/>
            <a:ext cx="8448472" cy="534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ClinicalTrials.gov Advanced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8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ubMed Efficiencies" title="PubMed Efficien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14086"/>
            <a:ext cx="85439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 Efficiencies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4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DOCLINE</a:t>
            </a:r>
            <a:endParaRPr lang="en-US" dirty="0"/>
          </a:p>
        </p:txBody>
      </p:sp>
      <p:pic>
        <p:nvPicPr>
          <p:cNvPr id="17410" name="Picture 2" descr="DOCLINE" title="DOC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" y="137886"/>
            <a:ext cx="8534400" cy="566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10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x Town US Southwest Scence" title="Tox Town US Southwest Sc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4" y="309633"/>
            <a:ext cx="7391400" cy="569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</a:t>
            </a:r>
            <a:r>
              <a:rPr lang="en-US" dirty="0" smtClean="0"/>
              <a:t> Town US Southwest </a:t>
            </a:r>
            <a:r>
              <a:rPr lang="en-US" dirty="0" err="1" smtClean="0"/>
              <a:t>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9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GeneEd</a:t>
            </a:r>
            <a:endParaRPr lang="en-US" dirty="0"/>
          </a:p>
        </p:txBody>
      </p:sp>
      <p:pic>
        <p:nvPicPr>
          <p:cNvPr id="19458" name="Picture 2" title="Gen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86"/>
            <a:ext cx="882967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44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oup photo" title="grou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918054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304800" y="92075"/>
            <a:ext cx="8229600" cy="1279525"/>
          </a:xfrm>
        </p:spPr>
        <p:txBody>
          <a:bodyPr/>
          <a:lstStyle/>
          <a:p>
            <a:r>
              <a:rPr lang="en-US" dirty="0" smtClean="0"/>
              <a:t>Group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6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rug Information Portal" title="Drug Information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456"/>
            <a:ext cx="85707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Information Portal</a:t>
            </a:r>
          </a:p>
        </p:txBody>
      </p:sp>
    </p:spTree>
    <p:extLst>
      <p:ext uri="{BB962C8B-B14F-4D97-AF65-F5344CB8AC3E}">
        <p14:creationId xmlns:p14="http://schemas.microsoft.com/office/powerpoint/2010/main" val="130594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LiverTox</a:t>
            </a:r>
            <a:r>
              <a:rPr lang="en-US" b="1" dirty="0"/>
              <a:t> Debuts</a:t>
            </a:r>
            <a:br>
              <a:rPr lang="en-US" b="1" dirty="0"/>
            </a:br>
            <a:r>
              <a:rPr lang="en-US" b="1" dirty="0"/>
              <a:t>http://livertox.nih.gov/</a:t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LiverTox</a:t>
            </a:r>
            <a:r>
              <a:rPr lang="en-US" dirty="0" smtClean="0"/>
              <a:t> Debuts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http://livertox.nih.gov/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LiverTox homepage image" title="LiverTox homepage imag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4"/>
          <a:stretch/>
        </p:blipFill>
        <p:spPr>
          <a:xfrm>
            <a:off x="457200" y="1371600"/>
            <a:ext cx="8381999" cy="4628408"/>
          </a:xfrm>
        </p:spPr>
      </p:pic>
    </p:spTree>
    <p:extLst>
      <p:ext uri="{BB962C8B-B14F-4D97-AF65-F5344CB8AC3E}">
        <p14:creationId xmlns:p14="http://schemas.microsoft.com/office/powerpoint/2010/main" val="85584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Information Specialization</a:t>
            </a:r>
            <a:endParaRPr lang="en-US" dirty="0"/>
          </a:p>
        </p:txBody>
      </p:sp>
      <p:pic>
        <p:nvPicPr>
          <p:cNvPr id="21506" name="Picture 2" descr="Disaster Information Specialization" title="Disaster Information Specia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428"/>
            <a:ext cx="856554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2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Collections</a:t>
            </a:r>
            <a:endParaRPr lang="en-US" dirty="0"/>
          </a:p>
        </p:txBody>
      </p:sp>
      <p:pic>
        <p:nvPicPr>
          <p:cNvPr id="22530" name="Picture 2" descr="Digital Collections" title="Digital Col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113"/>
            <a:ext cx="8458200" cy="573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62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Margaret Heckler</a:t>
            </a:r>
            <a:endParaRPr lang="en-US" dirty="0"/>
          </a:p>
        </p:txBody>
      </p:sp>
      <p:pic>
        <p:nvPicPr>
          <p:cNvPr id="23554" name="Picture 2" descr="Margaret Heckler" title="Margaret Heck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5" y="609600"/>
            <a:ext cx="82359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46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Black &amp; Minority Health</a:t>
            </a:r>
            <a:endParaRPr lang="en-US" dirty="0"/>
          </a:p>
        </p:txBody>
      </p:sp>
      <p:pic>
        <p:nvPicPr>
          <p:cNvPr id="24578" name="Picture 2" descr="Black and Minority Health" title="Black and Minority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357"/>
            <a:ext cx="8305800" cy="646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9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Disparities between health of white and minority American.</a:t>
            </a:r>
            <a:endParaRPr lang="en-US" dirty="0"/>
          </a:p>
        </p:txBody>
      </p:sp>
      <p:pic>
        <p:nvPicPr>
          <p:cNvPr id="25602" name="Picture 2" descr="Black and Minority Health" title="Black and Minority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3" y="304800"/>
            <a:ext cx="8601205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7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rmy Medical Library and Museum" title="Army Medical Library and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0600" cy="582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Army Medical Library and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Historical Reports</a:t>
            </a:r>
            <a:endParaRPr lang="en-US" dirty="0"/>
          </a:p>
        </p:txBody>
      </p:sp>
      <p:pic>
        <p:nvPicPr>
          <p:cNvPr id="27650" name="Picture 2" descr="Historical Reports" title="Historical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817"/>
            <a:ext cx="7620000" cy="55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7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repository program go from here?</a:t>
            </a:r>
            <a:endParaRPr lang="en-US" dirty="0"/>
          </a:p>
        </p:txBody>
      </p:sp>
      <p:pic>
        <p:nvPicPr>
          <p:cNvPr id="28674" name="Picture 2" descr="Where does the repository program go from here?" title="Where does the repository program go from her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1" y="47172"/>
            <a:ext cx="8865669" cy="572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3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chi, Alpi, Murphy, Crummett, Walton" title="Kochi, Alpi, Murphy, Crummett, W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" y="67811"/>
            <a:ext cx="8835095" cy="589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Kochi, </a:t>
            </a:r>
            <a:r>
              <a:rPr lang="en-US" dirty="0" err="1" smtClean="0"/>
              <a:t>Alpi</a:t>
            </a:r>
            <a:r>
              <a:rPr lang="en-US" dirty="0" smtClean="0"/>
              <a:t>, Murphy, </a:t>
            </a:r>
            <a:r>
              <a:rPr lang="en-US" dirty="0" err="1" smtClean="0"/>
              <a:t>Crummett</a:t>
            </a:r>
            <a:r>
              <a:rPr lang="en-US" dirty="0" smtClean="0"/>
              <a:t>, Walton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4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4" name="Picture 2" title="particip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0" y="36286"/>
            <a:ext cx="8935970" cy="590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058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Awards, Training Sessions, Trained</a:t>
            </a:r>
            <a:endParaRPr lang="en-US" dirty="0"/>
          </a:p>
        </p:txBody>
      </p:sp>
      <p:pic>
        <p:nvPicPr>
          <p:cNvPr id="3" name="Picture 2" title="outreach projects awarded, training sessions, tr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36288"/>
            <a:ext cx="87700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7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oods Hole Oceanographic Institution" title="Woods Hole Oceanographic I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6" y="322944"/>
            <a:ext cx="8323944" cy="552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Woods Hole Oceanographic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1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LM/AAHSL Leadership Fellows Program" title="NLM/AAHSL Leadership Fellows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1" y="124239"/>
            <a:ext cx="8735799" cy="58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NLM/AAHSL Leadership Fellows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79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NLM / AAHSL Leadership</a:t>
            </a:r>
            <a:br>
              <a:rPr lang="en-US" b="1" dirty="0"/>
            </a:br>
            <a:r>
              <a:rPr lang="en-US" b="1" dirty="0"/>
              <a:t>Fellows </a:t>
            </a:r>
            <a:r>
              <a:rPr lang="en-US" b="1" dirty="0" smtClean="0"/>
              <a:t>Program </a:t>
            </a:r>
            <a:endParaRPr lang="en-US" dirty="0"/>
          </a:p>
        </p:txBody>
      </p:sp>
      <p:pic>
        <p:nvPicPr>
          <p:cNvPr id="31746" name="Picture 2" descr="NLM / AAHSL Leadership&#10;Fellows Program " title="NLM / AAHSL Leadership Fellows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570"/>
            <a:ext cx="8604387" cy="54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1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12 2nd year Associate Fellows" title="2012 2nd year Associate Fell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" y="257628"/>
            <a:ext cx="7956377" cy="57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2012 2</a:t>
            </a:r>
            <a:r>
              <a:rPr lang="en-US" baseline="30000" dirty="0" smtClean="0"/>
              <a:t>nd</a:t>
            </a:r>
            <a:r>
              <a:rPr lang="en-US" dirty="0" smtClean="0"/>
              <a:t> year Associate Fellows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Associate Fellows 2012" title="Associate Fellows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0" y="54428"/>
            <a:ext cx="7696200" cy="598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280160"/>
          </a:xfrm>
        </p:spPr>
        <p:txBody>
          <a:bodyPr/>
          <a:lstStyle/>
          <a:p>
            <a:pPr>
              <a:tabLst>
                <a:tab pos="1030288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Fellows 2012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06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rmer Associate Directors for Library Operations" title="Former Associate Directors for Library Ope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522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Former Associate Directors for Library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NLM Employees</a:t>
            </a:r>
            <a:endParaRPr lang="en-US" dirty="0"/>
          </a:p>
        </p:txBody>
      </p:sp>
      <p:pic>
        <p:nvPicPr>
          <p:cNvPr id="35842" name="Picture 2" descr="NLM Employees" title="NLM Employ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70"/>
            <a:ext cx="8898119" cy="66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1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NLM systems provide" title="what NLM systems prov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" y="90714"/>
            <a:ext cx="8689375" cy="588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 title="What NLM Systems Prov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NLM Systems Provide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0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1560"/>
          </a:xfrm>
        </p:spPr>
        <p:txBody>
          <a:bodyPr/>
          <a:lstStyle/>
          <a:p>
            <a:r>
              <a:rPr lang="en-US" b="1" dirty="0" smtClean="0"/>
              <a:t>Dependence on NLM Systems</a:t>
            </a:r>
            <a:endParaRPr lang="en-US" b="1" dirty="0"/>
          </a:p>
        </p:txBody>
      </p:sp>
      <p:graphicFrame>
        <p:nvGraphicFramePr>
          <p:cNvPr id="5" name="Content Placeholder 4" descr="Dependence on NLM systems&#10;Continuous access&#10;MEDLINE &amp; other data licensees&#10;External search engines&#10;Computer applications&#10;Information systems" title="Dependence on NLM system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01666"/>
              </p:ext>
            </p:extLst>
          </p:nvPr>
        </p:nvGraphicFramePr>
        <p:xfrm>
          <a:off x="152400" y="1066800"/>
          <a:ext cx="8001000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3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12 edition of MeSH" title="2012 edition of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" y="0"/>
            <a:ext cx="8892924" cy="605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2012 edition </a:t>
            </a:r>
            <a:r>
              <a:rPr lang="en-US" b="1" dirty="0" err="1" smtClean="0"/>
              <a:t>MeSH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04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x Norm" title="Rx 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90714"/>
            <a:ext cx="888649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 Norm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4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ubMed milestones" title="PubMed milest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8" y="0"/>
            <a:ext cx="919517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279525"/>
          </a:xfrm>
        </p:spPr>
        <p:txBody>
          <a:bodyPr/>
          <a:lstStyle/>
          <a:p>
            <a:r>
              <a:rPr lang="en-US" dirty="0" smtClean="0"/>
              <a:t>PubMed </a:t>
            </a: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4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M Blue 2010">
  <a:themeElements>
    <a:clrScheme name="NLM Blue 2010">
      <a:dk1>
        <a:srgbClr val="0000AC"/>
      </a:dk1>
      <a:lt1>
        <a:srgbClr val="FFFFFF"/>
      </a:lt1>
      <a:dk2>
        <a:srgbClr val="0072C2"/>
      </a:dk2>
      <a:lt2>
        <a:srgbClr val="CCFFFF"/>
      </a:lt2>
      <a:accent1>
        <a:srgbClr val="0099FF"/>
      </a:accent1>
      <a:accent2>
        <a:srgbClr val="FFE701"/>
      </a:accent2>
      <a:accent3>
        <a:srgbClr val="AABCDD"/>
      </a:accent3>
      <a:accent4>
        <a:srgbClr val="DADADA"/>
      </a:accent4>
      <a:accent5>
        <a:srgbClr val="AACAFF"/>
      </a:accent5>
      <a:accent6>
        <a:srgbClr val="000000"/>
      </a:accent6>
      <a:hlink>
        <a:srgbClr val="FFE701"/>
      </a:hlink>
      <a:folHlink>
        <a:srgbClr val="FFC000"/>
      </a:folHlink>
    </a:clrScheme>
    <a:fontScheme name="NLM Blu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lm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m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m 10">
        <a:dk1>
          <a:srgbClr val="0000AC"/>
        </a:dk1>
        <a:lt1>
          <a:srgbClr val="FFFFFF"/>
        </a:lt1>
        <a:dk2>
          <a:srgbClr val="0072C2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BCDD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257</Words>
  <Application>Microsoft Office PowerPoint</Application>
  <PresentationFormat>On-screen Show (4:3)</PresentationFormat>
  <Paragraphs>88</Paragraphs>
  <Slides>48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NLM Blue 2010</vt:lpstr>
      <vt:lpstr>Medical Library Association Annual Meeting NLM Update  May 22, 2012 Seattle, WA  Sheldon Kotzin kotzin@nlm.nih.gov</vt:lpstr>
      <vt:lpstr>1968 Associate</vt:lpstr>
      <vt:lpstr>Group Photo</vt:lpstr>
      <vt:lpstr>Kochi, Alpi, Murphy, Crummett, Walton</vt:lpstr>
      <vt:lpstr>What NLM Systems Provide</vt:lpstr>
      <vt:lpstr>Dependence on NLM Systems</vt:lpstr>
      <vt:lpstr>2012 edition MeSH</vt:lpstr>
      <vt:lpstr>Rx Norm</vt:lpstr>
      <vt:lpstr>PubMed overview</vt:lpstr>
      <vt:lpstr>PMC Content – March 2012</vt:lpstr>
      <vt:lpstr>NIH Public Access Policy</vt:lpstr>
      <vt:lpstr>Journal Article Tag Suite</vt:lpstr>
      <vt:lpstr>NIHSeniorHealth – Why redesign?</vt:lpstr>
      <vt:lpstr>Usability</vt:lpstr>
      <vt:lpstr>Reaching Seniors:  Visitors FY11</vt:lpstr>
      <vt:lpstr>NIHSeniorHealth</vt:lpstr>
      <vt:lpstr>Training</vt:lpstr>
      <vt:lpstr>NLM Classification</vt:lpstr>
      <vt:lpstr>Vocabulary Activities</vt:lpstr>
      <vt:lpstr>Genetics Home Reference</vt:lpstr>
      <vt:lpstr>Genetics Home Reference Record</vt:lpstr>
      <vt:lpstr>ClinicalTrials.gov</vt:lpstr>
      <vt:lpstr>Three Key Problems</vt:lpstr>
      <vt:lpstr>Rate of New Registrations</vt:lpstr>
      <vt:lpstr>ClinicalTrials.gov Advanced Tab</vt:lpstr>
      <vt:lpstr>PubMed Efficiencies</vt:lpstr>
      <vt:lpstr>DOCLINE</vt:lpstr>
      <vt:lpstr>Tox Town US Southwest Scence</vt:lpstr>
      <vt:lpstr>GeneEd</vt:lpstr>
      <vt:lpstr>Drug Information Portal</vt:lpstr>
      <vt:lpstr>LiverTox Debuts http://livertox.nih.gov/  LiverTox Debuts http://livertox.nih.gov/ </vt:lpstr>
      <vt:lpstr>Disaster Information Specialization</vt:lpstr>
      <vt:lpstr>Digital Collections</vt:lpstr>
      <vt:lpstr>Margaret Heckler</vt:lpstr>
      <vt:lpstr>Black &amp; Minority Health</vt:lpstr>
      <vt:lpstr>Disparities between health of white and minority American.</vt:lpstr>
      <vt:lpstr>Army Medical Library and Museum</vt:lpstr>
      <vt:lpstr>Historical Reports</vt:lpstr>
      <vt:lpstr>Where does the repository program go from here?</vt:lpstr>
      <vt:lpstr>Participants</vt:lpstr>
      <vt:lpstr>Awards, Training Sessions, Trained</vt:lpstr>
      <vt:lpstr>Woods Hole Oceanographic Institution</vt:lpstr>
      <vt:lpstr>NLM/AAHSL Leadership Fellows Program</vt:lpstr>
      <vt:lpstr>NLM / AAHSL Leadership Fellows Program </vt:lpstr>
      <vt:lpstr>2012 2nd year Associate Fellows</vt:lpstr>
      <vt:lpstr>Associate Fellows 2012</vt:lpstr>
      <vt:lpstr>Former Associate Directors for Library Operations</vt:lpstr>
      <vt:lpstr>NLM Employees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nlmlocal</dc:creator>
  <cp:lastModifiedBy>01747526 - Symantec LiveState Delivery</cp:lastModifiedBy>
  <cp:revision>296</cp:revision>
  <dcterms:created xsi:type="dcterms:W3CDTF">2012-03-08T13:09:39Z</dcterms:created>
  <dcterms:modified xsi:type="dcterms:W3CDTF">2012-06-13T14:26:23Z</dcterms:modified>
</cp:coreProperties>
</file>