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465" r:id="rId3"/>
    <p:sldId id="517" r:id="rId4"/>
    <p:sldId id="544" r:id="rId5"/>
    <p:sldId id="542" r:id="rId6"/>
    <p:sldId id="541" r:id="rId7"/>
    <p:sldId id="546" r:id="rId8"/>
    <p:sldId id="545" r:id="rId9"/>
    <p:sldId id="552" r:id="rId10"/>
    <p:sldId id="547" r:id="rId11"/>
    <p:sldId id="538" r:id="rId12"/>
    <p:sldId id="543" r:id="rId13"/>
    <p:sldId id="540" r:id="rId14"/>
    <p:sldId id="548" r:id="rId15"/>
    <p:sldId id="550" r:id="rId16"/>
    <p:sldId id="518" r:id="rId17"/>
    <p:sldId id="549" r:id="rId18"/>
    <p:sldId id="530" r:id="rId19"/>
    <p:sldId id="537"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66"/>
    <a:srgbClr val="004080"/>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0" autoAdjust="0"/>
    <p:restoredTop sz="85839" autoAdjust="0"/>
  </p:normalViewPr>
  <p:slideViewPr>
    <p:cSldViewPr snapToGrid="0">
      <p:cViewPr>
        <p:scale>
          <a:sx n="100" d="100"/>
          <a:sy n="100" d="100"/>
        </p:scale>
        <p:origin x="-63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6"/>
    </p:cViewPr>
  </p:sorterViewPr>
  <p:notesViewPr>
    <p:cSldViewPr snapToGrid="0">
      <p:cViewPr varScale="1">
        <p:scale>
          <a:sx n="61" d="100"/>
          <a:sy n="61" d="100"/>
        </p:scale>
        <p:origin x="-196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101379"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101380"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101381"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A19BB4E4-8CCB-4A47-ADAC-011F50521ACC}" type="slidenum">
              <a:rPr lang="en-US"/>
              <a:pPr>
                <a:defRPr/>
              </a:pPr>
              <a:t>‹#›</a:t>
            </a:fld>
            <a:endParaRPr lang="en-US" dirty="0"/>
          </a:p>
        </p:txBody>
      </p:sp>
    </p:spTree>
    <p:extLst>
      <p:ext uri="{BB962C8B-B14F-4D97-AF65-F5344CB8AC3E}">
        <p14:creationId xmlns:p14="http://schemas.microsoft.com/office/powerpoint/2010/main" val="3712701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18435"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6421" y="4416426"/>
            <a:ext cx="5486711"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18439"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ED68F40E-39E6-4494-80E3-220D93590DFF}" type="slidenum">
              <a:rPr lang="en-US"/>
              <a:pPr>
                <a:defRPr/>
              </a:pPr>
              <a:t>‹#›</a:t>
            </a:fld>
            <a:endParaRPr lang="en-US" dirty="0"/>
          </a:p>
        </p:txBody>
      </p:sp>
    </p:spTree>
    <p:extLst>
      <p:ext uri="{BB962C8B-B14F-4D97-AF65-F5344CB8AC3E}">
        <p14:creationId xmlns:p14="http://schemas.microsoft.com/office/powerpoint/2010/main" val="3841449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smtClean="0"/>
              <a:t>Good morning – I’m Martha Fishel, Chief of the Public Services Division at NLM.  This Division of NLM covers a wide range of services from Reference and Web services, creation and maintenance of MedlinePlus, NLM’s main web site, access to the collection onsite and offsite, maintaining and updating DOCLINE, and Preservation activities, most of which are now related to digitizing collections rather than microfilming, though we still take care to bind our serials, and store the materials in environmentally safe surrounding.  Like many of you, NLM has had to re-assess how we use the limited space in our building over the years.  But, unlike what has happened in many academic libraries, NLM has not, and will not discard older runs of serials or much of anything at all in our print collection.  In our case, we’re always looking for </a:t>
            </a:r>
            <a:r>
              <a:rPr lang="en-US" dirty="0" err="1" smtClean="0"/>
              <a:t>mre</a:t>
            </a:r>
            <a:r>
              <a:rPr lang="en-US" dirty="0" smtClean="0"/>
              <a:t> shelve space, not what to do with freed up space.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10</a:t>
            </a:fld>
            <a:endParaRPr lang="en-US" dirty="0"/>
          </a:p>
        </p:txBody>
      </p:sp>
    </p:spTree>
    <p:extLst>
      <p:ext uri="{BB962C8B-B14F-4D97-AF65-F5344CB8AC3E}">
        <p14:creationId xmlns:p14="http://schemas.microsoft.com/office/powerpoint/2010/main" val="70903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in quadrants of the Library at a time, and with many details left out of this sketch of the process, these are the steps we are taking to make the second level safe for compact shelving</a:t>
            </a:r>
          </a:p>
          <a:p>
            <a:endParaRPr lang="en-US" dirty="0"/>
          </a:p>
          <a:p>
            <a:r>
              <a:rPr lang="en-US" dirty="0" smtClean="0"/>
              <a:t>Show Kevlar sample</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11</a:t>
            </a:fld>
            <a:endParaRPr lang="en-US" dirty="0"/>
          </a:p>
        </p:txBody>
      </p:sp>
    </p:spTree>
    <p:extLst>
      <p:ext uri="{BB962C8B-B14F-4D97-AF65-F5344CB8AC3E}">
        <p14:creationId xmlns:p14="http://schemas.microsoft.com/office/powerpoint/2010/main" val="411468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12</a:t>
            </a:fld>
            <a:endParaRPr lang="en-US" dirty="0"/>
          </a:p>
        </p:txBody>
      </p:sp>
    </p:spTree>
    <p:extLst>
      <p:ext uri="{BB962C8B-B14F-4D97-AF65-F5344CB8AC3E}">
        <p14:creationId xmlns:p14="http://schemas.microsoft.com/office/powerpoint/2010/main" val="89978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13</a:t>
            </a:fld>
            <a:endParaRPr lang="en-US" dirty="0"/>
          </a:p>
        </p:txBody>
      </p:sp>
    </p:spTree>
    <p:extLst>
      <p:ext uri="{BB962C8B-B14F-4D97-AF65-F5344CB8AC3E}">
        <p14:creationId xmlns:p14="http://schemas.microsoft.com/office/powerpoint/2010/main" val="127784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got some really nice office space on the B2 level for our Preservation and Collection Management staff, and later in the process, the History of Medicine Division staff will have renovated space on this floor.</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14</a:t>
            </a:fld>
            <a:endParaRPr lang="en-US" dirty="0"/>
          </a:p>
        </p:txBody>
      </p:sp>
    </p:spTree>
    <p:extLst>
      <p:ext uri="{BB962C8B-B14F-4D97-AF65-F5344CB8AC3E}">
        <p14:creationId xmlns:p14="http://schemas.microsoft.com/office/powerpoint/2010/main" val="395932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15</a:t>
            </a:fld>
            <a:endParaRPr lang="en-US" dirty="0"/>
          </a:p>
        </p:txBody>
      </p:sp>
    </p:spTree>
    <p:extLst>
      <p:ext uri="{BB962C8B-B14F-4D97-AF65-F5344CB8AC3E}">
        <p14:creationId xmlns:p14="http://schemas.microsoft.com/office/powerpoint/2010/main" val="2672083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16</a:t>
            </a:fld>
            <a:endParaRPr lang="en-US" dirty="0"/>
          </a:p>
        </p:txBody>
      </p:sp>
    </p:spTree>
    <p:extLst>
      <p:ext uri="{BB962C8B-B14F-4D97-AF65-F5344CB8AC3E}">
        <p14:creationId xmlns:p14="http://schemas.microsoft.com/office/powerpoint/2010/main" val="419480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17</a:t>
            </a:fld>
            <a:endParaRPr lang="en-US" dirty="0"/>
          </a:p>
        </p:txBody>
      </p:sp>
    </p:spTree>
    <p:extLst>
      <p:ext uri="{BB962C8B-B14F-4D97-AF65-F5344CB8AC3E}">
        <p14:creationId xmlns:p14="http://schemas.microsoft.com/office/powerpoint/2010/main" val="345505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18</a:t>
            </a:fld>
            <a:endParaRPr lang="en-US" dirty="0"/>
          </a:p>
        </p:txBody>
      </p:sp>
    </p:spTree>
    <p:extLst>
      <p:ext uri="{BB962C8B-B14F-4D97-AF65-F5344CB8AC3E}">
        <p14:creationId xmlns:p14="http://schemas.microsoft.com/office/powerpoint/2010/main" val="244526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completely about the analog world – it’s about our physical space and NLM and what we are doing to shore up this space to accommodate twice as much material as it was ever designed for.   </a:t>
            </a:r>
          </a:p>
          <a:p>
            <a:endParaRPr lang="en-US" dirty="0"/>
          </a:p>
          <a:p>
            <a:r>
              <a:rPr lang="en-US" dirty="0" smtClean="0"/>
              <a:t>NLM was built in 1962 with a vision to hold about1.5 million volumes of material, and that worked out well until the  late1970.’s. Many </a:t>
            </a:r>
            <a:r>
              <a:rPr lang="en-US" dirty="0"/>
              <a:t>of us remember having offices in the lower levels of the original building </a:t>
            </a:r>
            <a:r>
              <a:rPr lang="en-US" dirty="0" smtClean="0"/>
              <a:t>, and even the computing center was in this building – </a:t>
            </a:r>
            <a:r>
              <a:rPr lang="en-US" dirty="0"/>
              <a:t>now all of that </a:t>
            </a:r>
            <a:r>
              <a:rPr lang="en-US" dirty="0" smtClean="0"/>
              <a:t>extra space </a:t>
            </a:r>
            <a:r>
              <a:rPr lang="en-US" dirty="0"/>
              <a:t>is compact shelving or other collection space. </a:t>
            </a:r>
            <a:r>
              <a:rPr lang="en-US" dirty="0" smtClean="0"/>
              <a:t> </a:t>
            </a:r>
          </a:p>
          <a:p>
            <a:endParaRPr lang="en-US" dirty="0"/>
          </a:p>
          <a:p>
            <a:r>
              <a:rPr lang="en-US" dirty="0" smtClean="0"/>
              <a:t>When Congress appropriated 26m in 1976 to  build the Lister Hill Nat’l </a:t>
            </a:r>
            <a:r>
              <a:rPr lang="en-US" dirty="0" err="1" smtClean="0"/>
              <a:t>Ctr</a:t>
            </a:r>
            <a:r>
              <a:rPr lang="en-US" dirty="0" smtClean="0"/>
              <a:t> for Biomedical Communications)). It was designed for 428 employees, the computing center, an AV studio and much more,  but not for collection growth.  </a:t>
            </a:r>
          </a:p>
          <a:p>
            <a:r>
              <a:rPr lang="en-US" dirty="0" smtClean="0"/>
              <a:t>The Lister Hill Building took care of much of the staff that was eased out of the original building, but our rate of acquisition caught up with us once again in the 1990s.</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2</a:t>
            </a:fld>
            <a:endParaRPr lang="en-US" dirty="0"/>
          </a:p>
        </p:txBody>
      </p:sp>
    </p:spTree>
    <p:extLst>
      <p:ext uri="{BB962C8B-B14F-4D97-AF65-F5344CB8AC3E}">
        <p14:creationId xmlns:p14="http://schemas.microsoft.com/office/powerpoint/2010/main" val="65235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only we could go back in time and ask them to dig a deeper hole, we wouldn’t be in our current predicament.</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3</a:t>
            </a:fld>
            <a:endParaRPr lang="en-US" dirty="0"/>
          </a:p>
        </p:txBody>
      </p:sp>
    </p:spTree>
    <p:extLst>
      <p:ext uri="{BB962C8B-B14F-4D97-AF65-F5344CB8AC3E}">
        <p14:creationId xmlns:p14="http://schemas.microsoft.com/office/powerpoint/2010/main" val="416089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NLM houses or stores over 2.6m volumes or 17.5 million items. Unlike most of you, NLM still adds over 110,000 serial print issues to our shelves each year.  </a:t>
            </a:r>
          </a:p>
          <a:p>
            <a:endParaRPr lang="en-US" dirty="0"/>
          </a:p>
          <a:p>
            <a:r>
              <a:rPr lang="en-US" dirty="0" smtClean="0"/>
              <a:t>Not everything though is currently in the building.</a:t>
            </a:r>
          </a:p>
          <a:p>
            <a:endParaRPr lang="en-US" dirty="0" smtClean="0"/>
          </a:p>
          <a:p>
            <a:r>
              <a:rPr lang="en-US" dirty="0" smtClean="0"/>
              <a:t>Over 8500 linear feet of  unprocessed modern manuscripts are stored at the UMD Health </a:t>
            </a:r>
            <a:r>
              <a:rPr lang="en-US" dirty="0" err="1" smtClean="0"/>
              <a:t>Sci</a:t>
            </a:r>
            <a:r>
              <a:rPr lang="en-US" dirty="0" smtClean="0"/>
              <a:t> and Human Services library in Baltimore, and over 16,000 little used items are in an offsite storage location in Rockville MD.  </a:t>
            </a:r>
          </a:p>
          <a:p>
            <a:endParaRPr lang="en-US" dirty="0"/>
          </a:p>
          <a:p>
            <a:r>
              <a:rPr lang="en-US" dirty="0" smtClean="0"/>
              <a:t>Our goal is to bring everything back to 8600 Rockville Pike under one dry roof with adequate fire suppression and environmental conditions.</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4</a:t>
            </a:fld>
            <a:endParaRPr lang="en-US" dirty="0"/>
          </a:p>
        </p:txBody>
      </p:sp>
    </p:spTree>
    <p:extLst>
      <p:ext uri="{BB962C8B-B14F-4D97-AF65-F5344CB8AC3E}">
        <p14:creationId xmlns:p14="http://schemas.microsoft.com/office/powerpoint/2010/main" val="142136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remember that about 15 years ago plans were drawn up for another NLM Building to house NCBI, a </a:t>
            </a:r>
            <a:r>
              <a:rPr lang="en-US" dirty="0" err="1" smtClean="0"/>
              <a:t>collabratorium</a:t>
            </a:r>
            <a:r>
              <a:rPr lang="en-US" dirty="0" smtClean="0"/>
              <a:t>, and most importantly for our collections, which was to add another </a:t>
            </a:r>
            <a:r>
              <a:rPr lang="en-US" dirty="0" err="1" smtClean="0"/>
              <a:t>another</a:t>
            </a:r>
            <a:r>
              <a:rPr lang="en-US" dirty="0" smtClean="0"/>
              <a:t> 203,000 </a:t>
            </a:r>
            <a:r>
              <a:rPr lang="en-US" dirty="0" err="1" smtClean="0"/>
              <a:t>sf</a:t>
            </a:r>
            <a:r>
              <a:rPr lang="en-US" dirty="0" smtClean="0"/>
              <a:t> of collection storage.  </a:t>
            </a:r>
          </a:p>
          <a:p>
            <a:r>
              <a:rPr lang="en-US" dirty="0" smtClean="0"/>
              <a:t>Looking at this drawing, the underground storage was to extend under the paved walkways between the 2 buildings out from 2 of our underground floors. Those drawing also included bringing all LO staff under one roof, so in fact, a large piece of the existing collection space was to be given over to staff.</a:t>
            </a:r>
          </a:p>
          <a:p>
            <a:endParaRPr lang="en-US" dirty="0"/>
          </a:p>
          <a:p>
            <a:r>
              <a:rPr lang="en-US" dirty="0" smtClean="0"/>
              <a:t>All of this became a moot point when several years later it became clear that congress would not support another building for NLM, and yet, we still had to solve  the problem of what to do about our collection space needs.</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5</a:t>
            </a:fld>
            <a:endParaRPr lang="en-US" dirty="0"/>
          </a:p>
        </p:txBody>
      </p:sp>
    </p:spTree>
    <p:extLst>
      <p:ext uri="{BB962C8B-B14F-4D97-AF65-F5344CB8AC3E}">
        <p14:creationId xmlns:p14="http://schemas.microsoft.com/office/powerpoint/2010/main" val="321745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 this came down to 2 options:   Find permanent offsite storage at a locally convenient site, or Install additional compact shelving on the middle floor of the 3 stack levels.</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6</a:t>
            </a:fld>
            <a:endParaRPr lang="en-US" dirty="0"/>
          </a:p>
        </p:txBody>
      </p:sp>
    </p:spTree>
    <p:extLst>
      <p:ext uri="{BB962C8B-B14F-4D97-AF65-F5344CB8AC3E}">
        <p14:creationId xmlns:p14="http://schemas.microsoft.com/office/powerpoint/2010/main" val="216805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 from a few years ago showing monographs stored on our second floor.  </a:t>
            </a:r>
          </a:p>
          <a:p>
            <a:r>
              <a:rPr lang="en-US" dirty="0" smtClean="0"/>
              <a:t>We have 3 floors of shelving. – and our popular  descriptive phrase is that each is the size of a football field.</a:t>
            </a:r>
          </a:p>
          <a:p>
            <a:endParaRPr lang="en-US" dirty="0"/>
          </a:p>
          <a:p>
            <a:r>
              <a:rPr lang="en-US" dirty="0" smtClean="0"/>
              <a:t> When it became clear that we needed to install compact shelving on not just the lowest level, 3 separate engineering reports provided conflicting information about whether or not the floor could support it.  Somehow it didn’t seem right to accept the reports that said the floor could support fully loaded compact shelving when other reports said no.  So, armed with yet another final report from NIH engineers confirming the floor would NOT support compact shelves, we are undertaking a program to strengthen the floors and ultimately install compact shelving throughout.</a:t>
            </a:r>
            <a:endParaRPr lang="en-US" dirty="0"/>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7</a:t>
            </a:fld>
            <a:endParaRPr lang="en-US" dirty="0"/>
          </a:p>
        </p:txBody>
      </p:sp>
    </p:spTree>
    <p:extLst>
      <p:ext uri="{BB962C8B-B14F-4D97-AF65-F5344CB8AC3E}">
        <p14:creationId xmlns:p14="http://schemas.microsoft.com/office/powerpoint/2010/main" val="374072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8</a:t>
            </a:fld>
            <a:endParaRPr lang="en-US" dirty="0"/>
          </a:p>
        </p:txBody>
      </p:sp>
    </p:spTree>
    <p:extLst>
      <p:ext uri="{BB962C8B-B14F-4D97-AF65-F5344CB8AC3E}">
        <p14:creationId xmlns:p14="http://schemas.microsoft.com/office/powerpoint/2010/main" val="105917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68F40E-39E6-4494-80E3-220D93590DFF}" type="slidenum">
              <a:rPr lang="en-US" smtClean="0"/>
              <a:pPr>
                <a:defRPr/>
              </a:pPr>
              <a:t>9</a:t>
            </a:fld>
            <a:endParaRPr lang="en-US" dirty="0"/>
          </a:p>
        </p:txBody>
      </p:sp>
    </p:spTree>
    <p:extLst>
      <p:ext uri="{BB962C8B-B14F-4D97-AF65-F5344CB8AC3E}">
        <p14:creationId xmlns:p14="http://schemas.microsoft.com/office/powerpoint/2010/main" val="410550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E91B-39F1-41A3-90E8-AE5F08FCB9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AD52C-AFE9-47D0-A18F-0C5BE051F2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DC30D-2D7C-4CDB-976C-7C2BC7675C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6" indent="0" algn="ctr">
              <a:buNone/>
              <a:defRPr>
                <a:solidFill>
                  <a:schemeClr val="tx1">
                    <a:tint val="75000"/>
                  </a:schemeClr>
                </a:solidFill>
              </a:defRPr>
            </a:lvl2pPr>
            <a:lvl3pPr marL="914371" indent="0" algn="ctr">
              <a:buNone/>
              <a:defRPr>
                <a:solidFill>
                  <a:schemeClr val="tx1">
                    <a:tint val="75000"/>
                  </a:schemeClr>
                </a:solidFill>
              </a:defRPr>
            </a:lvl3pPr>
            <a:lvl4pPr marL="1371558" indent="0" algn="ctr">
              <a:buNone/>
              <a:defRPr>
                <a:solidFill>
                  <a:schemeClr val="tx1">
                    <a:tint val="75000"/>
                  </a:schemeClr>
                </a:solidFill>
              </a:defRPr>
            </a:lvl4pPr>
            <a:lvl5pPr marL="1828743" indent="0" algn="ctr">
              <a:buNone/>
              <a:defRPr>
                <a:solidFill>
                  <a:schemeClr val="tx1">
                    <a:tint val="75000"/>
                  </a:schemeClr>
                </a:solidFill>
              </a:defRPr>
            </a:lvl5pPr>
            <a:lvl6pPr marL="2285929" indent="0" algn="ctr">
              <a:buNone/>
              <a:defRPr>
                <a:solidFill>
                  <a:schemeClr val="tx1">
                    <a:tint val="75000"/>
                  </a:schemeClr>
                </a:solidFill>
              </a:defRPr>
            </a:lvl6pPr>
            <a:lvl7pPr marL="2743114" indent="0" algn="ctr">
              <a:buNone/>
              <a:defRPr>
                <a:solidFill>
                  <a:schemeClr val="tx1">
                    <a:tint val="75000"/>
                  </a:schemeClr>
                </a:solidFill>
              </a:defRPr>
            </a:lvl7pPr>
            <a:lvl8pPr marL="3200301" indent="0" algn="ctr">
              <a:buNone/>
              <a:defRPr>
                <a:solidFill>
                  <a:schemeClr val="tx1">
                    <a:tint val="75000"/>
                  </a:schemeClr>
                </a:solidFill>
              </a:defRPr>
            </a:lvl8pPr>
            <a:lvl9pPr marL="36574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0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92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6" indent="0">
              <a:buNone/>
              <a:defRPr sz="1800">
                <a:solidFill>
                  <a:schemeClr val="tx1">
                    <a:tint val="75000"/>
                  </a:schemeClr>
                </a:solidFill>
              </a:defRPr>
            </a:lvl2pPr>
            <a:lvl3pPr marL="914371" indent="0">
              <a:buNone/>
              <a:defRPr sz="1600">
                <a:solidFill>
                  <a:schemeClr val="tx1">
                    <a:tint val="75000"/>
                  </a:schemeClr>
                </a:solidFill>
              </a:defRPr>
            </a:lvl3pPr>
            <a:lvl4pPr marL="1371558"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4"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4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54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6" indent="0">
              <a:buNone/>
              <a:defRPr sz="2000" b="1"/>
            </a:lvl2pPr>
            <a:lvl3pPr marL="914371" indent="0">
              <a:buNone/>
              <a:defRPr sz="1800" b="1"/>
            </a:lvl3pPr>
            <a:lvl4pPr marL="1371558" indent="0">
              <a:buNone/>
              <a:defRPr sz="1600" b="1"/>
            </a:lvl4pPr>
            <a:lvl5pPr marL="1828743" indent="0">
              <a:buNone/>
              <a:defRPr sz="1600" b="1"/>
            </a:lvl5pPr>
            <a:lvl6pPr marL="2285929" indent="0">
              <a:buNone/>
              <a:defRPr sz="1600" b="1"/>
            </a:lvl6pPr>
            <a:lvl7pPr marL="2743114" indent="0">
              <a:buNone/>
              <a:defRPr sz="1600" b="1"/>
            </a:lvl7pPr>
            <a:lvl8pPr marL="3200301" indent="0">
              <a:buNone/>
              <a:defRPr sz="1600" b="1"/>
            </a:lvl8pPr>
            <a:lvl9pPr marL="36574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86" indent="0">
              <a:buNone/>
              <a:defRPr sz="2000" b="1"/>
            </a:lvl2pPr>
            <a:lvl3pPr marL="914371" indent="0">
              <a:buNone/>
              <a:defRPr sz="1800" b="1"/>
            </a:lvl3pPr>
            <a:lvl4pPr marL="1371558" indent="0">
              <a:buNone/>
              <a:defRPr sz="1600" b="1"/>
            </a:lvl4pPr>
            <a:lvl5pPr marL="1828743" indent="0">
              <a:buNone/>
              <a:defRPr sz="1600" b="1"/>
            </a:lvl5pPr>
            <a:lvl6pPr marL="2285929" indent="0">
              <a:buNone/>
              <a:defRPr sz="1600" b="1"/>
            </a:lvl6pPr>
            <a:lvl7pPr marL="2743114" indent="0">
              <a:buNone/>
              <a:defRPr sz="1600" b="1"/>
            </a:lvl7pPr>
            <a:lvl8pPr marL="3200301" indent="0">
              <a:buNone/>
              <a:defRPr sz="1600" b="1"/>
            </a:lvl8pPr>
            <a:lvl9pPr marL="36574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23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3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6" indent="0">
              <a:buNone/>
              <a:defRPr sz="1200"/>
            </a:lvl2pPr>
            <a:lvl3pPr marL="914371" indent="0">
              <a:buNone/>
              <a:defRPr sz="1000"/>
            </a:lvl3pPr>
            <a:lvl4pPr marL="1371558" indent="0">
              <a:buNone/>
              <a:defRPr sz="900"/>
            </a:lvl4pPr>
            <a:lvl5pPr marL="1828743" indent="0">
              <a:buNone/>
              <a:defRPr sz="900"/>
            </a:lvl5pPr>
            <a:lvl6pPr marL="2285929" indent="0">
              <a:buNone/>
              <a:defRPr sz="900"/>
            </a:lvl6pPr>
            <a:lvl7pPr marL="2743114" indent="0">
              <a:buNone/>
              <a:defRPr sz="900"/>
            </a:lvl7pPr>
            <a:lvl8pPr marL="3200301" indent="0">
              <a:buNone/>
              <a:defRPr sz="900"/>
            </a:lvl8pPr>
            <a:lvl9pPr marL="36574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74FC68-6FE1-4783-BD62-01AB424841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300"/>
            </a:lvl1pPr>
            <a:lvl2pPr marL="457186" indent="0">
              <a:buNone/>
              <a:defRPr sz="2800"/>
            </a:lvl2pPr>
            <a:lvl3pPr marL="914371" indent="0">
              <a:buNone/>
              <a:defRPr sz="2400"/>
            </a:lvl3pPr>
            <a:lvl4pPr marL="1371558" indent="0">
              <a:buNone/>
              <a:defRPr sz="2000"/>
            </a:lvl4pPr>
            <a:lvl5pPr marL="1828743" indent="0">
              <a:buNone/>
              <a:defRPr sz="2000"/>
            </a:lvl5pPr>
            <a:lvl6pPr marL="2285929" indent="0">
              <a:buNone/>
              <a:defRPr sz="2000"/>
            </a:lvl6pPr>
            <a:lvl7pPr marL="2743114" indent="0">
              <a:buNone/>
              <a:defRPr sz="2000"/>
            </a:lvl7pPr>
            <a:lvl8pPr marL="3200301" indent="0">
              <a:buNone/>
              <a:defRPr sz="2000"/>
            </a:lvl8pPr>
            <a:lvl9pPr marL="365748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6" indent="0">
              <a:buNone/>
              <a:defRPr sz="1200"/>
            </a:lvl2pPr>
            <a:lvl3pPr marL="914371" indent="0">
              <a:buNone/>
              <a:defRPr sz="1000"/>
            </a:lvl3pPr>
            <a:lvl4pPr marL="1371558" indent="0">
              <a:buNone/>
              <a:defRPr sz="900"/>
            </a:lvl4pPr>
            <a:lvl5pPr marL="1828743" indent="0">
              <a:buNone/>
              <a:defRPr sz="900"/>
            </a:lvl5pPr>
            <a:lvl6pPr marL="2285929" indent="0">
              <a:buNone/>
              <a:defRPr sz="900"/>
            </a:lvl6pPr>
            <a:lvl7pPr marL="2743114" indent="0">
              <a:buNone/>
              <a:defRPr sz="900"/>
            </a:lvl7pPr>
            <a:lvl8pPr marL="3200301" indent="0">
              <a:buNone/>
              <a:defRPr sz="900"/>
            </a:lvl8pPr>
            <a:lvl9pPr marL="36574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596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8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86F3-B0C7-488B-A98C-BFD2EA529552}" type="datetimeFigureOut">
              <a:rPr lang="en-US" smtClean="0">
                <a:solidFill>
                  <a:prstClr val="black">
                    <a:tint val="75000"/>
                  </a:prstClr>
                </a:solidFill>
              </a:rPr>
              <a:pPr/>
              <a:t>5/21/2013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15120-4D47-4C9F-9CE6-5A587B1E4F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86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ED117-4529-47F9-9A1A-357F7ADC04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71833B-34CF-4117-8BC3-A028C28E0A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441E2F-830B-486C-9754-F5F33EC1B7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D45184-F097-44F7-84AE-D2B26D89DF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3B9787-A57C-48B7-A2ED-9B1E6F1855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902BE-3CC6-4D9B-B571-6C41FDDE33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6CBA2-E784-404D-8941-860E20298A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pic>
        <p:nvPicPr>
          <p:cNvPr id="1026" name="Picture 7" descr="background_1"/>
          <p:cNvPicPr>
            <a:picLocks noChangeAspect="1" noChangeArrowheads="1"/>
          </p:cNvPicPr>
          <p:nvPr userDrawn="1"/>
        </p:nvPicPr>
        <p:blipFill>
          <a:blip r:embed="rId13" cstate="print"/>
          <a:srcRect/>
          <a:stretch>
            <a:fillRect/>
          </a:stretch>
        </p:blipFill>
        <p:spPr bwMode="auto">
          <a:xfrm>
            <a:off x="0" y="-3175"/>
            <a:ext cx="9144000" cy="6861175"/>
          </a:xfrm>
          <a:prstGeom prst="rect">
            <a:avLst/>
          </a:prstGeom>
          <a:noFill/>
          <a:ln w="9525">
            <a:noFill/>
            <a:miter lim="800000"/>
            <a:headEnd/>
            <a:tailEnd/>
          </a:ln>
        </p:spPr>
      </p:pic>
      <p:sp>
        <p:nvSpPr>
          <p:cNvPr id="205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01599" dir="2640015" algn="ctr" rotWithShape="0">
              <a:srgbClr val="808080">
                <a:alpha val="34999"/>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01599" dir="2640015" algn="ctr" rotWithShape="0">
              <a:srgbClr val="808080">
                <a:alpha val="34999"/>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a:outerShdw dist="101599" dir="2640015" algn="ctr" rotWithShape="0">
              <a:srgbClr val="808080">
                <a:alpha val="34999"/>
              </a:srgbClr>
            </a:outerShdw>
          </a:effectLst>
        </p:spPr>
        <p:txBody>
          <a:bodyPr vert="horz" wrap="square" lIns="91440" tIns="45720" rIns="91440" bIns="45720" numCol="1" anchor="t" anchorCtr="0" compatLnSpc="1">
            <a:prstTxWarp prst="textNoShape">
              <a:avLst/>
            </a:prstTxWarp>
          </a:bodyPr>
          <a:lstStyle>
            <a:lvl1pPr>
              <a:defRPr sz="1400">
                <a:solidFill>
                  <a:srgbClr val="FFFF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101599" dir="2640015" algn="ctr" rotWithShape="0">
              <a:srgbClr val="808080">
                <a:alpha val="34999"/>
              </a:srgbClr>
            </a:outerShdw>
          </a:effectLst>
        </p:spPr>
        <p:txBody>
          <a:bodyPr vert="horz" wrap="square" lIns="91440" tIns="45720" rIns="91440" bIns="45720" numCol="1" anchor="t" anchorCtr="0" compatLnSpc="1">
            <a:prstTxWarp prst="textNoShape">
              <a:avLst/>
            </a:prstTxWarp>
          </a:bodyPr>
          <a:lstStyle>
            <a:lvl1pPr algn="ctr">
              <a:defRPr sz="1400">
                <a:solidFill>
                  <a:srgbClr val="FFFF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101599" dir="2640015" algn="ctr" rotWithShape="0">
              <a:srgbClr val="808080">
                <a:alpha val="34999"/>
              </a:srgbClr>
            </a:outerShdw>
          </a:effectLst>
        </p:spPr>
        <p:txBody>
          <a:bodyPr vert="horz" wrap="square" lIns="91440" tIns="45720" rIns="91440" bIns="45720" numCol="1" anchor="t" anchorCtr="0" compatLnSpc="1">
            <a:prstTxWarp prst="textNoShape">
              <a:avLst/>
            </a:prstTxWarp>
          </a:bodyPr>
          <a:lstStyle>
            <a:lvl1pPr algn="r">
              <a:defRPr sz="1400">
                <a:solidFill>
                  <a:srgbClr val="FFFF00"/>
                </a:solidFill>
              </a:defRPr>
            </a:lvl1pPr>
          </a:lstStyle>
          <a:p>
            <a:pPr>
              <a:defRPr/>
            </a:pPr>
            <a:fld id="{3F10A440-EB2D-4266-9B29-7395FDBBA9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7" tIns="45719" rIns="91437"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7" tIns="45719" rIns="91437"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7" tIns="45719" rIns="91437" bIns="45719" rtlCol="0" anchor="ctr"/>
          <a:lstStyle>
            <a:lvl1pPr algn="l">
              <a:defRPr sz="1200">
                <a:solidFill>
                  <a:schemeClr val="tx1">
                    <a:tint val="75000"/>
                  </a:schemeClr>
                </a:solidFill>
              </a:defRPr>
            </a:lvl1pPr>
          </a:lstStyle>
          <a:p>
            <a:pPr defTabSz="914371" fontAlgn="auto">
              <a:spcBef>
                <a:spcPts val="0"/>
              </a:spcBef>
              <a:spcAft>
                <a:spcPts val="0"/>
              </a:spcAft>
            </a:pPr>
            <a:fld id="{40FF86F3-B0C7-488B-A98C-BFD2EA529552}" type="datetimeFigureOut">
              <a:rPr lang="en-US" smtClean="0">
                <a:solidFill>
                  <a:prstClr val="black">
                    <a:tint val="75000"/>
                  </a:prstClr>
                </a:solidFill>
                <a:latin typeface="Calibri"/>
              </a:rPr>
              <a:pPr defTabSz="914371" fontAlgn="auto">
                <a:spcBef>
                  <a:spcPts val="0"/>
                </a:spcBef>
                <a:spcAft>
                  <a:spcPts val="0"/>
                </a:spcAft>
              </a:pPr>
              <a:t>5/21/2013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7" tIns="45719" rIns="91437" bIns="45719" rtlCol="0" anchor="ctr"/>
          <a:lstStyle>
            <a:lvl1pPr algn="ctr">
              <a:defRPr sz="1200">
                <a:solidFill>
                  <a:schemeClr val="tx1">
                    <a:tint val="75000"/>
                  </a:schemeClr>
                </a:solidFill>
              </a:defRPr>
            </a:lvl1pPr>
          </a:lstStyle>
          <a:p>
            <a:pPr defTabSz="914371"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7" tIns="45719" rIns="91437" bIns="45719" rtlCol="0" anchor="ctr"/>
          <a:lstStyle>
            <a:lvl1pPr algn="r">
              <a:defRPr sz="1200">
                <a:solidFill>
                  <a:schemeClr val="tx1">
                    <a:tint val="75000"/>
                  </a:schemeClr>
                </a:solidFill>
              </a:defRPr>
            </a:lvl1pPr>
          </a:lstStyle>
          <a:p>
            <a:pPr defTabSz="914371" fontAlgn="auto">
              <a:spcBef>
                <a:spcPts val="0"/>
              </a:spcBef>
              <a:spcAft>
                <a:spcPts val="0"/>
              </a:spcAft>
            </a:pPr>
            <a:fld id="{DD215120-4D47-4C9F-9CE6-5A587B1E4FD4}" type="slidenum">
              <a:rPr lang="en-US" smtClean="0">
                <a:solidFill>
                  <a:prstClr val="black">
                    <a:tint val="75000"/>
                  </a:prstClr>
                </a:solidFill>
                <a:latin typeface="Calibri"/>
              </a:rPr>
              <a:pPr defTabSz="914371"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496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1" rtl="0" eaLnBrk="1" latinLnBrk="0" hangingPunct="1">
        <a:spcBef>
          <a:spcPct val="0"/>
        </a:spcBef>
        <a:buNone/>
        <a:defRPr sz="4400" kern="1200">
          <a:solidFill>
            <a:schemeClr val="tx1"/>
          </a:solidFill>
          <a:latin typeface="+mj-lt"/>
          <a:ea typeface="+mj-ea"/>
          <a:cs typeface="+mj-cs"/>
        </a:defRPr>
      </a:lvl1pPr>
    </p:titleStyle>
    <p:bodyStyle>
      <a:lvl1pPr marL="342889" indent="-342889" algn="l" defTabSz="914371"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27" indent="-285741" algn="l" defTabSz="91437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64" indent="-228593" algn="l" defTabSz="91437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50" indent="-228593" algn="l" defTabSz="91437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6" indent="-228593" algn="l" defTabSz="91437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22" indent="-228593" algn="l" defTabSz="9143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8" indent="-228593" algn="l" defTabSz="9143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3" indent="-228593" algn="l" defTabSz="9143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9" indent="-228593" algn="l" defTabSz="9143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1" rtl="0" eaLnBrk="1" latinLnBrk="0" hangingPunct="1">
        <a:defRPr sz="1800" kern="1200">
          <a:solidFill>
            <a:schemeClr val="tx1"/>
          </a:solidFill>
          <a:latin typeface="+mn-lt"/>
          <a:ea typeface="+mn-ea"/>
          <a:cs typeface="+mn-cs"/>
        </a:defRPr>
      </a:lvl1pPr>
      <a:lvl2pPr marL="457186" algn="l" defTabSz="914371" rtl="0" eaLnBrk="1" latinLnBrk="0" hangingPunct="1">
        <a:defRPr sz="1800" kern="1200">
          <a:solidFill>
            <a:schemeClr val="tx1"/>
          </a:solidFill>
          <a:latin typeface="+mn-lt"/>
          <a:ea typeface="+mn-ea"/>
          <a:cs typeface="+mn-cs"/>
        </a:defRPr>
      </a:lvl2pPr>
      <a:lvl3pPr marL="914371" algn="l" defTabSz="914371" rtl="0" eaLnBrk="1" latinLnBrk="0" hangingPunct="1">
        <a:defRPr sz="1800" kern="1200">
          <a:solidFill>
            <a:schemeClr val="tx1"/>
          </a:solidFill>
          <a:latin typeface="+mn-lt"/>
          <a:ea typeface="+mn-ea"/>
          <a:cs typeface="+mn-cs"/>
        </a:defRPr>
      </a:lvl3pPr>
      <a:lvl4pPr marL="1371558" algn="l" defTabSz="914371" rtl="0" eaLnBrk="1" latinLnBrk="0" hangingPunct="1">
        <a:defRPr sz="1800" kern="1200">
          <a:solidFill>
            <a:schemeClr val="tx1"/>
          </a:solidFill>
          <a:latin typeface="+mn-lt"/>
          <a:ea typeface="+mn-ea"/>
          <a:cs typeface="+mn-cs"/>
        </a:defRPr>
      </a:lvl4pPr>
      <a:lvl5pPr marL="1828743" algn="l" defTabSz="914371" rtl="0" eaLnBrk="1" latinLnBrk="0" hangingPunct="1">
        <a:defRPr sz="1800" kern="1200">
          <a:solidFill>
            <a:schemeClr val="tx1"/>
          </a:solidFill>
          <a:latin typeface="+mn-lt"/>
          <a:ea typeface="+mn-ea"/>
          <a:cs typeface="+mn-cs"/>
        </a:defRPr>
      </a:lvl5pPr>
      <a:lvl6pPr marL="2285929" algn="l" defTabSz="914371" rtl="0" eaLnBrk="1" latinLnBrk="0" hangingPunct="1">
        <a:defRPr sz="1800" kern="1200">
          <a:solidFill>
            <a:schemeClr val="tx1"/>
          </a:solidFill>
          <a:latin typeface="+mn-lt"/>
          <a:ea typeface="+mn-ea"/>
          <a:cs typeface="+mn-cs"/>
        </a:defRPr>
      </a:lvl6pPr>
      <a:lvl7pPr marL="2743114" algn="l" defTabSz="914371" rtl="0" eaLnBrk="1" latinLnBrk="0" hangingPunct="1">
        <a:defRPr sz="1800" kern="1200">
          <a:solidFill>
            <a:schemeClr val="tx1"/>
          </a:solidFill>
          <a:latin typeface="+mn-lt"/>
          <a:ea typeface="+mn-ea"/>
          <a:cs typeface="+mn-cs"/>
        </a:defRPr>
      </a:lvl7pPr>
      <a:lvl8pPr marL="3200301" algn="l" defTabSz="914371" rtl="0" eaLnBrk="1" latinLnBrk="0" hangingPunct="1">
        <a:defRPr sz="1800" kern="1200">
          <a:solidFill>
            <a:schemeClr val="tx1"/>
          </a:solidFill>
          <a:latin typeface="+mn-lt"/>
          <a:ea typeface="+mn-ea"/>
          <a:cs typeface="+mn-cs"/>
        </a:defRPr>
      </a:lvl8pPr>
      <a:lvl9pPr marL="3657486" algn="l" defTabSz="9143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p:txBody>
          <a:bodyPr/>
          <a:lstStyle/>
          <a:p>
            <a:r>
              <a:rPr lang="en-US" dirty="0" smtClean="0"/>
              <a:t>Collection Space</a:t>
            </a:r>
            <a:endParaRPr lang="en-US" dirty="0"/>
          </a:p>
        </p:txBody>
      </p:sp>
      <p:sp>
        <p:nvSpPr>
          <p:cNvPr id="6" name="Subtitle 2" hidden="1"/>
          <p:cNvSpPr txBox="1">
            <a:spLocks/>
          </p:cNvSpPr>
          <p:nvPr/>
        </p:nvSpPr>
        <p:spPr>
          <a:xfrm>
            <a:off x="2524125" y="5019675"/>
            <a:ext cx="6400800" cy="17526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endParaRPr lang="en-US" sz="2200" dirty="0" smtClean="0">
              <a:solidFill>
                <a:prstClr val="white">
                  <a:tint val="75000"/>
                </a:prstClr>
              </a:solidFill>
            </a:endParaRPr>
          </a:p>
          <a:p>
            <a:pPr marL="0" indent="0" algn="r">
              <a:buNone/>
            </a:pPr>
            <a:r>
              <a:rPr lang="en-US" sz="2200" dirty="0" smtClean="0">
                <a:solidFill>
                  <a:prstClr val="white">
                    <a:tint val="75000"/>
                  </a:prstClr>
                </a:solidFill>
              </a:rPr>
              <a:t>DHHS, National Institutes of Health</a:t>
            </a:r>
          </a:p>
          <a:p>
            <a:pPr marL="1828800" lvl="4" indent="0">
              <a:buNone/>
            </a:pPr>
            <a:r>
              <a:rPr lang="en-US" dirty="0" smtClean="0"/>
              <a:t> </a:t>
            </a:r>
            <a:r>
              <a:rPr lang="en-US" dirty="0" smtClean="0">
                <a:solidFill>
                  <a:schemeClr val="bg1"/>
                </a:solidFill>
              </a:rPr>
              <a:t>National Library of Medicine</a:t>
            </a:r>
            <a:endParaRPr lang="en-US" dirty="0">
              <a:solidFill>
                <a:schemeClr val="bg1"/>
              </a:solidFill>
            </a:endParaRPr>
          </a:p>
        </p:txBody>
      </p:sp>
      <p:pic>
        <p:nvPicPr>
          <p:cNvPr id="5" name="Picture 2" descr="Image of National Library of Medicine, Bethesda, MD, USA" hidden="1" title="Image of National Library of Medicine, Bethesda, MD,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27" y="4953758"/>
            <a:ext cx="2625874" cy="159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Text Box 3"/>
          <p:cNvSpPr txBox="1">
            <a:spLocks noChangeArrowheads="1"/>
          </p:cNvSpPr>
          <p:nvPr/>
        </p:nvSpPr>
        <p:spPr bwMode="auto">
          <a:xfrm>
            <a:off x="942975" y="533400"/>
            <a:ext cx="7229475" cy="3970318"/>
          </a:xfrm>
          <a:prstGeom prst="rect">
            <a:avLst/>
          </a:prstGeom>
          <a:noFill/>
          <a:ln w="9525">
            <a:noFill/>
            <a:miter lim="800000"/>
            <a:headEnd/>
            <a:tailEnd/>
          </a:ln>
          <a:effectLst>
            <a:outerShdw dist="50800" dir="2700000" algn="ctr" rotWithShape="0">
              <a:schemeClr val="tx2">
                <a:alpha val="89999"/>
              </a:schemeClr>
            </a:outerShdw>
          </a:effectLst>
        </p:spPr>
        <p:txBody>
          <a:bodyPr wrap="square">
            <a:spAutoFit/>
          </a:bodyPr>
          <a:lstStyle/>
          <a:p>
            <a:pPr algn="ctr">
              <a:defRPr/>
            </a:pPr>
            <a:r>
              <a:rPr lang="en-US" sz="5200" b="1" dirty="0" smtClean="0">
                <a:solidFill>
                  <a:srgbClr val="FFFF00"/>
                </a:solidFill>
              </a:rPr>
              <a:t>NLM’s Plan to Expand </a:t>
            </a:r>
          </a:p>
          <a:p>
            <a:pPr algn="ctr">
              <a:defRPr/>
            </a:pPr>
            <a:r>
              <a:rPr lang="en-US" sz="5200" b="1" dirty="0" smtClean="0">
                <a:solidFill>
                  <a:srgbClr val="FFFF00"/>
                </a:solidFill>
              </a:rPr>
              <a:t>Collection Space</a:t>
            </a:r>
          </a:p>
          <a:p>
            <a:pPr algn="ctr">
              <a:defRPr/>
            </a:pPr>
            <a:endParaRPr lang="en-US" sz="5200" b="1" dirty="0" smtClean="0">
              <a:solidFill>
                <a:srgbClr val="FFFF00"/>
              </a:solidFill>
            </a:endParaRPr>
          </a:p>
          <a:p>
            <a:pPr algn="ctr">
              <a:defRPr/>
            </a:pPr>
            <a:r>
              <a:rPr lang="en-US" sz="3200" b="1" dirty="0" smtClean="0">
                <a:solidFill>
                  <a:srgbClr val="FFFF00"/>
                </a:solidFill>
              </a:rPr>
              <a:t>May 6, 2013 MLA Sunrise Seminar</a:t>
            </a:r>
          </a:p>
          <a:p>
            <a:pPr algn="ctr">
              <a:defRPr/>
            </a:pPr>
            <a:r>
              <a:rPr lang="en-US" sz="3200" b="1" dirty="0">
                <a:solidFill>
                  <a:srgbClr val="FFFF00"/>
                </a:solidFill>
              </a:rPr>
              <a:t>M</a:t>
            </a:r>
            <a:r>
              <a:rPr lang="en-US" sz="3200" b="1" dirty="0" smtClean="0">
                <a:solidFill>
                  <a:srgbClr val="FFFF00"/>
                </a:solidFill>
              </a:rPr>
              <a:t>artha Fishel</a:t>
            </a:r>
          </a:p>
          <a:p>
            <a:pPr algn="ctr">
              <a:defRPr/>
            </a:pPr>
            <a:r>
              <a:rPr lang="en-US" sz="3200" b="1" dirty="0" smtClean="0">
                <a:solidFill>
                  <a:srgbClr val="FFFF00"/>
                </a:solidFill>
              </a:rPr>
              <a:t>Chief, Public Services Division</a:t>
            </a:r>
            <a:endParaRPr lang="en-US" sz="3200" b="1"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effectLst/>
        </p:spPr>
        <p:txBody>
          <a:bodyPr/>
          <a:lstStyle/>
          <a:p>
            <a:pPr>
              <a:defRPr/>
            </a:pPr>
            <a:r>
              <a:rPr lang="en-US" sz="3600" dirty="0" smtClean="0"/>
              <a:t>Strengthen floor and ceiling</a:t>
            </a:r>
          </a:p>
        </p:txBody>
      </p:sp>
      <p:pic>
        <p:nvPicPr>
          <p:cNvPr id="5" name="Picture 2" descr="Three square images representing the three levels of the library, with a faded image of full bookshelves in the background" title="Three square images representing the three levels of the library, with a faded image of full bookshelves in the background"/>
          <p:cNvPicPr>
            <a:picLocks noChangeAspect="1" noChangeArrowheads="1"/>
          </p:cNvPicPr>
          <p:nvPr/>
        </p:nvPicPr>
        <p:blipFill>
          <a:blip r:embed="rId3" cstate="print">
            <a:lum contrast="19000"/>
          </a:blip>
          <a:srcRect/>
          <a:stretch>
            <a:fillRect/>
          </a:stretch>
        </p:blipFill>
        <p:spPr bwMode="auto">
          <a:xfrm>
            <a:off x="209550" y="1741235"/>
            <a:ext cx="8343900" cy="4697665"/>
          </a:xfrm>
          <a:prstGeom prst="rect">
            <a:avLst/>
          </a:prstGeom>
          <a:noFill/>
          <a:ln w="9525">
            <a:noFill/>
            <a:miter lim="800000"/>
            <a:headEnd/>
            <a:tailEnd/>
          </a:ln>
          <a:effectLst/>
        </p:spPr>
      </p:pic>
    </p:spTree>
    <p:extLst>
      <p:ext uri="{BB962C8B-B14F-4D97-AF65-F5344CB8AC3E}">
        <p14:creationId xmlns:p14="http://schemas.microsoft.com/office/powerpoint/2010/main" val="344362183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effectLst/>
        </p:spPr>
        <p:txBody>
          <a:bodyPr/>
          <a:lstStyle/>
          <a:p>
            <a:pPr>
              <a:defRPr/>
            </a:pPr>
            <a:r>
              <a:rPr lang="en-US" sz="3600" dirty="0" smtClean="0"/>
              <a:t>Steps to strengthen floor and ceiling</a:t>
            </a:r>
          </a:p>
        </p:txBody>
      </p:sp>
      <p:sp>
        <p:nvSpPr>
          <p:cNvPr id="12291" name="Content Placeholder 2"/>
          <p:cNvSpPr>
            <a:spLocks noGrp="1"/>
          </p:cNvSpPr>
          <p:nvPr>
            <p:ph idx="1"/>
          </p:nvPr>
        </p:nvSpPr>
        <p:spPr>
          <a:effectLst/>
        </p:spPr>
        <p:txBody>
          <a:bodyPr/>
          <a:lstStyle/>
          <a:p>
            <a:pPr>
              <a:defRPr/>
            </a:pPr>
            <a:r>
              <a:rPr lang="en-US" sz="2700" dirty="0" smtClean="0"/>
              <a:t>Floor and ceiling tiles removed</a:t>
            </a:r>
          </a:p>
          <a:p>
            <a:pPr lvl="1">
              <a:buFontTx/>
              <a:buNone/>
              <a:defRPr/>
            </a:pPr>
            <a:endParaRPr lang="en-US" sz="2700" dirty="0" smtClean="0"/>
          </a:p>
          <a:p>
            <a:pPr>
              <a:defRPr/>
            </a:pPr>
            <a:r>
              <a:rPr lang="en-US" sz="2700" dirty="0" smtClean="0"/>
              <a:t>Surfaces sanded</a:t>
            </a:r>
          </a:p>
          <a:p>
            <a:pPr>
              <a:buFontTx/>
              <a:buNone/>
              <a:defRPr/>
            </a:pPr>
            <a:endParaRPr lang="en-US" sz="2700" dirty="0" smtClean="0"/>
          </a:p>
          <a:p>
            <a:pPr>
              <a:defRPr/>
            </a:pPr>
            <a:r>
              <a:rPr lang="en-US" sz="2700" dirty="0" smtClean="0"/>
              <a:t>Fiber reinforced polymer (FPR) composites  bonded to surfaces with an epoxy adhesive</a:t>
            </a:r>
          </a:p>
          <a:p>
            <a:pPr lvl="1">
              <a:defRPr/>
            </a:pPr>
            <a:r>
              <a:rPr lang="en-US" sz="2700" dirty="0" smtClean="0"/>
              <a:t>Thin laminate of high strength fibers of glass, </a:t>
            </a:r>
            <a:r>
              <a:rPr lang="en-US" sz="2700" dirty="0" err="1" smtClean="0"/>
              <a:t>kevlar</a:t>
            </a:r>
            <a:r>
              <a:rPr lang="en-US" sz="2700" dirty="0" smtClean="0"/>
              <a:t> and carbon embedded in a resin matrix</a:t>
            </a:r>
          </a:p>
          <a:p>
            <a:pPr>
              <a:defRPr/>
            </a:pPr>
            <a:endParaRPr lang="en-US" dirty="0" smtClean="0"/>
          </a:p>
          <a:p>
            <a:pPr>
              <a:defRPr/>
            </a:pPr>
            <a:endParaRPr lang="en-US" dirty="0" smtClean="0"/>
          </a:p>
        </p:txBody>
      </p:sp>
    </p:spTree>
    <p:extLst>
      <p:ext uri="{BB962C8B-B14F-4D97-AF65-F5344CB8AC3E}">
        <p14:creationId xmlns:p14="http://schemas.microsoft.com/office/powerpoint/2010/main" val="131750142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613"/>
            <a:ext cx="8229600" cy="347662"/>
          </a:xfrm>
          <a:effectLst/>
        </p:spPr>
        <p:txBody>
          <a:bodyPr/>
          <a:lstStyle/>
          <a:p>
            <a:pPr>
              <a:defRPr/>
            </a:pPr>
            <a:r>
              <a:rPr lang="en-US" b="1" dirty="0" smtClean="0"/>
              <a:t>Strengthen 3</a:t>
            </a:r>
            <a:r>
              <a:rPr lang="en-US" b="1" baseline="30000" dirty="0" smtClean="0"/>
              <a:t>rd</a:t>
            </a:r>
            <a:r>
              <a:rPr lang="en-US" b="1" dirty="0" smtClean="0"/>
              <a:t> floor ceiling</a:t>
            </a:r>
            <a:endParaRPr lang="en-US" b="1" dirty="0"/>
          </a:p>
        </p:txBody>
      </p:sp>
      <p:pic>
        <p:nvPicPr>
          <p:cNvPr id="70659" name="Picture 3" descr="A worker reaching up to work on a ceiling" title="A worker reaching up to work on a ceiling"/>
          <p:cNvPicPr>
            <a:picLocks noGrp="1" noChangeAspect="1" noChangeArrowheads="1"/>
          </p:cNvPicPr>
          <p:nvPr>
            <p:ph idx="1"/>
          </p:nvPr>
        </p:nvPicPr>
        <p:blipFill>
          <a:blip r:embed="rId3" cstate="print"/>
          <a:srcRect/>
          <a:stretch>
            <a:fillRect/>
          </a:stretch>
        </p:blipFill>
        <p:spPr>
          <a:xfrm>
            <a:off x="1355725" y="1576388"/>
            <a:ext cx="6416675" cy="4872037"/>
          </a:xfrm>
        </p:spPr>
      </p:pic>
    </p:spTree>
    <p:extLst>
      <p:ext uri="{BB962C8B-B14F-4D97-AF65-F5344CB8AC3E}">
        <p14:creationId xmlns:p14="http://schemas.microsoft.com/office/powerpoint/2010/main" val="186509169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050"/>
          </a:xfrm>
          <a:effectLst/>
        </p:spPr>
        <p:txBody>
          <a:bodyPr/>
          <a:lstStyle/>
          <a:p>
            <a:pPr>
              <a:defRPr/>
            </a:pPr>
            <a:r>
              <a:rPr lang="en-US" sz="3600" b="1" dirty="0" smtClean="0"/>
              <a:t>NLM 2</a:t>
            </a:r>
            <a:r>
              <a:rPr lang="en-US" sz="3600" b="1" baseline="30000" dirty="0" smtClean="0"/>
              <a:t>nd</a:t>
            </a:r>
            <a:r>
              <a:rPr lang="en-US" sz="3600" b="1" dirty="0" smtClean="0"/>
              <a:t> Level – floor strengthening</a:t>
            </a:r>
            <a:endParaRPr lang="en-US" sz="3600" b="1" dirty="0"/>
          </a:p>
        </p:txBody>
      </p:sp>
      <p:pic>
        <p:nvPicPr>
          <p:cNvPr id="4" name="Picture 4" descr="Image of the second level with the stacks removed during construction" title="Image of the second level with the stacks removed during construction"/>
          <p:cNvPicPr>
            <a:picLocks noGrp="1" noChangeAspect="1" noChangeArrowheads="1"/>
          </p:cNvPicPr>
          <p:nvPr>
            <p:ph idx="1"/>
          </p:nvPr>
        </p:nvPicPr>
        <p:blipFill>
          <a:blip r:embed="rId3" cstate="print"/>
          <a:srcRect/>
          <a:stretch>
            <a:fillRect/>
          </a:stretch>
        </p:blipFill>
        <p:spPr>
          <a:xfrm>
            <a:off x="882650" y="1600200"/>
            <a:ext cx="7472363" cy="4832350"/>
          </a:xfrm>
        </p:spPr>
      </p:pic>
    </p:spTree>
    <p:extLst>
      <p:ext uri="{BB962C8B-B14F-4D97-AF65-F5344CB8AC3E}">
        <p14:creationId xmlns:p14="http://schemas.microsoft.com/office/powerpoint/2010/main" val="271813501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z="2800" b="1" dirty="0" smtClean="0"/>
              <a:t>New Office Space for Preservation Staff</a:t>
            </a:r>
            <a:endParaRPr lang="en-US" sz="2800" b="1" dirty="0"/>
          </a:p>
        </p:txBody>
      </p:sp>
      <p:pic>
        <p:nvPicPr>
          <p:cNvPr id="6" name="Content Placeholder 5" descr="Image of cubicles, office chairs, and white boards " title="Image of cubicles, office chairs, and white board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2791" y="1590675"/>
            <a:ext cx="6034617" cy="4525963"/>
          </a:xfrm>
        </p:spPr>
      </p:pic>
    </p:spTree>
    <p:extLst>
      <p:ext uri="{BB962C8B-B14F-4D97-AF65-F5344CB8AC3E}">
        <p14:creationId xmlns:p14="http://schemas.microsoft.com/office/powerpoint/2010/main" val="216646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638"/>
          </a:xfrm>
          <a:effectLst/>
        </p:spPr>
        <p:txBody>
          <a:bodyPr/>
          <a:lstStyle/>
          <a:p>
            <a:r>
              <a:rPr lang="en-US" sz="3600" dirty="0" smtClean="0"/>
              <a:t>2013 Plans</a:t>
            </a:r>
            <a:endParaRPr lang="en-US" sz="3600" dirty="0"/>
          </a:p>
        </p:txBody>
      </p:sp>
      <p:sp>
        <p:nvSpPr>
          <p:cNvPr id="3" name="Content Placeholder 2"/>
          <p:cNvSpPr>
            <a:spLocks noGrp="1"/>
          </p:cNvSpPr>
          <p:nvPr>
            <p:ph idx="1"/>
          </p:nvPr>
        </p:nvSpPr>
        <p:spPr>
          <a:xfrm>
            <a:off x="457200" y="1056290"/>
            <a:ext cx="8229600" cy="5069873"/>
          </a:xfrm>
          <a:effectLst/>
        </p:spPr>
        <p:txBody>
          <a:bodyPr/>
          <a:lstStyle/>
          <a:p>
            <a:r>
              <a:rPr lang="en-US" sz="2800" dirty="0" smtClean="0"/>
              <a:t>B-3 construction and compact shelving upgrade in former HMD space</a:t>
            </a:r>
          </a:p>
          <a:p>
            <a:endParaRPr lang="en-US" sz="2800" dirty="0"/>
          </a:p>
          <a:p>
            <a:r>
              <a:rPr lang="en-US" sz="2800" dirty="0" smtClean="0"/>
              <a:t>Z and Limited collections return from offsite storage to renovated B-3 space</a:t>
            </a:r>
          </a:p>
          <a:p>
            <a:endParaRPr lang="en-US" sz="2800" dirty="0"/>
          </a:p>
          <a:p>
            <a:r>
              <a:rPr lang="en-US" sz="2800" dirty="0" smtClean="0"/>
              <a:t>Compact shelving at offsite location is returned and reinstalled on B-2 level for General Collections</a:t>
            </a:r>
            <a:endParaRPr lang="en-US" sz="2800" dirty="0"/>
          </a:p>
        </p:txBody>
      </p:sp>
    </p:spTree>
    <p:extLst>
      <p:ext uri="{BB962C8B-B14F-4D97-AF65-F5344CB8AC3E}">
        <p14:creationId xmlns:p14="http://schemas.microsoft.com/office/powerpoint/2010/main" val="11674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5675"/>
          </a:xfrm>
          <a:effectLst/>
        </p:spPr>
        <p:txBody>
          <a:bodyPr/>
          <a:lstStyle/>
          <a:p>
            <a:pPr>
              <a:defRPr/>
            </a:pPr>
            <a:r>
              <a:rPr lang="en-US" sz="3600" dirty="0" smtClean="0"/>
              <a:t>Compacts with 10 tiers</a:t>
            </a:r>
            <a:br>
              <a:rPr lang="en-US" sz="3600" dirty="0" smtClean="0"/>
            </a:br>
            <a:r>
              <a:rPr lang="en-US" sz="3600" dirty="0" smtClean="0"/>
              <a:t>in offsite facility</a:t>
            </a:r>
            <a:endParaRPr lang="en-US" sz="3600" dirty="0"/>
          </a:p>
        </p:txBody>
      </p:sp>
      <p:pic>
        <p:nvPicPr>
          <p:cNvPr id="4" name="Picture 2" descr="Image of new, empty library shelving in an offsite facility" title="Image of new, empty library shelving in an offsite facility"/>
          <p:cNvPicPr>
            <a:picLocks noGrp="1" noChangeArrowheads="1"/>
          </p:cNvPicPr>
          <p:nvPr>
            <p:ph idx="1"/>
          </p:nvPr>
        </p:nvPicPr>
        <p:blipFill>
          <a:blip r:embed="rId3" cstate="print"/>
          <a:srcRect/>
          <a:stretch>
            <a:fillRect/>
          </a:stretch>
        </p:blipFill>
        <p:spPr>
          <a:xfrm>
            <a:off x="1087438" y="1403350"/>
            <a:ext cx="7078662" cy="4918075"/>
          </a:xfrm>
        </p:spPr>
      </p:pic>
    </p:spTree>
    <p:extLst>
      <p:ext uri="{BB962C8B-B14F-4D97-AF65-F5344CB8AC3E}">
        <p14:creationId xmlns:p14="http://schemas.microsoft.com/office/powerpoint/2010/main" val="15777457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981075"/>
          </a:xfrm>
          <a:effectLst/>
        </p:spPr>
        <p:txBody>
          <a:bodyPr/>
          <a:lstStyle/>
          <a:p>
            <a:r>
              <a:rPr lang="en-US" dirty="0" smtClean="0"/>
              <a:t/>
            </a:r>
            <a:br>
              <a:rPr lang="en-US" dirty="0" smtClean="0"/>
            </a:br>
            <a:r>
              <a:rPr lang="en-US" dirty="0" smtClean="0"/>
              <a:t>During 2014-2015</a:t>
            </a:r>
            <a:br>
              <a:rPr lang="en-US" dirty="0" smtClean="0"/>
            </a:br>
            <a:endParaRPr lang="en-US" dirty="0"/>
          </a:p>
        </p:txBody>
      </p:sp>
      <p:sp>
        <p:nvSpPr>
          <p:cNvPr id="3" name="Content Placeholder 2"/>
          <p:cNvSpPr>
            <a:spLocks noGrp="1"/>
          </p:cNvSpPr>
          <p:nvPr>
            <p:ph idx="1"/>
          </p:nvPr>
        </p:nvSpPr>
        <p:spPr>
          <a:xfrm>
            <a:off x="457199" y="762000"/>
            <a:ext cx="8582025" cy="5364163"/>
          </a:xfrm>
          <a:effectLst/>
        </p:spPr>
        <p:txBody>
          <a:bodyPr/>
          <a:lstStyle/>
          <a:p>
            <a:endParaRPr lang="en-US" dirty="0" smtClean="0"/>
          </a:p>
          <a:p>
            <a:r>
              <a:rPr lang="en-US" dirty="0" smtClean="0"/>
              <a:t>Rare </a:t>
            </a:r>
            <a:r>
              <a:rPr lang="en-US" dirty="0"/>
              <a:t>books move to more secure and better environmental conditions on B-2 </a:t>
            </a:r>
            <a:endParaRPr lang="en-US" dirty="0" smtClean="0"/>
          </a:p>
          <a:p>
            <a:pPr marL="0" indent="0">
              <a:buNone/>
            </a:pPr>
            <a:endParaRPr lang="en-US" dirty="0"/>
          </a:p>
          <a:p>
            <a:r>
              <a:rPr lang="en-US" dirty="0" smtClean="0"/>
              <a:t>HMD staff move to renovated space on </a:t>
            </a:r>
          </a:p>
          <a:p>
            <a:pPr marL="0" indent="0">
              <a:buNone/>
            </a:pPr>
            <a:r>
              <a:rPr lang="en-US" dirty="0" smtClean="0"/>
              <a:t>   B-1 and B-2 levels</a:t>
            </a:r>
          </a:p>
          <a:p>
            <a:pPr marL="0" indent="0">
              <a:buNone/>
            </a:pPr>
            <a:endParaRPr lang="en-US" dirty="0" smtClean="0"/>
          </a:p>
          <a:p>
            <a:r>
              <a:rPr lang="en-US" dirty="0" smtClean="0"/>
              <a:t>Complete installation of new compacts on </a:t>
            </a:r>
          </a:p>
          <a:p>
            <a:pPr marL="0" indent="0">
              <a:buNone/>
            </a:pPr>
            <a:r>
              <a:rPr lang="en-US" dirty="0" smtClean="0"/>
              <a:t>   B-2 for HMD collections</a:t>
            </a:r>
          </a:p>
          <a:p>
            <a:pPr marL="0" indent="0">
              <a:buNone/>
            </a:pPr>
            <a:endParaRPr lang="en-US" dirty="0" smtClean="0"/>
          </a:p>
          <a:p>
            <a:endParaRPr lang="en-US" dirty="0"/>
          </a:p>
        </p:txBody>
      </p:sp>
    </p:spTree>
    <p:extLst>
      <p:ext uri="{BB962C8B-B14F-4D97-AF65-F5344CB8AC3E}">
        <p14:creationId xmlns:p14="http://schemas.microsoft.com/office/powerpoint/2010/main" val="3969603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300038"/>
            <a:ext cx="9144000" cy="2460626"/>
          </a:xfrm>
        </p:spPr>
        <p:txBody>
          <a:bodyPr/>
          <a:lstStyle/>
          <a:p>
            <a:pPr>
              <a:defRPr/>
            </a:pPr>
            <a:r>
              <a:rPr lang="en-US" sz="4000" b="1" dirty="0" smtClean="0"/>
              <a:t>By end of 2016 NLM’s storage capacity will have doubled to hold over 3M volumes</a:t>
            </a:r>
          </a:p>
        </p:txBody>
      </p:sp>
      <p:pic>
        <p:nvPicPr>
          <p:cNvPr id="2" name="Picture 4" descr="Image of National Library of Medicine, Bethesda, MD, USA" title="Image of National Library of Medicine, Bethesda, MD, USA"/>
          <p:cNvPicPr>
            <a:picLocks noGrp="1" noChangeAspect="1" noChangeArrowheads="1"/>
          </p:cNvPicPr>
          <p:nvPr>
            <p:ph idx="1"/>
          </p:nvPr>
        </p:nvPicPr>
        <p:blipFill>
          <a:blip r:embed="rId3" cstate="print"/>
          <a:srcRect/>
          <a:stretch>
            <a:fillRect/>
          </a:stretch>
        </p:blipFill>
        <p:spPr>
          <a:xfrm>
            <a:off x="506583" y="1765629"/>
            <a:ext cx="8118475" cy="4792663"/>
          </a:xfrm>
        </p:spPr>
      </p:pic>
    </p:spTree>
    <p:extLst>
      <p:ext uri="{BB962C8B-B14F-4D97-AF65-F5344CB8AC3E}">
        <p14:creationId xmlns:p14="http://schemas.microsoft.com/office/powerpoint/2010/main" val="186439744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z="3600" dirty="0" smtClean="0">
                <a:effectLst/>
              </a:rPr>
              <a:t>NLM was built in 1962; </a:t>
            </a:r>
            <a:br>
              <a:rPr lang="en-US" sz="3600" dirty="0" smtClean="0">
                <a:effectLst/>
              </a:rPr>
            </a:br>
            <a:r>
              <a:rPr lang="en-US" sz="3600" dirty="0" smtClean="0">
                <a:effectLst/>
              </a:rPr>
              <a:t> designed to store 1.5M Volumes</a:t>
            </a:r>
            <a:endParaRPr lang="en-US" sz="3600" dirty="0">
              <a:effectLst/>
            </a:endParaRPr>
          </a:p>
        </p:txBody>
      </p:sp>
      <p:pic>
        <p:nvPicPr>
          <p:cNvPr id="1026" name="Picture 2" descr="Image of National Library of Medicine, Bethesda, MD, USA" title="Image of National Library of Medicine, Bethesda, MD,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03" y="1497724"/>
            <a:ext cx="8308428" cy="506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5445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402638" cy="1143000"/>
          </a:xfrm>
          <a:effectLst/>
        </p:spPr>
        <p:txBody>
          <a:bodyPr/>
          <a:lstStyle/>
          <a:p>
            <a:pPr>
              <a:defRPr/>
            </a:pPr>
            <a:r>
              <a:rPr lang="en-US" sz="3600" dirty="0" smtClean="0"/>
              <a:t>Underground stack floors being constructed in 1961</a:t>
            </a:r>
          </a:p>
        </p:txBody>
      </p:sp>
      <p:pic>
        <p:nvPicPr>
          <p:cNvPr id="58370" name="Picture 2" descr="Image of underground stack floors being constructed in 1961" title="Image of underground stack floors being constructed in 1961"/>
          <p:cNvPicPr>
            <a:picLocks noGrp="1" noChangeAspect="1" noChangeArrowheads="1"/>
          </p:cNvPicPr>
          <p:nvPr>
            <p:ph idx="1"/>
          </p:nvPr>
        </p:nvPicPr>
        <p:blipFill>
          <a:blip r:embed="rId3" cstate="print"/>
          <a:srcRect/>
          <a:stretch>
            <a:fillRect/>
          </a:stretch>
        </p:blipFill>
        <p:spPr>
          <a:xfrm>
            <a:off x="1246188" y="1446213"/>
            <a:ext cx="6699250" cy="4954587"/>
          </a:xfrm>
        </p:spPr>
      </p:pic>
    </p:spTree>
    <p:extLst>
      <p:ext uri="{BB962C8B-B14F-4D97-AF65-F5344CB8AC3E}">
        <p14:creationId xmlns:p14="http://schemas.microsoft.com/office/powerpoint/2010/main" val="72240886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p:spPr>
        <p:txBody>
          <a:bodyPr/>
          <a:lstStyle/>
          <a:p>
            <a:r>
              <a:rPr lang="en-US" sz="3600" dirty="0" smtClean="0"/>
              <a:t>Today NLM Holds 2.6m Volumes</a:t>
            </a:r>
            <a:endParaRPr lang="en-US" sz="3600"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quarter" idx="3"/>
          </p:nvPr>
        </p:nvSpPr>
        <p:spPr>
          <a:effectLst/>
        </p:spPr>
        <p:txBody>
          <a:bodyPr/>
          <a:lstStyle/>
          <a:p>
            <a:r>
              <a:rPr lang="en-US" sz="2800" dirty="0" smtClean="0"/>
              <a:t>17.5 million items </a:t>
            </a:r>
            <a:endParaRPr lang="en-US" sz="2800" dirty="0"/>
          </a:p>
        </p:txBody>
      </p:sp>
      <p:sp>
        <p:nvSpPr>
          <p:cNvPr id="8" name="Content Placeholder 7"/>
          <p:cNvSpPr>
            <a:spLocks noGrp="1"/>
          </p:cNvSpPr>
          <p:nvPr>
            <p:ph sz="quarter" idx="4"/>
          </p:nvPr>
        </p:nvSpPr>
        <p:spPr>
          <a:effectLst/>
        </p:spPr>
        <p:txBody>
          <a:bodyPr/>
          <a:lstStyle/>
          <a:p>
            <a:pPr marL="0" indent="0">
              <a:buNone/>
            </a:pPr>
            <a:r>
              <a:rPr lang="en-US" dirty="0" smtClean="0"/>
              <a:t>Located:</a:t>
            </a:r>
          </a:p>
          <a:p>
            <a:endParaRPr lang="en-US" dirty="0"/>
          </a:p>
          <a:p>
            <a:r>
              <a:rPr lang="en-US" dirty="0" smtClean="0"/>
              <a:t>NLM Stacks</a:t>
            </a:r>
          </a:p>
          <a:p>
            <a:r>
              <a:rPr lang="en-US" dirty="0" smtClean="0"/>
              <a:t>University of Maryland (manuscripts)</a:t>
            </a:r>
          </a:p>
          <a:p>
            <a:r>
              <a:rPr lang="en-US" dirty="0" smtClean="0"/>
              <a:t>Offsite Storage (Rockville MD)</a:t>
            </a:r>
            <a:endParaRPr lang="en-US" dirty="0"/>
          </a:p>
        </p:txBody>
      </p:sp>
      <p:pic>
        <p:nvPicPr>
          <p:cNvPr id="9" name="Picture 5" descr="Image of the NLM stacks" title="Image of the NLM stacks"/>
          <p:cNvPicPr>
            <a:picLocks noGrp="1" noChangeAspect="1" noChangeArrowheads="1"/>
          </p:cNvPicPr>
          <p:nvPr>
            <p:ph sz="half" idx="2"/>
          </p:nvPr>
        </p:nvPicPr>
        <p:blipFill>
          <a:blip r:embed="rId3" cstate="print"/>
          <a:srcRect/>
          <a:stretch>
            <a:fillRect/>
          </a:stretch>
        </p:blipFill>
        <p:spPr>
          <a:xfrm>
            <a:off x="457200" y="1533525"/>
            <a:ext cx="4040188" cy="4781550"/>
          </a:xfrm>
        </p:spPr>
      </p:pic>
    </p:spTree>
    <p:extLst>
      <p:ext uri="{BB962C8B-B14F-4D97-AF65-F5344CB8AC3E}">
        <p14:creationId xmlns:p14="http://schemas.microsoft.com/office/powerpoint/2010/main" val="723731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z="3600" dirty="0" smtClean="0"/>
              <a:t>Artist’s Rendition of New Building</a:t>
            </a:r>
            <a:br>
              <a:rPr lang="en-US" sz="3600" dirty="0" smtClean="0"/>
            </a:br>
            <a:r>
              <a:rPr lang="en-US" sz="3600" dirty="0" smtClean="0"/>
              <a:t> </a:t>
            </a:r>
            <a:r>
              <a:rPr lang="en-US" sz="2800" dirty="0" smtClean="0"/>
              <a:t>C</a:t>
            </a:r>
            <a:r>
              <a:rPr lang="en-US" sz="3600" dirty="0" smtClean="0"/>
              <a:t>. 2002</a:t>
            </a:r>
            <a:endParaRPr lang="en-US" sz="3600" dirty="0"/>
          </a:p>
        </p:txBody>
      </p:sp>
      <p:pic>
        <p:nvPicPr>
          <p:cNvPr id="1026" name="Picture 2" descr="rendering-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38300"/>
            <a:ext cx="67571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40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7655" y="274638"/>
            <a:ext cx="8529145" cy="1143000"/>
          </a:xfrm>
          <a:effectLst/>
        </p:spPr>
        <p:txBody>
          <a:bodyPr/>
          <a:lstStyle/>
          <a:p>
            <a:pPr>
              <a:defRPr/>
            </a:pPr>
            <a:r>
              <a:rPr lang="en-US" sz="3600" dirty="0" smtClean="0"/>
              <a:t>Two Options</a:t>
            </a:r>
          </a:p>
        </p:txBody>
      </p:sp>
      <p:sp>
        <p:nvSpPr>
          <p:cNvPr id="11267" name="Content Placeholder 2"/>
          <p:cNvSpPr>
            <a:spLocks noGrp="1"/>
          </p:cNvSpPr>
          <p:nvPr>
            <p:ph idx="1"/>
          </p:nvPr>
        </p:nvSpPr>
        <p:spPr>
          <a:xfrm>
            <a:off x="457200" y="946150"/>
            <a:ext cx="8229600" cy="5422900"/>
          </a:xfrm>
          <a:effectLst/>
        </p:spPr>
        <p:txBody>
          <a:bodyPr/>
          <a:lstStyle/>
          <a:p>
            <a:pPr>
              <a:defRPr/>
            </a:pPr>
            <a:endParaRPr lang="en-US" b="1" dirty="0" smtClean="0"/>
          </a:p>
          <a:p>
            <a:pPr>
              <a:defRPr/>
            </a:pPr>
            <a:r>
              <a:rPr lang="en-US" sz="3600" dirty="0" smtClean="0"/>
              <a:t>Store materials permanently off-site</a:t>
            </a:r>
          </a:p>
          <a:p>
            <a:pPr lvl="1">
              <a:buFontTx/>
              <a:buChar char="-"/>
              <a:defRPr/>
            </a:pPr>
            <a:r>
              <a:rPr lang="en-US" dirty="0" smtClean="0"/>
              <a:t>Examined several off-site  facilities in 2007</a:t>
            </a:r>
          </a:p>
          <a:p>
            <a:pPr marL="3200400" lvl="7" indent="0">
              <a:buNone/>
              <a:defRPr/>
            </a:pPr>
            <a:r>
              <a:rPr lang="en-US" sz="4800" dirty="0" smtClean="0">
                <a:solidFill>
                  <a:srgbClr val="FF0000"/>
                </a:solidFill>
              </a:rPr>
              <a:t>OR</a:t>
            </a:r>
          </a:p>
          <a:p>
            <a:pPr>
              <a:defRPr/>
            </a:pPr>
            <a:r>
              <a:rPr lang="en-US" sz="3600" dirty="0" smtClean="0"/>
              <a:t>Install additional compact shelving </a:t>
            </a:r>
          </a:p>
          <a:p>
            <a:pPr>
              <a:buFontTx/>
              <a:buNone/>
              <a:defRPr/>
            </a:pPr>
            <a:r>
              <a:rPr lang="en-US" sz="3600" dirty="0" smtClean="0"/>
              <a:t>	on the middle floor of the 3 stack levels</a:t>
            </a:r>
          </a:p>
          <a:p>
            <a:pPr>
              <a:buFontTx/>
              <a:buNone/>
              <a:defRPr/>
            </a:pPr>
            <a:r>
              <a:rPr lang="en-US" sz="3600" b="1" dirty="0" smtClean="0"/>
              <a:t>	</a:t>
            </a:r>
            <a:endParaRPr lang="en-US" sz="2800" dirty="0" smtClean="0"/>
          </a:p>
        </p:txBody>
      </p:sp>
    </p:spTree>
    <p:extLst>
      <p:ext uri="{BB962C8B-B14F-4D97-AF65-F5344CB8AC3E}">
        <p14:creationId xmlns:p14="http://schemas.microsoft.com/office/powerpoint/2010/main" val="163057996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544638"/>
          </a:xfrm>
          <a:effectLst/>
        </p:spPr>
        <p:txBody>
          <a:bodyPr/>
          <a:lstStyle/>
          <a:p>
            <a:pPr>
              <a:defRPr/>
            </a:pPr>
            <a:r>
              <a:rPr lang="en-US" sz="3600" dirty="0" smtClean="0"/>
              <a:t>Crowded stacks on second level</a:t>
            </a:r>
            <a:r>
              <a:rPr lang="en-US" sz="4000" dirty="0" smtClean="0"/>
              <a:t/>
            </a:r>
            <a:br>
              <a:rPr lang="en-US" sz="4000" dirty="0" smtClean="0"/>
            </a:br>
            <a:r>
              <a:rPr lang="en-US" sz="2800" dirty="0" smtClean="0"/>
              <a:t>This floor could not support compact shelving</a:t>
            </a:r>
          </a:p>
        </p:txBody>
      </p:sp>
      <p:pic>
        <p:nvPicPr>
          <p:cNvPr id="4" name="Picture 2" descr="B2-Open-full"/>
          <p:cNvPicPr>
            <a:picLocks noGrp="1" noChangeAspect="1" noChangeArrowheads="1"/>
          </p:cNvPicPr>
          <p:nvPr>
            <p:ph idx="1"/>
          </p:nvPr>
        </p:nvPicPr>
        <p:blipFill>
          <a:blip r:embed="rId3" cstate="print"/>
          <a:srcRect/>
          <a:stretch>
            <a:fillRect/>
          </a:stretch>
        </p:blipFill>
        <p:spPr>
          <a:xfrm>
            <a:off x="1260475" y="1703388"/>
            <a:ext cx="6718300" cy="4902200"/>
          </a:xfrm>
        </p:spPr>
      </p:pic>
    </p:spTree>
    <p:extLst>
      <p:ext uri="{BB962C8B-B14F-4D97-AF65-F5344CB8AC3E}">
        <p14:creationId xmlns:p14="http://schemas.microsoft.com/office/powerpoint/2010/main" val="39640201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Avoid this Possibility</a:t>
            </a:r>
            <a:endParaRPr lang="en-US" dirty="0"/>
          </a:p>
        </p:txBody>
      </p:sp>
      <p:pic>
        <p:nvPicPr>
          <p:cNvPr id="4098" name="Picture 2" descr="Cartoon image of three people trying to hold up a wall that is falling down" title="Cartoon image of three people trying to hold up a wall that is falling d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995" y="1533525"/>
            <a:ext cx="4915329" cy="451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93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851338"/>
          </a:xfrm>
          <a:effectLst/>
        </p:spPr>
        <p:txBody>
          <a:bodyPr/>
          <a:lstStyle/>
          <a:p>
            <a:pPr>
              <a:defRPr/>
            </a:pPr>
            <a:r>
              <a:rPr lang="en-US" sz="3600" dirty="0" smtClean="0"/>
              <a:t>Eight Year Plan</a:t>
            </a:r>
          </a:p>
        </p:txBody>
      </p:sp>
      <p:sp>
        <p:nvSpPr>
          <p:cNvPr id="15363" name="Content Placeholder 2"/>
          <p:cNvSpPr>
            <a:spLocks noGrp="1"/>
          </p:cNvSpPr>
          <p:nvPr>
            <p:ph idx="1"/>
          </p:nvPr>
        </p:nvSpPr>
        <p:spPr>
          <a:xfrm>
            <a:off x="0" y="851338"/>
            <a:ext cx="9144000" cy="6006662"/>
          </a:xfrm>
          <a:effectLst/>
        </p:spPr>
        <p:txBody>
          <a:bodyPr/>
          <a:lstStyle/>
          <a:p>
            <a:pPr>
              <a:defRPr/>
            </a:pPr>
            <a:r>
              <a:rPr lang="en-US" sz="2800" dirty="0" smtClean="0"/>
              <a:t>Store low use collections offsite </a:t>
            </a:r>
          </a:p>
          <a:p>
            <a:pPr>
              <a:defRPr/>
            </a:pPr>
            <a:endParaRPr lang="en-US" sz="2800" dirty="0"/>
          </a:p>
          <a:p>
            <a:pPr>
              <a:defRPr/>
            </a:pPr>
            <a:r>
              <a:rPr lang="en-US" sz="2800" dirty="0" smtClean="0"/>
              <a:t>Strengthen 2</a:t>
            </a:r>
            <a:r>
              <a:rPr lang="en-US" sz="2800" baseline="30000" dirty="0" smtClean="0"/>
              <a:t>nd</a:t>
            </a:r>
            <a:r>
              <a:rPr lang="en-US" sz="2800" dirty="0" smtClean="0"/>
              <a:t> level</a:t>
            </a:r>
          </a:p>
          <a:p>
            <a:pPr>
              <a:buFontTx/>
              <a:buNone/>
              <a:defRPr/>
            </a:pPr>
            <a:endParaRPr lang="en-US" sz="2800" dirty="0" smtClean="0"/>
          </a:p>
          <a:p>
            <a:pPr>
              <a:defRPr/>
            </a:pPr>
            <a:r>
              <a:rPr lang="en-US" sz="2800" dirty="0" smtClean="0"/>
              <a:t>Install compacts</a:t>
            </a:r>
          </a:p>
          <a:p>
            <a:pPr>
              <a:buFontTx/>
              <a:buNone/>
              <a:defRPr/>
            </a:pPr>
            <a:endParaRPr lang="en-US" sz="2800" dirty="0" smtClean="0"/>
          </a:p>
          <a:p>
            <a:pPr>
              <a:defRPr/>
            </a:pPr>
            <a:r>
              <a:rPr lang="en-US" sz="2800" dirty="0" smtClean="0"/>
              <a:t>Upgrade lighting and sprinklers</a:t>
            </a:r>
          </a:p>
          <a:p>
            <a:pPr>
              <a:buFontTx/>
              <a:buNone/>
              <a:defRPr/>
            </a:pPr>
            <a:endParaRPr lang="en-US" sz="2800" dirty="0" smtClean="0"/>
          </a:p>
          <a:p>
            <a:pPr>
              <a:defRPr/>
            </a:pPr>
            <a:r>
              <a:rPr lang="en-US" sz="2800" dirty="0" smtClean="0"/>
              <a:t>Reduce Temp/RH in stack areas</a:t>
            </a:r>
          </a:p>
          <a:p>
            <a:pPr marL="0" indent="0">
              <a:buNone/>
              <a:defRPr/>
            </a:pPr>
            <a:endParaRPr lang="en-US" sz="2800" b="1" dirty="0" smtClean="0"/>
          </a:p>
          <a:p>
            <a:pPr>
              <a:defRPr/>
            </a:pPr>
            <a:endParaRPr lang="en-US" dirty="0" smtClean="0"/>
          </a:p>
        </p:txBody>
      </p:sp>
    </p:spTree>
    <p:extLst>
      <p:ext uri="{BB962C8B-B14F-4D97-AF65-F5344CB8AC3E}">
        <p14:creationId xmlns:p14="http://schemas.microsoft.com/office/powerpoint/2010/main" val="2852013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2" end="2"/>
                                            </p:txEl>
                                          </p:spTgt>
                                        </p:tgtEl>
                                        <p:attrNameLst>
                                          <p:attrName>style.visibility</p:attrName>
                                        </p:attrNameLst>
                                      </p:cBhvr>
                                      <p:to>
                                        <p:strVal val="visible"/>
                                      </p:to>
                                    </p:set>
                                    <p:animEffect transition="in" filter="fade">
                                      <p:cBhvr>
                                        <p:cTn id="14" dur="1000"/>
                                        <p:tgtEl>
                                          <p:spTgt spid="15363">
                                            <p:txEl>
                                              <p:pRg st="2" end="2"/>
                                            </p:txEl>
                                          </p:spTgt>
                                        </p:tgtEl>
                                      </p:cBhvr>
                                    </p:animEffect>
                                    <p:anim calcmode="lin" valueType="num">
                                      <p:cBhvr>
                                        <p:cTn id="15"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fade">
                                      <p:cBhvr>
                                        <p:cTn id="21" dur="1000"/>
                                        <p:tgtEl>
                                          <p:spTgt spid="15363">
                                            <p:txEl>
                                              <p:pRg st="4" end="4"/>
                                            </p:txEl>
                                          </p:spTgt>
                                        </p:tgtEl>
                                      </p:cBhvr>
                                    </p:animEffect>
                                    <p:anim calcmode="lin" valueType="num">
                                      <p:cBhvr>
                                        <p:cTn id="22"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6" end="6"/>
                                            </p:txEl>
                                          </p:spTgt>
                                        </p:tgtEl>
                                        <p:attrNameLst>
                                          <p:attrName>style.visibility</p:attrName>
                                        </p:attrNameLst>
                                      </p:cBhvr>
                                      <p:to>
                                        <p:strVal val="visible"/>
                                      </p:to>
                                    </p:set>
                                    <p:animEffect transition="in" filter="fade">
                                      <p:cBhvr>
                                        <p:cTn id="28" dur="1000"/>
                                        <p:tgtEl>
                                          <p:spTgt spid="15363">
                                            <p:txEl>
                                              <p:pRg st="6" end="6"/>
                                            </p:txEl>
                                          </p:spTgt>
                                        </p:tgtEl>
                                      </p:cBhvr>
                                    </p:animEffect>
                                    <p:anim calcmode="lin" valueType="num">
                                      <p:cBhvr>
                                        <p:cTn id="29"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animEffect transition="in" filter="fade">
                                      <p:cBhvr>
                                        <p:cTn id="35" dur="1000"/>
                                        <p:tgtEl>
                                          <p:spTgt spid="15363">
                                            <p:txEl>
                                              <p:pRg st="8" end="8"/>
                                            </p:txEl>
                                          </p:spTgt>
                                        </p:tgtEl>
                                      </p:cBhvr>
                                    </p:animEffect>
                                    <p:anim calcmode="lin" valueType="num">
                                      <p:cBhvr>
                                        <p:cTn id="36"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000" dirty="0" smtClean="0">
            <a:solidFill>
              <a:schemeClr val="tx2"/>
            </a:solidFill>
            <a:latin typeface="+mn-l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6912</TotalTime>
  <Words>1177</Words>
  <Application>Microsoft Office PowerPoint</Application>
  <PresentationFormat>On-screen Show (4:3)</PresentationFormat>
  <Paragraphs>113</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Default Design</vt:lpstr>
      <vt:lpstr>Office Theme</vt:lpstr>
      <vt:lpstr>Collection Space</vt:lpstr>
      <vt:lpstr>NLM was built in 1962;   designed to store 1.5M Volumes</vt:lpstr>
      <vt:lpstr>Underground stack floors being constructed in 1961</vt:lpstr>
      <vt:lpstr>Today NLM Holds 2.6m Volumes</vt:lpstr>
      <vt:lpstr>Artist’s Rendition of New Building  C. 2002</vt:lpstr>
      <vt:lpstr>Two Options</vt:lpstr>
      <vt:lpstr>Crowded stacks on second level This floor could not support compact shelving</vt:lpstr>
      <vt:lpstr>Let’s Avoid this Possibility</vt:lpstr>
      <vt:lpstr>Eight Year Plan</vt:lpstr>
      <vt:lpstr>Strengthen floor and ceiling</vt:lpstr>
      <vt:lpstr>Steps to strengthen floor and ceiling</vt:lpstr>
      <vt:lpstr>Strengthen 3rd floor ceiling</vt:lpstr>
      <vt:lpstr>NLM 2nd Level – floor strengthening</vt:lpstr>
      <vt:lpstr>New Office Space for Preservation Staff</vt:lpstr>
      <vt:lpstr>2013 Plans</vt:lpstr>
      <vt:lpstr>Compacts with 10 tiers in offsite facility</vt:lpstr>
      <vt:lpstr> During 2014-2015 </vt:lpstr>
      <vt:lpstr>By end of 2016 NLM’s storage capacity will have doubled to hold over 3M volumes</vt:lpstr>
    </vt:vector>
  </TitlesOfParts>
  <Company>National Library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NLM Collection Space Needs 2007 - 2032</dc:title>
  <dc:creator>byrnesm</dc:creator>
  <cp:lastModifiedBy>nlm</cp:lastModifiedBy>
  <cp:revision>561</cp:revision>
  <cp:lastPrinted>2013-05-02T16:38:03Z</cp:lastPrinted>
  <dcterms:created xsi:type="dcterms:W3CDTF">2006-06-12T18:53:03Z</dcterms:created>
  <dcterms:modified xsi:type="dcterms:W3CDTF">2013-05-21T10:41:42Z</dcterms:modified>
</cp:coreProperties>
</file>