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83" r:id="rId5"/>
    <p:sldId id="373" r:id="rId6"/>
    <p:sldId id="389" r:id="rId7"/>
    <p:sldId id="390" r:id="rId8"/>
    <p:sldId id="391" r:id="rId9"/>
    <p:sldId id="392" r:id="rId10"/>
    <p:sldId id="393" r:id="rId11"/>
    <p:sldId id="394" r:id="rId12"/>
    <p:sldId id="382" r:id="rId13"/>
    <p:sldId id="315" r:id="rId14"/>
    <p:sldId id="370" r:id="rId15"/>
    <p:sldId id="372" r:id="rId16"/>
    <p:sldId id="376" r:id="rId17"/>
    <p:sldId id="377" r:id="rId18"/>
    <p:sldId id="381" r:id="rId19"/>
    <p:sldId id="380" r:id="rId20"/>
    <p:sldId id="378" r:id="rId21"/>
    <p:sldId id="379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68478" autoAdjust="0"/>
  </p:normalViewPr>
  <p:slideViewPr>
    <p:cSldViewPr>
      <p:cViewPr varScale="1">
        <p:scale>
          <a:sx n="65" d="100"/>
          <a:sy n="65" d="100"/>
        </p:scale>
        <p:origin x="-18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9D34-7A9D-4C22-85A7-588A9BD05F67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81E4-4E6A-4D6B-B0B0-84F799017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2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7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6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6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6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6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6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B1D89-5166-463D-8F89-3871D5C0D6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0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81E4-4E6A-4D6B-B0B0-84F799017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United States </a:t>
            </a:r>
          </a:p>
          <a:p>
            <a:pPr algn="l"/>
            <a:r>
              <a:rPr lang="en-US" dirty="0" smtClean="0"/>
              <a:t>National Library of Medicine </a:t>
            </a:r>
          </a:p>
          <a:p>
            <a:pPr algn="l"/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pic>
        <p:nvPicPr>
          <p:cNvPr id="1026" name="Picture 2" title="NIH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title="HH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1887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55065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2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United States </a:t>
            </a:r>
          </a:p>
          <a:p>
            <a:r>
              <a:rPr lang="en-US" smtClean="0"/>
              <a:t>National Library of Medicine </a:t>
            </a:r>
          </a:p>
          <a:p>
            <a:r>
              <a:rPr lang="en-US" smtClean="0"/>
              <a:t>National Institutes of Health, Health and Human Services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7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2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31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NL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4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6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United States </a:t>
            </a:r>
          </a:p>
          <a:p>
            <a:pPr algn="l"/>
            <a:r>
              <a:rPr lang="en-US" dirty="0" smtClean="0"/>
              <a:t>National Library of Medicine </a:t>
            </a:r>
          </a:p>
          <a:p>
            <a:pPr algn="l"/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5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United States</a:t>
            </a:r>
          </a:p>
          <a:p>
            <a:r>
              <a:rPr lang="en-US" smtClean="0"/>
              <a:t>National Library of Medicine </a:t>
            </a:r>
          </a:p>
          <a:p>
            <a:r>
              <a:rPr lang="en-US" smtClean="0"/>
              <a:t>National Institutes of Health, Health and Human Services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02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United States </a:t>
            </a:r>
          </a:p>
          <a:p>
            <a:pPr algn="l"/>
            <a:r>
              <a:rPr lang="en-US" dirty="0" smtClean="0"/>
              <a:t>National Library of Medicine </a:t>
            </a:r>
          </a:p>
          <a:p>
            <a:pPr algn="l"/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9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United States</a:t>
            </a:r>
          </a:p>
          <a:p>
            <a:r>
              <a:rPr lang="en-US" smtClean="0"/>
              <a:t>National Library of Medicine </a:t>
            </a:r>
          </a:p>
          <a:p>
            <a:r>
              <a:rPr lang="en-US" smtClean="0"/>
              <a:t>National Institutes of Health, Health and Human Services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8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14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smtClean="0">
              <a:solidFill>
                <a:prstClr val="white"/>
              </a:solidFill>
            </a:endParaRPr>
          </a:p>
          <a:p>
            <a:pPr algn="l"/>
            <a:r>
              <a:rPr lang="en-US" smtClean="0">
                <a:solidFill>
                  <a:prstClr val="white"/>
                </a:solidFill>
              </a:rPr>
              <a:t>United States</a:t>
            </a:r>
          </a:p>
          <a:p>
            <a:pPr algn="l"/>
            <a:r>
              <a:rPr lang="en-US" smtClean="0">
                <a:solidFill>
                  <a:prstClr val="white"/>
                </a:solidFill>
              </a:rPr>
              <a:t>National Library of Medicine</a:t>
            </a:r>
          </a:p>
          <a:p>
            <a:pPr algn="l"/>
            <a:r>
              <a:rPr lang="en-US" smtClean="0">
                <a:solidFill>
                  <a:prstClr val="white"/>
                </a:solidFill>
              </a:rPr>
              <a:t>National Institutes of Health, Health and Human Services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0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United States </a:t>
            </a:r>
          </a:p>
          <a:p>
            <a:r>
              <a:rPr lang="en-US" smtClean="0"/>
              <a:t>National Library of Medicine </a:t>
            </a:r>
          </a:p>
          <a:p>
            <a:r>
              <a:rPr lang="en-US" smtClean="0"/>
              <a:t>National Institutes of Health, Health and Human Services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476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48400"/>
            <a:ext cx="51816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 smtClean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prstClr val="white"/>
                </a:solidFill>
              </a:rPr>
              <a:t>United States</a:t>
            </a:r>
          </a:p>
          <a:p>
            <a:pPr algn="l"/>
            <a:r>
              <a:rPr lang="en-US" dirty="0" smtClean="0">
                <a:solidFill>
                  <a:prstClr val="white"/>
                </a:solidFill>
              </a:rPr>
              <a:t>National Library of Medicine</a:t>
            </a:r>
          </a:p>
          <a:p>
            <a:pPr algn="l"/>
            <a:r>
              <a:rPr lang="en-US" dirty="0" smtClean="0">
                <a:solidFill>
                  <a:prstClr val="white"/>
                </a:solidFill>
              </a:rPr>
              <a:t>National Institutes of Health, Health and Human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29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NLM Digital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Loren Frant</a:t>
            </a:r>
          </a:p>
          <a:p>
            <a:r>
              <a:rPr lang="en-US" dirty="0" smtClean="0"/>
              <a:t>May 6,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United States </a:t>
            </a:r>
          </a:p>
          <a:p>
            <a:pPr algn="l"/>
            <a:r>
              <a:rPr lang="en-US" smtClean="0"/>
              <a:t>National Library of Medicine </a:t>
            </a:r>
          </a:p>
          <a:p>
            <a:pPr algn="l"/>
            <a:r>
              <a:rPr lang="en-US" smtClean="0"/>
              <a:t>National Institutes of Health, Health and Human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 of Digital Collections Use by Quarter FY 2011 to Present" title="Graphic of Digital Collections Use by Quarter FY 2011 to Presen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04800"/>
            <a:ext cx="8762999" cy="58213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 of Digital Collections Use</a:t>
            </a:r>
            <a:r>
              <a:rPr lang="en-US" baseline="0" dirty="0" smtClean="0"/>
              <a:t> by quarter FY 2011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of the Medical</a:t>
            </a:r>
            <a:r>
              <a:rPr lang="en-US" baseline="0" dirty="0" smtClean="0"/>
              <a:t> Heritage Library home page</a:t>
            </a:r>
            <a:endParaRPr lang="en-US" dirty="0"/>
          </a:p>
        </p:txBody>
      </p:sp>
      <p:pic>
        <p:nvPicPr>
          <p:cNvPr id="1026" name="Picture 2" descr="Image of the Medical Heritagy Library home page" title="Image of the Medical Heritagy Library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0" y="152400"/>
            <a:ext cx="7412060" cy="6553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1200" y="838200"/>
            <a:ext cx="3126501" cy="57888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medicalheritage.org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1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of a digital</a:t>
            </a:r>
            <a:r>
              <a:rPr lang="en-US" baseline="0" dirty="0" smtClean="0"/>
              <a:t> collections record under the browse tab</a:t>
            </a:r>
            <a:endParaRPr lang="en-US" dirty="0"/>
          </a:p>
        </p:txBody>
      </p:sp>
      <p:pic>
        <p:nvPicPr>
          <p:cNvPr id="3075" name="Picture 3" descr="Image of book cover titled: The accidents of human life: with hints for their prevention, and the removal of their consequences" title="Image of book cover titled: The accidents of human life: with hints for their prevention, and the removal of their consequ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"/>
            <a:ext cx="4225384" cy="66751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of record from the Medical Heritage Library titled: The accidents of human life: with hints for their prevention, and the removal of their consequences" title="Image of record from the Medical Heritage Library titled: The accidents of human life: with hints for their prevention, and the removal of their consequen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" y="1397794"/>
            <a:ext cx="9030777" cy="40624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title="Image of record from the digital collections titled: The accidents of human life: with hints for their prevention, and the removal of their consequ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91" y="685800"/>
            <a:ext cx="6391843" cy="5486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Shakespeare and the Four Humors</a:t>
            </a:r>
            <a:endParaRPr lang="en-US" dirty="0"/>
          </a:p>
        </p:txBody>
      </p:sp>
      <p:pic>
        <p:nvPicPr>
          <p:cNvPr id="3074" name="Picture 2" descr="Image from the History of Medicine division's exhibition &quot;And there's the humor of it&quot; Shakespeare and the four humors" title="Image from the History of Medicine division's exhibition &quot;And there's the humor of it&quot; Shakespeare and the four hum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4963"/>
            <a:ext cx="6705600" cy="46586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5181600" cy="473075"/>
          </a:xfrm>
        </p:spPr>
        <p:txBody>
          <a:bodyPr/>
          <a:lstStyle/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 Monograph Publications</a:t>
            </a:r>
            <a:endParaRPr lang="en-US" dirty="0"/>
          </a:p>
        </p:txBody>
      </p:sp>
      <p:pic>
        <p:nvPicPr>
          <p:cNvPr id="1028" name="Picture 4" descr="An image of a monograph titled: A Global Vision for the National Library of Medicine" title="An image of a monograph titled: A Global Vision for the National Library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2679"/>
            <a:ext cx="3581400" cy="46661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n image of a monograph titled National Library of Medicine Annual Report Fiscal Year 1964" title="An image of a monograph titled National Library of Medicine Annual Report Fiscal Year 19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2679"/>
            <a:ext cx="3503748" cy="46634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of the National Library of Medicine IndexCat page banner" title="Image of the National Library of Medicine IndexCat page 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4343400"/>
            <a:ext cx="8456749" cy="14765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5181600" cy="473075"/>
          </a:xfrm>
        </p:spPr>
        <p:txBody>
          <a:bodyPr/>
          <a:lstStyle/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Materials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United States </a:t>
            </a:r>
          </a:p>
          <a:p>
            <a:r>
              <a:rPr lang="en-US" smtClean="0"/>
              <a:t>National Library of Medicine </a:t>
            </a:r>
          </a:p>
          <a:p>
            <a:r>
              <a:rPr lang="en-US" smtClean="0"/>
              <a:t>National Institutes of Health, Health and Human Services </a:t>
            </a:r>
            <a:endParaRPr lang="en-US" dirty="0"/>
          </a:p>
        </p:txBody>
      </p:sp>
      <p:pic>
        <p:nvPicPr>
          <p:cNvPr id="2050" name="Picture 2" descr="Image of World War 1 era medical staff attending to a patient" title="Image of World War 1 era medical staff attending to a pat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4437"/>
            <a:ext cx="6248400" cy="491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Collection Monographs 1914-1922</a:t>
            </a:r>
            <a:endParaRPr lang="en-US" dirty="0"/>
          </a:p>
        </p:txBody>
      </p:sp>
      <p:pic>
        <p:nvPicPr>
          <p:cNvPr id="4102" name="Picture 6" descr="Image of two shelves of monographs" title="Image of two shelves of monogra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752600"/>
            <a:ext cx="5397500" cy="40481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5181600" cy="473075"/>
          </a:xfrm>
        </p:spPr>
        <p:txBody>
          <a:bodyPr/>
          <a:lstStyle/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Medicine in the Americas Phase II</a:t>
            </a:r>
            <a:endParaRPr lang="en-US" dirty="0"/>
          </a:p>
        </p:txBody>
      </p:sp>
      <p:pic>
        <p:nvPicPr>
          <p:cNvPr id="2050" name="Picture 2" descr="Image of the History of Medicine exhibition titled: Medicine in the Americas 1610-1920: A Digital Library" title="Image of the History of Medicine exhibition titled: Medicine in the Americas 1610-1920: A Digital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7" y="1371600"/>
            <a:ext cx="7318127" cy="4572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00199"/>
            <a:ext cx="685800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809999"/>
            <a:ext cx="628650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76399"/>
            <a:ext cx="666750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809999"/>
            <a:ext cx="723900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876800"/>
            <a:ext cx="666750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85" y="2667000"/>
            <a:ext cx="752475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43199"/>
            <a:ext cx="723900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ie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733425" cy="11430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5181600" cy="473075"/>
          </a:xfrm>
        </p:spPr>
        <p:txBody>
          <a:bodyPr/>
          <a:lstStyle/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on Demand</a:t>
            </a:r>
            <a:endParaRPr lang="en-US" dirty="0"/>
          </a:p>
        </p:txBody>
      </p:sp>
      <p:pic>
        <p:nvPicPr>
          <p:cNvPr id="3074" name="Picture 2" descr="Image of the National Library of Medicine Web page for Interlibrary Loan and Document Delivery Services" title="Image of the National Library of Medicine Web page for Interlibrary Loan and Document Delivery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1" y="1295400"/>
            <a:ext cx="8826479" cy="4267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of DOCLINE system login page" title="Image of DOCLINE system login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401291"/>
            <a:ext cx="5905500" cy="2571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5181600" cy="473075"/>
          </a:xfrm>
        </p:spPr>
        <p:txBody>
          <a:bodyPr/>
          <a:lstStyle/>
          <a:p>
            <a:r>
              <a:rPr lang="en-US" dirty="0" smtClean="0"/>
              <a:t>United States </a:t>
            </a:r>
          </a:p>
          <a:p>
            <a:r>
              <a:rPr lang="en-US" dirty="0" smtClean="0"/>
              <a:t>National Library of Medicine </a:t>
            </a:r>
          </a:p>
          <a:p>
            <a:r>
              <a:rPr lang="en-US" dirty="0" smtClean="0"/>
              <a:t>National Institutes of Health, Health and Human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Use at NLM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United States </a:t>
            </a:r>
          </a:p>
          <a:p>
            <a:r>
              <a:rPr lang="en-US" smtClean="0"/>
              <a:t>National Library of Medicine </a:t>
            </a:r>
          </a:p>
          <a:p>
            <a:r>
              <a:rPr lang="en-US" smtClean="0"/>
              <a:t>National Institutes of Health, Health and Human Services </a:t>
            </a:r>
            <a:endParaRPr lang="en-US" dirty="0"/>
          </a:p>
        </p:txBody>
      </p:sp>
      <p:pic>
        <p:nvPicPr>
          <p:cNvPr id="5" name="Picture 2" descr="Image of the cover of the Association of Research Libraries Code of Best Practices in Fair Use for Academic and Research Libraries" title="Image of the cover of the Association of Research Libraries Code of Best Practices in Fair Use for Academic and Research Librari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59" y="1215179"/>
            <a:ext cx="3184282" cy="50332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Images of Scientist</a:t>
            </a:r>
            <a:r>
              <a:rPr lang="en-US" baseline="0" dirty="0" smtClean="0"/>
              <a:t> working on digitization</a:t>
            </a:r>
            <a:endParaRPr lang="en-US" dirty="0"/>
          </a:p>
        </p:txBody>
      </p:sp>
      <p:pic>
        <p:nvPicPr>
          <p:cNvPr id="1027" name="Picture 3" descr="Image of female working on digitization" title="Image of female working on digit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409950" cy="2295525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of male working on digitization" title="Image of male working on digitiz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3"/>
          <a:stretch/>
        </p:blipFill>
        <p:spPr bwMode="auto">
          <a:xfrm>
            <a:off x="6162675" y="76200"/>
            <a:ext cx="2905125" cy="3445823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of male working on digitization" title="Image of male working on digitiz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3343275" cy="272415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Image of female working on digitization" title="Image of female working on digit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038600"/>
            <a:ext cx="3409950" cy="2676525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of male working on digitization" title="Image of male working on digitiz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481769"/>
            <a:ext cx="2757488" cy="38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Digital Stewardship Residency</a:t>
            </a:r>
            <a:endParaRPr lang="en-US" dirty="0"/>
          </a:p>
        </p:txBody>
      </p:sp>
      <p:pic>
        <p:nvPicPr>
          <p:cNvPr id="5" name="Picture 2" descr="Image of the Library of Congress Web page for the National Digital Stewardship Residency" title="Image of the Library of Congress Web page for the National Digital Stewardship Resid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0" y="1295400"/>
            <a:ext cx="8003381" cy="541142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Diagram of digitization</a:t>
            </a:r>
            <a:r>
              <a:rPr lang="en-US" baseline="0" dirty="0" smtClean="0"/>
              <a:t> working groups</a:t>
            </a:r>
            <a:endParaRPr lang="en-US" dirty="0"/>
          </a:p>
        </p:txBody>
      </p:sp>
      <p:grpSp>
        <p:nvGrpSpPr>
          <p:cNvPr id="3" name="Group 2" descr="Rounded rectangle of Digital Repository Working Group" title="digital projects selection group"/>
          <p:cNvGrpSpPr/>
          <p:nvPr/>
        </p:nvGrpSpPr>
        <p:grpSpPr>
          <a:xfrm>
            <a:off x="38100" y="133317"/>
            <a:ext cx="2552700" cy="2476506"/>
            <a:chOff x="38100" y="133317"/>
            <a:chExt cx="2552700" cy="2476506"/>
          </a:xfrm>
        </p:grpSpPr>
        <p:sp>
          <p:nvSpPr>
            <p:cNvPr id="37" name="Freeform 36" descr="Rounded rectangle of Digital Projects Selection Group" title="Rounded rectangle of Digital Projects Selection Group"/>
            <p:cNvSpPr/>
            <p:nvPr/>
          </p:nvSpPr>
          <p:spPr>
            <a:xfrm>
              <a:off x="152385" y="228595"/>
              <a:ext cx="2317253" cy="2317253"/>
            </a:xfrm>
            <a:custGeom>
              <a:avLst/>
              <a:gdLst>
                <a:gd name="connsiteX0" fmla="*/ 0 w 2317253"/>
                <a:gd name="connsiteY0" fmla="*/ 1158627 h 2317253"/>
                <a:gd name="connsiteX1" fmla="*/ 1158627 w 2317253"/>
                <a:gd name="connsiteY1" fmla="*/ 0 h 2317253"/>
                <a:gd name="connsiteX2" fmla="*/ 2317254 w 2317253"/>
                <a:gd name="connsiteY2" fmla="*/ 1158627 h 2317253"/>
                <a:gd name="connsiteX3" fmla="*/ 1158627 w 2317253"/>
                <a:gd name="connsiteY3" fmla="*/ 2317254 h 2317253"/>
                <a:gd name="connsiteX4" fmla="*/ 0 w 2317253"/>
                <a:gd name="connsiteY4" fmla="*/ 1158627 h 231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53" h="2317253">
                  <a:moveTo>
                    <a:pt x="0" y="1158627"/>
                  </a:moveTo>
                  <a:cubicBezTo>
                    <a:pt x="0" y="518735"/>
                    <a:pt x="518735" y="0"/>
                    <a:pt x="1158627" y="0"/>
                  </a:cubicBezTo>
                  <a:cubicBezTo>
                    <a:pt x="1798519" y="0"/>
                    <a:pt x="2317254" y="518735"/>
                    <a:pt x="2317254" y="1158627"/>
                  </a:cubicBezTo>
                  <a:cubicBezTo>
                    <a:pt x="2317254" y="1798519"/>
                    <a:pt x="1798519" y="2317254"/>
                    <a:pt x="1158627" y="2317254"/>
                  </a:cubicBezTo>
                  <a:cubicBezTo>
                    <a:pt x="518735" y="2317254"/>
                    <a:pt x="0" y="1798519"/>
                    <a:pt x="0" y="1158627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56499" tIns="356499" rIns="356499" bIns="35649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 Projects Selection Group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 descr="Rounded rectangle Digital Projects Selection Group" title="Rounded rectangle Digital Projects Selection Group"/>
            <p:cNvSpPr/>
            <p:nvPr/>
          </p:nvSpPr>
          <p:spPr>
            <a:xfrm>
              <a:off x="38100" y="133317"/>
              <a:ext cx="2552700" cy="2476506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 descr="Double white arrow from Digital Projects Selection Group to Digital Repository Working Group" title="Double white arrow from Digital Projects Selection Group to Digital Repository Working Group"/>
          <p:cNvCxnSpPr/>
          <p:nvPr/>
        </p:nvCxnSpPr>
        <p:spPr bwMode="auto">
          <a:xfrm>
            <a:off x="2286000" y="609600"/>
            <a:ext cx="44958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24" name="Straight Arrow Connector 23" descr="Double white arrow from Digital Projects Selection Group to Scanning Working Group" title="Double white arrow from Digital Projects Selection Group to Scanning Working Group"/>
          <p:cNvCxnSpPr/>
          <p:nvPr/>
        </p:nvCxnSpPr>
        <p:spPr bwMode="auto">
          <a:xfrm>
            <a:off x="1371600" y="2590800"/>
            <a:ext cx="2133600" cy="25146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25" name="Straight Arrow Connector 24" descr="Double white arrow from Digital Repository Working Group to Scanning Working Group" title="Double white arrow from Digital Repository Working Group to Scanning Working Group"/>
          <p:cNvCxnSpPr/>
          <p:nvPr/>
        </p:nvCxnSpPr>
        <p:spPr bwMode="auto">
          <a:xfrm flipV="1">
            <a:off x="5638800" y="2469644"/>
            <a:ext cx="1828800" cy="2635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cxnSp>
      <p:grpSp>
        <p:nvGrpSpPr>
          <p:cNvPr id="6" name="Group 5" descr="digital program oversight group" title="digital program oversight group"/>
          <p:cNvGrpSpPr/>
          <p:nvPr/>
        </p:nvGrpSpPr>
        <p:grpSpPr>
          <a:xfrm>
            <a:off x="3200400" y="1311017"/>
            <a:ext cx="2667000" cy="2476506"/>
            <a:chOff x="3200400" y="1311017"/>
            <a:chExt cx="2667000" cy="2476506"/>
          </a:xfrm>
        </p:grpSpPr>
        <p:sp>
          <p:nvSpPr>
            <p:cNvPr id="31" name="Freeform 30" descr="Rounded rectangle of Digital Program Oversight Group" title="Rounded rectangle of Digital Program Oversight Group"/>
            <p:cNvSpPr/>
            <p:nvPr/>
          </p:nvSpPr>
          <p:spPr>
            <a:xfrm>
              <a:off x="3352806" y="1371570"/>
              <a:ext cx="2317253" cy="2317253"/>
            </a:xfrm>
            <a:custGeom>
              <a:avLst/>
              <a:gdLst>
                <a:gd name="connsiteX0" fmla="*/ 0 w 2317253"/>
                <a:gd name="connsiteY0" fmla="*/ 1158627 h 2317253"/>
                <a:gd name="connsiteX1" fmla="*/ 1158627 w 2317253"/>
                <a:gd name="connsiteY1" fmla="*/ 0 h 2317253"/>
                <a:gd name="connsiteX2" fmla="*/ 2317254 w 2317253"/>
                <a:gd name="connsiteY2" fmla="*/ 1158627 h 2317253"/>
                <a:gd name="connsiteX3" fmla="*/ 1158627 w 2317253"/>
                <a:gd name="connsiteY3" fmla="*/ 2317254 h 2317253"/>
                <a:gd name="connsiteX4" fmla="*/ 0 w 2317253"/>
                <a:gd name="connsiteY4" fmla="*/ 1158627 h 231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53" h="2317253">
                  <a:moveTo>
                    <a:pt x="0" y="1158627"/>
                  </a:moveTo>
                  <a:cubicBezTo>
                    <a:pt x="0" y="518735"/>
                    <a:pt x="518735" y="0"/>
                    <a:pt x="1158627" y="0"/>
                  </a:cubicBezTo>
                  <a:cubicBezTo>
                    <a:pt x="1798519" y="0"/>
                    <a:pt x="2317254" y="518735"/>
                    <a:pt x="2317254" y="1158627"/>
                  </a:cubicBezTo>
                  <a:cubicBezTo>
                    <a:pt x="2317254" y="1798519"/>
                    <a:pt x="1798519" y="2317254"/>
                    <a:pt x="1158627" y="2317254"/>
                  </a:cubicBezTo>
                  <a:cubicBezTo>
                    <a:pt x="518735" y="2317254"/>
                    <a:pt x="0" y="1798519"/>
                    <a:pt x="0" y="1158627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959" tIns="353959" rIns="353959" bIns="35395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 Program Oversight Group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ounded Rectangle 4" descr="Rounded rectangle of Digital Program Oversight Group" title="Rounded rectangle of Digital Program Oversight Group"/>
            <p:cNvSpPr/>
            <p:nvPr/>
          </p:nvSpPr>
          <p:spPr>
            <a:xfrm>
              <a:off x="3200400" y="1311017"/>
              <a:ext cx="2667000" cy="2476506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 descr="digital repository working group" title="digital repository working group"/>
          <p:cNvGrpSpPr/>
          <p:nvPr/>
        </p:nvGrpSpPr>
        <p:grpSpPr>
          <a:xfrm>
            <a:off x="6499654" y="101937"/>
            <a:ext cx="2552700" cy="2476506"/>
            <a:chOff x="6499654" y="101937"/>
            <a:chExt cx="2552700" cy="2476506"/>
          </a:xfrm>
        </p:grpSpPr>
        <p:sp>
          <p:nvSpPr>
            <p:cNvPr id="33" name="Freeform 32" descr="Rounded rectangle of Digital Repository Working Group" title="Rounded rectangle of Digital Repository Working Group"/>
            <p:cNvSpPr/>
            <p:nvPr/>
          </p:nvSpPr>
          <p:spPr>
            <a:xfrm>
              <a:off x="6629396" y="152391"/>
              <a:ext cx="2317253" cy="2317253"/>
            </a:xfrm>
            <a:custGeom>
              <a:avLst/>
              <a:gdLst>
                <a:gd name="connsiteX0" fmla="*/ 0 w 2317253"/>
                <a:gd name="connsiteY0" fmla="*/ 1158627 h 2317253"/>
                <a:gd name="connsiteX1" fmla="*/ 1158627 w 2317253"/>
                <a:gd name="connsiteY1" fmla="*/ 0 h 2317253"/>
                <a:gd name="connsiteX2" fmla="*/ 2317254 w 2317253"/>
                <a:gd name="connsiteY2" fmla="*/ 1158627 h 2317253"/>
                <a:gd name="connsiteX3" fmla="*/ 1158627 w 2317253"/>
                <a:gd name="connsiteY3" fmla="*/ 2317254 h 2317253"/>
                <a:gd name="connsiteX4" fmla="*/ 0 w 2317253"/>
                <a:gd name="connsiteY4" fmla="*/ 1158627 h 231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53" h="2317253">
                  <a:moveTo>
                    <a:pt x="0" y="1158627"/>
                  </a:moveTo>
                  <a:cubicBezTo>
                    <a:pt x="0" y="518735"/>
                    <a:pt x="518735" y="0"/>
                    <a:pt x="1158627" y="0"/>
                  </a:cubicBezTo>
                  <a:cubicBezTo>
                    <a:pt x="1798519" y="0"/>
                    <a:pt x="2317254" y="518735"/>
                    <a:pt x="2317254" y="1158627"/>
                  </a:cubicBezTo>
                  <a:cubicBezTo>
                    <a:pt x="2317254" y="1798519"/>
                    <a:pt x="1798519" y="2317254"/>
                    <a:pt x="1158627" y="2317254"/>
                  </a:cubicBezTo>
                  <a:cubicBezTo>
                    <a:pt x="518735" y="2317254"/>
                    <a:pt x="0" y="1798519"/>
                    <a:pt x="0" y="1158627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99" tIns="356499" rIns="356499" bIns="35649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 Repository Working Group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16" descr="Rounded rectangle of Digital Repository Working Group" title="Rounded rectangle of Digital Repository Working Group"/>
            <p:cNvSpPr/>
            <p:nvPr/>
          </p:nvSpPr>
          <p:spPr>
            <a:xfrm>
              <a:off x="6499654" y="101937"/>
              <a:ext cx="2552700" cy="2476506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 descr="scanning working group" title="scanning working group"/>
          <p:cNvGrpSpPr/>
          <p:nvPr/>
        </p:nvGrpSpPr>
        <p:grpSpPr>
          <a:xfrm>
            <a:off x="3352806" y="4459225"/>
            <a:ext cx="2439034" cy="2353828"/>
            <a:chOff x="3352806" y="4459225"/>
            <a:chExt cx="2439034" cy="2353828"/>
          </a:xfrm>
        </p:grpSpPr>
        <p:sp>
          <p:nvSpPr>
            <p:cNvPr id="35" name="Freeform 34" descr="Rounded rectangle of Scanning Working Group" title="Rounded rectangle of Scanning Working Group"/>
            <p:cNvSpPr/>
            <p:nvPr/>
          </p:nvSpPr>
          <p:spPr>
            <a:xfrm>
              <a:off x="3397747" y="4495800"/>
              <a:ext cx="2317253" cy="2317253"/>
            </a:xfrm>
            <a:custGeom>
              <a:avLst/>
              <a:gdLst>
                <a:gd name="connsiteX0" fmla="*/ 0 w 2317253"/>
                <a:gd name="connsiteY0" fmla="*/ 1158627 h 2317253"/>
                <a:gd name="connsiteX1" fmla="*/ 1158627 w 2317253"/>
                <a:gd name="connsiteY1" fmla="*/ 0 h 2317253"/>
                <a:gd name="connsiteX2" fmla="*/ 2317254 w 2317253"/>
                <a:gd name="connsiteY2" fmla="*/ 1158627 h 2317253"/>
                <a:gd name="connsiteX3" fmla="*/ 1158627 w 2317253"/>
                <a:gd name="connsiteY3" fmla="*/ 2317254 h 2317253"/>
                <a:gd name="connsiteX4" fmla="*/ 0 w 2317253"/>
                <a:gd name="connsiteY4" fmla="*/ 1158627 h 231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253" h="2317253">
                  <a:moveTo>
                    <a:pt x="0" y="1158627"/>
                  </a:moveTo>
                  <a:cubicBezTo>
                    <a:pt x="0" y="518735"/>
                    <a:pt x="518735" y="0"/>
                    <a:pt x="1158627" y="0"/>
                  </a:cubicBezTo>
                  <a:cubicBezTo>
                    <a:pt x="1798519" y="0"/>
                    <a:pt x="2317254" y="518735"/>
                    <a:pt x="2317254" y="1158627"/>
                  </a:cubicBezTo>
                  <a:cubicBezTo>
                    <a:pt x="2317254" y="1798519"/>
                    <a:pt x="1798519" y="2317254"/>
                    <a:pt x="1158627" y="2317254"/>
                  </a:cubicBezTo>
                  <a:cubicBezTo>
                    <a:pt x="518735" y="2317254"/>
                    <a:pt x="0" y="1798519"/>
                    <a:pt x="0" y="1158627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56499" tIns="356499" rIns="356499" bIns="35649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Scanning Working Group</a:t>
              </a:r>
              <a:endPara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8" descr="Rounded rectangle of Scanning Working Group" title="Rounded rectangle of Scanning Working Group"/>
            <p:cNvSpPr/>
            <p:nvPr/>
          </p:nvSpPr>
          <p:spPr>
            <a:xfrm>
              <a:off x="3352806" y="4459225"/>
              <a:ext cx="2439034" cy="235382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ight Arrow 35" descr="White arrow from Digital Projects Selection Group to Digital Program Oversight Group" title="White arrow from Digital Projects Selection Group to Digital Program Oversight Group"/>
          <p:cNvSpPr/>
          <p:nvPr/>
        </p:nvSpPr>
        <p:spPr>
          <a:xfrm rot="1179199">
            <a:off x="2371343" y="1925420"/>
            <a:ext cx="1019934" cy="52108"/>
          </a:xfrm>
          <a:prstGeom prst="rightArrow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6241" tIns="-4221" rIns="526243" bIns="-42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2" name="Right Arrow 31" descr="White arrow from Digital Repository Working Group to Digital Program Oversight Group" title="White arrow from Digital Repository Working Group to Digital Program Oversight Group"/>
          <p:cNvSpPr/>
          <p:nvPr/>
        </p:nvSpPr>
        <p:spPr>
          <a:xfrm rot="9609913">
            <a:off x="5617133" y="1865989"/>
            <a:ext cx="1116435" cy="67493"/>
          </a:xfrm>
          <a:prstGeom prst="rightArrow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632" tIns="-6663" rIns="572633" bIns="-666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4" name="Right Arrow 33" descr="White arrow from Scanning Working Group to Digital Program Oversight Group" title="White arrow from Scanning Working Group to Digital Program Oversight Group"/>
          <p:cNvSpPr/>
          <p:nvPr/>
        </p:nvSpPr>
        <p:spPr>
          <a:xfrm rot="16200000">
            <a:off x="4247074" y="4117839"/>
            <a:ext cx="609801" cy="72969"/>
          </a:xfrm>
          <a:prstGeom prst="rightArrow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6167" tIns="2625" rIns="396166" bIns="262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33836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of the digital</a:t>
            </a:r>
            <a:r>
              <a:rPr lang="en-US" baseline="0" dirty="0" smtClean="0"/>
              <a:t> collections home page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98554" y="62038"/>
            <a:ext cx="4076952" cy="64698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ollections.nlm.nih.gov</a:t>
            </a:r>
            <a:endParaRPr lang="en-US" sz="3200" dirty="0"/>
          </a:p>
        </p:txBody>
      </p:sp>
      <p:pic>
        <p:nvPicPr>
          <p:cNvPr id="1026" name="Picture 2" descr="Image of digital collections home page" title="Image of digital collections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" y="365760"/>
            <a:ext cx="9007011" cy="61264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6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</a:t>
            </a:r>
            <a:r>
              <a:rPr lang="en-US" baseline="0" dirty="0" smtClean="0"/>
              <a:t>e of the digital collections home page with arrows on browse and search</a:t>
            </a:r>
            <a:endParaRPr lang="en-US" dirty="0"/>
          </a:p>
        </p:txBody>
      </p:sp>
      <p:pic>
        <p:nvPicPr>
          <p:cNvPr id="1026" name="Picture 2" descr="Image of digital collections with a red arrow pointing to browse and a yellow arrow pointing to the search box" title="Image of digital collections with a red arrow pointing to browse and a yellow arrow pointing to the search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" y="365760"/>
            <a:ext cx="9007011" cy="61264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 of featured items from the collection on the digital collections home page" title="Image of featured items from the collection on the digital collections hom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1" y="3657600"/>
            <a:ext cx="8919378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ight Arrow 2" descr="Red arrow pointing up to the word browse on the digital collections home page" title="Red arrow pointing up to the word browse on the digital collections home page"/>
          <p:cNvSpPr/>
          <p:nvPr/>
        </p:nvSpPr>
        <p:spPr>
          <a:xfrm rot="16200000">
            <a:off x="964855" y="1028700"/>
            <a:ext cx="838200" cy="1066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 descr="Image of yellow arrow pointing up toward the search box on the digital collections home page" title="Image of yellow arrow pointing up toward the search box on the digital collections home page"/>
          <p:cNvSpPr/>
          <p:nvPr/>
        </p:nvSpPr>
        <p:spPr>
          <a:xfrm rot="16200000">
            <a:off x="4457700" y="1028699"/>
            <a:ext cx="838200" cy="1066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98554" y="62038"/>
            <a:ext cx="4076952" cy="64698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ollections.nlm.nih.gov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3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of</a:t>
            </a:r>
            <a:r>
              <a:rPr lang="en-US" baseline="0" dirty="0" smtClean="0"/>
              <a:t> digital collections book information record</a:t>
            </a:r>
            <a:endParaRPr lang="en-US" dirty="0"/>
          </a:p>
        </p:txBody>
      </p:sp>
      <p:pic>
        <p:nvPicPr>
          <p:cNvPr id="3074" name="Picture 2" descr="Image of thumb nail results from a search of digital collections" title="Image of thumb nail results from a search of digital coll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2" y="45720"/>
            <a:ext cx="7735917" cy="6766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 of bibliographic record details from a digital collections search" title="Image of bibliographic record details from a digital collections 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2" y="457200"/>
            <a:ext cx="4706158" cy="38025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of options for search inside this book, additional book links, and download PDF" title="Image of options for search inside this book, additional book links, and download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21" y="4724400"/>
            <a:ext cx="5652879" cy="15478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record</a:t>
            </a:r>
            <a:r>
              <a:rPr lang="en-US" baseline="0" dirty="0" smtClean="0"/>
              <a:t> from digital collections</a:t>
            </a:r>
            <a:endParaRPr lang="en-US" dirty="0"/>
          </a:p>
        </p:txBody>
      </p:sp>
      <p:pic>
        <p:nvPicPr>
          <p:cNvPr id="4099" name="Picture 3" descr="Image of a record from a digital collections search" title="Image of a record from a digital collections 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" y="45720"/>
            <a:ext cx="7742130" cy="6766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 of an enlarged record from digital collections" title="Image of an enlarged record from digital colle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79" y="137346"/>
            <a:ext cx="4629150" cy="67206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 from a search of digital collections" title="Image from a search of digital collec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4" y="333375"/>
            <a:ext cx="6704013" cy="6191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</a:t>
            </a:r>
            <a:r>
              <a:rPr lang="en-US" baseline="0" dirty="0" smtClean="0"/>
              <a:t> of search results from digital collections</a:t>
            </a:r>
            <a:endParaRPr lang="en-US" dirty="0"/>
          </a:p>
        </p:txBody>
      </p:sp>
      <p:pic>
        <p:nvPicPr>
          <p:cNvPr id="5122" name="Picture 2" descr="Image of a record from digital collections titled: The duties of a dental technician (1944)" title="Image of a record from digital collections titled: The duties of a dental technician (194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2" y="640080"/>
            <a:ext cx="8870676" cy="55778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age of search results from digital collections" title="Image of search results from digital colle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42" y="105198"/>
            <a:ext cx="5289996" cy="66476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4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United States </a:t>
            </a:r>
          </a:p>
          <a:p>
            <a:r>
              <a:rPr lang="en-US" smtClean="0"/>
              <a:t>National Library of Medicine </a:t>
            </a:r>
          </a:p>
          <a:p>
            <a:r>
              <a:rPr lang="en-US" smtClean="0"/>
              <a:t>National Institutes of Health, Health and Human Services </a:t>
            </a:r>
            <a:endParaRPr lang="en-US" dirty="0"/>
          </a:p>
        </p:txBody>
      </p:sp>
      <p:pic>
        <p:nvPicPr>
          <p:cNvPr id="7" name="Content Placeholder 6" descr="Graphic of resources available in digital collections FY 2010 to present" title="Graphic of resources available in digital collections FY 2010 to presen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59737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 of Resources</a:t>
            </a:r>
            <a:r>
              <a:rPr lang="en-US" baseline="0" dirty="0" smtClean="0"/>
              <a:t> Available in Digital Collections FY 2010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M web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F512F4C91FF41B667E19CCF6970B9" ma:contentTypeVersion="0" ma:contentTypeDescription="Create a new document." ma:contentTypeScope="" ma:versionID="81aa384a0fd227002fc3f5c1ad4d6d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250396-1DED-4CA9-B86E-74F3BCD4E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DE602C-3EA1-4E49-A288-2FE1E4D6DFF7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EAECB4-EEEA-48D9-A64C-5DFFE702A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317</Words>
  <Application>Microsoft Office PowerPoint</Application>
  <PresentationFormat>On-screen Show (4:3)</PresentationFormat>
  <Paragraphs>78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NLM web background</vt:lpstr>
      <vt:lpstr>NLM Digital Programs</vt:lpstr>
      <vt:lpstr>Images of Scientist working on digitization</vt:lpstr>
      <vt:lpstr>Diagram of digitization working groups</vt:lpstr>
      <vt:lpstr>Image of the digital collections home page</vt:lpstr>
      <vt:lpstr>Image of the digital collections home page with arrows on browse and search</vt:lpstr>
      <vt:lpstr>Image of digital collections book information record</vt:lpstr>
      <vt:lpstr>Image record from digital collections</vt:lpstr>
      <vt:lpstr>Image of search results from digital collections</vt:lpstr>
      <vt:lpstr>Chart of Resources Available in Digital Collections FY 2010 to present</vt:lpstr>
      <vt:lpstr>Chart of Digital Collections Use by quarter FY 2011 to present</vt:lpstr>
      <vt:lpstr>Image of the Medical Heritage Library home page</vt:lpstr>
      <vt:lpstr>Image of a digital collections record under the browse tab</vt:lpstr>
      <vt:lpstr>Shakespeare and the Four Humors</vt:lpstr>
      <vt:lpstr>NLM Monograph Publications</vt:lpstr>
      <vt:lpstr>WWI Materials</vt:lpstr>
      <vt:lpstr>General Collection Monographs 1914-1922</vt:lpstr>
      <vt:lpstr>Medicine in the Americas Phase II</vt:lpstr>
      <vt:lpstr>Scan on Demand</vt:lpstr>
      <vt:lpstr>Fair Use at NLM</vt:lpstr>
      <vt:lpstr>National Digital Stewardship Residency</vt:lpstr>
    </vt:vector>
  </TitlesOfParts>
  <Company>National Library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Title</dc:title>
  <dc:creator>collinm</dc:creator>
  <cp:lastModifiedBy>nlm</cp:lastModifiedBy>
  <cp:revision>107</cp:revision>
  <dcterms:created xsi:type="dcterms:W3CDTF">2012-11-29T20:10:04Z</dcterms:created>
  <dcterms:modified xsi:type="dcterms:W3CDTF">2013-05-21T10:18:08Z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0x0101006AFF512F4C91FF41B667E19CCF6970B9</vt:lpwstr>
  </property>
</Properties>
</file>