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0" r:id="rId2"/>
    <p:sldId id="321" r:id="rId3"/>
    <p:sldId id="322" r:id="rId4"/>
    <p:sldId id="323" r:id="rId5"/>
    <p:sldId id="324" r:id="rId6"/>
    <p:sldId id="325" r:id="rId7"/>
    <p:sldId id="326" r:id="rId8"/>
    <p:sldId id="327" r:id="rId9"/>
    <p:sldId id="328" r:id="rId10"/>
    <p:sldId id="329" r:id="rId11"/>
    <p:sldId id="330" r:id="rId12"/>
    <p:sldId id="331" r:id="rId13"/>
    <p:sldId id="33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0" autoAdjust="0"/>
    <p:restoredTop sz="86433" autoAdjust="0"/>
  </p:normalViewPr>
  <p:slideViewPr>
    <p:cSldViewPr>
      <p:cViewPr varScale="1">
        <p:scale>
          <a:sx n="67" d="100"/>
          <a:sy n="67" d="100"/>
        </p:scale>
        <p:origin x="-49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F9D34-7A9D-4C22-85A7-588A9BD05F67}" type="datetimeFigureOut">
              <a:rPr lang="en-US" smtClean="0"/>
              <a:t>5/20/2013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781E4-4E6A-4D6B-B0B0-84F79901741A}" type="slidenum">
              <a:rPr lang="en-US" smtClean="0"/>
              <a:t>‹#›</a:t>
            </a:fld>
            <a:endParaRPr lang="en-US"/>
          </a:p>
        </p:txBody>
      </p:sp>
    </p:spTree>
    <p:extLst>
      <p:ext uri="{BB962C8B-B14F-4D97-AF65-F5344CB8AC3E}">
        <p14:creationId xmlns:p14="http://schemas.microsoft.com/office/powerpoint/2010/main" val="98786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F781E4-4E6A-4D6B-B0B0-84F79901741A}" type="slidenum">
              <a:rPr lang="en-US" smtClean="0"/>
              <a:t>1</a:t>
            </a:fld>
            <a:endParaRPr lang="en-US"/>
          </a:p>
        </p:txBody>
      </p:sp>
    </p:spTree>
    <p:extLst>
      <p:ext uri="{BB962C8B-B14F-4D97-AF65-F5344CB8AC3E}">
        <p14:creationId xmlns:p14="http://schemas.microsoft.com/office/powerpoint/2010/main" val="3028388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dirty="0" smtClean="0"/>
              <a:t>XML data now available for 3.7 million citations:</a:t>
            </a:r>
          </a:p>
          <a:p>
            <a:pPr algn="ctr"/>
            <a:r>
              <a:rPr lang="en-US" sz="1200" dirty="0" smtClean="0"/>
              <a:t>http://www.nlm.nih.gov/hmd/indexcat/indexcatxml.html</a:t>
            </a:r>
          </a:p>
          <a:p>
            <a:endParaRPr lang="en-US" dirty="0"/>
          </a:p>
        </p:txBody>
      </p:sp>
      <p:sp>
        <p:nvSpPr>
          <p:cNvPr id="4" name="Slide Number Placeholder 3"/>
          <p:cNvSpPr>
            <a:spLocks noGrp="1"/>
          </p:cNvSpPr>
          <p:nvPr>
            <p:ph type="sldNum" sz="quarter" idx="10"/>
          </p:nvPr>
        </p:nvSpPr>
        <p:spPr/>
        <p:txBody>
          <a:bodyPr/>
          <a:lstStyle/>
          <a:p>
            <a:fld id="{73F781E4-4E6A-4D6B-B0B0-84F79901741A}" type="slidenum">
              <a:rPr lang="en-US" smtClean="0"/>
              <a:t>2</a:t>
            </a:fld>
            <a:endParaRPr lang="en-US"/>
          </a:p>
        </p:txBody>
      </p:sp>
    </p:spTree>
    <p:extLst>
      <p:ext uri="{BB962C8B-B14F-4D97-AF65-F5344CB8AC3E}">
        <p14:creationId xmlns:p14="http://schemas.microsoft.com/office/powerpoint/2010/main" val="161943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76BD0A-BFED-45ED-A726-B5B3405A8A67}" type="slidenum">
              <a:rPr lang="en-US">
                <a:latin typeface="Calibri" pitchFamily="34" charset="0"/>
              </a:rPr>
              <a:pPr eaLnBrk="1" hangingPunct="1"/>
              <a:t>13</a:t>
            </a:fld>
            <a:endParaRPr lang="en-US">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FFC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p:txBody>
          <a:bodyPr/>
          <a:lstStyle/>
          <a:p>
            <a:pPr algn="l"/>
            <a:r>
              <a:rPr lang="en-US" dirty="0" smtClean="0"/>
              <a:t>United States </a:t>
            </a:r>
          </a:p>
          <a:p>
            <a:pPr algn="l"/>
            <a:r>
              <a:rPr lang="en-US" dirty="0" smtClean="0"/>
              <a:t>National Library of Medicine </a:t>
            </a:r>
          </a:p>
          <a:p>
            <a:pPr algn="l"/>
            <a:r>
              <a:rPr lang="en-US" dirty="0" smtClean="0"/>
              <a:t>National Institutes of Health, Health and Human Services </a:t>
            </a:r>
            <a:endParaRPr lang="en-US" dirty="0"/>
          </a:p>
        </p:txBody>
      </p:sp>
      <p:pic>
        <p:nvPicPr>
          <p:cNvPr id="1026" name="Picture 2" title="NIH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248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title="HHS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00" y="6211887"/>
            <a:ext cx="4937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8600" y="6255065"/>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284400"/>
      </p:ext>
    </p:extLst>
  </p:cSld>
  <p:clrMapOvr>
    <a:masterClrMapping/>
  </p:clrMapOvr>
  <p:transition spd="slow">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lgn="l">
              <a:defRPr/>
            </a:lvl1pPr>
          </a:lstStyle>
          <a:p>
            <a:r>
              <a:rPr lang="en-US" smtClean="0"/>
              <a:t>United States </a:t>
            </a:r>
          </a:p>
          <a:p>
            <a:r>
              <a:rPr lang="en-US" smtClean="0"/>
              <a:t>National Library of Medicine </a:t>
            </a:r>
          </a:p>
          <a:p>
            <a:r>
              <a:rPr lang="en-US" smtClean="0"/>
              <a:t>National Institutes of Health, Health and Human Services </a:t>
            </a:r>
            <a:endParaRPr lang="en-US" dirty="0"/>
          </a:p>
        </p:txBody>
      </p:sp>
      <p:pic>
        <p:nvPicPr>
          <p:cNvPr id="1024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179173"/>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lgn="l">
              <a:defRPr/>
            </a:lvl1pPr>
          </a:lstStyle>
          <a:p>
            <a:r>
              <a:rPr lang="en-US" dirty="0" smtClean="0"/>
              <a:t>United States </a:t>
            </a:r>
          </a:p>
          <a:p>
            <a:r>
              <a:rPr lang="en-US" dirty="0" smtClean="0"/>
              <a:t>National Library of Medicine </a:t>
            </a:r>
          </a:p>
          <a:p>
            <a:r>
              <a:rPr lang="en-US" dirty="0" smtClean="0"/>
              <a:t>National Institutes of Health, Health and Human Services </a:t>
            </a:r>
            <a:endParaRPr lang="en-US" dirty="0"/>
          </a:p>
        </p:txBody>
      </p:sp>
      <p:pic>
        <p:nvPicPr>
          <p:cNvPr id="1126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6328659"/>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lgn="l">
              <a:defRPr/>
            </a:lvl1pPr>
          </a:lstStyle>
          <a:p>
            <a:r>
              <a:rPr lang="en-US" dirty="0" smtClean="0"/>
              <a:t>United States </a:t>
            </a:r>
          </a:p>
          <a:p>
            <a:r>
              <a:rPr lang="en-US" dirty="0" smtClean="0"/>
              <a:t>National Library of Medicine </a:t>
            </a:r>
          </a:p>
          <a:p>
            <a:r>
              <a:rPr lang="en-US" dirty="0" smtClean="0"/>
              <a:t>National Institutes of Health, Health and Human Services </a:t>
            </a:r>
            <a:endParaRPr lang="en-US" dirty="0"/>
          </a:p>
        </p:txBody>
      </p:sp>
      <p:pic>
        <p:nvPicPr>
          <p:cNvPr id="1229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315513"/>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no NLM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24243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lgn="l">
              <a:defRPr/>
            </a:lvl1pPr>
          </a:lstStyle>
          <a:p>
            <a:r>
              <a:rPr lang="en-US" dirty="0" smtClean="0"/>
              <a:t>United States </a:t>
            </a:r>
          </a:p>
          <a:p>
            <a:r>
              <a:rPr lang="en-US" dirty="0" smtClean="0"/>
              <a:t>National Library of Medicine </a:t>
            </a:r>
          </a:p>
          <a:p>
            <a:r>
              <a:rPr lang="en-US" dirty="0" smtClean="0"/>
              <a:t>National Institutes of Health, Health and Human Services </a:t>
            </a:r>
            <a:endParaRPr lang="en-US" dirty="0"/>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964214"/>
      </p:ext>
    </p:extLst>
  </p:cSld>
  <p:clrMapOvr>
    <a:masterClrMapping/>
  </p:clrMapOvr>
  <p:transition spd="slow">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pPr algn="l"/>
            <a:r>
              <a:rPr lang="en-US" dirty="0" smtClean="0"/>
              <a:t>United States </a:t>
            </a:r>
          </a:p>
          <a:p>
            <a:pPr algn="l"/>
            <a:r>
              <a:rPr lang="en-US" dirty="0" smtClean="0"/>
              <a:t>National Library of Medicine </a:t>
            </a:r>
          </a:p>
          <a:p>
            <a:pPr algn="l"/>
            <a:r>
              <a:rPr lang="en-US" dirty="0" smtClean="0"/>
              <a:t>National Institutes of Health, Health and Human Services </a:t>
            </a:r>
            <a:endParaRPr lang="en-US" dirty="0"/>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754149"/>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lvl1pPr algn="l">
              <a:defRPr/>
            </a:lvl1pPr>
          </a:lstStyle>
          <a:p>
            <a:r>
              <a:rPr lang="en-US" smtClean="0"/>
              <a:t>United States</a:t>
            </a:r>
          </a:p>
          <a:p>
            <a:r>
              <a:rPr lang="en-US" smtClean="0"/>
              <a:t>National Library of Medicine </a:t>
            </a:r>
          </a:p>
          <a:p>
            <a:r>
              <a:rPr lang="en-US" smtClean="0"/>
              <a:t>National Institutes of Health, Health and Human Services </a:t>
            </a:r>
            <a:endParaRPr lang="en-US" dirty="0"/>
          </a:p>
        </p:txBody>
      </p:sp>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402696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pPr algn="l"/>
            <a:r>
              <a:rPr lang="en-US" dirty="0" smtClean="0"/>
              <a:t>United States </a:t>
            </a:r>
          </a:p>
          <a:p>
            <a:pPr algn="l"/>
            <a:r>
              <a:rPr lang="en-US" dirty="0" smtClean="0"/>
              <a:t>National Library of Medicine </a:t>
            </a:r>
          </a:p>
          <a:p>
            <a:pPr algn="l"/>
            <a:r>
              <a:rPr lang="en-US" dirty="0" smtClean="0"/>
              <a:t>National Institutes of Health, Health and Human Services </a:t>
            </a:r>
            <a:endParaRPr lang="en-US" dirty="0"/>
          </a:p>
        </p:txBody>
      </p:sp>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890173"/>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lvl1pPr algn="l">
              <a:defRPr/>
            </a:lvl1pPr>
          </a:lstStyle>
          <a:p>
            <a:r>
              <a:rPr lang="en-US" smtClean="0"/>
              <a:t>United States</a:t>
            </a:r>
          </a:p>
          <a:p>
            <a:r>
              <a:rPr lang="en-US" smtClean="0"/>
              <a:t>National Library of Medicine </a:t>
            </a:r>
          </a:p>
          <a:p>
            <a:r>
              <a:rPr lang="en-US" smtClean="0"/>
              <a:t>National Institutes of Health, Health and Human Services </a:t>
            </a:r>
            <a:endParaRPr lang="en-US" dirty="0"/>
          </a:p>
        </p:txBody>
      </p:sp>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48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85401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lgn="l">
              <a:defRPr/>
            </a:lvl1pPr>
          </a:lstStyle>
          <a:p>
            <a:r>
              <a:rPr lang="en-US" dirty="0" smtClean="0"/>
              <a:t>United States </a:t>
            </a:r>
          </a:p>
          <a:p>
            <a:r>
              <a:rPr lang="en-US" dirty="0" smtClean="0"/>
              <a:t>National Library of Medicine </a:t>
            </a:r>
          </a:p>
          <a:p>
            <a:r>
              <a:rPr lang="en-US" dirty="0" smtClean="0"/>
              <a:t>National Institutes of Health, Health and Human Services </a:t>
            </a:r>
            <a:endParaRPr lang="en-US" dirty="0"/>
          </a:p>
        </p:txBody>
      </p:sp>
      <p:pic>
        <p:nvPicPr>
          <p:cNvPr id="717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14047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lgn="l"/>
            <a:endParaRPr lang="en-US" smtClean="0">
              <a:solidFill>
                <a:prstClr val="white"/>
              </a:solidFill>
            </a:endParaRPr>
          </a:p>
          <a:p>
            <a:pPr algn="l"/>
            <a:r>
              <a:rPr lang="en-US" smtClean="0">
                <a:solidFill>
                  <a:prstClr val="white"/>
                </a:solidFill>
              </a:rPr>
              <a:t>United States</a:t>
            </a:r>
          </a:p>
          <a:p>
            <a:pPr algn="l"/>
            <a:r>
              <a:rPr lang="en-US" smtClean="0">
                <a:solidFill>
                  <a:prstClr val="white"/>
                </a:solidFill>
              </a:rPr>
              <a:t>National Library of Medicine</a:t>
            </a:r>
          </a:p>
          <a:p>
            <a:pPr algn="l"/>
            <a:r>
              <a:rPr lang="en-US" smtClean="0">
                <a:solidFill>
                  <a:prstClr val="white"/>
                </a:solidFill>
              </a:rPr>
              <a:t>National Institutes of Health, Health and Human Services</a:t>
            </a:r>
          </a:p>
          <a:p>
            <a:endParaRPr lang="en-US" dirty="0"/>
          </a:p>
        </p:txBody>
      </p:sp>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3904568"/>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lgn="l">
              <a:defRPr/>
            </a:lvl1pPr>
          </a:lstStyle>
          <a:p>
            <a:r>
              <a:rPr lang="en-US" smtClean="0"/>
              <a:t>United States </a:t>
            </a:r>
          </a:p>
          <a:p>
            <a:r>
              <a:rPr lang="en-US" smtClean="0"/>
              <a:t>National Library of Medicine </a:t>
            </a:r>
          </a:p>
          <a:p>
            <a:r>
              <a:rPr lang="en-US" smtClean="0"/>
              <a:t>National Institutes of Health, Health and Human Services </a:t>
            </a:r>
            <a:endParaRPr lang="en-US" dirty="0"/>
          </a:p>
        </p:txBody>
      </p:sp>
      <p:pic>
        <p:nvPicPr>
          <p:cNvPr id="921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6248400"/>
            <a:ext cx="47625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34604"/>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838200" y="6248400"/>
            <a:ext cx="5181600" cy="47307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endParaRPr lang="en-US" dirty="0" smtClean="0">
              <a:solidFill>
                <a:prstClr val="white"/>
              </a:solidFill>
            </a:endParaRPr>
          </a:p>
          <a:p>
            <a:pPr algn="l"/>
            <a:r>
              <a:rPr lang="en-US" dirty="0" smtClean="0">
                <a:solidFill>
                  <a:prstClr val="white"/>
                </a:solidFill>
              </a:rPr>
              <a:t>United States</a:t>
            </a:r>
          </a:p>
          <a:p>
            <a:pPr algn="l"/>
            <a:r>
              <a:rPr lang="en-US" dirty="0" smtClean="0">
                <a:solidFill>
                  <a:prstClr val="white"/>
                </a:solidFill>
              </a:rPr>
              <a:t>National Library of Medicine</a:t>
            </a:r>
          </a:p>
          <a:p>
            <a:pPr algn="l"/>
            <a:r>
              <a:rPr lang="en-US" dirty="0" smtClean="0">
                <a:solidFill>
                  <a:prstClr val="white"/>
                </a:solidFill>
              </a:rPr>
              <a:t>National Institutes of Health, Health and Human Services</a:t>
            </a:r>
          </a:p>
          <a:p>
            <a:endParaRPr lang="en-US" dirty="0"/>
          </a:p>
        </p:txBody>
      </p:sp>
    </p:spTree>
    <p:extLst>
      <p:ext uri="{BB962C8B-B14F-4D97-AF65-F5344CB8AC3E}">
        <p14:creationId xmlns:p14="http://schemas.microsoft.com/office/powerpoint/2010/main" val="284372947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 id="2147483661" r:id="rId13"/>
  </p:sldLayoutIdLst>
  <p:transition spd="slow">
    <p:pull/>
  </p:transition>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295400"/>
            <a:ext cx="8686800" cy="1470025"/>
          </a:xfrm>
        </p:spPr>
        <p:txBody>
          <a:bodyPr>
            <a:noAutofit/>
          </a:bodyPr>
          <a:lstStyle/>
          <a:p>
            <a:r>
              <a:rPr lang="en-US" dirty="0" smtClean="0">
                <a:effectLst>
                  <a:outerShdw blurRad="38100" dist="38100" dir="2700000" algn="tl">
                    <a:srgbClr val="000000">
                      <a:alpha val="43137"/>
                    </a:srgbClr>
                  </a:outerShdw>
                </a:effectLst>
              </a:rPr>
              <a:t>Connecting Communities to History:</a:t>
            </a:r>
            <a:br>
              <a:rPr lang="en-US" dirty="0" smtClean="0">
                <a:effectLst>
                  <a:outerShdw blurRad="38100" dist="38100" dir="2700000" algn="tl">
                    <a:srgbClr val="000000">
                      <a:alpha val="43137"/>
                    </a:srgbClr>
                  </a:outerShdw>
                </a:effectLst>
              </a:rPr>
            </a:br>
            <a:r>
              <a:rPr lang="en-US" dirty="0"/>
              <a:t>T</a:t>
            </a:r>
            <a:r>
              <a:rPr lang="en-US" dirty="0" smtClean="0">
                <a:effectLst>
                  <a:outerShdw blurRad="38100" dist="38100" dir="2700000" algn="tl">
                    <a:srgbClr val="000000">
                      <a:alpha val="43137"/>
                    </a:srgbClr>
                  </a:outerShdw>
                </a:effectLst>
              </a:rPr>
              <a:t>he Exhibition Program at NLM</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fontScale="92500" lnSpcReduction="10000"/>
          </a:bodyPr>
          <a:lstStyle/>
          <a:p>
            <a:pPr lvl="0" algn="r"/>
            <a:r>
              <a:rPr lang="en-US" sz="2200" dirty="0" smtClean="0"/>
              <a:t>Stephen J. Greenberg, MSLS, PhD</a:t>
            </a:r>
            <a:endParaRPr lang="en-US" sz="2200" dirty="0"/>
          </a:p>
          <a:p>
            <a:pPr lvl="0" algn="r"/>
            <a:r>
              <a:rPr lang="en-US" sz="2200" dirty="0" smtClean="0"/>
              <a:t>History of Medicine </a:t>
            </a:r>
            <a:r>
              <a:rPr lang="en-US" sz="2200" dirty="0"/>
              <a:t>Division</a:t>
            </a:r>
          </a:p>
          <a:p>
            <a:pPr lvl="0" algn="r"/>
            <a:r>
              <a:rPr lang="en-US" sz="2200" dirty="0"/>
              <a:t>National Library of Medicine</a:t>
            </a:r>
          </a:p>
          <a:p>
            <a:pPr lvl="0" algn="r"/>
            <a:r>
              <a:rPr lang="en-US" sz="2200" dirty="0"/>
              <a:t>National Institutes of Health</a:t>
            </a:r>
          </a:p>
          <a:p>
            <a:pPr lvl="0" algn="r"/>
            <a:r>
              <a:rPr lang="en-US" sz="2200" dirty="0"/>
              <a:t>U.S. Department of Health and Human Services</a:t>
            </a:r>
          </a:p>
          <a:p>
            <a:pPr lvl="0"/>
            <a:endParaRPr lang="en-US" sz="2200" dirty="0"/>
          </a:p>
          <a:p>
            <a:endParaRPr lang="en-US" dirty="0"/>
          </a:p>
        </p:txBody>
      </p:sp>
      <p:sp>
        <p:nvSpPr>
          <p:cNvPr id="4" name="Footer Placeholder 3"/>
          <p:cNvSpPr>
            <a:spLocks noGrp="1"/>
          </p:cNvSpPr>
          <p:nvPr>
            <p:ph type="ftr" sz="quarter" idx="11"/>
          </p:nvPr>
        </p:nvSpPr>
        <p:spPr/>
        <p:txBody>
          <a:bodyPr/>
          <a:lstStyle/>
          <a:p>
            <a:pPr algn="l"/>
            <a:r>
              <a:rPr lang="en-US" smtClean="0"/>
              <a:t>United States </a:t>
            </a:r>
          </a:p>
          <a:p>
            <a:pPr algn="l"/>
            <a:r>
              <a:rPr lang="en-US" smtClean="0"/>
              <a:t>National Library of Medicine </a:t>
            </a:r>
          </a:p>
          <a:p>
            <a:pPr algn="l"/>
            <a:r>
              <a:rPr lang="en-US" smtClean="0"/>
              <a:t>National Institutes of Health, Health and Human Services </a:t>
            </a:r>
            <a:endParaRPr lang="en-US" dirty="0"/>
          </a:p>
        </p:txBody>
      </p:sp>
    </p:spTree>
    <p:extLst>
      <p:ext uri="{BB962C8B-B14F-4D97-AF65-F5344CB8AC3E}">
        <p14:creationId xmlns:p14="http://schemas.microsoft.com/office/powerpoint/2010/main" val="1279705795"/>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2990"/>
            <a:ext cx="7315200" cy="1143000"/>
          </a:xfrm>
        </p:spPr>
        <p:txBody>
          <a:bodyPr/>
          <a:lstStyle/>
          <a:p>
            <a:r>
              <a:rPr lang="en-US" dirty="0" smtClean="0"/>
              <a:t>How to Book an Exhibition</a:t>
            </a:r>
            <a:endParaRPr lang="en-US" dirty="0"/>
          </a:p>
        </p:txBody>
      </p:sp>
      <p:pic>
        <p:nvPicPr>
          <p:cNvPr id="2050" name="Picture 2" descr="Image of the Book A Traveling Exhibition Web Page" title="Image of the Book A Traveling Exhibition Web Page"/>
          <p:cNvPicPr>
            <a:picLocks noChangeAspect="1" noChangeArrowheads="1"/>
          </p:cNvPicPr>
          <p:nvPr/>
        </p:nvPicPr>
        <p:blipFill rotWithShape="1">
          <a:blip r:embed="rId2">
            <a:extLst>
              <a:ext uri="{28A0092B-C50C-407E-A947-70E740481C1C}">
                <a14:useLocalDpi xmlns:a14="http://schemas.microsoft.com/office/drawing/2010/main" val="0"/>
              </a:ext>
            </a:extLst>
          </a:blip>
          <a:srcRect l="1768" t="18285"/>
          <a:stretch/>
        </p:blipFill>
        <p:spPr bwMode="auto">
          <a:xfrm>
            <a:off x="1143000" y="1219200"/>
            <a:ext cx="6885213"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5486400"/>
            <a:ext cx="7315200" cy="400110"/>
          </a:xfrm>
          <a:prstGeom prst="rect">
            <a:avLst/>
          </a:prstGeom>
          <a:noFill/>
        </p:spPr>
        <p:txBody>
          <a:bodyPr wrap="square" rtlCol="0">
            <a:spAutoFit/>
          </a:bodyPr>
          <a:lstStyle/>
          <a:p>
            <a:pPr algn="ctr"/>
            <a:r>
              <a:rPr lang="en-US" sz="2000" dirty="0"/>
              <a:t>http://www.nlm.nih.gov/hmd/about/exhibition/booktraveling.html</a:t>
            </a:r>
          </a:p>
        </p:txBody>
      </p:sp>
      <p:sp>
        <p:nvSpPr>
          <p:cNvPr id="4" name="Footer Placeholder 3"/>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3869247182"/>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rtl="0" eaLnBrk="1" fontAlgn="base" latinLnBrk="0" hangingPunct="1"/>
            <a:r>
              <a:rPr lang="en-US" sz="2000" b="1" i="0" u="none" kern="1200" baseline="0" dirty="0" smtClean="0">
                <a:ln>
                  <a:noFill/>
                </a:ln>
                <a:solidFill>
                  <a:srgbClr val="FFFFFF"/>
                </a:solidFill>
                <a:effectLst/>
                <a:latin typeface="Calibri"/>
                <a:ea typeface="Calibri"/>
                <a:cs typeface="Times New Roman"/>
              </a:rPr>
              <a:t>Against the Odds: Making A Difference in Global Health</a:t>
            </a:r>
            <a:endParaRPr lang="en-US" i="0" u="none" dirty="0" smtClean="0">
              <a:effectLst/>
            </a:endParaRPr>
          </a:p>
          <a:p>
            <a:endParaRPr lang="en-US" dirty="0"/>
          </a:p>
        </p:txBody>
      </p:sp>
      <p:sp>
        <p:nvSpPr>
          <p:cNvPr id="5" name="Rectangle 2"/>
          <p:cNvSpPr>
            <a:spLocks noChangeArrowheads="1"/>
          </p:cNvSpPr>
          <p:nvPr/>
        </p:nvSpPr>
        <p:spPr bwMode="auto">
          <a:xfrm>
            <a:off x="502467" y="454224"/>
            <a:ext cx="82296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sng" strike="noStrike" cap="none" normalizeH="0" baseline="0" dirty="0" smtClean="0">
                <a:ln>
                  <a:noFill/>
                </a:ln>
                <a:solidFill>
                  <a:schemeClr val="tx1"/>
                </a:solidFill>
                <a:effectLst/>
                <a:latin typeface="+mj-lt"/>
                <a:ea typeface="Calibri" pitchFamily="34" charset="0"/>
                <a:cs typeface="Times New Roman" pitchFamily="18" charset="0"/>
              </a:rPr>
              <a:t>Against the Odds: Making A Difference in Global Health</a:t>
            </a:r>
            <a:endParaRPr kumimoji="0" lang="en-US" sz="2000" b="1"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smtClean="0">
                <a:ln>
                  <a:noFill/>
                </a:ln>
                <a:solidFill>
                  <a:schemeClr val="tx1"/>
                </a:solidFill>
                <a:effectLst/>
                <a:latin typeface="+mj-lt"/>
                <a:ea typeface="Calibri" pitchFamily="34" charset="0"/>
                <a:cs typeface="Times New Roman" pitchFamily="18" charset="0"/>
              </a:rPr>
              <a:t>University of Michigan </a:t>
            </a:r>
            <a:r>
              <a:rPr kumimoji="0" lang="en-US" sz="2000" i="0" u="none" strike="noStrike" cap="none" normalizeH="0" baseline="0" dirty="0" err="1" smtClean="0">
                <a:ln>
                  <a:noFill/>
                </a:ln>
                <a:solidFill>
                  <a:schemeClr val="tx1"/>
                </a:solidFill>
                <a:effectLst/>
                <a:latin typeface="+mj-lt"/>
                <a:ea typeface="Calibri" pitchFamily="34" charset="0"/>
                <a:cs typeface="Times New Roman" pitchFamily="18" charset="0"/>
              </a:rPr>
              <a:t>Taubman</a:t>
            </a:r>
            <a:r>
              <a:rPr kumimoji="0" lang="en-US" sz="2000" i="0" u="none" strike="noStrike" cap="none" normalizeH="0" baseline="0" dirty="0" smtClean="0">
                <a:ln>
                  <a:noFill/>
                </a:ln>
                <a:solidFill>
                  <a:schemeClr val="tx1"/>
                </a:solidFill>
                <a:effectLst/>
                <a:latin typeface="+mj-lt"/>
                <a:ea typeface="Calibri" pitchFamily="34" charset="0"/>
                <a:cs typeface="Times New Roman" pitchFamily="18" charset="0"/>
              </a:rPr>
              <a:t> Medical Library, Ann Arbor, MI</a:t>
            </a:r>
            <a:endParaRPr kumimoji="0" lang="en-US" sz="200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smtClean="0">
                <a:ln>
                  <a:noFill/>
                </a:ln>
                <a:effectLst/>
                <a:latin typeface="+mj-lt"/>
                <a:ea typeface="Calibri" pitchFamily="34" charset="0"/>
                <a:cs typeface="Times New Roman" pitchFamily="18" charset="0"/>
              </a:rPr>
              <a:t>March 10 - April 13, 2009</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i="0" u="none" strike="noStrike" cap="none" normalizeH="0" baseline="0" dirty="0" smtClean="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mj-lt"/>
                <a:ea typeface="Calibri" pitchFamily="34" charset="0"/>
                <a:cs typeface="Times New Roman" pitchFamily="18" charset="0"/>
              </a:rPr>
              <a:t>Companion online exhibit bringing together NLM Resources, University of Michigan’s Global Reach Video Challenge and an interactive map showing locations of University of Michigan’s global health projects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mj-lt"/>
                <a:ea typeface="Calibri" pitchFamily="34" charset="0"/>
                <a:cs typeface="Times New Roman" pitchFamily="18" charset="0"/>
              </a:rPr>
              <a:t>Physical map of the world with opportunity to add personal accounts of global health experiences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mj-lt"/>
                <a:ea typeface="Calibri" pitchFamily="34" charset="0"/>
                <a:cs typeface="Times New Roman" pitchFamily="18" charset="0"/>
              </a:rPr>
              <a:t>Created special bookmarks to place in materials related to the exhibition</a:t>
            </a:r>
            <a:endParaRPr kumimoji="0" 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mj-lt"/>
            </a:endParaRPr>
          </a:p>
        </p:txBody>
      </p:sp>
      <p:pic>
        <p:nvPicPr>
          <p:cNvPr id="1025" name="Picture 1" descr="Image of a woman viewing a world map" title="Image of a woman viewing a world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930" y="4572000"/>
            <a:ext cx="2705100" cy="20288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2105146823"/>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rtl="0" eaLnBrk="1" fontAlgn="base" latinLnBrk="0" hangingPunct="1"/>
            <a:r>
              <a:rPr lang="en-US" sz="2000" b="1" i="0" u="none" kern="1200" baseline="0" dirty="0" smtClean="0">
                <a:ln>
                  <a:noFill/>
                </a:ln>
                <a:solidFill>
                  <a:srgbClr val="FFFFFF"/>
                </a:solidFill>
                <a:effectLst/>
                <a:latin typeface="Calibri"/>
                <a:ea typeface="Calibri"/>
                <a:cs typeface="Times New Roman"/>
              </a:rPr>
              <a:t>Binding Wounds, Pushing Boundaries: African Americans in Civil War Medicine</a:t>
            </a:r>
            <a:endParaRPr lang="en-US" i="0" u="none" dirty="0" smtClean="0">
              <a:effectLst/>
            </a:endParaRPr>
          </a:p>
          <a:p>
            <a:endParaRPr lang="en-US" dirty="0"/>
          </a:p>
        </p:txBody>
      </p:sp>
      <p:sp>
        <p:nvSpPr>
          <p:cNvPr id="5" name="Rectangle 2" descr="Image of the Binding Wounds, Pushing Boundaries: African Americans in Civil War Medicine banner exhibit" title="Image of the Binding Wounds, Pushing Boundaries: African Americans in Civil War Medicine banner exhibit"/>
          <p:cNvSpPr>
            <a:spLocks noChangeArrowheads="1"/>
          </p:cNvSpPr>
          <p:nvPr/>
        </p:nvSpPr>
        <p:spPr bwMode="auto">
          <a:xfrm>
            <a:off x="414196" y="382488"/>
            <a:ext cx="8425004"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sng" strike="noStrike" cap="none" normalizeH="0" baseline="0" dirty="0" smtClean="0">
                <a:ln>
                  <a:noFill/>
                </a:ln>
                <a:effectLst/>
                <a:latin typeface="+mj-lt"/>
                <a:ea typeface="Calibri" pitchFamily="34" charset="0"/>
                <a:cs typeface="Times New Roman" pitchFamily="18" charset="0"/>
              </a:rPr>
              <a:t>Binding Wounds, Pushing Boundaries: African Americans in Civil War Medicine</a:t>
            </a:r>
            <a:endParaRPr kumimoji="0" lang="en-US" sz="2000" b="1" i="0" u="none" strike="noStrike" cap="none" normalizeH="0" baseline="0" dirty="0" smtClean="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smtClean="0">
                <a:ln>
                  <a:noFill/>
                </a:ln>
                <a:effectLst/>
                <a:latin typeface="+mj-lt"/>
                <a:ea typeface="Calibri" pitchFamily="34" charset="0"/>
                <a:cs typeface="Times New Roman" pitchFamily="18" charset="0"/>
              </a:rPr>
              <a:t>Wayne State University, Detroit, MI</a:t>
            </a:r>
            <a:endParaRPr kumimoji="0" lang="en-US" sz="2000" i="0" u="none" strike="noStrike" cap="none" normalizeH="0" baseline="0" dirty="0" smtClean="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i="0" u="none" strike="noStrike" cap="none" normalizeH="0" baseline="0" dirty="0" smtClean="0">
                <a:ln>
                  <a:noFill/>
                </a:ln>
                <a:effectLst/>
                <a:latin typeface="+mj-lt"/>
                <a:ea typeface="Calibri" pitchFamily="34" charset="0"/>
                <a:cs typeface="Times New Roman" pitchFamily="18" charset="0"/>
              </a:rPr>
              <a:t>March 19, 2012 - April 28, 2012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i="0" u="none" strike="noStrike" cap="none" normalizeH="0" baseline="0" dirty="0" smtClean="0">
              <a:ln>
                <a:noFill/>
              </a:ln>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mj-lt"/>
                <a:ea typeface="Calibri" pitchFamily="34" charset="0"/>
                <a:cs typeface="Times New Roman" pitchFamily="18" charset="0"/>
              </a:rPr>
              <a:t>Hosted a community education program in conjunction with the exhibition including a panel discussion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mj-lt"/>
                <a:ea typeface="Calibri" pitchFamily="34" charset="0"/>
                <a:cs typeface="Times New Roman" pitchFamily="18" charset="0"/>
              </a:rPr>
              <a:t>Extensive online resources centered on the </a:t>
            </a:r>
            <a:r>
              <a:rPr kumimoji="0" lang="en-US" sz="2000" b="0" i="1" u="none" strike="noStrike" cap="none" normalizeH="0" baseline="0" dirty="0" smtClean="0">
                <a:ln>
                  <a:noFill/>
                </a:ln>
                <a:solidFill>
                  <a:schemeClr val="tx1"/>
                </a:solidFill>
                <a:effectLst/>
                <a:latin typeface="+mj-lt"/>
                <a:ea typeface="Calibri" pitchFamily="34" charset="0"/>
                <a:cs typeface="Times New Roman" pitchFamily="18" charset="0"/>
              </a:rPr>
              <a:t>Binding Wounds, Pushing Boundaries</a:t>
            </a:r>
            <a:r>
              <a:rPr kumimoji="0" lang="en-US" sz="2000" b="0" i="0" u="none" strike="noStrike" cap="none" normalizeH="0" baseline="0" dirty="0" smtClean="0">
                <a:ln>
                  <a:noFill/>
                </a:ln>
                <a:solidFill>
                  <a:schemeClr val="tx1"/>
                </a:solidFill>
                <a:effectLst/>
                <a:latin typeface="+mj-lt"/>
                <a:ea typeface="Calibri" pitchFamily="34" charset="0"/>
                <a:cs typeface="Times New Roman" pitchFamily="18" charset="0"/>
              </a:rPr>
              <a:t> exhibition and African American medical personnel in the Civil War including presentation of History of Medicine images, links to NLM resources, and links to other NLM Civil War related exhibitions including </a:t>
            </a:r>
            <a:r>
              <a:rPr kumimoji="0" lang="en-US" sz="2000" b="0" i="1" u="none" strike="noStrike" cap="none" normalizeH="0" baseline="0" dirty="0" smtClean="0">
                <a:ln>
                  <a:noFill/>
                </a:ln>
                <a:solidFill>
                  <a:schemeClr val="tx1"/>
                </a:solidFill>
                <a:effectLst/>
                <a:latin typeface="+mj-lt"/>
                <a:ea typeface="Calibri" pitchFamily="34" charset="0"/>
                <a:cs typeface="Times New Roman" pitchFamily="18" charset="0"/>
              </a:rPr>
              <a:t>Life and Limb</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2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smtClean="0">
                <a:ln>
                  <a:noFill/>
                </a:ln>
                <a:solidFill>
                  <a:schemeClr val="tx1"/>
                </a:solidFill>
                <a:effectLst/>
                <a:latin typeface="+mj-lt"/>
                <a:ea typeface="Calibri" pitchFamily="34" charset="0"/>
                <a:cs typeface="Times New Roman" pitchFamily="18" charset="0"/>
              </a:rPr>
              <a:t>Addition of </a:t>
            </a:r>
            <a:r>
              <a:rPr kumimoji="0" lang="en-US" sz="2000" b="0" i="0" u="none" strike="noStrike" cap="none" normalizeH="0" baseline="0" dirty="0" err="1" smtClean="0">
                <a:ln>
                  <a:noFill/>
                </a:ln>
                <a:solidFill>
                  <a:schemeClr val="tx1"/>
                </a:solidFill>
                <a:effectLst/>
                <a:latin typeface="+mj-lt"/>
                <a:ea typeface="Calibri" pitchFamily="34" charset="0"/>
                <a:cs typeface="Times New Roman" pitchFamily="18" charset="0"/>
              </a:rPr>
              <a:t>lifesize</a:t>
            </a:r>
            <a:r>
              <a:rPr kumimoji="0" lang="en-US" sz="2000" b="0" i="0" u="none" strike="noStrike" cap="none" normalizeH="0" baseline="0" dirty="0" smtClean="0">
                <a:ln>
                  <a:noFill/>
                </a:ln>
                <a:solidFill>
                  <a:schemeClr val="tx1"/>
                </a:solidFill>
                <a:effectLst/>
                <a:latin typeface="+mj-lt"/>
                <a:ea typeface="Calibri" pitchFamily="34" charset="0"/>
                <a:cs typeface="Times New Roman" pitchFamily="18" charset="0"/>
              </a:rPr>
              <a:t> cut-outs of African American sailors and soldiers</a:t>
            </a:r>
            <a:endParaRPr kumimoji="0" lang="en-US" sz="1800" b="0" i="0" u="none" strike="noStrike" cap="none" normalizeH="0" baseline="0" dirty="0" smtClean="0">
              <a:ln>
                <a:noFill/>
              </a:ln>
              <a:solidFill>
                <a:schemeClr val="tx1"/>
              </a:solidFill>
              <a:effectLst/>
              <a:latin typeface="Arial" pitchFamily="34" charset="0"/>
            </a:endParaRPr>
          </a:p>
        </p:txBody>
      </p:sp>
      <p:pic>
        <p:nvPicPr>
          <p:cNvPr id="2049" name="Picture 3" title="Image of life-size cuts of African American sailors and soldi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6201" y="4800600"/>
            <a:ext cx="3657595" cy="179936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1211881999"/>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Thank you</a:t>
            </a:r>
            <a:endParaRPr lang="en-US" dirty="0"/>
          </a:p>
        </p:txBody>
      </p:sp>
      <p:pic>
        <p:nvPicPr>
          <p:cNvPr id="46087" name="Picture 7" descr="Image the Native Voices totem pole in the heb garden at the National Library of Medicine" title="Image the Native Voices totem pole in the heb garden at the National Library of Medicin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57200"/>
            <a:ext cx="6400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5105400"/>
            <a:ext cx="8534400" cy="523220"/>
          </a:xfrm>
          <a:prstGeom prst="rect">
            <a:avLst/>
          </a:prstGeom>
          <a:noFill/>
        </p:spPr>
        <p:txBody>
          <a:bodyPr wrap="square">
            <a:spAutoFit/>
          </a:bodyPr>
          <a:lstStyle/>
          <a:p>
            <a:pPr algn="ctr">
              <a:defRPr/>
            </a:pPr>
            <a:r>
              <a:rPr lang="en-US" sz="2800" dirty="0">
                <a:solidFill>
                  <a:schemeClr val="tx2"/>
                </a:solidFill>
                <a:cs typeface="Tahoma" pitchFamily="34" charset="0"/>
              </a:rPr>
              <a:t>Thanks for listening! </a:t>
            </a:r>
            <a:r>
              <a:rPr lang="en-US" sz="2800" dirty="0" smtClean="0">
                <a:solidFill>
                  <a:schemeClr val="tx2"/>
                </a:solidFill>
                <a:cs typeface="Tahoma" pitchFamily="34" charset="0"/>
              </a:rPr>
              <a:t>   </a:t>
            </a:r>
            <a:r>
              <a:rPr lang="en-US" sz="2800" dirty="0">
                <a:solidFill>
                  <a:schemeClr val="tx2"/>
                </a:solidFill>
                <a:cs typeface="Tahoma" pitchFamily="34" charset="0"/>
              </a:rPr>
              <a:t>greenbes@mail.nih.gov</a:t>
            </a:r>
          </a:p>
        </p:txBody>
      </p:sp>
      <p:sp>
        <p:nvSpPr>
          <p:cNvPr id="2" name="Rectangle 1"/>
          <p:cNvSpPr/>
          <p:nvPr/>
        </p:nvSpPr>
        <p:spPr>
          <a:xfrm>
            <a:off x="838200" y="6172200"/>
            <a:ext cx="4572000" cy="646331"/>
          </a:xfrm>
          <a:prstGeom prst="rect">
            <a:avLst/>
          </a:prstGeom>
        </p:spPr>
        <p:txBody>
          <a:bodyPr>
            <a:spAutoFit/>
          </a:bodyPr>
          <a:lstStyle/>
          <a:p>
            <a:r>
              <a:rPr lang="en-US" sz="1200" dirty="0"/>
              <a:t>United States </a:t>
            </a:r>
          </a:p>
          <a:p>
            <a:r>
              <a:rPr lang="en-US" sz="1200" dirty="0"/>
              <a:t>National Library of Medicine </a:t>
            </a:r>
          </a:p>
          <a:p>
            <a:r>
              <a:rPr lang="en-US" sz="1200" dirty="0"/>
              <a:t>National Institutes of Health, Health and Human Services </a:t>
            </a:r>
          </a:p>
        </p:txBody>
      </p:sp>
    </p:spTree>
    <p:extLst>
      <p:ext uri="{BB962C8B-B14F-4D97-AF65-F5344CB8AC3E}">
        <p14:creationId xmlns:p14="http://schemas.microsoft.com/office/powerpoint/2010/main" val="733320999"/>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err="1" smtClean="0"/>
              <a:t>IndexCat</a:t>
            </a:r>
            <a:endParaRPr lang="en-US" dirty="0"/>
          </a:p>
        </p:txBody>
      </p:sp>
      <p:pic>
        <p:nvPicPr>
          <p:cNvPr id="7" name="Picture 6" descr="Image of book spine Index Catalogue of the Library of the Surgeon General's Office U.S. Army" title="Image of book spine Index Catalogue of the Library of the Surgeon General's Office U.S. Arm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04800"/>
            <a:ext cx="2665824" cy="4343400"/>
          </a:xfrm>
          <a:prstGeom prst="rect">
            <a:avLst/>
          </a:prstGeom>
        </p:spPr>
      </p:pic>
      <p:pic>
        <p:nvPicPr>
          <p:cNvPr id="5" name="Picture 4" descr="Image of IndexCat logo" title="Image of IndexCat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343" y="1676400"/>
            <a:ext cx="5137814" cy="2476500"/>
          </a:xfrm>
          <a:prstGeom prst="rect">
            <a:avLst/>
          </a:prstGeom>
        </p:spPr>
      </p:pic>
      <p:sp>
        <p:nvSpPr>
          <p:cNvPr id="6" name="TextBox 5"/>
          <p:cNvSpPr txBox="1"/>
          <p:nvPr/>
        </p:nvSpPr>
        <p:spPr>
          <a:xfrm>
            <a:off x="457200" y="4876800"/>
            <a:ext cx="8305800" cy="892552"/>
          </a:xfrm>
          <a:prstGeom prst="rect">
            <a:avLst/>
          </a:prstGeom>
          <a:noFill/>
        </p:spPr>
        <p:txBody>
          <a:bodyPr wrap="square" rtlCol="0">
            <a:spAutoFit/>
          </a:bodyPr>
          <a:lstStyle/>
          <a:p>
            <a:pPr algn="ctr"/>
            <a:r>
              <a:rPr lang="en-US" sz="2800" dirty="0" smtClean="0"/>
              <a:t>XML data now available for 3.7 million citations:</a:t>
            </a:r>
          </a:p>
          <a:p>
            <a:pPr algn="ctr"/>
            <a:r>
              <a:rPr lang="en-US" sz="2400" dirty="0"/>
              <a:t>http://www.nlm.nih.gov/hmd/indexcat/indexcatxml.html</a:t>
            </a:r>
          </a:p>
        </p:txBody>
      </p:sp>
      <p:sp>
        <p:nvSpPr>
          <p:cNvPr id="4" name="Footer Placeholder 3"/>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3720662635"/>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Native</a:t>
            </a:r>
            <a:r>
              <a:rPr lang="en-US" baseline="0" dirty="0" smtClean="0"/>
              <a:t> Voices</a:t>
            </a:r>
            <a:endParaRPr lang="en-US" dirty="0"/>
          </a:p>
        </p:txBody>
      </p:sp>
      <p:pic>
        <p:nvPicPr>
          <p:cNvPr id="1026" name="Picture 2" descr="Native Voices - Native people's concepts of health and illness" title="Native Voice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330" y="533400"/>
            <a:ext cx="6979291" cy="4467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38330" y="5257800"/>
            <a:ext cx="6979291" cy="461665"/>
          </a:xfrm>
          <a:prstGeom prst="rect">
            <a:avLst/>
          </a:prstGeom>
          <a:noFill/>
        </p:spPr>
        <p:txBody>
          <a:bodyPr wrap="square" rtlCol="0">
            <a:spAutoFit/>
          </a:bodyPr>
          <a:lstStyle/>
          <a:p>
            <a:pPr algn="ctr"/>
            <a:r>
              <a:rPr lang="en-US" sz="2400" dirty="0"/>
              <a:t>http://www.nlm.nih.gov/nativevoices/</a:t>
            </a:r>
          </a:p>
        </p:txBody>
      </p:sp>
      <p:sp>
        <p:nvSpPr>
          <p:cNvPr id="4" name="Footer Placeholder 3"/>
          <p:cNvSpPr>
            <a:spLocks noGrp="1"/>
          </p:cNvSpPr>
          <p:nvPr>
            <p:ph type="ftr" sz="quarter" idx="11"/>
          </p:nvPr>
        </p:nvSpPr>
        <p:spPr/>
        <p:txBody>
          <a:bodyPr/>
          <a:lstStyle/>
          <a:p>
            <a:r>
              <a:rPr lang="en-US" dirty="0" smtClean="0"/>
              <a:t>United States </a:t>
            </a:r>
          </a:p>
          <a:p>
            <a:r>
              <a:rPr lang="en-US" dirty="0" smtClean="0"/>
              <a:t>National Library of Medicine </a:t>
            </a:r>
          </a:p>
          <a:p>
            <a:r>
              <a:rPr lang="en-US" dirty="0" smtClean="0"/>
              <a:t>National Institutes of Health, Health and Human Services </a:t>
            </a:r>
            <a:endParaRPr lang="en-US" dirty="0"/>
          </a:p>
        </p:txBody>
      </p:sp>
    </p:spTree>
    <p:extLst>
      <p:ext uri="{BB962C8B-B14F-4D97-AF65-F5344CB8AC3E}">
        <p14:creationId xmlns:p14="http://schemas.microsoft.com/office/powerpoint/2010/main" val="1107666125"/>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Native Voices Interviews</a:t>
            </a:r>
            <a:endParaRPr lang="en-US" dirty="0"/>
          </a:p>
        </p:txBody>
      </p:sp>
      <p:pic>
        <p:nvPicPr>
          <p:cNvPr id="8" name="Picture 7" descr="Image of American Indian woman dressed in red" title="Image of American Indian woman dressed in red"/>
          <p:cNvPicPr>
            <a:picLocks noChangeAspect="1"/>
          </p:cNvPicPr>
          <p:nvPr/>
        </p:nvPicPr>
        <p:blipFill rotWithShape="1">
          <a:blip r:embed="rId2" cstate="print">
            <a:extLst>
              <a:ext uri="{28A0092B-C50C-407E-A947-70E740481C1C}">
                <a14:useLocalDpi xmlns:a14="http://schemas.microsoft.com/office/drawing/2010/main" val="0"/>
              </a:ext>
            </a:extLst>
          </a:blip>
          <a:srcRect l="6962" r="3400"/>
          <a:stretch/>
        </p:blipFill>
        <p:spPr>
          <a:xfrm>
            <a:off x="304800" y="1295400"/>
            <a:ext cx="3878845" cy="2438400"/>
          </a:xfrm>
          <a:prstGeom prst="rect">
            <a:avLst/>
          </a:prstGeom>
        </p:spPr>
      </p:pic>
      <p:pic>
        <p:nvPicPr>
          <p:cNvPr id="10" name="Picture 9" descr="Image of American Indian woman" title="Image of American Indian woma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287576"/>
            <a:ext cx="4191000" cy="2357438"/>
          </a:xfrm>
          <a:prstGeom prst="rect">
            <a:avLst/>
          </a:prstGeom>
        </p:spPr>
      </p:pic>
      <p:pic>
        <p:nvPicPr>
          <p:cNvPr id="9" name="Picture 8" descr="Image of American Indian man" title="Image of American Indian ma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3886200"/>
            <a:ext cx="4331083" cy="2438400"/>
          </a:xfrm>
          <a:prstGeom prst="rect">
            <a:avLst/>
          </a:prstGeom>
        </p:spPr>
      </p:pic>
      <p:sp>
        <p:nvSpPr>
          <p:cNvPr id="11" name="TextBox 10"/>
          <p:cNvSpPr txBox="1"/>
          <p:nvPr/>
        </p:nvSpPr>
        <p:spPr>
          <a:xfrm>
            <a:off x="152400" y="4343400"/>
            <a:ext cx="3276600" cy="830997"/>
          </a:xfrm>
          <a:prstGeom prst="rect">
            <a:avLst/>
          </a:prstGeom>
          <a:noFill/>
        </p:spPr>
        <p:txBody>
          <a:bodyPr wrap="square" rtlCol="0">
            <a:spAutoFit/>
          </a:bodyPr>
          <a:lstStyle/>
          <a:p>
            <a:pPr algn="ctr"/>
            <a:r>
              <a:rPr lang="en-US" sz="2400" dirty="0" smtClean="0"/>
              <a:t>Available from the</a:t>
            </a:r>
          </a:p>
          <a:p>
            <a:pPr algn="ctr"/>
            <a:r>
              <a:rPr lang="en-US" sz="2400" dirty="0" smtClean="0"/>
              <a:t>App Store</a:t>
            </a:r>
            <a:endParaRPr lang="en-US" sz="2400" dirty="0"/>
          </a:p>
        </p:txBody>
      </p:sp>
      <p:sp>
        <p:nvSpPr>
          <p:cNvPr id="4" name="Footer Placeholder 3"/>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1162430236"/>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p:txBody>
          <a:bodyPr/>
          <a:lstStyle/>
          <a:p>
            <a:r>
              <a:rPr lang="en-US" dirty="0" smtClean="0"/>
              <a:t>Travelling</a:t>
            </a:r>
            <a:r>
              <a:rPr lang="en-US" baseline="0" dirty="0" smtClean="0"/>
              <a:t> Exhibition Program</a:t>
            </a:r>
            <a:endParaRPr lang="en-US" dirty="0"/>
          </a:p>
        </p:txBody>
      </p:sp>
      <p:pic>
        <p:nvPicPr>
          <p:cNvPr id="3" name="Picture 2" descr="Image of the NLM History of Travelling Exhibition Program homepage" title="Image of the NLM History of Travelling Exhibition Program homepage"/>
          <p:cNvPicPr>
            <a:picLocks noChangeAspect="1"/>
          </p:cNvPicPr>
          <p:nvPr/>
        </p:nvPicPr>
        <p:blipFill rotWithShape="1">
          <a:blip r:embed="rId2">
            <a:extLst>
              <a:ext uri="{28A0092B-C50C-407E-A947-70E740481C1C}">
                <a14:useLocalDpi xmlns:a14="http://schemas.microsoft.com/office/drawing/2010/main" val="0"/>
              </a:ext>
            </a:extLst>
          </a:blip>
          <a:srcRect l="1796" t="18519"/>
          <a:stretch/>
        </p:blipFill>
        <p:spPr>
          <a:xfrm>
            <a:off x="1248926" y="1219200"/>
            <a:ext cx="6646148" cy="3969301"/>
          </a:xfrm>
          <a:prstGeom prst="rect">
            <a:avLst/>
          </a:prstGeom>
        </p:spPr>
      </p:pic>
      <p:sp>
        <p:nvSpPr>
          <p:cNvPr id="5" name="TextBox 4"/>
          <p:cNvSpPr txBox="1"/>
          <p:nvPr/>
        </p:nvSpPr>
        <p:spPr>
          <a:xfrm>
            <a:off x="914400" y="5346169"/>
            <a:ext cx="7543800" cy="461665"/>
          </a:xfrm>
          <a:prstGeom prst="rect">
            <a:avLst/>
          </a:prstGeom>
          <a:noFill/>
        </p:spPr>
        <p:txBody>
          <a:bodyPr wrap="square" rtlCol="0">
            <a:spAutoFit/>
          </a:bodyPr>
          <a:lstStyle/>
          <a:p>
            <a:r>
              <a:rPr lang="en-US" sz="2400" dirty="0"/>
              <a:t>http://www.nlm.nih.gov/hmd/about/exhibition/index.html</a:t>
            </a:r>
          </a:p>
        </p:txBody>
      </p:sp>
      <p:sp>
        <p:nvSpPr>
          <p:cNvPr id="2" name="Footer Placeholder 1"/>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4019345390"/>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4400"/>
            <a:ext cx="8610600" cy="4876800"/>
          </a:xfrm>
        </p:spPr>
        <p:txBody>
          <a:bodyPr>
            <a:noAutofit/>
          </a:bodyPr>
          <a:lstStyle/>
          <a:p>
            <a:pPr lvl="0" algn="l"/>
            <a:r>
              <a:rPr lang="en-US" sz="2000" dirty="0">
                <a:effectLst/>
              </a:rPr>
              <a:t>NLM Traveling Exhibitions have been booked and/or hosted by </a:t>
            </a:r>
            <a:r>
              <a:rPr lang="en-US" sz="2000" dirty="0">
                <a:solidFill>
                  <a:srgbClr val="FFFF00"/>
                </a:solidFill>
                <a:effectLst/>
              </a:rPr>
              <a:t>457</a:t>
            </a:r>
            <a:r>
              <a:rPr lang="en-US" sz="2000" dirty="0">
                <a:effectLst/>
              </a:rPr>
              <a:t> institutions in </a:t>
            </a:r>
            <a:r>
              <a:rPr lang="en-US" sz="2000" dirty="0">
                <a:solidFill>
                  <a:srgbClr val="FFFF00"/>
                </a:solidFill>
                <a:effectLst/>
              </a:rPr>
              <a:t>48</a:t>
            </a:r>
            <a:r>
              <a:rPr lang="en-US" sz="2000" dirty="0">
                <a:effectLst/>
              </a:rPr>
              <a:t> states, the District of Columbia, and </a:t>
            </a:r>
            <a:r>
              <a:rPr lang="en-US" sz="2000" dirty="0" smtClean="0">
                <a:effectLst/>
              </a:rPr>
              <a:t>international </a:t>
            </a:r>
            <a:r>
              <a:rPr lang="en-US" sz="2000" dirty="0">
                <a:effectLst/>
              </a:rPr>
              <a:t>locations including Guam, Canada, Turkey, France, Germany, Argentina, Northern Mariana Islands-South Pacific, Venezuela, and the United Kingdom.</a:t>
            </a:r>
            <a:br>
              <a:rPr lang="en-US" sz="2000" dirty="0">
                <a:effectLst/>
              </a:rPr>
            </a:br>
            <a:r>
              <a:rPr lang="en-US" sz="2000" dirty="0">
                <a:effectLst/>
              </a:rPr>
              <a:t> </a:t>
            </a:r>
            <a:br>
              <a:rPr lang="en-US" sz="2000" dirty="0">
                <a:effectLst/>
              </a:rPr>
            </a:br>
            <a:r>
              <a:rPr lang="en-US" sz="2000" dirty="0">
                <a:effectLst/>
              </a:rPr>
              <a:t>Currently </a:t>
            </a:r>
            <a:r>
              <a:rPr lang="en-US" sz="2000" dirty="0" smtClean="0">
                <a:solidFill>
                  <a:srgbClr val="FFFF00"/>
                </a:solidFill>
                <a:effectLst/>
              </a:rPr>
              <a:t>22</a:t>
            </a:r>
            <a:r>
              <a:rPr lang="en-US" sz="2000" dirty="0" smtClean="0">
                <a:effectLst/>
              </a:rPr>
              <a:t> </a:t>
            </a:r>
            <a:r>
              <a:rPr lang="en-US" sz="2000" dirty="0">
                <a:effectLst/>
              </a:rPr>
              <a:t>copies of </a:t>
            </a:r>
            <a:r>
              <a:rPr lang="en-US" sz="2000" dirty="0">
                <a:solidFill>
                  <a:srgbClr val="FFFF00"/>
                </a:solidFill>
                <a:effectLst/>
              </a:rPr>
              <a:t>11</a:t>
            </a:r>
            <a:r>
              <a:rPr lang="en-US" sz="2000" dirty="0">
                <a:effectLst/>
              </a:rPr>
              <a:t> exhibitions </a:t>
            </a:r>
            <a:r>
              <a:rPr lang="en-US" sz="2000" dirty="0" smtClean="0">
                <a:effectLst/>
              </a:rPr>
              <a:t>are traveling </a:t>
            </a:r>
            <a:r>
              <a:rPr lang="en-US" sz="2000" dirty="0">
                <a:effectLst/>
              </a:rPr>
              <a:t>throughout the United States and abroad, with several new exhibitions in development.</a:t>
            </a:r>
            <a:br>
              <a:rPr lang="en-US" sz="2000" dirty="0">
                <a:effectLst/>
              </a:rPr>
            </a:br>
            <a:r>
              <a:rPr lang="en-US" sz="2000" dirty="0">
                <a:effectLst/>
              </a:rPr>
              <a:t> </a:t>
            </a:r>
            <a:br>
              <a:rPr lang="en-US" sz="2000" dirty="0">
                <a:effectLst/>
              </a:rPr>
            </a:br>
            <a:r>
              <a:rPr lang="en-US" sz="2000" dirty="0">
                <a:effectLst/>
              </a:rPr>
              <a:t>NLM traveling exhibitions have been seen by over </a:t>
            </a:r>
            <a:r>
              <a:rPr lang="en-US" sz="2000" dirty="0">
                <a:solidFill>
                  <a:srgbClr val="FFFF00"/>
                </a:solidFill>
                <a:effectLst/>
              </a:rPr>
              <a:t>1,800,000</a:t>
            </a:r>
            <a:r>
              <a:rPr lang="en-US" sz="2000" dirty="0">
                <a:effectLst/>
              </a:rPr>
              <a:t> people.</a:t>
            </a:r>
            <a:br>
              <a:rPr lang="en-US" sz="2000" dirty="0">
                <a:effectLst/>
              </a:rPr>
            </a:br>
            <a:r>
              <a:rPr lang="en-US" sz="2000" dirty="0">
                <a:effectLst/>
              </a:rPr>
              <a:t> </a:t>
            </a:r>
            <a:br>
              <a:rPr lang="en-US" sz="2000" dirty="0">
                <a:effectLst/>
              </a:rPr>
            </a:br>
            <a:r>
              <a:rPr lang="en-US" sz="2000" dirty="0" smtClean="0">
                <a:solidFill>
                  <a:srgbClr val="FFFF00"/>
                </a:solidFill>
                <a:effectLst/>
              </a:rPr>
              <a:t>142</a:t>
            </a:r>
            <a:r>
              <a:rPr lang="en-US" sz="2000" dirty="0" smtClean="0">
                <a:effectLst/>
              </a:rPr>
              <a:t> </a:t>
            </a:r>
            <a:r>
              <a:rPr lang="en-US" sz="2000" dirty="0">
                <a:effectLst/>
              </a:rPr>
              <a:t>venues have hosted </a:t>
            </a:r>
            <a:r>
              <a:rPr lang="en-US" sz="2000" dirty="0" smtClean="0">
                <a:effectLst/>
              </a:rPr>
              <a:t>and/or </a:t>
            </a:r>
            <a:r>
              <a:rPr lang="en-US" sz="2000" dirty="0">
                <a:effectLst/>
              </a:rPr>
              <a:t>booked more than one of </a:t>
            </a:r>
            <a:r>
              <a:rPr lang="en-US" sz="2000" dirty="0" smtClean="0">
                <a:effectLst/>
              </a:rPr>
              <a:t>the </a:t>
            </a:r>
            <a:r>
              <a:rPr lang="en-US" sz="2000" dirty="0">
                <a:effectLst/>
              </a:rPr>
              <a:t>exhibitions; </a:t>
            </a:r>
            <a:r>
              <a:rPr lang="en-US" sz="2000" dirty="0">
                <a:solidFill>
                  <a:srgbClr val="FFFF00"/>
                </a:solidFill>
                <a:effectLst/>
              </a:rPr>
              <a:t>41</a:t>
            </a:r>
            <a:r>
              <a:rPr lang="en-US" sz="2000" dirty="0">
                <a:effectLst/>
              </a:rPr>
              <a:t> venues have hosted and/or booked </a:t>
            </a:r>
            <a:r>
              <a:rPr lang="en-US" sz="2000" dirty="0">
                <a:solidFill>
                  <a:srgbClr val="FFFF00"/>
                </a:solidFill>
                <a:effectLst/>
              </a:rPr>
              <a:t>5</a:t>
            </a:r>
            <a:r>
              <a:rPr lang="en-US" sz="2000" dirty="0">
                <a:effectLst/>
              </a:rPr>
              <a:t> or more exhibitions; </a:t>
            </a:r>
            <a:r>
              <a:rPr lang="en-US" sz="2000" dirty="0">
                <a:solidFill>
                  <a:srgbClr val="FFFF00"/>
                </a:solidFill>
                <a:effectLst/>
              </a:rPr>
              <a:t>4</a:t>
            </a:r>
            <a:r>
              <a:rPr lang="en-US" sz="2000" dirty="0">
                <a:effectLst/>
              </a:rPr>
              <a:t> venues have hosted more than </a:t>
            </a:r>
            <a:r>
              <a:rPr lang="en-US" sz="2000" dirty="0">
                <a:solidFill>
                  <a:srgbClr val="FFFF00"/>
                </a:solidFill>
                <a:effectLst/>
              </a:rPr>
              <a:t>10</a:t>
            </a:r>
            <a:r>
              <a:rPr lang="en-US" sz="2000" dirty="0">
                <a:effectLst/>
              </a:rPr>
              <a:t> exhibitions.</a:t>
            </a:r>
            <a:br>
              <a:rPr lang="en-US" sz="2000" dirty="0">
                <a:effectLst/>
              </a:rPr>
            </a:br>
            <a:r>
              <a:rPr lang="en-US" sz="2000" dirty="0">
                <a:effectLst/>
              </a:rPr>
              <a:t> </a:t>
            </a:r>
            <a:br>
              <a:rPr lang="en-US" sz="2000" dirty="0">
                <a:effectLst/>
              </a:rPr>
            </a:br>
            <a:r>
              <a:rPr lang="en-US" sz="2000" dirty="0">
                <a:effectLst/>
              </a:rPr>
              <a:t>Between April 2012 and April 2013, </a:t>
            </a:r>
            <a:r>
              <a:rPr lang="en-US" sz="2000" dirty="0">
                <a:solidFill>
                  <a:srgbClr val="FFFF00"/>
                </a:solidFill>
                <a:effectLst/>
              </a:rPr>
              <a:t>51</a:t>
            </a:r>
            <a:r>
              <a:rPr lang="en-US" sz="2000" dirty="0">
                <a:effectLst/>
              </a:rPr>
              <a:t> new venues </a:t>
            </a:r>
            <a:r>
              <a:rPr lang="en-US" sz="2000" dirty="0" smtClean="0">
                <a:effectLst/>
              </a:rPr>
              <a:t>signed </a:t>
            </a:r>
            <a:r>
              <a:rPr lang="en-US" sz="2000" dirty="0">
                <a:effectLst/>
              </a:rPr>
              <a:t>up to host one or more </a:t>
            </a:r>
            <a:r>
              <a:rPr lang="en-US" sz="2000" dirty="0" smtClean="0">
                <a:effectLst/>
              </a:rPr>
              <a:t>traveling </a:t>
            </a:r>
            <a:r>
              <a:rPr lang="en-US" sz="2000" dirty="0">
                <a:effectLst/>
              </a:rPr>
              <a:t>exhibitions.</a:t>
            </a:r>
            <a:br>
              <a:rPr lang="en-US" sz="2000" dirty="0">
                <a:effectLst/>
              </a:rPr>
            </a:br>
            <a:endParaRPr lang="en-US" sz="2000" dirty="0"/>
          </a:p>
        </p:txBody>
      </p:sp>
      <p:sp>
        <p:nvSpPr>
          <p:cNvPr id="4" name="Footer Placeholder 3"/>
          <p:cNvSpPr>
            <a:spLocks noGrp="1"/>
          </p:cNvSpPr>
          <p:nvPr>
            <p:ph type="ftr" sz="quarter" idx="11"/>
          </p:nvPr>
        </p:nvSpPr>
        <p:spPr/>
        <p:txBody>
          <a:bodyPr/>
          <a:lstStyle/>
          <a:p>
            <a:r>
              <a:rPr lang="en-US" dirty="0" smtClean="0"/>
              <a:t>United States </a:t>
            </a:r>
          </a:p>
          <a:p>
            <a:r>
              <a:rPr lang="en-US" dirty="0" smtClean="0"/>
              <a:t>National Library of Medicine </a:t>
            </a:r>
          </a:p>
          <a:p>
            <a:r>
              <a:rPr lang="en-US" dirty="0" smtClean="0"/>
              <a:t>National Institutes of Health, Health and Human Services </a:t>
            </a:r>
            <a:endParaRPr lang="en-US" dirty="0"/>
          </a:p>
        </p:txBody>
      </p:sp>
    </p:spTree>
    <p:extLst>
      <p:ext uri="{BB962C8B-B14F-4D97-AF65-F5344CB8AC3E}">
        <p14:creationId xmlns:p14="http://schemas.microsoft.com/office/powerpoint/2010/main" val="2819001024"/>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Healing the Nation Stories</a:t>
            </a:r>
            <a:r>
              <a:rPr lang="en-US" baseline="0" dirty="0" smtClean="0"/>
              <a:t> from the Civil War</a:t>
            </a:r>
            <a:endParaRPr lang="en-US" dirty="0"/>
          </a:p>
        </p:txBody>
      </p:sp>
      <p:pic>
        <p:nvPicPr>
          <p:cNvPr id="4098" name="Picture 2" descr="Image of poster advertising Healing the Nation Stories from the Civil War" title="Image of poster advertising Healing the Nation Stories from the Civil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344" y="380999"/>
            <a:ext cx="7696659" cy="532947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342920675"/>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Harry Potter’s World</a:t>
            </a:r>
            <a:endParaRPr lang="en-US" dirty="0"/>
          </a:p>
        </p:txBody>
      </p:sp>
      <p:pic>
        <p:nvPicPr>
          <p:cNvPr id="3074" name="Picture 2" descr="screen shot of Harry Potter’s World homepage.  exhibition, education resources, traveling information" title="Harry Potter’s Wor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321" y="609600"/>
            <a:ext cx="6643816" cy="4571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5334000"/>
            <a:ext cx="7391400" cy="461665"/>
          </a:xfrm>
          <a:prstGeom prst="rect">
            <a:avLst/>
          </a:prstGeom>
          <a:noFill/>
        </p:spPr>
        <p:txBody>
          <a:bodyPr wrap="square" rtlCol="0">
            <a:spAutoFit/>
          </a:bodyPr>
          <a:lstStyle/>
          <a:p>
            <a:pPr algn="ctr"/>
            <a:r>
              <a:rPr lang="en-US" sz="2400" dirty="0"/>
              <a:t>http://www.nlm.nih.gov/exhibition/harrypottersworld</a:t>
            </a:r>
            <a:r>
              <a:rPr lang="en-US" dirty="0"/>
              <a:t>/</a:t>
            </a:r>
          </a:p>
        </p:txBody>
      </p:sp>
      <p:sp>
        <p:nvSpPr>
          <p:cNvPr id="4" name="Footer Placeholder 3"/>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3454303617"/>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normAutofit fontScale="90000"/>
          </a:bodyPr>
          <a:lstStyle/>
          <a:p>
            <a:r>
              <a:rPr lang="en-US" dirty="0" smtClean="0"/>
              <a:t>George</a:t>
            </a:r>
            <a:r>
              <a:rPr lang="en-US" baseline="0" dirty="0" smtClean="0"/>
              <a:t> Washington’s Mount Vernon Estate, Museum and Gardens</a:t>
            </a:r>
            <a:endParaRPr lang="en-US" dirty="0"/>
          </a:p>
        </p:txBody>
      </p:sp>
      <p:sp>
        <p:nvSpPr>
          <p:cNvPr id="2" name="TextBox 1" descr="Image of the George Washington’s Mount Vernon Estate Museum and Garden banner exhibit" title="Image of the George Washington’s Mount Vernon Estate Museum and Garden banner exhibit"/>
          <p:cNvSpPr txBox="1"/>
          <p:nvPr/>
        </p:nvSpPr>
        <p:spPr>
          <a:xfrm>
            <a:off x="304800" y="228600"/>
            <a:ext cx="8610600" cy="1661993"/>
          </a:xfrm>
          <a:prstGeom prst="rect">
            <a:avLst/>
          </a:prstGeom>
          <a:noFill/>
        </p:spPr>
        <p:txBody>
          <a:bodyPr wrap="square" rtlCol="0">
            <a:spAutoFit/>
          </a:bodyPr>
          <a:lstStyle/>
          <a:p>
            <a:pPr algn="ctr"/>
            <a:r>
              <a:rPr lang="en-US" sz="2800" dirty="0" smtClean="0"/>
              <a:t>Brand new, in cooperation with</a:t>
            </a:r>
          </a:p>
          <a:p>
            <a:pPr algn="ctr"/>
            <a:r>
              <a:rPr lang="en-US" sz="2800" dirty="0" smtClean="0"/>
              <a:t>George </a:t>
            </a:r>
            <a:r>
              <a:rPr lang="en-US" sz="2800" dirty="0"/>
              <a:t>Washington’s Mount Vernon </a:t>
            </a:r>
            <a:r>
              <a:rPr lang="en-US" sz="2800" dirty="0" smtClean="0"/>
              <a:t>Estate,</a:t>
            </a:r>
          </a:p>
          <a:p>
            <a:pPr algn="ctr"/>
            <a:r>
              <a:rPr lang="en-US" sz="2800" dirty="0" smtClean="0"/>
              <a:t>Museum &amp; Gardens</a:t>
            </a:r>
            <a:endParaRPr lang="en-US" sz="2800" dirty="0"/>
          </a:p>
          <a:p>
            <a:endParaRPr lang="en-US" dirty="0"/>
          </a:p>
        </p:txBody>
      </p:sp>
      <p:pic>
        <p:nvPicPr>
          <p:cNvPr id="7" name="Picture 6" title="image of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770707"/>
            <a:ext cx="6785811" cy="4114800"/>
          </a:xfrm>
          <a:prstGeom prst="rect">
            <a:avLst/>
          </a:prstGeom>
        </p:spPr>
      </p:pic>
      <p:sp>
        <p:nvSpPr>
          <p:cNvPr id="4" name="Footer Placeholder 3"/>
          <p:cNvSpPr>
            <a:spLocks noGrp="1"/>
          </p:cNvSpPr>
          <p:nvPr>
            <p:ph type="ftr" sz="quarter" idx="11"/>
          </p:nvPr>
        </p:nvSpPr>
        <p:spPr/>
        <p:txBody>
          <a:bodyPr/>
          <a:lstStyle/>
          <a:p>
            <a:r>
              <a:rPr lang="en-US" smtClean="0"/>
              <a:t>United States </a:t>
            </a:r>
          </a:p>
          <a:p>
            <a:r>
              <a:rPr lang="en-US" smtClean="0"/>
              <a:t>National Library of Medicine </a:t>
            </a:r>
          </a:p>
          <a:p>
            <a:r>
              <a:rPr lang="en-US" smtClean="0"/>
              <a:t>National Institutes of Health, Health and Human Services </a:t>
            </a:r>
            <a:endParaRPr lang="en-US" dirty="0"/>
          </a:p>
        </p:txBody>
      </p:sp>
    </p:spTree>
    <p:extLst>
      <p:ext uri="{BB962C8B-B14F-4D97-AF65-F5344CB8AC3E}">
        <p14:creationId xmlns:p14="http://schemas.microsoft.com/office/powerpoint/2010/main" val="3955470984"/>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NLM web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2136</TotalTime>
  <Words>581</Words>
  <Application>Microsoft Office PowerPoint</Application>
  <PresentationFormat>On-screen Show (4:3)</PresentationFormat>
  <Paragraphs>92</Paragraphs>
  <Slides>13</Slides>
  <Notes>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NLM web background</vt:lpstr>
      <vt:lpstr>Connecting Communities to History: The Exhibition Program at NLM</vt:lpstr>
      <vt:lpstr>IndexCat</vt:lpstr>
      <vt:lpstr>Native Voices</vt:lpstr>
      <vt:lpstr>Native Voices Interviews</vt:lpstr>
      <vt:lpstr>Travelling Exhibition Program</vt:lpstr>
      <vt:lpstr>NLM Traveling Exhibitions have been booked and/or hosted by 457 institutions in 48 states, the District of Columbia, and international locations including Guam, Canada, Turkey, France, Germany, Argentina, Northern Mariana Islands-South Pacific, Venezuela, and the United Kingdom.   Currently 22 copies of 11 exhibitions are traveling throughout the United States and abroad, with several new exhibitions in development.   NLM traveling exhibitions have been seen by over 1,800,000 people.   142 venues have hosted and/or booked more than one of the exhibitions; 41 venues have hosted and/or booked 5 or more exhibitions; 4 venues have hosted more than 10 exhibitions.   Between April 2012 and April 2013, 51 new venues signed up to host one or more traveling exhibitions. </vt:lpstr>
      <vt:lpstr>Healing the Nation Stories from the Civil War</vt:lpstr>
      <vt:lpstr>Harry Potter’s World</vt:lpstr>
      <vt:lpstr>George Washington’s Mount Vernon Estate, Museum and Gardens</vt:lpstr>
      <vt:lpstr>How to Book an Exhibition</vt:lpstr>
      <vt:lpstr>Against the Odds: Making A Difference in Global Health </vt:lpstr>
      <vt:lpstr>Binding Wounds, Pushing Boundaries: African Americans in Civil War Medicine </vt:lpstr>
      <vt:lpstr>Thank you</vt:lpstr>
    </vt:vector>
  </TitlesOfParts>
  <Company>National Library of Medicine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Title</dc:title>
  <dc:creator>collinm</dc:creator>
  <cp:lastModifiedBy>01747526 - Symantec LiveState Delivery</cp:lastModifiedBy>
  <cp:revision>51</cp:revision>
  <dcterms:created xsi:type="dcterms:W3CDTF">2012-11-29T20:10:04Z</dcterms:created>
  <dcterms:modified xsi:type="dcterms:W3CDTF">2013-05-20T19:29:17Z</dcterms:modified>
</cp:coreProperties>
</file>