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9" r:id="rId3"/>
    <p:sldId id="271" r:id="rId4"/>
    <p:sldId id="270" r:id="rId5"/>
    <p:sldId id="278" r:id="rId6"/>
    <p:sldId id="293" r:id="rId7"/>
    <p:sldId id="260" r:id="rId8"/>
    <p:sldId id="261" r:id="rId9"/>
    <p:sldId id="262" r:id="rId10"/>
    <p:sldId id="281" r:id="rId11"/>
    <p:sldId id="283" r:id="rId12"/>
    <p:sldId id="263" r:id="rId13"/>
    <p:sldId id="279" r:id="rId14"/>
    <p:sldId id="285" r:id="rId15"/>
    <p:sldId id="266" r:id="rId16"/>
    <p:sldId id="267" r:id="rId17"/>
    <p:sldId id="272" r:id="rId18"/>
    <p:sldId id="273" r:id="rId19"/>
    <p:sldId id="277" r:id="rId20"/>
    <p:sldId id="275" r:id="rId21"/>
    <p:sldId id="276" r:id="rId22"/>
    <p:sldId id="289" r:id="rId23"/>
    <p:sldId id="284" r:id="rId24"/>
    <p:sldId id="288" r:id="rId25"/>
    <p:sldId id="257" r:id="rId26"/>
    <p:sldId id="264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9" autoAdjust="0"/>
    <p:restoredTop sz="86433" autoAdjust="0"/>
  </p:normalViewPr>
  <p:slideViewPr>
    <p:cSldViewPr>
      <p:cViewPr>
        <p:scale>
          <a:sx n="73" d="100"/>
          <a:sy n="73" d="100"/>
        </p:scale>
        <p:origin x="-72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16"/>
    </p:cViewPr>
  </p:sorterViewPr>
  <p:notesViewPr>
    <p:cSldViewPr>
      <p:cViewPr varScale="1">
        <p:scale>
          <a:sx n="57" d="100"/>
          <a:sy n="57" d="100"/>
        </p:scale>
        <p:origin x="-178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E090C5-138D-4287-B556-E45D2E8315DB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365BF1-3634-44F6-AE15-6118E6420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73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2EF40-4B1A-4C4F-BE25-67BCBAE35B0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65BF1-3634-44F6-AE15-6118E6420C4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6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As of 2013-05-01</a:t>
            </a:r>
          </a:p>
          <a:p>
            <a:pPr eaLnBrk="1" hangingPunct="1"/>
            <a:r>
              <a:rPr lang="en-US" smtClean="0"/>
              <a:t> </a:t>
            </a:r>
          </a:p>
          <a:p>
            <a:pPr eaLnBrk="1" hangingPunct="1"/>
            <a:r>
              <a:rPr lang="en-US" smtClean="0"/>
              <a:t>	Total		Full-text	Free Full-text</a:t>
            </a:r>
          </a:p>
          <a:p>
            <a:pPr eaLnBrk="1" hangingPunct="1"/>
            <a:r>
              <a:rPr lang="en-US" smtClean="0"/>
              <a:t> </a:t>
            </a:r>
          </a:p>
          <a:p>
            <a:pPr eaLnBrk="1" hangingPunct="1"/>
            <a:r>
              <a:rPr lang="en-US" smtClean="0"/>
              <a:t>All  	22709190	60.54%		17.46%</a:t>
            </a:r>
          </a:p>
          <a:p>
            <a:pPr eaLnBrk="1" hangingPunct="1"/>
            <a:r>
              <a:rPr lang="en-US" smtClean="0"/>
              <a:t>1990- 	13807488	79.72%		27.01%</a:t>
            </a:r>
          </a:p>
          <a:p>
            <a:pPr eaLnBrk="1" hangingPunct="1"/>
            <a:r>
              <a:rPr lang="en-US" smtClean="0"/>
              <a:t>2000-	9414373	88.68%   		24.77%</a:t>
            </a:r>
          </a:p>
          <a:p>
            <a:pPr eaLnBrk="1" hangingPunct="1"/>
            <a:r>
              <a:rPr lang="en-US" smtClean="0"/>
              <a:t>2010-	3030377	92.72%		27.12%</a:t>
            </a:r>
          </a:p>
          <a:p>
            <a:pPr eaLnBrk="1" hangingPunct="1"/>
            <a:r>
              <a:rPr lang="en-US" smtClean="0"/>
              <a:t>Last 1yr  1018765	93.15%		17.78%</a:t>
            </a:r>
          </a:p>
          <a:p>
            <a:pPr eaLnBrk="1" hangingPunct="1"/>
            <a:r>
              <a:rPr lang="en-US" smtClean="0"/>
              <a:t>Last 6m  568325	92.86%	 	14.60%</a:t>
            </a:r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8DC83-78F2-48D5-A6AB-CEC66F35900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Pie chart of locations of recruiting studies.  Total 301635, data as of April 26, 2013.</a:t>
            </a:r>
          </a:p>
          <a:p>
            <a:r>
              <a:rPr lang="en-US" dirty="0" smtClean="0"/>
              <a:t>Location - Non-US only  = 14986 (50%)</a:t>
            </a:r>
          </a:p>
          <a:p>
            <a:r>
              <a:rPr lang="en-US" dirty="0" smtClean="0"/>
              <a:t>US only = 13220 (44%)</a:t>
            </a:r>
          </a:p>
          <a:p>
            <a:r>
              <a:rPr lang="en-US" dirty="0" smtClean="0"/>
              <a:t>Both</a:t>
            </a:r>
            <a:r>
              <a:rPr lang="en-US" baseline="0" dirty="0" smtClean="0"/>
              <a:t> US and non US = 1959 (6%)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65BF1-3634-44F6-AE15-6118E6420C4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47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65BF1-3634-44F6-AE15-6118E6420C4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18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ClinicalTrials.gov</a:t>
            </a:r>
            <a:r>
              <a:rPr lang="en-US" baseline="0" dirty="0" smtClean="0"/>
              <a:t>.  Graph of number of registered studies with posted results over time.</a:t>
            </a:r>
          </a:p>
          <a:p>
            <a:r>
              <a:rPr lang="en-US" baseline="0" dirty="0" smtClean="0"/>
              <a:t>X-axis = number of studies with posted results</a:t>
            </a:r>
          </a:p>
          <a:p>
            <a:r>
              <a:rPr lang="en-US" baseline="0" dirty="0" smtClean="0"/>
              <a:t>y-axis = year 2009 – 2013</a:t>
            </a:r>
          </a:p>
          <a:p>
            <a:r>
              <a:rPr lang="en-US" baseline="0" dirty="0" smtClean="0"/>
              <a:t>2010 = 1805</a:t>
            </a:r>
          </a:p>
          <a:p>
            <a:r>
              <a:rPr lang="en-US" baseline="0" dirty="0" smtClean="0"/>
              <a:t>2011 = 3485</a:t>
            </a:r>
          </a:p>
          <a:p>
            <a:r>
              <a:rPr lang="en-US" baseline="0" dirty="0" smtClean="0"/>
              <a:t>2012 = 5830</a:t>
            </a:r>
          </a:p>
          <a:p>
            <a:r>
              <a:rPr lang="en-US" baseline="0" dirty="0" smtClean="0"/>
              <a:t>2013 = 8385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65BF1-3634-44F6-AE15-6118E6420C4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92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65BF1-3634-44F6-AE15-6118E6420C4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13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65BF1-3634-44F6-AE15-6118E6420C4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77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47B34-5EDE-4C81-9DD5-05A835AA301F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C85FC-B9A6-4AE3-83E7-E5EC55674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F938A-3572-48E4-82AC-A1364B375A27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B54AD-98DB-44E6-989A-466A51609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8D53C-68B8-411A-AA3E-09E3AB3229C1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6632F-C3B5-4585-9F69-6323CFA38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22"/>
          <p:cNvSpPr>
            <a:spLocks noChangeShapeType="1"/>
          </p:cNvSpPr>
          <p:nvPr userDrawn="1"/>
        </p:nvSpPr>
        <p:spPr bwMode="auto">
          <a:xfrm>
            <a:off x="479425" y="2098675"/>
            <a:ext cx="8207375" cy="0"/>
          </a:xfrm>
          <a:prstGeom prst="line">
            <a:avLst/>
          </a:prstGeom>
          <a:noFill/>
          <a:ln w="38100">
            <a:solidFill>
              <a:srgbClr val="229BB8"/>
            </a:solidFill>
            <a:round/>
            <a:headEnd/>
            <a:tailEnd/>
          </a:ln>
          <a:ex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9800"/>
            <a:ext cx="8229600" cy="103839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1726"/>
            <a:ext cx="8229600" cy="4247669"/>
          </a:xfrm>
        </p:spPr>
        <p:txBody>
          <a:bodyPr/>
          <a:lstStyle>
            <a:lvl1pPr>
              <a:defRPr>
                <a:solidFill>
                  <a:srgbClr val="0050A0"/>
                </a:solidFill>
              </a:defRPr>
            </a:lvl1pPr>
            <a:lvl2pPr>
              <a:defRPr>
                <a:solidFill>
                  <a:srgbClr val="0064AF"/>
                </a:solidFill>
              </a:defRPr>
            </a:lvl2pPr>
            <a:lvl3pPr>
              <a:defRPr>
                <a:solidFill>
                  <a:srgbClr val="0087B4"/>
                </a:solidFill>
              </a:defRPr>
            </a:lvl3pPr>
            <a:lvl4pPr>
              <a:defRPr sz="1800">
                <a:solidFill>
                  <a:srgbClr val="3399FF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075924A6-3253-4EFE-8461-524FBE7EC9BB}" type="datetime1">
              <a:rPr lang="da-DK"/>
              <a:pPr>
                <a:defRPr/>
              </a:pPr>
              <a:t>15-05-2013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99506-693D-4A69-A69A-E3A72871D5D8}" type="slidenum">
              <a:rPr lang="en-US"/>
              <a:pPr>
                <a:defRPr/>
              </a:pPr>
              <a:t>‹#›</a:t>
            </a:fld>
            <a:endParaRPr lang="en-US">
              <a:latin typeface="Verdana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www.ihtsdo.org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22"/>
          <p:cNvSpPr>
            <a:spLocks noChangeShapeType="1"/>
          </p:cNvSpPr>
          <p:nvPr/>
        </p:nvSpPr>
        <p:spPr bwMode="auto">
          <a:xfrm>
            <a:off x="468313" y="1673225"/>
            <a:ext cx="8207375" cy="0"/>
          </a:xfrm>
          <a:prstGeom prst="line">
            <a:avLst/>
          </a:prstGeom>
          <a:noFill/>
          <a:ln w="38100">
            <a:solidFill>
              <a:srgbClr val="229BB8"/>
            </a:solidFill>
            <a:round/>
            <a:headEnd/>
            <a:tailEnd/>
          </a:ln>
          <a:ex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5" name="Line 222"/>
          <p:cNvSpPr>
            <a:spLocks noChangeShapeType="1"/>
          </p:cNvSpPr>
          <p:nvPr userDrawn="1"/>
        </p:nvSpPr>
        <p:spPr bwMode="auto">
          <a:xfrm>
            <a:off x="468313" y="1687513"/>
            <a:ext cx="8207375" cy="0"/>
          </a:xfrm>
          <a:prstGeom prst="line">
            <a:avLst/>
          </a:prstGeom>
          <a:noFill/>
          <a:ln w="38100">
            <a:solidFill>
              <a:srgbClr val="229BB8"/>
            </a:solidFill>
            <a:round/>
            <a:headEnd/>
            <a:tailEnd/>
          </a:ln>
          <a:ex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64719"/>
            <a:ext cx="8229600" cy="5794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6504"/>
            <a:ext cx="8229600" cy="4712891"/>
          </a:xfrm>
        </p:spPr>
        <p:txBody>
          <a:bodyPr/>
          <a:lstStyle>
            <a:lvl1pPr>
              <a:defRPr>
                <a:solidFill>
                  <a:srgbClr val="0050A0"/>
                </a:solidFill>
              </a:defRPr>
            </a:lvl1pPr>
            <a:lvl2pPr>
              <a:defRPr>
                <a:solidFill>
                  <a:srgbClr val="0064AF"/>
                </a:solidFill>
              </a:defRPr>
            </a:lvl2pPr>
            <a:lvl3pPr>
              <a:defRPr>
                <a:solidFill>
                  <a:srgbClr val="0087B4"/>
                </a:solidFill>
              </a:defRPr>
            </a:lvl3pPr>
            <a:lvl4pPr>
              <a:defRPr sz="1800">
                <a:solidFill>
                  <a:srgbClr val="3399FF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CAFB8BBF-A2CF-4EEA-84EC-8CBB89F8A236}" type="datetime1">
              <a:rPr lang="da-DK"/>
              <a:pPr>
                <a:defRPr/>
              </a:pPr>
              <a:t>15-05-2013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2BDD6-AFBF-4E89-A3CA-EBB069E9F596}" type="slidenum">
              <a:rPr lang="en-US"/>
              <a:pPr>
                <a:defRPr/>
              </a:pPr>
              <a:t>‹#›</a:t>
            </a:fld>
            <a:endParaRPr lang="en-US">
              <a:latin typeface="Verdana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www.ihtsdo.org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88CFF-E8CA-4014-80CE-6A99466D79FE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EF99A-25F3-4C37-903C-A76D7F350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3C740-8E4F-4B6F-9511-CF1591054FAB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BC60-4151-4290-86C5-AA611571F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B4DE-232E-4E81-BFCA-322104BB7CE2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5271F-5360-47D9-8694-AEBCFC98C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62E7E-C2B6-48D8-8733-BD188F7F0C49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3EDB9-0289-4D0B-A2FF-950C971C0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EDDE5-2A66-4391-B4EC-9C4C2739B8CD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1E830-3C00-4DD0-9980-3808E8E16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8F47B-444C-49D1-A9E1-96D22EB854D6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D4BA9-9078-484B-AB36-810098447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BBC63-811B-412B-B2C2-956E96389A8E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639F-17F7-4735-A55B-4ABF20265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E6FD0-DD56-4C69-9796-C2F7714C9433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497F4-8280-46D5-9CB2-F72BB672C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4A8872-E056-44E4-B7C3-2598E4059D36}" type="datetimeFigureOut">
              <a:rPr lang="en-US"/>
              <a:pPr>
                <a:defRPr/>
              </a:pPr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5B3D86-73AB-40D0-BC71-924156AB8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71600"/>
            <a:ext cx="8832850" cy="3276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9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Integrated Information and Data</a:t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</a:br>
            <a:r>
              <a:rPr lang="en-US" sz="4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from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 – and </a:t>
            </a:r>
            <a:r>
              <a:rPr lang="en-US" sz="4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for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 – an Interdependent World</a:t>
            </a:r>
            <a:b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</a:br>
            <a:r>
              <a:rPr lang="en-US" sz="32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NLM Update – Part 1 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</a:br>
            <a:endParaRPr lang="en-US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Palatino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981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55000"/>
              </a:lnSpc>
              <a:defRPr/>
            </a:pPr>
            <a:r>
              <a:rPr lang="en-US" sz="2800" dirty="0" smtClean="0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Betsy L. Humphreys</a:t>
            </a:r>
          </a:p>
          <a:p>
            <a:pPr eaLnBrk="1" hangingPunct="1">
              <a:lnSpc>
                <a:spcPct val="55000"/>
              </a:lnSpc>
              <a:defRPr/>
            </a:pPr>
            <a:r>
              <a:rPr lang="en-US" sz="2800" dirty="0" smtClean="0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Deputy Director </a:t>
            </a:r>
          </a:p>
          <a:p>
            <a:pPr eaLnBrk="1" hangingPunct="1">
              <a:lnSpc>
                <a:spcPct val="55000"/>
              </a:lnSpc>
              <a:defRPr/>
            </a:pPr>
            <a:r>
              <a:rPr lang="en-US" sz="2800" dirty="0" smtClean="0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US National Library of Medicine</a:t>
            </a:r>
          </a:p>
          <a:p>
            <a:pPr eaLnBrk="1" hangingPunct="1">
              <a:lnSpc>
                <a:spcPct val="55000"/>
              </a:lnSpc>
              <a:defRPr/>
            </a:pPr>
            <a:r>
              <a:rPr lang="en-US" sz="2400" i="1" dirty="0" smtClean="0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National Institutes of Health</a:t>
            </a:r>
          </a:p>
          <a:p>
            <a:pPr eaLnBrk="1" hangingPunct="1">
              <a:lnSpc>
                <a:spcPct val="55000"/>
              </a:lnSpc>
              <a:defRPr/>
            </a:pPr>
            <a:r>
              <a:rPr lang="en-US" sz="2400" i="1" dirty="0" smtClean="0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 Department of Health &amp; Human Services</a:t>
            </a:r>
          </a:p>
          <a:p>
            <a:pPr eaLnBrk="1" hangingPunct="1">
              <a:lnSpc>
                <a:spcPct val="55000"/>
              </a:lnSpc>
              <a:defRPr/>
            </a:pPr>
            <a:r>
              <a:rPr lang="en-US" sz="2800" dirty="0" smtClean="0">
                <a:solidFill>
                  <a:srgbClr val="604A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blh@nlm.nih.gov</a:t>
            </a:r>
          </a:p>
          <a:p>
            <a:pPr eaLnBrk="1" hangingPunct="1">
              <a:defRPr/>
            </a:pPr>
            <a:endParaRPr lang="en-US" sz="2800" dirty="0" smtClean="0">
              <a:solidFill>
                <a:srgbClr val="898989"/>
              </a:solidFill>
              <a:latin typeface="Palatino" pitchFamily="18" charset="0"/>
            </a:endParaRPr>
          </a:p>
        </p:txBody>
      </p:sp>
      <p:pic>
        <p:nvPicPr>
          <p:cNvPr id="16387" name="Picture 3" descr="Image of the One Health Logo" title="Image of the One Health Logo"/>
          <p:cNvPicPr>
            <a:picLocks noChangeAspect="1" noChangeArrowheads="1"/>
          </p:cNvPicPr>
          <p:nvPr/>
        </p:nvPicPr>
        <p:blipFill>
          <a:blip r:embed="rId3" cstate="print"/>
          <a:srcRect l="1923" t="18237" r="65532" b="43703"/>
          <a:stretch>
            <a:fillRect/>
          </a:stretch>
        </p:blipFill>
        <p:spPr bwMode="auto">
          <a:xfrm>
            <a:off x="6769100" y="0"/>
            <a:ext cx="23685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screen shot of clinical trials web site" title="screen shot of clinical trials web s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8" y="1527175"/>
            <a:ext cx="8650287" cy="5330825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2486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But it can be viewed from a national perspective 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Or an institutional perspective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…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1" name="Picture 2" descr="screen shot of the Johns Hopkins Institute for Clinical Translational Research" title="screen shot of the Johns Hopkins Institute for Clinical Translational Research"/>
          <p:cNvPicPr>
            <a:picLocks noChangeAspect="1" noChangeArrowheads="1"/>
          </p:cNvPicPr>
          <p:nvPr/>
        </p:nvPicPr>
        <p:blipFill rotWithShape="1">
          <a:blip r:embed="rId2" cstate="print"/>
          <a:srcRect l="-1292" r="3432" b="18361"/>
          <a:stretch/>
        </p:blipFill>
        <p:spPr bwMode="auto">
          <a:xfrm>
            <a:off x="304800" y="1154113"/>
            <a:ext cx="8534399" cy="5577442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ClinicalTrials.gov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is a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unique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 source of  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summary results for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many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 trials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5" name="Picture 4" descr="ClinicalTrials.gov.  Graph of number of registered studies with posted results over time.&#10;X-axis = number of studies with posted results&#10;y-axis = year 2009 – 2013&#10;2010 = 1805&#10;2011 = 3485&#10;2012 = 5830&#10;2013 = 8385&#10;" title="ClinicalTrials.gov.  Graph of number of registered studies with posted results over time."/>
          <p:cNvPicPr>
            <a:picLocks noChangeAspect="1" noChangeArrowheads="1"/>
          </p:cNvPicPr>
          <p:nvPr/>
        </p:nvPicPr>
        <p:blipFill>
          <a:blip r:embed="rId3" cstate="print"/>
          <a:srcRect l="22656" t="36458" r="4688" b="12500"/>
          <a:stretch>
            <a:fillRect/>
          </a:stretch>
        </p:blipFill>
        <p:spPr bwMode="auto">
          <a:xfrm>
            <a:off x="0" y="1447800"/>
            <a:ext cx="9144000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55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There are user resources, but…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699" name="Picture 2" descr="screen shot of clinicaltrials.gov how to read a study record" title="screen shot of clinicaltrials.gov how to read a study record"/>
          <p:cNvPicPr>
            <a:picLocks noChangeAspect="1" noChangeArrowheads="1"/>
          </p:cNvPicPr>
          <p:nvPr/>
        </p:nvPicPr>
        <p:blipFill>
          <a:blip r:embed="rId2" cstate="print"/>
          <a:srcRect l="2513" t="16803" r="2513" b="14221"/>
          <a:stretch>
            <a:fillRect/>
          </a:stretch>
        </p:blipFill>
        <p:spPr bwMode="auto">
          <a:xfrm>
            <a:off x="50800" y="1371600"/>
            <a:ext cx="9093200" cy="495300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00600" y="4495800"/>
            <a:ext cx="41148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Coming soon from NN/LM: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Training for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Librarians re: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ClinicalTrials.gov Results 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458200" cy="12652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Standardization makes information</a:t>
            </a:r>
            <a:b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 more usable by humans and computers</a:t>
            </a:r>
            <a:r>
              <a:rPr lang="en-US" sz="4000" dirty="0" smtClean="0">
                <a:latin typeface="Palatino" pitchFamily="18" charset="0"/>
              </a:rPr>
              <a:t/>
            </a:r>
            <a:br>
              <a:rPr lang="en-US" sz="4000" dirty="0" smtClean="0">
                <a:latin typeface="Palatino" pitchFamily="18" charset="0"/>
              </a:rPr>
            </a:br>
            <a:endParaRPr lang="en-US" sz="4000" dirty="0" smtClean="0">
              <a:latin typeface="Palatin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763000" cy="45259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A lesson learned LONG ago by librarians is gaining traction in international health care and research circles</a:t>
            </a:r>
          </a:p>
          <a:p>
            <a:pPr eaLnBrk="1" hangingPunct="1"/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If health care &amp; research converge on 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common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 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international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standards, benefits could be great</a:t>
            </a:r>
          </a:p>
          <a:p>
            <a:pPr eaLnBrk="1" hangingPunct="1"/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Beyond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MeSH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, NLM supports/develops clinical vocabularies for EHRs (&amp; includes all in UMLS) </a:t>
            </a:r>
          </a:p>
          <a:p>
            <a:pPr lvl="1" eaLnBrk="1" hangingPunct="1"/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SNOMED CT, LOINC (lab tests, other clinical measurements),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RxNorm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 (medications)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396335"/>
            <a:ext cx="80010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Related presentation at NLM exhibit booth: 12:30 pm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 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38225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IHTSDO</a:t>
            </a:r>
            <a:r>
              <a:rPr lang="en-GB" sz="32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: INTERNATIONAL HEALTH TERMINOLOGY STANDARDS DEVELOPMENT ORGANISATION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81225"/>
            <a:ext cx="8229600" cy="42481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Owns, delivers SNOMED Clinical Terms (SNOMED CT)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Free licenses/use in Member countries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Low-cost licenses for institutions in other countries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GB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Free in poorest countries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GB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Free for “public good” applications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Scope includes animals, as well as humans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International not-for-profit association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Based in Denmark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One Member per country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Governed by General Assembly of its Members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Management Board elected by GA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Funded by countries based on national wealth (GNI)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579438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Current IHTSDO Members – </a:t>
            </a:r>
            <a:r>
              <a:rPr lang="en-GB" sz="32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more likely soon</a:t>
            </a:r>
          </a:p>
        </p:txBody>
      </p:sp>
      <p:pic>
        <p:nvPicPr>
          <p:cNvPr id="32770" name="Picture 2" descr="screen shot of current IHTSDO members and the flags of their countries" title="screen shot of current IHTSDO members and the flags of their countri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219200"/>
            <a:ext cx="8208963" cy="5295900"/>
          </a:xfrm>
        </p:spPr>
      </p:pic>
      <p:sp>
        <p:nvSpPr>
          <p:cNvPr id="4" name="TextBox 3"/>
          <p:cNvSpPr txBox="1"/>
          <p:nvPr/>
        </p:nvSpPr>
        <p:spPr>
          <a:xfrm>
            <a:off x="4800600" y="5715000"/>
            <a:ext cx="3048000" cy="307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NLM is the Member for the USA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Genetic</a:t>
            </a:r>
            <a:r>
              <a:rPr lang="en-US" baseline="0" dirty="0" smtClean="0"/>
              <a:t> testing registry</a:t>
            </a:r>
            <a:endParaRPr lang="en-US" dirty="0" smtClean="0"/>
          </a:p>
        </p:txBody>
      </p:sp>
      <p:sp>
        <p:nvSpPr>
          <p:cNvPr id="3481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19" name="Picture 2" descr="screen shot of genetic testing registry web site" title="screen shot of genetic testing registry web site"/>
          <p:cNvPicPr>
            <a:picLocks noChangeAspect="1" noChangeArrowheads="1"/>
          </p:cNvPicPr>
          <p:nvPr/>
        </p:nvPicPr>
        <p:blipFill rotWithShape="1">
          <a:blip r:embed="rId2" cstate="print"/>
          <a:srcRect l="993" t="16909" r="3123" b="6535"/>
          <a:stretch/>
        </p:blipFill>
        <p:spPr bwMode="auto">
          <a:xfrm>
            <a:off x="10438" y="838200"/>
            <a:ext cx="9158288" cy="5483346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62400" y="2493963"/>
            <a:ext cx="3962400" cy="14144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As of 30 April 2013: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3,005 tests registered by 290 laboratories in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37 countries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Useful links for EHRs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3" name="Group 2" descr="genetic test registry cystic fibrosis record with arrow pointing to snomed CT ID" title="genetic test registry cystic fibrosis record with arrow pointing to snomed CT ID"/>
          <p:cNvGrpSpPr/>
          <p:nvPr/>
        </p:nvGrpSpPr>
        <p:grpSpPr>
          <a:xfrm>
            <a:off x="-1588" y="1371600"/>
            <a:ext cx="9145588" cy="5470525"/>
            <a:chOff x="-1588" y="1371600"/>
            <a:chExt cx="9145588" cy="5470525"/>
          </a:xfrm>
        </p:grpSpPr>
        <p:pic>
          <p:nvPicPr>
            <p:cNvPr id="35843" name="Picture 2" descr="screen shot of genetic testing registry cystic fibrosis" title="screen shot of genetic testing registry cystic fibrosis"/>
            <p:cNvPicPr>
              <a:picLocks noChangeAspect="1" noChangeArrowheads="1"/>
            </p:cNvPicPr>
            <p:nvPr/>
          </p:nvPicPr>
          <p:blipFill>
            <a:blip r:embed="rId2" cstate="print"/>
            <a:srcRect l="-272" t="16077" r="2580" b="6024"/>
            <a:stretch>
              <a:fillRect/>
            </a:stretch>
          </p:blipFill>
          <p:spPr bwMode="auto">
            <a:xfrm>
              <a:off x="-1588" y="1371600"/>
              <a:ext cx="9145588" cy="547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ight Arrow 4"/>
            <p:cNvSpPr/>
            <p:nvPr/>
          </p:nvSpPr>
          <p:spPr>
            <a:xfrm flipH="1">
              <a:off x="3508375" y="2133600"/>
              <a:ext cx="563563" cy="34925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 descr="International standard for location of genetic variations screen shot of ClinVar homepage" title="International standard for location of genetic variations screen shot of ClinVar homepage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Palatino" pitchFamily="18" charset="0"/>
              </a:rPr>
              <a:t>International standard for location of genetic variations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2" name="Group 1" descr="screen shot of ClinVar homepage with arrow pointing to RefSeqGene/LRG" title="screen shot of ClinVar homepage with arrow pointing to RefSeqGene/LRG"/>
          <p:cNvGrpSpPr/>
          <p:nvPr/>
        </p:nvGrpSpPr>
        <p:grpSpPr>
          <a:xfrm>
            <a:off x="-36513" y="1381125"/>
            <a:ext cx="9144001" cy="5324475"/>
            <a:chOff x="-36513" y="1381125"/>
            <a:chExt cx="9144001" cy="5324475"/>
          </a:xfrm>
        </p:grpSpPr>
        <p:pic>
          <p:nvPicPr>
            <p:cNvPr id="39939" name="Picture 3" descr="screen shot of ClinVar web site" title="screen shot of ClinVar web site"/>
            <p:cNvPicPr>
              <a:picLocks noChangeAspect="1" noChangeArrowheads="1"/>
            </p:cNvPicPr>
            <p:nvPr/>
          </p:nvPicPr>
          <p:blipFill>
            <a:blip r:embed="rId2" cstate="print"/>
            <a:srcRect t="16621" r="3804" b="8698"/>
            <a:stretch>
              <a:fillRect/>
            </a:stretch>
          </p:blipFill>
          <p:spPr bwMode="auto">
            <a:xfrm>
              <a:off x="-36513" y="1381125"/>
              <a:ext cx="9144001" cy="532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ight Arrow 4"/>
            <p:cNvSpPr/>
            <p:nvPr/>
          </p:nvSpPr>
          <p:spPr>
            <a:xfrm>
              <a:off x="2590800" y="4648200"/>
              <a:ext cx="649288" cy="457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915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Connected Priorities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</a:b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Global Opportunities and Challenges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</a:b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05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Public access to research results 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Clinical research transparency 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Interoperable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lectronic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ealth records (EHRs)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Clinical/public health use of genomic data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Management and use of “Big Data” from all of the above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47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More digitized guidelines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7" name="Picture 2" descr="screen shot of american college of medical genetics action sheet" title="screen shot of american college of medical genetics action sheet"/>
          <p:cNvPicPr>
            <a:picLocks noChangeAspect="1" noChangeArrowheads="1"/>
          </p:cNvPicPr>
          <p:nvPr/>
        </p:nvPicPr>
        <p:blipFill rotWithShape="1">
          <a:blip r:embed="rId2" cstate="print"/>
          <a:srcRect l="883" t="16481" r="3248" b="6442"/>
          <a:stretch/>
        </p:blipFill>
        <p:spPr bwMode="auto">
          <a:xfrm>
            <a:off x="110067" y="1473199"/>
            <a:ext cx="8923867" cy="5381625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24200" y="6027003"/>
            <a:ext cx="60198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Related presentation at NLM Booth: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What’s New @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PubMed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 Health,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 2:30 pm 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New synthesized content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7891" name="Picture 2" descr="screen shot of Medical Genetics Summaries book in bookshelf" title="screen shot of Medical Genetics Summaries book in bookshelf"/>
          <p:cNvPicPr>
            <a:picLocks noChangeAspect="1" noChangeArrowheads="1"/>
          </p:cNvPicPr>
          <p:nvPr/>
        </p:nvPicPr>
        <p:blipFill>
          <a:blip r:embed="rId2" cstate="print"/>
          <a:srcRect t="16486" r="2582" b="5978"/>
          <a:stretch>
            <a:fillRect/>
          </a:stretch>
        </p:blipFill>
        <p:spPr bwMode="auto">
          <a:xfrm>
            <a:off x="0" y="1382713"/>
            <a:ext cx="9144000" cy="5459412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A prime example of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“One Health” 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8132" name="Picture 4" descr="screenshot of Influenza Virus Resource record" title="screenshot of Influenza Virus Resource record"/>
          <p:cNvPicPr>
            <a:picLocks noChangeAspect="1" noChangeArrowheads="1"/>
          </p:cNvPicPr>
          <p:nvPr/>
        </p:nvPicPr>
        <p:blipFill>
          <a:blip r:embed="rId2" cstate="print"/>
          <a:srcRect t="18750" r="2344" b="7292"/>
          <a:stretch>
            <a:fillRect/>
          </a:stretch>
        </p:blipFill>
        <p:spPr bwMode="auto">
          <a:xfrm>
            <a:off x="0" y="1587500"/>
            <a:ext cx="9144000" cy="519430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And another on the horizon – 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a new NCBI database in development</a:t>
            </a:r>
          </a:p>
        </p:txBody>
      </p:sp>
      <p:pic>
        <p:nvPicPr>
          <p:cNvPr id="2" name="Content Placeholder 1" descr="screen shot of global microbial identifier an upcoming NCBI databases" title="screen shot of global microbial identifier an upcoming NCBI database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" b="2224"/>
          <a:stretch>
            <a:fillRect/>
          </a:stretch>
        </p:blipFill>
        <p:spPr>
          <a:xfrm>
            <a:off x="180089" y="1447800"/>
            <a:ext cx="8728975" cy="4800600"/>
          </a:xfrm>
          <a:ln w="3175" cmpd="sng">
            <a:solidFill>
              <a:srgbClr val="4F81BD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FY 2013 NLM Budget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 (April 23, 2013)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 pitchFamily="18" charset="0"/>
            </a:endParaRP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/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$326.3 million </a:t>
            </a:r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 minus 5.5% or $19.2 million from FY 2012</a:t>
            </a:r>
          </a:p>
          <a:p>
            <a:pPr lvl="1" eaLnBrk="1" hangingPunct="1"/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Plus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 $30+M transfers from NIH for NCBI </a:t>
            </a:r>
          </a:p>
          <a:p>
            <a:pPr lvl="1" eaLnBrk="1" hangingPunct="1"/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Plus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 other usual interagency transfers for health data standards,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AIDsinfo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, etc.</a:t>
            </a:r>
          </a:p>
          <a:p>
            <a:pPr>
              <a:buFont typeface="Arial" charset="0"/>
              <a:buNone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Palatin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 of Joyce Backus" title="photo of Joyce Backu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5" b="10674"/>
          <a:stretch/>
        </p:blipFill>
        <p:spPr>
          <a:xfrm>
            <a:off x="1676400" y="1447801"/>
            <a:ext cx="1600200" cy="2082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7638" y="152400"/>
            <a:ext cx="8691562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People are the most important resource</a:t>
            </a:r>
            <a:b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~ Some Recent NLM Appointments ~</a:t>
            </a:r>
          </a:p>
        </p:txBody>
      </p:sp>
      <p:sp>
        <p:nvSpPr>
          <p:cNvPr id="41987" name="Rectangle 13"/>
          <p:cNvSpPr>
            <a:spLocks noChangeArrowheads="1"/>
          </p:cNvSpPr>
          <p:nvPr/>
        </p:nvSpPr>
        <p:spPr bwMode="auto">
          <a:xfrm>
            <a:off x="5105400" y="3505200"/>
            <a:ext cx="2286000" cy="722312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 dirty="0">
                <a:solidFill>
                  <a:schemeClr val="tx2"/>
                </a:solidFill>
              </a:rPr>
              <a:t>Dianne </a:t>
            </a:r>
            <a:r>
              <a:rPr lang="en-US" sz="1400" b="1" dirty="0" err="1">
                <a:solidFill>
                  <a:schemeClr val="tx2"/>
                </a:solidFill>
              </a:rPr>
              <a:t>Babski</a:t>
            </a:r>
            <a:r>
              <a:rPr lang="en-US" sz="1400" b="1" dirty="0">
                <a:solidFill>
                  <a:schemeClr val="tx2"/>
                </a:solidFill>
              </a:rPr>
              <a:t>, MIS</a:t>
            </a:r>
          </a:p>
          <a:p>
            <a:pPr algn="ctr" eaLnBrk="0" hangingPunct="0"/>
            <a:r>
              <a:rPr lang="en-US" sz="1400" dirty="0">
                <a:solidFill>
                  <a:schemeClr val="tx2"/>
                </a:solidFill>
              </a:rPr>
              <a:t>Deputy Associate Director </a:t>
            </a:r>
          </a:p>
          <a:p>
            <a:pPr algn="ctr" eaLnBrk="0" hangingPunct="0"/>
            <a:r>
              <a:rPr lang="en-US" sz="1400" dirty="0">
                <a:solidFill>
                  <a:schemeClr val="tx2"/>
                </a:solidFill>
              </a:rPr>
              <a:t>for Library Operations </a:t>
            </a:r>
          </a:p>
        </p:txBody>
      </p:sp>
      <p:sp>
        <p:nvSpPr>
          <p:cNvPr id="41988" name="Rectangle 14"/>
          <p:cNvSpPr>
            <a:spLocks noChangeArrowheads="1"/>
          </p:cNvSpPr>
          <p:nvPr/>
        </p:nvSpPr>
        <p:spPr bwMode="auto">
          <a:xfrm>
            <a:off x="1447800" y="3352800"/>
            <a:ext cx="2057400" cy="8382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 dirty="0">
                <a:solidFill>
                  <a:schemeClr val="tx2"/>
                </a:solidFill>
              </a:rPr>
              <a:t>Joyce Backus, MSLS</a:t>
            </a:r>
          </a:p>
          <a:p>
            <a:pPr algn="ctr" eaLnBrk="0" hangingPunct="0"/>
            <a:r>
              <a:rPr lang="en-US" sz="1400" dirty="0">
                <a:solidFill>
                  <a:schemeClr val="tx2"/>
                </a:solidFill>
              </a:rPr>
              <a:t>Associate Director for</a:t>
            </a:r>
          </a:p>
          <a:p>
            <a:pPr algn="ctr" eaLnBrk="0" hangingPunct="0"/>
            <a:r>
              <a:rPr lang="en-US" sz="1400" dirty="0">
                <a:solidFill>
                  <a:schemeClr val="tx2"/>
                </a:solidFill>
              </a:rPr>
              <a:t>Library Operations</a:t>
            </a:r>
          </a:p>
        </p:txBody>
      </p:sp>
      <p:sp>
        <p:nvSpPr>
          <p:cNvPr id="41989" name="Rectangle 11"/>
          <p:cNvSpPr>
            <a:spLocks noChangeArrowheads="1"/>
          </p:cNvSpPr>
          <p:nvPr/>
        </p:nvSpPr>
        <p:spPr bwMode="auto">
          <a:xfrm>
            <a:off x="6400800" y="6096000"/>
            <a:ext cx="2667000" cy="7620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 dirty="0">
                <a:solidFill>
                  <a:schemeClr val="tx2"/>
                </a:solidFill>
              </a:rPr>
              <a:t>John </a:t>
            </a:r>
            <a:r>
              <a:rPr lang="en-US" sz="1400" b="1" dirty="0" err="1">
                <a:solidFill>
                  <a:schemeClr val="tx2"/>
                </a:solidFill>
              </a:rPr>
              <a:t>Kilbourne</a:t>
            </a:r>
            <a:r>
              <a:rPr lang="en-US" sz="1400" b="1" dirty="0">
                <a:solidFill>
                  <a:schemeClr val="tx2"/>
                </a:solidFill>
              </a:rPr>
              <a:t>, MD</a:t>
            </a:r>
          </a:p>
          <a:p>
            <a:pPr algn="ctr" eaLnBrk="0" hangingPunct="0"/>
            <a:r>
              <a:rPr lang="en-US" sz="1400" dirty="0">
                <a:solidFill>
                  <a:schemeClr val="tx2"/>
                </a:solidFill>
              </a:rPr>
              <a:t>Head, Medical Subject </a:t>
            </a:r>
            <a:r>
              <a:rPr lang="en-US" sz="1400" dirty="0" smtClean="0">
                <a:solidFill>
                  <a:schemeClr val="tx2"/>
                </a:solidFill>
              </a:rPr>
              <a:t>Headings</a:t>
            </a:r>
          </a:p>
          <a:p>
            <a:pPr algn="ctr" eaLnBrk="0" hangingPunct="0"/>
            <a:r>
              <a:rPr lang="en-US" sz="1400" dirty="0" smtClean="0">
                <a:solidFill>
                  <a:schemeClr val="tx2"/>
                </a:solidFill>
              </a:rPr>
              <a:t>Library Operations</a:t>
            </a: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41990" name="Picture 15" descr="photo of Dianne Babski" title="photo of Dianne Babski"/>
          <p:cNvPicPr>
            <a:picLocks noChangeAspect="1" noChangeArrowheads="1"/>
          </p:cNvPicPr>
          <p:nvPr/>
        </p:nvPicPr>
        <p:blipFill>
          <a:blip r:embed="rId4" cstate="print"/>
          <a:srcRect l="46875" t="48958" r="34375" b="17708"/>
          <a:stretch>
            <a:fillRect/>
          </a:stretch>
        </p:blipFill>
        <p:spPr bwMode="auto">
          <a:xfrm>
            <a:off x="5410200" y="1447800"/>
            <a:ext cx="15430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6" descr="photo of John Kilbourne" title="photo of John Kilbourne"/>
          <p:cNvPicPr>
            <a:picLocks noChangeAspect="1" noChangeArrowheads="1"/>
          </p:cNvPicPr>
          <p:nvPr/>
        </p:nvPicPr>
        <p:blipFill>
          <a:blip r:embed="rId4" cstate="print"/>
          <a:srcRect l="3125" t="48958" r="78125" b="16667"/>
          <a:stretch>
            <a:fillRect/>
          </a:stretch>
        </p:blipFill>
        <p:spPr bwMode="auto">
          <a:xfrm>
            <a:off x="7467600" y="3886200"/>
            <a:ext cx="16065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2" title="photo of Ken Koyle"/>
          <p:cNvPicPr>
            <a:picLocks noChangeAspect="1" noChangeArrowheads="1"/>
          </p:cNvPicPr>
          <p:nvPr/>
        </p:nvPicPr>
        <p:blipFill>
          <a:blip r:embed="rId5" cstate="print"/>
          <a:srcRect l="4724" t="36086" r="79745" b="33318"/>
          <a:stretch>
            <a:fillRect/>
          </a:stretch>
        </p:blipFill>
        <p:spPr bwMode="auto">
          <a:xfrm>
            <a:off x="3581400" y="3886200"/>
            <a:ext cx="15144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Rectangle 13"/>
          <p:cNvSpPr>
            <a:spLocks noChangeArrowheads="1"/>
          </p:cNvSpPr>
          <p:nvPr/>
        </p:nvSpPr>
        <p:spPr bwMode="auto">
          <a:xfrm>
            <a:off x="3200400" y="5943600"/>
            <a:ext cx="2209800" cy="9144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 dirty="0">
                <a:solidFill>
                  <a:schemeClr val="tx2"/>
                </a:solidFill>
              </a:rPr>
              <a:t>Ken </a:t>
            </a:r>
            <a:r>
              <a:rPr lang="en-US" sz="1400" b="1" dirty="0" err="1">
                <a:solidFill>
                  <a:schemeClr val="tx2"/>
                </a:solidFill>
              </a:rPr>
              <a:t>Koyle</a:t>
            </a:r>
            <a:r>
              <a:rPr lang="en-US" sz="1400" b="1" dirty="0">
                <a:solidFill>
                  <a:schemeClr val="tx2"/>
                </a:solidFill>
              </a:rPr>
              <a:t>, MA, </a:t>
            </a:r>
            <a:r>
              <a:rPr lang="en-US" sz="1400" b="1" dirty="0" err="1">
                <a:solidFill>
                  <a:schemeClr val="tx2"/>
                </a:solidFill>
              </a:rPr>
              <a:t>M.Ed</a:t>
            </a:r>
            <a:endParaRPr lang="en-US" sz="1400" b="1" dirty="0">
              <a:solidFill>
                <a:schemeClr val="tx2"/>
              </a:solidFill>
            </a:endParaRPr>
          </a:p>
          <a:p>
            <a:pPr algn="ctr" eaLnBrk="0" hangingPunct="0"/>
            <a:r>
              <a:rPr lang="en-US" sz="1400" dirty="0">
                <a:solidFill>
                  <a:schemeClr val="tx2"/>
                </a:solidFill>
              </a:rPr>
              <a:t>Deputy Chief, History of</a:t>
            </a:r>
          </a:p>
          <a:p>
            <a:pPr algn="ctr" eaLnBrk="0" hangingPunct="0"/>
            <a:r>
              <a:rPr lang="en-US" sz="1400" dirty="0">
                <a:solidFill>
                  <a:schemeClr val="tx2"/>
                </a:solidFill>
              </a:rPr>
              <a:t>Medicine </a:t>
            </a:r>
            <a:r>
              <a:rPr lang="en-US" sz="1400" dirty="0" smtClean="0">
                <a:solidFill>
                  <a:schemeClr val="tx2"/>
                </a:solidFill>
              </a:rPr>
              <a:t>Division</a:t>
            </a:r>
          </a:p>
          <a:p>
            <a:pPr algn="ctr" eaLnBrk="0" hangingPunct="0"/>
            <a:r>
              <a:rPr lang="en-US" sz="1400" dirty="0" smtClean="0">
                <a:solidFill>
                  <a:schemeClr val="tx2"/>
                </a:solidFill>
              </a:rPr>
              <a:t>Library Operations</a:t>
            </a: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1026" name="Picture 2" descr="photo of Dan Gerendasy" title="photo of Dan Gerendasy"/>
          <p:cNvPicPr>
            <a:picLocks noChangeAspect="1" noChangeArrowheads="1"/>
          </p:cNvPicPr>
          <p:nvPr/>
        </p:nvPicPr>
        <p:blipFill>
          <a:blip r:embed="rId6" cstate="print"/>
          <a:srcRect l="30724" t="26042" r="42682" b="14583"/>
          <a:stretch>
            <a:fillRect/>
          </a:stretch>
        </p:blipFill>
        <p:spPr bwMode="auto">
          <a:xfrm>
            <a:off x="76200" y="4038600"/>
            <a:ext cx="1676400" cy="210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6200" y="5867400"/>
            <a:ext cx="3048000" cy="9906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400" b="1" dirty="0" smtClean="0">
              <a:solidFill>
                <a:schemeClr val="tx2"/>
              </a:solidFill>
            </a:endParaRPr>
          </a:p>
          <a:p>
            <a:pPr algn="ctr" eaLnBrk="0" hangingPunct="0"/>
            <a:r>
              <a:rPr lang="en-US" sz="1400" b="1" dirty="0" smtClean="0">
                <a:solidFill>
                  <a:schemeClr val="tx2"/>
                </a:solidFill>
              </a:rPr>
              <a:t>Dan </a:t>
            </a:r>
            <a:r>
              <a:rPr lang="en-US" sz="1400" b="1" dirty="0" err="1" smtClean="0">
                <a:solidFill>
                  <a:schemeClr val="tx2"/>
                </a:solidFill>
              </a:rPr>
              <a:t>Gerendasy</a:t>
            </a:r>
            <a:r>
              <a:rPr lang="en-US" sz="1400" b="1" dirty="0" smtClean="0">
                <a:solidFill>
                  <a:schemeClr val="tx2"/>
                </a:solidFill>
              </a:rPr>
              <a:t>, </a:t>
            </a:r>
            <a:r>
              <a:rPr lang="en-US" sz="1400" b="1" dirty="0" err="1" smtClean="0">
                <a:solidFill>
                  <a:schemeClr val="tx2"/>
                </a:solidFill>
              </a:rPr>
              <a:t>Ph,D</a:t>
            </a:r>
            <a:r>
              <a:rPr lang="en-US" sz="1400" b="1" dirty="0" smtClean="0">
                <a:solidFill>
                  <a:schemeClr val="tx2"/>
                </a:solidFill>
              </a:rPr>
              <a:t>.</a:t>
            </a:r>
            <a:endParaRPr lang="en-US" sz="1400" b="1" dirty="0">
              <a:solidFill>
                <a:schemeClr val="tx2"/>
              </a:solidFill>
            </a:endParaRPr>
          </a:p>
          <a:p>
            <a:pPr algn="ctr" eaLnBrk="0" hangingPunct="0"/>
            <a:r>
              <a:rPr lang="en-US" sz="1400" dirty="0" smtClean="0">
                <a:solidFill>
                  <a:schemeClr val="tx2"/>
                </a:solidFill>
              </a:rPr>
              <a:t>Chief, International Programs,</a:t>
            </a:r>
          </a:p>
          <a:p>
            <a:pPr algn="ctr" eaLnBrk="0" hangingPunct="0"/>
            <a:r>
              <a:rPr lang="en-US" sz="1400" dirty="0" smtClean="0">
                <a:solidFill>
                  <a:schemeClr val="tx2"/>
                </a:solidFill>
              </a:rPr>
              <a:t>Office of Health Information Programs </a:t>
            </a:r>
          </a:p>
          <a:p>
            <a:pPr algn="ctr" eaLnBrk="0" hangingPunct="0"/>
            <a:r>
              <a:rPr lang="en-US" sz="1400" dirty="0" smtClean="0">
                <a:solidFill>
                  <a:schemeClr val="tx2"/>
                </a:solidFill>
              </a:rPr>
              <a:t>Development</a:t>
            </a:r>
          </a:p>
          <a:p>
            <a:pPr algn="ctr" eaLnBrk="0" hangingPunct="0"/>
            <a:r>
              <a:rPr lang="en-US" sz="1400" dirty="0" smtClean="0">
                <a:solidFill>
                  <a:schemeClr val="tx2"/>
                </a:solidFill>
              </a:rPr>
              <a:t> 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screenshot of careers at NLM web page" title="screenshot of careers at NLM web page"/>
          <p:cNvPicPr>
            <a:picLocks noChangeAspect="1" noChangeArrowheads="1"/>
          </p:cNvPicPr>
          <p:nvPr/>
        </p:nvPicPr>
        <p:blipFill>
          <a:blip r:embed="rId2" cstate="print"/>
          <a:srcRect l="-291" t="13914" r="1924" b="3064"/>
          <a:stretch>
            <a:fillRect/>
          </a:stretch>
        </p:blipFill>
        <p:spPr bwMode="auto">
          <a:xfrm>
            <a:off x="-31750" y="992188"/>
            <a:ext cx="9209088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http://www.nlm.nih.gov/careers/careers.html#</a:t>
            </a:r>
          </a:p>
        </p:txBody>
      </p:sp>
      <p:sp>
        <p:nvSpPr>
          <p:cNvPr id="43011" name="Content Placeholder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Image of the GenBank search page" title="Image of the GenBank search page"/>
          <p:cNvPicPr>
            <a:picLocks noChangeAspect="1" noChangeArrowheads="1"/>
          </p:cNvPicPr>
          <p:nvPr/>
        </p:nvPicPr>
        <p:blipFill rotWithShape="1">
          <a:blip r:embed="rId3" cstate="print"/>
          <a:srcRect t="19009" r="3125" b="53262"/>
          <a:stretch/>
        </p:blipFill>
        <p:spPr bwMode="auto">
          <a:xfrm>
            <a:off x="-38100" y="2217685"/>
            <a:ext cx="9182100" cy="193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Image of the DNA Data Bank of Japan" title="Image of the DNA Data Bank of Japan"/>
          <p:cNvPicPr>
            <a:picLocks noChangeAspect="1" noChangeArrowheads="1"/>
          </p:cNvPicPr>
          <p:nvPr/>
        </p:nvPicPr>
        <p:blipFill>
          <a:blip r:embed="rId4" cstate="print"/>
          <a:srcRect t="14738" r="16185" b="46642"/>
          <a:stretch>
            <a:fillRect/>
          </a:stretch>
        </p:blipFill>
        <p:spPr bwMode="auto">
          <a:xfrm>
            <a:off x="474663" y="3128963"/>
            <a:ext cx="8174037" cy="282575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  <p:sp>
        <p:nvSpPr>
          <p:cNvPr id="2" name="Title 1" descr="Image of text that states, public access to research data promoted by research funders with help from journal editors" title="Image of text that states, public access to research data promoted by research funders with help from journal editors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First (1980s) - there was public access to research data–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promoted by research funders with help from journal editors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1" name="Picture 5" descr="Image of the International Nucleotide Sequence Database Collaboration" title="Image of the International Nucleotide Sequence Database Collaboration"/>
          <p:cNvPicPr>
            <a:picLocks noChangeAspect="1" noChangeArrowheads="1"/>
          </p:cNvPicPr>
          <p:nvPr/>
        </p:nvPicPr>
        <p:blipFill>
          <a:blip r:embed="rId5" cstate="print"/>
          <a:srcRect l="3409" t="17140" r="4118" b="73595"/>
          <a:stretch>
            <a:fillRect/>
          </a:stretch>
        </p:blipFill>
        <p:spPr bwMode="auto">
          <a:xfrm>
            <a:off x="0" y="0"/>
            <a:ext cx="9123363" cy="68580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2" name="Picture 3" descr="Image of The European Bioinformatics Institute Web page" title="Image of The European Bioinformatics Institute Web page"/>
          <p:cNvPicPr>
            <a:picLocks noChangeAspect="1" noChangeArrowheads="1"/>
          </p:cNvPicPr>
          <p:nvPr/>
        </p:nvPicPr>
        <p:blipFill>
          <a:blip r:embed="rId6" cstate="print"/>
          <a:srcRect l="2007" t="17863" r="3125" b="58047"/>
          <a:stretch>
            <a:fillRect/>
          </a:stretch>
        </p:blipFill>
        <p:spPr bwMode="auto">
          <a:xfrm>
            <a:off x="1003300" y="5181600"/>
            <a:ext cx="8120063" cy="1546225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Image of  PubMed Central search page" title="Image of  PubMed Central search page"/>
          <p:cNvPicPr>
            <a:picLocks noChangeAspect="1" noChangeArrowheads="1"/>
          </p:cNvPicPr>
          <p:nvPr/>
        </p:nvPicPr>
        <p:blipFill>
          <a:blip r:embed="rId3" cstate="print"/>
          <a:srcRect t="18237" r="3125" b="9375"/>
          <a:stretch>
            <a:fillRect/>
          </a:stretch>
        </p:blipFill>
        <p:spPr bwMode="auto">
          <a:xfrm>
            <a:off x="0" y="1754188"/>
            <a:ext cx="9105900" cy="51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Image of Europe PubMed Central" title="Image of Europe PubMed Central"/>
          <p:cNvPicPr>
            <a:picLocks noChangeAspect="1" noChangeArrowheads="1"/>
          </p:cNvPicPr>
          <p:nvPr/>
        </p:nvPicPr>
        <p:blipFill>
          <a:blip r:embed="rId4" cstate="print"/>
          <a:srcRect l="1131" t="18658" r="66348" b="65656"/>
          <a:stretch>
            <a:fillRect/>
          </a:stretch>
        </p:blipFill>
        <p:spPr bwMode="auto">
          <a:xfrm>
            <a:off x="152400" y="2897188"/>
            <a:ext cx="3171825" cy="1146175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3" name="Picture 3" descr="Image of  PubMed Central Canada" title="Image of  PubMed Central Canada"/>
          <p:cNvPicPr>
            <a:picLocks noChangeAspect="1" noChangeArrowheads="1"/>
          </p:cNvPicPr>
          <p:nvPr/>
        </p:nvPicPr>
        <p:blipFill>
          <a:blip r:embed="rId5" cstate="print"/>
          <a:srcRect t="14505" r="79243" b="74301"/>
          <a:stretch>
            <a:fillRect/>
          </a:stretch>
        </p:blipFill>
        <p:spPr bwMode="auto">
          <a:xfrm>
            <a:off x="533400" y="3968750"/>
            <a:ext cx="3048000" cy="1233488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ight Arrow 4" descr="Image of a red arrow pointing towards the NIH Pubic Access link" title="Image of a red arrow pointing towards the NIH Pubic Access link"/>
          <p:cNvSpPr/>
          <p:nvPr/>
        </p:nvSpPr>
        <p:spPr>
          <a:xfrm>
            <a:off x="5562600" y="5105400"/>
            <a:ext cx="649288" cy="457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839200" cy="140176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Then the emphasis shifted to peer-reviewed research articles ….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152400"/>
            <a:ext cx="89090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Recent added incentive for NIH-funded authors….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1" name="Picture 2" descr="Image of the National Institutes of Health Public Access Web page" title="Image of the National Institutes of Health Public Access Web page"/>
          <p:cNvPicPr>
            <a:picLocks noChangeAspect="1" noChangeArrowheads="1"/>
          </p:cNvPicPr>
          <p:nvPr/>
        </p:nvPicPr>
        <p:blipFill>
          <a:blip r:embed="rId2" cstate="print"/>
          <a:srcRect l="-70" t="16849" r="1698" b="6252"/>
          <a:stretch>
            <a:fillRect/>
          </a:stretch>
        </p:blipFill>
        <p:spPr bwMode="auto">
          <a:xfrm>
            <a:off x="0" y="1463675"/>
            <a:ext cx="9137650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 descr="Image of a red arrow pointing towards Preparation is Key to Avoiding Delays in Funding. Some suggestions:" title="Image of a red arrow pointing towards Preparation is Key to Avoiding Delays in Funding. Some suggestions:"/>
          <p:cNvSpPr/>
          <p:nvPr/>
        </p:nvSpPr>
        <p:spPr>
          <a:xfrm>
            <a:off x="1447800" y="4191000"/>
            <a:ext cx="649287" cy="4572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6396335"/>
            <a:ext cx="70866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Related presentation at NLM exhibit booth: 1:30 pm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 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Now the focus is on biomedical data 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and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 peer-reviewed articles…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/>
            </a:endParaRPr>
          </a:p>
        </p:txBody>
      </p:sp>
      <p:pic>
        <p:nvPicPr>
          <p:cNvPr id="1026" name="Picture 2" descr="Image of the Trans-NIH Biomedical Informatics Coordinating Committee (BMIC) Web page" title="Image of the Trans-NIH Biomedical Informatics Coordinating Committee (BMIC) Web page"/>
          <p:cNvPicPr>
            <a:picLocks noChangeAspect="1" noChangeArrowheads="1"/>
          </p:cNvPicPr>
          <p:nvPr/>
        </p:nvPicPr>
        <p:blipFill>
          <a:blip r:embed="rId2" cstate="print"/>
          <a:srcRect t="23958" r="1611" b="42908"/>
          <a:stretch>
            <a:fillRect/>
          </a:stretch>
        </p:blipFill>
        <p:spPr bwMode="auto">
          <a:xfrm>
            <a:off x="0" y="5105400"/>
            <a:ext cx="9144000" cy="175260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 descr="Image of the White House office of Science and Technology Policy Web page" title="Image of the White House office of Science and Technology Policy Web page"/>
          <p:cNvPicPr>
            <a:picLocks noChangeAspect="1" noChangeArrowheads="1"/>
          </p:cNvPicPr>
          <p:nvPr/>
        </p:nvPicPr>
        <p:blipFill>
          <a:blip r:embed="rId3" cstate="print"/>
          <a:srcRect l="13470" t="19792" r="37921" b="32292"/>
          <a:stretch>
            <a:fillRect/>
          </a:stretch>
        </p:blipFill>
        <p:spPr bwMode="auto">
          <a:xfrm>
            <a:off x="0" y="1447800"/>
            <a:ext cx="6324600" cy="350520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5410200" y="2764572"/>
            <a:ext cx="3733800" cy="40934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More in “MLA Scholarly Communications &amp; Legislative Update” at 1:30 pm, HCC #312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NLM will keep you updated re: new NIH “Big Data to Knowledge (BD2K)” initiatives &amp; funding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  <a:cs typeface="Times New Roman"/>
              </a:rPr>
              <a:t>←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  <a:cs typeface="Times New Roman"/>
              </a:rPr>
              <a:t>New data resource – thanks to Kevin Read, NLM Associate Fellow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 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Clinical Research Transparency –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</a:b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another facet of public access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5" name="Picture 4" descr="Image of Web pages that feature Clinical Research Transparency including Clinical Trials dot gov, ICMJE, the World Health Organization, and the European Medicines Agency" title="Image of Web pages that Clinical Research Transparency including Clinical Trials dot gov, ICMJE, and the World Health Organization"/>
          <p:cNvPicPr>
            <a:picLocks noChangeAspect="1" noChangeArrowheads="1"/>
          </p:cNvPicPr>
          <p:nvPr/>
        </p:nvPicPr>
        <p:blipFill rotWithShape="1">
          <a:blip r:embed="rId2" cstate="print"/>
          <a:srcRect t="18750" r="2344" b="7301"/>
          <a:stretch/>
        </p:blipFill>
        <p:spPr bwMode="auto">
          <a:xfrm>
            <a:off x="0" y="1444626"/>
            <a:ext cx="9144000" cy="5193242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6" name="Picture 2" descr="Image of the World Health Organization Web page featuring the Programmes and projects tab" title="Image of the World Health Organization Web page featuring the Programmes and projects tab"/>
          <p:cNvPicPr>
            <a:picLocks noChangeAspect="1" noChangeArrowheads="1"/>
          </p:cNvPicPr>
          <p:nvPr/>
        </p:nvPicPr>
        <p:blipFill>
          <a:blip r:embed="rId3" cstate="print"/>
          <a:srcRect l="20636" t="19928" r="15082" b="52354"/>
          <a:stretch>
            <a:fillRect/>
          </a:stretch>
        </p:blipFill>
        <p:spPr bwMode="auto">
          <a:xfrm>
            <a:off x="436563" y="3810000"/>
            <a:ext cx="6269037" cy="2027238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7" name="Picture 2" descr="Image of the European Medicines Agency" title="Image of the European Medicines Agency"/>
          <p:cNvPicPr>
            <a:picLocks noChangeAspect="1" noChangeArrowheads="1"/>
          </p:cNvPicPr>
          <p:nvPr/>
        </p:nvPicPr>
        <p:blipFill>
          <a:blip r:embed="rId4" cstate="print"/>
          <a:srcRect t="15761" r="51813" b="69753"/>
          <a:stretch>
            <a:fillRect/>
          </a:stretch>
        </p:blipFill>
        <p:spPr bwMode="auto">
          <a:xfrm>
            <a:off x="4267200" y="5084763"/>
            <a:ext cx="4479925" cy="1011237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8" name="Picture 3" descr="Image of the International Committee of Medical Journal Editors Web page" title="Image of the International Committee of Medical Journal Editors Web page"/>
          <p:cNvPicPr>
            <a:picLocks noChangeAspect="1" noChangeArrowheads="1"/>
          </p:cNvPicPr>
          <p:nvPr/>
        </p:nvPicPr>
        <p:blipFill>
          <a:blip r:embed="rId5" cstate="print"/>
          <a:srcRect t="16847" r="37093" b="63496"/>
          <a:stretch>
            <a:fillRect/>
          </a:stretch>
        </p:blipFill>
        <p:spPr bwMode="auto">
          <a:xfrm>
            <a:off x="1808163" y="2590800"/>
            <a:ext cx="5527675" cy="129540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76200" y="685800"/>
            <a:ext cx="9067800" cy="6191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ClinicalTrials.gov: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a new window on the clinical research enterprise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  <a:t>More than 144,000 studies registered from 185 countries</a:t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" pitchFamily="18" charset="0"/>
              </a:rPr>
            </a:br>
            <a:endParaRPr lang="en-US" sz="4000" dirty="0" smtClean="0">
              <a:effectLst>
                <a:outerShdw blurRad="38100" dist="38100" dir="2700000" algn="tl">
                  <a:srgbClr val="C0C0C0"/>
                </a:outerShdw>
              </a:effectLst>
              <a:latin typeface="Palatino" pitchFamily="18" charset="0"/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79" name="Picture 4" descr="Pie chart of locations of recruiting studies.  Total 301635, data as of April 26, 2013.&#10;Location - Non-US only  = 14986 (50%)&#10;US only = 13220 (44%)&#10;Both US and non US = 1959 (6%)&#10;" title="Pie chart of locations of recruiting studies.  Total 301635, data as of April 26, 2013."/>
          <p:cNvPicPr>
            <a:picLocks noChangeAspect="1" noChangeArrowheads="1"/>
          </p:cNvPicPr>
          <p:nvPr/>
        </p:nvPicPr>
        <p:blipFill>
          <a:blip r:embed="rId3" cstate="print"/>
          <a:srcRect l="8736" t="18750" r="6036" b="13303"/>
          <a:stretch>
            <a:fillRect/>
          </a:stretch>
        </p:blipFill>
        <p:spPr bwMode="auto">
          <a:xfrm>
            <a:off x="0" y="1390650"/>
            <a:ext cx="91440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00400" y="6396335"/>
            <a:ext cx="59436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Presentation at NLM exhibit booth: 11:30 am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Map of all studies</a:t>
            </a:r>
            <a:r>
              <a:rPr lang="en-US" baseline="0" dirty="0" smtClean="0"/>
              <a:t> in ClinicalTrials.gov</a:t>
            </a:r>
            <a:endParaRPr lang="en-US" dirty="0" smtClean="0"/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3" name="Picture 4" descr="Image of the world map featuring all the studies in Clinical Trials dot gov" title="Image of the world map featuring all the studies in Clinical Trials dot gov"/>
          <p:cNvPicPr>
            <a:picLocks noChangeAspect="1" noChangeArrowheads="1"/>
          </p:cNvPicPr>
          <p:nvPr/>
        </p:nvPicPr>
        <p:blipFill rotWithShape="1">
          <a:blip r:embed="rId3" cstate="print"/>
          <a:srcRect l="3875" t="18750" r="12098" b="6250"/>
          <a:stretch/>
        </p:blipFill>
        <p:spPr bwMode="auto">
          <a:xfrm>
            <a:off x="54331" y="381000"/>
            <a:ext cx="910637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2675</TotalTime>
  <Words>657</Words>
  <Application>Microsoft Office PowerPoint</Application>
  <PresentationFormat>On-screen Show (4:3)</PresentationFormat>
  <Paragraphs>121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  Integrated Information and Data from – and for – an Interdependent World  NLM Update – Part 1  </vt:lpstr>
      <vt:lpstr>Connected Priorities Global Opportunities and Challenges </vt:lpstr>
      <vt:lpstr> First (1980s) - there was public access to research data–  promoted by research funders with help from journal editors</vt:lpstr>
      <vt:lpstr>Then the emphasis shifted to peer-reviewed research articles ….</vt:lpstr>
      <vt:lpstr>Recent added incentive for NIH-funded authors….</vt:lpstr>
      <vt:lpstr>Now the focus is on biomedical data and peer-reviewed articles…</vt:lpstr>
      <vt:lpstr>Clinical Research Transparency – another facet of public access</vt:lpstr>
      <vt:lpstr>ClinicalTrials.gov: a new window on the clinical research enterprise More than 144,000 studies registered from 185 countries </vt:lpstr>
      <vt:lpstr>Map of all studies in ClinicalTrials.gov</vt:lpstr>
      <vt:lpstr>But it can be viewed from a national perspective ….</vt:lpstr>
      <vt:lpstr>Or an institutional perspective…</vt:lpstr>
      <vt:lpstr>ClinicalTrials.gov is a unique source of   summary results for many trials </vt:lpstr>
      <vt:lpstr>There are user resources, but…</vt:lpstr>
      <vt:lpstr>Standardization makes information  more usable by humans and computers </vt:lpstr>
      <vt:lpstr>IHTSDO: INTERNATIONAL HEALTH TERMINOLOGY STANDARDS DEVELOPMENT ORGANISATION</vt:lpstr>
      <vt:lpstr>Current IHTSDO Members – more likely soon</vt:lpstr>
      <vt:lpstr>Genetic testing registry</vt:lpstr>
      <vt:lpstr>Useful links for EHRs</vt:lpstr>
      <vt:lpstr>International standard for location of genetic variations</vt:lpstr>
      <vt:lpstr>More digitized guidelines</vt:lpstr>
      <vt:lpstr>New synthesized content</vt:lpstr>
      <vt:lpstr>A prime example of  “One Health” </vt:lpstr>
      <vt:lpstr>And another on the horizon –  a new NCBI database in development</vt:lpstr>
      <vt:lpstr>FY 2013 NLM Budget (April 23, 2013)</vt:lpstr>
      <vt:lpstr>People are the most important resource ~ Some Recent NLM Appointments ~</vt:lpstr>
      <vt:lpstr>http://www.nlm.nih.gov/careers/careers.html#</vt:lpstr>
    </vt:vector>
  </TitlesOfParts>
  <Company>National Library of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National Library of Medicine   Information from – and for – an interdependent world </dc:title>
  <dc:creator>humphreb</dc:creator>
  <cp:lastModifiedBy>nlm</cp:lastModifiedBy>
  <cp:revision>102</cp:revision>
  <dcterms:created xsi:type="dcterms:W3CDTF">2013-04-26T15:47:41Z</dcterms:created>
  <dcterms:modified xsi:type="dcterms:W3CDTF">2013-05-15T18:41:22Z</dcterms:modified>
</cp:coreProperties>
</file>