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51"/>
  </p:notesMasterIdLst>
  <p:sldIdLst>
    <p:sldId id="256" r:id="rId5"/>
    <p:sldId id="258" r:id="rId6"/>
    <p:sldId id="326" r:id="rId7"/>
    <p:sldId id="294" r:id="rId8"/>
    <p:sldId id="293" r:id="rId9"/>
    <p:sldId id="295" r:id="rId10"/>
    <p:sldId id="324" r:id="rId11"/>
    <p:sldId id="309" r:id="rId12"/>
    <p:sldId id="311" r:id="rId13"/>
    <p:sldId id="312" r:id="rId14"/>
    <p:sldId id="313" r:id="rId15"/>
    <p:sldId id="316" r:id="rId16"/>
    <p:sldId id="333" r:id="rId17"/>
    <p:sldId id="334" r:id="rId18"/>
    <p:sldId id="318" r:id="rId19"/>
    <p:sldId id="321" r:id="rId20"/>
    <p:sldId id="328" r:id="rId21"/>
    <p:sldId id="310" r:id="rId22"/>
    <p:sldId id="320" r:id="rId23"/>
    <p:sldId id="329" r:id="rId24"/>
    <p:sldId id="279" r:id="rId25"/>
    <p:sldId id="280" r:id="rId26"/>
    <p:sldId id="281" r:id="rId27"/>
    <p:sldId id="335" r:id="rId28"/>
    <p:sldId id="298" r:id="rId29"/>
    <p:sldId id="300" r:id="rId30"/>
    <p:sldId id="302" r:id="rId31"/>
    <p:sldId id="303" r:id="rId32"/>
    <p:sldId id="299" r:id="rId33"/>
    <p:sldId id="330" r:id="rId34"/>
    <p:sldId id="291" r:id="rId35"/>
    <p:sldId id="290" r:id="rId36"/>
    <p:sldId id="292" r:id="rId37"/>
    <p:sldId id="287" r:id="rId38"/>
    <p:sldId id="296" r:id="rId39"/>
    <p:sldId id="297" r:id="rId40"/>
    <p:sldId id="288" r:id="rId41"/>
    <p:sldId id="331" r:id="rId42"/>
    <p:sldId id="304" r:id="rId43"/>
    <p:sldId id="285" r:id="rId44"/>
    <p:sldId id="277" r:id="rId45"/>
    <p:sldId id="275" r:id="rId46"/>
    <p:sldId id="325" r:id="rId47"/>
    <p:sldId id="276" r:id="rId48"/>
    <p:sldId id="336" r:id="rId49"/>
    <p:sldId id="332"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70" autoAdjust="0"/>
    <p:restoredTop sz="91405" autoAdjust="0"/>
  </p:normalViewPr>
  <p:slideViewPr>
    <p:cSldViewPr>
      <p:cViewPr>
        <p:scale>
          <a:sx n="80" d="100"/>
          <a:sy n="80" d="100"/>
        </p:scale>
        <p:origin x="-726" y="-540"/>
      </p:cViewPr>
      <p:guideLst>
        <p:guide orient="horz" pos="2160"/>
        <p:guide pos="2880"/>
      </p:guideLst>
    </p:cSldViewPr>
  </p:slideViewPr>
  <p:notesTextViewPr>
    <p:cViewPr>
      <p:scale>
        <a:sx n="1" d="1"/>
        <a:sy n="1" d="1"/>
      </p:scale>
      <p:origin x="0" y="0"/>
    </p:cViewPr>
  </p:notesTextViewPr>
  <p:sorterViewPr>
    <p:cViewPr>
      <p:scale>
        <a:sx n="110" d="100"/>
        <a:sy n="110" d="100"/>
      </p:scale>
      <p:origin x="0" y="42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781E4-540B-46E7-8EEA-68155A3372D1}" type="datetimeFigureOut">
              <a:rPr lang="en-US" smtClean="0"/>
              <a:t>6/10/2014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F7FA5A-A282-4164-9775-79D86A597CAB}" type="slidenum">
              <a:rPr lang="en-US" smtClean="0"/>
              <a:t>‹#›</a:t>
            </a:fld>
            <a:endParaRPr lang="en-US"/>
          </a:p>
        </p:txBody>
      </p:sp>
    </p:spTree>
    <p:extLst>
      <p:ext uri="{BB962C8B-B14F-4D97-AF65-F5344CB8AC3E}">
        <p14:creationId xmlns:p14="http://schemas.microsoft.com/office/powerpoint/2010/main" val="282911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wellcome.ac.uk/News/Media-office/Press-release-archive/WTX031289.htm"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Library Operations Update – 2014</a:t>
            </a:r>
          </a:p>
          <a:p>
            <a:r>
              <a:rPr lang="en-US" sz="1400" dirty="0" smtClean="0">
                <a:solidFill>
                  <a:prstClr val="white">
                    <a:tint val="75000"/>
                  </a:prstClr>
                </a:solidFill>
              </a:rPr>
              <a:t>Joyce E. B. Backus</a:t>
            </a:r>
          </a:p>
          <a:p>
            <a:r>
              <a:rPr lang="en-US" dirty="0" smtClean="0">
                <a:solidFill>
                  <a:prstClr val="white">
                    <a:tint val="75000"/>
                  </a:prstClr>
                </a:solidFill>
              </a:rPr>
              <a:t>Associate Director for Library Operations</a:t>
            </a:r>
          </a:p>
          <a:p>
            <a:r>
              <a:rPr lang="en-US" dirty="0" smtClean="0">
                <a:solidFill>
                  <a:prstClr val="white">
                    <a:tint val="75000"/>
                  </a:prstClr>
                </a:solidFill>
              </a:rPr>
              <a:t>National Library of Medicine</a:t>
            </a:r>
          </a:p>
          <a:p>
            <a:r>
              <a:rPr lang="en-US" dirty="0" smtClean="0">
                <a:solidFill>
                  <a:prstClr val="white">
                    <a:tint val="75000"/>
                  </a:prstClr>
                </a:solidFill>
              </a:rPr>
              <a:t>National Institutes of Health</a:t>
            </a:r>
          </a:p>
          <a:p>
            <a:r>
              <a:rPr lang="en-US" dirty="0" smtClean="0">
                <a:solidFill>
                  <a:prstClr val="white">
                    <a:tint val="75000"/>
                  </a:prstClr>
                </a:solidFill>
              </a:rPr>
              <a:t>U.S. Department of Health and Human Services</a:t>
            </a:r>
          </a:p>
          <a:p>
            <a:endParaRPr lang="en-US" dirty="0"/>
          </a:p>
        </p:txBody>
      </p:sp>
      <p:sp>
        <p:nvSpPr>
          <p:cNvPr id="4" name="Slide Number Placeholder 3"/>
          <p:cNvSpPr>
            <a:spLocks noGrp="1"/>
          </p:cNvSpPr>
          <p:nvPr>
            <p:ph type="sldNum" sz="quarter" idx="10"/>
          </p:nvPr>
        </p:nvSpPr>
        <p:spPr/>
        <p:txBody>
          <a:bodyPr/>
          <a:lstStyle/>
          <a:p>
            <a:fld id="{69F7FA5A-A282-4164-9775-79D86A597CAB}" type="slidenum">
              <a:rPr lang="en-US" smtClean="0"/>
              <a:t>1</a:t>
            </a:fld>
            <a:endParaRPr lang="en-US"/>
          </a:p>
        </p:txBody>
      </p:sp>
    </p:spTree>
    <p:extLst>
      <p:ext uri="{BB962C8B-B14F-4D97-AF65-F5344CB8AC3E}">
        <p14:creationId xmlns:p14="http://schemas.microsoft.com/office/powerpoint/2010/main" val="3526367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we’re moving many of our information products</a:t>
            </a:r>
            <a:r>
              <a:rPr lang="en-US" baseline="0" dirty="0" smtClean="0"/>
              <a:t> to a flexible design that requires re-programming on the backend to deliver information appropriately to any screen size.</a:t>
            </a:r>
            <a:endParaRPr lang="en-US" dirty="0" smtClean="0"/>
          </a:p>
        </p:txBody>
      </p:sp>
      <p:sp>
        <p:nvSpPr>
          <p:cNvPr id="4" name="Slide Number Placeholder 3"/>
          <p:cNvSpPr>
            <a:spLocks noGrp="1"/>
          </p:cNvSpPr>
          <p:nvPr>
            <p:ph type="sldNum" sz="quarter" idx="10"/>
          </p:nvPr>
        </p:nvSpPr>
        <p:spPr/>
        <p:txBody>
          <a:bodyPr/>
          <a:lstStyle/>
          <a:p>
            <a:fld id="{92717CB5-A915-457C-A1CE-EF44193A433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056364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mayo clinic is a great example of a responsively designed web site. It effectively delivers information on any size screen.</a:t>
            </a:r>
            <a:endParaRPr lang="en-US" dirty="0"/>
          </a:p>
        </p:txBody>
      </p:sp>
      <p:sp>
        <p:nvSpPr>
          <p:cNvPr id="4" name="Slide Number Placeholder 3"/>
          <p:cNvSpPr>
            <a:spLocks noGrp="1"/>
          </p:cNvSpPr>
          <p:nvPr>
            <p:ph type="sldNum" sz="quarter" idx="10"/>
          </p:nvPr>
        </p:nvSpPr>
        <p:spPr/>
        <p:txBody>
          <a:bodyPr/>
          <a:lstStyle/>
          <a:p>
            <a:fld id="{B905DEF0-AC80-45D3-94FE-F82676621AEC}" type="slidenum">
              <a:rPr lang="en-US" smtClean="0"/>
              <a:t>11</a:t>
            </a:fld>
            <a:endParaRPr lang="en-US"/>
          </a:p>
        </p:txBody>
      </p:sp>
    </p:spTree>
    <p:extLst>
      <p:ext uri="{BB962C8B-B14F-4D97-AF65-F5344CB8AC3E}">
        <p14:creationId xmlns:p14="http://schemas.microsoft.com/office/powerpoint/2010/main" val="425996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by this fall, you’ll see a one column version of MedlinePlus and by next year the site will look great on any size screen and we’ll retire the dedicated mobile version. </a:t>
            </a:r>
            <a:endParaRPr lang="en-US" dirty="0" smtClean="0">
              <a:effectLst/>
            </a:endParaRPr>
          </a:p>
          <a:p>
            <a:endParaRPr lang="en-US" dirty="0" smtClean="0"/>
          </a:p>
        </p:txBody>
      </p:sp>
      <p:sp>
        <p:nvSpPr>
          <p:cNvPr id="4" name="Slide Number Placeholder 3"/>
          <p:cNvSpPr>
            <a:spLocks noGrp="1"/>
          </p:cNvSpPr>
          <p:nvPr>
            <p:ph type="sldNum" sz="quarter" idx="10"/>
          </p:nvPr>
        </p:nvSpPr>
        <p:spPr/>
        <p:txBody>
          <a:bodyPr/>
          <a:lstStyle/>
          <a:p>
            <a:fld id="{92717CB5-A915-457C-A1CE-EF44193A433D}" type="slidenum">
              <a:rPr lang="en-US" smtClean="0"/>
              <a:t>12</a:t>
            </a:fld>
            <a:endParaRPr lang="en-US"/>
          </a:p>
        </p:txBody>
      </p:sp>
    </p:spTree>
    <p:extLst>
      <p:ext uri="{BB962C8B-B14F-4D97-AF65-F5344CB8AC3E}">
        <p14:creationId xmlns:p14="http://schemas.microsoft.com/office/powerpoint/2010/main" val="1170640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AIDSinfo</a:t>
            </a:r>
            <a:r>
              <a:rPr lang="en-US" dirty="0" smtClean="0"/>
              <a:t> and </a:t>
            </a:r>
            <a:r>
              <a:rPr lang="en-US" dirty="0" err="1" smtClean="0"/>
              <a:t>infoSIDA</a:t>
            </a:r>
            <a:r>
              <a:rPr lang="en-US" dirty="0" smtClean="0"/>
              <a:t> are being redesigned to be responsive</a:t>
            </a:r>
            <a:r>
              <a:rPr lang="en-US" baseline="0" dirty="0" smtClean="0"/>
              <a:t> to the platform so that these web sites will be easily viewable on any size device - a full-sized monitor, a table, or a smartphone. </a:t>
            </a:r>
            <a:endParaRPr lang="en-US" dirty="0"/>
          </a:p>
        </p:txBody>
      </p:sp>
      <p:sp>
        <p:nvSpPr>
          <p:cNvPr id="4" name="Slide Number Placeholder 3"/>
          <p:cNvSpPr>
            <a:spLocks noGrp="1"/>
          </p:cNvSpPr>
          <p:nvPr>
            <p:ph type="sldNum" sz="quarter" idx="10"/>
          </p:nvPr>
        </p:nvSpPr>
        <p:spPr/>
        <p:txBody>
          <a:bodyPr/>
          <a:lstStyle/>
          <a:p>
            <a:fld id="{C002FC54-1C14-4616-8BBB-E6F24FE61364}" type="slidenum">
              <a:rPr lang="en-US" smtClean="0"/>
              <a:t>13</a:t>
            </a:fld>
            <a:endParaRPr lang="en-US"/>
          </a:p>
        </p:txBody>
      </p:sp>
    </p:spTree>
    <p:extLst>
      <p:ext uri="{BB962C8B-B14F-4D97-AF65-F5344CB8AC3E}">
        <p14:creationId xmlns:p14="http://schemas.microsoft.com/office/powerpoint/2010/main" val="2505092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r>
              <a:rPr lang="en-US" baseline="0" dirty="0" smtClean="0"/>
              <a:t>s of Partners in the Information Access for the Public Health Workforce webpage </a:t>
            </a:r>
            <a:endParaRPr lang="en-US" dirty="0"/>
          </a:p>
        </p:txBody>
      </p:sp>
      <p:sp>
        <p:nvSpPr>
          <p:cNvPr id="4" name="Slide Number Placeholder 3"/>
          <p:cNvSpPr>
            <a:spLocks noGrp="1"/>
          </p:cNvSpPr>
          <p:nvPr>
            <p:ph type="sldNum" sz="quarter" idx="10"/>
          </p:nvPr>
        </p:nvSpPr>
        <p:spPr/>
        <p:txBody>
          <a:bodyPr/>
          <a:lstStyle/>
          <a:p>
            <a:fld id="{69F7FA5A-A282-4164-9775-79D86A597CAB}" type="slidenum">
              <a:rPr lang="en-US" smtClean="0"/>
              <a:t>14</a:t>
            </a:fld>
            <a:endParaRPr lang="en-US"/>
          </a:p>
        </p:txBody>
      </p:sp>
    </p:spTree>
    <p:extLst>
      <p:ext uri="{BB962C8B-B14F-4D97-AF65-F5344CB8AC3E}">
        <p14:creationId xmlns:p14="http://schemas.microsoft.com/office/powerpoint/2010/main" val="1115600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baseline="0" dirty="0" smtClean="0">
                <a:effectLst>
                  <a:outerShdw blurRad="38100" dist="38100" dir="2700000" algn="tl">
                    <a:srgbClr val="000000">
                      <a:alpha val="43137"/>
                    </a:srgbClr>
                  </a:outerShdw>
                </a:effectLst>
              </a:rPr>
              <a:t>About 20% of users who view PMC articles use PubReader</a:t>
            </a:r>
          </a:p>
          <a:p>
            <a:endParaRPr lang="en-US" dirty="0"/>
          </a:p>
        </p:txBody>
      </p:sp>
      <p:sp>
        <p:nvSpPr>
          <p:cNvPr id="4" name="Slide Number Placeholder 3"/>
          <p:cNvSpPr>
            <a:spLocks noGrp="1"/>
          </p:cNvSpPr>
          <p:nvPr>
            <p:ph type="sldNum" sz="quarter" idx="10"/>
          </p:nvPr>
        </p:nvSpPr>
        <p:spPr/>
        <p:txBody>
          <a:bodyPr/>
          <a:lstStyle/>
          <a:p>
            <a:fld id="{69F7FA5A-A282-4164-9775-79D86A597CAB}" type="slidenum">
              <a:rPr lang="en-US" smtClean="0"/>
              <a:t>15</a:t>
            </a:fld>
            <a:endParaRPr lang="en-US"/>
          </a:p>
        </p:txBody>
      </p:sp>
    </p:spTree>
    <p:extLst>
      <p:ext uri="{BB962C8B-B14F-4D97-AF65-F5344CB8AC3E}">
        <p14:creationId xmlns:p14="http://schemas.microsoft.com/office/powerpoint/2010/main" val="964195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Center for Biotechnology Information webpage</a:t>
            </a:r>
            <a:endParaRPr lang="en-US" dirty="0"/>
          </a:p>
        </p:txBody>
      </p:sp>
      <p:sp>
        <p:nvSpPr>
          <p:cNvPr id="4" name="Slide Number Placeholder 3"/>
          <p:cNvSpPr>
            <a:spLocks noGrp="1"/>
          </p:cNvSpPr>
          <p:nvPr>
            <p:ph type="sldNum" sz="quarter" idx="10"/>
          </p:nvPr>
        </p:nvSpPr>
        <p:spPr/>
        <p:txBody>
          <a:bodyPr/>
          <a:lstStyle/>
          <a:p>
            <a:fld id="{69F7FA5A-A282-4164-9775-79D86A597CAB}" type="slidenum">
              <a:rPr lang="en-US" smtClean="0"/>
              <a:t>16</a:t>
            </a:fld>
            <a:endParaRPr lang="en-US"/>
          </a:p>
        </p:txBody>
      </p:sp>
    </p:spTree>
    <p:extLst>
      <p:ext uri="{BB962C8B-B14F-4D97-AF65-F5344CB8AC3E}">
        <p14:creationId xmlns:p14="http://schemas.microsoft.com/office/powerpoint/2010/main" val="1730774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 June 2, </a:t>
            </a:r>
            <a:r>
              <a:rPr lang="en-US" dirty="0" err="1" smtClean="0"/>
              <a:t>pubmed</a:t>
            </a:r>
            <a:r>
              <a:rPr lang="en-US" dirty="0" smtClean="0"/>
              <a:t> will be updated with publisher content feeds seven days a</a:t>
            </a:r>
            <a:r>
              <a:rPr lang="en-US" baseline="0" dirty="0" smtClean="0"/>
              <a:t> week.  We have been updating five days a week, but new science is constantly published and we know it’s important to you and your users to have the records available.</a:t>
            </a:r>
            <a:endParaRPr lang="en-US" dirty="0"/>
          </a:p>
        </p:txBody>
      </p:sp>
      <p:sp>
        <p:nvSpPr>
          <p:cNvPr id="4" name="Slide Number Placeholder 3"/>
          <p:cNvSpPr>
            <a:spLocks noGrp="1"/>
          </p:cNvSpPr>
          <p:nvPr>
            <p:ph type="sldNum" sz="quarter" idx="10"/>
          </p:nvPr>
        </p:nvSpPr>
        <p:spPr/>
        <p:txBody>
          <a:bodyPr/>
          <a:lstStyle/>
          <a:p>
            <a:fld id="{69F7FA5A-A282-4164-9775-79D86A597CAB}" type="slidenum">
              <a:rPr lang="en-US" smtClean="0"/>
              <a:t>17</a:t>
            </a:fld>
            <a:endParaRPr lang="en-US"/>
          </a:p>
        </p:txBody>
      </p:sp>
    </p:spTree>
    <p:extLst>
      <p:ext uri="{BB962C8B-B14F-4D97-AF65-F5344CB8AC3E}">
        <p14:creationId xmlns:p14="http://schemas.microsoft.com/office/powerpoint/2010/main" val="3513176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0" i="0" u="none" strike="noStrike" kern="1200" dirty="0" smtClean="0">
                <a:solidFill>
                  <a:schemeClr val="tx1"/>
                </a:solidFill>
                <a:effectLst/>
                <a:latin typeface="+mn-lt"/>
                <a:ea typeface="+mn-ea"/>
                <a:cs typeface="+mn-cs"/>
              </a:rPr>
              <a:t>There were a total of 25.6 requests to MedlinePlus Connect in FY 2013. </a:t>
            </a:r>
          </a:p>
          <a:p>
            <a:pPr rtl="0" eaLnBrk="1" fontAlgn="t" latinLnBrk="0" hangingPunct="1"/>
            <a:r>
              <a:rPr lang="en-US" sz="1200" b="0" i="0" u="none" strike="noStrike" kern="1200" dirty="0" smtClean="0">
                <a:solidFill>
                  <a:schemeClr val="tx1"/>
                </a:solidFill>
                <a:effectLst/>
                <a:latin typeface="+mn-lt"/>
                <a:ea typeface="+mn-ea"/>
                <a:cs typeface="+mn-cs"/>
              </a:rPr>
              <a:t>You can see from</a:t>
            </a:r>
            <a:r>
              <a:rPr lang="en-US" sz="1200" b="0" i="0" u="none" strike="noStrike" kern="1200" baseline="0" dirty="0" smtClean="0">
                <a:solidFill>
                  <a:schemeClr val="tx1"/>
                </a:solidFill>
                <a:effectLst/>
                <a:latin typeface="+mn-lt"/>
                <a:ea typeface="+mn-ea"/>
                <a:cs typeface="+mn-cs"/>
              </a:rPr>
              <a:t> this chart, which shows Web Service requests in green and Web Application requests in Red, that use has been increasing. Most interesting is that use of the Web Service outweighs use of the Web Application. </a:t>
            </a:r>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AF39AA9-A452-4FCC-8E92-297D9F322E25}" type="slidenum">
              <a:rPr lang="en-US" smtClean="0"/>
              <a:t>18</a:t>
            </a:fld>
            <a:endParaRPr lang="en-US"/>
          </a:p>
        </p:txBody>
      </p:sp>
    </p:spTree>
    <p:extLst>
      <p:ext uri="{BB962C8B-B14F-4D97-AF65-F5344CB8AC3E}">
        <p14:creationId xmlns:p14="http://schemas.microsoft.com/office/powerpoint/2010/main" val="3825900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PubMed Use – People (web in blue) </a:t>
            </a:r>
            <a:br>
              <a:rPr lang="en-US" dirty="0" smtClean="0"/>
            </a:br>
            <a:r>
              <a:rPr lang="en-US" dirty="0" smtClean="0"/>
              <a:t>and Machines (API in brown)</a:t>
            </a:r>
            <a:endParaRPr lang="en-US" dirty="0"/>
          </a:p>
        </p:txBody>
      </p:sp>
      <p:sp>
        <p:nvSpPr>
          <p:cNvPr id="4" name="Slide Number Placeholder 3"/>
          <p:cNvSpPr>
            <a:spLocks noGrp="1"/>
          </p:cNvSpPr>
          <p:nvPr>
            <p:ph type="sldNum" sz="quarter" idx="10"/>
          </p:nvPr>
        </p:nvSpPr>
        <p:spPr/>
        <p:txBody>
          <a:bodyPr/>
          <a:lstStyle/>
          <a:p>
            <a:fld id="{69F7FA5A-A282-4164-9775-79D86A597CAB}" type="slidenum">
              <a:rPr lang="en-US" smtClean="0"/>
              <a:t>19</a:t>
            </a:fld>
            <a:endParaRPr lang="en-US"/>
          </a:p>
        </p:txBody>
      </p:sp>
    </p:spTree>
    <p:extLst>
      <p:ext uri="{BB962C8B-B14F-4D97-AF65-F5344CB8AC3E}">
        <p14:creationId xmlns:p14="http://schemas.microsoft.com/office/powerpoint/2010/main" val="162743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morning, I’m going to share a few updates with you to include what we’re thinking about interlibrary loan based on the feedback you gave us last year; how we’re adapting our web sites to go mobile, the change in the way our information is being used by computers, the current request for information that is out for your national network of libraries of medicine.  I’ll cover the ways in which you’re hosting our exhibitions and how you can get to our collections, will share a bit of local news and also suggest ways we can keep in touch.</a:t>
            </a:r>
            <a:endParaRPr lang="en-US" dirty="0"/>
          </a:p>
        </p:txBody>
      </p:sp>
      <p:sp>
        <p:nvSpPr>
          <p:cNvPr id="4" name="Slide Number Placeholder 3"/>
          <p:cNvSpPr>
            <a:spLocks noGrp="1"/>
          </p:cNvSpPr>
          <p:nvPr>
            <p:ph type="sldNum" sz="quarter" idx="10"/>
          </p:nvPr>
        </p:nvSpPr>
        <p:spPr/>
        <p:txBody>
          <a:bodyPr/>
          <a:lstStyle/>
          <a:p>
            <a:fld id="{69F7FA5A-A282-4164-9775-79D86A597CAB}" type="slidenum">
              <a:rPr lang="en-US" smtClean="0"/>
              <a:t>2</a:t>
            </a:fld>
            <a:endParaRPr lang="en-US"/>
          </a:p>
        </p:txBody>
      </p:sp>
    </p:spTree>
    <p:extLst>
      <p:ext uri="{BB962C8B-B14F-4D97-AF65-F5344CB8AC3E}">
        <p14:creationId xmlns:p14="http://schemas.microsoft.com/office/powerpoint/2010/main" val="3342593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 June 2, </a:t>
            </a:r>
            <a:r>
              <a:rPr lang="en-US" dirty="0" err="1" smtClean="0"/>
              <a:t>pubmed</a:t>
            </a:r>
            <a:r>
              <a:rPr lang="en-US" dirty="0" smtClean="0"/>
              <a:t> will be updated with publisher content feeds seven days a</a:t>
            </a:r>
            <a:r>
              <a:rPr lang="en-US" baseline="0" dirty="0" smtClean="0"/>
              <a:t> week.  We have been updating five days a week, but new science is constantly published and we know it’s important to you and your users to have the records available.</a:t>
            </a:r>
            <a:endParaRPr lang="en-US" dirty="0"/>
          </a:p>
        </p:txBody>
      </p:sp>
      <p:sp>
        <p:nvSpPr>
          <p:cNvPr id="4" name="Slide Number Placeholder 3"/>
          <p:cNvSpPr>
            <a:spLocks noGrp="1"/>
          </p:cNvSpPr>
          <p:nvPr>
            <p:ph type="sldNum" sz="quarter" idx="10"/>
          </p:nvPr>
        </p:nvSpPr>
        <p:spPr/>
        <p:txBody>
          <a:bodyPr/>
          <a:lstStyle/>
          <a:p>
            <a:fld id="{69F7FA5A-A282-4164-9775-79D86A597CAB}" type="slidenum">
              <a:rPr lang="en-US" smtClean="0"/>
              <a:t>20</a:t>
            </a:fld>
            <a:endParaRPr lang="en-US"/>
          </a:p>
        </p:txBody>
      </p:sp>
    </p:spTree>
    <p:extLst>
      <p:ext uri="{BB962C8B-B14F-4D97-AF65-F5344CB8AC3E}">
        <p14:creationId xmlns:p14="http://schemas.microsoft.com/office/powerpoint/2010/main" val="3513176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In 1965, President Johnson</a:t>
            </a:r>
            <a:r>
              <a:rPr lang="en-US" sz="1200" b="0" kern="1200" baseline="0" dirty="0" smtClean="0">
                <a:solidFill>
                  <a:schemeClr val="tx1"/>
                </a:solidFill>
                <a:effectLst/>
                <a:latin typeface="+mn-lt"/>
                <a:ea typeface="+mn-ea"/>
                <a:cs typeface="+mn-cs"/>
              </a:rPr>
              <a:t> signed </a:t>
            </a:r>
            <a:r>
              <a:rPr lang="en-US" sz="1200" b="0" kern="1200" dirty="0" smtClean="0">
                <a:solidFill>
                  <a:schemeClr val="tx1"/>
                </a:solidFill>
                <a:effectLst/>
                <a:latin typeface="+mn-lt"/>
                <a:ea typeface="+mn-ea"/>
                <a:cs typeface="+mn-cs"/>
              </a:rPr>
              <a:t>the Medical Library Assistance Act (MLAA) establishing</a:t>
            </a:r>
            <a:r>
              <a:rPr lang="en-US" sz="1200" b="0" kern="1200" baseline="0" dirty="0" smtClean="0">
                <a:solidFill>
                  <a:schemeClr val="tx1"/>
                </a:solidFill>
                <a:effectLst/>
                <a:latin typeface="+mn-lt"/>
                <a:ea typeface="+mn-ea"/>
                <a:cs typeface="+mn-cs"/>
              </a:rPr>
              <a:t> the Regional Medical Library Program</a:t>
            </a:r>
            <a:r>
              <a:rPr lang="en-US" sz="1200" b="0" kern="1200" dirty="0" smtClean="0">
                <a:solidFill>
                  <a:schemeClr val="tx1"/>
                </a:solidFill>
                <a:effectLst/>
                <a:latin typeface="+mn-lt"/>
                <a:ea typeface="+mn-ea"/>
                <a:cs typeface="+mn-cs"/>
              </a:rPr>
              <a:t>. The Act resulted from the findings and recommendation of the President’s Commission on Heart Disease, Cancer and Stroke, chaired by Dr. Michael </a:t>
            </a:r>
            <a:r>
              <a:rPr lang="en-US" sz="1200" b="0" kern="1200" dirty="0" err="1" smtClean="0">
                <a:solidFill>
                  <a:schemeClr val="tx1"/>
                </a:solidFill>
                <a:effectLst/>
                <a:latin typeface="+mn-lt"/>
                <a:ea typeface="+mn-ea"/>
                <a:cs typeface="+mn-cs"/>
              </a:rPr>
              <a:t>DeBakey</a:t>
            </a:r>
            <a:r>
              <a:rPr lang="en-US" sz="1200" b="0" kern="1200" baseline="0" dirty="0" smtClean="0">
                <a:solidFill>
                  <a:schemeClr val="tx1"/>
                </a:solidFill>
                <a:effectLst/>
                <a:latin typeface="+mn-lt"/>
                <a:ea typeface="+mn-ea"/>
                <a:cs typeface="+mn-cs"/>
              </a:rPr>
              <a:t> show here with Johnson.</a:t>
            </a:r>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9F7FA5A-A282-4164-9775-79D86A597CAB}" type="slidenum">
              <a:rPr lang="en-US" smtClean="0"/>
              <a:t>21</a:t>
            </a:fld>
            <a:endParaRPr lang="en-US"/>
          </a:p>
        </p:txBody>
      </p:sp>
    </p:spTree>
    <p:extLst>
      <p:ext uri="{BB962C8B-B14F-4D97-AF65-F5344CB8AC3E}">
        <p14:creationId xmlns:p14="http://schemas.microsoft.com/office/powerpoint/2010/main" val="2357060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Network had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11 regions, each with an institution serving as a Regional Medical Library </a:t>
            </a:r>
            <a:r>
              <a:rPr lang="en-US" sz="1200" kern="1200" baseline="0" dirty="0" smtClean="0">
                <a:solidFill>
                  <a:schemeClr val="tx1"/>
                </a:solidFill>
                <a:effectLst/>
                <a:latin typeface="+mn-lt"/>
                <a:ea typeface="+mn-ea"/>
                <a:cs typeface="+mn-cs"/>
              </a:rPr>
              <a:t>or </a:t>
            </a:r>
            <a:r>
              <a:rPr lang="en-US" sz="1200" kern="1200" dirty="0" smtClean="0">
                <a:solidFill>
                  <a:schemeClr val="tx1"/>
                </a:solidFill>
                <a:effectLst/>
                <a:latin typeface="+mn-lt"/>
                <a:ea typeface="+mn-ea"/>
                <a:cs typeface="+mn-cs"/>
              </a:rPr>
              <a:t>RML and Resource sharing was a major focus of the Network. </a:t>
            </a:r>
          </a:p>
          <a:p>
            <a:r>
              <a:rPr lang="en-US" sz="1200" kern="1200" dirty="0" smtClean="0">
                <a:solidFill>
                  <a:schemeClr val="tx1"/>
                </a:solidFill>
                <a:effectLst/>
                <a:latin typeface="+mn-lt"/>
                <a:ea typeface="+mn-ea"/>
                <a:cs typeface="+mn-cs"/>
              </a:rPr>
              <a:t>Subsidizing interlibrary loans was the most visible and popular service provided by the RML Network in its first years of operation.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1982, t</a:t>
            </a:r>
            <a:r>
              <a:rPr lang="en-US" sz="1200" kern="1200" dirty="0" smtClean="0">
                <a:solidFill>
                  <a:schemeClr val="tx1"/>
                </a:solidFill>
                <a:effectLst/>
                <a:latin typeface="+mn-lt"/>
                <a:ea typeface="+mn-ea"/>
                <a:cs typeface="+mn-cs"/>
              </a:rPr>
              <a:t>he Network was reconfigured to 7 Regions.</a:t>
            </a:r>
          </a:p>
          <a:p>
            <a:endParaRPr lang="en-US" dirty="0"/>
          </a:p>
        </p:txBody>
      </p:sp>
      <p:sp>
        <p:nvSpPr>
          <p:cNvPr id="4" name="Slide Number Placeholder 3"/>
          <p:cNvSpPr>
            <a:spLocks noGrp="1"/>
          </p:cNvSpPr>
          <p:nvPr>
            <p:ph type="sldNum" sz="quarter" idx="10"/>
          </p:nvPr>
        </p:nvSpPr>
        <p:spPr/>
        <p:txBody>
          <a:bodyPr/>
          <a:lstStyle/>
          <a:p>
            <a:fld id="{69F7FA5A-A282-4164-9775-79D86A597CAB}" type="slidenum">
              <a:rPr lang="en-US" smtClean="0"/>
              <a:t>22</a:t>
            </a:fld>
            <a:endParaRPr lang="en-US"/>
          </a:p>
        </p:txBody>
      </p:sp>
    </p:spTree>
    <p:extLst>
      <p:ext uri="{BB962C8B-B14F-4D97-AF65-F5344CB8AC3E}">
        <p14:creationId xmlns:p14="http://schemas.microsoft.com/office/powerpoint/2010/main" val="2358706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Then, in 1991 </a:t>
            </a:r>
            <a:r>
              <a:rPr lang="en-US" b="0" baseline="0" dirty="0" smtClean="0"/>
              <a:t>New England reemerged as a separate region</a:t>
            </a:r>
            <a:r>
              <a:rPr lang="en-US" sz="1200" b="0" kern="1200" baseline="0" dirty="0" smtClean="0">
                <a:solidFill>
                  <a:schemeClr val="tx1"/>
                </a:solidFill>
                <a:effectLst/>
                <a:latin typeface="+mn-lt"/>
                <a:ea typeface="+mn-ea"/>
                <a:cs typeface="+mn-cs"/>
              </a:rPr>
              <a:t> and the </a:t>
            </a:r>
            <a:r>
              <a:rPr lang="en-US" sz="1200" b="0" kern="1200" dirty="0" smtClean="0">
                <a:solidFill>
                  <a:schemeClr val="tx1"/>
                </a:solidFill>
                <a:effectLst/>
                <a:latin typeface="+mn-lt"/>
                <a:ea typeface="+mn-ea"/>
                <a:cs typeface="+mn-cs"/>
              </a:rPr>
              <a:t>Network was reconfigured to 8 Regions</a:t>
            </a:r>
            <a:r>
              <a:rPr lang="en-US" sz="1200" b="0" kern="1200" baseline="0" dirty="0" smtClean="0">
                <a:solidFill>
                  <a:schemeClr val="tx1"/>
                </a:solidFill>
                <a:effectLst/>
                <a:latin typeface="+mn-lt"/>
                <a:ea typeface="+mn-ea"/>
                <a:cs typeface="+mn-cs"/>
              </a:rPr>
              <a:t> as it has today.</a:t>
            </a:r>
            <a:r>
              <a:rPr lang="en-US" b="0" baseline="0" dirty="0" smtClean="0"/>
              <a:t> </a:t>
            </a:r>
          </a:p>
          <a:p>
            <a:pPr marL="0" indent="0">
              <a:buFont typeface="Arial" panose="020B0604020202020204" pitchFamily="34" charset="0"/>
              <a:buNone/>
            </a:pPr>
            <a:r>
              <a:rPr lang="en-US" sz="1200" b="0" kern="1200" dirty="0" smtClean="0">
                <a:solidFill>
                  <a:schemeClr val="tx1"/>
                </a:solidFill>
                <a:effectLst/>
                <a:latin typeface="+mn-lt"/>
                <a:ea typeface="+mn-ea"/>
                <a:cs typeface="+mn-cs"/>
              </a:rPr>
              <a:t>It was renamed the National Network of Libraries of Medicine or</a:t>
            </a:r>
            <a:r>
              <a:rPr lang="en-US" sz="1200" b="0" kern="1200" baseline="0" dirty="0" smtClean="0">
                <a:solidFill>
                  <a:schemeClr val="tx1"/>
                </a:solidFill>
                <a:effectLst/>
                <a:latin typeface="+mn-lt"/>
                <a:ea typeface="+mn-ea"/>
                <a:cs typeface="+mn-cs"/>
              </a:rPr>
              <a:t> NN/LM and o</a:t>
            </a:r>
            <a:r>
              <a:rPr lang="en-US" sz="1200" b="0" kern="1200" dirty="0" smtClean="0">
                <a:solidFill>
                  <a:schemeClr val="tx1"/>
                </a:solidFill>
                <a:effectLst/>
                <a:latin typeface="+mn-lt"/>
                <a:ea typeface="+mn-ea"/>
                <a:cs typeface="+mn-cs"/>
              </a:rPr>
              <a:t>utreach became a major part of the contracts.</a:t>
            </a:r>
          </a:p>
          <a:p>
            <a:endParaRPr lang="en-US" sz="1200" kern="1200" dirty="0" smtClean="0">
              <a:solidFill>
                <a:schemeClr val="tx1"/>
              </a:solidFill>
              <a:effectLst/>
              <a:latin typeface="+mn-lt"/>
              <a:ea typeface="+mn-ea"/>
              <a:cs typeface="+mn-cs"/>
            </a:endParaRPr>
          </a:p>
          <a:p>
            <a:r>
              <a:rPr lang="en-US" baseline="0" dirty="0" smtClean="0"/>
              <a:t>In 2006, in addition to the 8 RML’s leading the network, we established three centers</a:t>
            </a:r>
          </a:p>
          <a:p>
            <a:pPr marL="171450" indent="-171450">
              <a:buFont typeface="Arial" panose="020B0604020202020204" pitchFamily="34" charset="0"/>
              <a:buChar char="•"/>
            </a:pPr>
            <a:r>
              <a:rPr lang="en-US" baseline="0" dirty="0" smtClean="0"/>
              <a:t>NLM Training Center (NTC)</a:t>
            </a:r>
          </a:p>
          <a:p>
            <a:pPr marL="171450" indent="-171450">
              <a:buFont typeface="Arial" panose="020B0604020202020204" pitchFamily="34" charset="0"/>
              <a:buChar char="•"/>
            </a:pPr>
            <a:r>
              <a:rPr lang="en-US" baseline="0" dirty="0" smtClean="0"/>
              <a:t>Outreach Evaluation Resource Center (OERC)</a:t>
            </a:r>
          </a:p>
          <a:p>
            <a:pPr marL="171450" indent="-171450">
              <a:buFont typeface="Arial" panose="020B0604020202020204" pitchFamily="34" charset="0"/>
              <a:buChar char="•"/>
            </a:pPr>
            <a:r>
              <a:rPr lang="en-US" baseline="0" dirty="0" smtClean="0"/>
              <a:t>Web Services Technology Operations Center (Web-STOC)</a:t>
            </a:r>
          </a:p>
          <a:p>
            <a:endParaRPr lang="en-US" sz="1200" kern="1200" dirty="0" smtClean="0">
              <a:solidFill>
                <a:schemeClr val="tx1"/>
              </a:solidFill>
              <a:effectLst/>
              <a:latin typeface="+mn-lt"/>
              <a:ea typeface="+mn-ea"/>
              <a:cs typeface="+mn-cs"/>
            </a:endParaRPr>
          </a:p>
          <a:p>
            <a:r>
              <a:rPr lang="en-US" baseline="0" dirty="0" smtClean="0"/>
              <a:t>Images from JMLA 2002 90(1):8-16 Humphreys, BL</a:t>
            </a:r>
            <a:endParaRPr lang="en-US" dirty="0"/>
          </a:p>
        </p:txBody>
      </p:sp>
      <p:sp>
        <p:nvSpPr>
          <p:cNvPr id="4" name="Slide Number Placeholder 3"/>
          <p:cNvSpPr>
            <a:spLocks noGrp="1"/>
          </p:cNvSpPr>
          <p:nvPr>
            <p:ph type="sldNum" sz="quarter" idx="10"/>
          </p:nvPr>
        </p:nvSpPr>
        <p:spPr/>
        <p:txBody>
          <a:bodyPr/>
          <a:lstStyle/>
          <a:p>
            <a:fld id="{353F7329-693C-4CAC-A677-28DB45E733FE}" type="slidenum">
              <a:rPr lang="en-US" smtClean="0"/>
              <a:t>23</a:t>
            </a:fld>
            <a:endParaRPr lang="en-US"/>
          </a:p>
        </p:txBody>
      </p:sp>
    </p:spTree>
    <p:extLst>
      <p:ext uri="{BB962C8B-B14F-4D97-AF65-F5344CB8AC3E}">
        <p14:creationId xmlns:p14="http://schemas.microsoft.com/office/powerpoint/2010/main" val="3606863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our current</a:t>
            </a:r>
            <a:r>
              <a:rPr lang="en-US" baseline="0" dirty="0" smtClean="0"/>
              <a:t> configuration and the excellent institutions who work with all of you to bring information and education about NLM resources to you and your users.  </a:t>
            </a:r>
          </a:p>
          <a:p>
            <a:endParaRPr lang="en-US" dirty="0"/>
          </a:p>
        </p:txBody>
      </p:sp>
      <p:sp>
        <p:nvSpPr>
          <p:cNvPr id="4" name="Slide Number Placeholder 3"/>
          <p:cNvSpPr>
            <a:spLocks noGrp="1"/>
          </p:cNvSpPr>
          <p:nvPr>
            <p:ph type="sldNum" sz="quarter" idx="10"/>
          </p:nvPr>
        </p:nvSpPr>
        <p:spPr/>
        <p:txBody>
          <a:bodyPr/>
          <a:lstStyle/>
          <a:p>
            <a:fld id="{69F7FA5A-A282-4164-9775-79D86A597CAB}" type="slidenum">
              <a:rPr lang="en-US" smtClean="0"/>
              <a:t>24</a:t>
            </a:fld>
            <a:endParaRPr lang="en-US"/>
          </a:p>
        </p:txBody>
      </p:sp>
    </p:spTree>
    <p:extLst>
      <p:ext uri="{BB962C8B-B14F-4D97-AF65-F5344CB8AC3E}">
        <p14:creationId xmlns:p14="http://schemas.microsoft.com/office/powerpoint/2010/main" val="3682452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look forward to the RML program beyond 2016, we’re asking for your thoughts. One way the government does this is through an RFI or request for information. It looks a little scary, but what we’re asking is for you to send us a word doc with your thoughts about how the network can serve you and your users in the future. You may have already gotten an email, but if not, just go to fedbizops.gov, search NLM and and you’ll find this page.  Please do share it with anyone who you think can give us helpful feedback.  We need to hear from you by June 26.</a:t>
            </a:r>
            <a:endParaRPr lang="en-US" dirty="0"/>
          </a:p>
        </p:txBody>
      </p:sp>
      <p:sp>
        <p:nvSpPr>
          <p:cNvPr id="4" name="Slide Number Placeholder 3"/>
          <p:cNvSpPr>
            <a:spLocks noGrp="1"/>
          </p:cNvSpPr>
          <p:nvPr>
            <p:ph type="sldNum" sz="quarter" idx="10"/>
          </p:nvPr>
        </p:nvSpPr>
        <p:spPr/>
        <p:txBody>
          <a:bodyPr/>
          <a:lstStyle/>
          <a:p>
            <a:fld id="{69F7FA5A-A282-4164-9775-79D86A597CAB}" type="slidenum">
              <a:rPr lang="en-US" smtClean="0"/>
              <a:t>25</a:t>
            </a:fld>
            <a:endParaRPr lang="en-US"/>
          </a:p>
        </p:txBody>
      </p:sp>
    </p:spTree>
    <p:extLst>
      <p:ext uri="{BB962C8B-B14F-4D97-AF65-F5344CB8AC3E}">
        <p14:creationId xmlns:p14="http://schemas.microsoft.com/office/powerpoint/2010/main" val="2713982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Specifically,</a:t>
            </a:r>
            <a:r>
              <a:rPr lang="en-US" baseline="0" dirty="0" smtClean="0"/>
              <a:t> we’re asking you to consider up to 10 questions, but you can answer just one, two, three, or all 10.  </a:t>
            </a:r>
            <a:r>
              <a:rPr lang="en-US" dirty="0" smtClean="0"/>
              <a:t>We’re asking</a:t>
            </a:r>
            <a:r>
              <a:rPr lang="en-US" baseline="0" dirty="0" smtClean="0"/>
              <a:t> you about the overall priorities, reaching the underserved and how to best partner to do this.</a:t>
            </a:r>
            <a:endParaRPr lang="en-US" dirty="0"/>
          </a:p>
        </p:txBody>
      </p:sp>
      <p:sp>
        <p:nvSpPr>
          <p:cNvPr id="4" name="Slide Number Placeholder 3"/>
          <p:cNvSpPr>
            <a:spLocks noGrp="1"/>
          </p:cNvSpPr>
          <p:nvPr>
            <p:ph type="sldNum" sz="quarter" idx="10"/>
          </p:nvPr>
        </p:nvSpPr>
        <p:spPr/>
        <p:txBody>
          <a:bodyPr/>
          <a:lstStyle/>
          <a:p>
            <a:fld id="{69F7FA5A-A282-4164-9775-79D86A597CAB}" type="slidenum">
              <a:rPr lang="en-US" smtClean="0"/>
              <a:t>26</a:t>
            </a:fld>
            <a:endParaRPr lang="en-US"/>
          </a:p>
        </p:txBody>
      </p:sp>
    </p:spTree>
    <p:extLst>
      <p:ext uri="{BB962C8B-B14F-4D97-AF65-F5344CB8AC3E}">
        <p14:creationId xmlns:p14="http://schemas.microsoft.com/office/powerpoint/2010/main" val="1547770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asking you how we should work</a:t>
            </a:r>
            <a:r>
              <a:rPr lang="en-US" baseline="0" dirty="0" smtClean="0"/>
              <a:t> with you to do outreach, if there are programs you feel we can stop doing,  what kind of training we can provide to support you in your role, and your thoughts about the future of resource sharing.</a:t>
            </a:r>
            <a:endParaRPr lang="en-US" dirty="0"/>
          </a:p>
        </p:txBody>
      </p:sp>
      <p:sp>
        <p:nvSpPr>
          <p:cNvPr id="4" name="Slide Number Placeholder 3"/>
          <p:cNvSpPr>
            <a:spLocks noGrp="1"/>
          </p:cNvSpPr>
          <p:nvPr>
            <p:ph type="sldNum" sz="quarter" idx="10"/>
          </p:nvPr>
        </p:nvSpPr>
        <p:spPr/>
        <p:txBody>
          <a:bodyPr/>
          <a:lstStyle/>
          <a:p>
            <a:fld id="{69F7FA5A-A282-4164-9775-79D86A597CAB}" type="slidenum">
              <a:rPr lang="en-US" smtClean="0"/>
              <a:t>27</a:t>
            </a:fld>
            <a:endParaRPr lang="en-US"/>
          </a:p>
        </p:txBody>
      </p:sp>
    </p:spTree>
    <p:extLst>
      <p:ext uri="{BB962C8B-B14F-4D97-AF65-F5344CB8AC3E}">
        <p14:creationId xmlns:p14="http://schemas.microsoft.com/office/powerpoint/2010/main" val="2691517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lastly,</a:t>
            </a:r>
            <a:r>
              <a:rPr lang="en-US" baseline="0" dirty="0" smtClean="0"/>
              <a:t> we’re asking you about the structure of the network, what it should mean to be a member, how you should advise it and when is geography important and perhaps when it isn’t as important.</a:t>
            </a:r>
            <a:endParaRPr lang="en-US" dirty="0"/>
          </a:p>
        </p:txBody>
      </p:sp>
      <p:sp>
        <p:nvSpPr>
          <p:cNvPr id="4" name="Slide Number Placeholder 3"/>
          <p:cNvSpPr>
            <a:spLocks noGrp="1"/>
          </p:cNvSpPr>
          <p:nvPr>
            <p:ph type="sldNum" sz="quarter" idx="10"/>
          </p:nvPr>
        </p:nvSpPr>
        <p:spPr/>
        <p:txBody>
          <a:bodyPr/>
          <a:lstStyle/>
          <a:p>
            <a:fld id="{69F7FA5A-A282-4164-9775-79D86A597CAB}" type="slidenum">
              <a:rPr lang="en-US" smtClean="0"/>
              <a:t>28</a:t>
            </a:fld>
            <a:endParaRPr lang="en-US"/>
          </a:p>
        </p:txBody>
      </p:sp>
    </p:spTree>
    <p:extLst>
      <p:ext uri="{BB962C8B-B14F-4D97-AF65-F5344CB8AC3E}">
        <p14:creationId xmlns:p14="http://schemas.microsoft.com/office/powerpoint/2010/main" val="138534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be</a:t>
            </a:r>
            <a:r>
              <a:rPr lang="en-US" baseline="0" dirty="0" smtClean="0"/>
              <a:t> spending the summer reading and summarizing your feedback and using it to put together our next contract for the RML program.</a:t>
            </a:r>
            <a:endParaRPr lang="en-US" dirty="0"/>
          </a:p>
        </p:txBody>
      </p:sp>
      <p:sp>
        <p:nvSpPr>
          <p:cNvPr id="4" name="Slide Number Placeholder 3"/>
          <p:cNvSpPr>
            <a:spLocks noGrp="1"/>
          </p:cNvSpPr>
          <p:nvPr>
            <p:ph type="sldNum" sz="quarter" idx="10"/>
          </p:nvPr>
        </p:nvSpPr>
        <p:spPr/>
        <p:txBody>
          <a:bodyPr/>
          <a:lstStyle/>
          <a:p>
            <a:fld id="{69F7FA5A-A282-4164-9775-79D86A597CAB}" type="slidenum">
              <a:rPr lang="en-US" smtClean="0"/>
              <a:t>29</a:t>
            </a:fld>
            <a:endParaRPr lang="en-US"/>
          </a:p>
        </p:txBody>
      </p:sp>
    </p:spTree>
    <p:extLst>
      <p:ext uri="{BB962C8B-B14F-4D97-AF65-F5344CB8AC3E}">
        <p14:creationId xmlns:p14="http://schemas.microsoft.com/office/powerpoint/2010/main" val="4000089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on resource sharing</a:t>
            </a:r>
            <a:endParaRPr lang="en-US" b="1" dirty="0"/>
          </a:p>
        </p:txBody>
      </p:sp>
      <p:sp>
        <p:nvSpPr>
          <p:cNvPr id="4" name="Slide Number Placeholder 3"/>
          <p:cNvSpPr>
            <a:spLocks noGrp="1"/>
          </p:cNvSpPr>
          <p:nvPr>
            <p:ph type="sldNum" sz="quarter" idx="10"/>
          </p:nvPr>
        </p:nvSpPr>
        <p:spPr/>
        <p:txBody>
          <a:bodyPr/>
          <a:lstStyle/>
          <a:p>
            <a:fld id="{69F7FA5A-A282-4164-9775-79D86A597CAB}" type="slidenum">
              <a:rPr lang="en-US" smtClean="0"/>
              <a:t>3</a:t>
            </a:fld>
            <a:endParaRPr lang="en-US"/>
          </a:p>
        </p:txBody>
      </p:sp>
    </p:spTree>
    <p:extLst>
      <p:ext uri="{BB962C8B-B14F-4D97-AF65-F5344CB8AC3E}">
        <p14:creationId xmlns:p14="http://schemas.microsoft.com/office/powerpoint/2010/main" val="3970744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Exhibitions come to you</a:t>
            </a:r>
            <a:endParaRPr lang="en-US" dirty="0"/>
          </a:p>
        </p:txBody>
      </p:sp>
      <p:sp>
        <p:nvSpPr>
          <p:cNvPr id="4" name="Slide Number Placeholder 3"/>
          <p:cNvSpPr>
            <a:spLocks noGrp="1"/>
          </p:cNvSpPr>
          <p:nvPr>
            <p:ph type="sldNum" sz="quarter" idx="10"/>
          </p:nvPr>
        </p:nvSpPr>
        <p:spPr/>
        <p:txBody>
          <a:bodyPr/>
          <a:lstStyle/>
          <a:p>
            <a:fld id="{69F7FA5A-A282-4164-9775-79D86A597CAB}" type="slidenum">
              <a:rPr lang="en-US" smtClean="0"/>
              <a:t>30</a:t>
            </a:fld>
            <a:endParaRPr lang="en-US"/>
          </a:p>
        </p:txBody>
      </p:sp>
    </p:spTree>
    <p:extLst>
      <p:ext uri="{BB962C8B-B14F-4D97-AF65-F5344CB8AC3E}">
        <p14:creationId xmlns:p14="http://schemas.microsoft.com/office/powerpoint/2010/main" val="6185502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traveling exhibition program is a good example of NLM coming to you, and you making it your own.  Since </a:t>
            </a:r>
            <a:r>
              <a:rPr lang="en-US" sz="1200" b="0" i="0" u="none" strike="noStrike" kern="1200" baseline="0" dirty="0" smtClean="0">
                <a:solidFill>
                  <a:schemeClr val="tx1"/>
                </a:solidFill>
                <a:latin typeface="+mn-lt"/>
                <a:ea typeface="+mn-ea"/>
                <a:cs typeface="+mn-cs"/>
              </a:rPr>
              <a:t>132 of you in network libraries have hosted an NLM traveling exhibition in these locations with just over a third of taking place since last May (2013). </a:t>
            </a:r>
          </a:p>
          <a:p>
            <a:endParaRPr lang="en-US" sz="1200" kern="120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Thanks to all of you who have hosted one (or more!) of our exhibitions!</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F7FA5A-A282-4164-9775-79D86A597CAB}" type="slidenum">
              <a:rPr lang="en-US" smtClean="0"/>
              <a:t>31</a:t>
            </a:fld>
            <a:endParaRPr lang="en-US"/>
          </a:p>
        </p:txBody>
      </p:sp>
    </p:spTree>
    <p:extLst>
      <p:ext uri="{BB962C8B-B14F-4D97-AF65-F5344CB8AC3E}">
        <p14:creationId xmlns:p14="http://schemas.microsoft.com/office/powerpoint/2010/main" val="3841149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Whether you’ve hosted</a:t>
            </a:r>
            <a:r>
              <a:rPr lang="en-US" sz="1200" kern="1200" baseline="0" dirty="0" smtClean="0">
                <a:solidFill>
                  <a:schemeClr val="tx1"/>
                </a:solidFill>
                <a:effectLst/>
                <a:latin typeface="+mn-lt"/>
                <a:ea typeface="+mn-ea"/>
                <a:cs typeface="+mn-cs"/>
              </a:rPr>
              <a:t> “voyage to health,” “life and limb,” or any of the other traveling exhibitions, you’ve planned lectures and events and added exhibits from your local area.  We think this quote from a recent article by </a:t>
            </a:r>
            <a:r>
              <a:rPr lang="en-US" sz="1200" kern="1200" dirty="0" smtClean="0">
                <a:solidFill>
                  <a:schemeClr val="tx1"/>
                </a:solidFill>
                <a:effectLst/>
                <a:latin typeface="+mn-lt"/>
                <a:ea typeface="+mn-ea"/>
                <a:cs typeface="+mn-cs"/>
              </a:rPr>
              <a:t>Bridget </a:t>
            </a:r>
            <a:r>
              <a:rPr lang="en-US" sz="1200" kern="1200" dirty="0" err="1" smtClean="0">
                <a:solidFill>
                  <a:schemeClr val="tx1"/>
                </a:solidFill>
                <a:effectLst/>
                <a:latin typeface="+mn-lt"/>
                <a:ea typeface="+mn-ea"/>
                <a:cs typeface="+mn-cs"/>
              </a:rPr>
              <a:t>Faricy-Beredo</a:t>
            </a:r>
            <a:r>
              <a:rPr lang="en-US" sz="1200" kern="1200" dirty="0" smtClean="0">
                <a:solidFill>
                  <a:schemeClr val="tx1"/>
                </a:solidFill>
                <a:effectLst/>
                <a:latin typeface="+mn-lt"/>
                <a:ea typeface="+mn-ea"/>
                <a:cs typeface="+mn-cs"/>
              </a:rPr>
              <a:t>, a clinical medical librarian at the University of Toledo</a:t>
            </a:r>
            <a:r>
              <a:rPr lang="en-US" sz="1200" kern="1200" baseline="0" dirty="0" smtClean="0">
                <a:solidFill>
                  <a:schemeClr val="tx1"/>
                </a:solidFill>
                <a:effectLst/>
                <a:latin typeface="+mn-lt"/>
                <a:ea typeface="+mn-ea"/>
                <a:cs typeface="+mn-cs"/>
              </a:rPr>
              <a:t> sums it up when she says an exhibition helps </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make libraries more relevant, welcoming places.”</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F7FA5A-A282-4164-9775-79D86A597CAB}" type="slidenum">
              <a:rPr lang="en-US" smtClean="0"/>
              <a:t>32</a:t>
            </a:fld>
            <a:endParaRPr lang="en-US"/>
          </a:p>
        </p:txBody>
      </p:sp>
    </p:spTree>
    <p:extLst>
      <p:ext uri="{BB962C8B-B14F-4D97-AF65-F5344CB8AC3E}">
        <p14:creationId xmlns:p14="http://schemas.microsoft.com/office/powerpoint/2010/main" val="38411491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You can also explore all of our exhibitions online and learn even more about them through their associated education resources. </a:t>
            </a:r>
          </a:p>
        </p:txBody>
      </p:sp>
      <p:sp>
        <p:nvSpPr>
          <p:cNvPr id="4" name="Slide Number Placeholder 3"/>
          <p:cNvSpPr>
            <a:spLocks noGrp="1"/>
          </p:cNvSpPr>
          <p:nvPr>
            <p:ph type="sldNum" sz="quarter" idx="10"/>
          </p:nvPr>
        </p:nvSpPr>
        <p:spPr/>
        <p:txBody>
          <a:bodyPr/>
          <a:lstStyle/>
          <a:p>
            <a:fld id="{69F7FA5A-A282-4164-9775-79D86A597CAB}" type="slidenum">
              <a:rPr lang="en-US" smtClean="0"/>
              <a:t>33</a:t>
            </a:fld>
            <a:endParaRPr lang="en-US"/>
          </a:p>
        </p:txBody>
      </p:sp>
    </p:spTree>
    <p:extLst>
      <p:ext uri="{BB962C8B-B14F-4D97-AF65-F5344CB8AC3E}">
        <p14:creationId xmlns:p14="http://schemas.microsoft.com/office/powerpoint/2010/main" val="38411491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a:t>
            </a:r>
            <a:r>
              <a:rPr lang="en-US" dirty="0" smtClean="0"/>
              <a:t>collections also come to you</a:t>
            </a:r>
            <a:r>
              <a:rPr lang="en-US" baseline="0" dirty="0" smtClean="0"/>
              <a:t> via our digital repository, Digital Collections.  Launched in 2010, you can use Digital Collections to search over</a:t>
            </a:r>
            <a:r>
              <a:rPr lang="en-US" dirty="0" smtClean="0"/>
              <a:t>10,000 items from our collection</a:t>
            </a:r>
            <a:r>
              <a:rPr lang="en-US" baseline="0" dirty="0" smtClean="0"/>
              <a:t> included a recently added set of NLM publications.  </a:t>
            </a:r>
            <a:r>
              <a:rPr lang="en-US" dirty="0" smtClean="0"/>
              <a:t>The items are</a:t>
            </a:r>
            <a:r>
              <a:rPr lang="en-US" baseline="0" dirty="0" smtClean="0"/>
              <a:t> also sent to the Internet Archive and will soon appear in the Digital Public Library of America.  Digital Collections complements </a:t>
            </a:r>
            <a:r>
              <a:rPr lang="en-US" dirty="0" smtClean="0"/>
              <a:t>the PubMed Central collection of historic</a:t>
            </a:r>
            <a:r>
              <a:rPr lang="en-US" baseline="0" dirty="0" smtClean="0"/>
              <a:t> </a:t>
            </a:r>
            <a:r>
              <a:rPr lang="en-US" dirty="0" smtClean="0"/>
              <a:t>journal articles</a:t>
            </a:r>
            <a:r>
              <a:rPr lang="en-US" baseline="0" dirty="0" smtClean="0"/>
              <a:t> and speaking of those…</a:t>
            </a:r>
          </a:p>
        </p:txBody>
      </p:sp>
      <p:sp>
        <p:nvSpPr>
          <p:cNvPr id="4" name="Slide Number Placeholder 3"/>
          <p:cNvSpPr>
            <a:spLocks noGrp="1"/>
          </p:cNvSpPr>
          <p:nvPr>
            <p:ph type="sldNum" sz="quarter" idx="10"/>
          </p:nvPr>
        </p:nvSpPr>
        <p:spPr/>
        <p:txBody>
          <a:bodyPr/>
          <a:lstStyle/>
          <a:p>
            <a:fld id="{69F7FA5A-A282-4164-9775-79D86A597CAB}" type="slidenum">
              <a:rPr lang="en-US" smtClean="0"/>
              <a:t>34</a:t>
            </a:fld>
            <a:endParaRPr lang="en-US"/>
          </a:p>
        </p:txBody>
      </p:sp>
    </p:spTree>
    <p:extLst>
      <p:ext uri="{BB962C8B-B14F-4D97-AF65-F5344CB8AC3E}">
        <p14:creationId xmlns:p14="http://schemas.microsoft.com/office/powerpoint/2010/main" val="38411491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pleased</a:t>
            </a:r>
            <a:r>
              <a:rPr lang="en-US" baseline="0" dirty="0" smtClean="0"/>
              <a:t> to be starting another partnership with the Wellcome Library </a:t>
            </a:r>
            <a:r>
              <a:rPr lang="en-US" sz="1200" kern="1200" dirty="0" smtClean="0">
                <a:solidFill>
                  <a:schemeClr val="tx1"/>
                </a:solidFill>
                <a:effectLst/>
                <a:latin typeface="+mn-lt"/>
                <a:ea typeface="+mn-ea"/>
                <a:cs typeface="+mn-cs"/>
              </a:rPr>
              <a:t>and Wellcome Trust</a:t>
            </a:r>
            <a:r>
              <a:rPr lang="en-US" sz="1200" kern="1200" baseline="0" dirty="0" smtClean="0">
                <a:solidFill>
                  <a:schemeClr val="tx1"/>
                </a:solidFill>
                <a:effectLst/>
                <a:latin typeface="+mn-lt"/>
                <a:ea typeface="+mn-ea"/>
                <a:cs typeface="+mn-cs"/>
              </a:rPr>
              <a:t> to make</a:t>
            </a:r>
            <a:r>
              <a:rPr lang="en-US" sz="1200" kern="1200" dirty="0" smtClean="0">
                <a:solidFill>
                  <a:schemeClr val="tx1"/>
                </a:solidFill>
                <a:effectLst/>
                <a:latin typeface="+mn-lt"/>
                <a:ea typeface="+mn-ea"/>
                <a:cs typeface="+mn-cs"/>
              </a:rPr>
              <a:t> thousands of complete back issues of historically-significant biomedical journals freely available online in PMC and </a:t>
            </a:r>
            <a:r>
              <a:rPr lang="en-US" sz="1200" b="0" kern="1200" dirty="0" smtClean="0">
                <a:solidFill>
                  <a:schemeClr val="tx1"/>
                </a:solidFill>
                <a:effectLst/>
                <a:latin typeface="+mn-lt"/>
                <a:ea typeface="+mn-ea"/>
                <a:cs typeface="+mn-cs"/>
              </a:rPr>
              <a:t>Europe PMC. </a:t>
            </a:r>
            <a:r>
              <a:rPr lang="en-US" sz="1200" kern="1200" dirty="0" smtClean="0">
                <a:solidFill>
                  <a:schemeClr val="tx1"/>
                </a:solidFill>
                <a:effectLst/>
                <a:latin typeface="+mn-lt"/>
                <a:ea typeface="+mn-ea"/>
                <a:cs typeface="+mn-cs"/>
              </a:rPr>
              <a:t>The Welcome is</a:t>
            </a:r>
            <a:r>
              <a:rPr lang="en-US" sz="1200" kern="1200" baseline="0" dirty="0" smtClean="0">
                <a:solidFill>
                  <a:schemeClr val="tx1"/>
                </a:solidFill>
                <a:effectLst/>
                <a:latin typeface="+mn-lt"/>
                <a:ea typeface="+mn-ea"/>
                <a:cs typeface="+mn-cs"/>
              </a:rPr>
              <a:t> sending NLM </a:t>
            </a:r>
            <a:r>
              <a:rPr lang="en-US" sz="1200" kern="1200" dirty="0" smtClean="0">
                <a:solidFill>
                  <a:schemeClr val="tx1"/>
                </a:solidFill>
                <a:effectLst/>
                <a:latin typeface="+mn-lt"/>
                <a:ea typeface="+mn-ea"/>
                <a:cs typeface="+mn-cs"/>
              </a:rPr>
              <a:t>a gift of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£750,000 ($1.2 million) to support the project</a:t>
            </a:r>
            <a:r>
              <a:rPr lang="en-US" sz="1200" kern="1200" baseline="0" dirty="0" smtClean="0">
                <a:solidFill>
                  <a:schemeClr val="tx1"/>
                </a:solidFill>
                <a:effectLst/>
                <a:latin typeface="+mn-lt"/>
                <a:ea typeface="+mn-ea"/>
                <a:cs typeface="+mn-cs"/>
              </a:rPr>
              <a:t> which</a:t>
            </a:r>
            <a:r>
              <a:rPr lang="en-US" sz="1200" kern="1200" dirty="0" smtClean="0">
                <a:solidFill>
                  <a:schemeClr val="tx1"/>
                </a:solidFill>
                <a:effectLst/>
                <a:latin typeface="+mn-lt"/>
                <a:ea typeface="+mn-ea"/>
                <a:cs typeface="+mn-cs"/>
              </a:rPr>
              <a:t> builds on the </a:t>
            </a:r>
            <a:r>
              <a:rPr lang="en-US" sz="1200" u="none" strike="noStrike" kern="1200" dirty="0" smtClean="0">
                <a:solidFill>
                  <a:schemeClr val="tx1"/>
                </a:solidFill>
                <a:effectLst/>
                <a:latin typeface="+mn-lt"/>
                <a:ea typeface="+mn-ea"/>
                <a:cs typeface="+mn-cs"/>
                <a:hlinkClick r:id="rId3"/>
              </a:rPr>
              <a:t>Medical Journal </a:t>
            </a:r>
            <a:r>
              <a:rPr lang="en-US" sz="1200" u="none" strike="noStrike" kern="1200" dirty="0" err="1" smtClean="0">
                <a:solidFill>
                  <a:schemeClr val="tx1"/>
                </a:solidFill>
                <a:effectLst/>
                <a:latin typeface="+mn-lt"/>
                <a:ea typeface="+mn-ea"/>
                <a:cs typeface="+mn-cs"/>
                <a:hlinkClick r:id="rId3"/>
              </a:rPr>
              <a:t>Backfiles</a:t>
            </a:r>
            <a:r>
              <a:rPr lang="en-US" sz="1200" u="none" strike="noStrike" kern="1200" dirty="0" smtClean="0">
                <a:solidFill>
                  <a:schemeClr val="tx1"/>
                </a:solidFill>
                <a:effectLst/>
                <a:latin typeface="+mn-lt"/>
                <a:ea typeface="+mn-ea"/>
                <a:cs typeface="+mn-cs"/>
                <a:hlinkClick r:id="rId3"/>
              </a:rPr>
              <a:t> Digitization Project (2004-2010)</a:t>
            </a:r>
            <a:endParaRPr lang="en-US" sz="1200" kern="1200" dirty="0" smtClean="0">
              <a:solidFill>
                <a:schemeClr val="tx1"/>
              </a:solidFill>
              <a:effectLst/>
              <a:latin typeface="+mn-lt"/>
              <a:ea typeface="+mn-ea"/>
              <a:cs typeface="+mn-cs"/>
            </a:endParaRPr>
          </a:p>
          <a:p>
            <a:endParaRPr lang="en-US" sz="120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F7FA5A-A282-4164-9775-79D86A597CAB}" type="slidenum">
              <a:rPr lang="en-US" smtClean="0"/>
              <a:t>35</a:t>
            </a:fld>
            <a:endParaRPr lang="en-US"/>
          </a:p>
        </p:txBody>
      </p:sp>
    </p:spTree>
    <p:extLst>
      <p:ext uri="{BB962C8B-B14F-4D97-AF65-F5344CB8AC3E}">
        <p14:creationId xmlns:p14="http://schemas.microsoft.com/office/powerpoint/2010/main" val="38411491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Journals to be digitized include:</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Mental Health,</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Mental Hygiene,</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Journal of Psychological Medicine and Mental Pathology,</a:t>
            </a:r>
            <a:r>
              <a:rPr lang="en-US" sz="1200" i="0" kern="1200" baseline="0" dirty="0" smtClean="0">
                <a:solidFill>
                  <a:schemeClr val="tx1"/>
                </a:solidFill>
                <a:effectLst/>
                <a:latin typeface="+mn-lt"/>
                <a:ea typeface="+mn-ea"/>
                <a:cs typeface="+mn-cs"/>
              </a:rPr>
              <a:t> and the I</a:t>
            </a:r>
            <a:r>
              <a:rPr lang="en-US" sz="1200" i="0" kern="1200" dirty="0" smtClean="0">
                <a:solidFill>
                  <a:schemeClr val="tx1"/>
                </a:solidFill>
                <a:effectLst/>
                <a:latin typeface="+mn-lt"/>
                <a:ea typeface="+mn-ea"/>
                <a:cs typeface="+mn-cs"/>
              </a:rPr>
              <a:t>ndian Medical Gazette,</a:t>
            </a:r>
            <a:r>
              <a:rPr lang="en-US" sz="1200" i="0" kern="1200" baseline="0" dirty="0" smtClean="0">
                <a:solidFill>
                  <a:schemeClr val="tx1"/>
                </a:solidFill>
                <a:effectLst/>
                <a:latin typeface="+mn-lt"/>
                <a:ea typeface="+mn-ea"/>
                <a:cs typeface="+mn-cs"/>
              </a:rPr>
              <a:t> examples of which you see here.</a:t>
            </a:r>
            <a:endParaRPr lang="en-US" i="0" baseline="0" dirty="0" smtClean="0"/>
          </a:p>
          <a:p>
            <a:endParaRPr lang="en-US" sz="1200" i="0" kern="1200" baseline="0" dirty="0" smtClean="0">
              <a:solidFill>
                <a:schemeClr val="tx1"/>
              </a:solidFill>
              <a:effectLst/>
              <a:latin typeface="+mn-lt"/>
              <a:ea typeface="+mn-ea"/>
              <a:cs typeface="+mn-cs"/>
            </a:endParaRPr>
          </a:p>
          <a:p>
            <a:endParaRPr lang="en-US" i="0" baseline="0" dirty="0" smtClean="0"/>
          </a:p>
        </p:txBody>
      </p:sp>
      <p:sp>
        <p:nvSpPr>
          <p:cNvPr id="4" name="Slide Number Placeholder 3"/>
          <p:cNvSpPr>
            <a:spLocks noGrp="1"/>
          </p:cNvSpPr>
          <p:nvPr>
            <p:ph type="sldNum" sz="quarter" idx="10"/>
          </p:nvPr>
        </p:nvSpPr>
        <p:spPr/>
        <p:txBody>
          <a:bodyPr/>
          <a:lstStyle/>
          <a:p>
            <a:fld id="{69F7FA5A-A282-4164-9775-79D86A597CAB}" type="slidenum">
              <a:rPr lang="en-US" smtClean="0"/>
              <a:t>36</a:t>
            </a:fld>
            <a:endParaRPr lang="en-US"/>
          </a:p>
        </p:txBody>
      </p:sp>
    </p:spTree>
    <p:extLst>
      <p:ext uri="{BB962C8B-B14F-4D97-AF65-F5344CB8AC3E}">
        <p14:creationId xmlns:p14="http://schemas.microsoft.com/office/powerpoint/2010/main" val="38411491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finally, our collections come to you via the new blog of NLM’s History of Medicine Division. </a:t>
            </a:r>
            <a:r>
              <a:rPr lang="en-US" i="1" dirty="0" smtClean="0"/>
              <a:t>Circulating Now .  </a:t>
            </a:r>
            <a:endParaRPr lang="en-US" baseline="0" dirty="0" smtClean="0"/>
          </a:p>
          <a:p>
            <a:r>
              <a:rPr lang="en-US" baseline="0" dirty="0" smtClean="0"/>
              <a:t>The blog spotlights NLM’s collections, people who use our collections, and people associated with our collections. We invite all of you to subscribe to learn what’s </a:t>
            </a:r>
            <a:r>
              <a:rPr lang="en-US" i="1" baseline="0" dirty="0" smtClean="0"/>
              <a:t>Circulating Now</a:t>
            </a:r>
            <a:r>
              <a:rPr lang="en-US" baseline="0" dirty="0" smtClean="0"/>
              <a:t> from the historical collections of the NLM!</a:t>
            </a:r>
            <a:endParaRPr lang="en-US" dirty="0"/>
          </a:p>
        </p:txBody>
      </p:sp>
      <p:sp>
        <p:nvSpPr>
          <p:cNvPr id="4" name="Slide Number Placeholder 3"/>
          <p:cNvSpPr>
            <a:spLocks noGrp="1"/>
          </p:cNvSpPr>
          <p:nvPr>
            <p:ph type="sldNum" sz="quarter" idx="10"/>
          </p:nvPr>
        </p:nvSpPr>
        <p:spPr/>
        <p:txBody>
          <a:bodyPr/>
          <a:lstStyle/>
          <a:p>
            <a:fld id="{69F7FA5A-A282-4164-9775-79D86A597CAB}" type="slidenum">
              <a:rPr lang="en-US" smtClean="0"/>
              <a:t>37</a:t>
            </a:fld>
            <a:endParaRPr lang="en-US"/>
          </a:p>
        </p:txBody>
      </p:sp>
    </p:spTree>
    <p:extLst>
      <p:ext uri="{BB962C8B-B14F-4D97-AF65-F5344CB8AC3E}">
        <p14:creationId xmlns:p14="http://schemas.microsoft.com/office/powerpoint/2010/main" val="38411491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Staff news</a:t>
            </a:r>
            <a:endParaRPr lang="en-US" dirty="0"/>
          </a:p>
        </p:txBody>
      </p:sp>
      <p:sp>
        <p:nvSpPr>
          <p:cNvPr id="4" name="Slide Number Placeholder 3"/>
          <p:cNvSpPr>
            <a:spLocks noGrp="1"/>
          </p:cNvSpPr>
          <p:nvPr>
            <p:ph type="sldNum" sz="quarter" idx="10"/>
          </p:nvPr>
        </p:nvSpPr>
        <p:spPr/>
        <p:txBody>
          <a:bodyPr/>
          <a:lstStyle/>
          <a:p>
            <a:fld id="{69F7FA5A-A282-4164-9775-79D86A597CAB}" type="slidenum">
              <a:rPr lang="en-US" smtClean="0"/>
              <a:t>38</a:t>
            </a:fld>
            <a:endParaRPr lang="en-US"/>
          </a:p>
        </p:txBody>
      </p:sp>
    </p:spTree>
    <p:extLst>
      <p:ext uri="{BB962C8B-B14F-4D97-AF65-F5344CB8AC3E}">
        <p14:creationId xmlns:p14="http://schemas.microsoft.com/office/powerpoint/2010/main" val="41376194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one very major departure in February</a:t>
            </a:r>
            <a:r>
              <a:rPr lang="en-US" baseline="0" dirty="0" smtClean="0"/>
              <a:t> with the retirement of our National Network of </a:t>
            </a:r>
            <a:r>
              <a:rPr lang="en-US" baseline="0" dirty="0" err="1" smtClean="0"/>
              <a:t>Libaries</a:t>
            </a:r>
            <a:r>
              <a:rPr lang="en-US" baseline="0" dirty="0" smtClean="0"/>
              <a:t> of Medicine office head, Angela Ruffin.</a:t>
            </a:r>
            <a:endParaRPr lang="en-US" dirty="0"/>
          </a:p>
        </p:txBody>
      </p:sp>
      <p:sp>
        <p:nvSpPr>
          <p:cNvPr id="4" name="Slide Number Placeholder 3"/>
          <p:cNvSpPr>
            <a:spLocks noGrp="1"/>
          </p:cNvSpPr>
          <p:nvPr>
            <p:ph type="sldNum" sz="quarter" idx="10"/>
          </p:nvPr>
        </p:nvSpPr>
        <p:spPr/>
        <p:txBody>
          <a:bodyPr/>
          <a:lstStyle/>
          <a:p>
            <a:fld id="{69F7FA5A-A282-4164-9775-79D86A597CAB}" type="slidenum">
              <a:rPr lang="en-US" smtClean="0"/>
              <a:t>39</a:t>
            </a:fld>
            <a:endParaRPr lang="en-US"/>
          </a:p>
        </p:txBody>
      </p:sp>
    </p:spTree>
    <p:extLst>
      <p:ext uri="{BB962C8B-B14F-4D97-AF65-F5344CB8AC3E}">
        <p14:creationId xmlns:p14="http://schemas.microsoft.com/office/powerpoint/2010/main" val="1291599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18DFC23-8751-4C35-91A7-8B142581F894}" type="slidenum">
              <a:rPr lang="en-US" smtClean="0"/>
              <a:pPr/>
              <a:t>4</a:t>
            </a:fld>
            <a:endParaRPr lang="en-US" dirty="0" smtClean="0"/>
          </a:p>
        </p:txBody>
      </p:sp>
      <p:sp>
        <p:nvSpPr>
          <p:cNvPr id="32771" name="Rectangle 2"/>
          <p:cNvSpPr>
            <a:spLocks noGrp="1" noRot="1" noChangeAspect="1" noChangeArrowheads="1" noTextEdit="1"/>
          </p:cNvSpPr>
          <p:nvPr>
            <p:ph type="sldImg"/>
          </p:nvPr>
        </p:nvSpPr>
        <p:spPr>
          <a:xfrm>
            <a:off x="1122363" y="679450"/>
            <a:ext cx="4556125" cy="3417888"/>
          </a:xfrm>
          <a:ln/>
        </p:spPr>
      </p:sp>
      <p:sp>
        <p:nvSpPr>
          <p:cNvPr id="32772" name="Rectangle 3"/>
          <p:cNvSpPr>
            <a:spLocks noGrp="1" noChangeArrowheads="1"/>
          </p:cNvSpPr>
          <p:nvPr>
            <p:ph type="body" idx="1"/>
          </p:nvPr>
        </p:nvSpPr>
        <p:spPr>
          <a:xfrm>
            <a:off x="914714" y="4344028"/>
            <a:ext cx="5028578" cy="4114489"/>
          </a:xfrm>
          <a:noFill/>
          <a:ln/>
        </p:spPr>
        <p:txBody>
          <a:bodyPr/>
          <a:lstStyle/>
          <a:p>
            <a:pPr eaLnBrk="1" hangingPunct="1"/>
            <a:r>
              <a:rPr lang="en-US" dirty="0" smtClean="0"/>
              <a:t>You’re all aware</a:t>
            </a:r>
            <a:r>
              <a:rPr lang="en-US" baseline="0" dirty="0" smtClean="0"/>
              <a:t> the overall DOCLINE use is down. Well here are the numbers that show network </a:t>
            </a:r>
            <a:r>
              <a:rPr lang="en-US" baseline="0" dirty="0" err="1" smtClean="0"/>
              <a:t>docline</a:t>
            </a:r>
            <a:r>
              <a:rPr lang="en-US" baseline="0" dirty="0" smtClean="0"/>
              <a:t> transactions are down 54% since 2002.  </a:t>
            </a:r>
            <a:endParaRPr lang="en-US" dirty="0" smtClean="0"/>
          </a:p>
        </p:txBody>
      </p:sp>
      <p:sp>
        <p:nvSpPr>
          <p:cNvPr id="5" name="Header Placeholder 4"/>
          <p:cNvSpPr>
            <a:spLocks noGrp="1"/>
          </p:cNvSpPr>
          <p:nvPr>
            <p:ph type="hdr" sz="quarter" idx="10"/>
          </p:nvPr>
        </p:nvSpPr>
        <p:spPr/>
        <p:txBody>
          <a:bodyPr/>
          <a:lstStyle/>
          <a:p>
            <a:pPr>
              <a:defRPr/>
            </a:pPr>
            <a:r>
              <a:rPr lang="en-US" dirty="0" smtClean="0"/>
              <a:t>FY2005 ILL Study</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we were pleased</a:t>
            </a:r>
            <a:r>
              <a:rPr lang="en-US" baseline="0" dirty="0" smtClean="0"/>
              <a:t> to welcome new staff and staff in new roles including </a:t>
            </a:r>
            <a:r>
              <a:rPr lang="en-US" dirty="0" smtClean="0"/>
              <a:t>– Dee </a:t>
            </a:r>
            <a:r>
              <a:rPr lang="en-US" dirty="0" err="1" smtClean="0"/>
              <a:t>Clarkin</a:t>
            </a:r>
            <a:r>
              <a:rPr lang="en-US" baseline="0" dirty="0" smtClean="0"/>
              <a:t> and</a:t>
            </a:r>
            <a:r>
              <a:rPr lang="en-US" dirty="0" smtClean="0"/>
              <a:t> Sara </a:t>
            </a:r>
            <a:r>
              <a:rPr lang="en-US" dirty="0" err="1" smtClean="0"/>
              <a:t>Tybaert</a:t>
            </a:r>
            <a:r>
              <a:rPr lang="en-US" dirty="0" smtClean="0"/>
              <a:t> who assumed</a:t>
            </a:r>
            <a:r>
              <a:rPr lang="en-US" baseline="0" dirty="0" smtClean="0"/>
              <a:t> roles of greater responsibility here at NLM</a:t>
            </a:r>
            <a:r>
              <a:rPr lang="en-US" dirty="0" smtClean="0"/>
              <a:t>, Rebecca </a:t>
            </a:r>
            <a:r>
              <a:rPr lang="en-US" dirty="0" err="1" smtClean="0"/>
              <a:t>Warlow</a:t>
            </a:r>
            <a:r>
              <a:rPr lang="en-US" dirty="0" smtClean="0"/>
              <a:t> who joined our History of Medicine Division, Mark de Jong who comes to use from the University</a:t>
            </a:r>
            <a:r>
              <a:rPr lang="en-US" baseline="0" dirty="0" smtClean="0"/>
              <a:t> of Maryland University College</a:t>
            </a:r>
            <a:r>
              <a:rPr lang="en-US" dirty="0" smtClean="0"/>
              <a:t>, and Benjamin</a:t>
            </a:r>
            <a:r>
              <a:rPr lang="en-US" baseline="0" dirty="0" smtClean="0"/>
              <a:t> </a:t>
            </a:r>
            <a:r>
              <a:rPr lang="en-US" dirty="0" smtClean="0"/>
              <a:t>Petersen who joined NLM from the Birmingham</a:t>
            </a:r>
            <a:r>
              <a:rPr lang="en-US" baseline="0" dirty="0" smtClean="0"/>
              <a:t> Public Library in Birmingham, Alabama.</a:t>
            </a:r>
            <a:endParaRPr lang="en-US" dirty="0" smtClean="0"/>
          </a:p>
          <a:p>
            <a:endParaRPr lang="en-US" dirty="0"/>
          </a:p>
        </p:txBody>
      </p:sp>
      <p:sp>
        <p:nvSpPr>
          <p:cNvPr id="4" name="Slide Number Placeholder 3"/>
          <p:cNvSpPr>
            <a:spLocks noGrp="1"/>
          </p:cNvSpPr>
          <p:nvPr>
            <p:ph type="sldNum" sz="quarter" idx="10"/>
          </p:nvPr>
        </p:nvSpPr>
        <p:spPr/>
        <p:txBody>
          <a:bodyPr/>
          <a:lstStyle/>
          <a:p>
            <a:fld id="{69F7FA5A-A282-4164-9775-79D86A597CAB}" type="slidenum">
              <a:rPr lang="en-US" smtClean="0"/>
              <a:t>40</a:t>
            </a:fld>
            <a:endParaRPr lang="en-US"/>
          </a:p>
        </p:txBody>
      </p:sp>
    </p:spTree>
    <p:extLst>
      <p:ext uri="{BB962C8B-B14F-4D97-AF65-F5344CB8AC3E}">
        <p14:creationId xmlns:p14="http://schemas.microsoft.com/office/powerpoint/2010/main" val="38411491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NLM continues to support the career</a:t>
            </a:r>
            <a:r>
              <a:rPr lang="en-US" baseline="0" dirty="0" smtClean="0"/>
              <a:t> development of new professionals and I hope you’ve had a chance to meet this years associate fellows who are here with us at the meeting.</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Nicole </a:t>
            </a:r>
            <a:r>
              <a:rPr lang="en-US" sz="1200" kern="1200" dirty="0" err="1" smtClean="0">
                <a:solidFill>
                  <a:schemeClr val="tx1"/>
                </a:solidFill>
                <a:effectLst/>
                <a:latin typeface="+mn-lt"/>
                <a:ea typeface="+mn-ea"/>
                <a:cs typeface="+mn-cs"/>
              </a:rPr>
              <a:t>Pettenati</a:t>
            </a:r>
            <a:r>
              <a:rPr lang="en-US" dirty="0" smtClean="0"/>
              <a:t>, Christian</a:t>
            </a:r>
            <a:r>
              <a:rPr lang="en-US" baseline="0" dirty="0" smtClean="0"/>
              <a:t> Minter, Don Jason, Kate Masterton, Holly Thompson</a:t>
            </a:r>
            <a:endParaRPr lang="en-US" dirty="0" smtClean="0"/>
          </a:p>
        </p:txBody>
      </p:sp>
      <p:sp>
        <p:nvSpPr>
          <p:cNvPr id="4" name="Slide Number Placeholder 3"/>
          <p:cNvSpPr>
            <a:spLocks noGrp="1"/>
          </p:cNvSpPr>
          <p:nvPr>
            <p:ph type="sldNum" sz="quarter" idx="10"/>
          </p:nvPr>
        </p:nvSpPr>
        <p:spPr/>
        <p:txBody>
          <a:bodyPr/>
          <a:lstStyle/>
          <a:p>
            <a:fld id="{69F7FA5A-A282-4164-9775-79D86A597CAB}" type="slidenum">
              <a:rPr lang="en-US" smtClean="0"/>
              <a:t>41</a:t>
            </a:fld>
            <a:endParaRPr lang="en-US"/>
          </a:p>
        </p:txBody>
      </p:sp>
    </p:spTree>
    <p:extLst>
      <p:ext uri="{BB962C8B-B14F-4D97-AF65-F5344CB8AC3E}">
        <p14:creationId xmlns:p14="http://schemas.microsoft.com/office/powerpoint/2010/main" val="21154726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also our second years who are also here</a:t>
            </a:r>
            <a:r>
              <a:rPr lang="en-US" baseline="0" dirty="0" smtClean="0"/>
              <a:t> from their host sites you see on the slide.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Rose Mary </a:t>
            </a:r>
            <a:r>
              <a:rPr lang="en-US" sz="1200" kern="1200" dirty="0" err="1" smtClean="0">
                <a:solidFill>
                  <a:schemeClr val="tx1"/>
                </a:solidFill>
                <a:effectLst/>
                <a:latin typeface="+mn-lt"/>
                <a:ea typeface="+mn-ea"/>
                <a:cs typeface="+mn-cs"/>
              </a:rPr>
              <a:t>Hedberg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Galter</a:t>
            </a:r>
            <a:r>
              <a:rPr lang="en-US" sz="1200" kern="1200" dirty="0" smtClean="0">
                <a:solidFill>
                  <a:schemeClr val="tx1"/>
                </a:solidFill>
                <a:effectLst/>
                <a:latin typeface="+mn-lt"/>
                <a:ea typeface="+mn-ea"/>
                <a:cs typeface="+mn-cs"/>
              </a:rPr>
              <a:t> Health Sciences Library at the Northwestern University Feinberg School of Medicine, Chicago, IL</a:t>
            </a:r>
          </a:p>
          <a:p>
            <a:endParaRPr lang="en-US" dirty="0" smtClean="0"/>
          </a:p>
          <a:p>
            <a:r>
              <a:rPr lang="en-US" sz="1200" kern="1200" dirty="0" smtClean="0">
                <a:solidFill>
                  <a:schemeClr val="tx1"/>
                </a:solidFill>
                <a:effectLst/>
                <a:latin typeface="+mn-lt"/>
                <a:ea typeface="+mn-ea"/>
                <a:cs typeface="+mn-cs"/>
              </a:rPr>
              <a:t>Diana </a:t>
            </a:r>
            <a:r>
              <a:rPr lang="en-US" sz="1200" kern="1200" dirty="0" err="1" smtClean="0">
                <a:solidFill>
                  <a:schemeClr val="tx1"/>
                </a:solidFill>
                <a:effectLst/>
                <a:latin typeface="+mn-lt"/>
                <a:ea typeface="+mn-ea"/>
                <a:cs typeface="+mn-cs"/>
              </a:rPr>
              <a:t>Almader</a:t>
            </a:r>
            <a:r>
              <a:rPr lang="en-US" sz="1200" kern="1200" dirty="0" smtClean="0">
                <a:solidFill>
                  <a:schemeClr val="tx1"/>
                </a:solidFill>
                <a:effectLst/>
                <a:latin typeface="+mn-lt"/>
                <a:ea typeface="+mn-ea"/>
                <a:cs typeface="+mn-cs"/>
              </a:rPr>
              <a:t>-Douglas, Arizona Health Sciences Library, Tucson, AZ</a:t>
            </a:r>
          </a:p>
          <a:p>
            <a:endParaRPr lang="en-US" baseline="0" dirty="0" smtClean="0"/>
          </a:p>
          <a:p>
            <a:r>
              <a:rPr lang="en-US" baseline="0" dirty="0" smtClean="0"/>
              <a:t>Karen </a:t>
            </a:r>
            <a:r>
              <a:rPr lang="en-US" baseline="0" dirty="0" err="1" smtClean="0"/>
              <a:t>Gutzman</a:t>
            </a:r>
            <a:r>
              <a:rPr lang="en-US" baseline="0" dirty="0" smtClean="0"/>
              <a:t>, Bernard Becker Medical Library at Washington University, St Louis, MO</a:t>
            </a:r>
          </a:p>
          <a:p>
            <a:endParaRPr lang="en-US" baseline="0" dirty="0" smtClean="0"/>
          </a:p>
          <a:p>
            <a:r>
              <a:rPr lang="en-US" sz="1200" kern="1200" dirty="0" smtClean="0">
                <a:solidFill>
                  <a:schemeClr val="tx1"/>
                </a:solidFill>
                <a:effectLst/>
                <a:latin typeface="+mn-lt"/>
                <a:ea typeface="+mn-ea"/>
                <a:cs typeface="+mn-cs"/>
              </a:rPr>
              <a:t>Kevin Read, NYU Health Sciences Libraries, New York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F781E4-4E6A-4D6B-B0B0-84F79901741A}" type="slidenum">
              <a:rPr lang="en-US" smtClean="0"/>
              <a:t>42</a:t>
            </a:fld>
            <a:endParaRPr lang="en-US"/>
          </a:p>
        </p:txBody>
      </p:sp>
    </p:spTree>
    <p:extLst>
      <p:ext uri="{BB962C8B-B14F-4D97-AF65-F5344CB8AC3E}">
        <p14:creationId xmlns:p14="http://schemas.microsoft.com/office/powerpoint/2010/main" val="10554997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tried a</a:t>
            </a:r>
            <a:r>
              <a:rPr lang="en-US" baseline="0" dirty="0" smtClean="0"/>
              <a:t> new model for the second year host sites, asking them to cover the salary of the fellow for the year and am thrilled that these five libraries put forward proposals to sponsor one of this years fellows next year. We don’t have the results in yet as to which sites will host a fellow, but we certainly appreciate that they have put forward the effort and the offers.</a:t>
            </a:r>
            <a:endParaRPr lang="en-US" dirty="0" smtClean="0"/>
          </a:p>
          <a:p>
            <a:endParaRPr lang="en-US" dirty="0"/>
          </a:p>
        </p:txBody>
      </p:sp>
      <p:sp>
        <p:nvSpPr>
          <p:cNvPr id="4" name="Slide Number Placeholder 3"/>
          <p:cNvSpPr>
            <a:spLocks noGrp="1"/>
          </p:cNvSpPr>
          <p:nvPr>
            <p:ph type="sldNum" sz="quarter" idx="10"/>
          </p:nvPr>
        </p:nvSpPr>
        <p:spPr/>
        <p:txBody>
          <a:bodyPr/>
          <a:lstStyle/>
          <a:p>
            <a:fld id="{1FC95FE2-F9F6-4F73-828A-AA8DA49B8FCD}" type="slidenum">
              <a:rPr lang="en-US" smtClean="0"/>
              <a:t>43</a:t>
            </a:fld>
            <a:endParaRPr lang="en-US"/>
          </a:p>
        </p:txBody>
      </p:sp>
    </p:spTree>
    <p:extLst>
      <p:ext uri="{BB962C8B-B14F-4D97-AF65-F5344CB8AC3E}">
        <p14:creationId xmlns:p14="http://schemas.microsoft.com/office/powerpoint/2010/main" val="20444172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 I</a:t>
            </a:r>
            <a:r>
              <a:rPr lang="en-US" baseline="0" dirty="0" smtClean="0"/>
              <a:t> want to mention and thank Nancy Tannery of </a:t>
            </a:r>
            <a:r>
              <a:rPr lang="en-US" baseline="0" dirty="0" err="1" smtClean="0"/>
              <a:t>Pittburgh</a:t>
            </a:r>
            <a:r>
              <a:rPr lang="en-US" baseline="0" dirty="0" smtClean="0"/>
              <a:t> who is an MLA member on our current LSTRC roster of </a:t>
            </a:r>
            <a:r>
              <a:rPr lang="en-US" baseline="0" dirty="0" err="1" smtClean="0"/>
              <a:t>adivsory</a:t>
            </a:r>
            <a:r>
              <a:rPr lang="en-US" baseline="0" dirty="0" smtClean="0"/>
              <a:t> board members to recommend journals for MEDLINE.</a:t>
            </a:r>
          </a:p>
          <a:p>
            <a:endParaRPr lang="en-US" baseline="0" dirty="0" smtClean="0"/>
          </a:p>
          <a:p>
            <a:r>
              <a:rPr lang="en-US" baseline="0" dirty="0" smtClean="0"/>
              <a:t>Before I close, I’d like to ask any NLM staff here at the meeting to please stand so I can join Dr. Lindberg and Betsy and the membership and thank you for your service. I’d also like to ask the RML and centers staff who are here to also stand as they work hard to serve our community as well.</a:t>
            </a:r>
            <a:endParaRPr lang="en-US" dirty="0"/>
          </a:p>
        </p:txBody>
      </p:sp>
      <p:sp>
        <p:nvSpPr>
          <p:cNvPr id="4" name="Slide Number Placeholder 3"/>
          <p:cNvSpPr>
            <a:spLocks noGrp="1"/>
          </p:cNvSpPr>
          <p:nvPr>
            <p:ph type="sldNum" sz="quarter" idx="10"/>
          </p:nvPr>
        </p:nvSpPr>
        <p:spPr/>
        <p:txBody>
          <a:bodyPr/>
          <a:lstStyle/>
          <a:p>
            <a:fld id="{69F7FA5A-A282-4164-9775-79D86A597CAB}" type="slidenum">
              <a:rPr lang="en-US" smtClean="0"/>
              <a:t>44</a:t>
            </a:fld>
            <a:endParaRPr lang="en-US"/>
          </a:p>
        </p:txBody>
      </p:sp>
    </p:spTree>
    <p:extLst>
      <p:ext uri="{BB962C8B-B14F-4D97-AF65-F5344CB8AC3E}">
        <p14:creationId xmlns:p14="http://schemas.microsoft.com/office/powerpoint/2010/main" val="6684787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of National Library of Medicine</a:t>
            </a:r>
            <a:endParaRPr lang="en-US" dirty="0"/>
          </a:p>
        </p:txBody>
      </p:sp>
      <p:sp>
        <p:nvSpPr>
          <p:cNvPr id="4" name="Slide Number Placeholder 3"/>
          <p:cNvSpPr>
            <a:spLocks noGrp="1"/>
          </p:cNvSpPr>
          <p:nvPr>
            <p:ph type="sldNum" sz="quarter" idx="10"/>
          </p:nvPr>
        </p:nvSpPr>
        <p:spPr/>
        <p:txBody>
          <a:bodyPr/>
          <a:lstStyle/>
          <a:p>
            <a:fld id="{69F7FA5A-A282-4164-9775-79D86A597CAB}" type="slidenum">
              <a:rPr lang="en-US" smtClean="0"/>
              <a:t>45</a:t>
            </a:fld>
            <a:endParaRPr lang="en-US"/>
          </a:p>
        </p:txBody>
      </p:sp>
    </p:spTree>
    <p:extLst>
      <p:ext uri="{BB962C8B-B14F-4D97-AF65-F5344CB8AC3E}">
        <p14:creationId xmlns:p14="http://schemas.microsoft.com/office/powerpoint/2010/main" val="32011922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I believe MLA president Dixie Jones has something she wants to tell us.</a:t>
            </a:r>
            <a:endParaRPr lang="en-US" dirty="0"/>
          </a:p>
        </p:txBody>
      </p:sp>
      <p:sp>
        <p:nvSpPr>
          <p:cNvPr id="4" name="Slide Number Placeholder 3"/>
          <p:cNvSpPr>
            <a:spLocks noGrp="1"/>
          </p:cNvSpPr>
          <p:nvPr>
            <p:ph type="sldNum" sz="quarter" idx="10"/>
          </p:nvPr>
        </p:nvSpPr>
        <p:spPr/>
        <p:txBody>
          <a:bodyPr/>
          <a:lstStyle/>
          <a:p>
            <a:fld id="{69F7FA5A-A282-4164-9775-79D86A597CAB}" type="slidenum">
              <a:rPr lang="en-US" smtClean="0"/>
              <a:t>46</a:t>
            </a:fld>
            <a:endParaRPr lang="en-US"/>
          </a:p>
        </p:txBody>
      </p:sp>
    </p:spTree>
    <p:extLst>
      <p:ext uri="{BB962C8B-B14F-4D97-AF65-F5344CB8AC3E}">
        <p14:creationId xmlns:p14="http://schemas.microsoft.com/office/powerpoint/2010/main" val="3342046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decline, however, doesn’t mean</a:t>
            </a:r>
            <a:r>
              <a:rPr lang="en-US" sz="1200" kern="1200" baseline="0" dirty="0" smtClean="0">
                <a:solidFill>
                  <a:schemeClr val="tx1"/>
                </a:solidFill>
                <a:effectLst/>
                <a:latin typeface="+mn-lt"/>
                <a:ea typeface="+mn-ea"/>
                <a:cs typeface="+mn-cs"/>
              </a:rPr>
              <a:t> DOCLINE will be going away any time soon.  1.4 million requests still shows strong need from you and your practitioners and scientists. However, your survey responses and your focus group feedback gave us many of the </a:t>
            </a:r>
            <a:r>
              <a:rPr lang="en-US" sz="1200" kern="1200" dirty="0" smtClean="0">
                <a:solidFill>
                  <a:schemeClr val="tx1"/>
                </a:solidFill>
                <a:effectLst/>
                <a:latin typeface="+mn-lt"/>
                <a:ea typeface="+mn-ea"/>
                <a:cs typeface="+mn-cs"/>
              </a:rPr>
              <a:t>reasons for the decline of ILL in DOCLINE.</a:t>
            </a:r>
          </a:p>
          <a:p>
            <a:r>
              <a:rPr lang="en-US" sz="1200" kern="1200" dirty="0" smtClean="0">
                <a:solidFill>
                  <a:schemeClr val="tx1"/>
                </a:solidFill>
                <a:effectLst/>
                <a:latin typeface="+mn-lt"/>
                <a:ea typeface="+mn-ea"/>
                <a:cs typeface="+mn-cs"/>
              </a:rPr>
              <a:t>You told us</a:t>
            </a:r>
          </a:p>
          <a:p>
            <a:pPr marL="171450" lvl="0" indent="-171450">
              <a:buFont typeface="Arial" panose="020B0604020202020204" pitchFamily="34" charset="0"/>
              <a:buChar char="•"/>
            </a:pPr>
            <a:r>
              <a:rPr lang="en-US" dirty="0" smtClean="0">
                <a:effectLst/>
              </a:rPr>
              <a:t>more journal literature is available free via public access initiatives and open access,</a:t>
            </a:r>
            <a:r>
              <a:rPr lang="en-US" baseline="0" dirty="0" smtClean="0">
                <a:effectLst/>
              </a:rPr>
              <a:t> and here are the current figures.  For the publication since 2010 in PubMed, 30% is available free online and 93% is available electronically.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effectLst/>
              </a:rPr>
              <a:t>more journal literature is accessible to users online through “big deal” packages and/or consortia buying, so needs are met with available library resources</a:t>
            </a:r>
          </a:p>
          <a:p>
            <a:pPr marL="171450" lvl="0" indent="-171450">
              <a:buFont typeface="Arial" panose="020B0604020202020204" pitchFamily="34" charset="0"/>
              <a:buChar char="•"/>
            </a:pPr>
            <a:endParaRPr lang="en-US" dirty="0" smtClean="0">
              <a:effectLst/>
            </a:endParaRPr>
          </a:p>
          <a:p>
            <a:pPr marL="171450" lvl="0" indent="-171450">
              <a:buFont typeface="Arial" panose="020B0604020202020204" pitchFamily="34" charset="0"/>
              <a:buChar char="•"/>
            </a:pPr>
            <a:r>
              <a:rPr lang="en-US" dirty="0" smtClean="0">
                <a:effectLst/>
              </a:rPr>
              <a:t>end-users</a:t>
            </a:r>
            <a:r>
              <a:rPr lang="en-US" baseline="0" dirty="0" smtClean="0">
                <a:effectLst/>
              </a:rPr>
              <a:t> </a:t>
            </a:r>
            <a:r>
              <a:rPr lang="en-US" dirty="0" smtClean="0">
                <a:effectLst/>
              </a:rPr>
              <a:t>prefer items available immediately, online and free and you’re working to meet those</a:t>
            </a:r>
            <a:r>
              <a:rPr lang="en-US" baseline="0" dirty="0" smtClean="0">
                <a:effectLst/>
              </a:rPr>
              <a:t> expectation when they can’t do so themselves by</a:t>
            </a:r>
          </a:p>
          <a:p>
            <a:pPr marL="171450" lvl="0" indent="-171450">
              <a:buFont typeface="Arial" panose="020B0604020202020204" pitchFamily="34" charset="0"/>
              <a:buChar char="•"/>
            </a:pPr>
            <a:endParaRPr lang="en-US" dirty="0" smtClean="0">
              <a:effectLst/>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Finding  open source / free online sources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Purchasing articles, in lieu of borrowing</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Requesting items on email distribution lists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Contacting the author of an article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Last, the survey results revealed that in addition to DOCLINE, librarians are using other ILL systems such as OCLC and consortia arrangements.  </a:t>
            </a: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endParaRPr lang="en-US" dirty="0" smtClean="0">
              <a:effectLst/>
            </a:endParaRPr>
          </a:p>
          <a:p>
            <a:r>
              <a:rPr lang="en-US" dirty="0" smtClean="0">
                <a:effectLst/>
              </a:rPr>
              <a:t> </a:t>
            </a:r>
          </a:p>
        </p:txBody>
      </p:sp>
      <p:sp>
        <p:nvSpPr>
          <p:cNvPr id="4" name="Slide Number Placeholder 3"/>
          <p:cNvSpPr>
            <a:spLocks noGrp="1"/>
          </p:cNvSpPr>
          <p:nvPr>
            <p:ph type="sldNum" sz="quarter" idx="10"/>
          </p:nvPr>
        </p:nvSpPr>
        <p:spPr/>
        <p:txBody>
          <a:bodyPr/>
          <a:lstStyle/>
          <a:p>
            <a:fld id="{36AA677A-3AF5-4BF5-A3BF-8FF6BE1D528E}" type="slidenum">
              <a:rPr lang="en-US" smtClean="0"/>
              <a:t>5</a:t>
            </a:fld>
            <a:endParaRPr lang="en-US"/>
          </a:p>
        </p:txBody>
      </p:sp>
    </p:spTree>
    <p:extLst>
      <p:ext uri="{BB962C8B-B14F-4D97-AF65-F5344CB8AC3E}">
        <p14:creationId xmlns:p14="http://schemas.microsoft.com/office/powerpoint/2010/main" val="1823440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So we’re working with the National</a:t>
            </a:r>
            <a:r>
              <a:rPr lang="en-US" sz="1200" i="0" kern="1200" baseline="0" dirty="0" smtClean="0">
                <a:solidFill>
                  <a:schemeClr val="tx1"/>
                </a:solidFill>
                <a:effectLst/>
                <a:latin typeface="+mn-lt"/>
                <a:ea typeface="+mn-ea"/>
                <a:cs typeface="+mn-cs"/>
              </a:rPr>
              <a:t> Network of Libraries of Medicine on some proposed changes.</a:t>
            </a:r>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 first is to allow you greater flexibility in how often and at what level you</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participate in DOCLINE – including </a:t>
            </a:r>
            <a:r>
              <a:rPr lang="en-US" sz="1200" i="0" kern="1200" baseline="0" dirty="0" smtClean="0">
                <a:solidFill>
                  <a:schemeClr val="tx1"/>
                </a:solidFill>
                <a:effectLst/>
                <a:latin typeface="+mn-lt"/>
                <a:ea typeface="+mn-ea"/>
                <a:cs typeface="+mn-cs"/>
              </a:rPr>
              <a:t>less than daily participation and </a:t>
            </a:r>
            <a:r>
              <a:rPr lang="en-US" sz="1200" i="0" kern="1200" dirty="0" smtClean="0">
                <a:solidFill>
                  <a:schemeClr val="tx1"/>
                </a:solidFill>
                <a:effectLst/>
                <a:latin typeface="+mn-lt"/>
                <a:ea typeface="+mn-ea"/>
                <a:cs typeface="+mn-cs"/>
              </a:rPr>
              <a:t>borrow only</a:t>
            </a:r>
            <a:r>
              <a:rPr lang="en-US" sz="1200" i="0" kern="1200" baseline="0" dirty="0" smtClean="0">
                <a:solidFill>
                  <a:schemeClr val="tx1"/>
                </a:solidFill>
                <a:effectLst/>
                <a:latin typeface="+mn-lt"/>
                <a:ea typeface="+mn-ea"/>
                <a:cs typeface="+mn-cs"/>
              </a:rPr>
              <a:t>.</a:t>
            </a:r>
            <a:endParaRPr lang="en-US" sz="1200" i="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are looking to i</a:t>
            </a:r>
            <a:r>
              <a:rPr lang="en-US" sz="1200" kern="1200" dirty="0" smtClean="0">
                <a:solidFill>
                  <a:schemeClr val="tx1"/>
                </a:solidFill>
                <a:effectLst/>
                <a:latin typeface="+mn-lt"/>
                <a:ea typeface="+mn-ea"/>
                <a:cs typeface="+mn-cs"/>
              </a:rPr>
              <a:t>mplement system changes to support more infrequent users including changes to out of office options, offering batch holding information upload, improving system interface including a simplified request option for infrequent users, and enhancing help options with short videos.</a:t>
            </a:r>
          </a:p>
          <a:p>
            <a:endParaRPr lang="en-US" sz="1200" i="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We</a:t>
            </a:r>
            <a:r>
              <a:rPr lang="en-US" sz="1200" i="0" kern="1200" baseline="0" dirty="0" smtClean="0">
                <a:solidFill>
                  <a:schemeClr val="tx1"/>
                </a:solidFill>
                <a:effectLst/>
                <a:latin typeface="+mn-lt"/>
                <a:ea typeface="+mn-ea"/>
                <a:cs typeface="+mn-cs"/>
              </a:rPr>
              <a:t> will be investigating further some other issues that came up in the surveys and focus groups including the situation around your </a:t>
            </a:r>
            <a:r>
              <a:rPr lang="en-US" sz="1200" kern="1200" dirty="0" smtClean="0">
                <a:solidFill>
                  <a:schemeClr val="tx1"/>
                </a:solidFill>
                <a:effectLst/>
                <a:latin typeface="+mn-lt"/>
                <a:ea typeface="+mn-ea"/>
                <a:cs typeface="+mn-cs"/>
              </a:rPr>
              <a:t> e-journal licensing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system changes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DOCLINE to support some level of interoperability with other ILL management and other ILL request systems like OCLC.</a:t>
            </a:r>
          </a:p>
          <a:p>
            <a:endParaRPr lang="en-US" dirty="0"/>
          </a:p>
        </p:txBody>
      </p:sp>
      <p:sp>
        <p:nvSpPr>
          <p:cNvPr id="4" name="Slide Number Placeholder 3"/>
          <p:cNvSpPr>
            <a:spLocks noGrp="1"/>
          </p:cNvSpPr>
          <p:nvPr>
            <p:ph type="sldNum" sz="quarter" idx="10"/>
          </p:nvPr>
        </p:nvSpPr>
        <p:spPr/>
        <p:txBody>
          <a:bodyPr/>
          <a:lstStyle/>
          <a:p>
            <a:fld id="{36AA677A-3AF5-4BF5-A3BF-8FF6BE1D528E}" type="slidenum">
              <a:rPr lang="en-US" smtClean="0"/>
              <a:t>6</a:t>
            </a:fld>
            <a:endParaRPr lang="en-US"/>
          </a:p>
        </p:txBody>
      </p:sp>
    </p:spTree>
    <p:extLst>
      <p:ext uri="{BB962C8B-B14F-4D97-AF65-F5344CB8AC3E}">
        <p14:creationId xmlns:p14="http://schemas.microsoft.com/office/powerpoint/2010/main" val="1823440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use lots of use data to improve our products and we’ve noticed something.  You and the rest of the world have gone mobile.  How many of you have at least one mobile device here with you today? So, we’re improving accordingly.</a:t>
            </a:r>
            <a:endParaRPr lang="en-US" dirty="0"/>
          </a:p>
        </p:txBody>
      </p:sp>
      <p:sp>
        <p:nvSpPr>
          <p:cNvPr id="4" name="Slide Number Placeholder 3"/>
          <p:cNvSpPr>
            <a:spLocks noGrp="1"/>
          </p:cNvSpPr>
          <p:nvPr>
            <p:ph type="sldNum" sz="quarter" idx="10"/>
          </p:nvPr>
        </p:nvSpPr>
        <p:spPr/>
        <p:txBody>
          <a:bodyPr/>
          <a:lstStyle/>
          <a:p>
            <a:fld id="{69F7FA5A-A282-4164-9775-79D86A597CAB}" type="slidenum">
              <a:rPr lang="en-US" smtClean="0"/>
              <a:t>7</a:t>
            </a:fld>
            <a:endParaRPr lang="en-US"/>
          </a:p>
        </p:txBody>
      </p:sp>
    </p:spTree>
    <p:extLst>
      <p:ext uri="{BB962C8B-B14F-4D97-AF65-F5344CB8AC3E}">
        <p14:creationId xmlns:p14="http://schemas.microsoft.com/office/powerpoint/2010/main" val="3462078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shows that the use of MedlinePlus from mobile</a:t>
            </a:r>
            <a:r>
              <a:rPr lang="en-US" baseline="0" dirty="0" smtClean="0"/>
              <a:t> devices has grown from 26% to 40 percent in just 18 months and we don’t know where the trend will end.</a:t>
            </a:r>
            <a:endParaRPr lang="en-US" dirty="0"/>
          </a:p>
        </p:txBody>
      </p:sp>
      <p:sp>
        <p:nvSpPr>
          <p:cNvPr id="4" name="Slide Number Placeholder 3"/>
          <p:cNvSpPr>
            <a:spLocks noGrp="1"/>
          </p:cNvSpPr>
          <p:nvPr>
            <p:ph type="sldNum" sz="quarter" idx="10"/>
          </p:nvPr>
        </p:nvSpPr>
        <p:spPr/>
        <p:txBody>
          <a:bodyPr/>
          <a:lstStyle/>
          <a:p>
            <a:fld id="{69F7FA5A-A282-4164-9775-79D86A597CAB}" type="slidenum">
              <a:rPr lang="en-US" smtClean="0"/>
              <a:t>8</a:t>
            </a:fld>
            <a:endParaRPr lang="en-US"/>
          </a:p>
        </p:txBody>
      </p:sp>
    </p:spTree>
    <p:extLst>
      <p:ext uri="{BB962C8B-B14F-4D97-AF65-F5344CB8AC3E}">
        <p14:creationId xmlns:p14="http://schemas.microsoft.com/office/powerpoint/2010/main" val="1808432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n w="3200">
                  <a:solidFill>
                    <a:srgbClr val="564B3C">
                      <a:shade val="75000"/>
                      <a:alpha val="25000"/>
                    </a:srgbClr>
                  </a:solidFill>
                  <a:prstDash val="solid"/>
                  <a:round/>
                </a:ln>
              </a:rPr>
              <a:t>Mobile MedlinePlus</a:t>
            </a:r>
          </a:p>
          <a:p>
            <a:endParaRPr lang="en-US" baseline="0" dirty="0" smtClean="0"/>
          </a:p>
          <a:p>
            <a:r>
              <a:rPr lang="en-US" baseline="0" dirty="0" smtClean="0"/>
              <a:t>We have mobile MedlinePlus, but it’s not really meeting people’s needs these days</a:t>
            </a:r>
          </a:p>
          <a:p>
            <a:pPr marL="571500" indent="-571500">
              <a:buClr>
                <a:srgbClr val="CF543F"/>
              </a:buClr>
              <a:buFont typeface="Arial" panose="020B0604020202020204" pitchFamily="34" charset="0"/>
              <a:buChar char="•"/>
            </a:pPr>
            <a:r>
              <a:rPr lang="en-US" sz="1200" dirty="0" smtClean="0">
                <a:solidFill>
                  <a:prstClr val="white"/>
                </a:solidFill>
              </a:rPr>
              <a:t>Separate mobile-optimized website</a:t>
            </a:r>
          </a:p>
          <a:p>
            <a:pPr marL="571500" indent="-571500">
              <a:buClr>
                <a:srgbClr val="CF543F"/>
              </a:buClr>
              <a:buFont typeface="Arial" panose="020B0604020202020204" pitchFamily="34" charset="0"/>
              <a:buChar char="•"/>
            </a:pPr>
            <a:r>
              <a:rPr lang="en-US" sz="1200" dirty="0" smtClean="0">
                <a:solidFill>
                  <a:prstClr val="white"/>
                </a:solidFill>
              </a:rPr>
              <a:t>Less content than full site</a:t>
            </a:r>
          </a:p>
          <a:p>
            <a:pPr marL="571500" indent="-571500">
              <a:buClr>
                <a:srgbClr val="CF543F"/>
              </a:buClr>
              <a:buFont typeface="Arial" panose="020B0604020202020204" pitchFamily="34" charset="0"/>
              <a:buChar char="•"/>
            </a:pPr>
            <a:r>
              <a:rPr lang="en-US" sz="1200" dirty="0" smtClean="0">
                <a:solidFill>
                  <a:prstClr val="white"/>
                </a:solidFill>
              </a:rPr>
              <a:t>More people using full site on handhelds </a:t>
            </a:r>
            <a:br>
              <a:rPr lang="en-US" sz="1200" dirty="0" smtClean="0">
                <a:solidFill>
                  <a:prstClr val="white"/>
                </a:solidFill>
              </a:rPr>
            </a:br>
            <a:endParaRPr lang="en-US" sz="800" dirty="0" smtClean="0">
              <a:solidFill>
                <a:prstClr val="white"/>
              </a:solidFill>
            </a:endParaRPr>
          </a:p>
          <a:p>
            <a:pPr marL="571500" indent="-571500">
              <a:buClr>
                <a:srgbClr val="CF543F"/>
              </a:buClr>
              <a:buFont typeface="Arial" panose="020B0604020202020204" pitchFamily="34" charset="0"/>
              <a:buChar char="•"/>
            </a:pPr>
            <a:r>
              <a:rPr lang="en-US" sz="1200" dirty="0" smtClean="0">
                <a:solidFill>
                  <a:prstClr val="white"/>
                </a:solidFill>
              </a:rPr>
              <a:t>Mostly using high-end devices</a:t>
            </a:r>
            <a:br>
              <a:rPr lang="en-US" sz="1200" dirty="0" smtClean="0">
                <a:solidFill>
                  <a:prstClr val="white"/>
                </a:solidFill>
              </a:rPr>
            </a:br>
            <a:endParaRPr lang="en-US" sz="800" dirty="0" smtClean="0">
              <a:solidFill>
                <a:prstClr val="white"/>
              </a:solidFill>
            </a:endParaRPr>
          </a:p>
          <a:p>
            <a:pPr marL="571500" indent="-571500">
              <a:buClr>
                <a:srgbClr val="CF543F"/>
              </a:buClr>
              <a:buFont typeface="Arial" panose="020B0604020202020204" pitchFamily="34" charset="0"/>
              <a:buChar char="•"/>
            </a:pPr>
            <a:r>
              <a:rPr lang="en-US" sz="1200" dirty="0" smtClean="0">
                <a:solidFill>
                  <a:prstClr val="white"/>
                </a:solidFill>
              </a:rPr>
              <a:t>Users want full content</a:t>
            </a:r>
          </a:p>
          <a:p>
            <a:pPr>
              <a:buClr>
                <a:srgbClr val="CF543F"/>
              </a:buClr>
            </a:pPr>
            <a:r>
              <a:rPr lang="en-US" sz="1200" dirty="0" smtClean="0">
                <a:solidFill>
                  <a:prstClr val="white"/>
                </a:solidFill>
              </a:rPr>
              <a:t> </a:t>
            </a:r>
          </a:p>
          <a:p>
            <a:endParaRPr lang="en-US" baseline="0" dirty="0" smtClean="0"/>
          </a:p>
        </p:txBody>
      </p:sp>
      <p:sp>
        <p:nvSpPr>
          <p:cNvPr id="29700" name="Slide Number Placeholder 3"/>
          <p:cNvSpPr>
            <a:spLocks noGrp="1"/>
          </p:cNvSpPr>
          <p:nvPr>
            <p:ph type="sldNum" sz="quarter" idx="5"/>
          </p:nvPr>
        </p:nvSpPr>
        <p:spPr>
          <a:noFill/>
        </p:spPr>
        <p:txBody>
          <a:bodyPr/>
          <a:lstStyle/>
          <a:p>
            <a:fld id="{9DDC2098-E1B5-4EA3-B04C-BB0742AB891B}" type="slidenum">
              <a:rPr lang="en-US" smtClean="0">
                <a:solidFill>
                  <a:prstClr val="black"/>
                </a:solidFill>
              </a:rPr>
              <a:pPr/>
              <a:t>9</a:t>
            </a:fld>
            <a:endParaRPr lang="en-US" dirty="0"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786596"/>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defRPr>
            </a:lvl1pPr>
          </a:lstStyle>
          <a:p>
            <a:r>
              <a:rPr kumimoji="0" lang="en-US" dirty="0" smtClean="0"/>
              <a:t>Click to edit Master title style</a:t>
            </a:r>
            <a:endParaRPr kumimoji="0" lang="en-US" dirty="0"/>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pic>
        <p:nvPicPr>
          <p:cNvPr id="10" name="Picture 9" descr="Logo of the U.S. Department of Health &amp; Human Services" title="HH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6512" y="6324600"/>
            <a:ext cx="458888" cy="4572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noAutofit/>
          </a:bodyPr>
          <a:lstStyle>
            <a:lvl1pPr algn="l">
              <a:buNone/>
              <a:defRPr sz="2400" b="1" spc="-50" baseline="0">
                <a:ln w="3175">
                  <a:noFill/>
                </a:ln>
                <a:solidFill>
                  <a:schemeClr val="tx2"/>
                </a:solidFill>
                <a:effectLst>
                  <a:outerShdw blurRad="38100" dist="38100" dir="2700000" algn="tl">
                    <a:srgbClr val="000000">
                      <a:alpha val="43137"/>
                    </a:srgbClr>
                  </a:outerShdw>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791200" y="6203667"/>
            <a:ext cx="2590800" cy="384048"/>
          </a:xfrm>
          <a:prstGeom prst="rect">
            <a:avLst/>
          </a:prstGeom>
        </p:spPr>
        <p:txBody>
          <a:bodyPr/>
          <a:lstStyle/>
          <a:p>
            <a:fld id="{9583D6C6-CF8E-4FA6-AB35-A2E42FB6C695}" type="datetimeFigureOut">
              <a:rPr lang="en-US" smtClean="0"/>
              <a:t>6/10/2014</a:t>
            </a:fld>
            <a:endParaRPr lang="en-US"/>
          </a:p>
        </p:txBody>
      </p:sp>
      <p:sp>
        <p:nvSpPr>
          <p:cNvPr id="9" name="Slide Number Placeholder 8"/>
          <p:cNvSpPr>
            <a:spLocks noGrp="1"/>
          </p:cNvSpPr>
          <p:nvPr>
            <p:ph type="sldNum" sz="quarter" idx="11"/>
          </p:nvPr>
        </p:nvSpPr>
        <p:spPr/>
        <p:txBody>
          <a:bodyPr/>
          <a:lstStyle/>
          <a:p>
            <a:fld id="{0C9FA9AA-3294-404D-B319-2B75C3DF66C7}" type="slidenum">
              <a:rPr lang="en-US" smtClean="0"/>
              <a:t>‹#›</a:t>
            </a:fld>
            <a:endParaRPr lang="en-US"/>
          </a:p>
        </p:txBody>
      </p:sp>
      <p:sp>
        <p:nvSpPr>
          <p:cNvPr id="10" name="Footer Placeholder 9"/>
          <p:cNvSpPr>
            <a:spLocks noGrp="1"/>
          </p:cNvSpPr>
          <p:nvPr>
            <p:ph type="ftr" sz="quarter" idx="12"/>
          </p:nvPr>
        </p:nvSpPr>
        <p:spPr>
          <a:xfrm>
            <a:off x="2133600" y="6203667"/>
            <a:ext cx="3581400" cy="384048"/>
          </a:xfrm>
          <a:prstGeom prst="rect">
            <a:avLst/>
          </a:prstGeom>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0C9FA9AA-3294-404D-B319-2B75C3DF66C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0C9FA9AA-3294-404D-B319-2B75C3DF66C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495800"/>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820997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5" name="Slide Number Placeholder 14"/>
          <p:cNvSpPr>
            <a:spLocks noGrp="1"/>
          </p:cNvSpPr>
          <p:nvPr>
            <p:ph type="sldNum" sz="quarter" idx="15"/>
          </p:nvPr>
        </p:nvSpPr>
        <p:spPr/>
        <p:txBody>
          <a:bodyPr/>
          <a:lstStyle>
            <a:lvl1pPr algn="ctr">
              <a:defRPr/>
            </a:lvl1pPr>
          </a:lstStyle>
          <a:p>
            <a:fld id="{0C9FA9AA-3294-404D-B319-2B75C3DF66C7}" type="slidenum">
              <a:rPr lang="en-US" smtClean="0"/>
              <a:t>‹#›</a:t>
            </a:fld>
            <a:endParaRPr lang="en-US"/>
          </a:p>
        </p:txBody>
      </p:sp>
      <p:sp>
        <p:nvSpPr>
          <p:cNvPr id="17" name="Title 16"/>
          <p:cNvSpPr>
            <a:spLocks noGrp="1"/>
          </p:cNvSpPr>
          <p:nvPr>
            <p:ph type="title"/>
          </p:nvPr>
        </p:nvSpPr>
        <p:spPr/>
        <p:txBody>
          <a:bodyPr rtlCol="0" anchor="b" anchorCtr="0"/>
          <a:lstStyle>
            <a:lvl1pPr algn="ctr">
              <a:defRPr baseline="0">
                <a:effectLst>
                  <a:outerShdw blurRad="38100" dist="38100" dir="2700000" algn="tl">
                    <a:srgbClr val="000000">
                      <a:alpha val="43137"/>
                    </a:srgbClr>
                  </a:outerShdw>
                </a:effectLst>
              </a:defRPr>
            </a:lvl1pPr>
          </a:lstStyle>
          <a:p>
            <a:r>
              <a:rPr kumimoji="0" lang="en-US" dirty="0" smtClean="0"/>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C9FA9AA-3294-404D-B319-2B75C3DF66C7}"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outerShdw blurRad="38100" dist="38100" dir="2700000" algn="tl">
                    <a:srgbClr val="000000">
                      <a:alpha val="43137"/>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C9FA9AA-3294-404D-B319-2B75C3DF66C7}" type="slidenum">
              <a:rPr lang="en-US" smtClean="0"/>
              <a:t>‹#›</a:t>
            </a:fld>
            <a:endParaRPr lang="en-US"/>
          </a:p>
        </p:txBody>
      </p:sp>
      <p:sp>
        <p:nvSpPr>
          <p:cNvPr id="2" name="Title 1"/>
          <p:cNvSpPr>
            <a:spLocks noGrp="1"/>
          </p:cNvSpPr>
          <p:nvPr>
            <p:ph type="title"/>
          </p:nvPr>
        </p:nvSpPr>
        <p:spPr/>
        <p:txBody>
          <a:bodyPr/>
          <a:lstStyle>
            <a:lvl1pPr algn="ctr">
              <a:defRPr>
                <a:effectLst>
                  <a:outerShdw blurRad="38100" dist="38100" dir="2700000" algn="tl">
                    <a:srgbClr val="000000">
                      <a:alpha val="43137"/>
                    </a:srgbClr>
                  </a:outerShdw>
                </a:effectLst>
              </a:defRPr>
            </a:lvl1p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C9FA9AA-3294-404D-B319-2B75C3DF66C7}" type="slidenum">
              <a:rPr lang="en-US" smtClean="0"/>
              <a:t>‹#›</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C9FA9AA-3294-404D-B319-2B75C3DF66C7}" type="slidenum">
              <a:rPr lang="en-US" smtClean="0"/>
              <a:t>‹#›</a:t>
            </a:fld>
            <a:endParaRPr lang="en-US"/>
          </a:p>
        </p:txBody>
      </p:sp>
      <p:sp>
        <p:nvSpPr>
          <p:cNvPr id="2" name="Title 1"/>
          <p:cNvSpPr>
            <a:spLocks noGrp="1"/>
          </p:cNvSpPr>
          <p:nvPr>
            <p:ph type="title"/>
          </p:nvPr>
        </p:nvSpPr>
        <p:spPr/>
        <p:txBody>
          <a:bodyPr/>
          <a:lstStyle>
            <a:lvl1pPr algn="ctr">
              <a:defRPr>
                <a:effectLst>
                  <a:outerShdw blurRad="38100" dist="38100" dir="2700000" algn="tl">
                    <a:srgbClr val="000000">
                      <a:alpha val="43137"/>
                    </a:srgbClr>
                  </a:outerShdw>
                </a:effectLst>
              </a:defRPr>
            </a:lvl1p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w/Log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FA9AA-3294-404D-B319-2B75C3DF66C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8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9" name="Slide Number Placeholder 8"/>
          <p:cNvSpPr>
            <a:spLocks noGrp="1"/>
          </p:cNvSpPr>
          <p:nvPr>
            <p:ph type="sldNum" sz="quarter" idx="15"/>
          </p:nvPr>
        </p:nvSpPr>
        <p:spPr/>
        <p:txBody>
          <a:bodyPr/>
          <a:lstStyle/>
          <a:p>
            <a:fld id="{0C9FA9AA-3294-404D-B319-2B75C3DF66C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5590"/>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371600"/>
            <a:ext cx="8229600" cy="47545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2" name="Slide Number Placeholder 21"/>
          <p:cNvSpPr>
            <a:spLocks noGrp="1"/>
          </p:cNvSpPr>
          <p:nvPr>
            <p:ph type="sldNum" sz="quarter" idx="4"/>
          </p:nvPr>
        </p:nvSpPr>
        <p:spPr>
          <a:xfrm>
            <a:off x="8410575" y="6324600"/>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C9FA9AA-3294-404D-B319-2B75C3DF66C7}" type="slidenum">
              <a:rPr lang="en-US" smtClean="0"/>
              <a:t>‹#›</a:t>
            </a:fld>
            <a:endParaRPr lang="en-US"/>
          </a:p>
        </p:txBody>
      </p:sp>
      <p:sp>
        <p:nvSpPr>
          <p:cNvPr id="5" name="Title Placeholder 4"/>
          <p:cNvSpPr>
            <a:spLocks noGrp="1"/>
          </p:cNvSpPr>
          <p:nvPr>
            <p:ph type="title"/>
          </p:nvPr>
        </p:nvSpPr>
        <p:spPr>
          <a:xfrm>
            <a:off x="457200" y="152400"/>
            <a:ext cx="8229600" cy="1066800"/>
          </a:xfrm>
          <a:prstGeom prst="rect">
            <a:avLst/>
          </a:prstGeom>
          <a:ln w="6350" cap="rnd">
            <a:noFill/>
          </a:ln>
        </p:spPr>
        <p:txBody>
          <a:bodyPr vert="horz" anchor="b" anchorCtr="0">
            <a:normAutofit/>
          </a:bodyPr>
          <a:lstStyle/>
          <a:p>
            <a:r>
              <a:rPr kumimoji="0" lang="en-US" smtClean="0"/>
              <a:t>Click to edit Master title style</a:t>
            </a:r>
            <a:endParaRPr kumimoji="0" lang="en-US" dirty="0"/>
          </a:p>
        </p:txBody>
      </p:sp>
      <p:pic>
        <p:nvPicPr>
          <p:cNvPr id="7" name="Picture 6" descr="National Institutes of Health, U.S. National Library of Medicine logo" title="NIH NLM Logo"/>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6230863"/>
            <a:ext cx="4648200" cy="627137"/>
          </a:xfrm>
          <a:prstGeom prst="rect">
            <a:avLst/>
          </a:prstGeom>
        </p:spPr>
      </p:pic>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6" r:id="rId8"/>
    <p:sldLayoutId id="2147483692" r:id="rId9"/>
    <p:sldLayoutId id="2147483693" r:id="rId10"/>
    <p:sldLayoutId id="2147483694" r:id="rId11"/>
    <p:sldLayoutId id="2147483695" r:id="rId12"/>
    <p:sldLayoutId id="2147483697" r:id="rId13"/>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Calibri" pitchFamily="34" charset="0"/>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Calibri" pitchFamily="34" charset="0"/>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1"/>
          </a:solidFill>
          <a:latin typeface="Calibri" pitchFamily="34" charset="0"/>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Calibri" pitchFamily="34" charset="0"/>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Calibri" pitchFamily="34" charset="0"/>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Calibri" pitchFamily="34" charset="0"/>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Library Operations Update - 2014</a:t>
            </a:r>
            <a:endParaRPr lang="en-US" dirty="0"/>
          </a:p>
        </p:txBody>
      </p:sp>
      <p:sp>
        <p:nvSpPr>
          <p:cNvPr id="3" name="Subtitle 2"/>
          <p:cNvSpPr>
            <a:spLocks noGrp="1"/>
          </p:cNvSpPr>
          <p:nvPr>
            <p:ph type="subTitle" idx="1"/>
          </p:nvPr>
        </p:nvSpPr>
        <p:spPr/>
        <p:txBody>
          <a:bodyPr>
            <a:normAutofit fontScale="92500" lnSpcReduction="20000"/>
          </a:bodyPr>
          <a:lstStyle/>
          <a:p>
            <a:pPr lvl="0" algn="r"/>
            <a:r>
              <a:rPr lang="en-US" sz="2600" dirty="0" smtClean="0">
                <a:solidFill>
                  <a:prstClr val="white">
                    <a:tint val="75000"/>
                  </a:prstClr>
                </a:solidFill>
              </a:rPr>
              <a:t>Joyce E. B. Backus</a:t>
            </a:r>
            <a:endParaRPr lang="en-US" sz="2600" dirty="0">
              <a:solidFill>
                <a:prstClr val="white">
                  <a:tint val="75000"/>
                </a:prstClr>
              </a:solidFill>
            </a:endParaRPr>
          </a:p>
          <a:p>
            <a:pPr lvl="0" algn="r"/>
            <a:r>
              <a:rPr lang="en-US" dirty="0" smtClean="0">
                <a:solidFill>
                  <a:prstClr val="white">
                    <a:tint val="75000"/>
                  </a:prstClr>
                </a:solidFill>
              </a:rPr>
              <a:t>Associate Director for Library Operations</a:t>
            </a:r>
            <a:endParaRPr lang="en-US" dirty="0">
              <a:solidFill>
                <a:prstClr val="white">
                  <a:tint val="75000"/>
                </a:prstClr>
              </a:solidFill>
            </a:endParaRPr>
          </a:p>
          <a:p>
            <a:pPr lvl="0" algn="r"/>
            <a:r>
              <a:rPr lang="en-US" dirty="0">
                <a:solidFill>
                  <a:prstClr val="white">
                    <a:tint val="75000"/>
                  </a:prstClr>
                </a:solidFill>
              </a:rPr>
              <a:t>National Library of Medicine</a:t>
            </a:r>
          </a:p>
          <a:p>
            <a:pPr lvl="0" algn="r"/>
            <a:r>
              <a:rPr lang="en-US" dirty="0">
                <a:solidFill>
                  <a:prstClr val="white">
                    <a:tint val="75000"/>
                  </a:prstClr>
                </a:solidFill>
              </a:rPr>
              <a:t>National Institutes of Health</a:t>
            </a:r>
          </a:p>
          <a:p>
            <a:pPr lvl="0" algn="r"/>
            <a:r>
              <a:rPr lang="en-US" dirty="0">
                <a:solidFill>
                  <a:prstClr val="white">
                    <a:tint val="75000"/>
                  </a:prstClr>
                </a:solidFill>
              </a:rPr>
              <a:t>U.S. Department of Health and Human </a:t>
            </a:r>
            <a:r>
              <a:rPr lang="en-US" dirty="0" smtClean="0">
                <a:solidFill>
                  <a:prstClr val="white">
                    <a:tint val="75000"/>
                  </a:prstClr>
                </a:solidFill>
              </a:rPr>
              <a:t>Services</a:t>
            </a:r>
            <a:endParaRPr lang="en-US" dirty="0">
              <a:solidFill>
                <a:prstClr val="white">
                  <a:tint val="75000"/>
                </a:prstClr>
              </a:solidFill>
            </a:endParaRPr>
          </a:p>
        </p:txBody>
      </p:sp>
    </p:spTree>
    <p:extLst>
      <p:ext uri="{BB962C8B-B14F-4D97-AF65-F5344CB8AC3E}">
        <p14:creationId xmlns:p14="http://schemas.microsoft.com/office/powerpoint/2010/main" val="3362396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Responsive Design</a:t>
            </a:r>
            <a:endParaRPr lang="en-US" sz="4000" dirty="0"/>
          </a:p>
        </p:txBody>
      </p:sp>
      <p:sp>
        <p:nvSpPr>
          <p:cNvPr id="3" name="Content Placeholder 2"/>
          <p:cNvSpPr>
            <a:spLocks noGrp="1"/>
          </p:cNvSpPr>
          <p:nvPr>
            <p:ph idx="1"/>
          </p:nvPr>
        </p:nvSpPr>
        <p:spPr/>
        <p:txBody>
          <a:bodyPr>
            <a:normAutofit/>
          </a:bodyPr>
          <a:lstStyle/>
          <a:p>
            <a:r>
              <a:rPr lang="en-US" sz="3600" dirty="0" smtClean="0"/>
              <a:t>A </a:t>
            </a:r>
            <a:r>
              <a:rPr lang="en-US" sz="3600" dirty="0"/>
              <a:t>flexible, grid-based layout that </a:t>
            </a:r>
            <a:r>
              <a:rPr lang="en-US" sz="3600" dirty="0" smtClean="0"/>
              <a:t>responds </a:t>
            </a:r>
            <a:r>
              <a:rPr lang="en-US" sz="3600" dirty="0"/>
              <a:t>to user </a:t>
            </a:r>
            <a:r>
              <a:rPr lang="en-US" sz="3600" dirty="0" smtClean="0"/>
              <a:t>needs </a:t>
            </a:r>
            <a:endParaRPr lang="en-US" sz="3600" dirty="0"/>
          </a:p>
          <a:p>
            <a:r>
              <a:rPr lang="en-US" sz="3600" dirty="0" smtClean="0"/>
              <a:t>Delivers content in the best size for the device or browser window</a:t>
            </a:r>
            <a:br>
              <a:rPr lang="en-US" sz="3600" dirty="0" smtClean="0"/>
            </a:br>
            <a:endParaRPr lang="en-US" sz="3600" dirty="0" smtClean="0"/>
          </a:p>
          <a:p>
            <a:pPr marL="0" indent="0">
              <a:buNone/>
            </a:pPr>
            <a:endParaRPr lang="en-US" sz="3600" dirty="0"/>
          </a:p>
        </p:txBody>
      </p:sp>
    </p:spTree>
    <p:extLst>
      <p:ext uri="{BB962C8B-B14F-4D97-AF65-F5344CB8AC3E}">
        <p14:creationId xmlns:p14="http://schemas.microsoft.com/office/powerpoint/2010/main" val="102823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95623" y="0"/>
            <a:ext cx="8229600" cy="914400"/>
          </a:xfrm>
        </p:spPr>
        <p:txBody>
          <a:bodyPr/>
          <a:lstStyle/>
          <a:p>
            <a:r>
              <a:rPr lang="en-US" dirty="0" smtClean="0"/>
              <a:t>Responsive Design Example </a:t>
            </a:r>
            <a:endParaRPr lang="en-US" dirty="0"/>
          </a:p>
        </p:txBody>
      </p:sp>
      <p:pic>
        <p:nvPicPr>
          <p:cNvPr id="2050" name="Picture 2" descr="the mayo clinic is a great example of a responsively designed web site. It effectively delivers information on any size screen. Picure depicts Mayo Clinic web site on different screens: computer, tablet, and mobile device.&#10;" title="Responsive Design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1" y="1047750"/>
            <a:ext cx="5900738" cy="5354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2452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13484" y="144378"/>
            <a:ext cx="8229600" cy="1066800"/>
          </a:xfrm>
        </p:spPr>
        <p:txBody>
          <a:bodyPr>
            <a:normAutofit/>
          </a:bodyPr>
          <a:lstStyle/>
          <a:p>
            <a:pPr algn="ctr"/>
            <a:r>
              <a:rPr lang="en-US" sz="4400" dirty="0" smtClean="0"/>
              <a:t>MedlinePlus &amp; Responsive Design</a:t>
            </a:r>
            <a:endParaRPr lang="en-US" sz="4400" dirty="0"/>
          </a:p>
        </p:txBody>
      </p:sp>
      <p:sp>
        <p:nvSpPr>
          <p:cNvPr id="3" name="Content Placeholder 2"/>
          <p:cNvSpPr>
            <a:spLocks noGrp="1"/>
          </p:cNvSpPr>
          <p:nvPr>
            <p:ph idx="1"/>
          </p:nvPr>
        </p:nvSpPr>
        <p:spPr>
          <a:xfrm>
            <a:off x="762000" y="1600200"/>
            <a:ext cx="8229600" cy="4525963"/>
          </a:xfrm>
        </p:spPr>
        <p:txBody>
          <a:bodyPr>
            <a:normAutofit/>
          </a:bodyPr>
          <a:lstStyle/>
          <a:p>
            <a:r>
              <a:rPr lang="en-US" sz="2800" dirty="0" smtClean="0"/>
              <a:t>Planning and programming has begun </a:t>
            </a:r>
          </a:p>
          <a:p>
            <a:r>
              <a:rPr lang="en-US" sz="2800" dirty="0" smtClean="0"/>
              <a:t>2014: Phased approach</a:t>
            </a:r>
          </a:p>
          <a:p>
            <a:pPr lvl="1"/>
            <a:r>
              <a:rPr lang="en-US" sz="2800" dirty="0" smtClean="0"/>
              <a:t>One column – push to mobile site later this year </a:t>
            </a:r>
          </a:p>
          <a:p>
            <a:pPr lvl="1"/>
            <a:r>
              <a:rPr lang="en-US" sz="2800" dirty="0" smtClean="0"/>
              <a:t>Two column </a:t>
            </a:r>
          </a:p>
          <a:p>
            <a:pPr lvl="1"/>
            <a:r>
              <a:rPr lang="en-US" sz="2800" dirty="0" smtClean="0"/>
              <a:t>Three column </a:t>
            </a:r>
          </a:p>
          <a:p>
            <a:r>
              <a:rPr lang="en-US" sz="2800" dirty="0" smtClean="0"/>
              <a:t>2015: </a:t>
            </a:r>
          </a:p>
          <a:p>
            <a:pPr lvl="1"/>
            <a:r>
              <a:rPr lang="en-US" sz="2800" dirty="0" smtClean="0"/>
              <a:t>Launch M+ responsive site to replace full site</a:t>
            </a:r>
          </a:p>
          <a:p>
            <a:pPr lvl="1"/>
            <a:r>
              <a:rPr lang="en-US" sz="2800" dirty="0" smtClean="0"/>
              <a:t>Retire m.medlineplus.gov</a:t>
            </a:r>
          </a:p>
          <a:p>
            <a:pPr marL="0" indent="0">
              <a:buNone/>
            </a:pPr>
            <a:endParaRPr lang="en-US" dirty="0"/>
          </a:p>
        </p:txBody>
      </p:sp>
    </p:spTree>
    <p:extLst>
      <p:ext uri="{BB962C8B-B14F-4D97-AF65-F5344CB8AC3E}">
        <p14:creationId xmlns:p14="http://schemas.microsoft.com/office/powerpoint/2010/main" val="340765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AIDSinfo</a:t>
            </a:r>
            <a:r>
              <a:rPr lang="en-US" dirty="0" smtClean="0"/>
              <a:t> Responsive Design</a:t>
            </a:r>
            <a:endParaRPr lang="en-US" dirty="0"/>
          </a:p>
        </p:txBody>
      </p:sp>
      <p:pic>
        <p:nvPicPr>
          <p:cNvPr id="4" name="Content Placeholder 3" descr="AIDSinfo and infoSIDA are being redesigned to be responsive to the platform so that these web sites will be easily viewable on any size device - a full-sized monitor, a table, or a smartphone." title="AIDSinfo web site"/>
          <p:cNvPicPr>
            <a:picLocks noGrp="1" noChangeAspect="1"/>
          </p:cNvPicPr>
          <p:nvPr>
            <p:ph idx="1"/>
          </p:nvPr>
        </p:nvPicPr>
        <p:blipFill rotWithShape="1">
          <a:blip r:embed="rId3">
            <a:extLst>
              <a:ext uri="{28A0092B-C50C-407E-A947-70E740481C1C}">
                <a14:useLocalDpi xmlns:a14="http://schemas.microsoft.com/office/drawing/2010/main" val="0"/>
              </a:ext>
            </a:extLst>
          </a:blip>
          <a:srcRect l="1909" t="842" r="2627" b="2770"/>
          <a:stretch/>
        </p:blipFill>
        <p:spPr>
          <a:xfrm>
            <a:off x="2667000" y="1333501"/>
            <a:ext cx="3810000" cy="43624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3838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smtClean="0"/>
              <a:t>Partners in Information Access for the Public Health </a:t>
            </a:r>
            <a:r>
              <a:rPr lang="en-US" dirty="0" err="1" smtClean="0"/>
              <a:t>WOrkforce</a:t>
            </a:r>
            <a:endParaRPr lang="en-US" dirty="0"/>
          </a:p>
        </p:txBody>
      </p:sp>
      <p:pic>
        <p:nvPicPr>
          <p:cNvPr id="3074" name="Picture 2" descr="Pictures of Partners in the Information Access for the Public Health Workforce webpage &#10;" title="Pictures of ParInformation Access for the Public Health Workforce webpag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56" y="685800"/>
            <a:ext cx="8418658"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2852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PubReader (HTML 5)</a:t>
            </a:r>
            <a:endParaRPr lang="en-US" dirty="0"/>
          </a:p>
        </p:txBody>
      </p:sp>
      <p:pic>
        <p:nvPicPr>
          <p:cNvPr id="4098" name="Picture 2" descr="About 20% of users who view PMC articles use PubReader&#10;" title=" PubR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1447800"/>
            <a:ext cx="8647593" cy="4652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0223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fontScale="90000"/>
          </a:bodyPr>
          <a:lstStyle/>
          <a:p>
            <a:r>
              <a:rPr lang="en-US" dirty="0" smtClean="0"/>
              <a:t>National Center for Biotechnology Information Homepage</a:t>
            </a:r>
            <a:endParaRPr lang="en-US" dirty="0"/>
          </a:p>
        </p:txBody>
      </p:sp>
      <p:pic>
        <p:nvPicPr>
          <p:cNvPr id="5123" name="Picture 3" descr=" Picture depics National Center for Biotechnology Information webpage on various device: computer, tablet and mobile device.&#10;" title="National Center for Biotechnology In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59188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2652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Machines taking big bytes</a:t>
            </a:r>
            <a:endParaRPr lang="en-US" dirty="0"/>
          </a:p>
        </p:txBody>
      </p:sp>
    </p:spTree>
    <p:extLst>
      <p:ext uri="{BB962C8B-B14F-4D97-AF65-F5344CB8AC3E}">
        <p14:creationId xmlns:p14="http://schemas.microsoft.com/office/powerpoint/2010/main" val="191137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normAutofit fontScale="90000"/>
          </a:bodyPr>
          <a:lstStyle/>
          <a:p>
            <a:pPr algn="ctr"/>
            <a:r>
              <a:rPr lang="en-US" dirty="0" smtClean="0"/>
              <a:t>MedlinePlus Connect: </a:t>
            </a:r>
            <a:br>
              <a:rPr lang="en-US" dirty="0" smtClean="0"/>
            </a:br>
            <a:r>
              <a:rPr lang="en-US" dirty="0" smtClean="0"/>
              <a:t>Web Service and Web Application Use</a:t>
            </a:r>
            <a:endParaRPr lang="en-US" dirty="0"/>
          </a:p>
        </p:txBody>
      </p:sp>
      <p:pic>
        <p:nvPicPr>
          <p:cNvPr id="1026" name="Picture 2" descr="Web application requests rising slowly, web service requests rising faster with occasional peaks. Chart depicts Web application requests and web service requests.  X axis begins with 3rd quarter of 2011 and ends 2nd quarter of 2014. Y axis depicts requests and is in increments of 2 million from 0 to 12 million." title="Line chart of us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90" y="76200"/>
            <a:ext cx="8625653" cy="645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60127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normAutofit/>
          </a:bodyPr>
          <a:lstStyle/>
          <a:p>
            <a:r>
              <a:rPr lang="en-US" dirty="0" smtClean="0"/>
              <a:t>PubMed Use – People (web in blue) </a:t>
            </a:r>
            <a:br>
              <a:rPr lang="en-US" dirty="0" smtClean="0"/>
            </a:br>
            <a:r>
              <a:rPr lang="en-US" dirty="0" smtClean="0"/>
              <a:t>and Machines (API in brown)</a:t>
            </a:r>
            <a:endParaRPr lang="en-US" dirty="0"/>
          </a:p>
        </p:txBody>
      </p:sp>
      <p:pic>
        <p:nvPicPr>
          <p:cNvPr id="6146" name="Picture 2" descr="Chart of PubMed use by people and Pubmed use by machine. X axis are the years 2007 to 2013 and the Y axis is 0 to 30 million in 6 million increments " title="PubMed Use – People (web in blue) and Machines (API in br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37" y="1852612"/>
            <a:ext cx="8842065" cy="3786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2845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Overview</a:t>
            </a:r>
            <a:endParaRPr lang="en-US"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p:txBody>
          <a:bodyPr>
            <a:normAutofit/>
          </a:bodyPr>
          <a:lstStyle/>
          <a:p>
            <a:r>
              <a:rPr lang="en-US" dirty="0"/>
              <a:t>R</a:t>
            </a:r>
            <a:r>
              <a:rPr lang="en-US" dirty="0" smtClean="0"/>
              <a:t>esource sharing</a:t>
            </a:r>
          </a:p>
          <a:p>
            <a:r>
              <a:rPr lang="en-US" dirty="0" smtClean="0"/>
              <a:t>You’re </a:t>
            </a:r>
            <a:r>
              <a:rPr lang="en-US" dirty="0"/>
              <a:t>going mobile, we’re going </a:t>
            </a:r>
            <a:r>
              <a:rPr lang="en-US" dirty="0" smtClean="0"/>
              <a:t>mobile</a:t>
            </a:r>
          </a:p>
          <a:p>
            <a:r>
              <a:rPr lang="en-US" dirty="0" smtClean="0"/>
              <a:t>Machines taking big bytes</a:t>
            </a:r>
          </a:p>
          <a:p>
            <a:r>
              <a:rPr lang="en-US" dirty="0" smtClean="0"/>
              <a:t>National Network of Libraries of Medicine and RFI</a:t>
            </a:r>
          </a:p>
          <a:p>
            <a:r>
              <a:rPr lang="en-US" dirty="0" smtClean="0"/>
              <a:t>Exhibitions come to you </a:t>
            </a:r>
          </a:p>
          <a:p>
            <a:r>
              <a:rPr lang="en-US" dirty="0" smtClean="0"/>
              <a:t>Collections come to you</a:t>
            </a:r>
          </a:p>
          <a:p>
            <a:r>
              <a:rPr lang="en-US" dirty="0" smtClean="0"/>
              <a:t>Local news</a:t>
            </a:r>
          </a:p>
          <a:p>
            <a:r>
              <a:rPr lang="en-US" dirty="0" smtClean="0"/>
              <a:t>Keep in touch</a:t>
            </a:r>
          </a:p>
        </p:txBody>
      </p:sp>
    </p:spTree>
    <p:extLst>
      <p:ext uri="{BB962C8B-B14F-4D97-AF65-F5344CB8AC3E}">
        <p14:creationId xmlns:p14="http://schemas.microsoft.com/office/powerpoint/2010/main" val="425148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National Network of Libraries of Medicine</a:t>
            </a:r>
            <a:endParaRPr lang="en-US" dirty="0"/>
          </a:p>
        </p:txBody>
      </p:sp>
    </p:spTree>
    <p:extLst>
      <p:ext uri="{BB962C8B-B14F-4D97-AF65-F5344CB8AC3E}">
        <p14:creationId xmlns:p14="http://schemas.microsoft.com/office/powerpoint/2010/main" val="2588791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04800"/>
            <a:ext cx="8763000" cy="1066800"/>
          </a:xfrm>
        </p:spPr>
        <p:txBody>
          <a:bodyPr>
            <a:normAutofit fontScale="90000"/>
          </a:bodyPr>
          <a:lstStyle/>
          <a:p>
            <a:r>
              <a:rPr lang="en-US" sz="4400" dirty="0">
                <a:solidFill>
                  <a:schemeClr val="tx1"/>
                </a:solidFill>
                <a:effectLst/>
              </a:rPr>
              <a:t>Medical Library Assistance Act (MLAA) </a:t>
            </a:r>
            <a:r>
              <a:rPr lang="en-US" sz="4400" dirty="0" smtClean="0">
                <a:solidFill>
                  <a:schemeClr val="tx1"/>
                </a:solidFill>
                <a:effectLst/>
              </a:rPr>
              <a:t>- 1965</a:t>
            </a:r>
            <a:endParaRPr lang="en-US" dirty="0"/>
          </a:p>
        </p:txBody>
      </p:sp>
      <p:pic>
        <p:nvPicPr>
          <p:cNvPr id="1026" name="Picture 2" descr="In 1965, President Johnson signed the Medical Library Assistance Act (MLAA) establishing the Regional Medical Library Program. The Act resulted from the findings and recommendation of the President’s Commission on Heart Disease, Cancer and Stroke, chaired by Dr. Michael DeBakey show here with Johnson.&#10;" title="Picture of President LB Johnson and Dr M. DeBa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3" y="1438274"/>
            <a:ext cx="8094495"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26659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Regional Medical Library Network </a:t>
            </a:r>
            <a:br>
              <a:rPr lang="en-US" dirty="0" smtClean="0"/>
            </a:br>
            <a:r>
              <a:rPr lang="en-US" dirty="0" smtClean="0"/>
              <a:t>1967 - 11 Regions</a:t>
            </a:r>
            <a:endParaRPr lang="en-US" dirty="0"/>
          </a:p>
        </p:txBody>
      </p:sp>
      <p:pic>
        <p:nvPicPr>
          <p:cNvPr id="1026" name="Picture 2" descr="The first Network had 11 regions, each with an institution serving as a Regional Medical Library or RML and Resource sharing was a major focus of the Network. &#10;Subsidizing interlibrary loans was the most visible and popular service provided by the RML Network in its first years of operation.&#10;In 1982, the Network was reconfigured to 7 Regions.&#10;&#10;" title="Regional Medical Library Network 1967 - 11 Region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4131" y="1237324"/>
            <a:ext cx="5635738" cy="4383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3035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066800"/>
          </a:xfrm>
          <a:ln w="6350" cap="rnd">
            <a:noFill/>
          </a:ln>
        </p:spPr>
        <p:txBody>
          <a:bodyPr vert="horz" rtlCol="0" anchor="b" anchorCtr="0">
            <a:normAutofit fontScale="90000"/>
          </a:bodyPr>
          <a:lstStyle/>
          <a:p>
            <a:r>
              <a:rPr lang="en-US" dirty="0" smtClean="0"/>
              <a:t>National </a:t>
            </a:r>
            <a:r>
              <a:rPr lang="en-US" dirty="0"/>
              <a:t>Network of Libraries of Medicine</a:t>
            </a:r>
            <a:br>
              <a:rPr lang="en-US" dirty="0"/>
            </a:br>
            <a:r>
              <a:rPr lang="en-US" dirty="0"/>
              <a:t>1991 to the </a:t>
            </a:r>
            <a:r>
              <a:rPr lang="en-US" dirty="0" smtClean="0"/>
              <a:t>present, 8 regions</a:t>
            </a:r>
            <a:endParaRPr lang="en-US" dirty="0"/>
          </a:p>
        </p:txBody>
      </p:sp>
      <p:pic>
        <p:nvPicPr>
          <p:cNvPr id="2050" name="Picture 2" descr="Then, in 1991 New England reemerged as a separate region and the Network was reconfigured to 8 Regions as it has today. &#10;It was renamed the National Network of Libraries of Medicine or NN/LM and outreach became a major part of the contracts.&#10;&#10;In 2006, in addition to the 8 RML’s leading the network, we established three centers&#10;NLM Training Center (NTC)&#10;Outreach Evaluation Resource Center (OERC)&#10;Web Services Technology Operations Center (Web-STOC)&#10;&#10;Images from JMLA 2002 90(1):8-16 Humphreys, BL&#10;" title="National Network of Libraries of Medicine 1991 to the present, 8 region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1202553"/>
            <a:ext cx="6477000" cy="5046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6093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2011-2016</a:t>
            </a:r>
            <a:endParaRPr lang="en-US" dirty="0"/>
          </a:p>
        </p:txBody>
      </p:sp>
      <p:sp>
        <p:nvSpPr>
          <p:cNvPr id="4" name="TextBox 3"/>
          <p:cNvSpPr txBox="1"/>
          <p:nvPr/>
        </p:nvSpPr>
        <p:spPr>
          <a:xfrm>
            <a:off x="279070" y="3935494"/>
            <a:ext cx="4182654" cy="2554545"/>
          </a:xfrm>
          <a:prstGeom prst="rect">
            <a:avLst/>
          </a:prstGeom>
          <a:noFill/>
        </p:spPr>
        <p:txBody>
          <a:bodyPr wrap="square" rtlCol="0">
            <a:spAutoFit/>
          </a:bodyPr>
          <a:lstStyle/>
          <a:p>
            <a:pPr marL="342900" indent="-342900">
              <a:buAutoNum type="arabicPeriod"/>
            </a:pPr>
            <a:r>
              <a:rPr lang="en-US" sz="1600" dirty="0" smtClean="0">
                <a:effectLst>
                  <a:outerShdw blurRad="38100" dist="38100" dir="2700000" algn="tl">
                    <a:srgbClr val="000000">
                      <a:alpha val="43137"/>
                    </a:srgbClr>
                  </a:outerShdw>
                </a:effectLst>
              </a:rPr>
              <a:t>Middle </a:t>
            </a:r>
            <a:r>
              <a:rPr lang="en-US" sz="1600" dirty="0">
                <a:effectLst>
                  <a:outerShdw blurRad="38100" dist="38100" dir="2700000" algn="tl">
                    <a:srgbClr val="000000">
                      <a:alpha val="43137"/>
                    </a:srgbClr>
                  </a:outerShdw>
                </a:effectLst>
              </a:rPr>
              <a:t>Atlantic </a:t>
            </a:r>
            <a:r>
              <a:rPr lang="en-US" sz="1600" dirty="0" smtClean="0">
                <a:effectLst>
                  <a:outerShdw blurRad="38100" dist="38100" dir="2700000" algn="tl">
                    <a:srgbClr val="000000">
                      <a:alpha val="43137"/>
                    </a:srgbClr>
                  </a:outerShdw>
                </a:effectLst>
              </a:rPr>
              <a:t>Region, University </a:t>
            </a:r>
            <a:r>
              <a:rPr lang="en-US" sz="1600" dirty="0">
                <a:effectLst>
                  <a:outerShdw blurRad="38100" dist="38100" dir="2700000" algn="tl">
                    <a:srgbClr val="000000">
                      <a:alpha val="43137"/>
                    </a:srgbClr>
                  </a:outerShdw>
                </a:effectLst>
              </a:rPr>
              <a:t>of </a:t>
            </a:r>
            <a:r>
              <a:rPr lang="en-US" sz="1600" dirty="0" smtClean="0">
                <a:effectLst>
                  <a:outerShdw blurRad="38100" dist="38100" dir="2700000" algn="tl">
                    <a:srgbClr val="000000">
                      <a:alpha val="43137"/>
                    </a:srgbClr>
                  </a:outerShdw>
                </a:effectLst>
              </a:rPr>
              <a:t>Pittsburgh, Health </a:t>
            </a:r>
            <a:r>
              <a:rPr lang="en-US" sz="1600" dirty="0">
                <a:effectLst>
                  <a:outerShdw blurRad="38100" dist="38100" dir="2700000" algn="tl">
                    <a:srgbClr val="000000">
                      <a:alpha val="43137"/>
                    </a:srgbClr>
                  </a:outerShdw>
                </a:effectLst>
              </a:rPr>
              <a:t>Sciences Library </a:t>
            </a:r>
            <a:r>
              <a:rPr lang="en-US" sz="1600" dirty="0" smtClean="0">
                <a:effectLst>
                  <a:outerShdw blurRad="38100" dist="38100" dir="2700000" algn="tl">
                    <a:srgbClr val="000000">
                      <a:alpha val="43137"/>
                    </a:srgbClr>
                  </a:outerShdw>
                </a:effectLst>
              </a:rPr>
              <a:t>System</a:t>
            </a:r>
          </a:p>
          <a:p>
            <a:pPr marL="342900" indent="-342900">
              <a:buAutoNum type="arabicPeriod"/>
            </a:pPr>
            <a:r>
              <a:rPr lang="en-US" sz="1600" dirty="0" smtClean="0">
                <a:effectLst>
                  <a:outerShdw blurRad="38100" dist="38100" dir="2700000" algn="tl">
                    <a:srgbClr val="000000">
                      <a:alpha val="43137"/>
                    </a:srgbClr>
                  </a:outerShdw>
                </a:effectLst>
              </a:rPr>
              <a:t>Southeastern/Atlantic Region, University </a:t>
            </a:r>
            <a:r>
              <a:rPr lang="en-US" sz="1600" dirty="0">
                <a:effectLst>
                  <a:outerShdw blurRad="38100" dist="38100" dir="2700000" algn="tl">
                    <a:srgbClr val="000000">
                      <a:alpha val="43137"/>
                    </a:srgbClr>
                  </a:outerShdw>
                </a:effectLst>
              </a:rPr>
              <a:t>of Maryland, </a:t>
            </a:r>
            <a:r>
              <a:rPr lang="en-US" sz="1600" dirty="0" smtClean="0">
                <a:effectLst>
                  <a:outerShdw blurRad="38100" dist="38100" dir="2700000" algn="tl">
                    <a:srgbClr val="000000">
                      <a:alpha val="43137"/>
                    </a:srgbClr>
                  </a:outerShdw>
                </a:effectLst>
              </a:rPr>
              <a:t>Baltimore, Health </a:t>
            </a:r>
            <a:r>
              <a:rPr lang="en-US" sz="1600" dirty="0">
                <a:effectLst>
                  <a:outerShdw blurRad="38100" dist="38100" dir="2700000" algn="tl">
                    <a:srgbClr val="000000">
                      <a:alpha val="43137"/>
                    </a:srgbClr>
                  </a:outerShdw>
                </a:effectLst>
              </a:rPr>
              <a:t>Sciences and Human Services </a:t>
            </a:r>
            <a:r>
              <a:rPr lang="en-US" sz="1600" dirty="0" smtClean="0">
                <a:effectLst>
                  <a:outerShdw blurRad="38100" dist="38100" dir="2700000" algn="tl">
                    <a:srgbClr val="000000">
                      <a:alpha val="43137"/>
                    </a:srgbClr>
                  </a:outerShdw>
                </a:effectLst>
              </a:rPr>
              <a:t>Library</a:t>
            </a:r>
          </a:p>
          <a:p>
            <a:pPr marL="342900" indent="-342900">
              <a:buAutoNum type="arabicPeriod"/>
            </a:pPr>
            <a:r>
              <a:rPr lang="en-US" sz="1600" dirty="0" smtClean="0">
                <a:effectLst>
                  <a:outerShdw blurRad="38100" dist="38100" dir="2700000" algn="tl">
                    <a:srgbClr val="000000">
                      <a:alpha val="43137"/>
                    </a:srgbClr>
                  </a:outerShdw>
                </a:effectLst>
              </a:rPr>
              <a:t>Greater </a:t>
            </a:r>
            <a:r>
              <a:rPr lang="en-US" sz="1600" dirty="0">
                <a:effectLst>
                  <a:outerShdw blurRad="38100" dist="38100" dir="2700000" algn="tl">
                    <a:srgbClr val="000000">
                      <a:alpha val="43137"/>
                    </a:srgbClr>
                  </a:outerShdw>
                </a:effectLst>
              </a:rPr>
              <a:t>Midwest </a:t>
            </a:r>
            <a:r>
              <a:rPr lang="en-US" sz="1600" dirty="0" smtClean="0">
                <a:effectLst>
                  <a:outerShdw blurRad="38100" dist="38100" dir="2700000" algn="tl">
                    <a:srgbClr val="000000">
                      <a:alpha val="43137"/>
                    </a:srgbClr>
                  </a:outerShdw>
                </a:effectLst>
              </a:rPr>
              <a:t>Region, University </a:t>
            </a:r>
            <a:r>
              <a:rPr lang="en-US" sz="1600" dirty="0">
                <a:effectLst>
                  <a:outerShdw blurRad="38100" dist="38100" dir="2700000" algn="tl">
                    <a:srgbClr val="000000">
                      <a:alpha val="43137"/>
                    </a:srgbClr>
                  </a:outerShdw>
                </a:effectLst>
              </a:rPr>
              <a:t>of Illinois at </a:t>
            </a:r>
            <a:r>
              <a:rPr lang="en-US" sz="1600" dirty="0" smtClean="0">
                <a:effectLst>
                  <a:outerShdw blurRad="38100" dist="38100" dir="2700000" algn="tl">
                    <a:srgbClr val="000000">
                      <a:alpha val="43137"/>
                    </a:srgbClr>
                  </a:outerShdw>
                </a:effectLst>
              </a:rPr>
              <a:t>Chicago, Library </a:t>
            </a:r>
            <a:r>
              <a:rPr lang="en-US" sz="1600" dirty="0">
                <a:effectLst>
                  <a:outerShdw blurRad="38100" dist="38100" dir="2700000" algn="tl">
                    <a:srgbClr val="000000">
                      <a:alpha val="43137"/>
                    </a:srgbClr>
                  </a:outerShdw>
                </a:effectLst>
              </a:rPr>
              <a:t>of the Health </a:t>
            </a:r>
            <a:r>
              <a:rPr lang="en-US" sz="1600" dirty="0" smtClean="0">
                <a:effectLst>
                  <a:outerShdw blurRad="38100" dist="38100" dir="2700000" algn="tl">
                    <a:srgbClr val="000000">
                      <a:alpha val="43137"/>
                    </a:srgbClr>
                  </a:outerShdw>
                </a:effectLst>
              </a:rPr>
              <a:t>Sciences</a:t>
            </a:r>
          </a:p>
          <a:p>
            <a:pPr marL="342900" indent="-342900">
              <a:buAutoNum type="arabicPeriod"/>
            </a:pPr>
            <a:r>
              <a:rPr lang="en-US" sz="1600" dirty="0" err="1">
                <a:effectLst>
                  <a:outerShdw blurRad="38100" dist="38100" dir="2700000" algn="tl">
                    <a:srgbClr val="000000">
                      <a:alpha val="43137"/>
                    </a:srgbClr>
                  </a:outerShdw>
                </a:effectLst>
              </a:rPr>
              <a:t>MidContinental</a:t>
            </a:r>
            <a:r>
              <a:rPr lang="en-US" sz="1600" dirty="0">
                <a:effectLst>
                  <a:outerShdw blurRad="38100" dist="38100" dir="2700000" algn="tl">
                    <a:srgbClr val="000000">
                      <a:alpha val="43137"/>
                    </a:srgbClr>
                  </a:outerShdw>
                </a:effectLst>
              </a:rPr>
              <a:t> </a:t>
            </a:r>
            <a:r>
              <a:rPr lang="en-US" sz="1600" dirty="0" smtClean="0">
                <a:effectLst>
                  <a:outerShdw blurRad="38100" dist="38100" dir="2700000" algn="tl">
                    <a:srgbClr val="000000">
                      <a:alpha val="43137"/>
                    </a:srgbClr>
                  </a:outerShdw>
                </a:effectLst>
              </a:rPr>
              <a:t>Region, University </a:t>
            </a:r>
            <a:r>
              <a:rPr lang="en-US" sz="1600" dirty="0">
                <a:effectLst>
                  <a:outerShdw blurRad="38100" dist="38100" dir="2700000" algn="tl">
                    <a:srgbClr val="000000">
                      <a:alpha val="43137"/>
                    </a:srgbClr>
                  </a:outerShdw>
                </a:effectLst>
              </a:rPr>
              <a:t>of </a:t>
            </a:r>
            <a:r>
              <a:rPr lang="en-US" sz="1600" dirty="0" smtClean="0">
                <a:effectLst>
                  <a:outerShdw blurRad="38100" dist="38100" dir="2700000" algn="tl">
                    <a:srgbClr val="000000">
                      <a:alpha val="43137"/>
                    </a:srgbClr>
                  </a:outerShdw>
                </a:effectLst>
              </a:rPr>
              <a:t>Utah, Spencer </a:t>
            </a:r>
            <a:r>
              <a:rPr lang="en-US" sz="1600" dirty="0">
                <a:effectLst>
                  <a:outerShdw blurRad="38100" dist="38100" dir="2700000" algn="tl">
                    <a:srgbClr val="000000">
                      <a:alpha val="43137"/>
                    </a:srgbClr>
                  </a:outerShdw>
                </a:effectLst>
              </a:rPr>
              <a:t>S. Eccles Health Sciences Library</a:t>
            </a:r>
          </a:p>
        </p:txBody>
      </p:sp>
      <p:sp>
        <p:nvSpPr>
          <p:cNvPr id="7" name="TextBox 6"/>
          <p:cNvSpPr txBox="1"/>
          <p:nvPr/>
        </p:nvSpPr>
        <p:spPr>
          <a:xfrm>
            <a:off x="4724400" y="3935494"/>
            <a:ext cx="4182654" cy="3046988"/>
          </a:xfrm>
          <a:prstGeom prst="rect">
            <a:avLst/>
          </a:prstGeom>
          <a:noFill/>
        </p:spPr>
        <p:txBody>
          <a:bodyPr wrap="square" rtlCol="0">
            <a:spAutoFit/>
          </a:bodyPr>
          <a:lstStyle/>
          <a:p>
            <a:pPr marL="342900" indent="-342900">
              <a:buFont typeface="+mj-lt"/>
              <a:buAutoNum type="arabicPeriod" startAt="5"/>
            </a:pPr>
            <a:r>
              <a:rPr lang="en-US" sz="1600" dirty="0" smtClean="0">
                <a:effectLst>
                  <a:outerShdw blurRad="38100" dist="38100" dir="2700000" algn="tl">
                    <a:srgbClr val="000000">
                      <a:alpha val="43137"/>
                    </a:srgbClr>
                  </a:outerShdw>
                </a:effectLst>
              </a:rPr>
              <a:t>South Central Region, Houston </a:t>
            </a:r>
            <a:r>
              <a:rPr lang="en-US" sz="1600" dirty="0">
                <a:effectLst>
                  <a:outerShdw blurRad="38100" dist="38100" dir="2700000" algn="tl">
                    <a:srgbClr val="000000">
                      <a:alpha val="43137"/>
                    </a:srgbClr>
                  </a:outerShdw>
                </a:effectLst>
              </a:rPr>
              <a:t>Academy of Medicine-Texas Medical Center </a:t>
            </a:r>
            <a:r>
              <a:rPr lang="en-US" sz="1600" dirty="0" smtClean="0">
                <a:effectLst>
                  <a:outerShdw blurRad="38100" dist="38100" dir="2700000" algn="tl">
                    <a:srgbClr val="000000">
                      <a:alpha val="43137"/>
                    </a:srgbClr>
                  </a:outerShdw>
                </a:effectLst>
              </a:rPr>
              <a:t>Library</a:t>
            </a:r>
          </a:p>
          <a:p>
            <a:pPr marL="342900" indent="-342900">
              <a:buFont typeface="+mj-lt"/>
              <a:buAutoNum type="arabicPeriod" startAt="5"/>
            </a:pPr>
            <a:r>
              <a:rPr lang="en-US" sz="1600" dirty="0" smtClean="0">
                <a:effectLst>
                  <a:outerShdw blurRad="38100" dist="38100" dir="2700000" algn="tl">
                    <a:srgbClr val="000000">
                      <a:alpha val="43137"/>
                    </a:srgbClr>
                  </a:outerShdw>
                </a:effectLst>
              </a:rPr>
              <a:t>Pacific </a:t>
            </a:r>
            <a:r>
              <a:rPr lang="en-US" sz="1600" dirty="0">
                <a:effectLst>
                  <a:outerShdw blurRad="38100" dist="38100" dir="2700000" algn="tl">
                    <a:srgbClr val="000000">
                      <a:alpha val="43137"/>
                    </a:srgbClr>
                  </a:outerShdw>
                </a:effectLst>
              </a:rPr>
              <a:t>Northwest </a:t>
            </a:r>
            <a:r>
              <a:rPr lang="en-US" sz="1600" dirty="0" smtClean="0">
                <a:effectLst>
                  <a:outerShdw blurRad="38100" dist="38100" dir="2700000" algn="tl">
                    <a:srgbClr val="000000">
                      <a:alpha val="43137"/>
                    </a:srgbClr>
                  </a:outerShdw>
                </a:effectLst>
              </a:rPr>
              <a:t>Region, University </a:t>
            </a:r>
            <a:r>
              <a:rPr lang="en-US" sz="1600" dirty="0">
                <a:effectLst>
                  <a:outerShdw blurRad="38100" dist="38100" dir="2700000" algn="tl">
                    <a:srgbClr val="000000">
                      <a:alpha val="43137"/>
                    </a:srgbClr>
                  </a:outerShdw>
                </a:effectLst>
              </a:rPr>
              <a:t>of </a:t>
            </a:r>
            <a:r>
              <a:rPr lang="en-US" sz="1600" dirty="0" smtClean="0">
                <a:effectLst>
                  <a:outerShdw blurRad="38100" dist="38100" dir="2700000" algn="tl">
                    <a:srgbClr val="000000">
                      <a:alpha val="43137"/>
                    </a:srgbClr>
                  </a:outerShdw>
                </a:effectLst>
              </a:rPr>
              <a:t>Washington, Health </a:t>
            </a:r>
            <a:r>
              <a:rPr lang="en-US" sz="1600" dirty="0">
                <a:effectLst>
                  <a:outerShdw blurRad="38100" dist="38100" dir="2700000" algn="tl">
                    <a:srgbClr val="000000">
                      <a:alpha val="43137"/>
                    </a:srgbClr>
                  </a:outerShdw>
                </a:effectLst>
              </a:rPr>
              <a:t>Sciences Libraries and Information </a:t>
            </a:r>
            <a:r>
              <a:rPr lang="en-US" sz="1600" dirty="0" smtClean="0">
                <a:effectLst>
                  <a:outerShdw blurRad="38100" dist="38100" dir="2700000" algn="tl">
                    <a:srgbClr val="000000">
                      <a:alpha val="43137"/>
                    </a:srgbClr>
                  </a:outerShdw>
                </a:effectLst>
              </a:rPr>
              <a:t>Center</a:t>
            </a:r>
          </a:p>
          <a:p>
            <a:pPr marL="342900" indent="-342900">
              <a:buFont typeface="+mj-lt"/>
              <a:buAutoNum type="arabicPeriod" startAt="5"/>
            </a:pPr>
            <a:r>
              <a:rPr lang="en-US" sz="1600" dirty="0" smtClean="0">
                <a:effectLst>
                  <a:outerShdw blurRad="38100" dist="38100" dir="2700000" algn="tl">
                    <a:srgbClr val="000000">
                      <a:alpha val="43137"/>
                    </a:srgbClr>
                  </a:outerShdw>
                </a:effectLst>
              </a:rPr>
              <a:t>Pacific </a:t>
            </a:r>
            <a:r>
              <a:rPr lang="en-US" sz="1600" dirty="0">
                <a:effectLst>
                  <a:outerShdw blurRad="38100" dist="38100" dir="2700000" algn="tl">
                    <a:srgbClr val="000000">
                      <a:alpha val="43137"/>
                    </a:srgbClr>
                  </a:outerShdw>
                </a:effectLst>
              </a:rPr>
              <a:t>Southwest </a:t>
            </a:r>
            <a:r>
              <a:rPr lang="en-US" sz="1600" dirty="0" smtClean="0">
                <a:effectLst>
                  <a:outerShdw blurRad="38100" dist="38100" dir="2700000" algn="tl">
                    <a:srgbClr val="000000">
                      <a:alpha val="43137"/>
                    </a:srgbClr>
                  </a:outerShdw>
                </a:effectLst>
              </a:rPr>
              <a:t>Region, University </a:t>
            </a:r>
            <a:r>
              <a:rPr lang="en-US" sz="1600" dirty="0">
                <a:effectLst>
                  <a:outerShdw blurRad="38100" dist="38100" dir="2700000" algn="tl">
                    <a:srgbClr val="000000">
                      <a:alpha val="43137"/>
                    </a:srgbClr>
                  </a:outerShdw>
                </a:effectLst>
              </a:rPr>
              <a:t>of California, Los </a:t>
            </a:r>
            <a:r>
              <a:rPr lang="en-US" sz="1600" dirty="0" smtClean="0">
                <a:effectLst>
                  <a:outerShdw blurRad="38100" dist="38100" dir="2700000" algn="tl">
                    <a:srgbClr val="000000">
                      <a:alpha val="43137"/>
                    </a:srgbClr>
                  </a:outerShdw>
                </a:effectLst>
              </a:rPr>
              <a:t>Angeles, Louise </a:t>
            </a:r>
            <a:r>
              <a:rPr lang="en-US" sz="1600" dirty="0">
                <a:effectLst>
                  <a:outerShdw blurRad="38100" dist="38100" dir="2700000" algn="tl">
                    <a:srgbClr val="000000">
                      <a:alpha val="43137"/>
                    </a:srgbClr>
                  </a:outerShdw>
                </a:effectLst>
              </a:rPr>
              <a:t>M. Darling Biomedical </a:t>
            </a:r>
            <a:r>
              <a:rPr lang="en-US" sz="1600" dirty="0" smtClean="0">
                <a:effectLst>
                  <a:outerShdw blurRad="38100" dist="38100" dir="2700000" algn="tl">
                    <a:srgbClr val="000000">
                      <a:alpha val="43137"/>
                    </a:srgbClr>
                  </a:outerShdw>
                </a:effectLst>
              </a:rPr>
              <a:t>Library</a:t>
            </a:r>
          </a:p>
          <a:p>
            <a:pPr marL="342900" indent="-342900">
              <a:buFont typeface="+mj-lt"/>
              <a:buAutoNum type="arabicPeriod" startAt="5"/>
            </a:pPr>
            <a:r>
              <a:rPr lang="en-US" sz="1600" dirty="0" smtClean="0">
                <a:effectLst>
                  <a:outerShdw blurRad="38100" dist="38100" dir="2700000" algn="tl">
                    <a:srgbClr val="000000">
                      <a:alpha val="43137"/>
                    </a:srgbClr>
                  </a:outerShdw>
                </a:effectLst>
              </a:rPr>
              <a:t>New </a:t>
            </a:r>
            <a:r>
              <a:rPr lang="en-US" sz="1600" dirty="0">
                <a:effectLst>
                  <a:outerShdw blurRad="38100" dist="38100" dir="2700000" algn="tl">
                    <a:srgbClr val="000000">
                      <a:alpha val="43137"/>
                    </a:srgbClr>
                  </a:outerShdw>
                </a:effectLst>
              </a:rPr>
              <a:t>England </a:t>
            </a:r>
            <a:r>
              <a:rPr lang="en-US" sz="1600" dirty="0" smtClean="0">
                <a:effectLst>
                  <a:outerShdw blurRad="38100" dist="38100" dir="2700000" algn="tl">
                    <a:srgbClr val="000000">
                      <a:alpha val="43137"/>
                    </a:srgbClr>
                  </a:outerShdw>
                </a:effectLst>
              </a:rPr>
              <a:t>Region, University </a:t>
            </a:r>
            <a:r>
              <a:rPr lang="en-US" sz="1600" dirty="0">
                <a:effectLst>
                  <a:outerShdw blurRad="38100" dist="38100" dir="2700000" algn="tl">
                    <a:srgbClr val="000000">
                      <a:alpha val="43137"/>
                    </a:srgbClr>
                  </a:outerShdw>
                </a:effectLst>
              </a:rPr>
              <a:t>of Massachusetts Medical </a:t>
            </a:r>
            <a:r>
              <a:rPr lang="en-US" sz="1600" dirty="0" smtClean="0">
                <a:effectLst>
                  <a:outerShdw blurRad="38100" dist="38100" dir="2700000" algn="tl">
                    <a:srgbClr val="000000">
                      <a:alpha val="43137"/>
                    </a:srgbClr>
                  </a:outerShdw>
                </a:effectLst>
              </a:rPr>
              <a:t>School, The </a:t>
            </a:r>
            <a:r>
              <a:rPr lang="en-US" sz="1600" dirty="0">
                <a:effectLst>
                  <a:outerShdw blurRad="38100" dist="38100" dir="2700000" algn="tl">
                    <a:srgbClr val="000000">
                      <a:alpha val="43137"/>
                    </a:srgbClr>
                  </a:outerShdw>
                </a:effectLst>
              </a:rPr>
              <a:t>Lamar </a:t>
            </a:r>
            <a:r>
              <a:rPr lang="en-US" sz="1600" dirty="0" err="1">
                <a:effectLst>
                  <a:outerShdw blurRad="38100" dist="38100" dir="2700000" algn="tl">
                    <a:srgbClr val="000000">
                      <a:alpha val="43137"/>
                    </a:srgbClr>
                  </a:outerShdw>
                </a:effectLst>
              </a:rPr>
              <a:t>Soutter</a:t>
            </a:r>
            <a:r>
              <a:rPr lang="en-US" sz="1600" dirty="0">
                <a:effectLst>
                  <a:outerShdw blurRad="38100" dist="38100" dir="2700000" algn="tl">
                    <a:srgbClr val="000000">
                      <a:alpha val="43137"/>
                    </a:srgbClr>
                  </a:outerShdw>
                </a:effectLst>
              </a:rPr>
              <a:t> Library</a:t>
            </a:r>
            <a:endParaRPr lang="en-US" sz="1600" dirty="0" smtClean="0">
              <a:effectLst>
                <a:outerShdw blurRad="38100" dist="38100" dir="2700000" algn="tl">
                  <a:srgbClr val="000000">
                    <a:alpha val="43137"/>
                  </a:srgbClr>
                </a:outerShdw>
              </a:effectLst>
            </a:endParaRPr>
          </a:p>
          <a:p>
            <a:endParaRPr lang="en-US" sz="1600" dirty="0">
              <a:effectLst>
                <a:outerShdw blurRad="38100" dist="38100" dir="2700000" algn="tl">
                  <a:srgbClr val="000000">
                    <a:alpha val="43137"/>
                  </a:srgbClr>
                </a:outerShdw>
              </a:effectLst>
            </a:endParaRPr>
          </a:p>
        </p:txBody>
      </p:sp>
      <p:pic>
        <p:nvPicPr>
          <p:cNvPr id="1027" name="Picture 3" descr="1. Middle Atlantic Region, University of Pittsburgh, Health Sciences Library System&#10;2. Southeastern/Atlantic Region, University of Maryland, Baltimore, Health Sciences and Human Services Library&#10;3. Greater Midwest Region, University of Illinois at Chicago, Library of the Health Sciences&#10;4. MidContinental Region, University of Utah, Spencer S. Eccles Health Sciences Library&#10;5. South Central Region, Houston Academy of Medicine-Texas Medical Center Library&#10;6. Pacific Northwest Region, University of Washington, Health Sciences Libraries and Information Center&#10;7. Pacific Southwest Region, University of California, Los Angeles, Louise M. Darling Biomedical Library&#10;8. New England Region, University of Massachusetts Medical School, The Lamar Soutter Library&#10;&#10;" title="2011 - 2016 Regions"/>
          <p:cNvPicPr>
            <a:picLocks noChangeAspect="1" noChangeArrowheads="1"/>
          </p:cNvPicPr>
          <p:nvPr/>
        </p:nvPicPr>
        <p:blipFill rotWithShape="1">
          <a:blip r:embed="rId3">
            <a:extLst>
              <a:ext uri="{28A0092B-C50C-407E-A947-70E740481C1C}">
                <a14:useLocalDpi xmlns:a14="http://schemas.microsoft.com/office/drawing/2010/main" val="0"/>
              </a:ext>
            </a:extLst>
          </a:blip>
          <a:srcRect b="17176"/>
          <a:stretch/>
        </p:blipFill>
        <p:spPr bwMode="auto">
          <a:xfrm>
            <a:off x="2370397" y="1148741"/>
            <a:ext cx="4339078" cy="27867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0531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smtClean="0"/>
              <a:t>Request for Information on </a:t>
            </a:r>
            <a:r>
              <a:rPr lang="en-US" dirty="0" err="1" smtClean="0"/>
              <a:t>FedBizOps</a:t>
            </a:r>
            <a:r>
              <a:rPr lang="en-US" dirty="0" smtClean="0"/>
              <a:t> webpage </a:t>
            </a:r>
            <a:endParaRPr lang="en-US" dirty="0"/>
          </a:p>
        </p:txBody>
      </p:sp>
      <p:pic>
        <p:nvPicPr>
          <p:cNvPr id="2050" name="Picture 2" descr="As we look forward to the RML program beyond 2016, we’re asking for your thoughts. One way the government does this is through an RFI or request for information. It looks a little scary, but what we’re asking is for you to send us a word doc with your thoughts about how the network can serve you and your users in the future. You may have already gotten an email, but if not, just go to www.fedbizops.gov, search NLM and and you’ll find this page.  Please do share it with anyone who you think can give us helpful feedback.  We need to hear from you by June 26.&#10;" title="www.FedBizOpps.gov webs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
            <a:ext cx="7800975" cy="5878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7087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4400" b="1" dirty="0"/>
              <a:t>Priorities, Strategies, Partnerships</a:t>
            </a:r>
            <a:br>
              <a:rPr lang="en-US" sz="4400" b="1" dirty="0"/>
            </a:br>
            <a:endParaRPr lang="en-US" dirty="0"/>
          </a:p>
        </p:txBody>
      </p:sp>
      <p:sp>
        <p:nvSpPr>
          <p:cNvPr id="3" name="Content Placeholder 2"/>
          <p:cNvSpPr>
            <a:spLocks noGrp="1"/>
          </p:cNvSpPr>
          <p:nvPr>
            <p:ph idx="4294967295"/>
          </p:nvPr>
        </p:nvSpPr>
        <p:spPr>
          <a:xfrm>
            <a:off x="0" y="228600"/>
            <a:ext cx="8229600" cy="6019800"/>
          </a:xfrm>
        </p:spPr>
        <p:txBody>
          <a:bodyPr>
            <a:noAutofit/>
          </a:bodyPr>
          <a:lstStyle/>
          <a:p>
            <a:pPr marL="0" indent="0">
              <a:buNone/>
            </a:pPr>
            <a:r>
              <a:rPr lang="en-US" sz="2800" b="1" dirty="0"/>
              <a:t>Priorities, Strategies, </a:t>
            </a:r>
            <a:r>
              <a:rPr lang="en-US" sz="2800" b="1" dirty="0" smtClean="0"/>
              <a:t>Partnerships</a:t>
            </a:r>
          </a:p>
          <a:p>
            <a:pPr marL="0" indent="0">
              <a:buNone/>
            </a:pPr>
            <a:r>
              <a:rPr lang="en-US" sz="2400" dirty="0"/>
              <a:t/>
            </a:r>
            <a:br>
              <a:rPr lang="en-US" sz="2400" dirty="0"/>
            </a:br>
            <a:r>
              <a:rPr lang="en-US" sz="2400" dirty="0"/>
              <a:t>1. What priorities should the Network address? Provide recommendations. </a:t>
            </a:r>
            <a:endParaRPr lang="en-US" sz="2400" dirty="0" smtClean="0"/>
          </a:p>
          <a:p>
            <a:pPr marL="0" indent="0">
              <a:buNone/>
            </a:pPr>
            <a:r>
              <a:rPr lang="en-US" sz="2400" dirty="0"/>
              <a:t/>
            </a:r>
            <a:br>
              <a:rPr lang="en-US" sz="2400" dirty="0"/>
            </a:br>
            <a:r>
              <a:rPr lang="en-US" sz="2400" dirty="0"/>
              <a:t>2. What strategies should be used to reach varied populations, including minorities and the underserved? </a:t>
            </a:r>
            <a:endParaRPr lang="en-US" sz="2400" dirty="0" smtClean="0"/>
          </a:p>
          <a:p>
            <a:pPr marL="0" indent="0">
              <a:buNone/>
            </a:pPr>
            <a:r>
              <a:rPr lang="en-US" sz="2400" dirty="0"/>
              <a:t/>
            </a:r>
            <a:br>
              <a:rPr lang="en-US" sz="2400" dirty="0"/>
            </a:br>
            <a:r>
              <a:rPr lang="en-US" sz="2400" dirty="0"/>
              <a:t>3. What are the most effective ways to partner with libraries, health, information, community organizations to reach health professionals, public health professionals, and the general public?</a:t>
            </a:r>
            <a:r>
              <a:rPr lang="en-US" sz="1800" dirty="0"/>
              <a:t/>
            </a:r>
            <a:br>
              <a:rPr lang="en-US" sz="1800" dirty="0"/>
            </a:br>
            <a:r>
              <a:rPr lang="en-US" sz="1800" dirty="0"/>
              <a:t/>
            </a:r>
            <a:br>
              <a:rPr lang="en-US" sz="1800" dirty="0"/>
            </a:br>
            <a:endParaRPr lang="en-US" sz="1800" dirty="0"/>
          </a:p>
        </p:txBody>
      </p:sp>
    </p:spTree>
    <p:extLst>
      <p:ext uri="{BB962C8B-B14F-4D97-AF65-F5344CB8AC3E}">
        <p14:creationId xmlns:p14="http://schemas.microsoft.com/office/powerpoint/2010/main" val="28293125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304800" y="762000"/>
            <a:ext cx="8229600" cy="1066800"/>
          </a:xfrm>
        </p:spPr>
        <p:txBody>
          <a:bodyPr>
            <a:normAutofit fontScale="90000"/>
          </a:bodyPr>
          <a:lstStyle/>
          <a:p>
            <a:r>
              <a:rPr lang="en-US" sz="4400" b="1" dirty="0"/>
              <a:t>Outreach, Programs Training, Resource Sharing</a:t>
            </a:r>
            <a:br>
              <a:rPr lang="en-US" sz="4400" b="1" dirty="0"/>
            </a:br>
            <a:endParaRPr lang="en-US" dirty="0"/>
          </a:p>
        </p:txBody>
      </p:sp>
      <p:sp>
        <p:nvSpPr>
          <p:cNvPr id="3" name="Content Placeholder 2"/>
          <p:cNvSpPr>
            <a:spLocks noGrp="1"/>
          </p:cNvSpPr>
          <p:nvPr>
            <p:ph idx="4294967295"/>
          </p:nvPr>
        </p:nvSpPr>
        <p:spPr>
          <a:xfrm>
            <a:off x="457200" y="228600"/>
            <a:ext cx="8686800" cy="6019800"/>
          </a:xfrm>
        </p:spPr>
        <p:txBody>
          <a:bodyPr>
            <a:noAutofit/>
          </a:bodyPr>
          <a:lstStyle/>
          <a:p>
            <a:pPr marL="0" indent="0">
              <a:buNone/>
            </a:pPr>
            <a:r>
              <a:rPr lang="en-US" sz="2800" b="1" dirty="0" smtClean="0">
                <a:effectLst>
                  <a:outerShdw blurRad="38100" dist="38100" dir="2700000" algn="tl">
                    <a:srgbClr val="000000">
                      <a:alpha val="43137"/>
                    </a:srgbClr>
                  </a:outerShdw>
                </a:effectLst>
              </a:rPr>
              <a:t>Outreach</a:t>
            </a:r>
            <a:r>
              <a:rPr lang="en-US" sz="2800" b="1" dirty="0">
                <a:effectLst>
                  <a:outerShdw blurRad="38100" dist="38100" dir="2700000" algn="tl">
                    <a:srgbClr val="000000">
                      <a:alpha val="43137"/>
                    </a:srgbClr>
                  </a:outerShdw>
                </a:effectLst>
              </a:rPr>
              <a:t>, Programs Training, Resource </a:t>
            </a:r>
            <a:r>
              <a:rPr lang="en-US" sz="2800" b="1" dirty="0" smtClean="0">
                <a:effectLst>
                  <a:outerShdw blurRad="38100" dist="38100" dir="2700000" algn="tl">
                    <a:srgbClr val="000000">
                      <a:alpha val="43137"/>
                    </a:srgbClr>
                  </a:outerShdw>
                </a:effectLst>
              </a:rPr>
              <a:t>Sharing</a:t>
            </a:r>
          </a:p>
          <a:p>
            <a:pPr marL="0" indent="0">
              <a:buNone/>
            </a:pPr>
            <a:r>
              <a:rPr lang="en-US" sz="2400" dirty="0">
                <a:effectLst>
                  <a:outerShdw blurRad="38100" dist="38100" dir="2700000" algn="tl">
                    <a:srgbClr val="000000">
                      <a:alpha val="43137"/>
                    </a:srgbClr>
                  </a:outerShdw>
                </a:effectLst>
              </a:rPr>
              <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1. What new outreach roles and/or untapped outreach </a:t>
            </a:r>
            <a:r>
              <a:rPr lang="en-US" sz="2400" dirty="0" smtClean="0">
                <a:effectLst>
                  <a:outerShdw blurRad="38100" dist="38100" dir="2700000" algn="tl">
                    <a:srgbClr val="000000">
                      <a:alpha val="43137"/>
                    </a:srgbClr>
                  </a:outerShdw>
                </a:effectLst>
              </a:rPr>
              <a:t>opportunities </a:t>
            </a:r>
            <a:r>
              <a:rPr lang="en-US" sz="2400" dirty="0">
                <a:effectLst>
                  <a:outerShdw blurRad="38100" dist="38100" dir="2700000" algn="tl">
                    <a:srgbClr val="000000">
                      <a:alpha val="43137"/>
                    </a:srgbClr>
                  </a:outerShdw>
                </a:effectLst>
              </a:rPr>
              <a:t>should be considered? What are barriers and opportunities in these new roles</a:t>
            </a:r>
            <a:r>
              <a:rPr lang="en-US" sz="2400" dirty="0" smtClean="0">
                <a:effectLst>
                  <a:outerShdw blurRad="38100" dist="38100" dir="2700000" algn="tl">
                    <a:srgbClr val="000000">
                      <a:alpha val="43137"/>
                    </a:srgbClr>
                  </a:outerShdw>
                </a:effectLst>
              </a:rPr>
              <a:t>?</a:t>
            </a:r>
          </a:p>
          <a:p>
            <a:pPr marL="0" indent="0">
              <a:buNone/>
            </a:pPr>
            <a:r>
              <a:rPr lang="en-US" sz="2400" dirty="0">
                <a:effectLst>
                  <a:outerShdw blurRad="38100" dist="38100" dir="2700000" algn="tl">
                    <a:srgbClr val="000000">
                      <a:alpha val="43137"/>
                    </a:srgbClr>
                  </a:outerShdw>
                </a:effectLst>
              </a:rPr>
              <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2. Which Network programs should receive less emphasis or be considered for elimination? Why</a:t>
            </a:r>
            <a:r>
              <a:rPr lang="en-US" sz="2400" dirty="0" smtClean="0">
                <a:effectLst>
                  <a:outerShdw blurRad="38100" dist="38100" dir="2700000" algn="tl">
                    <a:srgbClr val="000000">
                      <a:alpha val="43137"/>
                    </a:srgbClr>
                  </a:outerShdw>
                </a:effectLst>
              </a:rPr>
              <a:t>?</a:t>
            </a:r>
          </a:p>
          <a:p>
            <a:pPr marL="0" indent="0">
              <a:buNone/>
            </a:pPr>
            <a:r>
              <a:rPr lang="en-US" sz="2400" dirty="0">
                <a:effectLst>
                  <a:outerShdw blurRad="38100" dist="38100" dir="2700000" algn="tl">
                    <a:srgbClr val="000000">
                      <a:alpha val="43137"/>
                    </a:srgbClr>
                  </a:outerShdw>
                </a:effectLst>
              </a:rPr>
              <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3. What are the most effective strategies to support health sciences librarians in their knowledge and ability to support NLM products and services</a:t>
            </a:r>
            <a:r>
              <a:rPr lang="en-US" sz="2400" dirty="0" smtClean="0">
                <a:effectLst>
                  <a:outerShdw blurRad="38100" dist="38100" dir="2700000" algn="tl">
                    <a:srgbClr val="000000">
                      <a:alpha val="43137"/>
                    </a:srgbClr>
                  </a:outerShdw>
                </a:effectLst>
              </a:rPr>
              <a:t>?</a:t>
            </a:r>
          </a:p>
          <a:p>
            <a:pPr marL="0" indent="0">
              <a:buNone/>
            </a:pPr>
            <a:r>
              <a:rPr lang="en-US" sz="2400" dirty="0">
                <a:effectLst>
                  <a:outerShdw blurRad="38100" dist="38100" dir="2700000" algn="tl">
                    <a:srgbClr val="000000">
                      <a:alpha val="43137"/>
                    </a:srgbClr>
                  </a:outerShdw>
                </a:effectLst>
              </a:rPr>
              <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4. What role should resource sharing (Interlibrary Loan) play in supporting the Network's mission to promote access to biomedical and or health information? </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
            </a:r>
            <a:br>
              <a:rPr lang="en-US" sz="2400" dirty="0">
                <a:effectLst>
                  <a:outerShdw blurRad="38100" dist="38100" dir="2700000" algn="tl">
                    <a:srgbClr val="000000">
                      <a:alpha val="43137"/>
                    </a:srgbClr>
                  </a:outerShdw>
                </a:effectLst>
              </a:rPr>
            </a:b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677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457200" y="914400"/>
            <a:ext cx="8229600" cy="1066800"/>
          </a:xfrm>
        </p:spPr>
        <p:txBody>
          <a:bodyPr>
            <a:normAutofit fontScale="90000"/>
          </a:bodyPr>
          <a:lstStyle/>
          <a:p>
            <a:r>
              <a:rPr lang="en-US" sz="4400" b="1" dirty="0"/>
              <a:t>Membership, Network Structure, Service Coordination</a:t>
            </a:r>
            <a:br>
              <a:rPr lang="en-US" sz="4400" b="1" dirty="0"/>
            </a:br>
            <a:endParaRPr lang="en-US" dirty="0"/>
          </a:p>
        </p:txBody>
      </p:sp>
      <p:sp>
        <p:nvSpPr>
          <p:cNvPr id="3" name="Content Placeholder 2"/>
          <p:cNvSpPr>
            <a:spLocks noGrp="1"/>
          </p:cNvSpPr>
          <p:nvPr>
            <p:ph idx="4294967295"/>
          </p:nvPr>
        </p:nvSpPr>
        <p:spPr>
          <a:xfrm>
            <a:off x="0" y="228600"/>
            <a:ext cx="8229600" cy="6019800"/>
          </a:xfrm>
        </p:spPr>
        <p:txBody>
          <a:bodyPr>
            <a:noAutofit/>
          </a:bodyPr>
          <a:lstStyle/>
          <a:p>
            <a:pPr marL="0" indent="0">
              <a:buNone/>
            </a:pPr>
            <a:r>
              <a:rPr lang="en-US" sz="2800" b="1" dirty="0" smtClean="0">
                <a:effectLst>
                  <a:outerShdw blurRad="38100" dist="38100" dir="2700000" algn="tl">
                    <a:srgbClr val="000000">
                      <a:alpha val="43137"/>
                    </a:srgbClr>
                  </a:outerShdw>
                </a:effectLst>
              </a:rPr>
              <a:t>Membership</a:t>
            </a:r>
            <a:r>
              <a:rPr lang="en-US" sz="2800" b="1" dirty="0">
                <a:effectLst>
                  <a:outerShdw blurRad="38100" dist="38100" dir="2700000" algn="tl">
                    <a:srgbClr val="000000">
                      <a:alpha val="43137"/>
                    </a:srgbClr>
                  </a:outerShdw>
                </a:effectLst>
              </a:rPr>
              <a:t>, Network Structure, Service </a:t>
            </a:r>
            <a:r>
              <a:rPr lang="en-US" sz="2800" b="1" dirty="0" smtClean="0">
                <a:effectLst>
                  <a:outerShdw blurRad="38100" dist="38100" dir="2700000" algn="tl">
                    <a:srgbClr val="000000">
                      <a:alpha val="43137"/>
                    </a:srgbClr>
                  </a:outerShdw>
                </a:effectLst>
              </a:rPr>
              <a:t>Coordination</a:t>
            </a:r>
          </a:p>
          <a:p>
            <a:pPr marL="0" indent="0">
              <a:buNone/>
            </a:pPr>
            <a:r>
              <a:rPr lang="en-US" sz="2400" dirty="0">
                <a:effectLst>
                  <a:outerShdw blurRad="38100" dist="38100" dir="2700000" algn="tl">
                    <a:srgbClr val="000000">
                      <a:alpha val="43137"/>
                    </a:srgbClr>
                  </a:outerShdw>
                </a:effectLst>
              </a:rPr>
              <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1. What should be the responsibilities of Network membership? What should be the benefits</a:t>
            </a:r>
            <a:r>
              <a:rPr lang="en-US" sz="2400" dirty="0" smtClean="0">
                <a:effectLst>
                  <a:outerShdw blurRad="38100" dist="38100" dir="2700000" algn="tl">
                    <a:srgbClr val="000000">
                      <a:alpha val="43137"/>
                    </a:srgbClr>
                  </a:outerShdw>
                </a:effectLst>
              </a:rPr>
              <a:t>?</a:t>
            </a:r>
          </a:p>
          <a:p>
            <a:pPr marL="0" indent="0">
              <a:buNone/>
            </a:pPr>
            <a:r>
              <a:rPr lang="en-US" sz="2400" dirty="0">
                <a:effectLst>
                  <a:outerShdw blurRad="38100" dist="38100" dir="2700000" algn="tl">
                    <a:srgbClr val="000000">
                      <a:alpha val="43137"/>
                    </a:srgbClr>
                  </a:outerShdw>
                </a:effectLst>
              </a:rPr>
              <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2. What type of Network advisory structure is needed</a:t>
            </a:r>
            <a:r>
              <a:rPr lang="en-US" sz="2400" dirty="0" smtClean="0">
                <a:effectLst>
                  <a:outerShdw blurRad="38100" dist="38100" dir="2700000" algn="tl">
                    <a:srgbClr val="000000">
                      <a:alpha val="43137"/>
                    </a:srgbClr>
                  </a:outerShdw>
                </a:effectLst>
              </a:rPr>
              <a:t>?</a:t>
            </a:r>
          </a:p>
          <a:p>
            <a:pPr marL="0" indent="0">
              <a:buNone/>
            </a:pPr>
            <a:r>
              <a:rPr lang="en-US" sz="2400" dirty="0">
                <a:effectLst>
                  <a:outerShdw blurRad="38100" dist="38100" dir="2700000" algn="tl">
                    <a:srgbClr val="000000">
                      <a:alpha val="43137"/>
                    </a:srgbClr>
                  </a:outerShdw>
                </a:effectLst>
              </a:rPr>
              <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3. Will the geographical configuration of the Network meet future needs</a:t>
            </a:r>
            <a:r>
              <a:rPr lang="en-US" sz="2400" dirty="0" smtClean="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What services of the Network could be coordinated nationally? </a:t>
            </a:r>
            <a:r>
              <a:rPr lang="en-US" sz="2400" dirty="0" smtClean="0">
                <a:effectLst>
                  <a:outerShdw blurRad="38100" dist="38100" dir="2700000" algn="tl">
                    <a:srgbClr val="000000">
                      <a:alpha val="43137"/>
                    </a:srgbClr>
                  </a:outerShdw>
                </a:effectLst>
              </a:rPr>
              <a:t> What </a:t>
            </a:r>
            <a:r>
              <a:rPr lang="en-US" sz="2400" dirty="0">
                <a:effectLst>
                  <a:outerShdw blurRad="38100" dist="38100" dir="2700000" algn="tl">
                    <a:srgbClr val="000000">
                      <a:alpha val="43137"/>
                    </a:srgbClr>
                  </a:outerShdw>
                </a:effectLst>
              </a:rPr>
              <a:t>services are best coordinated at a local or regional level</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6776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respond</a:t>
            </a:r>
            <a:endParaRPr lang="en-US" dirty="0"/>
          </a:p>
        </p:txBody>
      </p:sp>
      <p:sp>
        <p:nvSpPr>
          <p:cNvPr id="3" name="Content Placeholder 2"/>
          <p:cNvSpPr>
            <a:spLocks noGrp="1"/>
          </p:cNvSpPr>
          <p:nvPr>
            <p:ph idx="1"/>
          </p:nvPr>
        </p:nvSpPr>
        <p:spPr/>
        <p:txBody>
          <a:bodyPr/>
          <a:lstStyle/>
          <a:p>
            <a:r>
              <a:rPr lang="en-US" dirty="0" smtClean="0"/>
              <a:t>“</a:t>
            </a:r>
            <a:r>
              <a:rPr lang="en-US" dirty="0"/>
              <a:t>NLM will use the information submitted in response to this RFI for planning </a:t>
            </a:r>
            <a:r>
              <a:rPr lang="en-US" dirty="0" smtClean="0"/>
              <a:t>purposes”</a:t>
            </a:r>
            <a:endParaRPr lang="en-US" dirty="0"/>
          </a:p>
          <a:p>
            <a:pPr marL="0" indent="0">
              <a:buNone/>
            </a:pPr>
            <a:endParaRPr lang="en-US" dirty="0" smtClean="0"/>
          </a:p>
          <a:p>
            <a:r>
              <a:rPr lang="en-US" dirty="0" smtClean="0"/>
              <a:t>Share RFI with others</a:t>
            </a:r>
          </a:p>
          <a:p>
            <a:r>
              <a:rPr lang="en-US" dirty="0" smtClean="0"/>
              <a:t>Address 1, 2, 3 or all of the 10 questions</a:t>
            </a:r>
          </a:p>
          <a:p>
            <a:r>
              <a:rPr lang="en-US" dirty="0" smtClean="0"/>
              <a:t>No more than 20 pages</a:t>
            </a:r>
          </a:p>
          <a:p>
            <a:r>
              <a:rPr lang="en-US" dirty="0" smtClean="0"/>
              <a:t>Send via email by June 26</a:t>
            </a:r>
            <a:endParaRPr lang="en-US" dirty="0"/>
          </a:p>
        </p:txBody>
      </p:sp>
      <p:pic>
        <p:nvPicPr>
          <p:cNvPr id="2050" name="Picture 2" descr="Computer sending out email" title="Please respo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3943838"/>
            <a:ext cx="2342554" cy="24852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004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Update on resource sharing</a:t>
            </a:r>
            <a:endParaRPr lang="en-US" dirty="0"/>
          </a:p>
        </p:txBody>
      </p:sp>
    </p:spTree>
    <p:extLst>
      <p:ext uri="{BB962C8B-B14F-4D97-AF65-F5344CB8AC3E}">
        <p14:creationId xmlns:p14="http://schemas.microsoft.com/office/powerpoint/2010/main" val="8510260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Exhibitions come to you</a:t>
            </a:r>
            <a:endParaRPr lang="en-US" dirty="0"/>
          </a:p>
        </p:txBody>
      </p:sp>
    </p:spTree>
    <p:extLst>
      <p:ext uri="{BB962C8B-B14F-4D97-AF65-F5344CB8AC3E}">
        <p14:creationId xmlns:p14="http://schemas.microsoft.com/office/powerpoint/2010/main" val="28481986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
          <p:cNvSpPr>
            <a:spLocks noGrp="1"/>
          </p:cNvSpPr>
          <p:nvPr>
            <p:ph type="title"/>
          </p:nvPr>
        </p:nvSpPr>
        <p:spPr>
          <a:xfrm>
            <a:off x="304800" y="152400"/>
            <a:ext cx="8610600" cy="685800"/>
          </a:xfrm>
        </p:spPr>
        <p:txBody>
          <a:bodyPr>
            <a:normAutofit fontScale="90000"/>
          </a:bodyPr>
          <a:lstStyle/>
          <a:p>
            <a:r>
              <a:rPr lang="en-US" dirty="0" smtClean="0"/>
              <a:t>Exhibitions Come </a:t>
            </a:r>
            <a:r>
              <a:rPr lang="en-US" dirty="0"/>
              <a:t>T</a:t>
            </a:r>
            <a:r>
              <a:rPr lang="en-US" dirty="0" smtClean="0"/>
              <a:t>o </a:t>
            </a:r>
            <a:r>
              <a:rPr lang="en-US" dirty="0"/>
              <a:t>Y</a:t>
            </a:r>
            <a:r>
              <a:rPr lang="en-US" dirty="0" smtClean="0"/>
              <a:t>ou: In Banners &amp; Online</a:t>
            </a:r>
            <a:endParaRPr lang="en-US" dirty="0"/>
          </a:p>
        </p:txBody>
      </p:sp>
      <p:pic>
        <p:nvPicPr>
          <p:cNvPr id="1026" name="Picture 2" descr="Picture depicts Map of United States denoting traveling exhibition locations.&#10;The traveling exhibition program is a good example of NLM coming to you, and you making it your own.  Since 132 of you in network libraries have hosted an NLM traveling exhibition in these locations with just over a third of taking place since last May (2013). &#10;" title="Map of United States denoting traveling exhibition locations"/>
          <p:cNvPicPr>
            <a:picLocks noChangeAspect="1" noChangeArrowheads="1"/>
          </p:cNvPicPr>
          <p:nvPr/>
        </p:nvPicPr>
        <p:blipFill rotWithShape="1">
          <a:blip r:embed="rId3">
            <a:extLst>
              <a:ext uri="{28A0092B-C50C-407E-A947-70E740481C1C}">
                <a14:useLocalDpi xmlns:a14="http://schemas.microsoft.com/office/drawing/2010/main" val="0"/>
              </a:ext>
            </a:extLst>
          </a:blip>
          <a:srcRect l="1299" r="1248"/>
          <a:stretch/>
        </p:blipFill>
        <p:spPr bwMode="auto">
          <a:xfrm>
            <a:off x="381000" y="1177636"/>
            <a:ext cx="8339447" cy="445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3434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 title="Exhibitions Come To You: In Banners &amp; Online"/>
          <p:cNvSpPr>
            <a:spLocks noGrp="1"/>
          </p:cNvSpPr>
          <p:nvPr>
            <p:ph type="title"/>
          </p:nvPr>
        </p:nvSpPr>
        <p:spPr/>
        <p:txBody>
          <a:bodyPr>
            <a:normAutofit fontScale="90000"/>
          </a:bodyPr>
          <a:lstStyle/>
          <a:p>
            <a:r>
              <a:rPr lang="en-US" dirty="0" smtClean="0"/>
              <a:t>Exhibitions Come </a:t>
            </a:r>
            <a:r>
              <a:rPr lang="en-US" dirty="0"/>
              <a:t>T</a:t>
            </a:r>
            <a:r>
              <a:rPr lang="en-US" dirty="0" smtClean="0"/>
              <a:t>o </a:t>
            </a:r>
            <a:r>
              <a:rPr lang="en-US" dirty="0"/>
              <a:t>Y</a:t>
            </a:r>
            <a:r>
              <a:rPr lang="en-US" dirty="0" smtClean="0"/>
              <a:t>ou: In Banners &amp; Online </a:t>
            </a:r>
            <a:r>
              <a:rPr lang="en-US" dirty="0" smtClean="0">
                <a:ln w="3200">
                  <a:noFill/>
                  <a:prstDash val="solid"/>
                  <a:round/>
                </a:ln>
                <a:noFill/>
              </a:rPr>
              <a:t>Slide 2</a:t>
            </a:r>
            <a:endParaRPr lang="en-US" dirty="0">
              <a:ln w="3200">
                <a:noFill/>
                <a:prstDash val="solid"/>
                <a:round/>
              </a:ln>
              <a:noFill/>
            </a:endParaRPr>
          </a:p>
        </p:txBody>
      </p:sp>
      <p:sp>
        <p:nvSpPr>
          <p:cNvPr id="2" name="TextBox 1"/>
          <p:cNvSpPr txBox="1"/>
          <p:nvPr/>
        </p:nvSpPr>
        <p:spPr>
          <a:xfrm>
            <a:off x="609600" y="5486400"/>
            <a:ext cx="8001000" cy="523220"/>
          </a:xfrm>
          <a:prstGeom prst="rect">
            <a:avLst/>
          </a:prstGeom>
          <a:noFill/>
        </p:spPr>
        <p:txBody>
          <a:bodyPr wrap="square" rtlCol="0">
            <a:spAutoFit/>
          </a:bodyPr>
          <a:lstStyle/>
          <a:p>
            <a:r>
              <a:rPr lang="en-US" sz="2800" dirty="0" smtClean="0"/>
              <a:t>“[making] </a:t>
            </a:r>
            <a:r>
              <a:rPr lang="en-US" sz="2800" dirty="0"/>
              <a:t>libraries more relevant, welcoming places.”</a:t>
            </a:r>
          </a:p>
        </p:txBody>
      </p:sp>
      <p:pic>
        <p:nvPicPr>
          <p:cNvPr id="3074" name="Picture 2" descr="Picutres of traveling exhibitions in various locations" title="Exhibitions Come To You: In Banners an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04405"/>
            <a:ext cx="88392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53183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
          <p:cNvSpPr>
            <a:spLocks noGrp="1"/>
          </p:cNvSpPr>
          <p:nvPr>
            <p:ph type="title"/>
          </p:nvPr>
        </p:nvSpPr>
        <p:spPr>
          <a:xfrm>
            <a:off x="304800" y="457200"/>
            <a:ext cx="8610600" cy="685800"/>
          </a:xfrm>
        </p:spPr>
        <p:txBody>
          <a:bodyPr>
            <a:normAutofit fontScale="90000"/>
          </a:bodyPr>
          <a:lstStyle/>
          <a:p>
            <a:r>
              <a:rPr lang="en-US" dirty="0" smtClean="0"/>
              <a:t>Exhibitions Come </a:t>
            </a:r>
            <a:r>
              <a:rPr lang="en-US" dirty="0"/>
              <a:t>T</a:t>
            </a:r>
            <a:r>
              <a:rPr lang="en-US" dirty="0" smtClean="0"/>
              <a:t>o </a:t>
            </a:r>
            <a:r>
              <a:rPr lang="en-US" dirty="0"/>
              <a:t>Y</a:t>
            </a:r>
            <a:r>
              <a:rPr lang="en-US" dirty="0" smtClean="0"/>
              <a:t>ou: In Banners &amp; Online </a:t>
            </a:r>
            <a:r>
              <a:rPr lang="en-US" dirty="0" smtClean="0">
                <a:ln w="3200">
                  <a:noFill/>
                  <a:prstDash val="solid"/>
                  <a:round/>
                </a:ln>
                <a:noFill/>
              </a:rPr>
              <a:t>Slide 3</a:t>
            </a:r>
            <a:endParaRPr lang="en-US" dirty="0">
              <a:ln w="3200">
                <a:noFill/>
                <a:prstDash val="solid"/>
                <a:round/>
              </a:ln>
              <a:noFill/>
            </a:endParaRPr>
          </a:p>
        </p:txBody>
      </p:sp>
      <p:sp>
        <p:nvSpPr>
          <p:cNvPr id="10" name="Rectangle 9"/>
          <p:cNvSpPr/>
          <p:nvPr/>
        </p:nvSpPr>
        <p:spPr>
          <a:xfrm>
            <a:off x="1524000" y="5444698"/>
            <a:ext cx="6092588" cy="830997"/>
          </a:xfrm>
          <a:prstGeom prst="rect">
            <a:avLst/>
          </a:prstGeom>
        </p:spPr>
        <p:txBody>
          <a:bodyPr wrap="square">
            <a:spAutoFit/>
          </a:bodyPr>
          <a:lstStyle/>
          <a:p>
            <a:pPr algn="ctr"/>
            <a:r>
              <a:rPr lang="en-US" sz="2000" dirty="0">
                <a:effectLst>
                  <a:outerShdw blurRad="38100" dist="38100" dir="2700000" algn="tl">
                    <a:srgbClr val="000000">
                      <a:alpha val="43137"/>
                    </a:srgbClr>
                  </a:outerShdw>
                </a:effectLst>
              </a:rPr>
              <a:t>http://</a:t>
            </a:r>
            <a:r>
              <a:rPr lang="en-US" sz="2400" dirty="0" smtClean="0">
                <a:effectLst>
                  <a:outerShdw blurRad="38100" dist="38100" dir="2700000" algn="tl">
                    <a:srgbClr val="000000">
                      <a:alpha val="43137"/>
                    </a:srgbClr>
                  </a:outerShdw>
                </a:effectLst>
              </a:rPr>
              <a:t>www.nlm.nih.gov/hmd/about/exhibition/education-resources-all.html</a:t>
            </a:r>
            <a:endParaRPr lang="en-US" sz="2000" dirty="0">
              <a:effectLst>
                <a:outerShdw blurRad="38100" dist="38100" dir="2700000" algn="tl">
                  <a:srgbClr val="000000">
                    <a:alpha val="43137"/>
                  </a:srgbClr>
                </a:outerShdw>
              </a:effectLst>
            </a:endParaRPr>
          </a:p>
        </p:txBody>
      </p:sp>
      <p:pic>
        <p:nvPicPr>
          <p:cNvPr id="2050" name="Picture 2" descr="http://www.nlm.nih.gov/hmd/about/exhibition/education-resources-all.html&#10;" title="Exhibitions Come To You: In Banners &amp;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725" y="1143000"/>
            <a:ext cx="7074367"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405069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a:spLocks noGrp="1"/>
          </p:cNvSpPr>
          <p:nvPr>
            <p:ph type="title"/>
          </p:nvPr>
        </p:nvSpPr>
        <p:spPr>
          <a:xfrm>
            <a:off x="457200" y="152400"/>
            <a:ext cx="8229600" cy="685800"/>
          </a:xfrm>
        </p:spPr>
        <p:txBody>
          <a:bodyPr>
            <a:normAutofit fontScale="90000"/>
          </a:bodyPr>
          <a:lstStyle/>
          <a:p>
            <a:r>
              <a:rPr lang="en-US" dirty="0" smtClean="0"/>
              <a:t>Collections Come </a:t>
            </a:r>
            <a:r>
              <a:rPr lang="en-US" dirty="0"/>
              <a:t>T</a:t>
            </a:r>
            <a:r>
              <a:rPr lang="en-US" dirty="0" smtClean="0"/>
              <a:t>o </a:t>
            </a:r>
            <a:r>
              <a:rPr lang="en-US" dirty="0"/>
              <a:t>Y</a:t>
            </a:r>
            <a:r>
              <a:rPr lang="en-US" dirty="0" smtClean="0"/>
              <a:t>ou: Digital Collections</a:t>
            </a:r>
            <a:endParaRPr lang="en-US" dirty="0"/>
          </a:p>
        </p:txBody>
      </p:sp>
      <p:sp>
        <p:nvSpPr>
          <p:cNvPr id="3" name="Rectangle 2"/>
          <p:cNvSpPr/>
          <p:nvPr/>
        </p:nvSpPr>
        <p:spPr>
          <a:xfrm>
            <a:off x="1935581" y="5486400"/>
            <a:ext cx="5316071" cy="584775"/>
          </a:xfrm>
          <a:prstGeom prst="rect">
            <a:avLst/>
          </a:prstGeom>
        </p:spPr>
        <p:txBody>
          <a:bodyPr wrap="none">
            <a:spAutoFit/>
          </a:bodyPr>
          <a:lstStyle/>
          <a:p>
            <a:r>
              <a:rPr lang="en-US" sz="3200" dirty="0"/>
              <a:t>http://collections.nlm.nih.gov/</a:t>
            </a:r>
          </a:p>
        </p:txBody>
      </p:sp>
      <p:pic>
        <p:nvPicPr>
          <p:cNvPr id="4" name="Picture 3" descr="http://collections.nlm.nih.gov/&#10;" title="Collections Comet To You: Digital Collec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4" y="1371600"/>
            <a:ext cx="9144000" cy="3617812"/>
          </a:xfrm>
          <a:prstGeom prst="rect">
            <a:avLst/>
          </a:prstGeom>
        </p:spPr>
      </p:pic>
    </p:spTree>
    <p:extLst>
      <p:ext uri="{BB962C8B-B14F-4D97-AF65-F5344CB8AC3E}">
        <p14:creationId xmlns:p14="http://schemas.microsoft.com/office/powerpoint/2010/main" val="16218941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a:spLocks noGrp="1"/>
          </p:cNvSpPr>
          <p:nvPr>
            <p:ph type="title"/>
          </p:nvPr>
        </p:nvSpPr>
        <p:spPr>
          <a:xfrm>
            <a:off x="457200" y="685800"/>
            <a:ext cx="8229600" cy="685800"/>
          </a:xfrm>
        </p:spPr>
        <p:txBody>
          <a:bodyPr>
            <a:normAutofit fontScale="90000"/>
          </a:bodyPr>
          <a:lstStyle/>
          <a:p>
            <a:r>
              <a:rPr lang="en-US" dirty="0" smtClean="0"/>
              <a:t>Collections Come </a:t>
            </a:r>
            <a:r>
              <a:rPr lang="en-US" dirty="0"/>
              <a:t>T</a:t>
            </a:r>
            <a:r>
              <a:rPr lang="en-US" dirty="0" smtClean="0"/>
              <a:t>o </a:t>
            </a:r>
            <a:r>
              <a:rPr lang="en-US" dirty="0"/>
              <a:t>Y</a:t>
            </a:r>
            <a:r>
              <a:rPr lang="en-US" dirty="0" smtClean="0"/>
              <a:t>ou: </a:t>
            </a:r>
            <a:br>
              <a:rPr lang="en-US" dirty="0" smtClean="0"/>
            </a:br>
            <a:r>
              <a:rPr lang="en-US" dirty="0" smtClean="0"/>
              <a:t>More Historical Medical Journals</a:t>
            </a:r>
            <a:endParaRPr lang="en-US" dirty="0"/>
          </a:p>
        </p:txBody>
      </p:sp>
      <p:sp>
        <p:nvSpPr>
          <p:cNvPr id="5" name="Content Placeholder 3"/>
          <p:cNvSpPr>
            <a:spLocks noGrp="1"/>
          </p:cNvSpPr>
          <p:nvPr>
            <p:ph idx="1"/>
          </p:nvPr>
        </p:nvSpPr>
        <p:spPr>
          <a:xfrm>
            <a:off x="304800" y="2895600"/>
            <a:ext cx="8686800" cy="3048000"/>
          </a:xfrm>
        </p:spPr>
        <p:txBody>
          <a:bodyPr>
            <a:normAutofit/>
          </a:bodyPr>
          <a:lstStyle/>
          <a:p>
            <a:pPr>
              <a:buFont typeface="Arial" panose="020B0604020202020204" pitchFamily="34" charset="0"/>
              <a:buChar char="•"/>
            </a:pPr>
            <a:r>
              <a:rPr lang="en-US" sz="2800" dirty="0" smtClean="0"/>
              <a:t>New partnership with Wellcome Library and Wellcome Trust, building on “Medical </a:t>
            </a:r>
            <a:r>
              <a:rPr lang="en-US" sz="2800" dirty="0"/>
              <a:t>Journal </a:t>
            </a:r>
            <a:r>
              <a:rPr lang="en-US" sz="2800" dirty="0" err="1"/>
              <a:t>Backfiles</a:t>
            </a:r>
            <a:r>
              <a:rPr lang="en-US" sz="2800" dirty="0"/>
              <a:t> Digitization </a:t>
            </a:r>
            <a:r>
              <a:rPr lang="en-US" sz="2800" dirty="0" smtClean="0"/>
              <a:t>Project” </a:t>
            </a:r>
            <a:r>
              <a:rPr lang="en-US" sz="2800" dirty="0"/>
              <a:t>(2004-2010) </a:t>
            </a:r>
            <a:endParaRPr lang="en-US" sz="2800" dirty="0" smtClean="0"/>
          </a:p>
          <a:p>
            <a:pPr>
              <a:buFont typeface="Arial" panose="020B0604020202020204" pitchFamily="34" charset="0"/>
              <a:buChar char="•"/>
            </a:pPr>
            <a:r>
              <a:rPr lang="en-US" sz="2800" dirty="0" smtClean="0"/>
              <a:t>Gift to NLM of </a:t>
            </a:r>
            <a:r>
              <a:rPr lang="en-US" sz="2800" dirty="0"/>
              <a:t>£750,000 ($1.2 million)</a:t>
            </a:r>
            <a:endParaRPr lang="en-US" sz="2800" dirty="0" smtClean="0"/>
          </a:p>
          <a:p>
            <a:pPr>
              <a:buFont typeface="Arial" panose="020B0604020202020204" pitchFamily="34" charset="0"/>
              <a:buChar char="•"/>
            </a:pPr>
            <a:r>
              <a:rPr lang="en-US" sz="2800" dirty="0" smtClean="0"/>
              <a:t>3-year project, beginning later this year</a:t>
            </a:r>
          </a:p>
        </p:txBody>
      </p:sp>
      <p:pic>
        <p:nvPicPr>
          <p:cNvPr id="4098" name="Picture 2" descr="PubMed Central and Europe PubMed Central logos" title="More Historical Medical Journ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26" y="1371600"/>
            <a:ext cx="70338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54935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a:spLocks noGrp="1"/>
          </p:cNvSpPr>
          <p:nvPr>
            <p:ph type="title"/>
          </p:nvPr>
        </p:nvSpPr>
        <p:spPr>
          <a:xfrm>
            <a:off x="457200" y="685800"/>
            <a:ext cx="8229600" cy="685800"/>
          </a:xfrm>
        </p:spPr>
        <p:txBody>
          <a:bodyPr>
            <a:normAutofit fontScale="90000"/>
          </a:bodyPr>
          <a:lstStyle/>
          <a:p>
            <a:r>
              <a:rPr lang="en-US" dirty="0" smtClean="0"/>
              <a:t>Collections Come </a:t>
            </a:r>
            <a:r>
              <a:rPr lang="en-US" dirty="0"/>
              <a:t>T</a:t>
            </a:r>
            <a:r>
              <a:rPr lang="en-US" dirty="0" smtClean="0"/>
              <a:t>o </a:t>
            </a:r>
            <a:r>
              <a:rPr lang="en-US" dirty="0"/>
              <a:t>Y</a:t>
            </a:r>
            <a:r>
              <a:rPr lang="en-US" dirty="0" smtClean="0"/>
              <a:t>ou: </a:t>
            </a:r>
            <a:br>
              <a:rPr lang="en-US" dirty="0" smtClean="0"/>
            </a:br>
            <a:r>
              <a:rPr lang="en-US" dirty="0" smtClean="0"/>
              <a:t>More Historical Medical Journals </a:t>
            </a:r>
            <a:r>
              <a:rPr lang="en-US" sz="100" dirty="0" smtClean="0">
                <a:noFill/>
              </a:rPr>
              <a:t>Slide 2</a:t>
            </a:r>
            <a:endParaRPr lang="en-US" sz="100" dirty="0">
              <a:noFill/>
            </a:endParaRPr>
          </a:p>
        </p:txBody>
      </p:sp>
      <p:pic>
        <p:nvPicPr>
          <p:cNvPr id="5122" name="Picture 2" descr="Pictures of historic medical journals" title="More Historical Medical Journ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34" y="1447800"/>
            <a:ext cx="8428507"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86687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457200" y="152400"/>
            <a:ext cx="8229600" cy="685800"/>
          </a:xfrm>
        </p:spPr>
        <p:txBody>
          <a:bodyPr>
            <a:normAutofit fontScale="90000"/>
          </a:bodyPr>
          <a:lstStyle/>
          <a:p>
            <a:r>
              <a:rPr lang="en-US" dirty="0" smtClean="0"/>
              <a:t>Collections Come </a:t>
            </a:r>
            <a:r>
              <a:rPr lang="en-US" dirty="0"/>
              <a:t>T</a:t>
            </a:r>
            <a:r>
              <a:rPr lang="en-US" dirty="0" smtClean="0"/>
              <a:t>o </a:t>
            </a:r>
            <a:r>
              <a:rPr lang="en-US" dirty="0"/>
              <a:t>Y</a:t>
            </a:r>
            <a:r>
              <a:rPr lang="en-US" dirty="0" smtClean="0"/>
              <a:t>ou: </a:t>
            </a:r>
            <a:r>
              <a:rPr lang="en-US" i="1" dirty="0" smtClean="0"/>
              <a:t>Circulating Now</a:t>
            </a:r>
            <a:endParaRPr lang="en-US" i="1" dirty="0"/>
          </a:p>
        </p:txBody>
      </p:sp>
      <p:sp>
        <p:nvSpPr>
          <p:cNvPr id="9" name="Rectangle 8"/>
          <p:cNvSpPr/>
          <p:nvPr/>
        </p:nvSpPr>
        <p:spPr>
          <a:xfrm>
            <a:off x="1579524" y="5638800"/>
            <a:ext cx="5961504" cy="584775"/>
          </a:xfrm>
          <a:prstGeom prst="rect">
            <a:avLst/>
          </a:prstGeom>
        </p:spPr>
        <p:txBody>
          <a:bodyPr wrap="none">
            <a:spAutoFit/>
          </a:bodyPr>
          <a:lstStyle/>
          <a:p>
            <a:r>
              <a:rPr lang="en-US" sz="3200" dirty="0"/>
              <a:t>http://</a:t>
            </a:r>
            <a:r>
              <a:rPr lang="en-US" sz="3200" dirty="0" smtClean="0"/>
              <a:t>circulatingnow.nlm.nih.gov</a:t>
            </a:r>
            <a:r>
              <a:rPr lang="en-US" sz="3200" dirty="0"/>
              <a:t>/</a:t>
            </a:r>
          </a:p>
        </p:txBody>
      </p:sp>
      <p:pic>
        <p:nvPicPr>
          <p:cNvPr id="9219" name="Picture 3" descr="Pictures of National Library of Medicine blog content: Emerging Trend in Stewardship, A Civil War Surgeon's Books Rediscovered, Super Heroes With A Serious Message, On Combat Fatigue Irritability: Kerry Kelly Novick&#10;http://circulatingnow.nlm.nih.gov/&#10;" title="Collections Come To You: Circulating N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260" y="762000"/>
            <a:ext cx="8644165"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29359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Staff news</a:t>
            </a:r>
            <a:endParaRPr lang="en-US" dirty="0"/>
          </a:p>
        </p:txBody>
      </p:sp>
    </p:spTree>
    <p:extLst>
      <p:ext uri="{BB962C8B-B14F-4D97-AF65-F5344CB8AC3E}">
        <p14:creationId xmlns:p14="http://schemas.microsoft.com/office/powerpoint/2010/main" val="31414163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Retirement of National Network Office Head</a:t>
            </a:r>
            <a:endParaRPr lang="en-US" dirty="0"/>
          </a:p>
        </p:txBody>
      </p:sp>
      <p:sp>
        <p:nvSpPr>
          <p:cNvPr id="8" name="TextBox 7"/>
          <p:cNvSpPr txBox="1"/>
          <p:nvPr/>
        </p:nvSpPr>
        <p:spPr>
          <a:xfrm>
            <a:off x="3276600" y="4103132"/>
            <a:ext cx="2325029"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Angela Ruffin, PhD</a:t>
            </a:r>
            <a:endParaRPr lang="en-US" b="1" dirty="0">
              <a:effectLst>
                <a:outerShdw blurRad="38100" dist="38100" dir="2700000" algn="tl">
                  <a:srgbClr val="000000">
                    <a:alpha val="43137"/>
                  </a:srgbClr>
                </a:outerShdw>
              </a:effectLst>
            </a:endParaRPr>
          </a:p>
        </p:txBody>
      </p:sp>
      <p:pic>
        <p:nvPicPr>
          <p:cNvPr id="6" name="Content Placeholder 5" descr="Angela Ruffin, PhD&#10;" title="Retirement of National Network Office Head"/>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91414" y="2108028"/>
            <a:ext cx="1295400" cy="1810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90644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DOCLINE  Requests</a:t>
            </a:r>
          </a:p>
        </p:txBody>
      </p:sp>
      <p:pic>
        <p:nvPicPr>
          <p:cNvPr id="1026" name="Picture 2" descr="This chart depict the fact that usage is down 54% since 2002.  The x acist depict the years 1993 to 2013 and the Y axis depicts DOCLINE request from 0 to 3,500,000 in increments of 500,000. 2002 had 3,038,934 DOCLINE request and 2013 had 1,413,082 DOCLINE requests." title="Chart showing downward trend in ILL requests in DOC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798" y="1525607"/>
            <a:ext cx="8807767" cy="4570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13271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Library Operations Welcomes</a:t>
            </a:r>
            <a:endParaRPr lang="en-US" dirty="0"/>
          </a:p>
        </p:txBody>
      </p:sp>
      <p:pic>
        <p:nvPicPr>
          <p:cNvPr id="6146" name="Picture 2" descr="Pictures of:&#10;Deirdre Clarkin, Sara Tybaert, Rebecca Warlow, Mark de Jong, and Benjamin Peterson" title="Library Operations Welco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8200990" cy="4672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54633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NLM Associate </a:t>
            </a:r>
            <a:r>
              <a:rPr lang="en-US" dirty="0" smtClean="0"/>
              <a:t>Fellows 2013-2014</a:t>
            </a:r>
            <a:endParaRPr lang="en-US" dirty="0"/>
          </a:p>
        </p:txBody>
      </p:sp>
      <p:sp>
        <p:nvSpPr>
          <p:cNvPr id="5" name="TextBox 4"/>
          <p:cNvSpPr txBox="1"/>
          <p:nvPr/>
        </p:nvSpPr>
        <p:spPr>
          <a:xfrm>
            <a:off x="990600" y="5029200"/>
            <a:ext cx="7772400" cy="369332"/>
          </a:xfrm>
          <a:prstGeom prst="rect">
            <a:avLst/>
          </a:prstGeom>
          <a:noFill/>
        </p:spPr>
        <p:txBody>
          <a:bodyPr wrap="square" rtlCol="0">
            <a:spAutoFit/>
          </a:bodyPr>
          <a:lstStyle/>
          <a:p>
            <a:pPr>
              <a:defRPr/>
            </a:pPr>
            <a:r>
              <a:rPr lang="en-US" b="1" dirty="0">
                <a:effectLst>
                  <a:outerShdw blurRad="38100" dist="38100" dir="2700000" algn="tl">
                    <a:srgbClr val="000000">
                      <a:alpha val="43137"/>
                    </a:srgbClr>
                  </a:outerShdw>
                </a:effectLst>
              </a:rPr>
              <a:t>Nicole </a:t>
            </a:r>
            <a:r>
              <a:rPr lang="en-US" b="1" dirty="0" err="1">
                <a:effectLst>
                  <a:outerShdw blurRad="38100" dist="38100" dir="2700000" algn="tl">
                    <a:srgbClr val="000000">
                      <a:alpha val="43137"/>
                    </a:srgbClr>
                  </a:outerShdw>
                </a:effectLst>
              </a:rPr>
              <a:t>Pettenati</a:t>
            </a:r>
            <a:r>
              <a:rPr lang="en-US" b="1" dirty="0">
                <a:effectLst>
                  <a:outerShdw blurRad="38100" dist="38100" dir="2700000" algn="tl">
                    <a:srgbClr val="000000">
                      <a:alpha val="43137"/>
                    </a:srgbClr>
                  </a:outerShdw>
                </a:effectLst>
              </a:rPr>
              <a:t>, Christian Minter, Don Jason, Kate </a:t>
            </a:r>
            <a:r>
              <a:rPr lang="en-US" b="1" dirty="0" err="1">
                <a:effectLst>
                  <a:outerShdw blurRad="38100" dist="38100" dir="2700000" algn="tl">
                    <a:srgbClr val="000000">
                      <a:alpha val="43137"/>
                    </a:srgbClr>
                  </a:outerShdw>
                </a:effectLst>
              </a:rPr>
              <a:t>Masterton</a:t>
            </a:r>
            <a:r>
              <a:rPr lang="en-US" b="1" dirty="0">
                <a:effectLst>
                  <a:outerShdw blurRad="38100" dist="38100" dir="2700000" algn="tl">
                    <a:srgbClr val="000000">
                      <a:alpha val="43137"/>
                    </a:srgbClr>
                  </a:outerShdw>
                </a:effectLst>
              </a:rPr>
              <a:t>, Holly Thompson</a:t>
            </a:r>
          </a:p>
        </p:txBody>
      </p:sp>
      <p:pic>
        <p:nvPicPr>
          <p:cNvPr id="4" name="Picture 2" descr="2013 assciate fellows&#10;Nicole Pettenati, Christian Minter, Don Jason, Kate Masterton, Holly Thompson&#10;" title="2013 assciate fello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00200"/>
            <a:ext cx="5105400" cy="3126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3799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NLM Associate Fellows 2</a:t>
            </a:r>
            <a:r>
              <a:rPr lang="en-US" baseline="30000" dirty="0" smtClean="0"/>
              <a:t>nd</a:t>
            </a:r>
            <a:r>
              <a:rPr lang="en-US" dirty="0" smtClean="0"/>
              <a:t> year</a:t>
            </a:r>
            <a:endParaRPr lang="en-US" dirty="0"/>
          </a:p>
        </p:txBody>
      </p:sp>
      <p:sp>
        <p:nvSpPr>
          <p:cNvPr id="4" name="Content Placeholder 3"/>
          <p:cNvSpPr>
            <a:spLocks noGrp="1"/>
          </p:cNvSpPr>
          <p:nvPr>
            <p:ph sz="half" idx="2"/>
          </p:nvPr>
        </p:nvSpPr>
        <p:spPr>
          <a:xfrm>
            <a:off x="4648200" y="1524000"/>
            <a:ext cx="4267200" cy="4572000"/>
          </a:xfrm>
        </p:spPr>
        <p:txBody>
          <a:bodyPr>
            <a:normAutofit/>
          </a:bodyPr>
          <a:lstStyle/>
          <a:p>
            <a:pPr>
              <a:defRPr/>
            </a:pPr>
            <a:r>
              <a:rPr lang="en-US" sz="2000" dirty="0"/>
              <a:t>Rose Mary </a:t>
            </a:r>
            <a:r>
              <a:rPr lang="en-US" sz="2000" dirty="0" err="1"/>
              <a:t>Hedberg</a:t>
            </a:r>
            <a:r>
              <a:rPr lang="en-US" sz="2000" dirty="0"/>
              <a:t>, </a:t>
            </a:r>
            <a:r>
              <a:rPr lang="en-US" sz="2000" dirty="0" err="1"/>
              <a:t>Galter</a:t>
            </a:r>
            <a:r>
              <a:rPr lang="en-US" sz="2000" dirty="0"/>
              <a:t> Health Sciences Library at the Northwestern University Feinberg School of Medicine, Chicago, IL</a:t>
            </a:r>
          </a:p>
          <a:p>
            <a:r>
              <a:rPr lang="en-US" sz="2000" dirty="0" smtClean="0"/>
              <a:t>Diana </a:t>
            </a:r>
            <a:r>
              <a:rPr lang="en-US" sz="2000" dirty="0" err="1"/>
              <a:t>Almader</a:t>
            </a:r>
            <a:r>
              <a:rPr lang="en-US" sz="2000" dirty="0"/>
              <a:t>-Douglas, Arizona Health Sciences Library, Tucson, AZ</a:t>
            </a:r>
          </a:p>
          <a:p>
            <a:r>
              <a:rPr lang="en-US" sz="2000" dirty="0"/>
              <a:t>Karen </a:t>
            </a:r>
            <a:r>
              <a:rPr lang="en-US" sz="2000" dirty="0" err="1"/>
              <a:t>Gutzman</a:t>
            </a:r>
            <a:r>
              <a:rPr lang="en-US" sz="2000" dirty="0"/>
              <a:t>, Bernard Becker Medical Library at Washington University, St Louis, MO</a:t>
            </a:r>
          </a:p>
          <a:p>
            <a:r>
              <a:rPr lang="en-US" sz="2000" dirty="0"/>
              <a:t>Kevin Read, NYU Health Sciences Libraries, New York</a:t>
            </a:r>
          </a:p>
          <a:p>
            <a:endParaRPr lang="en-US" sz="2000" dirty="0"/>
          </a:p>
        </p:txBody>
      </p:sp>
      <p:pic>
        <p:nvPicPr>
          <p:cNvPr id="3078" name="Picture 6" descr="Picture of:&#10;Rose Mary Hedberg, Diana Almader-Douglas, Karen Gutzman, and Kevin Read" title="NLM Accociate Fellows 2nd Yea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67" t="-1" r="5567" b="2411"/>
          <a:stretch/>
        </p:blipFill>
        <p:spPr bwMode="auto">
          <a:xfrm>
            <a:off x="228600" y="1828800"/>
            <a:ext cx="4267200" cy="31232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8594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2</a:t>
            </a:r>
            <a:r>
              <a:rPr lang="en-US" baseline="30000" dirty="0" smtClean="0"/>
              <a:t>nd</a:t>
            </a:r>
            <a:r>
              <a:rPr lang="en-US" dirty="0" smtClean="0"/>
              <a:t> Year Host Proposals</a:t>
            </a:r>
            <a:br>
              <a:rPr lang="en-US" dirty="0" smtClean="0"/>
            </a:br>
            <a:r>
              <a:rPr lang="en-US" dirty="0" smtClean="0"/>
              <a:t>for NLM Associate Fellows 2014-2015</a:t>
            </a:r>
            <a:endParaRPr lang="en-US" dirty="0"/>
          </a:p>
        </p:txBody>
      </p:sp>
      <p:pic>
        <p:nvPicPr>
          <p:cNvPr id="7170" name="Picture 2" descr="Logos of: Mayo Clinic, University of Utah Spencer S. Eccles Health Sciences Library, Welch Medical Library, Columbia University and University of COlorado Health Sciences Library" title="2nd Year Host Proposals for NLM Associate Fellows 2014 - 2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 y="1190624"/>
            <a:ext cx="8702040" cy="543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8747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18785" y="359492"/>
            <a:ext cx="5867400" cy="838200"/>
          </a:xfrm>
        </p:spPr>
        <p:txBody>
          <a:bodyPr>
            <a:normAutofit fontScale="90000"/>
          </a:bodyPr>
          <a:lstStyle/>
          <a:p>
            <a:r>
              <a:rPr lang="en-US" dirty="0" smtClean="0"/>
              <a:t>Literature Selection Technical Review Committee</a:t>
            </a:r>
            <a:endParaRPr lang="en-US" dirty="0"/>
          </a:p>
        </p:txBody>
      </p:sp>
      <p:sp>
        <p:nvSpPr>
          <p:cNvPr id="5" name="Content Placeholder 4"/>
          <p:cNvSpPr>
            <a:spLocks noGrp="1"/>
          </p:cNvSpPr>
          <p:nvPr>
            <p:ph sz="half" idx="1"/>
          </p:nvPr>
        </p:nvSpPr>
        <p:spPr>
          <a:xfrm>
            <a:off x="457200" y="1064342"/>
            <a:ext cx="4059936" cy="4879258"/>
          </a:xfrm>
        </p:spPr>
        <p:txBody>
          <a:bodyPr>
            <a:noAutofit/>
          </a:bodyPr>
          <a:lstStyle/>
          <a:p>
            <a:pPr marL="0" indent="0">
              <a:buNone/>
            </a:pPr>
            <a:r>
              <a:rPr lang="en-US" sz="1100" b="1" dirty="0" smtClean="0"/>
              <a:t>CABELLO</a:t>
            </a:r>
            <a:r>
              <a:rPr lang="en-US" sz="1100" b="1" dirty="0"/>
              <a:t>, Felipe C., </a:t>
            </a:r>
            <a:r>
              <a:rPr lang="en-US" sz="1100" b="1" dirty="0" smtClean="0"/>
              <a:t>M.D.</a:t>
            </a:r>
            <a:endParaRPr lang="en-US" sz="1100" b="1" dirty="0"/>
          </a:p>
          <a:p>
            <a:pPr marL="0" indent="0">
              <a:buNone/>
            </a:pPr>
            <a:r>
              <a:rPr lang="en-US" sz="1100" b="1" dirty="0"/>
              <a:t>New York Medical College, Valhalla, </a:t>
            </a:r>
            <a:r>
              <a:rPr lang="en-US" sz="1100" b="1" dirty="0" smtClean="0"/>
              <a:t>NY</a:t>
            </a:r>
          </a:p>
          <a:p>
            <a:pPr marL="0" indent="0">
              <a:buNone/>
            </a:pPr>
            <a:endParaRPr lang="en-US" sz="1100" b="1" dirty="0" smtClean="0"/>
          </a:p>
          <a:p>
            <a:pPr marL="0" indent="0">
              <a:buNone/>
            </a:pPr>
            <a:r>
              <a:rPr lang="en-US" sz="1100" b="1" dirty="0" smtClean="0"/>
              <a:t>CALIS, Karim, Anton, Pharm D, M.P.H., FASHP, FCCP</a:t>
            </a:r>
          </a:p>
          <a:p>
            <a:pPr marL="0" indent="0">
              <a:buNone/>
            </a:pPr>
            <a:r>
              <a:rPr lang="en-US" sz="1100" b="1" dirty="0" smtClean="0"/>
              <a:t>National Institutes of Health, Bethesda</a:t>
            </a:r>
            <a:r>
              <a:rPr lang="en-US" sz="1100" b="1" dirty="0"/>
              <a:t>, </a:t>
            </a:r>
            <a:r>
              <a:rPr lang="en-US" sz="1100" b="1" dirty="0" smtClean="0"/>
              <a:t>MD</a:t>
            </a:r>
            <a:endParaRPr lang="en-US" sz="1100" b="1" dirty="0"/>
          </a:p>
          <a:p>
            <a:pPr marL="0" indent="0">
              <a:buNone/>
            </a:pPr>
            <a:endParaRPr lang="en-US" sz="1100" b="1" dirty="0" smtClean="0"/>
          </a:p>
          <a:p>
            <a:pPr marL="0" indent="0">
              <a:buNone/>
            </a:pPr>
            <a:r>
              <a:rPr lang="en-US" sz="1100" b="1" dirty="0" smtClean="0"/>
              <a:t>CHEUNG, Dorothy, M.D.</a:t>
            </a:r>
          </a:p>
          <a:p>
            <a:pPr marL="0" indent="0">
              <a:buNone/>
            </a:pPr>
            <a:r>
              <a:rPr lang="en-US" sz="1100" b="1" dirty="0" smtClean="0"/>
              <a:t>Allergy-Immunology Medical College of Wisconsin, Milwaukee, WI</a:t>
            </a:r>
          </a:p>
          <a:p>
            <a:pPr marL="0" indent="0">
              <a:buNone/>
            </a:pPr>
            <a:endParaRPr lang="en-US" sz="1100" b="1" dirty="0" smtClean="0"/>
          </a:p>
          <a:p>
            <a:pPr marL="0" indent="0">
              <a:buNone/>
            </a:pPr>
            <a:r>
              <a:rPr lang="en-US" sz="1100" b="1" dirty="0" smtClean="0"/>
              <a:t>COURTNEY</a:t>
            </a:r>
            <a:r>
              <a:rPr lang="en-US" sz="1100" b="1" dirty="0"/>
              <a:t>, Karen L., Ph.D., </a:t>
            </a:r>
            <a:r>
              <a:rPr lang="en-US" sz="1100" b="1" dirty="0" smtClean="0"/>
              <a:t>R.N.</a:t>
            </a:r>
          </a:p>
          <a:p>
            <a:pPr marL="0" indent="0">
              <a:buNone/>
            </a:pPr>
            <a:r>
              <a:rPr lang="en-US" sz="1100" b="1" dirty="0" smtClean="0"/>
              <a:t>University of Victoria, Victoria, BC, Canada </a:t>
            </a:r>
          </a:p>
          <a:p>
            <a:pPr marL="0" indent="0">
              <a:buNone/>
            </a:pPr>
            <a:r>
              <a:rPr lang="en-US" sz="1100" b="1" dirty="0" smtClean="0"/>
              <a:t> </a:t>
            </a:r>
          </a:p>
          <a:p>
            <a:pPr marL="0" indent="0">
              <a:buNone/>
            </a:pPr>
            <a:r>
              <a:rPr lang="en-US" sz="1100" b="1" dirty="0" smtClean="0"/>
              <a:t>CRUMMETT</a:t>
            </a:r>
            <a:r>
              <a:rPr lang="en-US" sz="1100" b="1" dirty="0"/>
              <a:t>, Courtney, M.L.S., M.S</a:t>
            </a:r>
          </a:p>
          <a:p>
            <a:pPr marL="0" indent="0">
              <a:buNone/>
            </a:pPr>
            <a:r>
              <a:rPr lang="en-US" sz="1100" b="1" dirty="0"/>
              <a:t>MIT Libraries, Cambridge, MA</a:t>
            </a:r>
          </a:p>
          <a:p>
            <a:pPr marL="0" indent="0">
              <a:buNone/>
            </a:pPr>
            <a:r>
              <a:rPr lang="en-US" sz="1100" b="1" dirty="0"/>
              <a:t> </a:t>
            </a:r>
          </a:p>
          <a:p>
            <a:pPr marL="0" indent="0">
              <a:buNone/>
            </a:pPr>
            <a:r>
              <a:rPr lang="en-US" sz="1100" b="1" dirty="0" smtClean="0"/>
              <a:t>DELCLOS, George L., M.D., Ph.D.</a:t>
            </a:r>
          </a:p>
          <a:p>
            <a:pPr marL="0" indent="0">
              <a:buNone/>
            </a:pPr>
            <a:r>
              <a:rPr lang="en-US" sz="1100" b="1" dirty="0" smtClean="0"/>
              <a:t>University </a:t>
            </a:r>
            <a:r>
              <a:rPr lang="en-US" sz="1100" b="1" dirty="0"/>
              <a:t>of Texas-Houston, Houston, TX </a:t>
            </a:r>
          </a:p>
          <a:p>
            <a:pPr marL="0" indent="0">
              <a:buNone/>
            </a:pPr>
            <a:r>
              <a:rPr lang="en-US" sz="1100" b="1" dirty="0" smtClean="0"/>
              <a:t> </a:t>
            </a:r>
          </a:p>
          <a:p>
            <a:pPr marL="0" indent="0">
              <a:buNone/>
            </a:pPr>
            <a:r>
              <a:rPr lang="en-US" sz="1100" b="1" dirty="0" smtClean="0"/>
              <a:t>GWINN</a:t>
            </a:r>
            <a:r>
              <a:rPr lang="en-US" sz="1100" b="1" dirty="0"/>
              <a:t>, Marta, M.D., M.P.H</a:t>
            </a:r>
          </a:p>
          <a:p>
            <a:pPr marL="0" indent="0">
              <a:buNone/>
            </a:pPr>
            <a:r>
              <a:rPr lang="en-US" sz="1100" b="1" dirty="0"/>
              <a:t>Centers for Disease Control and Prevention, Atlanta, GA</a:t>
            </a:r>
          </a:p>
          <a:p>
            <a:pPr marL="0" indent="0">
              <a:buNone/>
            </a:pPr>
            <a:r>
              <a:rPr lang="en-US" sz="1100" b="1" dirty="0"/>
              <a:t> </a:t>
            </a:r>
            <a:endParaRPr lang="en-US" sz="1100" b="1" dirty="0" smtClean="0"/>
          </a:p>
          <a:p>
            <a:pPr marL="0" indent="0">
              <a:buNone/>
            </a:pPr>
            <a:r>
              <a:rPr lang="en-US" sz="1100" b="1" dirty="0" smtClean="0"/>
              <a:t>JOE, Jennie R., Ph.D., M.P.H., M.A.</a:t>
            </a:r>
          </a:p>
          <a:p>
            <a:pPr marL="0" indent="0">
              <a:buNone/>
            </a:pPr>
            <a:r>
              <a:rPr lang="en-US" sz="1100" b="1" dirty="0" smtClean="0"/>
              <a:t>University of Arizona College of Medicine, Tucson, AZ</a:t>
            </a:r>
            <a:endParaRPr lang="en-US" sz="1100" b="1" dirty="0"/>
          </a:p>
        </p:txBody>
      </p:sp>
      <p:sp>
        <p:nvSpPr>
          <p:cNvPr id="6" name="Content Placeholder 5"/>
          <p:cNvSpPr>
            <a:spLocks noGrp="1"/>
          </p:cNvSpPr>
          <p:nvPr>
            <p:ph sz="half" idx="2"/>
          </p:nvPr>
        </p:nvSpPr>
        <p:spPr>
          <a:xfrm>
            <a:off x="4648200" y="1064342"/>
            <a:ext cx="4059936" cy="4879258"/>
          </a:xfrm>
        </p:spPr>
        <p:txBody>
          <a:bodyPr>
            <a:noAutofit/>
          </a:bodyPr>
          <a:lstStyle/>
          <a:p>
            <a:pPr marL="0" indent="0">
              <a:buNone/>
            </a:pPr>
            <a:r>
              <a:rPr lang="en-US" sz="1100" b="1" dirty="0" smtClean="0"/>
              <a:t>NGUYEN, Thu, </a:t>
            </a:r>
            <a:r>
              <a:rPr lang="en-US" sz="1100" b="1" dirty="0" err="1" smtClean="0"/>
              <a:t>Annelise</a:t>
            </a:r>
            <a:r>
              <a:rPr lang="en-US" sz="1100" b="1" dirty="0" smtClean="0"/>
              <a:t>, Ph.D., M.B.A.</a:t>
            </a:r>
          </a:p>
          <a:p>
            <a:pPr marL="0" indent="0">
              <a:buNone/>
            </a:pPr>
            <a:r>
              <a:rPr lang="en-US" sz="1100" b="1" dirty="0" smtClean="0"/>
              <a:t>Kansas State University, Manhattan, KS</a:t>
            </a:r>
          </a:p>
          <a:p>
            <a:pPr marL="0" indent="0">
              <a:buNone/>
            </a:pPr>
            <a:endParaRPr lang="en-US" sz="1100" b="1" dirty="0"/>
          </a:p>
          <a:p>
            <a:pPr marL="0" indent="0">
              <a:buNone/>
            </a:pPr>
            <a:r>
              <a:rPr lang="en-US" sz="1100" b="1" dirty="0" smtClean="0"/>
              <a:t>OGUNYEMI</a:t>
            </a:r>
            <a:r>
              <a:rPr lang="en-US" sz="1100" b="1" dirty="0"/>
              <a:t>, </a:t>
            </a:r>
            <a:r>
              <a:rPr lang="en-US" sz="1100" b="1" dirty="0" err="1"/>
              <a:t>Omolola</a:t>
            </a:r>
            <a:r>
              <a:rPr lang="en-US" sz="1100" b="1" dirty="0"/>
              <a:t>, Ph.D.</a:t>
            </a:r>
          </a:p>
          <a:p>
            <a:pPr marL="0" indent="0">
              <a:buNone/>
            </a:pPr>
            <a:r>
              <a:rPr lang="en-US" sz="1100" b="1" dirty="0"/>
              <a:t>Charles R. Drew University of Medicine and Science, Lynwood, CA</a:t>
            </a:r>
          </a:p>
          <a:p>
            <a:pPr marL="0" indent="0">
              <a:buNone/>
            </a:pPr>
            <a:r>
              <a:rPr lang="en-US" sz="1100" b="1" dirty="0"/>
              <a:t> </a:t>
            </a:r>
          </a:p>
          <a:p>
            <a:pPr marL="0" indent="0">
              <a:buNone/>
            </a:pPr>
            <a:r>
              <a:rPr lang="en-US" sz="1100" b="1" dirty="0"/>
              <a:t>PASCOE, John M., M.D., M.P.H.</a:t>
            </a:r>
          </a:p>
          <a:p>
            <a:pPr marL="0" indent="0">
              <a:buNone/>
            </a:pPr>
            <a:r>
              <a:rPr lang="en-US" sz="1100" b="1" dirty="0"/>
              <a:t>The Children's Medical Center of Dayton, Dayton, OH</a:t>
            </a:r>
          </a:p>
          <a:p>
            <a:pPr marL="0" indent="0">
              <a:buNone/>
            </a:pPr>
            <a:r>
              <a:rPr lang="en-US" sz="1100" b="1" dirty="0"/>
              <a:t> </a:t>
            </a:r>
          </a:p>
          <a:p>
            <a:pPr marL="0" indent="0">
              <a:buNone/>
            </a:pPr>
            <a:r>
              <a:rPr lang="en-US" sz="1100" b="1" dirty="0"/>
              <a:t>PASCOE, John R., </a:t>
            </a:r>
            <a:r>
              <a:rPr lang="en-US" sz="1100" b="1" dirty="0" err="1"/>
              <a:t>BVSc</a:t>
            </a:r>
            <a:r>
              <a:rPr lang="en-US" sz="1100" b="1" dirty="0"/>
              <a:t>, Ph.D.</a:t>
            </a:r>
          </a:p>
          <a:p>
            <a:pPr marL="0" indent="0">
              <a:buNone/>
            </a:pPr>
            <a:r>
              <a:rPr lang="en-US" sz="1100" b="1" dirty="0"/>
              <a:t>University of California, Davis, CA </a:t>
            </a:r>
          </a:p>
          <a:p>
            <a:pPr marL="0" indent="0">
              <a:buNone/>
            </a:pPr>
            <a:r>
              <a:rPr lang="en-US" sz="1100" b="1" dirty="0"/>
              <a:t> </a:t>
            </a:r>
          </a:p>
          <a:p>
            <a:pPr marL="0" indent="0">
              <a:buNone/>
            </a:pPr>
            <a:r>
              <a:rPr lang="en-US" sz="1100" b="1" dirty="0"/>
              <a:t>PHILLIPS, William R., M.D., M.P.H.</a:t>
            </a:r>
          </a:p>
          <a:p>
            <a:pPr marL="0" indent="0">
              <a:buNone/>
            </a:pPr>
            <a:r>
              <a:rPr lang="en-US" sz="1100" b="1" dirty="0" smtClean="0"/>
              <a:t>University </a:t>
            </a:r>
            <a:r>
              <a:rPr lang="en-US" sz="1100" b="1" dirty="0"/>
              <a:t>of Washington, Seattle, </a:t>
            </a:r>
            <a:r>
              <a:rPr lang="en-US" sz="1100" b="1" dirty="0" smtClean="0"/>
              <a:t>WA</a:t>
            </a:r>
          </a:p>
          <a:p>
            <a:pPr marL="0" indent="0">
              <a:buNone/>
            </a:pPr>
            <a:r>
              <a:rPr lang="en-US" sz="1100" b="1" dirty="0"/>
              <a:t> </a:t>
            </a:r>
          </a:p>
          <a:p>
            <a:pPr marL="0" indent="0">
              <a:buNone/>
            </a:pPr>
            <a:r>
              <a:rPr lang="en-US" sz="1100" b="1" dirty="0"/>
              <a:t>RAO, Jaya, M.D.</a:t>
            </a:r>
          </a:p>
          <a:p>
            <a:pPr marL="0" indent="0">
              <a:buNone/>
            </a:pPr>
            <a:r>
              <a:rPr lang="en-US" sz="1100" b="1" dirty="0" smtClean="0"/>
              <a:t>American College of Physicians, Philadelphia, PA</a:t>
            </a:r>
          </a:p>
          <a:p>
            <a:pPr marL="0" indent="0">
              <a:buNone/>
            </a:pPr>
            <a:endParaRPr lang="en-US" sz="1100" b="1" dirty="0"/>
          </a:p>
          <a:p>
            <a:pPr marL="0" indent="0">
              <a:buNone/>
            </a:pPr>
            <a:r>
              <a:rPr lang="en-US" sz="1100" b="1" dirty="0"/>
              <a:t>TANNERY, Nancy, H., M.L.S.</a:t>
            </a:r>
          </a:p>
          <a:p>
            <a:pPr marL="0" indent="0">
              <a:buNone/>
            </a:pPr>
            <a:r>
              <a:rPr lang="en-US" sz="1100" b="1" dirty="0"/>
              <a:t>University of Pittsburgh, Pittsburgh, PA </a:t>
            </a:r>
            <a:r>
              <a:rPr lang="en-US" sz="1100" b="1" dirty="0" smtClean="0"/>
              <a:t> </a:t>
            </a:r>
            <a:endParaRPr lang="en-US" sz="1100" b="1" dirty="0"/>
          </a:p>
        </p:txBody>
      </p:sp>
      <p:pic>
        <p:nvPicPr>
          <p:cNvPr id="3" name="Picture 2" descr="Picture of Nancy Tannery" title="Literature Selection Technical Review Committe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6185" y="5170714"/>
            <a:ext cx="1268046" cy="1676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250104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457200" y="228600"/>
            <a:ext cx="8229600" cy="1066800"/>
          </a:xfrm>
        </p:spPr>
        <p:txBody>
          <a:bodyPr/>
          <a:lstStyle/>
          <a:p>
            <a:r>
              <a:rPr lang="en-US" dirty="0" smtClean="0"/>
              <a:t>Picture of National Library of Medicine</a:t>
            </a:r>
            <a:endParaRPr lang="en-US" dirty="0"/>
          </a:p>
        </p:txBody>
      </p:sp>
      <p:pic>
        <p:nvPicPr>
          <p:cNvPr id="4" name="Content Placeholder 3" descr="Picture of the National Library of Medicine" title="National Library of Medicine"/>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0" y="609600"/>
            <a:ext cx="7156450" cy="5105400"/>
          </a:xfrm>
          <a:prstGeom prst="rect">
            <a:avLst/>
          </a:prstGeom>
          <a:ln>
            <a:noFill/>
          </a:ln>
          <a:effectLst>
            <a:softEdge rad="112500"/>
          </a:effectLst>
        </p:spPr>
      </p:pic>
    </p:spTree>
    <p:extLst>
      <p:ext uri="{BB962C8B-B14F-4D97-AF65-F5344CB8AC3E}">
        <p14:creationId xmlns:p14="http://schemas.microsoft.com/office/powerpoint/2010/main" val="14411085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Keep in touch</a:t>
            </a:r>
            <a:endParaRPr lang="en-US" dirty="0"/>
          </a:p>
        </p:txBody>
      </p:sp>
      <p:pic>
        <p:nvPicPr>
          <p:cNvPr id="8194" name="Picture 2" descr="Logos of Connect with National Library of Medicine, www.Fedbizopps.gov, and National Library of Medicine Vaoyaging to the Future Symposium" title="Keep in Tou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5400"/>
            <a:ext cx="8671400" cy="5362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9926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Report:  Future of Resource Sharing</a:t>
            </a:r>
            <a:endParaRPr lang="en-US" dirty="0"/>
          </a:p>
        </p:txBody>
      </p:sp>
      <p:sp>
        <p:nvSpPr>
          <p:cNvPr id="2" name="Content Placeholder 1"/>
          <p:cNvSpPr>
            <a:spLocks noGrp="1"/>
          </p:cNvSpPr>
          <p:nvPr>
            <p:ph idx="1"/>
          </p:nvPr>
        </p:nvSpPr>
        <p:spPr/>
        <p:txBody>
          <a:bodyPr>
            <a:normAutofit fontScale="92500" lnSpcReduction="20000"/>
          </a:bodyPr>
          <a:lstStyle/>
          <a:p>
            <a:r>
              <a:rPr lang="en-US" dirty="0" smtClean="0"/>
              <a:t>DOCLINE use down 54% since 2002 due to: </a:t>
            </a:r>
            <a:r>
              <a:rPr lang="en-US" dirty="0"/>
              <a:t>Open access, public access</a:t>
            </a:r>
          </a:p>
          <a:p>
            <a:pPr lvl="1"/>
            <a:r>
              <a:rPr lang="en-US" dirty="0"/>
              <a:t>30% of PubMed </a:t>
            </a:r>
            <a:r>
              <a:rPr lang="en-US" dirty="0" smtClean="0"/>
              <a:t>articles since </a:t>
            </a:r>
            <a:r>
              <a:rPr lang="en-US" dirty="0"/>
              <a:t>2010 available </a:t>
            </a:r>
            <a:r>
              <a:rPr lang="en-US" dirty="0" smtClean="0"/>
              <a:t> free </a:t>
            </a:r>
            <a:r>
              <a:rPr lang="en-US" dirty="0"/>
              <a:t>online </a:t>
            </a:r>
          </a:p>
          <a:p>
            <a:pPr lvl="1"/>
            <a:r>
              <a:rPr lang="en-US" dirty="0"/>
              <a:t>93% since 2010 online free or subscription</a:t>
            </a:r>
          </a:p>
          <a:p>
            <a:r>
              <a:rPr lang="en-US" dirty="0"/>
              <a:t>Users prefer immediately available articles</a:t>
            </a:r>
          </a:p>
          <a:p>
            <a:r>
              <a:rPr lang="en-US" dirty="0" smtClean="0"/>
              <a:t>In addition to ILL, librarians </a:t>
            </a:r>
            <a:r>
              <a:rPr lang="en-US" dirty="0"/>
              <a:t>choosing </a:t>
            </a:r>
            <a:endParaRPr lang="en-US" dirty="0" smtClean="0"/>
          </a:p>
          <a:p>
            <a:pPr lvl="1"/>
            <a:r>
              <a:rPr lang="en-US" dirty="0" smtClean="0"/>
              <a:t>Open/public </a:t>
            </a:r>
            <a:r>
              <a:rPr lang="en-US" dirty="0"/>
              <a:t>access</a:t>
            </a:r>
          </a:p>
          <a:p>
            <a:pPr lvl="1"/>
            <a:r>
              <a:rPr lang="en-US" dirty="0"/>
              <a:t>Purchase</a:t>
            </a:r>
          </a:p>
          <a:p>
            <a:pPr lvl="1"/>
            <a:r>
              <a:rPr lang="en-US" dirty="0"/>
              <a:t>Requests to email lists</a:t>
            </a:r>
          </a:p>
          <a:p>
            <a:pPr lvl="1"/>
            <a:r>
              <a:rPr lang="en-US" dirty="0"/>
              <a:t>Contact  corresponding author</a:t>
            </a:r>
          </a:p>
          <a:p>
            <a:pPr lvl="1"/>
            <a:r>
              <a:rPr lang="en-US" dirty="0"/>
              <a:t>Other ILL </a:t>
            </a:r>
            <a:r>
              <a:rPr lang="en-US" dirty="0" smtClean="0"/>
              <a:t>systems </a:t>
            </a:r>
            <a:r>
              <a:rPr lang="en-US" dirty="0"/>
              <a:t>(OCLC, </a:t>
            </a:r>
            <a:r>
              <a:rPr lang="en-US" dirty="0" smtClean="0"/>
              <a:t>consortia</a:t>
            </a:r>
            <a:r>
              <a:rPr lang="en-US" dirty="0"/>
              <a:t>)</a:t>
            </a:r>
          </a:p>
          <a:p>
            <a:r>
              <a:rPr lang="en-US" dirty="0" smtClean="0"/>
              <a:t>Librarians stated that ILL will remain a preferred  method for obtaining articles</a:t>
            </a:r>
            <a:endParaRPr lang="en-US" dirty="0"/>
          </a:p>
        </p:txBody>
      </p:sp>
    </p:spTree>
    <p:extLst>
      <p:ext uri="{BB962C8B-B14F-4D97-AF65-F5344CB8AC3E}">
        <p14:creationId xmlns:p14="http://schemas.microsoft.com/office/powerpoint/2010/main" val="1537966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Report:  Future of Resource Sharing Slide 2</a:t>
            </a:r>
            <a:endParaRPr lang="en-US" dirty="0"/>
          </a:p>
        </p:txBody>
      </p:sp>
      <p:sp>
        <p:nvSpPr>
          <p:cNvPr id="2" name="Content Placeholder 1"/>
          <p:cNvSpPr>
            <a:spLocks noGrp="1"/>
          </p:cNvSpPr>
          <p:nvPr>
            <p:ph idx="1"/>
          </p:nvPr>
        </p:nvSpPr>
        <p:spPr/>
        <p:txBody>
          <a:bodyPr>
            <a:normAutofit/>
          </a:bodyPr>
          <a:lstStyle/>
          <a:p>
            <a:r>
              <a:rPr lang="en-US" dirty="0" smtClean="0"/>
              <a:t>Recommendations:</a:t>
            </a:r>
          </a:p>
          <a:p>
            <a:pPr lvl="1"/>
            <a:r>
              <a:rPr lang="en-US" dirty="0" smtClean="0"/>
              <a:t>Allow more flexible NN/LM membership and participatory levels in DOCLINE</a:t>
            </a:r>
          </a:p>
          <a:p>
            <a:pPr lvl="1"/>
            <a:r>
              <a:rPr lang="en-US" dirty="0" smtClean="0"/>
              <a:t>Proposed system improvements including out of office options, batch holding upload, more help options</a:t>
            </a:r>
          </a:p>
          <a:p>
            <a:pPr lvl="1"/>
            <a:endParaRPr lang="en-US" dirty="0" smtClean="0"/>
          </a:p>
          <a:p>
            <a:r>
              <a:rPr lang="en-US" dirty="0" smtClean="0"/>
              <a:t>Further Investigation:  licensing issues, interoperability, </a:t>
            </a:r>
            <a:endParaRPr lang="en-US" dirty="0"/>
          </a:p>
        </p:txBody>
      </p:sp>
    </p:spTree>
    <p:extLst>
      <p:ext uri="{BB962C8B-B14F-4D97-AF65-F5344CB8AC3E}">
        <p14:creationId xmlns:p14="http://schemas.microsoft.com/office/powerpoint/2010/main" val="3781231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You’re going mobile, we’re going mobile</a:t>
            </a:r>
            <a:endParaRPr lang="en-US" dirty="0"/>
          </a:p>
        </p:txBody>
      </p:sp>
    </p:spTree>
    <p:extLst>
      <p:ext uri="{BB962C8B-B14F-4D97-AF65-F5344CB8AC3E}">
        <p14:creationId xmlns:p14="http://schemas.microsoft.com/office/powerpoint/2010/main" val="3768773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hidden="1"/>
          <p:cNvSpPr>
            <a:spLocks noGrp="1"/>
          </p:cNvSpPr>
          <p:nvPr>
            <p:ph type="title"/>
          </p:nvPr>
        </p:nvSpPr>
        <p:spPr>
          <a:xfrm>
            <a:off x="573931" y="-116736"/>
            <a:ext cx="8229600" cy="1066800"/>
          </a:xfrm>
        </p:spPr>
        <p:txBody>
          <a:bodyPr>
            <a:normAutofit/>
          </a:bodyPr>
          <a:lstStyle/>
          <a:p>
            <a:pPr algn="ctr"/>
            <a:r>
              <a:rPr lang="en-US" sz="4800" dirty="0" smtClean="0"/>
              <a:t>Mobile Use of MedlinePlus</a:t>
            </a:r>
            <a:endParaRPr lang="en-US" sz="4800" dirty="0"/>
          </a:p>
        </p:txBody>
      </p:sp>
      <p:pic>
        <p:nvPicPr>
          <p:cNvPr id="1026" name="Picture 2" descr="This chart shows that the use of MedlinePlus from mobile devices has grown from 26% to 40 percent in just 18 months and we don’t know where the trend will end. The X axis depicts the years 2013 and 2014 by quarter and the Y axis depicts visits to the webpages, both mobile and nonmobile devices, from 0 to 160,000,000 in increments of 20,000,000&#10;" title="Mobile Use of Medline Pl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47"/>
            <a:ext cx="9126140" cy="6871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6875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normAutofit/>
          </a:bodyPr>
          <a:lstStyle/>
          <a:p>
            <a:r>
              <a:rPr lang="en-US" dirty="0">
                <a:ln w="3200">
                  <a:solidFill>
                    <a:srgbClr val="564B3C">
                      <a:shade val="75000"/>
                      <a:alpha val="25000"/>
                    </a:srgbClr>
                  </a:solidFill>
                  <a:prstDash val="solid"/>
                  <a:round/>
                </a:ln>
              </a:rPr>
              <a:t>Mobile </a:t>
            </a:r>
            <a:r>
              <a:rPr lang="en-US" dirty="0" smtClean="0">
                <a:ln w="3200">
                  <a:solidFill>
                    <a:srgbClr val="564B3C">
                      <a:shade val="75000"/>
                      <a:alpha val="25000"/>
                    </a:srgbClr>
                  </a:solidFill>
                  <a:prstDash val="solid"/>
                  <a:round/>
                </a:ln>
              </a:rPr>
              <a:t>MedlinePlus</a:t>
            </a:r>
            <a:endParaRPr lang="en-US" dirty="0"/>
          </a:p>
        </p:txBody>
      </p:sp>
      <p:pic>
        <p:nvPicPr>
          <p:cNvPr id="1027" name="Picture 3" descr="Picure depicting Mobile MedlinePlus &#10;We have mobile MedlinePlus, but it’s not really meeting people’s needs these days&#10;Separate mobile-optimized website&#10;Less content than full site&#10;More people using full site on handhelds &#10;Mostly using high-end devices&#10;&#10;Users want full content&#10;" title="Mobile MEDLINE Pl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28986"/>
            <a:ext cx="7610475" cy="5732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855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NIH NLM Sunburst Blue">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AFF512F4C91FF41B667E19CCF6970B9" ma:contentTypeVersion="0" ma:contentTypeDescription="Create a new document." ma:contentTypeScope="" ma:versionID="81aa384a0fd227002fc3f5c1ad4d6de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5EC327-6956-412B-A9A7-F05239E4AECF}">
  <ds:schemaRefs>
    <ds:schemaRef ds:uri="http://purl.org/dc/elements/1.1/"/>
    <ds:schemaRef ds:uri="http://schemas.microsoft.com/office/2006/documentManagement/types"/>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1F61CEDA-B1D7-46C8-AF07-0BFDD7097292}">
  <ds:schemaRefs>
    <ds:schemaRef ds:uri="http://schemas.microsoft.com/sharepoint/v3/contenttype/forms"/>
  </ds:schemaRefs>
</ds:datastoreItem>
</file>

<file path=customXml/itemProps3.xml><?xml version="1.0" encoding="utf-8"?>
<ds:datastoreItem xmlns:ds="http://schemas.openxmlformats.org/officeDocument/2006/customXml" ds:itemID="{B6C595C4-E942-4D20-B950-EF349E9811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NIH NLM Sunburst Blue</Template>
  <TotalTime>1423</TotalTime>
  <Words>3192</Words>
  <Application>Microsoft Office PowerPoint</Application>
  <PresentationFormat>On-screen Show (4:3)</PresentationFormat>
  <Paragraphs>322</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NIH NLM Sunburst Blue</vt:lpstr>
      <vt:lpstr>Library Operations Update - 2014</vt:lpstr>
      <vt:lpstr>Overview</vt:lpstr>
      <vt:lpstr>Update on resource sharing</vt:lpstr>
      <vt:lpstr>DOCLINE  Requests</vt:lpstr>
      <vt:lpstr>Report:  Future of Resource Sharing</vt:lpstr>
      <vt:lpstr>Report:  Future of Resource Sharing Slide 2</vt:lpstr>
      <vt:lpstr>You’re going mobile, we’re going mobile</vt:lpstr>
      <vt:lpstr>Mobile Use of MedlinePlus</vt:lpstr>
      <vt:lpstr>Mobile MedlinePlus</vt:lpstr>
      <vt:lpstr>Responsive Design</vt:lpstr>
      <vt:lpstr>Responsive Design Example </vt:lpstr>
      <vt:lpstr>MedlinePlus &amp; Responsive Design</vt:lpstr>
      <vt:lpstr>AIDSinfo Responsive Design</vt:lpstr>
      <vt:lpstr>Partners in Information Access for the Public Health WOrkforce</vt:lpstr>
      <vt:lpstr>PubReader (HTML 5)</vt:lpstr>
      <vt:lpstr>National Center for Biotechnology Information Homepage</vt:lpstr>
      <vt:lpstr>Machines taking big bytes</vt:lpstr>
      <vt:lpstr>MedlinePlus Connect:  Web Service and Web Application Use</vt:lpstr>
      <vt:lpstr>PubMed Use – People (web in blue)  and Machines (API in brown)</vt:lpstr>
      <vt:lpstr>National Network of Libraries of Medicine</vt:lpstr>
      <vt:lpstr>Medical Library Assistance Act (MLAA) - 1965</vt:lpstr>
      <vt:lpstr>Regional Medical Library Network  1967 - 11 Regions</vt:lpstr>
      <vt:lpstr>National Network of Libraries of Medicine 1991 to the present, 8 regions</vt:lpstr>
      <vt:lpstr>2011-2016</vt:lpstr>
      <vt:lpstr>Request for Information on FedBizOps webpage </vt:lpstr>
      <vt:lpstr>Priorities, Strategies, Partnerships </vt:lpstr>
      <vt:lpstr>Outreach, Programs Training, Resource Sharing </vt:lpstr>
      <vt:lpstr>Membership, Network Structure, Service Coordination </vt:lpstr>
      <vt:lpstr>Please respond</vt:lpstr>
      <vt:lpstr>Exhibitions come to you</vt:lpstr>
      <vt:lpstr>Exhibitions Come To You: In Banners &amp; Online</vt:lpstr>
      <vt:lpstr>Exhibitions Come To You: In Banners &amp; Online Slide 2</vt:lpstr>
      <vt:lpstr>Exhibitions Come To You: In Banners &amp; Online Slide 3</vt:lpstr>
      <vt:lpstr>Collections Come To You: Digital Collections</vt:lpstr>
      <vt:lpstr>Collections Come To You:  More Historical Medical Journals</vt:lpstr>
      <vt:lpstr>Collections Come To You:  More Historical Medical Journals Slide 2</vt:lpstr>
      <vt:lpstr>Collections Come To You: Circulating Now</vt:lpstr>
      <vt:lpstr>Staff news</vt:lpstr>
      <vt:lpstr>Retirement of National Network Office Head</vt:lpstr>
      <vt:lpstr>Library Operations Welcomes</vt:lpstr>
      <vt:lpstr>NLM Associate Fellows 2013-2014</vt:lpstr>
      <vt:lpstr>NLM Associate Fellows 2nd year</vt:lpstr>
      <vt:lpstr>2nd Year Host Proposals for NLM Associate Fellows 2014-2015</vt:lpstr>
      <vt:lpstr>Literature Selection Technical Review Committee</vt:lpstr>
      <vt:lpstr>Picture of National Library of Medicine</vt:lpstr>
      <vt:lpstr>Keep in touch</vt:lpstr>
    </vt:vector>
  </TitlesOfParts>
  <Company>National Library of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Windows User</dc:creator>
  <cp:lastModifiedBy>Seibert, Peter (NIH/NLM) </cp:lastModifiedBy>
  <cp:revision>134</cp:revision>
  <dcterms:created xsi:type="dcterms:W3CDTF">2014-04-15T15:33:33Z</dcterms:created>
  <dcterms:modified xsi:type="dcterms:W3CDTF">2014-06-10T18:03:12Z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0x0101006AFF512F4C91FF41B667E19CCF6970B9</vt:lpwstr>
  </property>
</Properties>
</file>