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8" r:id="rId3"/>
    <p:sldId id="293" r:id="rId4"/>
    <p:sldId id="291" r:id="rId5"/>
    <p:sldId id="274" r:id="rId6"/>
    <p:sldId id="261" r:id="rId7"/>
    <p:sldId id="280" r:id="rId8"/>
    <p:sldId id="260" r:id="rId9"/>
    <p:sldId id="285" r:id="rId10"/>
    <p:sldId id="287" r:id="rId11"/>
    <p:sldId id="286" r:id="rId12"/>
    <p:sldId id="263" r:id="rId13"/>
    <p:sldId id="272" r:id="rId14"/>
    <p:sldId id="267" r:id="rId15"/>
    <p:sldId id="266" r:id="rId16"/>
    <p:sldId id="273" r:id="rId17"/>
    <p:sldId id="271" r:id="rId18"/>
    <p:sldId id="270" r:id="rId19"/>
    <p:sldId id="269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92" r:id="rId28"/>
    <p:sldId id="289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0" autoAdjust="0"/>
    <p:restoredTop sz="86425" autoAdjust="0"/>
  </p:normalViewPr>
  <p:slideViewPr>
    <p:cSldViewPr>
      <p:cViewPr varScale="1">
        <p:scale>
          <a:sx n="81" d="100"/>
          <a:sy n="81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0" tIns="46151" rIns="92300" bIns="46151" rtlCol="0"/>
          <a:lstStyle>
            <a:lvl1pPr algn="r">
              <a:defRPr sz="1200"/>
            </a:lvl1pPr>
          </a:lstStyle>
          <a:p>
            <a:fld id="{52EE21B8-1CA0-4FA8-A2A6-3D3F565A191D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1" rIns="92300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00" tIns="46151" rIns="92300" bIns="461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0" tIns="46151" rIns="92300" bIns="46151" rtlCol="0" anchor="b"/>
          <a:lstStyle>
            <a:lvl1pPr algn="r">
              <a:defRPr sz="1200"/>
            </a:lvl1pPr>
          </a:lstStyle>
          <a:p>
            <a:fld id="{0F6D9FC2-DEC6-4F26-B2A9-21E210A6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en.acs.org/content/dam/cen/92/7/09207-cover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.cdc.gov/chemical/MCHM/westvirginia2014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library.wiley.com/journal/10.1002/(ISSN)2049-6060" TargetMode="External"/><Relationship Id="rId3" Type="http://schemas.openxmlformats.org/officeDocument/2006/relationships/hyperlink" Target="http://www.nature.com/scientificdata/" TargetMode="External"/><Relationship Id="rId7" Type="http://schemas.openxmlformats.org/officeDocument/2006/relationships/hyperlink" Target="http://www.hindawi.com/journals/dpi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journals.elsevier.com/genomics-data/" TargetMode="External"/><Relationship Id="rId5" Type="http://schemas.openxmlformats.org/officeDocument/2006/relationships/hyperlink" Target="http://www.gigasciencejournal.com/content" TargetMode="External"/><Relationship Id="rId4" Type="http://schemas.openxmlformats.org/officeDocument/2006/relationships/hyperlink" Target="http://openhealthdata.metajnl.com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Building Our Information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Data</a:t>
            </a:r>
            <a:r>
              <a:rPr lang="en-US" dirty="0" smtClean="0"/>
              <a:t> Future</a:t>
            </a:r>
            <a:br>
              <a:rPr lang="en-US" dirty="0" smtClean="0"/>
            </a:br>
            <a:r>
              <a:rPr lang="en-US" sz="1400" dirty="0" smtClean="0"/>
              <a:t>The NLM Update – Part 2</a:t>
            </a:r>
            <a:endParaRPr lang="en-US" dirty="0" smtClean="0"/>
          </a:p>
          <a:p>
            <a:pPr lvl="0" algn="l"/>
            <a:r>
              <a:rPr lang="en-US" sz="1400" dirty="0" smtClean="0">
                <a:solidFill>
                  <a:schemeClr val="tx1"/>
                </a:solidFill>
              </a:rPr>
              <a:t>Betsy L. Humphreys, MLS, FMLA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Deputy Director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National Library of Medicine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National Institutes of Health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U.S. Department of Health and Human Services </a:t>
            </a:r>
          </a:p>
          <a:p>
            <a:pPr lvl="0" algn="l"/>
            <a:r>
              <a:rPr lang="en-US" dirty="0" smtClean="0">
                <a:solidFill>
                  <a:schemeClr val="tx1"/>
                </a:solidFill>
              </a:rPr>
              <a:t>blh@nlm.nih.gov</a:t>
            </a:r>
          </a:p>
          <a:p>
            <a:pPr lvl="0"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0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Another Safe Bet: more “encouragement” to use common data elements in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7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Increasingly likely: standard vocabulary value sets to define research data 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2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3600" dirty="0" smtClean="0"/>
              <a:t>Whole Genome Sequencing (WGS)</a:t>
            </a:r>
            <a:br>
              <a:rPr lang="en-US" sz="3600" dirty="0" smtClean="0"/>
            </a:br>
            <a:r>
              <a:rPr lang="en-US" sz="3600" dirty="0" smtClean="0"/>
              <a:t>To </a:t>
            </a:r>
            <a:r>
              <a:rPr lang="en-US" sz="3200" dirty="0" smtClean="0"/>
              <a:t>Detect and Stop Foodborne Outbreaks</a:t>
            </a:r>
          </a:p>
          <a:p>
            <a:pPr algn="l"/>
            <a:r>
              <a:rPr lang="en-US" sz="1800" dirty="0" smtClean="0"/>
              <a:t>Current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prototype </a:t>
            </a:r>
            <a:r>
              <a:rPr lang="en-US" sz="1800" dirty="0" smtClean="0"/>
              <a:t>Network focused on isolates from sick people + from food production facilities, farms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5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1" dirty="0" smtClean="0">
                <a:solidFill>
                  <a:schemeClr val="accent2"/>
                </a:solidFill>
                <a:cs typeface="Arial" charset="0"/>
              </a:rPr>
              <a:t>Current FDA </a:t>
            </a:r>
            <a:r>
              <a:rPr lang="en-US" sz="1200" b="1" dirty="0" err="1" smtClean="0">
                <a:solidFill>
                  <a:schemeClr val="accent2"/>
                </a:solidFill>
                <a:cs typeface="Arial" charset="0"/>
              </a:rPr>
              <a:t>Genometrakr</a:t>
            </a:r>
            <a:r>
              <a:rPr lang="en-US" sz="1200" b="1" dirty="0" smtClean="0">
                <a:solidFill>
                  <a:schemeClr val="accent2"/>
                </a:solidFill>
                <a:cs typeface="Arial" charset="0"/>
              </a:rPr>
              <a:t> network</a:t>
            </a:r>
          </a:p>
          <a:p>
            <a:pPr eaLnBrk="1" hangingPunct="1"/>
            <a:r>
              <a:rPr lang="en-US" sz="1200" b="1" dirty="0" smtClean="0">
                <a:solidFill>
                  <a:srgbClr val="0070C0"/>
                </a:solidFill>
                <a:cs typeface="Arial" charset="0"/>
              </a:rPr>
              <a:t>7 state Laboratories </a:t>
            </a:r>
            <a:r>
              <a:rPr lang="en-US" sz="1200" b="1" dirty="0" smtClean="0">
                <a:solidFill>
                  <a:srgbClr val="FF0000"/>
                </a:solidFill>
                <a:cs typeface="Arial" charset="0"/>
              </a:rPr>
              <a:t>+ 11 FDA</a:t>
            </a:r>
            <a:r>
              <a:rPr lang="en-US" sz="1000" b="1" dirty="0" smtClean="0">
                <a:solidFill>
                  <a:srgbClr val="FF0000"/>
                </a:solidFill>
                <a:cs typeface="Arial" charset="0"/>
              </a:rPr>
              <a:t>- Office of Regulatory Affairs</a:t>
            </a:r>
            <a:endParaRPr lang="en-US" sz="1000" b="1" dirty="0" smtClean="0">
              <a:solidFill>
                <a:srgbClr val="92D050"/>
              </a:solidFill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5934" indent="-28305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2206" indent="-2264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5089" indent="-2264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7971" indent="-2264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0854" indent="-226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43736" indent="-226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6619" indent="-226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9501" indent="-2264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53E4C8-5141-9E47-9465-B3EBA1331BA8}" type="slidenum">
              <a:rPr lang="en-US" sz="1200">
                <a:cs typeface="Arial" charset="0"/>
              </a:rPr>
              <a:pPr eaLnBrk="1" hangingPunct="1"/>
              <a:t>13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9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well traveled salad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05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028" y="8829674"/>
            <a:ext cx="2972421" cy="46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5" tIns="46149" rIns="92295" bIns="4614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002E8EC-1811-224F-A11C-0533724ECA57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6"/>
            <a:ext cx="5485158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295" tIns="46149" rIns="92295" bIns="46149"/>
          <a:lstStyle/>
          <a:p>
            <a:pPr eaLnBrk="1" hangingPunct="1"/>
            <a:r>
              <a:rPr lang="en-US" sz="3600" b="1" u="sng" dirty="0" smtClean="0">
                <a:solidFill>
                  <a:srgbClr val="418DBA"/>
                </a:solidFill>
                <a:latin typeface="Calibri" charset="0"/>
              </a:rPr>
              <a:t>Why WGS is a viable solution</a:t>
            </a:r>
            <a:endParaRPr lang="en-US" sz="2400" b="1" u="sng" dirty="0" smtClean="0">
              <a:latin typeface="Calibri" charset="0"/>
            </a:endParaRP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Cost 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Increasing ease of operation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Sample prep</a:t>
            </a:r>
          </a:p>
          <a:p>
            <a:pPr lvl="1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Identical for all pathogens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Cost savings</a:t>
            </a:r>
          </a:p>
          <a:p>
            <a:pPr lvl="1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One test for resistance, serotyping, virulence factors, more…</a:t>
            </a:r>
            <a:endParaRPr lang="en-US" sz="1600" dirty="0" smtClean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Most accurate and high resolution sub-typing technique</a:t>
            </a:r>
          </a:p>
        </p:txBody>
      </p:sp>
    </p:spTree>
    <p:extLst>
      <p:ext uri="{BB962C8B-B14F-4D97-AF65-F5344CB8AC3E}">
        <p14:creationId xmlns:p14="http://schemas.microsoft.com/office/powerpoint/2010/main" val="95495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>
                <a:solidFill>
                  <a:srgbClr val="418DBA"/>
                </a:solidFill>
                <a:latin typeface="Calibri" charset="0"/>
              </a:rPr>
              <a:t>Current common methods lump and split</a:t>
            </a:r>
            <a:endParaRPr lang="en-US" sz="1000" b="1" u="sng" dirty="0" smtClean="0">
              <a:latin typeface="Calibri" charset="0"/>
            </a:endParaRPr>
          </a:p>
          <a:p>
            <a:endParaRPr lang="en-US" altLang="en-US" dirty="0" smtClean="0">
              <a:latin typeface="Arial" charset="0"/>
              <a:ea typeface="ＭＳ Ｐゴシック" pitchFamily="-1" charset="-128"/>
              <a:cs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1pPr>
            <a:lvl2pPr marL="37572739" indent="-37119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2pPr>
            <a:lvl3pPr marL="1132183" indent="-226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3pPr>
            <a:lvl4pPr marL="1585055" indent="-226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4pPr>
            <a:lvl5pPr marL="2037929" indent="-2264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5pPr>
            <a:lvl6pPr marL="2490801" indent="-226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6pPr>
            <a:lvl7pPr marL="2943674" indent="-226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7pPr>
            <a:lvl8pPr marL="3396548" indent="-226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8pPr>
            <a:lvl9pPr marL="3849421" indent="-2264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AD2B8C-1F3C-4D55-83A3-445F62C88D83}" type="slidenum">
              <a:rPr lang="en-US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0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smtClean="0"/>
              <a:t>CDC-FDA-NCBI Listeria Sequencing Project Success</a:t>
            </a:r>
          </a:p>
          <a:p>
            <a:endParaRPr lang="en-US" dirty="0" smtClean="0"/>
          </a:p>
          <a:p>
            <a:r>
              <a:rPr lang="en-US" sz="1200" dirty="0" smtClean="0"/>
              <a:t>The FDA, CDC and state and local officials investigated a multi-state outbreak of </a:t>
            </a:r>
            <a:r>
              <a:rPr lang="en-US" sz="1200" dirty="0" err="1" smtClean="0"/>
              <a:t>listeriosis</a:t>
            </a:r>
            <a:r>
              <a:rPr lang="en-US" sz="1200" dirty="0" smtClean="0"/>
              <a:t> linked to cheese products made and distributed by </a:t>
            </a:r>
            <a:r>
              <a:rPr lang="en-US" sz="1200" dirty="0" err="1" smtClean="0"/>
              <a:t>Roos</a:t>
            </a:r>
            <a:r>
              <a:rPr lang="en-US" sz="1200" dirty="0" smtClean="0"/>
              <a:t> Foods of Kenton, Delaware. </a:t>
            </a:r>
          </a:p>
          <a:p>
            <a:endParaRPr lang="en-US" sz="1200" dirty="0" smtClean="0"/>
          </a:p>
          <a:p>
            <a:r>
              <a:rPr lang="en-US" sz="1200" dirty="0" smtClean="0"/>
              <a:t>Whole-genome sequencing (WGS) of </a:t>
            </a:r>
            <a:r>
              <a:rPr lang="en-US" sz="1200" i="1" dirty="0" smtClean="0"/>
              <a:t>Listeria</a:t>
            </a:r>
            <a:r>
              <a:rPr lang="en-US" sz="1200" dirty="0" smtClean="0"/>
              <a:t> </a:t>
            </a:r>
            <a:r>
              <a:rPr lang="en-US" sz="1200" i="1" dirty="0" err="1" smtClean="0"/>
              <a:t>monocytogenes</a:t>
            </a:r>
            <a:r>
              <a:rPr lang="en-US" sz="1200" dirty="0" smtClean="0"/>
              <a:t> strains isolated from </a:t>
            </a:r>
            <a:r>
              <a:rPr lang="en-US" sz="1200" dirty="0" err="1" smtClean="0"/>
              <a:t>Roos</a:t>
            </a:r>
            <a:r>
              <a:rPr lang="en-US" sz="1200" dirty="0" smtClean="0"/>
              <a:t> Foods cheese products has been performed by the FDA and Virginia’s Division of Consolidated Laboratory Services. These strains were found to be highly related by WGS to the </a:t>
            </a:r>
            <a:r>
              <a:rPr lang="en-US" sz="1200" i="1" dirty="0" smtClean="0"/>
              <a:t>Listeria</a:t>
            </a:r>
            <a:r>
              <a:rPr lang="en-US" sz="1200" dirty="0" smtClean="0"/>
              <a:t> strains isolated from patients in this outbreak, adding further confidence that cheese products produced by </a:t>
            </a:r>
            <a:r>
              <a:rPr lang="en-US" sz="1200" dirty="0" err="1" smtClean="0"/>
              <a:t>Roos</a:t>
            </a:r>
            <a:r>
              <a:rPr lang="en-US" sz="1200" dirty="0" smtClean="0"/>
              <a:t> Foods were a likely source of the outbreak.  </a:t>
            </a:r>
          </a:p>
          <a:p>
            <a:endParaRPr lang="en-US" sz="1200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 with pulsed-field gel electrophoresis (PFGE), WGS provides clearer distinction between cases and foods that are likely part of a given outbreak and those that are not.</a:t>
            </a:r>
          </a:p>
          <a:p>
            <a:endParaRPr lang="en-US" sz="1200" dirty="0" smtClean="0"/>
          </a:p>
          <a:p>
            <a:r>
              <a:rPr lang="en-US" sz="1200" dirty="0" smtClean="0"/>
              <a:t>On April 18, 2014, the CDC reported that the outbreak appeared to be over. 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First use of </a:t>
            </a:r>
            <a:r>
              <a:rPr lang="en-US" sz="1200" b="1" dirty="0" err="1" smtClean="0">
                <a:solidFill>
                  <a:srgbClr val="FF0000"/>
                </a:solidFill>
              </a:rPr>
              <a:t>Genometrakr</a:t>
            </a:r>
            <a:r>
              <a:rPr lang="en-US" sz="1200" b="1" dirty="0" smtClean="0">
                <a:solidFill>
                  <a:srgbClr val="FF0000"/>
                </a:solidFill>
              </a:rPr>
              <a:t> network and WGS approach to support regulatory action and positive public health outcome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0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NCBI Infrastructure </a:t>
            </a:r>
            <a:r>
              <a:rPr lang="en-US" sz="3100" dirty="0" smtClean="0"/>
              <a:t>(&gt;2500 isolates processed)</a:t>
            </a:r>
          </a:p>
          <a:p>
            <a:r>
              <a:rPr lang="en-US" dirty="0" smtClean="0"/>
              <a:t>Intensive engagement with stakeholders</a:t>
            </a:r>
          </a:p>
          <a:p>
            <a:r>
              <a:rPr lang="en-US" dirty="0" smtClean="0"/>
              <a:t>Improved bulk submission</a:t>
            </a:r>
          </a:p>
          <a:p>
            <a:r>
              <a:rPr lang="en-US" dirty="0" smtClean="0"/>
              <a:t>High throughput genome assembly</a:t>
            </a:r>
          </a:p>
          <a:p>
            <a:r>
              <a:rPr lang="en-US" dirty="0" smtClean="0"/>
              <a:t>Comprehensive uniform annotation</a:t>
            </a:r>
          </a:p>
          <a:p>
            <a:pPr lvl="1"/>
            <a:r>
              <a:rPr lang="en-US" dirty="0" smtClean="0"/>
              <a:t>Presence/absence</a:t>
            </a:r>
          </a:p>
          <a:p>
            <a:r>
              <a:rPr lang="en-US" dirty="0" smtClean="0"/>
              <a:t>Variety of tree/classification methods</a:t>
            </a:r>
          </a:p>
          <a:p>
            <a:r>
              <a:rPr lang="en-US" dirty="0" smtClean="0"/>
              <a:t>Web and client-based presentation/analysis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Bacterial Genomes Report</a:t>
            </a:r>
          </a:p>
          <a:p>
            <a:r>
              <a:rPr lang="en-US" dirty="0" smtClean="0"/>
              <a:t>Chart of count/date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Data Challenges</a:t>
            </a:r>
          </a:p>
          <a:p>
            <a:r>
              <a:rPr lang="en-US" dirty="0" smtClean="0"/>
              <a:t>Data citation, discovery, cataloging, curation, standards, sharing, preservation, aggregation, linking, re-use, </a:t>
            </a:r>
            <a:r>
              <a:rPr lang="en-US" sz="2400" dirty="0" smtClean="0"/>
              <a:t>etc.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Reproducibility</a:t>
            </a:r>
          </a:p>
          <a:p>
            <a:pPr lvl="1"/>
            <a:r>
              <a:rPr lang="en-US" dirty="0" smtClean="0"/>
              <a:t>Maximizing return on investment </a:t>
            </a:r>
          </a:p>
          <a:p>
            <a:pPr lvl="1"/>
            <a:r>
              <a:rPr lang="en-US" dirty="0" smtClean="0"/>
              <a:t>Appropriate scientific credit  </a:t>
            </a:r>
          </a:p>
          <a:p>
            <a:pPr lvl="1"/>
            <a:r>
              <a:rPr lang="en-US" dirty="0" smtClean="0"/>
              <a:t>Evolving mandates that can’t be ignored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One size does not fit all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unknowns →Many opportunities</a:t>
            </a:r>
          </a:p>
          <a:p>
            <a:pPr marL="457200" lvl="1" indent="0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9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January 9, 2014: Spill reported and NLM Specialized Information Services (SIS) was contacted by HHS Office of the Assistant Secretary for Preparedness and Response</a:t>
            </a:r>
            <a:r>
              <a:rPr lang="en-US" i="1" dirty="0"/>
              <a:t> </a:t>
            </a:r>
            <a:r>
              <a:rPr lang="en-US" dirty="0"/>
              <a:t>(ASPR) after no information about 4-methylcyclohexanemethanol (MCHM) was found in their searching of NLM databases.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Timely effort, as described below, is an example of our (SIS) system in place that permitted a prompt and helpful response.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SIS suggested Hazardous Substances Data Bank (HSDB) could be an ideal home for a dossier.</a:t>
            </a:r>
          </a:p>
          <a:p>
            <a:pPr lvl="0"/>
            <a:r>
              <a:rPr lang="en-US" dirty="0"/>
              <a:t>NLM SIS staff and the HSDB contractors worked between January 10 - 16, including numerous interactions with ASPR, NIEHS, and others.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On January 16</a:t>
            </a:r>
            <a:r>
              <a:rPr lang="en-US" baseline="30000" dirty="0"/>
              <a:t>, </a:t>
            </a:r>
            <a:r>
              <a:rPr lang="en-US" dirty="0"/>
              <a:t>the Scientific Review Panel (SRP) for HSDB reviewed and approved the HSDB record.   However, the MCHM supplier released several more studies.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Overnight effort to have the new studies added to the HSDB record for an additional review by the SRP on January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SRP approved the revised HSDB record and the record went live that evening on our site and on the CDC’s "2014 West Virginia Chemical Release" Web page.</a:t>
            </a:r>
          </a:p>
          <a:p>
            <a:pPr lvl="0"/>
            <a:endParaRPr lang="en-US" dirty="0"/>
          </a:p>
          <a:p>
            <a:pPr defTabSz="923006">
              <a:defRPr/>
            </a:pPr>
            <a:r>
              <a:rPr lang="en-US" dirty="0"/>
              <a:t>SIS continues to interact with ASPR and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http://cen.acs.org/content/dam/cen/92/7/09207-cover.pdf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20545-CB53-47EB-BCEB-02257CD415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3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http://www.bt.cdc.gov/chemical/MCHM/westvirginia2014/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Centers for Disease Control Emergency</a:t>
            </a:r>
            <a:r>
              <a:rPr lang="en-US" sz="1200" baseline="0" dirty="0" smtClean="0"/>
              <a:t> Preparedness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2014 West Virginia Chemical Release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5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TOXNET gets a face lift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92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HSRIC</a:t>
            </a:r>
          </a:p>
          <a:p>
            <a:r>
              <a:rPr lang="en-US" dirty="0" smtClean="0"/>
              <a:t>Community</a:t>
            </a:r>
            <a:r>
              <a:rPr lang="en-US" baseline="0" dirty="0" smtClean="0"/>
              <a:t> Benefit/Community Health Needs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9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NLM Supplements to Research Grants</a:t>
            </a:r>
            <a:b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for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Informationist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Services</a:t>
            </a:r>
          </a:p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 2014 (so far), 9 supplement awards to research grantees of NIH Institutes of Aging, Arthritis, Deafness, Dental, &amp; Mental Health</a:t>
            </a:r>
          </a:p>
          <a:p>
            <a:pPr lvl="1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Awards bring 15 librarian information specialists into research settings, and measure the value of their contributions</a:t>
            </a:r>
          </a:p>
          <a:p>
            <a:pPr lvl="1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 librarians are former NLM Associate Fellows; 4 also involved in 2012 awards</a:t>
            </a:r>
          </a:p>
          <a:p>
            <a:pPr lvl="1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5 new participating organizations; 3 institutions also involved in 2012 awards</a:t>
            </a:r>
          </a:p>
          <a:p>
            <a:pPr lvl="1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Co-funding from Deafness, Mental Health, and Aging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3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Some 2014 Examples</a:t>
            </a:r>
          </a:p>
          <a:p>
            <a:pPr>
              <a:defRPr/>
            </a:pPr>
            <a:r>
              <a:rPr lang="en-US" altLang="en-US" sz="1200" dirty="0" smtClean="0">
                <a:ea typeface="ＭＳ Ｐゴシック" pitchFamily="34" charset="-128"/>
              </a:rPr>
              <a:t>R01 AR-062002  Allen, Matthew, IUPUI. Grant title: </a:t>
            </a:r>
            <a:r>
              <a:rPr lang="en-US" altLang="en-US" sz="1200" dirty="0" smtClean="0">
                <a:solidFill>
                  <a:srgbClr val="0070C0"/>
                </a:solidFill>
                <a:ea typeface="ＭＳ Ｐゴシック" pitchFamily="34" charset="-128"/>
              </a:rPr>
              <a:t>Enhancing Bone Strength Using Combination Drug Therapy.</a:t>
            </a:r>
            <a:r>
              <a:rPr lang="en-US" altLang="en-US" sz="1200" dirty="0" smtClean="0">
                <a:ea typeface="ＭＳ Ｐゴシック" pitchFamily="34" charset="-128"/>
              </a:rPr>
              <a:t> 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Elizabeth Whipple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Lilly Library</a:t>
            </a:r>
            <a:endParaRPr lang="en-US" altLang="en-US" sz="12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1200" dirty="0" smtClean="0">
                <a:ea typeface="ＭＳ Ｐゴシック" pitchFamily="34" charset="-128"/>
              </a:rPr>
              <a:t>R01 AG-040211 Galvin, James, NYU. Grant title: </a:t>
            </a:r>
            <a:r>
              <a:rPr lang="en-US" altLang="en-US" sz="1200" dirty="0" smtClean="0">
                <a:solidFill>
                  <a:srgbClr val="0070C0"/>
                </a:solidFill>
                <a:ea typeface="ＭＳ Ｐゴシック" pitchFamily="34" charset="-128"/>
              </a:rPr>
              <a:t>Multicultural Community Dementia Screening.</a:t>
            </a:r>
            <a:r>
              <a:rPr lang="en-US" altLang="en-US" sz="1200" dirty="0" smtClean="0">
                <a:ea typeface="ＭＳ Ｐゴシック" pitchFamily="34" charset="-128"/>
              </a:rPr>
              <a:t>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Alice Graff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and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Joseph Nicolson</a:t>
            </a:r>
            <a:r>
              <a:rPr lang="en-US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, </a:t>
            </a:r>
            <a:r>
              <a:rPr lang="en-US" altLang="en-US" sz="1200" dirty="0" smtClean="0">
                <a:ea typeface="ＭＳ Ｐゴシック" pitchFamily="34" charset="-128"/>
              </a:rPr>
              <a:t>NYUHSL. </a:t>
            </a:r>
          </a:p>
          <a:p>
            <a:pPr>
              <a:defRPr/>
            </a:pPr>
            <a:r>
              <a:rPr lang="en-US" altLang="en-US" sz="1200" dirty="0" smtClean="0">
                <a:ea typeface="ＭＳ Ｐゴシック" pitchFamily="34" charset="-128"/>
              </a:rPr>
              <a:t>R01 DE-022031 Hall, Steven, UCSF. Grant title: </a:t>
            </a:r>
            <a:r>
              <a:rPr lang="en-US" altLang="en-US" sz="1200" dirty="0" smtClean="0">
                <a:solidFill>
                  <a:srgbClr val="0070C0"/>
                </a:solidFill>
                <a:ea typeface="ＭＳ Ｐゴシック" pitchFamily="34" charset="-128"/>
              </a:rPr>
              <a:t>Mass Spectrometry Tools in Pursuit of Salivary Biomarkers of </a:t>
            </a:r>
            <a:r>
              <a:rPr lang="en-US" altLang="en-US" sz="1200" dirty="0" err="1" smtClean="0">
                <a:solidFill>
                  <a:srgbClr val="0070C0"/>
                </a:solidFill>
                <a:ea typeface="ＭＳ Ｐゴシック" pitchFamily="34" charset="-128"/>
              </a:rPr>
              <a:t>Sjogren’s</a:t>
            </a:r>
            <a:r>
              <a:rPr lang="en-US" altLang="en-US" sz="1200" dirty="0" smtClean="0">
                <a:solidFill>
                  <a:srgbClr val="0070C0"/>
                </a:solidFill>
                <a:ea typeface="ＭＳ Ｐゴシック" pitchFamily="34" charset="-128"/>
              </a:rPr>
              <a:t> Syndrome</a:t>
            </a:r>
            <a:r>
              <a:rPr lang="en-US" altLang="en-US" sz="1200" i="1" dirty="0" smtClean="0">
                <a:ea typeface="ＭＳ Ｐゴシック" pitchFamily="34" charset="-128"/>
              </a:rPr>
              <a:t>.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Megan </a:t>
            </a:r>
            <a:r>
              <a:rPr lang="en-US" altLang="en-US" sz="1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Laurance</a:t>
            </a:r>
            <a:r>
              <a:rPr lang="en-US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, </a:t>
            </a:r>
            <a:r>
              <a:rPr lang="en-US" altLang="en-US" sz="1200" dirty="0" smtClean="0">
                <a:ea typeface="ＭＳ Ｐゴシック" pitchFamily="34" charset="-128"/>
              </a:rPr>
              <a:t>HSL/Center for Knowledge Management</a:t>
            </a:r>
          </a:p>
          <a:p>
            <a:pPr>
              <a:defRPr/>
            </a:pPr>
            <a:r>
              <a:rPr lang="en-US" altLang="en-US" sz="1200" dirty="0" smtClean="0">
                <a:ea typeface="ＭＳ Ｐゴシック" pitchFamily="34" charset="-128"/>
              </a:rPr>
              <a:t>R01 DC-011329, </a:t>
            </a:r>
            <a:r>
              <a:rPr lang="en-US" altLang="en-US" sz="1200" dirty="0" err="1" smtClean="0">
                <a:ea typeface="ＭＳ Ｐゴシック" pitchFamily="34" charset="-128"/>
              </a:rPr>
              <a:t>Liebold</a:t>
            </a:r>
            <a:r>
              <a:rPr lang="en-US" altLang="en-US" sz="1200" dirty="0" smtClean="0">
                <a:ea typeface="ＭＳ Ｐゴシック" pitchFamily="34" charset="-128"/>
              </a:rPr>
              <a:t>, Lori, UNC-Chapel Hill. Grant title: </a:t>
            </a:r>
            <a:r>
              <a:rPr lang="en-US" altLang="en-US" sz="1200" dirty="0" smtClean="0">
                <a:solidFill>
                  <a:srgbClr val="0070C0"/>
                </a:solidFill>
                <a:ea typeface="ＭＳ Ｐゴシック" pitchFamily="34" charset="-128"/>
              </a:rPr>
              <a:t>Susceptibility to and Release from Masking in Infancy and Childhood</a:t>
            </a:r>
            <a:r>
              <a:rPr lang="en-US" altLang="en-US" sz="1200" dirty="0" smtClean="0">
                <a:ea typeface="ＭＳ Ｐゴシック" pitchFamily="34" charset="-128"/>
              </a:rPr>
              <a:t>.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Barbara Renner, Barrie Hayes and Kathleen McGraw, HSL</a:t>
            </a:r>
          </a:p>
          <a:p>
            <a:pPr>
              <a:defRPr/>
            </a:pPr>
            <a:r>
              <a:rPr lang="en-US" altLang="en-US" sz="1200" dirty="0" smtClean="0"/>
              <a:t>R01 AG-041823 Reynolds, Angela, VCU. Grant title: </a:t>
            </a:r>
            <a:r>
              <a:rPr lang="en-US" altLang="en-US" sz="1200" dirty="0" smtClean="0">
                <a:solidFill>
                  <a:srgbClr val="0070C0"/>
                </a:solidFill>
              </a:rPr>
              <a:t>Age Dependent Mechanical Ventilator-Induced Inflammation: Modeling and Experiments</a:t>
            </a:r>
            <a:r>
              <a:rPr lang="en-US" altLang="en-US" sz="1200" dirty="0" smtClean="0"/>
              <a:t>.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 Arendt, John Cyrus, Margaret Henderson, Martha Roseberry</a:t>
            </a:r>
          </a:p>
          <a:p>
            <a:pPr>
              <a:defRPr/>
            </a:pPr>
            <a:endParaRPr lang="en-US" altLang="en-US" sz="1200" i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79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Lessons from 2011 </a:t>
            </a:r>
            <a:r>
              <a:rPr lang="en-US" sz="1200" dirty="0" err="1" smtClean="0"/>
              <a:t>Informationist</a:t>
            </a:r>
            <a:r>
              <a:rPr lang="en-US" sz="1200" dirty="0" smtClean="0"/>
              <a:t> Supplements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www.youtube.com/user/nyuhsl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42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Being held June 1-3 in Washington, DC</a:t>
            </a:r>
          </a:p>
          <a:p>
            <a:r>
              <a:rPr lang="en-US" baseline="0" dirty="0" smtClean="0"/>
              <a:t>Go to healthdatapalooza.org</a:t>
            </a:r>
          </a:p>
          <a:p>
            <a:r>
              <a:rPr lang="en-US" baseline="0" dirty="0" smtClean="0"/>
              <a:t>Live streaming of Keynote Addresses</a:t>
            </a:r>
          </a:p>
          <a:p>
            <a:r>
              <a:rPr lang="en-US" baseline="0" dirty="0" smtClean="0"/>
              <a:t>Great lineup of speakers including Francis Collins, Kathleen </a:t>
            </a:r>
            <a:r>
              <a:rPr lang="en-US" baseline="0" dirty="0" err="1" smtClean="0"/>
              <a:t>Sebelius</a:t>
            </a:r>
            <a:r>
              <a:rPr lang="en-US" baseline="0" dirty="0" smtClean="0"/>
              <a:t>, Todd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A677A-3AF5-4BF5-A3BF-8FF6BE1D52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80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2014 Joseph </a:t>
            </a:r>
            <a:r>
              <a:rPr lang="en-US" b="1" dirty="0" err="1" smtClean="0"/>
              <a:t>Leiter</a:t>
            </a:r>
            <a:r>
              <a:rPr lang="en-US" b="1" dirty="0" smtClean="0"/>
              <a:t> NLM/MLA Lecture </a:t>
            </a:r>
            <a:br>
              <a:rPr lang="en-US" b="1" dirty="0" smtClean="0"/>
            </a:br>
            <a:r>
              <a:rPr lang="en-US" b="1" dirty="0" smtClean="0"/>
              <a:t>June 12, 2014, 1 pm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600" b="1" i="1" dirty="0" smtClean="0"/>
              <a:t>"The BRAIN Initiative: Connecting the Dots"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b="1" dirty="0" smtClean="0"/>
              <a:t>Terrence </a:t>
            </a:r>
            <a:r>
              <a:rPr lang="en-US" b="1" dirty="0" err="1" smtClean="0"/>
              <a:t>Sejnowski</a:t>
            </a:r>
            <a:r>
              <a:rPr lang="en-US" b="1" dirty="0" smtClean="0"/>
              <a:t>, PhD,</a:t>
            </a:r>
            <a:br>
              <a:rPr lang="en-US" b="1" dirty="0" smtClean="0"/>
            </a:br>
            <a:r>
              <a:rPr lang="en-US" b="1" dirty="0" smtClean="0"/>
              <a:t>Professor, Scientist, &amp; Advisor to NIH Director 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The Biomedical Research Digital Enterprise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http://bd2k.nih.gov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NIH Associate Director for Data Science</a:t>
            </a:r>
          </a:p>
          <a:p>
            <a:pPr algn="l"/>
            <a:r>
              <a:rPr lang="en-US" dirty="0" smtClean="0"/>
              <a:t>Philip Bourne, </a:t>
            </a:r>
            <a:r>
              <a:rPr lang="en-US" dirty="0" err="1" smtClean="0"/>
              <a:t>Ph.D</a:t>
            </a:r>
            <a:r>
              <a:rPr lang="en-US" dirty="0" smtClean="0"/>
              <a:t> (arrived at NIH 3/2014; ideas as of 5/2014)</a:t>
            </a:r>
          </a:p>
          <a:p>
            <a:pPr algn="l"/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Scientific Data Council</a:t>
            </a:r>
            <a:r>
              <a:rPr lang="en-US" sz="1200" b="1" dirty="0" smtClean="0">
                <a:solidFill>
                  <a:srgbClr val="FF0000"/>
                </a:solidFill>
              </a:rPr>
              <a:t>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External Advisory Board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Programmatic Theme:  </a:t>
            </a:r>
            <a:r>
              <a:rPr lang="en-US" sz="1200" dirty="0" smtClean="0"/>
              <a:t>Sustainability, Education, Innovation, Process, Collaboration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Deliverable: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Commons</a:t>
            </a:r>
            <a:r>
              <a:rPr lang="en-US" sz="1200" b="1" dirty="0" smtClean="0">
                <a:solidFill>
                  <a:srgbClr val="FF0000"/>
                </a:solidFill>
              </a:rPr>
              <a:t>*:  </a:t>
            </a:r>
            <a:r>
              <a:rPr lang="en-US" sz="1200" dirty="0" smtClean="0"/>
              <a:t>Cloud – Data &amp; Compute, Search, Security, Reproducibility Standards, App Store,</a:t>
            </a:r>
            <a:r>
              <a:rPr lang="en-US" sz="120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</a:t>
            </a:r>
            <a:r>
              <a:rPr lang="en-US" sz="1200" dirty="0" smtClean="0"/>
              <a:t>raining Center</a:t>
            </a:r>
            <a:r>
              <a:rPr lang="en-US" sz="1200" b="1" dirty="0" smtClean="0">
                <a:solidFill>
                  <a:srgbClr val="FF0000"/>
                </a:solidFill>
              </a:rPr>
              <a:t>*:  </a:t>
            </a:r>
            <a:r>
              <a:rPr lang="en-US" sz="1200" dirty="0" smtClean="0"/>
              <a:t>Coordinate, Hands-on, Syllabus, MOOCs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Big Data to Knowledge (BD2K)</a:t>
            </a:r>
            <a:r>
              <a:rPr lang="en-US" sz="1200" b="1" dirty="0" smtClean="0">
                <a:solidFill>
                  <a:srgbClr val="FF0000"/>
                </a:solidFill>
              </a:rPr>
              <a:t>*:  </a:t>
            </a:r>
            <a:r>
              <a:rPr lang="en-US" sz="1200" dirty="0" smtClean="0"/>
              <a:t>Community, Centers, Training Grants, Catalogs,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Standards Analysis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Modified Review:  Data Resource Support, Metrics, Best Practices, Evaluation, Portfolio Analysis</a:t>
            </a:r>
          </a:p>
          <a:p>
            <a:pPr marL="0" indent="0">
              <a:buFont typeface="Arial"/>
              <a:buNone/>
            </a:pPr>
            <a:r>
              <a:rPr lang="en-US" sz="1200" dirty="0" smtClean="0"/>
              <a:t>Communication:  IC’s, Researchers, Federal Agencies, International Partners, Computer Scientists</a:t>
            </a:r>
          </a:p>
          <a:p>
            <a:pPr algn="l"/>
            <a:endParaRPr lang="en-US" sz="1200" dirty="0" smtClean="0"/>
          </a:p>
          <a:p>
            <a:pPr algn="l"/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algn="ctr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Journals - examples</a:t>
            </a:r>
          </a:p>
          <a:p>
            <a:r>
              <a:rPr lang="en-US" sz="1600" b="1" dirty="0" smtClean="0"/>
              <a:t>Scientific Data</a:t>
            </a:r>
            <a:r>
              <a:rPr lang="en-US" sz="1600" dirty="0" smtClean="0"/>
              <a:t>  (Nature)</a:t>
            </a:r>
          </a:p>
          <a:p>
            <a:r>
              <a:rPr lang="en-US" u="sng" dirty="0" smtClean="0">
                <a:hlinkClick r:id="rId3"/>
              </a:rPr>
              <a:t>http://www.nature.com/scientificdata/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sz="1600" b="1" dirty="0" smtClean="0"/>
              <a:t>Open Health Data</a:t>
            </a:r>
            <a:r>
              <a:rPr lang="en-US" sz="1600" i="1" dirty="0" smtClean="0"/>
              <a:t>  </a:t>
            </a:r>
            <a:r>
              <a:rPr lang="en-US" sz="1600" dirty="0" smtClean="0"/>
              <a:t>(Ubiquity Press)</a:t>
            </a:r>
          </a:p>
          <a:p>
            <a:r>
              <a:rPr lang="en-US" u="sng" dirty="0" smtClean="0">
                <a:hlinkClick r:id="rId4"/>
              </a:rPr>
              <a:t>http://openhealthdata.metajnl.com/</a:t>
            </a:r>
            <a:r>
              <a:rPr lang="en-US" u="sng" dirty="0" smtClean="0"/>
              <a:t>    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sz="1600" b="1" dirty="0" err="1" smtClean="0"/>
              <a:t>GigaScience</a:t>
            </a:r>
            <a:r>
              <a:rPr lang="en-US" sz="1600" b="1" dirty="0" smtClean="0"/>
              <a:t> </a:t>
            </a:r>
            <a:r>
              <a:rPr lang="en-US" sz="1600" dirty="0" smtClean="0"/>
              <a:t>  (BMC ) </a:t>
            </a:r>
            <a:r>
              <a:rPr lang="en-US" sz="1400" dirty="0" smtClean="0"/>
              <a:t>- </a:t>
            </a:r>
            <a:r>
              <a:rPr lang="en-US" dirty="0" smtClean="0"/>
              <a:t>see article type Data Note: </a:t>
            </a:r>
          </a:p>
          <a:p>
            <a:r>
              <a:rPr lang="en-US" u="sng" dirty="0" smtClean="0">
                <a:hlinkClick r:id="rId5"/>
              </a:rPr>
              <a:t>http://www.gigasciencejournal.com/content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 </a:t>
            </a:r>
            <a:endParaRPr lang="en-US" sz="1400" dirty="0" smtClean="0"/>
          </a:p>
          <a:p>
            <a:r>
              <a:rPr lang="en-US" sz="1600" b="1" dirty="0" smtClean="0"/>
              <a:t>Genomics Data  </a:t>
            </a:r>
            <a:r>
              <a:rPr lang="en-US" sz="1600" dirty="0" smtClean="0"/>
              <a:t>(Elsevier)</a:t>
            </a:r>
          </a:p>
          <a:p>
            <a:r>
              <a:rPr lang="en-US" u="sng" dirty="0" smtClean="0">
                <a:hlinkClick r:id="rId6"/>
              </a:rPr>
              <a:t>http://www.journals.elsevier.com/genomics-data/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sz="1600" b="1" dirty="0" smtClean="0"/>
              <a:t>Dataset Papers in Science  </a:t>
            </a:r>
            <a:r>
              <a:rPr lang="en-US" sz="1600" dirty="0" smtClean="0"/>
              <a:t>(</a:t>
            </a:r>
            <a:r>
              <a:rPr lang="en-US" sz="1600" dirty="0" err="1" smtClean="0"/>
              <a:t>Hindawi</a:t>
            </a:r>
            <a:r>
              <a:rPr lang="en-US" sz="1600" dirty="0" smtClean="0"/>
              <a:t>)</a:t>
            </a:r>
          </a:p>
          <a:p>
            <a:r>
              <a:rPr lang="en-US" u="sng" dirty="0" smtClean="0">
                <a:hlinkClick r:id="rId7"/>
              </a:rPr>
              <a:t>http://www.hindawi.com/journals/dpis/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sz="1600" b="1" dirty="0" smtClean="0"/>
              <a:t>Geoscience Data Journal</a:t>
            </a:r>
            <a:r>
              <a:rPr lang="en-US" sz="1600" dirty="0" smtClean="0"/>
              <a:t>   (Wiley)</a:t>
            </a:r>
          </a:p>
          <a:p>
            <a:r>
              <a:rPr lang="en-US" u="sng" dirty="0" smtClean="0">
                <a:hlinkClick r:id="rId8"/>
              </a:rPr>
              <a:t>http://onlinelibrary.wiley.com/journal/10.1002/(ISSN)2049-6060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data sharing requirements are coming – </a:t>
            </a:r>
            <a:r>
              <a:rPr lang="en-US" sz="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genomic, pre-clinical, clinical</a:t>
            </a: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results for 12549 trials 5/16/14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More results submission enhancements this summer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Clinical Trials Registration &amp; Results Submission</a:t>
            </a:r>
            <a:br>
              <a:rPr lang="en-US" sz="1200" b="1" dirty="0" smtClean="0"/>
            </a:br>
            <a:r>
              <a:rPr lang="en-US" sz="1200" b="1" dirty="0" smtClean="0"/>
              <a:t>Rulemaking Process (2008-- )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 in Unified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Agency develops draft NPRM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Departmental (HHS)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We are here:  </a:t>
            </a:r>
            <a:r>
              <a:rPr lang="en-US" dirty="0" smtClean="0"/>
              <a:t>OMB review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NEXT:  </a:t>
            </a:r>
            <a:r>
              <a:rPr lang="en-US" dirty="0" smtClean="0"/>
              <a:t>Publish in Federal Register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Public comment period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Agency response to comments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Departmental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OMB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Publish final rule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Congressional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Rule takes effect (e.g., 90 days after publication)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Consistent with the Administrative Procedures Act [5 U.S.C. 533]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637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Common data standards for health care &amp; clinical research: </a:t>
            </a:r>
            <a:br>
              <a:rPr lang="en-US" sz="1200" dirty="0" smtClean="0"/>
            </a:br>
            <a:r>
              <a:rPr lang="en-US" sz="1200" dirty="0" smtClean="0"/>
              <a:t>an idea whose time may at last be coming 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FC2-DEC6-4F26-B2A9-21E210A6C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Logo of the U.S. Department of Health &amp; Human Services" title="HH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11" y="6324600"/>
            <a:ext cx="53536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4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4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9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0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6EC8B-9E95-4567-92FB-64514F577C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230863"/>
            <a:ext cx="9144000" cy="703337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30863"/>
            <a:ext cx="2994000" cy="6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Our Information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Data</a:t>
            </a:r>
            <a:r>
              <a:rPr lang="en-US" dirty="0" smtClean="0"/>
              <a:t> Future</a:t>
            </a:r>
            <a:br>
              <a:rPr lang="en-US" dirty="0" smtClean="0"/>
            </a:br>
            <a:r>
              <a:rPr lang="en-US" sz="3600" dirty="0" smtClean="0"/>
              <a:t>The NLM Update –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96200" cy="2209800"/>
          </a:xfrm>
        </p:spPr>
        <p:txBody>
          <a:bodyPr>
            <a:normAutofit fontScale="70000" lnSpcReduction="20000"/>
          </a:bodyPr>
          <a:lstStyle/>
          <a:p>
            <a:pPr lvl="0" algn="r"/>
            <a:r>
              <a:rPr lang="en-US" sz="3600" dirty="0" smtClean="0">
                <a:solidFill>
                  <a:schemeClr val="tx1"/>
                </a:solidFill>
              </a:rPr>
              <a:t>Betsy L. Humphreys, MLS, FMLA</a:t>
            </a:r>
          </a:p>
          <a:p>
            <a:pPr lvl="0" algn="r"/>
            <a:r>
              <a:rPr lang="en-US" dirty="0" smtClean="0">
                <a:solidFill>
                  <a:schemeClr val="tx1"/>
                </a:solidFill>
              </a:rPr>
              <a:t>Deputy Director</a:t>
            </a:r>
          </a:p>
          <a:p>
            <a:pPr lvl="0" algn="r"/>
            <a:r>
              <a:rPr lang="en-US" dirty="0" smtClean="0">
                <a:solidFill>
                  <a:schemeClr val="tx1"/>
                </a:solidFill>
              </a:rPr>
              <a:t>National Library of Medicine</a:t>
            </a:r>
          </a:p>
          <a:p>
            <a:pPr lvl="0" algn="r"/>
            <a:r>
              <a:rPr lang="en-US" dirty="0" smtClean="0">
                <a:solidFill>
                  <a:schemeClr val="tx1"/>
                </a:solidFill>
              </a:rPr>
              <a:t>National Institutes of Health</a:t>
            </a:r>
          </a:p>
          <a:p>
            <a:pPr lvl="0" algn="r"/>
            <a:r>
              <a:rPr lang="en-US" dirty="0" smtClean="0">
                <a:solidFill>
                  <a:schemeClr val="tx1"/>
                </a:solidFill>
              </a:rPr>
              <a:t>U.S. Department of Health and Human Services </a:t>
            </a:r>
          </a:p>
          <a:p>
            <a:pPr lvl="0" algn="r"/>
            <a:r>
              <a:rPr lang="en-US" dirty="0" smtClean="0">
                <a:solidFill>
                  <a:schemeClr val="tx1"/>
                </a:solidFill>
              </a:rPr>
              <a:t>blh@nlm.nih.gov</a:t>
            </a:r>
          </a:p>
          <a:p>
            <a:pPr lvl="0" algn="r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Building our information future MLA 2014" title="2014 MLA meeting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19357" r="59284" b="51400"/>
          <a:stretch/>
        </p:blipFill>
        <p:spPr bwMode="auto">
          <a:xfrm>
            <a:off x="0" y="24276"/>
            <a:ext cx="2621821" cy="22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8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Another Safe Bet: more “encouragement” to use common data elements in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nother Safe Bet: more “encouragement” to use common data elements in research &#10;screen shot of web page" title="Common Data Element (CDE) Resource Portal"/>
          <p:cNvPicPr>
            <a:picLocks noChangeAspect="1"/>
          </p:cNvPicPr>
          <p:nvPr/>
        </p:nvPicPr>
        <p:blipFill rotWithShape="1">
          <a:blip r:embed="rId3"/>
          <a:srcRect t="14062" b="21876"/>
          <a:stretch/>
        </p:blipFill>
        <p:spPr>
          <a:xfrm>
            <a:off x="-14591" y="1524000"/>
            <a:ext cx="9187367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622411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Increasingly likely: standard vocabulary value sets to define research data elements</a:t>
            </a:r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6200" y="6019800"/>
            <a:ext cx="4267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More about EHR resources at </a:t>
            </a:r>
          </a:p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 pm at NLM Exhibit Booth</a:t>
            </a:r>
          </a:p>
          <a:p>
            <a:pPr algn="ctr"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Content Placeholder 5" descr="screen shot of NLM Tools for EHR Certification and Meaningful Use" title="Increasingly likely: standard vocabulary value sets to define research data elements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469" b="5718"/>
          <a:stretch/>
        </p:blipFill>
        <p:spPr>
          <a:xfrm>
            <a:off x="0" y="897049"/>
            <a:ext cx="9220200" cy="59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Whole Genome Sequencing (WGS)</a:t>
            </a:r>
            <a:br>
              <a:rPr lang="en-US" sz="3600" dirty="0" smtClean="0"/>
            </a:br>
            <a:r>
              <a:rPr lang="en-US" sz="3600" dirty="0" smtClean="0"/>
              <a:t>To </a:t>
            </a:r>
            <a:r>
              <a:rPr lang="en-US" sz="3200" dirty="0" smtClean="0"/>
              <a:t>Detect and Stop Foodborne Outbreaks</a:t>
            </a:r>
            <a:endParaRPr lang="en-US" sz="3200" dirty="0"/>
          </a:p>
        </p:txBody>
      </p:sp>
      <p:pic>
        <p:nvPicPr>
          <p:cNvPr id="3074" name="Picture 2" descr="Whole Genome Sequencing (WGS) to Detect and Stop Foodborne Outbreaks" title="Whole Genome Sequencing (WGS) to Detect and Stop Foodborne Outbrea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1424241"/>
            <a:ext cx="9153728" cy="554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cs typeface="Arial" charset="0"/>
              </a:rPr>
              <a:t>Current FDA </a:t>
            </a:r>
            <a:r>
              <a:rPr lang="en-US" b="1" dirty="0" err="1">
                <a:solidFill>
                  <a:schemeClr val="accent2"/>
                </a:solidFill>
                <a:cs typeface="Arial" charset="0"/>
              </a:rPr>
              <a:t>Genometrakr</a:t>
            </a:r>
            <a:r>
              <a:rPr lang="en-US" b="1" dirty="0">
                <a:solidFill>
                  <a:schemeClr val="accent2"/>
                </a:solidFill>
                <a:cs typeface="Arial" charset="0"/>
              </a:rPr>
              <a:t> network</a:t>
            </a:r>
            <a:br>
              <a:rPr lang="en-US" b="1" dirty="0">
                <a:solidFill>
                  <a:schemeClr val="accent2"/>
                </a:solidFill>
                <a:cs typeface="Arial" charset="0"/>
              </a:rPr>
            </a:br>
            <a:r>
              <a:rPr lang="en-US" b="1" dirty="0">
                <a:solidFill>
                  <a:srgbClr val="0070C0"/>
                </a:solidFill>
                <a:cs typeface="Arial" charset="0"/>
              </a:rPr>
              <a:t>7 state Laboratories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+ 11 FDA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- Office of Regulatory Affairs</a:t>
            </a:r>
            <a:r>
              <a:rPr lang="en-US" sz="3200" b="1" dirty="0">
                <a:solidFill>
                  <a:srgbClr val="92D050"/>
                </a:solidFill>
                <a:cs typeface="Arial" charset="0"/>
              </a:rPr>
              <a:t/>
            </a:r>
            <a:br>
              <a:rPr lang="en-US" sz="3200" b="1" dirty="0">
                <a:solidFill>
                  <a:srgbClr val="92D050"/>
                </a:solidFill>
                <a:cs typeface="Arial" charset="0"/>
              </a:rPr>
            </a:br>
            <a:endParaRPr lang="en-US" dirty="0"/>
          </a:p>
        </p:txBody>
      </p:sp>
      <p:pic>
        <p:nvPicPr>
          <p:cNvPr id="4098" name="Picture 2" descr="7 state laboratories plus 11 FDA office regulatory affairs" title="Current FDA Genometrakr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7" y="1270824"/>
            <a:ext cx="9152327" cy="56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Well-Traveled Salad</a:t>
            </a:r>
            <a:endParaRPr lang="en-US" dirty="0"/>
          </a:p>
        </p:txBody>
      </p:sp>
      <p:pic>
        <p:nvPicPr>
          <p:cNvPr id="2" name="Picture 1" descr="screeen shot of The well traveled salad&#10;" title="The well traveled sal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418DBA"/>
                </a:solidFill>
                <a:latin typeface="Calibri" charset="0"/>
              </a:rPr>
              <a:t>Why WGS is a viable solution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000500" y="6324600"/>
            <a:ext cx="4343400" cy="4531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Dr. Steven Musser, FDA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Why WGS is a viable solution&#10;Cost &#10;Increasing ease of operation&#10;Sample prep&#10;Identical for all pathogens&#10;Cost savings&#10;One test for resistance, serotyping, virulence factors, more…&#10;Most accurate and high resolution sub-typing technique&#10;" title="Why WGS is a viable 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1"/>
            <a:ext cx="9162922" cy="565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66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418DBA"/>
                </a:solidFill>
                <a:latin typeface="Calibri" charset="0"/>
              </a:rPr>
              <a:t>Current common methods lump and split</a:t>
            </a:r>
            <a:r>
              <a:rPr lang="en-US" sz="3200" b="1" u="sng" dirty="0">
                <a:latin typeface="Calibri" charset="0"/>
              </a:rPr>
              <a:t/>
            </a:r>
            <a:br>
              <a:rPr lang="en-US" sz="3200" b="1" u="sng" dirty="0">
                <a:latin typeface="Calibri" charset="0"/>
              </a:rPr>
            </a:br>
            <a:endParaRPr lang="en-US" dirty="0"/>
          </a:p>
        </p:txBody>
      </p:sp>
      <p:sp>
        <p:nvSpPr>
          <p:cNvPr id="265" name="Rectangle 2"/>
          <p:cNvSpPr txBox="1">
            <a:spLocks noChangeArrowheads="1"/>
          </p:cNvSpPr>
          <p:nvPr/>
        </p:nvSpPr>
        <p:spPr>
          <a:xfrm>
            <a:off x="390166" y="104913"/>
            <a:ext cx="8223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smtClean="0">
                <a:solidFill>
                  <a:srgbClr val="418DBA"/>
                </a:solidFill>
                <a:latin typeface="Calibri" charset="0"/>
              </a:rPr>
              <a:t>Current common methods lump and split</a:t>
            </a:r>
            <a:endParaRPr lang="en-US" sz="2400" b="1" u="sng" dirty="0">
              <a:latin typeface="Calibri" charset="0"/>
            </a:endParaRPr>
          </a:p>
        </p:txBody>
      </p:sp>
      <p:pic>
        <p:nvPicPr>
          <p:cNvPr id="2050" name="Picture 2" descr="screen shot of Current common methods lump and split&#10;" title="Current common methods lump and sp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7" y="724241"/>
            <a:ext cx="9156266" cy="623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149087"/>
            <a:ext cx="8229600" cy="1143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CDC-FDA-NCBI Listeria Sequencing Project Success</a:t>
            </a:r>
            <a:endParaRPr lang="en-US" sz="24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8915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FDA, CDC and state and local officials investigated a multi-state outbreak of </a:t>
            </a:r>
            <a:r>
              <a:rPr lang="en-US" sz="1600" dirty="0" err="1"/>
              <a:t>listeriosis</a:t>
            </a:r>
            <a:r>
              <a:rPr lang="en-US" sz="1600" dirty="0"/>
              <a:t> linked to </a:t>
            </a:r>
            <a:r>
              <a:rPr lang="en-US" sz="1600" dirty="0" smtClean="0"/>
              <a:t>cheese </a:t>
            </a:r>
            <a:r>
              <a:rPr lang="en-US" sz="1600" dirty="0"/>
              <a:t>products made and distributed by </a:t>
            </a:r>
            <a:r>
              <a:rPr lang="en-US" sz="1600" dirty="0" err="1"/>
              <a:t>Roos</a:t>
            </a:r>
            <a:r>
              <a:rPr lang="en-US" sz="1600" dirty="0"/>
              <a:t> Foods of Kenton, Delaware. 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Whole-genome </a:t>
            </a:r>
            <a:r>
              <a:rPr lang="en-US" sz="1600" dirty="0"/>
              <a:t>sequencing (WGS) of </a:t>
            </a:r>
            <a:r>
              <a:rPr lang="en-US" sz="1600" i="1" dirty="0"/>
              <a:t>Listeria</a:t>
            </a:r>
            <a:r>
              <a:rPr lang="en-US" sz="1600" dirty="0"/>
              <a:t> </a:t>
            </a:r>
            <a:r>
              <a:rPr lang="en-US" sz="1600" i="1" dirty="0" err="1"/>
              <a:t>monocytogenes</a:t>
            </a:r>
            <a:r>
              <a:rPr lang="en-US" sz="1600" dirty="0"/>
              <a:t> strains isolated from </a:t>
            </a:r>
            <a:r>
              <a:rPr lang="en-US" sz="1600" dirty="0" err="1"/>
              <a:t>Roos</a:t>
            </a:r>
            <a:r>
              <a:rPr lang="en-US" sz="1600" dirty="0"/>
              <a:t> Foods cheese products has been performed by the FDA and Virginia’s Division of Consolidated Laboratory Services. These strains were found to be highly related by WGS to the </a:t>
            </a:r>
            <a:r>
              <a:rPr lang="en-US" sz="1600" i="1" dirty="0"/>
              <a:t>Listeria</a:t>
            </a:r>
            <a:r>
              <a:rPr lang="en-US" sz="1600" dirty="0"/>
              <a:t> strains isolated from patients in this outbreak, adding further confidence that cheese products produced by </a:t>
            </a:r>
            <a:r>
              <a:rPr lang="en-US" sz="1600" dirty="0" err="1"/>
              <a:t>Roos</a:t>
            </a:r>
            <a:r>
              <a:rPr lang="en-US" sz="1600" dirty="0"/>
              <a:t> Foods were a likely source of the outbreak. 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pulsed-field gel electrophoresis (PFGE), WGS provides clearer distinction between cases and foods that are likely part of a given outbreak and those that are not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1600" dirty="0"/>
          </a:p>
          <a:p>
            <a:r>
              <a:rPr lang="en-US" sz="1600" dirty="0"/>
              <a:t>On April 18, 2014, the CDC reported that the outbreak appeared to be over.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800600"/>
            <a:ext cx="632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First use of </a:t>
            </a:r>
            <a:r>
              <a:rPr lang="en-US" sz="2400" b="1" dirty="0" err="1" smtClean="0">
                <a:solidFill>
                  <a:srgbClr val="FF0000"/>
                </a:solidFill>
              </a:rPr>
              <a:t>Genometrakr</a:t>
            </a:r>
            <a:r>
              <a:rPr lang="en-US" sz="2400" b="1" dirty="0" smtClean="0">
                <a:solidFill>
                  <a:srgbClr val="FF0000"/>
                </a:solidFill>
              </a:rPr>
              <a:t> network and WGS approach to support regulatory action and positive public health outcome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NCBI Infrastructure </a:t>
            </a:r>
            <a:r>
              <a:rPr lang="en-US" sz="3100" dirty="0" smtClean="0"/>
              <a:t>(&gt;2500 isolates processed)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Intensive engagement with stakeholders</a:t>
            </a:r>
          </a:p>
          <a:p>
            <a:r>
              <a:rPr lang="en-US" dirty="0" smtClean="0"/>
              <a:t>Improved bulk submission</a:t>
            </a:r>
          </a:p>
          <a:p>
            <a:r>
              <a:rPr lang="en-US" dirty="0" smtClean="0"/>
              <a:t>High throughput genome assembly</a:t>
            </a:r>
          </a:p>
          <a:p>
            <a:r>
              <a:rPr lang="en-US" dirty="0" smtClean="0"/>
              <a:t>Comprehensive uniform annotation</a:t>
            </a:r>
          </a:p>
          <a:p>
            <a:pPr lvl="1"/>
            <a:r>
              <a:rPr lang="en-US" dirty="0" smtClean="0"/>
              <a:t>Presence/absence</a:t>
            </a:r>
          </a:p>
          <a:p>
            <a:r>
              <a:rPr lang="en-US" dirty="0" smtClean="0"/>
              <a:t>Variety of tree/classification methods</a:t>
            </a:r>
          </a:p>
          <a:p>
            <a:r>
              <a:rPr lang="en-US" dirty="0" smtClean="0"/>
              <a:t>Web and client-based presentation/analysis</a:t>
            </a:r>
          </a:p>
        </p:txBody>
      </p:sp>
    </p:spTree>
    <p:extLst>
      <p:ext uri="{BB962C8B-B14F-4D97-AF65-F5344CB8AC3E}">
        <p14:creationId xmlns:p14="http://schemas.microsoft.com/office/powerpoint/2010/main" val="32398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2286000"/>
            <a:ext cx="8229600" cy="1143000"/>
          </a:xfrm>
        </p:spPr>
        <p:txBody>
          <a:bodyPr/>
          <a:lstStyle/>
          <a:p>
            <a:r>
              <a:rPr lang="en-US" dirty="0" smtClean="0"/>
              <a:t>Bacterial Genomes Report</a:t>
            </a:r>
            <a:endParaRPr lang="en-US" dirty="0"/>
          </a:p>
        </p:txBody>
      </p:sp>
      <p:pic>
        <p:nvPicPr>
          <p:cNvPr id="3074" name="Picture 2" descr="Bacterial Genomes Report&#10;Chart of count/date" title="Bacterial Genomes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81088"/>
            <a:ext cx="87804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838200"/>
          </a:xfrm>
        </p:spPr>
        <p:txBody>
          <a:bodyPr/>
          <a:lstStyle/>
          <a:p>
            <a:r>
              <a:rPr lang="en-US" dirty="0" smtClean="0"/>
              <a:t> Data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citation, discovery, cataloging, curation, standards, sharing, preservation, aggregation, linking, re-use, </a:t>
            </a:r>
            <a:r>
              <a:rPr lang="en-US" sz="2400" dirty="0" smtClean="0"/>
              <a:t>etc.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/>
              <a:t>Transparency</a:t>
            </a:r>
          </a:p>
          <a:p>
            <a:pPr lvl="1"/>
            <a:r>
              <a:rPr lang="en-US" dirty="0"/>
              <a:t>Reproducibility</a:t>
            </a:r>
          </a:p>
          <a:p>
            <a:pPr lvl="1"/>
            <a:r>
              <a:rPr lang="en-US" dirty="0"/>
              <a:t>Maximizing return on investment </a:t>
            </a:r>
          </a:p>
          <a:p>
            <a:pPr lvl="1"/>
            <a:r>
              <a:rPr lang="en-US" dirty="0"/>
              <a:t>Appropriate scientific credit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Evolving mandates that can’t be ignored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One size does not fit all</a:t>
            </a: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unknowns →Many opportunities</a:t>
            </a:r>
          </a:p>
          <a:p>
            <a:pPr marL="457200" lvl="1" indent="0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Obscure Chemical Taints Water Supply</a:t>
            </a:r>
            <a:endParaRPr lang="en-US" dirty="0"/>
          </a:p>
        </p:txBody>
      </p:sp>
      <p:pic>
        <p:nvPicPr>
          <p:cNvPr id="4098" name="Picture 2" descr="January 9, 2014: Spill reported and NLM Specialized Information Services (SIS) was contacted by HHS Office of the Assistant Secretary for Preparedness and Response (ASPR) after no information about 4-methylcyclohexanemethanol (MCHM) was found in their searching of NLM databases.&#10;&#10;Timely effort, as described below, is an example of our (SIS) system in place that permitted a prompt and helpful response.&#10;&#10;SIS suggested Hazardous Substances Data Bank (HSDB) could be an ideal home for a dossier.&#10;NLM SIS staff and the HSDB contractors worked between January 10 - 16, including numerous interactions with ASPR, NIEHS, and others.&#10;&#10;On January 16, the Scientific Review Panel (SRP) for HSDB reviewed and approved the HSDB record.   However, the MCHM supplier released several more studies.&#10;&#10;Overnight effort to have the new studies added to the HSDB record for an additional review by the SRP on January &#10; &#10;SRP approved the revised HSDB record and the record went live that evening on our site and on the CDC’s &quot;2014 West Virginia Chemical Release&quot; Web page.&#10;&#10;SIS continues to interact with ASPR and others.&#10;&#10;http://cen.acs.org/content/dam/cen/92/7/09207-cover.pdf&#10;" title="Obscure Chemical Taints Water Supp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" y="16213"/>
            <a:ext cx="9134272" cy="62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96" y="844194"/>
            <a:ext cx="7637804" cy="1060806"/>
          </a:xfrm>
        </p:spPr>
        <p:txBody>
          <a:bodyPr>
            <a:normAutofit fontScale="90000"/>
          </a:bodyPr>
          <a:lstStyle/>
          <a:p>
            <a:r>
              <a:rPr lang="en-US" dirty="0"/>
              <a:t>Centers for Disease Control Emergency Preparedness</a:t>
            </a:r>
            <a:br>
              <a:rPr lang="en-US" dirty="0"/>
            </a:br>
            <a:endParaRPr lang="en-US" dirty="0"/>
          </a:p>
        </p:txBody>
      </p:sp>
      <p:pic>
        <p:nvPicPr>
          <p:cNvPr id="5123" name="Picture 3" descr="http://www.bt.cdc.gov/chemical/MCHM/westvirginia2014/&#10;Centers for Disease Control Emergency Preparedness&#10;2014 West Virginia Chemical Release&#10;" title="Centers for Disease Control Emergency Prepared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" y="76200"/>
            <a:ext cx="9027208" cy="61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512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TOXNET gets a face lift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TOXNET gets a face lift&#10;" title="TOXNET gets a face l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1" y="152400"/>
            <a:ext cx="86661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HSRIC</a:t>
            </a:r>
            <a:endParaRPr lang="en-US" dirty="0"/>
          </a:p>
        </p:txBody>
      </p:sp>
      <p:pic>
        <p:nvPicPr>
          <p:cNvPr id="7170" name="Picture 2" descr="HSRIC&#10;Community Benefit/Community Health Needs Assessment&#10;" title="HS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6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NLM Supplements to Research Grants</a:t>
            </a:r>
            <a:b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for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Informationist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Services</a:t>
            </a:r>
          </a:p>
        </p:txBody>
      </p:sp>
      <p:sp>
        <p:nvSpPr>
          <p:cNvPr id="107523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 2014 (so far),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9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supplement awards to research grantees of NIH Institutes of Aging, Arthritis, Deafness, Dental, &amp; Mental Health</a:t>
            </a:r>
          </a:p>
          <a:p>
            <a:pPr lvl="1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Awards bring 15 librarian information specialists into research settings, and measure the value of their contributions</a:t>
            </a:r>
          </a:p>
          <a:p>
            <a:pPr lvl="1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2 librarians are former NLM Associate Fellows; 4 also involved in 2012 awards</a:t>
            </a:r>
          </a:p>
          <a:p>
            <a:pPr lvl="1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5 new participating organizations; 3 institutions also involved in 2012 awards</a:t>
            </a:r>
          </a:p>
          <a:p>
            <a:pPr lvl="1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Co-funding from Deafness, Mental Health, and 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Some 2014 Examples</a:t>
            </a:r>
            <a:endParaRPr lang="en-US" dirty="0"/>
          </a:p>
        </p:txBody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496110" y="1143000"/>
            <a:ext cx="8343089" cy="5029200"/>
          </a:xfrm>
        </p:spPr>
        <p:txBody>
          <a:bodyPr/>
          <a:lstStyle/>
          <a:p>
            <a:pPr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R01 AR-062002  Allen, Matthew, IUPUI. Grant title: </a:t>
            </a:r>
            <a:r>
              <a:rPr lang="en-US" altLang="en-US" sz="2000" dirty="0" smtClean="0">
                <a:solidFill>
                  <a:srgbClr val="0070C0"/>
                </a:solidFill>
                <a:ea typeface="ＭＳ Ｐゴシック" pitchFamily="34" charset="-128"/>
              </a:rPr>
              <a:t>Enhancing Bone Strength Using Combination Drug Therapy.</a:t>
            </a:r>
            <a:r>
              <a:rPr lang="en-US" altLang="en-US" sz="2000" dirty="0" smtClean="0">
                <a:ea typeface="ＭＳ Ｐゴシック" pitchFamily="34" charset="-128"/>
              </a:rPr>
              <a:t> 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Elizabeth Whipple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, Lilly Library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R01 AG-040211 Galvin, James, NYU. Grant title: </a:t>
            </a:r>
            <a:r>
              <a:rPr lang="en-US" altLang="en-US" sz="2000" dirty="0" smtClean="0">
                <a:solidFill>
                  <a:srgbClr val="0070C0"/>
                </a:solidFill>
                <a:ea typeface="ＭＳ Ｐゴシック" pitchFamily="34" charset="-128"/>
              </a:rPr>
              <a:t>Multicultural Community Dementia Screening.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Alice Graff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and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Joseph Nicolson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, </a:t>
            </a:r>
            <a:r>
              <a:rPr lang="en-US" altLang="en-US" sz="2000" dirty="0" smtClean="0">
                <a:ea typeface="ＭＳ Ｐゴシック" pitchFamily="34" charset="-128"/>
              </a:rPr>
              <a:t>NYUHSL. </a:t>
            </a:r>
          </a:p>
          <a:p>
            <a:pPr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R01 DE-022031 Hall, Steven, UCSF. Grant title: </a:t>
            </a:r>
            <a:r>
              <a:rPr lang="en-US" altLang="en-US" sz="2000" dirty="0" smtClean="0">
                <a:solidFill>
                  <a:srgbClr val="0070C0"/>
                </a:solidFill>
                <a:ea typeface="ＭＳ Ｐゴシック" pitchFamily="34" charset="-128"/>
              </a:rPr>
              <a:t>Mass Spectrometry Tools in Pursuit of Salivary Biomarkers of </a:t>
            </a:r>
            <a:r>
              <a:rPr lang="en-US" altLang="en-US" sz="2000" dirty="0" err="1" smtClean="0">
                <a:solidFill>
                  <a:srgbClr val="0070C0"/>
                </a:solidFill>
                <a:ea typeface="ＭＳ Ｐゴシック" pitchFamily="34" charset="-128"/>
              </a:rPr>
              <a:t>Sjogren’s</a:t>
            </a:r>
            <a:r>
              <a:rPr lang="en-US" altLang="en-US" sz="2000" dirty="0" smtClean="0">
                <a:solidFill>
                  <a:srgbClr val="0070C0"/>
                </a:solidFill>
                <a:ea typeface="ＭＳ Ｐゴシック" pitchFamily="34" charset="-128"/>
              </a:rPr>
              <a:t> Syndrome</a:t>
            </a:r>
            <a:r>
              <a:rPr lang="en-US" altLang="en-US" sz="2000" i="1" dirty="0" smtClean="0">
                <a:ea typeface="ＭＳ Ｐゴシック" pitchFamily="34" charset="-128"/>
              </a:rPr>
              <a:t>.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Megan </a:t>
            </a:r>
            <a:r>
              <a:rPr lang="en-US" alt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Laurance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, </a:t>
            </a:r>
            <a:r>
              <a:rPr lang="en-US" altLang="en-US" sz="2000" dirty="0" smtClean="0">
                <a:ea typeface="ＭＳ Ｐゴシック" pitchFamily="34" charset="-128"/>
              </a:rPr>
              <a:t>HSL/Center for Knowledge Management</a:t>
            </a:r>
          </a:p>
          <a:p>
            <a:pPr>
              <a:defRPr/>
            </a:pPr>
            <a:r>
              <a:rPr lang="en-US" altLang="en-US" sz="2000" dirty="0" smtClean="0">
                <a:ea typeface="ＭＳ Ｐゴシック" pitchFamily="34" charset="-128"/>
              </a:rPr>
              <a:t>R01 DC-011329, </a:t>
            </a:r>
            <a:r>
              <a:rPr lang="en-US" altLang="en-US" sz="2000" dirty="0" err="1" smtClean="0">
                <a:ea typeface="ＭＳ Ｐゴシック" pitchFamily="34" charset="-128"/>
              </a:rPr>
              <a:t>Liebold</a:t>
            </a:r>
            <a:r>
              <a:rPr lang="en-US" altLang="en-US" sz="2000" dirty="0" smtClean="0">
                <a:ea typeface="ＭＳ Ｐゴシック" pitchFamily="34" charset="-128"/>
              </a:rPr>
              <a:t>, Lori, UNC-Chapel Hill. Grant title: </a:t>
            </a:r>
            <a:r>
              <a:rPr lang="en-US" altLang="en-US" sz="2000" dirty="0" smtClean="0">
                <a:solidFill>
                  <a:srgbClr val="0070C0"/>
                </a:solidFill>
                <a:ea typeface="ＭＳ Ｐゴシック" pitchFamily="34" charset="-128"/>
              </a:rPr>
              <a:t>Susceptibility to and Release from Masking in Infancy and Childhood</a:t>
            </a:r>
            <a:r>
              <a:rPr lang="en-US" altLang="en-US" sz="2000" dirty="0" smtClean="0">
                <a:ea typeface="ＭＳ Ｐゴシック" pitchFamily="34" charset="-128"/>
              </a:rPr>
              <a:t>.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Barbara Renner, Barrie Hayes and Kathleen McGraw, HSL</a:t>
            </a:r>
          </a:p>
          <a:p>
            <a:pPr>
              <a:defRPr/>
            </a:pPr>
            <a:r>
              <a:rPr lang="en-US" altLang="en-US" sz="2000" dirty="0"/>
              <a:t>R01 AG-041823 Reynolds, Angela, VCU. Grant title: </a:t>
            </a:r>
            <a:r>
              <a:rPr lang="en-US" altLang="en-US" sz="2000" dirty="0">
                <a:solidFill>
                  <a:srgbClr val="0070C0"/>
                </a:solidFill>
              </a:rPr>
              <a:t>Age Dependent Mechanical Ventilator-Induced Inflammation: Modeling and Experiments</a:t>
            </a:r>
            <a:r>
              <a:rPr lang="en-US" altLang="en-US" sz="2000" dirty="0"/>
              <a:t>.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 Arendt, John Cyrus, Margaret Henderson, Martha Roseberry</a:t>
            </a:r>
          </a:p>
          <a:p>
            <a:pPr>
              <a:defRPr/>
            </a:pPr>
            <a:endParaRPr lang="en-US" altLang="en-US" sz="2000" i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Lessons from 2011 </a:t>
            </a:r>
            <a:r>
              <a:rPr lang="en-US" sz="2800" dirty="0" err="1" smtClean="0"/>
              <a:t>Informationist</a:t>
            </a:r>
            <a:r>
              <a:rPr lang="en-US" sz="2800" dirty="0" smtClean="0"/>
              <a:t> Supplements</a:t>
            </a:r>
            <a:endParaRPr lang="en-US" sz="2800" dirty="0"/>
          </a:p>
        </p:txBody>
      </p:sp>
      <p:pic>
        <p:nvPicPr>
          <p:cNvPr id="8194" name="Picture 2" descr="Middle Atlantic Region&#10;Lessons from 2011 Informationist Supplements&#10;www.youtube.com/user/nyuhsl&#10;" title="Lessons from 2011 Informatioinist Supp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" y="0"/>
            <a:ext cx="9137516" cy="69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1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HEALTHDATAPALOOZA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2650" y="152400"/>
            <a:ext cx="6330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HEALTHDATAPALOOZA</a:t>
            </a:r>
          </a:p>
          <a:p>
            <a:r>
              <a:rPr lang="en-US" sz="3200" b="1" dirty="0" smtClean="0"/>
              <a:t>June 1-3, 2014, Washington, DC</a:t>
            </a:r>
            <a:endParaRPr lang="en-US" sz="3200" b="1" dirty="0"/>
          </a:p>
        </p:txBody>
      </p:sp>
      <p:pic>
        <p:nvPicPr>
          <p:cNvPr id="9218" name="Picture 2" descr="Being held June 1-3 in Washington, DC&#10;Go to healthdatapalooza.org&#10;Live streaming of Keynote Addresses&#10;Great lineup of speakers including Francis Collins, Kathleen Sebelius, Todd Park&#10;" title="healthdatapaloo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6"/>
            <a:ext cx="9860833" cy="70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417" y="2362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data: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2014 </a:t>
            </a:r>
            <a:r>
              <a:rPr lang="en-US" b="1" dirty="0"/>
              <a:t>Joseph </a:t>
            </a:r>
            <a:r>
              <a:rPr lang="en-US" b="1" dirty="0" err="1"/>
              <a:t>Leiter</a:t>
            </a:r>
            <a:r>
              <a:rPr lang="en-US" b="1" dirty="0"/>
              <a:t> </a:t>
            </a:r>
            <a:r>
              <a:rPr lang="en-US" b="1" dirty="0" smtClean="0"/>
              <a:t>NLM/MLA Lecture </a:t>
            </a:r>
            <a:br>
              <a:rPr lang="en-US" b="1" dirty="0" smtClean="0"/>
            </a:br>
            <a:r>
              <a:rPr lang="en-US" b="1" dirty="0" smtClean="0"/>
              <a:t>June 12, 2014, 1 pm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000" b="1" i="1" dirty="0" smtClean="0"/>
              <a:t>"</a:t>
            </a:r>
            <a:r>
              <a:rPr lang="en-US" sz="4000" b="1" i="1" dirty="0"/>
              <a:t>The BRAIN Initiative: Connecting the Dots"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b="1" dirty="0"/>
              <a:t>Terrence </a:t>
            </a:r>
            <a:r>
              <a:rPr lang="en-US" b="1" dirty="0" err="1"/>
              <a:t>Sejnowski</a:t>
            </a:r>
            <a:r>
              <a:rPr lang="en-US" b="1" dirty="0"/>
              <a:t>, PhD,</a:t>
            </a:r>
            <a:br>
              <a:rPr lang="en-US" b="1" dirty="0"/>
            </a:br>
            <a:r>
              <a:rPr lang="en-US" b="1" dirty="0"/>
              <a:t>Professor, Scientist, &amp; Advisor to NIH Director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33200" y="-320327"/>
            <a:ext cx="228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prstClr val="black">
                    <a:tint val="75000"/>
                  </a:prstClr>
                </a:solidFill>
              </a:rPr>
              <a:t>Terrence </a:t>
            </a:r>
            <a:r>
              <a:rPr lang="en-US" sz="3200" b="1" dirty="0" err="1">
                <a:solidFill>
                  <a:prstClr val="black">
                    <a:tint val="75000"/>
                  </a:prstClr>
                </a:solidFill>
              </a:rPr>
              <a:t>Sejnowski</a:t>
            </a:r>
            <a:r>
              <a:rPr lang="en-US" sz="3200" b="1" dirty="0">
                <a:solidFill>
                  <a:prstClr val="black">
                    <a:tint val="75000"/>
                  </a:prstClr>
                </a:solidFill>
              </a:rPr>
              <a:t>, PhD,</a:t>
            </a:r>
            <a:br>
              <a:rPr lang="en-US" sz="3200" b="1" dirty="0">
                <a:solidFill>
                  <a:prstClr val="black">
                    <a:tint val="75000"/>
                  </a:prstClr>
                </a:solidFill>
              </a:rPr>
            </a:br>
            <a:r>
              <a:rPr lang="en-US" sz="3200" b="1" dirty="0">
                <a:solidFill>
                  <a:prstClr val="black">
                    <a:tint val="75000"/>
                  </a:prstClr>
                </a:solidFill>
              </a:rPr>
              <a:t>Professor, Scientist, &amp; Advisor to NIH Director </a:t>
            </a:r>
            <a:endParaRPr 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24500" y="5642804"/>
            <a:ext cx="3238500" cy="4531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http://videocast.nih.gov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12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Biomedical Research Digital Enterprise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The Biomedical Research Digital Enterprise&#10;http://bd2k.nih.gov&#10;&#10;&#10;NIH Associate Director for Data Science&#10;Philip Bourne, Ph.D (arrived at NIH 3/2014; ideas as of 5/2014)&#10;&#10;Scientific Data Council*&#10;External Advisory Board&#10;Programmatic Theme:  Sustainability, Education, Innovation, Process, Collaboration&#10;Deliverable:  &#10;Commons*:  Cloud – Data &amp; Compute, Search, Security, Reproducibility Standards, App Store, &#10;Training Center*:  Coordinate, Hands-on, Syllabus, MOOCs&#10;Big Data to Knowledge (BD2K)*:  Community, Centers, Training Grants, Catalogs, Standards Analysis&#10;Modified Review:  Data Resource Support, Metrics, Best Practices, Evaluation, Portfolio Analysis&#10;Communication:  IC’s, Researchers, Federal Agencies, International Partners, Computer Scientists&#10;" title="The Biomedical Research Digital Enterp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71013" cy="7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Journals - examples</a:t>
            </a:r>
            <a:endParaRPr lang="en-US" dirty="0"/>
          </a:p>
        </p:txBody>
      </p:sp>
      <p:pic>
        <p:nvPicPr>
          <p:cNvPr id="1026" name="Picture 2" descr="Data Journals - examples&#10;Scientific Data  (Nature)&#10;http://www.nature.com/scientificdata/&#10; &#10;Open Health Data  (Ubiquity Press)&#10;http://openhealthdata.metajnl.com/    &#10; &#10;GigaScience   (BMC ) - see article type Data Note: &#10;http://www.gigasciencejournal.com/content &#10; &#10;Genomics Data  (Elsevier)&#10;http://www.journals.elsevier.com/genomics-data/&#10; &#10;Dataset Papers in Science  (Hindawi)&#10;http://www.hindawi.com/journals/dpis/&#10; &#10;Geoscience Data Journal   (Wiley)&#10;http://onlinelibrary.wiley.com/journal/10.1002/(ISSN)2049-6060&#10;&#10;&#10;" title="Data Journals -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181725" cy="50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data sharing requirements are coming – </a:t>
            </a:r>
            <a:r>
              <a:rPr lang="en-US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genomic, pre-clinical, clinical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Screen shot of NIH Data Sharing Repositories on the Trans-NIH BioMedical Informatics Coordinating Committee web page" title="More data sharing requirements are coming - genomic, pre-clinical, clinic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11814" r="1206" b="4514"/>
          <a:stretch/>
        </p:blipFill>
        <p:spPr bwMode="auto">
          <a:xfrm>
            <a:off x="-35118" y="1371600"/>
            <a:ext cx="9154302" cy="488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3556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ClinicalTrials.gov</a:t>
            </a:r>
            <a:br>
              <a:rPr lang="en-US" dirty="0" smtClean="0"/>
            </a:br>
            <a:r>
              <a:rPr lang="en-US" dirty="0" smtClean="0"/>
              <a:t>Summary Results for 12549 trials 5/16/14</a:t>
            </a:r>
            <a:endParaRPr lang="en-US" dirty="0"/>
          </a:p>
        </p:txBody>
      </p:sp>
      <p:pic>
        <p:nvPicPr>
          <p:cNvPr id="2" name="Picture 2" descr="Summary results for 12549 trials 5/16/14" title="ClinicalTrials.gov screen 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4711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results submission enhancements this summer</a:t>
            </a:r>
            <a:endParaRPr lang="en-US" sz="3200" dirty="0"/>
          </a:p>
        </p:txBody>
      </p:sp>
      <p:pic>
        <p:nvPicPr>
          <p:cNvPr id="5122" name="Picture 2" descr="More results submission enhancements this summer" title="nnlm.gov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11044" r="2146" b="4734"/>
          <a:stretch/>
        </p:blipFill>
        <p:spPr bwMode="auto">
          <a:xfrm>
            <a:off x="-29576" y="-17228"/>
            <a:ext cx="9167611" cy="49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20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>Clinical Trials Registration &amp; Results Submission</a:t>
            </a:r>
            <a:br>
              <a:rPr lang="en-US" sz="3200" b="1" dirty="0" smtClean="0"/>
            </a:br>
            <a:r>
              <a:rPr lang="en-US" sz="3200" b="1" dirty="0" smtClean="0"/>
              <a:t>Rulemaking Process (2008-- )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1447800" y="5867400"/>
            <a:ext cx="6145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Consistent with the Administrative Procedures Act [5 U.S.C. 533]</a:t>
            </a:r>
          </a:p>
        </p:txBody>
      </p:sp>
      <p:pic>
        <p:nvPicPr>
          <p:cNvPr id="2051" name="Picture 3" descr="Clinical Trials Registration &amp; Results Submission&#10;Rulemaking Process (2008-- )&#10;Announce in Unified Agenda&#10;Agency develops draft NPRM&#10;Departmental (HHS) review&#10;We are here:  OMB review&#10;NEXT:  Publish in Federal Register &#10;Public comment period&#10;Agency response to comments&#10;Departmental review&#10;OMB review&#10;Publish final rule&#10;Congressional review&#10;Rule takes effect (e.g., 90 days after publication)&#10;Consistent with the Administrative Procedures Act [5 U.S.C. 533]" title="Clinical Trials Registration &amp; Results Sub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" y="1190625"/>
            <a:ext cx="895191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164"/>
            <a:ext cx="8763000" cy="74919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Common data standards for health care &amp; clinical research: </a:t>
            </a:r>
            <a:br>
              <a:rPr lang="en-US" sz="2800" dirty="0" smtClean="0"/>
            </a:br>
            <a:r>
              <a:rPr lang="en-US" sz="2800" dirty="0" smtClean="0"/>
              <a:t>an idea whose time may at last be coming ….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of Patient-Centered Outcomes Research Institute web site" title="Common data standards for health care &amp; clinical research: "/>
          <p:cNvPicPr>
            <a:picLocks noChangeAspect="1"/>
          </p:cNvPicPr>
          <p:nvPr/>
        </p:nvPicPr>
        <p:blipFill rotWithShape="1">
          <a:blip r:embed="rId3"/>
          <a:srcRect l="11875" t="16406" r="13750" b="21093"/>
          <a:stretch/>
        </p:blipFill>
        <p:spPr>
          <a:xfrm>
            <a:off x="0" y="851002"/>
            <a:ext cx="9067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H NLM logo gre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NIH NLM logo grey</Template>
  <TotalTime>1632</TotalTime>
  <Words>1238</Words>
  <Application>Microsoft Office PowerPoint</Application>
  <PresentationFormat>On-screen Show (4:3)</PresentationFormat>
  <Paragraphs>270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NIH NLM logo grey</vt:lpstr>
      <vt:lpstr>Building Our Information + Data Future The NLM Update – Part 2</vt:lpstr>
      <vt:lpstr> Data Challenges</vt:lpstr>
      <vt:lpstr>The Biomedical Research Digital Enterprise </vt:lpstr>
      <vt:lpstr>Data Journals - examples</vt:lpstr>
      <vt:lpstr>More data sharing requirements are coming – genomic, pre-clinical, clinical</vt:lpstr>
      <vt:lpstr>ClinicalTrials.gov Summary Results for 12549 trials 5/16/14</vt:lpstr>
      <vt:lpstr>More results submission enhancements this summer</vt:lpstr>
      <vt:lpstr>Clinical Trials Registration &amp; Results Submission Rulemaking Process (2008-- )</vt:lpstr>
      <vt:lpstr>Common data standards for health care &amp; clinical research:  an idea whose time may at last be coming ….</vt:lpstr>
      <vt:lpstr>Another Safe Bet: more “encouragement” to use common data elements in research</vt:lpstr>
      <vt:lpstr>Increasingly likely: standard vocabulary value sets to define research data elements</vt:lpstr>
      <vt:lpstr>Whole Genome Sequencing (WGS) To Detect and Stop Foodborne Outbreaks</vt:lpstr>
      <vt:lpstr>Current FDA Genometrakr network 7 state Laboratories + 11 FDA- Office of Regulatory Affairs </vt:lpstr>
      <vt:lpstr>The Well-Traveled Salad</vt:lpstr>
      <vt:lpstr>Why WGS is a viable solution</vt:lpstr>
      <vt:lpstr>Current common methods lump and split </vt:lpstr>
      <vt:lpstr>CDC-FDA-NCBI Listeria Sequencing Project Success</vt:lpstr>
      <vt:lpstr>NCBI Infrastructure (&gt;2500 isolates processed)</vt:lpstr>
      <vt:lpstr>Bacterial Genomes Report</vt:lpstr>
      <vt:lpstr>Obscure Chemical Taints Water Supply</vt:lpstr>
      <vt:lpstr>Centers for Disease Control Emergency Preparedness </vt:lpstr>
      <vt:lpstr>TOXNET gets a face lift </vt:lpstr>
      <vt:lpstr>HSRIC</vt:lpstr>
      <vt:lpstr>NLM Supplements to Research Grants for Informationist Services</vt:lpstr>
      <vt:lpstr>Some 2014 Examples</vt:lpstr>
      <vt:lpstr>Lessons from 2011 Informationist Supplements</vt:lpstr>
      <vt:lpstr>HEALTHDATAPALOOZA</vt:lpstr>
      <vt:lpstr>More data: 2014 Joseph Leiter NLM/MLA Lecture  June 12, 2014, 1 pm  "The BRAIN Initiative: Connecting the Dots"  Terrence Sejnowski, PhD, Professor, Scientist, &amp; Advisor to NIH Director </vt:lpstr>
    </vt:vector>
  </TitlesOfParts>
  <Company>National Library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ModlinM</dc:creator>
  <cp:lastModifiedBy>Seibert, Peter (NIH/NLM) </cp:lastModifiedBy>
  <cp:revision>95</cp:revision>
  <cp:lastPrinted>2014-05-19T21:03:20Z</cp:lastPrinted>
  <dcterms:created xsi:type="dcterms:W3CDTF">2014-05-01T18:45:29Z</dcterms:created>
  <dcterms:modified xsi:type="dcterms:W3CDTF">2014-06-10T18:05:35Z</dcterms:modified>
</cp:coreProperties>
</file>