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70"/>
  </p:notesMasterIdLst>
  <p:sldIdLst>
    <p:sldId id="256" r:id="rId5"/>
    <p:sldId id="433" r:id="rId6"/>
    <p:sldId id="409" r:id="rId7"/>
    <p:sldId id="357" r:id="rId8"/>
    <p:sldId id="359" r:id="rId9"/>
    <p:sldId id="358" r:id="rId10"/>
    <p:sldId id="361" r:id="rId11"/>
    <p:sldId id="360" r:id="rId12"/>
    <p:sldId id="376" r:id="rId13"/>
    <p:sldId id="377" r:id="rId14"/>
    <p:sldId id="378" r:id="rId15"/>
    <p:sldId id="381" r:id="rId16"/>
    <p:sldId id="382" r:id="rId17"/>
    <p:sldId id="326" r:id="rId18"/>
    <p:sldId id="362" r:id="rId19"/>
    <p:sldId id="363" r:id="rId20"/>
    <p:sldId id="364" r:id="rId21"/>
    <p:sldId id="333" r:id="rId22"/>
    <p:sldId id="276" r:id="rId23"/>
    <p:sldId id="351" r:id="rId24"/>
    <p:sldId id="352" r:id="rId25"/>
    <p:sldId id="353" r:id="rId26"/>
    <p:sldId id="347" r:id="rId27"/>
    <p:sldId id="401" r:id="rId28"/>
    <p:sldId id="349" r:id="rId29"/>
    <p:sldId id="350" r:id="rId30"/>
    <p:sldId id="396" r:id="rId31"/>
    <p:sldId id="397" r:id="rId32"/>
    <p:sldId id="427" r:id="rId33"/>
    <p:sldId id="424" r:id="rId34"/>
    <p:sldId id="384" r:id="rId35"/>
    <p:sldId id="385" r:id="rId36"/>
    <p:sldId id="324" r:id="rId37"/>
    <p:sldId id="312" r:id="rId38"/>
    <p:sldId id="368" r:id="rId39"/>
    <p:sldId id="419" r:id="rId40"/>
    <p:sldId id="412" r:id="rId41"/>
    <p:sldId id="411" r:id="rId42"/>
    <p:sldId id="413" r:id="rId43"/>
    <p:sldId id="348" r:id="rId44"/>
    <p:sldId id="425" r:id="rId45"/>
    <p:sldId id="430" r:id="rId46"/>
    <p:sldId id="428" r:id="rId47"/>
    <p:sldId id="431" r:id="rId48"/>
    <p:sldId id="329" r:id="rId49"/>
    <p:sldId id="283" r:id="rId50"/>
    <p:sldId id="408" r:id="rId51"/>
    <p:sldId id="406" r:id="rId52"/>
    <p:sldId id="344" r:id="rId53"/>
    <p:sldId id="342" r:id="rId54"/>
    <p:sldId id="330" r:id="rId55"/>
    <p:sldId id="403" r:id="rId56"/>
    <p:sldId id="404" r:id="rId57"/>
    <p:sldId id="387" r:id="rId58"/>
    <p:sldId id="388" r:id="rId59"/>
    <p:sldId id="399" r:id="rId60"/>
    <p:sldId id="354" r:id="rId61"/>
    <p:sldId id="331" r:id="rId62"/>
    <p:sldId id="395" r:id="rId63"/>
    <p:sldId id="394" r:id="rId64"/>
    <p:sldId id="393" r:id="rId65"/>
    <p:sldId id="392" r:id="rId66"/>
    <p:sldId id="391" r:id="rId67"/>
    <p:sldId id="434" r:id="rId68"/>
    <p:sldId id="332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FEE"/>
    <a:srgbClr val="DDDDDD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4120" autoAdjust="0"/>
    <p:restoredTop sz="82359" autoAdjust="0"/>
  </p:normalViewPr>
  <p:slideViewPr>
    <p:cSldViewPr>
      <p:cViewPr>
        <p:scale>
          <a:sx n="80" d="100"/>
          <a:sy n="80" d="100"/>
        </p:scale>
        <p:origin x="-522" y="-37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LMApps\Apps\Health\MedlinePlus%20Stats\Before%20and%20After%20Responsive%20Phase%201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  <c:perspective val="10"/>
    </c:view3D>
    <c:floor>
      <c:thickness val="0"/>
    </c:floor>
    <c:sideWall>
      <c:thickness val="0"/>
      <c:spPr>
        <a:noFill/>
        <a:ln w="25346">
          <a:noFill/>
        </a:ln>
      </c:spPr>
    </c:sideWall>
    <c:backWall>
      <c:thickness val="0"/>
      <c:spPr>
        <a:noFill/>
        <a:ln w="25346">
          <a:noFill/>
        </a:ln>
      </c:spPr>
    </c:backWall>
    <c:plotArea>
      <c:layout>
        <c:manualLayout>
          <c:layoutTarget val="inner"/>
          <c:xMode val="edge"/>
          <c:yMode val="edge"/>
          <c:x val="9.5427435387677104E-2"/>
          <c:y val="2.2727272727273894E-2"/>
          <c:w val="0.90457256461231106"/>
          <c:h val="0.846590909090909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ILL</c:v>
                </c:pt>
              </c:strCache>
            </c:strRef>
          </c:tx>
          <c:spPr>
            <a:solidFill>
              <a:schemeClr val="accent5"/>
            </a:solidFill>
            <a:ln w="20260">
              <a:solidFill>
                <a:srgbClr val="000000"/>
              </a:solidFill>
              <a:prstDash val="solid"/>
            </a:ln>
          </c:spPr>
          <c:invertIfNegative val="0"/>
          <c:dPt>
            <c:idx val="9"/>
            <c:invertIfNegative val="0"/>
            <c:bubble3D val="0"/>
            <c:spPr>
              <a:solidFill>
                <a:schemeClr val="accent5"/>
              </a:solidFill>
              <a:ln w="2026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9.7934474896057191E-3"/>
                  <c:y val="-6.6137566137566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Sheet1!$B$1:$V$1</c:f>
              <c:numCache>
                <c:formatCode>General</c:formatCode>
                <c:ptCount val="21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</c:numCache>
            </c:numRef>
          </c:cat>
          <c:val>
            <c:numRef>
              <c:f>Sheet1!$B$2:$V$2</c:f>
              <c:numCache>
                <c:formatCode>General</c:formatCode>
                <c:ptCount val="21"/>
                <c:pt idx="0">
                  <c:v>2801712</c:v>
                </c:pt>
                <c:pt idx="1">
                  <c:v>2933963</c:v>
                </c:pt>
                <c:pt idx="2">
                  <c:v>2930793</c:v>
                </c:pt>
                <c:pt idx="3">
                  <c:v>2876861</c:v>
                </c:pt>
                <c:pt idx="4">
                  <c:v>2916254</c:v>
                </c:pt>
                <c:pt idx="5">
                  <c:v>3025453</c:v>
                </c:pt>
                <c:pt idx="6">
                  <c:v>2985212</c:v>
                </c:pt>
                <c:pt idx="7">
                  <c:v>2923384</c:v>
                </c:pt>
                <c:pt idx="8">
                  <c:v>3038934</c:v>
                </c:pt>
                <c:pt idx="9">
                  <c:v>2865964</c:v>
                </c:pt>
                <c:pt idx="10">
                  <c:v>2704190</c:v>
                </c:pt>
                <c:pt idx="11">
                  <c:v>2480132</c:v>
                </c:pt>
                <c:pt idx="12">
                  <c:v>2311516</c:v>
                </c:pt>
                <c:pt idx="13">
                  <c:v>2102068</c:v>
                </c:pt>
                <c:pt idx="14">
                  <c:v>1969656</c:v>
                </c:pt>
                <c:pt idx="15">
                  <c:v>1861208</c:v>
                </c:pt>
                <c:pt idx="16">
                  <c:v>1765108</c:v>
                </c:pt>
                <c:pt idx="17">
                  <c:v>1631667</c:v>
                </c:pt>
                <c:pt idx="18">
                  <c:v>1551541</c:v>
                </c:pt>
                <c:pt idx="19">
                  <c:v>1413082</c:v>
                </c:pt>
                <c:pt idx="20">
                  <c:v>1280726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860736"/>
        <c:axId val="149862272"/>
        <c:axId val="0"/>
      </c:bar3DChart>
      <c:catAx>
        <c:axId val="14986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506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98622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9862272"/>
        <c:scaling>
          <c:orientation val="minMax"/>
        </c:scaling>
        <c:delete val="0"/>
        <c:axPos val="l"/>
        <c:majorGridlines>
          <c:spPr>
            <a:ln w="506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506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9860736"/>
        <c:crosses val="autoZero"/>
        <c:crossBetween val="between"/>
      </c:valAx>
      <c:spPr>
        <a:noFill/>
        <a:ln w="2537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34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b="1" i="0" u="none" strike="noStrike" baseline="0" dirty="0" smtClean="0">
                <a:effectLst/>
              </a:rPr>
              <a:t>Referrals </a:t>
            </a:r>
            <a:r>
              <a:rPr lang="en-US" sz="2800" dirty="0" smtClean="0"/>
              <a:t> to</a:t>
            </a:r>
            <a:r>
              <a:rPr lang="en-US" sz="2800" baseline="0" dirty="0" smtClean="0"/>
              <a:t> </a:t>
            </a:r>
            <a:r>
              <a:rPr lang="en-US" sz="2800" dirty="0" smtClean="0"/>
              <a:t>MedlinePlus</a:t>
            </a:r>
            <a:r>
              <a:rPr lang="en-US" sz="2800" baseline="0" dirty="0" smtClean="0"/>
              <a:t> </a:t>
            </a:r>
            <a:r>
              <a:rPr lang="en-US" sz="2800" b="0" baseline="0" dirty="0" smtClean="0"/>
              <a:t>(mobile)</a:t>
            </a:r>
            <a:endParaRPr lang="en-US" sz="280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'Data (Updated May 5)'!$A$67</c:f>
              <c:strCache>
                <c:ptCount val="1"/>
                <c:pt idx="0">
                  <c:v>Other Visits</c:v>
                </c:pt>
              </c:strCache>
            </c:strRef>
          </c:tx>
          <c:invertIfNegative val="0"/>
          <c:dLbls>
            <c:delete val="1"/>
          </c:dLbls>
          <c:cat>
            <c:strRef>
              <c:f>'Data (Updated May 5)'!$J$58:$K$58</c:f>
              <c:strCache>
                <c:ptCount val="2"/>
                <c:pt idx="0">
                  <c:v> 6 Months Before Responsive Phase 1</c:v>
                </c:pt>
                <c:pt idx="1">
                  <c:v>6 Months After Responsive Phase 1</c:v>
                </c:pt>
              </c:strCache>
            </c:strRef>
          </c:cat>
          <c:val>
            <c:numRef>
              <c:f>'Data (Updated May 5)'!$J$67:$K$67</c:f>
              <c:numCache>
                <c:formatCode>#,##0</c:formatCode>
                <c:ptCount val="2"/>
                <c:pt idx="0">
                  <c:v>637085</c:v>
                </c:pt>
                <c:pt idx="1">
                  <c:v>17122503</c:v>
                </c:pt>
              </c:numCache>
            </c:numRef>
          </c:val>
        </c:ser>
        <c:ser>
          <c:idx val="1"/>
          <c:order val="1"/>
          <c:tx>
            <c:strRef>
              <c:f>'Data (Updated May 5)'!$A$65</c:f>
              <c:strCache>
                <c:ptCount val="1"/>
                <c:pt idx="0">
                  <c:v>Visits from Google</c:v>
                </c:pt>
              </c:strCache>
            </c:strRef>
          </c:tx>
          <c:invertIfNegative val="0"/>
          <c:dLbls>
            <c:delete val="1"/>
          </c:dLbls>
          <c:cat>
            <c:strRef>
              <c:f>'Data (Updated May 5)'!$J$58:$K$58</c:f>
              <c:strCache>
                <c:ptCount val="2"/>
                <c:pt idx="0">
                  <c:v> 6 Months Before Responsive Phase 1</c:v>
                </c:pt>
                <c:pt idx="1">
                  <c:v>6 Months After Responsive Phase 1</c:v>
                </c:pt>
              </c:strCache>
            </c:strRef>
          </c:cat>
          <c:val>
            <c:numRef>
              <c:f>'Data (Updated May 5)'!$J$65:$K$65</c:f>
              <c:numCache>
                <c:formatCode>General</c:formatCode>
                <c:ptCount val="2"/>
                <c:pt idx="0">
                  <c:v>171620</c:v>
                </c:pt>
                <c:pt idx="1">
                  <c:v>82588990</c:v>
                </c:pt>
              </c:numCache>
            </c:numRef>
          </c:val>
        </c:ser>
        <c:ser>
          <c:idx val="2"/>
          <c:order val="2"/>
          <c:spPr>
            <a:noFill/>
          </c:spPr>
          <c:invertIfNegative val="0"/>
          <c:dLbls>
            <c:dLbl>
              <c:idx val="0"/>
              <c:layout>
                <c:manualLayout>
                  <c:x val="-2.3269342641070389E-3"/>
                  <c:y val="-0.1007723267955721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</a:t>
                    </a:r>
                    <a:r>
                      <a:rPr lang="en-US" dirty="0"/>
                      <a:t>% 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Google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269342641070389E-3"/>
                  <c:y val="-0.104450487182479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83% </a:t>
                    </a:r>
                    <a:r>
                      <a:rPr lang="en-US" dirty="0" smtClean="0"/>
                      <a:t>Google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'Data (Updated May 5)'!$J$66:$K$66</c:f>
              <c:numCache>
                <c:formatCode>0%" (Google)"</c:formatCode>
                <c:ptCount val="2"/>
                <c:pt idx="0">
                  <c:v>0.21221582653748894</c:v>
                </c:pt>
                <c:pt idx="1">
                  <c:v>0.82827954446535068</c:v>
                </c:pt>
              </c:numCache>
            </c:numRef>
          </c:val>
        </c:ser>
        <c:ser>
          <c:idx val="3"/>
          <c:order val="3"/>
          <c:spPr>
            <a:noFill/>
          </c:spPr>
          <c:invertIfNegative val="0"/>
          <c:dLbls>
            <c:dLbl>
              <c:idx val="0"/>
              <c:layout>
                <c:manualLayout>
                  <c:x val="-4.6538685282140778E-3"/>
                  <c:y val="-4.927808137886412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79% </a:t>
                    </a:r>
                    <a:r>
                      <a:rPr lang="en-US" dirty="0" smtClean="0"/>
                      <a:t>Other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5.6634402152679571E-2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17% </a:t>
                    </a:r>
                    <a:r>
                      <a:rPr lang="en-US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Other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'Data (Updated May 5)'!$J$68:$K$68</c:f>
              <c:numCache>
                <c:formatCode>0%" (Other)"</c:formatCode>
                <c:ptCount val="2"/>
                <c:pt idx="0">
                  <c:v>0.78778417346251106</c:v>
                </c:pt>
                <c:pt idx="1">
                  <c:v>0.17172045553464935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0369408"/>
        <c:axId val="90387584"/>
      </c:barChart>
      <c:catAx>
        <c:axId val="90369408"/>
        <c:scaling>
          <c:orientation val="minMax"/>
        </c:scaling>
        <c:delete val="1"/>
        <c:axPos val="b"/>
        <c:majorTickMark val="out"/>
        <c:minorTickMark val="none"/>
        <c:tickLblPos val="nextTo"/>
        <c:crossAx val="90387584"/>
        <c:crosses val="autoZero"/>
        <c:auto val="1"/>
        <c:lblAlgn val="ctr"/>
        <c:lblOffset val="100"/>
        <c:noMultiLvlLbl val="0"/>
      </c:catAx>
      <c:valAx>
        <c:axId val="903875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9036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863755666905271E-2"/>
          <c:y val="8.6364162106855283E-2"/>
          <c:w val="0.45478954903364349"/>
          <c:h val="0.8776640419947505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Types of Activities (n=95)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Local displays</c:v>
                </c:pt>
                <c:pt idx="1">
                  <c:v>Lectures</c:v>
                </c:pt>
                <c:pt idx="2">
                  <c:v>Reception</c:v>
                </c:pt>
                <c:pt idx="3">
                  <c:v>Youth program</c:v>
                </c:pt>
                <c:pt idx="4">
                  <c:v>Family program</c:v>
                </c:pt>
                <c:pt idx="5">
                  <c:v>K-12 teachers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98</c:v>
                </c:pt>
                <c:pt idx="1">
                  <c:v>57</c:v>
                </c:pt>
                <c:pt idx="2">
                  <c:v>48</c:v>
                </c:pt>
                <c:pt idx="3">
                  <c:v>21</c:v>
                </c:pt>
                <c:pt idx="4">
                  <c:v>21</c:v>
                </c:pt>
                <c:pt idx="5">
                  <c:v>5</c:v>
                </c:pt>
                <c:pt idx="6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781E4-540B-46E7-8EEA-68155A3372D1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7FA5A-A282-4164-9775-79D86A597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is.nlm.nih.gov/dimrc/2015disasteroutreachrfq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/>
              <a:t>National Library of Medicine Update – Annual Meeting of the Medical Library Association</a:t>
            </a:r>
          </a:p>
          <a:p>
            <a:pPr lvl="0" algn="l"/>
            <a:r>
              <a:rPr lang="en-US" sz="1400" dirty="0" smtClean="0">
                <a:solidFill>
                  <a:prstClr val="white">
                    <a:tint val="75000"/>
                  </a:prstClr>
                </a:solidFill>
              </a:rPr>
              <a:t>Joyce E. B. Backus</a:t>
            </a:r>
          </a:p>
          <a:p>
            <a:pPr lvl="0" algn="l"/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Associate Director for Library Operations</a:t>
            </a:r>
          </a:p>
          <a:p>
            <a:pPr lvl="0" algn="l"/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National Library of Medicine, National Institutes of Health</a:t>
            </a:r>
          </a:p>
          <a:p>
            <a:pPr lvl="0" algn="l"/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U.S. Department of Health and Human Services</a:t>
            </a:r>
          </a:p>
          <a:p>
            <a:pPr lvl="0" algn="l"/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May 19,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7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NLM Resources on Ebola</a:t>
            </a:r>
          </a:p>
          <a:p>
            <a:r>
              <a:rPr lang="en-US" sz="1200" dirty="0" smtClean="0"/>
              <a:t>Disaster Information Management Research Center</a:t>
            </a:r>
          </a:p>
          <a:p>
            <a:r>
              <a:rPr lang="en-US" sz="1200" dirty="0" smtClean="0"/>
              <a:t>MedlinePlus</a:t>
            </a:r>
          </a:p>
          <a:p>
            <a:r>
              <a:rPr lang="en-US" sz="1200" dirty="0" smtClean="0"/>
              <a:t>ClinicalTrials.gov</a:t>
            </a:r>
          </a:p>
          <a:p>
            <a:r>
              <a:rPr lang="en-US" sz="1200" dirty="0" smtClean="0"/>
              <a:t>PubMed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3703-9095-47F3-AE44-EAA16C632B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31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Managing Ebola Information</a:t>
            </a:r>
          </a:p>
          <a:p>
            <a:r>
              <a:rPr lang="en-US" sz="1200" dirty="0" smtClean="0"/>
              <a:t>Disaster Information Management Research Center</a:t>
            </a:r>
          </a:p>
          <a:p>
            <a:r>
              <a:rPr lang="en-US" sz="1200" dirty="0" smtClean="0"/>
              <a:t>HHS Syndication</a:t>
            </a:r>
            <a:r>
              <a:rPr lang="en-US" sz="1200" baseline="0" dirty="0" smtClean="0"/>
              <a:t> Storefront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3703-9095-47F3-AE44-EAA16C632B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6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Disaster Outreach Collaboration Projects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u="sng" dirty="0" smtClean="0"/>
              <a:t>Please consider applying</a:t>
            </a:r>
            <a:r>
              <a:rPr lang="en-US" sz="1200" dirty="0" smtClean="0"/>
              <a:t>: </a:t>
            </a:r>
            <a:br>
              <a:rPr lang="en-US" sz="1200" dirty="0" smtClean="0"/>
            </a:br>
            <a:endParaRPr lang="en-US" sz="12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/>
              <a:t>Funding solicitation now </a:t>
            </a:r>
            <a:r>
              <a:rPr lang="en-US" b="1" dirty="0" smtClean="0">
                <a:solidFill>
                  <a:srgbClr val="FFC000"/>
                </a:solidFill>
              </a:rPr>
              <a:t>open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for libraries and disaster/emergency organizations to conduct projects to improve access to disaster medicine and public health information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/>
              <a:t>Applications due </a:t>
            </a:r>
            <a:r>
              <a:rPr lang="en-US" b="1" dirty="0" smtClean="0">
                <a:solidFill>
                  <a:srgbClr val="FFC000"/>
                </a:solidFill>
              </a:rPr>
              <a:t>July 6, 2015 </a:t>
            </a:r>
            <a:r>
              <a:rPr lang="en-US" dirty="0" smtClean="0"/>
              <a:t>at noon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/>
              <a:t>$15,000 - $30,000 for one year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200" u="sng" dirty="0" smtClean="0">
                <a:hlinkClick r:id="rId3"/>
              </a:rPr>
              <a:t>2015 disaster outreach</a:t>
            </a:r>
            <a:endParaRPr lang="en-US" sz="1200" u="sng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3703-9095-47F3-AE44-EAA16C632B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18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2014 Disaster Outreach Collaboration Projects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90000"/>
            </a:pPr>
            <a:r>
              <a:rPr lang="en-US" sz="3100" dirty="0" smtClean="0"/>
              <a:t>Idaho State University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 smtClean="0"/>
              <a:t>Development of Disaster Health Information Training Program for Hospital Emergency Preparedness Professionals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</a:pPr>
            <a:r>
              <a:rPr lang="en-US" sz="3100" dirty="0" smtClean="0"/>
              <a:t>Indiana State University,  Cunningham Memorial Library: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 smtClean="0"/>
              <a:t>Integrating Librarians into Local Disaster Management and Training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</a:pPr>
            <a:r>
              <a:rPr lang="en-US" sz="3100" dirty="0" smtClean="0"/>
              <a:t>University of Washington Health Sciences Library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 smtClean="0"/>
              <a:t>RRAIN Washington - Response and Recovery App in Washington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</a:pPr>
            <a:r>
              <a:rPr lang="en-US" sz="3100" dirty="0" smtClean="0"/>
              <a:t>Elkhart General Hospital Medical Library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 smtClean="0"/>
              <a:t>Preparing your Go-Bag for Disaster-related Information Needs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E3703-9095-47F3-AE44-EAA16C632B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9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 Sharing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7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DFC23-8751-4C35-91A7-8B142581F894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679450"/>
            <a:ext cx="4556125" cy="341788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8"/>
            <a:ext cx="5028578" cy="4114489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ILL Requests in DOCLINE from 1994 0 2014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FY2005 ILL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76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Future of Resource Sharing </a:t>
            </a:r>
          </a:p>
          <a:p>
            <a:pPr marL="0" indent="0">
              <a:buNone/>
            </a:pPr>
            <a:r>
              <a:rPr lang="en-US" dirty="0" smtClean="0"/>
              <a:t>What we learned</a:t>
            </a:r>
          </a:p>
          <a:p>
            <a:pPr lvl="1"/>
            <a:r>
              <a:rPr lang="en-US" dirty="0" smtClean="0"/>
              <a:t>Increasing availability of free full-text &amp; changing patron behavior is decreasing ILL overall</a:t>
            </a:r>
          </a:p>
          <a:p>
            <a:pPr lvl="1"/>
            <a:r>
              <a:rPr lang="en-US" dirty="0" smtClean="0"/>
              <a:t>E-journals pose challenges for ILL (embargos, negotiation)</a:t>
            </a:r>
          </a:p>
          <a:p>
            <a:pPr lvl="1"/>
            <a:r>
              <a:rPr lang="en-US" dirty="0" smtClean="0"/>
              <a:t>41% of health science libraries are staffed by 1 person</a:t>
            </a:r>
          </a:p>
          <a:p>
            <a:pPr marL="0" indent="0">
              <a:buNone/>
            </a:pPr>
            <a:r>
              <a:rPr lang="en-US" dirty="0" smtClean="0"/>
              <a:t>DOCLINE changes</a:t>
            </a:r>
          </a:p>
          <a:p>
            <a:pPr lvl="1"/>
            <a:r>
              <a:rPr lang="en-US" dirty="0" smtClean="0"/>
              <a:t>Check embargo periods during request routing (</a:t>
            </a:r>
            <a:r>
              <a:rPr lang="en-US" dirty="0" smtClean="0">
                <a:solidFill>
                  <a:schemeClr val="accent2"/>
                </a:solidFill>
              </a:rPr>
              <a:t>Done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Specify days of the week library provides ILL (</a:t>
            </a:r>
            <a:r>
              <a:rPr lang="en-US" dirty="0" smtClean="0">
                <a:solidFill>
                  <a:schemeClr val="accent5"/>
                </a:solidFill>
              </a:rPr>
              <a:t>Coming …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Eliminate daily login requirement (</a:t>
            </a:r>
            <a:r>
              <a:rPr lang="en-US" dirty="0" smtClean="0">
                <a:solidFill>
                  <a:schemeClr val="accent5"/>
                </a:solidFill>
              </a:rPr>
              <a:t>Coming …</a:t>
            </a:r>
            <a:r>
              <a:rPr lang="en-US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of Resource Sharing</a:t>
            </a:r>
          </a:p>
          <a:p>
            <a:pPr marL="0" indent="0">
              <a:buNone/>
            </a:pPr>
            <a:r>
              <a:rPr lang="en-US" sz="1200" dirty="0" smtClean="0"/>
              <a:t>We’re exploring</a:t>
            </a:r>
          </a:p>
          <a:p>
            <a:r>
              <a:rPr lang="en-US" sz="1200" dirty="0" smtClean="0"/>
              <a:t>Changing DOCLINE membership requirements</a:t>
            </a:r>
          </a:p>
          <a:p>
            <a:r>
              <a:rPr lang="en-US" sz="1200" dirty="0" smtClean="0"/>
              <a:t>Improving DOCLINE interoperability with other ILL Systems: OCLC, </a:t>
            </a:r>
            <a:r>
              <a:rPr lang="en-US" sz="1200" dirty="0" err="1" smtClean="0"/>
              <a:t>ILLiad</a:t>
            </a:r>
            <a:r>
              <a:rPr lang="en-US" sz="1200" dirty="0" smtClean="0"/>
              <a:t>, </a:t>
            </a:r>
            <a:r>
              <a:rPr lang="en-US" sz="1200" dirty="0" err="1" smtClean="0"/>
              <a:t>Relais</a:t>
            </a:r>
            <a:r>
              <a:rPr lang="en-US" sz="1200" dirty="0" smtClean="0"/>
              <a:t> and Clio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Thanks to</a:t>
            </a:r>
          </a:p>
          <a:p>
            <a:r>
              <a:rPr lang="en-US" sz="1200" dirty="0" smtClean="0"/>
              <a:t>Fred King (</a:t>
            </a:r>
            <a:r>
              <a:rPr lang="en-US" sz="1200" dirty="0" err="1" smtClean="0"/>
              <a:t>MedStar</a:t>
            </a:r>
            <a:r>
              <a:rPr lang="en-US" sz="1200" dirty="0" smtClean="0"/>
              <a:t> Health)</a:t>
            </a:r>
          </a:p>
          <a:p>
            <a:r>
              <a:rPr lang="en-US" sz="1200" dirty="0" smtClean="0"/>
              <a:t>Robb </a:t>
            </a:r>
            <a:r>
              <a:rPr lang="en-US" sz="1200" dirty="0" err="1" smtClean="0"/>
              <a:t>Mackes</a:t>
            </a:r>
            <a:r>
              <a:rPr lang="en-US" sz="1200" dirty="0" smtClean="0"/>
              <a:t> (Health Sciences Library Association of New Jersey)</a:t>
            </a:r>
          </a:p>
          <a:p>
            <a:r>
              <a:rPr lang="en-US" sz="1200" dirty="0" smtClean="0"/>
              <a:t>PJ Grier (Southeastern Atlantic RML)</a:t>
            </a:r>
          </a:p>
          <a:p>
            <a:r>
              <a:rPr lang="en-US" sz="1200" dirty="0" smtClean="0"/>
              <a:t>Ashley </a:t>
            </a:r>
            <a:r>
              <a:rPr lang="en-US" sz="1200" dirty="0" err="1" smtClean="0"/>
              <a:t>Cuffia</a:t>
            </a:r>
            <a:r>
              <a:rPr lang="en-US" sz="1200" dirty="0" smtClean="0"/>
              <a:t> (Southeastern Atlantic RML)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11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MEDLINE, PubMed, PMC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06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Who decides what’s in MEDLINE?  </a:t>
            </a:r>
            <a:br>
              <a:rPr lang="en-US" sz="1200" dirty="0" smtClean="0"/>
            </a:br>
            <a:r>
              <a:rPr lang="en-US" sz="1200" dirty="0" smtClean="0"/>
              <a:t>Literature Selection Technical Review Committee (LSTRC)</a:t>
            </a:r>
          </a:p>
          <a:p>
            <a:r>
              <a:rPr lang="en-US" sz="1200" b="1" dirty="0" smtClean="0"/>
              <a:t>CABELLO, Felipe C., M.D., New York Medical College, Valhalla, NY</a:t>
            </a:r>
          </a:p>
          <a:p>
            <a:r>
              <a:rPr lang="en-US" sz="1200" b="1" dirty="0" smtClean="0"/>
              <a:t>CHEUNG, Dorothy, M.D., Allergy-Immunology Medical College of Wisconsin, Milwaukee, WI</a:t>
            </a:r>
          </a:p>
          <a:p>
            <a:r>
              <a:rPr lang="en-US" sz="1200" b="1" dirty="0" smtClean="0"/>
              <a:t>CORSI, Karen F., Sc.D., University of Colorado, Denver, CO</a:t>
            </a:r>
          </a:p>
          <a:p>
            <a:r>
              <a:rPr lang="en-US" sz="1200" b="1" dirty="0" smtClean="0"/>
              <a:t> CRUMMETT, Courtney, M.L.S., M.S, MIT Libraries, Cambridge, MA </a:t>
            </a:r>
          </a:p>
          <a:p>
            <a:r>
              <a:rPr lang="en-US" sz="1200" b="1" dirty="0" smtClean="0"/>
              <a:t>DELCLOS, George L., M.D., Ph.D., University of Texas-Houston, Houston, TX </a:t>
            </a:r>
          </a:p>
          <a:p>
            <a:r>
              <a:rPr lang="en-US" sz="1200" b="1" dirty="0" smtClean="0"/>
              <a:t> GWINN, Marta, M.D., M.P.H, Centers for Disease Control and Prevention, Atlanta, GA </a:t>
            </a:r>
          </a:p>
          <a:p>
            <a:r>
              <a:rPr lang="en-US" sz="1200" b="1" dirty="0" smtClean="0"/>
              <a:t>JOE, Jennie R., Ph.D., M.P.H., M.A., University of Arizona College of Medicine, Tucson, AZ</a:t>
            </a:r>
          </a:p>
          <a:p>
            <a:r>
              <a:rPr lang="en-US" sz="1200" b="1" dirty="0" smtClean="0"/>
              <a:t>NGUYEN, Thu, </a:t>
            </a:r>
            <a:r>
              <a:rPr lang="en-US" sz="1200" b="1" dirty="0" err="1" smtClean="0"/>
              <a:t>Annelise</a:t>
            </a:r>
            <a:r>
              <a:rPr lang="en-US" sz="1200" b="1" dirty="0" smtClean="0"/>
              <a:t>, Ph.D., M.B.A., Kansas State University, Manhattan, KS</a:t>
            </a:r>
          </a:p>
          <a:p>
            <a:r>
              <a:rPr lang="en-US" sz="1200" b="1" dirty="0" smtClean="0"/>
              <a:t>NWOMEH, Benedict C., M.D., Nationwide Children's Hospital, Columbia, OH</a:t>
            </a:r>
          </a:p>
          <a:p>
            <a:r>
              <a:rPr lang="en-US" sz="1200" b="1" dirty="0" smtClean="0"/>
              <a:t> PASCOE, John M., M.D., M.P.H., The Children's Medical Center of Dayton, Dayton, OH</a:t>
            </a:r>
          </a:p>
          <a:p>
            <a:r>
              <a:rPr lang="en-US" sz="1200" b="1" dirty="0" smtClean="0"/>
              <a:t> PASCOE, John R., </a:t>
            </a:r>
            <a:r>
              <a:rPr lang="en-US" sz="1200" b="1" dirty="0" err="1" smtClean="0"/>
              <a:t>BVSc</a:t>
            </a:r>
            <a:r>
              <a:rPr lang="en-US" sz="1200" b="1" dirty="0" smtClean="0"/>
              <a:t>, Ph.D., University of California, Davis, CA </a:t>
            </a:r>
          </a:p>
          <a:p>
            <a:r>
              <a:rPr lang="en-US" sz="1200" b="1" dirty="0" smtClean="0"/>
              <a:t> RAO, Jaya, M.D., American College of Physicians, Philadelphia, PA</a:t>
            </a:r>
          </a:p>
          <a:p>
            <a:r>
              <a:rPr lang="en-US" sz="1200" b="1" dirty="0" smtClean="0"/>
              <a:t>TANNERY, Nancy, H., M.L.S., University of Pittsburgh, Pittsburgh, PA</a:t>
            </a:r>
          </a:p>
          <a:p>
            <a:r>
              <a:rPr lang="en-US" sz="1200" b="1" dirty="0" smtClean="0"/>
              <a:t>YSHIMURA, Masami, D.Sc., Louisiana State University, Baton Rouge, LA </a:t>
            </a:r>
          </a:p>
          <a:p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</a:p>
          <a:p>
            <a:r>
              <a:rPr lang="en-US" sz="1200" dirty="0" smtClean="0"/>
              <a:t>Responding to Needs</a:t>
            </a:r>
          </a:p>
          <a:p>
            <a:r>
              <a:rPr lang="en-US" sz="1200" dirty="0" smtClean="0"/>
              <a:t>Resource Sharing</a:t>
            </a:r>
          </a:p>
          <a:p>
            <a:r>
              <a:rPr lang="en-US" sz="1200" dirty="0" smtClean="0"/>
              <a:t>MEDLINE, PubMed and PMC</a:t>
            </a:r>
          </a:p>
          <a:p>
            <a:r>
              <a:rPr lang="en-US" sz="1200" dirty="0" smtClean="0"/>
              <a:t>Metadata, Data and </a:t>
            </a:r>
            <a:r>
              <a:rPr lang="en-US" sz="1200" dirty="0" err="1" smtClean="0"/>
              <a:t>MeSH</a:t>
            </a:r>
            <a:endParaRPr lang="en-US" sz="1200" dirty="0" smtClean="0"/>
          </a:p>
          <a:p>
            <a:r>
              <a:rPr lang="en-US" sz="1200" dirty="0" smtClean="0"/>
              <a:t>Responsive Web Design</a:t>
            </a:r>
          </a:p>
          <a:p>
            <a:r>
              <a:rPr lang="en-US" sz="1200" dirty="0" smtClean="0"/>
              <a:t>Learning Resource Database</a:t>
            </a:r>
          </a:p>
          <a:p>
            <a:r>
              <a:rPr lang="en-US" sz="1200" dirty="0" smtClean="0"/>
              <a:t>National Network of Libraries of Medicine</a:t>
            </a:r>
          </a:p>
          <a:p>
            <a:r>
              <a:rPr lang="en-US" sz="1200" dirty="0" smtClean="0"/>
              <a:t>Collections and Exhibitions Come to You</a:t>
            </a:r>
          </a:p>
          <a:p>
            <a:r>
              <a:rPr lang="en-US" sz="1200" dirty="0" smtClean="0"/>
              <a:t>Staff News</a:t>
            </a:r>
          </a:p>
          <a:p>
            <a:r>
              <a:rPr lang="en-US" sz="1200" dirty="0" smtClean="0"/>
              <a:t>Keep in Touch!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1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Journal Titles Recommended by LSTRC</a:t>
            </a: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February 2015</a:t>
            </a: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180</a:t>
            </a: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 (11%)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October 2014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180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15 (8%)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June 2014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180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19 (11%)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February  2014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180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26 (14%)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October  2013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133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14 (11%)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200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June  2013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180 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22 (12%)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200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200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LSTRC Meeting</a:t>
            </a:r>
            <a:r>
              <a:rPr lang="en-US" sz="12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 </a:t>
            </a: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February 2013 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Reviewed:  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157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Titles Recommended:  19</a:t>
            </a:r>
            <a:r>
              <a:rPr lang="en-US" sz="1200" b="1" kern="12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(12%)</a:t>
            </a: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200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200" dirty="0" smtClean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MEDLINE</a:t>
            </a:r>
            <a:r>
              <a:rPr lang="en-US" b="1" u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Journal Titles</a:t>
            </a:r>
            <a:endParaRPr lang="en-US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2015  -  </a:t>
            </a:r>
            <a:r>
              <a:rPr lang="en-US" b="1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5609</a:t>
            </a:r>
            <a:endParaRPr lang="en-US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  <a:r>
              <a:rPr lang="en-US" b="1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2000  -  </a:t>
            </a:r>
            <a:r>
              <a:rPr lang="en-US" b="1" strike="noStrik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4271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16FE0-836C-4E2D-A87F-14A91073F71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Feb 2013 LSTRC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34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LSTRC February 2015</a:t>
            </a:r>
            <a:r>
              <a:rPr lang="en-US" sz="1200" b="1" dirty="0" smtClean="0">
                <a:solidFill>
                  <a:prstClr val="black"/>
                </a:solidFill>
              </a:rPr>
              <a:t/>
            </a:r>
            <a:br>
              <a:rPr lang="en-US" sz="1200" b="1" dirty="0" smtClean="0">
                <a:solidFill>
                  <a:prstClr val="black"/>
                </a:solidFill>
              </a:rPr>
            </a:br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180 Titles Reviewed, 20 Recommended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</a:p>
          <a:p>
            <a:endParaRPr lang="en-US" sz="1200" b="1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Argentina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Australia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1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Austria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Bangladesh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Belgium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Bosnia </a:t>
            </a:r>
            <a:r>
              <a:rPr lang="en-US" sz="1200" b="0" dirty="0" err="1" smtClean="0">
                <a:solidFill>
                  <a:prstClr val="black"/>
                </a:solidFill>
              </a:rPr>
              <a:t>Herzegov</a:t>
            </a:r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Brazil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3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1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 Bulgaria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Canada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2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Chile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 China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17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2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Colombia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Czech Republic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Ecuador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Egypt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10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Finland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France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2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Germany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6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Hungary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India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16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1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Iran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2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1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Iraq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Italy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6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Japan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2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Kenya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Korea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6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 1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Macedonia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Malaysia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Malta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Nepal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Netherlands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3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1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Pakistan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Peru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Poland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3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Portugal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Romania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3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Russia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2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Serbia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Singapore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Slovakia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Slovenia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South Africa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2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Spain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5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Sri Lanka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Switzerland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Trinidad Tobago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Turkey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8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U Arab Emirates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Ukraine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United Kingdom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19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3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United States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 45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  9</a:t>
            </a:r>
          </a:p>
          <a:p>
            <a:endParaRPr lang="en-US" sz="1200" b="0" dirty="0" smtClean="0">
              <a:solidFill>
                <a:prstClr val="black"/>
              </a:solidFill>
            </a:endParaRPr>
          </a:p>
          <a:p>
            <a:r>
              <a:rPr lang="en-US" sz="1200" b="0" dirty="0" smtClean="0">
                <a:solidFill>
                  <a:prstClr val="black"/>
                </a:solidFill>
              </a:rPr>
              <a:t>Country:  Vietnam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Reviewed:  1</a:t>
            </a:r>
          </a:p>
          <a:p>
            <a:r>
              <a:rPr lang="en-US" sz="1200" b="0" dirty="0" smtClean="0">
                <a:solidFill>
                  <a:prstClr val="black"/>
                </a:solidFill>
              </a:rPr>
              <a:t>Recommended: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42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LSTRC October 2014 and February 2015 </a:t>
            </a:r>
            <a:b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Titles Reviewed and Recommended by Title Status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n w="3200">
                <a:solidFill>
                  <a:srgbClr val="564B3C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Oct 2014</a:t>
            </a: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180 Titles Reviewed</a:t>
            </a: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15 Titles</a:t>
            </a:r>
            <a:r>
              <a:rPr lang="en-US" sz="1200" b="1" kern="1200" baseline="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 Recommended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Print only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10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n/a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Print</a:t>
            </a:r>
            <a:r>
              <a:rPr lang="en-US" sz="1200" b="1" kern="1200" baseline="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 and Electronic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98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E-only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72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Open Access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115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Re-reviews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36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English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150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15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Non-English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30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n/a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LSTRC October 2014 and February 2015 </a:t>
            </a:r>
            <a:b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en-US" sz="12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Titles Reviewed and Recommended by Title Status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n w="3200">
                <a:solidFill>
                  <a:srgbClr val="564B3C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Feb 2015</a:t>
            </a: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180 Titles Reviewed</a:t>
            </a: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20 Titles</a:t>
            </a:r>
            <a:r>
              <a:rPr lang="en-US" sz="1200" b="1" kern="1200" baseline="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 Recommended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Print only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11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n/a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Print</a:t>
            </a:r>
            <a:r>
              <a:rPr lang="en-US" sz="1200" b="1" kern="1200" baseline="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 and Electronic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116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17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E-only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53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Open Access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101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Re-reviews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37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English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168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20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Title Status:  Non-English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Review:  </a:t>
            </a:r>
            <a:r>
              <a:rPr lang="en-US" sz="1200" b="1" kern="1200" dirty="0" smtClean="0">
                <a:solidFill>
                  <a:schemeClr val="dk1"/>
                </a:solidFill>
                <a:effectLst/>
                <a:latin typeface="+mn-lt"/>
                <a:ea typeface="Calibri"/>
                <a:cs typeface="Times New Roman"/>
              </a:rPr>
              <a:t>12</a:t>
            </a: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ea typeface="Calibri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bg1"/>
                </a:solidFill>
                <a:effectLst/>
                <a:latin typeface="+mn-lt"/>
                <a:ea typeface="Calibri"/>
                <a:cs typeface="Times New Roman"/>
              </a:rPr>
              <a:t>Rec:  n/a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bg1"/>
              </a:solidFill>
              <a:effectLst/>
              <a:latin typeface="+mn-lt"/>
              <a:cs typeface="Times New Roma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0056F-1508-4481-916E-E4ABFBAD4A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83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PubMed Full Text Links</a:t>
            </a:r>
          </a:p>
          <a:p>
            <a:r>
              <a:rPr lang="en-US" dirty="0" smtClean="0"/>
              <a:t>2010</a:t>
            </a:r>
            <a:r>
              <a:rPr lang="en-US" baseline="0" dirty="0" smtClean="0"/>
              <a:t> – present:  </a:t>
            </a:r>
            <a:r>
              <a:rPr lang="en-US" dirty="0" smtClean="0"/>
              <a:t>94% linked to Full Text,</a:t>
            </a:r>
            <a:r>
              <a:rPr lang="en-US" baseline="0" dirty="0" smtClean="0"/>
              <a:t> 33%% Linked to Free Full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82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MEDLINE and PubMed Milestones</a:t>
            </a:r>
          </a:p>
          <a:p>
            <a:endParaRPr lang="en-US" dirty="0" smtClean="0"/>
          </a:p>
          <a:p>
            <a:r>
              <a:rPr lang="en-US" dirty="0" smtClean="0"/>
              <a:t>April 22, 2015</a:t>
            </a:r>
          </a:p>
          <a:p>
            <a:r>
              <a:rPr lang="en-US" dirty="0" smtClean="0"/>
              <a:t>MEDLINE and PubMed Milestones</a:t>
            </a:r>
          </a:p>
          <a:p>
            <a:r>
              <a:rPr lang="en-US" dirty="0" smtClean="0"/>
              <a:t>MEDLINE and PubMed Milestones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October 16, 2012</a:t>
            </a:r>
          </a:p>
          <a:p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22.1 million PubMed Citations</a:t>
            </a:r>
          </a:p>
          <a:p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million MEDLINE Citations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February 2, 2008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17.7 million PubMed Citations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million MEDLINE Citations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10, 1999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10.3 million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million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2EB59-630A-43A1-8B65-8C7F20CCC5E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56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 err="1" smtClean="0"/>
              <a:t>SciENcv</a:t>
            </a:r>
            <a:r>
              <a:rPr lang="en-US" sz="2400" dirty="0" smtClean="0"/>
              <a:t> Updates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NIH Manuscript Submission System </a:t>
            </a:r>
            <a:r>
              <a:rPr lang="en-US" baseline="0" dirty="0" smtClean="0"/>
              <a:t>has a </a:t>
            </a:r>
            <a:r>
              <a:rPr lang="en-US" dirty="0" smtClean="0"/>
              <a:t>New 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25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PubMed Commons:  A forum for scientific discussion on PubMed</a:t>
            </a:r>
          </a:p>
          <a:p>
            <a:r>
              <a:rPr lang="en-US" sz="1200" dirty="0" smtClean="0"/>
              <a:t>Pilot began - October 22, 2013</a:t>
            </a:r>
          </a:p>
          <a:p>
            <a:r>
              <a:rPr lang="en-US" sz="1200" dirty="0" smtClean="0"/>
              <a:t>Comments visible to the public - December 19, 2013</a:t>
            </a:r>
          </a:p>
          <a:p>
            <a:r>
              <a:rPr lang="en-US" sz="1200" dirty="0" smtClean="0"/>
              <a:t>Sustainable infrastructure that minimizes potentially harmful use of the forum</a:t>
            </a:r>
          </a:p>
          <a:p>
            <a:r>
              <a:rPr lang="en-US" sz="1200" dirty="0" smtClean="0"/>
              <a:t>Quality of the comments is high – use of the Commons is 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5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PubMed Commons Journal Clubs</a:t>
            </a:r>
          </a:p>
          <a:p>
            <a:r>
              <a:rPr lang="en-US" sz="1200" dirty="0" smtClean="0"/>
              <a:t>New for 2015 – Journal Club membership of PubMed Commons, with 2 PubMed Commons member guarantors</a:t>
            </a:r>
          </a:p>
          <a:p>
            <a:r>
              <a:rPr lang="en-US" sz="1200" dirty="0" smtClean="0"/>
              <a:t>Journal clubs bring in-depth group discussions of articles to PubMed users</a:t>
            </a:r>
          </a:p>
          <a:p>
            <a:r>
              <a:rPr lang="en-US" sz="1200" dirty="0" smtClean="0"/>
              <a:t>Clubs get their own profile page on PubMed</a:t>
            </a:r>
          </a:p>
          <a:p>
            <a:r>
              <a:rPr lang="en-US" sz="1200" dirty="0" smtClean="0"/>
              <a:t>There are now 15 journal clubs in the Commons</a:t>
            </a:r>
          </a:p>
          <a:p>
            <a:r>
              <a:rPr lang="en-US" sz="1200" dirty="0" smtClean="0"/>
              <a:t>Consider leading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6AE-2ADD-354B-A9C2-D84B4E50C8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45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PubMed Commons University</a:t>
            </a:r>
            <a:r>
              <a:rPr lang="en-US" baseline="0" dirty="0" smtClean="0"/>
              <a:t> of Kansas School of Nursing Journal 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AB6AE-2ADD-354B-A9C2-D84B4E50C8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6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 to Needs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75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Metadata, Data and </a:t>
            </a:r>
            <a:r>
              <a:rPr lang="en-US" dirty="0" err="1" smtClean="0"/>
              <a:t>MeSH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50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</a:p>
          <a:p>
            <a:r>
              <a:rPr lang="en-US" sz="1200" dirty="0" smtClean="0"/>
              <a:t>Bibliographic Framework Initiative or </a:t>
            </a:r>
            <a:br>
              <a:rPr lang="en-US" sz="1200" dirty="0" smtClean="0"/>
            </a:br>
            <a:r>
              <a:rPr lang="en-US" sz="1200" dirty="0" smtClean="0"/>
              <a:t>BIBFRAME (BF) </a:t>
            </a:r>
            <a:r>
              <a:rPr lang="en-US" dirty="0" smtClean="0"/>
              <a:t>at NLM, Phase 2</a:t>
            </a:r>
          </a:p>
          <a:p>
            <a:endParaRPr lang="en-US" dirty="0" smtClean="0"/>
          </a:p>
          <a:p>
            <a:r>
              <a:rPr lang="en-US" sz="2800" dirty="0" smtClean="0"/>
              <a:t>Goal: Replace the MARC format and increase the exposure, sharing and interoperability of library data to facilitate discovery and linking</a:t>
            </a:r>
          </a:p>
          <a:p>
            <a:r>
              <a:rPr lang="en-US" sz="2800" dirty="0" smtClean="0"/>
              <a:t>NLM experimenting with a modular BF approach</a:t>
            </a:r>
          </a:p>
          <a:p>
            <a:pPr lvl="1"/>
            <a:r>
              <a:rPr lang="en-US" dirty="0" smtClean="0"/>
              <a:t>Develop a core BF vocabulary that can be extended with data elements or properties from existing descriptive metadata schema. E.g., RDA, MODS, EAD, Dublin Core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47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Linked Data at NLM</a:t>
            </a:r>
          </a:p>
          <a:p>
            <a:r>
              <a:rPr lang="en-US" altLang="en-US" dirty="0" smtClean="0"/>
              <a:t>Linked Data at NLM: Environmental Scan, NLM Data Survey and Next Steps</a:t>
            </a:r>
          </a:p>
          <a:p>
            <a:r>
              <a:rPr lang="en-US" altLang="en-US" dirty="0" smtClean="0"/>
              <a:t>Current activities: </a:t>
            </a:r>
            <a:r>
              <a:rPr lang="en-US" altLang="en-US" dirty="0" err="1" smtClean="0"/>
              <a:t>MeSH</a:t>
            </a:r>
            <a:r>
              <a:rPr lang="en-US" altLang="en-US" dirty="0" smtClean="0"/>
              <a:t> RDF, PubChem RDF and BIBFRAME</a:t>
            </a:r>
          </a:p>
          <a:p>
            <a:r>
              <a:rPr lang="en-US" altLang="en-US" dirty="0" smtClean="0"/>
              <a:t>An authoritative representation of </a:t>
            </a:r>
            <a:r>
              <a:rPr lang="en-US" altLang="en-US" dirty="0" err="1" smtClean="0"/>
              <a:t>MeSH</a:t>
            </a:r>
            <a:r>
              <a:rPr lang="en-US" altLang="en-US" dirty="0" smtClean="0"/>
              <a:t> RDF</a:t>
            </a:r>
          </a:p>
          <a:p>
            <a:pPr lvl="1"/>
            <a:r>
              <a:rPr lang="en-US" dirty="0" smtClean="0"/>
              <a:t>http://id.nlm.nih.gov/mesh/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30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Responsive Web Design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36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Responsive Web Design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Flexible, grid-based layout that responds to screen size in delivering content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7CB5-A915-457C-A1CE-EF44193A433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64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7CB5-A915-457C-A1CE-EF44193A43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9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 smtClean="0">
                <a:effectLst/>
              </a:rPr>
              <a:t>Referrals </a:t>
            </a:r>
            <a:r>
              <a:rPr lang="en-US" sz="1200" dirty="0" smtClean="0"/>
              <a:t> to</a:t>
            </a:r>
            <a:r>
              <a:rPr lang="en-US" sz="1200" baseline="0" dirty="0" smtClean="0"/>
              <a:t> </a:t>
            </a:r>
            <a:r>
              <a:rPr lang="en-US" sz="1200" dirty="0" smtClean="0"/>
              <a:t>MedlinePlus</a:t>
            </a:r>
            <a:r>
              <a:rPr lang="en-US" sz="1200" baseline="0" dirty="0" smtClean="0"/>
              <a:t> </a:t>
            </a:r>
            <a:r>
              <a:rPr lang="en-US" sz="1200" b="0" baseline="0" dirty="0" smtClean="0"/>
              <a:t>(mobile)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7CB5-A915-457C-A1CE-EF44193A43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45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AIDSinfo</a:t>
            </a:r>
            <a:r>
              <a:rPr lang="en-US" baseline="0" dirty="0" smtClean="0"/>
              <a:t> </a:t>
            </a:r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7CB5-A915-457C-A1CE-EF44193A43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64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Partners in Information Access for the Public Health Workforce responsive</a:t>
            </a:r>
            <a:r>
              <a:rPr lang="en-US" baseline="0" dirty="0" smtClean="0"/>
              <a:t>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7CB5-A915-457C-A1CE-EF44193A433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33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US" dirty="0" err="1" smtClean="0"/>
              <a:t>DailyMed</a:t>
            </a:r>
            <a:r>
              <a:rPr lang="en-US" baseline="0" dirty="0" smtClean="0"/>
              <a:t> responsive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7CB5-A915-457C-A1CE-EF44193A43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6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Emergency Access Initiative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r>
              <a:rPr lang="en-US" dirty="0" err="1" smtClean="0"/>
              <a:t>EAICollaborative</a:t>
            </a:r>
            <a:r>
              <a:rPr lang="en-US" dirty="0" smtClean="0"/>
              <a:t> partnership between NLM and participating publishers to provide </a:t>
            </a:r>
            <a:r>
              <a:rPr lang="en-US" dirty="0" smtClean="0">
                <a:solidFill>
                  <a:srgbClr val="FFC000"/>
                </a:solidFill>
              </a:rPr>
              <a:t>free access to full-text articles </a:t>
            </a:r>
            <a:r>
              <a:rPr lang="en-US" dirty="0" smtClean="0"/>
              <a:t>from over 700 biomedical serial titles, over 4,000 books, and 6 point-of-care tools to </a:t>
            </a:r>
            <a:r>
              <a:rPr lang="en-US" dirty="0" smtClean="0">
                <a:solidFill>
                  <a:srgbClr val="FFC000"/>
                </a:solidFill>
              </a:rPr>
              <a:t>healthcare professionals and libraries affected by disasters</a:t>
            </a:r>
            <a:r>
              <a:rPr lang="en-US" dirty="0" smtClean="0"/>
              <a:t> in the United States and internationally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AA562-46BA-464B-8107-BF91E5912F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210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PubMed 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322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Resource 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98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learn.nlm.nih.gov</a:t>
            </a:r>
          </a:p>
          <a:p>
            <a:r>
              <a:rPr lang="en-US" sz="1200" dirty="0" smtClean="0"/>
              <a:t>Learning Resources API (Application Programming Interface)</a:t>
            </a:r>
          </a:p>
          <a:p>
            <a:r>
              <a:rPr lang="en-US" sz="1200" dirty="0" smtClean="0"/>
              <a:t>Tagged by subject area, such as ‘My NCBI’, ‘SNOMED CT’, etc.  </a:t>
            </a:r>
          </a:p>
          <a:p>
            <a:r>
              <a:rPr lang="en-US" sz="1200" dirty="0" smtClean="0"/>
              <a:t>One-click code snippets you can use on your website that will update to show most recent tutorials from subject areas you choose (PubMed tutorials, </a:t>
            </a:r>
            <a:r>
              <a:rPr lang="en-US" sz="1200" dirty="0" err="1" smtClean="0"/>
              <a:t>etc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Searchable REST API returns information and metadata (name, format, run-time, URL, </a:t>
            </a:r>
            <a:r>
              <a:rPr lang="en-US" sz="1200" dirty="0" err="1" smtClean="0"/>
              <a:t>etc</a:t>
            </a:r>
            <a:r>
              <a:rPr lang="en-US" sz="1200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80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Resources Database prototype.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94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Network of </a:t>
            </a:r>
            <a:br>
              <a:rPr lang="en-US" dirty="0" smtClean="0"/>
            </a:br>
            <a:r>
              <a:rPr lang="en-US" dirty="0" smtClean="0"/>
              <a:t>Libraries of Medicine (NN/LM)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76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2006-2011</a:t>
            </a:r>
          </a:p>
          <a:p>
            <a:r>
              <a:rPr lang="en-US" dirty="0" smtClean="0"/>
              <a:t>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Network of Libraries of Medicine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 of regions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645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responding!</a:t>
            </a:r>
          </a:p>
          <a:p>
            <a:pPr marL="0" indent="0">
              <a:buNone/>
            </a:pP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Purpose: </a:t>
            </a:r>
            <a:r>
              <a:rPr lang="en-US" sz="1200" dirty="0" smtClean="0"/>
              <a:t>Seek input from current and potential user communities to maximize NN/LM effectiveness and efficiency</a:t>
            </a:r>
          </a:p>
          <a:p>
            <a:r>
              <a:rPr lang="en-US" sz="1200" dirty="0" smtClean="0"/>
              <a:t>48 comments received= &gt;130 pages of thoughtful suggestions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35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General Agreement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National Network of Libraries of Medicine (NN/LM) is valuable</a:t>
            </a:r>
          </a:p>
          <a:p>
            <a:pPr lvl="1"/>
            <a:r>
              <a:rPr lang="en-US" dirty="0" smtClean="0"/>
              <a:t>NN/LM needs more money</a:t>
            </a:r>
          </a:p>
          <a:p>
            <a:pPr lvl="1"/>
            <a:r>
              <a:rPr lang="en-US" dirty="0" smtClean="0"/>
              <a:t>Contract restrictions have a negative impact</a:t>
            </a:r>
          </a:p>
          <a:p>
            <a:pPr lvl="1"/>
            <a:r>
              <a:rPr lang="en-US" dirty="0" smtClean="0"/>
              <a:t>Too many target populations, topic areas, tasks</a:t>
            </a:r>
          </a:p>
          <a:p>
            <a:pPr lvl="1"/>
            <a:r>
              <a:rPr lang="en-US" dirty="0" smtClean="0"/>
              <a:t>Some activities should/could be handled nationally by one RML and/or NLM</a:t>
            </a:r>
          </a:p>
          <a:p>
            <a:pPr lvl="1"/>
            <a:r>
              <a:rPr lang="en-US" dirty="0" smtClean="0"/>
              <a:t>Exhibits at local/state/regional meetings are valuable, national meetings not so much</a:t>
            </a:r>
          </a:p>
          <a:p>
            <a:pPr lvl="1"/>
            <a:r>
              <a:rPr lang="en-US" dirty="0" smtClean="0"/>
              <a:t>Should be more trans-NLM coordination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Differing Opinions</a:t>
            </a:r>
          </a:p>
          <a:p>
            <a:pPr lvl="1"/>
            <a:endParaRPr lang="en-US" dirty="0" smtClean="0"/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NN/LM mission and goals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Regional Structure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“Unaffiliated” health professionals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Approach to NN/LM outreach evaluation support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Approach to improving NN/LM technology support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Which services could or should be centralized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 smtClean="0"/>
              <a:t>Value of emphasis on certain areas, e.g., history of medicine, disaster preparedness, e-science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15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UG4 Cooperative Agreement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AB84D-E9BC-4435-AEE6-5376887738E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792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Notable Changes from 2011-16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National Network Steering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Focus on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Focus on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Nationalized some tasks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Name Changes: Offices + Nat’l Network Coordination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98298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Applications due July 24, 2015</a:t>
            </a:r>
          </a:p>
          <a:p>
            <a:pPr marL="98298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Awards begin May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1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EAI Login Page - 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438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Collections and Exhibitions Come to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935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NLM Web Archive Collections</a:t>
            </a:r>
          </a:p>
          <a:p>
            <a:r>
              <a:rPr lang="en-US" sz="1200" dirty="0" smtClean="0"/>
              <a:t>NLM institutional web content</a:t>
            </a:r>
          </a:p>
          <a:p>
            <a:r>
              <a:rPr lang="en-US" sz="1200" dirty="0" smtClean="0"/>
              <a:t>Health and Medicine Blogs</a:t>
            </a:r>
          </a:p>
          <a:p>
            <a:r>
              <a:rPr lang="en-US" sz="1200" dirty="0" smtClean="0"/>
              <a:t>Avian Influenza A (H7N9) Virus </a:t>
            </a:r>
          </a:p>
          <a:p>
            <a:r>
              <a:rPr lang="en-US" sz="1200" dirty="0" smtClean="0"/>
              <a:t>Disorders of the Developing and Aging Brain: Autism and Alzheimer’s on the Web</a:t>
            </a:r>
          </a:p>
          <a:p>
            <a:r>
              <a:rPr lang="en-US" sz="1200" dirty="0" smtClean="0"/>
              <a:t>Global Health Events (including 2014 Ebola Outbreak)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807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/>
              <a:t>Collecting born-digital resources documenting the 2014 Ebola Outbreak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383E4-2EE5-484A-83C0-7F60682152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74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Unique 18th-century English Short Titles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46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World War I Hospital Magazines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663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Traveling  Exhibitions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Program Types &amp; Numbers (n=132)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K-12 teachers:</a:t>
            </a: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Programs:  21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Programs:  21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Receptions:  48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Lectures:  57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Displays:  98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Other:  28</a:t>
            </a:r>
            <a:endParaRPr lang="en-US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37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Traveling Exhibitions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61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Staff News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45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Library Operations Welcomes</a:t>
            </a:r>
          </a:p>
          <a:p>
            <a:pPr algn="l"/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</a:t>
            </a:r>
            <a:r>
              <a:rPr lang="en-US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Diffin</a:t>
            </a:r>
            <a:endPara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Head, Library Technology Services Section</a:t>
            </a:r>
          </a:p>
          <a:p>
            <a:pPr algn="l"/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Services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91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Pathways for Recent Graduates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</a:t>
            </a:r>
          </a:p>
          <a:p>
            <a:r>
              <a:rPr lang="en-US" dirty="0" smtClean="0"/>
              <a:t>Accident and emergency nursing</a:t>
            </a:r>
          </a:p>
          <a:p>
            <a:r>
              <a:rPr lang="en-US" dirty="0" smtClean="0"/>
              <a:t>American journal of infection control</a:t>
            </a:r>
          </a:p>
          <a:p>
            <a:r>
              <a:rPr lang="en-US" dirty="0" smtClean="0"/>
              <a:t>Cochrane database of systematic reviews </a:t>
            </a:r>
          </a:p>
          <a:p>
            <a:r>
              <a:rPr lang="en-US" dirty="0" smtClean="0"/>
              <a:t>Depression and anxiety</a:t>
            </a:r>
          </a:p>
          <a:p>
            <a:r>
              <a:rPr lang="en-US" dirty="0" smtClean="0"/>
              <a:t>Emergency radiology</a:t>
            </a:r>
          </a:p>
          <a:p>
            <a:r>
              <a:rPr lang="en-US" dirty="0" smtClean="0"/>
              <a:t>Environmental toxicology and pharmacology</a:t>
            </a:r>
          </a:p>
          <a:p>
            <a:r>
              <a:rPr lang="en-US" dirty="0" smtClean="0"/>
              <a:t>International journal of cardiology</a:t>
            </a:r>
          </a:p>
          <a:p>
            <a:r>
              <a:rPr lang="en-US" dirty="0" smtClean="0"/>
              <a:t>Journal of anxiety disorders</a:t>
            </a:r>
          </a:p>
          <a:p>
            <a:r>
              <a:rPr lang="en-US" dirty="0" smtClean="0"/>
              <a:t>Journal of emergency medicine</a:t>
            </a:r>
          </a:p>
          <a:p>
            <a:r>
              <a:rPr lang="en-US" dirty="0" smtClean="0"/>
              <a:t>Journal of traumatic stress</a:t>
            </a:r>
          </a:p>
          <a:p>
            <a:r>
              <a:rPr lang="en-US" dirty="0" smtClean="0"/>
              <a:t>New England journal of medicine</a:t>
            </a:r>
          </a:p>
          <a:p>
            <a:r>
              <a:rPr lang="en-US" dirty="0" smtClean="0"/>
              <a:t>e Journal &amp; Book Titles</a:t>
            </a:r>
          </a:p>
          <a:p>
            <a:r>
              <a:rPr lang="en-US" dirty="0" smtClean="0"/>
              <a:t>Merck manual of diagnosis and therapy</a:t>
            </a:r>
          </a:p>
          <a:p>
            <a:r>
              <a:rPr lang="en-US" dirty="0" smtClean="0"/>
              <a:t>Public health and prevention management</a:t>
            </a:r>
          </a:p>
          <a:p>
            <a:r>
              <a:rPr lang="en-US" dirty="0" smtClean="0"/>
              <a:t>Trauma</a:t>
            </a:r>
          </a:p>
          <a:p>
            <a:r>
              <a:rPr lang="en-US" dirty="0" smtClean="0"/>
              <a:t>Human virology</a:t>
            </a:r>
          </a:p>
          <a:p>
            <a:r>
              <a:rPr lang="en-US" dirty="0" smtClean="0"/>
              <a:t>Emergency medicine procedures</a:t>
            </a:r>
          </a:p>
          <a:p>
            <a:r>
              <a:rPr lang="en-US" dirty="0" smtClean="0"/>
              <a:t>Infectious diseases: the clinician’s guide to diagnosis, treatment and prevention</a:t>
            </a:r>
          </a:p>
          <a:p>
            <a:r>
              <a:rPr lang="en-US" dirty="0" smtClean="0"/>
              <a:t>AHFS Drug Information</a:t>
            </a:r>
          </a:p>
          <a:p>
            <a:r>
              <a:rPr lang="en-US" dirty="0" smtClean="0"/>
              <a:t>Red Book : Report of the Committee on Infectious Diseases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AA562-46BA-464B-8107-BF91E5912F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581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NLM Associate Fellows 2014-2015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Erin Foster, Kristina Elliott, Lori Harris, Ariel </a:t>
            </a:r>
            <a:r>
              <a:rPr lang="en-US" sz="12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Deardorff</a:t>
            </a:r>
            <a:endParaRPr lang="en-US" sz="1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26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NLM Associate Fellows 2</a:t>
            </a:r>
            <a:r>
              <a:rPr lang="en-US" baseline="30000" dirty="0" smtClean="0"/>
              <a:t>nd</a:t>
            </a:r>
            <a:r>
              <a:rPr lang="en-US" dirty="0" smtClean="0"/>
              <a:t> Year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Minter, Welch Medical Library, Johns Hopkins Medical Institutions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2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Pettenati</a:t>
            </a: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Mayo Clinic, Arizona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 Thompson, Welch Medical Library, Johns Hopkins Medical Institutions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81E4-4E6A-4D6B-B0B0-84F7990174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97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Year Host Proposals</a:t>
            </a:r>
            <a:br>
              <a:rPr lang="en-US" dirty="0" smtClean="0"/>
            </a:br>
            <a:r>
              <a:rPr lang="en-US" dirty="0" smtClean="0"/>
              <a:t>for NLM Associate Fellows 2015-2016</a:t>
            </a:r>
          </a:p>
          <a:p>
            <a:r>
              <a:rPr lang="en-US" dirty="0" smtClean="0"/>
              <a:t>Donald C. Harrison Health Sciences Library, University of Cincinnati Libraries</a:t>
            </a:r>
          </a:p>
          <a:p>
            <a:r>
              <a:rPr lang="en-US" dirty="0" smtClean="0"/>
              <a:t>August C. Long Health Sciences Library, Columbia University Medical Center</a:t>
            </a:r>
          </a:p>
          <a:p>
            <a:r>
              <a:rPr lang="en-US" dirty="0" smtClean="0"/>
              <a:t>Greenblatt Library, Georgia Regents University</a:t>
            </a:r>
          </a:p>
          <a:p>
            <a:r>
              <a:rPr lang="en-US" dirty="0" smtClean="0"/>
              <a:t>Health Sciences Library, Ohio State University</a:t>
            </a:r>
          </a:p>
          <a:p>
            <a:r>
              <a:rPr lang="en-US" dirty="0" smtClean="0"/>
              <a:t>Oregon Health &amp; Science University</a:t>
            </a:r>
          </a:p>
          <a:p>
            <a:r>
              <a:rPr lang="en-US" dirty="0" smtClean="0"/>
              <a:t>Lane Medical Library, Stanford University</a:t>
            </a:r>
          </a:p>
          <a:p>
            <a:r>
              <a:rPr lang="en-US" dirty="0" smtClean="0"/>
              <a:t>Library and Center for Knowledge Management, University of California, San Francisco</a:t>
            </a:r>
          </a:p>
          <a:p>
            <a:r>
              <a:rPr lang="en-US" dirty="0" smtClean="0"/>
              <a:t>Spencer S. Eccles Health Sciences Library, University of Utah</a:t>
            </a:r>
          </a:p>
          <a:p>
            <a:r>
              <a:rPr lang="en-US" dirty="0" smtClean="0"/>
              <a:t>Health Sciences Library, University of Washington</a:t>
            </a:r>
          </a:p>
          <a:p>
            <a:r>
              <a:rPr lang="en-US" dirty="0" smtClean="0"/>
              <a:t>Tompkins-McCaw Library, Virginia Commonwealth University</a:t>
            </a:r>
          </a:p>
          <a:p>
            <a:r>
              <a:rPr lang="en-US" dirty="0" smtClean="0"/>
              <a:t>Samuel J. Wood Library and the C.V. Starr Biomedical Information Center, Weill Medical College</a:t>
            </a:r>
          </a:p>
          <a:p>
            <a:r>
              <a:rPr lang="en-US" dirty="0" smtClean="0"/>
              <a:t>Homer Stryker M.D. School of Medicine, Western Michigan University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5FE2-F9F6-4F73-828A-AA8DA49B8FC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172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NLM and RML Staff</a:t>
            </a:r>
            <a:endParaRPr lang="en-US" b="0" dirty="0" smtClean="0"/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en-US" sz="12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Janet Zipser </a:t>
            </a:r>
            <a:r>
              <a:rPr lang="en-US" altLang="en-US" sz="1200" b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soon to retire from NLM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395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in touch</a:t>
            </a:r>
          </a:p>
          <a:p>
            <a:r>
              <a:rPr lang="en-US" sz="1200" dirty="0" smtClean="0"/>
              <a:t>Visit booth #419 until 2:30 pm today</a:t>
            </a:r>
          </a:p>
          <a:p>
            <a:r>
              <a:rPr lang="en-US" sz="1200" dirty="0" smtClean="0"/>
              <a:t>Follow us – email, Twitter, Facebook, </a:t>
            </a:r>
            <a:r>
              <a:rPr lang="en-US" sz="1200" dirty="0" err="1" smtClean="0"/>
              <a:t>etc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6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Participating Publishers</a:t>
            </a:r>
          </a:p>
          <a:p>
            <a:r>
              <a:rPr lang="en-US" dirty="0" smtClean="0"/>
              <a:t>American Academy of Pediatrics</a:t>
            </a:r>
          </a:p>
          <a:p>
            <a:r>
              <a:rPr lang="en-US" dirty="0" smtClean="0"/>
              <a:t>American Association for the Advancement of Science</a:t>
            </a:r>
          </a:p>
          <a:p>
            <a:r>
              <a:rPr lang="en-US" dirty="0" smtClean="0"/>
              <a:t>American Chemical Society</a:t>
            </a:r>
          </a:p>
          <a:p>
            <a:r>
              <a:rPr lang="en-US" dirty="0" smtClean="0"/>
              <a:t>American College of Physicians</a:t>
            </a:r>
          </a:p>
          <a:p>
            <a:r>
              <a:rPr lang="en-US" dirty="0" smtClean="0"/>
              <a:t>American Society of Health-Systems Pharmacists </a:t>
            </a:r>
          </a:p>
          <a:p>
            <a:r>
              <a:rPr lang="en-US" dirty="0" smtClean="0"/>
              <a:t>American Society for Microbiology Press</a:t>
            </a:r>
          </a:p>
          <a:p>
            <a:r>
              <a:rPr lang="en-US" dirty="0" smtClean="0"/>
              <a:t>B.C. Decker</a:t>
            </a:r>
          </a:p>
          <a:p>
            <a:r>
              <a:rPr lang="en-US" dirty="0" smtClean="0"/>
              <a:t>BMJ </a:t>
            </a:r>
          </a:p>
          <a:p>
            <a:r>
              <a:rPr lang="en-US" dirty="0" smtClean="0"/>
              <a:t>Cambridge University Press</a:t>
            </a:r>
          </a:p>
          <a:p>
            <a:r>
              <a:rPr lang="en-US" dirty="0" smtClean="0"/>
              <a:t>EBSCO</a:t>
            </a:r>
          </a:p>
          <a:p>
            <a:r>
              <a:rPr lang="en-US" dirty="0" smtClean="0"/>
              <a:t>Elsevier </a:t>
            </a:r>
          </a:p>
          <a:p>
            <a:r>
              <a:rPr lang="en-US" dirty="0" smtClean="0"/>
              <a:t>F.A. Davis </a:t>
            </a:r>
          </a:p>
          <a:p>
            <a:r>
              <a:rPr lang="en-US" dirty="0" smtClean="0"/>
              <a:t>Mary Ann </a:t>
            </a:r>
            <a:r>
              <a:rPr lang="en-US" dirty="0" err="1" smtClean="0"/>
              <a:t>Liebert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Massachusetts Medical Society</a:t>
            </a:r>
          </a:p>
          <a:p>
            <a:r>
              <a:rPr lang="en-US" dirty="0" smtClean="0"/>
              <a:t>McGraw-Hill</a:t>
            </a:r>
          </a:p>
          <a:p>
            <a:r>
              <a:rPr lang="en-US" dirty="0" smtClean="0"/>
              <a:t>Merck Publishing</a:t>
            </a:r>
          </a:p>
          <a:p>
            <a:r>
              <a:rPr lang="en-US" dirty="0" smtClean="0"/>
              <a:t>Oxford University Press</a:t>
            </a:r>
          </a:p>
          <a:p>
            <a:r>
              <a:rPr lang="en-US" dirty="0" smtClean="0"/>
              <a:t>People’s Medical Publishing House</a:t>
            </a:r>
          </a:p>
          <a:p>
            <a:r>
              <a:rPr lang="en-US" dirty="0" smtClean="0"/>
              <a:t>Rittenhouse</a:t>
            </a:r>
          </a:p>
          <a:p>
            <a:r>
              <a:rPr lang="en-US" dirty="0" smtClean="0"/>
              <a:t>Springer</a:t>
            </a:r>
          </a:p>
          <a:p>
            <a:r>
              <a:rPr lang="en-US" dirty="0" smtClean="0"/>
              <a:t>University of Chicago Press</a:t>
            </a:r>
          </a:p>
          <a:p>
            <a:r>
              <a:rPr lang="en-US" dirty="0" smtClean="0"/>
              <a:t>Wiley</a:t>
            </a:r>
          </a:p>
          <a:p>
            <a:r>
              <a:rPr lang="en-US" dirty="0" smtClean="0"/>
              <a:t>Wolters Kluwer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7FA5A-A282-4164-9775-79D86A597C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8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Emergency Access Initiative Activations</a:t>
            </a:r>
          </a:p>
          <a:p>
            <a:r>
              <a:rPr lang="en-US" dirty="0" smtClean="0"/>
              <a:t>Haiti – earthquake (2010)</a:t>
            </a:r>
          </a:p>
          <a:p>
            <a:r>
              <a:rPr lang="en-US" dirty="0" smtClean="0"/>
              <a:t>Pakistan – flooding (2010)</a:t>
            </a:r>
          </a:p>
          <a:p>
            <a:r>
              <a:rPr lang="en-US" dirty="0" smtClean="0"/>
              <a:t>Haiti – cholera (2010)</a:t>
            </a:r>
          </a:p>
          <a:p>
            <a:r>
              <a:rPr lang="en-US" dirty="0" smtClean="0"/>
              <a:t>Japan – earthquake, tsunami, nuclear (2011)</a:t>
            </a:r>
          </a:p>
          <a:p>
            <a:r>
              <a:rPr lang="en-US" dirty="0" smtClean="0"/>
              <a:t>Philippines – super typhoon (2013)</a:t>
            </a:r>
          </a:p>
          <a:p>
            <a:r>
              <a:rPr lang="en-US" dirty="0" smtClean="0"/>
              <a:t>Ebola (2014)</a:t>
            </a:r>
          </a:p>
          <a:p>
            <a:pPr lvl="1"/>
            <a:r>
              <a:rPr lang="en-US" dirty="0" smtClean="0"/>
              <a:t>August 12, 2014 – December 12, 2014</a:t>
            </a:r>
          </a:p>
          <a:p>
            <a:r>
              <a:rPr lang="en-US" dirty="0" smtClean="0"/>
              <a:t>Nepal – earthquake</a:t>
            </a:r>
          </a:p>
          <a:p>
            <a:pPr lvl="1"/>
            <a:r>
              <a:rPr lang="en-US" dirty="0" smtClean="0"/>
              <a:t>April 26, 2015 -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6625D-181A-4B0F-B4C7-5588179240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Who is Producing Ebola Information?</a:t>
            </a:r>
          </a:p>
          <a:p>
            <a:r>
              <a:rPr lang="en-US" sz="1200" dirty="0" smtClean="0"/>
              <a:t>American College of</a:t>
            </a:r>
            <a:r>
              <a:rPr lang="en-US" sz="1200" baseline="0" dirty="0" smtClean="0"/>
              <a:t> Emergency Physicians</a:t>
            </a:r>
          </a:p>
          <a:p>
            <a:r>
              <a:rPr lang="en-US" sz="1200" baseline="0" dirty="0" smtClean="0"/>
              <a:t>United Nations Office for the Coordination of Humanitarian Affairs</a:t>
            </a:r>
          </a:p>
          <a:p>
            <a:r>
              <a:rPr lang="en-US" sz="1200" baseline="0" dirty="0" smtClean="0"/>
              <a:t>Center for Disease Control</a:t>
            </a:r>
          </a:p>
          <a:p>
            <a:r>
              <a:rPr lang="en-US" sz="1200" baseline="0" dirty="0" smtClean="0"/>
              <a:t>European Centre for Disease Prevention and Control</a:t>
            </a:r>
          </a:p>
          <a:p>
            <a:r>
              <a:rPr lang="en-US" sz="1200" baseline="0" dirty="0" smtClean="0"/>
              <a:t>Doctors Without Borders</a:t>
            </a:r>
          </a:p>
          <a:p>
            <a:r>
              <a:rPr lang="en-US" sz="1200" baseline="0" dirty="0" smtClean="0"/>
              <a:t>U.S. Food and Drug Administration</a:t>
            </a:r>
          </a:p>
          <a:p>
            <a:r>
              <a:rPr lang="en-US" sz="1200" baseline="0" dirty="0" smtClean="0"/>
              <a:t>American Hospital Association</a:t>
            </a:r>
          </a:p>
          <a:p>
            <a:r>
              <a:rPr lang="en-US" sz="1200" baseline="0" dirty="0" smtClean="0"/>
              <a:t>World Health Organization</a:t>
            </a:r>
          </a:p>
          <a:p>
            <a:r>
              <a:rPr lang="en-US" sz="1200" baseline="0" dirty="0" smtClean="0"/>
              <a:t>United States Environmental Protection Agency</a:t>
            </a:r>
          </a:p>
          <a:p>
            <a:r>
              <a:rPr lang="en-US" sz="1200" baseline="0" dirty="0" smtClean="0"/>
              <a:t>National Institutes of Health</a:t>
            </a:r>
          </a:p>
          <a:p>
            <a:r>
              <a:rPr lang="en-US" sz="1200" baseline="0" dirty="0" smtClean="0"/>
              <a:t>SAMHSA</a:t>
            </a:r>
          </a:p>
          <a:p>
            <a:r>
              <a:rPr lang="en-US" sz="1200" baseline="0" dirty="0" smtClean="0"/>
              <a:t>IDSA</a:t>
            </a:r>
          </a:p>
          <a:p>
            <a:r>
              <a:rPr lang="en-US" sz="1200" baseline="0" dirty="0" smtClean="0"/>
              <a:t>United States Department of Transportation</a:t>
            </a:r>
          </a:p>
          <a:p>
            <a:r>
              <a:rPr lang="en-US" sz="1200" baseline="0" dirty="0" smtClean="0"/>
              <a:t>NACCHO</a:t>
            </a:r>
          </a:p>
          <a:p>
            <a:r>
              <a:rPr lang="en-US" sz="1200" baseline="0" dirty="0" smtClean="0"/>
              <a:t>U.S. Army</a:t>
            </a:r>
          </a:p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82875-9BCF-40D1-849F-B3696CDDCA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786596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0" name="Picture 9" descr="Logo of the U.S. Department of Health &amp; Human Services" title="HH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12" y="6324600"/>
            <a:ext cx="458888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>
            <a:noAutofit/>
          </a:bodyPr>
          <a:lstStyle>
            <a:lvl1pPr algn="l">
              <a:buNone/>
              <a:defRPr sz="2400" b="1" spc="-50" baseline="0">
                <a:ln w="3175"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9583D6C6-CF8E-4FA6-AB35-A2E42FB6C695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>
            <a:lvl1pPr algn="ctr">
              <a:defRPr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55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3246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C9FA9AA-3294-404D-B319-2B75C3DF6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7" name="Picture 6" descr="National Institutes of Health, U.S. National Library of Medicine logo" title="NIH NLM Logo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863"/>
            <a:ext cx="4648200" cy="62713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6" r:id="rId8"/>
    <p:sldLayoutId id="2147483692" r:id="rId9"/>
    <p:sldLayoutId id="2147483693" r:id="rId10"/>
    <p:sldLayoutId id="2147483694" r:id="rId11"/>
    <p:sldLayoutId id="2147483695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isasterinfo.nlm.nih.gov/dimrc/ebola_2014.html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is.nlm.nih.gov/dimrc/2015disasteroutreachrfq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hyperlink" Target="http://www.samhsa.gov/index.aspx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8305800" cy="1786596"/>
          </a:xfrm>
        </p:spPr>
        <p:txBody>
          <a:bodyPr>
            <a:normAutofit fontScale="92500" lnSpcReduction="20000"/>
          </a:bodyPr>
          <a:lstStyle/>
          <a:p>
            <a:pPr lvl="0" algn="r"/>
            <a:r>
              <a:rPr lang="en-US" sz="2600" dirty="0" smtClean="0">
                <a:solidFill>
                  <a:prstClr val="white">
                    <a:tint val="75000"/>
                  </a:prstClr>
                </a:solidFill>
              </a:rPr>
              <a:t>Joyce E. B. Backus</a:t>
            </a:r>
            <a:endParaRPr lang="en-US" sz="2600" dirty="0">
              <a:solidFill>
                <a:prstClr val="white">
                  <a:tint val="75000"/>
                </a:prstClr>
              </a:solidFill>
            </a:endParaRPr>
          </a:p>
          <a:p>
            <a:pPr lvl="0" algn="r"/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Associate Director for Library Operations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  <a:p>
            <a:pPr lvl="0" algn="r"/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National Library of </a:t>
            </a:r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Medicine, National </a:t>
            </a:r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Institutes of Health</a:t>
            </a:r>
          </a:p>
          <a:p>
            <a:pPr lvl="0" algn="r"/>
            <a:r>
              <a:rPr lang="en-US" dirty="0">
                <a:solidFill>
                  <a:prstClr val="white">
                    <a:tint val="75000"/>
                  </a:prstClr>
                </a:solidFill>
              </a:rPr>
              <a:t>U.S. Department of Health and Human </a:t>
            </a:r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Services</a:t>
            </a:r>
          </a:p>
          <a:p>
            <a:pPr lvl="0" algn="r"/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May 19, 2015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National Library of Medicine Update – Annual Meeting of the Medical Library Association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623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15645"/>
            <a:ext cx="8229600" cy="72255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NLM Resources on Ebola</a:t>
            </a:r>
            <a:endParaRPr lang="en-US" sz="4000" dirty="0"/>
          </a:p>
        </p:txBody>
      </p:sp>
      <p:pic>
        <p:nvPicPr>
          <p:cNvPr id="1029" name="Picture 5" descr="Narrowing Results" title="Ressource on Eb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49796"/>
            <a:ext cx="3919300" cy="195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Ebolavirus resource  and virus picture" title="Ebolavirus Resourc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10" y="3508962"/>
            <a:ext cx="4418846" cy="63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 Pubmed results on Ebola" title="Ressource on Eb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37" y="1214547"/>
            <a:ext cx="5044195" cy="159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IMRC topic page on Ebola resources">
            <a:hlinkClick r:id="rId6" tooltip="DIMRC Ebola pag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" y="838200"/>
            <a:ext cx="2895600" cy="338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esource guide for disaster medicine and public health" title="Disaster Information Management Research cen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56" y="3508962"/>
            <a:ext cx="2562611" cy="335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NLMs Emergency Access Initiative announcement about activation during the 2014 Ebola outbreak.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8" y="4518745"/>
            <a:ext cx="3124199" cy="229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MedlinePlus Ebola topic p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81322"/>
            <a:ext cx="2927335" cy="250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46 studies found on Ebola" title="ClinicalTrials.go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01" y="4261260"/>
            <a:ext cx="3847799" cy="242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1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hidden="1"/>
          <p:cNvSpPr txBox="1">
            <a:spLocks/>
          </p:cNvSpPr>
          <p:nvPr/>
        </p:nvSpPr>
        <p:spPr>
          <a:xfrm>
            <a:off x="378733" y="304800"/>
            <a:ext cx="8229600" cy="6858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en-US" sz="4200" b="0" kern="1200" spc="-100" baseline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Managing Ebola Information</a:t>
            </a:r>
            <a:endParaRPr lang="en-US" sz="3600" dirty="0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233260" y="381000"/>
            <a:ext cx="8305800" cy="1981200"/>
          </a:xfrm>
        </p:spPr>
        <p:txBody>
          <a:bodyPr/>
          <a:lstStyle/>
          <a:p>
            <a:r>
              <a:rPr lang="en-US" dirty="0" smtClean="0"/>
              <a:t>Managing Ebola Information</a:t>
            </a:r>
            <a:endParaRPr lang="en-US" dirty="0"/>
          </a:p>
        </p:txBody>
      </p:sp>
      <p:pic>
        <p:nvPicPr>
          <p:cNvPr id="6" name="Picture 3" descr="Resource guide for disaster medicine and public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82" y="17813"/>
            <a:ext cx="5875317" cy="6775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source guide for disaster medicine and public health" title="Us department of Heal and Human Serv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" y="1037963"/>
            <a:ext cx="5059363" cy="584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bola Outbreak 2014-2015: Information resouces" title="HHS Syndication Store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43200"/>
            <a:ext cx="598487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Disaster Outreach Collaboration Projects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1816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u="sng" dirty="0" smtClean="0"/>
              <a:t>Please consider applying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endParaRPr lang="en-US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/>
              <a:t>Funding solicitation now </a:t>
            </a:r>
            <a:r>
              <a:rPr lang="en-US" b="1" dirty="0" smtClean="0">
                <a:solidFill>
                  <a:srgbClr val="FFC000"/>
                </a:solidFill>
              </a:rPr>
              <a:t>open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for libraries and disaster/emergency organizations to conduct projects to improve access to disaster medicine and public health information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/>
              <a:t>Applications due </a:t>
            </a:r>
            <a:r>
              <a:rPr lang="en-US" b="1" dirty="0" smtClean="0">
                <a:solidFill>
                  <a:srgbClr val="FFC000"/>
                </a:solidFill>
              </a:rPr>
              <a:t>July 6, 2015 </a:t>
            </a:r>
            <a:r>
              <a:rPr lang="en-US" dirty="0" smtClean="0"/>
              <a:t>at noon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/>
              <a:t>$15,000 - $30,000 for one year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 smtClean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2800" dirty="0" smtClean="0">
                <a:hlinkClick r:id="rId3"/>
              </a:rPr>
              <a:t>2015 disaster outreach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27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838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2014 Disaster </a:t>
            </a:r>
            <a:r>
              <a:rPr lang="en-US" sz="3600" dirty="0"/>
              <a:t>Outreach Collaboration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90000"/>
            </a:pPr>
            <a:r>
              <a:rPr lang="en-US" sz="3100" dirty="0" smtClean="0"/>
              <a:t>Idaho </a:t>
            </a:r>
            <a:r>
              <a:rPr lang="en-US" sz="3100" dirty="0"/>
              <a:t>State </a:t>
            </a:r>
            <a:r>
              <a:rPr lang="en-US" sz="3100" dirty="0" smtClean="0"/>
              <a:t>University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 smtClean="0"/>
              <a:t>Development of Disaster Health Information Training Program for Hospital Emergency Preparedness Professionals</a:t>
            </a:r>
            <a:endParaRPr lang="en-US" sz="28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</a:pPr>
            <a:r>
              <a:rPr lang="en-US" sz="3100" dirty="0"/>
              <a:t>Indiana State University,  Cunningham Memorial </a:t>
            </a:r>
            <a:r>
              <a:rPr lang="en-US" sz="3100" dirty="0" smtClean="0"/>
              <a:t>Library: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 smtClean="0"/>
              <a:t>Integrating Librarians into Local Disaster Management and Training</a:t>
            </a:r>
            <a:endParaRPr lang="en-US" sz="28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</a:pPr>
            <a:r>
              <a:rPr lang="en-US" sz="3100" dirty="0"/>
              <a:t>University of Washington Health Sciences </a:t>
            </a:r>
            <a:r>
              <a:rPr lang="en-US" sz="3100" dirty="0" smtClean="0"/>
              <a:t>Library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/>
              <a:t>RRAIN Washington - Response and Recovery App in Washington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</a:pPr>
            <a:r>
              <a:rPr lang="en-US" sz="3100" dirty="0"/>
              <a:t>Elkhart General Hospital Medical </a:t>
            </a:r>
            <a:r>
              <a:rPr lang="en-US" sz="3100" dirty="0" smtClean="0"/>
              <a:t>Library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/>
              <a:t>Preparing your Go-Bag for Disaster-related Information Needs</a:t>
            </a:r>
            <a:endParaRPr lang="en-US" sz="2800" dirty="0" smtClean="0"/>
          </a:p>
          <a:p>
            <a:pPr lvl="2">
              <a:buSzPct val="90000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48400" y="2133600"/>
            <a:ext cx="1600200" cy="646331"/>
          </a:xfrm>
          <a:prstGeom prst="rect">
            <a:avLst/>
          </a:prstGeom>
          <a:solidFill>
            <a:srgbClr val="7399C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58% decline since 2002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10" title="Chart showing downward trend in ILL requests in DOCLINE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72896690"/>
              </p:ext>
            </p:extLst>
          </p:nvPr>
        </p:nvGraphicFramePr>
        <p:xfrm>
          <a:off x="0" y="1371600"/>
          <a:ext cx="9077498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 Requests in DOCLINE  </a:t>
            </a:r>
          </a:p>
        </p:txBody>
      </p:sp>
    </p:spTree>
    <p:extLst>
      <p:ext uri="{BB962C8B-B14F-4D97-AF65-F5344CB8AC3E}">
        <p14:creationId xmlns:p14="http://schemas.microsoft.com/office/powerpoint/2010/main" val="21801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we learned</a:t>
            </a:r>
          </a:p>
          <a:p>
            <a:pPr lvl="1"/>
            <a:r>
              <a:rPr lang="en-US" dirty="0" smtClean="0"/>
              <a:t>Increasing availability </a:t>
            </a:r>
            <a:r>
              <a:rPr lang="en-US" dirty="0"/>
              <a:t>of free </a:t>
            </a:r>
            <a:r>
              <a:rPr lang="en-US" dirty="0" smtClean="0"/>
              <a:t>full-text &amp; changing patron behavior is decreasing ILL overall</a:t>
            </a:r>
            <a:endParaRPr lang="en-US" dirty="0"/>
          </a:p>
          <a:p>
            <a:pPr lvl="1"/>
            <a:r>
              <a:rPr lang="en-US" dirty="0" smtClean="0"/>
              <a:t>E-journals pose challenges for ILL (embargos, negotiation)</a:t>
            </a:r>
          </a:p>
          <a:p>
            <a:pPr lvl="1"/>
            <a:r>
              <a:rPr lang="en-US" dirty="0" smtClean="0"/>
              <a:t>41% of health science libraries are staffed by 1 person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OCLINE changes</a:t>
            </a:r>
          </a:p>
          <a:p>
            <a:pPr lvl="1"/>
            <a:r>
              <a:rPr lang="en-US" dirty="0" smtClean="0"/>
              <a:t>Check embargo periods during request routing (</a:t>
            </a:r>
            <a:r>
              <a:rPr lang="en-US" dirty="0" smtClean="0">
                <a:solidFill>
                  <a:schemeClr val="accent2"/>
                </a:solidFill>
              </a:rPr>
              <a:t>Done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Specify days of the week library provides ILL (</a:t>
            </a:r>
            <a:r>
              <a:rPr lang="en-US" dirty="0" smtClean="0">
                <a:solidFill>
                  <a:schemeClr val="accent5"/>
                </a:solidFill>
              </a:rPr>
              <a:t>Coming …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Eliminate daily login requirement (</a:t>
            </a:r>
            <a:r>
              <a:rPr lang="en-US" dirty="0" smtClean="0">
                <a:solidFill>
                  <a:schemeClr val="accent5"/>
                </a:solidFill>
              </a:rPr>
              <a:t>Coming …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Resource Sharing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We’re exploring</a:t>
            </a:r>
          </a:p>
          <a:p>
            <a:r>
              <a:rPr lang="en-US" sz="2800" dirty="0" smtClean="0"/>
              <a:t>Changing DOCLINE membership requirements</a:t>
            </a:r>
          </a:p>
          <a:p>
            <a:r>
              <a:rPr lang="en-US" sz="2800" dirty="0" smtClean="0"/>
              <a:t>Improving DOCLINE interoperability with other ILL Systems: OCLC, ILLiad, Relais and Clio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Thanks to</a:t>
            </a:r>
          </a:p>
          <a:p>
            <a:r>
              <a:rPr lang="en-US" sz="2800" dirty="0" smtClean="0"/>
              <a:t>Fred </a:t>
            </a:r>
            <a:r>
              <a:rPr lang="en-US" sz="2800" dirty="0"/>
              <a:t>King (</a:t>
            </a:r>
            <a:r>
              <a:rPr lang="en-US" sz="2800" dirty="0" err="1"/>
              <a:t>MedStar</a:t>
            </a:r>
            <a:r>
              <a:rPr lang="en-US" sz="2800" dirty="0"/>
              <a:t> </a:t>
            </a:r>
            <a:r>
              <a:rPr lang="en-US" sz="2800" dirty="0" smtClean="0"/>
              <a:t>Health)</a:t>
            </a:r>
          </a:p>
          <a:p>
            <a:r>
              <a:rPr lang="en-US" sz="2800" dirty="0" smtClean="0"/>
              <a:t>Robb </a:t>
            </a:r>
            <a:r>
              <a:rPr lang="en-US" sz="2800" dirty="0" err="1" smtClean="0"/>
              <a:t>Mackes</a:t>
            </a:r>
            <a:r>
              <a:rPr lang="en-US" sz="2800" dirty="0"/>
              <a:t> (Health Sciences Library Association of New </a:t>
            </a:r>
            <a:r>
              <a:rPr lang="en-US" sz="2800" dirty="0" smtClean="0"/>
              <a:t>Jersey)</a:t>
            </a:r>
          </a:p>
          <a:p>
            <a:r>
              <a:rPr lang="en-US" sz="2800" dirty="0" smtClean="0"/>
              <a:t>PJ </a:t>
            </a:r>
            <a:r>
              <a:rPr lang="en-US" sz="2800" dirty="0"/>
              <a:t>Grier (Southeastern Atlantic RML)</a:t>
            </a:r>
          </a:p>
          <a:p>
            <a:r>
              <a:rPr lang="en-US" sz="2800" dirty="0" smtClean="0"/>
              <a:t>Ashley Cuffia </a:t>
            </a:r>
            <a:r>
              <a:rPr lang="en-US" sz="2800" dirty="0"/>
              <a:t>(Southeastern Atlantic RML)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of Resource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MEDLINE, PubMed, PMC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Who decides what’s in MEDLINE?  </a:t>
            </a:r>
            <a:br>
              <a:rPr lang="en-US" sz="2800" dirty="0" smtClean="0"/>
            </a:br>
            <a:r>
              <a:rPr lang="en-US" sz="2800" dirty="0" smtClean="0"/>
              <a:t>Literature Selection Technical Review Committee (LSTRC)</a:t>
            </a:r>
            <a:endParaRPr lang="en-US" sz="2800" dirty="0"/>
          </a:p>
        </p:txBody>
      </p:sp>
      <p:pic>
        <p:nvPicPr>
          <p:cNvPr id="3" name="Picture 2" descr="Picture of Tannery, Nancy, M.L.S" title="Tannery, Nancy, M.L.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19600"/>
            <a:ext cx="1295400" cy="1712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91000" y="1369142"/>
            <a:ext cx="4059936" cy="5641258"/>
          </a:xfrm>
        </p:spPr>
        <p:txBody>
          <a:bodyPr>
            <a:noAutofit/>
          </a:bodyPr>
          <a:lstStyle/>
          <a:p>
            <a:r>
              <a:rPr lang="en-US" sz="1600" b="1" dirty="0"/>
              <a:t>NGUYEN, Thu, </a:t>
            </a:r>
            <a:r>
              <a:rPr lang="en-US" sz="1600" b="1" dirty="0" err="1"/>
              <a:t>Annelise</a:t>
            </a:r>
            <a:r>
              <a:rPr lang="en-US" sz="1600" b="1" dirty="0"/>
              <a:t>, Ph.D., M.B.A., Kansas State University, Manhattan, KS</a:t>
            </a:r>
          </a:p>
          <a:p>
            <a:r>
              <a:rPr lang="en-US" sz="1600" b="1" dirty="0" smtClean="0"/>
              <a:t>NWOMEH</a:t>
            </a:r>
            <a:r>
              <a:rPr lang="en-US" sz="1600" b="1" dirty="0"/>
              <a:t>, Benedict C., M.D</a:t>
            </a:r>
            <a:r>
              <a:rPr lang="en-US" sz="1600" b="1" dirty="0" smtClean="0"/>
              <a:t>., Nationwide </a:t>
            </a:r>
            <a:r>
              <a:rPr lang="en-US" sz="1600" b="1" dirty="0"/>
              <a:t>Children's Hospital, Columbia, OH</a:t>
            </a:r>
          </a:p>
          <a:p>
            <a:r>
              <a:rPr lang="en-US" sz="1600" b="1" dirty="0"/>
              <a:t> </a:t>
            </a:r>
            <a:r>
              <a:rPr lang="en-US" sz="1600" b="1" dirty="0" smtClean="0"/>
              <a:t>PASCOE</a:t>
            </a:r>
            <a:r>
              <a:rPr lang="en-US" sz="1600" b="1" dirty="0"/>
              <a:t>, John M., M.D., M.P.H</a:t>
            </a:r>
            <a:r>
              <a:rPr lang="en-US" sz="1600" b="1" dirty="0" smtClean="0"/>
              <a:t>., The </a:t>
            </a:r>
            <a:r>
              <a:rPr lang="en-US" sz="1600" b="1" dirty="0"/>
              <a:t>Children's Medical Center of Dayton, Dayton, OH</a:t>
            </a:r>
          </a:p>
          <a:p>
            <a:r>
              <a:rPr lang="en-US" sz="1600" b="1" dirty="0"/>
              <a:t> </a:t>
            </a:r>
            <a:r>
              <a:rPr lang="en-US" sz="1600" b="1" dirty="0" smtClean="0"/>
              <a:t>PASCOE</a:t>
            </a:r>
            <a:r>
              <a:rPr lang="en-US" sz="1600" b="1" dirty="0"/>
              <a:t>, John R., </a:t>
            </a:r>
            <a:r>
              <a:rPr lang="en-US" sz="1600" b="1" dirty="0" err="1"/>
              <a:t>BVSc</a:t>
            </a:r>
            <a:r>
              <a:rPr lang="en-US" sz="1600" b="1" dirty="0"/>
              <a:t>, Ph.D</a:t>
            </a:r>
            <a:r>
              <a:rPr lang="en-US" sz="1600" b="1" dirty="0" smtClean="0"/>
              <a:t>., University </a:t>
            </a:r>
            <a:r>
              <a:rPr lang="en-US" sz="1600" b="1" dirty="0"/>
              <a:t>of California, Davis, CA </a:t>
            </a:r>
          </a:p>
          <a:p>
            <a:r>
              <a:rPr lang="en-US" sz="1600" b="1" dirty="0"/>
              <a:t> </a:t>
            </a:r>
            <a:r>
              <a:rPr lang="en-US" sz="1600" b="1" dirty="0" smtClean="0"/>
              <a:t>RAO</a:t>
            </a:r>
            <a:r>
              <a:rPr lang="en-US" sz="1600" b="1" dirty="0"/>
              <a:t>, Jaya, M.D</a:t>
            </a:r>
            <a:r>
              <a:rPr lang="en-US" sz="1600" b="1" dirty="0" smtClean="0"/>
              <a:t>., American </a:t>
            </a:r>
            <a:r>
              <a:rPr lang="en-US" sz="1600" b="1" dirty="0"/>
              <a:t>College of Physicians, Philadelphia, PA</a:t>
            </a:r>
          </a:p>
          <a:p>
            <a:r>
              <a:rPr lang="en-US" sz="1600" b="1" dirty="0" smtClean="0"/>
              <a:t>TANNERY</a:t>
            </a:r>
            <a:r>
              <a:rPr lang="en-US" sz="1600" b="1" dirty="0"/>
              <a:t>, Nancy, H., M.L.S</a:t>
            </a:r>
            <a:r>
              <a:rPr lang="en-US" sz="1600" b="1" dirty="0" smtClean="0"/>
              <a:t>., University </a:t>
            </a:r>
            <a:r>
              <a:rPr lang="en-US" sz="1600" b="1" dirty="0"/>
              <a:t>of Pittsburgh, Pittsburgh, </a:t>
            </a:r>
            <a:r>
              <a:rPr lang="en-US" sz="1600" b="1" dirty="0" smtClean="0"/>
              <a:t>PA</a:t>
            </a:r>
          </a:p>
          <a:p>
            <a:r>
              <a:rPr lang="en-US" sz="1600" b="1" dirty="0" smtClean="0"/>
              <a:t>YSHIMURA</a:t>
            </a:r>
            <a:r>
              <a:rPr lang="en-US" sz="1600" b="1" dirty="0"/>
              <a:t>, Masami, D.Sc</a:t>
            </a:r>
            <a:r>
              <a:rPr lang="en-US" sz="1600" b="1" dirty="0" smtClean="0"/>
              <a:t>., Louisiana </a:t>
            </a:r>
            <a:r>
              <a:rPr lang="en-US" sz="1600" b="1" dirty="0"/>
              <a:t>State University, Baton Rouge, LA </a:t>
            </a:r>
          </a:p>
        </p:txBody>
      </p:sp>
      <p:pic>
        <p:nvPicPr>
          <p:cNvPr id="4" name="Picture 3" descr="Picture of Crummett, Courtney, M.L.S" title="Crummett, Courtney, M.L.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-428" r="19059" b="4329"/>
          <a:stretch/>
        </p:blipFill>
        <p:spPr>
          <a:xfrm rot="5400000">
            <a:off x="2825577" y="3818397"/>
            <a:ext cx="1712563" cy="1267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1369142"/>
            <a:ext cx="4059936" cy="5565058"/>
          </a:xfrm>
        </p:spPr>
        <p:txBody>
          <a:bodyPr>
            <a:noAutofit/>
          </a:bodyPr>
          <a:lstStyle/>
          <a:p>
            <a:r>
              <a:rPr lang="en-US" sz="1600" b="1" dirty="0"/>
              <a:t>CABELLO, Felipe C., M.D</a:t>
            </a:r>
            <a:r>
              <a:rPr lang="en-US" sz="1600" b="1" dirty="0" smtClean="0"/>
              <a:t>., New </a:t>
            </a:r>
            <a:r>
              <a:rPr lang="en-US" sz="1600" b="1" dirty="0"/>
              <a:t>York Medical College, Valhalla, NY</a:t>
            </a:r>
          </a:p>
          <a:p>
            <a:r>
              <a:rPr lang="en-US" sz="1600" b="1" dirty="0" smtClean="0"/>
              <a:t>CHEUNG</a:t>
            </a:r>
            <a:r>
              <a:rPr lang="en-US" sz="1600" b="1" dirty="0"/>
              <a:t>, Dorothy, M.D</a:t>
            </a:r>
            <a:r>
              <a:rPr lang="en-US" sz="1600" b="1" dirty="0" smtClean="0"/>
              <a:t>., Allergy-Immunology </a:t>
            </a:r>
            <a:r>
              <a:rPr lang="en-US" sz="1600" b="1" dirty="0"/>
              <a:t>Medical College of Wisconsin, Milwaukee, WI</a:t>
            </a:r>
          </a:p>
          <a:p>
            <a:r>
              <a:rPr lang="en-US" sz="1600" b="1" dirty="0" smtClean="0"/>
              <a:t>CORSI</a:t>
            </a:r>
            <a:r>
              <a:rPr lang="en-US" sz="1600" b="1" dirty="0"/>
              <a:t>, Karen F., Sc.D</a:t>
            </a:r>
            <a:r>
              <a:rPr lang="en-US" sz="1600" b="1" dirty="0" smtClean="0"/>
              <a:t>., University </a:t>
            </a:r>
            <a:r>
              <a:rPr lang="en-US" sz="1600" b="1" dirty="0"/>
              <a:t>of Colorado, Denver, CO</a:t>
            </a:r>
          </a:p>
          <a:p>
            <a:r>
              <a:rPr lang="en-US" sz="1600" b="1" dirty="0"/>
              <a:t> </a:t>
            </a:r>
            <a:r>
              <a:rPr lang="en-US" sz="1600" b="1" dirty="0" smtClean="0"/>
              <a:t>CRUMMETT</a:t>
            </a:r>
            <a:r>
              <a:rPr lang="en-US" sz="1600" b="1" dirty="0"/>
              <a:t>, Courtney, M.L.S., </a:t>
            </a:r>
            <a:r>
              <a:rPr lang="en-US" sz="1600" b="1" dirty="0" smtClean="0"/>
              <a:t>M.S, MIT </a:t>
            </a:r>
            <a:r>
              <a:rPr lang="en-US" sz="1600" b="1" dirty="0"/>
              <a:t>Libraries, Cambridge, </a:t>
            </a:r>
            <a:r>
              <a:rPr lang="en-US" sz="1600" b="1" dirty="0" smtClean="0"/>
              <a:t>MA</a:t>
            </a:r>
            <a:r>
              <a:rPr lang="en-US" sz="1600" b="1" dirty="0"/>
              <a:t> </a:t>
            </a:r>
          </a:p>
          <a:p>
            <a:r>
              <a:rPr lang="en-US" sz="1600" b="1" dirty="0"/>
              <a:t>DELCLOS, George L., M.D., Ph.D</a:t>
            </a:r>
            <a:r>
              <a:rPr lang="en-US" sz="1600" b="1" dirty="0" smtClean="0"/>
              <a:t>., University </a:t>
            </a:r>
            <a:r>
              <a:rPr lang="en-US" sz="1600" b="1" dirty="0"/>
              <a:t>of Texas-Houston, Houston, TX </a:t>
            </a:r>
          </a:p>
          <a:p>
            <a:r>
              <a:rPr lang="en-US" sz="1600" b="1" dirty="0"/>
              <a:t> </a:t>
            </a:r>
            <a:r>
              <a:rPr lang="en-US" sz="1600" b="1" dirty="0" smtClean="0"/>
              <a:t>GWINN</a:t>
            </a:r>
            <a:r>
              <a:rPr lang="en-US" sz="1600" b="1" dirty="0"/>
              <a:t>, Marta, M.D., </a:t>
            </a:r>
            <a:r>
              <a:rPr lang="en-US" sz="1600" b="1" dirty="0" smtClean="0"/>
              <a:t>M.P.H, Centers </a:t>
            </a:r>
            <a:r>
              <a:rPr lang="en-US" sz="1600" b="1" dirty="0"/>
              <a:t>for Disease Control and Prevention, Atlanta, </a:t>
            </a:r>
            <a:r>
              <a:rPr lang="en-US" sz="1600" b="1" dirty="0" smtClean="0"/>
              <a:t>GA</a:t>
            </a:r>
            <a:r>
              <a:rPr lang="en-US" sz="1600" b="1" dirty="0"/>
              <a:t> </a:t>
            </a:r>
          </a:p>
          <a:p>
            <a:r>
              <a:rPr lang="en-US" sz="1600" b="1" dirty="0"/>
              <a:t>JOE, Jennie R., Ph.D., M.P.H., M.A</a:t>
            </a:r>
            <a:r>
              <a:rPr lang="en-US" sz="1600" b="1" dirty="0" smtClean="0"/>
              <a:t>., University </a:t>
            </a:r>
            <a:r>
              <a:rPr lang="en-US" sz="1600" b="1" dirty="0"/>
              <a:t>of Arizona College of Medicine, Tucson, </a:t>
            </a:r>
            <a:r>
              <a:rPr lang="en-US" sz="1600" b="1" dirty="0" smtClean="0"/>
              <a:t>AZ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250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Responding to Needs</a:t>
            </a:r>
          </a:p>
          <a:p>
            <a:r>
              <a:rPr lang="en-US" sz="2400" dirty="0" smtClean="0"/>
              <a:t>Resource Sharing</a:t>
            </a:r>
          </a:p>
          <a:p>
            <a:r>
              <a:rPr lang="en-US" sz="2400" dirty="0"/>
              <a:t>MEDLINE, PubMed and PMC</a:t>
            </a:r>
          </a:p>
          <a:p>
            <a:r>
              <a:rPr lang="en-US" sz="2400" dirty="0" smtClean="0"/>
              <a:t>Metadata, Data and </a:t>
            </a:r>
            <a:r>
              <a:rPr lang="en-US" sz="2400" dirty="0" err="1" smtClean="0"/>
              <a:t>MeSH</a:t>
            </a:r>
            <a:endParaRPr lang="en-US" sz="2400" dirty="0"/>
          </a:p>
          <a:p>
            <a:r>
              <a:rPr lang="en-US" sz="2400" dirty="0"/>
              <a:t>Responsive </a:t>
            </a:r>
            <a:r>
              <a:rPr lang="en-US" sz="2400" dirty="0" smtClean="0"/>
              <a:t>Web Design</a:t>
            </a:r>
            <a:endParaRPr lang="en-US" sz="2400" dirty="0"/>
          </a:p>
          <a:p>
            <a:r>
              <a:rPr lang="en-US" sz="2400" dirty="0" smtClean="0"/>
              <a:t>Learning </a:t>
            </a:r>
            <a:r>
              <a:rPr lang="en-US" sz="2400" dirty="0"/>
              <a:t>Resource </a:t>
            </a:r>
            <a:r>
              <a:rPr lang="en-US" sz="2400" dirty="0" smtClean="0"/>
              <a:t>Database</a:t>
            </a:r>
          </a:p>
          <a:p>
            <a:r>
              <a:rPr lang="en-US" sz="2400" dirty="0" smtClean="0"/>
              <a:t>National Network of Libraries of Medicine</a:t>
            </a:r>
            <a:endParaRPr lang="en-US" sz="2400" dirty="0"/>
          </a:p>
          <a:p>
            <a:r>
              <a:rPr lang="en-US" sz="2400" dirty="0" smtClean="0"/>
              <a:t>Collections </a:t>
            </a:r>
            <a:r>
              <a:rPr lang="en-US" sz="2400" dirty="0"/>
              <a:t>and </a:t>
            </a:r>
            <a:r>
              <a:rPr lang="en-US" sz="2400" dirty="0" smtClean="0"/>
              <a:t>Exhibitions </a:t>
            </a:r>
            <a:r>
              <a:rPr lang="en-US" sz="2400" dirty="0"/>
              <a:t>C</a:t>
            </a:r>
            <a:r>
              <a:rPr lang="en-US" sz="2400" dirty="0" smtClean="0"/>
              <a:t>ome </a:t>
            </a:r>
            <a:r>
              <a:rPr lang="en-US" sz="2400" dirty="0"/>
              <a:t>to Y</a:t>
            </a:r>
            <a:r>
              <a:rPr lang="en-US" sz="2400" dirty="0" smtClean="0"/>
              <a:t>ou</a:t>
            </a:r>
          </a:p>
          <a:p>
            <a:r>
              <a:rPr lang="en-US" sz="2400" dirty="0" smtClean="0"/>
              <a:t>Staff News</a:t>
            </a:r>
          </a:p>
          <a:p>
            <a:r>
              <a:rPr lang="en-US" sz="2400" dirty="0" smtClean="0"/>
              <a:t>Keep in Touch!</a:t>
            </a:r>
          </a:p>
          <a:p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"/>
            <a:ext cx="8915400" cy="1584960"/>
          </a:xfrm>
        </p:spPr>
        <p:txBody>
          <a:bodyPr>
            <a:noAutofit/>
          </a:bodyPr>
          <a:lstStyle/>
          <a:p>
            <a:r>
              <a:rPr lang="en-US" sz="38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Journal Titles Recommended by LSTRC</a:t>
            </a:r>
            <a:r>
              <a:rPr lang="en-US" sz="3200" b="1" dirty="0" smtClean="0">
                <a:latin typeface="+mn-lt"/>
                <a:cs typeface="Times New Roman" pitchFamily="18" charset="0"/>
              </a:rPr>
              <a:t/>
            </a:r>
            <a:br>
              <a:rPr lang="en-US" sz="3200" b="1" dirty="0" smtClean="0">
                <a:latin typeface="+mn-lt"/>
                <a:cs typeface="Times New Roman" pitchFamily="18" charset="0"/>
              </a:rPr>
            </a:br>
            <a:endParaRPr lang="en-US" sz="32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11E54D-AFCC-420C-921B-EBB6038E48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 descr="Journal Titles Recommended by LSTRC&#10;&#10;&#10;LSTRC Meeting Date:  February 2015&#10;Titles Reviewed:  180&#10;Titles Recommended:  20 (11%)&#10;&#10;LSTRC Meeting Date:  October 2014&#10;Titles Reviewed:  180&#10;Titles Recommended:  15 (8%)&#10;&#10;LSTRC Meeting Date:  June 2014&#10;Titles Reviewed:  180&#10;Titles Recommended:  19 (11%)&#10;&#10;&#10;LSTRC Meeting Date:  February  2014&#10;Titles Reviewed:  180&#10;Titles Recommended:  26 (14%)&#10;&#10;LSTRC Meeting Date:  October  2013&#10;Titles Reviewed:  133&#10;Titles Recommended:  14 (11%)&#10;&#10;LSTRC Meeting Date:  June  2013&#10;Titles Reviewed:  180 &#10;Titles Recommended:  22 (12%)&#10;&#10;&#10;LSTRC Meeting Date:  February 2013 &#10;Titles Reviewed:  157&#10;Titles Recommended:  19 (12%)&#10;&#10;&#10;MEDLINE  Journal Titles&#10;February 2015  -  5609&#10;February 2000  -  4271&#10;&#10;&#10;&#10;&#10;" title="Journal Titles Recommended by LST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8514"/>
            <a:ext cx="7619999" cy="50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en-US" sz="28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LSTRC February 2015</a:t>
            </a:r>
            <a:r>
              <a:rPr lang="en-US" sz="2800" b="1" dirty="0">
                <a:solidFill>
                  <a:prstClr val="black"/>
                </a:solidFill>
              </a:rPr>
              <a:t/>
            </a:r>
            <a:br>
              <a:rPr lang="en-US" sz="2800" b="1" dirty="0">
                <a:solidFill>
                  <a:prstClr val="black"/>
                </a:solidFill>
              </a:rPr>
            </a:br>
            <a:r>
              <a:rPr lang="en-US" sz="28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180 Titles Reviewed, 20 Recommended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endParaRPr lang="en-US" sz="2800" dirty="0"/>
          </a:p>
        </p:txBody>
      </p:sp>
      <p:graphicFrame>
        <p:nvGraphicFramePr>
          <p:cNvPr id="7" name="Content Placeholder 3" descr="LSTRC February 2015 180 title Reviewed , 20 Recommended" title="LSTRC February 2015 180 title Reviewed , 20 Recommend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84174"/>
              </p:ext>
            </p:extLst>
          </p:nvPr>
        </p:nvGraphicFramePr>
        <p:xfrm>
          <a:off x="6172200" y="1524000"/>
          <a:ext cx="2362200" cy="4528036"/>
        </p:xfrm>
        <a:graphic>
          <a:graphicData uri="http://schemas.openxmlformats.org/drawingml/2006/table">
            <a:tbl>
              <a:tblPr firstRow="1" firstCol="1" bandRow="1"/>
              <a:tblGrid>
                <a:gridCol w="1393092"/>
                <a:gridCol w="484554"/>
                <a:gridCol w="484554"/>
              </a:tblGrid>
              <a:tr h="3168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Country 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Rev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Rec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Russia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Serbia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3819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Singapore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Slovakia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Slovenia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South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Africa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Spain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5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Sri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Lanka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Switzerland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Trinidad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Tobago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Turkey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8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U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Arab Emirates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Ukraine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United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Kingdom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19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3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United 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States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45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9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Vietnam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3" descr="content of LSTRC February 2015 180 title Reviewed , 20 Recommended" title="LSTRC February 2015 180 title Reviewed , 20 Recommend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921837"/>
              </p:ext>
            </p:extLst>
          </p:nvPr>
        </p:nvGraphicFramePr>
        <p:xfrm>
          <a:off x="3276600" y="1524000"/>
          <a:ext cx="2362200" cy="5057764"/>
        </p:xfrm>
        <a:graphic>
          <a:graphicData uri="http://schemas.openxmlformats.org/drawingml/2006/table">
            <a:tbl>
              <a:tblPr firstRow="1" firstCol="1" bandRow="1"/>
              <a:tblGrid>
                <a:gridCol w="1393092"/>
                <a:gridCol w="484554"/>
                <a:gridCol w="484554"/>
              </a:tblGrid>
              <a:tr h="3168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Country 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Rev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Rec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Hungary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India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16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3819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Iran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1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Iraq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Italy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6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Japan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Kenya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Korea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6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Macedonia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Malaysia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Malta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Nepal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Netherlands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Pakistan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Peru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Poland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Portugal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Romania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Content Placeholder 3" descr="content of LSTRC February 2015 180 title Reviewed , 20 Recommended" title="LSTRC February 2015 180 title Reviewed , 20 Recommende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899097"/>
              </p:ext>
            </p:extLst>
          </p:nvPr>
        </p:nvGraphicFramePr>
        <p:xfrm>
          <a:off x="457200" y="1524000"/>
          <a:ext cx="2362200" cy="5057764"/>
        </p:xfrm>
        <a:graphic>
          <a:graphicData uri="http://schemas.openxmlformats.org/drawingml/2006/table">
            <a:tbl>
              <a:tblPr firstRow="1" firstCol="1" bandRow="1"/>
              <a:tblGrid>
                <a:gridCol w="1393092"/>
                <a:gridCol w="484554"/>
                <a:gridCol w="484554"/>
              </a:tblGrid>
              <a:tr h="3168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Country 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Rev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Rec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Argentina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Australia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38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Austria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Bangladesh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Belgium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Bosnia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Herzegov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Brazil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3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Bulgaria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Canada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Chile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China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17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Colombia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Czech Republic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Ecuador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Egypt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10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Finland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1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France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2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648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Germany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6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58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/>
            </a:r>
            <a:br>
              <a:rPr lang="en-US" sz="3200" b="1" dirty="0" smtClean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/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800" dirty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LSTRC October 2014 and February 2015 </a:t>
            </a:r>
            <a:br>
              <a:rPr lang="en-US" sz="2800" dirty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</a:br>
            <a:r>
              <a:rPr lang="en-US" sz="28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Titles Reviewed </a:t>
            </a:r>
            <a:r>
              <a:rPr lang="en-US" sz="2800" dirty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and </a:t>
            </a:r>
            <a:r>
              <a:rPr lang="en-US" sz="28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Recommended </a:t>
            </a:r>
            <a:r>
              <a:rPr lang="en-US" sz="2800" dirty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by Title </a:t>
            </a:r>
            <a:r>
              <a:rPr lang="en-US" sz="2800" dirty="0" smtClean="0">
                <a:ln w="3200">
                  <a:solidFill>
                    <a:srgbClr val="564B3C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Status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E54D-AFCC-420C-921B-EBB6038E487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099" name="Picture 3" descr="LSTRC October 2014 and February 2015 &#10;Titles Reviewed and Recommended by Title Status &#10;&#10;Oct 2014&#10;180 Titles Reviewed&#10;15 Titles Recommended&#10;&#10;Title Status:  Print only&#10;Review:  10&#10;Rec:  n/a&#10;&#10;Title Status:  Print and Electronic&#10;Review:  98&#10;Rec:  7&#10;&#10;&#10;Title Status:  E-only&#10;Review:  72&#10;Rec:  8&#10;&#10;Title Status:  Open Access&#10;Review:  115&#10;Rec:  6&#10;&#10;Title Status:  Re-reviews&#10;Review:  36&#10;Rec:  5&#10;&#10;Title Status:  English&#10;Review:  150&#10;Rec:  15&#10;&#10;Title Status:  Non-English&#10;Review:  30&#10;Rec:  n/a&#10;&#10;&#10;&#10;&#10;LSTRC October 2014 and February 2015 &#10;Titles Reviewed and Recommended by Title Status &#10;&#10;Feb 2015&#10;180 Titles Reviewed&#10;20 Titles Recommended&#10;&#10;Title Status:  Print only&#10;Review:  11&#10;Rec:  n/a&#10;&#10;Title Status:  Print and Electronic&#10;Review:  116&#10;Rec:  17&#10;&#10;&#10;Title Status:  E-only&#10;Review:  53&#10;Rec:  3&#10;&#10;Title Status:  Open Access&#10;Review:  101&#10;Rec:  7&#10;&#10;Title Status:  Re-reviews&#10;Review:  37&#10;Rec:  8&#10;&#10;Title Status:  English&#10;Review:  168&#10;Rec:  20&#10;&#10;Title Status:  Non-English&#10;Review:  12&#10;Rec:  n/a&#10;&#10;&#10;&#10;&#10;&#10;" title="LSTRC October 2014 and February 2015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" y="1371600"/>
            <a:ext cx="904185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PubMed Full Text Links</a:t>
            </a:r>
            <a:endParaRPr lang="en-US" dirty="0"/>
          </a:p>
        </p:txBody>
      </p:sp>
      <p:graphicFrame>
        <p:nvGraphicFramePr>
          <p:cNvPr id="8" name="Content Placeholder 7" descr="Table of   number of Pubmed full text link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577177"/>
              </p:ext>
            </p:extLst>
          </p:nvPr>
        </p:nvGraphicFramePr>
        <p:xfrm>
          <a:off x="685801" y="1524000"/>
          <a:ext cx="8000999" cy="29724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17628"/>
                <a:gridCol w="1394239"/>
                <a:gridCol w="1267391"/>
                <a:gridCol w="1149290"/>
                <a:gridCol w="1245521"/>
                <a:gridCol w="1226930"/>
              </a:tblGrid>
              <a:tr h="692727">
                <a:tc>
                  <a:txBody>
                    <a:bodyPr/>
                    <a:lstStyle/>
                    <a:p>
                      <a:pPr algn="l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Citations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# Linked to Full text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Linked to Full Text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# Linked to Free Full Text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Linked to Free Full Text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/>
                </a:tc>
              </a:tr>
              <a:tr h="512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All </a:t>
                      </a:r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PubMed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24,868,211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15,046,316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4,895,190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12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1990 - present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15,932,283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12,526,484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79%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3,904,982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12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2000 </a:t>
                      </a:r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n-US" sz="2000" u="none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present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11,522,976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10,192,479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3,250,942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12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2010 </a:t>
                      </a:r>
                      <a:r>
                        <a:rPr lang="en-US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n-US" sz="2000" u="none" strike="no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present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5,126,154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4,793,288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1,708,483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Oval 4" title="Red oval to circle satisfaction score (83)"/>
          <p:cNvSpPr/>
          <p:nvPr/>
        </p:nvSpPr>
        <p:spPr>
          <a:xfrm>
            <a:off x="5181600" y="3886200"/>
            <a:ext cx="914400" cy="762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 title="Red oval to circle satisfaction score (83)"/>
          <p:cNvSpPr/>
          <p:nvPr/>
        </p:nvSpPr>
        <p:spPr>
          <a:xfrm>
            <a:off x="7543800" y="3886200"/>
            <a:ext cx="914400" cy="762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MEDLINE and PubMed Milestones</a:t>
            </a:r>
            <a:endParaRPr lang="en-US" dirty="0"/>
          </a:p>
        </p:txBody>
      </p:sp>
      <p:pic>
        <p:nvPicPr>
          <p:cNvPr id="5" name="Picture 2" descr="MEDLINE and PubMed Milestones&#10;&#10;April 22, 2015&#10;MEDLINE and PubMed Milestones&#10;MEDLINE and PubMed Milestones&#10;&#10;October 16, 2012&#10;22.1 million PubMed Citations&#10;20 million MEDLINE Citations&#10;&#10;February 2, 2008&#10;17.7 million PubMed Citations&#10;15 million MEDLINE Citations&#10;&#10;July 10, 1999&#10;10.3 million&#10;10 million&#10;&#10;&#10;&#10;&#10;&#10;&#10;" title="MEDLINE and PubMed Milest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2" y="1212276"/>
            <a:ext cx="8695694" cy="47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SciENcv</a:t>
            </a:r>
            <a:r>
              <a:rPr lang="en-US" dirty="0"/>
              <a:t> Updates</a:t>
            </a:r>
          </a:p>
        </p:txBody>
      </p:sp>
      <p:pic>
        <p:nvPicPr>
          <p:cNvPr id="2050" name="Picture 2" descr="creating a new profile in ScieENcv" title="You have 3 options for creating a new profile in ScieENcv: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5358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NIH Manuscript Submission System – </a:t>
            </a:r>
            <a:br>
              <a:rPr lang="en-US" dirty="0" smtClean="0"/>
            </a:br>
            <a:r>
              <a:rPr lang="en-US" dirty="0" smtClean="0"/>
              <a:t>New Look</a:t>
            </a:r>
            <a:endParaRPr lang="en-US" dirty="0"/>
          </a:p>
        </p:txBody>
      </p:sp>
      <p:pic>
        <p:nvPicPr>
          <p:cNvPr id="3074" name="Picture 2" descr="NIH Manuscript Submission System New Look sign in" title="NIH Manuscript Submission System New Loo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4337"/>
            <a:ext cx="7086600" cy="520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48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08" y="152400"/>
            <a:ext cx="8610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PubMed Commons:</a:t>
            </a:r>
            <a:br>
              <a:rPr lang="en-US" dirty="0" smtClean="0"/>
            </a:br>
            <a:r>
              <a:rPr lang="en-US" dirty="0" smtClean="0"/>
              <a:t>A forum for scientific discussion on PubMed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41797" y="3835879"/>
            <a:ext cx="1926003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2015</a:t>
            </a:r>
          </a:p>
          <a:p>
            <a:pPr algn="ctr"/>
            <a:endParaRPr lang="en-US" sz="9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Approaching 9,000 members</a:t>
            </a:r>
          </a:p>
          <a:p>
            <a:pPr algn="ctr"/>
            <a:endParaRPr lang="en-US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3,000 comments</a:t>
            </a:r>
          </a:p>
        </p:txBody>
      </p:sp>
      <p:pic>
        <p:nvPicPr>
          <p:cNvPr id="6" name="Picture 5" descr="Screen shot of a graph forum for scientific discussion on PubMed 2013. " title="PubMed Commons: A forum for scientific discussion on PubM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" y="3829040"/>
            <a:ext cx="5515587" cy="2471818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21406" y="5007424"/>
            <a:ext cx="1182136" cy="796231"/>
          </a:xfrm>
          <a:prstGeom prst="wedgeEllipseCallou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Oct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2013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6913" y="4501591"/>
            <a:ext cx="1182136" cy="796231"/>
          </a:xfrm>
          <a:prstGeom prst="wedgeEllipseCallou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Dec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2013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5676" y="3891795"/>
            <a:ext cx="15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AF05"/>
                </a:solidFill>
              </a:rPr>
              <a:t>Members</a:t>
            </a:r>
            <a:endParaRPr lang="en-US" sz="1600" b="1" i="1" dirty="0">
              <a:solidFill>
                <a:srgbClr val="FFAF0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5676" y="5105215"/>
            <a:ext cx="15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F0"/>
                </a:solidFill>
              </a:rPr>
              <a:t>Ratings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5676" y="5433418"/>
            <a:ext cx="15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Comments</a:t>
            </a:r>
            <a:endParaRPr lang="en-US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5076" y="1279277"/>
            <a:ext cx="8361724" cy="2671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Pilot began - October 22, 2013</a:t>
            </a:r>
          </a:p>
          <a:p>
            <a:r>
              <a:rPr lang="en-US" sz="2400" dirty="0" smtClean="0"/>
              <a:t>Comments visible to the public - December 19, 2013</a:t>
            </a:r>
          </a:p>
          <a:p>
            <a:r>
              <a:rPr lang="en-US" sz="2400" dirty="0" smtClean="0"/>
              <a:t>Sustainable infrastructure that minimizes potentially harmful use of the forum</a:t>
            </a:r>
          </a:p>
          <a:p>
            <a:r>
              <a:rPr lang="en-US" sz="2400" dirty="0" smtClean="0"/>
              <a:t>Quality of the comments is high – use of the Commons is low</a:t>
            </a:r>
          </a:p>
        </p:txBody>
      </p:sp>
    </p:spTree>
    <p:extLst>
      <p:ext uri="{BB962C8B-B14F-4D97-AF65-F5344CB8AC3E}">
        <p14:creationId xmlns:p14="http://schemas.microsoft.com/office/powerpoint/2010/main" val="32710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Commons Journal Clubs</a:t>
            </a:r>
            <a:endParaRPr lang="en-US" dirty="0"/>
          </a:p>
        </p:txBody>
      </p:sp>
      <p:pic>
        <p:nvPicPr>
          <p:cNvPr id="4" name="Picture 3" descr="banner1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0" y="267648"/>
            <a:ext cx="8590420" cy="198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81000" y="2438400"/>
            <a:ext cx="7776503" cy="421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New for 2015 – Journal Club membership of PubMed Commons, with 2 PubMed Commons member guarantors</a:t>
            </a:r>
          </a:p>
          <a:p>
            <a:r>
              <a:rPr lang="en-US" sz="2400" dirty="0" smtClean="0"/>
              <a:t>Journal clubs bring in-depth group discussions of articles to PubMed users</a:t>
            </a:r>
          </a:p>
          <a:p>
            <a:r>
              <a:rPr lang="en-US" sz="2400" dirty="0" smtClean="0"/>
              <a:t>Clubs get their own profile page on PubMed</a:t>
            </a:r>
          </a:p>
          <a:p>
            <a:r>
              <a:rPr lang="en-US" sz="2400" dirty="0" smtClean="0"/>
              <a:t>There are now 15 journal clubs in the Commons</a:t>
            </a:r>
          </a:p>
          <a:p>
            <a:r>
              <a:rPr lang="en-US" sz="2400" dirty="0" smtClean="0"/>
              <a:t>Consider leading one</a:t>
            </a:r>
          </a:p>
        </p:txBody>
      </p:sp>
    </p:spTree>
    <p:extLst>
      <p:ext uri="{BB962C8B-B14F-4D97-AF65-F5344CB8AC3E}">
        <p14:creationId xmlns:p14="http://schemas.microsoft.com/office/powerpoint/2010/main" val="12538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 school of Nursing PubMed Journal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6248400" y="648652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NCBI - Spring 2015</a:t>
            </a:r>
            <a:endParaRPr lang="en-US"/>
          </a:p>
        </p:txBody>
      </p:sp>
      <p:pic>
        <p:nvPicPr>
          <p:cNvPr id="5" name="Picture 4" descr="Screen shot of University of Kansas School of Nursing Journal Club" title="University of Kansas School of Nursing Journal Club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3" y="1659758"/>
            <a:ext cx="8649368" cy="387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of PubMed Commons" title="PubMed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0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Metadata, Data and MeSH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4000" dirty="0"/>
              <a:t>Bibliographic Framework </a:t>
            </a:r>
            <a:r>
              <a:rPr lang="en-US" sz="4000" dirty="0" smtClean="0"/>
              <a:t>Initiative or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BIBFRAME (BF) </a:t>
            </a:r>
            <a:r>
              <a:rPr lang="en-US" dirty="0" smtClean="0"/>
              <a:t>at </a:t>
            </a:r>
            <a:r>
              <a:rPr lang="en-US" dirty="0"/>
              <a:t>NLM, Phase 2</a:t>
            </a:r>
          </a:p>
        </p:txBody>
      </p:sp>
      <p:pic>
        <p:nvPicPr>
          <p:cNvPr id="5" name="Picture 3" descr="Library of Congress logo" title="Library of Cong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99734"/>
            <a:ext cx="123825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OCLC  logo" title="OCLC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99734"/>
            <a:ext cx="2305050" cy="42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he George Washington University logo" title="The George Washington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66482"/>
            <a:ext cx="1895475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IBFLOW logo" title="BIBFLOW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866545"/>
            <a:ext cx="3038475" cy="71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UCDAVIS University Library logo" title="UCDAVIS University Librar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84" y="5377359"/>
            <a:ext cx="1779055" cy="55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tanford University Library logo" title="Stanford University Librar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714875"/>
            <a:ext cx="3105150" cy="39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Replace the MARC format and increase </a:t>
            </a:r>
            <a:r>
              <a:rPr lang="en-US" sz="2800" dirty="0"/>
              <a:t>the exposure, sharing and interoperability of </a:t>
            </a:r>
            <a:r>
              <a:rPr lang="en-US" sz="2800" dirty="0" smtClean="0"/>
              <a:t>library data </a:t>
            </a:r>
            <a:r>
              <a:rPr lang="en-US" sz="2800" dirty="0"/>
              <a:t>to facilitate discovery and </a:t>
            </a:r>
            <a:r>
              <a:rPr lang="en-US" sz="2800" dirty="0" smtClean="0"/>
              <a:t>linking</a:t>
            </a:r>
          </a:p>
          <a:p>
            <a:r>
              <a:rPr lang="en-US" sz="2800" dirty="0" smtClean="0"/>
              <a:t>NLM experimenting with a modular BF approach</a:t>
            </a:r>
          </a:p>
          <a:p>
            <a:pPr lvl="1"/>
            <a:r>
              <a:rPr lang="en-US" dirty="0"/>
              <a:t>Develop a core </a:t>
            </a:r>
            <a:r>
              <a:rPr lang="en-US" dirty="0" smtClean="0"/>
              <a:t>BF </a:t>
            </a:r>
            <a:r>
              <a:rPr lang="en-US" dirty="0"/>
              <a:t>vocabulary that can be extended with data elements or properties from existing descriptive metadata </a:t>
            </a:r>
            <a:r>
              <a:rPr lang="en-US" dirty="0" smtClean="0"/>
              <a:t>schema. E.g., RDA, MODS, EAD, Dublin Core</a:t>
            </a:r>
            <a:endParaRPr lang="en-US" dirty="0"/>
          </a:p>
          <a:p>
            <a:pPr lvl="1"/>
            <a:endParaRPr lang="en-US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2216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Data at NLM</a:t>
            </a:r>
            <a:endParaRPr lang="en-US" dirty="0"/>
          </a:p>
        </p:txBody>
      </p:sp>
      <p:pic>
        <p:nvPicPr>
          <p:cNvPr id="3" name="Picture 11" descr="Releae of Medical Subject headings (Mesh) RDF Linked Data (beta)" title="Medical Subject headings (Mesh) RDF Linked Data (beta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53617" r="4109"/>
          <a:stretch/>
        </p:blipFill>
        <p:spPr bwMode="auto">
          <a:xfrm>
            <a:off x="649406" y="3886200"/>
            <a:ext cx="7502080" cy="223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72000"/>
          </a:xfrm>
        </p:spPr>
        <p:txBody>
          <a:bodyPr/>
          <a:lstStyle/>
          <a:p>
            <a:r>
              <a:rPr lang="en-US" altLang="en-US" dirty="0"/>
              <a:t>Linked Data at NLM: Environmental Scan, NLM Data Survey and Next </a:t>
            </a:r>
            <a:r>
              <a:rPr lang="en-US" altLang="en-US" dirty="0" smtClean="0"/>
              <a:t>Steps</a:t>
            </a:r>
          </a:p>
          <a:p>
            <a:r>
              <a:rPr lang="en-US" altLang="en-US" dirty="0" smtClean="0"/>
              <a:t>Current activities: </a:t>
            </a:r>
            <a:r>
              <a:rPr lang="en-US" altLang="en-US" dirty="0" err="1" smtClean="0"/>
              <a:t>MeSH</a:t>
            </a:r>
            <a:r>
              <a:rPr lang="en-US" altLang="en-US" dirty="0" smtClean="0"/>
              <a:t> RDF, PubChem RDF and BIBFRAME</a:t>
            </a:r>
          </a:p>
          <a:p>
            <a:r>
              <a:rPr lang="en-US" altLang="en-US" dirty="0"/>
              <a:t>A</a:t>
            </a:r>
            <a:r>
              <a:rPr lang="en-US" altLang="en-US" dirty="0" smtClean="0"/>
              <a:t>n authoritative </a:t>
            </a:r>
            <a:r>
              <a:rPr lang="en-US" altLang="en-US" dirty="0"/>
              <a:t>representation of </a:t>
            </a:r>
            <a:r>
              <a:rPr lang="en-US" altLang="en-US" dirty="0" err="1" smtClean="0"/>
              <a:t>MeSH</a:t>
            </a:r>
            <a:r>
              <a:rPr lang="en-US" altLang="en-US" dirty="0" smtClean="0"/>
              <a:t> RDF</a:t>
            </a:r>
          </a:p>
          <a:p>
            <a:pPr lvl="1"/>
            <a:r>
              <a:rPr lang="en-US" dirty="0"/>
              <a:t>http://id.nlm.nih.gov/mesh/</a:t>
            </a:r>
          </a:p>
        </p:txBody>
      </p:sp>
    </p:spTree>
    <p:extLst>
      <p:ext uri="{BB962C8B-B14F-4D97-AF65-F5344CB8AC3E}">
        <p14:creationId xmlns:p14="http://schemas.microsoft.com/office/powerpoint/2010/main" val="4613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Web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Responsive Web Design</a:t>
            </a:r>
            <a:endParaRPr lang="en-US" sz="4000" dirty="0"/>
          </a:p>
        </p:txBody>
      </p:sp>
      <p:pic>
        <p:nvPicPr>
          <p:cNvPr id="5" name="Content Placeholder 3" descr="Picture of electronics devices showing Web Services of MedlinePlus" title="Electronic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"/>
          <a:stretch/>
        </p:blipFill>
        <p:spPr bwMode="auto">
          <a:xfrm>
            <a:off x="1295400" y="2743200"/>
            <a:ext cx="6321950" cy="393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8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</a:t>
            </a:r>
            <a:r>
              <a:rPr lang="en-US" sz="3600" dirty="0" smtClean="0"/>
              <a:t>lexible</a:t>
            </a:r>
            <a:r>
              <a:rPr lang="en-US" sz="3600" dirty="0"/>
              <a:t>, grid-based layout that </a:t>
            </a:r>
            <a:r>
              <a:rPr lang="en-US" sz="3600" dirty="0" smtClean="0"/>
              <a:t>responds </a:t>
            </a:r>
            <a:r>
              <a:rPr lang="en-US" sz="3600" dirty="0"/>
              <a:t>to </a:t>
            </a:r>
            <a:r>
              <a:rPr lang="en-US" sz="3600" dirty="0" smtClean="0"/>
              <a:t>screen size in delivering content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8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962400" cy="10668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3600" dirty="0" smtClean="0"/>
              <a:t>Mobile Features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100" dirty="0"/>
          </a:p>
        </p:txBody>
      </p:sp>
      <p:pic>
        <p:nvPicPr>
          <p:cNvPr id="4" name="Picture 7" title="MedlinePlus Mobile homepage released in October 20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622"/>
            <a:ext cx="3352800" cy="577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334" y="838200"/>
            <a:ext cx="3505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Text </a:t>
            </a:r>
            <a:r>
              <a:rPr lang="en-US" sz="2800" dirty="0" smtClean="0"/>
              <a:t>is readable </a:t>
            </a:r>
            <a:r>
              <a:rPr lang="en-US" sz="2800" dirty="0"/>
              <a:t>without zooming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Drop-down </a:t>
            </a:r>
            <a:r>
              <a:rPr lang="en-US" sz="2800" dirty="0"/>
              <a:t>and expand-collapse buttons for </a:t>
            </a:r>
            <a:r>
              <a:rPr lang="en-US" sz="2800" dirty="0" smtClean="0"/>
              <a:t>compact display</a:t>
            </a:r>
            <a:br>
              <a:rPr lang="en-US" sz="2800" dirty="0" smtClean="0"/>
            </a:b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Links are spaced for easy tapping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Referrals to MedlinePlus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7021" y="5464314"/>
            <a:ext cx="3053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6 Months After Responsive </a:t>
            </a:r>
          </a:p>
          <a:p>
            <a:pPr algn="ctr"/>
            <a:r>
              <a:rPr lang="en-US" sz="2000" dirty="0" smtClean="0"/>
              <a:t>(October 22)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752600" y="5464314"/>
            <a:ext cx="321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6 Months Before Responsive </a:t>
            </a:r>
          </a:p>
          <a:p>
            <a:pPr algn="ctr"/>
            <a:r>
              <a:rPr lang="en-US" sz="2000" dirty="0" smtClean="0"/>
              <a:t>(October 22)</a:t>
            </a:r>
            <a:endParaRPr lang="en-US" sz="2000" dirty="0"/>
          </a:p>
        </p:txBody>
      </p:sp>
      <p:graphicFrame>
        <p:nvGraphicFramePr>
          <p:cNvPr id="6" name="Chart 5" descr="Numbers of MedlinePlus Referrals (mobile)" title="Numbers of MedlinePlus Referrals (mobile)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721127"/>
              </p:ext>
            </p:extLst>
          </p:nvPr>
        </p:nvGraphicFramePr>
        <p:xfrm>
          <a:off x="685800" y="228600"/>
          <a:ext cx="7924799" cy="510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16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of electronics devices showing AIDS info site" title="Electronics device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14431" y="86710"/>
            <a:ext cx="8912799" cy="66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066800"/>
          </a:xfrm>
        </p:spPr>
        <p:txBody>
          <a:bodyPr/>
          <a:lstStyle/>
          <a:p>
            <a:r>
              <a:rPr lang="en-US" dirty="0" smtClean="0"/>
              <a:t>Responsive at NLM</a:t>
            </a:r>
            <a:endParaRPr lang="en-US" dirty="0"/>
          </a:p>
        </p:txBody>
      </p:sp>
      <p:pic>
        <p:nvPicPr>
          <p:cNvPr id="2052" name="Picture 4" descr="Partners in information Access for the public health workforce with current public health news" title="Partners in information Access for the public health workfo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536"/>
            <a:ext cx="7956550" cy="639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Partners in information Access for the public health workforce with current public health news" title="Partners in information Access for the public health workfo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452"/>
            <a:ext cx="5257906" cy="596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Partners in information Access for the public health workforce with current public health news , search by topic search box" title="Partners in information Access for the public health workfo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93233"/>
            <a:ext cx="3429000" cy="602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title="Responsive Design of Daily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475962" cy="639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Responsive Versions of </a:t>
            </a:r>
            <a:r>
              <a:rPr lang="en-US" dirty="0" err="1" smtClean="0"/>
              <a:t>DailyMed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3797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Emergency Access Initiative - EAI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28689"/>
            <a:ext cx="8229600" cy="4572000"/>
          </a:xfrm>
        </p:spPr>
        <p:txBody>
          <a:bodyPr anchor="t"/>
          <a:lstStyle/>
          <a:p>
            <a:pPr>
              <a:buNone/>
            </a:pPr>
            <a:r>
              <a:rPr lang="en-US" dirty="0" smtClean="0"/>
              <a:t>Collaborative partnership between NLM and participating publishers to provide </a:t>
            </a:r>
            <a:r>
              <a:rPr lang="en-US" dirty="0" smtClean="0">
                <a:solidFill>
                  <a:srgbClr val="FFC000"/>
                </a:solidFill>
              </a:rPr>
              <a:t>free access to full-text articles </a:t>
            </a:r>
            <a:r>
              <a:rPr lang="en-US" dirty="0" smtClean="0"/>
              <a:t>from over 700 biomedical serial titles, over 4,000 books, and 6 point-of-care tools to </a:t>
            </a:r>
            <a:r>
              <a:rPr lang="en-US" dirty="0" smtClean="0">
                <a:solidFill>
                  <a:srgbClr val="FFC000"/>
                </a:solidFill>
              </a:rPr>
              <a:t>healthcare professionals and libraries affected by disasters</a:t>
            </a:r>
            <a:r>
              <a:rPr lang="en-US" dirty="0" smtClean="0"/>
              <a:t> in the United States and internationally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 descr="Credit: Omar Havana / Getty Images&#10;"/>
          <p:cNvSpPr txBox="1"/>
          <p:nvPr/>
        </p:nvSpPr>
        <p:spPr>
          <a:xfrm>
            <a:off x="1922585" y="6504801"/>
            <a:ext cx="4325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Omar Havana / Getty </a:t>
            </a:r>
            <a:r>
              <a:rPr lang="en-US" sz="1100" dirty="0"/>
              <a:t>Images</a:t>
            </a:r>
          </a:p>
        </p:txBody>
      </p:sp>
      <p:pic>
        <p:nvPicPr>
          <p:cNvPr id="4" name="Picture 3" descr="Picture of damage from earthquake in Nepal" title="Picture of damage from earthquake in Nepa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3644308"/>
            <a:ext cx="4818185" cy="32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of PubMed Mobile site, can be found at www.ncbi.nlm.nih.gov" title="PubMed Mobil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64" y="1295400"/>
            <a:ext cx="3103671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PubMed </a:t>
            </a:r>
            <a:r>
              <a:rPr lang="en-US" dirty="0" smtClean="0">
                <a:effectLst/>
              </a:rPr>
              <a:t>Mobile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</a:t>
            </a:r>
            <a:r>
              <a:rPr lang="en-US" dirty="0" smtClean="0"/>
              <a:t>Resource </a:t>
            </a:r>
            <a:r>
              <a:rPr lang="en-US" dirty="0"/>
              <a:t>D</a:t>
            </a:r>
            <a:r>
              <a:rPr lang="en-US" dirty="0" smtClean="0"/>
              <a:t>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08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Tutorials (to-be) available through NLM learning resources</a:t>
            </a:r>
            <a:endParaRPr lang="en-US" sz="2800" dirty="0"/>
          </a:p>
        </p:txBody>
      </p:sp>
      <p:pic>
        <p:nvPicPr>
          <p:cNvPr id="7" name="Picture 6" descr="UMLS Video Learning Resources" title="UMLS Video Learning 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914400"/>
            <a:ext cx="6518472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PubMed Online training, Quick Tours" title="PubMed Online traini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6941" r="325" b="761"/>
          <a:stretch/>
        </p:blipFill>
        <p:spPr>
          <a:xfrm>
            <a:off x="1574800" y="2133600"/>
            <a:ext cx="7264400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History of  Medicine, IndexCat" title="History of Medecin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2501" b="68506"/>
          <a:stretch/>
        </p:blipFill>
        <p:spPr>
          <a:xfrm>
            <a:off x="0" y="5029200"/>
            <a:ext cx="6172200" cy="130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istance Education Resources" title="Distance Education Resourc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98136"/>
            <a:ext cx="5715000" cy="292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ClinicalTrials.gov search of studies" title="ClinicalTrials.gov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4390" r="40139" b="3407"/>
          <a:stretch/>
        </p:blipFill>
        <p:spPr>
          <a:xfrm>
            <a:off x="3759200" y="457200"/>
            <a:ext cx="5461000" cy="133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4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Learning </a:t>
            </a:r>
            <a:r>
              <a:rPr lang="en-US" sz="2400" dirty="0"/>
              <a:t>Resources API (Application Programming Interface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Tagged by subject area, such as ‘My NCBI’, ‘SNOMED CT’, etc.  </a:t>
            </a:r>
          </a:p>
          <a:p>
            <a:r>
              <a:rPr lang="en-US" sz="2400" dirty="0" smtClean="0"/>
              <a:t>One-click code snippets you can use on your website that will update to show most recent tutorials from subject areas you choose (PubMed tutorials,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Searchable </a:t>
            </a:r>
            <a:r>
              <a:rPr lang="en-US" sz="2400" dirty="0"/>
              <a:t>REST API returns information and metadata (name, format, run-time, URL, </a:t>
            </a:r>
            <a:r>
              <a:rPr lang="en-US" sz="2400" dirty="0" err="1"/>
              <a:t>etc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earn.nlm.nih.gov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rching NLM Training and tutorials" title="NIH U.S. National Library of Medicin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"/>
          <a:stretch/>
        </p:blipFill>
        <p:spPr>
          <a:xfrm>
            <a:off x="82497" y="264219"/>
            <a:ext cx="8942753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Resources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Network of </a:t>
            </a:r>
            <a:br>
              <a:rPr lang="en-US" dirty="0" smtClean="0"/>
            </a:br>
            <a:r>
              <a:rPr lang="en-US" dirty="0" smtClean="0"/>
              <a:t>Libraries of Medicine (NN/LM)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2006-2011</a:t>
            </a:r>
            <a:endParaRPr lang="en-US" dirty="0"/>
          </a:p>
        </p:txBody>
      </p:sp>
      <p:pic>
        <p:nvPicPr>
          <p:cNvPr id="4098" name="Picture 2" descr="A map of The National Network of Libraries of Medicine (NN/LM)" title="The National Network of Libraries of Medicin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105059" cy="549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ank you for responding" title="Thank you for responding"/>
          <p:cNvSpPr>
            <a:spLocks noGrp="1"/>
          </p:cNvSpPr>
          <p:nvPr>
            <p:ph type="title"/>
          </p:nvPr>
        </p:nvSpPr>
        <p:spPr>
          <a:xfrm>
            <a:off x="547775" y="3048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 for responding!</a:t>
            </a:r>
            <a:endParaRPr lang="en-US" dirty="0"/>
          </a:p>
        </p:txBody>
      </p:sp>
      <p:pic>
        <p:nvPicPr>
          <p:cNvPr id="1027" name="Picture 3" descr="Request for information-National Network Of Libraries Of Medicine" title="FedBizOpps.G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11200" r="23751" b="59700"/>
          <a:stretch/>
        </p:blipFill>
        <p:spPr bwMode="auto">
          <a:xfrm>
            <a:off x="547775" y="3200400"/>
            <a:ext cx="8139025" cy="275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Purpose: </a:t>
            </a:r>
            <a:r>
              <a:rPr lang="en-US" sz="2400" dirty="0" smtClean="0"/>
              <a:t>Seek input </a:t>
            </a:r>
            <a:r>
              <a:rPr lang="en-US" sz="2400" dirty="0"/>
              <a:t>from current and potential user communities to maximize </a:t>
            </a:r>
            <a:r>
              <a:rPr lang="en-US" sz="2400" dirty="0" smtClean="0"/>
              <a:t>NN/LM </a:t>
            </a:r>
            <a:r>
              <a:rPr lang="en-US" sz="2400" dirty="0"/>
              <a:t>effectiveness and </a:t>
            </a:r>
            <a:r>
              <a:rPr lang="en-US" sz="2400" dirty="0" smtClean="0"/>
              <a:t>efficiency</a:t>
            </a:r>
          </a:p>
          <a:p>
            <a:r>
              <a:rPr lang="en-US" sz="2400" dirty="0" smtClean="0"/>
              <a:t>48 comments received= &gt;130 pages of thoughtful suggestions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231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229600" cy="1066800"/>
          </a:xfrm>
        </p:spPr>
        <p:txBody>
          <a:bodyPr/>
          <a:lstStyle/>
          <a:p>
            <a:r>
              <a:rPr lang="en-US" dirty="0" smtClean="0"/>
              <a:t>Differing Opinions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4419600" cy="5486400"/>
          </a:xfrm>
        </p:spPr>
        <p:txBody>
          <a:bodyPr>
            <a:normAutofit fontScale="85000" lnSpcReduction="20000"/>
          </a:bodyPr>
          <a:lstStyle/>
          <a:p>
            <a:pPr marL="365760" lvl="1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Agreement</a:t>
            </a:r>
          </a:p>
          <a:p>
            <a:pPr lvl="1"/>
            <a:endParaRPr lang="en-US" dirty="0" smtClean="0"/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Network of Libraries of Medicine (NN/LM) is valuable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NN/LM needs more money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 restrictions have a negative impact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many target populations, topic areas, tasks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activities should/could be handled nationally by one RML and/or NLM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Exhibits at local/state/regional meetings are valuable, national meetings not so much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 more trans-NLM coordination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423558" y="685800"/>
            <a:ext cx="4495800" cy="541019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>
                <a:latin typeface="Calibri" pitchFamily="34" charset="0"/>
              </a:defRPr>
            </a:lvl1pPr>
            <a:lvl2pPr marL="365760" lvl="1" indent="0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2pPr>
            <a:lvl3pPr marL="1005840" indent="-228600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>
                <a:latin typeface="Calibri" pitchFamily="34" charset="0"/>
              </a:defRPr>
            </a:lvl3pPr>
            <a:lvl4pPr marL="1280160" indent="-228600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>
                <a:latin typeface="Calibri" pitchFamily="34" charset="0"/>
              </a:defRPr>
            </a:lvl4pPr>
            <a:lvl5pPr marL="1554480" indent="-228600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>
                <a:latin typeface="Calibri" pitchFamily="34" charset="0"/>
              </a:defRPr>
            </a:lvl5pPr>
            <a:lvl6pPr marL="1828800" indent="-228600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/>
            </a:lvl6pPr>
            <a:lvl7pPr marL="2011680" indent="-182880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baseline="0"/>
            </a:lvl7pPr>
            <a:lvl8pPr marL="2286000" indent="-182880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/>
            </a:lvl8pPr>
            <a:lvl9pPr marL="2560320" indent="-182880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/>
            </a:lvl9pPr>
          </a:lstStyle>
          <a:p>
            <a:pPr lvl="1"/>
            <a:r>
              <a:rPr lang="en-US" dirty="0"/>
              <a:t>Differing Opinions</a:t>
            </a:r>
          </a:p>
          <a:p>
            <a:pPr lvl="1"/>
            <a:endParaRPr lang="en-US" dirty="0"/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NN/LM mission and goals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Regional Structure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“Unaffiliated” health professionals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Approach to NN/LM outreach evaluation support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Approach to improving NN/LM technology support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Which services could or should be centralized</a:t>
            </a:r>
          </a:p>
          <a:p>
            <a:pPr marL="640080" lvl="1" indent="-274320">
              <a:lnSpc>
                <a:spcPct val="90000"/>
              </a:lnSpc>
              <a:buFont typeface="Wingdings 2"/>
              <a:buChar char=""/>
            </a:pPr>
            <a:r>
              <a:rPr lang="en-US" b="0" dirty="0"/>
              <a:t>Value of emphasis on certain areas, e.g., history of medicine, disaster preparedness, e-science</a:t>
            </a:r>
          </a:p>
        </p:txBody>
      </p:sp>
    </p:spTree>
    <p:extLst>
      <p:ext uri="{BB962C8B-B14F-4D97-AF65-F5344CB8AC3E}">
        <p14:creationId xmlns:p14="http://schemas.microsoft.com/office/powerpoint/2010/main" val="33245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UG4 Cooperative </a:t>
            </a:r>
            <a:r>
              <a:rPr lang="en-US" dirty="0"/>
              <a:t>Agreement</a:t>
            </a:r>
          </a:p>
        </p:txBody>
      </p:sp>
      <p:pic>
        <p:nvPicPr>
          <p:cNvPr id="1027" name="Picture 3" descr="Regional Medical Libraries for the National network of libraries of Medicine (UG4) (RFA-LM-15-003)" title="Grants and Funding: Extramural Program (EP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6" y="1219200"/>
            <a:ext cx="886593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EAI Login Page - Active</a:t>
            </a:r>
            <a:endParaRPr lang="en-US" dirty="0"/>
          </a:p>
        </p:txBody>
      </p:sp>
      <p:pic>
        <p:nvPicPr>
          <p:cNvPr id="6" name="Content Placeholder 5" descr="Emergency Access Initiatives" title="Emergency Access Initiative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3" b="18596"/>
          <a:stretch/>
        </p:blipFill>
        <p:spPr>
          <a:xfrm>
            <a:off x="1371600" y="1309970"/>
            <a:ext cx="6324600" cy="493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953000" y="62484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http://eai.nlm.nih.gov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644"/>
            <a:ext cx="8229600" cy="4572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National Network Steering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Focus on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Focus on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Nationalized some tasks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tint val="75000"/>
                  </a:schemeClr>
                </a:solidFill>
              </a:rPr>
              <a:t>Name Changes: Offices + Nat’l Network Coordination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tint val="75000"/>
                </a:schemeClr>
              </a:solidFill>
            </a:endParaRPr>
          </a:p>
          <a:p>
            <a:pPr marL="982980" lvl="1" indent="-342900">
              <a:buFont typeface="Arial" panose="020B0604020202020204" pitchFamily="34" charset="0"/>
              <a:buChar char="•"/>
            </a:pPr>
            <a:r>
              <a:rPr lang="en-US" dirty="0"/>
              <a:t>Applications due July 24, 2015</a:t>
            </a:r>
          </a:p>
          <a:p>
            <a:pPr marL="982980" lvl="1" indent="-342900">
              <a:buFont typeface="Arial" panose="020B0604020202020204" pitchFamily="34" charset="0"/>
              <a:buChar char="•"/>
            </a:pPr>
            <a:r>
              <a:rPr lang="en-US" dirty="0"/>
              <a:t>Awards begin May 2016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006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/>
              <a:t>Notable Changes from 2011-16</a:t>
            </a:r>
          </a:p>
        </p:txBody>
      </p:sp>
    </p:spTree>
    <p:extLst>
      <p:ext uri="{BB962C8B-B14F-4D97-AF65-F5344CB8AC3E}">
        <p14:creationId xmlns:p14="http://schemas.microsoft.com/office/powerpoint/2010/main" val="26026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</a:t>
            </a:r>
            <a:r>
              <a:rPr lang="en-US" sz="4000" dirty="0" smtClean="0"/>
              <a:t>ollections and Exhibitions </a:t>
            </a:r>
            <a:r>
              <a:rPr lang="en-US" sz="4000" dirty="0"/>
              <a:t>C</a:t>
            </a:r>
            <a:r>
              <a:rPr lang="en-US" sz="4000" dirty="0" smtClean="0"/>
              <a:t>ome to You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81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NLM Web </a:t>
            </a:r>
            <a:r>
              <a:rPr lang="en-US" dirty="0"/>
              <a:t>A</a:t>
            </a:r>
            <a:r>
              <a:rPr lang="en-US" dirty="0" smtClean="0"/>
              <a:t>rchive </a:t>
            </a:r>
            <a:r>
              <a:rPr lang="en-US" dirty="0"/>
              <a:t>C</a:t>
            </a:r>
            <a:r>
              <a:rPr lang="en-US" dirty="0" smtClean="0"/>
              <a:t>ollections</a:t>
            </a:r>
            <a:endParaRPr lang="en-US" dirty="0"/>
          </a:p>
        </p:txBody>
      </p:sp>
      <p:pic>
        <p:nvPicPr>
          <p:cNvPr id="5" name="Picture 4" descr="REP for skinn cancer" title="e-Patient Dav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6223" r="31375"/>
          <a:stretch/>
        </p:blipFill>
        <p:spPr>
          <a:xfrm>
            <a:off x="5480775" y="1219200"/>
            <a:ext cx="3434625" cy="339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bola" title="Doctors without bord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r="26766"/>
          <a:stretch/>
        </p:blipFill>
        <p:spPr bwMode="auto">
          <a:xfrm>
            <a:off x="5480775" y="1981200"/>
            <a:ext cx="34346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4953000" cy="4267200"/>
          </a:xfrm>
        </p:spPr>
        <p:txBody>
          <a:bodyPr>
            <a:normAutofit/>
          </a:bodyPr>
          <a:lstStyle/>
          <a:p>
            <a:endParaRPr lang="en-US" sz="1100" dirty="0" smtClean="0"/>
          </a:p>
          <a:p>
            <a:r>
              <a:rPr lang="en-US" sz="2800" dirty="0"/>
              <a:t>NLM institutional web content</a:t>
            </a:r>
          </a:p>
          <a:p>
            <a:r>
              <a:rPr lang="en-US" sz="2800" dirty="0" smtClean="0"/>
              <a:t>Health and Medicine Blogs</a:t>
            </a:r>
          </a:p>
          <a:p>
            <a:r>
              <a:rPr lang="en-US" sz="2800" dirty="0" smtClean="0"/>
              <a:t>Avian </a:t>
            </a:r>
            <a:r>
              <a:rPr lang="en-US" sz="2800" dirty="0"/>
              <a:t>Influenza A (H7N9) Virus </a:t>
            </a:r>
            <a:endParaRPr lang="en-US" sz="2800" dirty="0" smtClean="0"/>
          </a:p>
          <a:p>
            <a:r>
              <a:rPr lang="en-US" sz="2800" dirty="0" smtClean="0"/>
              <a:t>Disorders </a:t>
            </a:r>
            <a:r>
              <a:rPr lang="en-US" sz="2800" dirty="0"/>
              <a:t>of the Developing and Aging Brain: Autism and Alzheimer’s on the </a:t>
            </a:r>
            <a:r>
              <a:rPr lang="en-US" sz="2800" dirty="0" smtClean="0"/>
              <a:t>Web</a:t>
            </a:r>
            <a:endParaRPr lang="en-US" sz="2800" dirty="0"/>
          </a:p>
          <a:p>
            <a:r>
              <a:rPr lang="en-US" sz="2800" dirty="0" smtClean="0"/>
              <a:t>Global </a:t>
            </a:r>
            <a:r>
              <a:rPr lang="en-US" sz="2800" dirty="0"/>
              <a:t>Health </a:t>
            </a:r>
            <a:r>
              <a:rPr lang="en-US" sz="2800" dirty="0" smtClean="0"/>
              <a:t>Events (including 2014 Ebola Outbreak)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32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Collecting born-digital resources documenting the 2014 Ebola Outbreak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A9AA-3294-404D-B319-2B75C3DF66C7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 descr="Ebola Update CDC and Texas health Department confirm first Ebola case diagnosed in the U.S" title="Center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32800"/>
            <a:ext cx="5743851" cy="424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4" descr="You tube video on important tips on proper PPE use, caring for patient with Ebola" title="CDC Ebo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47779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lobal Ebola Response" title="UNME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>
          <a:xfrm>
            <a:off x="5181600" y="1266736"/>
            <a:ext cx="3611897" cy="387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Opening of Island clinic, Monrovia Liberia with 100 beds" title="WH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28" y="3733800"/>
            <a:ext cx="2976563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4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4077" y="3354958"/>
            <a:ext cx="7924800" cy="1371600"/>
          </a:xfrm>
        </p:spPr>
        <p:txBody>
          <a:bodyPr/>
          <a:lstStyle/>
          <a:p>
            <a:pPr algn="ctr"/>
            <a:r>
              <a:rPr lang="en-US" dirty="0"/>
              <a:t>Unique 18</a:t>
            </a:r>
            <a:r>
              <a:rPr lang="en-US" baseline="30000" dirty="0"/>
              <a:t>th</a:t>
            </a:r>
            <a:r>
              <a:rPr lang="en-US" dirty="0"/>
              <a:t>-century English Short Titles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 18th-century English Short Titles</a:t>
            </a:r>
            <a:endParaRPr lang="en-US" dirty="0"/>
          </a:p>
        </p:txBody>
      </p:sp>
      <p:pic>
        <p:nvPicPr>
          <p:cNvPr id="7" name="Picture 6" descr="The anatomy of melancholy; 18 century English short tiles" title="NLM collec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3896"/>
            <a:ext cx="2824555" cy="449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hort account of the progress and effects of the plague; 18 century English short tiles" title="NLM collecti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662"/>
            <a:ext cx="2622363" cy="450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hort account of the progress and effects of the plague 18 century English short tiles" title="NLM collecti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7" y="195202"/>
            <a:ext cx="2609905" cy="45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0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115568"/>
            <a:ext cx="7924800" cy="1371600"/>
          </a:xfrm>
        </p:spPr>
        <p:txBody>
          <a:bodyPr/>
          <a:lstStyle/>
          <a:p>
            <a:r>
              <a:rPr lang="en-US" dirty="0"/>
              <a:t>World War I Hospital Magazines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World War I Hospital Magazines</a:t>
            </a:r>
            <a:endParaRPr lang="en-US" dirty="0"/>
          </a:p>
        </p:txBody>
      </p:sp>
      <p:pic>
        <p:nvPicPr>
          <p:cNvPr id="4" name="Picture 2" descr="Cover of The Silver Chev'" title="World War I Hospital Magaz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698"/>
            <a:ext cx="3056657" cy="395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 of BOMPROOF with a picture of a group of nurses" title="World War I Hospital Magazin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" y="555243"/>
            <a:ext cx="2819306" cy="393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over of HEADS UP" title="World War I Hospital Magazin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11928"/>
            <a:ext cx="2798490" cy="397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7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Traveling  Exhibitions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Chart 8" descr="Pie chart of public program types and numbers. Pictures of audiences" title="Traveling Exhibitions"/>
          <p:cNvGraphicFramePr/>
          <p:nvPr>
            <p:extLst>
              <p:ext uri="{D42A27DB-BD31-4B8C-83A1-F6EECF244321}">
                <p14:modId xmlns:p14="http://schemas.microsoft.com/office/powerpoint/2010/main" val="3064917128"/>
              </p:ext>
            </p:extLst>
          </p:nvPr>
        </p:nvGraphicFramePr>
        <p:xfrm>
          <a:off x="0" y="1661213"/>
          <a:ext cx="8382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76800" y="6120825"/>
            <a:ext cx="419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white"/>
                </a:solidFill>
                <a:latin typeface="Tw Cen MT"/>
              </a:rPr>
              <a:t>Lister </a:t>
            </a:r>
            <a:r>
              <a:rPr lang="en-US" sz="1400" dirty="0">
                <a:solidFill>
                  <a:prstClr val="white"/>
                </a:solidFill>
                <a:latin typeface="Tw Cen MT"/>
              </a:rPr>
              <a:t>Hill Library of Health </a:t>
            </a:r>
            <a:r>
              <a:rPr lang="en-US" sz="1400" dirty="0" smtClean="0">
                <a:solidFill>
                  <a:prstClr val="white"/>
                </a:solidFill>
                <a:latin typeface="Tw Cen MT"/>
              </a:rPr>
              <a:t>Sciences</a:t>
            </a:r>
          </a:p>
          <a:p>
            <a:pPr algn="r"/>
            <a:r>
              <a:rPr lang="en-US" sz="1400" dirty="0" smtClean="0">
                <a:solidFill>
                  <a:prstClr val="white"/>
                </a:solidFill>
                <a:latin typeface="Tw Cen MT"/>
              </a:rPr>
              <a:t>University </a:t>
            </a:r>
            <a:r>
              <a:rPr lang="en-US" sz="1400" dirty="0">
                <a:solidFill>
                  <a:prstClr val="white"/>
                </a:solidFill>
                <a:latin typeface="Tw Cen MT"/>
              </a:rPr>
              <a:t>of Alabama at </a:t>
            </a:r>
            <a:r>
              <a:rPr lang="en-US" sz="1400" dirty="0" smtClean="0">
                <a:solidFill>
                  <a:prstClr val="white"/>
                </a:solidFill>
                <a:latin typeface="Tw Cen MT"/>
              </a:rPr>
              <a:t>Birmingham</a:t>
            </a:r>
            <a:endParaRPr lang="en-US" sz="1400" dirty="0">
              <a:solidFill>
                <a:prstClr val="white"/>
              </a:solidFill>
              <a:latin typeface="Tw Cen MT"/>
            </a:endParaRPr>
          </a:p>
          <a:p>
            <a:pPr algn="r"/>
            <a:r>
              <a:rPr lang="en-US" sz="1400" dirty="0" smtClean="0">
                <a:solidFill>
                  <a:prstClr val="white"/>
                </a:solidFill>
                <a:latin typeface="Tw Cen MT"/>
              </a:rPr>
              <a:t>(Jan-March </a:t>
            </a:r>
            <a:r>
              <a:rPr lang="en-US" sz="1400" dirty="0">
                <a:solidFill>
                  <a:prstClr val="white"/>
                </a:solidFill>
                <a:latin typeface="Tw Cen MT"/>
              </a:rPr>
              <a:t>2010</a:t>
            </a:r>
            <a:r>
              <a:rPr lang="en-US" sz="1400" dirty="0" smtClean="0">
                <a:solidFill>
                  <a:prstClr val="white"/>
                </a:solidFill>
                <a:latin typeface="Tw Cen MT"/>
              </a:rPr>
              <a:t>)</a:t>
            </a:r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5" name="Picture 4" descr="picture of exhibition audiences" title="exhibition audienc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96889"/>
            <a:ext cx="2506807" cy="1627511"/>
          </a:xfrm>
          <a:prstGeom prst="rect">
            <a:avLst/>
          </a:prstGeom>
        </p:spPr>
      </p:pic>
      <p:pic>
        <p:nvPicPr>
          <p:cNvPr id="6" name="Picture 5" descr="Picture of exhibition audiences" title="exhibition audienc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45" y="4753690"/>
            <a:ext cx="2176870" cy="1347122"/>
          </a:xfrm>
          <a:prstGeom prst="rect">
            <a:avLst/>
          </a:prstGeom>
        </p:spPr>
      </p:pic>
      <p:pic>
        <p:nvPicPr>
          <p:cNvPr id="8" name="Picture 7" descr="Picture of exhibition audiences" title="exhibition audienc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83" y="4673782"/>
            <a:ext cx="2368780" cy="14691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1086" y="3206850"/>
            <a:ext cx="241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Local displays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985" y="4976336"/>
            <a:ext cx="162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 Lectures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167" y="4569023"/>
            <a:ext cx="170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Receptions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406" y="3801834"/>
            <a:ext cx="230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Youth programs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432" y="2362200"/>
            <a:ext cx="188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 K-12 teachers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8167" y="2990283"/>
            <a:ext cx="170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Family      programs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6290" y="2731532"/>
            <a:ext cx="125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Other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Program Types &amp; Numbers (n=132)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38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Traveling Exhibitions</a:t>
            </a:r>
            <a:endParaRPr lang="en-US" dirty="0"/>
          </a:p>
        </p:txBody>
      </p:sp>
      <p:pic>
        <p:nvPicPr>
          <p:cNvPr id="3076" name="Picture 4" descr="Pictures of intoxicating pleasure &amp; medical prescriptions plants / Pictures of nursing of Zwerdling postcard collection" title="Traveling Exhib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9" y="1219201"/>
            <a:ext cx="8746522" cy="49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News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Operations Welcomes</a:t>
            </a:r>
            <a:endParaRPr lang="en-US" dirty="0"/>
          </a:p>
        </p:txBody>
      </p:sp>
      <p:pic>
        <p:nvPicPr>
          <p:cNvPr id="4" name="Content Placeholder 5" descr="Picture of Jennifer Diffin&#10;" title="Jennifer Diffi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9" r="34226" b="51208"/>
          <a:stretch/>
        </p:blipFill>
        <p:spPr>
          <a:xfrm>
            <a:off x="3846078" y="1824092"/>
            <a:ext cx="1451844" cy="1833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2286000" y="3733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Diffin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Head, Library Technology Services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Services Division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Merck manual of diagnosis and therapy</a:t>
            </a:r>
          </a:p>
          <a:p>
            <a:r>
              <a:rPr lang="en-US" dirty="0"/>
              <a:t>Public health and prevention management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Human virology</a:t>
            </a:r>
          </a:p>
          <a:p>
            <a:r>
              <a:rPr lang="en-US" dirty="0"/>
              <a:t>Emergency medicine procedures</a:t>
            </a:r>
          </a:p>
          <a:p>
            <a:r>
              <a:rPr lang="en-US" dirty="0"/>
              <a:t>Infectious diseases: the clinician’s guide to diagnosis, treatment and prevention</a:t>
            </a:r>
          </a:p>
          <a:p>
            <a:r>
              <a:rPr lang="en-US" dirty="0"/>
              <a:t>AHFS Drug </a:t>
            </a:r>
            <a:r>
              <a:rPr lang="en-US" dirty="0" smtClean="0"/>
              <a:t>Information</a:t>
            </a:r>
          </a:p>
          <a:p>
            <a:r>
              <a:rPr lang="en-US" dirty="0"/>
              <a:t>Red Book </a:t>
            </a:r>
            <a:r>
              <a:rPr lang="en-US" dirty="0" smtClean="0"/>
              <a:t>: Report </a:t>
            </a:r>
            <a:r>
              <a:rPr lang="en-US" dirty="0"/>
              <a:t>of the Committee on Infectious Diseases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Accident and emergency nursing</a:t>
            </a:r>
          </a:p>
          <a:p>
            <a:r>
              <a:rPr lang="en-US" dirty="0" smtClean="0"/>
              <a:t>American journal of infection control</a:t>
            </a:r>
          </a:p>
          <a:p>
            <a:r>
              <a:rPr lang="en-US" dirty="0" smtClean="0"/>
              <a:t>Cochrane database of systematic reviews </a:t>
            </a:r>
          </a:p>
          <a:p>
            <a:r>
              <a:rPr lang="en-US" dirty="0" smtClean="0"/>
              <a:t>Depression and anxiety</a:t>
            </a:r>
          </a:p>
          <a:p>
            <a:r>
              <a:rPr lang="en-US" dirty="0" smtClean="0"/>
              <a:t>Emergency radiology</a:t>
            </a:r>
          </a:p>
          <a:p>
            <a:r>
              <a:rPr lang="en-US" dirty="0" smtClean="0"/>
              <a:t>Environmental toxicology and pharmacology</a:t>
            </a:r>
          </a:p>
          <a:p>
            <a:r>
              <a:rPr lang="en-US" dirty="0" smtClean="0"/>
              <a:t>International journal of cardiology</a:t>
            </a:r>
          </a:p>
          <a:p>
            <a:r>
              <a:rPr lang="en-US" dirty="0" smtClean="0"/>
              <a:t>Journal of anxiety disorders</a:t>
            </a:r>
          </a:p>
          <a:p>
            <a:r>
              <a:rPr lang="en-US" dirty="0" smtClean="0"/>
              <a:t>Journal of emergency medicine</a:t>
            </a:r>
          </a:p>
          <a:p>
            <a:r>
              <a:rPr lang="en-US" dirty="0" smtClean="0"/>
              <a:t>Journal of traumatic stress</a:t>
            </a:r>
          </a:p>
          <a:p>
            <a:r>
              <a:rPr lang="en-US" dirty="0" smtClean="0"/>
              <a:t>New England journal of medicine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Journal &amp; Book Titles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Pathways for Recent Graduates</a:t>
            </a:r>
            <a:endParaRPr lang="en-US" dirty="0"/>
          </a:p>
        </p:txBody>
      </p:sp>
      <p:pic>
        <p:nvPicPr>
          <p:cNvPr id="5" name="Content Placeholder 4" descr="Picture of Pathways for Recent Graduates" title="Pathways for Recent Graduate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1524000"/>
            <a:ext cx="371475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349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NLM Associate </a:t>
            </a:r>
            <a:r>
              <a:rPr lang="en-US" dirty="0" smtClean="0"/>
              <a:t>Fellows 2014-2015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55626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Erin Foster, Kristina Elliott, Lori Harris, Ariel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Deardorff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Erin Foster, Kristina Elliott, Lori Harris and Ariel Deardorff&#10;" title="NLM Associate Fellows 2014-20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5603864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43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NLM Associate Fellows 2</a:t>
            </a:r>
            <a:r>
              <a:rPr lang="en-US" baseline="30000" dirty="0" smtClean="0"/>
              <a:t>nd</a:t>
            </a:r>
            <a:r>
              <a:rPr lang="en-US" dirty="0" smtClean="0"/>
              <a:t> Year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88876" y="482676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Holly Thompson, Welch Medical Library, Johns Hopkins Medical Institutions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Picture of Holly Thompson" title="Holly Thomps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76" y="1638301"/>
            <a:ext cx="2006600" cy="300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450387" y="4800601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Pettenati, Mayo Clinic, Arizona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Picture of Nicole Pettenati" title="Nicole Pettenat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84" y="1638301"/>
            <a:ext cx="2006600" cy="300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4800601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Minter, Welch Medical Library, Johns Hopkins Medical Institutions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Content Placeholder 9" descr="Picture of Christian Minter" title="Christian Minter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8301"/>
            <a:ext cx="2006599" cy="3009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62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Year Host Proposals</a:t>
            </a:r>
            <a:br>
              <a:rPr lang="en-US" dirty="0" smtClean="0"/>
            </a:br>
            <a:r>
              <a:rPr lang="en-US" dirty="0" smtClean="0"/>
              <a:t>for NLM Associate Fellows 2015-2016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Donald C. Harrison Health Sciences Library, University of Cincinnati Libraries</a:t>
            </a:r>
          </a:p>
          <a:p>
            <a:r>
              <a:rPr lang="en-US" dirty="0" smtClean="0"/>
              <a:t>August C. Long Health Sciences Library, Columbia University Medical Center</a:t>
            </a:r>
          </a:p>
          <a:p>
            <a:r>
              <a:rPr lang="en-US" dirty="0" smtClean="0"/>
              <a:t>Greenblatt Library, Georgia Regents University</a:t>
            </a:r>
          </a:p>
          <a:p>
            <a:r>
              <a:rPr lang="en-US" dirty="0" smtClean="0"/>
              <a:t>Health Sciences Library, Ohio State University</a:t>
            </a:r>
          </a:p>
          <a:p>
            <a:r>
              <a:rPr lang="en-US" dirty="0" smtClean="0"/>
              <a:t>Oregon Health &amp; Science University</a:t>
            </a:r>
          </a:p>
          <a:p>
            <a:r>
              <a:rPr lang="en-US" dirty="0" smtClean="0"/>
              <a:t>Lane Medical Library, Stanford University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Library and Center for Knowledge Management, University of California, San Francisco</a:t>
            </a:r>
          </a:p>
          <a:p>
            <a:r>
              <a:rPr lang="en-US" dirty="0" smtClean="0"/>
              <a:t>Spencer S. Eccles Health Sciences Library, University of Utah</a:t>
            </a:r>
          </a:p>
          <a:p>
            <a:r>
              <a:rPr lang="en-US" dirty="0" smtClean="0"/>
              <a:t>Health Sciences Library, University of Washington</a:t>
            </a:r>
          </a:p>
          <a:p>
            <a:r>
              <a:rPr lang="en-US" dirty="0" smtClean="0"/>
              <a:t>Tompkins-McCaw Library, Virginia Commonwealth University</a:t>
            </a:r>
          </a:p>
          <a:p>
            <a:r>
              <a:rPr lang="en-US" dirty="0" smtClean="0"/>
              <a:t>Samuel J. Wood Library and the C.V. Starr Biomedical Information Center, Weill Medical College</a:t>
            </a:r>
          </a:p>
          <a:p>
            <a:r>
              <a:rPr lang="en-US" dirty="0" smtClean="0"/>
              <a:t>Homer Stryker M.D. School of Medicine, Western Michigan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NLM and RML Staff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84775" y="5105400"/>
            <a:ext cx="304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Janet </a:t>
            </a:r>
            <a:r>
              <a:rPr lang="en-US" altLang="en-US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Zipser</a:t>
            </a: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oon to retire from NLM</a:t>
            </a:r>
            <a:endParaRPr lang="en-US" altLang="en-US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074" name="Picture 2" descr="Picture of Janet Zipser&#10;" title="Janet Zips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5" b="3127"/>
          <a:stretch/>
        </p:blipFill>
        <p:spPr bwMode="auto">
          <a:xfrm>
            <a:off x="3429000" y="1524000"/>
            <a:ext cx="2359550" cy="346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in touch</a:t>
            </a:r>
            <a:endParaRPr lang="en-US" dirty="0"/>
          </a:p>
        </p:txBody>
      </p:sp>
      <p:pic>
        <p:nvPicPr>
          <p:cNvPr id="4098" name="Picture 2" descr="Social media logos" title="Connect with N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1396743" cy="128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Visit booth #419 until 2:30 pm today</a:t>
            </a:r>
          </a:p>
          <a:p>
            <a:r>
              <a:rPr lang="en-US" sz="2800" dirty="0" smtClean="0"/>
              <a:t>Follow us – email, Twitter, Facebook, </a:t>
            </a:r>
            <a:r>
              <a:rPr lang="en-US" sz="2800" dirty="0" err="1" smtClean="0"/>
              <a:t>etc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2999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 Participating Publishers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American Academy of Pediatrics</a:t>
            </a:r>
          </a:p>
          <a:p>
            <a:r>
              <a:rPr lang="en-US" dirty="0" smtClean="0"/>
              <a:t>American Association for the Advancement of Science</a:t>
            </a:r>
          </a:p>
          <a:p>
            <a:r>
              <a:rPr lang="en-US" dirty="0" smtClean="0"/>
              <a:t>American Chemical Society</a:t>
            </a:r>
          </a:p>
          <a:p>
            <a:r>
              <a:rPr lang="en-US" dirty="0" smtClean="0"/>
              <a:t>American College of Physicians</a:t>
            </a:r>
          </a:p>
          <a:p>
            <a:r>
              <a:rPr lang="en-US" dirty="0" smtClean="0"/>
              <a:t>American Society of Health-Systems Pharmacists </a:t>
            </a:r>
          </a:p>
          <a:p>
            <a:r>
              <a:rPr lang="en-US" dirty="0"/>
              <a:t>American Society for </a:t>
            </a:r>
            <a:r>
              <a:rPr lang="en-US" dirty="0" smtClean="0"/>
              <a:t>Microbiology Press</a:t>
            </a:r>
          </a:p>
          <a:p>
            <a:r>
              <a:rPr lang="en-US" dirty="0" smtClean="0"/>
              <a:t>B.C</a:t>
            </a:r>
            <a:r>
              <a:rPr lang="en-US" dirty="0"/>
              <a:t>. Decker</a:t>
            </a:r>
          </a:p>
          <a:p>
            <a:r>
              <a:rPr lang="en-US" dirty="0" smtClean="0"/>
              <a:t>BMJ </a:t>
            </a:r>
          </a:p>
          <a:p>
            <a:r>
              <a:rPr lang="en-US" dirty="0" smtClean="0"/>
              <a:t>Cambridge University Press</a:t>
            </a:r>
          </a:p>
          <a:p>
            <a:r>
              <a:rPr lang="en-US" dirty="0" smtClean="0"/>
              <a:t>EBSCO</a:t>
            </a:r>
          </a:p>
          <a:p>
            <a:r>
              <a:rPr lang="en-US" dirty="0" smtClean="0"/>
              <a:t>Elsevier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F.A</a:t>
            </a:r>
            <a:r>
              <a:rPr lang="en-US" dirty="0"/>
              <a:t>. Davis </a:t>
            </a:r>
          </a:p>
          <a:p>
            <a:r>
              <a:rPr lang="en-US" dirty="0" smtClean="0"/>
              <a:t>Mary Ann </a:t>
            </a:r>
            <a:r>
              <a:rPr lang="en-US" dirty="0" err="1" smtClean="0"/>
              <a:t>Liebert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Massachusetts Medical Society</a:t>
            </a:r>
          </a:p>
          <a:p>
            <a:r>
              <a:rPr lang="en-US" dirty="0" smtClean="0"/>
              <a:t>McGraw-Hill</a:t>
            </a:r>
          </a:p>
          <a:p>
            <a:r>
              <a:rPr lang="en-US" dirty="0" smtClean="0"/>
              <a:t>Merck Publishing</a:t>
            </a:r>
          </a:p>
          <a:p>
            <a:r>
              <a:rPr lang="en-US" dirty="0" smtClean="0"/>
              <a:t>Oxford University Press</a:t>
            </a:r>
          </a:p>
          <a:p>
            <a:r>
              <a:rPr lang="en-US" dirty="0" smtClean="0"/>
              <a:t>People’s Medical Publishing House</a:t>
            </a:r>
          </a:p>
          <a:p>
            <a:r>
              <a:rPr lang="en-US" dirty="0" smtClean="0"/>
              <a:t>Rittenhouse</a:t>
            </a:r>
          </a:p>
          <a:p>
            <a:r>
              <a:rPr lang="en-US" dirty="0" smtClean="0"/>
              <a:t>Springer</a:t>
            </a:r>
          </a:p>
          <a:p>
            <a:r>
              <a:rPr lang="en-US" dirty="0" smtClean="0"/>
              <a:t>University of Chicago Press</a:t>
            </a:r>
          </a:p>
          <a:p>
            <a:r>
              <a:rPr lang="en-US" dirty="0" smtClean="0"/>
              <a:t>Wiley</a:t>
            </a:r>
          </a:p>
          <a:p>
            <a:r>
              <a:rPr lang="en-US" dirty="0" err="1" smtClean="0"/>
              <a:t>Wolters</a:t>
            </a:r>
            <a:r>
              <a:rPr lang="en-US" dirty="0" smtClean="0"/>
              <a:t> </a:t>
            </a:r>
            <a:r>
              <a:rPr lang="en-US" dirty="0" err="1" smtClean="0"/>
              <a:t>Kluwer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Access Initiative Activations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Haiti – earthquake (2010)</a:t>
            </a:r>
          </a:p>
          <a:p>
            <a:r>
              <a:rPr lang="en-US" dirty="0" smtClean="0"/>
              <a:t>Pakistan – flooding (2010)</a:t>
            </a:r>
          </a:p>
          <a:p>
            <a:r>
              <a:rPr lang="en-US" dirty="0" smtClean="0"/>
              <a:t>Haiti – cholera (2010)</a:t>
            </a:r>
          </a:p>
          <a:p>
            <a:r>
              <a:rPr lang="en-US" dirty="0" smtClean="0"/>
              <a:t>Japan – earthquake, tsunami, nuclear (2011)</a:t>
            </a:r>
          </a:p>
          <a:p>
            <a:r>
              <a:rPr lang="en-US" dirty="0" smtClean="0"/>
              <a:t>Philippines – super typhoon (2013)</a:t>
            </a:r>
          </a:p>
          <a:p>
            <a:r>
              <a:rPr lang="en-US" dirty="0" smtClean="0"/>
              <a:t>Ebola (2014)</a:t>
            </a:r>
          </a:p>
          <a:p>
            <a:pPr lvl="1"/>
            <a:r>
              <a:rPr lang="en-US" dirty="0" smtClean="0"/>
              <a:t>August 12, 2014 – December 12, 2014</a:t>
            </a:r>
          </a:p>
          <a:p>
            <a:r>
              <a:rPr lang="en-US" dirty="0" smtClean="0"/>
              <a:t>Nepal – earthquake</a:t>
            </a:r>
          </a:p>
          <a:p>
            <a:pPr lvl="1"/>
            <a:r>
              <a:rPr lang="en-US" dirty="0" smtClean="0"/>
              <a:t>April 26, 2015 -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60" y="152400"/>
            <a:ext cx="8889111" cy="685800"/>
          </a:xfrm>
        </p:spPr>
        <p:txBody>
          <a:bodyPr>
            <a:noAutofit/>
          </a:bodyPr>
          <a:lstStyle/>
          <a:p>
            <a:r>
              <a:rPr lang="en-US" sz="3600" dirty="0"/>
              <a:t>Who is P</a:t>
            </a:r>
            <a:r>
              <a:rPr lang="en-US" sz="3600" dirty="0" smtClean="0"/>
              <a:t>roducing Ebola Information?</a:t>
            </a:r>
            <a:endParaRPr lang="en-US" sz="3600" dirty="0"/>
          </a:p>
        </p:txBody>
      </p:sp>
      <p:pic>
        <p:nvPicPr>
          <p:cNvPr id="1039" name="Picture 15" descr="(image) Substance Abuse and Mental Health Services Administra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3668" y="4002313"/>
            <a:ext cx="2238375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Environment protection Agency logo" title="Environment protection Agenc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424" y="1796143"/>
            <a:ext cx="14224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Logo of Department of health and human services can be found at http://intranet.hhs.gov/images/logo_reflex.gif" title="Department of health and human servic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590800"/>
            <a:ext cx="2114550" cy="213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 descr="Picture of European centre for disease prevention and control logo" title="European centre for disease prevention and contr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3" y="3398630"/>
            <a:ext cx="2810837" cy="80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picture of world health organization logo" title="world health organiz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6" y="1533607"/>
            <a:ext cx="2557769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icture of National Association of County and City Health Officials logo" title="National Association of County and City Health Official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55" y="5233860"/>
            <a:ext cx="1646635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icture of National Institute of health logo" title="National Institute of healt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50" y="3067048"/>
            <a:ext cx="2881313" cy="71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icture of American Hospital Association logo" title="American Hospital Association 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06" y="921513"/>
            <a:ext cx="2097881" cy="57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icture of Institute of medecine logo" title="Institute of medec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19" y="4779539"/>
            <a:ext cx="1905000" cy="44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OCHA logo" title="OCH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7" y="1615281"/>
            <a:ext cx="2728913" cy="54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Picture of U.S. Food and Drug Administration ( FDA)" title="FD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6566"/>
          <a:stretch/>
        </p:blipFill>
        <p:spPr bwMode="auto">
          <a:xfrm>
            <a:off x="1524000" y="5264149"/>
            <a:ext cx="2547747" cy="67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icture of IDSA logo" title="ID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14" y="4840512"/>
            <a:ext cx="1584325" cy="55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icture of United States Department of transportation logo" title="United States Department of transportati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01" y="6199028"/>
            <a:ext cx="2949575" cy="60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icture of Doctors without border" title="Doctors without border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3" t="8505" r="7523" b="-8505"/>
          <a:stretch/>
        </p:blipFill>
        <p:spPr bwMode="auto">
          <a:xfrm>
            <a:off x="36924" y="4375340"/>
            <a:ext cx="1686719" cy="168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icture of American college of emergency physicians logo" title="American college of emergency physicia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0" y="875475"/>
            <a:ext cx="1852613" cy="62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icture of U.S. Army logo" title="U.S. Arm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5623909"/>
            <a:ext cx="1135062" cy="97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DC logo" title="CD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14306" y="2286000"/>
            <a:ext cx="1476587" cy="910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1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H NLM Sunburst Blu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F512F4C91FF41B667E19CCF6970B9" ma:contentTypeVersion="0" ma:contentTypeDescription="Create a new document." ma:contentTypeScope="" ma:versionID="81aa384a0fd227002fc3f5c1ad4d6de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EC327-6956-412B-A9A7-F05239E4AECF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C595C4-E942-4D20-B950-EF349E9811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F61CEDA-B1D7-46C8-AF07-0BFDD70972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NIH NLM Sunburst Blue</Template>
  <TotalTime>4418</TotalTime>
  <Words>3542</Words>
  <Application>Microsoft Office PowerPoint</Application>
  <PresentationFormat>On-screen Show (4:3)</PresentationFormat>
  <Paragraphs>1143</Paragraphs>
  <Slides>65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NIH NLM Sunburst Blue</vt:lpstr>
      <vt:lpstr>National Library of Medicine Update – Annual Meeting of the Medical Library Association</vt:lpstr>
      <vt:lpstr>Today’s Topics</vt:lpstr>
      <vt:lpstr>Responding to Needs</vt:lpstr>
      <vt:lpstr>Emergency Access Initiative - EAI</vt:lpstr>
      <vt:lpstr>EAI Login Page - Active</vt:lpstr>
      <vt:lpstr>Sample Journal &amp; Book Titles</vt:lpstr>
      <vt:lpstr>Thanks to Participating Publishers</vt:lpstr>
      <vt:lpstr>Emergency Access Initiative Activations</vt:lpstr>
      <vt:lpstr>Who is Producing Ebola Information?</vt:lpstr>
      <vt:lpstr>NLM Resources on Ebola</vt:lpstr>
      <vt:lpstr>Managing Ebola Information</vt:lpstr>
      <vt:lpstr>Disaster Outreach Collaboration Projects</vt:lpstr>
      <vt:lpstr>2014 Disaster Outreach Collaboration Projects</vt:lpstr>
      <vt:lpstr>Resource Sharing</vt:lpstr>
      <vt:lpstr>ILL Requests in DOCLINE  </vt:lpstr>
      <vt:lpstr>Future of Resource Sharing </vt:lpstr>
      <vt:lpstr>Future of Resource Sharing</vt:lpstr>
      <vt:lpstr>MEDLINE, PubMed, PMC</vt:lpstr>
      <vt:lpstr>Who decides what’s in MEDLINE?   Literature Selection Technical Review Committee (LSTRC)</vt:lpstr>
      <vt:lpstr>Journal Titles Recommended by LSTRC </vt:lpstr>
      <vt:lpstr> LSTRC February 2015 180 Titles Reviewed, 20 Recommended </vt:lpstr>
      <vt:lpstr>  LSTRC October 2014 and February 2015  Titles Reviewed and Recommended by Title Status </vt:lpstr>
      <vt:lpstr>PubMed Full Text Links</vt:lpstr>
      <vt:lpstr>MEDLINE and PubMed Milestones</vt:lpstr>
      <vt:lpstr>SciENcv Updates</vt:lpstr>
      <vt:lpstr>NIH Manuscript Submission System –  New Look</vt:lpstr>
      <vt:lpstr>PubMed Commons: A forum for scientific discussion on PubMed</vt:lpstr>
      <vt:lpstr>Commons Journal Clubs</vt:lpstr>
      <vt:lpstr>KU school of Nursing PubMed Journal </vt:lpstr>
      <vt:lpstr>Metadata, Data and MeSH</vt:lpstr>
      <vt:lpstr>Bibliographic Framework Initiative or  BIBFRAME (BF) at NLM, Phase 2</vt:lpstr>
      <vt:lpstr>Linked Data at NLM</vt:lpstr>
      <vt:lpstr>Responsive Web Design </vt:lpstr>
      <vt:lpstr>Responsive Web Design</vt:lpstr>
      <vt:lpstr>Mobile Features  </vt:lpstr>
      <vt:lpstr>Referrals to MedlinePlus</vt:lpstr>
      <vt:lpstr>Responsive Design</vt:lpstr>
      <vt:lpstr>Responsive at NLM</vt:lpstr>
      <vt:lpstr>Responsive Versions of DailyMed</vt:lpstr>
      <vt:lpstr>PubMed Mobile</vt:lpstr>
      <vt:lpstr>Learning Resource Database</vt:lpstr>
      <vt:lpstr>Tutorials (to-be) available through NLM learning resources</vt:lpstr>
      <vt:lpstr>learn.nlm.nih.gov</vt:lpstr>
      <vt:lpstr>Learning Resources Database</vt:lpstr>
      <vt:lpstr>National Network of  Libraries of Medicine (NN/LM)</vt:lpstr>
      <vt:lpstr>2006-2011</vt:lpstr>
      <vt:lpstr>Thank you for responding!</vt:lpstr>
      <vt:lpstr>Differing Opinions </vt:lpstr>
      <vt:lpstr>UG4 Cooperative Agreement</vt:lpstr>
      <vt:lpstr>Notable Changes from 2011-16</vt:lpstr>
      <vt:lpstr>Collections and Exhibitions Come to You</vt:lpstr>
      <vt:lpstr>NLM Web Archive Collections</vt:lpstr>
      <vt:lpstr>Collecting born-digital resources documenting the 2014 Ebola Outbreak</vt:lpstr>
      <vt:lpstr>Unique 18th-century English Short Titles</vt:lpstr>
      <vt:lpstr>World War I Hospital Magazines </vt:lpstr>
      <vt:lpstr>Traveling  Exhibitions</vt:lpstr>
      <vt:lpstr>Traveling Exhibitions</vt:lpstr>
      <vt:lpstr>Staff News</vt:lpstr>
      <vt:lpstr>Library Operations Welcomes</vt:lpstr>
      <vt:lpstr>Pathways for Recent Graduates</vt:lpstr>
      <vt:lpstr>NLM Associate Fellows 2014-2015</vt:lpstr>
      <vt:lpstr>NLM Associate Fellows 2nd Year</vt:lpstr>
      <vt:lpstr>2nd Year Host Proposals for NLM Associate Fellows 2015-2016</vt:lpstr>
      <vt:lpstr>NLM and RML Staff</vt:lpstr>
      <vt:lpstr>Keep in touch</vt:lpstr>
    </vt:vector>
  </TitlesOfParts>
  <Company>National Library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Windows User</dc:creator>
  <cp:lastModifiedBy>Herron, Mary (NIH/NLM) [E]</cp:lastModifiedBy>
  <cp:revision>289</cp:revision>
  <dcterms:created xsi:type="dcterms:W3CDTF">2014-04-15T15:33:33Z</dcterms:created>
  <dcterms:modified xsi:type="dcterms:W3CDTF">2015-06-10T14:46:04Z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0x0101006AFF512F4C91FF41B667E19CCF6970B9</vt:lpwstr>
  </property>
</Properties>
</file>