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71" r:id="rId3"/>
    <p:sldId id="259" r:id="rId4"/>
    <p:sldId id="300" r:id="rId5"/>
    <p:sldId id="313" r:id="rId6"/>
    <p:sldId id="296" r:id="rId7"/>
    <p:sldId id="314" r:id="rId8"/>
    <p:sldId id="264" r:id="rId9"/>
    <p:sldId id="297" r:id="rId10"/>
    <p:sldId id="262" r:id="rId11"/>
    <p:sldId id="265" r:id="rId12"/>
    <p:sldId id="310" r:id="rId13"/>
    <p:sldId id="273" r:id="rId14"/>
    <p:sldId id="294" r:id="rId15"/>
    <p:sldId id="278" r:id="rId16"/>
    <p:sldId id="274" r:id="rId17"/>
    <p:sldId id="292" r:id="rId18"/>
    <p:sldId id="282" r:id="rId19"/>
    <p:sldId id="285" r:id="rId20"/>
    <p:sldId id="308" r:id="rId21"/>
    <p:sldId id="306"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2B71B7"/>
    <a:srgbClr val="3180CF"/>
    <a:srgbClr val="20558A"/>
    <a:srgbClr val="31557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1" autoAdjust="0"/>
    <p:restoredTop sz="91402" autoAdjust="0"/>
  </p:normalViewPr>
  <p:slideViewPr>
    <p:cSldViewPr>
      <p:cViewPr varScale="1">
        <p:scale>
          <a:sx n="102" d="100"/>
          <a:sy n="102" d="100"/>
        </p:scale>
        <p:origin x="138" y="96"/>
      </p:cViewPr>
      <p:guideLst>
        <p:guide orient="horz" pos="2160"/>
        <p:guide pos="2880"/>
      </p:guideLst>
    </p:cSldViewPr>
  </p:slideViewPr>
  <p:notesTextViewPr>
    <p:cViewPr>
      <p:scale>
        <a:sx n="3" d="2"/>
        <a:sy n="3" d="2"/>
      </p:scale>
      <p:origin x="0" y="0"/>
    </p:cViewPr>
  </p:notesTextViewPr>
  <p:notesViewPr>
    <p:cSldViewPr>
      <p:cViewPr varScale="1">
        <p:scale>
          <a:sx n="83" d="100"/>
          <a:sy n="83" d="100"/>
        </p:scale>
        <p:origin x="-187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9D94E-89A0-4B52-8E1B-F72C8CF0F7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078691C-0E0F-4768-B53F-0D6CB8A94A17}">
      <dgm:prSet/>
      <dgm:spPr/>
      <dgm:t>
        <a:bodyPr/>
        <a:lstStyle/>
        <a:p>
          <a:pPr rtl="0"/>
          <a:r>
            <a:rPr lang="en-US" dirty="0"/>
            <a:t>Infectious diseases</a:t>
          </a:r>
        </a:p>
      </dgm:t>
    </dgm:pt>
    <dgm:pt modelId="{E180DA87-F2FB-457C-96B9-F8C601578E6A}" type="parTrans" cxnId="{D1064643-1F3E-482C-B88A-E332193FA91E}">
      <dgm:prSet/>
      <dgm:spPr/>
      <dgm:t>
        <a:bodyPr/>
        <a:lstStyle/>
        <a:p>
          <a:endParaRPr lang="en-US"/>
        </a:p>
      </dgm:t>
    </dgm:pt>
    <dgm:pt modelId="{DAEB01C7-260A-46C7-9994-EAF8DBE56595}" type="sibTrans" cxnId="{D1064643-1F3E-482C-B88A-E332193FA91E}">
      <dgm:prSet/>
      <dgm:spPr/>
      <dgm:t>
        <a:bodyPr/>
        <a:lstStyle/>
        <a:p>
          <a:endParaRPr lang="en-US"/>
        </a:p>
      </dgm:t>
    </dgm:pt>
    <dgm:pt modelId="{17F905A2-E31C-4C5E-AA7C-6DE86D7A70EF}">
      <dgm:prSet custT="1"/>
      <dgm:spPr/>
      <dgm:t>
        <a:bodyPr/>
        <a:lstStyle/>
        <a:p>
          <a:pPr rtl="0"/>
          <a:r>
            <a:rPr lang="en-US" sz="2000" dirty="0" err="1"/>
            <a:t>Zika</a:t>
          </a:r>
          <a:r>
            <a:rPr lang="en-US" sz="2000" dirty="0"/>
            <a:t>, Ebola, H7N9, H1N1, cholera</a:t>
          </a:r>
        </a:p>
      </dgm:t>
    </dgm:pt>
    <dgm:pt modelId="{A0CFF97C-E3A6-42AA-A1F5-DEFAFE9DC64D}" type="parTrans" cxnId="{0CB830ED-5301-4839-88CA-C8ECED8850D5}">
      <dgm:prSet/>
      <dgm:spPr/>
      <dgm:t>
        <a:bodyPr/>
        <a:lstStyle/>
        <a:p>
          <a:endParaRPr lang="en-US"/>
        </a:p>
      </dgm:t>
    </dgm:pt>
    <dgm:pt modelId="{7929BAC5-70AB-48CD-AC15-97F0C113A581}" type="sibTrans" cxnId="{0CB830ED-5301-4839-88CA-C8ECED8850D5}">
      <dgm:prSet/>
      <dgm:spPr/>
      <dgm:t>
        <a:bodyPr/>
        <a:lstStyle/>
        <a:p>
          <a:endParaRPr lang="en-US"/>
        </a:p>
      </dgm:t>
    </dgm:pt>
    <dgm:pt modelId="{D530D67A-BD10-4D3D-95A0-66159274C0D5}">
      <dgm:prSet/>
      <dgm:spPr/>
      <dgm:t>
        <a:bodyPr/>
        <a:lstStyle/>
        <a:p>
          <a:pPr rtl="0"/>
          <a:r>
            <a:rPr lang="en-US" dirty="0"/>
            <a:t>Chemical emergencies</a:t>
          </a:r>
        </a:p>
      </dgm:t>
    </dgm:pt>
    <dgm:pt modelId="{B1EB90A4-A3E2-4738-BDC1-86F9F591BB28}" type="parTrans" cxnId="{63FC0012-0C6B-4662-9BDD-DEC985BE74B9}">
      <dgm:prSet/>
      <dgm:spPr/>
      <dgm:t>
        <a:bodyPr/>
        <a:lstStyle/>
        <a:p>
          <a:endParaRPr lang="en-US"/>
        </a:p>
      </dgm:t>
    </dgm:pt>
    <dgm:pt modelId="{3E7F386D-798F-43B2-AF21-BB793BF61E73}" type="sibTrans" cxnId="{63FC0012-0C6B-4662-9BDD-DEC985BE74B9}">
      <dgm:prSet/>
      <dgm:spPr/>
      <dgm:t>
        <a:bodyPr/>
        <a:lstStyle/>
        <a:p>
          <a:endParaRPr lang="en-US"/>
        </a:p>
      </dgm:t>
    </dgm:pt>
    <dgm:pt modelId="{814D0BF4-B61D-4B1B-A796-B5D1E1A4222B}">
      <dgm:prSet custT="1"/>
      <dgm:spPr/>
      <dgm:t>
        <a:bodyPr/>
        <a:lstStyle/>
        <a:p>
          <a:pPr rtl="0"/>
          <a:r>
            <a:rPr lang="en-US" sz="1600" dirty="0"/>
            <a:t>Aliso Canyon gas leak, Lead in Flint, MI water supply, Gulf of Mexico oil spill,  WV MCHM spill, TVA Kingston Fossil Plan Coal Ash spill</a:t>
          </a:r>
        </a:p>
      </dgm:t>
    </dgm:pt>
    <dgm:pt modelId="{B12BA1D0-BAF8-44E7-BA85-748557B84E6C}" type="parTrans" cxnId="{D617036D-DD35-4B60-8752-CB0A61C0D0D5}">
      <dgm:prSet/>
      <dgm:spPr/>
      <dgm:t>
        <a:bodyPr/>
        <a:lstStyle/>
        <a:p>
          <a:endParaRPr lang="en-US"/>
        </a:p>
      </dgm:t>
    </dgm:pt>
    <dgm:pt modelId="{80880A57-7B00-4B17-A2C6-6307FAD3C855}" type="sibTrans" cxnId="{D617036D-DD35-4B60-8752-CB0A61C0D0D5}">
      <dgm:prSet/>
      <dgm:spPr/>
      <dgm:t>
        <a:bodyPr/>
        <a:lstStyle/>
        <a:p>
          <a:endParaRPr lang="en-US"/>
        </a:p>
      </dgm:t>
    </dgm:pt>
    <dgm:pt modelId="{CEFB9E1A-641B-49D0-A371-D39C43B512DD}">
      <dgm:prSet/>
      <dgm:spPr/>
      <dgm:t>
        <a:bodyPr/>
        <a:lstStyle/>
        <a:p>
          <a:pPr rtl="0"/>
          <a:r>
            <a:rPr lang="en-US"/>
            <a:t>Earthquakes</a:t>
          </a:r>
        </a:p>
      </dgm:t>
    </dgm:pt>
    <dgm:pt modelId="{AB206E4B-810C-4837-81BC-36A10D0B2DD5}" type="parTrans" cxnId="{9AD44D48-BCD6-46C9-ADDE-820FBA3D77A8}">
      <dgm:prSet/>
      <dgm:spPr/>
      <dgm:t>
        <a:bodyPr/>
        <a:lstStyle/>
        <a:p>
          <a:endParaRPr lang="en-US"/>
        </a:p>
      </dgm:t>
    </dgm:pt>
    <dgm:pt modelId="{22EBEB7A-A5FC-4168-BFD6-14176FDFAABC}" type="sibTrans" cxnId="{9AD44D48-BCD6-46C9-ADDE-820FBA3D77A8}">
      <dgm:prSet/>
      <dgm:spPr/>
      <dgm:t>
        <a:bodyPr/>
        <a:lstStyle/>
        <a:p>
          <a:endParaRPr lang="en-US"/>
        </a:p>
      </dgm:t>
    </dgm:pt>
    <dgm:pt modelId="{BD256627-5847-401A-B73C-369DADC4F0A5}">
      <dgm:prSet custT="1"/>
      <dgm:spPr/>
      <dgm:t>
        <a:bodyPr/>
        <a:lstStyle/>
        <a:p>
          <a:pPr rtl="0"/>
          <a:r>
            <a:rPr lang="en-US" sz="2000" dirty="0"/>
            <a:t>Haiti, Chile, Japan</a:t>
          </a:r>
        </a:p>
      </dgm:t>
    </dgm:pt>
    <dgm:pt modelId="{D7A8F808-5A36-4009-98FE-5B8786DDB420}" type="parTrans" cxnId="{47884006-F207-4D84-8357-EC02D660D75D}">
      <dgm:prSet/>
      <dgm:spPr/>
      <dgm:t>
        <a:bodyPr/>
        <a:lstStyle/>
        <a:p>
          <a:endParaRPr lang="en-US"/>
        </a:p>
      </dgm:t>
    </dgm:pt>
    <dgm:pt modelId="{268E058A-42B0-48EC-ACDF-BCAD0C914F25}" type="sibTrans" cxnId="{47884006-F207-4D84-8357-EC02D660D75D}">
      <dgm:prSet/>
      <dgm:spPr/>
      <dgm:t>
        <a:bodyPr/>
        <a:lstStyle/>
        <a:p>
          <a:endParaRPr lang="en-US"/>
        </a:p>
      </dgm:t>
    </dgm:pt>
    <dgm:pt modelId="{1E060BEE-90B9-472B-954F-93CF13128AFF}">
      <dgm:prSet/>
      <dgm:spPr/>
      <dgm:t>
        <a:bodyPr/>
        <a:lstStyle/>
        <a:p>
          <a:pPr rtl="0"/>
          <a:r>
            <a:rPr lang="en-US" dirty="0"/>
            <a:t>Hurricanes</a:t>
          </a:r>
        </a:p>
      </dgm:t>
    </dgm:pt>
    <dgm:pt modelId="{21CB6165-13A7-4A61-A0EA-6708822AEEC1}" type="parTrans" cxnId="{A8D5051E-31B5-46AB-8D58-85696BD5894C}">
      <dgm:prSet/>
      <dgm:spPr/>
      <dgm:t>
        <a:bodyPr/>
        <a:lstStyle/>
        <a:p>
          <a:endParaRPr lang="en-US"/>
        </a:p>
      </dgm:t>
    </dgm:pt>
    <dgm:pt modelId="{8C0A7AB3-75A8-464B-8297-3D2FB4374692}" type="sibTrans" cxnId="{A8D5051E-31B5-46AB-8D58-85696BD5894C}">
      <dgm:prSet/>
      <dgm:spPr/>
      <dgm:t>
        <a:bodyPr/>
        <a:lstStyle/>
        <a:p>
          <a:endParaRPr lang="en-US"/>
        </a:p>
      </dgm:t>
    </dgm:pt>
    <dgm:pt modelId="{F99B0833-3F1D-43C9-A7C2-32ABC7F95625}">
      <dgm:prSet custT="1"/>
      <dgm:spPr/>
      <dgm:t>
        <a:bodyPr/>
        <a:lstStyle/>
        <a:p>
          <a:pPr rtl="0"/>
          <a:r>
            <a:rPr lang="en-US" sz="2000" dirty="0"/>
            <a:t>Sandy, Katrina, Haiyan</a:t>
          </a:r>
        </a:p>
      </dgm:t>
    </dgm:pt>
    <dgm:pt modelId="{68CE583F-E800-4C41-B859-F7A765A8A24E}" type="parTrans" cxnId="{C13E9780-F6C6-404E-A769-ECBA1238AB10}">
      <dgm:prSet/>
      <dgm:spPr/>
      <dgm:t>
        <a:bodyPr/>
        <a:lstStyle/>
        <a:p>
          <a:endParaRPr lang="en-US"/>
        </a:p>
      </dgm:t>
    </dgm:pt>
    <dgm:pt modelId="{55104695-B70C-4FA5-8E99-C517B3018A4B}" type="sibTrans" cxnId="{C13E9780-F6C6-404E-A769-ECBA1238AB10}">
      <dgm:prSet/>
      <dgm:spPr/>
      <dgm:t>
        <a:bodyPr/>
        <a:lstStyle/>
        <a:p>
          <a:endParaRPr lang="en-US"/>
        </a:p>
      </dgm:t>
    </dgm:pt>
    <dgm:pt modelId="{42F8A97C-F275-495B-8935-B0FB780109EA}">
      <dgm:prSet/>
      <dgm:spPr/>
      <dgm:t>
        <a:bodyPr/>
        <a:lstStyle/>
        <a:p>
          <a:pPr rtl="0"/>
          <a:r>
            <a:rPr lang="en-US" dirty="0"/>
            <a:t>Radiation emergencies </a:t>
          </a:r>
        </a:p>
      </dgm:t>
    </dgm:pt>
    <dgm:pt modelId="{FFABF1D9-BB91-4009-9165-BF75B6B30526}" type="parTrans" cxnId="{C4FBB472-1B5B-4961-AE0C-A58D146DE535}">
      <dgm:prSet/>
      <dgm:spPr/>
      <dgm:t>
        <a:bodyPr/>
        <a:lstStyle/>
        <a:p>
          <a:endParaRPr lang="en-US"/>
        </a:p>
      </dgm:t>
    </dgm:pt>
    <dgm:pt modelId="{DE3E62B7-4459-4DFC-B047-E7F55167081F}" type="sibTrans" cxnId="{C4FBB472-1B5B-4961-AE0C-A58D146DE535}">
      <dgm:prSet/>
      <dgm:spPr/>
      <dgm:t>
        <a:bodyPr/>
        <a:lstStyle/>
        <a:p>
          <a:endParaRPr lang="en-US"/>
        </a:p>
      </dgm:t>
    </dgm:pt>
    <dgm:pt modelId="{25D4096A-D304-41D7-9314-1007CEE0D7B4}">
      <dgm:prSet custT="1"/>
      <dgm:spPr/>
      <dgm:t>
        <a:bodyPr/>
        <a:lstStyle/>
        <a:p>
          <a:pPr rtl="0"/>
          <a:r>
            <a:rPr lang="en-US" sz="2000" dirty="0"/>
            <a:t>Japan earthquake, tsunami, radiation leak</a:t>
          </a:r>
        </a:p>
      </dgm:t>
    </dgm:pt>
    <dgm:pt modelId="{B80720BD-EB00-4E9D-9A4E-CEE53BCD34F5}" type="parTrans" cxnId="{19E2DE55-4EEA-41A2-8171-A749931C8169}">
      <dgm:prSet/>
      <dgm:spPr/>
      <dgm:t>
        <a:bodyPr/>
        <a:lstStyle/>
        <a:p>
          <a:endParaRPr lang="en-US"/>
        </a:p>
      </dgm:t>
    </dgm:pt>
    <dgm:pt modelId="{71C3A06F-094E-4FFA-B608-DF8D3E370717}" type="sibTrans" cxnId="{19E2DE55-4EEA-41A2-8171-A749931C8169}">
      <dgm:prSet/>
      <dgm:spPr/>
      <dgm:t>
        <a:bodyPr/>
        <a:lstStyle/>
        <a:p>
          <a:endParaRPr lang="en-US"/>
        </a:p>
      </dgm:t>
    </dgm:pt>
    <dgm:pt modelId="{9AC85C02-2248-4CD3-92EF-C3D9D65AC5B2}">
      <dgm:prSet custT="1"/>
      <dgm:spPr/>
      <dgm:t>
        <a:bodyPr/>
        <a:lstStyle/>
        <a:p>
          <a:pPr rtl="0"/>
          <a:r>
            <a:rPr lang="en-US" sz="2000" dirty="0"/>
            <a:t>Other disasters and related topics</a:t>
          </a:r>
        </a:p>
      </dgm:t>
    </dgm:pt>
    <dgm:pt modelId="{D8BD7B4A-66F7-44DE-A421-69ED7DAFE216}" type="parTrans" cxnId="{2C7F815E-65DD-44E7-90FB-B255FD587D36}">
      <dgm:prSet/>
      <dgm:spPr/>
      <dgm:t>
        <a:bodyPr/>
        <a:lstStyle/>
        <a:p>
          <a:endParaRPr lang="en-US"/>
        </a:p>
      </dgm:t>
    </dgm:pt>
    <dgm:pt modelId="{CCE47EDE-7DD5-48D8-8E9B-736D1EDDE293}" type="sibTrans" cxnId="{2C7F815E-65DD-44E7-90FB-B255FD587D36}">
      <dgm:prSet/>
      <dgm:spPr/>
      <dgm:t>
        <a:bodyPr/>
        <a:lstStyle/>
        <a:p>
          <a:endParaRPr lang="en-US"/>
        </a:p>
      </dgm:t>
    </dgm:pt>
    <dgm:pt modelId="{D72FFDDF-F0C4-48CE-9F7E-6E9643CD6F5C}">
      <dgm:prSet custT="1"/>
      <dgm:spPr/>
      <dgm:t>
        <a:bodyPr/>
        <a:lstStyle/>
        <a:p>
          <a:pPr rtl="0"/>
          <a:r>
            <a:rPr lang="en-US" sz="2000" dirty="0"/>
            <a:t>Wildfires, Floods, Active shooter, Mass gatherings, Coping with disasters</a:t>
          </a:r>
        </a:p>
      </dgm:t>
    </dgm:pt>
    <dgm:pt modelId="{ED9869C8-9314-4A35-96BB-8885DB3D8C81}" type="parTrans" cxnId="{1B8147DC-C759-495E-90CA-7FC84033EAF0}">
      <dgm:prSet/>
      <dgm:spPr/>
      <dgm:t>
        <a:bodyPr/>
        <a:lstStyle/>
        <a:p>
          <a:endParaRPr lang="en-US"/>
        </a:p>
      </dgm:t>
    </dgm:pt>
    <dgm:pt modelId="{43957B30-6E91-49E4-90C4-64CBBF9F07E1}" type="sibTrans" cxnId="{1B8147DC-C759-495E-90CA-7FC84033EAF0}">
      <dgm:prSet/>
      <dgm:spPr/>
      <dgm:t>
        <a:bodyPr/>
        <a:lstStyle/>
        <a:p>
          <a:endParaRPr lang="en-US"/>
        </a:p>
      </dgm:t>
    </dgm:pt>
    <dgm:pt modelId="{3524916E-78F4-426B-9E56-6A7E81679B7C}" type="pres">
      <dgm:prSet presAssocID="{4E19D94E-89A0-4B52-8E1B-F72C8CF0F736}" presName="Name0" presStyleCnt="0">
        <dgm:presLayoutVars>
          <dgm:dir/>
          <dgm:animLvl val="lvl"/>
          <dgm:resizeHandles val="exact"/>
        </dgm:presLayoutVars>
      </dgm:prSet>
      <dgm:spPr/>
      <dgm:t>
        <a:bodyPr/>
        <a:lstStyle/>
        <a:p>
          <a:endParaRPr lang="en-US"/>
        </a:p>
      </dgm:t>
    </dgm:pt>
    <dgm:pt modelId="{4EAE4686-5FA7-40C1-ABA3-26EEC2739A2F}" type="pres">
      <dgm:prSet presAssocID="{0078691C-0E0F-4768-B53F-0D6CB8A94A17}" presName="linNode" presStyleCnt="0"/>
      <dgm:spPr/>
    </dgm:pt>
    <dgm:pt modelId="{0C5577B8-3A8E-4BC5-A042-C0873E6207AE}" type="pres">
      <dgm:prSet presAssocID="{0078691C-0E0F-4768-B53F-0D6CB8A94A17}" presName="parentText" presStyleLbl="node1" presStyleIdx="0" presStyleCnt="6">
        <dgm:presLayoutVars>
          <dgm:chMax val="1"/>
          <dgm:bulletEnabled val="1"/>
        </dgm:presLayoutVars>
      </dgm:prSet>
      <dgm:spPr/>
      <dgm:t>
        <a:bodyPr/>
        <a:lstStyle/>
        <a:p>
          <a:endParaRPr lang="en-US"/>
        </a:p>
      </dgm:t>
    </dgm:pt>
    <dgm:pt modelId="{B0E55135-767F-49A0-8CAD-A280C283DC50}" type="pres">
      <dgm:prSet presAssocID="{0078691C-0E0F-4768-B53F-0D6CB8A94A17}" presName="descendantText" presStyleLbl="alignAccFollowNode1" presStyleIdx="0" presStyleCnt="6">
        <dgm:presLayoutVars>
          <dgm:bulletEnabled val="1"/>
        </dgm:presLayoutVars>
      </dgm:prSet>
      <dgm:spPr/>
      <dgm:t>
        <a:bodyPr/>
        <a:lstStyle/>
        <a:p>
          <a:endParaRPr lang="en-US"/>
        </a:p>
      </dgm:t>
    </dgm:pt>
    <dgm:pt modelId="{3C64A829-43C3-48E4-8416-ACDA79214402}" type="pres">
      <dgm:prSet presAssocID="{DAEB01C7-260A-46C7-9994-EAF8DBE56595}" presName="sp" presStyleCnt="0"/>
      <dgm:spPr/>
    </dgm:pt>
    <dgm:pt modelId="{5A1C83F1-ABF2-4E19-A9A2-B94287BC4C32}" type="pres">
      <dgm:prSet presAssocID="{D530D67A-BD10-4D3D-95A0-66159274C0D5}" presName="linNode" presStyleCnt="0"/>
      <dgm:spPr/>
    </dgm:pt>
    <dgm:pt modelId="{78BC97BC-42A1-471F-BBE3-8D5C32811157}" type="pres">
      <dgm:prSet presAssocID="{D530D67A-BD10-4D3D-95A0-66159274C0D5}" presName="parentText" presStyleLbl="node1" presStyleIdx="1" presStyleCnt="6">
        <dgm:presLayoutVars>
          <dgm:chMax val="1"/>
          <dgm:bulletEnabled val="1"/>
        </dgm:presLayoutVars>
      </dgm:prSet>
      <dgm:spPr/>
      <dgm:t>
        <a:bodyPr/>
        <a:lstStyle/>
        <a:p>
          <a:endParaRPr lang="en-US"/>
        </a:p>
      </dgm:t>
    </dgm:pt>
    <dgm:pt modelId="{06B35A01-6983-4C33-907D-719E0B2A88FD}" type="pres">
      <dgm:prSet presAssocID="{D530D67A-BD10-4D3D-95A0-66159274C0D5}" presName="descendantText" presStyleLbl="alignAccFollowNode1" presStyleIdx="1" presStyleCnt="6">
        <dgm:presLayoutVars>
          <dgm:bulletEnabled val="1"/>
        </dgm:presLayoutVars>
      </dgm:prSet>
      <dgm:spPr/>
      <dgm:t>
        <a:bodyPr/>
        <a:lstStyle/>
        <a:p>
          <a:endParaRPr lang="en-US"/>
        </a:p>
      </dgm:t>
    </dgm:pt>
    <dgm:pt modelId="{7D5D3F3C-FEB1-4360-8FED-594C42638CCE}" type="pres">
      <dgm:prSet presAssocID="{3E7F386D-798F-43B2-AF21-BB793BF61E73}" presName="sp" presStyleCnt="0"/>
      <dgm:spPr/>
    </dgm:pt>
    <dgm:pt modelId="{099CA1BF-4FDD-459B-8F00-64977110B456}" type="pres">
      <dgm:prSet presAssocID="{CEFB9E1A-641B-49D0-A371-D39C43B512DD}" presName="linNode" presStyleCnt="0"/>
      <dgm:spPr/>
    </dgm:pt>
    <dgm:pt modelId="{D32B2035-E7DF-4C61-9D27-22CC0640056D}" type="pres">
      <dgm:prSet presAssocID="{CEFB9E1A-641B-49D0-A371-D39C43B512DD}" presName="parentText" presStyleLbl="node1" presStyleIdx="2" presStyleCnt="6">
        <dgm:presLayoutVars>
          <dgm:chMax val="1"/>
          <dgm:bulletEnabled val="1"/>
        </dgm:presLayoutVars>
      </dgm:prSet>
      <dgm:spPr/>
      <dgm:t>
        <a:bodyPr/>
        <a:lstStyle/>
        <a:p>
          <a:endParaRPr lang="en-US"/>
        </a:p>
      </dgm:t>
    </dgm:pt>
    <dgm:pt modelId="{00D3DF58-C1AD-400A-AB12-FEC3B7AB8661}" type="pres">
      <dgm:prSet presAssocID="{CEFB9E1A-641B-49D0-A371-D39C43B512DD}" presName="descendantText" presStyleLbl="alignAccFollowNode1" presStyleIdx="2" presStyleCnt="6">
        <dgm:presLayoutVars>
          <dgm:bulletEnabled val="1"/>
        </dgm:presLayoutVars>
      </dgm:prSet>
      <dgm:spPr/>
      <dgm:t>
        <a:bodyPr/>
        <a:lstStyle/>
        <a:p>
          <a:endParaRPr lang="en-US"/>
        </a:p>
      </dgm:t>
    </dgm:pt>
    <dgm:pt modelId="{BD2A259A-03CE-493F-BE2E-DB4CA8869A93}" type="pres">
      <dgm:prSet presAssocID="{22EBEB7A-A5FC-4168-BFD6-14176FDFAABC}" presName="sp" presStyleCnt="0"/>
      <dgm:spPr/>
    </dgm:pt>
    <dgm:pt modelId="{A9DD1721-4000-4989-B065-09B5FCB1A84D}" type="pres">
      <dgm:prSet presAssocID="{1E060BEE-90B9-472B-954F-93CF13128AFF}" presName="linNode" presStyleCnt="0"/>
      <dgm:spPr/>
    </dgm:pt>
    <dgm:pt modelId="{3FB57F72-2997-4105-ADD7-7FC4B9987BF5}" type="pres">
      <dgm:prSet presAssocID="{1E060BEE-90B9-472B-954F-93CF13128AFF}" presName="parentText" presStyleLbl="node1" presStyleIdx="3" presStyleCnt="6">
        <dgm:presLayoutVars>
          <dgm:chMax val="1"/>
          <dgm:bulletEnabled val="1"/>
        </dgm:presLayoutVars>
      </dgm:prSet>
      <dgm:spPr/>
      <dgm:t>
        <a:bodyPr/>
        <a:lstStyle/>
        <a:p>
          <a:endParaRPr lang="en-US"/>
        </a:p>
      </dgm:t>
    </dgm:pt>
    <dgm:pt modelId="{2AD9D445-A77F-4C3C-9BE8-23D0F8BD0458}" type="pres">
      <dgm:prSet presAssocID="{1E060BEE-90B9-472B-954F-93CF13128AFF}" presName="descendantText" presStyleLbl="alignAccFollowNode1" presStyleIdx="3" presStyleCnt="6">
        <dgm:presLayoutVars>
          <dgm:bulletEnabled val="1"/>
        </dgm:presLayoutVars>
      </dgm:prSet>
      <dgm:spPr/>
      <dgm:t>
        <a:bodyPr/>
        <a:lstStyle/>
        <a:p>
          <a:endParaRPr lang="en-US"/>
        </a:p>
      </dgm:t>
    </dgm:pt>
    <dgm:pt modelId="{6380E877-ADF4-49E1-A923-0C13C3B99C16}" type="pres">
      <dgm:prSet presAssocID="{8C0A7AB3-75A8-464B-8297-3D2FB4374692}" presName="sp" presStyleCnt="0"/>
      <dgm:spPr/>
    </dgm:pt>
    <dgm:pt modelId="{42F259E3-258E-4C8D-AF43-78243D39EF73}" type="pres">
      <dgm:prSet presAssocID="{42F8A97C-F275-495B-8935-B0FB780109EA}" presName="linNode" presStyleCnt="0"/>
      <dgm:spPr/>
    </dgm:pt>
    <dgm:pt modelId="{A050EA0A-E9C2-43EC-8DAA-CACF376942E4}" type="pres">
      <dgm:prSet presAssocID="{42F8A97C-F275-495B-8935-B0FB780109EA}" presName="parentText" presStyleLbl="node1" presStyleIdx="4" presStyleCnt="6">
        <dgm:presLayoutVars>
          <dgm:chMax val="1"/>
          <dgm:bulletEnabled val="1"/>
        </dgm:presLayoutVars>
      </dgm:prSet>
      <dgm:spPr/>
      <dgm:t>
        <a:bodyPr/>
        <a:lstStyle/>
        <a:p>
          <a:endParaRPr lang="en-US"/>
        </a:p>
      </dgm:t>
    </dgm:pt>
    <dgm:pt modelId="{212DCD41-7BED-40AB-9063-50552D29681F}" type="pres">
      <dgm:prSet presAssocID="{42F8A97C-F275-495B-8935-B0FB780109EA}" presName="descendantText" presStyleLbl="alignAccFollowNode1" presStyleIdx="4" presStyleCnt="6">
        <dgm:presLayoutVars>
          <dgm:bulletEnabled val="1"/>
        </dgm:presLayoutVars>
      </dgm:prSet>
      <dgm:spPr/>
      <dgm:t>
        <a:bodyPr/>
        <a:lstStyle/>
        <a:p>
          <a:endParaRPr lang="en-US"/>
        </a:p>
      </dgm:t>
    </dgm:pt>
    <dgm:pt modelId="{0CECD332-F582-43E5-A852-B3B202A30878}" type="pres">
      <dgm:prSet presAssocID="{DE3E62B7-4459-4DFC-B047-E7F55167081F}" presName="sp" presStyleCnt="0"/>
      <dgm:spPr/>
    </dgm:pt>
    <dgm:pt modelId="{1414AEF8-4FAF-4A76-80AC-ABC7A0E372A9}" type="pres">
      <dgm:prSet presAssocID="{9AC85C02-2248-4CD3-92EF-C3D9D65AC5B2}" presName="linNode" presStyleCnt="0"/>
      <dgm:spPr/>
    </dgm:pt>
    <dgm:pt modelId="{21AF741A-0BA0-47B5-BEFD-36F97B586952}" type="pres">
      <dgm:prSet presAssocID="{9AC85C02-2248-4CD3-92EF-C3D9D65AC5B2}" presName="parentText" presStyleLbl="node1" presStyleIdx="5" presStyleCnt="6">
        <dgm:presLayoutVars>
          <dgm:chMax val="1"/>
          <dgm:bulletEnabled val="1"/>
        </dgm:presLayoutVars>
      </dgm:prSet>
      <dgm:spPr/>
      <dgm:t>
        <a:bodyPr/>
        <a:lstStyle/>
        <a:p>
          <a:endParaRPr lang="en-US"/>
        </a:p>
      </dgm:t>
    </dgm:pt>
    <dgm:pt modelId="{0DA4A7CD-D680-44C5-9CED-8CF08443822B}" type="pres">
      <dgm:prSet presAssocID="{9AC85C02-2248-4CD3-92EF-C3D9D65AC5B2}" presName="descendantText" presStyleLbl="alignAccFollowNode1" presStyleIdx="5" presStyleCnt="6">
        <dgm:presLayoutVars>
          <dgm:bulletEnabled val="1"/>
        </dgm:presLayoutVars>
      </dgm:prSet>
      <dgm:spPr/>
      <dgm:t>
        <a:bodyPr/>
        <a:lstStyle/>
        <a:p>
          <a:endParaRPr lang="en-US"/>
        </a:p>
      </dgm:t>
    </dgm:pt>
  </dgm:ptLst>
  <dgm:cxnLst>
    <dgm:cxn modelId="{69850AB5-AB84-441C-B670-25BE8B3B778E}" type="presOf" srcId="{814D0BF4-B61D-4B1B-A796-B5D1E1A4222B}" destId="{06B35A01-6983-4C33-907D-719E0B2A88FD}" srcOrd="0" destOrd="0" presId="urn:microsoft.com/office/officeart/2005/8/layout/vList5"/>
    <dgm:cxn modelId="{2EEEBB98-523B-4CFA-89C2-07EB76A17320}" type="presOf" srcId="{CEFB9E1A-641B-49D0-A371-D39C43B512DD}" destId="{D32B2035-E7DF-4C61-9D27-22CC0640056D}" srcOrd="0" destOrd="0" presId="urn:microsoft.com/office/officeart/2005/8/layout/vList5"/>
    <dgm:cxn modelId="{82A9F67B-0C07-4283-B204-E0578DD1C4D0}" type="presOf" srcId="{25D4096A-D304-41D7-9314-1007CEE0D7B4}" destId="{212DCD41-7BED-40AB-9063-50552D29681F}" srcOrd="0" destOrd="0" presId="urn:microsoft.com/office/officeart/2005/8/layout/vList5"/>
    <dgm:cxn modelId="{D617036D-DD35-4B60-8752-CB0A61C0D0D5}" srcId="{D530D67A-BD10-4D3D-95A0-66159274C0D5}" destId="{814D0BF4-B61D-4B1B-A796-B5D1E1A4222B}" srcOrd="0" destOrd="0" parTransId="{B12BA1D0-BAF8-44E7-BA85-748557B84E6C}" sibTransId="{80880A57-7B00-4B17-A2C6-6307FAD3C855}"/>
    <dgm:cxn modelId="{9B648C2D-A2E8-4D02-8B67-979D23154798}" type="presOf" srcId="{17F905A2-E31C-4C5E-AA7C-6DE86D7A70EF}" destId="{B0E55135-767F-49A0-8CAD-A280C283DC50}" srcOrd="0" destOrd="0" presId="urn:microsoft.com/office/officeart/2005/8/layout/vList5"/>
    <dgm:cxn modelId="{3558378A-90F2-4033-8334-1FA6C691580F}" type="presOf" srcId="{42F8A97C-F275-495B-8935-B0FB780109EA}" destId="{A050EA0A-E9C2-43EC-8DAA-CACF376942E4}" srcOrd="0" destOrd="0" presId="urn:microsoft.com/office/officeart/2005/8/layout/vList5"/>
    <dgm:cxn modelId="{9C386707-5863-401B-8678-A9AB493EA6FB}" type="presOf" srcId="{9AC85C02-2248-4CD3-92EF-C3D9D65AC5B2}" destId="{21AF741A-0BA0-47B5-BEFD-36F97B586952}" srcOrd="0" destOrd="0" presId="urn:microsoft.com/office/officeart/2005/8/layout/vList5"/>
    <dgm:cxn modelId="{D1064643-1F3E-482C-B88A-E332193FA91E}" srcId="{4E19D94E-89A0-4B52-8E1B-F72C8CF0F736}" destId="{0078691C-0E0F-4768-B53F-0D6CB8A94A17}" srcOrd="0" destOrd="0" parTransId="{E180DA87-F2FB-457C-96B9-F8C601578E6A}" sibTransId="{DAEB01C7-260A-46C7-9994-EAF8DBE56595}"/>
    <dgm:cxn modelId="{C4FBB472-1B5B-4961-AE0C-A58D146DE535}" srcId="{4E19D94E-89A0-4B52-8E1B-F72C8CF0F736}" destId="{42F8A97C-F275-495B-8935-B0FB780109EA}" srcOrd="4" destOrd="0" parTransId="{FFABF1D9-BB91-4009-9165-BF75B6B30526}" sibTransId="{DE3E62B7-4459-4DFC-B047-E7F55167081F}"/>
    <dgm:cxn modelId="{9AD44D48-BCD6-46C9-ADDE-820FBA3D77A8}" srcId="{4E19D94E-89A0-4B52-8E1B-F72C8CF0F736}" destId="{CEFB9E1A-641B-49D0-A371-D39C43B512DD}" srcOrd="2" destOrd="0" parTransId="{AB206E4B-810C-4837-81BC-36A10D0B2DD5}" sibTransId="{22EBEB7A-A5FC-4168-BFD6-14176FDFAABC}"/>
    <dgm:cxn modelId="{451FBE2F-C3EB-44A3-8BA0-0171A10EC556}" type="presOf" srcId="{4E19D94E-89A0-4B52-8E1B-F72C8CF0F736}" destId="{3524916E-78F4-426B-9E56-6A7E81679B7C}" srcOrd="0" destOrd="0" presId="urn:microsoft.com/office/officeart/2005/8/layout/vList5"/>
    <dgm:cxn modelId="{70D72E49-5218-4281-A097-8BD671C0842D}" type="presOf" srcId="{1E060BEE-90B9-472B-954F-93CF13128AFF}" destId="{3FB57F72-2997-4105-ADD7-7FC4B9987BF5}" srcOrd="0" destOrd="0" presId="urn:microsoft.com/office/officeart/2005/8/layout/vList5"/>
    <dgm:cxn modelId="{C13E9780-F6C6-404E-A769-ECBA1238AB10}" srcId="{1E060BEE-90B9-472B-954F-93CF13128AFF}" destId="{F99B0833-3F1D-43C9-A7C2-32ABC7F95625}" srcOrd="0" destOrd="0" parTransId="{68CE583F-E800-4C41-B859-F7A765A8A24E}" sibTransId="{55104695-B70C-4FA5-8E99-C517B3018A4B}"/>
    <dgm:cxn modelId="{EC70E1C6-BD86-4D19-80AF-7C82887C3B18}" type="presOf" srcId="{D530D67A-BD10-4D3D-95A0-66159274C0D5}" destId="{78BC97BC-42A1-471F-BBE3-8D5C32811157}" srcOrd="0" destOrd="0" presId="urn:microsoft.com/office/officeart/2005/8/layout/vList5"/>
    <dgm:cxn modelId="{47884006-F207-4D84-8357-EC02D660D75D}" srcId="{CEFB9E1A-641B-49D0-A371-D39C43B512DD}" destId="{BD256627-5847-401A-B73C-369DADC4F0A5}" srcOrd="0" destOrd="0" parTransId="{D7A8F808-5A36-4009-98FE-5B8786DDB420}" sibTransId="{268E058A-42B0-48EC-ACDF-BCAD0C914F25}"/>
    <dgm:cxn modelId="{1B8147DC-C759-495E-90CA-7FC84033EAF0}" srcId="{9AC85C02-2248-4CD3-92EF-C3D9D65AC5B2}" destId="{D72FFDDF-F0C4-48CE-9F7E-6E9643CD6F5C}" srcOrd="0" destOrd="0" parTransId="{ED9869C8-9314-4A35-96BB-8885DB3D8C81}" sibTransId="{43957B30-6E91-49E4-90C4-64CBBF9F07E1}"/>
    <dgm:cxn modelId="{19E2DE55-4EEA-41A2-8171-A749931C8169}" srcId="{42F8A97C-F275-495B-8935-B0FB780109EA}" destId="{25D4096A-D304-41D7-9314-1007CEE0D7B4}" srcOrd="0" destOrd="0" parTransId="{B80720BD-EB00-4E9D-9A4E-CEE53BCD34F5}" sibTransId="{71C3A06F-094E-4FFA-B608-DF8D3E370717}"/>
    <dgm:cxn modelId="{A8D5051E-31B5-46AB-8D58-85696BD5894C}" srcId="{4E19D94E-89A0-4B52-8E1B-F72C8CF0F736}" destId="{1E060BEE-90B9-472B-954F-93CF13128AFF}" srcOrd="3" destOrd="0" parTransId="{21CB6165-13A7-4A61-A0EA-6708822AEEC1}" sibTransId="{8C0A7AB3-75A8-464B-8297-3D2FB4374692}"/>
    <dgm:cxn modelId="{2C7F815E-65DD-44E7-90FB-B255FD587D36}" srcId="{4E19D94E-89A0-4B52-8E1B-F72C8CF0F736}" destId="{9AC85C02-2248-4CD3-92EF-C3D9D65AC5B2}" srcOrd="5" destOrd="0" parTransId="{D8BD7B4A-66F7-44DE-A421-69ED7DAFE216}" sibTransId="{CCE47EDE-7DD5-48D8-8E9B-736D1EDDE293}"/>
    <dgm:cxn modelId="{63FC0012-0C6B-4662-9BDD-DEC985BE74B9}" srcId="{4E19D94E-89A0-4B52-8E1B-F72C8CF0F736}" destId="{D530D67A-BD10-4D3D-95A0-66159274C0D5}" srcOrd="1" destOrd="0" parTransId="{B1EB90A4-A3E2-4738-BDC1-86F9F591BB28}" sibTransId="{3E7F386D-798F-43B2-AF21-BB793BF61E73}"/>
    <dgm:cxn modelId="{420FA795-F2FD-4C93-B619-F12FF8C05567}" type="presOf" srcId="{D72FFDDF-F0C4-48CE-9F7E-6E9643CD6F5C}" destId="{0DA4A7CD-D680-44C5-9CED-8CF08443822B}" srcOrd="0" destOrd="0" presId="urn:microsoft.com/office/officeart/2005/8/layout/vList5"/>
    <dgm:cxn modelId="{C9CF44C3-B9FD-4282-9825-70555DD62EF8}" type="presOf" srcId="{BD256627-5847-401A-B73C-369DADC4F0A5}" destId="{00D3DF58-C1AD-400A-AB12-FEC3B7AB8661}" srcOrd="0" destOrd="0" presId="urn:microsoft.com/office/officeart/2005/8/layout/vList5"/>
    <dgm:cxn modelId="{A644C2CF-F3E8-46EC-B092-8907A1460370}" type="presOf" srcId="{0078691C-0E0F-4768-B53F-0D6CB8A94A17}" destId="{0C5577B8-3A8E-4BC5-A042-C0873E6207AE}" srcOrd="0" destOrd="0" presId="urn:microsoft.com/office/officeart/2005/8/layout/vList5"/>
    <dgm:cxn modelId="{C34ECE71-1801-4BD2-A66C-29A61E54B8AA}" type="presOf" srcId="{F99B0833-3F1D-43C9-A7C2-32ABC7F95625}" destId="{2AD9D445-A77F-4C3C-9BE8-23D0F8BD0458}" srcOrd="0" destOrd="0" presId="urn:microsoft.com/office/officeart/2005/8/layout/vList5"/>
    <dgm:cxn modelId="{0CB830ED-5301-4839-88CA-C8ECED8850D5}" srcId="{0078691C-0E0F-4768-B53F-0D6CB8A94A17}" destId="{17F905A2-E31C-4C5E-AA7C-6DE86D7A70EF}" srcOrd="0" destOrd="0" parTransId="{A0CFF97C-E3A6-42AA-A1F5-DEFAFE9DC64D}" sibTransId="{7929BAC5-70AB-48CD-AC15-97F0C113A581}"/>
    <dgm:cxn modelId="{407C7A3D-C83F-454A-B1E6-3EAAA271414E}" type="presParOf" srcId="{3524916E-78F4-426B-9E56-6A7E81679B7C}" destId="{4EAE4686-5FA7-40C1-ABA3-26EEC2739A2F}" srcOrd="0" destOrd="0" presId="urn:microsoft.com/office/officeart/2005/8/layout/vList5"/>
    <dgm:cxn modelId="{A9899563-A3AB-4AA7-BE87-A3BAA3EA8F30}" type="presParOf" srcId="{4EAE4686-5FA7-40C1-ABA3-26EEC2739A2F}" destId="{0C5577B8-3A8E-4BC5-A042-C0873E6207AE}" srcOrd="0" destOrd="0" presId="urn:microsoft.com/office/officeart/2005/8/layout/vList5"/>
    <dgm:cxn modelId="{D336D699-B449-4BE2-ACD2-4B63DD83620E}" type="presParOf" srcId="{4EAE4686-5FA7-40C1-ABA3-26EEC2739A2F}" destId="{B0E55135-767F-49A0-8CAD-A280C283DC50}" srcOrd="1" destOrd="0" presId="urn:microsoft.com/office/officeart/2005/8/layout/vList5"/>
    <dgm:cxn modelId="{903DA5F6-ACB8-4A64-8E95-913B24E5BC7C}" type="presParOf" srcId="{3524916E-78F4-426B-9E56-6A7E81679B7C}" destId="{3C64A829-43C3-48E4-8416-ACDA79214402}" srcOrd="1" destOrd="0" presId="urn:microsoft.com/office/officeart/2005/8/layout/vList5"/>
    <dgm:cxn modelId="{0C8D6698-721B-4F07-B823-FA2F73E2916E}" type="presParOf" srcId="{3524916E-78F4-426B-9E56-6A7E81679B7C}" destId="{5A1C83F1-ABF2-4E19-A9A2-B94287BC4C32}" srcOrd="2" destOrd="0" presId="urn:microsoft.com/office/officeart/2005/8/layout/vList5"/>
    <dgm:cxn modelId="{717BAA89-109B-4CCB-9F5F-323DCC637BDD}" type="presParOf" srcId="{5A1C83F1-ABF2-4E19-A9A2-B94287BC4C32}" destId="{78BC97BC-42A1-471F-BBE3-8D5C32811157}" srcOrd="0" destOrd="0" presId="urn:microsoft.com/office/officeart/2005/8/layout/vList5"/>
    <dgm:cxn modelId="{F182CC95-68A3-4CAC-A701-9EC07DBF27FD}" type="presParOf" srcId="{5A1C83F1-ABF2-4E19-A9A2-B94287BC4C32}" destId="{06B35A01-6983-4C33-907D-719E0B2A88FD}" srcOrd="1" destOrd="0" presId="urn:microsoft.com/office/officeart/2005/8/layout/vList5"/>
    <dgm:cxn modelId="{4C120841-6308-4A33-84E0-48EFE39888A4}" type="presParOf" srcId="{3524916E-78F4-426B-9E56-6A7E81679B7C}" destId="{7D5D3F3C-FEB1-4360-8FED-594C42638CCE}" srcOrd="3" destOrd="0" presId="urn:microsoft.com/office/officeart/2005/8/layout/vList5"/>
    <dgm:cxn modelId="{F6E473FD-E46E-4E3F-AF9A-DAC6F542D272}" type="presParOf" srcId="{3524916E-78F4-426B-9E56-6A7E81679B7C}" destId="{099CA1BF-4FDD-459B-8F00-64977110B456}" srcOrd="4" destOrd="0" presId="urn:microsoft.com/office/officeart/2005/8/layout/vList5"/>
    <dgm:cxn modelId="{3967FE31-1F4B-4E0B-8B60-DBA2FB415533}" type="presParOf" srcId="{099CA1BF-4FDD-459B-8F00-64977110B456}" destId="{D32B2035-E7DF-4C61-9D27-22CC0640056D}" srcOrd="0" destOrd="0" presId="urn:microsoft.com/office/officeart/2005/8/layout/vList5"/>
    <dgm:cxn modelId="{01A0E94F-9689-44F5-9FCB-CD51CA3A4692}" type="presParOf" srcId="{099CA1BF-4FDD-459B-8F00-64977110B456}" destId="{00D3DF58-C1AD-400A-AB12-FEC3B7AB8661}" srcOrd="1" destOrd="0" presId="urn:microsoft.com/office/officeart/2005/8/layout/vList5"/>
    <dgm:cxn modelId="{12F25347-7332-4CD9-8CDB-DD6019CFDF88}" type="presParOf" srcId="{3524916E-78F4-426B-9E56-6A7E81679B7C}" destId="{BD2A259A-03CE-493F-BE2E-DB4CA8869A93}" srcOrd="5" destOrd="0" presId="urn:microsoft.com/office/officeart/2005/8/layout/vList5"/>
    <dgm:cxn modelId="{397E3560-555E-42B7-887E-513246397490}" type="presParOf" srcId="{3524916E-78F4-426B-9E56-6A7E81679B7C}" destId="{A9DD1721-4000-4989-B065-09B5FCB1A84D}" srcOrd="6" destOrd="0" presId="urn:microsoft.com/office/officeart/2005/8/layout/vList5"/>
    <dgm:cxn modelId="{C2B0A710-9E32-4DFD-A8B5-2113EDA8296D}" type="presParOf" srcId="{A9DD1721-4000-4989-B065-09B5FCB1A84D}" destId="{3FB57F72-2997-4105-ADD7-7FC4B9987BF5}" srcOrd="0" destOrd="0" presId="urn:microsoft.com/office/officeart/2005/8/layout/vList5"/>
    <dgm:cxn modelId="{6F0665A3-4CBD-4BE9-9A7C-A1A2BB2D3152}" type="presParOf" srcId="{A9DD1721-4000-4989-B065-09B5FCB1A84D}" destId="{2AD9D445-A77F-4C3C-9BE8-23D0F8BD0458}" srcOrd="1" destOrd="0" presId="urn:microsoft.com/office/officeart/2005/8/layout/vList5"/>
    <dgm:cxn modelId="{2284283E-167E-42B9-9525-A201A1ECA502}" type="presParOf" srcId="{3524916E-78F4-426B-9E56-6A7E81679B7C}" destId="{6380E877-ADF4-49E1-A923-0C13C3B99C16}" srcOrd="7" destOrd="0" presId="urn:microsoft.com/office/officeart/2005/8/layout/vList5"/>
    <dgm:cxn modelId="{70A135D5-7F81-438F-86FF-740B231BB9CC}" type="presParOf" srcId="{3524916E-78F4-426B-9E56-6A7E81679B7C}" destId="{42F259E3-258E-4C8D-AF43-78243D39EF73}" srcOrd="8" destOrd="0" presId="urn:microsoft.com/office/officeart/2005/8/layout/vList5"/>
    <dgm:cxn modelId="{DA84A171-DA23-4007-AFEE-0CC15B6A71B2}" type="presParOf" srcId="{42F259E3-258E-4C8D-AF43-78243D39EF73}" destId="{A050EA0A-E9C2-43EC-8DAA-CACF376942E4}" srcOrd="0" destOrd="0" presId="urn:microsoft.com/office/officeart/2005/8/layout/vList5"/>
    <dgm:cxn modelId="{DD7E74C5-450A-46A7-B6D1-9162DD31EA66}" type="presParOf" srcId="{42F259E3-258E-4C8D-AF43-78243D39EF73}" destId="{212DCD41-7BED-40AB-9063-50552D29681F}" srcOrd="1" destOrd="0" presId="urn:microsoft.com/office/officeart/2005/8/layout/vList5"/>
    <dgm:cxn modelId="{007A1FD7-4055-45DC-A89C-A8B6B8289735}" type="presParOf" srcId="{3524916E-78F4-426B-9E56-6A7E81679B7C}" destId="{0CECD332-F582-43E5-A852-B3B202A30878}" srcOrd="9" destOrd="0" presId="urn:microsoft.com/office/officeart/2005/8/layout/vList5"/>
    <dgm:cxn modelId="{1AC6D9E3-85FF-4DC2-9285-19D842567A6E}" type="presParOf" srcId="{3524916E-78F4-426B-9E56-6A7E81679B7C}" destId="{1414AEF8-4FAF-4A76-80AC-ABC7A0E372A9}" srcOrd="10" destOrd="0" presId="urn:microsoft.com/office/officeart/2005/8/layout/vList5"/>
    <dgm:cxn modelId="{7E31C700-A79B-40B3-909D-FC709CF89AC3}" type="presParOf" srcId="{1414AEF8-4FAF-4A76-80AC-ABC7A0E372A9}" destId="{21AF741A-0BA0-47B5-BEFD-36F97B586952}" srcOrd="0" destOrd="0" presId="urn:microsoft.com/office/officeart/2005/8/layout/vList5"/>
    <dgm:cxn modelId="{52A277DF-2242-4536-AC5E-B13FDC7B1A8C}" type="presParOf" srcId="{1414AEF8-4FAF-4A76-80AC-ABC7A0E372A9}" destId="{0DA4A7CD-D680-44C5-9CED-8CF0844382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372" cy="4573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66" y="1"/>
            <a:ext cx="2972372" cy="457357"/>
          </a:xfrm>
          <a:prstGeom prst="rect">
            <a:avLst/>
          </a:prstGeom>
        </p:spPr>
        <p:txBody>
          <a:bodyPr vert="horz" lIns="91440" tIns="45720" rIns="91440" bIns="45720" rtlCol="0"/>
          <a:lstStyle>
            <a:lvl1pPr algn="r">
              <a:defRPr sz="1200"/>
            </a:lvl1pPr>
          </a:lstStyle>
          <a:p>
            <a:fld id="{A2B0010F-2E81-4AFE-9AC2-7E8B31B6F74F}" type="datetimeFigureOut">
              <a:rPr lang="en-US" smtClean="0"/>
              <a:t>6/8/2016</a:t>
            </a:fld>
            <a:endParaRPr lang="en-US"/>
          </a:p>
        </p:txBody>
      </p:sp>
      <p:sp>
        <p:nvSpPr>
          <p:cNvPr id="4" name="Footer Placeholder 3"/>
          <p:cNvSpPr>
            <a:spLocks noGrp="1"/>
          </p:cNvSpPr>
          <p:nvPr>
            <p:ph type="ftr" sz="quarter" idx="2"/>
          </p:nvPr>
        </p:nvSpPr>
        <p:spPr>
          <a:xfrm>
            <a:off x="0" y="8685072"/>
            <a:ext cx="2972372" cy="4573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66" y="8685072"/>
            <a:ext cx="2972372" cy="457357"/>
          </a:xfrm>
          <a:prstGeom prst="rect">
            <a:avLst/>
          </a:prstGeom>
        </p:spPr>
        <p:txBody>
          <a:bodyPr vert="horz" lIns="91440" tIns="45720" rIns="91440" bIns="45720" rtlCol="0" anchor="b"/>
          <a:lstStyle>
            <a:lvl1pPr algn="r">
              <a:defRPr sz="1200"/>
            </a:lvl1pPr>
          </a:lstStyle>
          <a:p>
            <a:fld id="{E9D6C3EA-B50D-41EE-A699-3B3F865E78EB}" type="slidenum">
              <a:rPr lang="en-US" smtClean="0"/>
              <a:t>‹#›</a:t>
            </a:fld>
            <a:endParaRPr lang="en-US"/>
          </a:p>
        </p:txBody>
      </p:sp>
    </p:spTree>
    <p:extLst>
      <p:ext uri="{BB962C8B-B14F-4D97-AF65-F5344CB8AC3E}">
        <p14:creationId xmlns:p14="http://schemas.microsoft.com/office/powerpoint/2010/main" val="14641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372" cy="4573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66" y="1"/>
            <a:ext cx="2972372" cy="457357"/>
          </a:xfrm>
          <a:prstGeom prst="rect">
            <a:avLst/>
          </a:prstGeom>
        </p:spPr>
        <p:txBody>
          <a:bodyPr vert="horz" lIns="91440" tIns="45720" rIns="91440" bIns="45720" rtlCol="0"/>
          <a:lstStyle>
            <a:lvl1pPr algn="r">
              <a:defRPr sz="1200"/>
            </a:lvl1pPr>
          </a:lstStyle>
          <a:p>
            <a:fld id="{8D1FA5C0-0770-4E1D-853A-73F1792AA5A7}" type="datetimeFigureOut">
              <a:rPr lang="en-US" smtClean="0"/>
              <a:t>6/8/2016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332" y="4344108"/>
            <a:ext cx="5487336" cy="411464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072"/>
            <a:ext cx="2972372" cy="4573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66" y="8685072"/>
            <a:ext cx="2972372" cy="457357"/>
          </a:xfrm>
          <a:prstGeom prst="rect">
            <a:avLst/>
          </a:prstGeom>
        </p:spPr>
        <p:txBody>
          <a:bodyPr vert="horz" lIns="91440" tIns="45720" rIns="91440" bIns="45720" rtlCol="0" anchor="b"/>
          <a:lstStyle>
            <a:lvl1pPr algn="r">
              <a:defRPr sz="1200"/>
            </a:lvl1pPr>
          </a:lstStyle>
          <a:p>
            <a:fld id="{AF9DA5A0-EE20-4C23-A076-869E9DD4A47D}" type="slidenum">
              <a:rPr lang="en-US" smtClean="0"/>
              <a:t>‹#›</a:t>
            </a:fld>
            <a:endParaRPr lang="en-US"/>
          </a:p>
        </p:txBody>
      </p:sp>
    </p:spTree>
    <p:extLst>
      <p:ext uri="{BB962C8B-B14F-4D97-AF65-F5344CB8AC3E}">
        <p14:creationId xmlns:p14="http://schemas.microsoft.com/office/powerpoint/2010/main" val="240624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36.png"/></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1</a:t>
            </a:fld>
            <a:endParaRPr lang="en-US"/>
          </a:p>
        </p:txBody>
      </p:sp>
    </p:spTree>
    <p:extLst>
      <p:ext uri="{BB962C8B-B14F-4D97-AF65-F5344CB8AC3E}">
        <p14:creationId xmlns:p14="http://schemas.microsoft.com/office/powerpoint/2010/main" val="1840246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F9DA5A0-EE20-4C23-A076-869E9DD4A47D}" type="slidenum">
              <a:rPr lang="en-US" smtClean="0"/>
              <a:t>10</a:t>
            </a:fld>
            <a:endParaRPr lang="en-US"/>
          </a:p>
        </p:txBody>
      </p:sp>
    </p:spTree>
    <p:extLst>
      <p:ext uri="{BB962C8B-B14F-4D97-AF65-F5344CB8AC3E}">
        <p14:creationId xmlns:p14="http://schemas.microsoft.com/office/powerpoint/2010/main" val="79953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11</a:t>
            </a:fld>
            <a:endParaRPr lang="en-US"/>
          </a:p>
        </p:txBody>
      </p:sp>
    </p:spTree>
    <p:extLst>
      <p:ext uri="{BB962C8B-B14F-4D97-AF65-F5344CB8AC3E}">
        <p14:creationId xmlns:p14="http://schemas.microsoft.com/office/powerpoint/2010/main" val="285939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most recent and current global public</a:t>
            </a:r>
            <a:r>
              <a:rPr lang="en-US" baseline="0" dirty="0"/>
              <a:t> health emergency: </a:t>
            </a:r>
            <a:r>
              <a:rPr lang="en-US" baseline="0" dirty="0" err="1"/>
              <a:t>zika</a:t>
            </a:r>
            <a:r>
              <a:rPr lang="en-US" baseline="0" dirty="0"/>
              <a:t> virus disease.  For the next few minutes, I will use </a:t>
            </a:r>
            <a:r>
              <a:rPr lang="en-US" baseline="0" dirty="0" err="1"/>
              <a:t>Zika</a:t>
            </a:r>
            <a:r>
              <a:rPr lang="en-US" baseline="0" dirty="0"/>
              <a:t> as an example of the role NLM plays in providing access to critical information during emergencies.  </a:t>
            </a:r>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12</a:t>
            </a:fld>
            <a:endParaRPr lang="en-US"/>
          </a:p>
        </p:txBody>
      </p:sp>
    </p:spTree>
    <p:extLst>
      <p:ext uri="{BB962C8B-B14F-4D97-AF65-F5344CB8AC3E}">
        <p14:creationId xmlns:p14="http://schemas.microsoft.com/office/powerpoint/2010/main" val="16413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err="1"/>
              <a:t>Zika</a:t>
            </a:r>
            <a:r>
              <a:rPr lang="en-US" altLang="en-US" baseline="0" dirty="0"/>
              <a:t>,, Ebola and other emerging diseases encompasses many subtopics with a number listed here.  Depending on your role, one or more of these may be areas where you need information – from basic research studies and genetic sequencing to clinical care, treatment, complications or development of countermeasures or vaccines or distribution and dispensing of countermeasures and vaccines</a:t>
            </a:r>
          </a:p>
          <a:p>
            <a:endParaRPr lang="en-US" altLang="en-US" dirty="0"/>
          </a:p>
        </p:txBody>
      </p:sp>
      <p:sp>
        <p:nvSpPr>
          <p:cNvPr id="4" name="Slide Number Placeholder 3"/>
          <p:cNvSpPr>
            <a:spLocks noGrp="1"/>
          </p:cNvSpPr>
          <p:nvPr>
            <p:ph type="sldNum" sz="quarter" idx="5"/>
          </p:nvPr>
        </p:nvSpPr>
        <p:spPr/>
        <p:txBody>
          <a:bodyPr/>
          <a:lstStyle/>
          <a:p>
            <a:pPr>
              <a:defRPr/>
            </a:pPr>
            <a:fld id="{48029D5E-E69D-4FC4-BFA8-FB9B42EA67CE}" type="slidenum">
              <a:rPr lang="en-US" smtClean="0"/>
              <a:pPr>
                <a:defRPr/>
              </a:pPr>
              <a:t>13</a:t>
            </a:fld>
            <a:endParaRPr lang="en-US" dirty="0"/>
          </a:p>
        </p:txBody>
      </p:sp>
    </p:spTree>
    <p:extLst>
      <p:ext uri="{BB962C8B-B14F-4D97-AF65-F5344CB8AC3E}">
        <p14:creationId xmlns:p14="http://schemas.microsoft.com/office/powerpoint/2010/main" val="3874220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a:t>
            </a:r>
            <a:r>
              <a:rPr lang="en-US" baseline="0" dirty="0"/>
              <a:t> can NLM start.  As I described earlier, NLM Disaster health staff are collecting info on disasters and PH emergencies daily and therefore are monitoring for new/emerging issues.  For major incidents we create a web page on the topic linking not only to NLM resources but to other key players as I mentioned earlier.  In addition, to avoid duplication of effort, NLM syndicates its pages, meaning other </a:t>
            </a:r>
            <a:r>
              <a:rPr lang="en-US" baseline="0" dirty="0" err="1"/>
              <a:t>organziations</a:t>
            </a:r>
            <a:r>
              <a:rPr lang="en-US" baseline="0" dirty="0"/>
              <a:t> can host our content on their web page, instead of creating their own pages – with due credit, of course.</a:t>
            </a:r>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14</a:t>
            </a:fld>
            <a:endParaRPr lang="en-US"/>
          </a:p>
        </p:txBody>
      </p:sp>
    </p:spTree>
    <p:extLst>
      <p:ext uri="{BB962C8B-B14F-4D97-AF65-F5344CB8AC3E}">
        <p14:creationId xmlns:p14="http://schemas.microsoft.com/office/powerpoint/2010/main" val="385689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a:t>
            </a:r>
            <a:r>
              <a:rPr lang="en-US" baseline="0" dirty="0"/>
              <a:t>  From the Pregnancy and </a:t>
            </a:r>
            <a:r>
              <a:rPr lang="en-US" baseline="0" dirty="0" err="1"/>
              <a:t>zika</a:t>
            </a:r>
            <a:r>
              <a:rPr lang="en-US" baseline="0" dirty="0"/>
              <a:t> virus section of the page we link to resources from the CDC as seen in the second image as well as WHO.  These are two main health organizations providing guidance on the management of </a:t>
            </a:r>
            <a:r>
              <a:rPr lang="en-US" baseline="0" dirty="0" err="1"/>
              <a:t>zika</a:t>
            </a:r>
            <a:r>
              <a:rPr lang="en-US" baseline="0" dirty="0"/>
              <a:t> virus disease in pregnant women and  working with others to coordinate research efforts to answer the many unknown questions.</a:t>
            </a:r>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15</a:t>
            </a:fld>
            <a:endParaRPr lang="en-US"/>
          </a:p>
        </p:txBody>
      </p:sp>
    </p:spTree>
    <p:extLst>
      <p:ext uri="{BB962C8B-B14F-4D97-AF65-F5344CB8AC3E}">
        <p14:creationId xmlns:p14="http://schemas.microsoft.com/office/powerpoint/2010/main" val="341769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Let’s take a look at the literature.  We have the peer-reviewed</a:t>
            </a:r>
            <a:r>
              <a:rPr lang="en-US" altLang="en-US" baseline="0" dirty="0"/>
              <a:t> literature in journals and books and everything else – government reports, guidance documents, tools, training materials – this info is key in PH emergencies as it is often published on </a:t>
            </a:r>
            <a:r>
              <a:rPr lang="en-US" altLang="en-US" baseline="0" dirty="0" err="1"/>
              <a:t>th</a:t>
            </a:r>
            <a:r>
              <a:rPr lang="en-US" altLang="en-US" baseline="0" dirty="0"/>
              <a:t> </a:t>
            </a:r>
            <a:r>
              <a:rPr lang="en-US" altLang="en-US" baseline="0" dirty="0" err="1"/>
              <a:t>eweb</a:t>
            </a:r>
            <a:r>
              <a:rPr lang="en-US" altLang="en-US" baseline="0" dirty="0"/>
              <a:t> before 9if ever) making it to the journal literature and </a:t>
            </a:r>
            <a:r>
              <a:rPr lang="en-US" altLang="en-US" baseline="0" dirty="0" err="1"/>
              <a:t>pubmed</a:t>
            </a:r>
            <a:endParaRPr lang="en-US" altLang="en-US" dirty="0"/>
          </a:p>
        </p:txBody>
      </p:sp>
      <p:sp>
        <p:nvSpPr>
          <p:cNvPr id="1740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charset="0"/>
              </a:defRPr>
            </a:lvl1pPr>
            <a:lvl2pPr marL="753605" indent="-289848" eaLnBrk="0" hangingPunct="0">
              <a:defRPr>
                <a:solidFill>
                  <a:schemeClr val="tx1"/>
                </a:solidFill>
                <a:latin typeface="Arial" charset="0"/>
              </a:defRPr>
            </a:lvl2pPr>
            <a:lvl3pPr marL="1159393" indent="-231878" eaLnBrk="0" hangingPunct="0">
              <a:defRPr>
                <a:solidFill>
                  <a:schemeClr val="tx1"/>
                </a:solidFill>
                <a:latin typeface="Arial" charset="0"/>
              </a:defRPr>
            </a:lvl3pPr>
            <a:lvl4pPr marL="1623150" indent="-231878" eaLnBrk="0" hangingPunct="0">
              <a:defRPr>
                <a:solidFill>
                  <a:schemeClr val="tx1"/>
                </a:solidFill>
                <a:latin typeface="Arial" charset="0"/>
              </a:defRPr>
            </a:lvl4pPr>
            <a:lvl5pPr marL="2086907" indent="-231878" eaLnBrk="0" hangingPunct="0">
              <a:defRPr>
                <a:solidFill>
                  <a:schemeClr val="tx1"/>
                </a:solidFill>
                <a:latin typeface="Arial" charset="0"/>
              </a:defRPr>
            </a:lvl5pPr>
            <a:lvl6pPr marL="2550665" indent="-231878" eaLnBrk="0" fontAlgn="base" hangingPunct="0">
              <a:spcBef>
                <a:spcPct val="0"/>
              </a:spcBef>
              <a:spcAft>
                <a:spcPct val="0"/>
              </a:spcAft>
              <a:defRPr>
                <a:solidFill>
                  <a:schemeClr val="tx1"/>
                </a:solidFill>
                <a:latin typeface="Arial" charset="0"/>
              </a:defRPr>
            </a:lvl6pPr>
            <a:lvl7pPr marL="3014421" indent="-231878" eaLnBrk="0" fontAlgn="base" hangingPunct="0">
              <a:spcBef>
                <a:spcPct val="0"/>
              </a:spcBef>
              <a:spcAft>
                <a:spcPct val="0"/>
              </a:spcAft>
              <a:defRPr>
                <a:solidFill>
                  <a:schemeClr val="tx1"/>
                </a:solidFill>
                <a:latin typeface="Arial" charset="0"/>
              </a:defRPr>
            </a:lvl7pPr>
            <a:lvl8pPr marL="3478178" indent="-231878" eaLnBrk="0" fontAlgn="base" hangingPunct="0">
              <a:spcBef>
                <a:spcPct val="0"/>
              </a:spcBef>
              <a:spcAft>
                <a:spcPct val="0"/>
              </a:spcAft>
              <a:defRPr>
                <a:solidFill>
                  <a:schemeClr val="tx1"/>
                </a:solidFill>
                <a:latin typeface="Arial" charset="0"/>
              </a:defRPr>
            </a:lvl8pPr>
            <a:lvl9pPr marL="3941936" indent="-231878" eaLnBrk="0" fontAlgn="base" hangingPunct="0">
              <a:spcBef>
                <a:spcPct val="0"/>
              </a:spcBef>
              <a:spcAft>
                <a:spcPct val="0"/>
              </a:spcAft>
              <a:defRPr>
                <a:solidFill>
                  <a:schemeClr val="tx1"/>
                </a:solidFill>
                <a:latin typeface="Arial" charset="0"/>
              </a:defRPr>
            </a:lvl9pPr>
          </a:lstStyle>
          <a:p>
            <a:pPr>
              <a:defRPr/>
            </a:pPr>
            <a:fld id="{0299BD67-C871-4DF0-9A98-BB64D52A4433}" type="slidenum">
              <a:rPr lang="en-CA" smtClean="0">
                <a:solidFill>
                  <a:srgbClr val="000000"/>
                </a:solidFill>
                <a:latin typeface="Times New Roman" pitchFamily="18" charset="0"/>
              </a:rPr>
              <a:pPr>
                <a:defRPr/>
              </a:pPr>
              <a:t>16</a:t>
            </a:fld>
            <a:endParaRPr lang="en-CA" dirty="0">
              <a:solidFill>
                <a:srgbClr val="000000"/>
              </a:solidFill>
              <a:latin typeface="Times New Roman" pitchFamily="18" charset="0"/>
            </a:endParaRPr>
          </a:p>
        </p:txBody>
      </p:sp>
    </p:spTree>
    <p:extLst>
      <p:ext uri="{BB962C8B-B14F-4D97-AF65-F5344CB8AC3E}">
        <p14:creationId xmlns:p14="http://schemas.microsoft.com/office/powerpoint/2010/main" val="2258303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Here is a tweet from Dr. </a:t>
            </a:r>
            <a:r>
              <a:rPr lang="en-US" baseline="0" dirty="0" err="1"/>
              <a:t>Frieden</a:t>
            </a:r>
            <a:r>
              <a:rPr lang="en-US" baseline="0" dirty="0"/>
              <a:t>, CDC director from back in March.  A relatively small pile of papers (105) represented the known literature in </a:t>
            </a:r>
            <a:r>
              <a:rPr lang="en-US" baseline="0" dirty="0" err="1"/>
              <a:t>pubmed</a:t>
            </a:r>
            <a:r>
              <a:rPr lang="en-US" baseline="0" dirty="0"/>
              <a:t> on </a:t>
            </a:r>
            <a:r>
              <a:rPr lang="en-US" baseline="0" dirty="0" err="1"/>
              <a:t>Zika</a:t>
            </a:r>
            <a:r>
              <a:rPr lang="en-US" baseline="0" dirty="0"/>
              <a:t>.  In the last 16 months, over 575 references can be found in PubMed and a companion database for the non-journal literature.  </a:t>
            </a:r>
          </a:p>
          <a:p>
            <a:r>
              <a:rPr lang="en-US" baseline="0" dirty="0"/>
              <a:t>Now most of these are not basic or clinical research, case studies or epi – in fact in a review of 200 of these “recent references”, only 35 were research, case studies or epi, 30 were literature </a:t>
            </a:r>
            <a:r>
              <a:rPr lang="en-US" baseline="0" dirty="0" err="1"/>
              <a:t>reivews</a:t>
            </a:r>
            <a:r>
              <a:rPr lang="en-US" baseline="0" dirty="0"/>
              <a:t>, and over 100 were news, opinions, editorials.  </a:t>
            </a:r>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17</a:t>
            </a:fld>
            <a:endParaRPr lang="en-US"/>
          </a:p>
        </p:txBody>
      </p:sp>
    </p:spTree>
    <p:extLst>
      <p:ext uri="{BB962C8B-B14F-4D97-AF65-F5344CB8AC3E}">
        <p14:creationId xmlns:p14="http://schemas.microsoft.com/office/powerpoint/2010/main" val="291545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aid in finding relevant</a:t>
            </a:r>
            <a:r>
              <a:rPr lang="en-US" baseline="0" dirty="0"/>
              <a:t> articles, we can go back to the information guide I mentioned earlier where we have developed pre-formulated searches of PubMed and Disaster Lit on a variety of topics and link specifically to free-full text.  In addition, many publishers are providing temporary free access to articles they publish on </a:t>
            </a:r>
            <a:r>
              <a:rPr lang="en-US" baseline="0" dirty="0" err="1"/>
              <a:t>Zika</a:t>
            </a:r>
            <a:r>
              <a:rPr lang="en-US" baseline="0" dirty="0"/>
              <a:t> and a list of these journals and publishers can be found on the information resource guide.</a:t>
            </a:r>
            <a:endParaRPr lang="en-US" dirty="0"/>
          </a:p>
        </p:txBody>
      </p:sp>
      <p:sp>
        <p:nvSpPr>
          <p:cNvPr id="4" name="Slide Number Placeholder 3"/>
          <p:cNvSpPr>
            <a:spLocks noGrp="1"/>
          </p:cNvSpPr>
          <p:nvPr>
            <p:ph type="sldNum" sz="quarter" idx="10"/>
          </p:nvPr>
        </p:nvSpPr>
        <p:spPr/>
        <p:txBody>
          <a:bodyPr/>
          <a:lstStyle/>
          <a:p>
            <a:pPr>
              <a:defRPr/>
            </a:pPr>
            <a:fld id="{6B90EA5D-6375-431F-B85B-6ED09CB56500}" type="slidenum">
              <a:rPr lang="en-US" smtClean="0"/>
              <a:pPr>
                <a:defRPr/>
              </a:pPr>
              <a:t>18</a:t>
            </a:fld>
            <a:endParaRPr lang="en-US" dirty="0"/>
          </a:p>
        </p:txBody>
      </p:sp>
    </p:spTree>
    <p:extLst>
      <p:ext uri="{BB962C8B-B14F-4D97-AF65-F5344CB8AC3E}">
        <p14:creationId xmlns:p14="http://schemas.microsoft.com/office/powerpoint/2010/main" val="1586566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about all the other literature that</a:t>
            </a:r>
            <a:r>
              <a:rPr lang="en-US" baseline="0" dirty="0"/>
              <a:t> I mentioned – guidelines, government reports and documents, training classes, situation reports, webinars – these are critical in times of PH emergencies and disasters so we collect them and include them in the Disaster Lit: The Resource Guide for Disaster Medicine and Public Health database.  It is searchable much like </a:t>
            </a:r>
            <a:r>
              <a:rPr lang="en-US" baseline="0" dirty="0" err="1"/>
              <a:t>pubmed</a:t>
            </a:r>
            <a:r>
              <a:rPr lang="en-US" baseline="0" dirty="0"/>
              <a:t>, though the scope is much narrower.  As you can see here, we have already added over 200 items on </a:t>
            </a:r>
            <a:r>
              <a:rPr lang="en-US" baseline="0" dirty="0" err="1"/>
              <a:t>Zika</a:t>
            </a:r>
            <a:r>
              <a:rPr lang="en-US" baseline="0" dirty="0"/>
              <a:t> virus in the past 5 months. </a:t>
            </a:r>
          </a:p>
          <a:p>
            <a:endParaRPr lang="en-US" baseline="0" dirty="0"/>
          </a:p>
          <a:p>
            <a:r>
              <a:rPr lang="en-US" baseline="0" dirty="0"/>
              <a:t>Another example of the need to collect this “grey” literature can be found in the Ebola literature.  CDC published over 100 guidelines on Ebola – guidelines on donning and doffing personal protective equipment, guidelines for the airline industry, guidelines for pregnant </a:t>
            </a:r>
            <a:r>
              <a:rPr lang="en-US" baseline="0" dirty="0" err="1"/>
              <a:t>woment</a:t>
            </a:r>
            <a:r>
              <a:rPr lang="en-US" baseline="0" dirty="0"/>
              <a:t>, for children, etc.  None of these guidelines are in PubMed as they were published on the CDC web site – all of these, plus guidelines from WHO and other key players, are cited in Disaster Lit.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6B90EA5D-6375-431F-B85B-6ED09CB56500}" type="slidenum">
              <a:rPr lang="en-US" smtClean="0"/>
              <a:pPr>
                <a:defRPr/>
              </a:pPr>
              <a:t>19</a:t>
            </a:fld>
            <a:endParaRPr lang="en-US" dirty="0"/>
          </a:p>
        </p:txBody>
      </p:sp>
    </p:spTree>
    <p:extLst>
      <p:ext uri="{BB962C8B-B14F-4D97-AF65-F5344CB8AC3E}">
        <p14:creationId xmlns:p14="http://schemas.microsoft.com/office/powerpoint/2010/main" val="408634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9934" indent="-288436">
              <a:defRPr>
                <a:solidFill>
                  <a:schemeClr val="tx1"/>
                </a:solidFill>
                <a:latin typeface="Arial" charset="0"/>
              </a:defRPr>
            </a:lvl2pPr>
            <a:lvl3pPr marL="1153744" indent="-230749">
              <a:defRPr>
                <a:solidFill>
                  <a:schemeClr val="tx1"/>
                </a:solidFill>
                <a:latin typeface="Arial" charset="0"/>
              </a:defRPr>
            </a:lvl3pPr>
            <a:lvl4pPr marL="1615242" indent="-230749">
              <a:defRPr>
                <a:solidFill>
                  <a:schemeClr val="tx1"/>
                </a:solidFill>
                <a:latin typeface="Arial" charset="0"/>
              </a:defRPr>
            </a:lvl4pPr>
            <a:lvl5pPr marL="2076740" indent="-230749">
              <a:defRPr>
                <a:solidFill>
                  <a:schemeClr val="tx1"/>
                </a:solidFill>
                <a:latin typeface="Arial" charset="0"/>
              </a:defRPr>
            </a:lvl5pPr>
            <a:lvl6pPr marL="2538237" indent="-230749" fontAlgn="base">
              <a:spcBef>
                <a:spcPct val="0"/>
              </a:spcBef>
              <a:spcAft>
                <a:spcPct val="0"/>
              </a:spcAft>
              <a:defRPr>
                <a:solidFill>
                  <a:schemeClr val="tx1"/>
                </a:solidFill>
                <a:latin typeface="Arial" charset="0"/>
              </a:defRPr>
            </a:lvl6pPr>
            <a:lvl7pPr marL="2999735" indent="-230749" fontAlgn="base">
              <a:spcBef>
                <a:spcPct val="0"/>
              </a:spcBef>
              <a:spcAft>
                <a:spcPct val="0"/>
              </a:spcAft>
              <a:defRPr>
                <a:solidFill>
                  <a:schemeClr val="tx1"/>
                </a:solidFill>
                <a:latin typeface="Arial" charset="0"/>
              </a:defRPr>
            </a:lvl7pPr>
            <a:lvl8pPr marL="3461233" indent="-230749" fontAlgn="base">
              <a:spcBef>
                <a:spcPct val="0"/>
              </a:spcBef>
              <a:spcAft>
                <a:spcPct val="0"/>
              </a:spcAft>
              <a:defRPr>
                <a:solidFill>
                  <a:schemeClr val="tx1"/>
                </a:solidFill>
                <a:latin typeface="Arial" charset="0"/>
              </a:defRPr>
            </a:lvl8pPr>
            <a:lvl9pPr marL="3922730" indent="-230749" fontAlgn="base">
              <a:spcBef>
                <a:spcPct val="0"/>
              </a:spcBef>
              <a:spcAft>
                <a:spcPct val="0"/>
              </a:spcAft>
              <a:defRPr>
                <a:solidFill>
                  <a:schemeClr val="tx1"/>
                </a:solidFill>
                <a:latin typeface="Arial" charset="0"/>
              </a:defRPr>
            </a:lvl9pPr>
          </a:lstStyle>
          <a:p>
            <a:pPr fontAlgn="base">
              <a:spcBef>
                <a:spcPct val="0"/>
              </a:spcBef>
              <a:spcAft>
                <a:spcPct val="0"/>
              </a:spcAft>
              <a:defRPr/>
            </a:pPr>
            <a:fld id="{E27C2A0A-D919-4A92-A07B-3E58F7997487}" type="slidenum">
              <a:rPr lang="en-US" altLang="en-US" smtClean="0">
                <a:latin typeface="Calibri" pitchFamily="34" charset="0"/>
              </a:rPr>
              <a:pPr fontAlgn="base">
                <a:spcBef>
                  <a:spcPct val="0"/>
                </a:spcBef>
                <a:spcAft>
                  <a:spcPct val="0"/>
                </a:spcAft>
                <a:defRPr/>
              </a:pPr>
              <a:t>2</a:t>
            </a:fld>
            <a:endParaRPr lang="en-US" altLang="en-US" dirty="0">
              <a:latin typeface="Calibri" pitchFamily="34" charset="0"/>
            </a:endParaRPr>
          </a:p>
        </p:txBody>
      </p:sp>
    </p:spTree>
    <p:extLst>
      <p:ext uri="{BB962C8B-B14F-4D97-AF65-F5344CB8AC3E}">
        <p14:creationId xmlns:p14="http://schemas.microsoft.com/office/powerpoint/2010/main" val="3509925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ln/>
        </p:spPr>
        <p:txBody>
          <a:bodyPr/>
          <a:lstStyle/>
          <a:p>
            <a:pPr>
              <a:defRPr/>
            </a:pPr>
            <a:r>
              <a:rPr lang="en-US" dirty="0"/>
              <a:t>So,</a:t>
            </a:r>
            <a:r>
              <a:rPr lang="en-US" baseline="0" dirty="0"/>
              <a:t> what does NLM do related to disasters on a regular basis.  We add relevant info to PubMed, collect non-journal literature for the Disaster Lit database, train librarians to support the information needs of disaster professionals</a:t>
            </a:r>
            <a:endParaRPr lang="en-US" dirty="0"/>
          </a:p>
          <a:p>
            <a:pPr>
              <a:defRPr/>
            </a:pPr>
            <a:r>
              <a:rPr lang="en-US" dirty="0"/>
              <a:t>A few examples include:</a:t>
            </a:r>
          </a:p>
          <a:p>
            <a:pPr marL="548640" indent="-274320" eaLnBrk="1" hangingPunct="1">
              <a:buClr>
                <a:srgbClr val="133297"/>
              </a:buClr>
              <a:buFont typeface="Wingdings" pitchFamily="2" charset="2"/>
              <a:buBlip>
                <a:blip r:embed="rId3"/>
              </a:buBlip>
              <a:defRPr/>
            </a:pPr>
            <a:r>
              <a:rPr lang="en-US" sz="2200" dirty="0">
                <a:cs typeface="Arial" charset="0"/>
              </a:rPr>
              <a:t>Collect, organize and disseminate disaster materials from non-commercial sources, peer-reviewed literature, social media</a:t>
            </a:r>
          </a:p>
          <a:p>
            <a:pPr marL="548640" lvl="1" indent="-274320" eaLnBrk="1" hangingPunct="1">
              <a:buClr>
                <a:srgbClr val="133297"/>
              </a:buClr>
              <a:buSzPct val="90000"/>
              <a:buFontTx/>
              <a:buBlip>
                <a:blip r:embed="rId4"/>
              </a:buBlip>
              <a:defRPr/>
            </a:pPr>
            <a:r>
              <a:rPr lang="en-US" sz="2200" dirty="0">
                <a:cs typeface="Arial" charset="0"/>
              </a:rPr>
              <a:t>Expand collections of disaster-related resources</a:t>
            </a:r>
          </a:p>
          <a:p>
            <a:pPr marL="548640" lvl="1" indent="-274320" eaLnBrk="1" hangingPunct="1">
              <a:buClr>
                <a:srgbClr val="133297"/>
              </a:buClr>
              <a:buSzPct val="90000"/>
              <a:buFontTx/>
              <a:buBlip>
                <a:blip r:embed="rId4"/>
              </a:buBlip>
              <a:defRPr/>
            </a:pPr>
            <a:r>
              <a:rPr lang="en-US" sz="2200" dirty="0">
                <a:cs typeface="Arial" charset="0"/>
              </a:rPr>
              <a:t>Support hospital emergency planning activities</a:t>
            </a:r>
          </a:p>
          <a:p>
            <a:pPr marL="548640" lvl="1" indent="-274320" eaLnBrk="1" hangingPunct="1">
              <a:buClr>
                <a:srgbClr val="133297"/>
              </a:buClr>
              <a:buSzPct val="90000"/>
              <a:buFontTx/>
              <a:buBlip>
                <a:blip r:embed="rId4"/>
              </a:buBlip>
              <a:defRPr/>
            </a:pPr>
            <a:r>
              <a:rPr lang="en-US" sz="2200" dirty="0">
                <a:cs typeface="Arial" charset="0"/>
              </a:rPr>
              <a:t>Teach responders about REMM, WISER</a:t>
            </a:r>
          </a:p>
          <a:p>
            <a:pPr marL="548640" lvl="1" indent="-274320" eaLnBrk="1" hangingPunct="1">
              <a:buClr>
                <a:srgbClr val="133297"/>
              </a:buClr>
              <a:buSzPct val="90000"/>
              <a:buFontTx/>
              <a:buBlip>
                <a:blip r:embed="rId4"/>
              </a:buBlip>
              <a:defRPr/>
            </a:pPr>
            <a:r>
              <a:rPr lang="en-US" sz="2200" dirty="0">
                <a:cs typeface="Arial" charset="0"/>
              </a:rPr>
              <a:t>Participate in disaster drills</a:t>
            </a:r>
          </a:p>
          <a:p>
            <a:pPr marL="548640" lvl="1" indent="-274320" eaLnBrk="1" hangingPunct="1">
              <a:buClr>
                <a:srgbClr val="133297"/>
              </a:buClr>
              <a:buSzPct val="90000"/>
              <a:buFontTx/>
              <a:buBlip>
                <a:blip r:embed="rId4"/>
              </a:buBlip>
              <a:defRPr/>
            </a:pPr>
            <a:r>
              <a:rPr lang="en-US" sz="2200" dirty="0">
                <a:cs typeface="Arial" charset="0"/>
              </a:rPr>
              <a:t>Host community preparedness events</a:t>
            </a:r>
          </a:p>
          <a:p>
            <a:pPr marL="548640" lvl="1" indent="-274320" eaLnBrk="1" hangingPunct="1">
              <a:buClr>
                <a:srgbClr val="133297"/>
              </a:buClr>
              <a:buSzPct val="90000"/>
              <a:buFontTx/>
              <a:buBlip>
                <a:blip r:embed="rId4"/>
              </a:buBlip>
              <a:defRPr/>
            </a:pPr>
            <a:r>
              <a:rPr lang="en-US" sz="2200" dirty="0">
                <a:cs typeface="Arial" charset="0"/>
              </a:rPr>
              <a:t>Support researchers’ information needs</a:t>
            </a:r>
          </a:p>
          <a:p>
            <a:pPr marL="548640" lvl="1" indent="-274320" eaLnBrk="1" hangingPunct="1">
              <a:buClr>
                <a:srgbClr val="133297"/>
              </a:buClr>
              <a:buSzPct val="90000"/>
              <a:buFontTx/>
              <a:buBlip>
                <a:blip r:embed="rId4"/>
              </a:buBlip>
              <a:defRPr/>
            </a:pPr>
            <a:r>
              <a:rPr lang="en-US" sz="2200" dirty="0">
                <a:cs typeface="Arial" charset="0"/>
              </a:rPr>
              <a:t>Network with local emergency operations, public health</a:t>
            </a:r>
          </a:p>
          <a:p>
            <a:pPr marL="548640" lvl="1" indent="-274320" eaLnBrk="1" hangingPunct="1">
              <a:buClr>
                <a:srgbClr val="133297"/>
              </a:buClr>
              <a:buSzPct val="90000"/>
              <a:buFontTx/>
              <a:buBlip>
                <a:blip r:embed="rId4"/>
              </a:buBlip>
              <a:defRPr/>
            </a:pPr>
            <a:r>
              <a:rPr lang="en-US" sz="2200" dirty="0">
                <a:cs typeface="Arial" charset="0"/>
              </a:rPr>
              <a:t>Update Web sites, blogs, and library guides on disaster topics</a:t>
            </a:r>
          </a:p>
          <a:p>
            <a:pPr>
              <a:defRPr/>
            </a:pPr>
            <a:endParaRPr lang="en-US" dirty="0"/>
          </a:p>
          <a:p>
            <a:pPr>
              <a:defRPr/>
            </a:pPr>
            <a:r>
              <a:rPr lang="en-US" dirty="0"/>
              <a:t>As noted earlier, in most situations, being prepared with information or knowing the sources is key in a disaster situation, when even seconds may count. Nicely crafted </a:t>
            </a:r>
            <a:r>
              <a:rPr lang="en-US" dirty="0" err="1"/>
              <a:t>PubMed</a:t>
            </a:r>
            <a:r>
              <a:rPr lang="en-US" dirty="0"/>
              <a:t> searches might not be what is needed. </a:t>
            </a:r>
            <a:br>
              <a:rPr lang="en-US" dirty="0"/>
            </a:br>
            <a:endParaRPr lang="en-US" dirty="0"/>
          </a:p>
        </p:txBody>
      </p:sp>
      <p:sp>
        <p:nvSpPr>
          <p:cNvPr id="4813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912B27-E531-404C-B731-E40B4248E7CD}"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2426796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owe a great deal of gratitude to many people at NLM who help</a:t>
            </a:r>
            <a:r>
              <a:rPr lang="en-US" baseline="0" dirty="0"/>
              <a:t> with these activities and with this presentation.  Thanks to Betsy Humphreys for providing this opportunity for me to present to you today, Gale Dutcher and Janice Kelly, our division director and deputy and the SIS and many other NLM staff who work with us.  Lisa Lang and NICHSR</a:t>
            </a:r>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21</a:t>
            </a:fld>
            <a:endParaRPr lang="en-US"/>
          </a:p>
        </p:txBody>
      </p:sp>
    </p:spTree>
    <p:extLst>
      <p:ext uri="{BB962C8B-B14F-4D97-AF65-F5344CB8AC3E}">
        <p14:creationId xmlns:p14="http://schemas.microsoft.com/office/powerpoint/2010/main" val="22304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3</a:t>
            </a:fld>
            <a:endParaRPr lang="en-US"/>
          </a:p>
        </p:txBody>
      </p:sp>
    </p:spTree>
    <p:extLst>
      <p:ext uri="{BB962C8B-B14F-4D97-AF65-F5344CB8AC3E}">
        <p14:creationId xmlns:p14="http://schemas.microsoft.com/office/powerpoint/2010/main" val="329331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4</a:t>
            </a:fld>
            <a:endParaRPr lang="en-US"/>
          </a:p>
        </p:txBody>
      </p:sp>
    </p:spTree>
    <p:extLst>
      <p:ext uri="{BB962C8B-B14F-4D97-AF65-F5344CB8AC3E}">
        <p14:creationId xmlns:p14="http://schemas.microsoft.com/office/powerpoint/2010/main" val="157048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5</a:t>
            </a:fld>
            <a:endParaRPr lang="en-US"/>
          </a:p>
        </p:txBody>
      </p:sp>
    </p:spTree>
    <p:extLst>
      <p:ext uri="{BB962C8B-B14F-4D97-AF65-F5344CB8AC3E}">
        <p14:creationId xmlns:p14="http://schemas.microsoft.com/office/powerpoint/2010/main" val="235221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DA5A0-EE20-4C23-A076-869E9DD4A47D}" type="slidenum">
              <a:rPr lang="en-US" smtClean="0"/>
              <a:t>6</a:t>
            </a:fld>
            <a:endParaRPr lang="en-US"/>
          </a:p>
        </p:txBody>
      </p:sp>
    </p:spTree>
    <p:extLst>
      <p:ext uri="{BB962C8B-B14F-4D97-AF65-F5344CB8AC3E}">
        <p14:creationId xmlns:p14="http://schemas.microsoft.com/office/powerpoint/2010/main" val="379362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9DA5A0-EE20-4C23-A076-869E9DD4A47D}" type="slidenum">
              <a:rPr lang="en-US" smtClean="0"/>
              <a:t>7</a:t>
            </a:fld>
            <a:endParaRPr lang="en-US"/>
          </a:p>
        </p:txBody>
      </p:sp>
    </p:spTree>
    <p:extLst>
      <p:ext uri="{BB962C8B-B14F-4D97-AF65-F5344CB8AC3E}">
        <p14:creationId xmlns:p14="http://schemas.microsoft.com/office/powerpoint/2010/main" val="361089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NLM has numerous resources that provide relevant and critical information in public health emergencies, as seen here.</a:t>
            </a:r>
            <a:r>
              <a:rPr lang="en-US" baseline="0" dirty="0"/>
              <a:t>  However, my boss said that this p</a:t>
            </a:r>
            <a:r>
              <a:rPr lang="en-US" dirty="0"/>
              <a:t>age is “difficult to look at”.</a:t>
            </a:r>
            <a:r>
              <a:rPr lang="en-US" baseline="0" dirty="0"/>
              <a:t>  That is somewhat intentional – to show the wide variety of resources NLM offers.  But to help you better see this array of resources, please join us in the NLM Virtual Emergency Operation Center or EOC.  I am joined by my colleague, Mr. Victor Cid, to help us on this tour.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71E3703-9095-47F3-AE44-EAA16C632BD3}" type="slidenum">
              <a:rPr lang="en-US" smtClean="0"/>
              <a:t>8</a:t>
            </a:fld>
            <a:endParaRPr lang="en-US"/>
          </a:p>
        </p:txBody>
      </p:sp>
    </p:spTree>
    <p:extLst>
      <p:ext uri="{BB962C8B-B14F-4D97-AF65-F5344CB8AC3E}">
        <p14:creationId xmlns:p14="http://schemas.microsoft.com/office/powerpoint/2010/main" val="406113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Video of NLM Virtual Emergency Operations Center not included in this set due </a:t>
            </a:r>
            <a:r>
              <a:rPr lang="en-US" baseline="0" smtClean="0"/>
              <a:t>to size.</a:t>
            </a:r>
            <a:endParaRPr lang="en-US" baseline="0" dirty="0"/>
          </a:p>
        </p:txBody>
      </p:sp>
      <p:sp>
        <p:nvSpPr>
          <p:cNvPr id="4" name="Slide Number Placeholder 3"/>
          <p:cNvSpPr>
            <a:spLocks noGrp="1"/>
          </p:cNvSpPr>
          <p:nvPr>
            <p:ph type="sldNum" sz="quarter" idx="10"/>
          </p:nvPr>
        </p:nvSpPr>
        <p:spPr/>
        <p:txBody>
          <a:bodyPr/>
          <a:lstStyle/>
          <a:p>
            <a:fld id="{AF9DA5A0-EE20-4C23-A076-869E9DD4A47D}" type="slidenum">
              <a:rPr lang="en-US" smtClean="0"/>
              <a:t>9</a:t>
            </a:fld>
            <a:endParaRPr lang="en-US"/>
          </a:p>
        </p:txBody>
      </p:sp>
    </p:spTree>
    <p:extLst>
      <p:ext uri="{BB962C8B-B14F-4D97-AF65-F5344CB8AC3E}">
        <p14:creationId xmlns:p14="http://schemas.microsoft.com/office/powerpoint/2010/main" val="622738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6.tiff"/><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6.tiff"/><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1" y="0"/>
            <a:ext cx="9144000" cy="656467"/>
          </a:xfrm>
          <a:prstGeom prst="rect">
            <a:avLst/>
          </a:prstGeom>
          <a:solidFill>
            <a:srgbClr val="2055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 name="Title 1"/>
          <p:cNvSpPr>
            <a:spLocks noGrp="1"/>
          </p:cNvSpPr>
          <p:nvPr>
            <p:ph type="ctrTitle" hasCustomPrompt="1"/>
          </p:nvPr>
        </p:nvSpPr>
        <p:spPr>
          <a:xfrm>
            <a:off x="457200" y="914400"/>
            <a:ext cx="8305800" cy="1470025"/>
          </a:xfrm>
        </p:spPr>
        <p:txBody>
          <a:bodyPr/>
          <a:lstStyle>
            <a:lvl1pPr>
              <a:lnSpc>
                <a:spcPts val="4500"/>
              </a:lnSpc>
              <a:defRPr>
                <a:latin typeface="Arial" panose="020B0604020202020204" pitchFamily="34" charset="0"/>
                <a:cs typeface="Arial" panose="020B0604020202020204" pitchFamily="34" charset="0"/>
              </a:defRPr>
            </a:lvl1pPr>
          </a:lstStyle>
          <a:p>
            <a:r>
              <a:rPr lang="en-US" dirty="0"/>
              <a:t>Click to add title (508C field)</a:t>
            </a:r>
          </a:p>
        </p:txBody>
      </p:sp>
      <p:sp>
        <p:nvSpPr>
          <p:cNvPr id="3" name="Subtitle 2"/>
          <p:cNvSpPr>
            <a:spLocks noGrp="1"/>
          </p:cNvSpPr>
          <p:nvPr>
            <p:ph type="subTitle" idx="1" hasCustomPrompt="1"/>
          </p:nvPr>
        </p:nvSpPr>
        <p:spPr>
          <a:xfrm>
            <a:off x="457200" y="2438400"/>
            <a:ext cx="8305800" cy="1447800"/>
          </a:xfrm>
        </p:spPr>
        <p:txBody>
          <a:bodyPr/>
          <a:lstStyle>
            <a:lvl1pPr marL="0" indent="0" algn="ctr">
              <a:lnSpc>
                <a:spcPts val="3300"/>
              </a:lnSpc>
              <a:buNone/>
              <a:defRPr baseline="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(if needed)</a:t>
            </a:r>
          </a:p>
        </p:txBody>
      </p:sp>
      <p:sp>
        <p:nvSpPr>
          <p:cNvPr id="6" name="Rectangle 5"/>
          <p:cNvSpPr/>
          <p:nvPr userDrawn="1"/>
        </p:nvSpPr>
        <p:spPr>
          <a:xfrm>
            <a:off x="0" y="5539166"/>
            <a:ext cx="9144000" cy="1318834"/>
          </a:xfrm>
          <a:prstGeom prst="rect">
            <a:avLst/>
          </a:prstGeom>
          <a:solidFill>
            <a:srgbClr val="2055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7" name="Rectangle 6"/>
          <p:cNvSpPr/>
          <p:nvPr userDrawn="1"/>
        </p:nvSpPr>
        <p:spPr>
          <a:xfrm>
            <a:off x="1" y="5486400"/>
            <a:ext cx="9143999" cy="105532"/>
          </a:xfrm>
          <a:prstGeom prst="rect">
            <a:avLst/>
          </a:prstGeom>
          <a:solidFill>
            <a:srgbClr val="64181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pic>
        <p:nvPicPr>
          <p:cNvPr id="8" name="Picture 6"/>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686" t="17785" r="3621" b="25180"/>
          <a:stretch/>
        </p:blipFill>
        <p:spPr bwMode="auto">
          <a:xfrm>
            <a:off x="3048000" y="5742432"/>
            <a:ext cx="3429000" cy="91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5897278"/>
            <a:ext cx="2057400" cy="5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Placeholder 26"/>
          <p:cNvSpPr>
            <a:spLocks noGrp="1"/>
          </p:cNvSpPr>
          <p:nvPr>
            <p:ph type="body" sz="quarter" idx="11" hasCustomPrompt="1"/>
          </p:nvPr>
        </p:nvSpPr>
        <p:spPr>
          <a:xfrm>
            <a:off x="1447800" y="3962400"/>
            <a:ext cx="6248400" cy="1371600"/>
          </a:xfrm>
        </p:spPr>
        <p:txBody>
          <a:bodyPr>
            <a:normAutofit/>
          </a:bodyPr>
          <a:lstStyle>
            <a:lvl1pPr marL="0" indent="0" algn="ctr">
              <a:buNone/>
              <a:defRPr sz="2800" baseline="0">
                <a:latin typeface="Arial" panose="020B0604020202020204" pitchFamily="34" charset="0"/>
                <a:cs typeface="Arial" panose="020B0604020202020204" pitchFamily="34" charset="0"/>
              </a:defRPr>
            </a:lvl1pPr>
          </a:lstStyle>
          <a:p>
            <a:pPr lvl="0"/>
            <a:r>
              <a:rPr lang="en-US" dirty="0"/>
              <a:t>Click to add presenter name(s) </a:t>
            </a:r>
            <a:br>
              <a:rPr lang="en-US" dirty="0"/>
            </a:br>
            <a:r>
              <a:rPr lang="en-US" dirty="0"/>
              <a:t>or other information</a:t>
            </a:r>
          </a:p>
        </p:txBody>
      </p:sp>
      <p:sp>
        <p:nvSpPr>
          <p:cNvPr id="5" name="Slide Number Placeholder 4"/>
          <p:cNvSpPr>
            <a:spLocks noGrp="1"/>
          </p:cNvSpPr>
          <p:nvPr>
            <p:ph type="sldNum" sz="quarter" idx="10"/>
          </p:nvPr>
        </p:nvSpPr>
        <p:spPr>
          <a:xfrm>
            <a:off x="6548212" y="6016020"/>
            <a:ext cx="990600" cy="365125"/>
          </a:xfrm>
        </p:spPr>
        <p:txBody>
          <a:bodyPr/>
          <a:lstStyle>
            <a:lvl1pPr algn="r">
              <a:defRPr>
                <a:solidFill>
                  <a:schemeClr val="bg1">
                    <a:lumMod val="95000"/>
                  </a:schemeClr>
                </a:solidFill>
              </a:defRPr>
            </a:lvl1pPr>
          </a:lstStyle>
          <a:p>
            <a:fld id="{0CD6EC8B-9E95-4567-92FB-64514F577C9E}" type="slidenum">
              <a:rPr lang="en-US" smtClean="0"/>
              <a:pPr/>
              <a:t>‹#›</a:t>
            </a:fld>
            <a:endParaRPr lang="en-US"/>
          </a:p>
        </p:txBody>
      </p:sp>
      <p:sp>
        <p:nvSpPr>
          <p:cNvPr id="13" name="Rectangle 12"/>
          <p:cNvSpPr/>
          <p:nvPr userDrawn="1"/>
        </p:nvSpPr>
        <p:spPr>
          <a:xfrm>
            <a:off x="2" y="561218"/>
            <a:ext cx="9143999" cy="105532"/>
          </a:xfrm>
          <a:prstGeom prst="rect">
            <a:avLst/>
          </a:prstGeom>
          <a:solidFill>
            <a:srgbClr val="64181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ndParaRPr>
          </a:p>
        </p:txBody>
      </p:sp>
      <p:pic>
        <p:nvPicPr>
          <p:cNvPr id="14" name="Picture 2" descr="\\orau.net\files\Users\rashm\My Documents\My Pictures\dhhs.t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29600" y="5866511"/>
            <a:ext cx="730249" cy="7302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754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_Slide">
    <p:spTree>
      <p:nvGrpSpPr>
        <p:cNvPr id="1" name=""/>
        <p:cNvGrpSpPr/>
        <p:nvPr/>
      </p:nvGrpSpPr>
      <p:grpSpPr>
        <a:xfrm>
          <a:off x="0" y="0"/>
          <a:ext cx="0" cy="0"/>
          <a:chOff x="0" y="0"/>
          <a:chExt cx="0" cy="0"/>
        </a:xfrm>
      </p:grpSpPr>
      <p:sp>
        <p:nvSpPr>
          <p:cNvPr id="12" name="Rectangle 11"/>
          <p:cNvSpPr/>
          <p:nvPr userDrawn="1"/>
        </p:nvSpPr>
        <p:spPr>
          <a:xfrm>
            <a:off x="1" y="0"/>
            <a:ext cx="9144000" cy="656467"/>
          </a:xfrm>
          <a:prstGeom prst="rect">
            <a:avLst/>
          </a:prstGeom>
          <a:solidFill>
            <a:srgbClr val="2055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6" name="Rectangle 5"/>
          <p:cNvSpPr/>
          <p:nvPr userDrawn="1"/>
        </p:nvSpPr>
        <p:spPr>
          <a:xfrm>
            <a:off x="0" y="5539166"/>
            <a:ext cx="9144000" cy="1318834"/>
          </a:xfrm>
          <a:prstGeom prst="rect">
            <a:avLst/>
          </a:prstGeom>
          <a:solidFill>
            <a:srgbClr val="2055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7" name="Rectangle 6"/>
          <p:cNvSpPr/>
          <p:nvPr userDrawn="1"/>
        </p:nvSpPr>
        <p:spPr>
          <a:xfrm>
            <a:off x="1" y="5486400"/>
            <a:ext cx="9143999" cy="105532"/>
          </a:xfrm>
          <a:prstGeom prst="rect">
            <a:avLst/>
          </a:prstGeom>
          <a:solidFill>
            <a:srgbClr val="64181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pic>
        <p:nvPicPr>
          <p:cNvPr id="8" name="Picture 6"/>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686" t="17785" r="3621" b="25180"/>
          <a:stretch/>
        </p:blipFill>
        <p:spPr bwMode="auto">
          <a:xfrm>
            <a:off x="3048000" y="5742432"/>
            <a:ext cx="3429000" cy="91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5897278"/>
            <a:ext cx="2057400" cy="5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a:xfrm>
            <a:off x="6548212" y="6016020"/>
            <a:ext cx="990600" cy="365125"/>
          </a:xfrm>
        </p:spPr>
        <p:txBody>
          <a:bodyPr/>
          <a:lstStyle>
            <a:lvl1pPr algn="r">
              <a:defRPr>
                <a:solidFill>
                  <a:schemeClr val="bg1">
                    <a:lumMod val="95000"/>
                  </a:schemeClr>
                </a:solidFill>
              </a:defRPr>
            </a:lvl1pPr>
          </a:lstStyle>
          <a:p>
            <a:fld id="{0CD6EC8B-9E95-4567-92FB-64514F577C9E}" type="slidenum">
              <a:rPr lang="en-US" smtClean="0"/>
              <a:pPr/>
              <a:t>‹#›</a:t>
            </a:fld>
            <a:endParaRPr lang="en-US"/>
          </a:p>
        </p:txBody>
      </p:sp>
      <p:sp>
        <p:nvSpPr>
          <p:cNvPr id="13" name="Rectangle 12"/>
          <p:cNvSpPr/>
          <p:nvPr userDrawn="1"/>
        </p:nvSpPr>
        <p:spPr>
          <a:xfrm>
            <a:off x="2" y="561218"/>
            <a:ext cx="9143999" cy="105532"/>
          </a:xfrm>
          <a:prstGeom prst="rect">
            <a:avLst/>
          </a:prstGeom>
          <a:solidFill>
            <a:srgbClr val="64181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ndParaRPr>
          </a:p>
        </p:txBody>
      </p:sp>
      <p:sp>
        <p:nvSpPr>
          <p:cNvPr id="14" name="TextBox 13"/>
          <p:cNvSpPr txBox="1"/>
          <p:nvPr userDrawn="1"/>
        </p:nvSpPr>
        <p:spPr>
          <a:xfrm>
            <a:off x="1735342" y="768537"/>
            <a:ext cx="5656058"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Contact Information</a:t>
            </a:r>
          </a:p>
        </p:txBody>
      </p:sp>
      <p:sp>
        <p:nvSpPr>
          <p:cNvPr id="16" name="Text Placeholder 16"/>
          <p:cNvSpPr>
            <a:spLocks noGrp="1"/>
          </p:cNvSpPr>
          <p:nvPr>
            <p:ph type="body" sz="quarter" idx="11" hasCustomPrompt="1"/>
          </p:nvPr>
        </p:nvSpPr>
        <p:spPr>
          <a:xfrm>
            <a:off x="457200" y="1676400"/>
            <a:ext cx="6762750" cy="457200"/>
          </a:xfrm>
        </p:spPr>
        <p:txBody>
          <a:bodyPr>
            <a:normAutofit/>
          </a:bodyPr>
          <a:lstStyle>
            <a:lvl1pPr marL="0" indent="0">
              <a:lnSpc>
                <a:spcPts val="2800"/>
              </a:lnSpc>
              <a:buNone/>
              <a:defRPr sz="2800" b="1" baseline="0">
                <a:latin typeface="Arial" panose="020B0604020202020204" pitchFamily="34" charset="0"/>
                <a:cs typeface="Arial" panose="020B0604020202020204" pitchFamily="34" charset="0"/>
              </a:defRPr>
            </a:lvl1pPr>
          </a:lstStyle>
          <a:p>
            <a:pPr lvl="0"/>
            <a:r>
              <a:rPr lang="en-US" dirty="0"/>
              <a:t>Click to enter name</a:t>
            </a:r>
          </a:p>
        </p:txBody>
      </p:sp>
      <p:sp>
        <p:nvSpPr>
          <p:cNvPr id="17" name="Text Placeholder 16"/>
          <p:cNvSpPr>
            <a:spLocks noGrp="1"/>
          </p:cNvSpPr>
          <p:nvPr>
            <p:ph type="body" sz="quarter" idx="12" hasCustomPrompt="1"/>
          </p:nvPr>
        </p:nvSpPr>
        <p:spPr>
          <a:xfrm>
            <a:off x="457200" y="2133600"/>
            <a:ext cx="6762750" cy="1143000"/>
          </a:xfrm>
        </p:spPr>
        <p:txBody>
          <a:bodyPr/>
          <a:lstStyle>
            <a:lvl1pPr marL="0" indent="0">
              <a:lnSpc>
                <a:spcPts val="2800"/>
              </a:lnSpc>
              <a:buNone/>
              <a:defRPr sz="2800" b="0" baseline="0">
                <a:latin typeface="Arial" panose="020B0604020202020204" pitchFamily="34" charset="0"/>
                <a:cs typeface="Arial" panose="020B0604020202020204" pitchFamily="34" charset="0"/>
              </a:defRPr>
            </a:lvl1pPr>
          </a:lstStyle>
          <a:p>
            <a:pPr lvl="0"/>
            <a:r>
              <a:rPr lang="en-US" dirty="0"/>
              <a:t>Click to enter email address and/or other contact information</a:t>
            </a:r>
          </a:p>
        </p:txBody>
      </p:sp>
      <p:sp>
        <p:nvSpPr>
          <p:cNvPr id="18" name="Text Placeholder 16"/>
          <p:cNvSpPr>
            <a:spLocks noGrp="1"/>
          </p:cNvSpPr>
          <p:nvPr>
            <p:ph type="body" sz="quarter" idx="13" hasCustomPrompt="1"/>
          </p:nvPr>
        </p:nvSpPr>
        <p:spPr>
          <a:xfrm>
            <a:off x="457200" y="3505200"/>
            <a:ext cx="6762750" cy="457200"/>
          </a:xfrm>
        </p:spPr>
        <p:txBody>
          <a:bodyPr>
            <a:normAutofit/>
          </a:bodyPr>
          <a:lstStyle>
            <a:lvl1pPr marL="0" indent="0">
              <a:lnSpc>
                <a:spcPts val="2800"/>
              </a:lnSpc>
              <a:buNone/>
              <a:defRPr sz="2800" b="1" baseline="0">
                <a:latin typeface="Arial" panose="020B0604020202020204" pitchFamily="34" charset="0"/>
                <a:cs typeface="Arial" panose="020B0604020202020204" pitchFamily="34" charset="0"/>
              </a:defRPr>
            </a:lvl1pPr>
          </a:lstStyle>
          <a:p>
            <a:pPr lvl="0"/>
            <a:r>
              <a:rPr lang="en-US" dirty="0"/>
              <a:t>Click to enter name</a:t>
            </a:r>
          </a:p>
        </p:txBody>
      </p:sp>
      <p:sp>
        <p:nvSpPr>
          <p:cNvPr id="19" name="Text Placeholder 16"/>
          <p:cNvSpPr>
            <a:spLocks noGrp="1"/>
          </p:cNvSpPr>
          <p:nvPr>
            <p:ph type="body" sz="quarter" idx="14" hasCustomPrompt="1"/>
          </p:nvPr>
        </p:nvSpPr>
        <p:spPr>
          <a:xfrm>
            <a:off x="457200" y="3962400"/>
            <a:ext cx="6762750" cy="1143000"/>
          </a:xfrm>
        </p:spPr>
        <p:txBody>
          <a:bodyPr/>
          <a:lstStyle>
            <a:lvl1pPr marL="0" indent="0">
              <a:lnSpc>
                <a:spcPts val="2800"/>
              </a:lnSpc>
              <a:buNone/>
              <a:defRPr sz="2800" b="0" baseline="0">
                <a:latin typeface="Arial" panose="020B0604020202020204" pitchFamily="34" charset="0"/>
                <a:cs typeface="Arial" panose="020B0604020202020204" pitchFamily="34" charset="0"/>
              </a:defRPr>
            </a:lvl1pPr>
          </a:lstStyle>
          <a:p>
            <a:pPr lvl="0"/>
            <a:r>
              <a:rPr lang="en-US" dirty="0"/>
              <a:t>Click to enter email address and/or other contact information</a:t>
            </a:r>
          </a:p>
        </p:txBody>
      </p:sp>
      <p:pic>
        <p:nvPicPr>
          <p:cNvPr id="20" name="Picture 2" descr="\\orau.net\files\Users\rashm\My Documents\My Pictures\dhhs.t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29600" y="5866511"/>
            <a:ext cx="730249" cy="7302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7714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p>
            <a:r>
              <a:rPr lang="en-US" dirty="0"/>
              <a:t>Click to add title (508C field)</a:t>
            </a:r>
          </a:p>
        </p:txBody>
      </p:sp>
      <p:sp>
        <p:nvSpPr>
          <p:cNvPr id="3" name="Content Placeholder 2"/>
          <p:cNvSpPr>
            <a:spLocks noGrp="1"/>
          </p:cNvSpPr>
          <p:nvPr>
            <p:ph idx="1"/>
          </p:nvPr>
        </p:nvSpPr>
        <p:spPr>
          <a:xfrm>
            <a:off x="457200" y="147796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0CD6EC8B-9E95-4567-92FB-64514F577C9E}" type="slidenum">
              <a:rPr lang="en-US" smtClean="0"/>
              <a:t>‹#›</a:t>
            </a:fld>
            <a:endParaRPr lang="en-US"/>
          </a:p>
        </p:txBody>
      </p:sp>
    </p:spTree>
    <p:custDataLst>
      <p:tags r:id="rId1"/>
    </p:custDataLst>
    <p:extLst>
      <p:ext uri="{BB962C8B-B14F-4D97-AF65-F5344CB8AC3E}">
        <p14:creationId xmlns:p14="http://schemas.microsoft.com/office/powerpoint/2010/main" val="115889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a:t>Click to add title (508C field)</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Click to add subtitle (if needed)</a:t>
            </a:r>
          </a:p>
        </p:txBody>
      </p:sp>
      <p:sp>
        <p:nvSpPr>
          <p:cNvPr id="4" name="Slide Number Placeholder 3"/>
          <p:cNvSpPr>
            <a:spLocks noGrp="1"/>
          </p:cNvSpPr>
          <p:nvPr>
            <p:ph type="sldNum" sz="quarter" idx="10"/>
          </p:nvPr>
        </p:nvSpPr>
        <p:spPr/>
        <p:txBody>
          <a:bodyPr/>
          <a:lstStyle/>
          <a:p>
            <a:fld id="{0CD6EC8B-9E95-4567-92FB-64514F577C9E}" type="slidenum">
              <a:rPr lang="en-US" smtClean="0"/>
              <a:t>‹#›</a:t>
            </a:fld>
            <a:endParaRPr lang="en-US"/>
          </a:p>
        </p:txBody>
      </p:sp>
    </p:spTree>
    <p:custDataLst>
      <p:tags r:id="rId1"/>
    </p:custDataLst>
    <p:extLst>
      <p:ext uri="{BB962C8B-B14F-4D97-AF65-F5344CB8AC3E}">
        <p14:creationId xmlns:p14="http://schemas.microsoft.com/office/powerpoint/2010/main" val="40415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p>
            <a:r>
              <a:rPr lang="en-US" dirty="0"/>
              <a:t>Click to add title (508C field)</a:t>
            </a:r>
          </a:p>
        </p:txBody>
      </p:sp>
      <p:sp>
        <p:nvSpPr>
          <p:cNvPr id="3" name="Content Placeholder 2"/>
          <p:cNvSpPr>
            <a:spLocks noGrp="1"/>
          </p:cNvSpPr>
          <p:nvPr>
            <p:ph sz="half" idx="1"/>
          </p:nvPr>
        </p:nvSpPr>
        <p:spPr>
          <a:xfrm>
            <a:off x="457200" y="147796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796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0CD6EC8B-9E95-4567-92FB-64514F577C9E}" type="slidenum">
              <a:rPr lang="en-US" smtClean="0"/>
              <a:t>‹#›</a:t>
            </a:fld>
            <a:endParaRPr lang="en-US"/>
          </a:p>
        </p:txBody>
      </p:sp>
    </p:spTree>
    <p:custDataLst>
      <p:tags r:id="rId1"/>
    </p:custDataLst>
    <p:extLst>
      <p:ext uri="{BB962C8B-B14F-4D97-AF65-F5344CB8AC3E}">
        <p14:creationId xmlns:p14="http://schemas.microsoft.com/office/powerpoint/2010/main" val="36047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 (508C field)</a:t>
            </a:r>
          </a:p>
        </p:txBody>
      </p:sp>
      <p:sp>
        <p:nvSpPr>
          <p:cNvPr id="3" name="Slide Number Placeholder 2"/>
          <p:cNvSpPr>
            <a:spLocks noGrp="1"/>
          </p:cNvSpPr>
          <p:nvPr>
            <p:ph type="sldNum" sz="quarter" idx="10"/>
          </p:nvPr>
        </p:nvSpPr>
        <p:spPr/>
        <p:txBody>
          <a:bodyPr/>
          <a:lstStyle/>
          <a:p>
            <a:fld id="{0CD6EC8B-9E95-4567-92FB-64514F577C9E}" type="slidenum">
              <a:rPr lang="en-US" smtClean="0"/>
              <a:t>‹#›</a:t>
            </a:fld>
            <a:endParaRPr lang="en-US"/>
          </a:p>
        </p:txBody>
      </p:sp>
    </p:spTree>
    <p:custDataLst>
      <p:tags r:id="rId1"/>
    </p:custDataLst>
    <p:extLst>
      <p:ext uri="{BB962C8B-B14F-4D97-AF65-F5344CB8AC3E}">
        <p14:creationId xmlns:p14="http://schemas.microsoft.com/office/powerpoint/2010/main" val="191857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3008313" cy="1162050"/>
          </a:xfrm>
        </p:spPr>
        <p:txBody>
          <a:bodyPr anchor="b"/>
          <a:lstStyle>
            <a:lvl1pPr algn="l">
              <a:defRPr sz="2000" b="1"/>
            </a:lvl1pPr>
          </a:lstStyle>
          <a:p>
            <a:r>
              <a:rPr lang="en-US" dirty="0"/>
              <a:t>Click to add title (508C field)</a:t>
            </a:r>
          </a:p>
        </p:txBody>
      </p:sp>
      <p:sp>
        <p:nvSpPr>
          <p:cNvPr id="3" name="Content Placeholder 2"/>
          <p:cNvSpPr>
            <a:spLocks noGrp="1"/>
          </p:cNvSpPr>
          <p:nvPr>
            <p:ph idx="1"/>
          </p:nvPr>
        </p:nvSpPr>
        <p:spPr>
          <a:xfrm>
            <a:off x="3575050" y="1524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3144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0CD6EC8B-9E95-4567-92FB-64514F577C9E}" type="slidenum">
              <a:rPr lang="en-US" smtClean="0"/>
              <a:t>‹#›</a:t>
            </a:fld>
            <a:endParaRPr lang="en-US"/>
          </a:p>
        </p:txBody>
      </p:sp>
    </p:spTree>
    <p:custDataLst>
      <p:tags r:id="rId1"/>
    </p:custDataLst>
    <p:extLst>
      <p:ext uri="{BB962C8B-B14F-4D97-AF65-F5344CB8AC3E}">
        <p14:creationId xmlns:p14="http://schemas.microsoft.com/office/powerpoint/2010/main" val="411620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645025"/>
            <a:ext cx="5486400" cy="566738"/>
          </a:xfrm>
        </p:spPr>
        <p:txBody>
          <a:bodyPr anchor="b"/>
          <a:lstStyle>
            <a:lvl1pPr algn="l">
              <a:defRPr sz="2000" b="1"/>
            </a:lvl1pPr>
          </a:lstStyle>
          <a:p>
            <a:r>
              <a:rPr lang="en-US" dirty="0"/>
              <a:t>Click to add title (508C field)</a:t>
            </a:r>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0CD6EC8B-9E95-4567-92FB-64514F577C9E}" type="slidenum">
              <a:rPr lang="en-US" smtClean="0"/>
              <a:t>‹#›</a:t>
            </a:fld>
            <a:endParaRPr lang="en-US"/>
          </a:p>
        </p:txBody>
      </p:sp>
    </p:spTree>
    <p:custDataLst>
      <p:tags r:id="rId1"/>
    </p:custDataLst>
    <p:extLst>
      <p:ext uri="{BB962C8B-B14F-4D97-AF65-F5344CB8AC3E}">
        <p14:creationId xmlns:p14="http://schemas.microsoft.com/office/powerpoint/2010/main" val="130044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add title (508C field)</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97338" y="569830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0" y="6230863"/>
            <a:ext cx="2994000" cy="640283"/>
          </a:xfrm>
          <a:prstGeom prst="rect">
            <a:avLst/>
          </a:prstGeom>
        </p:spPr>
      </p:pic>
      <p:sp>
        <p:nvSpPr>
          <p:cNvPr id="10" name="Rectangle 9"/>
          <p:cNvSpPr/>
          <p:nvPr userDrawn="1"/>
        </p:nvSpPr>
        <p:spPr>
          <a:xfrm>
            <a:off x="0" y="6071895"/>
            <a:ext cx="9143999" cy="105532"/>
          </a:xfrm>
          <a:prstGeom prst="rect">
            <a:avLst/>
          </a:prstGeom>
          <a:solidFill>
            <a:srgbClr val="64181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9" name="Rectangle 8"/>
          <p:cNvSpPr/>
          <p:nvPr userDrawn="1"/>
        </p:nvSpPr>
        <p:spPr>
          <a:xfrm>
            <a:off x="0" y="6173044"/>
            <a:ext cx="9144000" cy="684956"/>
          </a:xfrm>
          <a:prstGeom prst="rect">
            <a:avLst/>
          </a:prstGeom>
          <a:solidFill>
            <a:srgbClr val="2055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pic>
        <p:nvPicPr>
          <p:cNvPr id="12" name="Picture 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04800" y="6088749"/>
            <a:ext cx="3312854" cy="88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orau.net\files\Users\rashm\My Documents\My Pictures\dhhs.t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29625" y="6239445"/>
            <a:ext cx="542355" cy="5423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0"/>
    </p:custDataLst>
    <p:extLst>
      <p:ext uri="{BB962C8B-B14F-4D97-AF65-F5344CB8AC3E}">
        <p14:creationId xmlns:p14="http://schemas.microsoft.com/office/powerpoint/2010/main" val="6934822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51" r:id="rId4"/>
    <p:sldLayoutId id="2147483652" r:id="rId5"/>
    <p:sldLayoutId id="2147483654" r:id="rId6"/>
    <p:sldLayoutId id="2147483656" r:id="rId7"/>
    <p:sldLayoutId id="2147483657"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disasterinfo.nlm.nih.gov/dimrc/ebola_2014.html"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265289" y="394759"/>
            <a:ext cx="8763000" cy="1470025"/>
          </a:xfrm>
        </p:spPr>
        <p:txBody>
          <a:bodyPr/>
          <a:lstStyle/>
          <a:p>
            <a:pPr>
              <a:lnSpc>
                <a:spcPct val="100000"/>
              </a:lnSpc>
            </a:pPr>
            <a:r>
              <a:rPr lang="en-US" b="1" dirty="0"/>
              <a:t>NLM Responds to Public Health Emergencies</a:t>
            </a:r>
          </a:p>
        </p:txBody>
      </p:sp>
      <p:sp>
        <p:nvSpPr>
          <p:cNvPr id="5" name="Subtitle 4"/>
          <p:cNvSpPr>
            <a:spLocks noGrp="1"/>
          </p:cNvSpPr>
          <p:nvPr>
            <p:ph type="subTitle" idx="1"/>
          </p:nvPr>
        </p:nvSpPr>
        <p:spPr/>
        <p:txBody>
          <a:bodyPr>
            <a:normAutofit/>
          </a:bodyPr>
          <a:lstStyle/>
          <a:p>
            <a:endParaRPr lang="en-US" sz="2800" dirty="0"/>
          </a:p>
        </p:txBody>
      </p:sp>
      <p:pic>
        <p:nvPicPr>
          <p:cNvPr id="8" name="Picture 3" descr="Two people look at bank of computers with disaster information display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58" y="2039473"/>
            <a:ext cx="3029135" cy="17038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ibrarians giving training class to Medical Reserve Corp memb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4663" y="2016704"/>
            <a:ext cx="3054979" cy="174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Librarian teaching a training session to emergency management personnel in Miami.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5093" y="1998233"/>
            <a:ext cx="2877519" cy="178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11"/>
          </p:nvPr>
        </p:nvSpPr>
        <p:spPr>
          <a:xfrm>
            <a:off x="362896" y="4343400"/>
            <a:ext cx="8305800" cy="1371600"/>
          </a:xfrm>
        </p:spPr>
        <p:txBody>
          <a:bodyPr>
            <a:noAutofit/>
          </a:bodyPr>
          <a:lstStyle/>
          <a:p>
            <a:pPr>
              <a:lnSpc>
                <a:spcPct val="110000"/>
              </a:lnSpc>
              <a:spcBef>
                <a:spcPts val="0"/>
              </a:spcBef>
            </a:pPr>
            <a:r>
              <a:rPr lang="en-US" sz="2200" dirty="0"/>
              <a:t>Stacey J. Arnesen</a:t>
            </a:r>
          </a:p>
          <a:p>
            <a:pPr>
              <a:lnSpc>
                <a:spcPct val="110000"/>
              </a:lnSpc>
              <a:spcBef>
                <a:spcPts val="0"/>
              </a:spcBef>
            </a:pPr>
            <a:r>
              <a:rPr lang="en-US" sz="2200" dirty="0"/>
              <a:t>Chief, Disaster Information Management Research Center</a:t>
            </a:r>
          </a:p>
          <a:p>
            <a:pPr>
              <a:lnSpc>
                <a:spcPct val="110000"/>
              </a:lnSpc>
              <a:spcBef>
                <a:spcPts val="0"/>
              </a:spcBef>
            </a:pPr>
            <a:r>
              <a:rPr lang="en-US" sz="2200" dirty="0"/>
              <a:t>Specialized Information Services</a:t>
            </a:r>
          </a:p>
          <a:p>
            <a:pPr>
              <a:lnSpc>
                <a:spcPct val="110000"/>
              </a:lnSpc>
              <a:spcBef>
                <a:spcPts val="0"/>
              </a:spcBef>
            </a:pPr>
            <a:r>
              <a:rPr lang="en-US" sz="2200" dirty="0"/>
              <a:t>Medical Library Association</a:t>
            </a:r>
          </a:p>
          <a:p>
            <a:pPr>
              <a:lnSpc>
                <a:spcPct val="110000"/>
              </a:lnSpc>
              <a:spcBef>
                <a:spcPts val="0"/>
              </a:spcBef>
            </a:pPr>
            <a:r>
              <a:rPr lang="en-US" sz="2200" dirty="0"/>
              <a:t>NLM Update</a:t>
            </a:r>
          </a:p>
          <a:p>
            <a:pPr>
              <a:lnSpc>
                <a:spcPct val="110000"/>
              </a:lnSpc>
              <a:spcBef>
                <a:spcPts val="0"/>
              </a:spcBef>
            </a:pPr>
            <a:r>
              <a:rPr lang="en-US" sz="2200" dirty="0"/>
              <a:t>May 17, 2016</a:t>
            </a:r>
          </a:p>
        </p:txBody>
      </p:sp>
    </p:spTree>
    <p:custDataLst>
      <p:tags r:id="rId1"/>
    </p:custDataLst>
    <p:extLst>
      <p:ext uri="{BB962C8B-B14F-4D97-AF65-F5344CB8AC3E}">
        <p14:creationId xmlns:p14="http://schemas.microsoft.com/office/powerpoint/2010/main" val="1160859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533400"/>
            <a:ext cx="8229600" cy="1066800"/>
          </a:xfrm>
        </p:spPr>
        <p:txBody>
          <a:bodyPr>
            <a:normAutofit fontScale="90000"/>
          </a:bodyPr>
          <a:lstStyle/>
          <a:p>
            <a:r>
              <a:rPr lang="en-US" sz="3100" b="1" dirty="0"/>
              <a:t>Monitoring for incidents: How do we know </a:t>
            </a:r>
            <a:br>
              <a:rPr lang="en-US" sz="3100" b="1" dirty="0"/>
            </a:br>
            <a:r>
              <a:rPr lang="en-US" sz="3100" b="1" dirty="0"/>
              <a:t>an incident occurred?</a:t>
            </a:r>
            <a:br>
              <a:rPr lang="en-US" sz="3100" b="1" dirty="0"/>
            </a:br>
            <a:r>
              <a:rPr lang="en-US" sz="2900" b="1" dirty="0"/>
              <a:t>When do we decide to be responsive?</a:t>
            </a:r>
            <a:br>
              <a:rPr lang="en-US" sz="2900" b="1" dirty="0"/>
            </a:br>
            <a:endParaRPr lang="en-US" sz="2900" b="1" dirty="0"/>
          </a:p>
        </p:txBody>
      </p:sp>
      <p:sp>
        <p:nvSpPr>
          <p:cNvPr id="3" name="Content Placeholder 2"/>
          <p:cNvSpPr>
            <a:spLocks noGrp="1"/>
          </p:cNvSpPr>
          <p:nvPr>
            <p:ph idx="1"/>
          </p:nvPr>
        </p:nvSpPr>
        <p:spPr>
          <a:xfrm>
            <a:off x="223837" y="1905000"/>
            <a:ext cx="8686800" cy="4724400"/>
          </a:xfrm>
        </p:spPr>
        <p:txBody>
          <a:bodyPr>
            <a:noAutofit/>
          </a:bodyPr>
          <a:lstStyle/>
          <a:p>
            <a:pPr>
              <a:lnSpc>
                <a:spcPct val="110000"/>
              </a:lnSpc>
              <a:spcAft>
                <a:spcPts val="600"/>
              </a:spcAft>
            </a:pPr>
            <a:r>
              <a:rPr lang="en-US" sz="2000" dirty="0"/>
              <a:t>NLM is always responding via normal activities </a:t>
            </a:r>
          </a:p>
          <a:p>
            <a:pPr lvl="1">
              <a:lnSpc>
                <a:spcPct val="110000"/>
              </a:lnSpc>
              <a:spcAft>
                <a:spcPts val="600"/>
              </a:spcAft>
              <a:buFont typeface="Arial" panose="020B0604020202020204" pitchFamily="34" charset="0"/>
              <a:buChar char="•"/>
            </a:pPr>
            <a:r>
              <a:rPr lang="en-US" sz="1800" dirty="0"/>
              <a:t>PubMed, Disaster Lit, Clinical Trials, etc.</a:t>
            </a:r>
          </a:p>
          <a:p>
            <a:pPr>
              <a:lnSpc>
                <a:spcPct val="110000"/>
              </a:lnSpc>
              <a:spcAft>
                <a:spcPts val="600"/>
              </a:spcAft>
            </a:pPr>
            <a:r>
              <a:rPr lang="en-US" sz="2000" dirty="0"/>
              <a:t>Situational awareness: </a:t>
            </a:r>
            <a:r>
              <a:rPr lang="en-US" sz="1800" dirty="0"/>
              <a:t>DIMRC monitors key sources  including Social Medial</a:t>
            </a:r>
          </a:p>
          <a:p>
            <a:pPr>
              <a:lnSpc>
                <a:spcPct val="110000"/>
              </a:lnSpc>
              <a:spcAft>
                <a:spcPts val="600"/>
              </a:spcAft>
            </a:pPr>
            <a:r>
              <a:rPr lang="en-US" sz="1800" dirty="0"/>
              <a:t>C</a:t>
            </a:r>
            <a:r>
              <a:rPr lang="en-US" sz="2000" dirty="0"/>
              <a:t>ollaborate and coordinate with emergency managers and responders </a:t>
            </a:r>
          </a:p>
          <a:p>
            <a:pPr lvl="1">
              <a:spcBef>
                <a:spcPts val="0"/>
              </a:spcBef>
              <a:buFont typeface="Arial" panose="020B0604020202020204" pitchFamily="34" charset="0"/>
              <a:buChar char="•"/>
            </a:pPr>
            <a:r>
              <a:rPr lang="en-US" sz="1800" dirty="0"/>
              <a:t>Federal agencies</a:t>
            </a:r>
          </a:p>
          <a:p>
            <a:pPr lvl="1">
              <a:spcBef>
                <a:spcPts val="0"/>
              </a:spcBef>
              <a:buFont typeface="Arial" panose="020B0604020202020204" pitchFamily="34" charset="0"/>
              <a:buChar char="•"/>
            </a:pPr>
            <a:r>
              <a:rPr lang="en-US" sz="1800" dirty="0"/>
              <a:t>International organizations</a:t>
            </a:r>
          </a:p>
          <a:p>
            <a:pPr lvl="1">
              <a:spcBef>
                <a:spcPts val="0"/>
              </a:spcBef>
              <a:buFont typeface="Arial" panose="020B0604020202020204" pitchFamily="34" charset="0"/>
              <a:buChar char="•"/>
            </a:pPr>
            <a:r>
              <a:rPr lang="en-US" sz="1800" dirty="0"/>
              <a:t>NGOs</a:t>
            </a:r>
          </a:p>
          <a:p>
            <a:pPr>
              <a:lnSpc>
                <a:spcPct val="110000"/>
              </a:lnSpc>
              <a:spcAft>
                <a:spcPts val="600"/>
              </a:spcAft>
            </a:pPr>
            <a:r>
              <a:rPr lang="en-US" sz="2000" dirty="0"/>
              <a:t>Triage list that includes:</a:t>
            </a:r>
          </a:p>
          <a:p>
            <a:pPr lvl="1">
              <a:spcBef>
                <a:spcPts val="0"/>
              </a:spcBef>
              <a:buFont typeface="Arial" panose="020B0604020202020204" pitchFamily="34" charset="0"/>
              <a:buChar char="•"/>
            </a:pPr>
            <a:r>
              <a:rPr lang="en-US" sz="1800" dirty="0"/>
              <a:t>Major incident with high impact on human health</a:t>
            </a:r>
          </a:p>
          <a:p>
            <a:pPr lvl="1">
              <a:spcBef>
                <a:spcPts val="0"/>
              </a:spcBef>
              <a:buFont typeface="Arial" panose="020B0604020202020204" pitchFamily="34" charset="0"/>
              <a:buChar char="•"/>
            </a:pPr>
            <a:r>
              <a:rPr lang="en-US" sz="1800" dirty="0"/>
              <a:t>Involves US federal response, especially HHS agencies</a:t>
            </a:r>
          </a:p>
          <a:p>
            <a:pPr lvl="1">
              <a:spcBef>
                <a:spcPts val="0"/>
              </a:spcBef>
              <a:buFont typeface="Arial" panose="020B0604020202020204" pitchFamily="34" charset="0"/>
              <a:buChar char="•"/>
            </a:pPr>
            <a:r>
              <a:rPr lang="en-US" sz="1800" dirty="0"/>
              <a:t>Level of activation of HHS emergency operation centers</a:t>
            </a:r>
          </a:p>
          <a:p>
            <a:pPr lvl="1">
              <a:spcBef>
                <a:spcPts val="0"/>
              </a:spcBef>
              <a:buFont typeface="Arial" panose="020B0604020202020204" pitchFamily="34" charset="0"/>
              <a:buChar char="•"/>
            </a:pPr>
            <a:r>
              <a:rPr lang="en-US" sz="1800" dirty="0"/>
              <a:t>NLM has unique resources</a:t>
            </a:r>
          </a:p>
        </p:txBody>
      </p:sp>
    </p:spTree>
    <p:extLst>
      <p:ext uri="{BB962C8B-B14F-4D97-AF65-F5344CB8AC3E}">
        <p14:creationId xmlns:p14="http://schemas.microsoft.com/office/powerpoint/2010/main" val="1848066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3600" b="1" dirty="0"/>
              <a:t>How to be responsive</a:t>
            </a:r>
          </a:p>
        </p:txBody>
      </p:sp>
      <p:pic>
        <p:nvPicPr>
          <p:cNvPr id="4" name="Picture 3" descr="Preliminary response and promotion&#10;Enhanced response" title="How to be responsive"/>
          <p:cNvPicPr>
            <a:picLocks noChangeAspect="1"/>
          </p:cNvPicPr>
          <p:nvPr/>
        </p:nvPicPr>
        <p:blipFill>
          <a:blip r:embed="rId3"/>
          <a:stretch>
            <a:fillRect/>
          </a:stretch>
        </p:blipFill>
        <p:spPr>
          <a:xfrm>
            <a:off x="457200" y="914400"/>
            <a:ext cx="8304762" cy="5800000"/>
          </a:xfrm>
          <a:prstGeom prst="rect">
            <a:avLst/>
          </a:prstGeom>
        </p:spPr>
      </p:pic>
    </p:spTree>
    <p:extLst>
      <p:ext uri="{BB962C8B-B14F-4D97-AF65-F5344CB8AC3E}">
        <p14:creationId xmlns:p14="http://schemas.microsoft.com/office/powerpoint/2010/main" val="3357482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Case Study: </a:t>
            </a:r>
            <a:r>
              <a:rPr lang="en-US" dirty="0" err="1"/>
              <a:t>Zika</a:t>
            </a:r>
            <a:r>
              <a:rPr lang="en-US" dirty="0"/>
              <a:t> Virus</a:t>
            </a:r>
          </a:p>
        </p:txBody>
      </p:sp>
      <p:pic>
        <p:nvPicPr>
          <p:cNvPr id="4" name="Picture 3" descr="Picture of a map for the case study of the Zika Virus" title="Case Study: Zika Vir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759721"/>
            <a:ext cx="4800600" cy="2956733"/>
          </a:xfrm>
          <a:prstGeom prst="rect">
            <a:avLst/>
          </a:prstGeom>
        </p:spPr>
      </p:pic>
      <p:pic>
        <p:nvPicPr>
          <p:cNvPr id="3" name="Picture 2" descr="Picture of a mosquito" title="Case Study: Zika Vir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1143000"/>
            <a:ext cx="4134659" cy="3095088"/>
          </a:xfrm>
          <a:prstGeom prst="rect">
            <a:avLst/>
          </a:prstGeom>
        </p:spPr>
      </p:pic>
    </p:spTree>
    <p:extLst>
      <p:ext uri="{BB962C8B-B14F-4D97-AF65-F5344CB8AC3E}">
        <p14:creationId xmlns:p14="http://schemas.microsoft.com/office/powerpoint/2010/main" val="27344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152400"/>
            <a:ext cx="9144000" cy="1143000"/>
          </a:xfrm>
        </p:spPr>
        <p:txBody>
          <a:bodyPr>
            <a:noAutofit/>
          </a:bodyPr>
          <a:lstStyle/>
          <a:p>
            <a:r>
              <a:rPr lang="en-US" altLang="en-US" sz="3200" b="1" dirty="0"/>
              <a:t>What </a:t>
            </a:r>
            <a:r>
              <a:rPr lang="en-US" altLang="en-US" sz="3200" b="1" u="sng" dirty="0"/>
              <a:t>IS</a:t>
            </a:r>
            <a:r>
              <a:rPr lang="en-US" altLang="en-US" sz="3200" b="1" dirty="0"/>
              <a:t> Emerging Infectious Disease Information ?</a:t>
            </a:r>
          </a:p>
        </p:txBody>
      </p:sp>
      <p:sp>
        <p:nvSpPr>
          <p:cNvPr id="27651" name="Content Placeholder 2"/>
          <p:cNvSpPr>
            <a:spLocks noGrp="1"/>
          </p:cNvSpPr>
          <p:nvPr>
            <p:ph idx="1"/>
          </p:nvPr>
        </p:nvSpPr>
        <p:spPr>
          <a:xfrm>
            <a:off x="457200" y="1371600"/>
            <a:ext cx="8229600" cy="4632325"/>
          </a:xfrm>
        </p:spPr>
        <p:txBody>
          <a:bodyPr>
            <a:normAutofit fontScale="92500" lnSpcReduction="20000"/>
          </a:bodyPr>
          <a:lstStyle/>
          <a:p>
            <a:r>
              <a:rPr lang="en-US" altLang="en-US" sz="2000" dirty="0"/>
              <a:t>Basic research</a:t>
            </a:r>
          </a:p>
          <a:p>
            <a:r>
              <a:rPr lang="en-US" altLang="en-US" sz="2000" dirty="0"/>
              <a:t>Genetic sequencing</a:t>
            </a:r>
          </a:p>
          <a:p>
            <a:r>
              <a:rPr lang="en-US" altLang="en-US" sz="2000" dirty="0"/>
              <a:t>Public health practices</a:t>
            </a:r>
          </a:p>
          <a:p>
            <a:r>
              <a:rPr lang="en-US" altLang="en-US" sz="2000" dirty="0"/>
              <a:t>Clinical care and treatment</a:t>
            </a:r>
          </a:p>
          <a:p>
            <a:r>
              <a:rPr lang="en-US" altLang="en-US" sz="2000" dirty="0"/>
              <a:t>Complications</a:t>
            </a:r>
          </a:p>
          <a:p>
            <a:r>
              <a:rPr lang="en-US" altLang="en-US" sz="2000" dirty="0"/>
              <a:t>Infection control</a:t>
            </a:r>
          </a:p>
          <a:p>
            <a:r>
              <a:rPr lang="en-US" altLang="en-US" sz="2000" dirty="0"/>
              <a:t>Prevention</a:t>
            </a:r>
          </a:p>
          <a:p>
            <a:r>
              <a:rPr lang="en-US" altLang="en-US" sz="2000" dirty="0"/>
              <a:t>Acute and chronic health effects</a:t>
            </a:r>
          </a:p>
          <a:p>
            <a:r>
              <a:rPr lang="en-US" altLang="en-US" sz="2000" dirty="0"/>
              <a:t>Vaccine development</a:t>
            </a:r>
          </a:p>
          <a:p>
            <a:r>
              <a:rPr lang="en-US" altLang="en-US" sz="2000" dirty="0"/>
              <a:t>Therapeutics development</a:t>
            </a:r>
          </a:p>
          <a:p>
            <a:r>
              <a:rPr lang="en-US" altLang="en-US" sz="2000" dirty="0"/>
              <a:t>Impact on the availability of health care for other needs</a:t>
            </a:r>
          </a:p>
          <a:p>
            <a:r>
              <a:rPr lang="en-US" altLang="en-US" sz="2000" dirty="0"/>
              <a:t>Implications for family well-being and the functioning of society</a:t>
            </a:r>
          </a:p>
          <a:p>
            <a:r>
              <a:rPr lang="en-US" altLang="en-US" sz="2000" dirty="0"/>
              <a:t>Emotional well-being of caregivers, family and friends, survivors</a:t>
            </a:r>
          </a:p>
          <a:p>
            <a:r>
              <a:rPr lang="en-US" altLang="en-US" sz="2000" dirty="0"/>
              <a:t>Stigma</a:t>
            </a:r>
          </a:p>
          <a:p>
            <a:r>
              <a:rPr lang="en-US" altLang="en-US" sz="3000" i="1" dirty="0"/>
              <a:t>More…</a:t>
            </a:r>
          </a:p>
        </p:txBody>
      </p:sp>
    </p:spTree>
    <p:extLst>
      <p:ext uri="{BB962C8B-B14F-4D97-AF65-F5344CB8AC3E}">
        <p14:creationId xmlns:p14="http://schemas.microsoft.com/office/powerpoint/2010/main" val="3163804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Autofit/>
          </a:bodyPr>
          <a:lstStyle/>
          <a:p>
            <a:r>
              <a:rPr lang="en-US" sz="2800" b="1" dirty="0"/>
              <a:t>Information for Public Health Emergencies: </a:t>
            </a:r>
            <a:r>
              <a:rPr lang="en-US" sz="2800" b="1" dirty="0" err="1"/>
              <a:t>Zika</a:t>
            </a:r>
            <a:r>
              <a:rPr lang="en-US" sz="2800" b="1" dirty="0"/>
              <a:t> Virus</a:t>
            </a:r>
          </a:p>
        </p:txBody>
      </p:sp>
      <p:pic>
        <p:nvPicPr>
          <p:cNvPr id="2" name="Picture 1" descr="Screenshot of the Disaster Information Management Research Center Zika Virus Web page" title="Information for Public Health Emergencies: Zika Virus"/>
          <p:cNvPicPr>
            <a:picLocks noChangeAspect="1"/>
          </p:cNvPicPr>
          <p:nvPr/>
        </p:nvPicPr>
        <p:blipFill>
          <a:blip r:embed="rId3"/>
          <a:stretch>
            <a:fillRect/>
          </a:stretch>
        </p:blipFill>
        <p:spPr>
          <a:xfrm>
            <a:off x="-152400" y="1192257"/>
            <a:ext cx="6179565" cy="5665743"/>
          </a:xfrm>
          <a:prstGeom prst="rect">
            <a:avLst/>
          </a:prstGeom>
        </p:spPr>
      </p:pic>
      <p:pic>
        <p:nvPicPr>
          <p:cNvPr id="6" name="Content Placeholder 8" descr="Screenshot of HHS Syndication Storefront Web page of  Zika Virus Health Information Resources " title="Information for Public Health Emergencies: Zika Virus"/>
          <p:cNvPicPr>
            <a:picLocks noChangeAspect="1"/>
          </p:cNvPicPr>
          <p:nvPr/>
        </p:nvPicPr>
        <p:blipFill rotWithShape="1">
          <a:blip r:embed="rId4"/>
          <a:srcRect l="-4284" r="38236"/>
          <a:stretch/>
        </p:blipFill>
        <p:spPr>
          <a:xfrm>
            <a:off x="4670959" y="2514600"/>
            <a:ext cx="4473041" cy="4343400"/>
          </a:xfrm>
          <a:prstGeom prst="rect">
            <a:avLst/>
          </a:prstGeom>
        </p:spPr>
      </p:pic>
    </p:spTree>
    <p:extLst>
      <p:ext uri="{BB962C8B-B14F-4D97-AF65-F5344CB8AC3E}">
        <p14:creationId xmlns:p14="http://schemas.microsoft.com/office/powerpoint/2010/main" val="15958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58" y="34052"/>
            <a:ext cx="9146458" cy="845409"/>
          </a:xfrm>
        </p:spPr>
        <p:txBody>
          <a:bodyPr>
            <a:normAutofit/>
          </a:bodyPr>
          <a:lstStyle/>
          <a:p>
            <a:r>
              <a:rPr lang="en-US" sz="3600" b="1" dirty="0"/>
              <a:t>Information Resources: Examples</a:t>
            </a:r>
          </a:p>
        </p:txBody>
      </p:sp>
      <p:pic>
        <p:nvPicPr>
          <p:cNvPr id="3" name="Picture 2" descr="Screenshot of Pregnancy and Zika Virus related issue from the Disaster Information Management Research Center Website" title="Pregnancy and Zika Virus "/>
          <p:cNvPicPr>
            <a:picLocks noChangeAspect="1"/>
          </p:cNvPicPr>
          <p:nvPr/>
        </p:nvPicPr>
        <p:blipFill>
          <a:blip r:embed="rId3"/>
          <a:stretch>
            <a:fillRect/>
          </a:stretch>
        </p:blipFill>
        <p:spPr>
          <a:xfrm>
            <a:off x="228600" y="770668"/>
            <a:ext cx="6858000" cy="3986828"/>
          </a:xfrm>
          <a:prstGeom prst="rect">
            <a:avLst/>
          </a:prstGeom>
        </p:spPr>
      </p:pic>
      <p:pic>
        <p:nvPicPr>
          <p:cNvPr id="4" name="Picture 3" descr="Screenshot from the  Centers for Disease Control and Prevention: Pregnancy and Zika Virus Web page" title="Information Resources"/>
          <p:cNvPicPr>
            <a:picLocks noChangeAspect="1"/>
          </p:cNvPicPr>
          <p:nvPr/>
        </p:nvPicPr>
        <p:blipFill>
          <a:blip r:embed="rId4"/>
          <a:stretch>
            <a:fillRect/>
          </a:stretch>
        </p:blipFill>
        <p:spPr>
          <a:xfrm>
            <a:off x="4267200" y="2656993"/>
            <a:ext cx="4876800" cy="4201007"/>
          </a:xfrm>
          <a:prstGeom prst="rect">
            <a:avLst/>
          </a:prstGeom>
        </p:spPr>
      </p:pic>
      <p:sp>
        <p:nvSpPr>
          <p:cNvPr id="6" name="Bent Arrow 5" descr="Arrow pointing between two documents. "/>
          <p:cNvSpPr/>
          <p:nvPr/>
        </p:nvSpPr>
        <p:spPr>
          <a:xfrm rot="5400000">
            <a:off x="3440302" y="1233092"/>
            <a:ext cx="434596" cy="2286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9642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pPr eaLnBrk="1" hangingPunct="1"/>
            <a:r>
              <a:rPr lang="en-US" altLang="en-US" sz="4000" b="1" dirty="0"/>
              <a:t>Disaster health literature</a:t>
            </a:r>
          </a:p>
        </p:txBody>
      </p:sp>
      <p:sp>
        <p:nvSpPr>
          <p:cNvPr id="3" name="Content Placeholder 2"/>
          <p:cNvSpPr>
            <a:spLocks noGrp="1"/>
          </p:cNvSpPr>
          <p:nvPr>
            <p:ph idx="1"/>
          </p:nvPr>
        </p:nvSpPr>
        <p:spPr/>
        <p:txBody>
          <a:bodyPr/>
          <a:lstStyle/>
          <a:p>
            <a:pPr eaLnBrk="1" hangingPunct="1">
              <a:defRPr/>
            </a:pPr>
            <a:r>
              <a:rPr lang="en-US" altLang="en-US" sz="2100" u="sng" dirty="0"/>
              <a:t>Peer-reviewed scholarly literature</a:t>
            </a:r>
          </a:p>
          <a:p>
            <a:pPr marL="400050" lvl="1" indent="0" eaLnBrk="1" hangingPunct="1">
              <a:buClr>
                <a:srgbClr val="E5E5FF"/>
              </a:buClr>
              <a:buNone/>
              <a:defRPr/>
            </a:pPr>
            <a:r>
              <a:rPr lang="en-US" altLang="en-US" sz="2100" dirty="0"/>
              <a:t>Journal articles</a:t>
            </a:r>
          </a:p>
          <a:p>
            <a:pPr marL="400050" lvl="1" indent="0" eaLnBrk="1" hangingPunct="1">
              <a:buClr>
                <a:srgbClr val="E5E5FF"/>
              </a:buClr>
              <a:buNone/>
              <a:defRPr/>
            </a:pPr>
            <a:r>
              <a:rPr lang="en-US" altLang="en-US" sz="2100" dirty="0"/>
              <a:t>Books</a:t>
            </a:r>
          </a:p>
          <a:p>
            <a:pPr marL="0" indent="0">
              <a:buFont typeface="Arial" charset="0"/>
              <a:buNone/>
              <a:defRPr/>
            </a:pPr>
            <a:endParaRPr lang="en-US" sz="2100" dirty="0"/>
          </a:p>
          <a:p>
            <a:pPr marL="0" indent="0">
              <a:buFont typeface="Arial" charset="0"/>
              <a:buNone/>
              <a:defRPr/>
            </a:pPr>
            <a:endParaRPr lang="en-US" sz="2100" dirty="0"/>
          </a:p>
          <a:p>
            <a:pPr eaLnBrk="1" hangingPunct="1">
              <a:defRPr/>
            </a:pPr>
            <a:r>
              <a:rPr lang="en-US" altLang="en-US" sz="2100" dirty="0"/>
              <a:t>“</a:t>
            </a:r>
            <a:r>
              <a:rPr lang="en-US" altLang="ja-JP" sz="2100" u="sng" dirty="0"/>
              <a:t>Grey</a:t>
            </a:r>
            <a:r>
              <a:rPr lang="en-US" altLang="en-US" sz="2100" u="sng" dirty="0"/>
              <a:t>”</a:t>
            </a:r>
            <a:r>
              <a:rPr lang="en-US" altLang="ja-JP" sz="2100" u="sng" dirty="0"/>
              <a:t> Literature</a:t>
            </a:r>
          </a:p>
          <a:p>
            <a:pPr marL="400050" lvl="1" indent="0" eaLnBrk="1" hangingPunct="1">
              <a:buClr>
                <a:srgbClr val="E5E5FF"/>
              </a:buClr>
              <a:buNone/>
              <a:defRPr/>
            </a:pPr>
            <a:r>
              <a:rPr lang="en-US" altLang="en-US" sz="2100" dirty="0"/>
              <a:t>Reports</a:t>
            </a:r>
          </a:p>
          <a:p>
            <a:pPr marL="400050" lvl="1" indent="0" eaLnBrk="1" hangingPunct="1">
              <a:buClr>
                <a:srgbClr val="E5E5FF"/>
              </a:buClr>
              <a:buNone/>
              <a:defRPr/>
            </a:pPr>
            <a:r>
              <a:rPr lang="en-US" altLang="en-US" sz="2100" dirty="0"/>
              <a:t>Guidelines</a:t>
            </a:r>
          </a:p>
          <a:p>
            <a:pPr marL="400050" lvl="1" indent="0" eaLnBrk="1" hangingPunct="1">
              <a:buClr>
                <a:srgbClr val="E5E5FF"/>
              </a:buClr>
              <a:buNone/>
              <a:defRPr/>
            </a:pPr>
            <a:r>
              <a:rPr lang="en-US" altLang="en-US" sz="2100" dirty="0"/>
              <a:t>Surveillance data</a:t>
            </a:r>
          </a:p>
          <a:p>
            <a:pPr marL="400050" lvl="1" indent="0" eaLnBrk="1" hangingPunct="1">
              <a:buClr>
                <a:srgbClr val="E5E5FF"/>
              </a:buClr>
              <a:buNone/>
              <a:defRPr/>
            </a:pPr>
            <a:r>
              <a:rPr lang="en-US" altLang="en-US" sz="2100" dirty="0"/>
              <a:t>Training materials</a:t>
            </a:r>
          </a:p>
          <a:p>
            <a:pPr marL="400050" lvl="1" indent="0" eaLnBrk="1" hangingPunct="1">
              <a:buClr>
                <a:srgbClr val="E5E5FF"/>
              </a:buClr>
              <a:buNone/>
              <a:defRPr/>
            </a:pPr>
            <a:r>
              <a:rPr lang="en-US" altLang="en-US" sz="2100" dirty="0"/>
              <a:t>Conference proceedings</a:t>
            </a:r>
          </a:p>
          <a:p>
            <a:pPr marL="0" indent="0">
              <a:buFont typeface="Arial" charset="0"/>
              <a:buNone/>
              <a:defRPr/>
            </a:pPr>
            <a:endParaRPr lang="en-US" sz="2100" dirty="0"/>
          </a:p>
        </p:txBody>
      </p:sp>
      <p:sp>
        <p:nvSpPr>
          <p:cNvPr id="2" name="Slide Number Placeholder 1"/>
          <p:cNvSpPr>
            <a:spLocks noGrp="1"/>
          </p:cNvSpPr>
          <p:nvPr>
            <p:ph type="sldNum" sz="quarter" idx="10"/>
          </p:nvPr>
        </p:nvSpPr>
        <p:spPr/>
        <p:txBody>
          <a:bodyPr/>
          <a:lstStyle/>
          <a:p>
            <a:pPr>
              <a:defRPr/>
            </a:pPr>
            <a:fld id="{AFFE349B-1502-4D7B-94A4-DB5E8DEEAB61}" type="slidenum">
              <a:rPr lang="en-US" smtClean="0"/>
              <a:pPr>
                <a:defRPr/>
              </a:pPr>
              <a:t>16</a:t>
            </a:fld>
            <a:endParaRPr lang="en-US" dirty="0"/>
          </a:p>
        </p:txBody>
      </p:sp>
      <p:pic>
        <p:nvPicPr>
          <p:cNvPr id="31748" name="Picture 2" descr="Top of pyramid logos Evidence Aid, PubMed, HazLit database, NCBI Bookshelf.&#10;&#10;Bottom of pyramid logos CDC, DIMRC, FEMA, WHO, MedlinePlus PAHO, ECDC, and MMW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143000"/>
            <a:ext cx="5580063"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60261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229600" cy="1600200"/>
          </a:xfrm>
        </p:spPr>
        <p:txBody>
          <a:bodyPr>
            <a:noAutofit/>
          </a:bodyPr>
          <a:lstStyle/>
          <a:p>
            <a:r>
              <a:rPr lang="en-US" sz="3200" b="1" dirty="0"/>
              <a:t>Disaster and Public Health </a:t>
            </a:r>
            <a:br>
              <a:rPr lang="en-US" sz="3200" b="1" dirty="0"/>
            </a:br>
            <a:r>
              <a:rPr lang="en-US" sz="3200" b="1" dirty="0"/>
              <a:t>Emergency Research</a:t>
            </a:r>
            <a:br>
              <a:rPr lang="en-US" sz="3200" b="1" dirty="0"/>
            </a:br>
            <a:r>
              <a:rPr lang="en-US" sz="2800" b="1" i="1" dirty="0"/>
              <a:t>“All research begins and ends in the library”</a:t>
            </a:r>
            <a:br>
              <a:rPr lang="en-US" sz="2800" b="1" i="1" dirty="0"/>
            </a:br>
            <a:endParaRPr lang="en-US" sz="2800" b="1" dirty="0"/>
          </a:p>
        </p:txBody>
      </p:sp>
      <p:sp>
        <p:nvSpPr>
          <p:cNvPr id="6" name="Content Placeholder 5"/>
          <p:cNvSpPr>
            <a:spLocks noGrp="1"/>
          </p:cNvSpPr>
          <p:nvPr>
            <p:ph sz="half" idx="1"/>
          </p:nvPr>
        </p:nvSpPr>
        <p:spPr>
          <a:xfrm>
            <a:off x="0" y="1955800"/>
            <a:ext cx="4038600" cy="4525963"/>
          </a:xfrm>
        </p:spPr>
        <p:txBody>
          <a:bodyPr>
            <a:normAutofit/>
          </a:bodyPr>
          <a:lstStyle/>
          <a:p>
            <a:pPr marL="0" indent="0">
              <a:buNone/>
            </a:pPr>
            <a:endParaRPr lang="en-US" sz="3000" b="1" i="1" dirty="0"/>
          </a:p>
        </p:txBody>
      </p:sp>
      <p:sp>
        <p:nvSpPr>
          <p:cNvPr id="8" name="Content Placeholder 7"/>
          <p:cNvSpPr>
            <a:spLocks noGrp="1"/>
          </p:cNvSpPr>
          <p:nvPr>
            <p:ph sz="half" idx="2"/>
          </p:nvPr>
        </p:nvSpPr>
        <p:spPr>
          <a:xfrm>
            <a:off x="4153999" y="2312159"/>
            <a:ext cx="5269484" cy="4525963"/>
          </a:xfrm>
        </p:spPr>
        <p:txBody>
          <a:bodyPr/>
          <a:lstStyle/>
          <a:p>
            <a:pPr marL="0" indent="0" algn="ctr">
              <a:buNone/>
            </a:pPr>
            <a:r>
              <a:rPr lang="en-US" b="1" u="sng" dirty="0"/>
              <a:t>Literature on </a:t>
            </a:r>
            <a:r>
              <a:rPr lang="en-US" b="1" u="sng" dirty="0" err="1"/>
              <a:t>Zika</a:t>
            </a:r>
            <a:r>
              <a:rPr lang="en-US" dirty="0"/>
              <a:t>:</a:t>
            </a:r>
            <a:br>
              <a:rPr lang="en-US" dirty="0"/>
            </a:br>
            <a:endParaRPr lang="en-US" dirty="0"/>
          </a:p>
          <a:p>
            <a:r>
              <a:rPr lang="en-US" sz="2400" dirty="0"/>
              <a:t>1952 – 2014 (62 years):</a:t>
            </a:r>
          </a:p>
          <a:p>
            <a:pPr lvl="1"/>
            <a:r>
              <a:rPr lang="en-US" dirty="0"/>
              <a:t> </a:t>
            </a:r>
            <a:r>
              <a:rPr lang="en-US" b="1" i="1" dirty="0"/>
              <a:t>105 references</a:t>
            </a:r>
          </a:p>
          <a:p>
            <a:r>
              <a:rPr lang="en-US" sz="2400" dirty="0"/>
              <a:t>2015 – April 2016 (16 months): </a:t>
            </a:r>
          </a:p>
          <a:p>
            <a:pPr lvl="1"/>
            <a:r>
              <a:rPr lang="en-US" b="1" i="1" dirty="0">
                <a:solidFill>
                  <a:srgbClr val="C00000"/>
                </a:solidFill>
              </a:rPr>
              <a:t>over 575 references</a:t>
            </a:r>
          </a:p>
        </p:txBody>
      </p:sp>
      <p:pic>
        <p:nvPicPr>
          <p:cNvPr id="7" name="Content Placeholder 7" descr="Image of published literature on zika in past 50 year, tweeted by Dr. Frieden, CDC" title="Dr. Frieden Tweet"/>
          <p:cNvPicPr>
            <a:picLocks noChangeAspect="1"/>
          </p:cNvPicPr>
          <p:nvPr/>
        </p:nvPicPr>
        <p:blipFill>
          <a:blip r:embed="rId3"/>
          <a:stretch>
            <a:fillRect/>
          </a:stretch>
        </p:blipFill>
        <p:spPr>
          <a:xfrm>
            <a:off x="128650" y="1531972"/>
            <a:ext cx="4025349" cy="4389446"/>
          </a:xfrm>
          <a:prstGeom prst="rect">
            <a:avLst/>
          </a:prstGeom>
        </p:spPr>
      </p:pic>
    </p:spTree>
    <p:extLst>
      <p:ext uri="{BB962C8B-B14F-4D97-AF65-F5344CB8AC3E}">
        <p14:creationId xmlns:p14="http://schemas.microsoft.com/office/powerpoint/2010/main" val="3888154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r>
              <a:rPr lang="en-US" sz="3600" b="1" dirty="0"/>
              <a:t>Free full-text journal articles</a:t>
            </a:r>
          </a:p>
        </p:txBody>
      </p:sp>
      <p:sp>
        <p:nvSpPr>
          <p:cNvPr id="3" name="Content Placeholder 2"/>
          <p:cNvSpPr>
            <a:spLocks noGrp="1"/>
          </p:cNvSpPr>
          <p:nvPr>
            <p:ph idx="1"/>
          </p:nvPr>
        </p:nvSpPr>
        <p:spPr>
          <a:xfrm>
            <a:off x="6324600" y="914400"/>
            <a:ext cx="2286000" cy="3246438"/>
          </a:xfrm>
        </p:spPr>
        <p:txBody>
          <a:bodyPr/>
          <a:lstStyle/>
          <a:p>
            <a:pPr marL="0" indent="0" algn="ctr">
              <a:buNone/>
            </a:pPr>
            <a:r>
              <a:rPr lang="en-US" sz="1800" dirty="0"/>
              <a:t>Free full text from Publishers and in PubMed</a:t>
            </a:r>
          </a:p>
        </p:txBody>
      </p:sp>
      <p:pic>
        <p:nvPicPr>
          <p:cNvPr id="5" name="Picture 4" descr="Screenshot of Free Zika Resources from Publishers for Medical Responders from the Disaster Information Management Research Center" title="Free Resources from Publishers for Medical Responders"/>
          <p:cNvPicPr>
            <a:picLocks noChangeAspect="1"/>
          </p:cNvPicPr>
          <p:nvPr/>
        </p:nvPicPr>
        <p:blipFill>
          <a:blip r:embed="rId3"/>
          <a:stretch>
            <a:fillRect/>
          </a:stretch>
        </p:blipFill>
        <p:spPr>
          <a:xfrm>
            <a:off x="9211" y="704267"/>
            <a:ext cx="6172200" cy="6179691"/>
          </a:xfrm>
          <a:prstGeom prst="rect">
            <a:avLst/>
          </a:prstGeom>
          <a:ln>
            <a:solidFill>
              <a:schemeClr val="accent1"/>
            </a:solidFill>
          </a:ln>
        </p:spPr>
      </p:pic>
      <p:pic>
        <p:nvPicPr>
          <p:cNvPr id="6" name="Picture 5" descr="Screenshot of Biomedical Journal Literature and Reports from the Disaster Information Management Research Center Website" title="Biomedical Journal Literature and Reports"/>
          <p:cNvPicPr>
            <a:picLocks noChangeAspect="1"/>
          </p:cNvPicPr>
          <p:nvPr/>
        </p:nvPicPr>
        <p:blipFill>
          <a:blip r:embed="rId4"/>
          <a:stretch>
            <a:fillRect/>
          </a:stretch>
        </p:blipFill>
        <p:spPr>
          <a:xfrm>
            <a:off x="2818852" y="2227735"/>
            <a:ext cx="6325148" cy="4656223"/>
          </a:xfrm>
          <a:prstGeom prst="rect">
            <a:avLst/>
          </a:prstGeom>
        </p:spPr>
      </p:pic>
      <p:pic>
        <p:nvPicPr>
          <p:cNvPr id="7" name="Picture 6" title="Zika search results"/>
          <p:cNvPicPr>
            <a:picLocks noChangeAspect="1"/>
          </p:cNvPicPr>
          <p:nvPr/>
        </p:nvPicPr>
        <p:blipFill>
          <a:blip r:embed="rId5"/>
          <a:stretch>
            <a:fillRect/>
          </a:stretch>
        </p:blipFill>
        <p:spPr>
          <a:xfrm>
            <a:off x="4266203" y="2438876"/>
            <a:ext cx="4724849" cy="4419124"/>
          </a:xfrm>
          <a:prstGeom prst="rect">
            <a:avLst/>
          </a:prstGeom>
        </p:spPr>
      </p:pic>
    </p:spTree>
    <p:extLst>
      <p:ext uri="{BB962C8B-B14F-4D97-AF65-F5344CB8AC3E}">
        <p14:creationId xmlns:p14="http://schemas.microsoft.com/office/powerpoint/2010/main" val="25073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0" y="114300"/>
            <a:ext cx="3657600" cy="1828800"/>
          </a:xfrm>
        </p:spPr>
        <p:txBody>
          <a:bodyPr>
            <a:normAutofit/>
          </a:bodyPr>
          <a:lstStyle/>
          <a:p>
            <a:pPr algn="l"/>
            <a:r>
              <a:rPr lang="en-US" sz="3400" b="1" dirty="0"/>
              <a:t>Disaster Lit: </a:t>
            </a:r>
            <a:br>
              <a:rPr lang="en-US" sz="3400" b="1" dirty="0"/>
            </a:br>
            <a:r>
              <a:rPr lang="en-US" sz="3400" b="1" dirty="0" err="1"/>
              <a:t>Zika</a:t>
            </a:r>
            <a:r>
              <a:rPr lang="en-US" sz="3400" b="1" dirty="0"/>
              <a:t> Resources</a:t>
            </a:r>
          </a:p>
        </p:txBody>
      </p:sp>
      <p:sp>
        <p:nvSpPr>
          <p:cNvPr id="2" name="Content Placeholder 1"/>
          <p:cNvSpPr>
            <a:spLocks noGrp="1"/>
          </p:cNvSpPr>
          <p:nvPr>
            <p:ph idx="1"/>
          </p:nvPr>
        </p:nvSpPr>
        <p:spPr>
          <a:xfrm>
            <a:off x="5867400" y="2356297"/>
            <a:ext cx="3124200" cy="2362200"/>
          </a:xfrm>
        </p:spPr>
        <p:txBody>
          <a:bodyPr/>
          <a:lstStyle/>
          <a:p>
            <a:pPr marL="0" lvl="0" indent="0" eaLnBrk="1" hangingPunct="1">
              <a:spcBef>
                <a:spcPct val="0"/>
              </a:spcBef>
              <a:buNone/>
            </a:pPr>
            <a:r>
              <a:rPr lang="en-US" altLang="en-US" sz="2400" dirty="0">
                <a:solidFill>
                  <a:prstClr val="black"/>
                </a:solidFill>
                <a:latin typeface="Arial" charset="0"/>
                <a:cs typeface="Arial" charset="0"/>
              </a:rPr>
              <a:t>Refine Your Results:</a:t>
            </a:r>
          </a:p>
          <a:p>
            <a:pPr marL="0" lvl="0" indent="0" eaLnBrk="1" hangingPunct="1">
              <a:spcBef>
                <a:spcPct val="0"/>
              </a:spcBef>
              <a:buNone/>
            </a:pPr>
            <a:endParaRPr lang="en-US" altLang="en-US" sz="2400" dirty="0">
              <a:solidFill>
                <a:prstClr val="black"/>
              </a:solidFill>
              <a:latin typeface="Arial" charset="0"/>
              <a:cs typeface="Arial" charset="0"/>
            </a:endParaRPr>
          </a:p>
          <a:p>
            <a:pPr marL="0" lvl="0" indent="0" eaLnBrk="1" hangingPunct="1">
              <a:spcBef>
                <a:spcPct val="0"/>
              </a:spcBef>
              <a:buNone/>
            </a:pPr>
            <a:r>
              <a:rPr lang="en-US" altLang="en-US" sz="2400" dirty="0">
                <a:solidFill>
                  <a:prstClr val="black"/>
                </a:solidFill>
                <a:latin typeface="Arial" charset="0"/>
                <a:cs typeface="Arial" charset="0"/>
              </a:rPr>
              <a:t>Source</a:t>
            </a:r>
          </a:p>
          <a:p>
            <a:pPr marL="0" lvl="0" indent="0" eaLnBrk="1" hangingPunct="1">
              <a:spcBef>
                <a:spcPct val="0"/>
              </a:spcBef>
              <a:buNone/>
            </a:pPr>
            <a:r>
              <a:rPr lang="en-US" altLang="en-US" sz="2400" dirty="0">
                <a:solidFill>
                  <a:prstClr val="black"/>
                </a:solidFill>
                <a:latin typeface="Arial" charset="0"/>
                <a:cs typeface="Arial" charset="0"/>
              </a:rPr>
              <a:t>Publication Type</a:t>
            </a:r>
          </a:p>
          <a:p>
            <a:pPr marL="0" lvl="0" indent="0" eaLnBrk="1" hangingPunct="1">
              <a:spcBef>
                <a:spcPct val="0"/>
              </a:spcBef>
              <a:buNone/>
            </a:pPr>
            <a:r>
              <a:rPr lang="en-US" altLang="en-US" sz="2400" dirty="0">
                <a:solidFill>
                  <a:prstClr val="black"/>
                </a:solidFill>
                <a:latin typeface="Arial" charset="0"/>
                <a:cs typeface="Arial" charset="0"/>
              </a:rPr>
              <a:t>Year</a:t>
            </a:r>
          </a:p>
          <a:p>
            <a:pPr marL="0" lvl="0" indent="0" eaLnBrk="1" hangingPunct="1">
              <a:spcBef>
                <a:spcPct val="0"/>
              </a:spcBef>
              <a:buNone/>
            </a:pPr>
            <a:r>
              <a:rPr lang="en-US" altLang="en-US" sz="2400" dirty="0">
                <a:solidFill>
                  <a:prstClr val="black"/>
                </a:solidFill>
                <a:latin typeface="Arial" charset="0"/>
                <a:cs typeface="Arial" charset="0"/>
              </a:rPr>
              <a:t>Author</a:t>
            </a:r>
          </a:p>
          <a:p>
            <a:endParaRPr lang="en-US" dirty="0"/>
          </a:p>
        </p:txBody>
      </p:sp>
      <p:pic>
        <p:nvPicPr>
          <p:cNvPr id="4" name="Picture 3" descr="Screenshot of Zika resources  from the Disaster Lit: Resource Guide for Disaster Medicine and Public Health database" title="Disaster Lit: Zika Resources"/>
          <p:cNvPicPr>
            <a:picLocks noChangeAspect="1"/>
          </p:cNvPicPr>
          <p:nvPr/>
        </p:nvPicPr>
        <p:blipFill>
          <a:blip r:embed="rId3"/>
          <a:stretch>
            <a:fillRect/>
          </a:stretch>
        </p:blipFill>
        <p:spPr>
          <a:xfrm>
            <a:off x="228600" y="228600"/>
            <a:ext cx="5039434" cy="5791200"/>
          </a:xfrm>
          <a:prstGeom prst="rect">
            <a:avLst/>
          </a:prstGeom>
        </p:spPr>
      </p:pic>
    </p:spTree>
    <p:extLst>
      <p:ext uri="{BB962C8B-B14F-4D97-AF65-F5344CB8AC3E}">
        <p14:creationId xmlns:p14="http://schemas.microsoft.com/office/powerpoint/2010/main" val="366526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29401" y="404054"/>
            <a:ext cx="8229600" cy="1143000"/>
          </a:xfrm>
        </p:spPr>
        <p:txBody>
          <a:bodyPr>
            <a:noAutofit/>
          </a:bodyPr>
          <a:lstStyle/>
          <a:p>
            <a:pPr eaLnBrk="1" hangingPunct="1"/>
            <a:r>
              <a:rPr lang="en-US" altLang="en-US" sz="3600" b="1" dirty="0" smtClean="0"/>
              <a:t>NLM Disaster </a:t>
            </a:r>
            <a:r>
              <a:rPr lang="en-US" altLang="en-US" sz="3600" b="1" dirty="0"/>
              <a:t>Information Management Research Center (DIMRC)</a:t>
            </a:r>
          </a:p>
        </p:txBody>
      </p:sp>
      <p:sp>
        <p:nvSpPr>
          <p:cNvPr id="4" name="Content Placeholder 3"/>
          <p:cNvSpPr>
            <a:spLocks noGrp="1"/>
          </p:cNvSpPr>
          <p:nvPr>
            <p:ph idx="1"/>
          </p:nvPr>
        </p:nvSpPr>
        <p:spPr>
          <a:xfrm>
            <a:off x="429401" y="1931608"/>
            <a:ext cx="8229600" cy="1036638"/>
          </a:xfrm>
          <a:solidFill>
            <a:srgbClr val="FFC000"/>
          </a:solidFill>
        </p:spPr>
        <p:txBody>
          <a:bodyPr rtlCol="0">
            <a:normAutofit/>
          </a:bodyPr>
          <a:lstStyle/>
          <a:p>
            <a:pPr marL="0" indent="0" algn="ctr" eaLnBrk="1" fontAlgn="auto" hangingPunct="1">
              <a:spcBef>
                <a:spcPts val="0"/>
              </a:spcBef>
              <a:spcAft>
                <a:spcPts val="0"/>
              </a:spcAft>
              <a:buFont typeface="Arial" pitchFamily="34" charset="0"/>
              <a:buNone/>
              <a:defRPr/>
            </a:pPr>
            <a:r>
              <a:rPr lang="en-US" sz="2000" u="sng" dirty="0">
                <a:solidFill>
                  <a:prstClr val="black"/>
                </a:solidFill>
              </a:rPr>
              <a:t>Mission</a:t>
            </a:r>
          </a:p>
          <a:p>
            <a:pPr marL="0" indent="0" algn="ctr" eaLnBrk="1" fontAlgn="auto" hangingPunct="1">
              <a:spcBef>
                <a:spcPts val="0"/>
              </a:spcBef>
              <a:spcAft>
                <a:spcPts val="0"/>
              </a:spcAft>
              <a:buFont typeface="Arial" pitchFamily="34" charset="0"/>
              <a:buNone/>
              <a:defRPr/>
            </a:pPr>
            <a:r>
              <a:rPr lang="en-US" sz="2000" dirty="0">
                <a:solidFill>
                  <a:prstClr val="black"/>
                </a:solidFill>
              </a:rPr>
              <a:t>To develop and provide access to health information resources and technology for disaster preparedness, response, and recovery</a:t>
            </a:r>
          </a:p>
        </p:txBody>
      </p:sp>
      <p:sp>
        <p:nvSpPr>
          <p:cNvPr id="6" name="Slide Number Placeholder 5"/>
          <p:cNvSpPr>
            <a:spLocks noGrp="1"/>
          </p:cNvSpPr>
          <p:nvPr>
            <p:ph type="sldNum" sz="quarter" idx="10"/>
          </p:nvPr>
        </p:nvSpPr>
        <p:spPr/>
        <p:txBody>
          <a:bodyPr/>
          <a:lstStyle/>
          <a:p>
            <a:pPr>
              <a:defRPr/>
            </a:pPr>
            <a:fld id="{FE975476-10FF-4D35-97DD-9BCF3E59ED3D}" type="slidenum">
              <a:rPr lang="en-US"/>
              <a:pPr>
                <a:defRPr/>
              </a:pPr>
              <a:t>2</a:t>
            </a:fld>
            <a:endParaRPr lang="en-US" dirty="0"/>
          </a:p>
        </p:txBody>
      </p:sp>
      <p:sp>
        <p:nvSpPr>
          <p:cNvPr id="5" name="Content Placeholder 4"/>
          <p:cNvSpPr>
            <a:spLocks noGrp="1"/>
          </p:cNvSpPr>
          <p:nvPr>
            <p:ph sz="half" idx="4294967295"/>
          </p:nvPr>
        </p:nvSpPr>
        <p:spPr>
          <a:xfrm>
            <a:off x="381000" y="3352800"/>
            <a:ext cx="4419600" cy="2139950"/>
          </a:xfrm>
        </p:spPr>
        <p:txBody>
          <a:bodyPr rtlCol="0">
            <a:normAutofit fontScale="92500"/>
          </a:bodyPr>
          <a:lstStyle/>
          <a:p>
            <a:pPr marL="0" indent="0" eaLnBrk="1" fontAlgn="auto" hangingPunct="1">
              <a:spcBef>
                <a:spcPct val="15000"/>
              </a:spcBef>
              <a:spcAft>
                <a:spcPts val="0"/>
              </a:spcAft>
              <a:buFont typeface="Arial" pitchFamily="34" charset="0"/>
              <a:buNone/>
              <a:defRPr/>
            </a:pPr>
            <a:r>
              <a:rPr lang="en-US" sz="3000" dirty="0">
                <a:solidFill>
                  <a:prstClr val="black"/>
                </a:solidFill>
              </a:rPr>
              <a:t>Connect people to quality disaster health information and foster a culture of community resiliency</a:t>
            </a:r>
            <a:endParaRPr lang="en-US" dirty="0">
              <a:solidFill>
                <a:prstClr val="black"/>
              </a:solidFill>
            </a:endParaRPr>
          </a:p>
          <a:p>
            <a:pPr eaLnBrk="1" fontAlgn="auto" hangingPunct="1">
              <a:spcBef>
                <a:spcPct val="15000"/>
              </a:spcBef>
              <a:spcAft>
                <a:spcPts val="0"/>
              </a:spcAft>
              <a:buFont typeface="Arial" pitchFamily="34" charset="0"/>
              <a:buChar char="•"/>
              <a:defRPr/>
            </a:pPr>
            <a:endParaRPr lang="en-US" dirty="0"/>
          </a:p>
        </p:txBody>
      </p:sp>
      <p:sp>
        <p:nvSpPr>
          <p:cNvPr id="22534" name="Text Placeholder 2"/>
          <p:cNvSpPr>
            <a:spLocks noGrp="1"/>
          </p:cNvSpPr>
          <p:nvPr>
            <p:ph type="body" sz="quarter" idx="4294967295"/>
          </p:nvPr>
        </p:nvSpPr>
        <p:spPr>
          <a:xfrm>
            <a:off x="5372100" y="5562600"/>
            <a:ext cx="3771900" cy="365125"/>
          </a:xfrm>
        </p:spPr>
        <p:txBody>
          <a:bodyPr/>
          <a:lstStyle/>
          <a:p>
            <a:pPr marL="0" indent="0" eaLnBrk="1" hangingPunct="1">
              <a:buFont typeface="Arial" charset="0"/>
              <a:buNone/>
            </a:pPr>
            <a:r>
              <a:rPr lang="en-US" altLang="en-US" sz="1200" dirty="0"/>
              <a:t>St. John’s Hospital, Joplin, MO after 2011 tornado</a:t>
            </a:r>
          </a:p>
        </p:txBody>
      </p:sp>
      <p:pic>
        <p:nvPicPr>
          <p:cNvPr id="22533" name="Picture 2" descr="Destroyed helicopter in front of damaged St. John's Hospital in Joplin, MO following 2011 torn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3352800"/>
            <a:ext cx="3405188"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54463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5" descr="Slide Title"/>
          <p:cNvSpPr>
            <a:spLocks noGrp="1"/>
          </p:cNvSpPr>
          <p:nvPr>
            <p:ph type="title"/>
          </p:nvPr>
        </p:nvSpPr>
        <p:spPr>
          <a:xfrm>
            <a:off x="0" y="0"/>
            <a:ext cx="9144000" cy="1143000"/>
          </a:xfrm>
        </p:spPr>
        <p:txBody>
          <a:bodyPr>
            <a:normAutofit/>
          </a:bodyPr>
          <a:lstStyle/>
          <a:p>
            <a:r>
              <a:rPr lang="en-US" sz="3600" b="1" dirty="0">
                <a:cs typeface="Arial" charset="0"/>
              </a:rPr>
              <a:t>What can you do…</a:t>
            </a:r>
            <a:endParaRPr lang="en-US" altLang="en-US" sz="3600" b="1" dirty="0">
              <a:solidFill>
                <a:srgbClr val="FFC000"/>
              </a:solidFill>
              <a:effectLst/>
              <a:cs typeface="Arial" panose="020B0604020202020204" pitchFamily="34" charset="0"/>
            </a:endParaRPr>
          </a:p>
        </p:txBody>
      </p:sp>
      <p:sp>
        <p:nvSpPr>
          <p:cNvPr id="17411" name="Content Placeholder 6" descr="Content box"/>
          <p:cNvSpPr>
            <a:spLocks noGrp="1"/>
          </p:cNvSpPr>
          <p:nvPr>
            <p:ph sz="quarter" idx="1"/>
          </p:nvPr>
        </p:nvSpPr>
        <p:spPr>
          <a:xfrm>
            <a:off x="0" y="838200"/>
            <a:ext cx="9011697" cy="5410200"/>
          </a:xfrm>
        </p:spPr>
        <p:txBody>
          <a:bodyPr>
            <a:normAutofit/>
          </a:bodyPr>
          <a:lstStyle/>
          <a:p>
            <a:pPr lvl="1" eaLnBrk="1" hangingPunct="1">
              <a:defRPr/>
            </a:pPr>
            <a:endParaRPr lang="en-US" sz="1200" dirty="0">
              <a:effectLst/>
              <a:cs typeface="Arial" charset="0"/>
            </a:endParaRPr>
          </a:p>
          <a:p>
            <a:pPr marL="548640" lvl="1" indent="-274320" eaLnBrk="1" hangingPunct="1">
              <a:buClr>
                <a:srgbClr val="C00000"/>
              </a:buClr>
              <a:buSzPct val="90000"/>
              <a:buFontTx/>
              <a:buBlip>
                <a:blip r:embed="rId3"/>
              </a:buBlip>
              <a:defRPr/>
            </a:pPr>
            <a:r>
              <a:rPr lang="en-US" sz="2400" dirty="0" smtClean="0">
                <a:effectLst/>
                <a:cs typeface="Arial" charset="0"/>
              </a:rPr>
              <a:t>Expand </a:t>
            </a:r>
            <a:r>
              <a:rPr lang="en-US" sz="2400" dirty="0">
                <a:effectLst/>
                <a:cs typeface="Arial" charset="0"/>
              </a:rPr>
              <a:t>collections of disaster-related resources</a:t>
            </a:r>
          </a:p>
          <a:p>
            <a:pPr marL="548640" lvl="1" indent="-274320" eaLnBrk="1" hangingPunct="1">
              <a:buClr>
                <a:srgbClr val="C00000"/>
              </a:buClr>
              <a:buSzPct val="90000"/>
              <a:buFontTx/>
              <a:buBlip>
                <a:blip r:embed="rId3"/>
              </a:buBlip>
              <a:defRPr/>
            </a:pPr>
            <a:r>
              <a:rPr lang="en-US" sz="2400" dirty="0" smtClean="0">
                <a:cs typeface="Arial" charset="0"/>
              </a:rPr>
              <a:t>Become a </a:t>
            </a:r>
            <a:r>
              <a:rPr lang="en-US" sz="2400" dirty="0" smtClean="0">
                <a:effectLst/>
                <a:cs typeface="Arial" charset="0"/>
              </a:rPr>
              <a:t>Disaster </a:t>
            </a:r>
            <a:r>
              <a:rPr lang="en-US" sz="2400" dirty="0">
                <a:effectLst/>
                <a:cs typeface="Arial" charset="0"/>
              </a:rPr>
              <a:t>Information </a:t>
            </a:r>
            <a:r>
              <a:rPr lang="en-US" sz="2400" dirty="0" smtClean="0">
                <a:effectLst/>
                <a:cs typeface="Arial" charset="0"/>
              </a:rPr>
              <a:t>Specialist (take NLM/MLA courses) and teach emergency responders and managers about NLM and other disaster info resources</a:t>
            </a:r>
            <a:endParaRPr lang="en-US" sz="2400" dirty="0">
              <a:effectLst/>
              <a:cs typeface="Arial" charset="0"/>
            </a:endParaRPr>
          </a:p>
          <a:p>
            <a:pPr marL="548640" lvl="1" indent="-274320" eaLnBrk="1" hangingPunct="1">
              <a:buClr>
                <a:srgbClr val="C00000"/>
              </a:buClr>
              <a:buSzPct val="90000"/>
              <a:buFontTx/>
              <a:buBlip>
                <a:blip r:embed="rId3"/>
              </a:buBlip>
              <a:defRPr/>
            </a:pPr>
            <a:r>
              <a:rPr lang="en-US" sz="2400" dirty="0">
                <a:effectLst/>
                <a:cs typeface="Arial" charset="0"/>
              </a:rPr>
              <a:t>Participate in disaster drills – real and </a:t>
            </a:r>
            <a:r>
              <a:rPr lang="en-US" sz="2400" dirty="0" smtClean="0">
                <a:effectLst/>
                <a:cs typeface="Arial" charset="0"/>
              </a:rPr>
              <a:t>virtual</a:t>
            </a:r>
          </a:p>
          <a:p>
            <a:pPr marL="548640" lvl="1" indent="-274320">
              <a:buClr>
                <a:srgbClr val="C00000"/>
              </a:buClr>
              <a:buSzPct val="90000"/>
              <a:buBlip>
                <a:blip r:embed="rId3"/>
              </a:buBlip>
              <a:defRPr/>
            </a:pPr>
            <a:r>
              <a:rPr lang="en-US" sz="2400" dirty="0" smtClean="0">
                <a:cs typeface="Arial" charset="0"/>
              </a:rPr>
              <a:t>Participate in social </a:t>
            </a:r>
            <a:r>
              <a:rPr lang="en-US" sz="2400" dirty="0">
                <a:cs typeface="Arial" charset="0"/>
              </a:rPr>
              <a:t>media monitoring and curation </a:t>
            </a:r>
          </a:p>
          <a:p>
            <a:pPr marL="548640" lvl="1" indent="-274320" eaLnBrk="1" hangingPunct="1">
              <a:buClr>
                <a:srgbClr val="C00000"/>
              </a:buClr>
              <a:buSzPct val="90000"/>
              <a:buFontTx/>
              <a:buBlip>
                <a:blip r:embed="rId3"/>
              </a:buBlip>
              <a:defRPr/>
            </a:pPr>
            <a:r>
              <a:rPr lang="en-US" sz="2400" dirty="0" smtClean="0">
                <a:effectLst/>
                <a:cs typeface="Arial" charset="0"/>
              </a:rPr>
              <a:t>Collaborate </a:t>
            </a:r>
            <a:r>
              <a:rPr lang="en-US" sz="2400" dirty="0">
                <a:effectLst/>
                <a:cs typeface="Arial" charset="0"/>
              </a:rPr>
              <a:t>with </a:t>
            </a:r>
            <a:r>
              <a:rPr lang="en-US" sz="2400" dirty="0" smtClean="0">
                <a:effectLst/>
                <a:cs typeface="Arial" charset="0"/>
              </a:rPr>
              <a:t>local disaster </a:t>
            </a:r>
            <a:r>
              <a:rPr lang="en-US" sz="2400" dirty="0">
                <a:effectLst/>
                <a:cs typeface="Arial" charset="0"/>
              </a:rPr>
              <a:t>medicine and</a:t>
            </a:r>
            <a:br>
              <a:rPr lang="en-US" sz="2400" dirty="0">
                <a:effectLst/>
                <a:cs typeface="Arial" charset="0"/>
              </a:rPr>
            </a:br>
            <a:r>
              <a:rPr lang="en-US" sz="2400" dirty="0">
                <a:effectLst/>
                <a:cs typeface="Arial" charset="0"/>
              </a:rPr>
              <a:t>public health </a:t>
            </a:r>
            <a:r>
              <a:rPr lang="en-US" sz="2400" dirty="0" smtClean="0">
                <a:effectLst/>
                <a:cs typeface="Arial" charset="0"/>
              </a:rPr>
              <a:t>workers and </a:t>
            </a:r>
            <a:r>
              <a:rPr lang="en-US" sz="2400" dirty="0">
                <a:effectLst/>
                <a:cs typeface="Arial" charset="0"/>
              </a:rPr>
              <a:t>emergency </a:t>
            </a:r>
            <a:r>
              <a:rPr lang="en-US" sz="2400" dirty="0">
                <a:cs typeface="Arial" charset="0"/>
              </a:rPr>
              <a:t/>
            </a:r>
            <a:br>
              <a:rPr lang="en-US" sz="2400" dirty="0">
                <a:cs typeface="Arial" charset="0"/>
              </a:rPr>
            </a:br>
            <a:r>
              <a:rPr lang="en-US" sz="2400" dirty="0">
                <a:effectLst/>
                <a:cs typeface="Arial" charset="0"/>
              </a:rPr>
              <a:t>responders and </a:t>
            </a:r>
            <a:r>
              <a:rPr lang="en-US" sz="2400" dirty="0" smtClean="0">
                <a:effectLst/>
                <a:cs typeface="Arial" charset="0"/>
              </a:rPr>
              <a:t>managers</a:t>
            </a:r>
            <a:endParaRPr lang="en-US" sz="2400" dirty="0">
              <a:effectLst/>
              <a:cs typeface="Arial" charset="0"/>
            </a:endParaRPr>
          </a:p>
          <a:p>
            <a:pPr marL="548640" lvl="1" indent="-274320" eaLnBrk="1" hangingPunct="1">
              <a:buClr>
                <a:srgbClr val="C00000"/>
              </a:buClr>
              <a:buSzPct val="90000"/>
              <a:buFontTx/>
              <a:buBlip>
                <a:blip r:embed="rId3"/>
              </a:buBlip>
              <a:defRPr/>
            </a:pPr>
            <a:r>
              <a:rPr lang="en-US" sz="2400" dirty="0">
                <a:effectLst/>
                <a:cs typeface="Arial" charset="0"/>
              </a:rPr>
              <a:t>Update </a:t>
            </a:r>
            <a:r>
              <a:rPr lang="en-US" sz="2400" dirty="0" smtClean="0">
                <a:effectLst/>
                <a:cs typeface="Arial" charset="0"/>
              </a:rPr>
              <a:t>local information </a:t>
            </a:r>
            <a:r>
              <a:rPr lang="en-US" sz="2400" dirty="0">
                <a:effectLst/>
                <a:cs typeface="Arial" charset="0"/>
              </a:rPr>
              <a:t>resources and </a:t>
            </a:r>
            <a:br>
              <a:rPr lang="en-US" sz="2400" dirty="0">
                <a:effectLst/>
                <a:cs typeface="Arial" charset="0"/>
              </a:rPr>
            </a:br>
            <a:r>
              <a:rPr lang="en-US" sz="2400" dirty="0">
                <a:effectLst/>
                <a:cs typeface="Arial" charset="0"/>
              </a:rPr>
              <a:t>scan for emerging </a:t>
            </a:r>
            <a:r>
              <a:rPr lang="en-US" sz="2400" dirty="0" smtClean="0">
                <a:effectLst/>
                <a:cs typeface="Arial" charset="0"/>
              </a:rPr>
              <a:t>issues</a:t>
            </a:r>
            <a:endParaRPr lang="en-US" sz="2400" dirty="0">
              <a:effectLst/>
              <a:cs typeface="Arial" charset="0"/>
            </a:endParaRPr>
          </a:p>
          <a:p>
            <a:pPr marL="548640" lvl="1" indent="-274320" eaLnBrk="1" hangingPunct="1">
              <a:buClr>
                <a:srgbClr val="133297"/>
              </a:buClr>
              <a:buSzPct val="90000"/>
              <a:buFontTx/>
              <a:buBlip>
                <a:blip r:embed="rId3"/>
              </a:buBlip>
              <a:defRPr/>
            </a:pPr>
            <a:r>
              <a:rPr lang="en-US" sz="2400" dirty="0" smtClean="0">
                <a:cs typeface="Arial" charset="0"/>
              </a:rPr>
              <a:t>Support researchers information needs</a:t>
            </a:r>
            <a:endParaRPr lang="en-US" sz="2400" dirty="0">
              <a:cs typeface="Arial" charset="0"/>
            </a:endParaRPr>
          </a:p>
          <a:p>
            <a:pPr marL="548640" indent="-274320" eaLnBrk="1" hangingPunct="1">
              <a:buClr>
                <a:srgbClr val="133297"/>
              </a:buClr>
              <a:defRPr/>
            </a:pPr>
            <a:endParaRPr lang="en-US" sz="2200" dirty="0">
              <a:cs typeface="Arial" charset="0"/>
            </a:endParaRPr>
          </a:p>
          <a:p>
            <a:pPr eaLnBrk="1" hangingPunct="1">
              <a:buFont typeface="Wingdings" pitchFamily="2" charset="2"/>
              <a:buNone/>
              <a:defRPr/>
            </a:pPr>
            <a:endParaRPr lang="en-US" dirty="0">
              <a:cs typeface="Arial" charset="0"/>
            </a:endParaRPr>
          </a:p>
          <a:p>
            <a:pPr eaLnBrk="1" hangingPunct="1">
              <a:buFont typeface="Wingdings" pitchFamily="2" charset="2"/>
              <a:buNone/>
              <a:defRPr/>
            </a:pPr>
            <a:endParaRPr lang="en-US" dirty="0">
              <a:cs typeface="Arial" charset="0"/>
            </a:endParaRPr>
          </a:p>
        </p:txBody>
      </p:sp>
      <p:pic>
        <p:nvPicPr>
          <p:cNvPr id="4" name="Picture 4" descr="Picture of book collection on a shelve" title="What can you do"/>
          <p:cNvPicPr>
            <a:picLocks noChangeAspect="1"/>
          </p:cNvPicPr>
          <p:nvPr/>
        </p:nvPicPr>
        <p:blipFill>
          <a:blip r:embed="rId4"/>
          <a:srcRect/>
          <a:stretch>
            <a:fillRect/>
          </a:stretch>
        </p:blipFill>
        <p:spPr bwMode="auto">
          <a:xfrm>
            <a:off x="6477000" y="3680922"/>
            <a:ext cx="2590800" cy="3173730"/>
          </a:xfrm>
          <a:prstGeom prst="rect">
            <a:avLst/>
          </a:prstGeom>
          <a:noFill/>
          <a:ln w="15875">
            <a:solidFill>
              <a:schemeClr val="tx1">
                <a:lumMod val="65000"/>
              </a:schemeClr>
            </a:solidFill>
            <a:miter lim="800000"/>
            <a:headEnd/>
            <a:tailEnd/>
          </a:ln>
        </p:spPr>
      </p:pic>
    </p:spTree>
    <p:extLst>
      <p:ext uri="{BB962C8B-B14F-4D97-AF65-F5344CB8AC3E}">
        <p14:creationId xmlns:p14="http://schemas.microsoft.com/office/powerpoint/2010/main" val="1565051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838200"/>
          </a:xfrm>
        </p:spPr>
        <p:txBody>
          <a:bodyPr/>
          <a:lstStyle/>
          <a:p>
            <a:r>
              <a:rPr lang="en-US" b="1" dirty="0"/>
              <a:t>Thank you</a:t>
            </a:r>
          </a:p>
        </p:txBody>
      </p:sp>
      <p:sp>
        <p:nvSpPr>
          <p:cNvPr id="7" name="Content Placeholder 6"/>
          <p:cNvSpPr>
            <a:spLocks noGrp="1"/>
          </p:cNvSpPr>
          <p:nvPr>
            <p:ph sz="half" idx="1"/>
          </p:nvPr>
        </p:nvSpPr>
        <p:spPr>
          <a:xfrm>
            <a:off x="228600" y="1295400"/>
            <a:ext cx="4038600" cy="4525963"/>
          </a:xfrm>
        </p:spPr>
        <p:txBody>
          <a:bodyPr>
            <a:normAutofit lnSpcReduction="10000"/>
          </a:bodyPr>
          <a:lstStyle/>
          <a:p>
            <a:r>
              <a:rPr lang="en-US" dirty="0"/>
              <a:t>SIS Staff</a:t>
            </a:r>
          </a:p>
          <a:p>
            <a:pPr lvl="1">
              <a:buFont typeface="Arial" panose="020B0604020202020204" pitchFamily="34" charset="0"/>
              <a:buChar char="•"/>
            </a:pPr>
            <a:r>
              <a:rPr lang="en-US" sz="2200" dirty="0"/>
              <a:t>Gale Dutcher</a:t>
            </a:r>
          </a:p>
          <a:p>
            <a:pPr lvl="1">
              <a:buFont typeface="Arial" panose="020B0604020202020204" pitchFamily="34" charset="0"/>
              <a:buChar char="•"/>
            </a:pPr>
            <a:r>
              <a:rPr lang="en-US" sz="2200" dirty="0"/>
              <a:t>Janice Kelly</a:t>
            </a:r>
          </a:p>
          <a:p>
            <a:pPr lvl="1">
              <a:buFont typeface="Arial" panose="020B0604020202020204" pitchFamily="34" charset="0"/>
              <a:buChar char="•"/>
            </a:pPr>
            <a:r>
              <a:rPr lang="en-US" sz="2200" dirty="0"/>
              <a:t>Victor Cid</a:t>
            </a:r>
          </a:p>
          <a:p>
            <a:pPr lvl="1">
              <a:buFont typeface="Arial" panose="020B0604020202020204" pitchFamily="34" charset="0"/>
              <a:buChar char="•"/>
            </a:pPr>
            <a:r>
              <a:rPr lang="en-US" sz="2200" dirty="0"/>
              <a:t>Cindy Love</a:t>
            </a:r>
          </a:p>
          <a:p>
            <a:pPr lvl="1">
              <a:buFont typeface="Arial" panose="020B0604020202020204" pitchFamily="34" charset="0"/>
              <a:buChar char="•"/>
            </a:pPr>
            <a:r>
              <a:rPr lang="en-US" sz="2200" dirty="0"/>
              <a:t>Elizabeth Norton</a:t>
            </a:r>
          </a:p>
          <a:p>
            <a:pPr lvl="1">
              <a:buFont typeface="Arial" panose="020B0604020202020204" pitchFamily="34" charset="0"/>
              <a:buChar char="•"/>
            </a:pPr>
            <a:r>
              <a:rPr lang="en-US" sz="2200" dirty="0"/>
              <a:t>Siobhan Champ-Blackwell</a:t>
            </a:r>
          </a:p>
          <a:p>
            <a:pPr lvl="1">
              <a:buFont typeface="Arial" panose="020B0604020202020204" pitchFamily="34" charset="0"/>
              <a:buChar char="•"/>
            </a:pPr>
            <a:r>
              <a:rPr lang="en-US" sz="2200" dirty="0"/>
              <a:t>Jen Pakiam</a:t>
            </a:r>
            <a:endParaRPr lang="en-US" dirty="0"/>
          </a:p>
          <a:p>
            <a:pPr lvl="1">
              <a:buFont typeface="Arial" panose="020B0604020202020204" pitchFamily="34" charset="0"/>
              <a:buChar char="•"/>
            </a:pPr>
            <a:r>
              <a:rPr lang="en-US" sz="2200" dirty="0"/>
              <a:t>Bert Hakkinen</a:t>
            </a:r>
          </a:p>
          <a:p>
            <a:pPr lvl="1">
              <a:buFont typeface="Arial" panose="020B0604020202020204" pitchFamily="34" charset="0"/>
              <a:buChar char="•"/>
            </a:pPr>
            <a:r>
              <a:rPr lang="en-US" sz="2200" dirty="0"/>
              <a:t>Shannon Jordan</a:t>
            </a:r>
          </a:p>
          <a:p>
            <a:pPr lvl="1">
              <a:buFont typeface="Arial" panose="020B0604020202020204" pitchFamily="34" charset="0"/>
              <a:buChar char="•"/>
            </a:pPr>
            <a:r>
              <a:rPr lang="en-US" sz="2200" dirty="0"/>
              <a:t>Stephanie Publicker</a:t>
            </a:r>
          </a:p>
        </p:txBody>
      </p:sp>
      <p:sp>
        <p:nvSpPr>
          <p:cNvPr id="8" name="Content Placeholder 7"/>
          <p:cNvSpPr>
            <a:spLocks noGrp="1"/>
          </p:cNvSpPr>
          <p:nvPr>
            <p:ph sz="half" idx="2"/>
          </p:nvPr>
        </p:nvSpPr>
        <p:spPr>
          <a:xfrm>
            <a:off x="4572000" y="1295399"/>
            <a:ext cx="4038600" cy="4525963"/>
          </a:xfrm>
        </p:spPr>
        <p:txBody>
          <a:bodyPr>
            <a:normAutofit lnSpcReduction="10000"/>
          </a:bodyPr>
          <a:lstStyle/>
          <a:p>
            <a:r>
              <a:rPr lang="en-US" dirty="0"/>
              <a:t>Betsy Humphreys</a:t>
            </a:r>
          </a:p>
          <a:p>
            <a:endParaRPr lang="en-US" dirty="0"/>
          </a:p>
          <a:p>
            <a:r>
              <a:rPr lang="en-US" dirty="0"/>
              <a:t>Dr. Steve Phillips</a:t>
            </a:r>
            <a:br>
              <a:rPr lang="en-US" dirty="0"/>
            </a:br>
            <a:endParaRPr lang="en-US" dirty="0"/>
          </a:p>
          <a:p>
            <a:r>
              <a:rPr lang="en-US" dirty="0"/>
              <a:t>Many other NLM staff working on disasters and public health emergencies </a:t>
            </a:r>
          </a:p>
          <a:p>
            <a:pPr lvl="1"/>
            <a:endParaRPr lang="en-US" dirty="0"/>
          </a:p>
        </p:txBody>
      </p:sp>
    </p:spTree>
    <p:extLst>
      <p:ext uri="{BB962C8B-B14F-4D97-AF65-F5344CB8AC3E}">
        <p14:creationId xmlns:p14="http://schemas.microsoft.com/office/powerpoint/2010/main" val="330574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68854" y="-8965"/>
            <a:ext cx="8229600" cy="1143000"/>
          </a:xfrm>
        </p:spPr>
        <p:txBody>
          <a:bodyPr>
            <a:noAutofit/>
          </a:bodyPr>
          <a:lstStyle/>
          <a:p>
            <a:r>
              <a:rPr lang="en-US" sz="3200" b="1" dirty="0"/>
              <a:t>NLM Disaster Information Management Research Center (DIMRC</a:t>
            </a:r>
            <a:r>
              <a:rPr lang="en-US" sz="3200" b="1" dirty="0" smtClean="0"/>
              <a:t>) </a:t>
            </a:r>
            <a:endParaRPr lang="en-US" sz="3200" b="1" dirty="0"/>
          </a:p>
        </p:txBody>
      </p:sp>
      <p:sp>
        <p:nvSpPr>
          <p:cNvPr id="5" name="Content Placeholder 4"/>
          <p:cNvSpPr>
            <a:spLocks noGrp="1"/>
          </p:cNvSpPr>
          <p:nvPr>
            <p:ph sz="half" idx="1"/>
          </p:nvPr>
        </p:nvSpPr>
        <p:spPr>
          <a:xfrm>
            <a:off x="191589" y="1477961"/>
            <a:ext cx="4038600" cy="4525963"/>
          </a:xfrm>
        </p:spPr>
        <p:txBody>
          <a:bodyPr>
            <a:normAutofit fontScale="92500" lnSpcReduction="20000"/>
          </a:bodyPr>
          <a:lstStyle/>
          <a:p>
            <a:pPr>
              <a:spcBef>
                <a:spcPts val="600"/>
              </a:spcBef>
              <a:spcAft>
                <a:spcPts val="600"/>
              </a:spcAft>
            </a:pPr>
            <a:r>
              <a:rPr lang="en-US" sz="2400" dirty="0"/>
              <a:t>NIH branch tasked to collect, organize, and disseminate information on public health emergencies and medical aspects of disasters</a:t>
            </a:r>
          </a:p>
          <a:p>
            <a:pPr>
              <a:spcBef>
                <a:spcPts val="600"/>
              </a:spcBef>
              <a:spcAft>
                <a:spcPts val="600"/>
              </a:spcAft>
            </a:pPr>
            <a:r>
              <a:rPr lang="en-US" sz="2400" dirty="0"/>
              <a:t>Work with SIS and other NLM divisions to coordinate and promote NLM resources</a:t>
            </a:r>
          </a:p>
          <a:p>
            <a:pPr>
              <a:spcBef>
                <a:spcPts val="600"/>
              </a:spcBef>
              <a:spcAft>
                <a:spcPts val="600"/>
              </a:spcAft>
            </a:pPr>
            <a:r>
              <a:rPr lang="en-US" sz="2400" dirty="0"/>
              <a:t>Connect with federal, state, local agencies, NGOs and others about public health emergency information</a:t>
            </a:r>
          </a:p>
          <a:p>
            <a:pPr>
              <a:spcBef>
                <a:spcPts val="600"/>
              </a:spcBef>
              <a:spcAft>
                <a:spcPts val="600"/>
              </a:spcAft>
            </a:pPr>
            <a:endParaRPr lang="en-US" dirty="0"/>
          </a:p>
        </p:txBody>
      </p:sp>
      <p:sp>
        <p:nvSpPr>
          <p:cNvPr id="2" name="Content Placeholder 1"/>
          <p:cNvSpPr>
            <a:spLocks noGrp="1"/>
          </p:cNvSpPr>
          <p:nvPr>
            <p:ph sz="half" idx="2"/>
          </p:nvPr>
        </p:nvSpPr>
        <p:spPr/>
        <p:txBody>
          <a:bodyPr>
            <a:normAutofit fontScale="92500" lnSpcReduction="20000"/>
          </a:bodyPr>
          <a:lstStyle/>
          <a:p>
            <a:endParaRPr lang="en-US"/>
          </a:p>
        </p:txBody>
      </p:sp>
      <p:pic>
        <p:nvPicPr>
          <p:cNvPr id="1026" name="Picture 2" descr="Screenshot of the NLM Disaster Information Management Research Center Web " title="NLM Disaster Information Management Research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128" y="1134035"/>
            <a:ext cx="4848071" cy="57239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95513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200" b="1" dirty="0"/>
              <a:t>Disasters and Public Health Emergencies</a:t>
            </a:r>
          </a:p>
        </p:txBody>
      </p:sp>
      <p:sp>
        <p:nvSpPr>
          <p:cNvPr id="3" name="Content Placeholder 2"/>
          <p:cNvSpPr>
            <a:spLocks noGrp="1"/>
          </p:cNvSpPr>
          <p:nvPr>
            <p:ph idx="1"/>
          </p:nvPr>
        </p:nvSpPr>
        <p:spPr>
          <a:xfrm>
            <a:off x="457200" y="1143000"/>
            <a:ext cx="8229600" cy="4860925"/>
          </a:xfrm>
        </p:spPr>
        <p:txBody>
          <a:bodyPr>
            <a:normAutofit fontScale="92500"/>
          </a:bodyPr>
          <a:lstStyle/>
          <a:p>
            <a:r>
              <a:rPr lang="en-US" sz="2200" b="1" u="sng" dirty="0"/>
              <a:t>Public Health Emergency</a:t>
            </a:r>
            <a:r>
              <a:rPr lang="en-US" sz="2200" dirty="0"/>
              <a:t>: </a:t>
            </a:r>
            <a:r>
              <a:rPr lang="en-US" sz="2200" b="1" i="1" dirty="0">
                <a:solidFill>
                  <a:srgbClr val="C00000"/>
                </a:solidFill>
              </a:rPr>
              <a:t>an occurrence or imminent threat of an illness or health condition</a:t>
            </a:r>
            <a:r>
              <a:rPr lang="en-US" sz="2200" b="1" i="1" dirty="0"/>
              <a:t>, </a:t>
            </a:r>
            <a:r>
              <a:rPr lang="en-US" sz="2200" dirty="0"/>
              <a:t>caused by bioterrorism, epidemic or pandemic disease, or a novel and highly fatal infectious agent or biological toxin, that poses a substantial risk of a significant number of human facilities or incidents or permanent or long-term disability. </a:t>
            </a:r>
          </a:p>
          <a:p>
            <a:endParaRPr lang="en-US" sz="2200" dirty="0"/>
          </a:p>
          <a:p>
            <a:r>
              <a:rPr lang="en-US" sz="2200" b="1" u="sng" dirty="0"/>
              <a:t>Disaster</a:t>
            </a:r>
            <a:r>
              <a:rPr lang="en-US" sz="2200" dirty="0"/>
              <a:t>: 1. A serious disruption of the functioning of a community or a society causing widespread human, material, economic or environmental losses which exceed the ability of the affected community or society to cope using its own resources (ISDR). 2. </a:t>
            </a:r>
            <a:r>
              <a:rPr lang="en-US" sz="2200" b="1" i="1" dirty="0">
                <a:solidFill>
                  <a:srgbClr val="C00000"/>
                </a:solidFill>
              </a:rPr>
              <a:t>Situation or event, which overwhelms local capacity, necessitating a request to national or international level for external assistance </a:t>
            </a:r>
            <a:r>
              <a:rPr lang="en-US" sz="2200" dirty="0"/>
              <a:t>(CRED). </a:t>
            </a:r>
            <a:r>
              <a:rPr lang="en-US" sz="2000" dirty="0"/>
              <a:t/>
            </a:r>
            <a:br>
              <a:rPr lang="en-US" sz="2000" dirty="0"/>
            </a:br>
            <a:r>
              <a:rPr lang="en-US" sz="2000" dirty="0"/>
              <a:t/>
            </a:r>
            <a:br>
              <a:rPr lang="en-US" sz="2000" dirty="0"/>
            </a:br>
            <a:r>
              <a:rPr lang="en-US" sz="1900" dirty="0"/>
              <a:t>World Health Organization: http://www.who.int/hac/about/definitions/en/</a:t>
            </a:r>
          </a:p>
        </p:txBody>
      </p:sp>
    </p:spTree>
    <p:extLst>
      <p:ext uri="{BB962C8B-B14F-4D97-AF65-F5344CB8AC3E}">
        <p14:creationId xmlns:p14="http://schemas.microsoft.com/office/powerpoint/2010/main" val="3212063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
            <a:ext cx="8229600" cy="1143000"/>
          </a:xfrm>
        </p:spPr>
        <p:txBody>
          <a:bodyPr>
            <a:normAutofit fontScale="90000"/>
          </a:bodyPr>
          <a:lstStyle/>
          <a:p>
            <a:r>
              <a:rPr lang="en-US" altLang="en-US" sz="4000" b="1" dirty="0">
                <a:ea typeface="ＭＳ Ｐゴシック" panose="020B0600070205080204" pitchFamily="34" charset="-128"/>
              </a:rPr>
              <a:t>DIMRC Objectives</a:t>
            </a:r>
            <a:r>
              <a:rPr lang="en-US" altLang="en-US" b="1" dirty="0">
                <a:ea typeface="ＭＳ Ｐゴシック" panose="020B0600070205080204" pitchFamily="34" charset="-128"/>
              </a:rPr>
              <a:t/>
            </a:r>
            <a:br>
              <a:rPr lang="en-US" altLang="en-US" b="1" dirty="0">
                <a:ea typeface="ＭＳ Ｐゴシック" panose="020B0600070205080204" pitchFamily="34" charset="-128"/>
              </a:rPr>
            </a:br>
            <a:r>
              <a:rPr lang="en-US" altLang="en-US" sz="3600" b="1" i="1" dirty="0">
                <a:ea typeface="ＭＳ Ｐゴシック" panose="020B0600070205080204" pitchFamily="34" charset="-128"/>
              </a:rPr>
              <a:t>When it is quiet</a:t>
            </a:r>
            <a:endParaRPr lang="en-US" sz="3600" dirty="0"/>
          </a:p>
        </p:txBody>
      </p:sp>
      <p:sp>
        <p:nvSpPr>
          <p:cNvPr id="3" name="Content Placeholder 2"/>
          <p:cNvSpPr>
            <a:spLocks noGrp="1"/>
          </p:cNvSpPr>
          <p:nvPr>
            <p:ph idx="1"/>
          </p:nvPr>
        </p:nvSpPr>
        <p:spPr>
          <a:xfrm>
            <a:off x="228600" y="1394618"/>
            <a:ext cx="8686800" cy="4525963"/>
          </a:xfrm>
        </p:spPr>
        <p:txBody>
          <a:bodyPr>
            <a:noAutofit/>
          </a:bodyPr>
          <a:lstStyle/>
          <a:p>
            <a:pPr>
              <a:spcBef>
                <a:spcPts val="0"/>
              </a:spcBef>
              <a:spcAft>
                <a:spcPts val="600"/>
              </a:spcAft>
            </a:pPr>
            <a:r>
              <a:rPr lang="en-US" sz="2500" dirty="0"/>
              <a:t>Organize and provide access to disaster health literature and resources</a:t>
            </a:r>
          </a:p>
          <a:p>
            <a:pPr>
              <a:spcBef>
                <a:spcPts val="0"/>
              </a:spcBef>
              <a:spcAft>
                <a:spcPts val="600"/>
              </a:spcAft>
            </a:pPr>
            <a:r>
              <a:rPr lang="en-US" sz="2500" dirty="0"/>
              <a:t>Develop emergency preparedness and response tools</a:t>
            </a:r>
          </a:p>
          <a:p>
            <a:pPr>
              <a:spcBef>
                <a:spcPts val="0"/>
              </a:spcBef>
              <a:spcAft>
                <a:spcPts val="600"/>
              </a:spcAft>
            </a:pPr>
            <a:r>
              <a:rPr lang="en-US" sz="2500" dirty="0"/>
              <a:t>Conduct disaster informatics R&amp;D</a:t>
            </a:r>
          </a:p>
          <a:p>
            <a:pPr>
              <a:spcBef>
                <a:spcPts val="0"/>
              </a:spcBef>
              <a:spcAft>
                <a:spcPts val="600"/>
              </a:spcAft>
            </a:pPr>
            <a:r>
              <a:rPr lang="en-US" sz="2500" dirty="0"/>
              <a:t>Maintain library operations</a:t>
            </a:r>
          </a:p>
          <a:p>
            <a:pPr>
              <a:spcBef>
                <a:spcPts val="0"/>
              </a:spcBef>
              <a:spcAft>
                <a:spcPts val="600"/>
              </a:spcAft>
            </a:pPr>
            <a:r>
              <a:rPr lang="en-US" sz="2500" dirty="0"/>
              <a:t>Develop partnerships</a:t>
            </a:r>
          </a:p>
          <a:p>
            <a:pPr>
              <a:spcBef>
                <a:spcPts val="0"/>
              </a:spcBef>
              <a:spcAft>
                <a:spcPts val="600"/>
              </a:spcAft>
            </a:pPr>
            <a:r>
              <a:rPr lang="en-US" sz="2500" dirty="0"/>
              <a:t>Be responsive to major </a:t>
            </a:r>
            <a:br>
              <a:rPr lang="en-US" sz="2500" dirty="0"/>
            </a:br>
            <a:r>
              <a:rPr lang="en-US" sz="2500" dirty="0"/>
              <a:t>incidents and emerging </a:t>
            </a:r>
            <a:br>
              <a:rPr lang="en-US" sz="2500" dirty="0"/>
            </a:br>
            <a:r>
              <a:rPr lang="en-US" sz="2500" dirty="0" smtClean="0"/>
              <a:t>issues</a:t>
            </a:r>
          </a:p>
          <a:p>
            <a:pPr>
              <a:spcBef>
                <a:spcPts val="0"/>
              </a:spcBef>
              <a:spcAft>
                <a:spcPts val="600"/>
              </a:spcAft>
            </a:pPr>
            <a:r>
              <a:rPr lang="en-US" sz="2500" dirty="0" smtClean="0"/>
              <a:t>Train librarians and others </a:t>
            </a:r>
            <a:br>
              <a:rPr lang="en-US" sz="2500" dirty="0" smtClean="0"/>
            </a:br>
            <a:r>
              <a:rPr lang="en-US" sz="2500" dirty="0" smtClean="0"/>
              <a:t>as Disaster Information </a:t>
            </a:r>
            <a:br>
              <a:rPr lang="en-US" sz="2500" dirty="0" smtClean="0"/>
            </a:br>
            <a:r>
              <a:rPr lang="en-US" sz="2500" dirty="0" smtClean="0"/>
              <a:t>Specialists</a:t>
            </a:r>
            <a:endParaRPr lang="en-US" sz="2500" dirty="0"/>
          </a:p>
        </p:txBody>
      </p:sp>
      <p:pic>
        <p:nvPicPr>
          <p:cNvPr id="4" name="Picture 3" descr="Picture of flat screens and computer screens " title="DIMRC Objectives When it is quiet"/>
          <p:cNvPicPr>
            <a:picLocks noChangeAspect="1"/>
          </p:cNvPicPr>
          <p:nvPr/>
        </p:nvPicPr>
        <p:blipFill>
          <a:blip r:embed="rId3"/>
          <a:srcRect/>
          <a:stretch>
            <a:fillRect/>
          </a:stretch>
        </p:blipFill>
        <p:spPr bwMode="auto">
          <a:xfrm>
            <a:off x="4907721" y="3657600"/>
            <a:ext cx="4260860" cy="3200400"/>
          </a:xfrm>
          <a:prstGeom prst="rect">
            <a:avLst/>
          </a:prstGeom>
          <a:noFill/>
          <a:ln w="9525">
            <a:solidFill>
              <a:schemeClr val="tx1">
                <a:lumMod val="65000"/>
              </a:schemeClr>
            </a:solidFill>
            <a:miter lim="800000"/>
            <a:headEnd/>
            <a:tailEnd/>
          </a:ln>
        </p:spPr>
      </p:pic>
    </p:spTree>
    <p:extLst>
      <p:ext uri="{BB962C8B-B14F-4D97-AF65-F5344CB8AC3E}">
        <p14:creationId xmlns:p14="http://schemas.microsoft.com/office/powerpoint/2010/main" val="3769306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019"/>
            <a:ext cx="8229600" cy="1143000"/>
          </a:xfrm>
        </p:spPr>
        <p:txBody>
          <a:bodyPr>
            <a:normAutofit/>
          </a:bodyPr>
          <a:lstStyle/>
          <a:p>
            <a:r>
              <a:rPr lang="en-US" sz="3200" b="1" dirty="0"/>
              <a:t>NLM has responded to a number of PH emergencies and disasters</a:t>
            </a:r>
          </a:p>
        </p:txBody>
      </p:sp>
      <p:graphicFrame>
        <p:nvGraphicFramePr>
          <p:cNvPr id="4" name="Content Placeholder 3" descr="A Block list of PH emergencies and disasters that NLM has responded to." title="NLM response to a number of PH emergencies and disasters"/>
          <p:cNvGraphicFramePr>
            <a:graphicFrameLocks noGrp="1"/>
          </p:cNvGraphicFramePr>
          <p:nvPr>
            <p:ph idx="1"/>
            <p:extLst>
              <p:ext uri="{D42A27DB-BD31-4B8C-83A1-F6EECF244321}">
                <p14:modId xmlns:p14="http://schemas.microsoft.com/office/powerpoint/2010/main" val="1120761489"/>
              </p:ext>
            </p:extLst>
          </p:nvPr>
        </p:nvGraphicFramePr>
        <p:xfrm>
          <a:off x="457200" y="13716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585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3774"/>
            <a:ext cx="8229600" cy="1143000"/>
          </a:xfrm>
        </p:spPr>
        <p:txBody>
          <a:bodyPr>
            <a:normAutofit/>
          </a:bodyPr>
          <a:lstStyle/>
          <a:p>
            <a:r>
              <a:rPr lang="en-US" sz="4000" b="1" dirty="0"/>
              <a:t>Topic Pages: Wildfires</a:t>
            </a:r>
          </a:p>
        </p:txBody>
      </p:sp>
      <p:pic>
        <p:nvPicPr>
          <p:cNvPr id="4" name="Picture 3" descr="Screenshot of the Disaster Information Management Research Center  Wildfire topic" title="Topic Pages: Wildfires"/>
          <p:cNvPicPr>
            <a:picLocks noChangeAspect="1"/>
          </p:cNvPicPr>
          <p:nvPr/>
        </p:nvPicPr>
        <p:blipFill>
          <a:blip r:embed="rId3"/>
          <a:stretch>
            <a:fillRect/>
          </a:stretch>
        </p:blipFill>
        <p:spPr>
          <a:xfrm>
            <a:off x="1369539" y="914400"/>
            <a:ext cx="6734806" cy="5969000"/>
          </a:xfrm>
          <a:prstGeom prst="rect">
            <a:avLst/>
          </a:prstGeom>
        </p:spPr>
      </p:pic>
    </p:spTree>
    <p:extLst>
      <p:ext uri="{BB962C8B-B14F-4D97-AF65-F5344CB8AC3E}">
        <p14:creationId xmlns:p14="http://schemas.microsoft.com/office/powerpoint/2010/main" val="3659444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32725" y="115645"/>
            <a:ext cx="8705556" cy="722555"/>
          </a:xfrm>
        </p:spPr>
        <p:txBody>
          <a:bodyPr>
            <a:normAutofit fontScale="90000"/>
          </a:bodyPr>
          <a:lstStyle/>
          <a:p>
            <a:r>
              <a:rPr lang="en-US" sz="3600" b="1" u="sng" dirty="0"/>
              <a:t>Example</a:t>
            </a:r>
            <a:r>
              <a:rPr lang="en-US" sz="3600" b="1" dirty="0"/>
              <a:t>: Diverse NLM Resources on Ebola</a:t>
            </a:r>
          </a:p>
        </p:txBody>
      </p:sp>
      <p:pic>
        <p:nvPicPr>
          <p:cNvPr id="6" name="Picture 2" descr="DIMRC topic page on Ebola resources">
            <a:hlinkClick r:id="rId3" tooltip="DIMRC Ebola pag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48" y="838200"/>
            <a:ext cx="2895600" cy="338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Screenshot of a PubMed search result on Ebola" title="NLM Resources on Ebola PubM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537" y="1214547"/>
            <a:ext cx="5044195" cy="159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title="screen sh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849796"/>
            <a:ext cx="3919300" cy="195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Disaster Information Management Research Center" title="Diverse NLM Resources on Ebo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4956" y="3431847"/>
            <a:ext cx="2562611" cy="335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NLMs Emergency Access Initiative announcement about activation during the 2014 Ebola outbreak.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438" y="4518745"/>
            <a:ext cx="3124199" cy="2294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descr="MedlinePlus Ebola topic p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3400" y="2181322"/>
            <a:ext cx="2927335" cy="250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title="Ebola Resourc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5310" y="3508962"/>
            <a:ext cx="4418846" cy="63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Screenshot of Ebola search results from the Clinical Trials.gov Website" title="Diverse NLM Resources on Ebola: Clinical trials.gov"/>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0701" y="4261260"/>
            <a:ext cx="3847799" cy="242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879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Picture of Tour of NLM Virtual Emergency Operations Center" title="Tour of NLM Virtual Emergency Operations Center"/>
          <p:cNvSpPr>
            <a:spLocks noGrp="1"/>
          </p:cNvSpPr>
          <p:nvPr>
            <p:ph type="title"/>
          </p:nvPr>
        </p:nvSpPr>
        <p:spPr/>
        <p:txBody>
          <a:bodyPr>
            <a:noAutofit/>
          </a:bodyPr>
          <a:lstStyle/>
          <a:p>
            <a:r>
              <a:rPr lang="en-US" sz="3600" b="1" dirty="0"/>
              <a:t>Tour of NLM Virtual Emergency Operations Center</a:t>
            </a:r>
          </a:p>
        </p:txBody>
      </p:sp>
      <p:pic>
        <p:nvPicPr>
          <p:cNvPr id="3" name="Picture 2" descr="Picture of Tour of NLM Virtual Emergency Operations Center" title="Tour of NLM Virtual Emergency Operations Center"/>
          <p:cNvPicPr>
            <a:picLocks noChangeAspect="1"/>
          </p:cNvPicPr>
          <p:nvPr/>
        </p:nvPicPr>
        <p:blipFill>
          <a:blip r:embed="rId3"/>
          <a:stretch>
            <a:fillRect/>
          </a:stretch>
        </p:blipFill>
        <p:spPr>
          <a:xfrm>
            <a:off x="1219200" y="1529184"/>
            <a:ext cx="6779439" cy="4365888"/>
          </a:xfrm>
          <a:prstGeom prst="rect">
            <a:avLst/>
          </a:prstGeom>
        </p:spPr>
      </p:pic>
    </p:spTree>
    <p:extLst>
      <p:ext uri="{BB962C8B-B14F-4D97-AF65-F5344CB8AC3E}">
        <p14:creationId xmlns:p14="http://schemas.microsoft.com/office/powerpoint/2010/main" val="8353781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IH NLM logo grey">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NIH NLM logo grey</Template>
  <TotalTime>2724</TotalTime>
  <Words>1769</Words>
  <Application>Microsoft Office PowerPoint</Application>
  <PresentationFormat>On-screen Show (4:3)</PresentationFormat>
  <Paragraphs>182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Times New Roman</vt:lpstr>
      <vt:lpstr>Wingdings</vt:lpstr>
      <vt:lpstr>NIH NLM logo grey</vt:lpstr>
      <vt:lpstr>NLM Responds to Public Health Emergencies</vt:lpstr>
      <vt:lpstr>NLM Disaster Information Management Research Center (DIMRC)</vt:lpstr>
      <vt:lpstr>NLM Disaster Information Management Research Center (DIMRC) </vt:lpstr>
      <vt:lpstr>Disasters and Public Health Emergencies</vt:lpstr>
      <vt:lpstr>DIMRC Objectives When it is quiet</vt:lpstr>
      <vt:lpstr>NLM has responded to a number of PH emergencies and disasters</vt:lpstr>
      <vt:lpstr>Topic Pages: Wildfires</vt:lpstr>
      <vt:lpstr>Example: Diverse NLM Resources on Ebola</vt:lpstr>
      <vt:lpstr>Tour of NLM Virtual Emergency Operations Center</vt:lpstr>
      <vt:lpstr>Monitoring for incidents: How do we know  an incident occurred? When do we decide to be responsive? </vt:lpstr>
      <vt:lpstr>How to be responsive</vt:lpstr>
      <vt:lpstr>Case Study: Zika Virus</vt:lpstr>
      <vt:lpstr>What IS Emerging Infectious Disease Information ?</vt:lpstr>
      <vt:lpstr>Information for Public Health Emergencies: Zika Virus</vt:lpstr>
      <vt:lpstr>Information Resources: Examples</vt:lpstr>
      <vt:lpstr>Disaster health literature</vt:lpstr>
      <vt:lpstr>Disaster and Public Health  Emergency Research “All research begins and ends in the library” </vt:lpstr>
      <vt:lpstr>Free full-text journal articles</vt:lpstr>
      <vt:lpstr>Disaster Lit:  Zika Resources</vt:lpstr>
      <vt:lpstr>What can you do…</vt:lpstr>
      <vt:lpstr>Thank you</vt:lpstr>
    </vt:vector>
  </TitlesOfParts>
  <Company>National Library of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NLM01792342TEST</dc:creator>
  <cp:lastModifiedBy>Herron, Mary (NIH/NLM) [E]</cp:lastModifiedBy>
  <cp:revision>180</cp:revision>
  <cp:lastPrinted>2016-05-13T21:08:47Z</cp:lastPrinted>
  <dcterms:created xsi:type="dcterms:W3CDTF">2013-09-03T12:10:36Z</dcterms:created>
  <dcterms:modified xsi:type="dcterms:W3CDTF">2016-06-08T20:25:57Z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5EEA209B-CF19-4919-9805-69BC823A4BF9</vt:lpwstr>
  </property>
  <property fmtid="{D5CDD505-2E9C-101B-9397-08002B2CF9AE}" pid="3" name="ArticulatePath">
    <vt:lpwstr>DIMRC_Template_081314_ORISE</vt:lpwstr>
  </property>
</Properties>
</file>